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Lst>
  <p:sldSz cy="6858000" cx="12192000"/>
  <p:notesSz cx="6858000" cy="9144000"/>
  <p:embeddedFontLst>
    <p:embeddedFont>
      <p:font typeface="Play"/>
      <p:regular r:id="rId131"/>
      <p:bold r:id="rId132"/>
    </p:embeddedFont>
    <p:embeddedFont>
      <p:font typeface="Roboto"/>
      <p:regular r:id="rId133"/>
      <p:bold r:id="rId134"/>
      <p:italic r:id="rId135"/>
      <p:boldItalic r:id="rId136"/>
    </p:embeddedFont>
    <p:embeddedFont>
      <p:font typeface="Urbanist Medium"/>
      <p:regular r:id="rId137"/>
      <p:bold r:id="rId138"/>
      <p:italic r:id="rId139"/>
      <p:boldItalic r:id="rId140"/>
    </p:embeddedFont>
    <p:embeddedFont>
      <p:font typeface="Urbanist"/>
      <p:regular r:id="rId141"/>
      <p:bold r:id="rId142"/>
      <p:italic r:id="rId143"/>
      <p:boldItalic r:id="rId144"/>
    </p:embeddedFont>
    <p:embeddedFont>
      <p:font typeface="Lexend"/>
      <p:regular r:id="rId145"/>
      <p:bold r:id="rId1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
          <p15:clr>
            <a:srgbClr val="747775"/>
          </p15:clr>
        </p15:guide>
        <p15:guide id="2" orient="horz">
          <p15:clr>
            <a:srgbClr val="747775"/>
          </p15:clr>
        </p15:guide>
        <p15:guide id="3" orient="horz" pos="230">
          <p15:clr>
            <a:srgbClr val="747775"/>
          </p15:clr>
        </p15:guide>
      </p15:sldGuideLst>
    </p:ext>
    <p:ext uri="GoogleSlidesCustomDataVersion2">
      <go:slidesCustomData xmlns:go="http://customooxmlschemas.google.com/" r:id="rId147" roundtripDataSignature="AMtx7mgf44PV6OMX6zIBD6P2ZvF90Znq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661C9E-240A-44E7-8D81-C5410298080E}">
  <a:tblStyle styleId="{83661C9E-240A-44E7-8D81-C5410298080E}"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161FDBF3-D167-4E29-8D9C-0A877BC089E2}"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 orient="horz"/>
        <p:guide orient="horz"/>
        <p:guide pos="2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slide" Target="slides/slide100.xml"/><Relationship Id="rId106" Type="http://schemas.openxmlformats.org/officeDocument/2006/relationships/slide" Target="slides/slide99.xml"/><Relationship Id="rId105" Type="http://schemas.openxmlformats.org/officeDocument/2006/relationships/slide" Target="slides/slide98.xml"/><Relationship Id="rId104" Type="http://schemas.openxmlformats.org/officeDocument/2006/relationships/slide" Target="slides/slide97.xml"/><Relationship Id="rId109" Type="http://schemas.openxmlformats.org/officeDocument/2006/relationships/slide" Target="slides/slide102.xml"/><Relationship Id="rId108" Type="http://schemas.openxmlformats.org/officeDocument/2006/relationships/slide" Target="slides/slide101.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slide" Target="slides/slide96.xml"/><Relationship Id="rId102" Type="http://schemas.openxmlformats.org/officeDocument/2006/relationships/slide" Target="slides/slide95.xml"/><Relationship Id="rId101" Type="http://schemas.openxmlformats.org/officeDocument/2006/relationships/slide" Target="slides/slide94.xml"/><Relationship Id="rId100" Type="http://schemas.openxmlformats.org/officeDocument/2006/relationships/slide" Target="slides/slide93.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29" Type="http://schemas.openxmlformats.org/officeDocument/2006/relationships/slide" Target="slides/slide122.xml"/><Relationship Id="rId128" Type="http://schemas.openxmlformats.org/officeDocument/2006/relationships/slide" Target="slides/slide121.xml"/><Relationship Id="rId127" Type="http://schemas.openxmlformats.org/officeDocument/2006/relationships/slide" Target="slides/slide120.xml"/><Relationship Id="rId126" Type="http://schemas.openxmlformats.org/officeDocument/2006/relationships/slide" Target="slides/slide119.xml"/><Relationship Id="rId26" Type="http://schemas.openxmlformats.org/officeDocument/2006/relationships/slide" Target="slides/slide19.xml"/><Relationship Id="rId121" Type="http://schemas.openxmlformats.org/officeDocument/2006/relationships/slide" Target="slides/slide114.xml"/><Relationship Id="rId25" Type="http://schemas.openxmlformats.org/officeDocument/2006/relationships/slide" Target="slides/slide18.xml"/><Relationship Id="rId120" Type="http://schemas.openxmlformats.org/officeDocument/2006/relationships/slide" Target="slides/slide113.xml"/><Relationship Id="rId28" Type="http://schemas.openxmlformats.org/officeDocument/2006/relationships/slide" Target="slides/slide21.xml"/><Relationship Id="rId27" Type="http://schemas.openxmlformats.org/officeDocument/2006/relationships/slide" Target="slides/slide20.xml"/><Relationship Id="rId125" Type="http://schemas.openxmlformats.org/officeDocument/2006/relationships/slide" Target="slides/slide118.xml"/><Relationship Id="rId29" Type="http://schemas.openxmlformats.org/officeDocument/2006/relationships/slide" Target="slides/slide22.xml"/><Relationship Id="rId124" Type="http://schemas.openxmlformats.org/officeDocument/2006/relationships/slide" Target="slides/slide117.xml"/><Relationship Id="rId123" Type="http://schemas.openxmlformats.org/officeDocument/2006/relationships/slide" Target="slides/slide116.xml"/><Relationship Id="rId122" Type="http://schemas.openxmlformats.org/officeDocument/2006/relationships/slide" Target="slides/slide115.xml"/><Relationship Id="rId95" Type="http://schemas.openxmlformats.org/officeDocument/2006/relationships/slide" Target="slides/slide88.xml"/><Relationship Id="rId94" Type="http://schemas.openxmlformats.org/officeDocument/2006/relationships/slide" Target="slides/slide87.xml"/><Relationship Id="rId97" Type="http://schemas.openxmlformats.org/officeDocument/2006/relationships/slide" Target="slides/slide90.xml"/><Relationship Id="rId96" Type="http://schemas.openxmlformats.org/officeDocument/2006/relationships/slide" Target="slides/slide89.xml"/><Relationship Id="rId11" Type="http://schemas.openxmlformats.org/officeDocument/2006/relationships/slide" Target="slides/slide4.xml"/><Relationship Id="rId99" Type="http://schemas.openxmlformats.org/officeDocument/2006/relationships/slide" Target="slides/slide92.xml"/><Relationship Id="rId10" Type="http://schemas.openxmlformats.org/officeDocument/2006/relationships/slide" Target="slides/slide3.xml"/><Relationship Id="rId98" Type="http://schemas.openxmlformats.org/officeDocument/2006/relationships/slide" Target="slides/slide91.xml"/><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slide" Target="slides/slide84.xml"/><Relationship Id="rId90" Type="http://schemas.openxmlformats.org/officeDocument/2006/relationships/slide" Target="slides/slide83.xml"/><Relationship Id="rId93" Type="http://schemas.openxmlformats.org/officeDocument/2006/relationships/slide" Target="slides/slide86.xml"/><Relationship Id="rId92" Type="http://schemas.openxmlformats.org/officeDocument/2006/relationships/slide" Target="slides/slide85.xml"/><Relationship Id="rId118" Type="http://schemas.openxmlformats.org/officeDocument/2006/relationships/slide" Target="slides/slide111.xml"/><Relationship Id="rId117" Type="http://schemas.openxmlformats.org/officeDocument/2006/relationships/slide" Target="slides/slide110.xml"/><Relationship Id="rId116" Type="http://schemas.openxmlformats.org/officeDocument/2006/relationships/slide" Target="slides/slide109.xml"/><Relationship Id="rId115" Type="http://schemas.openxmlformats.org/officeDocument/2006/relationships/slide" Target="slides/slide108.xml"/><Relationship Id="rId119" Type="http://schemas.openxmlformats.org/officeDocument/2006/relationships/slide" Target="slides/slide112.xml"/><Relationship Id="rId15" Type="http://schemas.openxmlformats.org/officeDocument/2006/relationships/slide" Target="slides/slide8.xml"/><Relationship Id="rId110" Type="http://schemas.openxmlformats.org/officeDocument/2006/relationships/slide" Target="slides/slide103.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slide" Target="slides/slide107.xml"/><Relationship Id="rId18" Type="http://schemas.openxmlformats.org/officeDocument/2006/relationships/slide" Target="slides/slide11.xml"/><Relationship Id="rId113" Type="http://schemas.openxmlformats.org/officeDocument/2006/relationships/slide" Target="slides/slide106.xml"/><Relationship Id="rId112" Type="http://schemas.openxmlformats.org/officeDocument/2006/relationships/slide" Target="slides/slide105.xml"/><Relationship Id="rId111" Type="http://schemas.openxmlformats.org/officeDocument/2006/relationships/slide" Target="slides/slide104.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43" Type="http://schemas.openxmlformats.org/officeDocument/2006/relationships/font" Target="fonts/Urbanist-italic.fntdata"/><Relationship Id="rId142" Type="http://schemas.openxmlformats.org/officeDocument/2006/relationships/font" Target="fonts/Urbanist-bold.fntdata"/><Relationship Id="rId141" Type="http://schemas.openxmlformats.org/officeDocument/2006/relationships/font" Target="fonts/Urbanist-regular.fntdata"/><Relationship Id="rId140" Type="http://schemas.openxmlformats.org/officeDocument/2006/relationships/font" Target="fonts/UrbanistMedium-boldItalic.fntdata"/><Relationship Id="rId5" Type="http://schemas.openxmlformats.org/officeDocument/2006/relationships/slideMaster" Target="slideMasters/slideMaster1.xml"/><Relationship Id="rId147" Type="http://customschemas.google.com/relationships/presentationmetadata" Target="metadata"/><Relationship Id="rId6" Type="http://schemas.openxmlformats.org/officeDocument/2006/relationships/slideMaster" Target="slideMasters/slideMaster2.xml"/><Relationship Id="rId146" Type="http://schemas.openxmlformats.org/officeDocument/2006/relationships/font" Target="fonts/Lexend-bold.fntdata"/><Relationship Id="rId7" Type="http://schemas.openxmlformats.org/officeDocument/2006/relationships/notesMaster" Target="notesMasters/notesMaster1.xml"/><Relationship Id="rId145" Type="http://schemas.openxmlformats.org/officeDocument/2006/relationships/font" Target="fonts/Lexend-regular.fntdata"/><Relationship Id="rId8" Type="http://schemas.openxmlformats.org/officeDocument/2006/relationships/slide" Target="slides/slide1.xml"/><Relationship Id="rId144" Type="http://schemas.openxmlformats.org/officeDocument/2006/relationships/font" Target="fonts/Urbanist-boldItalic.fntdata"/><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139" Type="http://schemas.openxmlformats.org/officeDocument/2006/relationships/font" Target="fonts/UrbanistMedium-italic.fntdata"/><Relationship Id="rId138" Type="http://schemas.openxmlformats.org/officeDocument/2006/relationships/font" Target="fonts/UrbanistMedium-bold.fntdata"/><Relationship Id="rId137" Type="http://schemas.openxmlformats.org/officeDocument/2006/relationships/font" Target="fonts/UrbanistMedium-regular.fntdata"/><Relationship Id="rId132" Type="http://schemas.openxmlformats.org/officeDocument/2006/relationships/font" Target="fonts/Play-bold.fntdata"/><Relationship Id="rId131" Type="http://schemas.openxmlformats.org/officeDocument/2006/relationships/font" Target="fonts/Play-regular.fntdata"/><Relationship Id="rId130" Type="http://schemas.openxmlformats.org/officeDocument/2006/relationships/slide" Target="slides/slide123.xml"/><Relationship Id="rId136" Type="http://schemas.openxmlformats.org/officeDocument/2006/relationships/font" Target="fonts/Roboto-boldItalic.fntdata"/><Relationship Id="rId135" Type="http://schemas.openxmlformats.org/officeDocument/2006/relationships/font" Target="fonts/Roboto-italic.fntdata"/><Relationship Id="rId134" Type="http://schemas.openxmlformats.org/officeDocument/2006/relationships/font" Target="fonts/Roboto-bold.fntdata"/><Relationship Id="rId133" Type="http://schemas.openxmlformats.org/officeDocument/2006/relationships/font" Target="fonts/Roboto-regular.fntdata"/><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c2f736c8a3_0_7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g3c2f736c8a3_0_7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f875c49639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g3f875c4963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h2db09e8c80d72aa9_8_1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230" name="Google Shape;230;h2db09e8c80d72aa9_8_1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h2db09e8c80d72aa9_8_1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t/>
            </a:r>
            <a:endParaRPr/>
          </a:p>
        </p:txBody>
      </p:sp>
      <p:sp>
        <p:nvSpPr>
          <p:cNvPr id="237" name="Google Shape;237;h2db09e8c80d72aa9_8_1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h2db09e8c80d72aa9_8_1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t/>
            </a:r>
            <a:endParaRPr/>
          </a:p>
        </p:txBody>
      </p:sp>
      <p:sp>
        <p:nvSpPr>
          <p:cNvPr id="246" name="Google Shape;246;h2db09e8c80d72aa9_8_1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h2db09e8c80d72aa9_8_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4" name="Google Shape;254;h2db09e8c80d72aa9_8_1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h2db09e8c80d72aa9_8_16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d422ecfddc_0_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2" name="Google Shape;262;g3d422ecfddc_0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c2f736c8a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g3c2f736c8a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e8918ec5f8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g3e8918ec5f8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g3e8918ec5f8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a044c6ed7_2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g3fa044c6ed7_2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g3fa044c6ed7_2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fa044c6ed7_2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g3fa044c6ed7_2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g3fa044c6ed7_2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d422ecfddc_0_3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4" name="Google Shape;324;g3d422ecfddc_0_3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f98de8fa79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2" name="Google Shape;332;g3f98de8fa7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ha53312d1a67a464_1_4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9" name="Google Shape;339;ha53312d1a67a464_1_4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ha53312d1a67a464_1_47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db61d23d18_6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8" name="Google Shape;348;g3db61d23d18_6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c2f736c8a3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g3c2f736c8a3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h5f333d88e2db8602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h5f333d88e2db8602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Why does it matter?</a:t>
            </a:r>
            <a:endParaRPr/>
          </a:p>
        </p:txBody>
      </p:sp>
      <p:sp>
        <p:nvSpPr>
          <p:cNvPr id="381" name="Google Shape;381;h5f333d88e2db8602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f9eb8b5d24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g3f9eb8b5d24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As written in MoP and DCGs</a:t>
            </a:r>
            <a:endParaRPr/>
          </a:p>
          <a:p>
            <a:pPr indent="0" lvl="0" marL="0" rtl="0" algn="l">
              <a:lnSpc>
                <a:spcPct val="100000"/>
              </a:lnSpc>
              <a:spcBef>
                <a:spcPts val="0"/>
              </a:spcBef>
              <a:spcAft>
                <a:spcPts val="0"/>
              </a:spcAft>
              <a:buSzPts val="1400"/>
              <a:buNone/>
            </a:pPr>
            <a:r>
              <a:rPr lang="en-US"/>
              <a:t>Not the same as trial criteria - we want to understand patients sites are seeing and where the eligibility criteria are excluding patients, in addition to understanding what eligible patients are being missed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Includes preventative LEV as written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Sites enter for their enrolling population (e.g., adult only sites don’t need to enter peds patients)</a:t>
            </a:r>
            <a:endParaRPr/>
          </a:p>
          <a:p>
            <a:pPr indent="0" lvl="0" marL="0" rtl="0" algn="l">
              <a:lnSpc>
                <a:spcPct val="100000"/>
              </a:lnSpc>
              <a:spcBef>
                <a:spcPts val="0"/>
              </a:spcBef>
              <a:spcAft>
                <a:spcPts val="0"/>
              </a:spcAft>
              <a:buSzPts val="1400"/>
              <a:buNone/>
            </a:pPr>
            <a:r>
              <a:t/>
            </a:r>
            <a:endParaRPr/>
          </a:p>
        </p:txBody>
      </p:sp>
      <p:sp>
        <p:nvSpPr>
          <p:cNvPr id="389" name="Google Shape;389;g3f9eb8b5d24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h2db09e8c80d72aa9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h2db09e8c80d72aa9_3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As written in MoP and DCGs</a:t>
            </a:r>
            <a:endParaRPr/>
          </a:p>
          <a:p>
            <a:pPr indent="0" lvl="0" marL="0" rtl="0" algn="l">
              <a:lnSpc>
                <a:spcPct val="100000"/>
              </a:lnSpc>
              <a:spcBef>
                <a:spcPts val="0"/>
              </a:spcBef>
              <a:spcAft>
                <a:spcPts val="0"/>
              </a:spcAft>
              <a:buSzPts val="1400"/>
              <a:buNone/>
            </a:pPr>
            <a:r>
              <a:rPr lang="en-US"/>
              <a:t>Not the same as trial criteria - we want to understand patients sites are seeing and where the eligibility criteria are excluding patients, in addition to understanding what eligible patients are being missed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Includes preventative LEV as written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Sites enter for their enrolling population (e.g., adult only sites don’t need to enter peds patients)</a:t>
            </a:r>
            <a:endParaRPr/>
          </a:p>
          <a:p>
            <a:pPr indent="0" lvl="0" marL="0" rtl="0" algn="l">
              <a:lnSpc>
                <a:spcPct val="100000"/>
              </a:lnSpc>
              <a:spcBef>
                <a:spcPts val="0"/>
              </a:spcBef>
              <a:spcAft>
                <a:spcPts val="0"/>
              </a:spcAft>
              <a:buSzPts val="1400"/>
              <a:buNone/>
            </a:pPr>
            <a:r>
              <a:t/>
            </a:r>
            <a:endParaRPr/>
          </a:p>
        </p:txBody>
      </p:sp>
      <p:sp>
        <p:nvSpPr>
          <p:cNvPr id="397" name="Google Shape;397;h2db09e8c80d72aa9_3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h2db09e8c80d72aa9_3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h2db09e8c80d72aa9_3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As written in MoP and DCGs</a:t>
            </a:r>
            <a:endParaRPr/>
          </a:p>
          <a:p>
            <a:pPr indent="0" lvl="0" marL="0" rtl="0" algn="l">
              <a:lnSpc>
                <a:spcPct val="100000"/>
              </a:lnSpc>
              <a:spcBef>
                <a:spcPts val="0"/>
              </a:spcBef>
              <a:spcAft>
                <a:spcPts val="0"/>
              </a:spcAft>
              <a:buSzPts val="1400"/>
              <a:buNone/>
            </a:pPr>
            <a:r>
              <a:rPr lang="en-US"/>
              <a:t>Not the same as trial criteria - we want to understand patients sites are seeing and where the eligibility criteria are excluding patients, in addition to understanding what eligible patients are being missed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Includes preventative LEV as written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Sites enter for their enrolling population (e.g., adult only sites don’t need to enter peds patients)</a:t>
            </a:r>
            <a:endParaRPr/>
          </a:p>
          <a:p>
            <a:pPr indent="0" lvl="0" marL="0" rtl="0" algn="l">
              <a:lnSpc>
                <a:spcPct val="100000"/>
              </a:lnSpc>
              <a:spcBef>
                <a:spcPts val="0"/>
              </a:spcBef>
              <a:spcAft>
                <a:spcPts val="0"/>
              </a:spcAft>
              <a:buSzPts val="1400"/>
              <a:buNone/>
            </a:pPr>
            <a:r>
              <a:t/>
            </a:r>
            <a:endParaRPr/>
          </a:p>
        </p:txBody>
      </p:sp>
      <p:sp>
        <p:nvSpPr>
          <p:cNvPr id="405" name="Google Shape;405;h2db09e8c80d72aa9_3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h2db09e8c80d72aa9_3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h2db09e8c80d72aa9_3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As written in MoP and DCGs</a:t>
            </a:r>
            <a:endParaRPr/>
          </a:p>
          <a:p>
            <a:pPr indent="0" lvl="0" marL="0" rtl="0" algn="l">
              <a:lnSpc>
                <a:spcPct val="100000"/>
              </a:lnSpc>
              <a:spcBef>
                <a:spcPts val="0"/>
              </a:spcBef>
              <a:spcAft>
                <a:spcPts val="0"/>
              </a:spcAft>
              <a:buSzPts val="1400"/>
              <a:buNone/>
            </a:pPr>
            <a:r>
              <a:rPr lang="en-US"/>
              <a:t>Not the same as trial criteria - we want to understand patients sites are seeing and where the eligibility criteria are excluding patients, in addition to understanding what eligible patients are being missed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Includes preventative LEV as written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Sites enter for their enrolling population (e.g., adult only sites don’t need to enter peds patients)</a:t>
            </a:r>
            <a:endParaRPr/>
          </a:p>
          <a:p>
            <a:pPr indent="0" lvl="0" marL="0" rtl="0" algn="l">
              <a:lnSpc>
                <a:spcPct val="100000"/>
              </a:lnSpc>
              <a:spcBef>
                <a:spcPts val="0"/>
              </a:spcBef>
              <a:spcAft>
                <a:spcPts val="0"/>
              </a:spcAft>
              <a:buSzPts val="1400"/>
              <a:buNone/>
            </a:pPr>
            <a:r>
              <a:t/>
            </a:r>
            <a:endParaRPr/>
          </a:p>
        </p:txBody>
      </p:sp>
      <p:sp>
        <p:nvSpPr>
          <p:cNvPr id="413" name="Google Shape;413;h2db09e8c80d72aa9_3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h2db09e8c80d72aa9_3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h2db09e8c80d72aa9_3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As written in MoP and DCGs</a:t>
            </a:r>
            <a:endParaRPr/>
          </a:p>
          <a:p>
            <a:pPr indent="0" lvl="0" marL="0" rtl="0" algn="l">
              <a:lnSpc>
                <a:spcPct val="100000"/>
              </a:lnSpc>
              <a:spcBef>
                <a:spcPts val="0"/>
              </a:spcBef>
              <a:spcAft>
                <a:spcPts val="0"/>
              </a:spcAft>
              <a:buSzPts val="1400"/>
              <a:buNone/>
            </a:pPr>
            <a:r>
              <a:rPr lang="en-US"/>
              <a:t>Not the same as trial criteria - we want to understand patients sites are seeing and where the eligibility criteria are excluding patients, in addition to understanding what eligible patients are being missed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Includes preventative LEV as written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Sites enter for their enrolling population (e.g., adult only sites don’t need to enter peds patients)</a:t>
            </a:r>
            <a:endParaRPr/>
          </a:p>
          <a:p>
            <a:pPr indent="0" lvl="0" marL="0" rtl="0" algn="l">
              <a:lnSpc>
                <a:spcPct val="100000"/>
              </a:lnSpc>
              <a:spcBef>
                <a:spcPts val="0"/>
              </a:spcBef>
              <a:spcAft>
                <a:spcPts val="0"/>
              </a:spcAft>
              <a:buSzPts val="1400"/>
              <a:buNone/>
            </a:pPr>
            <a:r>
              <a:t/>
            </a:r>
            <a:endParaRPr/>
          </a:p>
        </p:txBody>
      </p:sp>
      <p:sp>
        <p:nvSpPr>
          <p:cNvPr id="421" name="Google Shape;421;h2db09e8c80d72aa9_3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h2db09e8c80d72aa9_3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h2db09e8c80d72aa9_3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9" name="Google Shape;429;h2db09e8c80d72aa9_3_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h2db09e8c80d72aa9_3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36" name="Google Shape;436;h2db09e8c80d72aa9_3_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h2db09e8c80d72aa9_3_3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f98de8fa79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g3f98de8fa7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h5f333d88e2db8602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9" name="Google Shape;449;h5f333d88e2db860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ha53312d1a67a464_1_4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ha53312d1a67a464_1_4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ha53312d1a67a464_1_4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ha53312d1a67a464_1_5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ha53312d1a67a464_1_5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4" name="Google Shape;474;ha53312d1a67a464_1_5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ha53312d1a67a464_1_10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1" name="Google Shape;481;ha53312d1a67a464_1_10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h1022bf519a667086_1_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h1022bf519a667086_1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ha53312d1a67a464_1_9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ha53312d1a67a464_1_9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d422ecfddc_0_6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g3d422ecfddc_0_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3" name="Google Shape;503;g3d422ecfddc_0_6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d460df9019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g3d460df9019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1" name="Google Shape;511;g3d460df9019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d460df9019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g3d460df9019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g3d460df9019_0_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ha53312d1a67a464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4" name="Google Shape;524;ha53312d1a67a464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5" name="Google Shape;525;ha53312d1a67a464_0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h3a0eee41a2a3912b_1_1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5" name="Google Shape;535;h3a0eee41a2a3912b_1_1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h2ceda7f79f33e2d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SzPts val="1200"/>
              <a:buChar char="-"/>
            </a:pPr>
            <a:r>
              <a:rPr lang="en-US" u="sng"/>
              <a:t>PRIOR TO WEBDCU</a:t>
            </a:r>
            <a:r>
              <a:rPr lang="en-US"/>
              <a:t>: </a:t>
            </a:r>
            <a:r>
              <a:rPr b="1" lang="en-US"/>
              <a:t>KESETT is a step forward randomization design, so there is not a randomization form to complete in WebDCU</a:t>
            </a:r>
            <a:r>
              <a:rPr lang="en-US"/>
              <a:t>. Rather, sites will grab the ‘Use Next’ vial (or ‘Backup’ if the ‘Use Next’ vial is no longer available) and begin study drug infusion.</a:t>
            </a:r>
            <a:endParaRPr/>
          </a:p>
          <a:p>
            <a:pPr indent="-304800" lvl="0" marL="457200" rtl="0" algn="l">
              <a:lnSpc>
                <a:spcPct val="115000"/>
              </a:lnSpc>
              <a:spcBef>
                <a:spcPts val="0"/>
              </a:spcBef>
              <a:spcAft>
                <a:spcPts val="0"/>
              </a:spcAft>
              <a:buSzPts val="1200"/>
              <a:buChar char="-"/>
            </a:pPr>
            <a:r>
              <a:rPr lang="en-US" u="sng"/>
              <a:t>STEP 1</a:t>
            </a:r>
            <a:r>
              <a:rPr lang="en-US"/>
              <a:t>: Within 8 hours of initiation of study drug infusion, you will add a new record to the Subject Enrollment table, then complete and save the record. </a:t>
            </a:r>
            <a:r>
              <a:rPr b="1" lang="en-US"/>
              <a:t>Subject Enrollment is </a:t>
            </a:r>
            <a:r>
              <a:rPr b="1" lang="en-US"/>
              <a:t>irreversible</a:t>
            </a:r>
            <a:r>
              <a:rPr b="1" lang="en-US"/>
              <a:t> so please check all entered data prior to saving the form.</a:t>
            </a:r>
            <a:endParaRPr b="1"/>
          </a:p>
        </p:txBody>
      </p:sp>
      <p:sp>
        <p:nvSpPr>
          <p:cNvPr id="562" name="Google Shape;562;h2ceda7f79f33e2d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h2ceda7f79f33e2dd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Char char="-"/>
            </a:pPr>
            <a:r>
              <a:rPr lang="en-US" u="sng"/>
              <a:t>STEP 2</a:t>
            </a:r>
            <a:r>
              <a:rPr lang="en-US"/>
              <a:t>: From here, you will open the Subject CRF Binder, complete, and submit F501 (Rapid EEG) and F502 (Study Drug Infusion), also within this 8-hour window.</a:t>
            </a:r>
            <a:endParaRPr/>
          </a:p>
        </p:txBody>
      </p:sp>
      <p:sp>
        <p:nvSpPr>
          <p:cNvPr id="571" name="Google Shape;571;h2ceda7f79f33e2dd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h6da77e0e601021f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Clr>
                <a:schemeClr val="dk1"/>
              </a:buClr>
              <a:buSzPts val="1200"/>
              <a:buChar char="-"/>
            </a:pPr>
            <a:r>
              <a:rPr lang="en-US" u="sng"/>
              <a:t>Documentation of Rapid EEG into F501</a:t>
            </a:r>
            <a:r>
              <a:rPr lang="en-US"/>
              <a:t>: will tell the central EEG Readers that they will have EEG data to read for this new subject.</a:t>
            </a:r>
            <a:endParaRPr/>
          </a:p>
          <a:p>
            <a:pPr indent="-304800" lvl="0" marL="457200" rtl="0" algn="l">
              <a:lnSpc>
                <a:spcPct val="115000"/>
              </a:lnSpc>
              <a:spcBef>
                <a:spcPts val="0"/>
              </a:spcBef>
              <a:spcAft>
                <a:spcPts val="0"/>
              </a:spcAft>
              <a:buClr>
                <a:schemeClr val="dk1"/>
              </a:buClr>
              <a:buSzPts val="1200"/>
              <a:buChar char="-"/>
            </a:pPr>
            <a:r>
              <a:rPr lang="en-US" u="sng"/>
              <a:t>Documentation of the Study Drug ID into F502</a:t>
            </a:r>
            <a:r>
              <a:rPr lang="en-US"/>
              <a:t>: will tell the central team which treatment assignment the participant received as well as informing the central pharmacy that replacement study drug needs to be shipped to your site.</a:t>
            </a:r>
            <a:endParaRPr/>
          </a:p>
        </p:txBody>
      </p:sp>
      <p:sp>
        <p:nvSpPr>
          <p:cNvPr id="580" name="Google Shape;580;h6da77e0e601021f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h3a0eee41a2a3912b_1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spcBef>
                <a:spcPts val="0"/>
              </a:spcBef>
              <a:spcAft>
                <a:spcPts val="0"/>
              </a:spcAft>
              <a:buSzPts val="1400"/>
              <a:buChar char="-"/>
            </a:pPr>
            <a:r>
              <a:rPr lang="en-US"/>
              <a:t>Red = site action needed.</a:t>
            </a:r>
            <a:endParaRPr/>
          </a:p>
          <a:p>
            <a:pPr indent="-317500" lvl="0" marL="457200" rtl="0" algn="l">
              <a:spcBef>
                <a:spcPts val="0"/>
              </a:spcBef>
              <a:spcAft>
                <a:spcPts val="0"/>
              </a:spcAft>
              <a:buSzPts val="1400"/>
              <a:buChar char="-"/>
            </a:pPr>
            <a:r>
              <a:rPr lang="en-US"/>
              <a:t>Yellow = no site action needed.</a:t>
            </a:r>
            <a:endParaRPr/>
          </a:p>
          <a:p>
            <a:pPr indent="-317500" lvl="0" marL="457200" rtl="0" algn="l">
              <a:spcBef>
                <a:spcPts val="0"/>
              </a:spcBef>
              <a:spcAft>
                <a:spcPts val="0"/>
              </a:spcAft>
              <a:buSzPts val="1400"/>
              <a:buChar char="-"/>
            </a:pPr>
            <a:r>
              <a:rPr lang="en-US"/>
              <a:t>This information can also be found in the SIREN WebDCU User Manual for your reference. </a:t>
            </a:r>
            <a:endParaRPr/>
          </a:p>
        </p:txBody>
      </p:sp>
      <p:sp>
        <p:nvSpPr>
          <p:cNvPr id="587" name="Google Shape;587;h3a0eee41a2a3912b_1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h3a0eee41a2a3912b_1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Char char="-"/>
            </a:pPr>
            <a:r>
              <a:t/>
            </a:r>
            <a:endParaRPr/>
          </a:p>
        </p:txBody>
      </p:sp>
      <p:sp>
        <p:nvSpPr>
          <p:cNvPr id="595" name="Google Shape;595;h3a0eee41a2a3912b_1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h3a0eee41a2a3912b_1_2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Char char="-"/>
            </a:pPr>
            <a:r>
              <a:rPr lang="en-US"/>
              <a:t>Need to hover over ‘WebDCU’ portion of underlined content for link to work.</a:t>
            </a:r>
            <a:endParaRPr/>
          </a:p>
        </p:txBody>
      </p:sp>
      <p:sp>
        <p:nvSpPr>
          <p:cNvPr id="603" name="Google Shape;603;h3a0eee41a2a3912b_1_2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h3a0eee41a2a3912b_1_2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Char char="-"/>
            </a:pPr>
            <a:r>
              <a:t/>
            </a:r>
            <a:endParaRPr/>
          </a:p>
        </p:txBody>
      </p:sp>
      <p:sp>
        <p:nvSpPr>
          <p:cNvPr id="611" name="Google Shape;611;h3a0eee41a2a3912b_1_2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h3a0eee41a2a3912b_1_2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9" name="Google Shape;619;h3a0eee41a2a3912b_1_2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f071be6a6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6" name="Google Shape;626;g3f071be6a6f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ha53312d1a67a464_1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2" name="Google Shape;632;ha53312d1a67a464_1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f47762e637_2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8" name="Google Shape;638;g3f47762e637_2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3c2f736c8a3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3" name="Google Shape;653;g3c2f736c8a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c2f736c8a3_0_10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4" name="Google Shape;664;g3c2f736c8a3_0_10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0" name="Google Shape;68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3d422ecfddc_0_4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5" name="Google Shape;685;g3d422ecfddc_0_4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d422ecfddc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Clinical staff training. Dependence on Guideline concordant usual care, adequate dosing of benzodiazepines, need to wait for effect, stepwise progression to second and third line (not returning to first line after determining to benzo refractory), giving a chance to wake up.</a:t>
            </a:r>
            <a:endParaRPr/>
          </a:p>
          <a:p>
            <a:pPr indent="0" lvl="0" marL="0" rtl="0" algn="l">
              <a:lnSpc>
                <a:spcPct val="100000"/>
              </a:lnSpc>
              <a:spcBef>
                <a:spcPts val="0"/>
              </a:spcBef>
              <a:spcAft>
                <a:spcPts val="0"/>
              </a:spcAft>
              <a:buClr>
                <a:schemeClr val="dk1"/>
              </a:buClr>
              <a:buSzPts val="1200"/>
              <a:buFont typeface="Arial"/>
              <a:buNone/>
            </a:pPr>
            <a:r>
              <a:rPr lang="en-US"/>
              <a:t>Study should never delay treatment of status.  Not for an opt-out discussion.  Not for EEG prior to treatment. Pharmacy must be as fast as usual care.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701" name="Google Shape;701;g3d422ecfddc_0_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3ccf2f72d4a_1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8" name="Google Shape;708;g3ccf2f72d4a_1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3ccf2f72d4a_1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5" name="Google Shape;715;g3ccf2f72d4a_1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3ccf2f72d4a_1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2" name="Google Shape;722;g3ccf2f72d4a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8" name="Google Shape;72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1" name="Google Shape;74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4" name="Google Shape;75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a14866209d_5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0" name="Google Shape;770;g3a14866209d_5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a14866209d_5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9" name="Google Shape;779;g3a14866209d_5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3a14866209d_5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7" name="Google Shape;787;g3a14866209d_5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a14866209d_5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7" name="Google Shape;797;g3a14866209d_5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3a14866209d_5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6" name="Google Shape;806;g3a14866209d_5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3a14866209d_5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6" name="Google Shape;816;g3a14866209d_5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3a14866209d_5_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6" name="Google Shape;826;g3a14866209d_5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3a14866209d_5_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6" name="Google Shape;836;g3a14866209d_5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3a14866209d_5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6" name="Google Shape;846;g3a14866209d_5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3a14866209d_5_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6" name="Google Shape;856;g3a14866209d_5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3a14866209d_5_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3" name="Google Shape;863;g3a14866209d_5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3a14866209d_5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1" name="Google Shape;871;g3a14866209d_5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3d422ecfdd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9" name="Google Shape;879;g3d422ecfdd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3d422ecfddc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5" name="Google Shape;895;g3d422ecfddc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3d422ecfddc_0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CC in Blue PD in Green</a:t>
            </a:r>
            <a:endParaRPr/>
          </a:p>
        </p:txBody>
      </p:sp>
      <p:sp>
        <p:nvSpPr>
          <p:cNvPr id="911" name="Google Shape;911;g3d422ecfddc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3d422ecfddc_0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2" name="Google Shape;932;g3d422ecfddc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3d422ecfddc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9" name="Google Shape;939;g3d422ecfddc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0" name="Google Shape;940;g3d422ecfddc_0_1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3d422ecfddc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5" name="Google Shape;945;g3d422ecfddc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6" name="Google Shape;946;g3d422ecfddc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3d422ecfddc_0_1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1" name="Google Shape;951;g3d422ecfddc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3d422ecfddc_0_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8" name="Google Shape;958;g3d422ecfddc_0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3d422ecfddc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1" name="Google Shape;981;g3d422ecfddc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3d422ecfddc_0_1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914400" rtl="0" algn="l">
              <a:lnSpc>
                <a:spcPct val="100000"/>
              </a:lnSpc>
              <a:spcBef>
                <a:spcPts val="0"/>
              </a:spcBef>
              <a:spcAft>
                <a:spcPts val="0"/>
              </a:spcAft>
              <a:buSzPts val="1400"/>
              <a:buNone/>
            </a:pPr>
            <a:r>
              <a:rPr lang="en-US" sz="1600"/>
              <a:t>Have another reason for attendance other than clinical or research background</a:t>
            </a:r>
            <a:endParaRPr sz="100"/>
          </a:p>
        </p:txBody>
      </p:sp>
      <p:sp>
        <p:nvSpPr>
          <p:cNvPr id="1000" name="Google Shape;1000;g3d422ecfddc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3d422ecfddc_0_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9" name="Google Shape;1009;g3d422ecfddc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3d422ecfddc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6" name="Google Shape;1016;g3d422ecfddc_0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7" name="Google Shape;1017;g3d422ecfddc_0_1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3d422ecfddc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3" name="Google Shape;1023;g3d422ecfddc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3d422ecfddc_0_2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9" name="Google Shape;1039;g3d422ecfddc_0_2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3d422ecfddc_0_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1" name="Google Shape;1061;g3d422ecfddc_0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3d422ecfddc_0_3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7" name="Google Shape;1077;g3d422ecfddc_0_3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3d422ecfddc_0_3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3" name="Google Shape;1093;g3d422ecfddc_0_3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3d422ecfddc_0_3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Defined in MoP</a:t>
            </a:r>
            <a:endParaRPr/>
          </a:p>
        </p:txBody>
      </p:sp>
      <p:sp>
        <p:nvSpPr>
          <p:cNvPr id="1100" name="Google Shape;1100;g3d422ecfddc_0_3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3d422ecfddc_0_4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7" name="Google Shape;1107;g3d422ecfddc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3d422ecfddc_0_4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Paper worksheets must be signed and dated by the person collecting the data and retained as source.</a:t>
            </a:r>
            <a:endParaRPr/>
          </a:p>
        </p:txBody>
      </p:sp>
      <p:sp>
        <p:nvSpPr>
          <p:cNvPr id="1120" name="Google Shape;1120;g3d422ecfddc_0_4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3d422ecfddc_0_7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Centrally provided</a:t>
            </a:r>
            <a:endParaRPr/>
          </a:p>
          <a:p>
            <a:pPr indent="0" lvl="0" marL="0" rtl="0" algn="l">
              <a:lnSpc>
                <a:spcPct val="100000"/>
              </a:lnSpc>
              <a:spcBef>
                <a:spcPts val="0"/>
              </a:spcBef>
              <a:spcAft>
                <a:spcPts val="0"/>
              </a:spcAft>
              <a:buSzPts val="1400"/>
              <a:buNone/>
            </a:pPr>
            <a:r>
              <a:rPr lang="en-US"/>
              <a:t>Other than the study drug</a:t>
            </a:r>
            <a:endParaRPr/>
          </a:p>
          <a:p>
            <a:pPr indent="0" lvl="0" marL="0" rtl="0" algn="l">
              <a:lnSpc>
                <a:spcPct val="100000"/>
              </a:lnSpc>
              <a:spcBef>
                <a:spcPts val="0"/>
              </a:spcBef>
              <a:spcAft>
                <a:spcPts val="0"/>
              </a:spcAft>
              <a:buSzPts val="1400"/>
              <a:buNone/>
            </a:pPr>
            <a:r>
              <a:rPr lang="en-US"/>
              <a:t>IV poles not provided by study</a:t>
            </a:r>
            <a:endParaRPr/>
          </a:p>
          <a:p>
            <a:pPr indent="0" lvl="0" marL="0" rtl="0" algn="l">
              <a:lnSpc>
                <a:spcPct val="100000"/>
              </a:lnSpc>
              <a:spcBef>
                <a:spcPts val="0"/>
              </a:spcBef>
              <a:spcAft>
                <a:spcPts val="0"/>
              </a:spcAft>
              <a:buSzPts val="1400"/>
              <a:buNone/>
            </a:pPr>
            <a:r>
              <a:rPr lang="en-US"/>
              <a:t>Protocol reminder cards file will be available in case sites want to produce extra copies, create poster, etc.</a:t>
            </a:r>
            <a:endParaRPr/>
          </a:p>
          <a:p>
            <a:pPr indent="0" lvl="0" marL="0" rtl="0" algn="l">
              <a:lnSpc>
                <a:spcPct val="100000"/>
              </a:lnSpc>
              <a:spcBef>
                <a:spcPts val="0"/>
              </a:spcBef>
              <a:spcAft>
                <a:spcPts val="0"/>
              </a:spcAft>
              <a:buSzPts val="1400"/>
              <a:buNone/>
            </a:pPr>
            <a:r>
              <a:t/>
            </a:r>
            <a:endParaRPr/>
          </a:p>
        </p:txBody>
      </p:sp>
      <p:sp>
        <p:nvSpPr>
          <p:cNvPr id="1128" name="Google Shape;1128;g3d422ecfddc_0_7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3d422ecfddc_0_8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3" name="Google Shape;1143;g3d422ecfddc_0_8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3d422ecfddc_0_8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150" name="Google Shape;1150;g3d422ecfddc_0_8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3d422ecfddc_0_8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158" name="Google Shape;1158;g3d422ecfddc_0_8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3d422ecfddc_0_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164" name="Google Shape;1164;g3d422ecfddc_0_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3d422ecfddc_0_9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2" name="Google Shape;1172;g3d422ecfddc_0_9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3d422ecfddc_0_9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5" name="Google Shape;1185;g3d422ecfddc_0_9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3d422ecfddc_0_9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8" name="Google Shape;1198;g3d422ecfddc_0_9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g3d422ecfddc_0_9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6" name="Google Shape;1206;g3d422ecfddc_0_94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207" name="Google Shape;1207;g3d422ecfddc_0_943: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US" sz="1400"/>
              <a:t>‹#›</a:t>
            </a:fld>
            <a:endParaRPr sz="1400"/>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3d422ecfddc_0_9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2" name="Google Shape;1212;g3d422ecfddc_0_9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3" name="Google Shape;1213;g3d422ecfddc_0_9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3d422ecfddc_0_9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9" name="Google Shape;1219;g3d422ecfddc_0_9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3da8c3f9c3f_2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2" name="Google Shape;1232;g3da8c3f9c3f_2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3d422ecfddc_0_4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9" name="Google Shape;1239;g3d422ecfddc_0_4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3d422ecfddc_0_6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8" name="Google Shape;1248;g3d422ecfddc_0_6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9" name="Google Shape;1249;g3d422ecfddc_0_6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d422ecfddc_0_5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5" name="Google Shape;1255;g3d422ecfddc_0_5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6" name="Google Shape;1256;g3d422ecfddc_0_5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3d422ecfddc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4" name="Google Shape;1264;g3d422ecfddc_0_54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265" name="Google Shape;1265;g3d422ecfddc_0_540: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3d422ecfddc_0_6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0" name="Google Shape;1270;g3d422ecfddc_0_6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1" name="Google Shape;1271;g3d422ecfddc_0_6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3d422ecfddc_0_7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0" name="Google Shape;1280;g3d422ecfddc_0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3d422ecfddc_0_7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5" name="Google Shape;1285;g3d422ecfddc_0_7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Study drug comes in a single vial that contains both levetiracetam and ketamine or placebo.</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Purple labeled vials are for children &lt;30 kg, white are for larger children and adults.</a:t>
            </a:r>
            <a:endParaRPr/>
          </a:p>
          <a:p>
            <a:pPr indent="0" lvl="0" marL="0" rtl="0" algn="l">
              <a:lnSpc>
                <a:spcPct val="100000"/>
              </a:lnSpc>
              <a:spcBef>
                <a:spcPts val="0"/>
              </a:spcBef>
              <a:spcAft>
                <a:spcPts val="0"/>
              </a:spcAft>
              <a:buClr>
                <a:schemeClr val="dk1"/>
              </a:buClr>
              <a:buSzPts val="1200"/>
              <a:buFont typeface="Arial"/>
              <a:buNone/>
            </a:pPr>
            <a:r>
              <a:rPr lang="en-US"/>
              <a:t>All vials contain the same concentrations of study drug.  Only difference is the vial fill volume - purple has 35 cc, white has 90 cc.  The purpose of the tiers is to minimize the risk of accidental overdose.</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Best practice is to keep drug in the resuscitation bay omnicell or pyxis.  Storage in a nearby ED pharmacy may be acceptable if it doesn’t cause delay.  Storage in investigational pharmacy is unacceptable because of risk of delay.</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Resuscitation areas treating kids and adults will receive one pre-randomized vial for each tier.  Resuscitation areas treating only adults will receive one white tier pre-randomized vial.</a:t>
            </a:r>
            <a:endParaRPr/>
          </a:p>
          <a:p>
            <a:pPr indent="0" lvl="0" marL="0" rtl="0" algn="l">
              <a:lnSpc>
                <a:spcPct val="100000"/>
              </a:lnSpc>
              <a:spcBef>
                <a:spcPts val="0"/>
              </a:spcBef>
              <a:spcAft>
                <a:spcPts val="0"/>
              </a:spcAft>
              <a:buClr>
                <a:schemeClr val="dk1"/>
              </a:buClr>
              <a:buSzPts val="1200"/>
              <a:buFont typeface="Arial"/>
              <a:buNone/>
            </a:pPr>
            <a:r>
              <a:rPr lang="en-US"/>
              <a:t>Enrollments entered in WebDCU trigger the central pharmacy to ship a replacement pre-randomized vial on the next business day.  Sites will have a backup vial that is moved to the resuscitation area after an enrollment, until the new randomized vial arrives.  When the new randomized vial is received, it is placed in the resuscitation area and the backup vial is moved back to a pharmacy storage location outside of the resuscitation.  High enrolling sites may have their par of randomized vials increased.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d422ecfddc_0_7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5" name="Google Shape;1295;g3d422ecfddc_0_7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6" name="Google Shape;1296;g3d422ecfddc_0_7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3d422ecfddc_0_6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7" name="Google Shape;1307;g3d422ecfddc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3d422ecfddc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Start EEG if not started already</a:t>
            </a:r>
            <a:endParaRPr/>
          </a:p>
          <a:p>
            <a:pPr indent="0" lvl="0" marL="0" rtl="0" algn="l">
              <a:lnSpc>
                <a:spcPct val="100000"/>
              </a:lnSpc>
              <a:spcBef>
                <a:spcPts val="0"/>
              </a:spcBef>
              <a:spcAft>
                <a:spcPts val="0"/>
              </a:spcAft>
              <a:buClr>
                <a:schemeClr val="dk1"/>
              </a:buClr>
              <a:buSzPts val="1200"/>
              <a:buFont typeface="Arial"/>
              <a:buNone/>
            </a:pPr>
            <a:r>
              <a:rPr lang="en-US"/>
              <a:t>Get vial number</a:t>
            </a:r>
            <a:endParaRPr/>
          </a:p>
          <a:p>
            <a:pPr indent="0" lvl="0" marL="0" rtl="0" algn="l">
              <a:lnSpc>
                <a:spcPct val="100000"/>
              </a:lnSpc>
              <a:spcBef>
                <a:spcPts val="0"/>
              </a:spcBef>
              <a:spcAft>
                <a:spcPts val="0"/>
              </a:spcAft>
              <a:buClr>
                <a:schemeClr val="dk1"/>
              </a:buClr>
              <a:buSzPts val="1200"/>
              <a:buFont typeface="Arial"/>
              <a:buNone/>
            </a:pPr>
            <a:r>
              <a:rPr lang="en-US"/>
              <a:t>Enter enrollment in WebDCU (with vial number)</a:t>
            </a:r>
            <a:endParaRPr/>
          </a:p>
          <a:p>
            <a:pPr indent="0" lvl="0" marL="0" rtl="0" algn="l">
              <a:lnSpc>
                <a:spcPct val="100000"/>
              </a:lnSpc>
              <a:spcBef>
                <a:spcPts val="0"/>
              </a:spcBef>
              <a:spcAft>
                <a:spcPts val="0"/>
              </a:spcAft>
              <a:buClr>
                <a:schemeClr val="dk1"/>
              </a:buClr>
              <a:buSzPts val="1200"/>
              <a:buFont typeface="Arial"/>
              <a:buNone/>
            </a:pPr>
            <a:r>
              <a:rPr lang="en-US"/>
              <a:t>Collect data (on worksheet or direct data entry) especially primary outcome</a:t>
            </a:r>
            <a:endParaRPr/>
          </a:p>
          <a:p>
            <a:pPr indent="0" lvl="0" marL="0" rtl="0" algn="l">
              <a:lnSpc>
                <a:spcPct val="100000"/>
              </a:lnSpc>
              <a:spcBef>
                <a:spcPts val="0"/>
              </a:spcBef>
              <a:spcAft>
                <a:spcPts val="0"/>
              </a:spcAft>
              <a:buClr>
                <a:schemeClr val="dk1"/>
              </a:buClr>
              <a:buSzPts val="1200"/>
              <a:buFont typeface="Arial"/>
              <a:buNone/>
            </a:pPr>
            <a:r>
              <a:rPr lang="en-US"/>
              <a:t>Ensure charting on source documents is accurate and consistent with worksheet</a:t>
            </a:r>
            <a:endParaRPr/>
          </a:p>
          <a:p>
            <a:pPr indent="0" lvl="0" marL="0" rtl="0" algn="l">
              <a:lnSpc>
                <a:spcPct val="100000"/>
              </a:lnSpc>
              <a:spcBef>
                <a:spcPts val="0"/>
              </a:spcBef>
              <a:spcAft>
                <a:spcPts val="0"/>
              </a:spcAft>
              <a:buClr>
                <a:schemeClr val="dk1"/>
              </a:buClr>
              <a:buSzPts val="1200"/>
              <a:buFont typeface="Arial"/>
              <a:buNone/>
            </a:pPr>
            <a:r>
              <a:rPr lang="en-US"/>
              <a:t>Seek LAR for notification and consent to continue</a:t>
            </a:r>
            <a:endParaRPr/>
          </a:p>
          <a:p>
            <a:pPr indent="0" lvl="0" marL="0" rtl="0" algn="l">
              <a:lnSpc>
                <a:spcPct val="100000"/>
              </a:lnSpc>
              <a:spcBef>
                <a:spcPts val="0"/>
              </a:spcBef>
              <a:spcAft>
                <a:spcPts val="0"/>
              </a:spcAft>
              <a:buClr>
                <a:schemeClr val="dk1"/>
              </a:buClr>
              <a:buSzPts val="1200"/>
              <a:buFont typeface="Arial"/>
              <a:buNone/>
            </a:pPr>
            <a:r>
              <a:rPr lang="en-US"/>
              <a:t>Collect data directly from participant or family (race, ethnicity, medical history, drug reconciliation)</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1322" name="Google Shape;1322;g3d422ecfddc_0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3d422ecfddc_0_6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4" name="Google Shape;1334;g3d422ecfddc_0_6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5" name="Google Shape;1335;g3d422ecfddc_0_6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3d44d63b73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2" name="Google Shape;1342;g3d44d63b734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3" name="Google Shape;1343;g3d44d63b734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3d422ecfddc_0_7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8" name="Google Shape;1348;g3d422ecfddc_0_7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3d422ecfddc_0_7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8" name="Google Shape;1358;g3d422ecfddc_0_7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3d422ecfddc_0_7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5" name="Google Shape;1365;g3d422ecfddc_0_7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6" name="Google Shape;1366;g3d422ecfddc_0_7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3d422ecfddc_0_7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2" name="Google Shape;1372;g3d422ecfddc_0_7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3" name="Google Shape;1373;g3d422ecfddc_0_7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3d422ecfddc_0_7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9" name="Google Shape;1379;g3d422ecfddc_0_7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0" name="Google Shape;1380;g3d422ecfddc_0_7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3d422ecfddc_0_5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6" name="Google Shape;1386;g3d422ecfddc_0_54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387" name="Google Shape;1387;g3d422ecfddc_0_545: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3db61d23d18_3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2" name="Google Shape;1392;g3db61d23d18_3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3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3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0" name="Google Shape;30;p3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31" name="Shape 31"/>
        <p:cNvGrpSpPr/>
        <p:nvPr/>
      </p:nvGrpSpPr>
      <p:grpSpPr>
        <a:xfrm>
          <a:off x="0" y="0"/>
          <a:ext cx="0" cy="0"/>
          <a:chOff x="0" y="0"/>
          <a:chExt cx="0" cy="0"/>
        </a:xfrm>
      </p:grpSpPr>
      <p:sp>
        <p:nvSpPr>
          <p:cNvPr id="32" name="Google Shape;32;p36"/>
          <p:cNvSpPr txBox="1"/>
          <p:nvPr>
            <p:ph idx="1" type="subTitle"/>
          </p:nvPr>
        </p:nvSpPr>
        <p:spPr>
          <a:xfrm>
            <a:off x="382633" y="1524000"/>
            <a:ext cx="5906400" cy="684800"/>
          </a:xfrm>
          <a:prstGeom prst="rect">
            <a:avLst/>
          </a:prstGeom>
          <a:noFill/>
          <a:ln>
            <a:noFill/>
          </a:ln>
        </p:spPr>
        <p:txBody>
          <a:bodyPr anchorCtr="0" anchor="t" bIns="0" lIns="0" spcFirstLastPara="1" rIns="0" wrap="square" tIns="0">
            <a:normAutofit/>
          </a:bodyPr>
          <a:lstStyle>
            <a:lvl1pPr lvl="0" algn="l">
              <a:lnSpc>
                <a:spcPct val="150000"/>
              </a:lnSpc>
              <a:spcBef>
                <a:spcPts val="0"/>
              </a:spcBef>
              <a:spcAft>
                <a:spcPts val="0"/>
              </a:spcAft>
              <a:buClr>
                <a:schemeClr val="dk1"/>
              </a:buClr>
              <a:buSzPts val="1100"/>
              <a:buNone/>
              <a:defRPr sz="1467"/>
            </a:lvl1pPr>
            <a:lvl2pPr lvl="1" algn="l">
              <a:lnSpc>
                <a:spcPct val="150000"/>
              </a:lnSpc>
              <a:spcBef>
                <a:spcPts val="0"/>
              </a:spcBef>
              <a:spcAft>
                <a:spcPts val="0"/>
              </a:spcAft>
              <a:buClr>
                <a:schemeClr val="dk1"/>
              </a:buClr>
              <a:buSzPts val="1100"/>
              <a:buNone/>
              <a:defRPr sz="1467"/>
            </a:lvl2pPr>
            <a:lvl3pPr lvl="2" algn="l">
              <a:lnSpc>
                <a:spcPct val="150000"/>
              </a:lnSpc>
              <a:spcBef>
                <a:spcPts val="0"/>
              </a:spcBef>
              <a:spcAft>
                <a:spcPts val="0"/>
              </a:spcAft>
              <a:buClr>
                <a:schemeClr val="dk1"/>
              </a:buClr>
              <a:buSzPts val="1100"/>
              <a:buNone/>
              <a:defRPr sz="1467"/>
            </a:lvl3pPr>
            <a:lvl4pPr lvl="3" algn="l">
              <a:lnSpc>
                <a:spcPct val="150000"/>
              </a:lnSpc>
              <a:spcBef>
                <a:spcPts val="0"/>
              </a:spcBef>
              <a:spcAft>
                <a:spcPts val="0"/>
              </a:spcAft>
              <a:buClr>
                <a:schemeClr val="dk1"/>
              </a:buClr>
              <a:buSzPts val="1100"/>
              <a:buNone/>
              <a:defRPr sz="1467"/>
            </a:lvl4pPr>
            <a:lvl5pPr lvl="4" algn="l">
              <a:lnSpc>
                <a:spcPct val="150000"/>
              </a:lnSpc>
              <a:spcBef>
                <a:spcPts val="0"/>
              </a:spcBef>
              <a:spcAft>
                <a:spcPts val="0"/>
              </a:spcAft>
              <a:buClr>
                <a:schemeClr val="dk1"/>
              </a:buClr>
              <a:buSzPts val="1100"/>
              <a:buNone/>
              <a:defRPr sz="1467"/>
            </a:lvl5pPr>
            <a:lvl6pPr lvl="5" algn="l">
              <a:lnSpc>
                <a:spcPct val="150000"/>
              </a:lnSpc>
              <a:spcBef>
                <a:spcPts val="0"/>
              </a:spcBef>
              <a:spcAft>
                <a:spcPts val="0"/>
              </a:spcAft>
              <a:buClr>
                <a:schemeClr val="dk1"/>
              </a:buClr>
              <a:buSzPts val="1100"/>
              <a:buNone/>
              <a:defRPr sz="1467"/>
            </a:lvl6pPr>
            <a:lvl7pPr lvl="6" algn="l">
              <a:lnSpc>
                <a:spcPct val="150000"/>
              </a:lnSpc>
              <a:spcBef>
                <a:spcPts val="0"/>
              </a:spcBef>
              <a:spcAft>
                <a:spcPts val="0"/>
              </a:spcAft>
              <a:buClr>
                <a:schemeClr val="dk1"/>
              </a:buClr>
              <a:buSzPts val="1100"/>
              <a:buNone/>
              <a:defRPr sz="1467"/>
            </a:lvl7pPr>
            <a:lvl8pPr lvl="7" algn="l">
              <a:lnSpc>
                <a:spcPct val="150000"/>
              </a:lnSpc>
              <a:spcBef>
                <a:spcPts val="0"/>
              </a:spcBef>
              <a:spcAft>
                <a:spcPts val="0"/>
              </a:spcAft>
              <a:buClr>
                <a:schemeClr val="dk1"/>
              </a:buClr>
              <a:buSzPts val="1100"/>
              <a:buNone/>
              <a:defRPr sz="1467"/>
            </a:lvl8pPr>
            <a:lvl9pPr lvl="8" algn="l">
              <a:lnSpc>
                <a:spcPct val="150000"/>
              </a:lnSpc>
              <a:spcBef>
                <a:spcPts val="0"/>
              </a:spcBef>
              <a:spcAft>
                <a:spcPts val="0"/>
              </a:spcAft>
              <a:buClr>
                <a:schemeClr val="dk1"/>
              </a:buClr>
              <a:buSzPts val="1100"/>
              <a:buNone/>
              <a:defRPr sz="1467"/>
            </a:lvl9pPr>
          </a:lstStyle>
          <a:p/>
        </p:txBody>
      </p:sp>
      <p:sp>
        <p:nvSpPr>
          <p:cNvPr id="33" name="Google Shape;33;p36"/>
          <p:cNvSpPr txBox="1"/>
          <p:nvPr>
            <p:ph type="title"/>
          </p:nvPr>
        </p:nvSpPr>
        <p:spPr>
          <a:xfrm>
            <a:off x="377967" y="578316"/>
            <a:ext cx="5843200" cy="578400"/>
          </a:xfrm>
          <a:prstGeom prst="rect">
            <a:avLst/>
          </a:prstGeom>
          <a:noFill/>
          <a:ln>
            <a:noFill/>
          </a:ln>
        </p:spPr>
        <p:txBody>
          <a:bodyPr anchorCtr="0" anchor="t" bIns="0" lIns="0" spcFirstLastPara="1" rIns="91425" wrap="square" tIns="0">
            <a:noAutofit/>
          </a:bodyPr>
          <a:lstStyle>
            <a:lvl1pPr lvl="0" algn="l">
              <a:lnSpc>
                <a:spcPct val="90000"/>
              </a:lnSpc>
              <a:spcBef>
                <a:spcPts val="0"/>
              </a:spcBef>
              <a:spcAft>
                <a:spcPts val="0"/>
              </a:spcAft>
              <a:buClr>
                <a:schemeClr val="lt1"/>
              </a:buClr>
              <a:buSzPts val="2400"/>
              <a:buFont typeface="Play"/>
              <a:buNone/>
              <a:defRPr sz="3200"/>
            </a:lvl1pPr>
            <a:lvl2pPr lvl="1" algn="l">
              <a:lnSpc>
                <a:spcPct val="90000"/>
              </a:lnSpc>
              <a:spcBef>
                <a:spcPts val="0"/>
              </a:spcBef>
              <a:spcAft>
                <a:spcPts val="0"/>
              </a:spcAft>
              <a:buSzPts val="2400"/>
              <a:buNone/>
              <a:defRPr sz="3200"/>
            </a:lvl2pPr>
            <a:lvl3pPr lvl="2" algn="l">
              <a:lnSpc>
                <a:spcPct val="90000"/>
              </a:lnSpc>
              <a:spcBef>
                <a:spcPts val="0"/>
              </a:spcBef>
              <a:spcAft>
                <a:spcPts val="0"/>
              </a:spcAft>
              <a:buSzPts val="2400"/>
              <a:buNone/>
              <a:defRPr sz="3200"/>
            </a:lvl3pPr>
            <a:lvl4pPr lvl="3" algn="l">
              <a:lnSpc>
                <a:spcPct val="90000"/>
              </a:lnSpc>
              <a:spcBef>
                <a:spcPts val="0"/>
              </a:spcBef>
              <a:spcAft>
                <a:spcPts val="0"/>
              </a:spcAft>
              <a:buSzPts val="2400"/>
              <a:buNone/>
              <a:defRPr sz="3200"/>
            </a:lvl4pPr>
            <a:lvl5pPr lvl="4" algn="l">
              <a:lnSpc>
                <a:spcPct val="90000"/>
              </a:lnSpc>
              <a:spcBef>
                <a:spcPts val="0"/>
              </a:spcBef>
              <a:spcAft>
                <a:spcPts val="0"/>
              </a:spcAft>
              <a:buSzPts val="2400"/>
              <a:buNone/>
              <a:defRPr sz="3200"/>
            </a:lvl5pPr>
            <a:lvl6pPr lvl="5" algn="l">
              <a:lnSpc>
                <a:spcPct val="90000"/>
              </a:lnSpc>
              <a:spcBef>
                <a:spcPts val="0"/>
              </a:spcBef>
              <a:spcAft>
                <a:spcPts val="0"/>
              </a:spcAft>
              <a:buSzPts val="2400"/>
              <a:buNone/>
              <a:defRPr sz="3200"/>
            </a:lvl6pPr>
            <a:lvl7pPr lvl="6" algn="l">
              <a:lnSpc>
                <a:spcPct val="90000"/>
              </a:lnSpc>
              <a:spcBef>
                <a:spcPts val="0"/>
              </a:spcBef>
              <a:spcAft>
                <a:spcPts val="0"/>
              </a:spcAft>
              <a:buSzPts val="2400"/>
              <a:buNone/>
              <a:defRPr sz="3200"/>
            </a:lvl7pPr>
            <a:lvl8pPr lvl="7" algn="l">
              <a:lnSpc>
                <a:spcPct val="90000"/>
              </a:lnSpc>
              <a:spcBef>
                <a:spcPts val="0"/>
              </a:spcBef>
              <a:spcAft>
                <a:spcPts val="0"/>
              </a:spcAft>
              <a:buSzPts val="2400"/>
              <a:buNone/>
              <a:defRPr sz="3200"/>
            </a:lvl8pPr>
            <a:lvl9pPr lvl="8" algn="l">
              <a:lnSpc>
                <a:spcPct val="90000"/>
              </a:lnSpc>
              <a:spcBef>
                <a:spcPts val="0"/>
              </a:spcBef>
              <a:spcAft>
                <a:spcPts val="0"/>
              </a:spcAft>
              <a:buSzPts val="2400"/>
              <a:buNone/>
              <a:defRPr sz="3200"/>
            </a:lvl9pPr>
          </a:lstStyle>
          <a:p/>
        </p:txBody>
      </p:sp>
      <p:sp>
        <p:nvSpPr>
          <p:cNvPr id="34" name="Google Shape;34;p36"/>
          <p:cNvSpPr txBox="1"/>
          <p:nvPr>
            <p:ph idx="2" type="subTitle"/>
          </p:nvPr>
        </p:nvSpPr>
        <p:spPr>
          <a:xfrm>
            <a:off x="386533" y="216400"/>
            <a:ext cx="28196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5" name="Google Shape;35;p36"/>
          <p:cNvSpPr txBox="1"/>
          <p:nvPr>
            <p:ph idx="3" type="subTitle"/>
          </p:nvPr>
        </p:nvSpPr>
        <p:spPr>
          <a:xfrm>
            <a:off x="5631200" y="216400"/>
            <a:ext cx="23668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6" name="Google Shape;36;p36"/>
          <p:cNvSpPr txBox="1"/>
          <p:nvPr>
            <p:ph idx="4" type="subTitle"/>
          </p:nvPr>
        </p:nvSpPr>
        <p:spPr>
          <a:xfrm>
            <a:off x="8762233" y="216400"/>
            <a:ext cx="3043200" cy="291200"/>
          </a:xfrm>
          <a:prstGeom prst="rect">
            <a:avLst/>
          </a:prstGeom>
          <a:noFill/>
          <a:ln>
            <a:noFill/>
          </a:ln>
        </p:spPr>
        <p:txBody>
          <a:bodyPr anchorCtr="0" anchor="ctr" bIns="0" lIns="0" spcFirstLastPara="1" rIns="0" wrap="square" tIns="0">
            <a:normAutofit/>
          </a:bodyPr>
          <a:lstStyle>
            <a:lvl1pPr lvl="0" algn="r">
              <a:lnSpc>
                <a:spcPct val="150000"/>
              </a:lnSpc>
              <a:spcBef>
                <a:spcPts val="0"/>
              </a:spcBef>
              <a:spcAft>
                <a:spcPts val="0"/>
              </a:spcAft>
              <a:buClr>
                <a:schemeClr val="dk1"/>
              </a:buClr>
              <a:buSzPts val="800"/>
              <a:buNone/>
              <a:defRPr sz="1067"/>
            </a:lvl1pPr>
            <a:lvl2pPr lvl="1" algn="r">
              <a:lnSpc>
                <a:spcPct val="150000"/>
              </a:lnSpc>
              <a:spcBef>
                <a:spcPts val="0"/>
              </a:spcBef>
              <a:spcAft>
                <a:spcPts val="0"/>
              </a:spcAft>
              <a:buClr>
                <a:schemeClr val="dk1"/>
              </a:buClr>
              <a:buSzPts val="1200"/>
              <a:buNone/>
              <a:defRPr/>
            </a:lvl2pPr>
            <a:lvl3pPr lvl="2" algn="r">
              <a:lnSpc>
                <a:spcPct val="150000"/>
              </a:lnSpc>
              <a:spcBef>
                <a:spcPts val="0"/>
              </a:spcBef>
              <a:spcAft>
                <a:spcPts val="0"/>
              </a:spcAft>
              <a:buClr>
                <a:schemeClr val="dk1"/>
              </a:buClr>
              <a:buSzPts val="1200"/>
              <a:buNone/>
              <a:defRPr/>
            </a:lvl3pPr>
            <a:lvl4pPr lvl="3" algn="r">
              <a:lnSpc>
                <a:spcPct val="150000"/>
              </a:lnSpc>
              <a:spcBef>
                <a:spcPts val="0"/>
              </a:spcBef>
              <a:spcAft>
                <a:spcPts val="0"/>
              </a:spcAft>
              <a:buClr>
                <a:schemeClr val="dk1"/>
              </a:buClr>
              <a:buSzPts val="1200"/>
              <a:buNone/>
              <a:defRPr/>
            </a:lvl4pPr>
            <a:lvl5pPr lvl="4" algn="r">
              <a:lnSpc>
                <a:spcPct val="150000"/>
              </a:lnSpc>
              <a:spcBef>
                <a:spcPts val="0"/>
              </a:spcBef>
              <a:spcAft>
                <a:spcPts val="0"/>
              </a:spcAft>
              <a:buClr>
                <a:schemeClr val="dk1"/>
              </a:buClr>
              <a:buSzPts val="1200"/>
              <a:buNone/>
              <a:defRPr/>
            </a:lvl5pPr>
            <a:lvl6pPr lvl="5" algn="r">
              <a:lnSpc>
                <a:spcPct val="150000"/>
              </a:lnSpc>
              <a:spcBef>
                <a:spcPts val="0"/>
              </a:spcBef>
              <a:spcAft>
                <a:spcPts val="0"/>
              </a:spcAft>
              <a:buClr>
                <a:schemeClr val="dk1"/>
              </a:buClr>
              <a:buSzPts val="1200"/>
              <a:buNone/>
              <a:defRPr/>
            </a:lvl6pPr>
            <a:lvl7pPr lvl="6" algn="r">
              <a:lnSpc>
                <a:spcPct val="150000"/>
              </a:lnSpc>
              <a:spcBef>
                <a:spcPts val="0"/>
              </a:spcBef>
              <a:spcAft>
                <a:spcPts val="0"/>
              </a:spcAft>
              <a:buClr>
                <a:schemeClr val="dk1"/>
              </a:buClr>
              <a:buSzPts val="1200"/>
              <a:buNone/>
              <a:defRPr/>
            </a:lvl7pPr>
            <a:lvl8pPr lvl="7" algn="r">
              <a:lnSpc>
                <a:spcPct val="150000"/>
              </a:lnSpc>
              <a:spcBef>
                <a:spcPts val="0"/>
              </a:spcBef>
              <a:spcAft>
                <a:spcPts val="0"/>
              </a:spcAft>
              <a:buClr>
                <a:schemeClr val="dk1"/>
              </a:buClr>
              <a:buSzPts val="1200"/>
              <a:buNone/>
              <a:defRPr/>
            </a:lvl8pPr>
            <a:lvl9pPr lvl="8" algn="r">
              <a:lnSpc>
                <a:spcPct val="150000"/>
              </a:lnSpc>
              <a:spcBef>
                <a:spcPts val="0"/>
              </a:spcBef>
              <a:spcAft>
                <a:spcPts val="0"/>
              </a:spcAft>
              <a:buClr>
                <a:schemeClr val="dk1"/>
              </a:buClr>
              <a:buSzPts val="1200"/>
              <a:buNone/>
              <a:defRPr/>
            </a:lvl9pPr>
          </a:lstStyle>
          <a:p/>
        </p:txBody>
      </p:sp>
      <p:sp>
        <p:nvSpPr>
          <p:cNvPr id="37" name="Google Shape;37;p36"/>
          <p:cNvSpPr txBox="1"/>
          <p:nvPr/>
        </p:nvSpPr>
        <p:spPr>
          <a:xfrm>
            <a:off x="8960400" y="6244837"/>
            <a:ext cx="2926800" cy="38974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700"/>
              <a:buFont typeface="Arial"/>
              <a:buNone/>
            </a:pPr>
            <a:fld id="{00000000-1234-1234-1234-123412341234}" type="slidenum">
              <a:rPr b="0" i="0" lang="en-US" sz="933" u="none" cap="none" strike="noStrike">
                <a:solidFill>
                  <a:schemeClr val="lt1"/>
                </a:solidFill>
                <a:latin typeface="Urbanist Medium"/>
                <a:ea typeface="Urbanist Medium"/>
                <a:cs typeface="Urbanist Medium"/>
                <a:sym typeface="Urbanist Medium"/>
              </a:rPr>
              <a:t>‹#›</a:t>
            </a:fld>
            <a:endParaRPr b="0" i="0" sz="933"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8" name="Shape 38"/>
        <p:cNvGrpSpPr/>
        <p:nvPr/>
      </p:nvGrpSpPr>
      <p:grpSpPr>
        <a:xfrm>
          <a:off x="0" y="0"/>
          <a:ext cx="0" cy="0"/>
          <a:chOff x="0" y="0"/>
          <a:chExt cx="0" cy="0"/>
        </a:xfrm>
      </p:grpSpPr>
      <p:sp>
        <p:nvSpPr>
          <p:cNvPr id="39" name="Google Shape;3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5" name="Google Shape;4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9" name="Shape 69"/>
        <p:cNvGrpSpPr/>
        <p:nvPr/>
      </p:nvGrpSpPr>
      <p:grpSpPr>
        <a:xfrm>
          <a:off x="0" y="0"/>
          <a:ext cx="0" cy="0"/>
          <a:chOff x="0" y="0"/>
          <a:chExt cx="0" cy="0"/>
        </a:xfrm>
      </p:grpSpPr>
      <p:sp>
        <p:nvSpPr>
          <p:cNvPr id="70" name="Google Shape;70;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2" name="Google Shape;72;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6" name="Shape 76"/>
        <p:cNvGrpSpPr/>
        <p:nvPr/>
      </p:nvGrpSpPr>
      <p:grpSpPr>
        <a:xfrm>
          <a:off x="0" y="0"/>
          <a:ext cx="0" cy="0"/>
          <a:chOff x="0" y="0"/>
          <a:chExt cx="0" cy="0"/>
        </a:xfrm>
      </p:grpSpPr>
      <p:sp>
        <p:nvSpPr>
          <p:cNvPr id="77" name="Google Shape;77;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p:nvPr>
            <p:ph idx="2" type="pic"/>
          </p:nvPr>
        </p:nvSpPr>
        <p:spPr>
          <a:xfrm>
            <a:off x="5183188" y="987425"/>
            <a:ext cx="6172200" cy="4873625"/>
          </a:xfrm>
          <a:prstGeom prst="rect">
            <a:avLst/>
          </a:prstGeom>
          <a:noFill/>
          <a:ln>
            <a:noFill/>
          </a:ln>
        </p:spPr>
      </p:sp>
      <p:sp>
        <p:nvSpPr>
          <p:cNvPr id="79" name="Google Shape;79;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9" name="Shape 89"/>
        <p:cNvGrpSpPr/>
        <p:nvPr/>
      </p:nvGrpSpPr>
      <p:grpSpPr>
        <a:xfrm>
          <a:off x="0" y="0"/>
          <a:ext cx="0" cy="0"/>
          <a:chOff x="0" y="0"/>
          <a:chExt cx="0" cy="0"/>
        </a:xfrm>
      </p:grpSpPr>
      <p:sp>
        <p:nvSpPr>
          <p:cNvPr id="90" name="Google Shape;90;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95" name="Shape 95"/>
        <p:cNvGrpSpPr/>
        <p:nvPr/>
      </p:nvGrpSpPr>
      <p:grpSpPr>
        <a:xfrm>
          <a:off x="0" y="0"/>
          <a:ext cx="0" cy="0"/>
          <a:chOff x="0" y="0"/>
          <a:chExt cx="0" cy="0"/>
        </a:xfrm>
      </p:grpSpPr>
      <p:sp>
        <p:nvSpPr>
          <p:cNvPr id="96" name="Google Shape;96;g3a20c1fc0fc_3_159"/>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97" name="Google Shape;97;g3a20c1fc0fc_3_15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only">
  <p:cSld name="TITLE_1_1_4_2">
    <p:spTree>
      <p:nvGrpSpPr>
        <p:cNvPr id="98" name="Shape 98"/>
        <p:cNvGrpSpPr/>
        <p:nvPr/>
      </p:nvGrpSpPr>
      <p:grpSpPr>
        <a:xfrm>
          <a:off x="0" y="0"/>
          <a:ext cx="0" cy="0"/>
          <a:chOff x="0" y="0"/>
          <a:chExt cx="0" cy="0"/>
        </a:xfrm>
      </p:grpSpPr>
      <p:sp>
        <p:nvSpPr>
          <p:cNvPr id="99" name="Google Shape;99;g3a20c1fc0fc_3_162"/>
          <p:cNvSpPr txBox="1"/>
          <p:nvPr>
            <p:ph type="title"/>
          </p:nvPr>
        </p:nvSpPr>
        <p:spPr>
          <a:xfrm>
            <a:off x="377967" y="400017"/>
            <a:ext cx="5843100" cy="578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19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p:txBody>
      </p:sp>
      <p:sp>
        <p:nvSpPr>
          <p:cNvPr id="100" name="Google Shape;100;g3a20c1fc0fc_3_162"/>
          <p:cNvSpPr txBox="1"/>
          <p:nvPr>
            <p:ph idx="1" type="subTitle"/>
          </p:nvPr>
        </p:nvSpPr>
        <p:spPr>
          <a:xfrm>
            <a:off x="386533" y="216400"/>
            <a:ext cx="2819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1" name="Google Shape;101;g3a20c1fc0fc_3_162"/>
          <p:cNvSpPr txBox="1"/>
          <p:nvPr>
            <p:ph idx="2" type="subTitle"/>
          </p:nvPr>
        </p:nvSpPr>
        <p:spPr>
          <a:xfrm>
            <a:off x="5631200" y="216400"/>
            <a:ext cx="2366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2" name="Google Shape;102;g3a20c1fc0fc_3_162"/>
          <p:cNvSpPr txBox="1"/>
          <p:nvPr>
            <p:ph idx="3" type="subTitle"/>
          </p:nvPr>
        </p:nvSpPr>
        <p:spPr>
          <a:xfrm>
            <a:off x="8762233" y="216400"/>
            <a:ext cx="3043200" cy="291300"/>
          </a:xfrm>
          <a:prstGeom prst="rect">
            <a:avLst/>
          </a:prstGeom>
          <a:noFill/>
          <a:ln>
            <a:noFill/>
          </a:ln>
        </p:spPr>
        <p:txBody>
          <a:bodyPr anchorCtr="0" anchor="t" bIns="0" lIns="0" spcFirstLastPara="1" rIns="0" wrap="square" tIns="0">
            <a:normAutofit/>
          </a:bodyPr>
          <a:lstStyle>
            <a:lvl1pPr lvl="0" algn="r">
              <a:lnSpc>
                <a:spcPct val="90000"/>
              </a:lnSpc>
              <a:spcBef>
                <a:spcPts val="1000"/>
              </a:spcBef>
              <a:spcAft>
                <a:spcPts val="0"/>
              </a:spcAft>
              <a:buSzPts val="1100"/>
              <a:buNone/>
              <a:defRPr sz="1100"/>
            </a:lvl1pPr>
            <a:lvl2pPr lvl="1" algn="r">
              <a:lnSpc>
                <a:spcPct val="90000"/>
              </a:lnSpc>
              <a:spcBef>
                <a:spcPts val="500"/>
              </a:spcBef>
              <a:spcAft>
                <a:spcPts val="0"/>
              </a:spcAft>
              <a:buSzPts val="2400"/>
              <a:buNone/>
              <a:defRPr/>
            </a:lvl2pPr>
            <a:lvl3pPr lvl="2" algn="r">
              <a:lnSpc>
                <a:spcPct val="90000"/>
              </a:lnSpc>
              <a:spcBef>
                <a:spcPts val="500"/>
              </a:spcBef>
              <a:spcAft>
                <a:spcPts val="0"/>
              </a:spcAft>
              <a:buSzPts val="2000"/>
              <a:buNone/>
              <a:defRPr/>
            </a:lvl3pPr>
            <a:lvl4pPr lvl="3" algn="r">
              <a:lnSpc>
                <a:spcPct val="90000"/>
              </a:lnSpc>
              <a:spcBef>
                <a:spcPts val="500"/>
              </a:spcBef>
              <a:spcAft>
                <a:spcPts val="0"/>
              </a:spcAft>
              <a:buSzPts val="1800"/>
              <a:buNone/>
              <a:defRPr/>
            </a:lvl4pPr>
            <a:lvl5pPr lvl="4" algn="r">
              <a:lnSpc>
                <a:spcPct val="90000"/>
              </a:lnSpc>
              <a:spcBef>
                <a:spcPts val="500"/>
              </a:spcBef>
              <a:spcAft>
                <a:spcPts val="0"/>
              </a:spcAft>
              <a:buSzPts val="1800"/>
              <a:buNone/>
              <a:defRPr/>
            </a:lvl5pPr>
            <a:lvl6pPr lvl="5" algn="r">
              <a:lnSpc>
                <a:spcPct val="90000"/>
              </a:lnSpc>
              <a:spcBef>
                <a:spcPts val="500"/>
              </a:spcBef>
              <a:spcAft>
                <a:spcPts val="0"/>
              </a:spcAft>
              <a:buSzPts val="1800"/>
              <a:buNone/>
              <a:defRPr/>
            </a:lvl6pPr>
            <a:lvl7pPr lvl="6" algn="r">
              <a:lnSpc>
                <a:spcPct val="90000"/>
              </a:lnSpc>
              <a:spcBef>
                <a:spcPts val="500"/>
              </a:spcBef>
              <a:spcAft>
                <a:spcPts val="0"/>
              </a:spcAft>
              <a:buSzPts val="1800"/>
              <a:buNone/>
              <a:defRPr/>
            </a:lvl7pPr>
            <a:lvl8pPr lvl="7" algn="r">
              <a:lnSpc>
                <a:spcPct val="90000"/>
              </a:lnSpc>
              <a:spcBef>
                <a:spcPts val="500"/>
              </a:spcBef>
              <a:spcAft>
                <a:spcPts val="0"/>
              </a:spcAft>
              <a:buSzPts val="1800"/>
              <a:buNone/>
              <a:defRPr/>
            </a:lvl8pPr>
            <a:lvl9pPr lvl="8" algn="r">
              <a:lnSpc>
                <a:spcPct val="90000"/>
              </a:lnSpc>
              <a:spcBef>
                <a:spcPts val="500"/>
              </a:spcBef>
              <a:spcAft>
                <a:spcPts val="0"/>
              </a:spcAft>
              <a:buSzPts val="1800"/>
              <a:buNone/>
              <a:defRPr/>
            </a:lvl9pPr>
          </a:lstStyle>
          <a:p/>
        </p:txBody>
      </p:sp>
      <p:sp>
        <p:nvSpPr>
          <p:cNvPr id="103" name="Google Shape;103;g3a20c1fc0fc_3_162"/>
          <p:cNvSpPr txBox="1"/>
          <p:nvPr/>
        </p:nvSpPr>
        <p:spPr>
          <a:xfrm>
            <a:off x="8960400" y="6244835"/>
            <a:ext cx="2926800" cy="3849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Urbanist Medium"/>
                <a:ea typeface="Urbanist Medium"/>
                <a:cs typeface="Urbanist Medium"/>
                <a:sym typeface="Urbanist Medium"/>
              </a:rPr>
              <a:t>‹#›</a:t>
            </a:fld>
            <a:endParaRPr b="0" i="0" sz="900"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g3c2f736c8a3_0_74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g3c2f736c8a3_0_74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g3c2f736c8a3_0_7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c2f736c8a3_0_7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3c2f736c8a3_0_7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6" name="Shape 116"/>
        <p:cNvGrpSpPr/>
        <p:nvPr/>
      </p:nvGrpSpPr>
      <p:grpSpPr>
        <a:xfrm>
          <a:off x="0" y="0"/>
          <a:ext cx="0" cy="0"/>
          <a:chOff x="0" y="0"/>
          <a:chExt cx="0" cy="0"/>
        </a:xfrm>
      </p:grpSpPr>
      <p:sp>
        <p:nvSpPr>
          <p:cNvPr id="117" name="Google Shape;117;g3c2f736c8a3_0_7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3c2f736c8a3_0_7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g3c2f736c8a3_0_7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3c2f736c8a3_0_7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3c2f736c8a3_0_7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g3c2f736c8a3_0_7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3c2f736c8a3_0_7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g3c2f736c8a3_0_7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6" name="Shape 126"/>
        <p:cNvGrpSpPr/>
        <p:nvPr/>
      </p:nvGrpSpPr>
      <p:grpSpPr>
        <a:xfrm>
          <a:off x="0" y="0"/>
          <a:ext cx="0" cy="0"/>
          <a:chOff x="0" y="0"/>
          <a:chExt cx="0" cy="0"/>
        </a:xfrm>
      </p:grpSpPr>
      <p:sp>
        <p:nvSpPr>
          <p:cNvPr id="127" name="Google Shape;127;g3c2f736c8a3_0_764"/>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g3c2f736c8a3_0_764"/>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9" name="Google Shape;129;g3c2f736c8a3_0_764"/>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g3c2f736c8a3_0_764"/>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1" name="Google Shape;131;g3c2f736c8a3_0_764"/>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 name="Google Shape;132;g3c2f736c8a3_0_76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g3c2f736c8a3_0_76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g3c2f736c8a3_0_76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5" name="Shape 135"/>
        <p:cNvGrpSpPr/>
        <p:nvPr/>
      </p:nvGrpSpPr>
      <p:grpSpPr>
        <a:xfrm>
          <a:off x="0" y="0"/>
          <a:ext cx="0" cy="0"/>
          <a:chOff x="0" y="0"/>
          <a:chExt cx="0" cy="0"/>
        </a:xfrm>
      </p:grpSpPr>
      <p:sp>
        <p:nvSpPr>
          <p:cNvPr id="136" name="Google Shape;136;g3c2f736c8a3_0_755"/>
          <p:cNvSpPr txBox="1"/>
          <p:nvPr>
            <p:ph type="title"/>
          </p:nvPr>
        </p:nvSpPr>
        <p:spPr>
          <a:xfrm>
            <a:off x="415600" y="593367"/>
            <a:ext cx="11360700" cy="7635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7" name="Google Shape;137;g3c2f736c8a3_0_755"/>
          <p:cNvSpPr txBox="1"/>
          <p:nvPr>
            <p:ph idx="1" type="body"/>
          </p:nvPr>
        </p:nvSpPr>
        <p:spPr>
          <a:xfrm>
            <a:off x="415600" y="1536633"/>
            <a:ext cx="113607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8" name="Google Shape;138;g3c2f736c8a3_0_755"/>
          <p:cNvSpPr txBox="1"/>
          <p:nvPr>
            <p:ph idx="12" type="sldNum"/>
          </p:nvPr>
        </p:nvSpPr>
        <p:spPr>
          <a:xfrm>
            <a:off x="11296611" y="6217623"/>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9" name="Shape 139"/>
        <p:cNvGrpSpPr/>
        <p:nvPr/>
      </p:nvGrpSpPr>
      <p:grpSpPr>
        <a:xfrm>
          <a:off x="0" y="0"/>
          <a:ext cx="0" cy="0"/>
          <a:chOff x="0" y="0"/>
          <a:chExt cx="0" cy="0"/>
        </a:xfrm>
      </p:grpSpPr>
      <p:sp>
        <p:nvSpPr>
          <p:cNvPr id="140" name="Google Shape;140;g3c2f736c8a3_0_7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g3c2f736c8a3_0_7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3c2f736c8a3_0_7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g3c2f736c8a3_0_7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4" name="Shape 144"/>
        <p:cNvGrpSpPr/>
        <p:nvPr/>
      </p:nvGrpSpPr>
      <p:grpSpPr>
        <a:xfrm>
          <a:off x="0" y="0"/>
          <a:ext cx="0" cy="0"/>
          <a:chOff x="0" y="0"/>
          <a:chExt cx="0" cy="0"/>
        </a:xfrm>
      </p:grpSpPr>
      <p:sp>
        <p:nvSpPr>
          <p:cNvPr id="145" name="Google Shape;145;g3c2f736c8a3_0_773"/>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g3c2f736c8a3_0_773"/>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7" name="Google Shape;147;g3c2f736c8a3_0_77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3c2f736c8a3_0_77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g3c2f736c8a3_0_77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0" name="Shape 150"/>
        <p:cNvGrpSpPr/>
        <p:nvPr/>
      </p:nvGrpSpPr>
      <p:grpSpPr>
        <a:xfrm>
          <a:off x="0" y="0"/>
          <a:ext cx="0" cy="0"/>
          <a:chOff x="0" y="0"/>
          <a:chExt cx="0" cy="0"/>
        </a:xfrm>
      </p:grpSpPr>
      <p:sp>
        <p:nvSpPr>
          <p:cNvPr id="151" name="Google Shape;151;g3c2f736c8a3_0_77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3c2f736c8a3_0_77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g3c2f736c8a3_0_779"/>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g3c2f736c8a3_0_77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3c2f736c8a3_0_77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g3c2f736c8a3_0_77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7" name="Shape 157"/>
        <p:cNvGrpSpPr/>
        <p:nvPr/>
      </p:nvGrpSpPr>
      <p:grpSpPr>
        <a:xfrm>
          <a:off x="0" y="0"/>
          <a:ext cx="0" cy="0"/>
          <a:chOff x="0" y="0"/>
          <a:chExt cx="0" cy="0"/>
        </a:xfrm>
      </p:grpSpPr>
      <p:sp>
        <p:nvSpPr>
          <p:cNvPr id="158" name="Google Shape;158;g3c2f736c8a3_0_79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g3c2f736c8a3_0_79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 name="Google Shape;160;g3c2f736c8a3_0_79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1" name="Google Shape;161;g3c2f736c8a3_0_79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c2f736c8a3_0_79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c2f736c8a3_0_79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4" name="Shape 164"/>
        <p:cNvGrpSpPr/>
        <p:nvPr/>
      </p:nvGrpSpPr>
      <p:grpSpPr>
        <a:xfrm>
          <a:off x="0" y="0"/>
          <a:ext cx="0" cy="0"/>
          <a:chOff x="0" y="0"/>
          <a:chExt cx="0" cy="0"/>
        </a:xfrm>
      </p:grpSpPr>
      <p:sp>
        <p:nvSpPr>
          <p:cNvPr id="165" name="Google Shape;165;g3c2f736c8a3_0_797"/>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g3c2f736c8a3_0_797"/>
          <p:cNvSpPr/>
          <p:nvPr>
            <p:ph idx="2" type="pic"/>
          </p:nvPr>
        </p:nvSpPr>
        <p:spPr>
          <a:xfrm>
            <a:off x="5183188" y="987425"/>
            <a:ext cx="6172200" cy="4873500"/>
          </a:xfrm>
          <a:prstGeom prst="rect">
            <a:avLst/>
          </a:prstGeom>
          <a:noFill/>
          <a:ln>
            <a:noFill/>
          </a:ln>
        </p:spPr>
      </p:sp>
      <p:sp>
        <p:nvSpPr>
          <p:cNvPr id="167" name="Google Shape;167;g3c2f736c8a3_0_797"/>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8" name="Google Shape;168;g3c2f736c8a3_0_79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3c2f736c8a3_0_79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c2f736c8a3_0_7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1" name="Shape 171"/>
        <p:cNvGrpSpPr/>
        <p:nvPr/>
      </p:nvGrpSpPr>
      <p:grpSpPr>
        <a:xfrm>
          <a:off x="0" y="0"/>
          <a:ext cx="0" cy="0"/>
          <a:chOff x="0" y="0"/>
          <a:chExt cx="0" cy="0"/>
        </a:xfrm>
      </p:grpSpPr>
      <p:sp>
        <p:nvSpPr>
          <p:cNvPr id="172" name="Google Shape;172;g3c2f736c8a3_0_80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3c2f736c8a3_0_80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g3c2f736c8a3_0_80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g3c2f736c8a3_0_80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3c2f736c8a3_0_80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7" name="Shape 177"/>
        <p:cNvGrpSpPr/>
        <p:nvPr/>
      </p:nvGrpSpPr>
      <p:grpSpPr>
        <a:xfrm>
          <a:off x="0" y="0"/>
          <a:ext cx="0" cy="0"/>
          <a:chOff x="0" y="0"/>
          <a:chExt cx="0" cy="0"/>
        </a:xfrm>
      </p:grpSpPr>
      <p:sp>
        <p:nvSpPr>
          <p:cNvPr id="178" name="Google Shape;178;g3c2f736c8a3_0_81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3c2f736c8a3_0_81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g3c2f736c8a3_0_81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3c2f736c8a3_0_81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3c2f736c8a3_0_81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1.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g3c2f736c8a3_0_7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g3c2f736c8a3_0_73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7" name="Google Shape;107;g3c2f736c8a3_0_7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8" name="Google Shape;108;g3c2f736c8a3_0_7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9" name="Google Shape;109;g3c2f736c8a3_0_7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1.gif"/><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hyperlink" Target="mailto:dkolk@umich.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6.jp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kesett.org" TargetMode="External"/><Relationship Id="rId4" Type="http://schemas.openxmlformats.org/officeDocument/2006/relationships/image" Target="../media/image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jpg"/><Relationship Id="rId4" Type="http://schemas.openxmlformats.org/officeDocument/2006/relationships/image" Target="../media/image17.png"/><Relationship Id="rId5"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9.xml"/><Relationship Id="rId3" Type="http://schemas.openxmlformats.org/officeDocument/2006/relationships/image" Target="../media/image6.jpg"/><Relationship Id="rId4" Type="http://schemas.openxmlformats.org/officeDocument/2006/relationships/image" Target="../media/image25.png"/><Relationship Id="rId5"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0.xml"/><Relationship Id="rId3" Type="http://schemas.openxmlformats.org/officeDocument/2006/relationships/image" Target="../media/image6.jpg"/><Relationship Id="rId4" Type="http://schemas.openxmlformats.org/officeDocument/2006/relationships/image" Target="../media/image22.png"/><Relationship Id="rId5" Type="http://schemas.openxmlformats.org/officeDocument/2006/relationships/image" Target="../media/image2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1.xml"/><Relationship Id="rId3" Type="http://schemas.openxmlformats.org/officeDocument/2006/relationships/image" Target="../media/image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 Id="rId3" Type="http://schemas.openxmlformats.org/officeDocument/2006/relationships/image" Target="../media/image14.png"/><Relationship Id="rId4" Type="http://schemas.openxmlformats.org/officeDocument/2006/relationships/image" Target="../media/image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3.xml"/><Relationship Id="rId3" Type="http://schemas.openxmlformats.org/officeDocument/2006/relationships/image" Target="../media/image6.jp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4.xml"/><Relationship Id="rId3" Type="http://schemas.openxmlformats.org/officeDocument/2006/relationships/hyperlink" Target="https://webdcu.musc.edu/" TargetMode="External"/><Relationship Id="rId4" Type="http://schemas.openxmlformats.org/officeDocument/2006/relationships/hyperlink" Target="https://webdcu.musc.edu/DCUApp/Login" TargetMode="External"/><Relationship Id="rId5" Type="http://schemas.openxmlformats.org/officeDocument/2006/relationships/image" Target="../media/image6.jpg"/><Relationship Id="rId6" Type="http://schemas.openxmlformats.org/officeDocument/2006/relationships/image" Target="../media/image2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5.xml"/><Relationship Id="rId3" Type="http://schemas.openxmlformats.org/officeDocument/2006/relationships/hyperlink" Target="mailto:webdcu@musc.edu" TargetMode="External"/><Relationship Id="rId4" Type="http://schemas.openxmlformats.org/officeDocument/2006/relationships/image" Target="../media/image6.jpg"/><Relationship Id="rId5"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6.xml"/><Relationship Id="rId3" Type="http://schemas.openxmlformats.org/officeDocument/2006/relationships/hyperlink" Target="mailto:luckmann@musc.edu" TargetMode="External"/><Relationship Id="rId4" Type="http://schemas.openxmlformats.org/officeDocument/2006/relationships/hyperlink" Target="mailto:daviem@musc.edu" TargetMode="External"/><Relationship Id="rId5" Type="http://schemas.openxmlformats.org/officeDocument/2006/relationships/hyperlink" Target="mailto:butlers@musc.edu" TargetMode="External"/><Relationship Id="rId6" Type="http://schemas.openxmlformats.org/officeDocument/2006/relationships/image" Target="../media/image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7.xml"/><Relationship Id="rId3" Type="http://schemas.openxmlformats.org/officeDocument/2006/relationships/image" Target="../media/image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8.xml"/><Relationship Id="rId3" Type="http://schemas.openxmlformats.org/officeDocument/2006/relationships/image" Target="../media/image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 Id="rId3" Type="http://schemas.openxmlformats.org/officeDocument/2006/relationships/hyperlink" Target="http://kesett.org"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5.xml"/><Relationship Id="rId3" Type="http://schemas.openxmlformats.org/officeDocument/2006/relationships/hyperlink" Target="http://kesett.org" TargetMode="External"/><Relationship Id="rId4" Type="http://schemas.openxmlformats.org/officeDocument/2006/relationships/image" Target="../media/image6.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6.xml"/><Relationship Id="rId3" Type="http://schemas.openxmlformats.org/officeDocument/2006/relationships/image" Target="../media/image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7.xml"/><Relationship Id="rId3" Type="http://schemas.openxmlformats.org/officeDocument/2006/relationships/image" Target="../media/image6.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png"/><Relationship Id="rId4" Type="http://schemas.openxmlformats.org/officeDocument/2006/relationships/image" Target="../media/image3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3.png"/><Relationship Id="rId4" Type="http://schemas.openxmlformats.org/officeDocument/2006/relationships/image" Target="../media/image3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hyperlink" Target="https://webdcu.musc.edu/DCUApp/Login" TargetMode="External"/><Relationship Id="rId4" Type="http://schemas.openxmlformats.org/officeDocument/2006/relationships/image" Target="../media/image30.png"/><Relationship Id="rId5" Type="http://schemas.openxmlformats.org/officeDocument/2006/relationships/image" Target="../media/image3.png"/><Relationship Id="rId6" Type="http://schemas.openxmlformats.org/officeDocument/2006/relationships/image" Target="../media/image3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31.png"/><Relationship Id="rId4" Type="http://schemas.openxmlformats.org/officeDocument/2006/relationships/image" Target="../media/image3.png"/><Relationship Id="rId5" Type="http://schemas.openxmlformats.org/officeDocument/2006/relationships/image" Target="../media/image3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3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32.png"/><Relationship Id="rId4" Type="http://schemas.openxmlformats.org/officeDocument/2006/relationships/image" Target="../media/image3.png"/><Relationship Id="rId5" Type="http://schemas.openxmlformats.org/officeDocument/2006/relationships/image" Target="../media/image3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43.png"/><Relationship Id="rId4" Type="http://schemas.openxmlformats.org/officeDocument/2006/relationships/image" Target="../media/image3.png"/><Relationship Id="rId5" Type="http://schemas.openxmlformats.org/officeDocument/2006/relationships/image" Target="../media/image3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8.png"/><Relationship Id="rId4" Type="http://schemas.openxmlformats.org/officeDocument/2006/relationships/image" Target="../media/image3.png"/><Relationship Id="rId5"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39.png"/><Relationship Id="rId4" Type="http://schemas.openxmlformats.org/officeDocument/2006/relationships/image" Target="../media/image3.png"/><Relationship Id="rId5" Type="http://schemas.openxmlformats.org/officeDocument/2006/relationships/image" Target="../media/image3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3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3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6.xml"/><Relationship Id="rId3" Type="http://schemas.openxmlformats.org/officeDocument/2006/relationships/image" Target="../media/image6.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9.xml"/><Relationship Id="rId3" Type="http://schemas.openxmlformats.org/officeDocument/2006/relationships/image" Target="../media/image6.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0.xml"/><Relationship Id="rId3" Type="http://schemas.openxmlformats.org/officeDocument/2006/relationships/image" Target="../media/image6.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1.xml"/><Relationship Id="rId3" Type="http://schemas.openxmlformats.org/officeDocument/2006/relationships/image" Target="../media/image47.png"/><Relationship Id="rId4" Type="http://schemas.openxmlformats.org/officeDocument/2006/relationships/image" Target="../media/image33.png"/><Relationship Id="rId5" Type="http://schemas.openxmlformats.org/officeDocument/2006/relationships/image" Target="../media/image35.png"/><Relationship Id="rId6" Type="http://schemas.openxmlformats.org/officeDocument/2006/relationships/image" Target="../media/image6.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2.xml"/><Relationship Id="rId3" Type="http://schemas.openxmlformats.org/officeDocument/2006/relationships/image" Target="../media/image6.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3.xml"/><Relationship Id="rId3" Type="http://schemas.openxmlformats.org/officeDocument/2006/relationships/image" Target="../media/image6.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6.xml"/><Relationship Id="rId3" Type="http://schemas.openxmlformats.org/officeDocument/2006/relationships/image" Target="../media/image44.jpg"/><Relationship Id="rId4" Type="http://schemas.openxmlformats.org/officeDocument/2006/relationships/image" Target="../media/image6.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9.xml"/><Relationship Id="rId3" Type="http://schemas.openxmlformats.org/officeDocument/2006/relationships/image" Target="../media/image6.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0.xml"/><Relationship Id="rId3" Type="http://schemas.openxmlformats.org/officeDocument/2006/relationships/image" Target="../media/image6.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1.xml"/><Relationship Id="rId3" Type="http://schemas.openxmlformats.org/officeDocument/2006/relationships/image" Target="../media/image6.jpg"/><Relationship Id="rId4" Type="http://schemas.openxmlformats.org/officeDocument/2006/relationships/image" Target="../media/image41.png"/><Relationship Id="rId5" Type="http://schemas.openxmlformats.org/officeDocument/2006/relationships/image" Target="../media/image4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2.xml"/><Relationship Id="rId3" Type="http://schemas.openxmlformats.org/officeDocument/2006/relationships/image" Target="../media/image6.jpg"/><Relationship Id="rId4" Type="http://schemas.openxmlformats.org/officeDocument/2006/relationships/image" Target="../media/image48.png"/></Relationships>
</file>

<file path=ppt/slides/_rels/slide93.xml.rels><?xml version="1.0" encoding="UTF-8" standalone="yes"?><Relationships xmlns="http://schemas.openxmlformats.org/package/2006/relationships"><Relationship Id="rId11" Type="http://schemas.openxmlformats.org/officeDocument/2006/relationships/image" Target="../media/image45.png"/><Relationship Id="rId10" Type="http://schemas.openxmlformats.org/officeDocument/2006/relationships/image" Target="../media/image42.png"/><Relationship Id="rId1" Type="http://schemas.openxmlformats.org/officeDocument/2006/relationships/slideLayout" Target="../slideLayouts/slideLayout17.xml"/><Relationship Id="rId2" Type="http://schemas.openxmlformats.org/officeDocument/2006/relationships/notesSlide" Target="../notesSlides/notesSlide93.xml"/><Relationship Id="rId3" Type="http://schemas.openxmlformats.org/officeDocument/2006/relationships/image" Target="../media/image59.png"/><Relationship Id="rId4" Type="http://schemas.openxmlformats.org/officeDocument/2006/relationships/image" Target="../media/image73.png"/><Relationship Id="rId9" Type="http://schemas.openxmlformats.org/officeDocument/2006/relationships/image" Target="../media/image52.png"/><Relationship Id="rId5" Type="http://schemas.openxmlformats.org/officeDocument/2006/relationships/image" Target="../media/image50.jpg"/><Relationship Id="rId6" Type="http://schemas.openxmlformats.org/officeDocument/2006/relationships/image" Target="../media/image61.png"/><Relationship Id="rId7" Type="http://schemas.openxmlformats.org/officeDocument/2006/relationships/image" Target="../media/image49.png"/><Relationship Id="rId8" Type="http://schemas.openxmlformats.org/officeDocument/2006/relationships/image" Target="../media/image56.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4.xml"/><Relationship Id="rId3" Type="http://schemas.openxmlformats.org/officeDocument/2006/relationships/image" Target="../media/image6.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5.xml"/><Relationship Id="rId3" Type="http://schemas.openxmlformats.org/officeDocument/2006/relationships/image" Target="../media/image57.png"/><Relationship Id="rId4" Type="http://schemas.openxmlformats.org/officeDocument/2006/relationships/image" Target="../media/image6.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7.xml"/><Relationship Id="rId3" Type="http://schemas.openxmlformats.org/officeDocument/2006/relationships/image" Target="../media/image58.png"/><Relationship Id="rId4" Type="http://schemas.openxmlformats.org/officeDocument/2006/relationships/image" Target="../media/image6.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1.xml"/><Relationship Id="rId3" Type="http://schemas.openxmlformats.org/officeDocument/2006/relationships/image" Target="../media/image5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2.xml"/><Relationship Id="rId3" Type="http://schemas.openxmlformats.org/officeDocument/2006/relationships/image" Target="../media/image60.png"/><Relationship Id="rId4" Type="http://schemas.openxmlformats.org/officeDocument/2006/relationships/image" Target="../media/image5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4.xml"/><Relationship Id="rId3" Type="http://schemas.openxmlformats.org/officeDocument/2006/relationships/image" Target="../media/image6.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 Id="rId3" Type="http://schemas.openxmlformats.org/officeDocument/2006/relationships/image" Target="../media/image74.png"/><Relationship Id="rId4" Type="http://schemas.openxmlformats.org/officeDocument/2006/relationships/image" Target="../media/image5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6.xml"/><Relationship Id="rId3" Type="http://schemas.openxmlformats.org/officeDocument/2006/relationships/image" Target="../media/image6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7.xml"/><Relationship Id="rId3" Type="http://schemas.openxmlformats.org/officeDocument/2006/relationships/image" Target="../media/image65.png"/><Relationship Id="rId4" Type="http://schemas.openxmlformats.org/officeDocument/2006/relationships/image" Target="../media/image55.png"/><Relationship Id="rId5" Type="http://schemas.openxmlformats.org/officeDocument/2006/relationships/image" Target="../media/image6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8.xml"/><Relationship Id="rId3" Type="http://schemas.openxmlformats.org/officeDocument/2006/relationships/image" Target="../media/image5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9.xml"/><Relationship Id="rId3" Type="http://schemas.openxmlformats.org/officeDocument/2006/relationships/image" Target="../media/image51.png"/><Relationship Id="rId4" Type="http://schemas.openxmlformats.org/officeDocument/2006/relationships/image" Target="../media/image70.png"/><Relationship Id="rId5" Type="http://schemas.openxmlformats.org/officeDocument/2006/relationships/image" Target="../media/image75.jpg"/><Relationship Id="rId6" Type="http://schemas.openxmlformats.org/officeDocument/2006/relationships/image" Target="../media/image66.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0.xml"/><Relationship Id="rId3" Type="http://schemas.openxmlformats.org/officeDocument/2006/relationships/image" Target="../media/image5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1.xml"/><Relationship Id="rId3" Type="http://schemas.openxmlformats.org/officeDocument/2006/relationships/image" Target="../media/image71.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2.xml"/><Relationship Id="rId3" Type="http://schemas.openxmlformats.org/officeDocument/2006/relationships/image" Target="../media/image72.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3.xml"/><Relationship Id="rId3" Type="http://schemas.openxmlformats.org/officeDocument/2006/relationships/image" Target="../media/image68.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 Id="rId3" Type="http://schemas.openxmlformats.org/officeDocument/2006/relationships/image" Target="../media/image67.gif"/><Relationship Id="rId4" Type="http://schemas.openxmlformats.org/officeDocument/2006/relationships/image" Target="../media/image51.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5.xml"/><Relationship Id="rId3" Type="http://schemas.openxmlformats.org/officeDocument/2006/relationships/image" Target="../media/image51.png"/><Relationship Id="rId4" Type="http://schemas.openxmlformats.org/officeDocument/2006/relationships/image" Target="../media/image6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6.xml"/><Relationship Id="rId3" Type="http://schemas.openxmlformats.org/officeDocument/2006/relationships/image" Target="../media/image60.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7.xml"/><Relationship Id="rId3" Type="http://schemas.openxmlformats.org/officeDocument/2006/relationships/image" Target="../media/image69.png"/><Relationship Id="rId4" Type="http://schemas.openxmlformats.org/officeDocument/2006/relationships/image" Target="../media/image6.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8.xml"/><Relationship Id="rId3" Type="http://schemas.openxmlformats.org/officeDocument/2006/relationships/image" Target="../media/image6.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9.xml"/><Relationship Id="rId3" Type="http://schemas.openxmlformats.org/officeDocument/2006/relationships/image" Target="../media/image60.png"/><Relationship Id="rId4" Type="http://schemas.openxmlformats.org/officeDocument/2006/relationships/image" Target="../media/image53.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0.xml"/><Relationship Id="rId3" Type="http://schemas.openxmlformats.org/officeDocument/2006/relationships/image" Target="../media/image51.png"/><Relationship Id="rId4" Type="http://schemas.openxmlformats.org/officeDocument/2006/relationships/image" Target="../media/image70.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1.xml"/><Relationship Id="rId3" Type="http://schemas.openxmlformats.org/officeDocument/2006/relationships/image" Target="../media/image51.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2.xml"/><Relationship Id="rId3" Type="http://schemas.openxmlformats.org/officeDocument/2006/relationships/image" Target="../media/image5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8" name="Google Shape;188;p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89" name="Google Shape;189;p1"/>
          <p:cNvGrpSpPr/>
          <p:nvPr/>
        </p:nvGrpSpPr>
        <p:grpSpPr>
          <a:xfrm>
            <a:off x="1303402" y="3985"/>
            <a:ext cx="9772765" cy="6858000"/>
            <a:chOff x="1303402" y="3985"/>
            <a:chExt cx="9772765" cy="6858000"/>
          </a:xfrm>
        </p:grpSpPr>
        <p:sp>
          <p:nvSpPr>
            <p:cNvPr id="190" name="Google Shape;190;p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 name="Google Shape;191;p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2" name="Google Shape;192;p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3" name="Google Shape;193;p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4" name="Google Shape;194;p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5" name="Google Shape;195;p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6" name="Google Shape;196;p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97" name="Google Shape;197;p1"/>
          <p:cNvSpPr txBox="1"/>
          <p:nvPr>
            <p:ph type="ctr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Arial"/>
                <a:ea typeface="Arial"/>
                <a:cs typeface="Arial"/>
                <a:sym typeface="Arial"/>
              </a:rPr>
              <a:t>All-Site Call</a:t>
            </a:r>
            <a:endParaRPr>
              <a:latin typeface="Arial"/>
              <a:ea typeface="Arial"/>
              <a:cs typeface="Arial"/>
              <a:sym typeface="Arial"/>
            </a:endParaRPr>
          </a:p>
        </p:txBody>
      </p:sp>
      <p:sp>
        <p:nvSpPr>
          <p:cNvPr id="198" name="Google Shape;198;p1"/>
          <p:cNvSpPr txBox="1"/>
          <p:nvPr>
            <p:ph idx="1" type="subTitle"/>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solidFill>
                  <a:schemeClr val="dk2"/>
                </a:solidFill>
              </a:rPr>
              <a:t>October 2</a:t>
            </a:r>
            <a:r>
              <a:rPr lang="en-US">
                <a:solidFill>
                  <a:schemeClr val="dk2"/>
                </a:solidFill>
              </a:rPr>
              <a:t>, 2026</a:t>
            </a:r>
            <a:endParaRPr/>
          </a:p>
        </p:txBody>
      </p:sp>
      <p:pic>
        <p:nvPicPr>
          <p:cNvPr id="199" name="Google Shape;199;p1" title="kesett logo with eeg 3.png"/>
          <p:cNvPicPr preferRelativeResize="0"/>
          <p:nvPr/>
        </p:nvPicPr>
        <p:blipFill rotWithShape="1">
          <a:blip r:embed="rId3">
            <a:alphaModFix/>
          </a:blip>
          <a:srcRect b="0" l="0" r="0" t="0"/>
          <a:stretch/>
        </p:blipFill>
        <p:spPr>
          <a:xfrm>
            <a:off x="4014076" y="1084775"/>
            <a:ext cx="4246274" cy="20000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par>
                                <p:cTn fill="hold" nodeType="withEffect" presetClass="entr" presetID="10" presetSubtype="0">
                                  <p:stCondLst>
                                    <p:cond delay="100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1000"/>
                                        <p:tgtEl>
                                          <p:spTgt spid="1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
          <p:cNvSpPr txBox="1"/>
          <p:nvPr>
            <p:ph type="title"/>
          </p:nvPr>
        </p:nvSpPr>
        <p:spPr>
          <a:xfrm>
            <a:off x="838200" y="1934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latin typeface="Arial"/>
                <a:ea typeface="Arial"/>
                <a:cs typeface="Arial"/>
                <a:sym typeface="Arial"/>
              </a:rPr>
              <a:t>Agenda</a:t>
            </a:r>
            <a:endParaRPr b="1">
              <a:latin typeface="Arial"/>
              <a:ea typeface="Arial"/>
              <a:cs typeface="Arial"/>
              <a:sym typeface="Arial"/>
            </a:endParaRPr>
          </a:p>
        </p:txBody>
      </p:sp>
      <p:graphicFrame>
        <p:nvGraphicFramePr>
          <p:cNvPr id="205" name="Google Shape;205;p2"/>
          <p:cNvGraphicFramePr/>
          <p:nvPr/>
        </p:nvGraphicFramePr>
        <p:xfrm>
          <a:off x="952500" y="1334050"/>
          <a:ext cx="3000000" cy="3000000"/>
        </p:xfrm>
        <a:graphic>
          <a:graphicData uri="http://schemas.openxmlformats.org/drawingml/2006/table">
            <a:tbl>
              <a:tblPr>
                <a:noFill/>
                <a:tableStyleId>{83661C9E-240A-44E7-8D81-C5410298080E}</a:tableStyleId>
              </a:tblPr>
              <a:tblGrid>
                <a:gridCol w="1155575"/>
                <a:gridCol w="9131425"/>
              </a:tblGrid>
              <a:tr h="381000">
                <a:tc>
                  <a:txBody>
                    <a:bodyPr/>
                    <a:lstStyle/>
                    <a:p>
                      <a:pPr indent="0" lvl="0" marL="0" marR="0" rtl="0" algn="l">
                        <a:lnSpc>
                          <a:spcPct val="100000"/>
                        </a:lnSpc>
                        <a:spcBef>
                          <a:spcPts val="0"/>
                        </a:spcBef>
                        <a:spcAft>
                          <a:spcPts val="0"/>
                        </a:spcAft>
                        <a:buClr>
                          <a:schemeClr val="dk1"/>
                        </a:buClr>
                        <a:buSzPts val="2400"/>
                        <a:buFont typeface="Arial"/>
                        <a:buNone/>
                      </a:pPr>
                      <a:r>
                        <a:rPr lang="en-US" sz="2400">
                          <a:solidFill>
                            <a:srgbClr val="743192"/>
                          </a:solidFill>
                        </a:rPr>
                        <a:t>10</a:t>
                      </a:r>
                      <a:r>
                        <a:rPr lang="en-US" sz="2400" u="none" cap="none" strike="noStrike">
                          <a:solidFill>
                            <a:srgbClr val="743192"/>
                          </a:solidFill>
                        </a:rPr>
                        <a:t> min</a:t>
                      </a:r>
                      <a:endParaRPr sz="1400" u="none" cap="none" strike="noStrike"/>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Study Updates </a:t>
                      </a:r>
                      <a:endParaRPr b="1" sz="24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US" sz="2400">
                          <a:solidFill>
                            <a:srgbClr val="743192"/>
                          </a:solidFill>
                        </a:rPr>
                        <a:t>5</a:t>
                      </a:r>
                      <a:r>
                        <a:rPr lang="en-US" sz="2400" u="none" cap="none" strike="noStrike">
                          <a:solidFill>
                            <a:srgbClr val="743192"/>
                          </a:solidFill>
                        </a:rPr>
                        <a:t> min</a:t>
                      </a:r>
                      <a:endParaRPr sz="1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Ceribell Q&amp;A</a:t>
                      </a:r>
                      <a:endParaRPr b="1" sz="2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US" sz="2400">
                          <a:solidFill>
                            <a:srgbClr val="743192"/>
                          </a:solidFill>
                        </a:rPr>
                        <a:t>10</a:t>
                      </a:r>
                      <a:r>
                        <a:rPr lang="en-US" sz="2400" u="none" cap="none" strike="noStrike">
                          <a:solidFill>
                            <a:srgbClr val="743192"/>
                          </a:solidFill>
                        </a:rPr>
                        <a:t> min</a:t>
                      </a:r>
                      <a:endParaRPr sz="1400" u="none" cap="none" strike="noStrike"/>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400"/>
                        <a:buFont typeface="Arial"/>
                        <a:buNone/>
                      </a:pPr>
                      <a:r>
                        <a:rPr b="1" lang="en-US" sz="2400">
                          <a:solidFill>
                            <a:srgbClr val="743192"/>
                          </a:solidFill>
                        </a:rPr>
                        <a:t>Screening &amp; Screen Failure Form</a:t>
                      </a:r>
                      <a:r>
                        <a:rPr b="1" lang="en-US" sz="2400" u="none" cap="none" strike="noStrike">
                          <a:solidFill>
                            <a:srgbClr val="743192"/>
                          </a:solidFill>
                        </a:rPr>
                        <a:t> </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None/>
                      </a:pPr>
                      <a:r>
                        <a:rPr lang="en-US" sz="2400">
                          <a:solidFill>
                            <a:srgbClr val="743192"/>
                          </a:solidFill>
                        </a:rPr>
                        <a:t>5 min</a:t>
                      </a:r>
                      <a:endParaRPr sz="2400">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2400">
                          <a:solidFill>
                            <a:srgbClr val="743192"/>
                          </a:solidFill>
                        </a:rPr>
                        <a:t>Informed Consent</a:t>
                      </a:r>
                      <a:endParaRPr b="1" sz="2400">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None/>
                      </a:pPr>
                      <a:r>
                        <a:rPr lang="en-US" sz="2400">
                          <a:solidFill>
                            <a:srgbClr val="743192"/>
                          </a:solidFill>
                        </a:rPr>
                        <a:t>5 min</a:t>
                      </a:r>
                      <a:endParaRPr sz="2400">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2400">
                          <a:solidFill>
                            <a:srgbClr val="743192"/>
                          </a:solidFill>
                        </a:rPr>
                        <a:t>DCC Reminders</a:t>
                      </a:r>
                      <a:endParaRPr b="1" sz="2400">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US" sz="2400" u="none" cap="none" strike="noStrike">
                          <a:solidFill>
                            <a:srgbClr val="743192"/>
                          </a:solidFill>
                        </a:rPr>
                        <a:t>1</a:t>
                      </a:r>
                      <a:r>
                        <a:rPr lang="en-US" sz="2400">
                          <a:solidFill>
                            <a:srgbClr val="743192"/>
                          </a:solidFill>
                        </a:rPr>
                        <a:t>5</a:t>
                      </a:r>
                      <a:r>
                        <a:rPr lang="en-US" sz="2400" u="none" cap="none" strike="noStrike">
                          <a:solidFill>
                            <a:srgbClr val="743192"/>
                          </a:solidFill>
                        </a:rPr>
                        <a:t> min</a:t>
                      </a:r>
                      <a:endParaRPr sz="14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Enrollment Experiences: </a:t>
                      </a:r>
                      <a:r>
                        <a:rPr b="1" lang="en-US" sz="2400">
                          <a:solidFill>
                            <a:srgbClr val="743192"/>
                          </a:solidFill>
                        </a:rPr>
                        <a:t>Memorial Hermann Texas Medical Center &amp; Nemours Children’s Hospital</a:t>
                      </a:r>
                      <a:endParaRPr b="1" sz="2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chemeClr val="dk1"/>
                        </a:buClr>
                        <a:buSzPts val="1100"/>
                        <a:buFont typeface="Arial"/>
                        <a:buNone/>
                      </a:pPr>
                      <a:r>
                        <a:rPr lang="en-US" sz="2400" u="none" cap="none" strike="noStrike">
                          <a:solidFill>
                            <a:srgbClr val="743192"/>
                          </a:solidFill>
                        </a:rPr>
                        <a:t>1</a:t>
                      </a:r>
                      <a:r>
                        <a:rPr lang="en-US" sz="2400">
                          <a:solidFill>
                            <a:srgbClr val="743192"/>
                          </a:solidFill>
                        </a:rPr>
                        <a:t>0</a:t>
                      </a:r>
                      <a:r>
                        <a:rPr lang="en-US" sz="2400" u="none" cap="none" strike="noStrike">
                          <a:solidFill>
                            <a:srgbClr val="743192"/>
                          </a:solidFill>
                        </a:rPr>
                        <a:t> min</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Open questions and discussion</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g3c2f736c8a3_0_72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1" name="Google Shape;211;g3c2f736c8a3_0_72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12" name="Google Shape;212;g3c2f736c8a3_0_722"/>
          <p:cNvGrpSpPr/>
          <p:nvPr/>
        </p:nvGrpSpPr>
        <p:grpSpPr>
          <a:xfrm>
            <a:off x="1303402" y="3985"/>
            <a:ext cx="9772765" cy="6858000"/>
            <a:chOff x="1303402" y="3985"/>
            <a:chExt cx="9772765" cy="6858000"/>
          </a:xfrm>
        </p:grpSpPr>
        <p:sp>
          <p:nvSpPr>
            <p:cNvPr id="213" name="Google Shape;213;g3c2f736c8a3_0_72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g3c2f736c8a3_0_72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5" name="Google Shape;215;g3c2f736c8a3_0_72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6" name="Google Shape;216;g3c2f736c8a3_0_72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7" name="Google Shape;217;g3c2f736c8a3_0_72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8" name="Google Shape;218;g3c2f736c8a3_0_72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9" name="Google Shape;219;g3c2f736c8a3_0_72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20" name="Google Shape;220;g3c2f736c8a3_0_722"/>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Study Updates</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2"/>
              </a:buClr>
              <a:buSzPts val="2400"/>
              <a:buFont typeface="Arial"/>
              <a:buNone/>
            </a:pPr>
            <a:r>
              <a:rPr lang="en-US" sz="2400">
                <a:latin typeface="Arial"/>
                <a:ea typeface="Arial"/>
                <a:cs typeface="Arial"/>
                <a:sym typeface="Arial"/>
              </a:rPr>
              <a:t>Vince</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3f875c49639_0_0"/>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Award &amp; Contract updates</a:t>
            </a:r>
            <a:endParaRPr>
              <a:solidFill>
                <a:srgbClr val="743192"/>
              </a:solidFill>
              <a:latin typeface="Arial"/>
              <a:ea typeface="Arial"/>
              <a:cs typeface="Arial"/>
              <a:sym typeface="Arial"/>
            </a:endParaRPr>
          </a:p>
        </p:txBody>
      </p:sp>
      <p:pic>
        <p:nvPicPr>
          <p:cNvPr descr="A close-up of a logo&#10;&#10;AI-generated content may be incorrect." id="226" name="Google Shape;226;g3f875c49639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27" name="Google Shape;227;g3f875c49639_0_0"/>
          <p:cNvSpPr txBox="1"/>
          <p:nvPr/>
        </p:nvSpPr>
        <p:spPr>
          <a:xfrm>
            <a:off x="399750" y="1237075"/>
            <a:ext cx="11392500" cy="5910000"/>
          </a:xfrm>
          <a:prstGeom prst="rect">
            <a:avLst/>
          </a:prstGeom>
          <a:noFill/>
          <a:ln>
            <a:noFill/>
          </a:ln>
        </p:spPr>
        <p:txBody>
          <a:bodyPr anchorCtr="0" anchor="t" bIns="45700" lIns="91425" spcFirstLastPara="1" rIns="91425" wrap="square" tIns="45700">
            <a:spAutoFit/>
          </a:bodyPr>
          <a:lstStyle/>
          <a:p>
            <a:pPr indent="-355600" lvl="0" marL="457200" rtl="0" algn="l">
              <a:lnSpc>
                <a:spcPct val="115000"/>
              </a:lnSpc>
              <a:spcBef>
                <a:spcPts val="0"/>
              </a:spcBef>
              <a:spcAft>
                <a:spcPts val="0"/>
              </a:spcAft>
              <a:buClr>
                <a:schemeClr val="dk1"/>
              </a:buClr>
              <a:buSzPts val="2000"/>
              <a:buFont typeface="Verdana"/>
              <a:buChar char="○"/>
            </a:pPr>
            <a:r>
              <a:rPr lang="en-US" sz="2000">
                <a:solidFill>
                  <a:schemeClr val="dk1"/>
                </a:solidFill>
              </a:rPr>
              <a:t>Yr 1 UG NCE has ended early, effective 8/31/2026 </a:t>
            </a:r>
            <a:endParaRPr sz="2000">
              <a:solidFill>
                <a:schemeClr val="dk1"/>
              </a:solidFill>
            </a:endParaRPr>
          </a:p>
          <a:p>
            <a:pPr indent="-457200" lvl="4" marL="1428750" rtl="0" algn="l">
              <a:lnSpc>
                <a:spcPct val="115000"/>
              </a:lnSpc>
              <a:spcBef>
                <a:spcPts val="0"/>
              </a:spcBef>
              <a:spcAft>
                <a:spcPts val="0"/>
              </a:spcAft>
              <a:buClr>
                <a:schemeClr val="dk1"/>
              </a:buClr>
              <a:buSzPts val="1800"/>
              <a:buChar char="○"/>
            </a:pPr>
            <a:r>
              <a:rPr lang="en-US" sz="1800">
                <a:solidFill>
                  <a:schemeClr val="dk1"/>
                </a:solidFill>
              </a:rPr>
              <a:t>UM-Hub contracts will be modified as soon as our sub with UVA reflects the new end date.</a:t>
            </a:r>
            <a:endParaRPr sz="1800">
              <a:solidFill>
                <a:schemeClr val="dk1"/>
              </a:solidFill>
            </a:endParaRPr>
          </a:p>
          <a:p>
            <a:pPr indent="-457200" lvl="4" marL="1428750" rtl="0" algn="l">
              <a:lnSpc>
                <a:spcPct val="115000"/>
              </a:lnSpc>
              <a:spcBef>
                <a:spcPts val="0"/>
              </a:spcBef>
              <a:spcAft>
                <a:spcPts val="0"/>
              </a:spcAft>
              <a:buClr>
                <a:schemeClr val="dk1"/>
              </a:buClr>
              <a:buSzPts val="1800"/>
              <a:buChar char="○"/>
            </a:pPr>
            <a:r>
              <a:rPr lang="en-US" sz="1800">
                <a:solidFill>
                  <a:schemeClr val="dk1"/>
                </a:solidFill>
              </a:rPr>
              <a:t>MI is working to pay-out all site events eligible for payment with a first “ready” date in WebDCU through 8/31. </a:t>
            </a:r>
            <a:endParaRPr sz="1800">
              <a:solidFill>
                <a:schemeClr val="dk1"/>
              </a:solidFill>
            </a:endParaRPr>
          </a:p>
          <a:p>
            <a:pPr indent="-457200" lvl="4" marL="1428750" rtl="0" algn="l">
              <a:lnSpc>
                <a:spcPct val="115000"/>
              </a:lnSpc>
              <a:spcBef>
                <a:spcPts val="0"/>
              </a:spcBef>
              <a:spcAft>
                <a:spcPts val="0"/>
              </a:spcAft>
              <a:buClr>
                <a:schemeClr val="dk1"/>
              </a:buClr>
              <a:buSzPts val="1800"/>
              <a:buChar char="○"/>
            </a:pPr>
            <a:r>
              <a:rPr lang="en-US" sz="1800">
                <a:solidFill>
                  <a:schemeClr val="dk1"/>
                </a:solidFill>
              </a:rPr>
              <a:t>UH / Yr2 start effective: 9/1/2026 </a:t>
            </a:r>
            <a:endParaRPr sz="1800">
              <a:solidFill>
                <a:schemeClr val="dk1"/>
              </a:solidFill>
            </a:endParaRPr>
          </a:p>
          <a:p>
            <a:pPr indent="-342900" lvl="5" marL="1828800" rtl="0" algn="l">
              <a:lnSpc>
                <a:spcPct val="115000"/>
              </a:lnSpc>
              <a:spcBef>
                <a:spcPts val="0"/>
              </a:spcBef>
              <a:spcAft>
                <a:spcPts val="0"/>
              </a:spcAft>
              <a:buClr>
                <a:schemeClr val="dk1"/>
              </a:buClr>
              <a:buSzPts val="1800"/>
              <a:buChar char="■"/>
            </a:pPr>
            <a:r>
              <a:rPr lang="en-US" sz="1800">
                <a:solidFill>
                  <a:schemeClr val="dk1"/>
                </a:solidFill>
              </a:rPr>
              <a:t>An Updated subrecipient form is anticipated by ORSP.  Email sent 10/1 (details about the new form - next slides)</a:t>
            </a:r>
            <a:endParaRPr sz="1800">
              <a:solidFill>
                <a:schemeClr val="dk1"/>
              </a:solidFill>
            </a:endParaRPr>
          </a:p>
          <a:p>
            <a:pPr indent="-342900" lvl="5" marL="1828800" rtl="0" algn="l">
              <a:lnSpc>
                <a:spcPct val="115000"/>
              </a:lnSpc>
              <a:spcBef>
                <a:spcPts val="0"/>
              </a:spcBef>
              <a:spcAft>
                <a:spcPts val="0"/>
              </a:spcAft>
              <a:buClr>
                <a:schemeClr val="dk1"/>
              </a:buClr>
              <a:buSzPts val="1800"/>
              <a:buChar char="■"/>
            </a:pPr>
            <a:r>
              <a:rPr lang="en-US" sz="1800">
                <a:solidFill>
                  <a:schemeClr val="dk1"/>
                </a:solidFill>
              </a:rPr>
              <a:t>UM invoicing and payment for any activity that reads ready after 8/31 is on hold until your </a:t>
            </a:r>
            <a:r>
              <a:rPr lang="en-US" sz="1800">
                <a:solidFill>
                  <a:schemeClr val="dk1"/>
                </a:solidFill>
              </a:rPr>
              <a:t>updated</a:t>
            </a:r>
            <a:r>
              <a:rPr lang="en-US" sz="1800">
                <a:solidFill>
                  <a:schemeClr val="dk1"/>
                </a:solidFill>
              </a:rPr>
              <a:t> agreement can be activated. (How to locate payment information - next slides)</a:t>
            </a:r>
            <a:endParaRPr sz="1800">
              <a:solidFill>
                <a:schemeClr val="dk1"/>
              </a:solidFill>
            </a:endParaRPr>
          </a:p>
          <a:p>
            <a:pPr indent="0" lvl="0" marL="2743200" rtl="0" algn="l">
              <a:lnSpc>
                <a:spcPct val="115000"/>
              </a:lnSpc>
              <a:spcBef>
                <a:spcPts val="0"/>
              </a:spcBef>
              <a:spcAft>
                <a:spcPts val="0"/>
              </a:spcAft>
              <a:buNone/>
            </a:pPr>
            <a:r>
              <a:t/>
            </a:r>
            <a:endParaRPr sz="1300">
              <a:solidFill>
                <a:schemeClr val="dk1"/>
              </a:solidFill>
            </a:endParaRPr>
          </a:p>
          <a:p>
            <a:pPr indent="-355600" lvl="0" marL="457200" rtl="0" algn="l">
              <a:lnSpc>
                <a:spcPct val="115000"/>
              </a:lnSpc>
              <a:spcBef>
                <a:spcPts val="0"/>
              </a:spcBef>
              <a:spcAft>
                <a:spcPts val="0"/>
              </a:spcAft>
              <a:buClr>
                <a:schemeClr val="dk1"/>
              </a:buClr>
              <a:buSzPts val="2000"/>
              <a:buFont typeface="Verdana"/>
              <a:buChar char="○"/>
            </a:pPr>
            <a:r>
              <a:rPr lang="en-US" sz="2000">
                <a:solidFill>
                  <a:schemeClr val="dk1"/>
                </a:solidFill>
              </a:rPr>
              <a:t>7 SIREN Hub-spoke agreements</a:t>
            </a:r>
            <a:r>
              <a:rPr b="1" lang="en-US" sz="2000">
                <a:solidFill>
                  <a:schemeClr val="dk1"/>
                </a:solidFill>
              </a:rPr>
              <a:t>*</a:t>
            </a:r>
            <a:r>
              <a:rPr lang="en-US" sz="2000">
                <a:solidFill>
                  <a:schemeClr val="dk1"/>
                </a:solidFill>
              </a:rPr>
              <a:t> pending FE:  </a:t>
            </a:r>
            <a:endParaRPr sz="2000">
              <a:solidFill>
                <a:schemeClr val="dk1"/>
              </a:solidFill>
            </a:endParaRPr>
          </a:p>
          <a:p>
            <a:pPr indent="-457200" lvl="4" marL="1428750" rtl="0" algn="l">
              <a:lnSpc>
                <a:spcPct val="115000"/>
              </a:lnSpc>
              <a:spcBef>
                <a:spcPts val="0"/>
              </a:spcBef>
              <a:spcAft>
                <a:spcPts val="0"/>
              </a:spcAft>
              <a:buClr>
                <a:schemeClr val="dk1"/>
              </a:buClr>
              <a:buSzPts val="1800"/>
              <a:buChar char="○"/>
            </a:pPr>
            <a:r>
              <a:rPr lang="en-US" sz="1800">
                <a:solidFill>
                  <a:schemeClr val="dk1"/>
                </a:solidFill>
              </a:rPr>
              <a:t>Continue to work to execute if any of these spokes are due payment for </a:t>
            </a:r>
            <a:r>
              <a:rPr lang="en-US" sz="1800">
                <a:solidFill>
                  <a:schemeClr val="dk1"/>
                </a:solidFill>
              </a:rPr>
              <a:t>activity conducted through 8/31, which the hub has received a payment from MI.  </a:t>
            </a:r>
            <a:endParaRPr sz="1800">
              <a:solidFill>
                <a:schemeClr val="dk1"/>
              </a:solidFill>
            </a:endParaRPr>
          </a:p>
          <a:p>
            <a:pPr indent="457200" lvl="0" marL="1828800" rtl="0" algn="l">
              <a:lnSpc>
                <a:spcPct val="115000"/>
              </a:lnSpc>
              <a:spcBef>
                <a:spcPts val="0"/>
              </a:spcBef>
              <a:spcAft>
                <a:spcPts val="0"/>
              </a:spcAft>
              <a:buClr>
                <a:schemeClr val="dk1"/>
              </a:buClr>
              <a:buSzPts val="1100"/>
              <a:buFont typeface="Arial"/>
              <a:buNone/>
            </a:pPr>
            <a:r>
              <a:rPr b="1" lang="en-US" sz="1500">
                <a:solidFill>
                  <a:schemeClr val="dk1"/>
                </a:solidFill>
              </a:rPr>
              <a:t>Duke</a:t>
            </a:r>
            <a:r>
              <a:rPr lang="en-US" sz="1500">
                <a:solidFill>
                  <a:schemeClr val="dk1"/>
                </a:solidFill>
              </a:rPr>
              <a:t> - MUSC; </a:t>
            </a:r>
            <a:r>
              <a:rPr b="1" lang="en-US" sz="1500">
                <a:solidFill>
                  <a:schemeClr val="dk1"/>
                </a:solidFill>
              </a:rPr>
              <a:t>Temple</a:t>
            </a:r>
            <a:r>
              <a:rPr lang="en-US" sz="1500">
                <a:solidFill>
                  <a:schemeClr val="dk1"/>
                </a:solidFill>
              </a:rPr>
              <a:t> - Cooper;</a:t>
            </a:r>
            <a:r>
              <a:rPr b="1" lang="en-US" sz="1500">
                <a:solidFill>
                  <a:schemeClr val="dk1"/>
                </a:solidFill>
              </a:rPr>
              <a:t> UCLA</a:t>
            </a:r>
            <a:r>
              <a:rPr lang="en-US" sz="1500">
                <a:solidFill>
                  <a:schemeClr val="dk1"/>
                </a:solidFill>
              </a:rPr>
              <a:t> - UCI (add-on); </a:t>
            </a:r>
            <a:r>
              <a:rPr b="1" lang="en-US" sz="1500">
                <a:solidFill>
                  <a:schemeClr val="dk1"/>
                </a:solidFill>
              </a:rPr>
              <a:t>UCSD</a:t>
            </a:r>
            <a:r>
              <a:rPr lang="en-US" sz="1500">
                <a:solidFill>
                  <a:schemeClr val="dk1"/>
                </a:solidFill>
              </a:rPr>
              <a:t> - Rady</a:t>
            </a:r>
            <a:endParaRPr sz="1500">
              <a:solidFill>
                <a:schemeClr val="dk1"/>
              </a:solidFill>
            </a:endParaRPr>
          </a:p>
          <a:p>
            <a:pPr indent="457200" lvl="0" marL="1828800" rtl="0" algn="l">
              <a:lnSpc>
                <a:spcPct val="115000"/>
              </a:lnSpc>
              <a:spcBef>
                <a:spcPts val="0"/>
              </a:spcBef>
              <a:spcAft>
                <a:spcPts val="0"/>
              </a:spcAft>
              <a:buNone/>
            </a:pPr>
            <a:r>
              <a:rPr b="1" lang="en-US" sz="1500">
                <a:solidFill>
                  <a:schemeClr val="dk1"/>
                </a:solidFill>
              </a:rPr>
              <a:t>UChicago</a:t>
            </a:r>
            <a:r>
              <a:rPr lang="en-US" sz="1500">
                <a:solidFill>
                  <a:schemeClr val="dk1"/>
                </a:solidFill>
              </a:rPr>
              <a:t> - Northwestern; </a:t>
            </a:r>
            <a:r>
              <a:rPr b="1" lang="en-US" sz="1500">
                <a:solidFill>
                  <a:schemeClr val="dk1"/>
                </a:solidFill>
              </a:rPr>
              <a:t>UPMC</a:t>
            </a:r>
            <a:r>
              <a:rPr lang="en-US" sz="1500">
                <a:solidFill>
                  <a:schemeClr val="dk1"/>
                </a:solidFill>
              </a:rPr>
              <a:t> - Allegheny (add-on); </a:t>
            </a:r>
            <a:r>
              <a:rPr b="1" lang="en-US" sz="1500">
                <a:solidFill>
                  <a:schemeClr val="dk1"/>
                </a:solidFill>
              </a:rPr>
              <a:t>Yale</a:t>
            </a:r>
            <a:r>
              <a:rPr lang="en-US" sz="1500">
                <a:solidFill>
                  <a:schemeClr val="dk1"/>
                </a:solidFill>
              </a:rPr>
              <a:t> - MGH</a:t>
            </a:r>
            <a:endParaRPr sz="1500">
              <a:solidFill>
                <a:schemeClr val="dk1"/>
              </a:solidFill>
            </a:endParaRPr>
          </a:p>
          <a:p>
            <a:pPr indent="457200" lvl="0" marL="1828800" rtl="0" algn="l">
              <a:lnSpc>
                <a:spcPct val="115000"/>
              </a:lnSpc>
              <a:spcBef>
                <a:spcPts val="0"/>
              </a:spcBef>
              <a:spcAft>
                <a:spcPts val="0"/>
              </a:spcAft>
              <a:buNone/>
            </a:pPr>
            <a:r>
              <a:t/>
            </a:r>
            <a:endParaRPr sz="900">
              <a:solidFill>
                <a:schemeClr val="dk1"/>
              </a:solidFill>
            </a:endParaRPr>
          </a:p>
          <a:p>
            <a:pPr indent="457200" lvl="0" marL="1828800" rtl="0" algn="l">
              <a:lnSpc>
                <a:spcPct val="115000"/>
              </a:lnSpc>
              <a:spcBef>
                <a:spcPts val="0"/>
              </a:spcBef>
              <a:spcAft>
                <a:spcPts val="0"/>
              </a:spcAft>
              <a:buNone/>
            </a:pPr>
            <a:r>
              <a:t/>
            </a:r>
            <a:endParaRPr sz="300">
              <a:solidFill>
                <a:schemeClr val="dk1"/>
              </a:solidFill>
            </a:endParaRPr>
          </a:p>
          <a:p>
            <a:pPr indent="0" lvl="0" marL="0" rtl="0" algn="l">
              <a:lnSpc>
                <a:spcPct val="115000"/>
              </a:lnSpc>
              <a:spcBef>
                <a:spcPts val="0"/>
              </a:spcBef>
              <a:spcAft>
                <a:spcPts val="0"/>
              </a:spcAft>
              <a:buNone/>
            </a:pPr>
            <a:r>
              <a:rPr lang="en-US" sz="2000">
                <a:solidFill>
                  <a:schemeClr val="dk1"/>
                </a:solidFill>
              </a:rPr>
              <a:t>*</a:t>
            </a:r>
            <a:r>
              <a:rPr b="1" lang="en-US" sz="1800">
                <a:solidFill>
                  <a:schemeClr val="dk1"/>
                </a:solidFill>
              </a:rPr>
              <a:t>UVA has received NIH acknowledgement that hub-spoke agreements for KESETT do not meet the criteria of sub-awards requiring NIH pre-approval e</a:t>
            </a:r>
            <a:r>
              <a:rPr b="1" lang="en-US" sz="1800">
                <a:solidFill>
                  <a:schemeClr val="dk1"/>
                </a:solidFill>
              </a:rPr>
              <a:t>ffective</a:t>
            </a:r>
            <a:r>
              <a:rPr b="1" lang="en-US" sz="1800">
                <a:solidFill>
                  <a:schemeClr val="dk1"/>
                </a:solidFill>
              </a:rPr>
              <a:t> June 15.</a:t>
            </a:r>
            <a:endParaRPr b="1" sz="1800">
              <a:solidFill>
                <a:schemeClr val="dk1"/>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h2db09e8c80d72aa9_8_126"/>
          <p:cNvSpPr txBox="1"/>
          <p:nvPr>
            <p:ph type="title"/>
          </p:nvPr>
        </p:nvSpPr>
        <p:spPr>
          <a:xfrm>
            <a:off x="429624" y="148175"/>
            <a:ext cx="81873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3600">
                <a:solidFill>
                  <a:srgbClr val="743192"/>
                </a:solidFill>
                <a:latin typeface="Arial"/>
                <a:ea typeface="Arial"/>
                <a:cs typeface="Arial"/>
                <a:sym typeface="Arial"/>
              </a:rPr>
              <a:t>New Subrecipient form</a:t>
            </a:r>
            <a:endParaRPr sz="3600">
              <a:solidFill>
                <a:srgbClr val="743192"/>
              </a:solidFill>
              <a:latin typeface="Arial"/>
              <a:ea typeface="Arial"/>
              <a:cs typeface="Arial"/>
              <a:sym typeface="Arial"/>
            </a:endParaRPr>
          </a:p>
        </p:txBody>
      </p:sp>
      <p:sp>
        <p:nvSpPr>
          <p:cNvPr id="233" name="Google Shape;233;h2db09e8c80d72aa9_8_126"/>
          <p:cNvSpPr txBox="1"/>
          <p:nvPr/>
        </p:nvSpPr>
        <p:spPr>
          <a:xfrm>
            <a:off x="496025" y="1473875"/>
            <a:ext cx="4555200" cy="28746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None/>
            </a:pPr>
            <a:r>
              <a:rPr lang="en-US" sz="1908">
                <a:solidFill>
                  <a:schemeClr val="dk1"/>
                </a:solidFill>
              </a:rPr>
              <a:t>Complete the rest of Page 1 as per your original subrecipient form. </a:t>
            </a:r>
            <a:endParaRPr sz="1908">
              <a:solidFill>
                <a:schemeClr val="dk1"/>
              </a:solidFill>
            </a:endParaRPr>
          </a:p>
          <a:p>
            <a:pPr indent="0" lvl="0" marL="0" rtl="0" algn="l">
              <a:lnSpc>
                <a:spcPct val="115000"/>
              </a:lnSpc>
              <a:spcBef>
                <a:spcPts val="0"/>
              </a:spcBef>
              <a:spcAft>
                <a:spcPts val="0"/>
              </a:spcAft>
              <a:buNone/>
            </a:pPr>
            <a:r>
              <a:t/>
            </a:r>
            <a:endParaRPr sz="1908">
              <a:solidFill>
                <a:schemeClr val="dk1"/>
              </a:solidFill>
            </a:endParaRPr>
          </a:p>
          <a:p>
            <a:pPr indent="0" lvl="0" marL="0" rtl="0" algn="l">
              <a:lnSpc>
                <a:spcPct val="115000"/>
              </a:lnSpc>
              <a:spcBef>
                <a:spcPts val="0"/>
              </a:spcBef>
              <a:spcAft>
                <a:spcPts val="0"/>
              </a:spcAft>
              <a:buNone/>
            </a:pPr>
            <a:r>
              <a:rPr lang="en-US" sz="1908">
                <a:solidFill>
                  <a:schemeClr val="dk1"/>
                </a:solidFill>
              </a:rPr>
              <a:t>Project period </a:t>
            </a:r>
            <a:r>
              <a:rPr lang="en-US" sz="1708">
                <a:solidFill>
                  <a:schemeClr val="dk1"/>
                </a:solidFill>
              </a:rPr>
              <a:t>updated through UH and has been pre-populated. </a:t>
            </a:r>
            <a:endParaRPr sz="1908">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8">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808">
                <a:solidFill>
                  <a:schemeClr val="dk1"/>
                </a:solidFill>
              </a:rPr>
              <a:t> </a:t>
            </a:r>
            <a:endParaRPr sz="808">
              <a:solidFill>
                <a:schemeClr val="dk1"/>
              </a:solidFill>
            </a:endParaRPr>
          </a:p>
          <a:p>
            <a:pPr indent="0" lvl="0" marL="0" rtl="0" algn="l">
              <a:lnSpc>
                <a:spcPct val="115000"/>
              </a:lnSpc>
              <a:spcBef>
                <a:spcPts val="0"/>
              </a:spcBef>
              <a:spcAft>
                <a:spcPts val="0"/>
              </a:spcAft>
              <a:buNone/>
            </a:pPr>
            <a:r>
              <a:t/>
            </a:r>
            <a:endParaRPr sz="3200">
              <a:solidFill>
                <a:schemeClr val="dk1"/>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234" name="Google Shape;234;h2db09e8c80d72aa9_8_126"/>
          <p:cNvPicPr preferRelativeResize="0"/>
          <p:nvPr/>
        </p:nvPicPr>
        <p:blipFill>
          <a:blip r:embed="rId3">
            <a:alphaModFix/>
          </a:blip>
          <a:stretch>
            <a:fillRect/>
          </a:stretch>
        </p:blipFill>
        <p:spPr>
          <a:xfrm>
            <a:off x="5777425" y="685800"/>
            <a:ext cx="5430951" cy="5831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h2db09e8c80d72aa9_8_139"/>
          <p:cNvSpPr txBox="1"/>
          <p:nvPr>
            <p:ph type="title"/>
          </p:nvPr>
        </p:nvSpPr>
        <p:spPr>
          <a:xfrm>
            <a:off x="429624" y="148175"/>
            <a:ext cx="81873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3600">
                <a:solidFill>
                  <a:srgbClr val="743192"/>
                </a:solidFill>
                <a:latin typeface="Arial"/>
                <a:ea typeface="Arial"/>
                <a:cs typeface="Arial"/>
                <a:sym typeface="Arial"/>
              </a:rPr>
              <a:t>New Subrecipient form</a:t>
            </a:r>
            <a:endParaRPr sz="3600">
              <a:solidFill>
                <a:srgbClr val="743192"/>
              </a:solidFill>
              <a:latin typeface="Arial"/>
              <a:ea typeface="Arial"/>
              <a:cs typeface="Arial"/>
              <a:sym typeface="Arial"/>
            </a:endParaRPr>
          </a:p>
        </p:txBody>
      </p:sp>
      <p:sp>
        <p:nvSpPr>
          <p:cNvPr id="240" name="Google Shape;240;h2db09e8c80d72aa9_8_139"/>
          <p:cNvSpPr txBox="1"/>
          <p:nvPr/>
        </p:nvSpPr>
        <p:spPr>
          <a:xfrm>
            <a:off x="429625" y="1133750"/>
            <a:ext cx="4555200" cy="13647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None/>
            </a:pPr>
            <a:r>
              <a:t/>
            </a:r>
            <a:endParaRPr sz="808">
              <a:solidFill>
                <a:schemeClr val="dk1"/>
              </a:solidFill>
            </a:endParaRPr>
          </a:p>
          <a:p>
            <a:pPr indent="0" lvl="0" marL="0" rtl="0" algn="l">
              <a:lnSpc>
                <a:spcPct val="115000"/>
              </a:lnSpc>
              <a:spcBef>
                <a:spcPts val="0"/>
              </a:spcBef>
              <a:spcAft>
                <a:spcPts val="0"/>
              </a:spcAft>
              <a:buNone/>
            </a:pPr>
            <a:r>
              <a:t/>
            </a:r>
            <a:endParaRPr sz="808">
              <a:solidFill>
                <a:schemeClr val="dk1"/>
              </a:solidFill>
            </a:endParaRPr>
          </a:p>
          <a:p>
            <a:pPr indent="0" lvl="0" marL="0" rtl="0" algn="l">
              <a:lnSpc>
                <a:spcPct val="115000"/>
              </a:lnSpc>
              <a:spcBef>
                <a:spcPts val="0"/>
              </a:spcBef>
              <a:spcAft>
                <a:spcPts val="0"/>
              </a:spcAft>
              <a:buNone/>
            </a:pPr>
            <a:r>
              <a:rPr lang="en-US" sz="808">
                <a:solidFill>
                  <a:schemeClr val="dk1"/>
                </a:solidFill>
              </a:rPr>
              <a:t> </a:t>
            </a:r>
            <a:endParaRPr sz="808">
              <a:solidFill>
                <a:schemeClr val="dk1"/>
              </a:solidFill>
            </a:endParaRPr>
          </a:p>
          <a:p>
            <a:pPr indent="0" lvl="0" marL="0" rtl="0" algn="l">
              <a:lnSpc>
                <a:spcPct val="115000"/>
              </a:lnSpc>
              <a:spcBef>
                <a:spcPts val="0"/>
              </a:spcBef>
              <a:spcAft>
                <a:spcPts val="0"/>
              </a:spcAft>
              <a:buNone/>
            </a:pPr>
            <a:r>
              <a:t/>
            </a:r>
            <a:endParaRPr sz="3200">
              <a:solidFill>
                <a:schemeClr val="dk1"/>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241" name="Google Shape;241;h2db09e8c80d72aa9_8_139"/>
          <p:cNvPicPr preferRelativeResize="0"/>
          <p:nvPr/>
        </p:nvPicPr>
        <p:blipFill>
          <a:blip r:embed="rId3">
            <a:alphaModFix/>
          </a:blip>
          <a:stretch>
            <a:fillRect/>
          </a:stretch>
        </p:blipFill>
        <p:spPr>
          <a:xfrm>
            <a:off x="5804925" y="496225"/>
            <a:ext cx="5990501" cy="5948900"/>
          </a:xfrm>
          <a:prstGeom prst="rect">
            <a:avLst/>
          </a:prstGeom>
          <a:noFill/>
          <a:ln>
            <a:noFill/>
          </a:ln>
        </p:spPr>
      </p:pic>
      <p:pic>
        <p:nvPicPr>
          <p:cNvPr id="242" name="Google Shape;242;h2db09e8c80d72aa9_8_139"/>
          <p:cNvPicPr preferRelativeResize="0"/>
          <p:nvPr/>
        </p:nvPicPr>
        <p:blipFill>
          <a:blip r:embed="rId4">
            <a:alphaModFix/>
          </a:blip>
          <a:stretch>
            <a:fillRect/>
          </a:stretch>
        </p:blipFill>
        <p:spPr>
          <a:xfrm>
            <a:off x="538925" y="1399450"/>
            <a:ext cx="5204199" cy="1493725"/>
          </a:xfrm>
          <a:prstGeom prst="rect">
            <a:avLst/>
          </a:prstGeom>
          <a:noFill/>
          <a:ln>
            <a:noFill/>
          </a:ln>
        </p:spPr>
      </p:pic>
      <p:sp>
        <p:nvSpPr>
          <p:cNvPr id="243" name="Google Shape;243;h2db09e8c80d72aa9_8_139"/>
          <p:cNvSpPr txBox="1"/>
          <p:nvPr/>
        </p:nvSpPr>
        <p:spPr>
          <a:xfrm>
            <a:off x="762000" y="3066225"/>
            <a:ext cx="4772400" cy="29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dk1"/>
                </a:solidFill>
              </a:rPr>
              <a:t>Ignore proposal documents.</a:t>
            </a:r>
            <a:endParaRPr sz="2800">
              <a:solidFill>
                <a:schemeClr val="dk1"/>
              </a:solidFill>
            </a:endParaRPr>
          </a:p>
          <a:p>
            <a:pPr indent="0" lvl="0" marL="0" rtl="0" algn="l">
              <a:spcBef>
                <a:spcPts val="0"/>
              </a:spcBef>
              <a:spcAft>
                <a:spcPts val="0"/>
              </a:spcAft>
              <a:buNone/>
            </a:pPr>
            <a:r>
              <a:t/>
            </a:r>
            <a:endParaRPr sz="2800">
              <a:solidFill>
                <a:schemeClr val="dk1"/>
              </a:solidFill>
            </a:endParaRPr>
          </a:p>
          <a:p>
            <a:pPr indent="0" lvl="0" marL="0" rtl="0" algn="l">
              <a:spcBef>
                <a:spcPts val="0"/>
              </a:spcBef>
              <a:spcAft>
                <a:spcPts val="0"/>
              </a:spcAft>
              <a:buNone/>
            </a:pPr>
            <a:r>
              <a:rPr lang="en-US" sz="2800">
                <a:solidFill>
                  <a:schemeClr val="dk1"/>
                </a:solidFill>
              </a:rPr>
              <a:t>Complete new fields (highlighted) applicable to KESETT.  The rest can be left blank.</a:t>
            </a:r>
            <a:endParaRPr sz="2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h2db09e8c80d72aa9_8_149"/>
          <p:cNvSpPr txBox="1"/>
          <p:nvPr>
            <p:ph type="title"/>
          </p:nvPr>
        </p:nvSpPr>
        <p:spPr>
          <a:xfrm>
            <a:off x="459599" y="239250"/>
            <a:ext cx="81873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3600">
                <a:solidFill>
                  <a:srgbClr val="743192"/>
                </a:solidFill>
                <a:latin typeface="Arial"/>
                <a:ea typeface="Arial"/>
                <a:cs typeface="Arial"/>
                <a:sym typeface="Arial"/>
              </a:rPr>
              <a:t>New Subrecipient form</a:t>
            </a:r>
            <a:endParaRPr sz="3600">
              <a:solidFill>
                <a:srgbClr val="743192"/>
              </a:solidFill>
              <a:latin typeface="Arial"/>
              <a:ea typeface="Arial"/>
              <a:cs typeface="Arial"/>
              <a:sym typeface="Arial"/>
            </a:endParaRPr>
          </a:p>
        </p:txBody>
      </p:sp>
      <p:sp>
        <p:nvSpPr>
          <p:cNvPr id="249" name="Google Shape;249;h2db09e8c80d72aa9_8_149"/>
          <p:cNvSpPr txBox="1"/>
          <p:nvPr/>
        </p:nvSpPr>
        <p:spPr>
          <a:xfrm>
            <a:off x="696400" y="1716625"/>
            <a:ext cx="4555200" cy="2773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None/>
            </a:pPr>
            <a:r>
              <a:rPr lang="en-US" sz="1708">
                <a:solidFill>
                  <a:schemeClr val="dk1"/>
                </a:solidFill>
              </a:rPr>
              <a:t>FDP Clearninghouse participation.</a:t>
            </a:r>
            <a:endParaRPr sz="1708">
              <a:solidFill>
                <a:schemeClr val="dk1"/>
              </a:solidFill>
            </a:endParaRPr>
          </a:p>
          <a:p>
            <a:pPr indent="0" lvl="0" marL="0" rtl="0" algn="l">
              <a:lnSpc>
                <a:spcPct val="115000"/>
              </a:lnSpc>
              <a:spcBef>
                <a:spcPts val="0"/>
              </a:spcBef>
              <a:spcAft>
                <a:spcPts val="0"/>
              </a:spcAft>
              <a:buNone/>
            </a:pPr>
            <a:r>
              <a:rPr lang="en-US" sz="1708">
                <a:solidFill>
                  <a:schemeClr val="dk1"/>
                </a:solidFill>
              </a:rPr>
              <a:t>If Yes.  Form is complete following AO signature and return to MI.</a:t>
            </a:r>
            <a:endParaRPr sz="1708">
              <a:solidFill>
                <a:schemeClr val="dk1"/>
              </a:solidFill>
            </a:endParaRPr>
          </a:p>
          <a:p>
            <a:pPr indent="0" lvl="0" marL="0" rtl="0" algn="l">
              <a:lnSpc>
                <a:spcPct val="115000"/>
              </a:lnSpc>
              <a:spcBef>
                <a:spcPts val="0"/>
              </a:spcBef>
              <a:spcAft>
                <a:spcPts val="0"/>
              </a:spcAft>
              <a:buNone/>
            </a:pPr>
            <a:r>
              <a:t/>
            </a:r>
            <a:endParaRPr sz="1708">
              <a:solidFill>
                <a:schemeClr val="dk1"/>
              </a:solidFill>
            </a:endParaRPr>
          </a:p>
          <a:p>
            <a:pPr indent="0" lvl="0" marL="0" rtl="0" algn="l">
              <a:lnSpc>
                <a:spcPct val="115000"/>
              </a:lnSpc>
              <a:spcBef>
                <a:spcPts val="0"/>
              </a:spcBef>
              <a:spcAft>
                <a:spcPts val="0"/>
              </a:spcAft>
              <a:buNone/>
            </a:pPr>
            <a:r>
              <a:rPr lang="en-US" sz="1708">
                <a:solidFill>
                  <a:schemeClr val="dk1"/>
                </a:solidFill>
              </a:rPr>
              <a:t> If NO, the same fields for filling out when FDP = NO captured on your original subrecipient field need to be </a:t>
            </a:r>
            <a:r>
              <a:rPr lang="en-US" sz="1708">
                <a:solidFill>
                  <a:schemeClr val="dk1"/>
                </a:solidFill>
              </a:rPr>
              <a:t>complete (next pages)</a:t>
            </a:r>
            <a:r>
              <a:rPr lang="en-US" sz="1708">
                <a:solidFill>
                  <a:schemeClr val="dk1"/>
                </a:solidFill>
              </a:rPr>
              <a:t>. </a:t>
            </a:r>
            <a:endParaRPr sz="1708">
              <a:solidFill>
                <a:schemeClr val="dk1"/>
              </a:solidFill>
            </a:endParaRPr>
          </a:p>
          <a:p>
            <a:pPr indent="0" lvl="0" marL="0" rtl="0" algn="l">
              <a:lnSpc>
                <a:spcPct val="115000"/>
              </a:lnSpc>
              <a:spcBef>
                <a:spcPts val="0"/>
              </a:spcBef>
              <a:spcAft>
                <a:spcPts val="0"/>
              </a:spcAft>
              <a:buNone/>
            </a:pPr>
            <a:r>
              <a:rPr lang="en-US" sz="1708">
                <a:solidFill>
                  <a:schemeClr val="dk1"/>
                </a:solidFill>
              </a:rPr>
              <a:t>AO </a:t>
            </a:r>
            <a:r>
              <a:rPr lang="en-US" sz="1708">
                <a:solidFill>
                  <a:schemeClr val="dk1"/>
                </a:solidFill>
              </a:rPr>
              <a:t>signature</a:t>
            </a:r>
            <a:r>
              <a:rPr lang="en-US" sz="1708">
                <a:solidFill>
                  <a:schemeClr val="dk1"/>
                </a:solidFill>
              </a:rPr>
              <a:t> required and return to MI</a:t>
            </a:r>
            <a:endParaRPr b="0" i="0" sz="1800" u="none" cap="none" strike="noStrike">
              <a:solidFill>
                <a:schemeClr val="dk1"/>
              </a:solidFill>
              <a:latin typeface="Arial"/>
              <a:ea typeface="Arial"/>
              <a:cs typeface="Arial"/>
              <a:sym typeface="Arial"/>
            </a:endParaRPr>
          </a:p>
        </p:txBody>
      </p:sp>
      <p:pic>
        <p:nvPicPr>
          <p:cNvPr id="250" name="Google Shape;250;h2db09e8c80d72aa9_8_149"/>
          <p:cNvPicPr preferRelativeResize="0"/>
          <p:nvPr/>
        </p:nvPicPr>
        <p:blipFill>
          <a:blip r:embed="rId3">
            <a:alphaModFix/>
          </a:blip>
          <a:stretch>
            <a:fillRect/>
          </a:stretch>
        </p:blipFill>
        <p:spPr>
          <a:xfrm>
            <a:off x="5595250" y="1125350"/>
            <a:ext cx="6024316" cy="5079326"/>
          </a:xfrm>
          <a:prstGeom prst="rect">
            <a:avLst/>
          </a:prstGeom>
          <a:noFill/>
          <a:ln>
            <a:noFill/>
          </a:ln>
        </p:spPr>
      </p:pic>
      <p:sp>
        <p:nvSpPr>
          <p:cNvPr id="251" name="Google Shape;251;h2db09e8c80d72aa9_8_149"/>
          <p:cNvSpPr txBox="1"/>
          <p:nvPr/>
        </p:nvSpPr>
        <p:spPr>
          <a:xfrm>
            <a:off x="734675" y="4833075"/>
            <a:ext cx="4171200" cy="103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700">
                <a:solidFill>
                  <a:schemeClr val="dk1"/>
                </a:solidFill>
              </a:rPr>
              <a:t>Please reach out if you have any questions: </a:t>
            </a:r>
            <a:r>
              <a:rPr b="1" lang="en-US" sz="1700" u="sng">
                <a:solidFill>
                  <a:schemeClr val="hlink"/>
                </a:solidFill>
                <a:hlinkClick r:id="rId4"/>
              </a:rPr>
              <a:t>dkolk@umich.edu</a:t>
            </a:r>
            <a:r>
              <a:rPr b="1" lang="en-US" sz="1700">
                <a:solidFill>
                  <a:schemeClr val="dk1"/>
                </a:solidFill>
              </a:rPr>
              <a:t> </a:t>
            </a:r>
            <a:endParaRPr b="1" sz="17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h2db09e8c80d72aa9_8_166"/>
          <p:cNvSpPr txBox="1"/>
          <p:nvPr>
            <p:ph type="title"/>
          </p:nvPr>
        </p:nvSpPr>
        <p:spPr>
          <a:xfrm>
            <a:off x="434125" y="365125"/>
            <a:ext cx="10919700" cy="8250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sz="3700">
                <a:solidFill>
                  <a:srgbClr val="743192"/>
                </a:solidFill>
                <a:latin typeface="Arial"/>
                <a:ea typeface="Arial"/>
                <a:cs typeface="Arial"/>
                <a:sym typeface="Arial"/>
              </a:rPr>
              <a:t>Payment Information</a:t>
            </a:r>
            <a:endParaRPr sz="2900"/>
          </a:p>
        </p:txBody>
      </p:sp>
      <p:pic>
        <p:nvPicPr>
          <p:cNvPr id="258" name="Google Shape;258;h2db09e8c80d72aa9_8_166"/>
          <p:cNvPicPr preferRelativeResize="0"/>
          <p:nvPr/>
        </p:nvPicPr>
        <p:blipFill>
          <a:blip r:embed="rId3">
            <a:alphaModFix/>
          </a:blip>
          <a:stretch>
            <a:fillRect/>
          </a:stretch>
        </p:blipFill>
        <p:spPr>
          <a:xfrm>
            <a:off x="1681875" y="1190125"/>
            <a:ext cx="10024401" cy="2119350"/>
          </a:xfrm>
          <a:prstGeom prst="rect">
            <a:avLst/>
          </a:prstGeom>
          <a:noFill/>
          <a:ln>
            <a:noFill/>
          </a:ln>
        </p:spPr>
      </p:pic>
      <p:pic>
        <p:nvPicPr>
          <p:cNvPr id="259" name="Google Shape;259;h2db09e8c80d72aa9_8_166"/>
          <p:cNvPicPr preferRelativeResize="0"/>
          <p:nvPr/>
        </p:nvPicPr>
        <p:blipFill>
          <a:blip r:embed="rId4">
            <a:alphaModFix/>
          </a:blip>
          <a:stretch>
            <a:fillRect/>
          </a:stretch>
        </p:blipFill>
        <p:spPr>
          <a:xfrm>
            <a:off x="307225" y="3109550"/>
            <a:ext cx="11016395" cy="3748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3d422ecfddc_0_242"/>
          <p:cNvSpPr txBox="1"/>
          <p:nvPr/>
        </p:nvSpPr>
        <p:spPr>
          <a:xfrm>
            <a:off x="168325" y="392350"/>
            <a:ext cx="3132000" cy="55188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100"/>
              <a:buFont typeface="Arial"/>
              <a:buNone/>
            </a:pPr>
            <a:r>
              <a:rPr b="1" i="0" lang="en-US" sz="2400" u="none" cap="none" strike="noStrike">
                <a:solidFill>
                  <a:srgbClr val="743192"/>
                </a:solidFill>
                <a:highlight>
                  <a:srgbClr val="FFFFFF"/>
                </a:highlight>
                <a:latin typeface="Arial"/>
                <a:ea typeface="Arial"/>
                <a:cs typeface="Arial"/>
                <a:sym typeface="Arial"/>
              </a:rPr>
              <a:t>Total enrollment</a:t>
            </a:r>
            <a:r>
              <a:rPr b="0" i="0" lang="en-US" sz="2400" u="none" cap="none" strike="noStrike">
                <a:solidFill>
                  <a:srgbClr val="743192"/>
                </a:solidFill>
                <a:highlight>
                  <a:srgbClr val="FFFFFF"/>
                </a:highlight>
                <a:latin typeface="Arial"/>
                <a:ea typeface="Arial"/>
                <a:cs typeface="Arial"/>
                <a:sym typeface="Arial"/>
              </a:rPr>
              <a:t>: </a:t>
            </a:r>
            <a:r>
              <a:rPr lang="en-US" sz="2400">
                <a:solidFill>
                  <a:srgbClr val="743192"/>
                </a:solidFill>
                <a:highlight>
                  <a:srgbClr val="FFFFFF"/>
                </a:highlight>
              </a:rPr>
              <a:t>40</a:t>
            </a:r>
            <a:endParaRPr b="0" i="0" sz="2400" u="none" cap="none" strike="noStrike">
              <a:solidFill>
                <a:srgbClr val="743192"/>
              </a:solidFill>
              <a:highlight>
                <a:srgbClr val="FFFFFF"/>
              </a:highlight>
              <a:latin typeface="Arial"/>
              <a:ea typeface="Arial"/>
              <a:cs typeface="Arial"/>
              <a:sym typeface="Arial"/>
            </a:endParaRPr>
          </a:p>
          <a:p>
            <a:pPr indent="0" lvl="0" marL="0" marR="0" rtl="0" algn="ctr">
              <a:lnSpc>
                <a:spcPct val="115000"/>
              </a:lnSpc>
              <a:spcBef>
                <a:spcPts val="0"/>
              </a:spcBef>
              <a:spcAft>
                <a:spcPts val="0"/>
              </a:spcAft>
              <a:buClr>
                <a:srgbClr val="000000"/>
              </a:buClr>
              <a:buSzPts val="1100"/>
              <a:buFont typeface="Arial"/>
              <a:buNone/>
            </a:pPr>
            <a:r>
              <a:rPr lang="en-US" sz="2400">
                <a:solidFill>
                  <a:srgbClr val="743192"/>
                </a:solidFill>
                <a:highlight>
                  <a:srgbClr val="FFFFFF"/>
                </a:highlight>
              </a:rPr>
              <a:t>13</a:t>
            </a:r>
            <a:r>
              <a:rPr b="0" i="0" lang="en-US" sz="2400" u="none" cap="none" strike="noStrike">
                <a:solidFill>
                  <a:srgbClr val="743192"/>
                </a:solidFill>
                <a:highlight>
                  <a:srgbClr val="FFFFFF"/>
                </a:highlight>
                <a:latin typeface="Arial"/>
                <a:ea typeface="Arial"/>
                <a:cs typeface="Arial"/>
                <a:sym typeface="Arial"/>
              </a:rPr>
              <a:t> in </a:t>
            </a:r>
            <a:r>
              <a:rPr lang="en-US" sz="2400">
                <a:solidFill>
                  <a:srgbClr val="743192"/>
                </a:solidFill>
                <a:highlight>
                  <a:srgbClr val="FFFFFF"/>
                </a:highlight>
              </a:rPr>
              <a:t>Sept.!</a:t>
            </a:r>
            <a:endParaRPr sz="2400">
              <a:solidFill>
                <a:srgbClr val="38761D"/>
              </a:solidFill>
              <a:highlight>
                <a:srgbClr val="FFFFFF"/>
              </a:highlight>
            </a:endParaRPr>
          </a:p>
          <a:p>
            <a:pPr indent="0" lvl="0" marL="0" marR="0" rtl="0" algn="ctr">
              <a:lnSpc>
                <a:spcPct val="115000"/>
              </a:lnSpc>
              <a:spcBef>
                <a:spcPts val="0"/>
              </a:spcBef>
              <a:spcAft>
                <a:spcPts val="0"/>
              </a:spcAft>
              <a:buClr>
                <a:srgbClr val="000000"/>
              </a:buClr>
              <a:buSzPts val="1100"/>
              <a:buFont typeface="Arial"/>
              <a:buNone/>
            </a:pPr>
            <a:r>
              <a:rPr b="0" i="0" lang="en-US" sz="2400" u="none" cap="none" strike="noStrike">
                <a:solidFill>
                  <a:srgbClr val="38761D"/>
                </a:solidFill>
                <a:highlight>
                  <a:srgbClr val="FFFFFF"/>
                </a:highlight>
                <a:latin typeface="Arial"/>
                <a:ea typeface="Arial"/>
                <a:cs typeface="Arial"/>
                <a:sym typeface="Arial"/>
              </a:rPr>
              <a:t>Adults: </a:t>
            </a:r>
            <a:r>
              <a:rPr lang="en-US" sz="2400">
                <a:solidFill>
                  <a:srgbClr val="38761D"/>
                </a:solidFill>
                <a:highlight>
                  <a:srgbClr val="FFFFFF"/>
                </a:highlight>
              </a:rPr>
              <a:t>24</a:t>
            </a:r>
            <a:endParaRPr b="0" i="0" sz="2400" u="none" cap="none" strike="noStrike">
              <a:solidFill>
                <a:srgbClr val="38761D"/>
              </a:solidFill>
              <a:highlight>
                <a:srgbClr val="FFFFFF"/>
              </a:highlight>
              <a:latin typeface="Arial"/>
              <a:ea typeface="Arial"/>
              <a:cs typeface="Arial"/>
              <a:sym typeface="Arial"/>
            </a:endParaRPr>
          </a:p>
          <a:p>
            <a:pPr indent="0" lvl="0" marL="0" marR="0" rtl="0" algn="ctr">
              <a:lnSpc>
                <a:spcPct val="115000"/>
              </a:lnSpc>
              <a:spcBef>
                <a:spcPts val="0"/>
              </a:spcBef>
              <a:spcAft>
                <a:spcPts val="0"/>
              </a:spcAft>
              <a:buClr>
                <a:srgbClr val="000000"/>
              </a:buClr>
              <a:buSzPts val="1100"/>
              <a:buFont typeface="Arial"/>
              <a:buNone/>
            </a:pPr>
            <a:r>
              <a:rPr b="0" i="0" lang="en-US" sz="2400" u="none" cap="none" strike="noStrike">
                <a:solidFill>
                  <a:srgbClr val="38761D"/>
                </a:solidFill>
                <a:highlight>
                  <a:srgbClr val="FFFFFF"/>
                </a:highlight>
                <a:latin typeface="Arial"/>
                <a:ea typeface="Arial"/>
                <a:cs typeface="Arial"/>
                <a:sym typeface="Arial"/>
              </a:rPr>
              <a:t>Pediatric: 1</a:t>
            </a:r>
            <a:r>
              <a:rPr lang="en-US" sz="2400">
                <a:solidFill>
                  <a:srgbClr val="38761D"/>
                </a:solidFill>
                <a:highlight>
                  <a:srgbClr val="FFFFFF"/>
                </a:highlight>
              </a:rPr>
              <a:t>6</a:t>
            </a:r>
            <a:endParaRPr sz="2400">
              <a:solidFill>
                <a:srgbClr val="38761D"/>
              </a:solidFill>
              <a:highlight>
                <a:srgbClr val="FFFFFF"/>
              </a:highlight>
            </a:endParaRPr>
          </a:p>
          <a:p>
            <a:pPr indent="0" lvl="0" marL="0" marR="0" rtl="0" algn="ctr">
              <a:lnSpc>
                <a:spcPct val="115000"/>
              </a:lnSpc>
              <a:spcBef>
                <a:spcPts val="0"/>
              </a:spcBef>
              <a:spcAft>
                <a:spcPts val="0"/>
              </a:spcAft>
              <a:buClr>
                <a:srgbClr val="000000"/>
              </a:buClr>
              <a:buSzPts val="1100"/>
              <a:buFont typeface="Arial"/>
              <a:buNone/>
            </a:pPr>
            <a:r>
              <a:t/>
            </a:r>
            <a:endParaRPr sz="2400">
              <a:solidFill>
                <a:srgbClr val="38761D"/>
              </a:solidFill>
              <a:highlight>
                <a:srgbClr val="FFFFFF"/>
              </a:highlight>
            </a:endParaRPr>
          </a:p>
          <a:p>
            <a:pPr indent="0" lvl="0" marL="0" marR="0" rtl="0" algn="ctr">
              <a:lnSpc>
                <a:spcPct val="115000"/>
              </a:lnSpc>
              <a:spcBef>
                <a:spcPts val="0"/>
              </a:spcBef>
              <a:spcAft>
                <a:spcPts val="0"/>
              </a:spcAft>
              <a:buClr>
                <a:srgbClr val="000000"/>
              </a:buClr>
              <a:buSzPts val="2000"/>
              <a:buFont typeface="Arial"/>
              <a:buNone/>
            </a:pPr>
            <a:r>
              <a:rPr lang="en-US" sz="2000">
                <a:highlight>
                  <a:srgbClr val="FFFFFF"/>
                </a:highlight>
              </a:rPr>
              <a:t>Sites Enrolled: 17</a:t>
            </a:r>
            <a:endParaRPr b="0" i="0" sz="2000" u="none" cap="none" strike="noStrike">
              <a:solidFill>
                <a:srgbClr val="000000"/>
              </a:solidFill>
              <a:highlight>
                <a:srgbClr val="FFFFFF"/>
              </a:highlight>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rPr b="0" i="0" lang="en-US" sz="2000" u="none" cap="none" strike="noStrike">
                <a:solidFill>
                  <a:srgbClr val="000000"/>
                </a:solidFill>
                <a:highlight>
                  <a:srgbClr val="FFFFFF"/>
                </a:highlight>
                <a:latin typeface="Arial"/>
                <a:ea typeface="Arial"/>
                <a:cs typeface="Arial"/>
                <a:sym typeface="Arial"/>
              </a:rPr>
              <a:t>Target Enrollment:  770</a:t>
            </a:r>
            <a:endParaRPr b="0" i="0" sz="2000" u="none" cap="none" strike="noStrike">
              <a:solidFill>
                <a:srgbClr val="000000"/>
              </a:solidFill>
              <a:highlight>
                <a:srgbClr val="FFFFFF"/>
              </a:highlight>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t/>
            </a:r>
            <a:endParaRPr b="0" i="0" sz="2000" u="none" cap="none" strike="noStrike">
              <a:solidFill>
                <a:srgbClr val="000000"/>
              </a:solidFill>
              <a:highlight>
                <a:srgbClr val="FFFFFF"/>
              </a:highlight>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rPr b="1" i="0" lang="en-US" sz="2400" u="none" cap="none" strike="noStrike">
                <a:solidFill>
                  <a:srgbClr val="743192"/>
                </a:solidFill>
                <a:highlight>
                  <a:schemeClr val="lt1"/>
                </a:highlight>
                <a:latin typeface="Arial"/>
                <a:ea typeface="Arial"/>
                <a:cs typeface="Arial"/>
                <a:sym typeface="Arial"/>
              </a:rPr>
              <a:t>🙌</a:t>
            </a:r>
            <a:r>
              <a:rPr b="1" i="0" lang="en-US" sz="2600" u="none" cap="none" strike="noStrike">
                <a:solidFill>
                  <a:srgbClr val="743192"/>
                </a:solidFill>
                <a:highlight>
                  <a:schemeClr val="lt1"/>
                </a:highlight>
                <a:latin typeface="Arial"/>
                <a:ea typeface="Arial"/>
                <a:cs typeface="Arial"/>
                <a:sym typeface="Arial"/>
              </a:rPr>
              <a:t> </a:t>
            </a:r>
            <a:r>
              <a:rPr b="0" i="0" lang="en-US" sz="2200" u="none" cap="none" strike="noStrike">
                <a:solidFill>
                  <a:srgbClr val="000000"/>
                </a:solidFill>
                <a:highlight>
                  <a:srgbClr val="FFFFFF"/>
                </a:highlight>
                <a:latin typeface="Arial"/>
                <a:ea typeface="Arial"/>
                <a:cs typeface="Arial"/>
                <a:sym typeface="Arial"/>
              </a:rPr>
              <a:t>1st Enrollments at:</a:t>
            </a:r>
            <a:endParaRPr b="0" i="0" sz="2200" u="none" cap="none" strike="noStrike">
              <a:solidFill>
                <a:srgbClr val="000000"/>
              </a:solidFill>
              <a:highlight>
                <a:srgbClr val="FFFFFF"/>
              </a:highlight>
              <a:latin typeface="Arial"/>
              <a:ea typeface="Arial"/>
              <a:cs typeface="Arial"/>
              <a:sym typeface="Arial"/>
            </a:endParaRPr>
          </a:p>
          <a:p>
            <a:pPr indent="0" lvl="0" marL="457200" marR="0" rtl="0" algn="ctr">
              <a:lnSpc>
                <a:spcPct val="115000"/>
              </a:lnSpc>
              <a:spcBef>
                <a:spcPts val="0"/>
              </a:spcBef>
              <a:spcAft>
                <a:spcPts val="0"/>
              </a:spcAft>
              <a:buNone/>
            </a:pPr>
            <a:r>
              <a:rPr b="1" lang="en-US" sz="1900">
                <a:highlight>
                  <a:srgbClr val="FFFFFF"/>
                </a:highlight>
              </a:rPr>
              <a:t>Stanford</a:t>
            </a:r>
            <a:endParaRPr b="1" sz="1900">
              <a:highlight>
                <a:srgbClr val="FFFFFF"/>
              </a:highlight>
            </a:endParaRPr>
          </a:p>
          <a:p>
            <a:pPr indent="0" lvl="0" marL="457200" marR="0" rtl="0" algn="ctr">
              <a:lnSpc>
                <a:spcPct val="115000"/>
              </a:lnSpc>
              <a:spcBef>
                <a:spcPts val="0"/>
              </a:spcBef>
              <a:spcAft>
                <a:spcPts val="0"/>
              </a:spcAft>
              <a:buNone/>
            </a:pPr>
            <a:r>
              <a:rPr b="1" lang="en-US" sz="1900">
                <a:highlight>
                  <a:srgbClr val="FFFFFF"/>
                </a:highlight>
              </a:rPr>
              <a:t>UVA</a:t>
            </a:r>
            <a:endParaRPr b="1" sz="1900">
              <a:highlight>
                <a:srgbClr val="FFFFFF"/>
              </a:highlight>
            </a:endParaRPr>
          </a:p>
          <a:p>
            <a:pPr indent="0" lvl="0" marL="457200" marR="0" rtl="0" algn="ctr">
              <a:lnSpc>
                <a:spcPct val="115000"/>
              </a:lnSpc>
              <a:spcBef>
                <a:spcPts val="0"/>
              </a:spcBef>
              <a:spcAft>
                <a:spcPts val="0"/>
              </a:spcAft>
              <a:buNone/>
            </a:pPr>
            <a:r>
              <a:rPr b="1" lang="en-US" sz="1900">
                <a:highlight>
                  <a:srgbClr val="FFFFFF"/>
                </a:highlight>
              </a:rPr>
              <a:t>Rush</a:t>
            </a:r>
            <a:endParaRPr b="1" i="0" sz="19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265" name="Google Shape;265;g3d422ecfddc_0_242"/>
          <p:cNvPicPr preferRelativeResize="0"/>
          <p:nvPr/>
        </p:nvPicPr>
        <p:blipFill>
          <a:blip r:embed="rId3">
            <a:alphaModFix/>
          </a:blip>
          <a:stretch>
            <a:fillRect/>
          </a:stretch>
        </p:blipFill>
        <p:spPr>
          <a:xfrm>
            <a:off x="3300300" y="1336600"/>
            <a:ext cx="8699775" cy="4768849"/>
          </a:xfrm>
          <a:prstGeom prst="rect">
            <a:avLst/>
          </a:prstGeom>
          <a:noFill/>
          <a:ln>
            <a:noFill/>
          </a:ln>
        </p:spPr>
      </p:pic>
      <p:pic>
        <p:nvPicPr>
          <p:cNvPr descr="A close-up of a logo&#10;&#10;AI-generated content may be incorrect." id="266" name="Google Shape;266;g3d422ecfddc_0_242"/>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descr="A close-up of a logo&#10;&#10;AI-generated content may be incorrect." id="271" name="Google Shape;271;g3c2f736c8a3_0_3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72" name="Google Shape;272;g3c2f736c8a3_0_35"/>
          <p:cNvSpPr txBox="1"/>
          <p:nvPr>
            <p:ph type="title"/>
          </p:nvPr>
        </p:nvSpPr>
        <p:spPr>
          <a:xfrm>
            <a:off x="429575" y="437600"/>
            <a:ext cx="8173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EFIC activities completed: 59!</a:t>
            </a:r>
            <a:endParaRPr>
              <a:solidFill>
                <a:srgbClr val="743192"/>
              </a:solidFill>
              <a:latin typeface="Arial"/>
              <a:ea typeface="Arial"/>
              <a:cs typeface="Arial"/>
              <a:sym typeface="Arial"/>
            </a:endParaRPr>
          </a:p>
        </p:txBody>
      </p:sp>
      <p:sp>
        <p:nvSpPr>
          <p:cNvPr id="273" name="Google Shape;273;g3c2f736c8a3_0_35"/>
          <p:cNvSpPr txBox="1"/>
          <p:nvPr>
            <p:ph type="title"/>
          </p:nvPr>
        </p:nvSpPr>
        <p:spPr>
          <a:xfrm>
            <a:off x="429570" y="1964850"/>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Submitted to CIRB: 54 </a:t>
            </a:r>
            <a:endParaRPr>
              <a:solidFill>
                <a:srgbClr val="743192"/>
              </a:solidFill>
              <a:latin typeface="Arial"/>
              <a:ea typeface="Arial"/>
              <a:cs typeface="Arial"/>
              <a:sym typeface="Arial"/>
            </a:endParaRPr>
          </a:p>
        </p:txBody>
      </p:sp>
      <p:sp>
        <p:nvSpPr>
          <p:cNvPr id="274" name="Google Shape;274;g3c2f736c8a3_0_35"/>
          <p:cNvSpPr txBox="1"/>
          <p:nvPr>
            <p:ph type="title"/>
          </p:nvPr>
        </p:nvSpPr>
        <p:spPr>
          <a:xfrm>
            <a:off x="429575" y="3492100"/>
            <a:ext cx="92049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CIRB Approval: 51</a:t>
            </a:r>
            <a:endParaRPr b="1">
              <a:solidFill>
                <a:srgbClr val="743192"/>
              </a:solidFill>
              <a:latin typeface="Arial"/>
              <a:ea typeface="Arial"/>
              <a:cs typeface="Arial"/>
              <a:sym typeface="Arial"/>
            </a:endParaRPr>
          </a:p>
        </p:txBody>
      </p:sp>
      <p:sp>
        <p:nvSpPr>
          <p:cNvPr id="275" name="Google Shape;275;g3c2f736c8a3_0_35"/>
          <p:cNvSpPr txBox="1"/>
          <p:nvPr>
            <p:ph type="title"/>
          </p:nvPr>
        </p:nvSpPr>
        <p:spPr>
          <a:xfrm>
            <a:off x="469620" y="49592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Released to Enroll: 32</a:t>
            </a:r>
            <a:endParaRPr>
              <a:solidFill>
                <a:srgbClr val="74319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graphicFrame>
        <p:nvGraphicFramePr>
          <p:cNvPr id="281" name="Google Shape;281;g3e8918ec5f8_0_6"/>
          <p:cNvGraphicFramePr/>
          <p:nvPr/>
        </p:nvGraphicFramePr>
        <p:xfrm>
          <a:off x="300863" y="256738"/>
          <a:ext cx="3000000" cy="3000000"/>
        </p:xfrm>
        <a:graphic>
          <a:graphicData uri="http://schemas.openxmlformats.org/drawingml/2006/table">
            <a:tbl>
              <a:tblPr>
                <a:noFill/>
                <a:tableStyleId>{161FDBF3-D167-4E29-8D9C-0A877BC089E2}</a:tableStyleId>
              </a:tblPr>
              <a:tblGrid>
                <a:gridCol w="2318050"/>
                <a:gridCol w="2318050"/>
                <a:gridCol w="2318050"/>
                <a:gridCol w="2318050"/>
                <a:gridCol w="2318050"/>
              </a:tblGrid>
              <a:tr h="180075">
                <a:tc>
                  <a:txBody>
                    <a:bodyPr/>
                    <a:lstStyle/>
                    <a:p>
                      <a:pPr indent="0" lvl="0" marL="0" rtl="0" algn="ctr">
                        <a:spcBef>
                          <a:spcPts val="0"/>
                        </a:spcBef>
                        <a:spcAft>
                          <a:spcPts val="0"/>
                        </a:spcAft>
                        <a:buNone/>
                      </a:pPr>
                      <a:r>
                        <a:rPr b="1" lang="en-US" sz="1300">
                          <a:solidFill>
                            <a:srgbClr val="000000"/>
                          </a:solidFill>
                        </a:rPr>
                        <a:t>Submitted Pending </a:t>
                      </a:r>
                      <a:r>
                        <a:rPr b="1" lang="en-US" sz="1300"/>
                        <a:t>Approval</a:t>
                      </a:r>
                      <a:endParaRPr b="1" sz="1300">
                        <a:solidFill>
                          <a:srgbClr val="000000"/>
                        </a:solidFill>
                      </a:endParaRPr>
                    </a:p>
                    <a:p>
                      <a:pPr indent="0" lvl="0" marL="0" rtl="0" algn="ctr">
                        <a:spcBef>
                          <a:spcPts val="0"/>
                        </a:spcBef>
                        <a:spcAft>
                          <a:spcPts val="0"/>
                        </a:spcAft>
                        <a:buNone/>
                      </a:pPr>
                      <a:r>
                        <a:rPr b="1" lang="en-US" sz="1300">
                          <a:solidFill>
                            <a:srgbClr val="000000"/>
                          </a:solidFill>
                        </a:rPr>
                        <a:t>(</a:t>
                      </a:r>
                      <a:r>
                        <a:rPr b="1" lang="en-US" sz="1300"/>
                        <a:t>7</a:t>
                      </a:r>
                      <a:r>
                        <a:rPr b="1" lang="en-US" sz="1300">
                          <a:solidFill>
                            <a:srgbClr val="000000"/>
                          </a:solidFill>
                        </a:rPr>
                        <a:t>)</a:t>
                      </a:r>
                      <a:endParaRPr b="1" sz="1300">
                        <a:solidFill>
                          <a:srgbClr val="000000"/>
                        </a:solidFill>
                      </a:endParaRPr>
                    </a:p>
                  </a:txBody>
                  <a:tcPr marT="91425" marB="91425" marR="91425" marL="91425">
                    <a:lnT cap="flat" cmpd="sng" w="9525">
                      <a:solidFill>
                        <a:srgbClr val="CCCCCC"/>
                      </a:solidFill>
                      <a:prstDash val="solid"/>
                      <a:round/>
                      <a:headEnd len="sm" w="sm" type="none"/>
                      <a:tailEnd len="sm" w="sm" type="none"/>
                    </a:lnT>
                    <a:lnB cap="flat" cmpd="sng" w="8475">
                      <a:solidFill>
                        <a:srgbClr val="CCCCCC"/>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t>Approved Pending Readiness call</a:t>
                      </a:r>
                      <a:endParaRPr b="1" sz="1300"/>
                    </a:p>
                    <a:p>
                      <a:pPr indent="0" lvl="0" marL="0" rtl="0" algn="ctr">
                        <a:spcBef>
                          <a:spcPts val="0"/>
                        </a:spcBef>
                        <a:spcAft>
                          <a:spcPts val="0"/>
                        </a:spcAft>
                        <a:buNone/>
                      </a:pPr>
                      <a:r>
                        <a:rPr b="1" lang="en-US" sz="1300"/>
                        <a:t>(16)</a:t>
                      </a:r>
                      <a:endParaRPr b="1" sz="1300"/>
                    </a:p>
                  </a:txBody>
                  <a:tcPr marT="91425" marB="91425" marR="91425" marL="91425">
                    <a:lnB cap="flat" cmpd="sng" w="11900">
                      <a:solidFill>
                        <a:srgbClr val="CCCCCC"/>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t>Readiness call </a:t>
                      </a:r>
                      <a:endParaRPr b="1" sz="1300"/>
                    </a:p>
                    <a:p>
                      <a:pPr indent="0" lvl="0" marL="0" rtl="0" algn="ctr">
                        <a:spcBef>
                          <a:spcPts val="0"/>
                        </a:spcBef>
                        <a:spcAft>
                          <a:spcPts val="0"/>
                        </a:spcAft>
                        <a:buNone/>
                      </a:pPr>
                      <a:r>
                        <a:rPr b="1" lang="en-US" sz="1300"/>
                        <a:t>Occurred</a:t>
                      </a:r>
                      <a:endParaRPr b="1" sz="1300"/>
                    </a:p>
                    <a:p>
                      <a:pPr indent="0" lvl="0" marL="0" rtl="0" algn="ctr">
                        <a:spcBef>
                          <a:spcPts val="0"/>
                        </a:spcBef>
                        <a:spcAft>
                          <a:spcPts val="0"/>
                        </a:spcAft>
                        <a:buNone/>
                      </a:pPr>
                      <a:r>
                        <a:rPr b="1" lang="en-US" sz="1300"/>
                        <a:t>(4)</a:t>
                      </a:r>
                      <a:endParaRPr b="1" sz="1300"/>
                    </a:p>
                  </a:txBody>
                  <a:tcPr marT="91425" marB="91425" marR="91425" marL="91425">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E8E8E8"/>
                    </a:solidFill>
                  </a:tcPr>
                </a:tc>
                <a:tc gridSpan="2">
                  <a:txBody>
                    <a:bodyPr/>
                    <a:lstStyle/>
                    <a:p>
                      <a:pPr indent="0" lvl="0" marL="0" rtl="0" algn="ctr">
                        <a:spcBef>
                          <a:spcPts val="0"/>
                        </a:spcBef>
                        <a:spcAft>
                          <a:spcPts val="0"/>
                        </a:spcAft>
                        <a:buNone/>
                      </a:pPr>
                      <a:r>
                        <a:rPr b="1" lang="en-US" sz="1300"/>
                        <a:t>Released to Enroll </a:t>
                      </a:r>
                      <a:endParaRPr b="1" sz="1300"/>
                    </a:p>
                    <a:p>
                      <a:pPr indent="0" lvl="0" marL="0" rtl="0" algn="ctr">
                        <a:spcBef>
                          <a:spcPts val="0"/>
                        </a:spcBef>
                        <a:spcAft>
                          <a:spcPts val="0"/>
                        </a:spcAft>
                        <a:buNone/>
                      </a:pPr>
                      <a:r>
                        <a:rPr b="1" lang="en-US" sz="1300"/>
                        <a:t>(32)</a:t>
                      </a:r>
                      <a:endParaRPr b="1" sz="1300"/>
                    </a:p>
                  </a:txBody>
                  <a:tcPr marT="91425" marB="91425" marR="91425" marL="91425">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8E8E8"/>
                    </a:solidFill>
                  </a:tcPr>
                </a:tc>
                <a:tc hMerge="1"/>
              </a:tr>
              <a:tr h="336350">
                <a:tc>
                  <a:txBody>
                    <a:bodyPr/>
                    <a:lstStyle/>
                    <a:p>
                      <a:pPr indent="0" lvl="0" marL="0" rtl="0" algn="ctr">
                        <a:lnSpc>
                          <a:spcPct val="115000"/>
                        </a:lnSpc>
                        <a:spcBef>
                          <a:spcPts val="0"/>
                        </a:spcBef>
                        <a:spcAft>
                          <a:spcPts val="0"/>
                        </a:spcAft>
                        <a:buNone/>
                      </a:pPr>
                      <a:r>
                        <a:rPr b="1" lang="en-US" sz="1000">
                          <a:solidFill>
                            <a:schemeClr val="dk1"/>
                          </a:solidFill>
                          <a:latin typeface="Lexend"/>
                          <a:ea typeface="Lexend"/>
                          <a:cs typeface="Lexend"/>
                          <a:sym typeface="Lexend"/>
                        </a:rPr>
                        <a:t>Children’s Hospital Los Angeles</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8475">
                      <a:solidFill>
                        <a:srgbClr val="CCCCCC"/>
                      </a:solidFill>
                      <a:prstDash val="solid"/>
                      <a:round/>
                      <a:headEnd len="sm" w="sm" type="none"/>
                      <a:tailEnd len="sm" w="sm" type="none"/>
                    </a:lnT>
                    <a:lnB cap="flat" cmpd="sng" w="84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Christiana 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Froedtert 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Yale New Haven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UPMC Children's Hospital </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3900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Utah Healthcare</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8475">
                      <a:solidFill>
                        <a:srgbClr val="CCCCCC"/>
                      </a:solidFill>
                      <a:prstDash val="solid"/>
                      <a:round/>
                      <a:headEnd len="sm" w="sm" type="none"/>
                      <a:tailEnd len="sm" w="sm" type="none"/>
                    </a:lnT>
                    <a:lnB cap="flat" cmpd="sng" w="84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Hennepin County Medical Center</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rPr b="1" lang="en-US" sz="1000">
                          <a:solidFill>
                            <a:schemeClr val="dk1"/>
                          </a:solidFill>
                          <a:latin typeface="Lexend"/>
                          <a:ea typeface="Lexend"/>
                          <a:cs typeface="Lexend"/>
                          <a:sym typeface="Lexend"/>
                        </a:rPr>
                        <a:t>Henry Ford 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Temple University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Memorial Hermann TMC</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93875">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Primary Children's Hospital</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8475">
                      <a:solidFill>
                        <a:srgbClr val="CCCCCC"/>
                      </a:solidFill>
                      <a:prstDash val="solid"/>
                      <a:round/>
                      <a:headEnd len="sm" w="sm" type="none"/>
                      <a:tailEnd len="sm" w="sm" type="none"/>
                    </a:lnT>
                    <a:lnB cap="flat" cmpd="sng" w="84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Sinai Grace 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Jefferson Einstein Philadelphia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Michigan </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IU Health Methodist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43600">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8475">
                      <a:solidFill>
                        <a:srgbClr val="CCCCCC"/>
                      </a:solidFill>
                      <a:prstDash val="solid"/>
                      <a:round/>
                      <a:headEnd len="sm" w="sm" type="none"/>
                      <a:tailEnd len="sm" w="sm" type="none"/>
                    </a:lnT>
                    <a:lnB cap="flat" cmpd="sng" w="84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Detroit Receiving </a:t>
                      </a:r>
                      <a:r>
                        <a:rPr b="1" lang="en-US" sz="1000">
                          <a:latin typeface="Lexend"/>
                          <a:ea typeface="Lexend"/>
                          <a:cs typeface="Lexend"/>
                          <a:sym typeface="Lexend"/>
                        </a:rPr>
                        <a:t>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Orlando Regional Medical Center</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84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 Davis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Riley Hospital for Children</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85550">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8475">
                      <a:solidFill>
                        <a:srgbClr val="CCCCCC"/>
                      </a:solidFill>
                      <a:prstDash val="solid"/>
                      <a:round/>
                      <a:headEnd len="sm" w="sm" type="none"/>
                      <a:tailEnd len="sm" w="sm" type="none"/>
                    </a:lnT>
                    <a:lnB cap="flat" cmpd="sng" w="84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Illinois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847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UVA Medical Center</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Cincinnati </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91725">
                <a:tc>
                  <a:txBody>
                    <a:bodyPr/>
                    <a:lstStyle/>
                    <a:p>
                      <a:pPr indent="0" lvl="0" marL="0" rtl="0" algn="l">
                        <a:spcBef>
                          <a:spcPts val="0"/>
                        </a:spcBef>
                        <a:spcAft>
                          <a:spcPts val="0"/>
                        </a:spcAft>
                        <a:buNone/>
                      </a:pPr>
                      <a:r>
                        <a:t/>
                      </a:r>
                      <a:endParaRPr/>
                    </a:p>
                  </a:txBody>
                  <a:tcPr marT="19050" marB="19050" marR="28575" marL="28575" anchor="b">
                    <a:lnL cap="flat" cmpd="sng" w="84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8475">
                      <a:solidFill>
                        <a:srgbClr val="CCCCCC"/>
                      </a:solidFill>
                      <a:prstDash val="solid"/>
                      <a:round/>
                      <a:headEnd len="sm" w="sm" type="none"/>
                      <a:tailEnd len="sm" w="sm" type="none"/>
                    </a:lnT>
                    <a:lnB cap="flat" cmpd="sng" w="84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Harbor-UCLA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Oregon Health &amp; Sciences Univ</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OSU Wexner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94250">
                <a:tc>
                  <a:txBody>
                    <a:bodyPr/>
                    <a:lstStyle/>
                    <a:p>
                      <a:pPr indent="0" lvl="0" marL="0" rtl="0" algn="l">
                        <a:spcBef>
                          <a:spcPts val="0"/>
                        </a:spcBef>
                        <a:spcAft>
                          <a:spcPts val="0"/>
                        </a:spcAft>
                        <a:buNone/>
                      </a:pPr>
                      <a:r>
                        <a:t/>
                      </a:r>
                      <a:endParaRPr/>
                    </a:p>
                  </a:txBody>
                  <a:tcPr marT="19050" marB="19050" marR="28575" marL="28575" anchor="b">
                    <a:lnL cap="flat" cmpd="sng" w="84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8475">
                      <a:solidFill>
                        <a:srgbClr val="CCCCCC"/>
                      </a:solidFill>
                      <a:prstDash val="solid"/>
                      <a:round/>
                      <a:headEnd len="sm" w="sm" type="none"/>
                      <a:tailEnd len="sm" w="sm" type="none"/>
                    </a:lnT>
                    <a:lnB cap="flat" cmpd="sng" w="8475">
                      <a:solidFill>
                        <a:srgbClr val="E8E8E8"/>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UCI Medical Center</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Arthur M. Blank Hospital</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UCSF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42210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8475">
                      <a:solidFill>
                        <a:srgbClr val="E8E8E8"/>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Ronald Reagan UCLA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Harborview </a:t>
                      </a:r>
                      <a:r>
                        <a:rPr b="1" lang="en-US" sz="1000">
                          <a:latin typeface="Lexend"/>
                          <a:ea typeface="Lexend"/>
                          <a:cs typeface="Lexend"/>
                          <a:sym typeface="Lexend"/>
                        </a:rPr>
                        <a:t>Medical Center</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San Francisco General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3145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New Mexico 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A6A6A6"/>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Reading Hospital</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UPMC Presbyterian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3145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Northwestern Memorial 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A6A6A6"/>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Banner University </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Chicago</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34885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UCSD - La Jolla</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Children's National </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Iowa </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4885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UCSD - Hillcrest 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Nationwide Children's Hospital</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Stanford University </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4885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Alabama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Minnesota </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Johns Hopkins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4885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Emory University Hospital</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Children's Hospital of Wisconsin</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Rush University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17875">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Rady Children’s Hospital/UCSD</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Nemours Children’s Hospital</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Jeanes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334000">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A6A6A6"/>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11900">
                      <a:solidFill>
                        <a:srgbClr val="CCCCCC"/>
                      </a:solidFill>
                      <a:prstDash val="solid"/>
                      <a:round/>
                      <a:headEnd len="sm" w="sm" type="none"/>
                      <a:tailEnd len="sm" w="sm" type="none"/>
                    </a:lnR>
                    <a:lnT cap="flat" cmpd="sng" w="11900">
                      <a:solidFill>
                        <a:srgbClr val="CCCCCC"/>
                      </a:solidFill>
                      <a:prstDash val="solid"/>
                      <a:round/>
                      <a:headEnd len="sm" w="sm" type="none"/>
                      <a:tailEnd len="sm" w="sm" type="none"/>
                    </a:lnT>
                    <a:lnB cap="flat" cmpd="sng" w="11900">
                      <a:solidFill>
                        <a:srgbClr val="CCCCCC"/>
                      </a:solidFill>
                      <a:prstDash val="solid"/>
                      <a:round/>
                      <a:headEnd len="sm" w="sm" type="none"/>
                      <a:tailEnd len="sm" w="sm" type="none"/>
                    </a:lnB>
                    <a:solidFill>
                      <a:srgbClr val="FF9900"/>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11900">
                      <a:solidFill>
                        <a:srgbClr val="CCCCCC"/>
                      </a:solidFill>
                      <a:prstDash val="solid"/>
                      <a:round/>
                      <a:headEnd len="sm" w="sm" type="none"/>
                      <a:tailEnd len="sm" w="sm" type="none"/>
                    </a:lnL>
                    <a:lnR cap="flat" cmpd="sng" w="84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FE227"/>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Maryland</a:t>
                      </a:r>
                      <a:endParaRPr b="1" sz="1000">
                        <a:latin typeface="Lexend"/>
                        <a:ea typeface="Lexend"/>
                        <a:cs typeface="Lexend"/>
                        <a:sym typeface="Lexend"/>
                      </a:endParaRPr>
                    </a:p>
                  </a:txBody>
                  <a:tcPr marT="19050" marB="19050" marR="28575" marL="28575" anchor="b">
                    <a:lnL cap="flat" cmpd="sng" w="84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c>
                  <a:txBody>
                    <a:bodyPr/>
                    <a:lstStyle/>
                    <a:p>
                      <a:pPr indent="0" lvl="0" marL="0" rtl="0" algn="ctr">
                        <a:lnSpc>
                          <a:spcPct val="115000"/>
                        </a:lnSpc>
                        <a:spcBef>
                          <a:spcPts val="0"/>
                        </a:spcBef>
                        <a:spcAft>
                          <a:spcPts val="0"/>
                        </a:spcAft>
                        <a:buNone/>
                      </a:pPr>
                      <a:r>
                        <a:rPr b="1" lang="en-US" sz="1000">
                          <a:solidFill>
                            <a:schemeClr val="dk1"/>
                          </a:solidFill>
                          <a:latin typeface="Lexend"/>
                          <a:ea typeface="Lexend"/>
                          <a:cs typeface="Lexend"/>
                          <a:sym typeface="Lexend"/>
                        </a:rPr>
                        <a:t>Duke University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bl>
          </a:graphicData>
        </a:graphic>
      </p:graphicFrame>
      <p:cxnSp>
        <p:nvCxnSpPr>
          <p:cNvPr id="282" name="Google Shape;282;g3e8918ec5f8_0_6"/>
          <p:cNvCxnSpPr/>
          <p:nvPr/>
        </p:nvCxnSpPr>
        <p:spPr>
          <a:xfrm>
            <a:off x="4936975" y="3056625"/>
            <a:ext cx="2414100" cy="0"/>
          </a:xfrm>
          <a:prstGeom prst="straightConnector1">
            <a:avLst/>
          </a:prstGeom>
          <a:noFill/>
          <a:ln cap="flat" cmpd="sng" w="76200">
            <a:solidFill>
              <a:schemeClr val="dk2"/>
            </a:solidFill>
            <a:prstDash val="solid"/>
            <a:round/>
            <a:headEnd len="med" w="med" type="none"/>
            <a:tailEnd len="med" w="med" type="triangle"/>
          </a:ln>
        </p:spPr>
      </p:cxnSp>
      <p:sp>
        <p:nvSpPr>
          <p:cNvPr id="283" name="Google Shape;283;g3e8918ec5f8_0_6"/>
          <p:cNvSpPr/>
          <p:nvPr/>
        </p:nvSpPr>
        <p:spPr>
          <a:xfrm>
            <a:off x="4936850" y="280950"/>
            <a:ext cx="2347500" cy="753000"/>
          </a:xfrm>
          <a:prstGeom prst="roundRect">
            <a:avLst>
              <a:gd fmla="val 16667" name="adj"/>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3fa044c6ed7_2_1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Site Readiness</a:t>
            </a:r>
            <a:endParaRPr/>
          </a:p>
        </p:txBody>
      </p:sp>
      <p:sp>
        <p:nvSpPr>
          <p:cNvPr id="290" name="Google Shape;290;g3fa044c6ed7_2_13"/>
          <p:cNvSpPr txBox="1"/>
          <p:nvPr/>
        </p:nvSpPr>
        <p:spPr>
          <a:xfrm>
            <a:off x="598450" y="1534825"/>
            <a:ext cx="11356500" cy="44883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Upload all outstanding regulatory documents</a:t>
            </a:r>
            <a:endParaRPr b="0" i="0" sz="2200" u="none" cap="none" strike="noStrike">
              <a:solidFill>
                <a:schemeClr val="dk1"/>
              </a:solidFill>
              <a:latin typeface="Arial"/>
              <a:ea typeface="Arial"/>
              <a:cs typeface="Arial"/>
              <a:sym typeface="Arial"/>
            </a:endParaRPr>
          </a:p>
          <a:p>
            <a:pPr indent="-368300" lvl="1" marL="9144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Site documents</a:t>
            </a:r>
            <a:endParaRPr b="0" i="0" sz="2200" u="none" cap="none" strike="noStrike">
              <a:solidFill>
                <a:schemeClr val="dk1"/>
              </a:solidFill>
              <a:latin typeface="Arial"/>
              <a:ea typeface="Arial"/>
              <a:cs typeface="Arial"/>
              <a:sym typeface="Arial"/>
            </a:endParaRPr>
          </a:p>
          <a:p>
            <a:pPr indent="-368300" lvl="1" marL="9144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Study team trainings and people documents</a:t>
            </a:r>
            <a:endParaRPr b="0" i="0" sz="2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Ensure eDOA is up to date</a:t>
            </a:r>
            <a:endParaRPr b="0" i="0" sz="2200" u="none" cap="none" strike="noStrike">
              <a:solidFill>
                <a:schemeClr val="dk1"/>
              </a:solidFill>
              <a:latin typeface="Arial"/>
              <a:ea typeface="Arial"/>
              <a:cs typeface="Arial"/>
              <a:sym typeface="Arial"/>
            </a:endParaRPr>
          </a:p>
          <a:p>
            <a:pPr indent="-368300" lvl="1" marL="9144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Study pharmacist on the eDOA with Training and documentation</a:t>
            </a:r>
            <a:endParaRPr b="0" i="0" sz="2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300"/>
              <a:buFont typeface="Arial"/>
              <a:buNone/>
            </a:pPr>
            <a:r>
              <a:t/>
            </a:r>
            <a:endParaRPr b="0" i="0" sz="13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Input site addresses / IP shipping address</a:t>
            </a:r>
            <a:endParaRPr b="0" i="0" sz="2200" u="none" cap="none" strike="noStrike">
              <a:solidFill>
                <a:schemeClr val="dk1"/>
              </a:solidFill>
              <a:latin typeface="Arial"/>
              <a:ea typeface="Arial"/>
              <a:cs typeface="Arial"/>
              <a:sym typeface="Arial"/>
            </a:endParaRPr>
          </a:p>
          <a:p>
            <a:pPr indent="-368300" lvl="1" marL="9144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IP shipping address and regulatory documents need to match</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Clinical &amp; Pharmacy workflow</a:t>
            </a:r>
            <a:endParaRPr b="0" i="0" sz="2200" u="none" cap="none" strike="noStrike">
              <a:solidFill>
                <a:schemeClr val="dk1"/>
              </a:solidFill>
              <a:latin typeface="Arial"/>
              <a:ea typeface="Arial"/>
              <a:cs typeface="Arial"/>
              <a:sym typeface="Arial"/>
            </a:endParaRPr>
          </a:p>
          <a:p>
            <a:pPr indent="-368300" lvl="1" marL="9144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Order sets and drug administration </a:t>
            </a:r>
            <a:endParaRPr b="0" i="0" sz="2200" u="none" cap="none" strike="noStrike">
              <a:solidFill>
                <a:schemeClr val="dk1"/>
              </a:solidFill>
              <a:latin typeface="Arial"/>
              <a:ea typeface="Arial"/>
              <a:cs typeface="Arial"/>
              <a:sym typeface="Arial"/>
            </a:endParaRPr>
          </a:p>
        </p:txBody>
      </p:sp>
      <p:pic>
        <p:nvPicPr>
          <p:cNvPr descr="A close-up of a logo&#10;&#10;AI-generated content may be incorrect." id="291" name="Google Shape;291;g3fa044c6ed7_2_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3fa044c6ed7_2_19"/>
          <p:cNvSpPr txBox="1"/>
          <p:nvPr/>
        </p:nvSpPr>
        <p:spPr>
          <a:xfrm>
            <a:off x="358075" y="1690825"/>
            <a:ext cx="5267100" cy="48069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Schedule your readiness call</a:t>
            </a:r>
            <a:endParaRPr b="0" i="0" sz="2200" u="none" cap="none" strike="noStrike">
              <a:solidFill>
                <a:schemeClr val="dk1"/>
              </a:solidFill>
              <a:latin typeface="Arial"/>
              <a:ea typeface="Arial"/>
              <a:cs typeface="Arial"/>
              <a:sym typeface="Arial"/>
            </a:endParaRPr>
          </a:p>
          <a:p>
            <a:pPr indent="-368300" lvl="1" marL="914400" marR="0" rtl="0" algn="l">
              <a:lnSpc>
                <a:spcPct val="115000"/>
              </a:lnSpc>
              <a:spcBef>
                <a:spcPts val="0"/>
              </a:spcBef>
              <a:spcAft>
                <a:spcPts val="0"/>
              </a:spcAft>
              <a:buClr>
                <a:schemeClr val="dk1"/>
              </a:buClr>
              <a:buSzPts val="2200"/>
              <a:buFont typeface="Arial"/>
              <a:buChar char="○"/>
            </a:pPr>
            <a:r>
              <a:rPr lang="en-US" sz="2200">
                <a:solidFill>
                  <a:schemeClr val="dk1"/>
                </a:solidFill>
              </a:rPr>
              <a:t>1</a:t>
            </a:r>
            <a:r>
              <a:rPr b="0" i="0" lang="en-US" sz="2200" u="none" cap="none" strike="noStrike">
                <a:solidFill>
                  <a:schemeClr val="dk1"/>
                </a:solidFill>
                <a:latin typeface="Arial"/>
                <a:ea typeface="Arial"/>
                <a:cs typeface="Arial"/>
                <a:sym typeface="Arial"/>
              </a:rPr>
              <a:t>-3 weeks </a:t>
            </a:r>
            <a:endParaRPr b="0" i="0" sz="2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Pharmacy ready for drug </a:t>
            </a:r>
            <a:endParaRPr b="0" i="0" sz="2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Clinical team training is completed</a:t>
            </a:r>
            <a:endParaRPr b="0" i="0" sz="2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Ceribell is ready to be implemented</a:t>
            </a:r>
            <a:endParaRPr b="0" i="0" sz="2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Local sign-offs</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298" name="Google Shape;298;g3fa044c6ed7_2_1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Following CIRB approval</a:t>
            </a:r>
            <a:endParaRPr/>
          </a:p>
        </p:txBody>
      </p:sp>
      <p:pic>
        <p:nvPicPr>
          <p:cNvPr descr="A close-up of a logo&#10;&#10;AI-generated content may be incorrect." id="299" name="Google Shape;299;g3fa044c6ed7_2_1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grpSp>
        <p:nvGrpSpPr>
          <p:cNvPr id="300" name="Google Shape;300;g3fa044c6ed7_2_19"/>
          <p:cNvGrpSpPr/>
          <p:nvPr/>
        </p:nvGrpSpPr>
        <p:grpSpPr>
          <a:xfrm>
            <a:off x="6877073" y="2674273"/>
            <a:ext cx="2589743" cy="2157672"/>
            <a:chOff x="1083025" y="1574033"/>
            <a:chExt cx="1881260" cy="1567392"/>
          </a:xfrm>
        </p:grpSpPr>
        <p:sp>
          <p:nvSpPr>
            <p:cNvPr id="301" name="Google Shape;301;g3fa044c6ed7_2_19"/>
            <p:cNvSpPr txBox="1"/>
            <p:nvPr/>
          </p:nvSpPr>
          <p:spPr>
            <a:xfrm>
              <a:off x="1538675" y="1574033"/>
              <a:ext cx="923700" cy="241200"/>
            </a:xfrm>
            <a:prstGeom prst="rect">
              <a:avLst/>
            </a:prstGeom>
            <a:noFill/>
            <a:ln>
              <a:noFill/>
            </a:ln>
          </p:spPr>
          <p:txBody>
            <a:bodyPr anchorCtr="0" anchor="t" bIns="125850" lIns="125850" spcFirstLastPara="1" rIns="125850" wrap="square" tIns="125850">
              <a:noAutofit/>
            </a:bodyPr>
            <a:lstStyle/>
            <a:p>
              <a:pPr indent="0" lvl="0" marL="0" rtl="0" algn="r">
                <a:lnSpc>
                  <a:spcPct val="115000"/>
                </a:lnSpc>
                <a:spcBef>
                  <a:spcPts val="0"/>
                </a:spcBef>
                <a:spcAft>
                  <a:spcPts val="2168"/>
                </a:spcAft>
                <a:buNone/>
              </a:pPr>
              <a:r>
                <a:rPr lang="en-US" sz="1136">
                  <a:solidFill>
                    <a:srgbClr val="7030A0"/>
                  </a:solidFill>
                  <a:latin typeface="Roboto"/>
                  <a:ea typeface="Roboto"/>
                  <a:cs typeface="Roboto"/>
                  <a:sym typeface="Roboto"/>
                </a:rPr>
                <a:t>Readiness call</a:t>
              </a:r>
              <a:endParaRPr sz="1136">
                <a:solidFill>
                  <a:srgbClr val="7030A0"/>
                </a:solidFill>
                <a:latin typeface="Roboto"/>
                <a:ea typeface="Roboto"/>
                <a:cs typeface="Roboto"/>
                <a:sym typeface="Roboto"/>
              </a:endParaRPr>
            </a:p>
          </p:txBody>
        </p:sp>
        <p:sp>
          <p:nvSpPr>
            <p:cNvPr id="302" name="Google Shape;302;g3fa044c6ed7_2_19"/>
            <p:cNvSpPr txBox="1"/>
            <p:nvPr/>
          </p:nvSpPr>
          <p:spPr>
            <a:xfrm>
              <a:off x="1235825" y="2695025"/>
              <a:ext cx="1505100" cy="446400"/>
            </a:xfrm>
            <a:prstGeom prst="rect">
              <a:avLst/>
            </a:prstGeom>
            <a:noFill/>
            <a:ln>
              <a:noFill/>
            </a:ln>
          </p:spPr>
          <p:txBody>
            <a:bodyPr anchorCtr="0" anchor="b" bIns="125850" lIns="125850" spcFirstLastPara="1" rIns="125850" wrap="square" tIns="125850">
              <a:noAutofit/>
            </a:bodyPr>
            <a:lstStyle/>
            <a:p>
              <a:pPr indent="0" lvl="0" marL="0" rtl="0" algn="ctr">
                <a:lnSpc>
                  <a:spcPct val="115000"/>
                </a:lnSpc>
                <a:spcBef>
                  <a:spcPts val="0"/>
                </a:spcBef>
                <a:spcAft>
                  <a:spcPts val="0"/>
                </a:spcAft>
                <a:buNone/>
              </a:pPr>
              <a:r>
                <a:rPr b="1" lang="en-US" sz="1342">
                  <a:solidFill>
                    <a:srgbClr val="7030A0"/>
                  </a:solidFill>
                  <a:latin typeface="Roboto"/>
                  <a:ea typeface="Roboto"/>
                  <a:cs typeface="Roboto"/>
                  <a:sym typeface="Roboto"/>
                </a:rPr>
                <a:t>Schedule call</a:t>
              </a:r>
              <a:endParaRPr b="1" sz="1342">
                <a:solidFill>
                  <a:srgbClr val="7030A0"/>
                </a:solidFill>
                <a:latin typeface="Roboto"/>
                <a:ea typeface="Roboto"/>
                <a:cs typeface="Roboto"/>
                <a:sym typeface="Roboto"/>
              </a:endParaRPr>
            </a:p>
          </p:txBody>
        </p:sp>
        <p:cxnSp>
          <p:nvCxnSpPr>
            <p:cNvPr id="303" name="Google Shape;303;g3fa044c6ed7_2_19"/>
            <p:cNvCxnSpPr/>
            <p:nvPr/>
          </p:nvCxnSpPr>
          <p:spPr>
            <a:xfrm>
              <a:off x="2066085" y="1811192"/>
              <a:ext cx="898200" cy="622200"/>
            </a:xfrm>
            <a:prstGeom prst="straightConnector1">
              <a:avLst/>
            </a:prstGeom>
            <a:noFill/>
            <a:ln cap="flat" cmpd="sng" w="9525">
              <a:solidFill>
                <a:srgbClr val="7030A0"/>
              </a:solidFill>
              <a:prstDash val="solid"/>
              <a:round/>
              <a:headEnd len="sm" w="sm" type="none"/>
              <a:tailEnd len="sm" w="sm" type="none"/>
            </a:ln>
          </p:spPr>
        </p:cxnSp>
        <p:sp>
          <p:nvSpPr>
            <p:cNvPr id="304" name="Google Shape;304;g3fa044c6ed7_2_19"/>
            <p:cNvSpPr/>
            <p:nvPr/>
          </p:nvSpPr>
          <p:spPr>
            <a:xfrm flipH="1">
              <a:off x="1083025" y="2306625"/>
              <a:ext cx="1834800" cy="143400"/>
            </a:xfrm>
            <a:prstGeom prst="parallelogram">
              <a:avLst>
                <a:gd fmla="val 96952" name="adj"/>
              </a:avLst>
            </a:prstGeom>
            <a:solidFill>
              <a:srgbClr val="AB84C6"/>
            </a:solidFill>
            <a:ln>
              <a:noFill/>
            </a:ln>
          </p:spPr>
          <p:txBody>
            <a:bodyPr anchorCtr="0" anchor="ctr" bIns="125850" lIns="125850" spcFirstLastPara="1" rIns="125850" wrap="square" tIns="125850">
              <a:noAutofit/>
            </a:bodyPr>
            <a:lstStyle/>
            <a:p>
              <a:pPr indent="0" lvl="0" marL="0" rtl="0" algn="ctr">
                <a:spcBef>
                  <a:spcPts val="0"/>
                </a:spcBef>
                <a:spcAft>
                  <a:spcPts val="0"/>
                </a:spcAft>
                <a:buNone/>
              </a:pPr>
              <a:r>
                <a:rPr lang="en-US" sz="1962"/>
                <a:t>1-3</a:t>
              </a:r>
              <a:r>
                <a:rPr lang="en-US" sz="1962"/>
                <a:t> </a:t>
              </a:r>
              <a:endParaRPr sz="1962"/>
            </a:p>
          </p:txBody>
        </p:sp>
        <p:sp>
          <p:nvSpPr>
            <p:cNvPr id="305" name="Google Shape;305;g3fa044c6ed7_2_19"/>
            <p:cNvSpPr/>
            <p:nvPr/>
          </p:nvSpPr>
          <p:spPr>
            <a:xfrm>
              <a:off x="1083125" y="2460449"/>
              <a:ext cx="1834800" cy="143400"/>
            </a:xfrm>
            <a:prstGeom prst="parallelogram">
              <a:avLst>
                <a:gd fmla="val 96952" name="adj"/>
              </a:avLst>
            </a:prstGeom>
            <a:solidFill>
              <a:srgbClr val="AB84C6"/>
            </a:solidFill>
            <a:ln>
              <a:noFill/>
            </a:ln>
          </p:spPr>
          <p:txBody>
            <a:bodyPr anchorCtr="0" anchor="ctr" bIns="125850" lIns="125850" spcFirstLastPara="1" rIns="125850" wrap="square" tIns="125850">
              <a:noAutofit/>
            </a:bodyPr>
            <a:lstStyle/>
            <a:p>
              <a:pPr indent="0" lvl="0" marL="0" rtl="0" algn="ctr">
                <a:spcBef>
                  <a:spcPts val="0"/>
                </a:spcBef>
                <a:spcAft>
                  <a:spcPts val="0"/>
                </a:spcAft>
                <a:buNone/>
              </a:pPr>
              <a:r>
                <a:rPr lang="en-US" sz="1718"/>
                <a:t>Weeks</a:t>
              </a:r>
              <a:endParaRPr sz="1718"/>
            </a:p>
          </p:txBody>
        </p:sp>
      </p:grpSp>
      <p:grpSp>
        <p:nvGrpSpPr>
          <p:cNvPr id="306" name="Google Shape;306;g3fa044c6ed7_2_19"/>
          <p:cNvGrpSpPr/>
          <p:nvPr/>
        </p:nvGrpSpPr>
        <p:grpSpPr>
          <a:xfrm>
            <a:off x="8639907" y="2643126"/>
            <a:ext cx="1718749" cy="1447818"/>
            <a:chOff x="115007" y="1552114"/>
            <a:chExt cx="2802917" cy="1051735"/>
          </a:xfrm>
        </p:grpSpPr>
        <p:sp>
          <p:nvSpPr>
            <p:cNvPr id="307" name="Google Shape;307;g3fa044c6ed7_2_19"/>
            <p:cNvSpPr txBox="1"/>
            <p:nvPr/>
          </p:nvSpPr>
          <p:spPr>
            <a:xfrm>
              <a:off x="115007" y="1552114"/>
              <a:ext cx="2178900" cy="264900"/>
            </a:xfrm>
            <a:prstGeom prst="rect">
              <a:avLst/>
            </a:prstGeom>
            <a:noFill/>
            <a:ln>
              <a:noFill/>
            </a:ln>
          </p:spPr>
          <p:txBody>
            <a:bodyPr anchorCtr="0" anchor="t" bIns="125850" lIns="125850" spcFirstLastPara="1" rIns="125850" wrap="square" tIns="125850">
              <a:noAutofit/>
            </a:bodyPr>
            <a:lstStyle/>
            <a:p>
              <a:pPr indent="0" lvl="0" marL="0" rtl="0" algn="r">
                <a:lnSpc>
                  <a:spcPct val="115000"/>
                </a:lnSpc>
                <a:spcBef>
                  <a:spcPts val="0"/>
                </a:spcBef>
                <a:spcAft>
                  <a:spcPts val="2168"/>
                </a:spcAft>
                <a:buNone/>
              </a:pPr>
              <a:r>
                <a:rPr lang="en-US" sz="1136">
                  <a:solidFill>
                    <a:srgbClr val="7030A0"/>
                  </a:solidFill>
                  <a:latin typeface="Roboto"/>
                  <a:ea typeface="Roboto"/>
                  <a:cs typeface="Roboto"/>
                  <a:sym typeface="Roboto"/>
                </a:rPr>
                <a:t>Receive Drug</a:t>
              </a:r>
              <a:endParaRPr sz="1136">
                <a:solidFill>
                  <a:srgbClr val="7030A0"/>
                </a:solidFill>
                <a:latin typeface="Roboto"/>
                <a:ea typeface="Roboto"/>
                <a:cs typeface="Roboto"/>
                <a:sym typeface="Roboto"/>
              </a:endParaRPr>
            </a:p>
          </p:txBody>
        </p:sp>
        <p:cxnSp>
          <p:nvCxnSpPr>
            <p:cNvPr id="308" name="Google Shape;308;g3fa044c6ed7_2_19"/>
            <p:cNvCxnSpPr/>
            <p:nvPr/>
          </p:nvCxnSpPr>
          <p:spPr>
            <a:xfrm>
              <a:off x="1704729" y="1812774"/>
              <a:ext cx="1193700" cy="624600"/>
            </a:xfrm>
            <a:prstGeom prst="straightConnector1">
              <a:avLst/>
            </a:prstGeom>
            <a:noFill/>
            <a:ln cap="flat" cmpd="sng" w="9525">
              <a:solidFill>
                <a:srgbClr val="7030A0"/>
              </a:solidFill>
              <a:prstDash val="solid"/>
              <a:round/>
              <a:headEnd len="sm" w="sm" type="none"/>
              <a:tailEnd len="sm" w="sm" type="none"/>
            </a:ln>
          </p:spPr>
        </p:cxnSp>
        <p:sp>
          <p:nvSpPr>
            <p:cNvPr id="309" name="Google Shape;309;g3fa044c6ed7_2_19"/>
            <p:cNvSpPr/>
            <p:nvPr/>
          </p:nvSpPr>
          <p:spPr>
            <a:xfrm flipH="1">
              <a:off x="1083025" y="2306625"/>
              <a:ext cx="1834800" cy="143400"/>
            </a:xfrm>
            <a:prstGeom prst="parallelogram">
              <a:avLst>
                <a:gd fmla="val 96952" name="adj"/>
              </a:avLst>
            </a:prstGeom>
            <a:solidFill>
              <a:srgbClr val="AB84C6"/>
            </a:solidFill>
            <a:ln>
              <a:noFill/>
            </a:ln>
          </p:spPr>
          <p:txBody>
            <a:bodyPr anchorCtr="0" anchor="ctr" bIns="125850" lIns="125850" spcFirstLastPara="1" rIns="125850" wrap="square" tIns="125850">
              <a:noAutofit/>
            </a:bodyPr>
            <a:lstStyle/>
            <a:p>
              <a:pPr indent="0" lvl="0" marL="0" rtl="0" algn="ctr">
                <a:spcBef>
                  <a:spcPts val="0"/>
                </a:spcBef>
                <a:spcAft>
                  <a:spcPts val="0"/>
                </a:spcAft>
                <a:buNone/>
              </a:pPr>
              <a:r>
                <a:rPr lang="en-US" sz="1962"/>
                <a:t>3-5</a:t>
              </a:r>
              <a:endParaRPr sz="1962"/>
            </a:p>
          </p:txBody>
        </p:sp>
        <p:sp>
          <p:nvSpPr>
            <p:cNvPr id="310" name="Google Shape;310;g3fa044c6ed7_2_19"/>
            <p:cNvSpPr/>
            <p:nvPr/>
          </p:nvSpPr>
          <p:spPr>
            <a:xfrm>
              <a:off x="1083125" y="2460449"/>
              <a:ext cx="1834800" cy="143400"/>
            </a:xfrm>
            <a:prstGeom prst="parallelogram">
              <a:avLst>
                <a:gd fmla="val 96952" name="adj"/>
              </a:avLst>
            </a:prstGeom>
            <a:solidFill>
              <a:srgbClr val="AB84C6"/>
            </a:solidFill>
            <a:ln>
              <a:noFill/>
            </a:ln>
          </p:spPr>
          <p:txBody>
            <a:bodyPr anchorCtr="0" anchor="ctr" bIns="125850" lIns="125850" spcFirstLastPara="1" rIns="125850" wrap="square" tIns="125850">
              <a:noAutofit/>
            </a:bodyPr>
            <a:lstStyle/>
            <a:p>
              <a:pPr indent="0" lvl="0" marL="0" rtl="0" algn="l">
                <a:spcBef>
                  <a:spcPts val="0"/>
                </a:spcBef>
                <a:spcAft>
                  <a:spcPts val="0"/>
                </a:spcAft>
                <a:buNone/>
              </a:pPr>
              <a:r>
                <a:rPr lang="en-US" sz="1596"/>
                <a:t>Days</a:t>
              </a:r>
              <a:endParaRPr sz="1596"/>
            </a:p>
          </p:txBody>
        </p:sp>
      </p:grpSp>
      <p:grpSp>
        <p:nvGrpSpPr>
          <p:cNvPr id="311" name="Google Shape;311;g3fa044c6ed7_2_19"/>
          <p:cNvGrpSpPr/>
          <p:nvPr/>
        </p:nvGrpSpPr>
        <p:grpSpPr>
          <a:xfrm>
            <a:off x="4710606" y="2719354"/>
            <a:ext cx="2288958" cy="1906103"/>
            <a:chOff x="1235825" y="1756779"/>
            <a:chExt cx="1662762" cy="1384646"/>
          </a:xfrm>
        </p:grpSpPr>
        <p:sp>
          <p:nvSpPr>
            <p:cNvPr id="312" name="Google Shape;312;g3fa044c6ed7_2_19"/>
            <p:cNvSpPr txBox="1"/>
            <p:nvPr/>
          </p:nvSpPr>
          <p:spPr>
            <a:xfrm>
              <a:off x="1818137" y="1756779"/>
              <a:ext cx="991500" cy="260100"/>
            </a:xfrm>
            <a:prstGeom prst="rect">
              <a:avLst/>
            </a:prstGeom>
            <a:noFill/>
            <a:ln>
              <a:noFill/>
            </a:ln>
          </p:spPr>
          <p:txBody>
            <a:bodyPr anchorCtr="0" anchor="t" bIns="125850" lIns="125850" spcFirstLastPara="1" rIns="125850" wrap="square" tIns="125850">
              <a:noAutofit/>
            </a:bodyPr>
            <a:lstStyle/>
            <a:p>
              <a:pPr indent="0" lvl="0" marL="0" rtl="0" algn="r">
                <a:lnSpc>
                  <a:spcPct val="115000"/>
                </a:lnSpc>
                <a:spcBef>
                  <a:spcPts val="0"/>
                </a:spcBef>
                <a:spcAft>
                  <a:spcPts val="2168"/>
                </a:spcAft>
                <a:buNone/>
              </a:pPr>
              <a:r>
                <a:rPr lang="en-US" sz="1136">
                  <a:solidFill>
                    <a:srgbClr val="7030A0"/>
                  </a:solidFill>
                  <a:latin typeface="Roboto"/>
                  <a:ea typeface="Roboto"/>
                  <a:cs typeface="Roboto"/>
                  <a:sym typeface="Roboto"/>
                </a:rPr>
                <a:t>CIRB Approval</a:t>
              </a:r>
              <a:endParaRPr sz="1136">
                <a:solidFill>
                  <a:srgbClr val="7030A0"/>
                </a:solidFill>
                <a:latin typeface="Roboto"/>
                <a:ea typeface="Roboto"/>
                <a:cs typeface="Roboto"/>
                <a:sym typeface="Roboto"/>
              </a:endParaRPr>
            </a:p>
          </p:txBody>
        </p:sp>
        <p:sp>
          <p:nvSpPr>
            <p:cNvPr id="313" name="Google Shape;313;g3fa044c6ed7_2_19"/>
            <p:cNvSpPr txBox="1"/>
            <p:nvPr/>
          </p:nvSpPr>
          <p:spPr>
            <a:xfrm>
              <a:off x="1235825" y="2695025"/>
              <a:ext cx="1505100" cy="446400"/>
            </a:xfrm>
            <a:prstGeom prst="rect">
              <a:avLst/>
            </a:prstGeom>
            <a:noFill/>
            <a:ln>
              <a:noFill/>
            </a:ln>
          </p:spPr>
          <p:txBody>
            <a:bodyPr anchorCtr="0" anchor="b" bIns="125850" lIns="125850" spcFirstLastPara="1" rIns="125850" wrap="square" tIns="125850">
              <a:noAutofit/>
            </a:bodyPr>
            <a:lstStyle/>
            <a:p>
              <a:pPr indent="0" lvl="0" marL="0" rtl="0" algn="l">
                <a:lnSpc>
                  <a:spcPct val="115000"/>
                </a:lnSpc>
                <a:spcBef>
                  <a:spcPts val="0"/>
                </a:spcBef>
                <a:spcAft>
                  <a:spcPts val="0"/>
                </a:spcAft>
                <a:buNone/>
              </a:pPr>
              <a:r>
                <a:t/>
              </a:r>
              <a:endParaRPr b="1" sz="1342">
                <a:solidFill>
                  <a:srgbClr val="0C57D3"/>
                </a:solidFill>
                <a:latin typeface="Roboto"/>
                <a:ea typeface="Roboto"/>
                <a:cs typeface="Roboto"/>
                <a:sym typeface="Roboto"/>
              </a:endParaRPr>
            </a:p>
          </p:txBody>
        </p:sp>
        <p:cxnSp>
          <p:nvCxnSpPr>
            <p:cNvPr id="314" name="Google Shape;314;g3fa044c6ed7_2_19"/>
            <p:cNvCxnSpPr>
              <a:stCxn id="312" idx="2"/>
            </p:cNvCxnSpPr>
            <p:nvPr/>
          </p:nvCxnSpPr>
          <p:spPr>
            <a:xfrm>
              <a:off x="2313887" y="2016879"/>
              <a:ext cx="584700" cy="420300"/>
            </a:xfrm>
            <a:prstGeom prst="straightConnector1">
              <a:avLst/>
            </a:prstGeom>
            <a:noFill/>
            <a:ln cap="flat" cmpd="sng" w="9525">
              <a:solidFill>
                <a:srgbClr val="7030A0"/>
              </a:solidFill>
              <a:prstDash val="solid"/>
              <a:round/>
              <a:headEnd len="sm" w="sm" type="none"/>
              <a:tailEnd len="sm" w="sm" type="none"/>
            </a:ln>
          </p:spPr>
        </p:cxnSp>
      </p:grpSp>
      <p:grpSp>
        <p:nvGrpSpPr>
          <p:cNvPr id="315" name="Google Shape;315;g3fa044c6ed7_2_19"/>
          <p:cNvGrpSpPr/>
          <p:nvPr/>
        </p:nvGrpSpPr>
        <p:grpSpPr>
          <a:xfrm>
            <a:off x="9634965" y="2643126"/>
            <a:ext cx="1718749" cy="1447818"/>
            <a:chOff x="115007" y="1552114"/>
            <a:chExt cx="2802917" cy="1051735"/>
          </a:xfrm>
        </p:grpSpPr>
        <p:sp>
          <p:nvSpPr>
            <p:cNvPr id="316" name="Google Shape;316;g3fa044c6ed7_2_19"/>
            <p:cNvSpPr txBox="1"/>
            <p:nvPr/>
          </p:nvSpPr>
          <p:spPr>
            <a:xfrm>
              <a:off x="115007" y="1552114"/>
              <a:ext cx="2178900" cy="264900"/>
            </a:xfrm>
            <a:prstGeom prst="rect">
              <a:avLst/>
            </a:prstGeom>
            <a:noFill/>
            <a:ln>
              <a:noFill/>
            </a:ln>
          </p:spPr>
          <p:txBody>
            <a:bodyPr anchorCtr="0" anchor="t" bIns="125850" lIns="125850" spcFirstLastPara="1" rIns="125850" wrap="square" tIns="125850">
              <a:noAutofit/>
            </a:bodyPr>
            <a:lstStyle/>
            <a:p>
              <a:pPr indent="0" lvl="0" marL="0" rtl="0" algn="r">
                <a:lnSpc>
                  <a:spcPct val="115000"/>
                </a:lnSpc>
                <a:spcBef>
                  <a:spcPts val="0"/>
                </a:spcBef>
                <a:spcAft>
                  <a:spcPts val="2168"/>
                </a:spcAft>
                <a:buNone/>
              </a:pPr>
              <a:r>
                <a:rPr lang="en-US" sz="1136">
                  <a:solidFill>
                    <a:srgbClr val="7030A0"/>
                  </a:solidFill>
                  <a:latin typeface="Roboto"/>
                  <a:ea typeface="Roboto"/>
                  <a:cs typeface="Roboto"/>
                  <a:sym typeface="Roboto"/>
                </a:rPr>
                <a:t>Screening</a:t>
              </a:r>
              <a:endParaRPr sz="1136">
                <a:solidFill>
                  <a:srgbClr val="7030A0"/>
                </a:solidFill>
                <a:latin typeface="Roboto"/>
                <a:ea typeface="Roboto"/>
                <a:cs typeface="Roboto"/>
                <a:sym typeface="Roboto"/>
              </a:endParaRPr>
            </a:p>
          </p:txBody>
        </p:sp>
        <p:cxnSp>
          <p:nvCxnSpPr>
            <p:cNvPr id="317" name="Google Shape;317;g3fa044c6ed7_2_19"/>
            <p:cNvCxnSpPr/>
            <p:nvPr/>
          </p:nvCxnSpPr>
          <p:spPr>
            <a:xfrm>
              <a:off x="1874768" y="1818930"/>
              <a:ext cx="1023900" cy="618600"/>
            </a:xfrm>
            <a:prstGeom prst="straightConnector1">
              <a:avLst/>
            </a:prstGeom>
            <a:noFill/>
            <a:ln cap="flat" cmpd="sng" w="9525">
              <a:solidFill>
                <a:srgbClr val="7030A0"/>
              </a:solidFill>
              <a:prstDash val="solid"/>
              <a:round/>
              <a:headEnd len="sm" w="sm" type="none"/>
              <a:tailEnd len="sm" w="sm" type="none"/>
            </a:ln>
          </p:spPr>
        </p:cxnSp>
        <p:sp>
          <p:nvSpPr>
            <p:cNvPr id="318" name="Google Shape;318;g3fa044c6ed7_2_19"/>
            <p:cNvSpPr/>
            <p:nvPr/>
          </p:nvSpPr>
          <p:spPr>
            <a:xfrm flipH="1">
              <a:off x="1083025" y="2306625"/>
              <a:ext cx="1834800" cy="143400"/>
            </a:xfrm>
            <a:prstGeom prst="parallelogram">
              <a:avLst>
                <a:gd fmla="val 96952" name="adj"/>
              </a:avLst>
            </a:prstGeom>
            <a:solidFill>
              <a:srgbClr val="AB84C6"/>
            </a:solidFill>
            <a:ln>
              <a:noFill/>
            </a:ln>
          </p:spPr>
          <p:txBody>
            <a:bodyPr anchorCtr="0" anchor="ctr" bIns="125850" lIns="125850" spcFirstLastPara="1" rIns="125850" wrap="square" tIns="125850">
              <a:noAutofit/>
            </a:bodyPr>
            <a:lstStyle/>
            <a:p>
              <a:pPr indent="0" lvl="0" marL="0" rtl="0" algn="ctr">
                <a:spcBef>
                  <a:spcPts val="0"/>
                </a:spcBef>
                <a:spcAft>
                  <a:spcPts val="0"/>
                </a:spcAft>
                <a:buNone/>
              </a:pPr>
              <a:r>
                <a:rPr lang="en-US" sz="1962">
                  <a:solidFill>
                    <a:schemeClr val="dk1"/>
                  </a:solidFill>
                </a:rPr>
                <a:t>1</a:t>
              </a:r>
              <a:endParaRPr sz="1962"/>
            </a:p>
          </p:txBody>
        </p:sp>
        <p:sp>
          <p:nvSpPr>
            <p:cNvPr id="319" name="Google Shape;319;g3fa044c6ed7_2_19"/>
            <p:cNvSpPr/>
            <p:nvPr/>
          </p:nvSpPr>
          <p:spPr>
            <a:xfrm>
              <a:off x="1083125" y="2460449"/>
              <a:ext cx="1834800" cy="143400"/>
            </a:xfrm>
            <a:prstGeom prst="parallelogram">
              <a:avLst>
                <a:gd fmla="val 96952" name="adj"/>
              </a:avLst>
            </a:prstGeom>
            <a:solidFill>
              <a:srgbClr val="AB84C6"/>
            </a:solidFill>
            <a:ln>
              <a:noFill/>
            </a:ln>
          </p:spPr>
          <p:txBody>
            <a:bodyPr anchorCtr="0" anchor="ctr" bIns="125850" lIns="125850" spcFirstLastPara="1" rIns="125850" wrap="square" tIns="125850">
              <a:noAutofit/>
            </a:bodyPr>
            <a:lstStyle/>
            <a:p>
              <a:pPr indent="0" lvl="0" marL="0" rtl="0" algn="l">
                <a:spcBef>
                  <a:spcPts val="0"/>
                </a:spcBef>
                <a:spcAft>
                  <a:spcPts val="0"/>
                </a:spcAft>
                <a:buClr>
                  <a:schemeClr val="dk1"/>
                </a:buClr>
                <a:buSzPts val="1100"/>
                <a:buFont typeface="Arial"/>
                <a:buNone/>
              </a:pPr>
              <a:r>
                <a:rPr lang="en-US" sz="1596">
                  <a:solidFill>
                    <a:schemeClr val="dk1"/>
                  </a:solidFill>
                </a:rPr>
                <a:t>Week</a:t>
              </a:r>
              <a:endParaRPr sz="1718"/>
            </a:p>
          </p:txBody>
        </p:sp>
      </p:grpSp>
      <p:sp>
        <p:nvSpPr>
          <p:cNvPr id="320" name="Google Shape;320;g3fa044c6ed7_2_19"/>
          <p:cNvSpPr txBox="1"/>
          <p:nvPr/>
        </p:nvSpPr>
        <p:spPr>
          <a:xfrm>
            <a:off x="152400" y="152400"/>
            <a:ext cx="3000000" cy="43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1598">
              <a:solidFill>
                <a:schemeClr val="dk1"/>
              </a:solidFill>
            </a:endParaRPr>
          </a:p>
        </p:txBody>
      </p:sp>
      <p:sp>
        <p:nvSpPr>
          <p:cNvPr id="321" name="Google Shape;321;g3fa044c6ed7_2_19"/>
          <p:cNvSpPr txBox="1"/>
          <p:nvPr/>
        </p:nvSpPr>
        <p:spPr>
          <a:xfrm>
            <a:off x="9265175" y="4203150"/>
            <a:ext cx="2088600" cy="628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US" sz="1342">
                <a:solidFill>
                  <a:srgbClr val="7030A0"/>
                </a:solidFill>
                <a:latin typeface="Roboto"/>
                <a:ea typeface="Roboto"/>
                <a:cs typeface="Roboto"/>
                <a:sym typeface="Roboto"/>
              </a:rPr>
              <a:t>Complete Call action items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g3d422ecfddc_0_34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Calls SOP</a:t>
            </a:r>
            <a:endParaRPr>
              <a:solidFill>
                <a:srgbClr val="743192"/>
              </a:solidFill>
              <a:latin typeface="Arial"/>
              <a:ea typeface="Arial"/>
              <a:cs typeface="Arial"/>
              <a:sym typeface="Arial"/>
            </a:endParaRPr>
          </a:p>
        </p:txBody>
      </p:sp>
      <p:pic>
        <p:nvPicPr>
          <p:cNvPr descr="A close-up of a logo&#10;&#10;AI-generated content may be incorrect." id="327" name="Google Shape;327;g3d422ecfddc_0_34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28" name="Google Shape;328;g3d422ecfddc_0_348"/>
          <p:cNvSpPr txBox="1"/>
          <p:nvPr/>
        </p:nvSpPr>
        <p:spPr>
          <a:xfrm>
            <a:off x="517792" y="1284303"/>
            <a:ext cx="111381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Vince/Megan will contact site to schedule once </a:t>
            </a:r>
            <a:r>
              <a:rPr lang="en-US" sz="3000">
                <a:solidFill>
                  <a:schemeClr val="dk1"/>
                </a:solidFill>
              </a:rPr>
              <a:t>CIRB </a:t>
            </a:r>
            <a:r>
              <a:rPr b="0" i="0" lang="en-US" sz="3000" u="none" cap="none" strike="noStrike">
                <a:solidFill>
                  <a:schemeClr val="dk1"/>
                </a:solidFill>
                <a:latin typeface="Arial"/>
                <a:ea typeface="Arial"/>
                <a:cs typeface="Arial"/>
                <a:sym typeface="Arial"/>
              </a:rPr>
              <a:t>report is</a:t>
            </a:r>
            <a:r>
              <a:rPr lang="en-US" sz="3000">
                <a:solidFill>
                  <a:schemeClr val="dk1"/>
                </a:solidFill>
              </a:rPr>
              <a:t> Received</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lang="en-US" sz="3000">
                <a:solidFill>
                  <a:schemeClr val="dk1"/>
                </a:solidFill>
              </a:rPr>
              <a:t>W</a:t>
            </a:r>
            <a:r>
              <a:rPr b="0" i="0" lang="en-US" sz="3000" u="none" cap="none" strike="noStrike">
                <a:solidFill>
                  <a:schemeClr val="dk1"/>
                </a:solidFill>
                <a:latin typeface="Arial"/>
                <a:ea typeface="Arial"/>
                <a:cs typeface="Arial"/>
                <a:sym typeface="Arial"/>
              </a:rPr>
              <a:t>e will share the site-specific Readiness Checklist </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study team completes Checklist </a:t>
            </a:r>
            <a:r>
              <a:rPr b="0" i="0" lang="en-US" sz="3000" u="sng" cap="none" strike="noStrike">
                <a:solidFill>
                  <a:schemeClr val="dk1"/>
                </a:solidFill>
                <a:latin typeface="Arial"/>
                <a:ea typeface="Arial"/>
                <a:cs typeface="Arial"/>
                <a:sym typeface="Arial"/>
              </a:rPr>
              <a:t>at least 24-48 hours in advance</a:t>
            </a:r>
            <a:r>
              <a:rPr b="0" i="0" lang="en-US" sz="3000" u="none" cap="none" strike="noStrike">
                <a:solidFill>
                  <a:schemeClr val="dk1"/>
                </a:solidFill>
                <a:latin typeface="Arial"/>
                <a:ea typeface="Arial"/>
                <a:cs typeface="Arial"/>
                <a:sym typeface="Arial"/>
              </a:rPr>
              <a:t> to confirm call</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Aim to have very few/no remaining action items after the call</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329" name="Google Shape;329;g3d422ecfddc_0_348"/>
          <p:cNvGraphicFramePr/>
          <p:nvPr/>
        </p:nvGraphicFramePr>
        <p:xfrm>
          <a:off x="952500" y="2430378"/>
          <a:ext cx="3000000" cy="3000000"/>
        </p:xfrm>
        <a:graphic>
          <a:graphicData uri="http://schemas.openxmlformats.org/drawingml/2006/table">
            <a:tbl>
              <a:tblPr>
                <a:noFill/>
                <a:tableStyleId>{83661C9E-240A-44E7-8D81-C5410298080E}</a:tableStyleId>
              </a:tblPr>
              <a:tblGrid>
                <a:gridCol w="3315325"/>
                <a:gridCol w="6971675"/>
              </a:tblGrid>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required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Site PI, Primary SC</a:t>
                      </a:r>
                      <a:endParaRPr sz="1600" u="none" cap="none" strike="noStrike"/>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recommended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Co-Is, SSC, Pharmacy representatives, Hub PI, Hub PM</a:t>
                      </a:r>
                      <a:endParaRPr sz="1600" u="none" cap="none" strike="noStrike"/>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descr="A close-up of a logo&#10;&#10;AI-generated content may be incorrect." id="334" name="Google Shape;334;g3f98de8fa79_0_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35" name="Google Shape;335;g3f98de8fa79_0_1"/>
          <p:cNvSpPr txBox="1"/>
          <p:nvPr/>
        </p:nvSpPr>
        <p:spPr>
          <a:xfrm>
            <a:off x="414775" y="415075"/>
            <a:ext cx="8912100" cy="754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700"/>
              <a:buFont typeface="Arial"/>
              <a:buNone/>
            </a:pPr>
            <a:r>
              <a:rPr b="0" i="0" lang="en-US" sz="3700" u="none" cap="none" strike="noStrike">
                <a:solidFill>
                  <a:schemeClr val="dk1"/>
                </a:solidFill>
                <a:latin typeface="Arial"/>
                <a:ea typeface="Arial"/>
                <a:cs typeface="Arial"/>
                <a:sym typeface="Arial"/>
              </a:rPr>
              <a:t>Sites pending CIRB Submission </a:t>
            </a:r>
            <a:endParaRPr b="0" i="0" sz="3700" u="none" cap="none" strike="noStrike">
              <a:solidFill>
                <a:schemeClr val="dk1"/>
              </a:solidFill>
              <a:latin typeface="Arial"/>
              <a:ea typeface="Arial"/>
              <a:cs typeface="Arial"/>
              <a:sym typeface="Arial"/>
            </a:endParaRPr>
          </a:p>
        </p:txBody>
      </p:sp>
      <p:graphicFrame>
        <p:nvGraphicFramePr>
          <p:cNvPr id="336" name="Google Shape;336;g3f98de8fa79_0_1"/>
          <p:cNvGraphicFramePr/>
          <p:nvPr/>
        </p:nvGraphicFramePr>
        <p:xfrm>
          <a:off x="1195138" y="2428888"/>
          <a:ext cx="3000000" cy="3000000"/>
        </p:xfrm>
        <a:graphic>
          <a:graphicData uri="http://schemas.openxmlformats.org/drawingml/2006/table">
            <a:tbl>
              <a:tblPr>
                <a:noFill/>
                <a:tableStyleId>{161FDBF3-D167-4E29-8D9C-0A877BC089E2}</a:tableStyleId>
              </a:tblPr>
              <a:tblGrid>
                <a:gridCol w="3141025"/>
                <a:gridCol w="3154950"/>
                <a:gridCol w="3154950"/>
              </a:tblGrid>
              <a:tr h="599025">
                <a:tc>
                  <a:txBody>
                    <a:bodyPr/>
                    <a:lstStyle/>
                    <a:p>
                      <a:pPr indent="0" lvl="0" marL="0" rtl="0" algn="ctr">
                        <a:spcBef>
                          <a:spcPts val="0"/>
                        </a:spcBef>
                        <a:spcAft>
                          <a:spcPts val="0"/>
                        </a:spcAft>
                        <a:buNone/>
                      </a:pPr>
                      <a:r>
                        <a:rPr b="1" lang="en-US" sz="1300"/>
                        <a:t>Central EFIC Activities Pending </a:t>
                      </a:r>
                      <a:endParaRPr b="1" sz="1300">
                        <a:solidFill>
                          <a:srgbClr val="000000"/>
                        </a:solidFill>
                      </a:endParaRPr>
                    </a:p>
                    <a:p>
                      <a:pPr indent="0" lvl="0" marL="0" rtl="0" algn="ctr">
                        <a:spcBef>
                          <a:spcPts val="0"/>
                        </a:spcBef>
                        <a:spcAft>
                          <a:spcPts val="0"/>
                        </a:spcAft>
                        <a:buNone/>
                      </a:pPr>
                      <a:r>
                        <a:rPr b="1" lang="en-US" sz="1300">
                          <a:solidFill>
                            <a:srgbClr val="000000"/>
                          </a:solidFill>
                        </a:rPr>
                        <a:t>(</a:t>
                      </a:r>
                      <a:r>
                        <a:rPr b="1" lang="en-US" sz="1300"/>
                        <a:t>2</a:t>
                      </a:r>
                      <a:r>
                        <a:rPr b="1" lang="en-US" sz="1300">
                          <a:solidFill>
                            <a:srgbClr val="000000"/>
                          </a:solidFill>
                        </a:rPr>
                        <a:t>)</a:t>
                      </a:r>
                      <a:endParaRPr b="1" sz="1300">
                        <a:solidFill>
                          <a:srgbClr val="000000"/>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CCCCCC"/>
                      </a:solidFill>
                      <a:prstDash val="solid"/>
                      <a:round/>
                      <a:headEnd len="sm" w="sm" type="none"/>
                      <a:tailEnd len="sm" w="sm" type="none"/>
                    </a:lnT>
                    <a:lnB cap="flat" cmpd="sng" w="28575">
                      <a:solidFill>
                        <a:srgbClr val="D9D9D9"/>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solidFill>
                            <a:srgbClr val="000000"/>
                          </a:solidFill>
                        </a:rPr>
                        <a:t>EFIC Activities </a:t>
                      </a:r>
                      <a:r>
                        <a:rPr b="1" lang="en-US" sz="1300"/>
                        <a:t>in Process</a:t>
                      </a:r>
                      <a:endParaRPr b="1" sz="1300"/>
                    </a:p>
                    <a:p>
                      <a:pPr indent="0" lvl="0" marL="0" rtl="0" algn="ctr">
                        <a:spcBef>
                          <a:spcPts val="0"/>
                        </a:spcBef>
                        <a:spcAft>
                          <a:spcPts val="0"/>
                        </a:spcAft>
                        <a:buNone/>
                      </a:pPr>
                      <a:r>
                        <a:rPr b="1" lang="en-US" sz="1300"/>
                        <a:t>(4)</a:t>
                      </a:r>
                      <a:endParaRPr b="1"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10575">
                      <a:solidFill>
                        <a:srgbClr val="CCCCCC"/>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t>EFIC Complete</a:t>
                      </a:r>
                      <a:endParaRPr b="1" sz="1300"/>
                    </a:p>
                    <a:p>
                      <a:pPr indent="0" lvl="0" marL="0" rtl="0" algn="ctr">
                        <a:spcBef>
                          <a:spcPts val="0"/>
                        </a:spcBef>
                        <a:spcAft>
                          <a:spcPts val="0"/>
                        </a:spcAft>
                        <a:buNone/>
                      </a:pPr>
                      <a:r>
                        <a:rPr b="1" lang="en-US" sz="1300"/>
                        <a:t>(5)</a:t>
                      </a:r>
                      <a:endParaRPr b="1"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10575">
                      <a:solidFill>
                        <a:srgbClr val="E8E8E8"/>
                      </a:solidFill>
                      <a:prstDash val="solid"/>
                      <a:round/>
                      <a:headEnd len="sm" w="sm" type="none"/>
                      <a:tailEnd len="sm" w="sm" type="none"/>
                    </a:lnB>
                    <a:solidFill>
                      <a:srgbClr val="E8E8E8"/>
                    </a:solidFill>
                  </a:tcPr>
                </a:tc>
              </a:tr>
              <a:tr h="273575">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Medical University of South Carolina</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28575">
                      <a:solidFill>
                        <a:srgbClr val="D9D9D9"/>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Massachusetts General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VCU Medical Center</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E8E8E8"/>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281900">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Baystate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AHN Allegheny General Hospital</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Children's Medical Center UTSW</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B6D7A8"/>
                    </a:solidFill>
                  </a:tcPr>
                </a:tc>
              </a:tr>
              <a:tr h="281900">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Medical Center New Orleans</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University of Pennsylvania &amp; Penn Presbyterian</a:t>
                      </a:r>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281900">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Kings County Hospital &amp; NYC Bundle</a:t>
                      </a:r>
                      <a:endParaRPr b="1" sz="10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Cooper University Hospital</a:t>
                      </a:r>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r h="281900">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6B26B"/>
                    </a:solidFill>
                  </a:tcPr>
                </a:tc>
                <a:tc>
                  <a:txBody>
                    <a:bodyPr/>
                    <a:lstStyle/>
                    <a:p>
                      <a:pPr indent="0" lvl="0" marL="0" rtl="0" algn="ctr">
                        <a:lnSpc>
                          <a:spcPct val="115000"/>
                        </a:lnSpc>
                        <a:spcBef>
                          <a:spcPts val="0"/>
                        </a:spcBef>
                        <a:spcAft>
                          <a:spcPts val="0"/>
                        </a:spcAft>
                        <a:buNone/>
                      </a:pPr>
                      <a:r>
                        <a:rPr b="1" lang="en-US" sz="1000">
                          <a:solidFill>
                            <a:srgbClr val="000000"/>
                          </a:solidFill>
                          <a:latin typeface="Lexend"/>
                          <a:ea typeface="Lexend"/>
                          <a:cs typeface="Lexend"/>
                          <a:sym typeface="Lexend"/>
                        </a:rPr>
                        <a:t>SUNY Upstate Medical University</a:t>
                      </a:r>
                      <a:endParaRPr b="1" sz="1000">
                        <a:solidFill>
                          <a:srgbClr val="000000"/>
                        </a:solidFill>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B6D7A8"/>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ha53312d1a67a464_1_479"/>
          <p:cNvSpPr/>
          <p:nvPr/>
        </p:nvSpPr>
        <p:spPr>
          <a:xfrm>
            <a:off x="2443800" y="40800"/>
            <a:ext cx="7304400" cy="6817200"/>
          </a:xfrm>
          <a:prstGeom prst="rect">
            <a:avLst/>
          </a:prstGeom>
          <a:solidFill>
            <a:srgbClr val="674EA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343" name="Google Shape;343;ha53312d1a67a464_1_479" title="kesett.png"/>
          <p:cNvPicPr preferRelativeResize="0"/>
          <p:nvPr/>
        </p:nvPicPr>
        <p:blipFill rotWithShape="1">
          <a:blip r:embed="rId3">
            <a:alphaModFix/>
          </a:blip>
          <a:srcRect b="0" l="0" r="0" t="0"/>
          <a:stretch/>
        </p:blipFill>
        <p:spPr>
          <a:xfrm>
            <a:off x="10136400" y="211400"/>
            <a:ext cx="1902600" cy="696725"/>
          </a:xfrm>
          <a:prstGeom prst="rect">
            <a:avLst/>
          </a:prstGeom>
          <a:noFill/>
          <a:ln>
            <a:noFill/>
          </a:ln>
        </p:spPr>
      </p:pic>
      <p:pic>
        <p:nvPicPr>
          <p:cNvPr id="344" name="Google Shape;344;ha53312d1a67a464_1_479"/>
          <p:cNvPicPr preferRelativeResize="0"/>
          <p:nvPr/>
        </p:nvPicPr>
        <p:blipFill>
          <a:blip r:embed="rId4">
            <a:alphaModFix/>
          </a:blip>
          <a:stretch>
            <a:fillRect/>
          </a:stretch>
        </p:blipFill>
        <p:spPr>
          <a:xfrm>
            <a:off x="3448200" y="152400"/>
            <a:ext cx="5295602" cy="6553201"/>
          </a:xfrm>
          <a:prstGeom prst="rect">
            <a:avLst/>
          </a:prstGeom>
          <a:noFill/>
          <a:ln>
            <a:noFill/>
          </a:ln>
        </p:spPr>
      </p:pic>
      <p:sp>
        <p:nvSpPr>
          <p:cNvPr id="345" name="Google Shape;345;ha53312d1a67a464_1_479"/>
          <p:cNvSpPr txBox="1"/>
          <p:nvPr/>
        </p:nvSpPr>
        <p:spPr>
          <a:xfrm>
            <a:off x="188775" y="2579550"/>
            <a:ext cx="2066700" cy="169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100">
                <a:solidFill>
                  <a:schemeClr val="dk1"/>
                </a:solidFill>
              </a:rPr>
              <a:t>Enrollment </a:t>
            </a:r>
            <a:endParaRPr sz="3100">
              <a:solidFill>
                <a:schemeClr val="dk1"/>
              </a:solidFill>
            </a:endParaRPr>
          </a:p>
          <a:p>
            <a:pPr indent="0" lvl="0" marL="0" rtl="0" algn="ctr">
              <a:spcBef>
                <a:spcPts val="0"/>
              </a:spcBef>
              <a:spcAft>
                <a:spcPts val="0"/>
              </a:spcAft>
              <a:buNone/>
            </a:pPr>
            <a:r>
              <a:rPr lang="en-US" sz="3100">
                <a:solidFill>
                  <a:schemeClr val="dk1"/>
                </a:solidFill>
              </a:rPr>
              <a:t>Scenarios </a:t>
            </a:r>
            <a:endParaRPr sz="3100">
              <a:solidFill>
                <a:schemeClr val="dk1"/>
              </a:solidFill>
            </a:endParaRPr>
          </a:p>
          <a:p>
            <a:pPr indent="0" lvl="0" marL="0" rtl="0" algn="ctr">
              <a:spcBef>
                <a:spcPts val="0"/>
              </a:spcBef>
              <a:spcAft>
                <a:spcPts val="0"/>
              </a:spcAft>
              <a:buNone/>
            </a:pPr>
            <a:r>
              <a:rPr lang="en-US" sz="3100">
                <a:solidFill>
                  <a:schemeClr val="dk1"/>
                </a:solidFill>
              </a:rPr>
              <a:t>Guide</a:t>
            </a:r>
            <a:endParaRPr sz="3100">
              <a:solidFill>
                <a:schemeClr val="dk1"/>
              </a:solidFill>
            </a:endParaRPr>
          </a:p>
          <a:p>
            <a:pPr indent="0" lvl="0" marL="0" rtl="0" algn="l">
              <a:spcBef>
                <a:spcPts val="0"/>
              </a:spcBef>
              <a:spcAft>
                <a:spcPts val="0"/>
              </a:spcAft>
              <a:buClr>
                <a:schemeClr val="dk1"/>
              </a:buClr>
              <a:buSzPts val="1800"/>
              <a:buFont typeface="Arial"/>
              <a:buNone/>
            </a:pPr>
            <a:r>
              <a:t/>
            </a:r>
            <a:endParaRPr sz="4400">
              <a:solidFill>
                <a:schemeClr val="dk1"/>
              </a:solidFill>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9" name="Shape 349"/>
        <p:cNvGrpSpPr/>
        <p:nvPr/>
      </p:nvGrpSpPr>
      <p:grpSpPr>
        <a:xfrm>
          <a:off x="0" y="0"/>
          <a:ext cx="0" cy="0"/>
          <a:chOff x="0" y="0"/>
          <a:chExt cx="0" cy="0"/>
        </a:xfrm>
      </p:grpSpPr>
      <p:sp>
        <p:nvSpPr>
          <p:cNvPr id="350" name="Google Shape;350;g3db61d23d18_6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1" name="Google Shape;351;g3db61d23d18_6_0"/>
          <p:cNvSpPr/>
          <p:nvPr/>
        </p:nvSpPr>
        <p:spPr>
          <a:xfrm>
            <a:off x="5" y="3975"/>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52" name="Google Shape;352;g3db61d23d18_6_0"/>
          <p:cNvGrpSpPr/>
          <p:nvPr/>
        </p:nvGrpSpPr>
        <p:grpSpPr>
          <a:xfrm>
            <a:off x="1303402" y="3985"/>
            <a:ext cx="9772765" cy="6858000"/>
            <a:chOff x="1303402" y="3985"/>
            <a:chExt cx="9772765" cy="6858000"/>
          </a:xfrm>
        </p:grpSpPr>
        <p:sp>
          <p:nvSpPr>
            <p:cNvPr id="353" name="Google Shape;353;g3db61d23d18_6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4" name="Google Shape;354;g3db61d23d18_6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5" name="Google Shape;355;g3db61d23d18_6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6" name="Google Shape;356;g3db61d23d18_6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7" name="Google Shape;357;g3db61d23d18_6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2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8" name="Google Shape;358;g3db61d23d18_6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9" name="Google Shape;359;g3db61d23d18_6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60" name="Google Shape;360;g3db61d23d18_6_0"/>
          <p:cNvSpPr txBox="1"/>
          <p:nvPr>
            <p:ph type="ctrTitle"/>
          </p:nvPr>
        </p:nvSpPr>
        <p:spPr>
          <a:xfrm>
            <a:off x="2712600" y="1091850"/>
            <a:ext cx="6766800" cy="2834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Ceribell Q&amp;A</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 </a:t>
            </a:r>
            <a:endParaRPr b="1" sz="4400">
              <a:latin typeface="Arial"/>
              <a:ea typeface="Arial"/>
              <a:cs typeface="Arial"/>
              <a:sym typeface="Arial"/>
            </a:endParaRPr>
          </a:p>
        </p:txBody>
      </p:sp>
      <p:sp>
        <p:nvSpPr>
          <p:cNvPr id="361" name="Google Shape;361;g3db61d23d18_6_0"/>
          <p:cNvSpPr txBox="1"/>
          <p:nvPr>
            <p:ph type="ctrTitle"/>
          </p:nvPr>
        </p:nvSpPr>
        <p:spPr>
          <a:xfrm>
            <a:off x="2712450" y="3545400"/>
            <a:ext cx="6766800" cy="1791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3378">
                <a:latin typeface="Arial"/>
                <a:ea typeface="Arial"/>
                <a:cs typeface="Arial"/>
                <a:sym typeface="Arial"/>
              </a:rPr>
              <a:t>Michelle Hofmann &amp; </a:t>
            </a:r>
            <a:endParaRPr sz="3378">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3378">
                <a:latin typeface="Arial"/>
                <a:ea typeface="Arial"/>
                <a:cs typeface="Arial"/>
                <a:sym typeface="Arial"/>
              </a:rPr>
              <a:t>Courtney Fietsam from Ceribell</a:t>
            </a:r>
            <a:endParaRPr sz="3378">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60"/>
                                        </p:tgtEl>
                                        <p:attrNameLst>
                                          <p:attrName>style.visibility</p:attrName>
                                        </p:attrNameLst>
                                      </p:cBhvr>
                                      <p:to>
                                        <p:strVal val="visible"/>
                                      </p:to>
                                    </p:set>
                                    <p:animEffect filter="fade" transition="in">
                                      <p:cBhvr>
                                        <p:cTn dur="1000"/>
                                        <p:tgtEl>
                                          <p:spTgt spid="3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5" name="Shape 365"/>
        <p:cNvGrpSpPr/>
        <p:nvPr/>
      </p:nvGrpSpPr>
      <p:grpSpPr>
        <a:xfrm>
          <a:off x="0" y="0"/>
          <a:ext cx="0" cy="0"/>
          <a:chOff x="0" y="0"/>
          <a:chExt cx="0" cy="0"/>
        </a:xfrm>
      </p:grpSpPr>
      <p:sp>
        <p:nvSpPr>
          <p:cNvPr id="366" name="Google Shape;366;g3c2f736c8a3_0_88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7" name="Google Shape;367;g3c2f736c8a3_0_88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68" name="Google Shape;368;g3c2f736c8a3_0_884"/>
          <p:cNvGrpSpPr/>
          <p:nvPr/>
        </p:nvGrpSpPr>
        <p:grpSpPr>
          <a:xfrm>
            <a:off x="1303402" y="3985"/>
            <a:ext cx="9772765" cy="6858000"/>
            <a:chOff x="1303402" y="3985"/>
            <a:chExt cx="9772765" cy="6858000"/>
          </a:xfrm>
        </p:grpSpPr>
        <p:sp>
          <p:nvSpPr>
            <p:cNvPr id="369" name="Google Shape;369;g3c2f736c8a3_0_88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0" name="Google Shape;370;g3c2f736c8a3_0_88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1" name="Google Shape;371;g3c2f736c8a3_0_88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2" name="Google Shape;372;g3c2f736c8a3_0_88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3" name="Google Shape;373;g3c2f736c8a3_0_88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4" name="Google Shape;374;g3c2f736c8a3_0_88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5" name="Google Shape;375;g3c2f736c8a3_0_88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76" name="Google Shape;376;g3c2f736c8a3_0_884"/>
          <p:cNvSpPr txBox="1"/>
          <p:nvPr>
            <p:ph type="ctrTitle"/>
          </p:nvPr>
        </p:nvSpPr>
        <p:spPr>
          <a:xfrm>
            <a:off x="2811300" y="1764400"/>
            <a:ext cx="65694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Screening</a:t>
            </a:r>
            <a:r>
              <a:rPr b="1" lang="en-US" sz="4400">
                <a:latin typeface="Arial"/>
                <a:ea typeface="Arial"/>
                <a:cs typeface="Arial"/>
                <a:sym typeface="Arial"/>
              </a:rPr>
              <a:t> &amp;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Screen Failure Form</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377" name="Google Shape;377;g3c2f736c8a3_0_884"/>
          <p:cNvSpPr txBox="1"/>
          <p:nvPr>
            <p:ph type="ctrTitle"/>
          </p:nvPr>
        </p:nvSpPr>
        <p:spPr>
          <a:xfrm>
            <a:off x="2811150" y="3556950"/>
            <a:ext cx="6569400" cy="10815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50000"/>
              <a:buFont typeface="Arial"/>
              <a:buNone/>
            </a:pPr>
            <a:r>
              <a:rPr lang="en-US" sz="3600">
                <a:latin typeface="Arial"/>
                <a:ea typeface="Arial"/>
                <a:cs typeface="Arial"/>
                <a:sym typeface="Arial"/>
              </a:rPr>
              <a:t>Robert</a:t>
            </a:r>
            <a:endParaRPr sz="3600">
              <a:latin typeface="Arial"/>
              <a:ea typeface="Arial"/>
              <a:cs typeface="Arial"/>
              <a:sym typeface="Arial"/>
            </a:endParaRPr>
          </a:p>
          <a:p>
            <a:pPr indent="0" lvl="0" marL="0" rtl="0" algn="ctr">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descr="A close-up of a logo&#10;&#10;AI-generated content may be incorrect." id="383" name="Google Shape;383;h5f333d88e2db8602_0_2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84" name="Google Shape;384;h5f333d88e2db8602_0_27"/>
          <p:cNvSpPr txBox="1"/>
          <p:nvPr>
            <p:ph type="title"/>
          </p:nvPr>
        </p:nvSpPr>
        <p:spPr>
          <a:xfrm>
            <a:off x="598450" y="135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How are screening data used?</a:t>
            </a:r>
            <a:endParaRPr/>
          </a:p>
        </p:txBody>
      </p:sp>
      <p:sp>
        <p:nvSpPr>
          <p:cNvPr id="385" name="Google Shape;385;h5f333d88e2db8602_0_27"/>
          <p:cNvSpPr txBox="1"/>
          <p:nvPr/>
        </p:nvSpPr>
        <p:spPr>
          <a:xfrm>
            <a:off x="598450" y="1534825"/>
            <a:ext cx="10899600" cy="42738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US" sz="2800">
                <a:solidFill>
                  <a:schemeClr val="dk1"/>
                </a:solidFill>
              </a:rPr>
              <a:t>Provides context in several domains:</a:t>
            </a:r>
            <a:endParaRPr sz="2800">
              <a:solidFill>
                <a:schemeClr val="dk1"/>
              </a:solidFill>
            </a:endParaRPr>
          </a:p>
          <a:p>
            <a:pPr indent="0" lvl="0" marL="0" rtl="0" algn="l">
              <a:spcBef>
                <a:spcPts val="1000"/>
              </a:spcBef>
              <a:spcAft>
                <a:spcPts val="0"/>
              </a:spcAft>
              <a:buNone/>
            </a:pPr>
            <a:r>
              <a:t/>
            </a:r>
            <a:endParaRPr sz="2800">
              <a:solidFill>
                <a:schemeClr val="dk1"/>
              </a:solidFill>
            </a:endParaRPr>
          </a:p>
          <a:p>
            <a:pPr indent="-406400" lvl="0" marL="457200" rtl="0" algn="l">
              <a:spcBef>
                <a:spcPts val="1000"/>
              </a:spcBef>
              <a:spcAft>
                <a:spcPts val="0"/>
              </a:spcAft>
              <a:buClr>
                <a:schemeClr val="dk1"/>
              </a:buClr>
              <a:buSzPts val="2800"/>
              <a:buChar char="●"/>
            </a:pPr>
            <a:r>
              <a:rPr lang="en-US" sz="2800">
                <a:solidFill>
                  <a:schemeClr val="dk1"/>
                </a:solidFill>
              </a:rPr>
              <a:t>Scientific:  		Top box in the CONSORT patient flow diagram</a:t>
            </a:r>
            <a:endParaRPr sz="2800">
              <a:solidFill>
                <a:schemeClr val="dk1"/>
              </a:solidFill>
            </a:endParaRPr>
          </a:p>
          <a:p>
            <a:pPr indent="-406400" lvl="0" marL="457200" rtl="0" algn="l">
              <a:spcBef>
                <a:spcPts val="1000"/>
              </a:spcBef>
              <a:spcAft>
                <a:spcPts val="0"/>
              </a:spcAft>
              <a:buClr>
                <a:schemeClr val="dk1"/>
              </a:buClr>
              <a:buSzPts val="2800"/>
              <a:buChar char="●"/>
            </a:pPr>
            <a:r>
              <a:rPr lang="en-US" sz="2800">
                <a:solidFill>
                  <a:schemeClr val="dk1"/>
                </a:solidFill>
              </a:rPr>
              <a:t>Regulatory:  	Reported to the DSMB and others</a:t>
            </a:r>
            <a:endParaRPr sz="2800">
              <a:solidFill>
                <a:schemeClr val="dk1"/>
              </a:solidFill>
            </a:endParaRPr>
          </a:p>
          <a:p>
            <a:pPr indent="-406400" lvl="0" marL="457200" rtl="0" algn="l">
              <a:spcBef>
                <a:spcPts val="1000"/>
              </a:spcBef>
              <a:spcAft>
                <a:spcPts val="0"/>
              </a:spcAft>
              <a:buClr>
                <a:schemeClr val="dk1"/>
              </a:buClr>
              <a:buSzPts val="2800"/>
              <a:buChar char="●"/>
            </a:pPr>
            <a:r>
              <a:rPr lang="en-US" sz="2800">
                <a:solidFill>
                  <a:schemeClr val="dk1"/>
                </a:solidFill>
              </a:rPr>
              <a:t>Operational:	Assess enrollment trial-wide</a:t>
            </a:r>
            <a:br>
              <a:rPr lang="en-US" sz="2800">
                <a:solidFill>
                  <a:schemeClr val="dk1"/>
                </a:solidFill>
              </a:rPr>
            </a:br>
            <a:r>
              <a:rPr lang="en-US" sz="2800">
                <a:solidFill>
                  <a:schemeClr val="dk1"/>
                </a:solidFill>
              </a:rPr>
              <a:t>					Helps sites and leadership address accrual lapses</a:t>
            </a:r>
            <a:br>
              <a:rPr lang="en-US" sz="2800">
                <a:solidFill>
                  <a:schemeClr val="dk1"/>
                </a:solidFill>
              </a:rPr>
            </a:br>
            <a:r>
              <a:rPr lang="en-US" sz="2800">
                <a:solidFill>
                  <a:schemeClr val="dk1"/>
                </a:solidFill>
              </a:rPr>
              <a:t>					Suggests possible workflow improvements</a:t>
            </a:r>
            <a:endParaRPr sz="2800">
              <a:solidFill>
                <a:schemeClr val="dk1"/>
              </a:solidFill>
            </a:endParaRPr>
          </a:p>
          <a:p>
            <a:pPr indent="0" lvl="0" marL="0" rtl="0" algn="l">
              <a:spcBef>
                <a:spcPts val="1000"/>
              </a:spcBef>
              <a:spcAft>
                <a:spcPts val="0"/>
              </a:spcAft>
              <a:buNone/>
            </a:pPr>
            <a:r>
              <a:t/>
            </a:r>
            <a:endParaRPr sz="2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3f9eb8b5d24_0_23"/>
          <p:cNvSpPr txBox="1"/>
          <p:nvPr>
            <p:ph type="title"/>
          </p:nvPr>
        </p:nvSpPr>
        <p:spPr>
          <a:xfrm>
            <a:off x="598450" y="135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Choice of a denominator</a:t>
            </a:r>
            <a:endParaRPr/>
          </a:p>
        </p:txBody>
      </p:sp>
      <p:sp>
        <p:nvSpPr>
          <p:cNvPr id="392" name="Google Shape;392;g3f9eb8b5d24_0_23"/>
          <p:cNvSpPr txBox="1"/>
          <p:nvPr/>
        </p:nvSpPr>
        <p:spPr>
          <a:xfrm>
            <a:off x="598450" y="1534825"/>
            <a:ext cx="10899600" cy="46689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US" sz="2700">
                <a:solidFill>
                  <a:schemeClr val="dk1"/>
                </a:solidFill>
                <a:highlight>
                  <a:srgbClr val="FFFFFF"/>
                </a:highlight>
              </a:rPr>
              <a:t>Our goals in choosing a denominator were to:</a:t>
            </a:r>
            <a:endParaRPr sz="2700">
              <a:solidFill>
                <a:schemeClr val="dk1"/>
              </a:solidFill>
              <a:highlight>
                <a:srgbClr val="FFFFFF"/>
              </a:highlight>
            </a:endParaRPr>
          </a:p>
          <a:p>
            <a:pPr indent="0" lvl="0" marL="0" rtl="0" algn="l">
              <a:spcBef>
                <a:spcPts val="1000"/>
              </a:spcBef>
              <a:spcAft>
                <a:spcPts val="0"/>
              </a:spcAft>
              <a:buNone/>
            </a:pPr>
            <a:r>
              <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Have easy criteria that could be easily compared across sites</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Criteria easily searchable in administrative data</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Criteria that were more sensitive than specific</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Avoid criteria requiring extensive chart review</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Avoid criteria requiring subjective clinical judgement</a:t>
            </a:r>
            <a:endParaRPr sz="2700">
              <a:solidFill>
                <a:schemeClr val="dk1"/>
              </a:solidFill>
              <a:highlight>
                <a:srgbClr val="FFFFFF"/>
              </a:highlight>
            </a:endParaRPr>
          </a:p>
          <a:p>
            <a:pPr indent="0" lvl="0" marL="0" rtl="0" algn="l">
              <a:spcBef>
                <a:spcPts val="1000"/>
              </a:spcBef>
              <a:spcAft>
                <a:spcPts val="0"/>
              </a:spcAft>
              <a:buNone/>
            </a:pPr>
            <a:r>
              <a:t/>
            </a:r>
            <a:endParaRPr sz="4400">
              <a:solidFill>
                <a:schemeClr val="dk1"/>
              </a:solidFill>
            </a:endParaRPr>
          </a:p>
        </p:txBody>
      </p:sp>
      <p:pic>
        <p:nvPicPr>
          <p:cNvPr descr="A close-up of a logo&#10;&#10;AI-generated content may be incorrect." id="393" name="Google Shape;393;g3f9eb8b5d24_0_2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h2db09e8c80d72aa9_3_0"/>
          <p:cNvSpPr txBox="1"/>
          <p:nvPr>
            <p:ph type="title"/>
          </p:nvPr>
        </p:nvSpPr>
        <p:spPr>
          <a:xfrm>
            <a:off x="598450" y="135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Screening log criteria</a:t>
            </a:r>
            <a:endParaRPr/>
          </a:p>
        </p:txBody>
      </p:sp>
      <p:sp>
        <p:nvSpPr>
          <p:cNvPr id="400" name="Google Shape;400;h2db09e8c80d72aa9_3_0"/>
          <p:cNvSpPr txBox="1"/>
          <p:nvPr/>
        </p:nvSpPr>
        <p:spPr>
          <a:xfrm>
            <a:off x="598450" y="1534825"/>
            <a:ext cx="10899600" cy="40224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US" sz="2700">
                <a:solidFill>
                  <a:schemeClr val="dk1"/>
                </a:solidFill>
                <a:highlight>
                  <a:srgbClr val="FFFFFF"/>
                </a:highlight>
              </a:rPr>
              <a:t>Screen failures should be comprehensive of all patients age 1 year and older seen in the ED and who meet the following criteria:</a:t>
            </a:r>
            <a:endParaRPr sz="2700">
              <a:solidFill>
                <a:schemeClr val="dk1"/>
              </a:solidFill>
              <a:highlight>
                <a:srgbClr val="FFFFFF"/>
              </a:highlight>
            </a:endParaRPr>
          </a:p>
          <a:p>
            <a:pPr indent="0" lvl="0" marL="457200" rtl="0" algn="l">
              <a:spcBef>
                <a:spcPts val="1000"/>
              </a:spcBef>
              <a:spcAft>
                <a:spcPts val="0"/>
              </a:spcAft>
              <a:buNone/>
            </a:pPr>
            <a:r>
              <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Administered intravenous levetiracetam, valproate, or fosphenytoin;</a:t>
            </a:r>
            <a:endParaRPr sz="2700">
              <a:solidFill>
                <a:schemeClr val="dk1"/>
              </a:solidFill>
              <a:highlight>
                <a:srgbClr val="FFFFFF"/>
              </a:highlight>
            </a:endParaRPr>
          </a:p>
          <a:p>
            <a:pPr indent="-400050" lvl="0" marL="457200" rtl="0" algn="l">
              <a:spcBef>
                <a:spcPts val="0"/>
              </a:spcBef>
              <a:spcAft>
                <a:spcPts val="0"/>
              </a:spcAft>
              <a:buClr>
                <a:schemeClr val="dk1"/>
              </a:buClr>
              <a:buSzPts val="2700"/>
              <a:buChar char="●"/>
            </a:pPr>
            <a:r>
              <a:rPr lang="en-US" sz="2700">
                <a:solidFill>
                  <a:schemeClr val="dk1"/>
                </a:solidFill>
                <a:highlight>
                  <a:srgbClr val="FFFFFF"/>
                </a:highlight>
              </a:rPr>
              <a:t>for the treatment of seizures or status epilepticus </a:t>
            </a:r>
            <a:br>
              <a:rPr lang="en-US" sz="2700">
                <a:solidFill>
                  <a:schemeClr val="dk1"/>
                </a:solidFill>
                <a:highlight>
                  <a:srgbClr val="FFFFFF"/>
                </a:highlight>
              </a:rPr>
            </a:br>
            <a:r>
              <a:rPr lang="en-US" sz="2700">
                <a:solidFill>
                  <a:schemeClr val="dk1"/>
                </a:solidFill>
                <a:highlight>
                  <a:srgbClr val="FFFFFF"/>
                </a:highlight>
              </a:rPr>
              <a:t>(ICD-10 codes G40.%, R56.9, R56.%, or equivalent) </a:t>
            </a:r>
            <a:endParaRPr sz="2700">
              <a:solidFill>
                <a:schemeClr val="dk1"/>
              </a:solidFill>
              <a:highlight>
                <a:srgbClr val="FFFFFF"/>
              </a:highlight>
            </a:endParaRPr>
          </a:p>
          <a:p>
            <a:pPr indent="0" lvl="0" marL="457200" rtl="0" algn="l">
              <a:spcBef>
                <a:spcPts val="1000"/>
              </a:spcBef>
              <a:spcAft>
                <a:spcPts val="0"/>
              </a:spcAft>
              <a:buNone/>
            </a:pPr>
            <a:r>
              <a:t/>
            </a:r>
            <a:endParaRPr sz="2700">
              <a:solidFill>
                <a:schemeClr val="dk1"/>
              </a:solidFill>
              <a:highlight>
                <a:srgbClr val="FFFFFF"/>
              </a:highlight>
            </a:endParaRPr>
          </a:p>
          <a:p>
            <a:pPr indent="0" lvl="0" marL="0" rtl="0" algn="l">
              <a:spcBef>
                <a:spcPts val="1000"/>
              </a:spcBef>
              <a:spcAft>
                <a:spcPts val="0"/>
              </a:spcAft>
              <a:buNone/>
            </a:pPr>
            <a:r>
              <a:rPr lang="en-US" sz="2700">
                <a:solidFill>
                  <a:schemeClr val="dk1"/>
                </a:solidFill>
                <a:highlight>
                  <a:srgbClr val="FFFFFF"/>
                </a:highlight>
              </a:rPr>
              <a:t>The screening log does NOT include those enrolled in KESETT.  </a:t>
            </a:r>
            <a:endParaRPr sz="4400">
              <a:solidFill>
                <a:schemeClr val="dk1"/>
              </a:solidFill>
            </a:endParaRPr>
          </a:p>
        </p:txBody>
      </p:sp>
      <p:pic>
        <p:nvPicPr>
          <p:cNvPr descr="A close-up of a logo&#10;&#10;AI-generated content may be incorrect." id="401" name="Google Shape;401;h2db09e8c80d72aa9_3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h2db09e8c80d72aa9_3_7"/>
          <p:cNvSpPr txBox="1"/>
          <p:nvPr>
            <p:ph type="title"/>
          </p:nvPr>
        </p:nvSpPr>
        <p:spPr>
          <a:xfrm>
            <a:off x="598450" y="135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Making screening easier</a:t>
            </a:r>
            <a:endParaRPr/>
          </a:p>
        </p:txBody>
      </p:sp>
      <p:sp>
        <p:nvSpPr>
          <p:cNvPr id="408" name="Google Shape;408;h2db09e8c80d72aa9_3_7"/>
          <p:cNvSpPr txBox="1"/>
          <p:nvPr/>
        </p:nvSpPr>
        <p:spPr>
          <a:xfrm>
            <a:off x="598450" y="1534825"/>
            <a:ext cx="10899600" cy="50847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US" sz="2700">
                <a:solidFill>
                  <a:schemeClr val="dk1"/>
                </a:solidFill>
                <a:highlight>
                  <a:srgbClr val="FFFFFF"/>
                </a:highlight>
              </a:rPr>
              <a:t>We know there are a LOT of screens by these criteria. </a:t>
            </a:r>
            <a:br>
              <a:rPr lang="en-US" sz="2700">
                <a:solidFill>
                  <a:schemeClr val="dk1"/>
                </a:solidFill>
                <a:highlight>
                  <a:srgbClr val="FFFFFF"/>
                </a:highlight>
              </a:rPr>
            </a:br>
            <a:r>
              <a:rPr lang="en-US" sz="2700">
                <a:solidFill>
                  <a:schemeClr val="dk1"/>
                </a:solidFill>
                <a:highlight>
                  <a:srgbClr val="FFFFFF"/>
                </a:highlight>
              </a:rPr>
              <a:t>To make things easier you can </a:t>
            </a:r>
            <a:endParaRPr sz="2700">
              <a:solidFill>
                <a:schemeClr val="dk1"/>
              </a:solidFill>
              <a:highlight>
                <a:srgbClr val="FFFFFF"/>
              </a:highlight>
            </a:endParaRPr>
          </a:p>
          <a:p>
            <a:pPr indent="0" lvl="0" marL="0" rtl="0" algn="l">
              <a:spcBef>
                <a:spcPts val="1000"/>
              </a:spcBef>
              <a:spcAft>
                <a:spcPts val="0"/>
              </a:spcAft>
              <a:buNone/>
            </a:pPr>
            <a:r>
              <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chemeClr val="lt1"/>
                </a:highlight>
              </a:rPr>
              <a:t>R</a:t>
            </a:r>
            <a:r>
              <a:rPr lang="en-US" sz="2700">
                <a:solidFill>
                  <a:schemeClr val="dk1"/>
                </a:solidFill>
                <a:highlight>
                  <a:schemeClr val="lt1"/>
                </a:highlight>
              </a:rPr>
              <a:t>eport directly from administrative data or very brief chart reviews.</a:t>
            </a:r>
            <a:endParaRPr sz="2700">
              <a:solidFill>
                <a:schemeClr val="dk1"/>
              </a:solidFill>
              <a:highlight>
                <a:schemeClr val="lt1"/>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chemeClr val="lt1"/>
                </a:highlight>
              </a:rPr>
              <a:t>Demographics (sex, race, ethnicity, age) from administrative data.</a:t>
            </a:r>
            <a:endParaRPr sz="2700">
              <a:solidFill>
                <a:schemeClr val="dk1"/>
              </a:solidFill>
              <a:highlight>
                <a:schemeClr val="lt1"/>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Eligibility criteria do NOT need to be comprehensively reported</a:t>
            </a:r>
            <a:endParaRPr sz="2700">
              <a:solidFill>
                <a:schemeClr val="dk1"/>
              </a:solidFill>
              <a:highlight>
                <a:srgbClr val="FFFFFF"/>
              </a:highlight>
            </a:endParaRPr>
          </a:p>
          <a:p>
            <a:pPr indent="0" lvl="0" marL="457200" rtl="0" algn="l">
              <a:spcBef>
                <a:spcPts val="1000"/>
              </a:spcBef>
              <a:spcAft>
                <a:spcPts val="0"/>
              </a:spcAft>
              <a:buNone/>
            </a:pPr>
            <a:r>
              <a:t/>
            </a:r>
            <a:endParaRPr sz="2700">
              <a:solidFill>
                <a:schemeClr val="dk1"/>
              </a:solidFill>
              <a:highlight>
                <a:srgbClr val="FFFFFF"/>
              </a:highlight>
            </a:endParaRPr>
          </a:p>
          <a:p>
            <a:pPr indent="0" lvl="0" marL="457200" rtl="0" algn="l">
              <a:spcBef>
                <a:spcPts val="1000"/>
              </a:spcBef>
              <a:spcAft>
                <a:spcPts val="0"/>
              </a:spcAft>
              <a:buNone/>
            </a:pPr>
            <a:r>
              <a:rPr lang="en-US" sz="2700">
                <a:solidFill>
                  <a:schemeClr val="dk1"/>
                </a:solidFill>
                <a:highlight>
                  <a:srgbClr val="FFFFFF"/>
                </a:highlight>
              </a:rPr>
              <a:t>Ok to move on after finding the first obvious exclusion</a:t>
            </a:r>
            <a:endParaRPr sz="2700">
              <a:solidFill>
                <a:schemeClr val="dk1"/>
              </a:solidFill>
              <a:highlight>
                <a:srgbClr val="FFFFFF"/>
              </a:highlight>
            </a:endParaRPr>
          </a:p>
          <a:p>
            <a:pPr indent="0" lvl="0" marL="0" rtl="0" algn="l">
              <a:spcBef>
                <a:spcPts val="1000"/>
              </a:spcBef>
              <a:spcAft>
                <a:spcPts val="0"/>
              </a:spcAft>
              <a:buNone/>
            </a:pPr>
            <a:r>
              <a:t/>
            </a:r>
            <a:endParaRPr sz="4400">
              <a:solidFill>
                <a:schemeClr val="dk1"/>
              </a:solidFill>
            </a:endParaRPr>
          </a:p>
        </p:txBody>
      </p:sp>
      <p:pic>
        <p:nvPicPr>
          <p:cNvPr descr="A close-up of a logo&#10;&#10;AI-generated content may be incorrect." id="409" name="Google Shape;409;h2db09e8c80d72aa9_3_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h2db09e8c80d72aa9_3_14"/>
          <p:cNvSpPr txBox="1"/>
          <p:nvPr>
            <p:ph type="title"/>
          </p:nvPr>
        </p:nvSpPr>
        <p:spPr>
          <a:xfrm>
            <a:off x="598450" y="135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Making screening easier</a:t>
            </a:r>
            <a:endParaRPr/>
          </a:p>
        </p:txBody>
      </p:sp>
      <p:sp>
        <p:nvSpPr>
          <p:cNvPr id="416" name="Google Shape;416;h2db09e8c80d72aa9_3_14"/>
          <p:cNvSpPr txBox="1"/>
          <p:nvPr/>
        </p:nvSpPr>
        <p:spPr>
          <a:xfrm>
            <a:off x="598450" y="1534825"/>
            <a:ext cx="10899600" cy="42792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US" sz="2700">
                <a:solidFill>
                  <a:schemeClr val="dk1"/>
                </a:solidFill>
                <a:highlight>
                  <a:srgbClr val="FFFFFF"/>
                </a:highlight>
              </a:rPr>
              <a:t>Consider screening eligibility criteria in the following order…</a:t>
            </a:r>
            <a:br>
              <a:rPr lang="en-US" sz="2700">
                <a:solidFill>
                  <a:schemeClr val="dk1"/>
                </a:solidFill>
                <a:highlight>
                  <a:srgbClr val="FFFFFF"/>
                </a:highlight>
              </a:rPr>
            </a:b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Continuing or recurring </a:t>
            </a:r>
            <a:r>
              <a:rPr lang="en-US" sz="2700">
                <a:solidFill>
                  <a:schemeClr val="dk1"/>
                </a:solidFill>
                <a:highlight>
                  <a:srgbClr val="FFFFFF"/>
                </a:highlight>
              </a:rPr>
              <a:t>seizures in the ED after &gt;5 minute seizure?</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Study team available to enroll if other eligible?</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Benzodiazepine refractory or already intubated?</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Too small?</a:t>
            </a:r>
            <a:endParaRPr sz="2700">
              <a:solidFill>
                <a:schemeClr val="dk1"/>
              </a:solidFill>
              <a:highlight>
                <a:srgbClr val="FFFFFF"/>
              </a:highlight>
            </a:endParaRPr>
          </a:p>
          <a:p>
            <a:pPr indent="-400050" lvl="0" marL="457200" rtl="0" algn="l">
              <a:spcBef>
                <a:spcPts val="1000"/>
              </a:spcBef>
              <a:spcAft>
                <a:spcPts val="0"/>
              </a:spcAft>
              <a:buClr>
                <a:schemeClr val="dk1"/>
              </a:buClr>
              <a:buSzPts val="2700"/>
              <a:buChar char="●"/>
            </a:pPr>
            <a:r>
              <a:rPr lang="en-US" sz="2700">
                <a:solidFill>
                  <a:schemeClr val="dk1"/>
                </a:solidFill>
                <a:highlight>
                  <a:srgbClr val="FFFFFF"/>
                </a:highlight>
              </a:rPr>
              <a:t>EFIC not allowed (opt out bracelet, prisoner, pregnant)?</a:t>
            </a:r>
            <a:endParaRPr sz="2700">
              <a:solidFill>
                <a:schemeClr val="dk1"/>
              </a:solidFill>
              <a:highlight>
                <a:srgbClr val="FFFFFF"/>
              </a:highlight>
            </a:endParaRPr>
          </a:p>
          <a:p>
            <a:pPr indent="-400050" lvl="0" marL="457200" rtl="0" algn="l">
              <a:spcBef>
                <a:spcPts val="1000"/>
              </a:spcBef>
              <a:spcAft>
                <a:spcPts val="1000"/>
              </a:spcAft>
              <a:buClr>
                <a:schemeClr val="dk1"/>
              </a:buClr>
              <a:buSzPts val="2700"/>
              <a:buChar char="●"/>
            </a:pPr>
            <a:r>
              <a:rPr lang="en-US" sz="2700">
                <a:solidFill>
                  <a:schemeClr val="dk1"/>
                </a:solidFill>
                <a:highlight>
                  <a:srgbClr val="FFFFFF"/>
                </a:highlight>
              </a:rPr>
              <a:t>Other excluded causes of seizure or contraindication?</a:t>
            </a:r>
            <a:endParaRPr sz="4400">
              <a:solidFill>
                <a:schemeClr val="dk1"/>
              </a:solidFill>
            </a:endParaRPr>
          </a:p>
        </p:txBody>
      </p:sp>
      <p:pic>
        <p:nvPicPr>
          <p:cNvPr descr="A close-up of a logo&#10;&#10;AI-generated content may be incorrect." id="417" name="Google Shape;417;h2db09e8c80d72aa9_3_1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h2db09e8c80d72aa9_3_21"/>
          <p:cNvSpPr txBox="1"/>
          <p:nvPr>
            <p:ph type="title"/>
          </p:nvPr>
        </p:nvSpPr>
        <p:spPr>
          <a:xfrm>
            <a:off x="598450" y="135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Screening strategies</a:t>
            </a:r>
            <a:endParaRPr/>
          </a:p>
        </p:txBody>
      </p:sp>
      <p:sp>
        <p:nvSpPr>
          <p:cNvPr id="424" name="Google Shape;424;h2db09e8c80d72aa9_3_21"/>
          <p:cNvSpPr txBox="1"/>
          <p:nvPr/>
        </p:nvSpPr>
        <p:spPr>
          <a:xfrm>
            <a:off x="598450" y="1534825"/>
            <a:ext cx="11308800" cy="50847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US" sz="2700">
                <a:solidFill>
                  <a:schemeClr val="dk1"/>
                </a:solidFill>
                <a:highlight>
                  <a:srgbClr val="FFFFFF"/>
                </a:highlight>
              </a:rPr>
              <a:t>Consider entering those the study team screens directly in real time.</a:t>
            </a:r>
            <a:endParaRPr sz="2700">
              <a:solidFill>
                <a:schemeClr val="dk1"/>
              </a:solidFill>
              <a:highlight>
                <a:srgbClr val="FFFFFF"/>
              </a:highlight>
            </a:endParaRPr>
          </a:p>
          <a:p>
            <a:pPr indent="-400050" lvl="3" marL="1828800" rtl="0" algn="l">
              <a:spcBef>
                <a:spcPts val="1000"/>
              </a:spcBef>
              <a:spcAft>
                <a:spcPts val="0"/>
              </a:spcAft>
              <a:buClr>
                <a:schemeClr val="dk1"/>
              </a:buClr>
              <a:buSzPts val="2700"/>
              <a:buChar char="●"/>
            </a:pPr>
            <a:r>
              <a:rPr lang="en-US" sz="2700">
                <a:solidFill>
                  <a:schemeClr val="dk1"/>
                </a:solidFill>
                <a:highlight>
                  <a:srgbClr val="FFFFFF"/>
                </a:highlight>
              </a:rPr>
              <a:t>These can likely be more complete.</a:t>
            </a:r>
            <a:endParaRPr sz="2700">
              <a:solidFill>
                <a:schemeClr val="dk1"/>
              </a:solidFill>
              <a:highlight>
                <a:srgbClr val="FFFFFF"/>
              </a:highlight>
            </a:endParaRPr>
          </a:p>
          <a:p>
            <a:pPr indent="0" lvl="0" marL="0" rtl="0" algn="l">
              <a:spcBef>
                <a:spcPts val="1000"/>
              </a:spcBef>
              <a:spcAft>
                <a:spcPts val="0"/>
              </a:spcAft>
              <a:buNone/>
            </a:pPr>
            <a:r>
              <a:t/>
            </a:r>
            <a:endParaRPr sz="2700">
              <a:solidFill>
                <a:schemeClr val="dk1"/>
              </a:solidFill>
              <a:highlight>
                <a:srgbClr val="FFFFFF"/>
              </a:highlight>
            </a:endParaRPr>
          </a:p>
          <a:p>
            <a:pPr indent="0" lvl="0" marL="0" rtl="0" algn="l">
              <a:spcBef>
                <a:spcPts val="1000"/>
              </a:spcBef>
              <a:spcAft>
                <a:spcPts val="0"/>
              </a:spcAft>
              <a:buNone/>
            </a:pPr>
            <a:r>
              <a:rPr lang="en-US" sz="2700">
                <a:solidFill>
                  <a:schemeClr val="dk1"/>
                </a:solidFill>
                <a:highlight>
                  <a:srgbClr val="FFFFFF"/>
                </a:highlight>
              </a:rPr>
              <a:t>But…patients meeting screening log criteria need to be entered whether the study team was contacted on day of service or not.</a:t>
            </a:r>
            <a:endParaRPr sz="2700">
              <a:solidFill>
                <a:schemeClr val="dk1"/>
              </a:solidFill>
              <a:highlight>
                <a:srgbClr val="FFFFFF"/>
              </a:highlight>
            </a:endParaRPr>
          </a:p>
          <a:p>
            <a:pPr indent="0" lvl="0" marL="0" rtl="0" algn="l">
              <a:spcBef>
                <a:spcPts val="1000"/>
              </a:spcBef>
              <a:spcAft>
                <a:spcPts val="0"/>
              </a:spcAft>
              <a:buNone/>
            </a:pPr>
            <a:r>
              <a:t/>
            </a:r>
            <a:endParaRPr sz="2700">
              <a:solidFill>
                <a:schemeClr val="dk1"/>
              </a:solidFill>
              <a:highlight>
                <a:srgbClr val="FFFFFF"/>
              </a:highlight>
            </a:endParaRPr>
          </a:p>
          <a:p>
            <a:pPr indent="0" lvl="0" marL="0" rtl="0" algn="l">
              <a:spcBef>
                <a:spcPts val="1000"/>
              </a:spcBef>
              <a:spcAft>
                <a:spcPts val="0"/>
              </a:spcAft>
              <a:buNone/>
            </a:pPr>
            <a:r>
              <a:rPr lang="en-US" sz="2700">
                <a:solidFill>
                  <a:schemeClr val="dk1"/>
                </a:solidFill>
                <a:highlight>
                  <a:srgbClr val="FFFFFF"/>
                </a:highlight>
              </a:rPr>
              <a:t>Enter in WebDCU from an administrative search at least monthly</a:t>
            </a:r>
            <a:endParaRPr sz="2700">
              <a:solidFill>
                <a:schemeClr val="dk1"/>
              </a:solidFill>
              <a:highlight>
                <a:srgbClr val="FFFFFF"/>
              </a:highlight>
            </a:endParaRPr>
          </a:p>
          <a:p>
            <a:pPr indent="-400050" lvl="3" marL="1828800" rtl="0" algn="l">
              <a:spcBef>
                <a:spcPts val="1000"/>
              </a:spcBef>
              <a:spcAft>
                <a:spcPts val="0"/>
              </a:spcAft>
              <a:buClr>
                <a:schemeClr val="dk1"/>
              </a:buClr>
              <a:buSzPts val="2700"/>
              <a:buChar char="●"/>
            </a:pPr>
            <a:r>
              <a:rPr lang="en-US" sz="2700">
                <a:solidFill>
                  <a:schemeClr val="dk1"/>
                </a:solidFill>
                <a:highlight>
                  <a:srgbClr val="FFFFFF"/>
                </a:highlight>
              </a:rPr>
              <a:t>These will usually be more abbreviated</a:t>
            </a:r>
            <a:endParaRPr sz="2700">
              <a:solidFill>
                <a:schemeClr val="dk1"/>
              </a:solidFill>
              <a:highlight>
                <a:srgbClr val="FFFFFF"/>
              </a:highlight>
            </a:endParaRPr>
          </a:p>
          <a:p>
            <a:pPr indent="0" lvl="0" marL="0" rtl="0" algn="l">
              <a:spcBef>
                <a:spcPts val="1000"/>
              </a:spcBef>
              <a:spcAft>
                <a:spcPts val="1000"/>
              </a:spcAft>
              <a:buNone/>
            </a:pPr>
            <a:r>
              <a:t/>
            </a:r>
            <a:endParaRPr sz="4400">
              <a:solidFill>
                <a:schemeClr val="dk1"/>
              </a:solidFill>
            </a:endParaRPr>
          </a:p>
        </p:txBody>
      </p:sp>
      <p:pic>
        <p:nvPicPr>
          <p:cNvPr descr="A close-up of a logo&#10;&#10;AI-generated content may be incorrect." id="425" name="Google Shape;425;h2db09e8c80d72aa9_3_2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h2db09e8c80d72aa9_3_28"/>
          <p:cNvSpPr txBox="1"/>
          <p:nvPr/>
        </p:nvSpPr>
        <p:spPr>
          <a:xfrm>
            <a:off x="0" y="1534825"/>
            <a:ext cx="11907300" cy="38418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b="1" lang="en-US" sz="4400">
                <a:solidFill>
                  <a:srgbClr val="743192"/>
                </a:solidFill>
              </a:rPr>
              <a:t>Easier screening</a:t>
            </a:r>
            <a:br>
              <a:rPr b="1" lang="en-US" sz="4400">
                <a:solidFill>
                  <a:srgbClr val="743192"/>
                </a:solidFill>
              </a:rPr>
            </a:br>
            <a:r>
              <a:rPr b="1" lang="en-US" sz="4400">
                <a:solidFill>
                  <a:srgbClr val="743192"/>
                </a:solidFill>
              </a:rPr>
              <a:t>= </a:t>
            </a:r>
            <a:br>
              <a:rPr b="1" lang="en-US" sz="4400">
                <a:solidFill>
                  <a:srgbClr val="743192"/>
                </a:solidFill>
              </a:rPr>
            </a:br>
            <a:r>
              <a:rPr b="1" lang="en-US" sz="4400">
                <a:solidFill>
                  <a:srgbClr val="743192"/>
                </a:solidFill>
              </a:rPr>
              <a:t>Not fewer screens, but fewer data</a:t>
            </a:r>
            <a:endParaRPr b="1" sz="4400">
              <a:solidFill>
                <a:srgbClr val="743192"/>
              </a:solidFill>
            </a:endParaRPr>
          </a:p>
          <a:p>
            <a:pPr indent="0" lvl="0" marL="0" rtl="0" algn="l">
              <a:lnSpc>
                <a:spcPct val="90000"/>
              </a:lnSpc>
              <a:spcBef>
                <a:spcPts val="0"/>
              </a:spcBef>
              <a:spcAft>
                <a:spcPts val="0"/>
              </a:spcAft>
              <a:buNone/>
            </a:pPr>
            <a:r>
              <a:t/>
            </a:r>
            <a:endParaRPr b="1" sz="4400">
              <a:solidFill>
                <a:srgbClr val="743192"/>
              </a:solidFill>
            </a:endParaRPr>
          </a:p>
          <a:p>
            <a:pPr indent="0" lvl="0" marL="0" rtl="0" algn="l">
              <a:lnSpc>
                <a:spcPct val="90000"/>
              </a:lnSpc>
              <a:spcBef>
                <a:spcPts val="0"/>
              </a:spcBef>
              <a:spcAft>
                <a:spcPts val="0"/>
              </a:spcAft>
              <a:buNone/>
            </a:pPr>
            <a:r>
              <a:t/>
            </a:r>
            <a:endParaRPr b="1" sz="4400">
              <a:solidFill>
                <a:srgbClr val="743192"/>
              </a:solidFill>
            </a:endParaRPr>
          </a:p>
          <a:p>
            <a:pPr indent="0" lvl="0" marL="0" rtl="0" algn="l">
              <a:lnSpc>
                <a:spcPct val="90000"/>
              </a:lnSpc>
              <a:spcBef>
                <a:spcPts val="0"/>
              </a:spcBef>
              <a:spcAft>
                <a:spcPts val="0"/>
              </a:spcAft>
              <a:buClr>
                <a:schemeClr val="dk1"/>
              </a:buClr>
              <a:buSzPts val="1800"/>
              <a:buFont typeface="Arial"/>
              <a:buNone/>
            </a:pPr>
            <a:r>
              <a:t/>
            </a:r>
            <a:endParaRPr b="1" sz="4400">
              <a:solidFill>
                <a:srgbClr val="743192"/>
              </a:solidFill>
            </a:endParaRPr>
          </a:p>
        </p:txBody>
      </p:sp>
      <p:pic>
        <p:nvPicPr>
          <p:cNvPr descr="A close-up of a logo&#10;&#10;AI-generated content may be incorrect." id="432" name="Google Shape;432;h2db09e8c80d72aa9_3_2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id="433" name="Google Shape;433;h2db09e8c80d72aa9_3_28"/>
          <p:cNvPicPr preferRelativeResize="0"/>
          <p:nvPr/>
        </p:nvPicPr>
        <p:blipFill>
          <a:blip r:embed="rId4">
            <a:alphaModFix/>
          </a:blip>
          <a:stretch>
            <a:fillRect/>
          </a:stretch>
        </p:blipFill>
        <p:spPr>
          <a:xfrm>
            <a:off x="2865875" y="3627875"/>
            <a:ext cx="6460250" cy="32301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8" name="Shape 438"/>
        <p:cNvGrpSpPr/>
        <p:nvPr/>
      </p:nvGrpSpPr>
      <p:grpSpPr>
        <a:xfrm>
          <a:off x="0" y="0"/>
          <a:ext cx="0" cy="0"/>
          <a:chOff x="0" y="0"/>
          <a:chExt cx="0" cy="0"/>
        </a:xfrm>
      </p:grpSpPr>
      <p:pic>
        <p:nvPicPr>
          <p:cNvPr id="439" name="Google Shape;439;h2db09e8c80d72aa9_3_35"/>
          <p:cNvPicPr preferRelativeResize="0"/>
          <p:nvPr/>
        </p:nvPicPr>
        <p:blipFill rotWithShape="1">
          <a:blip r:embed="rId3">
            <a:alphaModFix/>
          </a:blip>
          <a:srcRect b="0" l="0" r="0" t="20553"/>
          <a:stretch/>
        </p:blipFill>
        <p:spPr>
          <a:xfrm>
            <a:off x="0" y="0"/>
            <a:ext cx="12192000"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3" name="Shape 443"/>
        <p:cNvGrpSpPr/>
        <p:nvPr/>
      </p:nvGrpSpPr>
      <p:grpSpPr>
        <a:xfrm>
          <a:off x="0" y="0"/>
          <a:ext cx="0" cy="0"/>
          <a:chOff x="0" y="0"/>
          <a:chExt cx="0" cy="0"/>
        </a:xfrm>
      </p:grpSpPr>
      <p:sp>
        <p:nvSpPr>
          <p:cNvPr id="444" name="Google Shape;444;g3f98de8fa79_1_0"/>
          <p:cNvSpPr txBox="1"/>
          <p:nvPr>
            <p:ph type="title"/>
          </p:nvPr>
        </p:nvSpPr>
        <p:spPr>
          <a:xfrm>
            <a:off x="429633" y="3200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24/7 Hotline</a:t>
            </a:r>
            <a:endParaRPr>
              <a:solidFill>
                <a:srgbClr val="743192"/>
              </a:solidFill>
              <a:latin typeface="Arial"/>
              <a:ea typeface="Arial"/>
              <a:cs typeface="Arial"/>
              <a:sym typeface="Arial"/>
            </a:endParaRPr>
          </a:p>
        </p:txBody>
      </p:sp>
      <p:pic>
        <p:nvPicPr>
          <p:cNvPr descr="A close-up of a logo&#10;&#10;AI-generated content may be incorrect." id="445" name="Google Shape;445;g3f98de8fa79_1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46" name="Google Shape;446;g3f98de8fa79_1_0"/>
          <p:cNvSpPr txBox="1"/>
          <p:nvPr/>
        </p:nvSpPr>
        <p:spPr>
          <a:xfrm>
            <a:off x="694875" y="1818025"/>
            <a:ext cx="10569000" cy="2816700"/>
          </a:xfrm>
          <a:prstGeom prst="rect">
            <a:avLst/>
          </a:prstGeom>
          <a:noFill/>
          <a:ln>
            <a:noFill/>
          </a:ln>
        </p:spPr>
        <p:txBody>
          <a:bodyPr anchorCtr="0" anchor="t" bIns="91425" lIns="91425" spcFirstLastPara="1" rIns="91425" wrap="square" tIns="91425">
            <a:spAutoFit/>
          </a:bodyPr>
          <a:lstStyle/>
          <a:p>
            <a:pPr indent="-444500" lvl="0" marL="457200" marR="0" rtl="0" algn="l">
              <a:lnSpc>
                <a:spcPct val="100000"/>
              </a:lnSpc>
              <a:spcBef>
                <a:spcPts val="1000"/>
              </a:spcBef>
              <a:spcAft>
                <a:spcPts val="0"/>
              </a:spcAft>
              <a:buClr>
                <a:srgbClr val="743192"/>
              </a:buClr>
              <a:buSzPts val="3400"/>
              <a:buFont typeface="Arial"/>
              <a:buChar char="●"/>
            </a:pPr>
            <a:r>
              <a:rPr b="1" i="0" lang="en-US" sz="3400" u="none" cap="none" strike="noStrike">
                <a:solidFill>
                  <a:srgbClr val="743192"/>
                </a:solidFill>
                <a:latin typeface="Arial"/>
                <a:ea typeface="Arial"/>
                <a:cs typeface="Arial"/>
                <a:sym typeface="Arial"/>
              </a:rPr>
              <a:t>1-844-4KESETT (1-844-453-7388)</a:t>
            </a:r>
            <a:endParaRPr b="1" i="0" sz="3400" u="none" cap="none" strike="noStrike">
              <a:solidFill>
                <a:srgbClr val="743192"/>
              </a:solidFill>
              <a:latin typeface="Arial"/>
              <a:ea typeface="Arial"/>
              <a:cs typeface="Arial"/>
              <a:sym typeface="Arial"/>
            </a:endParaRPr>
          </a:p>
          <a:p>
            <a:pPr indent="0" lvl="0" marL="457200" marR="0" rtl="0" algn="l">
              <a:lnSpc>
                <a:spcPct val="100000"/>
              </a:lnSpc>
              <a:spcBef>
                <a:spcPts val="100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10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Can be used by clinical and/or study teams</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10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Screening/eligibility questions, procedural questions, AE reporting, etc.</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0" name="Shape 450"/>
        <p:cNvGrpSpPr/>
        <p:nvPr/>
      </p:nvGrpSpPr>
      <p:grpSpPr>
        <a:xfrm>
          <a:off x="0" y="0"/>
          <a:ext cx="0" cy="0"/>
          <a:chOff x="0" y="0"/>
          <a:chExt cx="0" cy="0"/>
        </a:xfrm>
      </p:grpSpPr>
      <p:sp>
        <p:nvSpPr>
          <p:cNvPr id="451" name="Google Shape;451;h5f333d88e2db8602_0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2" name="Google Shape;452;h5f333d88e2db8602_0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53" name="Google Shape;453;h5f333d88e2db8602_0_0"/>
          <p:cNvGrpSpPr/>
          <p:nvPr/>
        </p:nvGrpSpPr>
        <p:grpSpPr>
          <a:xfrm>
            <a:off x="1303402" y="3985"/>
            <a:ext cx="9772765" cy="6858000"/>
            <a:chOff x="1303402" y="3985"/>
            <a:chExt cx="9772765" cy="6858000"/>
          </a:xfrm>
        </p:grpSpPr>
        <p:sp>
          <p:nvSpPr>
            <p:cNvPr id="454" name="Google Shape;454;h5f333d88e2db8602_0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5" name="Google Shape;455;h5f333d88e2db8602_0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6" name="Google Shape;456;h5f333d88e2db8602_0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7" name="Google Shape;457;h5f333d88e2db8602_0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8" name="Google Shape;458;h5f333d88e2db8602_0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2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9" name="Google Shape;459;h5f333d88e2db8602_0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0" name="Google Shape;460;h5f333d88e2db8602_0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61" name="Google Shape;461;h5f333d88e2db8602_0_0"/>
          <p:cNvSpPr txBox="1"/>
          <p:nvPr>
            <p:ph type="ctrTitle"/>
          </p:nvPr>
        </p:nvSpPr>
        <p:spPr>
          <a:xfrm>
            <a:off x="2811300" y="1764400"/>
            <a:ext cx="65694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Informed Consent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462" name="Google Shape;462;h5f333d88e2db8602_0_0"/>
          <p:cNvSpPr txBox="1"/>
          <p:nvPr>
            <p:ph type="ctrTitle"/>
          </p:nvPr>
        </p:nvSpPr>
        <p:spPr>
          <a:xfrm>
            <a:off x="2811150" y="3556950"/>
            <a:ext cx="6569400" cy="10815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50000"/>
              <a:buFont typeface="Arial"/>
              <a:buNone/>
            </a:pPr>
            <a:r>
              <a:rPr lang="en-US" sz="3600">
                <a:latin typeface="Arial"/>
                <a:ea typeface="Arial"/>
                <a:cs typeface="Arial"/>
                <a:sym typeface="Arial"/>
              </a:rPr>
              <a:t>Vince</a:t>
            </a:r>
            <a:endParaRPr sz="3600">
              <a:latin typeface="Arial"/>
              <a:ea typeface="Arial"/>
              <a:cs typeface="Arial"/>
              <a:sym typeface="Arial"/>
            </a:endParaRPr>
          </a:p>
          <a:p>
            <a:pPr indent="0" lvl="0" marL="0" rtl="0" algn="ctr">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61"/>
                                        </p:tgtEl>
                                        <p:attrNameLst>
                                          <p:attrName>style.visibility</p:attrName>
                                        </p:attrNameLst>
                                      </p:cBhvr>
                                      <p:to>
                                        <p:strVal val="visible"/>
                                      </p:to>
                                    </p:set>
                                    <p:animEffect filter="fade" transition="in">
                                      <p:cBhvr>
                                        <p:cTn dur="1000"/>
                                        <p:tgtEl>
                                          <p:spTgt spid="4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ha53312d1a67a464_1_449"/>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EFIC Consent</a:t>
            </a:r>
            <a:endParaRPr>
              <a:solidFill>
                <a:srgbClr val="7030A0"/>
              </a:solidFill>
              <a:latin typeface="Arial"/>
              <a:ea typeface="Arial"/>
              <a:cs typeface="Arial"/>
              <a:sym typeface="Arial"/>
            </a:endParaRPr>
          </a:p>
        </p:txBody>
      </p:sp>
      <p:sp>
        <p:nvSpPr>
          <p:cNvPr id="469" name="Google Shape;469;ha53312d1a67a464_1_449"/>
          <p:cNvSpPr txBox="1"/>
          <p:nvPr>
            <p:ph idx="1" type="body"/>
          </p:nvPr>
        </p:nvSpPr>
        <p:spPr>
          <a:xfrm>
            <a:off x="838200" y="1586625"/>
            <a:ext cx="10735200" cy="4590300"/>
          </a:xfrm>
          <a:prstGeom prst="rect">
            <a:avLst/>
          </a:prstGeom>
          <a:noFill/>
          <a:ln>
            <a:noFill/>
          </a:ln>
        </p:spPr>
        <p:txBody>
          <a:bodyPr anchorCtr="0" anchor="t" bIns="45700" lIns="91425" spcFirstLastPara="1" rIns="91425" wrap="square" tIns="45700">
            <a:normAutofit/>
          </a:bodyPr>
          <a:lstStyle/>
          <a:p>
            <a:pPr indent="-406400" lvl="0" marL="457200" rtl="0" algn="l">
              <a:lnSpc>
                <a:spcPct val="115000"/>
              </a:lnSpc>
              <a:spcBef>
                <a:spcPts val="1000"/>
              </a:spcBef>
              <a:spcAft>
                <a:spcPts val="0"/>
              </a:spcAft>
              <a:buSzPts val="2800"/>
              <a:buChar char="●"/>
            </a:pPr>
            <a:r>
              <a:rPr lang="en-US"/>
              <a:t>All enrollments are expected to occur under EFIC guidelines without obtaining prospective consent</a:t>
            </a:r>
            <a:endParaRPr/>
          </a:p>
          <a:p>
            <a:pPr indent="0" lvl="0" marL="457200" rtl="0" algn="l">
              <a:lnSpc>
                <a:spcPct val="90000"/>
              </a:lnSpc>
              <a:spcBef>
                <a:spcPts val="1000"/>
              </a:spcBef>
              <a:spcAft>
                <a:spcPts val="0"/>
              </a:spcAft>
              <a:buNone/>
            </a:pPr>
            <a:r>
              <a:t/>
            </a:r>
            <a:endParaRPr/>
          </a:p>
          <a:p>
            <a:pPr indent="-406400" lvl="0" marL="457200" rtl="0" algn="l">
              <a:lnSpc>
                <a:spcPct val="90000"/>
              </a:lnSpc>
              <a:spcBef>
                <a:spcPts val="1000"/>
              </a:spcBef>
              <a:spcAft>
                <a:spcPts val="0"/>
              </a:spcAft>
              <a:buSzPts val="2800"/>
              <a:buChar char="●"/>
            </a:pPr>
            <a:r>
              <a:rPr lang="en-US"/>
              <a:t>Pre enrollment </a:t>
            </a:r>
            <a:r>
              <a:rPr lang="en-US"/>
              <a:t>opportunity</a:t>
            </a:r>
            <a:r>
              <a:rPr lang="en-US"/>
              <a:t> to decline will be offered if it does not </a:t>
            </a:r>
            <a:r>
              <a:rPr lang="en-US"/>
              <a:t>delay</a:t>
            </a:r>
            <a:r>
              <a:rPr lang="en-US"/>
              <a:t> treatment </a:t>
            </a:r>
            <a:endParaRPr/>
          </a:p>
          <a:p>
            <a:pPr indent="-406400" lvl="1" marL="914400" rtl="0" algn="l">
              <a:lnSpc>
                <a:spcPct val="90000"/>
              </a:lnSpc>
              <a:spcBef>
                <a:spcPts val="1000"/>
              </a:spcBef>
              <a:spcAft>
                <a:spcPts val="0"/>
              </a:spcAft>
              <a:buSzPts val="2800"/>
              <a:buChar char="○"/>
            </a:pPr>
            <a:r>
              <a:rPr lang="en-US"/>
              <a:t>May be </a:t>
            </a:r>
            <a:r>
              <a:rPr lang="en-US"/>
              <a:t>performed with family at the bedside and/or LAR</a:t>
            </a:r>
            <a:endParaRPr/>
          </a:p>
          <a:p>
            <a:pPr indent="0" lvl="0" marL="45720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p:txBody>
      </p:sp>
      <p:pic>
        <p:nvPicPr>
          <p:cNvPr descr="A close-up of a logo&#10;&#10;AI-generated content may be incorrect." id="470" name="Google Shape;470;ha53312d1a67a464_1_44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ha53312d1a67a464_1_576"/>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Consent to Continue</a:t>
            </a:r>
            <a:endParaRPr>
              <a:solidFill>
                <a:srgbClr val="7030A0"/>
              </a:solidFill>
              <a:latin typeface="Arial"/>
              <a:ea typeface="Arial"/>
              <a:cs typeface="Arial"/>
              <a:sym typeface="Arial"/>
            </a:endParaRPr>
          </a:p>
        </p:txBody>
      </p:sp>
      <p:sp>
        <p:nvSpPr>
          <p:cNvPr id="477" name="Google Shape;477;ha53312d1a67a464_1_576"/>
          <p:cNvSpPr txBox="1"/>
          <p:nvPr>
            <p:ph idx="1" type="body"/>
          </p:nvPr>
        </p:nvSpPr>
        <p:spPr>
          <a:xfrm>
            <a:off x="838200" y="1586625"/>
            <a:ext cx="10735200" cy="4590300"/>
          </a:xfrm>
          <a:prstGeom prst="rect">
            <a:avLst/>
          </a:prstGeom>
          <a:noFill/>
          <a:ln>
            <a:noFill/>
          </a:ln>
        </p:spPr>
        <p:txBody>
          <a:bodyPr anchorCtr="0" anchor="t" bIns="45700" lIns="91425" spcFirstLastPara="1" rIns="91425" wrap="square" tIns="45700">
            <a:normAutofit fontScale="85000" lnSpcReduction="20000"/>
          </a:bodyPr>
          <a:lstStyle/>
          <a:p>
            <a:pPr indent="-384493" lvl="0" marL="457200" rtl="0" algn="l">
              <a:lnSpc>
                <a:spcPct val="115000"/>
              </a:lnSpc>
              <a:spcBef>
                <a:spcPts val="1000"/>
              </a:spcBef>
              <a:spcAft>
                <a:spcPts val="0"/>
              </a:spcAft>
              <a:buSzPct val="103151"/>
              <a:buChar char="●"/>
            </a:pPr>
            <a:r>
              <a:rPr lang="en-US"/>
              <a:t>Once the LAR is available and as soon as it is feasible, the LAR will be informed of the participant’s enrollment in the study.</a:t>
            </a:r>
            <a:endParaRPr/>
          </a:p>
          <a:p>
            <a:pPr indent="-378143" lvl="1" marL="914400" rtl="0" algn="l">
              <a:lnSpc>
                <a:spcPct val="115000"/>
              </a:lnSpc>
              <a:spcBef>
                <a:spcPts val="1000"/>
              </a:spcBef>
              <a:spcAft>
                <a:spcPts val="0"/>
              </a:spcAft>
              <a:buSzPct val="115441"/>
              <a:buChar char="○"/>
            </a:pPr>
            <a:r>
              <a:rPr lang="en-US"/>
              <a:t>Only the LAR can provide consent on behalf of the participant (not other family members).</a:t>
            </a:r>
            <a:endParaRPr/>
          </a:p>
          <a:p>
            <a:pPr indent="0" lvl="0" marL="0" rtl="0" algn="l">
              <a:lnSpc>
                <a:spcPct val="115000"/>
              </a:lnSpc>
              <a:spcBef>
                <a:spcPts val="1000"/>
              </a:spcBef>
              <a:spcAft>
                <a:spcPts val="0"/>
              </a:spcAft>
              <a:buNone/>
            </a:pPr>
            <a:r>
              <a:t/>
            </a:r>
            <a:endParaRPr/>
          </a:p>
          <a:p>
            <a:pPr indent="-384493" lvl="0" marL="457200" rtl="0" algn="l">
              <a:lnSpc>
                <a:spcPct val="115000"/>
              </a:lnSpc>
              <a:spcBef>
                <a:spcPts val="1000"/>
              </a:spcBef>
              <a:spcAft>
                <a:spcPts val="0"/>
              </a:spcAft>
              <a:buSzPct val="103151"/>
              <a:buChar char="●"/>
            </a:pPr>
            <a:r>
              <a:rPr lang="en-US"/>
              <a:t>Refer to your local institutional </a:t>
            </a:r>
            <a:r>
              <a:rPr lang="en-US"/>
              <a:t>guidance</a:t>
            </a:r>
            <a:r>
              <a:rPr lang="en-US"/>
              <a:t> and state laws on LAR </a:t>
            </a:r>
            <a:r>
              <a:rPr lang="en-US"/>
              <a:t>determination</a:t>
            </a:r>
            <a:r>
              <a:rPr lang="en-US"/>
              <a:t> and priority.</a:t>
            </a:r>
            <a:endParaRPr/>
          </a:p>
          <a:p>
            <a:pPr indent="0" lvl="0" marL="457200" rtl="0" algn="l">
              <a:lnSpc>
                <a:spcPct val="115000"/>
              </a:lnSpc>
              <a:spcBef>
                <a:spcPts val="1000"/>
              </a:spcBef>
              <a:spcAft>
                <a:spcPts val="0"/>
              </a:spcAft>
              <a:buNone/>
            </a:pPr>
            <a:r>
              <a:t/>
            </a:r>
            <a:endParaRPr/>
          </a:p>
          <a:p>
            <a:pPr indent="-384493" lvl="0" marL="457200" rtl="0" algn="l">
              <a:lnSpc>
                <a:spcPct val="115000"/>
              </a:lnSpc>
              <a:spcBef>
                <a:spcPts val="1000"/>
              </a:spcBef>
              <a:spcAft>
                <a:spcPts val="0"/>
              </a:spcAft>
              <a:buSzPct val="103151"/>
              <a:buChar char="●"/>
            </a:pPr>
            <a:r>
              <a:rPr lang="en-US"/>
              <a:t>LAR and family identification and tracking will typically be a shared responsibility between the social workers and the study team.</a:t>
            </a:r>
            <a:endParaRPr/>
          </a:p>
          <a:p>
            <a:pPr indent="-378143" lvl="1" marL="914400" rtl="0" algn="l">
              <a:lnSpc>
                <a:spcPct val="115000"/>
              </a:lnSpc>
              <a:spcBef>
                <a:spcPts val="0"/>
              </a:spcBef>
              <a:spcAft>
                <a:spcPts val="0"/>
              </a:spcAft>
              <a:buSzPct val="115441"/>
              <a:buChar char="○"/>
            </a:pPr>
            <a:r>
              <a:rPr lang="en-US"/>
              <a:t>Work with your social worker and clinical teams</a:t>
            </a:r>
            <a:endParaRPr/>
          </a:p>
        </p:txBody>
      </p:sp>
      <p:pic>
        <p:nvPicPr>
          <p:cNvPr descr="A close-up of a logo&#10;&#10;AI-generated content may be incorrect." id="478" name="Google Shape;478;ha53312d1a67a464_1_57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ha53312d1a67a464_1_1043"/>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solidFill>
                  <a:srgbClr val="743192"/>
                </a:solidFill>
                <a:latin typeface="Arial"/>
                <a:ea typeface="Arial"/>
                <a:cs typeface="Arial"/>
                <a:sym typeface="Arial"/>
              </a:rPr>
              <a:t>Rare Consent Outcomes </a:t>
            </a:r>
            <a:endParaRPr>
              <a:solidFill>
                <a:srgbClr val="743192"/>
              </a:solidFill>
              <a:latin typeface="Arial"/>
              <a:ea typeface="Arial"/>
              <a:cs typeface="Arial"/>
              <a:sym typeface="Arial"/>
            </a:endParaRPr>
          </a:p>
        </p:txBody>
      </p:sp>
      <p:pic>
        <p:nvPicPr>
          <p:cNvPr descr="A close-up of a logo&#10;&#10;AI-generated content may be incorrect." id="484" name="Google Shape;484;ha53312d1a67a464_1_104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85" name="Google Shape;485;ha53312d1a67a464_1_1043"/>
          <p:cNvSpPr txBox="1"/>
          <p:nvPr/>
        </p:nvSpPr>
        <p:spPr>
          <a:xfrm>
            <a:off x="429625" y="1225700"/>
            <a:ext cx="11524800" cy="58746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1000"/>
              </a:spcBef>
              <a:spcAft>
                <a:spcPts val="0"/>
              </a:spcAft>
              <a:buClr>
                <a:schemeClr val="dk1"/>
              </a:buClr>
              <a:buSzPts val="2400"/>
              <a:buChar char="●"/>
            </a:pPr>
            <a:r>
              <a:rPr lang="en-US" sz="2400">
                <a:solidFill>
                  <a:schemeClr val="dk1"/>
                </a:solidFill>
              </a:rPr>
              <a:t>Withdrawal of participation</a:t>
            </a:r>
            <a:endParaRPr sz="2400">
              <a:solidFill>
                <a:schemeClr val="dk1"/>
              </a:solidFill>
            </a:endParaRPr>
          </a:p>
          <a:p>
            <a:pPr indent="-381000" lvl="1" marL="914400" marR="0" rtl="0" algn="l">
              <a:lnSpc>
                <a:spcPct val="100000"/>
              </a:lnSpc>
              <a:spcBef>
                <a:spcPts val="0"/>
              </a:spcBef>
              <a:spcAft>
                <a:spcPts val="0"/>
              </a:spcAft>
              <a:buClr>
                <a:schemeClr val="dk1"/>
              </a:buClr>
              <a:buSzPts val="2400"/>
              <a:buChar char="○"/>
            </a:pPr>
            <a:r>
              <a:rPr lang="en-US" sz="2400">
                <a:solidFill>
                  <a:schemeClr val="dk1"/>
                </a:solidFill>
              </a:rPr>
              <a:t>Data from before withdrawal is maintained</a:t>
            </a:r>
            <a:endParaRPr sz="2400">
              <a:solidFill>
                <a:schemeClr val="dk1"/>
              </a:solidFill>
            </a:endParaRPr>
          </a:p>
          <a:p>
            <a:pPr indent="-381000" lvl="1" marL="914400" marR="0" rtl="0" algn="l">
              <a:lnSpc>
                <a:spcPct val="100000"/>
              </a:lnSpc>
              <a:spcBef>
                <a:spcPts val="0"/>
              </a:spcBef>
              <a:spcAft>
                <a:spcPts val="0"/>
              </a:spcAft>
              <a:buClr>
                <a:schemeClr val="dk1"/>
              </a:buClr>
              <a:buSzPts val="2400"/>
              <a:buChar char="○"/>
            </a:pPr>
            <a:r>
              <a:rPr lang="en-US" sz="2400">
                <a:solidFill>
                  <a:schemeClr val="dk1"/>
                </a:solidFill>
              </a:rPr>
              <a:t>No new data can be collection from after time of withdrawal</a:t>
            </a:r>
            <a:endParaRPr sz="2400">
              <a:solidFill>
                <a:schemeClr val="dk1"/>
              </a:solidFill>
            </a:endParaRPr>
          </a:p>
          <a:p>
            <a:pPr indent="0" lvl="0" marL="914400" marR="0" rtl="0" algn="l">
              <a:lnSpc>
                <a:spcPct val="100000"/>
              </a:lnSpc>
              <a:spcBef>
                <a:spcPts val="1000"/>
              </a:spcBef>
              <a:spcAft>
                <a:spcPts val="0"/>
              </a:spcAft>
              <a:buNone/>
            </a:pPr>
            <a:r>
              <a:t/>
            </a:r>
            <a:endParaRPr sz="2000">
              <a:solidFill>
                <a:schemeClr val="dk1"/>
              </a:solidFill>
            </a:endParaRPr>
          </a:p>
          <a:p>
            <a:pPr indent="-381000" lvl="0" marL="457200" marR="0" rtl="0" algn="l">
              <a:lnSpc>
                <a:spcPct val="100000"/>
              </a:lnSpc>
              <a:spcBef>
                <a:spcPts val="1000"/>
              </a:spcBef>
              <a:spcAft>
                <a:spcPts val="0"/>
              </a:spcAft>
              <a:buClr>
                <a:schemeClr val="dk1"/>
              </a:buClr>
              <a:buSzPts val="2400"/>
              <a:buChar char="●"/>
            </a:pPr>
            <a:r>
              <a:rPr lang="en-US" sz="2400">
                <a:solidFill>
                  <a:schemeClr val="dk1"/>
                </a:solidFill>
              </a:rPr>
              <a:t>No determination of consent or notification</a:t>
            </a:r>
            <a:endParaRPr sz="24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Consent does not need to be obtained after end of study has been reached</a:t>
            </a:r>
            <a:endParaRPr sz="24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Attempt to contact the participant/LAR </a:t>
            </a:r>
            <a:endParaRPr sz="24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Document process in the Informed Consent Log CRF</a:t>
            </a:r>
            <a:endParaRPr sz="2400">
              <a:solidFill>
                <a:schemeClr val="dk1"/>
              </a:solidFill>
            </a:endParaRPr>
          </a:p>
          <a:p>
            <a:pPr indent="-381000" lvl="1" marL="914400" marR="0" rtl="0" algn="l">
              <a:lnSpc>
                <a:spcPct val="100000"/>
              </a:lnSpc>
              <a:spcBef>
                <a:spcPts val="0"/>
              </a:spcBef>
              <a:spcAft>
                <a:spcPts val="0"/>
              </a:spcAft>
              <a:buClr>
                <a:schemeClr val="dk1"/>
              </a:buClr>
              <a:buSzPts val="2400"/>
              <a:buChar char="○"/>
            </a:pPr>
            <a:r>
              <a:rPr lang="en-US" sz="2400">
                <a:solidFill>
                  <a:schemeClr val="dk1"/>
                </a:solidFill>
              </a:rPr>
              <a:t>Final outcome will be discussed and approved by trial leadership.</a:t>
            </a:r>
            <a:endParaRPr sz="2400">
              <a:solidFill>
                <a:schemeClr val="dk1"/>
              </a:solidFill>
            </a:endParaRPr>
          </a:p>
          <a:p>
            <a:pPr indent="0" lvl="0" marL="914400" marR="0" rtl="0" algn="l">
              <a:lnSpc>
                <a:spcPct val="100000"/>
              </a:lnSpc>
              <a:spcBef>
                <a:spcPts val="1000"/>
              </a:spcBef>
              <a:spcAft>
                <a:spcPts val="0"/>
              </a:spcAft>
              <a:buNone/>
            </a:pPr>
            <a:r>
              <a:t/>
            </a:r>
            <a:endParaRPr sz="2000">
              <a:solidFill>
                <a:schemeClr val="dk1"/>
              </a:solidFill>
            </a:endParaRPr>
          </a:p>
          <a:p>
            <a:pPr indent="-381000" lvl="0" marL="457200" rtl="0" algn="l">
              <a:spcBef>
                <a:spcPts val="1000"/>
              </a:spcBef>
              <a:spcAft>
                <a:spcPts val="0"/>
              </a:spcAft>
              <a:buClr>
                <a:schemeClr val="dk1"/>
              </a:buClr>
              <a:buSzPts val="2400"/>
              <a:buChar char="●"/>
            </a:pPr>
            <a:r>
              <a:rPr lang="en-US" sz="2400">
                <a:solidFill>
                  <a:schemeClr val="dk1"/>
                </a:solidFill>
              </a:rPr>
              <a:t>Death before consent outcome is determined</a:t>
            </a:r>
            <a:endParaRPr sz="24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Once LAR should be informed of the participant’s participation</a:t>
            </a:r>
            <a:endParaRPr sz="24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If this conversation cannot occur in the hospital, send a LAR notification letter</a:t>
            </a:r>
            <a:endParaRPr sz="2400">
              <a:solidFill>
                <a:schemeClr val="dk1"/>
              </a:solidFill>
            </a:endParaRPr>
          </a:p>
          <a:p>
            <a:pPr indent="0" lvl="0" marL="0" marR="0" rtl="0" algn="l">
              <a:lnSpc>
                <a:spcPct val="100000"/>
              </a:lnSpc>
              <a:spcBef>
                <a:spcPts val="1000"/>
              </a:spcBef>
              <a:spcAft>
                <a:spcPts val="600"/>
              </a:spcAft>
              <a:buNone/>
            </a:pPr>
            <a:r>
              <a:t/>
            </a:r>
            <a:endParaRPr sz="240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9" name="Shape 489"/>
        <p:cNvGrpSpPr/>
        <p:nvPr/>
      </p:nvGrpSpPr>
      <p:grpSpPr>
        <a:xfrm>
          <a:off x="0" y="0"/>
          <a:ext cx="0" cy="0"/>
          <a:chOff x="0" y="0"/>
          <a:chExt cx="0" cy="0"/>
        </a:xfrm>
      </p:grpSpPr>
      <p:sp>
        <p:nvSpPr>
          <p:cNvPr id="490" name="Google Shape;490;h1022bf519a667086_1_3"/>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solidFill>
                  <a:srgbClr val="743192"/>
                </a:solidFill>
                <a:latin typeface="Arial"/>
                <a:ea typeface="Arial"/>
                <a:cs typeface="Arial"/>
                <a:sym typeface="Arial"/>
              </a:rPr>
              <a:t>Notification Only</a:t>
            </a:r>
            <a:endParaRPr>
              <a:solidFill>
                <a:srgbClr val="743192"/>
              </a:solidFill>
              <a:latin typeface="Arial"/>
              <a:ea typeface="Arial"/>
              <a:cs typeface="Arial"/>
              <a:sym typeface="Arial"/>
            </a:endParaRPr>
          </a:p>
        </p:txBody>
      </p:sp>
      <p:pic>
        <p:nvPicPr>
          <p:cNvPr descr="A close-up of a logo&#10;&#10;AI-generated content may be incorrect." id="491" name="Google Shape;491;h1022bf519a667086_1_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92" name="Google Shape;492;h1022bf519a667086_1_3"/>
          <p:cNvSpPr txBox="1"/>
          <p:nvPr/>
        </p:nvSpPr>
        <p:spPr>
          <a:xfrm>
            <a:off x="429625" y="1647625"/>
            <a:ext cx="11524800" cy="40224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1000"/>
              </a:spcBef>
              <a:spcAft>
                <a:spcPts val="0"/>
              </a:spcAft>
              <a:buClr>
                <a:schemeClr val="dk1"/>
              </a:buClr>
              <a:buSzPts val="2400"/>
              <a:buChar char="●"/>
            </a:pPr>
            <a:r>
              <a:rPr lang="en-US" sz="2400">
                <a:solidFill>
                  <a:schemeClr val="dk1"/>
                </a:solidFill>
              </a:rPr>
              <a:t>Participant/LAR notified and study discussed but no consent determination was reached.</a:t>
            </a:r>
            <a:endParaRPr sz="2400">
              <a:solidFill>
                <a:schemeClr val="dk1"/>
              </a:solidFill>
            </a:endParaRPr>
          </a:p>
          <a:p>
            <a:pPr indent="-381000" lvl="1" marL="914400" marR="0" rtl="0" algn="l">
              <a:lnSpc>
                <a:spcPct val="100000"/>
              </a:lnSpc>
              <a:spcBef>
                <a:spcPts val="0"/>
              </a:spcBef>
              <a:spcAft>
                <a:spcPts val="0"/>
              </a:spcAft>
              <a:buClr>
                <a:schemeClr val="dk1"/>
              </a:buClr>
              <a:buSzPts val="2400"/>
              <a:buChar char="○"/>
            </a:pPr>
            <a:r>
              <a:rPr lang="en-US" sz="2400">
                <a:solidFill>
                  <a:schemeClr val="dk1"/>
                </a:solidFill>
              </a:rPr>
              <a:t>Consent does not need to be obtained after end of study has been reached</a:t>
            </a:r>
            <a:endParaRPr sz="24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Attempt to contact the participant/LAR to inform them the study has ended </a:t>
            </a:r>
            <a:endParaRPr sz="2400">
              <a:solidFill>
                <a:schemeClr val="dk1"/>
              </a:solidFill>
            </a:endParaRPr>
          </a:p>
          <a:p>
            <a:pPr indent="-381000" lvl="1" marL="914400" marR="0" rtl="0" algn="l">
              <a:lnSpc>
                <a:spcPct val="100000"/>
              </a:lnSpc>
              <a:spcBef>
                <a:spcPts val="0"/>
              </a:spcBef>
              <a:spcAft>
                <a:spcPts val="0"/>
              </a:spcAft>
              <a:buClr>
                <a:schemeClr val="dk1"/>
              </a:buClr>
              <a:buSzPts val="2400"/>
              <a:buChar char="○"/>
            </a:pPr>
            <a:r>
              <a:t/>
            </a:r>
            <a:endParaRPr sz="2400">
              <a:solidFill>
                <a:schemeClr val="dk1"/>
              </a:solidFill>
            </a:endParaRPr>
          </a:p>
          <a:p>
            <a:pPr indent="0" lvl="0" marL="0" marR="0" rtl="0" algn="l">
              <a:lnSpc>
                <a:spcPct val="100000"/>
              </a:lnSpc>
              <a:spcBef>
                <a:spcPts val="1000"/>
              </a:spcBef>
              <a:spcAft>
                <a:spcPts val="0"/>
              </a:spcAft>
              <a:buNone/>
            </a:pPr>
            <a:r>
              <a:t/>
            </a:r>
            <a:endParaRPr sz="2400">
              <a:solidFill>
                <a:schemeClr val="dk1"/>
              </a:solidFill>
            </a:endParaRPr>
          </a:p>
          <a:p>
            <a:pPr indent="0" lvl="0" marL="0" marR="0" rtl="0" algn="l">
              <a:lnSpc>
                <a:spcPct val="100000"/>
              </a:lnSpc>
              <a:spcBef>
                <a:spcPts val="1000"/>
              </a:spcBef>
              <a:spcAft>
                <a:spcPts val="0"/>
              </a:spcAft>
              <a:buNone/>
            </a:pPr>
            <a:r>
              <a:t/>
            </a:r>
            <a:endParaRPr sz="2400">
              <a:solidFill>
                <a:schemeClr val="dk1"/>
              </a:solidFill>
            </a:endParaRPr>
          </a:p>
          <a:p>
            <a:pPr indent="0" lvl="0" marL="914400" rtl="0" algn="l">
              <a:spcBef>
                <a:spcPts val="1000"/>
              </a:spcBef>
              <a:spcAft>
                <a:spcPts val="0"/>
              </a:spcAft>
              <a:buNone/>
            </a:pPr>
            <a:r>
              <a:t/>
            </a:r>
            <a:endParaRPr sz="2400">
              <a:solidFill>
                <a:schemeClr val="dk1"/>
              </a:solidFill>
            </a:endParaRPr>
          </a:p>
          <a:p>
            <a:pPr indent="0" lvl="0" marL="0" marR="0" rtl="0" algn="l">
              <a:lnSpc>
                <a:spcPct val="100000"/>
              </a:lnSpc>
              <a:spcBef>
                <a:spcPts val="1000"/>
              </a:spcBef>
              <a:spcAft>
                <a:spcPts val="600"/>
              </a:spcAft>
              <a:buNone/>
            </a:pPr>
            <a:r>
              <a:t/>
            </a:r>
            <a:endParaRPr sz="2400">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ha53312d1a67a464_1_928"/>
          <p:cNvSpPr txBox="1"/>
          <p:nvPr>
            <p:ph type="title"/>
          </p:nvPr>
        </p:nvSpPr>
        <p:spPr>
          <a:xfrm>
            <a:off x="429625" y="148175"/>
            <a:ext cx="9120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solidFill>
                  <a:srgbClr val="743192"/>
                </a:solidFill>
                <a:latin typeface="Arial"/>
                <a:ea typeface="Arial"/>
                <a:cs typeface="Arial"/>
                <a:sym typeface="Arial"/>
              </a:rPr>
              <a:t>REDCap Forms (CCC access only)</a:t>
            </a:r>
            <a:endParaRPr>
              <a:solidFill>
                <a:srgbClr val="743192"/>
              </a:solidFill>
              <a:latin typeface="Arial"/>
              <a:ea typeface="Arial"/>
              <a:cs typeface="Arial"/>
              <a:sym typeface="Arial"/>
            </a:endParaRPr>
          </a:p>
        </p:txBody>
      </p:sp>
      <p:pic>
        <p:nvPicPr>
          <p:cNvPr descr="A close-up of a logo&#10;&#10;AI-generated content may be incorrect." id="498" name="Google Shape;498;ha53312d1a67a464_1_92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99" name="Google Shape;499;ha53312d1a67a464_1_928"/>
          <p:cNvSpPr txBox="1"/>
          <p:nvPr/>
        </p:nvSpPr>
        <p:spPr>
          <a:xfrm>
            <a:off x="429625" y="1473875"/>
            <a:ext cx="11524800" cy="43920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1000"/>
              </a:spcBef>
              <a:spcAft>
                <a:spcPts val="0"/>
              </a:spcAft>
              <a:buClr>
                <a:schemeClr val="dk1"/>
              </a:buClr>
              <a:buSzPts val="2400"/>
              <a:buChar char="●"/>
            </a:pPr>
            <a:r>
              <a:rPr lang="en-US" sz="2400">
                <a:solidFill>
                  <a:schemeClr val="dk1"/>
                </a:solidFill>
              </a:rPr>
              <a:t>Consent Document </a:t>
            </a:r>
            <a:endParaRPr sz="2400">
              <a:solidFill>
                <a:schemeClr val="dk1"/>
              </a:solidFill>
            </a:endParaRPr>
          </a:p>
          <a:p>
            <a:pPr indent="-381000" lvl="1" marL="914400" marR="0" rtl="0" algn="l">
              <a:lnSpc>
                <a:spcPct val="100000"/>
              </a:lnSpc>
              <a:spcBef>
                <a:spcPts val="0"/>
              </a:spcBef>
              <a:spcAft>
                <a:spcPts val="0"/>
              </a:spcAft>
              <a:buClr>
                <a:schemeClr val="dk1"/>
              </a:buClr>
              <a:buSzPts val="2400"/>
              <a:buChar char="○"/>
            </a:pPr>
            <a:r>
              <a:rPr lang="en-US" sz="2400">
                <a:solidFill>
                  <a:schemeClr val="dk1"/>
                </a:solidFill>
              </a:rPr>
              <a:t>Remote e-consent </a:t>
            </a:r>
            <a:endParaRPr sz="2400">
              <a:solidFill>
                <a:schemeClr val="dk1"/>
              </a:solidFill>
            </a:endParaRPr>
          </a:p>
          <a:p>
            <a:pPr indent="-381000" lvl="1" marL="914400" marR="0" rtl="0" algn="l">
              <a:lnSpc>
                <a:spcPct val="100000"/>
              </a:lnSpc>
              <a:spcBef>
                <a:spcPts val="0"/>
              </a:spcBef>
              <a:spcAft>
                <a:spcPts val="0"/>
              </a:spcAft>
              <a:buClr>
                <a:schemeClr val="dk1"/>
              </a:buClr>
              <a:buSzPts val="2400"/>
              <a:buChar char="○"/>
            </a:pPr>
            <a:r>
              <a:rPr lang="en-US" sz="2400">
                <a:solidFill>
                  <a:schemeClr val="dk1"/>
                </a:solidFill>
              </a:rPr>
              <a:t>In person e-consent (includes Consent Attestation)</a:t>
            </a:r>
            <a:endParaRPr sz="2400">
              <a:solidFill>
                <a:schemeClr val="dk1"/>
              </a:solidFill>
            </a:endParaRPr>
          </a:p>
          <a:p>
            <a:pPr indent="0" lvl="0" marL="914400" marR="0" rtl="0" algn="l">
              <a:lnSpc>
                <a:spcPct val="100000"/>
              </a:lnSpc>
              <a:spcBef>
                <a:spcPts val="1000"/>
              </a:spcBef>
              <a:spcAft>
                <a:spcPts val="0"/>
              </a:spcAft>
              <a:buNone/>
            </a:pPr>
            <a:r>
              <a:t/>
            </a:r>
            <a:endParaRPr sz="2400">
              <a:solidFill>
                <a:schemeClr val="dk1"/>
              </a:solidFill>
            </a:endParaRPr>
          </a:p>
          <a:p>
            <a:pPr indent="-381000" lvl="0" marL="457200" marR="0" rtl="0" algn="l">
              <a:lnSpc>
                <a:spcPct val="100000"/>
              </a:lnSpc>
              <a:spcBef>
                <a:spcPts val="1000"/>
              </a:spcBef>
              <a:spcAft>
                <a:spcPts val="0"/>
              </a:spcAft>
              <a:buClr>
                <a:schemeClr val="dk1"/>
              </a:buClr>
              <a:buSzPts val="2400"/>
              <a:buChar char="●"/>
            </a:pPr>
            <a:r>
              <a:rPr lang="en-US" sz="2400">
                <a:solidFill>
                  <a:schemeClr val="dk1"/>
                </a:solidFill>
              </a:rPr>
              <a:t>Consent Attestation - Research team attestation of consent process</a:t>
            </a:r>
            <a:endParaRPr sz="24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Remote e-consent </a:t>
            </a:r>
            <a:endParaRPr sz="24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Paper consent</a:t>
            </a:r>
            <a:endParaRPr sz="2400">
              <a:solidFill>
                <a:schemeClr val="dk1"/>
              </a:solidFill>
            </a:endParaRPr>
          </a:p>
          <a:p>
            <a:pPr indent="0" lvl="0" marL="914400" marR="0" rtl="0" algn="l">
              <a:lnSpc>
                <a:spcPct val="100000"/>
              </a:lnSpc>
              <a:spcBef>
                <a:spcPts val="1000"/>
              </a:spcBef>
              <a:spcAft>
                <a:spcPts val="0"/>
              </a:spcAft>
              <a:buNone/>
            </a:pPr>
            <a:r>
              <a:t/>
            </a:r>
            <a:endParaRPr sz="2400">
              <a:solidFill>
                <a:schemeClr val="dk1"/>
              </a:solidFill>
            </a:endParaRPr>
          </a:p>
          <a:p>
            <a:pPr indent="-381000" lvl="0" marL="457200" marR="0" rtl="0" algn="l">
              <a:lnSpc>
                <a:spcPct val="100000"/>
              </a:lnSpc>
              <a:spcBef>
                <a:spcPts val="1000"/>
              </a:spcBef>
              <a:spcAft>
                <a:spcPts val="0"/>
              </a:spcAft>
              <a:buClr>
                <a:schemeClr val="dk1"/>
              </a:buClr>
              <a:buSzPts val="2400"/>
              <a:buChar char="●"/>
            </a:pPr>
            <a:r>
              <a:rPr lang="en-US" sz="2400">
                <a:solidFill>
                  <a:schemeClr val="dk1"/>
                </a:solidFill>
              </a:rPr>
              <a:t>Participant Contact Information form - Contact information &amp; Paper form upload</a:t>
            </a:r>
            <a:endParaRPr sz="2400">
              <a:solidFill>
                <a:schemeClr val="dk1"/>
              </a:solidFill>
            </a:endParaRPr>
          </a:p>
          <a:p>
            <a:pPr indent="-381000" lvl="1" marL="914400" marR="0" rtl="0" algn="l">
              <a:lnSpc>
                <a:spcPct val="100000"/>
              </a:lnSpc>
              <a:spcBef>
                <a:spcPts val="0"/>
              </a:spcBef>
              <a:spcAft>
                <a:spcPts val="0"/>
              </a:spcAft>
              <a:buClr>
                <a:schemeClr val="dk1"/>
              </a:buClr>
              <a:buSzPts val="2400"/>
              <a:buChar char="○"/>
            </a:pPr>
            <a:r>
              <a:rPr lang="en-US" sz="2400">
                <a:solidFill>
                  <a:schemeClr val="dk1"/>
                </a:solidFill>
              </a:rPr>
              <a:t>All enrollments</a:t>
            </a:r>
            <a:endParaRPr sz="24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g3d422ecfddc_0_650"/>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e-Consent</a:t>
            </a:r>
            <a:endParaRPr>
              <a:solidFill>
                <a:srgbClr val="7030A0"/>
              </a:solidFill>
              <a:latin typeface="Arial"/>
              <a:ea typeface="Arial"/>
              <a:cs typeface="Arial"/>
              <a:sym typeface="Arial"/>
            </a:endParaRPr>
          </a:p>
        </p:txBody>
      </p:sp>
      <p:sp>
        <p:nvSpPr>
          <p:cNvPr id="506" name="Google Shape;506;g3d422ecfddc_0_650"/>
          <p:cNvSpPr txBox="1"/>
          <p:nvPr>
            <p:ph idx="1" type="body"/>
          </p:nvPr>
        </p:nvSpPr>
        <p:spPr>
          <a:xfrm>
            <a:off x="838200" y="1586625"/>
            <a:ext cx="10735200" cy="4590300"/>
          </a:xfrm>
          <a:prstGeom prst="rect">
            <a:avLst/>
          </a:prstGeom>
          <a:noFill/>
          <a:ln>
            <a:noFill/>
          </a:ln>
        </p:spPr>
        <p:txBody>
          <a:bodyPr anchorCtr="0" anchor="t" bIns="45700" lIns="91425" spcFirstLastPara="1" rIns="91425" wrap="square" tIns="45700">
            <a:normAutofit/>
          </a:bodyPr>
          <a:lstStyle/>
          <a:p>
            <a:pPr indent="-381000" lvl="0" marL="457200" rtl="0" algn="l">
              <a:lnSpc>
                <a:spcPct val="100000"/>
              </a:lnSpc>
              <a:spcBef>
                <a:spcPts val="1000"/>
              </a:spcBef>
              <a:spcAft>
                <a:spcPts val="0"/>
              </a:spcAft>
              <a:buSzPts val="2400"/>
              <a:buChar char="●"/>
            </a:pPr>
            <a:r>
              <a:rPr lang="en-US"/>
              <a:t>RedCap Electronic consent is the prefered way to collect informed consent forms for SIREN</a:t>
            </a:r>
            <a:endParaRPr/>
          </a:p>
          <a:p>
            <a:pPr indent="-381000" lvl="1" marL="914400" rtl="0" algn="l">
              <a:lnSpc>
                <a:spcPct val="100000"/>
              </a:lnSpc>
              <a:spcBef>
                <a:spcPts val="1000"/>
              </a:spcBef>
              <a:spcAft>
                <a:spcPts val="0"/>
              </a:spcAft>
              <a:buSzPts val="2400"/>
              <a:buChar char="○"/>
            </a:pPr>
            <a:r>
              <a:rPr lang="en-US"/>
              <a:t>Reduces consent document errors and deviations</a:t>
            </a:r>
            <a:endParaRPr/>
          </a:p>
          <a:p>
            <a:pPr indent="-381000" lvl="0" marL="457200" rtl="0" algn="l">
              <a:lnSpc>
                <a:spcPct val="100000"/>
              </a:lnSpc>
              <a:spcBef>
                <a:spcPts val="1000"/>
              </a:spcBef>
              <a:spcAft>
                <a:spcPts val="0"/>
              </a:spcAft>
              <a:buSzPts val="2400"/>
              <a:buChar char="●"/>
            </a:pPr>
            <a:r>
              <a:rPr lang="en-US"/>
              <a:t>Test link to be used by all sites.</a:t>
            </a:r>
            <a:endParaRPr/>
          </a:p>
          <a:p>
            <a:pPr indent="-381000" lvl="1" marL="914400" rtl="0" algn="l">
              <a:lnSpc>
                <a:spcPct val="100000"/>
              </a:lnSpc>
              <a:spcBef>
                <a:spcPts val="1000"/>
              </a:spcBef>
              <a:spcAft>
                <a:spcPts val="0"/>
              </a:spcAft>
              <a:buSzPts val="2400"/>
              <a:buChar char="○"/>
            </a:pPr>
            <a:r>
              <a:rPr lang="en-US"/>
              <a:t>Review Site specific language, HIPAA authorizations, Other site forms</a:t>
            </a:r>
            <a:endParaRPr/>
          </a:p>
          <a:p>
            <a:pPr indent="-381000" lvl="1" marL="914400" rtl="0" algn="l">
              <a:lnSpc>
                <a:spcPct val="100000"/>
              </a:lnSpc>
              <a:spcBef>
                <a:spcPts val="1000"/>
              </a:spcBef>
              <a:spcAft>
                <a:spcPts val="0"/>
              </a:spcAft>
              <a:buSzPts val="2400"/>
              <a:buChar char="○"/>
            </a:pPr>
            <a:r>
              <a:rPr lang="en-US"/>
              <a:t>Available on </a:t>
            </a:r>
            <a:r>
              <a:rPr lang="en-US" u="sng">
                <a:solidFill>
                  <a:schemeClr val="hlink"/>
                </a:solidFill>
                <a:hlinkClick r:id="rId3"/>
              </a:rPr>
              <a:t>KESETT.Org</a:t>
            </a:r>
            <a:r>
              <a:rPr lang="en-US"/>
              <a:t> Workbench</a:t>
            </a:r>
            <a:endParaRPr/>
          </a:p>
          <a:p>
            <a:pPr indent="-381000" lvl="0" marL="457200" rtl="0" algn="l">
              <a:lnSpc>
                <a:spcPct val="100000"/>
              </a:lnSpc>
              <a:spcBef>
                <a:spcPts val="1000"/>
              </a:spcBef>
              <a:spcAft>
                <a:spcPts val="0"/>
              </a:spcAft>
              <a:buSzPts val="2400"/>
              <a:buChar char="●"/>
            </a:pPr>
            <a:r>
              <a:rPr lang="en-US"/>
              <a:t>Live Links are sent after release for enrollment and in WebDCU site documents</a:t>
            </a:r>
            <a:endParaRPr/>
          </a:p>
          <a:p>
            <a:pPr indent="0" lvl="0" marL="0" rtl="0" algn="l">
              <a:lnSpc>
                <a:spcPct val="90000"/>
              </a:lnSpc>
              <a:spcBef>
                <a:spcPts val="1000"/>
              </a:spcBef>
              <a:spcAft>
                <a:spcPts val="0"/>
              </a:spcAft>
              <a:buNone/>
            </a:pPr>
            <a:r>
              <a:t/>
            </a:r>
            <a:endParaRPr/>
          </a:p>
        </p:txBody>
      </p:sp>
      <p:pic>
        <p:nvPicPr>
          <p:cNvPr descr="A close-up of a logo&#10;&#10;AI-generated content may be incorrect." id="507" name="Google Shape;507;g3d422ecfddc_0_650"/>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g3d460df9019_0_36"/>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lang="en-US" sz="2800">
                <a:solidFill>
                  <a:schemeClr val="dk1"/>
                </a:solidFill>
              </a:rPr>
              <a:t>Ensure Verification is completed and form is submitted</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chemeClr val="dk1"/>
              </a:solidFill>
              <a:latin typeface="Arial"/>
              <a:ea typeface="Arial"/>
              <a:cs typeface="Arial"/>
              <a:sym typeface="Arial"/>
            </a:endParaRPr>
          </a:p>
        </p:txBody>
      </p:sp>
      <p:pic>
        <p:nvPicPr>
          <p:cNvPr id="514" name="Google Shape;514;g3d460df9019_0_36"/>
          <p:cNvPicPr preferRelativeResize="0"/>
          <p:nvPr/>
        </p:nvPicPr>
        <p:blipFill rotWithShape="1">
          <a:blip r:embed="rId3">
            <a:alphaModFix/>
          </a:blip>
          <a:srcRect b="0" l="0" r="0" t="0"/>
          <a:stretch/>
        </p:blipFill>
        <p:spPr>
          <a:xfrm>
            <a:off x="4275625" y="152400"/>
            <a:ext cx="7275795" cy="65531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g3d460df9019_0_4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Copy can be sent to the signers email</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lang="en-US" sz="2800">
                <a:solidFill>
                  <a:schemeClr val="dk1"/>
                </a:solidFill>
              </a:rPr>
              <a:t>Download option if you wish to utilize it</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521" name="Google Shape;521;g3d460df9019_0_44"/>
          <p:cNvPicPr preferRelativeResize="0"/>
          <p:nvPr/>
        </p:nvPicPr>
        <p:blipFill rotWithShape="1">
          <a:blip r:embed="rId3">
            <a:alphaModFix/>
          </a:blip>
          <a:srcRect b="0" l="0" r="0" t="0"/>
          <a:stretch/>
        </p:blipFill>
        <p:spPr>
          <a:xfrm>
            <a:off x="4123225" y="803750"/>
            <a:ext cx="7999950" cy="51253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ha53312d1a67a464_0_19"/>
          <p:cNvSpPr txBox="1"/>
          <p:nvPr>
            <p:ph idx="1" type="body"/>
          </p:nvPr>
        </p:nvSpPr>
        <p:spPr>
          <a:xfrm>
            <a:off x="838200" y="1586625"/>
            <a:ext cx="10735200" cy="4590300"/>
          </a:xfrm>
          <a:prstGeom prst="rect">
            <a:avLst/>
          </a:prstGeom>
          <a:noFill/>
          <a:ln>
            <a:noFill/>
          </a:ln>
        </p:spPr>
        <p:txBody>
          <a:bodyPr anchorCtr="0" anchor="t" bIns="45700" lIns="91425" spcFirstLastPara="1" rIns="91425" wrap="square" tIns="45700">
            <a:normAutofit/>
          </a:bodyPr>
          <a:lstStyle/>
          <a:p>
            <a:pPr indent="-381000" lvl="0" marL="457200" rtl="0" algn="l">
              <a:lnSpc>
                <a:spcPct val="100000"/>
              </a:lnSpc>
              <a:spcBef>
                <a:spcPts val="0"/>
              </a:spcBef>
              <a:spcAft>
                <a:spcPts val="0"/>
              </a:spcAft>
              <a:buSzPts val="2400"/>
              <a:buChar char="●"/>
            </a:pPr>
            <a:r>
              <a:rPr lang="en-US"/>
              <a:t>All study team members with consent responsibility will receive a secure email containing the signed consent form </a:t>
            </a:r>
            <a:endParaRPr/>
          </a:p>
          <a:p>
            <a:pPr indent="-381000" lvl="1" marL="914400" rtl="0" algn="l">
              <a:lnSpc>
                <a:spcPct val="100000"/>
              </a:lnSpc>
              <a:spcBef>
                <a:spcPts val="0"/>
              </a:spcBef>
              <a:spcAft>
                <a:spcPts val="0"/>
              </a:spcAft>
              <a:buSzPts val="2400"/>
              <a:buChar char="○"/>
            </a:pPr>
            <a:r>
              <a:rPr lang="en-US"/>
              <a:t>Email </a:t>
            </a:r>
            <a:r>
              <a:rPr lang="en-US"/>
              <a:t>is sent to a group email and is password protected.</a:t>
            </a:r>
            <a:endParaRPr/>
          </a:p>
          <a:p>
            <a:pPr indent="0" lvl="0" marL="457200" rtl="0" algn="l">
              <a:lnSpc>
                <a:spcPct val="100000"/>
              </a:lnSpc>
              <a:spcBef>
                <a:spcPts val="0"/>
              </a:spcBef>
              <a:spcAft>
                <a:spcPts val="0"/>
              </a:spcAft>
              <a:buNone/>
            </a:pPr>
            <a:r>
              <a:t/>
            </a:r>
            <a:endParaRPr/>
          </a:p>
          <a:p>
            <a:pPr indent="-381000" lvl="0" marL="457200" rtl="0" algn="l">
              <a:lnSpc>
                <a:spcPct val="100000"/>
              </a:lnSpc>
              <a:spcBef>
                <a:spcPts val="0"/>
              </a:spcBef>
              <a:spcAft>
                <a:spcPts val="0"/>
              </a:spcAft>
              <a:buSzPts val="2400"/>
              <a:buChar char="●"/>
            </a:pPr>
            <a:r>
              <a:rPr lang="en-US"/>
              <a:t>The Password can be reset every time an email is received if needed. Team member(s) obtaining consent should be accessing the document</a:t>
            </a:r>
            <a:endParaRPr/>
          </a:p>
          <a:p>
            <a:pPr indent="0" lvl="0" marL="0" rtl="0" algn="l">
              <a:lnSpc>
                <a:spcPct val="90000"/>
              </a:lnSpc>
              <a:spcBef>
                <a:spcPts val="1000"/>
              </a:spcBef>
              <a:spcAft>
                <a:spcPts val="0"/>
              </a:spcAft>
              <a:buNone/>
            </a:pPr>
            <a:r>
              <a:t/>
            </a:r>
            <a:endParaRPr/>
          </a:p>
        </p:txBody>
      </p:sp>
      <p:sp>
        <p:nvSpPr>
          <p:cNvPr id="528" name="Google Shape;528;ha53312d1a67a464_0_19"/>
          <p:cNvSpPr/>
          <p:nvPr/>
        </p:nvSpPr>
        <p:spPr>
          <a:xfrm>
            <a:off x="8104050" y="1707375"/>
            <a:ext cx="3397800" cy="359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9" name="Google Shape;529;ha53312d1a67a464_0_19"/>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e-Consent</a:t>
            </a:r>
            <a:endParaRPr>
              <a:solidFill>
                <a:srgbClr val="7030A0"/>
              </a:solidFill>
              <a:latin typeface="Arial"/>
              <a:ea typeface="Arial"/>
              <a:cs typeface="Arial"/>
              <a:sym typeface="Arial"/>
            </a:endParaRPr>
          </a:p>
        </p:txBody>
      </p:sp>
      <p:pic>
        <p:nvPicPr>
          <p:cNvPr descr="A close-up of a logo&#10;&#10;AI-generated content may be incorrect." id="530" name="Google Shape;530;ha53312d1a67a464_0_1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id="531" name="Google Shape;531;ha53312d1a67a464_0_19"/>
          <p:cNvPicPr preferRelativeResize="0"/>
          <p:nvPr/>
        </p:nvPicPr>
        <p:blipFill rotWithShape="1">
          <a:blip r:embed="rId4">
            <a:alphaModFix/>
          </a:blip>
          <a:srcRect b="0" l="0" r="0" t="0"/>
          <a:stretch/>
        </p:blipFill>
        <p:spPr>
          <a:xfrm>
            <a:off x="838200" y="340200"/>
            <a:ext cx="7411674" cy="5888324"/>
          </a:xfrm>
          <a:prstGeom prst="rect">
            <a:avLst/>
          </a:prstGeom>
          <a:noFill/>
          <a:ln>
            <a:noFill/>
          </a:ln>
        </p:spPr>
      </p:pic>
      <p:pic>
        <p:nvPicPr>
          <p:cNvPr id="532" name="Google Shape;532;ha53312d1a67a464_0_19"/>
          <p:cNvPicPr preferRelativeResize="0"/>
          <p:nvPr/>
        </p:nvPicPr>
        <p:blipFill>
          <a:blip r:embed="rId5">
            <a:alphaModFix/>
          </a:blip>
          <a:stretch>
            <a:fillRect/>
          </a:stretch>
        </p:blipFill>
        <p:spPr>
          <a:xfrm>
            <a:off x="838200" y="845975"/>
            <a:ext cx="5870375" cy="5514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1000"/>
                                        <p:tgtEl>
                                          <p:spTgt spid="53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1000"/>
                                        <p:tgtEl>
                                          <p:spTgt spid="53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6" name="Shape 536"/>
        <p:cNvGrpSpPr/>
        <p:nvPr/>
      </p:nvGrpSpPr>
      <p:grpSpPr>
        <a:xfrm>
          <a:off x="0" y="0"/>
          <a:ext cx="0" cy="0"/>
          <a:chOff x="0" y="0"/>
          <a:chExt cx="0" cy="0"/>
        </a:xfrm>
      </p:grpSpPr>
      <p:sp>
        <p:nvSpPr>
          <p:cNvPr id="537" name="Google Shape;537;h3a0eee41a2a3912b_1_155"/>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8" name="Google Shape;538;h3a0eee41a2a3912b_1_155"/>
          <p:cNvSpPr/>
          <p:nvPr/>
        </p:nvSpPr>
        <p:spPr>
          <a:xfrm>
            <a:off x="305"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39" name="Google Shape;539;h3a0eee41a2a3912b_1_155"/>
          <p:cNvSpPr/>
          <p:nvPr/>
        </p:nvSpPr>
        <p:spPr>
          <a:xfrm>
            <a:off x="1496934" y="3984"/>
            <a:ext cx="9376632" cy="6858000"/>
          </a:xfrm>
          <a:custGeom>
            <a:rect b="b" l="l" r="r" t="t"/>
            <a:pathLst>
              <a:path extrusionOk="0" h="6858000" w="9376632">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540" name="Google Shape;540;h3a0eee41a2a3912b_1_155"/>
          <p:cNvGrpSpPr/>
          <p:nvPr/>
        </p:nvGrpSpPr>
        <p:grpSpPr>
          <a:xfrm>
            <a:off x="1303402" y="3985"/>
            <a:ext cx="9772765" cy="6858000"/>
            <a:chOff x="1303402" y="36937"/>
            <a:chExt cx="9772765" cy="6858000"/>
          </a:xfrm>
        </p:grpSpPr>
        <p:sp>
          <p:nvSpPr>
            <p:cNvPr id="541" name="Google Shape;541;h3a0eee41a2a3912b_1_155"/>
            <p:cNvSpPr/>
            <p:nvPr/>
          </p:nvSpPr>
          <p:spPr>
            <a:xfrm>
              <a:off x="1560551" y="36937"/>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2" name="Google Shape;542;h3a0eee41a2a3912b_1_155"/>
            <p:cNvSpPr/>
            <p:nvPr/>
          </p:nvSpPr>
          <p:spPr>
            <a:xfrm>
              <a:off x="1659468" y="36937"/>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3" name="Google Shape;543;h3a0eee41a2a3912b_1_155"/>
            <p:cNvSpPr/>
            <p:nvPr/>
          </p:nvSpPr>
          <p:spPr>
            <a:xfrm>
              <a:off x="1648217" y="36937"/>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4" name="Google Shape;544;h3a0eee41a2a3912b_1_155"/>
            <p:cNvSpPr/>
            <p:nvPr/>
          </p:nvSpPr>
          <p:spPr>
            <a:xfrm>
              <a:off x="1629061" y="36937"/>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5" name="Google Shape;545;h3a0eee41a2a3912b_1_155"/>
            <p:cNvSpPr/>
            <p:nvPr/>
          </p:nvSpPr>
          <p:spPr>
            <a:xfrm>
              <a:off x="1318434" y="36937"/>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6" name="Google Shape;546;h3a0eee41a2a3912b_1_155"/>
            <p:cNvSpPr/>
            <p:nvPr/>
          </p:nvSpPr>
          <p:spPr>
            <a:xfrm>
              <a:off x="1308320" y="36937"/>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7" name="Google Shape;547;h3a0eee41a2a3912b_1_155"/>
            <p:cNvSpPr/>
            <p:nvPr/>
          </p:nvSpPr>
          <p:spPr>
            <a:xfrm>
              <a:off x="1303402" y="36937"/>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48" name="Google Shape;548;h3a0eee41a2a3912b_1_155"/>
          <p:cNvSpPr txBox="1"/>
          <p:nvPr>
            <p:ph type="ctrTitle"/>
          </p:nvPr>
        </p:nvSpPr>
        <p:spPr>
          <a:xfrm>
            <a:off x="3502506" y="2191086"/>
            <a:ext cx="5186700" cy="23880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Play"/>
              <a:buNone/>
            </a:pPr>
            <a:r>
              <a:rPr lang="en-US" sz="5200">
                <a:latin typeface="Arial"/>
                <a:ea typeface="Arial"/>
                <a:cs typeface="Arial"/>
                <a:sym typeface="Arial"/>
              </a:rPr>
              <a:t>Data Coordinating Center (DCC)</a:t>
            </a:r>
            <a:endParaRPr/>
          </a:p>
        </p:txBody>
      </p:sp>
      <p:grpSp>
        <p:nvGrpSpPr>
          <p:cNvPr id="549" name="Google Shape;549;h3a0eee41a2a3912b_1_155"/>
          <p:cNvGrpSpPr/>
          <p:nvPr/>
        </p:nvGrpSpPr>
        <p:grpSpPr>
          <a:xfrm>
            <a:off x="-305" y="-4155"/>
            <a:ext cx="2514948" cy="2174333"/>
            <a:chOff x="-305" y="-4155"/>
            <a:chExt cx="2514948" cy="2174333"/>
          </a:xfrm>
        </p:grpSpPr>
        <p:sp>
          <p:nvSpPr>
            <p:cNvPr id="550" name="Google Shape;550;h3a0eee41a2a3912b_1_15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1" name="Google Shape;551;h3a0eee41a2a3912b_1_15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2" name="Google Shape;552;h3a0eee41a2a3912b_1_15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53" name="Google Shape;553;h3a0eee41a2a3912b_1_15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554" name="Google Shape;554;h3a0eee41a2a3912b_1_155"/>
          <p:cNvGrpSpPr/>
          <p:nvPr/>
        </p:nvGrpSpPr>
        <p:grpSpPr>
          <a:xfrm rot="10800000">
            <a:off x="9685727" y="4683666"/>
            <a:ext cx="2514948" cy="2174333"/>
            <a:chOff x="-305" y="-4155"/>
            <a:chExt cx="2514948" cy="2174333"/>
          </a:xfrm>
        </p:grpSpPr>
        <p:sp>
          <p:nvSpPr>
            <p:cNvPr id="555" name="Google Shape;555;h3a0eee41a2a3912b_1_15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6" name="Google Shape;556;h3a0eee41a2a3912b_1_15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7" name="Google Shape;557;h3a0eee41a2a3912b_1_15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58" name="Google Shape;558;h3a0eee41a2a3912b_1_15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59" name="Google Shape;559;h3a0eee41a2a3912b_1_155"/>
          <p:cNvSpPr txBox="1"/>
          <p:nvPr>
            <p:ph idx="1" type="subTitle"/>
          </p:nvPr>
        </p:nvSpPr>
        <p:spPr>
          <a:xfrm>
            <a:off x="3215404" y="4773627"/>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Morgan</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h2ceda7f79f33e2dd_0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KESETT Enrollment: Step 1</a:t>
            </a:r>
            <a:endParaRPr>
              <a:solidFill>
                <a:srgbClr val="7030A0"/>
              </a:solidFill>
              <a:latin typeface="Arial"/>
              <a:ea typeface="Arial"/>
              <a:cs typeface="Arial"/>
              <a:sym typeface="Arial"/>
            </a:endParaRPr>
          </a:p>
        </p:txBody>
      </p:sp>
      <p:sp>
        <p:nvSpPr>
          <p:cNvPr id="565" name="Google Shape;565;h2ceda7f79f33e2dd_0_0"/>
          <p:cNvSpPr txBox="1"/>
          <p:nvPr>
            <p:ph idx="1" type="body"/>
          </p:nvPr>
        </p:nvSpPr>
        <p:spPr>
          <a:xfrm>
            <a:off x="339375" y="1690825"/>
            <a:ext cx="11014200" cy="4635300"/>
          </a:xfrm>
          <a:prstGeom prst="rect">
            <a:avLst/>
          </a:prstGeom>
          <a:noFill/>
          <a:ln>
            <a:noFill/>
          </a:ln>
        </p:spPr>
        <p:txBody>
          <a:bodyPr anchorCtr="0" anchor="t" bIns="45700" lIns="91425" spcFirstLastPara="1" rIns="91425" wrap="square" tIns="45700">
            <a:noAutofit/>
          </a:bodyPr>
          <a:lstStyle/>
          <a:p>
            <a:pPr indent="-400050" lvl="0" marL="457200" rtl="0" algn="l">
              <a:lnSpc>
                <a:spcPct val="115000"/>
              </a:lnSpc>
              <a:spcBef>
                <a:spcPts val="0"/>
              </a:spcBef>
              <a:spcAft>
                <a:spcPts val="0"/>
              </a:spcAft>
              <a:buSzPts val="2700"/>
              <a:buChar char="❖"/>
            </a:pPr>
            <a:r>
              <a:rPr b="1" lang="en-US" sz="2700"/>
              <a:t>Where to start in WebDCU when enrolling a new subject?</a:t>
            </a:r>
            <a:r>
              <a:rPr b="1" lang="en-US" sz="2700"/>
              <a:t> </a:t>
            </a:r>
            <a:endParaRPr b="1" sz="2700"/>
          </a:p>
          <a:p>
            <a:pPr indent="-336550" lvl="1" marL="914400" rtl="0" algn="l">
              <a:lnSpc>
                <a:spcPct val="115000"/>
              </a:lnSpc>
              <a:spcBef>
                <a:spcPts val="0"/>
              </a:spcBef>
              <a:spcAft>
                <a:spcPts val="0"/>
              </a:spcAft>
              <a:buSzPts val="1700"/>
              <a:buChar char="•"/>
            </a:pPr>
            <a:r>
              <a:rPr lang="en-US" sz="2300"/>
              <a:t>Complete and save the Subject Enrollment table within </a:t>
            </a:r>
            <a:r>
              <a:rPr lang="en-US" sz="2300" u="sng"/>
              <a:t>8 hours of start of study drug infusion</a:t>
            </a:r>
            <a:endParaRPr sz="2300" u="sng"/>
          </a:p>
          <a:p>
            <a:pPr indent="0" lvl="0" marL="457200" rtl="0" algn="l">
              <a:lnSpc>
                <a:spcPct val="115000"/>
              </a:lnSpc>
              <a:spcBef>
                <a:spcPts val="0"/>
              </a:spcBef>
              <a:spcAft>
                <a:spcPts val="0"/>
              </a:spcAft>
              <a:buNone/>
            </a:pPr>
            <a:r>
              <a:t/>
            </a:r>
            <a:endParaRPr sz="23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0" rtl="0" algn="l">
              <a:lnSpc>
                <a:spcPct val="115000"/>
              </a:lnSpc>
              <a:spcBef>
                <a:spcPts val="0"/>
              </a:spcBef>
              <a:spcAft>
                <a:spcPts val="0"/>
              </a:spcAft>
              <a:buNone/>
            </a:pPr>
            <a:r>
              <a:t/>
            </a:r>
            <a:endParaRPr sz="1900"/>
          </a:p>
        </p:txBody>
      </p:sp>
      <p:pic>
        <p:nvPicPr>
          <p:cNvPr descr="A close-up of a logo&#10;&#10;AI-generated content may be incorrect." id="566" name="Google Shape;566;h2ceda7f79f33e2dd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id="567" name="Google Shape;567;h2ceda7f79f33e2dd_0_0"/>
          <p:cNvPicPr preferRelativeResize="0"/>
          <p:nvPr/>
        </p:nvPicPr>
        <p:blipFill>
          <a:blip r:embed="rId4">
            <a:alphaModFix/>
          </a:blip>
          <a:stretch>
            <a:fillRect/>
          </a:stretch>
        </p:blipFill>
        <p:spPr>
          <a:xfrm>
            <a:off x="124824" y="3184500"/>
            <a:ext cx="7553153" cy="3141625"/>
          </a:xfrm>
          <a:prstGeom prst="rect">
            <a:avLst/>
          </a:prstGeom>
          <a:noFill/>
          <a:ln>
            <a:noFill/>
          </a:ln>
        </p:spPr>
      </p:pic>
      <p:pic>
        <p:nvPicPr>
          <p:cNvPr id="568" name="Google Shape;568;h2ceda7f79f33e2dd_0_0"/>
          <p:cNvPicPr preferRelativeResize="0"/>
          <p:nvPr/>
        </p:nvPicPr>
        <p:blipFill>
          <a:blip r:embed="rId5">
            <a:alphaModFix/>
          </a:blip>
          <a:stretch>
            <a:fillRect/>
          </a:stretch>
        </p:blipFill>
        <p:spPr>
          <a:xfrm>
            <a:off x="7782550" y="3242212"/>
            <a:ext cx="4268025" cy="30262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h2ceda7f79f33e2dd_0_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KESETT Enrollment: Step 2</a:t>
            </a:r>
            <a:endParaRPr>
              <a:solidFill>
                <a:srgbClr val="7030A0"/>
              </a:solidFill>
              <a:latin typeface="Arial"/>
              <a:ea typeface="Arial"/>
              <a:cs typeface="Arial"/>
              <a:sym typeface="Arial"/>
            </a:endParaRPr>
          </a:p>
        </p:txBody>
      </p:sp>
      <p:sp>
        <p:nvSpPr>
          <p:cNvPr id="574" name="Google Shape;574;h2ceda7f79f33e2dd_0_7"/>
          <p:cNvSpPr txBox="1"/>
          <p:nvPr>
            <p:ph idx="1" type="body"/>
          </p:nvPr>
        </p:nvSpPr>
        <p:spPr>
          <a:xfrm>
            <a:off x="321700" y="1690825"/>
            <a:ext cx="11032200" cy="4635300"/>
          </a:xfrm>
          <a:prstGeom prst="rect">
            <a:avLst/>
          </a:prstGeom>
          <a:noFill/>
          <a:ln>
            <a:noFill/>
          </a:ln>
        </p:spPr>
        <p:txBody>
          <a:bodyPr anchorCtr="0" anchor="t" bIns="45700" lIns="91425" spcFirstLastPara="1" rIns="91425" wrap="square" tIns="45700">
            <a:noAutofit/>
          </a:bodyPr>
          <a:lstStyle/>
          <a:p>
            <a:pPr indent="-400050" lvl="0" marL="457200" rtl="0" algn="l">
              <a:lnSpc>
                <a:spcPct val="115000"/>
              </a:lnSpc>
              <a:spcBef>
                <a:spcPts val="0"/>
              </a:spcBef>
              <a:spcAft>
                <a:spcPts val="0"/>
              </a:spcAft>
              <a:buSzPts val="2700"/>
              <a:buChar char="❖"/>
            </a:pPr>
            <a:r>
              <a:rPr b="1" lang="en-US" sz="2700"/>
              <a:t>Where to go from Subject Enrollment?</a:t>
            </a:r>
            <a:endParaRPr b="1" sz="2700"/>
          </a:p>
          <a:p>
            <a:pPr indent="-336550" lvl="1" marL="914400" rtl="0" algn="l">
              <a:lnSpc>
                <a:spcPct val="115000"/>
              </a:lnSpc>
              <a:spcBef>
                <a:spcPts val="0"/>
              </a:spcBef>
              <a:spcAft>
                <a:spcPts val="0"/>
              </a:spcAft>
              <a:buSzPts val="1700"/>
              <a:buChar char="•"/>
            </a:pPr>
            <a:r>
              <a:rPr lang="en-US" sz="2300"/>
              <a:t>Open the </a:t>
            </a:r>
            <a:r>
              <a:rPr lang="en-US" sz="2300"/>
              <a:t>Subject CRF Binder. This can be accomplished from the Subject Enrollment table via the green arrow on Q33</a:t>
            </a:r>
            <a:endParaRPr sz="2300"/>
          </a:p>
          <a:p>
            <a:pPr indent="0" lvl="0" marL="914400" rtl="0" algn="l">
              <a:lnSpc>
                <a:spcPct val="115000"/>
              </a:lnSpc>
              <a:spcBef>
                <a:spcPts val="0"/>
              </a:spcBef>
              <a:spcAft>
                <a:spcPts val="0"/>
              </a:spcAft>
              <a:buNone/>
            </a:pPr>
            <a:r>
              <a:t/>
            </a:r>
            <a:endParaRPr sz="2300"/>
          </a:p>
          <a:p>
            <a:pPr indent="0" lvl="0" marL="914400" rtl="0" algn="l">
              <a:lnSpc>
                <a:spcPct val="115000"/>
              </a:lnSpc>
              <a:spcBef>
                <a:spcPts val="0"/>
              </a:spcBef>
              <a:spcAft>
                <a:spcPts val="0"/>
              </a:spcAft>
              <a:buNone/>
            </a:pPr>
            <a:r>
              <a:t/>
            </a:r>
            <a:endParaRPr sz="2300"/>
          </a:p>
          <a:p>
            <a:pPr indent="-336550" lvl="1" marL="914400" rtl="0" algn="l">
              <a:lnSpc>
                <a:spcPct val="115000"/>
              </a:lnSpc>
              <a:spcBef>
                <a:spcPts val="0"/>
              </a:spcBef>
              <a:spcAft>
                <a:spcPts val="0"/>
              </a:spcAft>
              <a:buSzPts val="1700"/>
              <a:buChar char="•"/>
            </a:pPr>
            <a:r>
              <a:rPr lang="en-US" sz="2300"/>
              <a:t>Complete and submit F501 Rapid EEG &amp; F502 Study Drug Infusion, also </a:t>
            </a:r>
            <a:r>
              <a:rPr lang="en-US" sz="2300"/>
              <a:t>within </a:t>
            </a:r>
            <a:r>
              <a:rPr lang="en-US" sz="2300" u="sng"/>
              <a:t>8 hours of start of study drug infusion</a:t>
            </a:r>
            <a:r>
              <a:rPr lang="en-US" sz="2300"/>
              <a:t>. They will be green and checkmarked once they are submitted.</a:t>
            </a:r>
            <a:endParaRPr sz="2300"/>
          </a:p>
          <a:p>
            <a:pPr indent="0" lvl="0" marL="457200" rtl="0" algn="l">
              <a:lnSpc>
                <a:spcPct val="115000"/>
              </a:lnSpc>
              <a:spcBef>
                <a:spcPts val="0"/>
              </a:spcBef>
              <a:spcAft>
                <a:spcPts val="0"/>
              </a:spcAft>
              <a:buNone/>
            </a:pPr>
            <a:r>
              <a:t/>
            </a:r>
            <a:endParaRPr sz="23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0" rtl="0" algn="l">
              <a:lnSpc>
                <a:spcPct val="115000"/>
              </a:lnSpc>
              <a:spcBef>
                <a:spcPts val="0"/>
              </a:spcBef>
              <a:spcAft>
                <a:spcPts val="0"/>
              </a:spcAft>
              <a:buNone/>
            </a:pPr>
            <a:r>
              <a:t/>
            </a:r>
            <a:endParaRPr sz="1900"/>
          </a:p>
        </p:txBody>
      </p:sp>
      <p:pic>
        <p:nvPicPr>
          <p:cNvPr descr="A close-up of a logo&#10;&#10;AI-generated content may be incorrect." id="575" name="Google Shape;575;h2ceda7f79f33e2dd_0_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id="576" name="Google Shape;576;h2ceda7f79f33e2dd_0_7"/>
          <p:cNvPicPr preferRelativeResize="0"/>
          <p:nvPr/>
        </p:nvPicPr>
        <p:blipFill>
          <a:blip r:embed="rId4">
            <a:alphaModFix/>
          </a:blip>
          <a:stretch>
            <a:fillRect/>
          </a:stretch>
        </p:blipFill>
        <p:spPr>
          <a:xfrm>
            <a:off x="428713" y="3010900"/>
            <a:ext cx="10818174" cy="670775"/>
          </a:xfrm>
          <a:prstGeom prst="rect">
            <a:avLst/>
          </a:prstGeom>
          <a:noFill/>
          <a:ln>
            <a:noFill/>
          </a:ln>
        </p:spPr>
      </p:pic>
      <p:pic>
        <p:nvPicPr>
          <p:cNvPr id="577" name="Google Shape;577;h2ceda7f79f33e2dd_0_7"/>
          <p:cNvPicPr preferRelativeResize="0"/>
          <p:nvPr/>
        </p:nvPicPr>
        <p:blipFill>
          <a:blip r:embed="rId5">
            <a:alphaModFix/>
          </a:blip>
          <a:stretch>
            <a:fillRect/>
          </a:stretch>
        </p:blipFill>
        <p:spPr>
          <a:xfrm>
            <a:off x="321700" y="5227177"/>
            <a:ext cx="11032199" cy="121153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h6da77e0e601021f0_0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KESETT Enrollment: Step 2</a:t>
            </a:r>
            <a:endParaRPr>
              <a:solidFill>
                <a:srgbClr val="7030A0"/>
              </a:solidFill>
              <a:latin typeface="Arial"/>
              <a:ea typeface="Arial"/>
              <a:cs typeface="Arial"/>
              <a:sym typeface="Arial"/>
            </a:endParaRPr>
          </a:p>
        </p:txBody>
      </p:sp>
      <p:sp>
        <p:nvSpPr>
          <p:cNvPr id="583" name="Google Shape;583;h6da77e0e601021f0_0_0"/>
          <p:cNvSpPr txBox="1"/>
          <p:nvPr>
            <p:ph idx="1" type="body"/>
          </p:nvPr>
        </p:nvSpPr>
        <p:spPr>
          <a:xfrm>
            <a:off x="321700" y="1690825"/>
            <a:ext cx="11032200" cy="4635300"/>
          </a:xfrm>
          <a:prstGeom prst="rect">
            <a:avLst/>
          </a:prstGeom>
          <a:noFill/>
          <a:ln>
            <a:noFill/>
          </a:ln>
        </p:spPr>
        <p:txBody>
          <a:bodyPr anchorCtr="0" anchor="t" bIns="45700" lIns="91425" spcFirstLastPara="1" rIns="91425" wrap="square" tIns="45700">
            <a:noAutofit/>
          </a:bodyPr>
          <a:lstStyle/>
          <a:p>
            <a:pPr indent="-400050" lvl="0" marL="457200" rtl="0" algn="l">
              <a:lnSpc>
                <a:spcPct val="115000"/>
              </a:lnSpc>
              <a:spcBef>
                <a:spcPts val="0"/>
              </a:spcBef>
              <a:spcAft>
                <a:spcPts val="0"/>
              </a:spcAft>
              <a:buSzPts val="2700"/>
              <a:buChar char="❖"/>
            </a:pPr>
            <a:r>
              <a:rPr b="1" lang="en-US" sz="2700"/>
              <a:t>Purpose of quick submission:</a:t>
            </a:r>
            <a:endParaRPr b="1" sz="2700"/>
          </a:p>
          <a:p>
            <a:pPr indent="0" lvl="0" marL="457200" rtl="0" algn="l">
              <a:lnSpc>
                <a:spcPct val="115000"/>
              </a:lnSpc>
              <a:spcBef>
                <a:spcPts val="0"/>
              </a:spcBef>
              <a:spcAft>
                <a:spcPts val="0"/>
              </a:spcAft>
              <a:buNone/>
            </a:pPr>
            <a:r>
              <a:t/>
            </a:r>
            <a:endParaRPr b="1" sz="2700"/>
          </a:p>
          <a:p>
            <a:pPr indent="-374650" lvl="1" marL="914400" rtl="0" algn="l">
              <a:lnSpc>
                <a:spcPct val="115000"/>
              </a:lnSpc>
              <a:spcBef>
                <a:spcPts val="0"/>
              </a:spcBef>
              <a:spcAft>
                <a:spcPts val="0"/>
              </a:spcAft>
              <a:buSzPts val="2300"/>
              <a:buChar char="•"/>
            </a:pPr>
            <a:r>
              <a:rPr b="1" lang="en-US" sz="2300"/>
              <a:t>Subject Enrollment:</a:t>
            </a:r>
            <a:r>
              <a:rPr lang="en-US" sz="2300"/>
              <a:t> notifies the central and site team that a subject has been enrolled at the site</a:t>
            </a:r>
            <a:endParaRPr sz="2300"/>
          </a:p>
          <a:p>
            <a:pPr indent="0" lvl="0" marL="914400" rtl="0" algn="l">
              <a:lnSpc>
                <a:spcPct val="115000"/>
              </a:lnSpc>
              <a:spcBef>
                <a:spcPts val="0"/>
              </a:spcBef>
              <a:spcAft>
                <a:spcPts val="0"/>
              </a:spcAft>
              <a:buNone/>
            </a:pPr>
            <a:r>
              <a:t/>
            </a:r>
            <a:endParaRPr sz="2300"/>
          </a:p>
          <a:p>
            <a:pPr indent="-374650" lvl="1" marL="914400" rtl="0" algn="l">
              <a:lnSpc>
                <a:spcPct val="115000"/>
              </a:lnSpc>
              <a:spcBef>
                <a:spcPts val="0"/>
              </a:spcBef>
              <a:spcAft>
                <a:spcPts val="0"/>
              </a:spcAft>
              <a:buSzPts val="2300"/>
              <a:buChar char="•"/>
            </a:pPr>
            <a:r>
              <a:rPr b="1" lang="en-US" sz="2300"/>
              <a:t>F501 Rapid EEG:</a:t>
            </a:r>
            <a:r>
              <a:rPr lang="en-US" sz="2300"/>
              <a:t> Kicks off the central reader process if rEEG was obtained</a:t>
            </a:r>
            <a:endParaRPr sz="2300"/>
          </a:p>
          <a:p>
            <a:pPr indent="0" lvl="0" marL="914400" rtl="0" algn="l">
              <a:lnSpc>
                <a:spcPct val="115000"/>
              </a:lnSpc>
              <a:spcBef>
                <a:spcPts val="0"/>
              </a:spcBef>
              <a:spcAft>
                <a:spcPts val="0"/>
              </a:spcAft>
              <a:buNone/>
            </a:pPr>
            <a:r>
              <a:t/>
            </a:r>
            <a:endParaRPr sz="2300"/>
          </a:p>
          <a:p>
            <a:pPr indent="-374650" lvl="1" marL="914400" rtl="0" algn="l">
              <a:lnSpc>
                <a:spcPct val="115000"/>
              </a:lnSpc>
              <a:spcBef>
                <a:spcPts val="0"/>
              </a:spcBef>
              <a:spcAft>
                <a:spcPts val="0"/>
              </a:spcAft>
              <a:buSzPts val="2300"/>
              <a:buChar char="•"/>
            </a:pPr>
            <a:r>
              <a:rPr b="1" lang="en-US" sz="2300"/>
              <a:t>F502 Study Drug Infusion:</a:t>
            </a:r>
            <a:r>
              <a:rPr lang="en-US" sz="2300"/>
              <a:t> indicates to the central team which arm the participant was randomized to and triggers drug vial restock</a:t>
            </a:r>
            <a:endParaRPr sz="2300"/>
          </a:p>
          <a:p>
            <a:pPr indent="0" lvl="0" marL="0" rtl="0" algn="l">
              <a:lnSpc>
                <a:spcPct val="115000"/>
              </a:lnSpc>
              <a:spcBef>
                <a:spcPts val="0"/>
              </a:spcBef>
              <a:spcAft>
                <a:spcPts val="0"/>
              </a:spcAft>
              <a:buNone/>
            </a:pPr>
            <a:r>
              <a:t/>
            </a:r>
            <a:endParaRPr sz="2300"/>
          </a:p>
          <a:p>
            <a:pPr indent="0" lvl="0" marL="457200" rtl="0" algn="l">
              <a:lnSpc>
                <a:spcPct val="115000"/>
              </a:lnSpc>
              <a:spcBef>
                <a:spcPts val="0"/>
              </a:spcBef>
              <a:spcAft>
                <a:spcPts val="0"/>
              </a:spcAft>
              <a:buNone/>
            </a:pPr>
            <a:r>
              <a:t/>
            </a:r>
            <a:endParaRPr sz="23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0" rtl="0" algn="l">
              <a:lnSpc>
                <a:spcPct val="115000"/>
              </a:lnSpc>
              <a:spcBef>
                <a:spcPts val="0"/>
              </a:spcBef>
              <a:spcAft>
                <a:spcPts val="0"/>
              </a:spcAft>
              <a:buNone/>
            </a:pPr>
            <a:r>
              <a:t/>
            </a:r>
            <a:endParaRPr sz="1900"/>
          </a:p>
        </p:txBody>
      </p:sp>
      <p:pic>
        <p:nvPicPr>
          <p:cNvPr descr="A close-up of a logo&#10;&#10;AI-generated content may be incorrect." id="584" name="Google Shape;584;h6da77e0e601021f0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h3a0eee41a2a3912b_1_194"/>
          <p:cNvPicPr preferRelativeResize="0"/>
          <p:nvPr/>
        </p:nvPicPr>
        <p:blipFill rotWithShape="1">
          <a:blip r:embed="rId3">
            <a:alphaModFix/>
          </a:blip>
          <a:srcRect b="51981" l="2366" r="50961" t="3713"/>
          <a:stretch/>
        </p:blipFill>
        <p:spPr>
          <a:xfrm>
            <a:off x="3480850" y="1675475"/>
            <a:ext cx="7836874" cy="4501250"/>
          </a:xfrm>
          <a:prstGeom prst="rect">
            <a:avLst/>
          </a:prstGeom>
          <a:noFill/>
          <a:ln>
            <a:noFill/>
          </a:ln>
        </p:spPr>
      </p:pic>
      <p:sp>
        <p:nvSpPr>
          <p:cNvPr id="590" name="Google Shape;590;h3a0eee41a2a3912b_1_194"/>
          <p:cNvSpPr txBox="1"/>
          <p:nvPr>
            <p:ph type="title"/>
          </p:nvPr>
        </p:nvSpPr>
        <p:spPr>
          <a:xfrm>
            <a:off x="279100" y="129325"/>
            <a:ext cx="8778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DCR Actionable Symbols &amp; Statuses</a:t>
            </a:r>
            <a:endParaRPr>
              <a:solidFill>
                <a:srgbClr val="7030A0"/>
              </a:solidFill>
              <a:latin typeface="Arial"/>
              <a:ea typeface="Arial"/>
              <a:cs typeface="Arial"/>
              <a:sym typeface="Arial"/>
            </a:endParaRPr>
          </a:p>
        </p:txBody>
      </p:sp>
      <p:sp>
        <p:nvSpPr>
          <p:cNvPr id="591" name="Google Shape;591;h3a0eee41a2a3912b_1_194"/>
          <p:cNvSpPr txBox="1"/>
          <p:nvPr>
            <p:ph idx="1" type="body"/>
          </p:nvPr>
        </p:nvSpPr>
        <p:spPr>
          <a:xfrm>
            <a:off x="279100" y="2004650"/>
            <a:ext cx="6198600" cy="3900600"/>
          </a:xfrm>
          <a:prstGeom prst="rect">
            <a:avLst/>
          </a:prstGeom>
          <a:noFill/>
          <a:ln>
            <a:noFill/>
          </a:ln>
        </p:spPr>
        <p:txBody>
          <a:bodyPr anchorCtr="0" anchor="t" bIns="45700" lIns="91425" spcFirstLastPara="1" rIns="91425" wrap="square" tIns="45700">
            <a:noAutofit/>
          </a:bodyPr>
          <a:lstStyle/>
          <a:p>
            <a:pPr indent="-393700" lvl="0" marL="457200" rtl="0" algn="l">
              <a:lnSpc>
                <a:spcPct val="115833"/>
              </a:lnSpc>
              <a:spcBef>
                <a:spcPts val="0"/>
              </a:spcBef>
              <a:spcAft>
                <a:spcPts val="0"/>
              </a:spcAft>
              <a:buSzPts val="2600"/>
              <a:buChar char="●"/>
            </a:pPr>
            <a:r>
              <a:rPr lang="en-US" sz="2600"/>
              <a:t>Red question mark box</a:t>
            </a:r>
            <a:endParaRPr sz="2600"/>
          </a:p>
          <a:p>
            <a:pPr indent="-393700" lvl="1" marL="914400" rtl="0" algn="l">
              <a:lnSpc>
                <a:spcPct val="115833"/>
              </a:lnSpc>
              <a:spcBef>
                <a:spcPts val="0"/>
              </a:spcBef>
              <a:spcAft>
                <a:spcPts val="0"/>
              </a:spcAft>
              <a:buSzPts val="2600"/>
              <a:buChar char="○"/>
            </a:pPr>
            <a:r>
              <a:rPr lang="en-US" sz="2600"/>
              <a:t>Open DCR that has not yet been responded to by the site</a:t>
            </a:r>
            <a:endParaRPr sz="2600"/>
          </a:p>
          <a:p>
            <a:pPr indent="0" lvl="0" marL="0" rtl="0" algn="l">
              <a:lnSpc>
                <a:spcPct val="115833"/>
              </a:lnSpc>
              <a:spcBef>
                <a:spcPts val="800"/>
              </a:spcBef>
              <a:spcAft>
                <a:spcPts val="0"/>
              </a:spcAft>
              <a:buNone/>
            </a:pPr>
            <a:r>
              <a:t/>
            </a:r>
            <a:endParaRPr sz="2600"/>
          </a:p>
          <a:p>
            <a:pPr indent="-393700" lvl="0" marL="457200" rtl="0" algn="l">
              <a:lnSpc>
                <a:spcPct val="115833"/>
              </a:lnSpc>
              <a:spcBef>
                <a:spcPts val="800"/>
              </a:spcBef>
              <a:spcAft>
                <a:spcPts val="0"/>
              </a:spcAft>
              <a:buSzPts val="2600"/>
              <a:buChar char="●"/>
            </a:pPr>
            <a:r>
              <a:rPr lang="en-US" sz="2600"/>
              <a:t>Yellow question mark box</a:t>
            </a:r>
            <a:endParaRPr sz="2600"/>
          </a:p>
          <a:p>
            <a:pPr indent="-393700" lvl="1" marL="914400" rtl="0" algn="l">
              <a:lnSpc>
                <a:spcPct val="115833"/>
              </a:lnSpc>
              <a:spcBef>
                <a:spcPts val="0"/>
              </a:spcBef>
              <a:spcAft>
                <a:spcPts val="0"/>
              </a:spcAft>
              <a:buSzPts val="2600"/>
              <a:buChar char="○"/>
            </a:pPr>
            <a:r>
              <a:rPr lang="en-US" sz="2600"/>
              <a:t>Responded DCR that has not yet been closed by the central team</a:t>
            </a:r>
            <a:endParaRPr sz="2600"/>
          </a:p>
        </p:txBody>
      </p:sp>
      <p:pic>
        <p:nvPicPr>
          <p:cNvPr descr="A close-up of a logo&#10;&#10;AI-generated content may be incorrect." id="592" name="Google Shape;592;h3a0eee41a2a3912b_1_194"/>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h3a0eee41a2a3912b_1_200"/>
          <p:cNvSpPr txBox="1"/>
          <p:nvPr>
            <p:ph type="title"/>
          </p:nvPr>
        </p:nvSpPr>
        <p:spPr>
          <a:xfrm>
            <a:off x="279100" y="129325"/>
            <a:ext cx="8778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F519 Hour 24 Assessment for Adverse Events </a:t>
            </a:r>
            <a:endParaRPr>
              <a:solidFill>
                <a:srgbClr val="7030A0"/>
              </a:solidFill>
              <a:latin typeface="Arial"/>
              <a:ea typeface="Arial"/>
              <a:cs typeface="Arial"/>
              <a:sym typeface="Arial"/>
            </a:endParaRPr>
          </a:p>
        </p:txBody>
      </p:sp>
      <p:sp>
        <p:nvSpPr>
          <p:cNvPr id="598" name="Google Shape;598;h3a0eee41a2a3912b_1_200"/>
          <p:cNvSpPr txBox="1"/>
          <p:nvPr>
            <p:ph idx="1" type="body"/>
          </p:nvPr>
        </p:nvSpPr>
        <p:spPr>
          <a:xfrm>
            <a:off x="405300" y="1507164"/>
            <a:ext cx="11381400" cy="2708700"/>
          </a:xfrm>
          <a:prstGeom prst="rect">
            <a:avLst/>
          </a:prstGeom>
          <a:noFill/>
          <a:ln>
            <a:noFill/>
          </a:ln>
        </p:spPr>
        <p:txBody>
          <a:bodyPr anchorCtr="0" anchor="t" bIns="45700" lIns="91425" spcFirstLastPara="1" rIns="91425" wrap="square" tIns="45700">
            <a:noAutofit/>
          </a:bodyPr>
          <a:lstStyle/>
          <a:p>
            <a:pPr indent="-368300" lvl="0" marL="457200" rtl="0" algn="l">
              <a:lnSpc>
                <a:spcPct val="115000"/>
              </a:lnSpc>
              <a:spcBef>
                <a:spcPts val="0"/>
              </a:spcBef>
              <a:spcAft>
                <a:spcPts val="0"/>
              </a:spcAft>
              <a:buSzPts val="2200"/>
              <a:buChar char="●"/>
            </a:pPr>
            <a:r>
              <a:rPr lang="en-US" sz="2200"/>
              <a:t>New case report form</a:t>
            </a:r>
            <a:endParaRPr sz="2200"/>
          </a:p>
          <a:p>
            <a:pPr indent="-368300" lvl="1" marL="914400" rtl="0" algn="l">
              <a:lnSpc>
                <a:spcPct val="115000"/>
              </a:lnSpc>
              <a:spcBef>
                <a:spcPts val="0"/>
              </a:spcBef>
              <a:spcAft>
                <a:spcPts val="0"/>
              </a:spcAft>
              <a:buSzPts val="2200"/>
              <a:buChar char="○"/>
            </a:pPr>
            <a:r>
              <a:rPr lang="en-US" sz="2200"/>
              <a:t>Posts at the Baseline visit</a:t>
            </a:r>
            <a:endParaRPr sz="2200"/>
          </a:p>
          <a:p>
            <a:pPr indent="-368300" lvl="1" marL="914400" rtl="0" algn="l">
              <a:lnSpc>
                <a:spcPct val="115000"/>
              </a:lnSpc>
              <a:spcBef>
                <a:spcPts val="0"/>
              </a:spcBef>
              <a:spcAft>
                <a:spcPts val="0"/>
              </a:spcAft>
              <a:buSzPts val="2200"/>
              <a:buChar char="○"/>
            </a:pPr>
            <a:r>
              <a:rPr lang="en-US" sz="2200"/>
              <a:t>To be completed at 24 hours from study drug infusion (or hospital discharge, death, or withdrawal of consent if sooner than 24 hours)</a:t>
            </a:r>
            <a:endParaRPr sz="2200"/>
          </a:p>
          <a:p>
            <a:pPr indent="-368300" lvl="1" marL="914400" rtl="0" algn="l">
              <a:lnSpc>
                <a:spcPct val="115000"/>
              </a:lnSpc>
              <a:spcBef>
                <a:spcPts val="0"/>
              </a:spcBef>
              <a:spcAft>
                <a:spcPts val="0"/>
              </a:spcAft>
              <a:buSzPts val="2200"/>
              <a:buChar char="○"/>
            </a:pPr>
            <a:r>
              <a:rPr lang="en-US" sz="2200"/>
              <a:t>The purpose of this form is for sites to attest that they have evaluated for reportable AEs at 24 hours. Sites should evaluate again at least at the subject’s End of Study visit.</a:t>
            </a:r>
            <a:endParaRPr sz="2200"/>
          </a:p>
        </p:txBody>
      </p:sp>
      <p:pic>
        <p:nvPicPr>
          <p:cNvPr descr="A close-up of a logo&#10;&#10;AI-generated content may be incorrect." id="599" name="Google Shape;599;h3a0eee41a2a3912b_1_20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id="600" name="Google Shape;600;h3a0eee41a2a3912b_1_200"/>
          <p:cNvPicPr preferRelativeResize="0"/>
          <p:nvPr/>
        </p:nvPicPr>
        <p:blipFill>
          <a:blip r:embed="rId4">
            <a:alphaModFix/>
          </a:blip>
          <a:stretch>
            <a:fillRect/>
          </a:stretch>
        </p:blipFill>
        <p:spPr>
          <a:xfrm>
            <a:off x="59550" y="4346000"/>
            <a:ext cx="12072900" cy="18985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h3a0eee41a2a3912b_1_229"/>
          <p:cNvSpPr txBox="1"/>
          <p:nvPr>
            <p:ph type="title"/>
          </p:nvPr>
        </p:nvSpPr>
        <p:spPr>
          <a:xfrm>
            <a:off x="279100" y="129325"/>
            <a:ext cx="8778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WebDCU v1 vs v2 Links</a:t>
            </a:r>
            <a:endParaRPr>
              <a:solidFill>
                <a:srgbClr val="7030A0"/>
              </a:solidFill>
              <a:latin typeface="Arial"/>
              <a:ea typeface="Arial"/>
              <a:cs typeface="Arial"/>
              <a:sym typeface="Arial"/>
            </a:endParaRPr>
          </a:p>
        </p:txBody>
      </p:sp>
      <p:sp>
        <p:nvSpPr>
          <p:cNvPr id="606" name="Google Shape;606;h3a0eee41a2a3912b_1_229"/>
          <p:cNvSpPr txBox="1"/>
          <p:nvPr>
            <p:ph idx="1" type="body"/>
          </p:nvPr>
        </p:nvSpPr>
        <p:spPr>
          <a:xfrm>
            <a:off x="829500" y="1455030"/>
            <a:ext cx="10533000" cy="1778100"/>
          </a:xfrm>
          <a:prstGeom prst="rect">
            <a:avLst/>
          </a:prstGeom>
          <a:noFill/>
          <a:ln>
            <a:noFill/>
          </a:ln>
        </p:spPr>
        <p:txBody>
          <a:bodyPr anchorCtr="0" anchor="t" bIns="45700" lIns="91425" spcFirstLastPara="1" rIns="91425" wrap="square" tIns="45700">
            <a:noAutofit/>
          </a:bodyPr>
          <a:lstStyle/>
          <a:p>
            <a:pPr indent="-425450" lvl="0" marL="457200" rtl="0" algn="l">
              <a:lnSpc>
                <a:spcPct val="115000"/>
              </a:lnSpc>
              <a:spcBef>
                <a:spcPts val="0"/>
              </a:spcBef>
              <a:spcAft>
                <a:spcPts val="0"/>
              </a:spcAft>
              <a:buSzPts val="3100"/>
              <a:buChar char="●"/>
            </a:pPr>
            <a:r>
              <a:rPr lang="en-US" sz="3100"/>
              <a:t>v1: </a:t>
            </a:r>
            <a:r>
              <a:rPr lang="en-US" sz="3100" u="sng">
                <a:solidFill>
                  <a:schemeClr val="hlink"/>
                </a:solidFill>
                <a:hlinkClick r:id="rId3"/>
              </a:rPr>
              <a:t>https://webdcu.musc.edu/</a:t>
            </a:r>
            <a:endParaRPr sz="3100"/>
          </a:p>
          <a:p>
            <a:pPr indent="0" lvl="0" marL="457200" rtl="0" algn="l">
              <a:lnSpc>
                <a:spcPct val="115000"/>
              </a:lnSpc>
              <a:spcBef>
                <a:spcPts val="0"/>
              </a:spcBef>
              <a:spcAft>
                <a:spcPts val="0"/>
              </a:spcAft>
              <a:buNone/>
            </a:pPr>
            <a:r>
              <a:t/>
            </a:r>
            <a:endParaRPr sz="3100"/>
          </a:p>
          <a:p>
            <a:pPr indent="-425450" lvl="0" marL="457200" rtl="0" algn="l">
              <a:lnSpc>
                <a:spcPct val="115000"/>
              </a:lnSpc>
              <a:spcBef>
                <a:spcPts val="0"/>
              </a:spcBef>
              <a:spcAft>
                <a:spcPts val="0"/>
              </a:spcAft>
              <a:buSzPts val="3100"/>
              <a:buChar char="●"/>
            </a:pPr>
            <a:r>
              <a:rPr lang="en-US" sz="3100"/>
              <a:t>v2: </a:t>
            </a:r>
            <a:r>
              <a:rPr lang="en-US" sz="3100" u="sng">
                <a:solidFill>
                  <a:schemeClr val="hlink"/>
                </a:solidFill>
                <a:hlinkClick r:id="rId4"/>
              </a:rPr>
              <a:t>https://webdcu.musc.edu/DCUApp/Login</a:t>
            </a:r>
            <a:endParaRPr sz="3100"/>
          </a:p>
        </p:txBody>
      </p:sp>
      <p:pic>
        <p:nvPicPr>
          <p:cNvPr descr="A close-up of a logo&#10;&#10;AI-generated content may be incorrect." id="607" name="Google Shape;607;h3a0eee41a2a3912b_1_229"/>
          <p:cNvPicPr preferRelativeResize="0"/>
          <p:nvPr>
            <p:ph idx="1" type="body"/>
          </p:nvPr>
        </p:nvPicPr>
        <p:blipFill rotWithShape="1">
          <a:blip r:embed="rId5">
            <a:alphaModFix/>
          </a:blip>
          <a:srcRect b="0" l="0" r="0" t="0"/>
          <a:stretch/>
        </p:blipFill>
        <p:spPr>
          <a:xfrm>
            <a:off x="9265180" y="207333"/>
            <a:ext cx="2642100" cy="1169700"/>
          </a:xfrm>
          <a:prstGeom prst="rect">
            <a:avLst/>
          </a:prstGeom>
          <a:noFill/>
          <a:ln>
            <a:noFill/>
          </a:ln>
        </p:spPr>
      </p:pic>
      <p:pic>
        <p:nvPicPr>
          <p:cNvPr id="608" name="Google Shape;608;h3a0eee41a2a3912b_1_229"/>
          <p:cNvPicPr preferRelativeResize="0"/>
          <p:nvPr/>
        </p:nvPicPr>
        <p:blipFill>
          <a:blip r:embed="rId6">
            <a:alphaModFix/>
          </a:blip>
          <a:stretch>
            <a:fillRect/>
          </a:stretch>
        </p:blipFill>
        <p:spPr>
          <a:xfrm>
            <a:off x="1245299" y="3462900"/>
            <a:ext cx="6845600" cy="32214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h3a0eee41a2a3912b_1_207"/>
          <p:cNvSpPr txBox="1"/>
          <p:nvPr>
            <p:ph type="title"/>
          </p:nvPr>
        </p:nvSpPr>
        <p:spPr>
          <a:xfrm>
            <a:off x="279100" y="129325"/>
            <a:ext cx="8778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DCC Contact Information</a:t>
            </a:r>
            <a:endParaRPr>
              <a:solidFill>
                <a:srgbClr val="7030A0"/>
              </a:solidFill>
              <a:latin typeface="Arial"/>
              <a:ea typeface="Arial"/>
              <a:cs typeface="Arial"/>
              <a:sym typeface="Arial"/>
            </a:endParaRPr>
          </a:p>
        </p:txBody>
      </p:sp>
      <p:sp>
        <p:nvSpPr>
          <p:cNvPr id="614" name="Google Shape;614;h3a0eee41a2a3912b_1_207"/>
          <p:cNvSpPr txBox="1"/>
          <p:nvPr>
            <p:ph idx="1" type="body"/>
          </p:nvPr>
        </p:nvSpPr>
        <p:spPr>
          <a:xfrm>
            <a:off x="291750" y="1377025"/>
            <a:ext cx="11608500" cy="2702100"/>
          </a:xfrm>
          <a:prstGeom prst="rect">
            <a:avLst/>
          </a:prstGeom>
          <a:noFill/>
          <a:ln>
            <a:noFill/>
          </a:ln>
        </p:spPr>
        <p:txBody>
          <a:bodyPr anchorCtr="0" anchor="t" bIns="45700" lIns="91425" spcFirstLastPara="1" rIns="91425" wrap="square" tIns="45700">
            <a:noAutofit/>
          </a:bodyPr>
          <a:lstStyle/>
          <a:p>
            <a:pPr indent="-368300" lvl="0" marL="457200" rtl="0" algn="l">
              <a:lnSpc>
                <a:spcPct val="115833"/>
              </a:lnSpc>
              <a:spcBef>
                <a:spcPts val="0"/>
              </a:spcBef>
              <a:spcAft>
                <a:spcPts val="0"/>
              </a:spcAft>
              <a:buSzPts val="2200"/>
              <a:buChar char="●"/>
            </a:pPr>
            <a:r>
              <a:rPr lang="en-US" sz="2400"/>
              <a:t>Please do not reply to the </a:t>
            </a:r>
            <a:r>
              <a:rPr lang="en-US" sz="2400" u="sng">
                <a:solidFill>
                  <a:schemeClr val="hlink"/>
                </a:solidFill>
                <a:hlinkClick r:id="rId3"/>
              </a:rPr>
              <a:t>webdcu@musc.edu</a:t>
            </a:r>
            <a:r>
              <a:rPr lang="en-US" sz="2400"/>
              <a:t> address when receiving automated emails from the DCC. </a:t>
            </a:r>
            <a:endParaRPr sz="2400"/>
          </a:p>
          <a:p>
            <a:pPr indent="-368300" lvl="1" marL="1371600" rtl="0" algn="l">
              <a:lnSpc>
                <a:spcPct val="115833"/>
              </a:lnSpc>
              <a:spcBef>
                <a:spcPts val="0"/>
              </a:spcBef>
              <a:spcAft>
                <a:spcPts val="0"/>
              </a:spcAft>
              <a:buSzPts val="2200"/>
              <a:buChar char="○"/>
            </a:pPr>
            <a:r>
              <a:rPr lang="en-US" sz="2400"/>
              <a:t>These replies </a:t>
            </a:r>
            <a:r>
              <a:rPr lang="en-US"/>
              <a:t>do </a:t>
            </a:r>
            <a:r>
              <a:rPr lang="en-US" sz="2400"/>
              <a:t>not go to the KESETT Data Managers</a:t>
            </a:r>
            <a:r>
              <a:rPr lang="en-US"/>
              <a:t> and are not </a:t>
            </a:r>
            <a:r>
              <a:rPr lang="en-US"/>
              <a:t>reviewed</a:t>
            </a:r>
            <a:r>
              <a:rPr lang="en-US"/>
              <a:t> regularly</a:t>
            </a:r>
            <a:endParaRPr/>
          </a:p>
          <a:p>
            <a:pPr indent="-368300" lvl="1" marL="1371600" rtl="0" algn="l">
              <a:lnSpc>
                <a:spcPct val="115833"/>
              </a:lnSpc>
              <a:spcBef>
                <a:spcPts val="0"/>
              </a:spcBef>
              <a:spcAft>
                <a:spcPts val="0"/>
              </a:spcAft>
              <a:buSzPts val="2200"/>
              <a:buChar char="○"/>
            </a:pPr>
            <a:r>
              <a:rPr lang="en-US" sz="2200"/>
              <a:t>Contact information for KESETT personnel can be found in WebDCU</a:t>
            </a:r>
            <a:endParaRPr sz="2200"/>
          </a:p>
          <a:p>
            <a:pPr indent="-368300" lvl="2" marL="1828800" rtl="0" algn="l">
              <a:lnSpc>
                <a:spcPct val="115833"/>
              </a:lnSpc>
              <a:spcBef>
                <a:spcPts val="0"/>
              </a:spcBef>
              <a:spcAft>
                <a:spcPts val="0"/>
              </a:spcAft>
              <a:buSzPts val="2200"/>
              <a:buChar char="■"/>
            </a:pPr>
            <a:r>
              <a:rPr lang="en-US" sz="2200"/>
              <a:t>KESETT Main Menu &gt; Toolbox &gt; Project Contact List</a:t>
            </a:r>
            <a:endParaRPr sz="2200"/>
          </a:p>
          <a:p>
            <a:pPr indent="0" lvl="0" marL="0" rtl="0" algn="l">
              <a:lnSpc>
                <a:spcPct val="115833"/>
              </a:lnSpc>
              <a:spcBef>
                <a:spcPts val="800"/>
              </a:spcBef>
              <a:spcAft>
                <a:spcPts val="0"/>
              </a:spcAft>
              <a:buNone/>
            </a:pPr>
            <a:r>
              <a:t/>
            </a:r>
            <a:endParaRPr sz="2200"/>
          </a:p>
          <a:p>
            <a:pPr indent="0" lvl="0" marL="0" rtl="0" algn="l">
              <a:lnSpc>
                <a:spcPct val="115833"/>
              </a:lnSpc>
              <a:spcBef>
                <a:spcPts val="800"/>
              </a:spcBef>
              <a:spcAft>
                <a:spcPts val="800"/>
              </a:spcAft>
              <a:buNone/>
            </a:pPr>
            <a:r>
              <a:t/>
            </a:r>
            <a:endParaRPr sz="2200"/>
          </a:p>
        </p:txBody>
      </p:sp>
      <p:pic>
        <p:nvPicPr>
          <p:cNvPr descr="A close-up of a logo&#10;&#10;AI-generated content may be incorrect." id="615" name="Google Shape;615;h3a0eee41a2a3912b_1_207"/>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pic>
        <p:nvPicPr>
          <p:cNvPr id="616" name="Google Shape;616;h3a0eee41a2a3912b_1_207"/>
          <p:cNvPicPr preferRelativeResize="0"/>
          <p:nvPr/>
        </p:nvPicPr>
        <p:blipFill>
          <a:blip r:embed="rId5">
            <a:alphaModFix/>
          </a:blip>
          <a:stretch>
            <a:fillRect/>
          </a:stretch>
        </p:blipFill>
        <p:spPr>
          <a:xfrm>
            <a:off x="291737" y="4048200"/>
            <a:ext cx="11608524" cy="2583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h3a0eee41a2a3912b_1_21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DCC Resources</a:t>
            </a:r>
            <a:endParaRPr>
              <a:solidFill>
                <a:srgbClr val="7030A0"/>
              </a:solidFill>
              <a:latin typeface="Arial"/>
              <a:ea typeface="Arial"/>
              <a:cs typeface="Arial"/>
              <a:sym typeface="Arial"/>
            </a:endParaRPr>
          </a:p>
        </p:txBody>
      </p:sp>
      <p:sp>
        <p:nvSpPr>
          <p:cNvPr id="622" name="Google Shape;622;h3a0eee41a2a3912b_1_21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SIREN Website</a:t>
            </a:r>
            <a:endParaRPr/>
          </a:p>
          <a:p>
            <a:pPr indent="-342900" lvl="1" marL="914400" rtl="0" algn="l">
              <a:lnSpc>
                <a:spcPct val="115000"/>
              </a:lnSpc>
              <a:spcBef>
                <a:spcPts val="0"/>
              </a:spcBef>
              <a:spcAft>
                <a:spcPts val="0"/>
              </a:spcAft>
              <a:buSzPts val="1800"/>
              <a:buChar char="•"/>
            </a:pPr>
            <a:r>
              <a:rPr lang="en-US"/>
              <a:t>SIREN WebDCUv2 User Manual </a:t>
            </a:r>
            <a:endParaRPr/>
          </a:p>
          <a:p>
            <a:pPr indent="-342900" lvl="1" marL="914400" rtl="0" algn="l">
              <a:lnSpc>
                <a:spcPct val="115000"/>
              </a:lnSpc>
              <a:spcBef>
                <a:spcPts val="0"/>
              </a:spcBef>
              <a:spcAft>
                <a:spcPts val="0"/>
              </a:spcAft>
              <a:buSzPts val="1800"/>
              <a:buChar char="•"/>
            </a:pPr>
            <a:r>
              <a:rPr lang="en-US"/>
              <a:t>Data Collection Guidelines</a:t>
            </a:r>
            <a:endParaRPr/>
          </a:p>
          <a:p>
            <a:pPr indent="0" lvl="0" marL="914400" rtl="0" algn="l">
              <a:lnSpc>
                <a:spcPct val="115000"/>
              </a:lnSpc>
              <a:spcBef>
                <a:spcPts val="0"/>
              </a:spcBef>
              <a:spcAft>
                <a:spcPts val="0"/>
              </a:spcAft>
              <a:buSzPts val="1800"/>
              <a:buNone/>
            </a:pPr>
            <a:r>
              <a:t/>
            </a:r>
            <a:endParaRPr/>
          </a:p>
          <a:p>
            <a:pPr indent="-406400" lvl="0" marL="457200" rtl="0" algn="l">
              <a:lnSpc>
                <a:spcPct val="115000"/>
              </a:lnSpc>
              <a:spcBef>
                <a:spcPts val="0"/>
              </a:spcBef>
              <a:spcAft>
                <a:spcPts val="0"/>
              </a:spcAft>
              <a:buSzPts val="2800"/>
              <a:buChar char="•"/>
            </a:pPr>
            <a:r>
              <a:rPr lang="en-US"/>
              <a:t>Contact us</a:t>
            </a:r>
            <a:endParaRPr/>
          </a:p>
          <a:p>
            <a:pPr indent="-342900" lvl="1" marL="914400" rtl="0" algn="l">
              <a:lnSpc>
                <a:spcPct val="115000"/>
              </a:lnSpc>
              <a:spcBef>
                <a:spcPts val="0"/>
              </a:spcBef>
              <a:spcAft>
                <a:spcPts val="0"/>
              </a:spcAft>
              <a:buSzPts val="1800"/>
              <a:buChar char="•"/>
            </a:pPr>
            <a:r>
              <a:rPr lang="en-US"/>
              <a:t>Riley Luckmann (</a:t>
            </a:r>
            <a:r>
              <a:rPr lang="en-US" u="sng">
                <a:solidFill>
                  <a:schemeClr val="hlink"/>
                </a:solidFill>
                <a:hlinkClick r:id="rId3"/>
              </a:rPr>
              <a:t>luckmann@musc.edu</a:t>
            </a:r>
            <a:r>
              <a:rPr lang="en-US"/>
              <a:t>)</a:t>
            </a:r>
            <a:endParaRPr/>
          </a:p>
          <a:p>
            <a:pPr indent="-342900" lvl="1" marL="914400" rtl="0" algn="l">
              <a:lnSpc>
                <a:spcPct val="115000"/>
              </a:lnSpc>
              <a:spcBef>
                <a:spcPts val="0"/>
              </a:spcBef>
              <a:spcAft>
                <a:spcPts val="0"/>
              </a:spcAft>
              <a:buSzPts val="1800"/>
              <a:buChar char="•"/>
            </a:pPr>
            <a:r>
              <a:rPr lang="en-US"/>
              <a:t>Morgan Davie (</a:t>
            </a:r>
            <a:r>
              <a:rPr lang="en-US" u="sng">
                <a:solidFill>
                  <a:schemeClr val="hlink"/>
                </a:solidFill>
                <a:hlinkClick r:id="rId4"/>
              </a:rPr>
              <a:t>daviem@musc.edu</a:t>
            </a:r>
            <a:r>
              <a:rPr lang="en-US"/>
              <a:t>)</a:t>
            </a:r>
            <a:endParaRPr/>
          </a:p>
          <a:p>
            <a:pPr indent="-342900" lvl="1" marL="914400" rtl="0" algn="l">
              <a:lnSpc>
                <a:spcPct val="115000"/>
              </a:lnSpc>
              <a:spcBef>
                <a:spcPts val="0"/>
              </a:spcBef>
              <a:spcAft>
                <a:spcPts val="0"/>
              </a:spcAft>
              <a:buSzPts val="1800"/>
              <a:buChar char="•"/>
            </a:pPr>
            <a:r>
              <a:rPr lang="en-US"/>
              <a:t>Sara Meyer (</a:t>
            </a:r>
            <a:r>
              <a:rPr lang="en-US" u="sng">
                <a:solidFill>
                  <a:schemeClr val="hlink"/>
                </a:solidFill>
                <a:hlinkClick r:id="rId5"/>
              </a:rPr>
              <a:t>butlers@musc.edu</a:t>
            </a:r>
            <a:r>
              <a:rPr lang="en-US"/>
              <a:t>)</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pic>
        <p:nvPicPr>
          <p:cNvPr descr="A close-up of a logo&#10;&#10;AI-generated content may be incorrect." id="623" name="Google Shape;623;h3a0eee41a2a3912b_1_213"/>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g3f071be6a6f_0_1"/>
          <p:cNvSpPr txBox="1"/>
          <p:nvPr>
            <p:ph type="title"/>
          </p:nvPr>
        </p:nvSpPr>
        <p:spPr>
          <a:xfrm>
            <a:off x="419100" y="1070100"/>
            <a:ext cx="11210100" cy="5292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Enrollment Experiences</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a:latin typeface="Arial"/>
                <a:ea typeface="Arial"/>
                <a:cs typeface="Arial"/>
                <a:sym typeface="Arial"/>
              </a:rPr>
              <a:t>Memorial Hermann Texas Medical Center</a:t>
            </a:r>
            <a:endParaRPr b="1">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Co-I: Dorian Alexander (PI: Kayleigh Fisher)</a:t>
            </a:r>
            <a:r>
              <a:rPr lang="en-US">
                <a:latin typeface="Arial"/>
                <a:ea typeface="Arial"/>
                <a:cs typeface="Arial"/>
                <a:sym typeface="Arial"/>
              </a:rPr>
              <a:t> </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PSC: Misha Bhatti</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a:latin typeface="Arial"/>
              <a:ea typeface="Arial"/>
              <a:cs typeface="Arial"/>
              <a:sym typeface="Arial"/>
            </a:endParaRPr>
          </a:p>
        </p:txBody>
      </p:sp>
      <p:pic>
        <p:nvPicPr>
          <p:cNvPr descr="A close-up of a logo&#10;&#10;AI-generated content may be incorrect." id="629" name="Google Shape;629;g3f071be6a6f_0_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ha53312d1a67a464_1_2"/>
          <p:cNvSpPr txBox="1"/>
          <p:nvPr>
            <p:ph type="title"/>
          </p:nvPr>
        </p:nvSpPr>
        <p:spPr>
          <a:xfrm>
            <a:off x="838200" y="962325"/>
            <a:ext cx="10515600" cy="5292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Enrollment Experiences</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a:latin typeface="Arial"/>
                <a:ea typeface="Arial"/>
                <a:cs typeface="Arial"/>
                <a:sym typeface="Arial"/>
              </a:rPr>
              <a:t>Nemours Children’s Hospital</a:t>
            </a:r>
            <a:endParaRPr b="1">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PI: Amy Thompson</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PSC: Claire Loiselle</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a:latin typeface="Arial"/>
              <a:ea typeface="Arial"/>
              <a:cs typeface="Arial"/>
              <a:sym typeface="Arial"/>
            </a:endParaRPr>
          </a:p>
        </p:txBody>
      </p:sp>
      <p:pic>
        <p:nvPicPr>
          <p:cNvPr descr="A close-up of a logo&#10;&#10;AI-generated content may be incorrect." id="635" name="Google Shape;635;ha53312d1a67a464_1_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9" name="Shape 639"/>
        <p:cNvGrpSpPr/>
        <p:nvPr/>
      </p:nvGrpSpPr>
      <p:grpSpPr>
        <a:xfrm>
          <a:off x="0" y="0"/>
          <a:ext cx="0" cy="0"/>
          <a:chOff x="0" y="0"/>
          <a:chExt cx="0" cy="0"/>
        </a:xfrm>
      </p:grpSpPr>
      <p:sp>
        <p:nvSpPr>
          <p:cNvPr id="640" name="Google Shape;640;g3f47762e637_2_4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1" name="Google Shape;641;g3f47762e637_2_4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42" name="Google Shape;642;g3f47762e637_2_42"/>
          <p:cNvGrpSpPr/>
          <p:nvPr/>
        </p:nvGrpSpPr>
        <p:grpSpPr>
          <a:xfrm>
            <a:off x="1303402" y="3985"/>
            <a:ext cx="9772765" cy="6858000"/>
            <a:chOff x="1303402" y="3985"/>
            <a:chExt cx="9772765" cy="6858000"/>
          </a:xfrm>
        </p:grpSpPr>
        <p:sp>
          <p:nvSpPr>
            <p:cNvPr id="643" name="Google Shape;643;g3f47762e637_2_4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4" name="Google Shape;644;g3f47762e637_2_4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5" name="Google Shape;645;g3f47762e637_2_4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6" name="Google Shape;646;g3f47762e637_2_4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7" name="Google Shape;647;g3f47762e637_2_4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8" name="Google Shape;648;g3f47762e637_2_4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9" name="Google Shape;649;g3f47762e637_2_4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50" name="Google Shape;650;g3f47762e637_2_42"/>
          <p:cNvSpPr txBox="1"/>
          <p:nvPr>
            <p:ph type="ctrTitle"/>
          </p:nvPr>
        </p:nvSpPr>
        <p:spPr>
          <a:xfrm>
            <a:off x="2786100" y="985625"/>
            <a:ext cx="6619500" cy="4316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Open</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Questions and Discussion</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50"/>
                                        </p:tgtEl>
                                        <p:attrNameLst>
                                          <p:attrName>style.visibility</p:attrName>
                                        </p:attrNameLst>
                                      </p:cBhvr>
                                      <p:to>
                                        <p:strVal val="visible"/>
                                      </p:to>
                                    </p:set>
                                    <p:animEffect filter="fade" transition="in">
                                      <p:cBhvr>
                                        <p:cTn dur="1000"/>
                                        <p:tgtEl>
                                          <p:spTgt spid="6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54" name="Shape 654"/>
        <p:cNvGrpSpPr/>
        <p:nvPr/>
      </p:nvGrpSpPr>
      <p:grpSpPr>
        <a:xfrm>
          <a:off x="0" y="0"/>
          <a:ext cx="0" cy="0"/>
          <a:chOff x="0" y="0"/>
          <a:chExt cx="0" cy="0"/>
        </a:xfrm>
      </p:grpSpPr>
      <p:sp>
        <p:nvSpPr>
          <p:cNvPr id="655" name="Google Shape;655;g3c2f736c8a3_0_1"/>
          <p:cNvSpPr/>
          <p:nvPr/>
        </p:nvSpPr>
        <p:spPr>
          <a:xfrm>
            <a:off x="419100" y="4690163"/>
            <a:ext cx="113538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g3c2f736c8a3_0_1"/>
          <p:cNvSpPr/>
          <p:nvPr/>
        </p:nvSpPr>
        <p:spPr>
          <a:xfrm>
            <a:off x="419100" y="1555975"/>
            <a:ext cx="11353800" cy="2863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2900" u="none" cap="none" strike="noStrike">
                <a:solidFill>
                  <a:srgbClr val="000000"/>
                </a:solidFill>
                <a:latin typeface="Arial"/>
                <a:ea typeface="Arial"/>
                <a:cs typeface="Arial"/>
                <a:sym typeface="Arial"/>
              </a:rPr>
              <a:t>📂</a:t>
            </a:r>
            <a:endParaRPr b="0" i="0" sz="2900" u="none" cap="none" strike="noStrike">
              <a:solidFill>
                <a:srgbClr val="000000"/>
              </a:solidFill>
              <a:latin typeface="Arial"/>
              <a:ea typeface="Arial"/>
              <a:cs typeface="Arial"/>
              <a:sym typeface="Arial"/>
            </a:endParaRPr>
          </a:p>
        </p:txBody>
      </p:sp>
      <p:sp>
        <p:nvSpPr>
          <p:cNvPr id="657" name="Google Shape;657;g3c2f736c8a3_0_1"/>
          <p:cNvSpPr/>
          <p:nvPr/>
        </p:nvSpPr>
        <p:spPr>
          <a:xfrm>
            <a:off x="1674523" y="1735774"/>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g3c2f736c8a3_0_1"/>
          <p:cNvSpPr txBox="1"/>
          <p:nvPr/>
        </p:nvSpPr>
        <p:spPr>
          <a:xfrm>
            <a:off x="1112650" y="1555850"/>
            <a:ext cx="10574400" cy="2863200"/>
          </a:xfrm>
          <a:prstGeom prst="rect">
            <a:avLst/>
          </a:prstGeom>
          <a:noFill/>
          <a:ln>
            <a:noFill/>
          </a:ln>
        </p:spPr>
        <p:txBody>
          <a:bodyPr anchorCtr="0" anchor="ctr" bIns="76625" lIns="76625" spcFirstLastPara="1" rIns="76625" wrap="square" tIns="76625">
            <a:noAutofit/>
          </a:bodyPr>
          <a:lstStyle/>
          <a:p>
            <a:pPr indent="-374650" lvl="0" marL="457200" marR="0" rtl="0" algn="l">
              <a:lnSpc>
                <a:spcPct val="115000"/>
              </a:lnSpc>
              <a:spcBef>
                <a:spcPts val="0"/>
              </a:spcBef>
              <a:spcAft>
                <a:spcPts val="0"/>
              </a:spcAft>
              <a:buClr>
                <a:schemeClr val="dk1"/>
              </a:buClr>
              <a:buSzPts val="2300"/>
              <a:buFont typeface="Arial"/>
              <a:buChar char="●"/>
            </a:pPr>
            <a:r>
              <a:t/>
            </a:r>
            <a:endParaRPr b="0" sz="2300" u="none" cap="none" strike="noStrike">
              <a:solidFill>
                <a:schemeClr val="dk1"/>
              </a:solidFill>
              <a:latin typeface="Arial"/>
              <a:ea typeface="Arial"/>
              <a:cs typeface="Arial"/>
              <a:sym typeface="Arial"/>
            </a:endParaRPr>
          </a:p>
        </p:txBody>
      </p:sp>
      <p:sp>
        <p:nvSpPr>
          <p:cNvPr id="659" name="Google Shape;659;g3c2f736c8a3_0_1"/>
          <p:cNvSpPr/>
          <p:nvPr/>
        </p:nvSpPr>
        <p:spPr>
          <a:xfrm>
            <a:off x="1322086" y="4690150"/>
            <a:ext cx="104508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Check out the FAQs on the website &gt; </a:t>
            </a:r>
            <a:r>
              <a:rPr b="0" i="1" lang="en-US" sz="2300" u="none" cap="none" strike="noStrike">
                <a:solidFill>
                  <a:schemeClr val="dk1"/>
                </a:solidFill>
                <a:latin typeface="Arial"/>
                <a:ea typeface="Arial"/>
                <a:cs typeface="Arial"/>
                <a:sym typeface="Arial"/>
              </a:rPr>
              <a:t>FAQs tab</a:t>
            </a:r>
            <a:endParaRPr b="0" i="0" sz="1400" u="none" cap="none" strike="noStrike">
              <a:solidFill>
                <a:srgbClr val="000000"/>
              </a:solidFill>
              <a:latin typeface="Arial"/>
              <a:ea typeface="Arial"/>
              <a:cs typeface="Arial"/>
              <a:sym typeface="Arial"/>
            </a:endParaRPr>
          </a:p>
        </p:txBody>
      </p:sp>
      <p:sp>
        <p:nvSpPr>
          <p:cNvPr id="660" name="Google Shape;660;g3c2f736c8a3_0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latin typeface="Arial"/>
                <a:ea typeface="Arial"/>
                <a:cs typeface="Arial"/>
                <a:sym typeface="Arial"/>
              </a:rPr>
              <a:t>New FAQs</a:t>
            </a:r>
            <a:endParaRPr b="1">
              <a:latin typeface="Arial"/>
              <a:ea typeface="Arial"/>
              <a:cs typeface="Arial"/>
              <a:sym typeface="Arial"/>
            </a:endParaRPr>
          </a:p>
        </p:txBody>
      </p:sp>
      <p:sp>
        <p:nvSpPr>
          <p:cNvPr id="661" name="Google Shape;661;g3c2f736c8a3_0_1"/>
          <p:cNvSpPr/>
          <p:nvPr/>
        </p:nvSpPr>
        <p:spPr>
          <a:xfrm>
            <a:off x="638888" y="4853179"/>
            <a:ext cx="429900" cy="398100"/>
          </a:xfrm>
          <a:prstGeom prst="rect">
            <a:avLst/>
          </a:prstGeom>
          <a:blipFill rotWithShape="1">
            <a:blip r:embed="rId3">
              <a:alphaModFix/>
            </a:blip>
            <a:stretch>
              <a:fillRect b="0" l="0" r="0" t="0"/>
            </a:stretch>
          </a:blipFill>
          <a:ln cap="flat" cmpd="sng" w="19050">
            <a:solidFill>
              <a:schemeClr val="lt1"/>
            </a:solidFill>
            <a:prstDash val="solid"/>
            <a:miter lim="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5" name="Shape 665"/>
        <p:cNvGrpSpPr/>
        <p:nvPr/>
      </p:nvGrpSpPr>
      <p:grpSpPr>
        <a:xfrm>
          <a:off x="0" y="0"/>
          <a:ext cx="0" cy="0"/>
          <a:chOff x="0" y="0"/>
          <a:chExt cx="0" cy="0"/>
        </a:xfrm>
      </p:grpSpPr>
      <p:sp>
        <p:nvSpPr>
          <p:cNvPr id="666" name="Google Shape;666;g3c2f736c8a3_0_108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7" name="Google Shape;667;g3c2f736c8a3_0_108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68" name="Google Shape;668;g3c2f736c8a3_0_1088"/>
          <p:cNvGrpSpPr/>
          <p:nvPr/>
        </p:nvGrpSpPr>
        <p:grpSpPr>
          <a:xfrm>
            <a:off x="1303402" y="3985"/>
            <a:ext cx="9772765" cy="6858000"/>
            <a:chOff x="1303402" y="3985"/>
            <a:chExt cx="9772765" cy="6858000"/>
          </a:xfrm>
        </p:grpSpPr>
        <p:sp>
          <p:nvSpPr>
            <p:cNvPr id="669" name="Google Shape;669;g3c2f736c8a3_0_108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0" name="Google Shape;670;g3c2f736c8a3_0_108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1" name="Google Shape;671;g3c2f736c8a3_0_108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2" name="Google Shape;672;g3c2f736c8a3_0_108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3" name="Google Shape;673;g3c2f736c8a3_0_108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4" name="Google Shape;674;g3c2f736c8a3_0_108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5" name="Google Shape;675;g3c2f736c8a3_0_108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76" name="Google Shape;676;g3c2f736c8a3_0_1088"/>
          <p:cNvSpPr txBox="1"/>
          <p:nvPr>
            <p:ph type="ctrTitle"/>
          </p:nvPr>
        </p:nvSpPr>
        <p:spPr>
          <a:xfrm>
            <a:off x="2786100" y="308275"/>
            <a:ext cx="6619500" cy="4316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Thank you!</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u="sng">
                <a:solidFill>
                  <a:schemeClr val="hlink"/>
                </a:solidFill>
                <a:latin typeface="Arial"/>
                <a:ea typeface="Arial"/>
                <a:cs typeface="Arial"/>
                <a:sym typeface="Arial"/>
                <a:hlinkClick r:id="rId3"/>
              </a:rPr>
              <a:t>kesett.org</a:t>
            </a:r>
            <a:r>
              <a:rPr b="1" lang="en-US" sz="4400">
                <a:latin typeface="Arial"/>
                <a:ea typeface="Arial"/>
                <a:cs typeface="Arial"/>
                <a:sym typeface="Arial"/>
              </a:rPr>
              <a:t>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677" name="Google Shape;677;g3c2f736c8a3_0_1088"/>
          <p:cNvSpPr txBox="1"/>
          <p:nvPr>
            <p:ph idx="1" type="subTitle"/>
          </p:nvPr>
        </p:nvSpPr>
        <p:spPr>
          <a:xfrm>
            <a:off x="3215400" y="5168425"/>
            <a:ext cx="5760900" cy="1248600"/>
          </a:xfrm>
          <a:prstGeom prst="rect">
            <a:avLst/>
          </a:prstGeom>
          <a:noFill/>
          <a:ln>
            <a:noFill/>
          </a:ln>
        </p:spPr>
        <p:txBody>
          <a:bodyPr anchorCtr="0" anchor="t" bIns="45700" lIns="91425" spcFirstLastPara="1" rIns="91425" wrap="square" tIns="45700">
            <a:normAutofit/>
          </a:bodyPr>
          <a:lstStyle/>
          <a:p>
            <a:pPr indent="0" lvl="0" marL="0" rtl="0" algn="ctr">
              <a:lnSpc>
                <a:spcPct val="115000"/>
              </a:lnSpc>
              <a:spcBef>
                <a:spcPts val="0"/>
              </a:spcBef>
              <a:spcAft>
                <a:spcPts val="0"/>
              </a:spcAft>
              <a:buClr>
                <a:schemeClr val="dk2"/>
              </a:buClr>
              <a:buSzPts val="2400"/>
              <a:buNone/>
            </a:pPr>
            <a:r>
              <a:rPr lang="en-US"/>
              <a:t>Next All-site call: Friday, November 6</a:t>
            </a:r>
            <a:endParaRPr/>
          </a:p>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76"/>
                                        </p:tgtEl>
                                        <p:attrNameLst>
                                          <p:attrName>style.visibility</p:attrName>
                                        </p:attrNameLst>
                                      </p:cBhvr>
                                      <p:to>
                                        <p:strVal val="visible"/>
                                      </p:to>
                                    </p:set>
                                    <p:animEffect filter="fade" transition="in">
                                      <p:cBhvr>
                                        <p:cTn dur="1000"/>
                                        <p:tgtEl>
                                          <p:spTgt spid="676"/>
                                        </p:tgtEl>
                                      </p:cBhvr>
                                    </p:animEffect>
                                  </p:childTnLst>
                                </p:cTn>
                              </p:par>
                              <p:par>
                                <p:cTn fill="hold" nodeType="withEffect" presetClass="entr" presetID="10" presetSubtype="0">
                                  <p:stCondLst>
                                    <p:cond delay="1000"/>
                                  </p:stCondLst>
                                  <p:childTnLst>
                                    <p:set>
                                      <p:cBhvr>
                                        <p:cTn dur="1" fill="hold">
                                          <p:stCondLst>
                                            <p:cond delay="0"/>
                                          </p:stCondLst>
                                        </p:cTn>
                                        <p:tgtEl>
                                          <p:spTgt spid="677">
                                            <p:txEl>
                                              <p:pRg end="0" st="0"/>
                                            </p:txEl>
                                          </p:spTgt>
                                        </p:tgtEl>
                                        <p:attrNameLst>
                                          <p:attrName>style.visibility</p:attrName>
                                        </p:attrNameLst>
                                      </p:cBhvr>
                                      <p:to>
                                        <p:strVal val="visible"/>
                                      </p:to>
                                    </p:set>
                                    <p:animEffect filter="fade" transition="in">
                                      <p:cBhvr>
                                        <p:cTn dur="1000"/>
                                        <p:tgtEl>
                                          <p:spTgt spid="677">
                                            <p:txEl>
                                              <p:pRg end="0" st="0"/>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677">
                                            <p:txEl>
                                              <p:pRg end="1" st="1"/>
                                            </p:txEl>
                                          </p:spTgt>
                                        </p:tgtEl>
                                        <p:attrNameLst>
                                          <p:attrName>style.visibility</p:attrName>
                                        </p:attrNameLst>
                                      </p:cBhvr>
                                      <p:to>
                                        <p:strVal val="visible"/>
                                      </p:to>
                                    </p:set>
                                    <p:animEffect filter="fade" transition="in">
                                      <p:cBhvr>
                                        <p:cTn dur="1000"/>
                                        <p:tgtEl>
                                          <p:spTgt spid="677">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1" name="Shape 681"/>
        <p:cNvGrpSpPr/>
        <p:nvPr/>
      </p:nvGrpSpPr>
      <p:grpSpPr>
        <a:xfrm>
          <a:off x="0" y="0"/>
          <a:ext cx="0" cy="0"/>
          <a:chOff x="0" y="0"/>
          <a:chExt cx="0" cy="0"/>
        </a:xfrm>
      </p:grpSpPr>
      <p:sp>
        <p:nvSpPr>
          <p:cNvPr id="682" name="Google Shape;682;p13"/>
          <p:cNvSpPr txBox="1"/>
          <p:nvPr/>
        </p:nvSpPr>
        <p:spPr>
          <a:xfrm>
            <a:off x="1731523" y="2505670"/>
            <a:ext cx="847279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Arial"/>
                <a:ea typeface="Arial"/>
                <a:cs typeface="Arial"/>
                <a:sym typeface="Arial"/>
              </a:rPr>
              <a:t>Enrollment Video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686" name="Shape 686"/>
        <p:cNvGrpSpPr/>
        <p:nvPr/>
      </p:nvGrpSpPr>
      <p:grpSpPr>
        <a:xfrm>
          <a:off x="0" y="0"/>
          <a:ext cx="0" cy="0"/>
          <a:chOff x="0" y="0"/>
          <a:chExt cx="0" cy="0"/>
        </a:xfrm>
      </p:grpSpPr>
      <p:sp>
        <p:nvSpPr>
          <p:cNvPr id="687" name="Google Shape;687;g3d422ecfddc_0_4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8" name="Google Shape;688;g3d422ecfddc_0_4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89" name="Google Shape;689;g3d422ecfddc_0_420"/>
          <p:cNvGrpSpPr/>
          <p:nvPr/>
        </p:nvGrpSpPr>
        <p:grpSpPr>
          <a:xfrm>
            <a:off x="1303402" y="3985"/>
            <a:ext cx="9772765" cy="6858000"/>
            <a:chOff x="1303402" y="3985"/>
            <a:chExt cx="9772765" cy="6858000"/>
          </a:xfrm>
        </p:grpSpPr>
        <p:sp>
          <p:nvSpPr>
            <p:cNvPr id="690" name="Google Shape;690;g3d422ecfddc_0_4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1" name="Google Shape;691;g3d422ecfddc_0_4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2" name="Google Shape;692;g3d422ecfddc_0_4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3" name="Google Shape;693;g3d422ecfddc_0_4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4" name="Google Shape;694;g3d422ecfddc_0_4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5" name="Google Shape;695;g3d422ecfddc_0_4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6" name="Google Shape;696;g3d422ecfddc_0_4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97" name="Google Shape;697;g3d422ecfddc_0_4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Training: </a:t>
            </a:r>
            <a:endParaRPr b="1" sz="4900">
              <a:latin typeface="Arial"/>
              <a:ea typeface="Arial"/>
              <a:cs typeface="Arial"/>
              <a:sym typeface="Arial"/>
            </a:endParaRPr>
          </a:p>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Study Team &amp; Clinical Team</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
        <p:nvSpPr>
          <p:cNvPr id="698" name="Google Shape;698;g3d422ecfddc_0_4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97"/>
                                        </p:tgtEl>
                                        <p:attrNameLst>
                                          <p:attrName>style.visibility</p:attrName>
                                        </p:attrNameLst>
                                      </p:cBhvr>
                                      <p:to>
                                        <p:strVal val="visible"/>
                                      </p:to>
                                    </p:set>
                                    <p:animEffect filter="fade" transition="in">
                                      <p:cBhvr>
                                        <p:cTn dur="1000"/>
                                        <p:tgtEl>
                                          <p:spTgt spid="697"/>
                                        </p:tgtEl>
                                      </p:cBhvr>
                                    </p:animEffect>
                                  </p:childTnLst>
                                </p:cTn>
                              </p:par>
                              <p:par>
                                <p:cTn fill="hold" nodeType="withEffect" presetClass="entr" presetID="10" presetSubtype="0">
                                  <p:stCondLst>
                                    <p:cond delay="1000"/>
                                  </p:stCondLst>
                                  <p:childTnLst>
                                    <p:set>
                                      <p:cBhvr>
                                        <p:cTn dur="1" fill="hold">
                                          <p:stCondLst>
                                            <p:cond delay="0"/>
                                          </p:stCondLst>
                                        </p:cTn>
                                        <p:tgtEl>
                                          <p:spTgt spid="698">
                                            <p:txEl>
                                              <p:pRg end="0" st="0"/>
                                            </p:txEl>
                                          </p:spTgt>
                                        </p:tgtEl>
                                        <p:attrNameLst>
                                          <p:attrName>style.visibility</p:attrName>
                                        </p:attrNameLst>
                                      </p:cBhvr>
                                      <p:to>
                                        <p:strVal val="visible"/>
                                      </p:to>
                                    </p:set>
                                    <p:animEffect filter="fade" transition="in">
                                      <p:cBhvr>
                                        <p:cTn dur="1000"/>
                                        <p:tgtEl>
                                          <p:spTgt spid="6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02" name="Shape 702"/>
        <p:cNvGrpSpPr/>
        <p:nvPr/>
      </p:nvGrpSpPr>
      <p:grpSpPr>
        <a:xfrm>
          <a:off x="0" y="0"/>
          <a:ext cx="0" cy="0"/>
          <a:chOff x="0" y="0"/>
          <a:chExt cx="0" cy="0"/>
        </a:xfrm>
      </p:grpSpPr>
      <p:pic>
        <p:nvPicPr>
          <p:cNvPr descr="http://www.buffalo.edu/ubreporter/archive/2011_09_22/images/BehlingSimulation.jpg" id="703" name="Google Shape;703;g3d422ecfddc_0_793"/>
          <p:cNvPicPr preferRelativeResize="0"/>
          <p:nvPr/>
        </p:nvPicPr>
        <p:blipFill rotWithShape="1">
          <a:blip r:embed="rId3">
            <a:alphaModFix amt="30000"/>
          </a:blip>
          <a:srcRect b="5282" l="5447" r="5545" t="10209"/>
          <a:stretch/>
        </p:blipFill>
        <p:spPr>
          <a:xfrm>
            <a:off x="0" y="0"/>
            <a:ext cx="12192000" cy="6858000"/>
          </a:xfrm>
          <a:prstGeom prst="rect">
            <a:avLst/>
          </a:prstGeom>
          <a:solidFill>
            <a:schemeClr val="lt1">
              <a:alpha val="78039"/>
            </a:schemeClr>
          </a:solidFill>
          <a:ln>
            <a:noFill/>
          </a:ln>
        </p:spPr>
      </p:pic>
      <p:sp>
        <p:nvSpPr>
          <p:cNvPr id="704" name="Google Shape;704;g3d422ecfddc_0_793"/>
          <p:cNvSpPr txBox="1"/>
          <p:nvPr>
            <p:ph type="title"/>
          </p:nvPr>
        </p:nvSpPr>
        <p:spPr>
          <a:xfrm>
            <a:off x="0" y="588200"/>
            <a:ext cx="12192000" cy="8385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7300"/>
              <a:buFont typeface="Play"/>
              <a:buNone/>
            </a:pPr>
            <a:r>
              <a:rPr lang="en-US">
                <a:latin typeface="Arial"/>
                <a:ea typeface="Arial"/>
                <a:cs typeface="Arial"/>
                <a:sym typeface="Arial"/>
              </a:rPr>
              <a:t>Educate, monitor, re-educate</a:t>
            </a:r>
            <a:endParaRPr>
              <a:latin typeface="Arial"/>
              <a:ea typeface="Arial"/>
              <a:cs typeface="Arial"/>
              <a:sym typeface="Arial"/>
            </a:endParaRPr>
          </a:p>
        </p:txBody>
      </p:sp>
      <p:sp>
        <p:nvSpPr>
          <p:cNvPr id="705" name="Google Shape;705;g3d422ecfddc_0_793"/>
          <p:cNvSpPr txBox="1"/>
          <p:nvPr>
            <p:ph idx="1" type="body"/>
          </p:nvPr>
        </p:nvSpPr>
        <p:spPr>
          <a:xfrm>
            <a:off x="417067" y="2034667"/>
            <a:ext cx="6766500" cy="45261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0"/>
              </a:spcAft>
              <a:buClr>
                <a:schemeClr val="dk1"/>
              </a:buClr>
              <a:buSzPts val="3200"/>
              <a:buNone/>
            </a:pPr>
            <a:r>
              <a:rPr lang="en-US"/>
              <a:t>Change of shift</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Simulated mock enrollments</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Academic “detailing”</a:t>
            </a:r>
            <a:endParaRPr/>
          </a:p>
          <a:p>
            <a:pPr indent="0" lvl="0" marL="0" rtl="0" algn="l">
              <a:lnSpc>
                <a:spcPct val="90000"/>
              </a:lnSpc>
              <a:spcBef>
                <a:spcPts val="853"/>
              </a:spcBef>
              <a:spcAft>
                <a:spcPts val="1600"/>
              </a:spcAft>
              <a:buClr>
                <a:schemeClr val="dk1"/>
              </a:buClr>
              <a:buSzPts val="3200"/>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09" name="Shape 709"/>
        <p:cNvGrpSpPr/>
        <p:nvPr/>
      </p:nvGrpSpPr>
      <p:grpSpPr>
        <a:xfrm>
          <a:off x="0" y="0"/>
          <a:ext cx="0" cy="0"/>
          <a:chOff x="0" y="0"/>
          <a:chExt cx="0" cy="0"/>
        </a:xfrm>
      </p:grpSpPr>
      <p:sp>
        <p:nvSpPr>
          <p:cNvPr id="710" name="Google Shape;710;g3ccf2f72d4a_1_2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Resources Available</a:t>
            </a:r>
            <a:endParaRPr b="1">
              <a:solidFill>
                <a:srgbClr val="743192"/>
              </a:solidFill>
              <a:latin typeface="Arial"/>
              <a:ea typeface="Arial"/>
              <a:cs typeface="Arial"/>
              <a:sym typeface="Arial"/>
            </a:endParaRPr>
          </a:p>
        </p:txBody>
      </p:sp>
      <p:sp>
        <p:nvSpPr>
          <p:cNvPr id="711" name="Google Shape;711;g3ccf2f72d4a_1_203"/>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68300" lvl="0" marL="457200" rtl="0" algn="l">
              <a:lnSpc>
                <a:spcPct val="115000"/>
              </a:lnSpc>
              <a:spcBef>
                <a:spcPts val="1000"/>
              </a:spcBef>
              <a:spcAft>
                <a:spcPts val="0"/>
              </a:spcAft>
              <a:buSzPts val="2200"/>
              <a:buChar char="●"/>
            </a:pPr>
            <a:r>
              <a:rPr i="1" lang="en-US" sz="3200" u="sng">
                <a:solidFill>
                  <a:schemeClr val="hlink"/>
                </a:solidFill>
                <a:hlinkClick r:id="rId3"/>
              </a:rPr>
              <a:t>Kesett.org</a:t>
            </a:r>
            <a:r>
              <a:rPr i="1" lang="en-US" sz="3200"/>
              <a:t> &gt; Education &amp; Training tab</a:t>
            </a:r>
            <a:endParaRPr i="1" sz="3200"/>
          </a:p>
          <a:p>
            <a:pPr indent="-368300" lvl="1" marL="914400" rtl="0" algn="l">
              <a:lnSpc>
                <a:spcPct val="115000"/>
              </a:lnSpc>
              <a:spcBef>
                <a:spcPts val="0"/>
              </a:spcBef>
              <a:spcAft>
                <a:spcPts val="0"/>
              </a:spcAft>
              <a:buSzPts val="2200"/>
              <a:buChar char="○"/>
            </a:pPr>
            <a:r>
              <a:rPr lang="en-US" sz="2800"/>
              <a:t>Enrollment video</a:t>
            </a:r>
            <a:endParaRPr sz="2800"/>
          </a:p>
          <a:p>
            <a:pPr indent="-368300" lvl="1" marL="914400" rtl="0" algn="l">
              <a:lnSpc>
                <a:spcPct val="115000"/>
              </a:lnSpc>
              <a:spcBef>
                <a:spcPts val="0"/>
              </a:spcBef>
              <a:spcAft>
                <a:spcPts val="0"/>
              </a:spcAft>
              <a:buSzPts val="2200"/>
              <a:buChar char="○"/>
            </a:pPr>
            <a:r>
              <a:rPr lang="en-US" sz="2800"/>
              <a:t>Clinical team slide deck</a:t>
            </a:r>
            <a:endParaRPr sz="2800"/>
          </a:p>
          <a:p>
            <a:pPr indent="-368300" lvl="1" marL="914400" rtl="0" algn="l">
              <a:lnSpc>
                <a:spcPct val="115000"/>
              </a:lnSpc>
              <a:spcBef>
                <a:spcPts val="0"/>
              </a:spcBef>
              <a:spcAft>
                <a:spcPts val="0"/>
              </a:spcAft>
              <a:buSzPts val="2200"/>
              <a:buChar char="○"/>
            </a:pPr>
            <a:r>
              <a:rPr lang="en-US" sz="2800"/>
              <a:t>Safety of ketamine video </a:t>
            </a:r>
            <a:endParaRPr sz="2800"/>
          </a:p>
          <a:p>
            <a:pPr indent="-368300" lvl="1" marL="914400" rtl="0" algn="l">
              <a:lnSpc>
                <a:spcPct val="115000"/>
              </a:lnSpc>
              <a:spcBef>
                <a:spcPts val="0"/>
              </a:spcBef>
              <a:spcAft>
                <a:spcPts val="0"/>
              </a:spcAft>
              <a:buSzPts val="2200"/>
              <a:buChar char="○"/>
            </a:pPr>
            <a:r>
              <a:rPr lang="en-US" sz="2800"/>
              <a:t>IM videos</a:t>
            </a:r>
            <a:endParaRPr sz="2800"/>
          </a:p>
          <a:p>
            <a:pPr indent="-368300" lvl="1" marL="914400" rtl="0" algn="l">
              <a:lnSpc>
                <a:spcPct val="115000"/>
              </a:lnSpc>
              <a:spcBef>
                <a:spcPts val="0"/>
              </a:spcBef>
              <a:spcAft>
                <a:spcPts val="0"/>
              </a:spcAft>
              <a:buSzPts val="2200"/>
              <a:buChar char="○"/>
            </a:pPr>
            <a:r>
              <a:rPr lang="en-US" sz="2800"/>
              <a:t>Ceribell training videos</a:t>
            </a:r>
            <a:endParaRPr sz="2800"/>
          </a:p>
        </p:txBody>
      </p:sp>
      <p:pic>
        <p:nvPicPr>
          <p:cNvPr descr="A close-up of a logo&#10;&#10;AI-generated content may be incorrect." id="712" name="Google Shape;712;g3ccf2f72d4a_1_2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16" name="Shape 716"/>
        <p:cNvGrpSpPr/>
        <p:nvPr/>
      </p:nvGrpSpPr>
      <p:grpSpPr>
        <a:xfrm>
          <a:off x="0" y="0"/>
          <a:ext cx="0" cy="0"/>
          <a:chOff x="0" y="0"/>
          <a:chExt cx="0" cy="0"/>
        </a:xfrm>
      </p:grpSpPr>
      <p:sp>
        <p:nvSpPr>
          <p:cNvPr id="717" name="Google Shape;717;g3ccf2f72d4a_1_22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Suggested methods</a:t>
            </a:r>
            <a:endParaRPr b="1">
              <a:solidFill>
                <a:srgbClr val="743192"/>
              </a:solidFill>
              <a:latin typeface="Arial"/>
              <a:ea typeface="Arial"/>
              <a:cs typeface="Arial"/>
              <a:sym typeface="Arial"/>
            </a:endParaRPr>
          </a:p>
        </p:txBody>
      </p:sp>
      <p:sp>
        <p:nvSpPr>
          <p:cNvPr id="718" name="Google Shape;718;g3ccf2f72d4a_1_221"/>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Faculty meetings</a:t>
            </a:r>
            <a:endParaRPr/>
          </a:p>
          <a:p>
            <a:pPr indent="-342900" lvl="0" marL="457200" rtl="0" algn="l">
              <a:lnSpc>
                <a:spcPct val="115000"/>
              </a:lnSpc>
              <a:spcBef>
                <a:spcPts val="0"/>
              </a:spcBef>
              <a:spcAft>
                <a:spcPts val="0"/>
              </a:spcAft>
              <a:buSzPts val="1800"/>
              <a:buChar char="●"/>
            </a:pPr>
            <a:r>
              <a:rPr lang="en-US"/>
              <a:t>Charge nurse meetings</a:t>
            </a:r>
            <a:endParaRPr/>
          </a:p>
          <a:p>
            <a:pPr indent="-342900" lvl="0" marL="457200" rtl="0" algn="l">
              <a:lnSpc>
                <a:spcPct val="115000"/>
              </a:lnSpc>
              <a:spcBef>
                <a:spcPts val="0"/>
              </a:spcBef>
              <a:spcAft>
                <a:spcPts val="0"/>
              </a:spcAft>
              <a:buSzPts val="1800"/>
              <a:buChar char="●"/>
            </a:pPr>
            <a:r>
              <a:rPr lang="en-US"/>
              <a:t>In-service meetings</a:t>
            </a:r>
            <a:endParaRPr/>
          </a:p>
          <a:p>
            <a:pPr indent="-342900" lvl="0" marL="457200" rtl="0" algn="l">
              <a:lnSpc>
                <a:spcPct val="115000"/>
              </a:lnSpc>
              <a:spcBef>
                <a:spcPts val="0"/>
              </a:spcBef>
              <a:spcAft>
                <a:spcPts val="0"/>
              </a:spcAft>
              <a:buSzPts val="1800"/>
              <a:buChar char="●"/>
            </a:pPr>
            <a:r>
              <a:rPr b="1" lang="en-US"/>
              <a:t>Mock enrollments/seizure codes</a:t>
            </a:r>
            <a:endParaRPr b="1"/>
          </a:p>
          <a:p>
            <a:pPr indent="-342900" lvl="0" marL="457200" rtl="0" algn="l">
              <a:lnSpc>
                <a:spcPct val="115000"/>
              </a:lnSpc>
              <a:spcBef>
                <a:spcPts val="0"/>
              </a:spcBef>
              <a:spcAft>
                <a:spcPts val="0"/>
              </a:spcAft>
              <a:buSzPts val="1800"/>
              <a:buChar char="●"/>
            </a:pPr>
            <a:r>
              <a:rPr lang="en-US"/>
              <a:t>Email </a:t>
            </a:r>
            <a:endParaRPr/>
          </a:p>
          <a:p>
            <a:pPr indent="-342900" lvl="0" marL="457200" rtl="0" algn="l">
              <a:lnSpc>
                <a:spcPct val="115000"/>
              </a:lnSpc>
              <a:spcBef>
                <a:spcPts val="0"/>
              </a:spcBef>
              <a:spcAft>
                <a:spcPts val="0"/>
              </a:spcAft>
              <a:buSzPts val="1800"/>
              <a:buChar char="●"/>
            </a:pPr>
            <a:r>
              <a:rPr lang="en-US"/>
              <a:t>Info sheets</a:t>
            </a:r>
            <a:endParaRPr/>
          </a:p>
        </p:txBody>
      </p:sp>
      <p:pic>
        <p:nvPicPr>
          <p:cNvPr descr="A close-up of a logo&#10;&#10;AI-generated content may be incorrect." id="719" name="Google Shape;719;g3ccf2f72d4a_1_22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3" name="Shape 723"/>
        <p:cNvGrpSpPr/>
        <p:nvPr/>
      </p:nvGrpSpPr>
      <p:grpSpPr>
        <a:xfrm>
          <a:off x="0" y="0"/>
          <a:ext cx="0" cy="0"/>
          <a:chOff x="0" y="0"/>
          <a:chExt cx="0" cy="0"/>
        </a:xfrm>
      </p:grpSpPr>
      <p:pic>
        <p:nvPicPr>
          <p:cNvPr descr="A close-up of a logo&#10;&#10;AI-generated content may be incorrect." id="724" name="Google Shape;724;g3ccf2f72d4a_1_21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725" name="Google Shape;725;g3ccf2f72d4a_1_215"/>
          <p:cNvSpPr txBox="1"/>
          <p:nvPr/>
        </p:nvSpPr>
        <p:spPr>
          <a:xfrm>
            <a:off x="403200" y="779700"/>
            <a:ext cx="10225800" cy="607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200"/>
              <a:buFont typeface="Arial"/>
              <a:buNone/>
            </a:pPr>
            <a:r>
              <a:rPr b="1" i="0" lang="en-US" sz="4200" u="sng" cap="none" strike="noStrike">
                <a:solidFill>
                  <a:srgbClr val="7030A0"/>
                </a:solidFill>
                <a:latin typeface="Arial"/>
                <a:ea typeface="Arial"/>
                <a:cs typeface="Arial"/>
                <a:sym typeface="Arial"/>
              </a:rPr>
              <a:t>Discussion: </a:t>
            </a:r>
            <a:endParaRPr b="1" i="0" sz="4200" u="sng" cap="none" strike="noStrike">
              <a:solidFill>
                <a:srgbClr val="7030A0"/>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Experiences with mock enrollments?</a:t>
            </a:r>
            <a:endParaRPr b="0" i="0" sz="3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has worked well for clinical team trainings and/or Ceribell trainings at your site?</a:t>
            </a:r>
            <a:endParaRPr b="0" i="0" sz="35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other resources would help?</a:t>
            </a:r>
            <a:endParaRPr b="0" i="0" sz="3500" u="none" cap="none" strike="noStrike">
              <a:solidFill>
                <a:schemeClr val="dk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29" name="Shape 729"/>
        <p:cNvGrpSpPr/>
        <p:nvPr/>
      </p:nvGrpSpPr>
      <p:grpSpPr>
        <a:xfrm>
          <a:off x="0" y="0"/>
          <a:ext cx="0" cy="0"/>
          <a:chOff x="0" y="0"/>
          <a:chExt cx="0" cy="0"/>
        </a:xfrm>
      </p:grpSpPr>
      <p:sp>
        <p:nvSpPr>
          <p:cNvPr id="730" name="Google Shape;730;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1" name="Google Shape;731;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2" name="Google Shape;732;p29"/>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3" name="Google Shape;733;p29"/>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4" name="Google Shape;734;p29"/>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2"/>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5" name="Google Shape;735;p29"/>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6" name="Google Shape;736;p29"/>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7" name="Google Shape;737;p29"/>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Screening</a:t>
            </a:r>
            <a:endParaRPr>
              <a:latin typeface="Arial"/>
              <a:ea typeface="Arial"/>
              <a:cs typeface="Arial"/>
              <a:sym typeface="Arial"/>
            </a:endParaRPr>
          </a:p>
        </p:txBody>
      </p:sp>
      <p:sp>
        <p:nvSpPr>
          <p:cNvPr id="738" name="Google Shape;738;p29"/>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Patients who meet one of the below criteria:</a:t>
            </a:r>
            <a:endParaRPr/>
          </a:p>
          <a:p>
            <a:pPr indent="0" lvl="0" marL="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 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0" lvl="1" marL="457200" rtl="0" algn="l">
              <a:lnSpc>
                <a:spcPct val="90000"/>
              </a:lnSpc>
              <a:spcBef>
                <a:spcPts val="50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dk1"/>
              </a:buClr>
              <a:buSzPts val="2000"/>
              <a:buNone/>
            </a:pPr>
            <a:r>
              <a:rPr b="1" lang="en-US" sz="2000"/>
              <a:t>OR</a:t>
            </a:r>
            <a:endParaRPr/>
          </a:p>
          <a:p>
            <a:pPr indent="-101600" lvl="1" marL="685800" rtl="0" algn="l">
              <a:lnSpc>
                <a:spcPct val="90000"/>
              </a:lnSpc>
              <a:spcBef>
                <a:spcPts val="5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Patients in the ED who have had a witnessed seizure and are determined to be experiencing a continuing seizure event who were screened in real time by the study team.</a:t>
            </a:r>
            <a:endParaRPr/>
          </a:p>
          <a:p>
            <a:pPr indent="-101600" lvl="2" marL="1143000" rtl="0" algn="l">
              <a:lnSpc>
                <a:spcPct val="90000"/>
              </a:lnSpc>
              <a:spcBef>
                <a:spcPts val="500"/>
              </a:spcBef>
              <a:spcAft>
                <a:spcPts val="0"/>
              </a:spcAft>
              <a:buClr>
                <a:schemeClr val="dk1"/>
              </a:buClr>
              <a:buSzPts val="2000"/>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42" name="Shape 742"/>
        <p:cNvGrpSpPr/>
        <p:nvPr/>
      </p:nvGrpSpPr>
      <p:grpSpPr>
        <a:xfrm>
          <a:off x="0" y="0"/>
          <a:ext cx="0" cy="0"/>
          <a:chOff x="0" y="0"/>
          <a:chExt cx="0" cy="0"/>
        </a:xfrm>
      </p:grpSpPr>
      <p:sp>
        <p:nvSpPr>
          <p:cNvPr id="743" name="Google Shape;743;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4" name="Google Shape;744;p3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5" name="Google Shape;745;p30"/>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6" name="Google Shape;746;p30"/>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7" name="Google Shape;747;p30"/>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2"/>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8" name="Google Shape;748;p30"/>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9" name="Google Shape;749;p30"/>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0" name="Google Shape;750;p30"/>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 Failure</a:t>
            </a:r>
            <a:endParaRPr>
              <a:latin typeface="Arial"/>
              <a:ea typeface="Arial"/>
              <a:cs typeface="Arial"/>
              <a:sym typeface="Arial"/>
            </a:endParaRPr>
          </a:p>
        </p:txBody>
      </p:sp>
      <p:sp>
        <p:nvSpPr>
          <p:cNvPr id="751" name="Google Shape;751;p30"/>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US" sz="2000"/>
              <a:t>Patients that meet the below criteria and were </a:t>
            </a:r>
            <a:r>
              <a:rPr b="1" lang="en-US" sz="2000" u="sng"/>
              <a:t>not enrolled </a:t>
            </a:r>
            <a:r>
              <a:rPr b="1" lang="en-US" sz="2000"/>
              <a:t>regardless of when they were screened and if the study team was present</a:t>
            </a:r>
            <a:endParaRPr/>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101600" lvl="2" marL="1143000" rtl="0" algn="l">
              <a:lnSpc>
                <a:spcPct val="90000"/>
              </a:lnSpc>
              <a:spcBef>
                <a:spcPts val="500"/>
              </a:spcBef>
              <a:spcAft>
                <a:spcPts val="0"/>
              </a:spcAft>
              <a:buClr>
                <a:schemeClr val="dk1"/>
              </a:buClr>
              <a:buSzPts val="2000"/>
              <a:buNone/>
            </a:pPr>
            <a:r>
              <a:t/>
            </a:r>
            <a:endParaRPr/>
          </a:p>
          <a:p>
            <a:pPr indent="-228600" lvl="0" marL="228600" rtl="0" algn="l">
              <a:lnSpc>
                <a:spcPct val="90000"/>
              </a:lnSpc>
              <a:spcBef>
                <a:spcPts val="1000"/>
              </a:spcBef>
              <a:spcAft>
                <a:spcPts val="0"/>
              </a:spcAft>
              <a:buClr>
                <a:schemeClr val="dk1"/>
              </a:buClr>
              <a:buSzPts val="2000"/>
              <a:buChar char="•"/>
            </a:pPr>
            <a:r>
              <a:rPr lang="en-US" sz="2000"/>
              <a:t>Patients to whom the study team is alerted to in real time but are not enrolled should be entered as screen failures within 5 days of screening.</a:t>
            </a:r>
            <a:endParaRPr/>
          </a:p>
          <a:p>
            <a:pPr indent="-101600" lvl="0" marL="22860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An administrative review should also be performed at least monthly to identify patients who met the criteria above but were not alerted to the study team or enrolled.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55" name="Shape 755"/>
        <p:cNvGrpSpPr/>
        <p:nvPr/>
      </p:nvGrpSpPr>
      <p:grpSpPr>
        <a:xfrm>
          <a:off x="0" y="0"/>
          <a:ext cx="0" cy="0"/>
          <a:chOff x="0" y="0"/>
          <a:chExt cx="0" cy="0"/>
        </a:xfrm>
      </p:grpSpPr>
      <p:sp>
        <p:nvSpPr>
          <p:cNvPr id="756" name="Google Shape;756;p3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7" name="Google Shape;757;p3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758" name="Google Shape;758;p31"/>
          <p:cNvGrpSpPr/>
          <p:nvPr/>
        </p:nvGrpSpPr>
        <p:grpSpPr>
          <a:xfrm>
            <a:off x="1303402" y="3985"/>
            <a:ext cx="9772765" cy="6858000"/>
            <a:chOff x="1303402" y="3985"/>
            <a:chExt cx="9772765" cy="6858000"/>
          </a:xfrm>
        </p:grpSpPr>
        <p:sp>
          <p:nvSpPr>
            <p:cNvPr id="759" name="Google Shape;759;p3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0" name="Google Shape;760;p3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1" name="Google Shape;761;p3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2" name="Google Shape;762;p3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3" name="Google Shape;763;p3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4" name="Google Shape;764;p3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5" name="Google Shape;765;p3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766" name="Google Shape;766;p31"/>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Play"/>
                <a:ea typeface="Play"/>
                <a:cs typeface="Play"/>
                <a:sym typeface="Play"/>
              </a:rPr>
              <a:t>Enrollment in WebDCU</a:t>
            </a:r>
            <a:endParaRPr/>
          </a:p>
        </p:txBody>
      </p:sp>
      <p:sp>
        <p:nvSpPr>
          <p:cNvPr id="767" name="Google Shape;767;p31"/>
          <p:cNvSpPr txBox="1"/>
          <p:nvPr>
            <p:ph idx="1" type="body"/>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sz="2400">
                <a:solidFill>
                  <a:schemeClr val="dk2"/>
                </a:solidFill>
                <a:latin typeface="Arial"/>
                <a:ea typeface="Arial"/>
                <a:cs typeface="Arial"/>
                <a:sym typeface="Arial"/>
              </a:rPr>
              <a:t>DCC Riley Luckmann</a:t>
            </a:r>
            <a:endParaRPr sz="2400">
              <a:solidFill>
                <a:schemeClr val="dk2"/>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71" name="Shape 771"/>
        <p:cNvGrpSpPr/>
        <p:nvPr/>
      </p:nvGrpSpPr>
      <p:grpSpPr>
        <a:xfrm>
          <a:off x="0" y="0"/>
          <a:ext cx="0" cy="0"/>
          <a:chOff x="0" y="0"/>
          <a:chExt cx="0" cy="0"/>
        </a:xfrm>
      </p:grpSpPr>
      <p:sp>
        <p:nvSpPr>
          <p:cNvPr id="772" name="Google Shape;772;g3a14866209d_5_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KESETT – step forward randomization</a:t>
            </a:r>
            <a:endParaRPr/>
          </a:p>
        </p:txBody>
      </p:sp>
      <p:sp>
        <p:nvSpPr>
          <p:cNvPr id="773" name="Google Shape;773;g3a14866209d_5_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10000"/>
          </a:bodyPr>
          <a:lstStyle/>
          <a:p>
            <a:pPr indent="-334327" lvl="0" marL="457200" rtl="0" algn="l">
              <a:lnSpc>
                <a:spcPct val="115000"/>
              </a:lnSpc>
              <a:spcBef>
                <a:spcPts val="0"/>
              </a:spcBef>
              <a:spcAft>
                <a:spcPts val="0"/>
              </a:spcAft>
              <a:buSzPct val="64285"/>
              <a:buChar char="•"/>
            </a:pPr>
            <a:r>
              <a:rPr lang="en-US"/>
              <a:t>KESETT is a step forward randomization design, which means we do not have a Randomization Form in WebDCU that assigns a treatment when submitted. </a:t>
            </a:r>
            <a:endParaRPr/>
          </a:p>
          <a:p>
            <a:pPr indent="-334327" lvl="0" marL="457200" rtl="0" algn="l">
              <a:lnSpc>
                <a:spcPct val="115000"/>
              </a:lnSpc>
              <a:spcBef>
                <a:spcPts val="0"/>
              </a:spcBef>
              <a:spcAft>
                <a:spcPts val="0"/>
              </a:spcAft>
              <a:buSzPct val="64285"/>
              <a:buChar char="•"/>
            </a:pPr>
            <a:r>
              <a:rPr lang="en-US"/>
              <a:t>Instead, sites will grab the ‘Use Next’ vial (or ‘Backup’ vial if no ‘Use Next’ is available) and use it to treat the KESETT participant. </a:t>
            </a:r>
            <a:endParaRPr/>
          </a:p>
          <a:p>
            <a:pPr indent="-334327" lvl="0" marL="457200" rtl="0" algn="l">
              <a:lnSpc>
                <a:spcPct val="115000"/>
              </a:lnSpc>
              <a:spcBef>
                <a:spcPts val="0"/>
              </a:spcBef>
              <a:spcAft>
                <a:spcPts val="0"/>
              </a:spcAft>
              <a:buSzPct val="64285"/>
              <a:buChar char="•"/>
            </a:pPr>
            <a:r>
              <a:rPr lang="en-US"/>
              <a:t>Data entry into WebDCU will occur after enrollment. </a:t>
            </a:r>
            <a:endParaRPr/>
          </a:p>
          <a:p>
            <a:pPr indent="-334326" lvl="1" marL="914400" rtl="0" algn="l">
              <a:lnSpc>
                <a:spcPct val="115000"/>
              </a:lnSpc>
              <a:spcBef>
                <a:spcPts val="0"/>
              </a:spcBef>
              <a:spcAft>
                <a:spcPts val="0"/>
              </a:spcAft>
              <a:buSzPct val="75000"/>
              <a:buChar char="•"/>
            </a:pPr>
            <a:r>
              <a:rPr lang="en-US"/>
              <a:t>This includes documentation of Study Drug ID, which will tell the DCC which treatment assignment the participant received.</a:t>
            </a:r>
            <a:endParaRPr/>
          </a:p>
          <a:p>
            <a:pPr indent="-334327" lvl="0" marL="457200" rtl="0" algn="l">
              <a:lnSpc>
                <a:spcPct val="115000"/>
              </a:lnSpc>
              <a:spcBef>
                <a:spcPts val="0"/>
              </a:spcBef>
              <a:spcAft>
                <a:spcPts val="0"/>
              </a:spcAft>
              <a:buSzPct val="64285"/>
              <a:buChar char="•"/>
            </a:pPr>
            <a:r>
              <a:rPr lang="en-US"/>
              <a:t>The KESETT database in WebDCU is a real, live database. No testing or fake data should ever be entered by sites. </a:t>
            </a:r>
            <a:endParaRPr/>
          </a:p>
        </p:txBody>
      </p:sp>
      <p:pic>
        <p:nvPicPr>
          <p:cNvPr id="774" name="Google Shape;774;g3a14866209d_5_8"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775" name="Google Shape;775;g3a14866209d_5_8"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776" name="Google Shape;776;g3a14866209d_5_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0" name="Shape 780"/>
        <p:cNvGrpSpPr/>
        <p:nvPr/>
      </p:nvGrpSpPr>
      <p:grpSpPr>
        <a:xfrm>
          <a:off x="0" y="0"/>
          <a:ext cx="0" cy="0"/>
          <a:chOff x="0" y="0"/>
          <a:chExt cx="0" cy="0"/>
        </a:xfrm>
      </p:grpSpPr>
      <p:sp>
        <p:nvSpPr>
          <p:cNvPr id="781" name="Google Shape;781;g3a14866209d_5_16"/>
          <p:cNvSpPr txBox="1"/>
          <p:nvPr>
            <p:ph type="ctrTitle"/>
          </p:nvPr>
        </p:nvSpPr>
        <p:spPr>
          <a:xfrm>
            <a:off x="1533600" y="2659050"/>
            <a:ext cx="9144000" cy="153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lay"/>
              <a:buNone/>
            </a:pPr>
            <a:r>
              <a:rPr lang="en-US"/>
              <a:t>Within 8 hours of KESETT study drug administration…</a:t>
            </a:r>
            <a:endParaRPr/>
          </a:p>
        </p:txBody>
      </p:sp>
      <p:pic>
        <p:nvPicPr>
          <p:cNvPr id="782" name="Google Shape;782;g3a14866209d_5_16"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783" name="Google Shape;783;g3a14866209d_5_16"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784" name="Google Shape;784;g3a14866209d_5_1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8" name="Shape 788"/>
        <p:cNvGrpSpPr/>
        <p:nvPr/>
      </p:nvGrpSpPr>
      <p:grpSpPr>
        <a:xfrm>
          <a:off x="0" y="0"/>
          <a:ext cx="0" cy="0"/>
          <a:chOff x="0" y="0"/>
          <a:chExt cx="0" cy="0"/>
        </a:xfrm>
      </p:grpSpPr>
      <p:sp>
        <p:nvSpPr>
          <p:cNvPr id="789" name="Google Shape;789;g3a14866209d_5_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1. Log into WebDCU</a:t>
            </a:r>
            <a:r>
              <a:rPr b="1" lang="en-US"/>
              <a:t>v2</a:t>
            </a:r>
            <a:endParaRPr b="1"/>
          </a:p>
        </p:txBody>
      </p:sp>
      <p:sp>
        <p:nvSpPr>
          <p:cNvPr id="790" name="Google Shape;790;g3a14866209d_5_2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hlinkClick r:id="rId3"/>
              </a:rPr>
              <a:t>https://webdcu.musc.edu/DCUApp/Login</a:t>
            </a:r>
            <a:endParaRPr/>
          </a:p>
        </p:txBody>
      </p:sp>
      <p:pic>
        <p:nvPicPr>
          <p:cNvPr id="791" name="Google Shape;791;g3a14866209d_5_23"/>
          <p:cNvPicPr preferRelativeResize="0"/>
          <p:nvPr/>
        </p:nvPicPr>
        <p:blipFill rotWithShape="1">
          <a:blip r:embed="rId4">
            <a:alphaModFix/>
          </a:blip>
          <a:srcRect b="0" l="0" r="0" t="0"/>
          <a:stretch/>
        </p:blipFill>
        <p:spPr>
          <a:xfrm>
            <a:off x="5338016" y="2580555"/>
            <a:ext cx="4195005" cy="4170521"/>
          </a:xfrm>
          <a:prstGeom prst="rect">
            <a:avLst/>
          </a:prstGeom>
          <a:noFill/>
          <a:ln>
            <a:noFill/>
          </a:ln>
        </p:spPr>
      </p:pic>
      <p:pic>
        <p:nvPicPr>
          <p:cNvPr id="792" name="Google Shape;792;g3a14866209d_5_23" title="kesett logo with eeg 3.png"/>
          <p:cNvPicPr preferRelativeResize="0"/>
          <p:nvPr/>
        </p:nvPicPr>
        <p:blipFill rotWithShape="1">
          <a:blip r:embed="rId5">
            <a:alphaModFix/>
          </a:blip>
          <a:srcRect b="0" l="0" r="0" t="0"/>
          <a:stretch/>
        </p:blipFill>
        <p:spPr>
          <a:xfrm>
            <a:off x="10467296" y="5997034"/>
            <a:ext cx="1600895" cy="754036"/>
          </a:xfrm>
          <a:prstGeom prst="rect">
            <a:avLst/>
          </a:prstGeom>
          <a:noFill/>
          <a:ln>
            <a:noFill/>
          </a:ln>
        </p:spPr>
      </p:pic>
      <p:pic>
        <p:nvPicPr>
          <p:cNvPr id="793" name="Google Shape;793;g3a14866209d_5_23" title="SIREN-Acronym Only.png"/>
          <p:cNvPicPr preferRelativeResize="0"/>
          <p:nvPr/>
        </p:nvPicPr>
        <p:blipFill rotWithShape="1">
          <a:blip r:embed="rId6">
            <a:alphaModFix/>
          </a:blip>
          <a:srcRect b="0" l="0" r="0" t="0"/>
          <a:stretch/>
        </p:blipFill>
        <p:spPr>
          <a:xfrm>
            <a:off x="0" y="5826779"/>
            <a:ext cx="1947293" cy="1094534"/>
          </a:xfrm>
          <a:prstGeom prst="rect">
            <a:avLst/>
          </a:prstGeom>
          <a:noFill/>
          <a:ln>
            <a:noFill/>
          </a:ln>
        </p:spPr>
      </p:pic>
      <p:sp>
        <p:nvSpPr>
          <p:cNvPr id="794" name="Google Shape;794;g3a14866209d_5_23"/>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8" name="Shape 798"/>
        <p:cNvGrpSpPr/>
        <p:nvPr/>
      </p:nvGrpSpPr>
      <p:grpSpPr>
        <a:xfrm>
          <a:off x="0" y="0"/>
          <a:ext cx="0" cy="0"/>
          <a:chOff x="0" y="0"/>
          <a:chExt cx="0" cy="0"/>
        </a:xfrm>
      </p:grpSpPr>
      <p:sp>
        <p:nvSpPr>
          <p:cNvPr id="799" name="Google Shape;799;g3a14866209d_5_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2. Click on the KESETT tile</a:t>
            </a:r>
            <a:endParaRPr/>
          </a:p>
        </p:txBody>
      </p:sp>
      <p:pic>
        <p:nvPicPr>
          <p:cNvPr id="800" name="Google Shape;800;g3a14866209d_5_32"/>
          <p:cNvPicPr preferRelativeResize="0"/>
          <p:nvPr/>
        </p:nvPicPr>
        <p:blipFill rotWithShape="1">
          <a:blip r:embed="rId3">
            <a:alphaModFix/>
          </a:blip>
          <a:srcRect b="0" l="0" r="0" t="0"/>
          <a:stretch/>
        </p:blipFill>
        <p:spPr>
          <a:xfrm>
            <a:off x="1525655" y="2088862"/>
            <a:ext cx="3406563" cy="3347831"/>
          </a:xfrm>
          <a:prstGeom prst="rect">
            <a:avLst/>
          </a:prstGeom>
          <a:noFill/>
          <a:ln>
            <a:noFill/>
          </a:ln>
        </p:spPr>
      </p:pic>
      <p:pic>
        <p:nvPicPr>
          <p:cNvPr id="801" name="Google Shape;801;g3a14866209d_5_32"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02" name="Google Shape;802;g3a14866209d_5_32"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03" name="Google Shape;803;g3a14866209d_5_3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07" name="Shape 807"/>
        <p:cNvGrpSpPr/>
        <p:nvPr/>
      </p:nvGrpSpPr>
      <p:grpSpPr>
        <a:xfrm>
          <a:off x="0" y="0"/>
          <a:ext cx="0" cy="0"/>
          <a:chOff x="0" y="0"/>
          <a:chExt cx="0" cy="0"/>
        </a:xfrm>
      </p:grpSpPr>
      <p:sp>
        <p:nvSpPr>
          <p:cNvPr id="808" name="Google Shape;808;g3a14866209d_5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3. Select the Subject Enrollment button from the main menu bar</a:t>
            </a:r>
            <a:endParaRPr/>
          </a:p>
        </p:txBody>
      </p:sp>
      <p:sp>
        <p:nvSpPr>
          <p:cNvPr id="809" name="Google Shape;809;g3a14866209d_5_4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10" name="Google Shape;810;g3a14866209d_5_41"/>
          <p:cNvPicPr preferRelativeResize="0"/>
          <p:nvPr/>
        </p:nvPicPr>
        <p:blipFill rotWithShape="1">
          <a:blip r:embed="rId3">
            <a:alphaModFix/>
          </a:blip>
          <a:srcRect b="0" l="0" r="0" t="0"/>
          <a:stretch/>
        </p:blipFill>
        <p:spPr>
          <a:xfrm>
            <a:off x="585018" y="2525717"/>
            <a:ext cx="11021964" cy="2000529"/>
          </a:xfrm>
          <a:prstGeom prst="rect">
            <a:avLst/>
          </a:prstGeom>
          <a:noFill/>
          <a:ln>
            <a:noFill/>
          </a:ln>
        </p:spPr>
      </p:pic>
      <p:pic>
        <p:nvPicPr>
          <p:cNvPr id="811" name="Google Shape;811;g3a14866209d_5_41"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12" name="Google Shape;812;g3a14866209d_5_41"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13" name="Google Shape;813;g3a14866209d_5_41"/>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7" name="Shape 817"/>
        <p:cNvGrpSpPr/>
        <p:nvPr/>
      </p:nvGrpSpPr>
      <p:grpSpPr>
        <a:xfrm>
          <a:off x="0" y="0"/>
          <a:ext cx="0" cy="0"/>
          <a:chOff x="0" y="0"/>
          <a:chExt cx="0" cy="0"/>
        </a:xfrm>
      </p:grpSpPr>
      <p:sp>
        <p:nvSpPr>
          <p:cNvPr id="818" name="Google Shape;818;g3a14866209d_5_5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4. Select ‘Add Record’</a:t>
            </a:r>
            <a:endParaRPr/>
          </a:p>
        </p:txBody>
      </p:sp>
      <p:sp>
        <p:nvSpPr>
          <p:cNvPr id="819" name="Google Shape;819;g3a14866209d_5_5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20" name="Google Shape;820;g3a14866209d_5_50"/>
          <p:cNvPicPr preferRelativeResize="0"/>
          <p:nvPr/>
        </p:nvPicPr>
        <p:blipFill rotWithShape="1">
          <a:blip r:embed="rId3">
            <a:alphaModFix/>
          </a:blip>
          <a:srcRect b="0" l="0" r="0" t="0"/>
          <a:stretch/>
        </p:blipFill>
        <p:spPr>
          <a:xfrm>
            <a:off x="1671020" y="2706760"/>
            <a:ext cx="8849961" cy="1028844"/>
          </a:xfrm>
          <a:prstGeom prst="rect">
            <a:avLst/>
          </a:prstGeom>
          <a:noFill/>
          <a:ln>
            <a:noFill/>
          </a:ln>
        </p:spPr>
      </p:pic>
      <p:pic>
        <p:nvPicPr>
          <p:cNvPr id="821" name="Google Shape;821;g3a14866209d_5_50"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22" name="Google Shape;822;g3a14866209d_5_50"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23" name="Google Shape;823;g3a14866209d_5_50"/>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27" name="Shape 827"/>
        <p:cNvGrpSpPr/>
        <p:nvPr/>
      </p:nvGrpSpPr>
      <p:grpSpPr>
        <a:xfrm>
          <a:off x="0" y="0"/>
          <a:ext cx="0" cy="0"/>
          <a:chOff x="0" y="0"/>
          <a:chExt cx="0" cy="0"/>
        </a:xfrm>
      </p:grpSpPr>
      <p:sp>
        <p:nvSpPr>
          <p:cNvPr id="828" name="Google Shape;828;g3a14866209d_5_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5. Enter the Subject Enrollment form and select ‘Save Record’</a:t>
            </a:r>
            <a:endParaRPr/>
          </a:p>
        </p:txBody>
      </p:sp>
      <p:sp>
        <p:nvSpPr>
          <p:cNvPr id="829" name="Google Shape;829;g3a14866209d_5_59"/>
          <p:cNvSpPr txBox="1"/>
          <p:nvPr>
            <p:ph idx="1" type="body"/>
          </p:nvPr>
        </p:nvSpPr>
        <p:spPr>
          <a:xfrm>
            <a:off x="346050" y="2107725"/>
            <a:ext cx="3270000" cy="4069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1800"/>
              <a:t>*As the instructions indicate, Subject Enrollment is irreversible. It should not be data entered until a patient has already received KESETT study drug. In Q20 and Q21, you will have to indicate the Date and time of study drug infusion start.</a:t>
            </a:r>
            <a:endParaRPr/>
          </a:p>
        </p:txBody>
      </p:sp>
      <p:pic>
        <p:nvPicPr>
          <p:cNvPr id="830" name="Google Shape;830;g3a14866209d_5_59"/>
          <p:cNvPicPr preferRelativeResize="0"/>
          <p:nvPr/>
        </p:nvPicPr>
        <p:blipFill rotWithShape="1">
          <a:blip r:embed="rId3">
            <a:alphaModFix/>
          </a:blip>
          <a:srcRect b="0" l="0" r="0" t="0"/>
          <a:stretch/>
        </p:blipFill>
        <p:spPr>
          <a:xfrm>
            <a:off x="3616026" y="1720001"/>
            <a:ext cx="7376595" cy="4456976"/>
          </a:xfrm>
          <a:prstGeom prst="rect">
            <a:avLst/>
          </a:prstGeom>
          <a:noFill/>
          <a:ln>
            <a:noFill/>
          </a:ln>
        </p:spPr>
      </p:pic>
      <p:pic>
        <p:nvPicPr>
          <p:cNvPr id="831" name="Google Shape;831;g3a14866209d_5_59"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32" name="Google Shape;832;g3a14866209d_5_59"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33" name="Google Shape;833;g3a14866209d_5_5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7" name="Shape 837"/>
        <p:cNvGrpSpPr/>
        <p:nvPr/>
      </p:nvGrpSpPr>
      <p:grpSpPr>
        <a:xfrm>
          <a:off x="0" y="0"/>
          <a:ext cx="0" cy="0"/>
          <a:chOff x="0" y="0"/>
          <a:chExt cx="0" cy="0"/>
        </a:xfrm>
      </p:grpSpPr>
      <p:sp>
        <p:nvSpPr>
          <p:cNvPr id="838" name="Google Shape;838;g3a14866209d_5_6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6. Click the green arrow to go to the Subject CRF Binder</a:t>
            </a:r>
            <a:endParaRPr/>
          </a:p>
        </p:txBody>
      </p:sp>
      <p:sp>
        <p:nvSpPr>
          <p:cNvPr id="839" name="Google Shape;839;g3a14866209d_5_6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40" name="Google Shape;840;g3a14866209d_5_68"/>
          <p:cNvPicPr preferRelativeResize="0"/>
          <p:nvPr/>
        </p:nvPicPr>
        <p:blipFill rotWithShape="1">
          <a:blip r:embed="rId3">
            <a:alphaModFix/>
          </a:blip>
          <a:srcRect b="0" l="0" r="0" t="0"/>
          <a:stretch/>
        </p:blipFill>
        <p:spPr>
          <a:xfrm>
            <a:off x="2387275" y="1763500"/>
            <a:ext cx="7897876" cy="4540900"/>
          </a:xfrm>
          <a:prstGeom prst="rect">
            <a:avLst/>
          </a:prstGeom>
          <a:noFill/>
          <a:ln>
            <a:noFill/>
          </a:ln>
        </p:spPr>
      </p:pic>
      <p:pic>
        <p:nvPicPr>
          <p:cNvPr id="841" name="Google Shape;841;g3a14866209d_5_68"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42" name="Google Shape;842;g3a14866209d_5_68"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43" name="Google Shape;843;g3a14866209d_5_6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7" name="Shape 847"/>
        <p:cNvGrpSpPr/>
        <p:nvPr/>
      </p:nvGrpSpPr>
      <p:grpSpPr>
        <a:xfrm>
          <a:off x="0" y="0"/>
          <a:ext cx="0" cy="0"/>
          <a:chOff x="0" y="0"/>
          <a:chExt cx="0" cy="0"/>
        </a:xfrm>
      </p:grpSpPr>
      <p:sp>
        <p:nvSpPr>
          <p:cNvPr id="848" name="Google Shape;848;g3a14866209d_5_77"/>
          <p:cNvSpPr txBox="1"/>
          <p:nvPr>
            <p:ph type="title"/>
          </p:nvPr>
        </p:nvSpPr>
        <p:spPr>
          <a:xfrm>
            <a:off x="838200" y="365125"/>
            <a:ext cx="10990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7. Enter and submit other enrollment CRFs</a:t>
            </a:r>
            <a:endParaRPr/>
          </a:p>
        </p:txBody>
      </p:sp>
      <p:sp>
        <p:nvSpPr>
          <p:cNvPr id="849" name="Google Shape;849;g3a14866209d_5_77"/>
          <p:cNvSpPr txBox="1"/>
          <p:nvPr>
            <p:ph idx="1" type="body"/>
          </p:nvPr>
        </p:nvSpPr>
        <p:spPr>
          <a:xfrm>
            <a:off x="847800" y="164567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F501 Rapid EEG</a:t>
            </a:r>
            <a:endParaRPr/>
          </a:p>
          <a:p>
            <a:pPr indent="-228600" lvl="0" marL="228600" rtl="0" algn="l">
              <a:lnSpc>
                <a:spcPct val="90000"/>
              </a:lnSpc>
              <a:spcBef>
                <a:spcPts val="1000"/>
              </a:spcBef>
              <a:spcAft>
                <a:spcPts val="0"/>
              </a:spcAft>
              <a:buClr>
                <a:schemeClr val="dk1"/>
              </a:buClr>
              <a:buSzPts val="2800"/>
              <a:buChar char="•"/>
            </a:pPr>
            <a:r>
              <a:rPr lang="en-US"/>
              <a:t>F502 Study Drug Infusion </a:t>
            </a:r>
            <a:endParaRPr/>
          </a:p>
        </p:txBody>
      </p:sp>
      <p:pic>
        <p:nvPicPr>
          <p:cNvPr id="850" name="Google Shape;850;g3a14866209d_5_77"/>
          <p:cNvPicPr preferRelativeResize="0"/>
          <p:nvPr/>
        </p:nvPicPr>
        <p:blipFill rotWithShape="1">
          <a:blip r:embed="rId3">
            <a:alphaModFix/>
          </a:blip>
          <a:srcRect b="0" l="0" r="0" t="0"/>
          <a:stretch/>
        </p:blipFill>
        <p:spPr>
          <a:xfrm>
            <a:off x="2321525" y="2747050"/>
            <a:ext cx="8145776" cy="3755825"/>
          </a:xfrm>
          <a:prstGeom prst="rect">
            <a:avLst/>
          </a:prstGeom>
          <a:noFill/>
          <a:ln>
            <a:noFill/>
          </a:ln>
        </p:spPr>
      </p:pic>
      <p:pic>
        <p:nvPicPr>
          <p:cNvPr id="851" name="Google Shape;851;g3a14866209d_5_77"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52" name="Google Shape;852;g3a14866209d_5_77"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53" name="Google Shape;853;g3a14866209d_5_77"/>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7" name="Shape 857"/>
        <p:cNvGrpSpPr/>
        <p:nvPr/>
      </p:nvGrpSpPr>
      <p:grpSpPr>
        <a:xfrm>
          <a:off x="0" y="0"/>
          <a:ext cx="0" cy="0"/>
          <a:chOff x="0" y="0"/>
          <a:chExt cx="0" cy="0"/>
        </a:xfrm>
      </p:grpSpPr>
      <p:sp>
        <p:nvSpPr>
          <p:cNvPr id="858" name="Google Shape;858;g3a14866209d_5_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F501 Rapid EEG</a:t>
            </a:r>
            <a:endParaRPr/>
          </a:p>
        </p:txBody>
      </p:sp>
      <p:pic>
        <p:nvPicPr>
          <p:cNvPr id="859" name="Google Shape;859;g3a14866209d_5_86"/>
          <p:cNvPicPr preferRelativeResize="0"/>
          <p:nvPr>
            <p:ph idx="1" type="body"/>
          </p:nvPr>
        </p:nvPicPr>
        <p:blipFill rotWithShape="1">
          <a:blip r:embed="rId3">
            <a:alphaModFix/>
          </a:blip>
          <a:srcRect b="0" l="0" r="0" t="0"/>
          <a:stretch/>
        </p:blipFill>
        <p:spPr>
          <a:xfrm>
            <a:off x="1297475" y="1454725"/>
            <a:ext cx="10209900" cy="5258700"/>
          </a:xfrm>
          <a:prstGeom prst="rect">
            <a:avLst/>
          </a:prstGeom>
          <a:noFill/>
          <a:ln>
            <a:noFill/>
          </a:ln>
        </p:spPr>
      </p:pic>
      <p:sp>
        <p:nvSpPr>
          <p:cNvPr id="860" name="Google Shape;860;g3a14866209d_5_8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64" name="Shape 864"/>
        <p:cNvGrpSpPr/>
        <p:nvPr/>
      </p:nvGrpSpPr>
      <p:grpSpPr>
        <a:xfrm>
          <a:off x="0" y="0"/>
          <a:ext cx="0" cy="0"/>
          <a:chOff x="0" y="0"/>
          <a:chExt cx="0" cy="0"/>
        </a:xfrm>
      </p:grpSpPr>
      <p:sp>
        <p:nvSpPr>
          <p:cNvPr id="865" name="Google Shape;865;g3a14866209d_5_9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866" name="Google Shape;866;g3a14866209d_5_9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67" name="Google Shape;867;g3a14866209d_5_92"/>
          <p:cNvPicPr preferRelativeResize="0"/>
          <p:nvPr/>
        </p:nvPicPr>
        <p:blipFill rotWithShape="1">
          <a:blip r:embed="rId3">
            <a:alphaModFix/>
          </a:blip>
          <a:srcRect b="0" l="0" r="0" t="0"/>
          <a:stretch/>
        </p:blipFill>
        <p:spPr>
          <a:xfrm>
            <a:off x="1087575" y="1566900"/>
            <a:ext cx="10515601" cy="5111230"/>
          </a:xfrm>
          <a:prstGeom prst="rect">
            <a:avLst/>
          </a:prstGeom>
          <a:noFill/>
          <a:ln>
            <a:noFill/>
          </a:ln>
        </p:spPr>
      </p:pic>
      <p:sp>
        <p:nvSpPr>
          <p:cNvPr id="868" name="Google Shape;868;g3a14866209d_5_9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2" name="Shape 872"/>
        <p:cNvGrpSpPr/>
        <p:nvPr/>
      </p:nvGrpSpPr>
      <p:grpSpPr>
        <a:xfrm>
          <a:off x="0" y="0"/>
          <a:ext cx="0" cy="0"/>
          <a:chOff x="0" y="0"/>
          <a:chExt cx="0" cy="0"/>
        </a:xfrm>
      </p:grpSpPr>
      <p:sp>
        <p:nvSpPr>
          <p:cNvPr id="873" name="Google Shape;873;g3a14866209d_5_9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874" name="Google Shape;874;g3a14866209d_5_9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75" name="Google Shape;875;g3a14866209d_5_99"/>
          <p:cNvPicPr preferRelativeResize="0"/>
          <p:nvPr/>
        </p:nvPicPr>
        <p:blipFill rotWithShape="1">
          <a:blip r:embed="rId3">
            <a:alphaModFix/>
          </a:blip>
          <a:srcRect b="0" l="0" r="0" t="0"/>
          <a:stretch/>
        </p:blipFill>
        <p:spPr>
          <a:xfrm>
            <a:off x="1191500" y="1579850"/>
            <a:ext cx="10162301" cy="5048530"/>
          </a:xfrm>
          <a:prstGeom prst="rect">
            <a:avLst/>
          </a:prstGeom>
          <a:noFill/>
          <a:ln>
            <a:noFill/>
          </a:ln>
        </p:spPr>
      </p:pic>
      <p:sp>
        <p:nvSpPr>
          <p:cNvPr id="876" name="Google Shape;876;g3a14866209d_5_9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880" name="Shape 880"/>
        <p:cNvGrpSpPr/>
        <p:nvPr/>
      </p:nvGrpSpPr>
      <p:grpSpPr>
        <a:xfrm>
          <a:off x="0" y="0"/>
          <a:ext cx="0" cy="0"/>
          <a:chOff x="0" y="0"/>
          <a:chExt cx="0" cy="0"/>
        </a:xfrm>
      </p:grpSpPr>
      <p:sp>
        <p:nvSpPr>
          <p:cNvPr id="881" name="Google Shape;881;g3d422ecfddc_0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2" name="Google Shape;882;g3d422ecfddc_0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83" name="Google Shape;883;g3d422ecfddc_0_0"/>
          <p:cNvGrpSpPr/>
          <p:nvPr/>
        </p:nvGrpSpPr>
        <p:grpSpPr>
          <a:xfrm>
            <a:off x="1303402" y="3985"/>
            <a:ext cx="9772765" cy="6858000"/>
            <a:chOff x="1303402" y="3985"/>
            <a:chExt cx="9772765" cy="6858000"/>
          </a:xfrm>
        </p:grpSpPr>
        <p:sp>
          <p:nvSpPr>
            <p:cNvPr id="884" name="Google Shape;884;g3d422ecfddc_0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5" name="Google Shape;885;g3d422ecfddc_0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6" name="Google Shape;886;g3d422ecfddc_0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7" name="Google Shape;887;g3d422ecfddc_0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8" name="Google Shape;888;g3d422ecfddc_0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9" name="Google Shape;889;g3d422ecfddc_0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90" name="Google Shape;890;g3d422ecfddc_0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891" name="Google Shape;891;g3d422ecfddc_0_0"/>
          <p:cNvSpPr txBox="1"/>
          <p:nvPr>
            <p:ph type="ctrTitle"/>
          </p:nvPr>
        </p:nvSpPr>
        <p:spPr>
          <a:xfrm>
            <a:off x="2779349" y="1618147"/>
            <a:ext cx="6633000" cy="3229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CIRB Review Process &amp; Initial Site Submission Table</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892" name="Google Shape;892;g3d422ecfddc_0_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91"/>
                                        </p:tgtEl>
                                        <p:attrNameLst>
                                          <p:attrName>style.visibility</p:attrName>
                                        </p:attrNameLst>
                                      </p:cBhvr>
                                      <p:to>
                                        <p:strVal val="visible"/>
                                      </p:to>
                                    </p:set>
                                    <p:animEffect filter="fade" transition="in">
                                      <p:cBhvr>
                                        <p:cTn dur="1000"/>
                                        <p:tgtEl>
                                          <p:spTgt spid="891"/>
                                        </p:tgtEl>
                                      </p:cBhvr>
                                    </p:animEffect>
                                  </p:childTnLst>
                                </p:cTn>
                              </p:par>
                              <p:par>
                                <p:cTn fill="hold" nodeType="withEffect" presetClass="entr" presetID="10" presetSubtype="0">
                                  <p:stCondLst>
                                    <p:cond delay="1000"/>
                                  </p:stCondLst>
                                  <p:childTnLst>
                                    <p:set>
                                      <p:cBhvr>
                                        <p:cTn dur="1" fill="hold">
                                          <p:stCondLst>
                                            <p:cond delay="0"/>
                                          </p:stCondLst>
                                        </p:cTn>
                                        <p:tgtEl>
                                          <p:spTgt spid="892">
                                            <p:txEl>
                                              <p:pRg end="0" st="0"/>
                                            </p:txEl>
                                          </p:spTgt>
                                        </p:tgtEl>
                                        <p:attrNameLst>
                                          <p:attrName>style.visibility</p:attrName>
                                        </p:attrNameLst>
                                      </p:cBhvr>
                                      <p:to>
                                        <p:strVal val="visible"/>
                                      </p:to>
                                    </p:set>
                                    <p:animEffect filter="fade" transition="in">
                                      <p:cBhvr>
                                        <p:cTn dur="1000"/>
                                        <p:tgtEl>
                                          <p:spTgt spid="89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896" name="Shape 896"/>
        <p:cNvGrpSpPr/>
        <p:nvPr/>
      </p:nvGrpSpPr>
      <p:grpSpPr>
        <a:xfrm>
          <a:off x="0" y="0"/>
          <a:ext cx="0" cy="0"/>
          <a:chOff x="0" y="0"/>
          <a:chExt cx="0" cy="0"/>
        </a:xfrm>
      </p:grpSpPr>
      <p:sp>
        <p:nvSpPr>
          <p:cNvPr id="897" name="Google Shape;897;g3d422ecfddc_0_83"/>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98" name="Google Shape;898;g3d422ecfddc_0_83"/>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99" name="Google Shape;899;g3d422ecfddc_0_83"/>
          <p:cNvGrpSpPr/>
          <p:nvPr/>
        </p:nvGrpSpPr>
        <p:grpSpPr>
          <a:xfrm>
            <a:off x="1303402" y="3985"/>
            <a:ext cx="9772765" cy="6858000"/>
            <a:chOff x="1303402" y="3985"/>
            <a:chExt cx="9772765" cy="6858000"/>
          </a:xfrm>
        </p:grpSpPr>
        <p:sp>
          <p:nvSpPr>
            <p:cNvPr id="900" name="Google Shape;900;g3d422ecfddc_0_83"/>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1" name="Google Shape;901;g3d422ecfddc_0_83"/>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2" name="Google Shape;902;g3d422ecfddc_0_83"/>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3" name="Google Shape;903;g3d422ecfddc_0_83"/>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4" name="Google Shape;904;g3d422ecfddc_0_83"/>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2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5" name="Google Shape;905;g3d422ecfddc_0_83"/>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6" name="Google Shape;906;g3d422ecfddc_0_83"/>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07" name="Google Shape;907;g3d422ecfddc_0_83"/>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EFIC Activities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908" name="Google Shape;908;g3d422ecfddc_0_83"/>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07"/>
                                        </p:tgtEl>
                                        <p:attrNameLst>
                                          <p:attrName>style.visibility</p:attrName>
                                        </p:attrNameLst>
                                      </p:cBhvr>
                                      <p:to>
                                        <p:strVal val="visible"/>
                                      </p:to>
                                    </p:set>
                                    <p:animEffect filter="fade" transition="in">
                                      <p:cBhvr>
                                        <p:cTn dur="1000"/>
                                        <p:tgtEl>
                                          <p:spTgt spid="907"/>
                                        </p:tgtEl>
                                      </p:cBhvr>
                                    </p:animEffect>
                                  </p:childTnLst>
                                </p:cTn>
                              </p:par>
                              <p:par>
                                <p:cTn fill="hold" nodeType="withEffect" presetClass="entr" presetID="10" presetSubtype="0">
                                  <p:stCondLst>
                                    <p:cond delay="1000"/>
                                  </p:stCondLst>
                                  <p:childTnLst>
                                    <p:set>
                                      <p:cBhvr>
                                        <p:cTn dur="1" fill="hold">
                                          <p:stCondLst>
                                            <p:cond delay="0"/>
                                          </p:stCondLst>
                                        </p:cTn>
                                        <p:tgtEl>
                                          <p:spTgt spid="908">
                                            <p:txEl>
                                              <p:pRg end="0" st="0"/>
                                            </p:txEl>
                                          </p:spTgt>
                                        </p:tgtEl>
                                        <p:attrNameLst>
                                          <p:attrName>style.visibility</p:attrName>
                                        </p:attrNameLst>
                                      </p:cBhvr>
                                      <p:to>
                                        <p:strVal val="visible"/>
                                      </p:to>
                                    </p:set>
                                    <p:animEffect filter="fade" transition="in">
                                      <p:cBhvr>
                                        <p:cTn dur="1000"/>
                                        <p:tgtEl>
                                          <p:spTgt spid="90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12" name="Shape 912"/>
        <p:cNvGrpSpPr/>
        <p:nvPr/>
      </p:nvGrpSpPr>
      <p:grpSpPr>
        <a:xfrm>
          <a:off x="0" y="0"/>
          <a:ext cx="0" cy="0"/>
          <a:chOff x="0" y="0"/>
          <a:chExt cx="0" cy="0"/>
        </a:xfrm>
      </p:grpSpPr>
      <p:sp>
        <p:nvSpPr>
          <p:cNvPr id="913" name="Google Shape;913;g3d422ecfddc_0_9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43192"/>
                </a:solidFill>
                <a:latin typeface="Arial"/>
                <a:ea typeface="Arial"/>
                <a:cs typeface="Arial"/>
                <a:sym typeface="Arial"/>
              </a:rPr>
              <a:t>EFIC Activities</a:t>
            </a:r>
            <a:endParaRPr>
              <a:solidFill>
                <a:srgbClr val="743192"/>
              </a:solidFill>
            </a:endParaRPr>
          </a:p>
        </p:txBody>
      </p:sp>
      <p:sp>
        <p:nvSpPr>
          <p:cNvPr id="914" name="Google Shape;914;g3d422ecfddc_0_98"/>
          <p:cNvSpPr txBox="1"/>
          <p:nvPr/>
        </p:nvSpPr>
        <p:spPr>
          <a:xfrm>
            <a:off x="4383088" y="1804988"/>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915" name="Google Shape;915;g3d422ecfddc_0_98"/>
          <p:cNvSpPr txBox="1"/>
          <p:nvPr/>
        </p:nvSpPr>
        <p:spPr>
          <a:xfrm>
            <a:off x="4383088" y="2638425"/>
            <a:ext cx="3543300" cy="3684600"/>
          </a:xfrm>
          <a:prstGeom prst="rect">
            <a:avLst/>
          </a:prstGeom>
          <a:noFill/>
          <a:ln>
            <a:noFill/>
          </a:ln>
        </p:spPr>
        <p:txBody>
          <a:bodyPr anchorCtr="0" anchor="t" bIns="45700" lIns="91425" spcFirstLastPara="1" rIns="91425" wrap="square" tIns="45700">
            <a:normAutofit/>
          </a:bodyPr>
          <a:lstStyle/>
          <a:p>
            <a:pPr indent="0" lvl="0" marL="114300" marR="0" rtl="0" algn="ctr">
              <a:lnSpc>
                <a:spcPct val="90000"/>
              </a:lnSpc>
              <a:spcBef>
                <a:spcPts val="1000"/>
              </a:spcBef>
              <a:spcAft>
                <a:spcPts val="0"/>
              </a:spcAft>
              <a:buClr>
                <a:schemeClr val="dk1"/>
              </a:buClr>
              <a:buSzPts val="1800"/>
              <a:buFont typeface="Arial"/>
              <a:buNone/>
            </a:pPr>
            <a:r>
              <a:t/>
            </a:r>
            <a:endParaRPr b="0" i="0" sz="2800" u="none" cap="none" strike="noStrike">
              <a:solidFill>
                <a:srgbClr val="00B050"/>
              </a:solidFill>
              <a:latin typeface="Arial"/>
              <a:ea typeface="Arial"/>
              <a:cs typeface="Arial"/>
              <a:sym typeface="Arial"/>
            </a:endParaRPr>
          </a:p>
        </p:txBody>
      </p:sp>
      <p:grpSp>
        <p:nvGrpSpPr>
          <p:cNvPr id="916" name="Google Shape;916;g3d422ecfddc_0_98"/>
          <p:cNvGrpSpPr/>
          <p:nvPr/>
        </p:nvGrpSpPr>
        <p:grpSpPr>
          <a:xfrm>
            <a:off x="839788" y="1740454"/>
            <a:ext cx="10512423" cy="4382037"/>
            <a:chOff x="0" y="2141"/>
            <a:chExt cx="10512423" cy="4382037"/>
          </a:xfrm>
        </p:grpSpPr>
        <p:sp>
          <p:nvSpPr>
            <p:cNvPr id="917" name="Google Shape;917;g3d422ecfddc_0_98"/>
            <p:cNvSpPr/>
            <p:nvPr/>
          </p:nvSpPr>
          <p:spPr>
            <a:xfrm rot="5400000">
              <a:off x="6583023" y="-2655204"/>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8" name="Google Shape;918;g3d422ecfddc_0_98"/>
            <p:cNvSpPr txBox="1"/>
            <p:nvPr/>
          </p:nvSpPr>
          <p:spPr>
            <a:xfrm>
              <a:off x="3784473" y="198698"/>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In-person community events</a:t>
              </a:r>
              <a:endParaRPr b="0" i="0" sz="2100" u="none" cap="none" strike="noStrike">
                <a:solidFill>
                  <a:srgbClr val="00B0F0"/>
                </a:solidFill>
                <a:latin typeface="Arial"/>
                <a:ea typeface="Arial"/>
                <a:cs typeface="Arial"/>
                <a:sym typeface="Arial"/>
              </a:endParaRPr>
            </a:p>
          </p:txBody>
        </p:sp>
        <p:sp>
          <p:nvSpPr>
            <p:cNvPr id="919" name="Google Shape;919;g3d422ecfddc_0_98"/>
            <p:cNvSpPr/>
            <p:nvPr/>
          </p:nvSpPr>
          <p:spPr>
            <a:xfrm>
              <a:off x="0" y="2141"/>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0" name="Google Shape;920;g3d422ecfddc_0_98"/>
            <p:cNvSpPr txBox="1"/>
            <p:nvPr/>
          </p:nvSpPr>
          <p:spPr>
            <a:xfrm>
              <a:off x="69003" y="71144"/>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Alone</a:t>
              </a:r>
              <a:endParaRPr b="0" i="0" sz="5100" u="none" cap="none" strike="noStrike">
                <a:solidFill>
                  <a:schemeClr val="lt1"/>
                </a:solidFill>
                <a:latin typeface="Arial"/>
                <a:ea typeface="Arial"/>
                <a:cs typeface="Arial"/>
                <a:sym typeface="Arial"/>
              </a:endParaRPr>
            </a:p>
          </p:txBody>
        </p:sp>
        <p:sp>
          <p:nvSpPr>
            <p:cNvPr id="921" name="Google Shape;921;g3d422ecfddc_0_98"/>
            <p:cNvSpPr/>
            <p:nvPr/>
          </p:nvSpPr>
          <p:spPr>
            <a:xfrm rot="5400000">
              <a:off x="6583023" y="-1170985"/>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2" name="Google Shape;922;g3d422ecfddc_0_98"/>
            <p:cNvSpPr txBox="1"/>
            <p:nvPr/>
          </p:nvSpPr>
          <p:spPr>
            <a:xfrm>
              <a:off x="3784473" y="1682917"/>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Virtual focus groups</a:t>
              </a:r>
              <a:endParaRPr b="0" i="0" sz="2100" u="none" cap="none" strike="noStrike">
                <a:solidFill>
                  <a:srgbClr val="00B0F0"/>
                </a:solidFill>
                <a:latin typeface="Arial"/>
                <a:ea typeface="Arial"/>
                <a:cs typeface="Arial"/>
                <a:sym typeface="Arial"/>
              </a:endParaRPr>
            </a:p>
          </p:txBody>
        </p:sp>
        <p:sp>
          <p:nvSpPr>
            <p:cNvPr id="923" name="Google Shape;923;g3d422ecfddc_0_98"/>
            <p:cNvSpPr/>
            <p:nvPr/>
          </p:nvSpPr>
          <p:spPr>
            <a:xfrm>
              <a:off x="0" y="1486360"/>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4" name="Google Shape;924;g3d422ecfddc_0_98"/>
            <p:cNvSpPr txBox="1"/>
            <p:nvPr/>
          </p:nvSpPr>
          <p:spPr>
            <a:xfrm>
              <a:off x="69003" y="1555363"/>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&amp; UAB</a:t>
              </a:r>
              <a:endParaRPr b="0" i="0" sz="5100" u="none" cap="none" strike="noStrike">
                <a:solidFill>
                  <a:schemeClr val="lt1"/>
                </a:solidFill>
                <a:latin typeface="Arial"/>
                <a:ea typeface="Arial"/>
                <a:cs typeface="Arial"/>
                <a:sym typeface="Arial"/>
              </a:endParaRPr>
            </a:p>
          </p:txBody>
        </p:sp>
        <p:sp>
          <p:nvSpPr>
            <p:cNvPr id="925" name="Google Shape;925;g3d422ecfddc_0_98"/>
            <p:cNvSpPr/>
            <p:nvPr/>
          </p:nvSpPr>
          <p:spPr>
            <a:xfrm rot="5400000">
              <a:off x="6583023" y="313232"/>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6" name="Google Shape;926;g3d422ecfddc_0_98"/>
            <p:cNvSpPr txBox="1"/>
            <p:nvPr/>
          </p:nvSpPr>
          <p:spPr>
            <a:xfrm>
              <a:off x="3784473" y="3167135"/>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Community surveys</a:t>
              </a:r>
              <a:endParaRPr b="0" i="0" sz="2100" u="none" cap="none" strike="noStrike">
                <a:solidFill>
                  <a:srgbClr val="00B0F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Social media ads</a:t>
              </a:r>
              <a:endParaRPr b="0" i="0" sz="2100" u="none" cap="none" strike="noStrike">
                <a:solidFill>
                  <a:srgbClr val="00B05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Website</a:t>
              </a:r>
              <a:endParaRPr b="0" i="0" sz="2100" u="none" cap="none" strike="noStrike">
                <a:solidFill>
                  <a:srgbClr val="00B050"/>
                </a:solidFill>
                <a:latin typeface="Arial"/>
                <a:ea typeface="Arial"/>
                <a:cs typeface="Arial"/>
                <a:sym typeface="Arial"/>
              </a:endParaRPr>
            </a:p>
          </p:txBody>
        </p:sp>
        <p:sp>
          <p:nvSpPr>
            <p:cNvPr id="927" name="Google Shape;927;g3d422ecfddc_0_98"/>
            <p:cNvSpPr/>
            <p:nvPr/>
          </p:nvSpPr>
          <p:spPr>
            <a:xfrm>
              <a:off x="0" y="2970578"/>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8" name="Google Shape;928;g3d422ecfddc_0_98"/>
            <p:cNvSpPr txBox="1"/>
            <p:nvPr/>
          </p:nvSpPr>
          <p:spPr>
            <a:xfrm>
              <a:off x="69003" y="3039581"/>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UAB</a:t>
              </a:r>
              <a:endParaRPr b="0" i="0" sz="5100" u="none" cap="none" strike="noStrike">
                <a:solidFill>
                  <a:schemeClr val="lt1"/>
                </a:solidFill>
                <a:latin typeface="Arial"/>
                <a:ea typeface="Arial"/>
                <a:cs typeface="Arial"/>
                <a:sym typeface="Arial"/>
              </a:endParaRPr>
            </a:p>
          </p:txBody>
        </p:sp>
      </p:grpSp>
      <p:sp>
        <p:nvSpPr>
          <p:cNvPr id="929" name="Google Shape;929;g3d422ecfddc_0_98"/>
          <p:cNvSpPr txBox="1"/>
          <p:nvPr/>
        </p:nvSpPr>
        <p:spPr>
          <a:xfrm>
            <a:off x="839788" y="1814513"/>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33" name="Shape 933"/>
        <p:cNvGrpSpPr/>
        <p:nvPr/>
      </p:nvGrpSpPr>
      <p:grpSpPr>
        <a:xfrm>
          <a:off x="0" y="0"/>
          <a:ext cx="0" cy="0"/>
          <a:chOff x="0" y="0"/>
          <a:chExt cx="0" cy="0"/>
        </a:xfrm>
      </p:grpSpPr>
      <p:sp>
        <p:nvSpPr>
          <p:cNvPr id="934" name="Google Shape;934;g3d422ecfddc_0_11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Community Event Documentation</a:t>
            </a:r>
            <a:endParaRPr>
              <a:solidFill>
                <a:srgbClr val="743192"/>
              </a:solidFill>
              <a:latin typeface="Arial"/>
              <a:ea typeface="Arial"/>
              <a:cs typeface="Arial"/>
              <a:sym typeface="Arial"/>
            </a:endParaRPr>
          </a:p>
        </p:txBody>
      </p:sp>
      <p:pic>
        <p:nvPicPr>
          <p:cNvPr descr="A close-up of a logo&#10;&#10;AI-generated content may be incorrect." id="935" name="Google Shape;935;g3d422ecfddc_0_11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936" name="Google Shape;936;g3d422ecfddc_0_118"/>
          <p:cNvSpPr txBox="1"/>
          <p:nvPr/>
        </p:nvSpPr>
        <p:spPr>
          <a:xfrm>
            <a:off x="527075" y="1628225"/>
            <a:ext cx="113802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CCC is reviewing and asking for clarifications</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Key information to include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Why this event was chosen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duration of event and team presence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Which team members attended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Community attendance - At event and contacted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Number engaged in extened conversations (consulted)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Examples of conversations, questions, or impact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Demographics - At event and extended discussion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Overall reception and feedback including any opt-outs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41" name="Shape 941"/>
        <p:cNvGrpSpPr/>
        <p:nvPr/>
      </p:nvGrpSpPr>
      <p:grpSpPr>
        <a:xfrm>
          <a:off x="0" y="0"/>
          <a:ext cx="0" cy="0"/>
          <a:chOff x="0" y="0"/>
          <a:chExt cx="0" cy="0"/>
        </a:xfrm>
      </p:grpSpPr>
      <p:sp>
        <p:nvSpPr>
          <p:cNvPr id="942" name="Google Shape;942;g3d422ecfddc_0_124"/>
          <p:cNvSpPr txBox="1"/>
          <p:nvPr>
            <p:ph idx="1" type="body"/>
          </p:nvPr>
        </p:nvSpPr>
        <p:spPr>
          <a:xfrm>
            <a:off x="838200" y="627200"/>
            <a:ext cx="10515600" cy="599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5000"/>
              </a:lnSpc>
              <a:spcBef>
                <a:spcPts val="1000"/>
              </a:spcBef>
              <a:spcAft>
                <a:spcPts val="0"/>
              </a:spcAft>
              <a:buSzPct val="74844"/>
              <a:buNone/>
            </a:pPr>
            <a:r>
              <a:rPr lang="en-US" sz="2600"/>
              <a:t>Investigators X, and Y along with PSC Z attended the Gotham Farmers Market to introduce the KESETT study. The study members had a booth at the market for the full duration (09:00 to 14:00) and handed out EFIC-approved fliers and pamphlets. The market patrons were non-specific members of the general public, although attending study members noticed that most patrons who stopped to learn about the study either knew someone with epilepsy, were healthcare workers, or were interested in the neurosciences. The most common question revolved around what a patron without a history or predisposition of seizures could do to support the study. Study members encouraged the patrons to inform people they know of the study and encourage others to register their interest in the Focus Groups via the survey provided in the UAB-created website. Patrons tended to understand the concept of EFIC and did not have any questions regarding that topic. Overall, market patrons responded encouragingly to this study and did not have many questions or comments. No opt out mechanisms were requested.</a:t>
            </a:r>
            <a:endParaRPr sz="26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47" name="Shape 947"/>
        <p:cNvGrpSpPr/>
        <p:nvPr/>
      </p:nvGrpSpPr>
      <p:grpSpPr>
        <a:xfrm>
          <a:off x="0" y="0"/>
          <a:ext cx="0" cy="0"/>
          <a:chOff x="0" y="0"/>
          <a:chExt cx="0" cy="0"/>
        </a:xfrm>
      </p:grpSpPr>
      <p:sp>
        <p:nvSpPr>
          <p:cNvPr id="948" name="Google Shape;948;g3d422ecfddc_0_129"/>
          <p:cNvSpPr txBox="1"/>
          <p:nvPr>
            <p:ph idx="1" type="body"/>
          </p:nvPr>
        </p:nvSpPr>
        <p:spPr>
          <a:xfrm>
            <a:off x="838200" y="287900"/>
            <a:ext cx="10515600" cy="5991900"/>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1200"/>
              </a:spcBef>
              <a:spcAft>
                <a:spcPts val="1200"/>
              </a:spcAft>
              <a:buSzPts val="852"/>
              <a:buNone/>
            </a:pPr>
            <a:r>
              <a:rPr lang="en-US" sz="2115"/>
              <a:t>Investigators X and Y along with PSC Z attended the Gotham Farmers Market to talk to people for it’s 5 hour duration. Gotham Farmers Market is one of the cities largest and well attended gatherings, drawing over </a:t>
            </a:r>
            <a:r>
              <a:rPr lang="en-US" sz="2115">
                <a:highlight>
                  <a:srgbClr val="FFFF00"/>
                </a:highlight>
              </a:rPr>
              <a:t>10,000 visitors every week from a wide area.</a:t>
            </a:r>
            <a:r>
              <a:rPr lang="en-US" sz="2115"/>
              <a:t> The market is </a:t>
            </a:r>
            <a:r>
              <a:rPr lang="en-US" sz="2115">
                <a:highlight>
                  <a:srgbClr val="FFFF00"/>
                </a:highlight>
              </a:rPr>
              <a:t>dedicated to diversity and food justice and attracts customers of all socioeconomic groups by emphasizing acceptance of EBT/SNAP, WIC and Senior FMNP.</a:t>
            </a:r>
            <a:r>
              <a:rPr lang="en-US" sz="2115"/>
              <a:t> Many people stopped by the booth to pick up fliers and brochures about the study and the study team was able to have discussions with about </a:t>
            </a:r>
            <a:r>
              <a:rPr lang="en-US" sz="2115">
                <a:highlight>
                  <a:srgbClr val="FFFF00"/>
                </a:highlight>
              </a:rPr>
              <a:t>200 people</a:t>
            </a:r>
            <a:r>
              <a:rPr lang="en-US" sz="2115"/>
              <a:t>. Discussions differed in duration. Most were brief, but </a:t>
            </a:r>
            <a:r>
              <a:rPr lang="en-US" sz="2115">
                <a:highlight>
                  <a:srgbClr val="FFFF00"/>
                </a:highlight>
              </a:rPr>
              <a:t>many (10 or more) were 10 minutes or longer.</a:t>
            </a:r>
            <a:r>
              <a:rPr lang="en-US" sz="2115"/>
              <a:t> The event allowed us to talk </a:t>
            </a:r>
            <a:r>
              <a:rPr lang="en-US" sz="2115">
                <a:highlight>
                  <a:schemeClr val="lt1"/>
                </a:highlight>
              </a:rPr>
              <a:t>to </a:t>
            </a:r>
            <a:r>
              <a:rPr lang="en-US" sz="2115">
                <a:highlight>
                  <a:srgbClr val="FFFF00"/>
                </a:highlight>
              </a:rPr>
              <a:t>young and old people of many colors and backgrounds.</a:t>
            </a:r>
            <a:r>
              <a:rPr lang="en-US" sz="2115"/>
              <a:t> Many of the patrons who stopped to learn about the study either knew someone with epilepsy, some were interested in science, some with prior experience with research, and some were healthcare workers. </a:t>
            </a:r>
            <a:r>
              <a:rPr lang="en-US" sz="2115">
                <a:highlight>
                  <a:srgbClr val="FFFF00"/>
                </a:highlight>
              </a:rPr>
              <a:t>People talked to expressed support for the research. One father of a child with epilepsy described their difficulty dealing with the disease and expressed gratitude for the study </a:t>
            </a:r>
            <a:r>
              <a:rPr lang="en-US" sz="2115">
                <a:highlight>
                  <a:schemeClr val="lt1"/>
                </a:highlight>
              </a:rPr>
              <a:t>Many of those with whom we talked who didn’t have epilepsy or seizures, asked what they could do to help.</a:t>
            </a:r>
            <a:r>
              <a:rPr lang="en-US" sz="2115"/>
              <a:t> They were told to help spread the word by telling friends and family about it. Some expressed interest in the focus groups as well. People tended to understand the concept of EFIC and did not ask questions about that much. Overall, those with whom we </a:t>
            </a:r>
            <a:r>
              <a:rPr lang="en-US" sz="2115">
                <a:highlight>
                  <a:srgbClr val="FFFF00"/>
                </a:highlight>
              </a:rPr>
              <a:t>engaged responded encouragingly to this study and did have any concerns</a:t>
            </a:r>
            <a:r>
              <a:rPr lang="en-US" sz="2115"/>
              <a:t>. No opt out mechanisms were requested.</a:t>
            </a:r>
            <a:endParaRPr sz="2115"/>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2" name="Shape 952"/>
        <p:cNvGrpSpPr/>
        <p:nvPr/>
      </p:nvGrpSpPr>
      <p:grpSpPr>
        <a:xfrm>
          <a:off x="0" y="0"/>
          <a:ext cx="0" cy="0"/>
          <a:chOff x="0" y="0"/>
          <a:chExt cx="0" cy="0"/>
        </a:xfrm>
      </p:grpSpPr>
      <p:sp>
        <p:nvSpPr>
          <p:cNvPr id="953" name="Google Shape;953;g3d422ecfddc_0_134"/>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Virtual Focus Groups </a:t>
            </a:r>
            <a:endParaRPr>
              <a:solidFill>
                <a:srgbClr val="743192"/>
              </a:solidFill>
              <a:latin typeface="Arial"/>
              <a:ea typeface="Arial"/>
              <a:cs typeface="Arial"/>
              <a:sym typeface="Arial"/>
            </a:endParaRPr>
          </a:p>
        </p:txBody>
      </p:sp>
      <p:pic>
        <p:nvPicPr>
          <p:cNvPr descr="A close-up of a logo&#10;&#10;AI-generated content may be incorrect." id="954" name="Google Shape;954;g3d422ecfddc_0_13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955" name="Google Shape;955;g3d422ecfddc_0_134"/>
          <p:cNvSpPr txBox="1"/>
          <p:nvPr/>
        </p:nvSpPr>
        <p:spPr>
          <a:xfrm>
            <a:off x="527075" y="1628225"/>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Event documentation entered into WebDCU by the UAB EFIC team</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responsibilities: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Recruit attendees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Provide list of attendees and why they were invited to UAB</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Propose times to the UAB facilitator</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Present study information on the call (facilitator guide)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Answer attendee questions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Keep record of what organizations or groups were contacted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59" name="Shape 959"/>
        <p:cNvGrpSpPr/>
        <p:nvPr/>
      </p:nvGrpSpPr>
      <p:grpSpPr>
        <a:xfrm>
          <a:off x="0" y="0"/>
          <a:ext cx="0" cy="0"/>
          <a:chOff x="0" y="0"/>
          <a:chExt cx="0" cy="0"/>
        </a:xfrm>
      </p:grpSpPr>
      <p:sp>
        <p:nvSpPr>
          <p:cNvPr id="960" name="Google Shape;960;g3d422ecfddc_0_14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961" name="Google Shape;961;g3d422ecfddc_0_140"/>
          <p:cNvGrpSpPr/>
          <p:nvPr/>
        </p:nvGrpSpPr>
        <p:grpSpPr>
          <a:xfrm>
            <a:off x="82" y="1216597"/>
            <a:ext cx="731548" cy="673456"/>
            <a:chOff x="3940602" y="308034"/>
            <a:chExt cx="2116748" cy="3429000"/>
          </a:xfrm>
        </p:grpSpPr>
        <p:sp>
          <p:nvSpPr>
            <p:cNvPr id="962" name="Google Shape;962;g3d422ecfddc_0_140"/>
            <p:cNvSpPr/>
            <p:nvPr/>
          </p:nvSpPr>
          <p:spPr>
            <a:xfrm>
              <a:off x="3940602"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3" name="Google Shape;963;g3d422ecfddc_0_140"/>
            <p:cNvSpPr/>
            <p:nvPr/>
          </p:nvSpPr>
          <p:spPr>
            <a:xfrm>
              <a:off x="4715626"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4" name="Google Shape;964;g3d422ecfddc_0_140"/>
            <p:cNvSpPr/>
            <p:nvPr/>
          </p:nvSpPr>
          <p:spPr>
            <a:xfrm>
              <a:off x="5490650"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965" name="Google Shape;965;g3d422ecfddc_0_140"/>
          <p:cNvSpPr/>
          <p:nvPr/>
        </p:nvSpPr>
        <p:spPr>
          <a:xfrm>
            <a:off x="640079" y="613954"/>
            <a:ext cx="10907400" cy="1894200"/>
          </a:xfrm>
          <a:prstGeom prst="rect">
            <a:avLst/>
          </a:prstGeom>
          <a:solidFill>
            <a:schemeClr val="lt1"/>
          </a:solidFill>
          <a:ln>
            <a:noFill/>
          </a:ln>
          <a:effectLst>
            <a:outerShdw blurRad="139700" rotWithShape="0" algn="t" dir="5400000" dist="127000">
              <a:srgbClr val="000000">
                <a:alpha val="1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6" name="Google Shape;966;g3d422ecfddc_0_140"/>
          <p:cNvSpPr txBox="1"/>
          <p:nvPr>
            <p:ph type="title"/>
          </p:nvPr>
        </p:nvSpPr>
        <p:spPr>
          <a:xfrm>
            <a:off x="1043631" y="809898"/>
            <a:ext cx="10173000" cy="1554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4800">
                <a:solidFill>
                  <a:srgbClr val="7030A0"/>
                </a:solidFill>
                <a:latin typeface="Arial"/>
                <a:ea typeface="Arial"/>
                <a:cs typeface="Arial"/>
                <a:sym typeface="Arial"/>
              </a:rPr>
              <a:t>Focus Group Invitation</a:t>
            </a:r>
            <a:endParaRPr>
              <a:solidFill>
                <a:srgbClr val="7030A0"/>
              </a:solidFill>
            </a:endParaRPr>
          </a:p>
        </p:txBody>
      </p:sp>
      <p:cxnSp>
        <p:nvCxnSpPr>
          <p:cNvPr id="967" name="Google Shape;967;g3d422ecfddc_0_140"/>
          <p:cNvCxnSpPr/>
          <p:nvPr/>
        </p:nvCxnSpPr>
        <p:spPr>
          <a:xfrm rot="10800000">
            <a:off x="838200" y="6485313"/>
            <a:ext cx="10515600" cy="0"/>
          </a:xfrm>
          <a:prstGeom prst="straightConnector1">
            <a:avLst/>
          </a:prstGeom>
          <a:noFill/>
          <a:ln cap="flat" cmpd="sng" w="57150">
            <a:solidFill>
              <a:schemeClr val="accent4"/>
            </a:solidFill>
            <a:prstDash val="solid"/>
            <a:round/>
            <a:headEnd len="sm" w="sm" type="none"/>
            <a:tailEnd len="sm" w="sm" type="none"/>
          </a:ln>
        </p:spPr>
      </p:cxnSp>
      <p:grpSp>
        <p:nvGrpSpPr>
          <p:cNvPr id="968" name="Google Shape;968;g3d422ecfddc_0_140"/>
          <p:cNvGrpSpPr/>
          <p:nvPr/>
        </p:nvGrpSpPr>
        <p:grpSpPr>
          <a:xfrm>
            <a:off x="911790" y="3024969"/>
            <a:ext cx="10364213" cy="3195001"/>
            <a:chOff x="7188" y="7450"/>
            <a:chExt cx="10364213" cy="3195001"/>
          </a:xfrm>
        </p:grpSpPr>
        <p:sp>
          <p:nvSpPr>
            <p:cNvPr id="969" name="Google Shape;969;g3d422ecfddc_0_140"/>
            <p:cNvSpPr/>
            <p:nvPr/>
          </p:nvSpPr>
          <p:spPr>
            <a:xfrm>
              <a:off x="610470"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10</a:t>
              </a:r>
              <a:endParaRPr b="0" i="0" sz="1800" u="none" cap="none" strike="noStrike">
                <a:solidFill>
                  <a:schemeClr val="dk1"/>
                </a:solidFill>
                <a:latin typeface="Arial"/>
                <a:ea typeface="Arial"/>
                <a:cs typeface="Arial"/>
                <a:sym typeface="Arial"/>
              </a:endParaRPr>
            </a:p>
          </p:txBody>
        </p:sp>
        <p:sp>
          <p:nvSpPr>
            <p:cNvPr id="970" name="Google Shape;970;g3d422ecfddc_0_140"/>
            <p:cNvSpPr/>
            <p:nvPr/>
          </p:nvSpPr>
          <p:spPr>
            <a:xfrm>
              <a:off x="7188"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1" name="Google Shape;971;g3d422ecfddc_0_140"/>
            <p:cNvSpPr txBox="1"/>
            <p:nvPr/>
          </p:nvSpPr>
          <p:spPr>
            <a:xfrm>
              <a:off x="7188"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CONFIRM</a:t>
              </a:r>
              <a:endParaRPr b="0" i="0" sz="1800" u="none" cap="none" strike="noStrike">
                <a:solidFill>
                  <a:schemeClr val="dk1"/>
                </a:solidFill>
                <a:latin typeface="Arial"/>
                <a:ea typeface="Arial"/>
                <a:cs typeface="Arial"/>
                <a:sym typeface="Arial"/>
              </a:endParaRPr>
            </a:p>
          </p:txBody>
        </p:sp>
        <p:sp>
          <p:nvSpPr>
            <p:cNvPr id="972" name="Google Shape;972;g3d422ecfddc_0_140"/>
            <p:cNvSpPr/>
            <p:nvPr/>
          </p:nvSpPr>
          <p:spPr>
            <a:xfrm>
              <a:off x="4245626"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8</a:t>
              </a:r>
              <a:endParaRPr b="0" i="0" sz="6600" u="none" cap="none" strike="noStrike">
                <a:solidFill>
                  <a:schemeClr val="dk1"/>
                </a:solidFill>
                <a:latin typeface="Arial"/>
                <a:ea typeface="Arial"/>
                <a:cs typeface="Arial"/>
                <a:sym typeface="Arial"/>
              </a:endParaRPr>
            </a:p>
          </p:txBody>
        </p:sp>
        <p:sp>
          <p:nvSpPr>
            <p:cNvPr id="973" name="Google Shape;973;g3d422ecfddc_0_140"/>
            <p:cNvSpPr/>
            <p:nvPr/>
          </p:nvSpPr>
          <p:spPr>
            <a:xfrm>
              <a:off x="3642345"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4" name="Google Shape;974;g3d422ecfddc_0_140"/>
            <p:cNvSpPr txBox="1"/>
            <p:nvPr/>
          </p:nvSpPr>
          <p:spPr>
            <a:xfrm>
              <a:off x="3642345"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GOAL </a:t>
              </a:r>
              <a:endParaRPr b="0" i="0" sz="1800" u="none" cap="none" strike="noStrike">
                <a:solidFill>
                  <a:schemeClr val="dk1"/>
                </a:solidFill>
                <a:latin typeface="Arial"/>
                <a:ea typeface="Arial"/>
                <a:cs typeface="Arial"/>
                <a:sym typeface="Arial"/>
              </a:endParaRPr>
            </a:p>
          </p:txBody>
        </p:sp>
        <p:sp>
          <p:nvSpPr>
            <p:cNvPr id="975" name="Google Shape;975;g3d422ecfddc_0_140"/>
            <p:cNvSpPr/>
            <p:nvPr/>
          </p:nvSpPr>
          <p:spPr>
            <a:xfrm>
              <a:off x="7880782"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5</a:t>
              </a:r>
              <a:endParaRPr b="0" i="0" sz="6600" u="none" cap="none" strike="noStrike">
                <a:solidFill>
                  <a:schemeClr val="dk1"/>
                </a:solidFill>
                <a:latin typeface="Arial"/>
                <a:ea typeface="Arial"/>
                <a:cs typeface="Arial"/>
                <a:sym typeface="Arial"/>
              </a:endParaRPr>
            </a:p>
          </p:txBody>
        </p:sp>
        <p:sp>
          <p:nvSpPr>
            <p:cNvPr id="976" name="Google Shape;976;g3d422ecfddc_0_140"/>
            <p:cNvSpPr/>
            <p:nvPr/>
          </p:nvSpPr>
          <p:spPr>
            <a:xfrm>
              <a:off x="7277501"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7" name="Google Shape;977;g3d422ecfddc_0_140"/>
            <p:cNvSpPr txBox="1"/>
            <p:nvPr/>
          </p:nvSpPr>
          <p:spPr>
            <a:xfrm>
              <a:off x="7277501"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CONDUCT</a:t>
              </a:r>
              <a:endParaRPr b="0" i="0" sz="2000" u="none" cap="none" strike="noStrike">
                <a:solidFill>
                  <a:srgbClr val="000000"/>
                </a:solidFill>
                <a:latin typeface="Arial"/>
                <a:ea typeface="Arial"/>
                <a:cs typeface="Arial"/>
                <a:sym typeface="Arial"/>
              </a:endParaRPr>
            </a:p>
          </p:txBody>
        </p:sp>
      </p:grpSp>
      <p:pic>
        <p:nvPicPr>
          <p:cNvPr descr="A close-up of a logo&#10;&#10;AI-generated content may be incorrect." id="978" name="Google Shape;978;g3d422ecfddc_0_14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2" name="Shape 982"/>
        <p:cNvGrpSpPr/>
        <p:nvPr/>
      </p:nvGrpSpPr>
      <p:grpSpPr>
        <a:xfrm>
          <a:off x="0" y="0"/>
          <a:ext cx="0" cy="0"/>
          <a:chOff x="0" y="0"/>
          <a:chExt cx="0" cy="0"/>
        </a:xfrm>
      </p:grpSpPr>
      <p:sp>
        <p:nvSpPr>
          <p:cNvPr id="983" name="Google Shape;983;g3d422ecfddc_0_16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Focus Group Best Practices</a:t>
            </a:r>
            <a:endParaRPr>
              <a:solidFill>
                <a:srgbClr val="7030A0"/>
              </a:solidFill>
            </a:endParaRPr>
          </a:p>
        </p:txBody>
      </p:sp>
      <p:grpSp>
        <p:nvGrpSpPr>
          <p:cNvPr id="984" name="Google Shape;984;g3d422ecfddc_0_162"/>
          <p:cNvGrpSpPr/>
          <p:nvPr/>
        </p:nvGrpSpPr>
        <p:grpSpPr>
          <a:xfrm>
            <a:off x="838200" y="1826156"/>
            <a:ext cx="10515690" cy="4350239"/>
            <a:chOff x="0" y="531"/>
            <a:chExt cx="10515690" cy="4350239"/>
          </a:xfrm>
        </p:grpSpPr>
        <p:sp>
          <p:nvSpPr>
            <p:cNvPr id="985" name="Google Shape;985;g3d422ecfddc_0_162"/>
            <p:cNvSpPr/>
            <p:nvPr/>
          </p:nvSpPr>
          <p:spPr>
            <a:xfrm>
              <a:off x="0" y="53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6" name="Google Shape;986;g3d422ecfddc_0_162"/>
            <p:cNvSpPr/>
            <p:nvPr/>
          </p:nvSpPr>
          <p:spPr>
            <a:xfrm>
              <a:off x="375988" y="280191"/>
              <a:ext cx="683700" cy="683700"/>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7" name="Google Shape;987;g3d422ecfddc_0_162"/>
            <p:cNvSpPr/>
            <p:nvPr/>
          </p:nvSpPr>
          <p:spPr>
            <a:xfrm>
              <a:off x="1435590" y="53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8" name="Google Shape;988;g3d422ecfddc_0_162"/>
            <p:cNvSpPr txBox="1"/>
            <p:nvPr/>
          </p:nvSpPr>
          <p:spPr>
            <a:xfrm>
              <a:off x="1435590" y="53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Limit team member attendance with brief introductions</a:t>
              </a:r>
              <a:endParaRPr b="0" i="0" sz="2500" u="none" cap="none" strike="noStrike">
                <a:solidFill>
                  <a:srgbClr val="000000"/>
                </a:solidFill>
                <a:latin typeface="Arial"/>
                <a:ea typeface="Arial"/>
                <a:cs typeface="Arial"/>
                <a:sym typeface="Arial"/>
              </a:endParaRPr>
            </a:p>
          </p:txBody>
        </p:sp>
        <p:sp>
          <p:nvSpPr>
            <p:cNvPr id="989" name="Google Shape;989;g3d422ecfddc_0_162"/>
            <p:cNvSpPr/>
            <p:nvPr/>
          </p:nvSpPr>
          <p:spPr>
            <a:xfrm>
              <a:off x="0" y="155420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0" name="Google Shape;990;g3d422ecfddc_0_162"/>
            <p:cNvSpPr/>
            <p:nvPr/>
          </p:nvSpPr>
          <p:spPr>
            <a:xfrm>
              <a:off x="375988" y="1833861"/>
              <a:ext cx="683700" cy="683700"/>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1" name="Google Shape;991;g3d422ecfddc_0_162"/>
            <p:cNvSpPr/>
            <p:nvPr/>
          </p:nvSpPr>
          <p:spPr>
            <a:xfrm>
              <a:off x="1435590" y="155420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2" name="Google Shape;992;g3d422ecfddc_0_162"/>
            <p:cNvSpPr txBox="1"/>
            <p:nvPr/>
          </p:nvSpPr>
          <p:spPr>
            <a:xfrm>
              <a:off x="1435590" y="155420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Concise presentation to allow ample time for community member input</a:t>
              </a:r>
              <a:endParaRPr b="0" i="0" sz="2500" u="none" cap="none" strike="noStrike">
                <a:solidFill>
                  <a:srgbClr val="000000"/>
                </a:solidFill>
                <a:latin typeface="Arial"/>
                <a:ea typeface="Arial"/>
                <a:cs typeface="Arial"/>
                <a:sym typeface="Arial"/>
              </a:endParaRPr>
            </a:p>
          </p:txBody>
        </p:sp>
        <p:sp>
          <p:nvSpPr>
            <p:cNvPr id="993" name="Google Shape;993;g3d422ecfddc_0_162"/>
            <p:cNvSpPr/>
            <p:nvPr/>
          </p:nvSpPr>
          <p:spPr>
            <a:xfrm>
              <a:off x="0" y="3107870"/>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4" name="Google Shape;994;g3d422ecfddc_0_162"/>
            <p:cNvSpPr/>
            <p:nvPr/>
          </p:nvSpPr>
          <p:spPr>
            <a:xfrm>
              <a:off x="375988" y="3387531"/>
              <a:ext cx="683700" cy="68370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5" name="Google Shape;995;g3d422ecfddc_0_162"/>
            <p:cNvSpPr/>
            <p:nvPr/>
          </p:nvSpPr>
          <p:spPr>
            <a:xfrm>
              <a:off x="1435590" y="3107870"/>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6" name="Google Shape;996;g3d422ecfddc_0_162"/>
            <p:cNvSpPr txBox="1"/>
            <p:nvPr/>
          </p:nvSpPr>
          <p:spPr>
            <a:xfrm>
              <a:off x="1435590" y="3107870"/>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Pre review the facilitator guide</a:t>
              </a:r>
              <a:endParaRPr b="0" i="0" sz="2500" u="none" cap="none" strike="noStrike">
                <a:solidFill>
                  <a:srgbClr val="000000"/>
                </a:solidFill>
                <a:latin typeface="Arial"/>
                <a:ea typeface="Arial"/>
                <a:cs typeface="Arial"/>
                <a:sym typeface="Arial"/>
              </a:endParaRPr>
            </a:p>
          </p:txBody>
        </p:sp>
      </p:grpSp>
      <p:pic>
        <p:nvPicPr>
          <p:cNvPr descr="A close-up of a logo&#10;&#10;AI-generated content may be incorrect." id="997" name="Google Shape;997;g3d422ecfddc_0_162"/>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01" name="Shape 1001"/>
        <p:cNvGrpSpPr/>
        <p:nvPr/>
      </p:nvGrpSpPr>
      <p:grpSpPr>
        <a:xfrm>
          <a:off x="0" y="0"/>
          <a:ext cx="0" cy="0"/>
          <a:chOff x="0" y="0"/>
          <a:chExt cx="0" cy="0"/>
        </a:xfrm>
      </p:grpSpPr>
      <p:sp>
        <p:nvSpPr>
          <p:cNvPr id="1002" name="Google Shape;1002;g3d422ecfddc_0_18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3" name="Google Shape;1003;g3d422ecfddc_0_180"/>
          <p:cNvSpPr txBox="1"/>
          <p:nvPr>
            <p:ph type="title"/>
          </p:nvPr>
        </p:nvSpPr>
        <p:spPr>
          <a:xfrm>
            <a:off x="572493" y="238539"/>
            <a:ext cx="110184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5400">
                <a:solidFill>
                  <a:srgbClr val="7030A0"/>
                </a:solidFill>
                <a:latin typeface="Arial"/>
                <a:ea typeface="Arial"/>
                <a:cs typeface="Arial"/>
                <a:sym typeface="Arial"/>
              </a:rPr>
              <a:t>Focus Group Recruitment</a:t>
            </a:r>
            <a:endParaRPr>
              <a:solidFill>
                <a:srgbClr val="7030A0"/>
              </a:solidFill>
            </a:endParaRPr>
          </a:p>
        </p:txBody>
      </p:sp>
      <p:sp>
        <p:nvSpPr>
          <p:cNvPr id="1004" name="Google Shape;1004;g3d422ecfddc_0_180"/>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close-up of a logo&#10;&#10;AI-generated content may be incorrect." id="1005" name="Google Shape;1005;g3d422ecfddc_0_18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06" name="Google Shape;1006;g3d422ecfddc_0_180"/>
          <p:cNvSpPr txBox="1"/>
          <p:nvPr/>
        </p:nvSpPr>
        <p:spPr>
          <a:xfrm>
            <a:off x="527075" y="2049800"/>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Who?</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Local epilepsy and seizure disorder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Interested or invested community members</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Do </a:t>
            </a:r>
            <a:r>
              <a:rPr b="0" i="0" lang="en-US" sz="3000" u="sng" cap="none" strike="noStrike">
                <a:solidFill>
                  <a:schemeClr val="dk1"/>
                </a:solidFill>
                <a:latin typeface="Arial"/>
                <a:ea typeface="Arial"/>
                <a:cs typeface="Arial"/>
                <a:sym typeface="Arial"/>
              </a:rPr>
              <a:t>not</a:t>
            </a:r>
            <a:r>
              <a:rPr b="0" i="0" lang="en-US" sz="3000" u="none" cap="none" strike="noStrike">
                <a:solidFill>
                  <a:schemeClr val="dk1"/>
                </a:solidFill>
                <a:latin typeface="Arial"/>
                <a:ea typeface="Arial"/>
                <a:cs typeface="Arial"/>
                <a:sym typeface="Arial"/>
              </a:rPr>
              <a:t> need to have a direct link to epilepsy or seizures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Diverse backgrounds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Representative of your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Include concerns specific for your community</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Minorities and underrepresented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Low income or unhoused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Faith based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0" name="Shape 1010"/>
        <p:cNvGrpSpPr/>
        <p:nvPr/>
      </p:nvGrpSpPr>
      <p:grpSpPr>
        <a:xfrm>
          <a:off x="0" y="0"/>
          <a:ext cx="0" cy="0"/>
          <a:chOff x="0" y="0"/>
          <a:chExt cx="0" cy="0"/>
        </a:xfrm>
      </p:grpSpPr>
      <p:sp>
        <p:nvSpPr>
          <p:cNvPr id="1011" name="Google Shape;1011;g3d422ecfddc_0_18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Post EFIC Information</a:t>
            </a:r>
            <a:endParaRPr>
              <a:solidFill>
                <a:srgbClr val="743192"/>
              </a:solidFill>
              <a:latin typeface="Arial"/>
              <a:ea typeface="Arial"/>
              <a:cs typeface="Arial"/>
              <a:sym typeface="Arial"/>
            </a:endParaRPr>
          </a:p>
        </p:txBody>
      </p:sp>
      <p:pic>
        <p:nvPicPr>
          <p:cNvPr descr="A close-up of a logo&#10;&#10;AI-generated content may be incorrect." id="1012" name="Google Shape;1012;g3d422ecfddc_0_18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13" name="Google Shape;1013;g3d422ecfddc_0_188"/>
          <p:cNvSpPr txBox="1"/>
          <p:nvPr/>
        </p:nvSpPr>
        <p:spPr>
          <a:xfrm>
            <a:off x="405900" y="1377025"/>
            <a:ext cx="11380200" cy="59445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Report any additional opt-outs</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Focus group attendees - How/why they were selected</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 “why” is very important to the IRB. Please give a 2-3 sentence summary for each meeting describing the individuals that attended. </a:t>
            </a:r>
            <a:endParaRPr b="0" i="1"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Names of the groups that were invited to participate in the focus groups. </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These can be a specific organization such as an epilepsy foundation chapter, or a population targeted such as neurology clinic patients</a:t>
            </a:r>
            <a:endParaRPr b="0" i="0" sz="22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Paragraph from the local Principal Investigator</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Assessment of their </a:t>
            </a:r>
            <a:r>
              <a:rPr b="0" i="0" lang="en-US" sz="2200" u="sng" cap="none" strike="noStrike">
                <a:solidFill>
                  <a:schemeClr val="dk1"/>
                </a:solidFill>
                <a:highlight>
                  <a:srgbClr val="FFFFFF"/>
                </a:highlight>
                <a:latin typeface="Arial"/>
                <a:ea typeface="Arial"/>
                <a:cs typeface="Arial"/>
                <a:sym typeface="Arial"/>
              </a:rPr>
              <a:t>overall</a:t>
            </a:r>
            <a:r>
              <a:rPr b="0" i="0" lang="en-US" sz="2200" u="none" cap="none" strike="noStrike">
                <a:solidFill>
                  <a:schemeClr val="dk1"/>
                </a:solidFill>
                <a:highlight>
                  <a:srgbClr val="FFFFFF"/>
                </a:highlight>
                <a:latin typeface="Arial"/>
                <a:ea typeface="Arial"/>
                <a:cs typeface="Arial"/>
                <a:sym typeface="Arial"/>
              </a:rPr>
              <a:t> perspective of the community meetings, in-person events, the feedback received, and the utility of these meetings/events. </a:t>
            </a:r>
            <a:endParaRPr b="0" i="1" sz="22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8" name="Shape 1018"/>
        <p:cNvGrpSpPr/>
        <p:nvPr/>
      </p:nvGrpSpPr>
      <p:grpSpPr>
        <a:xfrm>
          <a:off x="0" y="0"/>
          <a:ext cx="0" cy="0"/>
          <a:chOff x="0" y="0"/>
          <a:chExt cx="0" cy="0"/>
        </a:xfrm>
      </p:grpSpPr>
      <p:sp>
        <p:nvSpPr>
          <p:cNvPr id="1019" name="Google Shape;1019;g3d422ecfddc_0_19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Opt-outs</a:t>
            </a:r>
            <a:endParaRPr>
              <a:latin typeface="Arial"/>
              <a:ea typeface="Arial"/>
              <a:cs typeface="Arial"/>
              <a:sym typeface="Arial"/>
            </a:endParaRPr>
          </a:p>
        </p:txBody>
      </p:sp>
      <p:sp>
        <p:nvSpPr>
          <p:cNvPr id="1020" name="Google Shape;1020;g3d422ecfddc_0_19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20000"/>
          </a:bodyPr>
          <a:lstStyle/>
          <a:p>
            <a:pPr indent="-457200" lvl="0" marL="457200" rtl="0" algn="l">
              <a:lnSpc>
                <a:spcPct val="90000"/>
              </a:lnSpc>
              <a:spcBef>
                <a:spcPts val="1000"/>
              </a:spcBef>
              <a:spcAft>
                <a:spcPts val="0"/>
              </a:spcAft>
              <a:buSzPct val="142857"/>
              <a:buChar char="•"/>
            </a:pPr>
            <a:r>
              <a:rPr lang="en-US"/>
              <a:t>At in person events &amp; focus groups- Reported in the CC form in WebDCU</a:t>
            </a:r>
            <a:endParaRPr/>
          </a:p>
          <a:p>
            <a:pPr indent="-457200" lvl="0" marL="457200" rtl="0" algn="l">
              <a:lnSpc>
                <a:spcPct val="90000"/>
              </a:lnSpc>
              <a:spcBef>
                <a:spcPts val="0"/>
              </a:spcBef>
              <a:spcAft>
                <a:spcPts val="0"/>
              </a:spcAft>
              <a:buSzPct val="142857"/>
              <a:buChar char="•"/>
            </a:pPr>
            <a:r>
              <a:rPr lang="en-US"/>
              <a:t>PD activities such as the social media campaign will direct to the website and your team contact information</a:t>
            </a:r>
            <a:endParaRPr/>
          </a:p>
          <a:p>
            <a:pPr indent="-457200" lvl="0" marL="457200" rtl="0" algn="l">
              <a:lnSpc>
                <a:spcPct val="90000"/>
              </a:lnSpc>
              <a:spcBef>
                <a:spcPts val="0"/>
              </a:spcBef>
              <a:spcAft>
                <a:spcPts val="0"/>
              </a:spcAft>
              <a:buSzPct val="142857"/>
              <a:buChar char="•"/>
            </a:pPr>
            <a:r>
              <a:rPr lang="en-US"/>
              <a:t>Study team should keep a list of opted-out community members to mail a wristband to. </a:t>
            </a:r>
            <a:endParaRPr/>
          </a:p>
          <a:p>
            <a:pPr indent="-457200" lvl="0" marL="457200" rtl="0" algn="l">
              <a:lnSpc>
                <a:spcPct val="90000"/>
              </a:lnSpc>
              <a:spcBef>
                <a:spcPts val="0"/>
              </a:spcBef>
              <a:spcAft>
                <a:spcPts val="0"/>
              </a:spcAft>
              <a:buSzPct val="142857"/>
              <a:buChar char="•"/>
            </a:pPr>
            <a:r>
              <a:rPr lang="en-US"/>
              <a:t>Prior to CIRB approval- Opt outs reported to the CCC in final EFIC details</a:t>
            </a:r>
            <a:endParaRPr/>
          </a:p>
          <a:p>
            <a:pPr indent="-457200" lvl="0" marL="457200" rtl="0" algn="l">
              <a:lnSpc>
                <a:spcPct val="90000"/>
              </a:lnSpc>
              <a:spcBef>
                <a:spcPts val="0"/>
              </a:spcBef>
              <a:spcAft>
                <a:spcPts val="0"/>
              </a:spcAft>
              <a:buSzPct val="142857"/>
              <a:buChar char="•"/>
            </a:pPr>
            <a:r>
              <a:rPr lang="en-US"/>
              <a:t>Post IRB approval - Maintained locally and submitted to the CIRB at yearly SCR</a:t>
            </a:r>
            <a:endParaRPr/>
          </a:p>
          <a:p>
            <a:pPr indent="-457200" lvl="0" marL="457200" rtl="0" algn="l">
              <a:lnSpc>
                <a:spcPct val="90000"/>
              </a:lnSpc>
              <a:spcBef>
                <a:spcPts val="0"/>
              </a:spcBef>
              <a:spcAft>
                <a:spcPts val="0"/>
              </a:spcAft>
              <a:buSzPct val="142857"/>
              <a:buChar char="•"/>
            </a:pPr>
            <a:r>
              <a:rPr lang="en-US"/>
              <a:t>Opt out will be mailed by the study team or CCC using the Opt out letter under review by Advarra</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24" name="Shape 1024"/>
        <p:cNvGrpSpPr/>
        <p:nvPr/>
      </p:nvGrpSpPr>
      <p:grpSpPr>
        <a:xfrm>
          <a:off x="0" y="0"/>
          <a:ext cx="0" cy="0"/>
          <a:chOff x="0" y="0"/>
          <a:chExt cx="0" cy="0"/>
        </a:xfrm>
      </p:grpSpPr>
      <p:sp>
        <p:nvSpPr>
          <p:cNvPr id="1025" name="Google Shape;1025;g3d422ecfddc_0_20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6" name="Google Shape;1026;g3d422ecfddc_0_200"/>
          <p:cNvSpPr txBox="1"/>
          <p:nvPr>
            <p:ph type="title"/>
          </p:nvPr>
        </p:nvSpPr>
        <p:spPr>
          <a:xfrm>
            <a:off x="635000" y="640823"/>
            <a:ext cx="3615600" cy="558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5000">
                <a:solidFill>
                  <a:srgbClr val="7030A0"/>
                </a:solidFill>
                <a:latin typeface="Arial"/>
                <a:ea typeface="Arial"/>
                <a:cs typeface="Arial"/>
                <a:sym typeface="Arial"/>
              </a:rPr>
              <a:t>Focus Group RecruitmentIdeas</a:t>
            </a:r>
            <a:endParaRPr>
              <a:solidFill>
                <a:srgbClr val="7030A0"/>
              </a:solidFill>
            </a:endParaRPr>
          </a:p>
        </p:txBody>
      </p:sp>
      <p:sp>
        <p:nvSpPr>
          <p:cNvPr id="1027" name="Google Shape;1027;g3d422ecfddc_0_200"/>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028" name="Google Shape;1028;g3d422ecfddc_0_200"/>
          <p:cNvGrpSpPr/>
          <p:nvPr/>
        </p:nvGrpSpPr>
        <p:grpSpPr>
          <a:xfrm>
            <a:off x="4648018" y="1044232"/>
            <a:ext cx="6900600" cy="4729230"/>
            <a:chOff x="0" y="403410"/>
            <a:chExt cx="6900600" cy="4729230"/>
          </a:xfrm>
        </p:grpSpPr>
        <p:sp>
          <p:nvSpPr>
            <p:cNvPr id="1029" name="Google Shape;1029;g3d422ecfddc_0_200"/>
            <p:cNvSpPr/>
            <p:nvPr/>
          </p:nvSpPr>
          <p:spPr>
            <a:xfrm>
              <a:off x="0" y="403410"/>
              <a:ext cx="6900600" cy="1119600"/>
            </a:xfrm>
            <a:prstGeom prst="roundRect">
              <a:avLst>
                <a:gd fmla="val 16667" name="adj"/>
              </a:avLst>
            </a:prstGeom>
            <a:solidFill>
              <a:schemeClr val="accent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0" name="Google Shape;1030;g3d422ecfddc_0_200"/>
            <p:cNvSpPr txBox="1"/>
            <p:nvPr/>
          </p:nvSpPr>
          <p:spPr>
            <a:xfrm>
              <a:off x="54659" y="45806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Inviting interested persons from your in-person events</a:t>
              </a:r>
              <a:endParaRPr b="0" i="0" sz="1800" u="none" cap="none" strike="noStrike">
                <a:solidFill>
                  <a:schemeClr val="dk1"/>
                </a:solidFill>
                <a:latin typeface="Arial"/>
                <a:ea typeface="Arial"/>
                <a:cs typeface="Arial"/>
                <a:sym typeface="Arial"/>
              </a:endParaRPr>
            </a:p>
          </p:txBody>
        </p:sp>
        <p:sp>
          <p:nvSpPr>
            <p:cNvPr id="1031" name="Google Shape;1031;g3d422ecfddc_0_200"/>
            <p:cNvSpPr/>
            <p:nvPr/>
          </p:nvSpPr>
          <p:spPr>
            <a:xfrm>
              <a:off x="0" y="1606620"/>
              <a:ext cx="6900600" cy="1119600"/>
            </a:xfrm>
            <a:prstGeom prst="roundRect">
              <a:avLst>
                <a:gd fmla="val 16667" name="adj"/>
              </a:avLst>
            </a:prstGeom>
            <a:solidFill>
              <a:srgbClr val="7A9EA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2" name="Google Shape;1032;g3d422ecfddc_0_200"/>
            <p:cNvSpPr txBox="1"/>
            <p:nvPr/>
          </p:nvSpPr>
          <p:spPr>
            <a:xfrm>
              <a:off x="54659" y="166127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Low acuity patients from your ED who have already been seen and are stable </a:t>
              </a:r>
              <a:endParaRPr b="0" i="0" sz="1800" u="none" cap="none" strike="noStrike">
                <a:solidFill>
                  <a:schemeClr val="dk1"/>
                </a:solidFill>
                <a:latin typeface="Arial"/>
                <a:ea typeface="Arial"/>
                <a:cs typeface="Arial"/>
                <a:sym typeface="Arial"/>
              </a:endParaRPr>
            </a:p>
          </p:txBody>
        </p:sp>
        <p:sp>
          <p:nvSpPr>
            <p:cNvPr id="1033" name="Google Shape;1033;g3d422ecfddc_0_200"/>
            <p:cNvSpPr/>
            <p:nvPr/>
          </p:nvSpPr>
          <p:spPr>
            <a:xfrm>
              <a:off x="0" y="2809830"/>
              <a:ext cx="6900600" cy="1119600"/>
            </a:xfrm>
            <a:prstGeom prst="roundRect">
              <a:avLst>
                <a:gd fmla="val 16667" name="adj"/>
              </a:avLst>
            </a:prstGeom>
            <a:solidFill>
              <a:srgbClr val="73909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4" name="Google Shape;1034;g3d422ecfddc_0_200"/>
            <p:cNvSpPr txBox="1"/>
            <p:nvPr/>
          </p:nvSpPr>
          <p:spPr>
            <a:xfrm>
              <a:off x="54659" y="286448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Engaging patients from your outpatient clinics </a:t>
              </a:r>
              <a:endParaRPr b="0" i="0" sz="1800" u="none" cap="none" strike="noStrike">
                <a:solidFill>
                  <a:schemeClr val="dk1"/>
                </a:solidFill>
                <a:latin typeface="Arial"/>
                <a:ea typeface="Arial"/>
                <a:cs typeface="Arial"/>
                <a:sym typeface="Arial"/>
              </a:endParaRPr>
            </a:p>
          </p:txBody>
        </p:sp>
        <p:sp>
          <p:nvSpPr>
            <p:cNvPr id="1035" name="Google Shape;1035;g3d422ecfddc_0_200"/>
            <p:cNvSpPr/>
            <p:nvPr/>
          </p:nvSpPr>
          <p:spPr>
            <a:xfrm>
              <a:off x="0" y="4013040"/>
              <a:ext cx="6900600" cy="1119600"/>
            </a:xfrm>
            <a:prstGeom prst="roundRect">
              <a:avLst>
                <a:gd fmla="val 16667" name="adj"/>
              </a:avLst>
            </a:prstGeom>
            <a:solidFill>
              <a:srgbClr val="6E8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6" name="Google Shape;1036;g3d422ecfddc_0_200"/>
            <p:cNvSpPr txBox="1"/>
            <p:nvPr/>
          </p:nvSpPr>
          <p:spPr>
            <a:xfrm>
              <a:off x="54659" y="406769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Community groups and engaged community members</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40" name="Shape 1040"/>
        <p:cNvGrpSpPr/>
        <p:nvPr/>
      </p:nvGrpSpPr>
      <p:grpSpPr>
        <a:xfrm>
          <a:off x="0" y="0"/>
          <a:ext cx="0" cy="0"/>
          <a:chOff x="0" y="0"/>
          <a:chExt cx="0" cy="0"/>
        </a:xfrm>
      </p:grpSpPr>
      <p:sp>
        <p:nvSpPr>
          <p:cNvPr id="1041" name="Google Shape;1041;g3d422ecfddc_0_215"/>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42" name="Google Shape;1042;g3d422ecfddc_0_215"/>
          <p:cNvSpPr txBox="1"/>
          <p:nvPr>
            <p:ph type="title"/>
          </p:nvPr>
        </p:nvSpPr>
        <p:spPr>
          <a:xfrm>
            <a:off x="572498" y="238550"/>
            <a:ext cx="8597100" cy="14343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33333"/>
              <a:buFont typeface="Arial"/>
              <a:buNone/>
            </a:pPr>
            <a:r>
              <a:rPr lang="en-US" sz="5400">
                <a:solidFill>
                  <a:srgbClr val="7030A0"/>
                </a:solidFill>
                <a:latin typeface="Arial"/>
                <a:ea typeface="Arial"/>
                <a:cs typeface="Arial"/>
                <a:sym typeface="Arial"/>
              </a:rPr>
              <a:t>Focus Group Recruitment Ideas</a:t>
            </a:r>
            <a:endParaRPr>
              <a:solidFill>
                <a:srgbClr val="7030A0"/>
              </a:solidFill>
            </a:endParaRPr>
          </a:p>
        </p:txBody>
      </p:sp>
      <p:sp>
        <p:nvSpPr>
          <p:cNvPr id="1043" name="Google Shape;1043;g3d422ecfddc_0_215"/>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044" name="Google Shape;1044;g3d422ecfddc_0_215"/>
          <p:cNvGrpSpPr/>
          <p:nvPr/>
        </p:nvGrpSpPr>
        <p:grpSpPr>
          <a:xfrm>
            <a:off x="572493" y="2126781"/>
            <a:ext cx="6713700" cy="4008331"/>
            <a:chOff x="0" y="55465"/>
            <a:chExt cx="6713700" cy="4008331"/>
          </a:xfrm>
        </p:grpSpPr>
        <p:sp>
          <p:nvSpPr>
            <p:cNvPr id="1045" name="Google Shape;1045;g3d422ecfddc_0_215"/>
            <p:cNvSpPr/>
            <p:nvPr/>
          </p:nvSpPr>
          <p:spPr>
            <a:xfrm>
              <a:off x="0" y="55465"/>
              <a:ext cx="6713700" cy="444600"/>
            </a:xfrm>
            <a:prstGeom prst="roundRect">
              <a:avLst>
                <a:gd fmla="val 16667" name="adj"/>
              </a:avLst>
            </a:prstGeom>
            <a:solidFill>
              <a:schemeClr val="accent5"/>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6" name="Google Shape;1046;g3d422ecfddc_0_215"/>
            <p:cNvSpPr txBox="1"/>
            <p:nvPr/>
          </p:nvSpPr>
          <p:spPr>
            <a:xfrm>
              <a:off x="21704" y="77169"/>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Posting on social media sites</a:t>
              </a:r>
              <a:endParaRPr b="0" i="0" sz="1900" u="none" cap="none" strike="noStrike">
                <a:solidFill>
                  <a:schemeClr val="lt1"/>
                </a:solidFill>
                <a:latin typeface="Arial"/>
                <a:ea typeface="Arial"/>
                <a:cs typeface="Arial"/>
                <a:sym typeface="Arial"/>
              </a:endParaRPr>
            </a:p>
          </p:txBody>
        </p:sp>
        <p:sp>
          <p:nvSpPr>
            <p:cNvPr id="1047" name="Google Shape;1047;g3d422ecfddc_0_215"/>
            <p:cNvSpPr/>
            <p:nvPr/>
          </p:nvSpPr>
          <p:spPr>
            <a:xfrm>
              <a:off x="0" y="500066"/>
              <a:ext cx="6713700" cy="727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8" name="Google Shape;1048;g3d422ecfddc_0_215"/>
            <p:cNvSpPr txBox="1"/>
            <p:nvPr/>
          </p:nvSpPr>
          <p:spPr>
            <a:xfrm>
              <a:off x="0" y="500066"/>
              <a:ext cx="6713700" cy="7275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Next Door</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Facebook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Institutional pages</a:t>
              </a:r>
              <a:endParaRPr b="0" i="0" sz="1500" u="none" cap="none" strike="noStrike">
                <a:solidFill>
                  <a:srgbClr val="000000"/>
                </a:solidFill>
                <a:latin typeface="Arial"/>
                <a:ea typeface="Arial"/>
                <a:cs typeface="Arial"/>
                <a:sym typeface="Arial"/>
              </a:endParaRPr>
            </a:p>
          </p:txBody>
        </p:sp>
        <p:sp>
          <p:nvSpPr>
            <p:cNvPr id="1049" name="Google Shape;1049;g3d422ecfddc_0_215"/>
            <p:cNvSpPr/>
            <p:nvPr/>
          </p:nvSpPr>
          <p:spPr>
            <a:xfrm>
              <a:off x="0" y="1227671"/>
              <a:ext cx="6713700" cy="444600"/>
            </a:xfrm>
            <a:prstGeom prst="roundRect">
              <a:avLst>
                <a:gd fmla="val 16667" name="adj"/>
              </a:avLst>
            </a:prstGeom>
            <a:solidFill>
              <a:srgbClr val="76989E"/>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0" name="Google Shape;1050;g3d422ecfddc_0_215"/>
            <p:cNvSpPr txBox="1"/>
            <p:nvPr/>
          </p:nvSpPr>
          <p:spPr>
            <a:xfrm>
              <a:off x="21704" y="1249375"/>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Leverage existing community relationships at your site</a:t>
              </a:r>
              <a:endParaRPr b="0" i="0" sz="1900" u="none" cap="none" strike="noStrike">
                <a:solidFill>
                  <a:schemeClr val="lt1"/>
                </a:solidFill>
                <a:latin typeface="Arial"/>
                <a:ea typeface="Arial"/>
                <a:cs typeface="Arial"/>
                <a:sym typeface="Arial"/>
              </a:endParaRPr>
            </a:p>
          </p:txBody>
        </p:sp>
        <p:sp>
          <p:nvSpPr>
            <p:cNvPr id="1051" name="Google Shape;1051;g3d422ecfddc_0_215"/>
            <p:cNvSpPr/>
            <p:nvPr/>
          </p:nvSpPr>
          <p:spPr>
            <a:xfrm>
              <a:off x="0" y="1672271"/>
              <a:ext cx="6713700" cy="49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2" name="Google Shape;1052;g3d422ecfddc_0_215"/>
            <p:cNvSpPr txBox="1"/>
            <p:nvPr/>
          </p:nvSpPr>
          <p:spPr>
            <a:xfrm>
              <a:off x="0" y="1672271"/>
              <a:ext cx="6713700" cy="4917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Research Community Advisory Boards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Patient advocacy groups </a:t>
              </a:r>
              <a:endParaRPr b="0" i="0" sz="1500" u="none" cap="none" strike="noStrike">
                <a:solidFill>
                  <a:srgbClr val="000000"/>
                </a:solidFill>
                <a:latin typeface="Arial"/>
                <a:ea typeface="Arial"/>
                <a:cs typeface="Arial"/>
                <a:sym typeface="Arial"/>
              </a:endParaRPr>
            </a:p>
          </p:txBody>
        </p:sp>
        <p:sp>
          <p:nvSpPr>
            <p:cNvPr id="1053" name="Google Shape;1053;g3d422ecfddc_0_215"/>
            <p:cNvSpPr/>
            <p:nvPr/>
          </p:nvSpPr>
          <p:spPr>
            <a:xfrm>
              <a:off x="0" y="2163896"/>
              <a:ext cx="6713700" cy="444600"/>
            </a:xfrm>
            <a:prstGeom prst="roundRect">
              <a:avLst>
                <a:gd fmla="val 16667" name="adj"/>
              </a:avLst>
            </a:prstGeom>
            <a:solidFill>
              <a:srgbClr val="6E8082"/>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4" name="Google Shape;1054;g3d422ecfddc_0_215"/>
            <p:cNvSpPr txBox="1"/>
            <p:nvPr/>
          </p:nvSpPr>
          <p:spPr>
            <a:xfrm>
              <a:off x="21704" y="2185600"/>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Contact community groups</a:t>
              </a:r>
              <a:endParaRPr b="0" i="0" sz="1900" u="none" cap="none" strike="noStrike">
                <a:solidFill>
                  <a:schemeClr val="lt1"/>
                </a:solidFill>
                <a:latin typeface="Arial"/>
                <a:ea typeface="Arial"/>
                <a:cs typeface="Arial"/>
                <a:sym typeface="Arial"/>
              </a:endParaRPr>
            </a:p>
          </p:txBody>
        </p:sp>
        <p:sp>
          <p:nvSpPr>
            <p:cNvPr id="1055" name="Google Shape;1055;g3d422ecfddc_0_215"/>
            <p:cNvSpPr/>
            <p:nvPr/>
          </p:nvSpPr>
          <p:spPr>
            <a:xfrm>
              <a:off x="0" y="2608496"/>
              <a:ext cx="6713700" cy="1455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6" name="Google Shape;1056;g3d422ecfddc_0_215"/>
            <p:cNvSpPr txBox="1"/>
            <p:nvPr/>
          </p:nvSpPr>
          <p:spPr>
            <a:xfrm>
              <a:off x="0" y="2608496"/>
              <a:ext cx="6713700" cy="14553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Elected officials / city council</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Religious leaders</a:t>
              </a:r>
              <a:r>
                <a:rPr b="0" i="0" lang="en-US" sz="1500" u="none" cap="none" strike="noStrike">
                  <a:solidFill>
                    <a:schemeClr val="dk1"/>
                  </a:solidFill>
                  <a:latin typeface="Arial"/>
                  <a:ea typeface="Arial"/>
                  <a:cs typeface="Arial"/>
                  <a:sym typeface="Arial"/>
                </a:rPr>
                <a:t> and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PTAs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Retirement and neighborhood communities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Community resource organizations </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Local epilepsy support groups and/or foundation chapters</a:t>
              </a:r>
              <a:endParaRPr b="0" i="0" sz="1500" u="none" cap="none" strike="noStrike">
                <a:solidFill>
                  <a:srgbClr val="000000"/>
                </a:solidFill>
                <a:latin typeface="Arial"/>
                <a:ea typeface="Arial"/>
                <a:cs typeface="Arial"/>
                <a:sym typeface="Arial"/>
              </a:endParaRPr>
            </a:p>
          </p:txBody>
        </p:sp>
      </p:grpSp>
      <p:pic>
        <p:nvPicPr>
          <p:cNvPr descr="Crowd of people on a street" id="1057" name="Google Shape;1057;g3d422ecfddc_0_215"/>
          <p:cNvPicPr preferRelativeResize="0"/>
          <p:nvPr/>
        </p:nvPicPr>
        <p:blipFill rotWithShape="1">
          <a:blip r:embed="rId3">
            <a:alphaModFix/>
          </a:blip>
          <a:srcRect b="0" l="0" r="0" t="0"/>
          <a:stretch/>
        </p:blipFill>
        <p:spPr>
          <a:xfrm>
            <a:off x="7612980" y="2759103"/>
            <a:ext cx="4249037" cy="2832000"/>
          </a:xfrm>
          <a:prstGeom prst="rect">
            <a:avLst/>
          </a:prstGeom>
          <a:noFill/>
          <a:ln>
            <a:noFill/>
          </a:ln>
        </p:spPr>
      </p:pic>
      <p:pic>
        <p:nvPicPr>
          <p:cNvPr descr="A close-up of a logo&#10;&#10;AI-generated content may be incorrect." id="1058" name="Google Shape;1058;g3d422ecfddc_0_215"/>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62" name="Shape 1062"/>
        <p:cNvGrpSpPr/>
        <p:nvPr/>
      </p:nvGrpSpPr>
      <p:grpSpPr>
        <a:xfrm>
          <a:off x="0" y="0"/>
          <a:ext cx="0" cy="0"/>
          <a:chOff x="0" y="0"/>
          <a:chExt cx="0" cy="0"/>
        </a:xfrm>
      </p:grpSpPr>
      <p:sp>
        <p:nvSpPr>
          <p:cNvPr id="1063" name="Google Shape;1063;g3d422ecfddc_0_26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4" name="Google Shape;1064;g3d422ecfddc_0_26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065" name="Google Shape;1065;g3d422ecfddc_0_260"/>
          <p:cNvGrpSpPr/>
          <p:nvPr/>
        </p:nvGrpSpPr>
        <p:grpSpPr>
          <a:xfrm>
            <a:off x="1303402" y="3985"/>
            <a:ext cx="9772765" cy="6858000"/>
            <a:chOff x="1303402" y="3985"/>
            <a:chExt cx="9772765" cy="6858000"/>
          </a:xfrm>
        </p:grpSpPr>
        <p:sp>
          <p:nvSpPr>
            <p:cNvPr id="1066" name="Google Shape;1066;g3d422ecfddc_0_26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7" name="Google Shape;1067;g3d422ecfddc_0_26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8" name="Google Shape;1068;g3d422ecfddc_0_26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9" name="Google Shape;1069;g3d422ecfddc_0_26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0" name="Google Shape;1070;g3d422ecfddc_0_26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1" name="Google Shape;1071;g3d422ecfddc_0_26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2" name="Google Shape;1072;g3d422ecfddc_0_26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073" name="Google Shape;1073;g3d422ecfddc_0_260"/>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Site Readiness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074" name="Google Shape;1074;g3d422ecfddc_0_26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073"/>
                                        </p:tgtEl>
                                        <p:attrNameLst>
                                          <p:attrName>style.visibility</p:attrName>
                                        </p:attrNameLst>
                                      </p:cBhvr>
                                      <p:to>
                                        <p:strVal val="visible"/>
                                      </p:to>
                                    </p:set>
                                    <p:animEffect filter="fade" transition="in">
                                      <p:cBhvr>
                                        <p:cTn dur="1000"/>
                                        <p:tgtEl>
                                          <p:spTgt spid="1073"/>
                                        </p:tgtEl>
                                      </p:cBhvr>
                                    </p:animEffect>
                                  </p:childTnLst>
                                </p:cTn>
                              </p:par>
                              <p:par>
                                <p:cTn fill="hold" nodeType="withEffect" presetClass="entr" presetID="10" presetSubtype="0">
                                  <p:stCondLst>
                                    <p:cond delay="1000"/>
                                  </p:stCondLst>
                                  <p:childTnLst>
                                    <p:set>
                                      <p:cBhvr>
                                        <p:cTn dur="1" fill="hold">
                                          <p:stCondLst>
                                            <p:cond delay="0"/>
                                          </p:stCondLst>
                                        </p:cTn>
                                        <p:tgtEl>
                                          <p:spTgt spid="1074">
                                            <p:txEl>
                                              <p:pRg end="0" st="0"/>
                                            </p:txEl>
                                          </p:spTgt>
                                        </p:tgtEl>
                                        <p:attrNameLst>
                                          <p:attrName>style.visibility</p:attrName>
                                        </p:attrNameLst>
                                      </p:cBhvr>
                                      <p:to>
                                        <p:strVal val="visible"/>
                                      </p:to>
                                    </p:set>
                                    <p:animEffect filter="fade" transition="in">
                                      <p:cBhvr>
                                        <p:cTn dur="1000"/>
                                        <p:tgtEl>
                                          <p:spTgt spid="107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78" name="Shape 1078"/>
        <p:cNvGrpSpPr/>
        <p:nvPr/>
      </p:nvGrpSpPr>
      <p:grpSpPr>
        <a:xfrm>
          <a:off x="0" y="0"/>
          <a:ext cx="0" cy="0"/>
          <a:chOff x="0" y="0"/>
          <a:chExt cx="0" cy="0"/>
        </a:xfrm>
      </p:grpSpPr>
      <p:sp>
        <p:nvSpPr>
          <p:cNvPr id="1079" name="Google Shape;1079;g3d422ecfddc_0_37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0" name="Google Shape;1080;g3d422ecfddc_0_37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081" name="Google Shape;1081;g3d422ecfddc_0_374"/>
          <p:cNvGrpSpPr/>
          <p:nvPr/>
        </p:nvGrpSpPr>
        <p:grpSpPr>
          <a:xfrm>
            <a:off x="1303402" y="3985"/>
            <a:ext cx="9772765" cy="6858000"/>
            <a:chOff x="1303402" y="3985"/>
            <a:chExt cx="9772765" cy="6858000"/>
          </a:xfrm>
        </p:grpSpPr>
        <p:sp>
          <p:nvSpPr>
            <p:cNvPr id="1082" name="Google Shape;1082;g3d422ecfddc_0_37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3" name="Google Shape;1083;g3d422ecfddc_0_37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4" name="Google Shape;1084;g3d422ecfddc_0_37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5" name="Google Shape;1085;g3d422ecfddc_0_37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6" name="Google Shape;1086;g3d422ecfddc_0_37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2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7" name="Google Shape;1087;g3d422ecfddc_0_37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8" name="Google Shape;1088;g3d422ecfddc_0_37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089" name="Google Shape;1089;g3d422ecfddc_0_374"/>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Source Documents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090" name="Google Shape;1090;g3d422ecfddc_0_374"/>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089"/>
                                        </p:tgtEl>
                                        <p:attrNameLst>
                                          <p:attrName>style.visibility</p:attrName>
                                        </p:attrNameLst>
                                      </p:cBhvr>
                                      <p:to>
                                        <p:strVal val="visible"/>
                                      </p:to>
                                    </p:set>
                                    <p:animEffect filter="fade" transition="in">
                                      <p:cBhvr>
                                        <p:cTn dur="1000"/>
                                        <p:tgtEl>
                                          <p:spTgt spid="1089"/>
                                        </p:tgtEl>
                                      </p:cBhvr>
                                    </p:animEffect>
                                  </p:childTnLst>
                                </p:cTn>
                              </p:par>
                              <p:par>
                                <p:cTn fill="hold" nodeType="withEffect" presetClass="entr" presetID="10" presetSubtype="0">
                                  <p:stCondLst>
                                    <p:cond delay="1000"/>
                                  </p:stCondLst>
                                  <p:childTnLst>
                                    <p:set>
                                      <p:cBhvr>
                                        <p:cTn dur="1" fill="hold">
                                          <p:stCondLst>
                                            <p:cond delay="0"/>
                                          </p:stCondLst>
                                        </p:cTn>
                                        <p:tgtEl>
                                          <p:spTgt spid="1090">
                                            <p:txEl>
                                              <p:pRg end="0" st="0"/>
                                            </p:txEl>
                                          </p:spTgt>
                                        </p:tgtEl>
                                        <p:attrNameLst>
                                          <p:attrName>style.visibility</p:attrName>
                                        </p:attrNameLst>
                                      </p:cBhvr>
                                      <p:to>
                                        <p:strVal val="visible"/>
                                      </p:to>
                                    </p:set>
                                    <p:animEffect filter="fade" transition="in">
                                      <p:cBhvr>
                                        <p:cTn dur="1000"/>
                                        <p:tgtEl>
                                          <p:spTgt spid="109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4" name="Shape 1094"/>
        <p:cNvGrpSpPr/>
        <p:nvPr/>
      </p:nvGrpSpPr>
      <p:grpSpPr>
        <a:xfrm>
          <a:off x="0" y="0"/>
          <a:ext cx="0" cy="0"/>
          <a:chOff x="0" y="0"/>
          <a:chExt cx="0" cy="0"/>
        </a:xfrm>
      </p:grpSpPr>
      <p:sp>
        <p:nvSpPr>
          <p:cNvPr id="1095" name="Google Shape;1095;g3d422ecfddc_0_389"/>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096" name="Google Shape;1096;g3d422ecfddc_0_38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97" name="Google Shape;1097;g3d422ecfddc_0_389"/>
          <p:cNvSpPr txBox="1"/>
          <p:nvPr/>
        </p:nvSpPr>
        <p:spPr>
          <a:xfrm>
            <a:off x="526942" y="1473878"/>
            <a:ext cx="11138100" cy="46485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Source document for all data recorded in the CRFs is the 1st location where those data are recorded.</a:t>
            </a:r>
            <a:endParaRPr b="1"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eCRF itself (data is observed &amp; directly data entered)</a:t>
            </a:r>
            <a:endParaRPr b="0" i="0" sz="32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rPr b="0" i="1" lang="en-US" sz="2200" u="none" cap="none" strike="noStrike">
                <a:solidFill>
                  <a:schemeClr val="dk1"/>
                </a:solidFill>
                <a:latin typeface="Arial"/>
                <a:ea typeface="Arial"/>
                <a:cs typeface="Arial"/>
                <a:sym typeface="Arial"/>
              </a:rPr>
              <a:t>*Add note to General comments filed stating “direct data entry”</a:t>
            </a:r>
            <a:endParaRPr b="0" i="1" sz="2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case report form representative of the study eCRF</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Electronic health record</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medical record</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1" name="Shape 1101"/>
        <p:cNvGrpSpPr/>
        <p:nvPr/>
      </p:nvGrpSpPr>
      <p:grpSpPr>
        <a:xfrm>
          <a:off x="0" y="0"/>
          <a:ext cx="0" cy="0"/>
          <a:chOff x="0" y="0"/>
          <a:chExt cx="0" cy="0"/>
        </a:xfrm>
      </p:grpSpPr>
      <p:sp>
        <p:nvSpPr>
          <p:cNvPr id="1102" name="Google Shape;1102;g3d422ecfddc_0_395"/>
          <p:cNvSpPr txBox="1"/>
          <p:nvPr>
            <p:ph type="title"/>
          </p:nvPr>
        </p:nvSpPr>
        <p:spPr>
          <a:xfrm>
            <a:off x="429624" y="148175"/>
            <a:ext cx="8775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 Hierarchy: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sz="2577">
                <a:solidFill>
                  <a:srgbClr val="743192"/>
                </a:solidFill>
                <a:latin typeface="Arial"/>
                <a:ea typeface="Arial"/>
                <a:cs typeface="Arial"/>
                <a:sym typeface="Arial"/>
              </a:rPr>
              <a:t>Clinical Outcomes at 15- &amp; 60-min</a:t>
            </a:r>
            <a:endParaRPr sz="2577">
              <a:solidFill>
                <a:srgbClr val="743192"/>
              </a:solidFill>
              <a:latin typeface="Arial"/>
              <a:ea typeface="Arial"/>
              <a:cs typeface="Arial"/>
              <a:sym typeface="Arial"/>
            </a:endParaRPr>
          </a:p>
        </p:txBody>
      </p:sp>
      <p:pic>
        <p:nvPicPr>
          <p:cNvPr descr="A close-up of a logo&#10;&#10;AI-generated content may be incorrect." id="1103" name="Google Shape;1103;g3d422ecfddc_0_39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04" name="Google Shape;1104;g3d422ecfddc_0_395"/>
          <p:cNvSpPr txBox="1"/>
          <p:nvPr/>
        </p:nvSpPr>
        <p:spPr>
          <a:xfrm>
            <a:off x="526942" y="1671203"/>
            <a:ext cx="11138100" cy="52950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Contemporaneous observation &amp; documentation of attending physician’s determination</a:t>
            </a:r>
            <a:endParaRPr b="1" i="0" sz="32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Direct communication with the attending physician</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		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explicit study-specific documentation</a:t>
            </a:r>
            <a:endParaRPr b="1"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implicit review (should be used in very rare cases)</a:t>
            </a:r>
            <a:endParaRPr b="1"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8" name="Shape 1108"/>
        <p:cNvGrpSpPr/>
        <p:nvPr/>
      </p:nvGrpSpPr>
      <p:grpSpPr>
        <a:xfrm>
          <a:off x="0" y="0"/>
          <a:ext cx="0" cy="0"/>
          <a:chOff x="0" y="0"/>
          <a:chExt cx="0" cy="0"/>
        </a:xfrm>
      </p:grpSpPr>
      <p:sp>
        <p:nvSpPr>
          <p:cNvPr id="1109" name="Google Shape;1109;g3d422ecfddc_0_40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110" name="Google Shape;1110;g3d422ecfddc_0_40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11" name="Google Shape;1111;g3d422ecfddc_0_401"/>
          <p:cNvSpPr txBox="1"/>
          <p:nvPr/>
        </p:nvSpPr>
        <p:spPr>
          <a:xfrm>
            <a:off x="517792" y="1284303"/>
            <a:ext cx="11138100" cy="23397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Use CRFs as guide if you are creating your own source documents for clinical and study teams</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112" name="Google Shape;1112;g3d422ecfddc_0_401" title="Screenshot 2026-02-03 at 1.52.41 PM.png"/>
          <p:cNvPicPr preferRelativeResize="0"/>
          <p:nvPr/>
        </p:nvPicPr>
        <p:blipFill rotWithShape="1">
          <a:blip r:embed="rId4">
            <a:alphaModFix/>
          </a:blip>
          <a:srcRect b="0" l="0" r="0" t="0"/>
          <a:stretch/>
        </p:blipFill>
        <p:spPr>
          <a:xfrm>
            <a:off x="429625" y="2479375"/>
            <a:ext cx="5421501" cy="3994651"/>
          </a:xfrm>
          <a:prstGeom prst="rect">
            <a:avLst/>
          </a:prstGeom>
          <a:noFill/>
          <a:ln>
            <a:noFill/>
          </a:ln>
        </p:spPr>
      </p:pic>
      <p:sp>
        <p:nvSpPr>
          <p:cNvPr id="1113" name="Google Shape;1113;g3d422ecfddc_0_401"/>
          <p:cNvSpPr/>
          <p:nvPr/>
        </p:nvSpPr>
        <p:spPr>
          <a:xfrm>
            <a:off x="1519475" y="6128175"/>
            <a:ext cx="778200" cy="2964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4" name="Google Shape;1114;g3d422ecfddc_0_401"/>
          <p:cNvSpPr/>
          <p:nvPr/>
        </p:nvSpPr>
        <p:spPr>
          <a:xfrm>
            <a:off x="2927675" y="3608225"/>
            <a:ext cx="1395900" cy="5682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15" name="Google Shape;1115;g3d422ecfddc_0_401" title="Screenshot 2026-02-03 at 1.54.02 PM.png"/>
          <p:cNvPicPr preferRelativeResize="0"/>
          <p:nvPr/>
        </p:nvPicPr>
        <p:blipFill rotWithShape="1">
          <a:blip r:embed="rId5">
            <a:alphaModFix/>
          </a:blip>
          <a:srcRect b="0" l="0" r="0" t="0"/>
          <a:stretch/>
        </p:blipFill>
        <p:spPr>
          <a:xfrm>
            <a:off x="5978725" y="2479375"/>
            <a:ext cx="6213274" cy="5269776"/>
          </a:xfrm>
          <a:prstGeom prst="rect">
            <a:avLst/>
          </a:prstGeom>
          <a:noFill/>
          <a:ln>
            <a:noFill/>
          </a:ln>
        </p:spPr>
      </p:pic>
      <p:sp>
        <p:nvSpPr>
          <p:cNvPr id="1116" name="Google Shape;1116;g3d422ecfddc_0_401"/>
          <p:cNvSpPr/>
          <p:nvPr/>
        </p:nvSpPr>
        <p:spPr>
          <a:xfrm>
            <a:off x="5682300" y="4769375"/>
            <a:ext cx="247200" cy="234600"/>
          </a:xfrm>
          <a:prstGeom prst="righ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7" name="Google Shape;1117;g3d422ecfddc_0_401"/>
          <p:cNvSpPr/>
          <p:nvPr/>
        </p:nvSpPr>
        <p:spPr>
          <a:xfrm>
            <a:off x="5904625" y="3114125"/>
            <a:ext cx="1482300" cy="45333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1" name="Shape 1121"/>
        <p:cNvGrpSpPr/>
        <p:nvPr/>
      </p:nvGrpSpPr>
      <p:grpSpPr>
        <a:xfrm>
          <a:off x="0" y="0"/>
          <a:ext cx="0" cy="0"/>
          <a:chOff x="0" y="0"/>
          <a:chExt cx="0" cy="0"/>
        </a:xfrm>
      </p:grpSpPr>
      <p:sp>
        <p:nvSpPr>
          <p:cNvPr id="1122" name="Google Shape;1122;g3d422ecfddc_0_413"/>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123" name="Google Shape;1123;g3d422ecfddc_0_4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24" name="Google Shape;1124;g3d422ecfddc_0_413"/>
          <p:cNvSpPr txBox="1"/>
          <p:nvPr/>
        </p:nvSpPr>
        <p:spPr>
          <a:xfrm>
            <a:off x="517792" y="1284303"/>
            <a:ext cx="11138100" cy="28323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Can export/print as pdf or use as guide to build your own form</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Remember GCP guidelines &amp; ALCOA-C if using a paper source document!</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125" name="Google Shape;1125;g3d422ecfddc_0_413" title="Screenshot 2026-02-03 at 1.56.03 PM.png"/>
          <p:cNvPicPr preferRelativeResize="0"/>
          <p:nvPr/>
        </p:nvPicPr>
        <p:blipFill rotWithShape="1">
          <a:blip r:embed="rId4">
            <a:alphaModFix/>
          </a:blip>
          <a:srcRect b="0" l="0" r="0" t="0"/>
          <a:stretch/>
        </p:blipFill>
        <p:spPr>
          <a:xfrm>
            <a:off x="1935025" y="3406728"/>
            <a:ext cx="7790751" cy="3914396"/>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9" name="Shape 1129"/>
        <p:cNvGrpSpPr/>
        <p:nvPr/>
      </p:nvGrpSpPr>
      <p:grpSpPr>
        <a:xfrm>
          <a:off x="0" y="0"/>
          <a:ext cx="0" cy="0"/>
          <a:chOff x="0" y="0"/>
          <a:chExt cx="0" cy="0"/>
        </a:xfrm>
      </p:grpSpPr>
      <p:pic>
        <p:nvPicPr>
          <p:cNvPr id="1130" name="Google Shape;1130;g3d422ecfddc_0_799"/>
          <p:cNvPicPr preferRelativeResize="0"/>
          <p:nvPr/>
        </p:nvPicPr>
        <p:blipFill rotWithShape="1">
          <a:blip r:embed="rId3">
            <a:alphaModFix/>
          </a:blip>
          <a:srcRect b="12989" l="6121" r="0" t="25714"/>
          <a:stretch/>
        </p:blipFill>
        <p:spPr>
          <a:xfrm>
            <a:off x="8811150" y="5346633"/>
            <a:ext cx="3292078" cy="1856623"/>
          </a:xfrm>
          <a:prstGeom prst="rect">
            <a:avLst/>
          </a:prstGeom>
          <a:noFill/>
          <a:ln>
            <a:noFill/>
          </a:ln>
        </p:spPr>
      </p:pic>
      <p:sp>
        <p:nvSpPr>
          <p:cNvPr id="1131" name="Google Shape;1131;g3d422ecfddc_0_799"/>
          <p:cNvSpPr txBox="1"/>
          <p:nvPr>
            <p:ph type="title"/>
          </p:nvPr>
        </p:nvSpPr>
        <p:spPr>
          <a:xfrm>
            <a:off x="522300" y="209725"/>
            <a:ext cx="11147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Study “Kit” Materials: Centrally provided</a:t>
            </a:r>
            <a:endParaRPr b="1">
              <a:solidFill>
                <a:srgbClr val="743192"/>
              </a:solidFill>
            </a:endParaRPr>
          </a:p>
        </p:txBody>
      </p:sp>
      <p:sp>
        <p:nvSpPr>
          <p:cNvPr id="1132" name="Google Shape;1132;g3d422ecfddc_0_799"/>
          <p:cNvSpPr txBox="1"/>
          <p:nvPr>
            <p:ph idx="1" type="body"/>
          </p:nvPr>
        </p:nvSpPr>
        <p:spPr>
          <a:xfrm>
            <a:off x="522300" y="1438700"/>
            <a:ext cx="10515600" cy="5023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Ceribell </a:t>
            </a:r>
            <a:r>
              <a:rPr lang="en-US" sz="2400"/>
              <a:t>(unless using own clinical device):</a:t>
            </a:r>
            <a:endParaRPr/>
          </a:p>
          <a:p>
            <a:pPr indent="-342900" lvl="1" marL="914400" rtl="0" algn="l">
              <a:lnSpc>
                <a:spcPct val="90000"/>
              </a:lnSpc>
              <a:spcBef>
                <a:spcPts val="1000"/>
              </a:spcBef>
              <a:spcAft>
                <a:spcPts val="0"/>
              </a:spcAft>
              <a:buClr>
                <a:schemeClr val="dk1"/>
              </a:buClr>
              <a:buSzPts val="1800"/>
              <a:buChar char="•"/>
            </a:pPr>
            <a:r>
              <a:rPr lang="en-US"/>
              <a:t>Recorder device</a:t>
            </a:r>
            <a:endParaRPr/>
          </a:p>
          <a:p>
            <a:pPr indent="-342900" lvl="1" marL="914400" rtl="0" algn="l">
              <a:lnSpc>
                <a:spcPct val="90000"/>
              </a:lnSpc>
              <a:spcBef>
                <a:spcPts val="1000"/>
              </a:spcBef>
              <a:spcAft>
                <a:spcPts val="0"/>
              </a:spcAft>
              <a:buClr>
                <a:schemeClr val="dk1"/>
              </a:buClr>
              <a:buSzPts val="1800"/>
              <a:buChar char="•"/>
            </a:pPr>
            <a:r>
              <a:rPr lang="en-US"/>
              <a:t>KESETT stickers for recorder</a:t>
            </a:r>
            <a:endParaRPr/>
          </a:p>
          <a:p>
            <a:pPr indent="-342900" lvl="1" marL="914400" rtl="0" algn="l">
              <a:lnSpc>
                <a:spcPct val="90000"/>
              </a:lnSpc>
              <a:spcBef>
                <a:spcPts val="1000"/>
              </a:spcBef>
              <a:spcAft>
                <a:spcPts val="0"/>
              </a:spcAft>
              <a:buClr>
                <a:schemeClr val="dk1"/>
              </a:buClr>
              <a:buSzPts val="1800"/>
              <a:buChar char="•"/>
            </a:pPr>
            <a:r>
              <a:rPr lang="en-US"/>
              <a:t>Ceribell headbands</a:t>
            </a:r>
            <a:endParaRPr/>
          </a:p>
          <a:p>
            <a:pPr indent="-342900" lvl="1" marL="914400" rtl="0" algn="l">
              <a:lnSpc>
                <a:spcPct val="90000"/>
              </a:lnSpc>
              <a:spcBef>
                <a:spcPts val="1000"/>
              </a:spcBef>
              <a:spcAft>
                <a:spcPts val="0"/>
              </a:spcAft>
              <a:buClr>
                <a:schemeClr val="dk1"/>
              </a:buClr>
              <a:buSzPts val="1800"/>
              <a:buChar char="•"/>
            </a:pPr>
            <a:r>
              <a:rPr lang="en-US"/>
              <a:t>KESETT stickers for headband boxes</a:t>
            </a:r>
            <a:endParaRPr/>
          </a:p>
          <a:p>
            <a:pPr indent="-342900" lvl="0" marL="457200" rtl="0" algn="l">
              <a:lnSpc>
                <a:spcPct val="90000"/>
              </a:lnSpc>
              <a:spcBef>
                <a:spcPts val="1000"/>
              </a:spcBef>
              <a:spcAft>
                <a:spcPts val="0"/>
              </a:spcAft>
              <a:buClr>
                <a:schemeClr val="dk1"/>
              </a:buClr>
              <a:buSzPts val="1800"/>
              <a:buChar char="•"/>
            </a:pPr>
            <a:r>
              <a:rPr lang="en-US"/>
              <a:t>Ceribell headband basket for IV pole</a:t>
            </a:r>
            <a:endParaRPr/>
          </a:p>
          <a:p>
            <a:pPr indent="-342900" lvl="0" marL="457200" rtl="0" algn="l">
              <a:lnSpc>
                <a:spcPct val="90000"/>
              </a:lnSpc>
              <a:spcBef>
                <a:spcPts val="1000"/>
              </a:spcBef>
              <a:spcAft>
                <a:spcPts val="0"/>
              </a:spcAft>
              <a:buClr>
                <a:schemeClr val="dk1"/>
              </a:buClr>
              <a:buSzPts val="1800"/>
              <a:buChar char="•"/>
            </a:pPr>
            <a:r>
              <a:rPr lang="en-US"/>
              <a:t>Protocol Reminder Cards</a:t>
            </a:r>
            <a:endParaRPr/>
          </a:p>
          <a:p>
            <a:pPr indent="-342900" lvl="0" marL="457200" rtl="0" algn="l">
              <a:lnSpc>
                <a:spcPct val="90000"/>
              </a:lnSpc>
              <a:spcBef>
                <a:spcPts val="1000"/>
              </a:spcBef>
              <a:spcAft>
                <a:spcPts val="0"/>
              </a:spcAft>
              <a:buClr>
                <a:schemeClr val="dk1"/>
              </a:buClr>
              <a:buSzPts val="1800"/>
              <a:buChar char="•"/>
            </a:pPr>
            <a:r>
              <a:rPr lang="en-US"/>
              <a:t>Length-based-weight estimation </a:t>
            </a:r>
            <a:endParaRPr/>
          </a:p>
          <a:p>
            <a:pPr indent="0" lvl="0" marL="457200" rtl="0" algn="l">
              <a:lnSpc>
                <a:spcPct val="90000"/>
              </a:lnSpc>
              <a:spcBef>
                <a:spcPts val="1000"/>
              </a:spcBef>
              <a:spcAft>
                <a:spcPts val="0"/>
              </a:spcAft>
              <a:buClr>
                <a:schemeClr val="dk1"/>
              </a:buClr>
              <a:buSzPts val="2800"/>
              <a:buNone/>
            </a:pPr>
            <a:r>
              <a:rPr lang="en-US"/>
              <a:t>measuring tape</a:t>
            </a:r>
            <a:endParaRPr/>
          </a:p>
          <a:p>
            <a:pPr indent="-342900" lvl="1" marL="914400" rtl="0" algn="l">
              <a:lnSpc>
                <a:spcPct val="90000"/>
              </a:lnSpc>
              <a:spcBef>
                <a:spcPts val="1000"/>
              </a:spcBef>
              <a:spcAft>
                <a:spcPts val="0"/>
              </a:spcAft>
              <a:buClr>
                <a:schemeClr val="dk1"/>
              </a:buClr>
              <a:buSzPts val="1800"/>
              <a:buChar char="•"/>
            </a:pPr>
            <a:r>
              <a:rPr lang="en-US"/>
              <a:t>Can also be used to measure head circumference</a:t>
            </a:r>
            <a:endParaRPr/>
          </a:p>
        </p:txBody>
      </p:sp>
      <p:pic>
        <p:nvPicPr>
          <p:cNvPr id="1133" name="Google Shape;1133;g3d422ecfddc_0_799" title="Screenshot 2025-12-05 at 8.27.30 AM.png"/>
          <p:cNvPicPr preferRelativeResize="0"/>
          <p:nvPr/>
        </p:nvPicPr>
        <p:blipFill rotWithShape="1">
          <a:blip r:embed="rId4">
            <a:alphaModFix/>
          </a:blip>
          <a:srcRect b="0" l="0" r="0" t="0"/>
          <a:stretch/>
        </p:blipFill>
        <p:spPr>
          <a:xfrm>
            <a:off x="7037100" y="1283125"/>
            <a:ext cx="2175424" cy="1479850"/>
          </a:xfrm>
          <a:prstGeom prst="rect">
            <a:avLst/>
          </a:prstGeom>
          <a:noFill/>
          <a:ln>
            <a:noFill/>
          </a:ln>
        </p:spPr>
      </p:pic>
      <p:pic>
        <p:nvPicPr>
          <p:cNvPr id="1134" name="Google Shape;1134;g3d422ecfddc_0_799" title="Ceribell data.jpg"/>
          <p:cNvPicPr preferRelativeResize="0"/>
          <p:nvPr/>
        </p:nvPicPr>
        <p:blipFill rotWithShape="1">
          <a:blip r:embed="rId5">
            <a:alphaModFix/>
          </a:blip>
          <a:srcRect b="0" l="0" r="0" t="0"/>
          <a:stretch/>
        </p:blipFill>
        <p:spPr>
          <a:xfrm>
            <a:off x="9306663" y="1617650"/>
            <a:ext cx="2522301" cy="1577750"/>
          </a:xfrm>
          <a:prstGeom prst="rect">
            <a:avLst/>
          </a:prstGeom>
          <a:noFill/>
          <a:ln>
            <a:noFill/>
          </a:ln>
        </p:spPr>
      </p:pic>
      <p:pic>
        <p:nvPicPr>
          <p:cNvPr id="1135" name="Google Shape;1135;g3d422ecfddc_0_799"/>
          <p:cNvPicPr preferRelativeResize="0"/>
          <p:nvPr/>
        </p:nvPicPr>
        <p:blipFill rotWithShape="1">
          <a:blip r:embed="rId6">
            <a:alphaModFix/>
          </a:blip>
          <a:srcRect b="0" l="0" r="0" t="0"/>
          <a:stretch/>
        </p:blipFill>
        <p:spPr>
          <a:xfrm>
            <a:off x="9852493" y="3600011"/>
            <a:ext cx="1430632" cy="1856626"/>
          </a:xfrm>
          <a:prstGeom prst="rect">
            <a:avLst/>
          </a:prstGeom>
          <a:noFill/>
          <a:ln cap="flat" cmpd="sng" w="9525">
            <a:solidFill>
              <a:srgbClr val="000000"/>
            </a:solidFill>
            <a:prstDash val="solid"/>
            <a:round/>
            <a:headEnd len="sm" w="sm" type="none"/>
            <a:tailEnd len="sm" w="sm" type="none"/>
          </a:ln>
        </p:spPr>
      </p:pic>
      <p:pic>
        <p:nvPicPr>
          <p:cNvPr id="1136" name="Google Shape;1136;g3d422ecfddc_0_799"/>
          <p:cNvPicPr preferRelativeResize="0"/>
          <p:nvPr/>
        </p:nvPicPr>
        <p:blipFill rotWithShape="1">
          <a:blip r:embed="rId7">
            <a:alphaModFix/>
          </a:blip>
          <a:srcRect b="0" l="0" r="0" t="0"/>
          <a:stretch/>
        </p:blipFill>
        <p:spPr>
          <a:xfrm>
            <a:off x="9329035" y="3277621"/>
            <a:ext cx="1429818" cy="1856629"/>
          </a:xfrm>
          <a:prstGeom prst="rect">
            <a:avLst/>
          </a:prstGeom>
          <a:noFill/>
          <a:ln cap="flat" cmpd="sng" w="9525">
            <a:solidFill>
              <a:srgbClr val="000000"/>
            </a:solidFill>
            <a:prstDash val="solid"/>
            <a:round/>
            <a:headEnd len="sm" w="sm" type="none"/>
            <a:tailEnd len="sm" w="sm" type="none"/>
          </a:ln>
        </p:spPr>
      </p:pic>
      <p:pic>
        <p:nvPicPr>
          <p:cNvPr id="1137" name="Google Shape;1137;g3d422ecfddc_0_799"/>
          <p:cNvPicPr preferRelativeResize="0"/>
          <p:nvPr/>
        </p:nvPicPr>
        <p:blipFill rotWithShape="1">
          <a:blip r:embed="rId8">
            <a:alphaModFix/>
          </a:blip>
          <a:srcRect b="0" l="0" r="0" t="0"/>
          <a:stretch/>
        </p:blipFill>
        <p:spPr>
          <a:xfrm>
            <a:off x="8631163" y="3544992"/>
            <a:ext cx="1428313" cy="1856630"/>
          </a:xfrm>
          <a:prstGeom prst="rect">
            <a:avLst/>
          </a:prstGeom>
          <a:noFill/>
          <a:ln cap="flat" cmpd="sng" w="9525">
            <a:solidFill>
              <a:srgbClr val="000000"/>
            </a:solidFill>
            <a:prstDash val="solid"/>
            <a:round/>
            <a:headEnd len="sm" w="sm" type="none"/>
            <a:tailEnd len="sm" w="sm" type="none"/>
          </a:ln>
        </p:spPr>
      </p:pic>
      <p:pic>
        <p:nvPicPr>
          <p:cNvPr id="1138" name="Google Shape;1138;g3d422ecfddc_0_799"/>
          <p:cNvPicPr preferRelativeResize="0"/>
          <p:nvPr/>
        </p:nvPicPr>
        <p:blipFill rotWithShape="1">
          <a:blip r:embed="rId9">
            <a:alphaModFix/>
          </a:blip>
          <a:srcRect b="0" l="0" r="0" t="0"/>
          <a:stretch/>
        </p:blipFill>
        <p:spPr>
          <a:xfrm>
            <a:off x="8277360" y="3236112"/>
            <a:ext cx="1437163" cy="1856630"/>
          </a:xfrm>
          <a:prstGeom prst="rect">
            <a:avLst/>
          </a:prstGeom>
          <a:noFill/>
          <a:ln cap="flat" cmpd="sng" w="9525">
            <a:solidFill>
              <a:srgbClr val="000000"/>
            </a:solidFill>
            <a:prstDash val="solid"/>
            <a:round/>
            <a:headEnd len="sm" w="sm" type="none"/>
            <a:tailEnd len="sm" w="sm" type="none"/>
          </a:ln>
        </p:spPr>
      </p:pic>
      <p:pic>
        <p:nvPicPr>
          <p:cNvPr id="1139" name="Google Shape;1139;g3d422ecfddc_0_799"/>
          <p:cNvPicPr preferRelativeResize="0"/>
          <p:nvPr/>
        </p:nvPicPr>
        <p:blipFill rotWithShape="1">
          <a:blip r:embed="rId10">
            <a:alphaModFix/>
          </a:blip>
          <a:srcRect b="0" l="0" r="0" t="0"/>
          <a:stretch/>
        </p:blipFill>
        <p:spPr>
          <a:xfrm>
            <a:off x="7867570" y="3600011"/>
            <a:ext cx="1344954" cy="1746607"/>
          </a:xfrm>
          <a:prstGeom prst="rect">
            <a:avLst/>
          </a:prstGeom>
          <a:noFill/>
          <a:ln cap="flat" cmpd="sng" w="9525">
            <a:solidFill>
              <a:srgbClr val="000000"/>
            </a:solidFill>
            <a:prstDash val="solid"/>
            <a:round/>
            <a:headEnd len="sm" w="sm" type="none"/>
            <a:tailEnd len="sm" w="sm" type="none"/>
          </a:ln>
        </p:spPr>
      </p:pic>
      <p:pic>
        <p:nvPicPr>
          <p:cNvPr id="1140" name="Google Shape;1140;g3d422ecfddc_0_799"/>
          <p:cNvPicPr preferRelativeResize="0"/>
          <p:nvPr/>
        </p:nvPicPr>
        <p:blipFill rotWithShape="1">
          <a:blip r:embed="rId11">
            <a:alphaModFix/>
          </a:blip>
          <a:srcRect b="0" l="0" r="0" t="0"/>
          <a:stretch/>
        </p:blipFill>
        <p:spPr>
          <a:xfrm>
            <a:off x="7291600" y="3387659"/>
            <a:ext cx="1341115" cy="174660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4" name="Shape 1144"/>
        <p:cNvGrpSpPr/>
        <p:nvPr/>
      </p:nvGrpSpPr>
      <p:grpSpPr>
        <a:xfrm>
          <a:off x="0" y="0"/>
          <a:ext cx="0" cy="0"/>
          <a:chOff x="0" y="0"/>
          <a:chExt cx="0" cy="0"/>
        </a:xfrm>
      </p:grpSpPr>
      <p:sp>
        <p:nvSpPr>
          <p:cNvPr id="1145" name="Google Shape;1145;g3d422ecfddc_0_81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Training</a:t>
            </a:r>
            <a:endParaRPr b="1">
              <a:solidFill>
                <a:srgbClr val="743192"/>
              </a:solidFill>
            </a:endParaRPr>
          </a:p>
        </p:txBody>
      </p:sp>
      <p:sp>
        <p:nvSpPr>
          <p:cNvPr id="1146" name="Google Shape;1146;g3d422ecfddc_0_813"/>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SzPts val="1800"/>
              <a:buChar char="●"/>
            </a:pPr>
            <a:r>
              <a:rPr b="1" lang="en-US"/>
              <a:t>“Intake” call is optional</a:t>
            </a:r>
            <a:endParaRPr b="1"/>
          </a:p>
          <a:p>
            <a:pPr indent="-342900" lvl="1" marL="914400" rtl="0" algn="l">
              <a:lnSpc>
                <a:spcPct val="100000"/>
              </a:lnSpc>
              <a:spcBef>
                <a:spcPts val="0"/>
              </a:spcBef>
              <a:spcAft>
                <a:spcPts val="0"/>
              </a:spcAft>
              <a:buSzPts val="1800"/>
              <a:buChar char="○"/>
            </a:pPr>
            <a:r>
              <a:rPr lang="en-US"/>
              <a:t>Discuss device and use in study with Ceribell liaison and PM</a:t>
            </a:r>
            <a:endParaRPr/>
          </a:p>
          <a:p>
            <a:pPr indent="-342900" lvl="0" marL="457200" rtl="0" algn="l">
              <a:lnSpc>
                <a:spcPct val="100000"/>
              </a:lnSpc>
              <a:spcBef>
                <a:spcPts val="0"/>
              </a:spcBef>
              <a:spcAft>
                <a:spcPts val="0"/>
              </a:spcAft>
              <a:buSzPts val="1800"/>
              <a:buChar char="●"/>
            </a:pPr>
            <a:r>
              <a:rPr b="1" lang="en-US"/>
              <a:t>IT training/support is available </a:t>
            </a:r>
            <a:endParaRPr b="1"/>
          </a:p>
          <a:p>
            <a:pPr indent="-342900" lvl="1" marL="914400" rtl="0" algn="l">
              <a:lnSpc>
                <a:spcPct val="100000"/>
              </a:lnSpc>
              <a:spcBef>
                <a:spcPts val="0"/>
              </a:spcBef>
              <a:spcAft>
                <a:spcPts val="0"/>
              </a:spcAft>
              <a:buSzPts val="1800"/>
              <a:buChar char="○"/>
            </a:pPr>
            <a:r>
              <a:rPr lang="en-US"/>
              <a:t>Email, 24/7 support number, meetings</a:t>
            </a:r>
            <a:endParaRPr/>
          </a:p>
          <a:p>
            <a:pPr indent="-342900" lvl="0" marL="457200" rtl="0" algn="l">
              <a:lnSpc>
                <a:spcPct val="100000"/>
              </a:lnSpc>
              <a:spcBef>
                <a:spcPts val="0"/>
              </a:spcBef>
              <a:spcAft>
                <a:spcPts val="0"/>
              </a:spcAft>
              <a:buSzPts val="1800"/>
              <a:buChar char="●"/>
            </a:pPr>
            <a:r>
              <a:rPr b="1" lang="en-US"/>
              <a:t>In-person, on-site training for study team is required if not already using device clinically</a:t>
            </a:r>
            <a:endParaRPr b="1"/>
          </a:p>
          <a:p>
            <a:pPr indent="-342900" lvl="1" marL="914400" rtl="0" algn="l">
              <a:lnSpc>
                <a:spcPct val="100000"/>
              </a:lnSpc>
              <a:spcBef>
                <a:spcPts val="0"/>
              </a:spcBef>
              <a:spcAft>
                <a:spcPts val="0"/>
              </a:spcAft>
              <a:buSzPts val="1800"/>
              <a:buChar char="○"/>
            </a:pPr>
            <a:r>
              <a:rPr lang="en-US"/>
              <a:t>Conducted by local commercial reps</a:t>
            </a:r>
            <a:endParaRPr/>
          </a:p>
          <a:p>
            <a:pPr indent="-342900" lvl="1" marL="914400" rtl="0" algn="l">
              <a:lnSpc>
                <a:spcPct val="100000"/>
              </a:lnSpc>
              <a:spcBef>
                <a:spcPts val="0"/>
              </a:spcBef>
              <a:spcAft>
                <a:spcPts val="0"/>
              </a:spcAft>
              <a:buSzPts val="1800"/>
              <a:buChar char="○"/>
            </a:pPr>
            <a:r>
              <a:rPr lang="en-US"/>
              <a:t>Site can determine who should attend the training</a:t>
            </a:r>
            <a:endParaRPr/>
          </a:p>
          <a:p>
            <a:pPr indent="-342900" lvl="1" marL="914400" rtl="0" algn="l">
              <a:lnSpc>
                <a:spcPct val="100000"/>
              </a:lnSpc>
              <a:spcBef>
                <a:spcPts val="0"/>
              </a:spcBef>
              <a:spcAft>
                <a:spcPts val="0"/>
              </a:spcAft>
              <a:buSzPts val="1800"/>
              <a:buChar char="○"/>
            </a:pPr>
            <a:r>
              <a:rPr lang="en-US"/>
              <a:t>Designate a group of ‘super-users’</a:t>
            </a:r>
            <a:endParaRPr/>
          </a:p>
          <a:p>
            <a:pPr indent="-342900" lvl="1" marL="914400" rtl="0" algn="l">
              <a:lnSpc>
                <a:spcPct val="100000"/>
              </a:lnSpc>
              <a:spcBef>
                <a:spcPts val="0"/>
              </a:spcBef>
              <a:spcAft>
                <a:spcPts val="0"/>
              </a:spcAft>
              <a:buSzPts val="1800"/>
              <a:buChar char="○"/>
            </a:pPr>
            <a:r>
              <a:rPr lang="en-US"/>
              <a:t>Scheduled as your site approaches CIRB submission</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147" name="Google Shape;1147;g3d422ecfddc_0_8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1" name="Shape 1151"/>
        <p:cNvGrpSpPr/>
        <p:nvPr/>
      </p:nvGrpSpPr>
      <p:grpSpPr>
        <a:xfrm>
          <a:off x="0" y="0"/>
          <a:ext cx="0" cy="0"/>
          <a:chOff x="0" y="0"/>
          <a:chExt cx="0" cy="0"/>
        </a:xfrm>
      </p:grpSpPr>
      <p:sp>
        <p:nvSpPr>
          <p:cNvPr id="1152" name="Google Shape;1152;g3d422ecfddc_0_819"/>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Supply Logistics</a:t>
            </a:r>
            <a:endParaRPr b="1">
              <a:solidFill>
                <a:srgbClr val="743192"/>
              </a:solidFill>
            </a:endParaRPr>
          </a:p>
        </p:txBody>
      </p:sp>
      <p:sp>
        <p:nvSpPr>
          <p:cNvPr id="1153" name="Google Shape;1153;g3d422ecfddc_0_819"/>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800"/>
              <a:buNone/>
            </a:pPr>
            <a:r>
              <a:rPr lang="en-US"/>
              <a:t>&gt; Device provided after site contract is executed to allow local approvals. </a:t>
            </a:r>
            <a:endParaRPr/>
          </a:p>
          <a:p>
            <a:pPr indent="0" lvl="0" marL="0" rtl="0" algn="l">
              <a:lnSpc>
                <a:spcPct val="90000"/>
              </a:lnSpc>
              <a:spcBef>
                <a:spcPts val="1000"/>
              </a:spcBef>
              <a:spcAft>
                <a:spcPts val="0"/>
              </a:spcAft>
              <a:buClr>
                <a:schemeClr val="dk1"/>
              </a:buClr>
              <a:buSzPts val="1800"/>
              <a:buNone/>
            </a:pPr>
            <a:r>
              <a:rPr lang="en-US"/>
              <a:t>&gt; Headbands sent to sites after CIRB approval</a:t>
            </a:r>
            <a:endParaRPr/>
          </a:p>
          <a:p>
            <a:pPr indent="0" lvl="0" marL="0" rtl="0" algn="l">
              <a:lnSpc>
                <a:spcPct val="90000"/>
              </a:lnSpc>
              <a:spcBef>
                <a:spcPts val="1000"/>
              </a:spcBef>
              <a:spcAft>
                <a:spcPts val="0"/>
              </a:spcAft>
              <a:buClr>
                <a:schemeClr val="dk1"/>
              </a:buClr>
              <a:buSzPts val="1800"/>
              <a:buNone/>
            </a:pPr>
            <a:r>
              <a:rPr lang="en-US"/>
              <a:t>&gt; Headbands come in 2 sizes: </a:t>
            </a:r>
            <a:endParaRPr/>
          </a:p>
          <a:p>
            <a:pPr indent="-342900" lvl="0" marL="1371600" rtl="0" algn="l">
              <a:lnSpc>
                <a:spcPct val="90000"/>
              </a:lnSpc>
              <a:spcBef>
                <a:spcPts val="1000"/>
              </a:spcBef>
              <a:spcAft>
                <a:spcPts val="0"/>
              </a:spcAft>
              <a:buClr>
                <a:schemeClr val="dk1"/>
              </a:buClr>
              <a:buSzPts val="1800"/>
              <a:buChar char="-"/>
            </a:pPr>
            <a:r>
              <a:rPr lang="en-US"/>
              <a:t>Small (C151)</a:t>
            </a:r>
            <a:endParaRPr/>
          </a:p>
          <a:p>
            <a:pPr indent="-342900" lvl="0" marL="1371600" rtl="0" algn="l">
              <a:lnSpc>
                <a:spcPct val="90000"/>
              </a:lnSpc>
              <a:spcBef>
                <a:spcPts val="0"/>
              </a:spcBef>
              <a:spcAft>
                <a:spcPts val="0"/>
              </a:spcAft>
              <a:buClr>
                <a:schemeClr val="dk1"/>
              </a:buClr>
              <a:buSzPts val="1800"/>
              <a:buChar char="-"/>
            </a:pPr>
            <a:r>
              <a:rPr lang="en-US"/>
              <a:t>Medium/Large (C152)</a:t>
            </a:r>
            <a:endParaRPr/>
          </a:p>
          <a:p>
            <a:pPr indent="0" lvl="0" marL="0" rtl="0" algn="l">
              <a:lnSpc>
                <a:spcPct val="90000"/>
              </a:lnSpc>
              <a:spcBef>
                <a:spcPts val="1000"/>
              </a:spcBef>
              <a:spcAft>
                <a:spcPts val="0"/>
              </a:spcAft>
              <a:buClr>
                <a:schemeClr val="dk1"/>
              </a:buClr>
              <a:buSzPts val="2800"/>
              <a:buNone/>
            </a:pPr>
            <a:r>
              <a:rPr lang="en-US"/>
              <a:t>&gt; Each site will have a set par for number of headbands on site.</a:t>
            </a:r>
            <a:endParaRPr/>
          </a:p>
          <a:p>
            <a:pPr indent="0" lvl="0" marL="0" rtl="0" algn="l">
              <a:lnSpc>
                <a:spcPct val="90000"/>
              </a:lnSpc>
              <a:spcBef>
                <a:spcPts val="1000"/>
              </a:spcBef>
              <a:spcAft>
                <a:spcPts val="0"/>
              </a:spcAft>
              <a:buClr>
                <a:schemeClr val="dk1"/>
              </a:buClr>
              <a:buSzPts val="2800"/>
              <a:buNone/>
            </a:pPr>
            <a:r>
              <a:rPr lang="en-US"/>
              <a:t>&gt; Headbands expire after ~6 months; </a:t>
            </a:r>
            <a:endParaRPr/>
          </a:p>
          <a:p>
            <a:pPr indent="0" lvl="0" marL="0" rtl="0" algn="l">
              <a:lnSpc>
                <a:spcPct val="90000"/>
              </a:lnSpc>
              <a:spcBef>
                <a:spcPts val="1000"/>
              </a:spcBef>
              <a:spcAft>
                <a:spcPts val="0"/>
              </a:spcAft>
              <a:buClr>
                <a:schemeClr val="dk1"/>
              </a:buClr>
              <a:buSzPts val="2800"/>
              <a:buNone/>
            </a:pPr>
            <a:r>
              <a:rPr lang="en-US"/>
              <a:t>will have expiration date on box.</a:t>
            </a:r>
            <a:endParaRPr/>
          </a:p>
        </p:txBody>
      </p:sp>
      <p:pic>
        <p:nvPicPr>
          <p:cNvPr id="1154" name="Google Shape;1154;g3d422ecfddc_0_819" title="Screenshot 2025-12-04 at 10.26.35 AM.png"/>
          <p:cNvPicPr preferRelativeResize="0"/>
          <p:nvPr/>
        </p:nvPicPr>
        <p:blipFill rotWithShape="1">
          <a:blip r:embed="rId3">
            <a:alphaModFix/>
          </a:blip>
          <a:srcRect b="0" l="0" r="0" t="0"/>
          <a:stretch/>
        </p:blipFill>
        <p:spPr>
          <a:xfrm>
            <a:off x="6905709" y="4969566"/>
            <a:ext cx="4369241" cy="1779359"/>
          </a:xfrm>
          <a:prstGeom prst="rect">
            <a:avLst/>
          </a:prstGeom>
          <a:noFill/>
          <a:ln>
            <a:noFill/>
          </a:ln>
        </p:spPr>
      </p:pic>
      <p:pic>
        <p:nvPicPr>
          <p:cNvPr descr="A close-up of a logo&#10;&#10;AI-generated content may be incorrect." id="1155" name="Google Shape;1155;g3d422ecfddc_0_81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9" name="Shape 1159"/>
        <p:cNvGrpSpPr/>
        <p:nvPr/>
      </p:nvGrpSpPr>
      <p:grpSpPr>
        <a:xfrm>
          <a:off x="0" y="0"/>
          <a:ext cx="0" cy="0"/>
          <a:chOff x="0" y="0"/>
          <a:chExt cx="0" cy="0"/>
        </a:xfrm>
      </p:grpSpPr>
      <p:sp>
        <p:nvSpPr>
          <p:cNvPr id="1160" name="Google Shape;1160;g3d422ecfddc_0_826"/>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20"/>
              <a:buFont typeface="Arial"/>
              <a:buNone/>
            </a:pPr>
            <a:r>
              <a:rPr b="1" lang="en-US" sz="4059">
                <a:solidFill>
                  <a:srgbClr val="743192"/>
                </a:solidFill>
                <a:latin typeface="Arial"/>
                <a:ea typeface="Arial"/>
                <a:cs typeface="Arial"/>
                <a:sym typeface="Arial"/>
              </a:rPr>
              <a:t>Ceribell: Headband Inventory &amp; Resupply</a:t>
            </a:r>
            <a:endParaRPr b="1" sz="4059">
              <a:solidFill>
                <a:srgbClr val="743192"/>
              </a:solidFill>
            </a:endParaRPr>
          </a:p>
        </p:txBody>
      </p:sp>
      <p:sp>
        <p:nvSpPr>
          <p:cNvPr id="1161" name="Google Shape;1161;g3d422ecfddc_0_826"/>
          <p:cNvSpPr txBox="1"/>
          <p:nvPr>
            <p:ph idx="1" type="body"/>
          </p:nvPr>
        </p:nvSpPr>
        <p:spPr>
          <a:xfrm>
            <a:off x="838200" y="1551800"/>
            <a:ext cx="10515600" cy="5005500"/>
          </a:xfrm>
          <a:prstGeom prst="rect">
            <a:avLst/>
          </a:prstGeom>
          <a:noFill/>
          <a:ln>
            <a:noFill/>
          </a:ln>
        </p:spPr>
        <p:txBody>
          <a:bodyPr anchorCtr="0" anchor="t" bIns="45700" lIns="91425" spcFirstLastPara="1" rIns="91425" wrap="square" tIns="45700">
            <a:normAutofit lnSpcReduction="20000"/>
          </a:bodyPr>
          <a:lstStyle/>
          <a:p>
            <a:pPr indent="-352167" lvl="0" marL="457200" rtl="0" algn="l">
              <a:lnSpc>
                <a:spcPct val="100000"/>
              </a:lnSpc>
              <a:spcBef>
                <a:spcPts val="1000"/>
              </a:spcBef>
              <a:spcAft>
                <a:spcPts val="0"/>
              </a:spcAft>
              <a:buClr>
                <a:schemeClr val="dk1"/>
              </a:buClr>
              <a:buSzPts val="1946"/>
              <a:buAutoNum type="arabicPeriod"/>
            </a:pPr>
            <a:r>
              <a:rPr b="1" lang="en-US"/>
              <a:t>Sites will complete monthly inventory survey.</a:t>
            </a:r>
            <a:r>
              <a:rPr lang="en-US"/>
              <a:t> </a:t>
            </a:r>
            <a:endParaRPr/>
          </a:p>
          <a:p>
            <a:pPr indent="-352167" lvl="1" marL="914400" rtl="0" algn="l">
              <a:lnSpc>
                <a:spcPct val="100000"/>
              </a:lnSpc>
              <a:spcBef>
                <a:spcPts val="1000"/>
              </a:spcBef>
              <a:spcAft>
                <a:spcPts val="0"/>
              </a:spcAft>
              <a:buClr>
                <a:schemeClr val="dk1"/>
              </a:buClr>
              <a:buSzPts val="1946"/>
              <a:buChar char="•"/>
            </a:pPr>
            <a:r>
              <a:rPr lang="en-US"/>
              <a:t>Can be completed anytime; must be completed at least 1x/month</a:t>
            </a:r>
            <a:endParaRPr/>
          </a:p>
          <a:p>
            <a:pPr indent="-352167" lvl="1" marL="914400" rtl="0" algn="l">
              <a:lnSpc>
                <a:spcPct val="100000"/>
              </a:lnSpc>
              <a:spcBef>
                <a:spcPts val="1000"/>
              </a:spcBef>
              <a:spcAft>
                <a:spcPts val="0"/>
              </a:spcAft>
              <a:buClr>
                <a:schemeClr val="dk1"/>
              </a:buClr>
              <a:buSzPts val="1946"/>
              <a:buChar char="•"/>
            </a:pPr>
            <a:r>
              <a:rPr lang="en-US"/>
              <a:t>Responses submitted by 1st of month will be used to place monthly resupply orders by central team on 3rd of month. </a:t>
            </a:r>
            <a:endParaRPr/>
          </a:p>
          <a:p>
            <a:pPr indent="-352167" lvl="0" marL="457200" rtl="0" algn="l">
              <a:lnSpc>
                <a:spcPct val="100000"/>
              </a:lnSpc>
              <a:spcBef>
                <a:spcPts val="1000"/>
              </a:spcBef>
              <a:spcAft>
                <a:spcPts val="0"/>
              </a:spcAft>
              <a:buClr>
                <a:schemeClr val="dk1"/>
              </a:buClr>
              <a:buSzPts val="1946"/>
              <a:buAutoNum type="arabicPeriod"/>
            </a:pPr>
            <a:r>
              <a:rPr b="1" lang="en-US"/>
              <a:t>Central team uses survey responses to bring each site up to full par. </a:t>
            </a:r>
            <a:endParaRPr b="1"/>
          </a:p>
          <a:p>
            <a:pPr indent="-352167" lvl="1" marL="914400" rtl="0" algn="l">
              <a:lnSpc>
                <a:spcPct val="100000"/>
              </a:lnSpc>
              <a:spcBef>
                <a:spcPts val="1000"/>
              </a:spcBef>
              <a:spcAft>
                <a:spcPts val="0"/>
              </a:spcAft>
              <a:buClr>
                <a:schemeClr val="dk1"/>
              </a:buClr>
              <a:buSzPts val="1946"/>
              <a:buChar char="•"/>
            </a:pPr>
            <a:r>
              <a:rPr lang="en-US"/>
              <a:t>Sites receive shipment tracking info once order is fulfilled.</a:t>
            </a:r>
            <a:endParaRPr/>
          </a:p>
          <a:p>
            <a:pPr indent="-352167" lvl="1" marL="914400" rtl="0" algn="l">
              <a:lnSpc>
                <a:spcPct val="100000"/>
              </a:lnSpc>
              <a:spcBef>
                <a:spcPts val="1000"/>
              </a:spcBef>
              <a:spcAft>
                <a:spcPts val="0"/>
              </a:spcAft>
              <a:buClr>
                <a:schemeClr val="dk1"/>
              </a:buClr>
              <a:buSzPts val="1946"/>
              <a:buChar char="•"/>
            </a:pPr>
            <a:r>
              <a:rPr lang="en-US"/>
              <a:t>Will use shipping address in WebDCU</a:t>
            </a:r>
            <a:endParaRPr/>
          </a:p>
          <a:p>
            <a:pPr indent="-352167" lvl="0" marL="457200" rtl="0" algn="l">
              <a:lnSpc>
                <a:spcPct val="100000"/>
              </a:lnSpc>
              <a:spcBef>
                <a:spcPts val="1000"/>
              </a:spcBef>
              <a:spcAft>
                <a:spcPts val="0"/>
              </a:spcAft>
              <a:buClr>
                <a:srgbClr val="FF0000"/>
              </a:buClr>
              <a:buSzPts val="1946"/>
              <a:buAutoNum type="arabicPeriod"/>
            </a:pPr>
            <a:r>
              <a:rPr b="1" lang="en-US">
                <a:solidFill>
                  <a:srgbClr val="FF0000"/>
                </a:solidFill>
              </a:rPr>
              <a:t>Urgent</a:t>
            </a:r>
            <a:r>
              <a:rPr b="1" lang="en-US"/>
              <a:t> resupply can be triggered by the site or central team.</a:t>
            </a:r>
            <a:r>
              <a:rPr lang="en-US"/>
              <a:t> </a:t>
            </a:r>
            <a:endParaRPr/>
          </a:p>
          <a:p>
            <a:pPr indent="-352167" lvl="1" marL="914400" rtl="0" algn="l">
              <a:lnSpc>
                <a:spcPct val="100000"/>
              </a:lnSpc>
              <a:spcBef>
                <a:spcPts val="1000"/>
              </a:spcBef>
              <a:spcAft>
                <a:spcPts val="0"/>
              </a:spcAft>
              <a:buClr>
                <a:schemeClr val="dk1"/>
              </a:buClr>
              <a:buSzPts val="1946"/>
              <a:buChar char="•"/>
            </a:pPr>
            <a:r>
              <a:rPr lang="en-US"/>
              <a:t>Site can use survey to indicate urgent request.</a:t>
            </a:r>
            <a:endParaRPr/>
          </a:p>
          <a:p>
            <a:pPr indent="-352167" lvl="1" marL="914400" rtl="0" algn="l">
              <a:lnSpc>
                <a:spcPct val="100000"/>
              </a:lnSpc>
              <a:spcBef>
                <a:spcPts val="1000"/>
              </a:spcBef>
              <a:spcAft>
                <a:spcPts val="1000"/>
              </a:spcAft>
              <a:buClr>
                <a:schemeClr val="dk1"/>
              </a:buClr>
              <a:buSzPts val="1946"/>
              <a:buChar char="•"/>
            </a:pPr>
            <a:r>
              <a:rPr lang="en-US"/>
              <a:t>Central team will monitor use based on enrollment CRFs. </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5" name="Shape 1165"/>
        <p:cNvGrpSpPr/>
        <p:nvPr/>
      </p:nvGrpSpPr>
      <p:grpSpPr>
        <a:xfrm>
          <a:off x="0" y="0"/>
          <a:ext cx="0" cy="0"/>
          <a:chOff x="0" y="0"/>
          <a:chExt cx="0" cy="0"/>
        </a:xfrm>
      </p:grpSpPr>
      <p:sp>
        <p:nvSpPr>
          <p:cNvPr id="1166" name="Google Shape;1166;g3d422ecfddc_0_83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Inventory Survey</a:t>
            </a:r>
            <a:endParaRPr b="1">
              <a:solidFill>
                <a:srgbClr val="743192"/>
              </a:solidFill>
            </a:endParaRPr>
          </a:p>
        </p:txBody>
      </p:sp>
      <p:pic>
        <p:nvPicPr>
          <p:cNvPr id="1167" name="Google Shape;1167;g3d422ecfddc_0_831" title="Screenshot 2025-12-04 at 10.46.46 AM.png"/>
          <p:cNvPicPr preferRelativeResize="0"/>
          <p:nvPr/>
        </p:nvPicPr>
        <p:blipFill rotWithShape="1">
          <a:blip r:embed="rId3">
            <a:alphaModFix/>
          </a:blip>
          <a:srcRect b="0" l="0" r="0" t="0"/>
          <a:stretch/>
        </p:blipFill>
        <p:spPr>
          <a:xfrm>
            <a:off x="1415650" y="1447600"/>
            <a:ext cx="4952788" cy="5169874"/>
          </a:xfrm>
          <a:prstGeom prst="rect">
            <a:avLst/>
          </a:prstGeom>
          <a:noFill/>
          <a:ln>
            <a:noFill/>
          </a:ln>
        </p:spPr>
      </p:pic>
      <p:sp>
        <p:nvSpPr>
          <p:cNvPr id="1168" name="Google Shape;1168;g3d422ecfddc_0_831"/>
          <p:cNvSpPr txBox="1"/>
          <p:nvPr/>
        </p:nvSpPr>
        <p:spPr>
          <a:xfrm>
            <a:off x="7271125" y="1827325"/>
            <a:ext cx="3246300" cy="21741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REDCap survey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Link in MoP</a:t>
            </a:r>
            <a:endParaRPr b="0" i="0" sz="2800" u="none" cap="none" strike="noStrike">
              <a:solidFill>
                <a:schemeClr val="dk1"/>
              </a:solidFill>
              <a:latin typeface="Arial"/>
              <a:ea typeface="Arial"/>
              <a:cs typeface="Arial"/>
              <a:sym typeface="Arial"/>
            </a:endParaRPr>
          </a:p>
        </p:txBody>
      </p:sp>
      <p:pic>
        <p:nvPicPr>
          <p:cNvPr descr="A close-up of a logo&#10;&#10;AI-generated content may be incorrect." id="1169" name="Google Shape;1169;g3d422ecfddc_0_831"/>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73" name="Shape 1173"/>
        <p:cNvGrpSpPr/>
        <p:nvPr/>
      </p:nvGrpSpPr>
      <p:grpSpPr>
        <a:xfrm>
          <a:off x="0" y="0"/>
          <a:ext cx="0" cy="0"/>
          <a:chOff x="0" y="0"/>
          <a:chExt cx="0" cy="0"/>
        </a:xfrm>
      </p:grpSpPr>
      <p:sp>
        <p:nvSpPr>
          <p:cNvPr id="1174" name="Google Shape;1174;g3d422ecfddc_0_9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5" name="Google Shape;1175;g3d422ecfddc_0_912"/>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6" name="Google Shape;1176;g3d422ecfddc_0_912"/>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7" name="Google Shape;1177;g3d422ecfddc_0_912"/>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8" name="Google Shape;1178;g3d422ecfddc_0_912"/>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9" name="Google Shape;1179;g3d422ecfddc_0_912"/>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0" name="Google Shape;1180;g3d422ecfddc_0_912"/>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1" name="Google Shape;1181;g3d422ecfddc_0_912"/>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Inclusion Criteria</a:t>
            </a:r>
            <a:br>
              <a:rPr lang="en-US" sz="4000">
                <a:solidFill>
                  <a:srgbClr val="FFFFFF"/>
                </a:solidFill>
                <a:latin typeface="Arial"/>
                <a:ea typeface="Arial"/>
                <a:cs typeface="Arial"/>
                <a:sym typeface="Arial"/>
              </a:rPr>
            </a:br>
            <a:endParaRPr sz="4000">
              <a:solidFill>
                <a:srgbClr val="FFFFFF"/>
              </a:solidFill>
              <a:latin typeface="Arial"/>
              <a:ea typeface="Arial"/>
              <a:cs typeface="Arial"/>
              <a:sym typeface="Arial"/>
            </a:endParaRPr>
          </a:p>
        </p:txBody>
      </p:sp>
      <p:sp>
        <p:nvSpPr>
          <p:cNvPr id="1182" name="Google Shape;1182;g3d422ecfddc_0_912"/>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600"/>
              </a:spcBef>
              <a:spcAft>
                <a:spcPts val="0"/>
              </a:spcAft>
              <a:buClr>
                <a:schemeClr val="dk1"/>
              </a:buClr>
              <a:buSzPts val="1800"/>
              <a:buNone/>
            </a:pPr>
            <a:r>
              <a:rPr lang="en-US" sz="2000"/>
              <a:t>1. The patient was witnessed to have a convulsive seizure for greater than 5-minute duration.</a:t>
            </a:r>
            <a:endParaRPr/>
          </a:p>
          <a:p>
            <a:pPr indent="0" lvl="0" marL="0" rtl="0" algn="l">
              <a:lnSpc>
                <a:spcPct val="90000"/>
              </a:lnSpc>
              <a:spcBef>
                <a:spcPts val="600"/>
              </a:spcBef>
              <a:spcAft>
                <a:spcPts val="0"/>
              </a:spcAft>
              <a:buClr>
                <a:schemeClr val="dk1"/>
              </a:buClr>
              <a:buSzPts val="1800"/>
              <a:buNone/>
            </a:pPr>
            <a:r>
              <a:rPr lang="en-US" sz="2000"/>
              <a:t>2. The patient received an adequate dose of benzodiazepines. The doses may be divided.</a:t>
            </a:r>
            <a:endParaRPr/>
          </a:p>
          <a:p>
            <a:pPr indent="0" lvl="0" marL="0" rtl="0" algn="l">
              <a:lnSpc>
                <a:spcPct val="90000"/>
              </a:lnSpc>
              <a:spcBef>
                <a:spcPts val="600"/>
              </a:spcBef>
              <a:spcAft>
                <a:spcPts val="0"/>
              </a:spcAft>
              <a:buClr>
                <a:schemeClr val="dk1"/>
              </a:buClr>
              <a:buSzPts val="1800"/>
              <a:buNone/>
            </a:pPr>
            <a:r>
              <a:rPr lang="en-US" sz="2000"/>
              <a:t>3. The last dose of a benzodiazepine was administered 5-30 minutes before study drug administration.</a:t>
            </a:r>
            <a:endParaRPr/>
          </a:p>
          <a:p>
            <a:pPr indent="0" lvl="0" marL="0" rtl="0" algn="l">
              <a:lnSpc>
                <a:spcPct val="90000"/>
              </a:lnSpc>
              <a:spcBef>
                <a:spcPts val="600"/>
              </a:spcBef>
              <a:spcAft>
                <a:spcPts val="0"/>
              </a:spcAft>
              <a:buClr>
                <a:schemeClr val="dk1"/>
              </a:buClr>
              <a:buSzPts val="1800"/>
              <a:buNone/>
            </a:pPr>
            <a:r>
              <a:rPr lang="en-US" sz="2000"/>
              <a:t>4. Continued or recurring seizures in the Emergency Department.</a:t>
            </a:r>
            <a:endParaRPr/>
          </a:p>
          <a:p>
            <a:pPr indent="0" lvl="0" marL="0" rtl="0" algn="l">
              <a:lnSpc>
                <a:spcPct val="90000"/>
              </a:lnSpc>
              <a:spcBef>
                <a:spcPts val="600"/>
              </a:spcBef>
              <a:spcAft>
                <a:spcPts val="0"/>
              </a:spcAft>
              <a:buClr>
                <a:schemeClr val="dk1"/>
              </a:buClr>
              <a:buSzPts val="1800"/>
              <a:buNone/>
            </a:pPr>
            <a:r>
              <a:rPr lang="en-US" sz="2000"/>
              <a:t>5. Age 1 year or older.</a:t>
            </a:r>
            <a:endParaRPr/>
          </a:p>
          <a:p>
            <a:pPr indent="0" lvl="0" marL="0" rtl="0" algn="l">
              <a:lnSpc>
                <a:spcPct val="90000"/>
              </a:lnSpc>
              <a:spcBef>
                <a:spcPts val="600"/>
              </a:spcBef>
              <a:spcAft>
                <a:spcPts val="0"/>
              </a:spcAft>
              <a:buClr>
                <a:schemeClr val="dk1"/>
              </a:buClr>
              <a:buSzPts val="1800"/>
              <a:buNone/>
            </a:pPr>
            <a:r>
              <a:rPr lang="en-US" sz="2000"/>
              <a:t>6. Known or estimated weight ≥ 10 kg</a:t>
            </a:r>
            <a:endParaRPr/>
          </a:p>
          <a:p>
            <a:pPr indent="-38096" lvl="0" marL="152396" rtl="0" algn="l">
              <a:lnSpc>
                <a:spcPct val="90000"/>
              </a:lnSpc>
              <a:spcBef>
                <a:spcPts val="0"/>
              </a:spcBef>
              <a:spcAft>
                <a:spcPts val="0"/>
              </a:spcAft>
              <a:buClr>
                <a:schemeClr val="dk1"/>
              </a:buClr>
              <a:buSzPts val="1800"/>
              <a:buFont typeface="Arial"/>
              <a:buNone/>
            </a:pPr>
            <a:r>
              <a:t/>
            </a:r>
            <a:endParaRPr sz="2000"/>
          </a:p>
          <a:p>
            <a:pPr indent="-114300" lvl="0" marL="609585" rtl="0" algn="l">
              <a:lnSpc>
                <a:spcPct val="90000"/>
              </a:lnSpc>
              <a:spcBef>
                <a:spcPts val="0"/>
              </a:spcBef>
              <a:spcAft>
                <a:spcPts val="0"/>
              </a:spcAft>
              <a:buClr>
                <a:schemeClr val="dk1"/>
              </a:buClr>
              <a:buSzPts val="1800"/>
              <a:buFont typeface="Arial"/>
              <a:buNone/>
            </a:pPr>
            <a:r>
              <a:t/>
            </a:r>
            <a:endParaRPr sz="200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86" name="Shape 1186"/>
        <p:cNvGrpSpPr/>
        <p:nvPr/>
      </p:nvGrpSpPr>
      <p:grpSpPr>
        <a:xfrm>
          <a:off x="0" y="0"/>
          <a:ext cx="0" cy="0"/>
          <a:chOff x="0" y="0"/>
          <a:chExt cx="0" cy="0"/>
        </a:xfrm>
      </p:grpSpPr>
      <p:sp>
        <p:nvSpPr>
          <p:cNvPr id="1187" name="Google Shape;1187;g3d422ecfddc_0_9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8" name="Google Shape;1188;g3d422ecfddc_0_92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9" name="Google Shape;1189;g3d422ecfddc_0_92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0" name="Google Shape;1190;g3d422ecfddc_0_92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1" name="Google Shape;1191;g3d422ecfddc_0_92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2" name="Google Shape;1192;g3d422ecfddc_0_92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3" name="Google Shape;1193;g3d422ecfddc_0_92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4" name="Google Shape;1194;g3d422ecfddc_0_92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Exclusion Criteria</a:t>
            </a:r>
            <a:br>
              <a:rPr lang="en-US" sz="4000">
                <a:solidFill>
                  <a:srgbClr val="FFFFFF"/>
                </a:solidFill>
                <a:latin typeface="Play"/>
                <a:ea typeface="Play"/>
                <a:cs typeface="Play"/>
                <a:sym typeface="Play"/>
              </a:rPr>
            </a:br>
            <a:endParaRPr sz="4000">
              <a:solidFill>
                <a:srgbClr val="FFFFFF"/>
              </a:solidFill>
              <a:latin typeface="Play"/>
              <a:ea typeface="Play"/>
              <a:cs typeface="Play"/>
              <a:sym typeface="Play"/>
            </a:endParaRPr>
          </a:p>
        </p:txBody>
      </p:sp>
      <p:sp>
        <p:nvSpPr>
          <p:cNvPr id="1195" name="Google Shape;1195;g3d422ecfddc_0_924"/>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Autofit/>
          </a:bodyPr>
          <a:lstStyle/>
          <a:p>
            <a:pPr indent="9144" lvl="0" marL="0" rtl="0" algn="l">
              <a:lnSpc>
                <a:spcPct val="90000"/>
              </a:lnSpc>
              <a:spcBef>
                <a:spcPts val="600"/>
              </a:spcBef>
              <a:spcAft>
                <a:spcPts val="0"/>
              </a:spcAft>
              <a:buClr>
                <a:schemeClr val="dk1"/>
              </a:buClr>
              <a:buSzPts val="1800"/>
              <a:buNone/>
            </a:pPr>
            <a:r>
              <a:rPr lang="en-US" sz="1700"/>
              <a:t>1. Known pregnancy (lab testing not indicated for screening)</a:t>
            </a:r>
            <a:endParaRPr/>
          </a:p>
          <a:p>
            <a:pPr indent="9144" lvl="0" marL="0" rtl="0" algn="l">
              <a:lnSpc>
                <a:spcPct val="90000"/>
              </a:lnSpc>
              <a:spcBef>
                <a:spcPts val="600"/>
              </a:spcBef>
              <a:spcAft>
                <a:spcPts val="0"/>
              </a:spcAft>
              <a:buClr>
                <a:schemeClr val="dk1"/>
              </a:buClr>
              <a:buSzPts val="1800"/>
              <a:buNone/>
            </a:pPr>
            <a:r>
              <a:rPr lang="en-US" sz="1700"/>
              <a:t>2. Prisoner.</a:t>
            </a:r>
            <a:endParaRPr/>
          </a:p>
          <a:p>
            <a:pPr indent="9144" lvl="0" marL="0" rtl="0" algn="l">
              <a:lnSpc>
                <a:spcPct val="90000"/>
              </a:lnSpc>
              <a:spcBef>
                <a:spcPts val="600"/>
              </a:spcBef>
              <a:spcAft>
                <a:spcPts val="0"/>
              </a:spcAft>
              <a:buClr>
                <a:schemeClr val="dk1"/>
              </a:buClr>
              <a:buSzPts val="1800"/>
              <a:buNone/>
            </a:pPr>
            <a:r>
              <a:rPr lang="en-US" sz="1700"/>
              <a:t>3. Opt-out identification or otherwise known to be previously enrolled in KESETT.</a:t>
            </a:r>
            <a:endParaRPr/>
          </a:p>
          <a:p>
            <a:pPr indent="9144" lvl="0" marL="0" rtl="0" algn="l">
              <a:lnSpc>
                <a:spcPct val="90000"/>
              </a:lnSpc>
              <a:spcBef>
                <a:spcPts val="600"/>
              </a:spcBef>
              <a:spcAft>
                <a:spcPts val="0"/>
              </a:spcAft>
              <a:buClr>
                <a:schemeClr val="dk1"/>
              </a:buClr>
              <a:buSzPts val="1800"/>
              <a:buNone/>
            </a:pPr>
            <a:r>
              <a:rPr lang="en-US" sz="1700"/>
              <a:t>4. Treatment with a second line anticonvulsant (FOS, PHT, VPA, LEV, phenobarbital, or other agents defined in the MoP) for this episode of status epilepticus (SE).</a:t>
            </a:r>
            <a:endParaRPr/>
          </a:p>
          <a:p>
            <a:pPr indent="9144" lvl="0" marL="0" rtl="0" algn="l">
              <a:lnSpc>
                <a:spcPct val="90000"/>
              </a:lnSpc>
              <a:spcBef>
                <a:spcPts val="600"/>
              </a:spcBef>
              <a:spcAft>
                <a:spcPts val="0"/>
              </a:spcAft>
              <a:buClr>
                <a:schemeClr val="dk1"/>
              </a:buClr>
              <a:buSzPts val="1800"/>
              <a:buNone/>
            </a:pPr>
            <a:r>
              <a:rPr lang="en-US" sz="1700"/>
              <a:t>5. Treatment with sedatives with anticonvulsant properties other than benzodiazepines for this episode of SE (propofol, etomidate, ketamine, or other agents defined in the MoP).</a:t>
            </a:r>
            <a:endParaRPr/>
          </a:p>
          <a:p>
            <a:pPr indent="9144" lvl="0" marL="0" rtl="0" algn="l">
              <a:lnSpc>
                <a:spcPct val="90000"/>
              </a:lnSpc>
              <a:spcBef>
                <a:spcPts val="600"/>
              </a:spcBef>
              <a:spcAft>
                <a:spcPts val="0"/>
              </a:spcAft>
              <a:buClr>
                <a:schemeClr val="dk1"/>
              </a:buClr>
              <a:buSzPts val="1800"/>
              <a:buNone/>
            </a:pPr>
            <a:r>
              <a:rPr lang="en-US" sz="1700"/>
              <a:t>6. Endotracheal intubation prior to enrollment.</a:t>
            </a:r>
            <a:endParaRPr/>
          </a:p>
          <a:p>
            <a:pPr indent="9144" lvl="0" marL="0" rtl="0" algn="l">
              <a:lnSpc>
                <a:spcPct val="90000"/>
              </a:lnSpc>
              <a:spcBef>
                <a:spcPts val="600"/>
              </a:spcBef>
              <a:spcAft>
                <a:spcPts val="0"/>
              </a:spcAft>
              <a:buClr>
                <a:schemeClr val="dk1"/>
              </a:buClr>
              <a:buSzPts val="1800"/>
              <a:buNone/>
            </a:pPr>
            <a:r>
              <a:rPr lang="en-US" sz="1700"/>
              <a:t>7. Acute traumatic brain injury clearly precedes seizures.</a:t>
            </a:r>
            <a:endParaRPr/>
          </a:p>
          <a:p>
            <a:pPr indent="9144" lvl="0" marL="0" rtl="0" algn="l">
              <a:lnSpc>
                <a:spcPct val="90000"/>
              </a:lnSpc>
              <a:spcBef>
                <a:spcPts val="600"/>
              </a:spcBef>
              <a:spcAft>
                <a:spcPts val="0"/>
              </a:spcAft>
              <a:buClr>
                <a:schemeClr val="dk1"/>
              </a:buClr>
              <a:buSzPts val="1800"/>
              <a:buNone/>
            </a:pPr>
            <a:r>
              <a:rPr lang="en-US" sz="1700"/>
              <a:t>8. Scalp injury or burn preventing EEG placement.</a:t>
            </a:r>
            <a:endParaRPr/>
          </a:p>
          <a:p>
            <a:pPr indent="9144" lvl="0" marL="0" rtl="0" algn="l">
              <a:lnSpc>
                <a:spcPct val="90000"/>
              </a:lnSpc>
              <a:spcBef>
                <a:spcPts val="600"/>
              </a:spcBef>
              <a:spcAft>
                <a:spcPts val="0"/>
              </a:spcAft>
              <a:buClr>
                <a:schemeClr val="dk1"/>
              </a:buClr>
              <a:buSzPts val="1800"/>
              <a:buNone/>
            </a:pPr>
            <a:r>
              <a:rPr lang="en-US" sz="1700"/>
              <a:t>9. Known allergy or other known contraindication to KET or LEV.</a:t>
            </a:r>
            <a:endParaRPr/>
          </a:p>
          <a:p>
            <a:pPr indent="9144" lvl="0" marL="0" rtl="0" algn="l">
              <a:lnSpc>
                <a:spcPct val="90000"/>
              </a:lnSpc>
              <a:spcBef>
                <a:spcPts val="600"/>
              </a:spcBef>
              <a:spcAft>
                <a:spcPts val="0"/>
              </a:spcAft>
              <a:buClr>
                <a:schemeClr val="dk1"/>
              </a:buClr>
              <a:buSzPts val="1800"/>
              <a:buNone/>
            </a:pPr>
            <a:r>
              <a:rPr lang="en-US" sz="1700"/>
              <a:t>10. Hypoglycemia &lt; 50 mg/dL</a:t>
            </a:r>
            <a:endParaRPr/>
          </a:p>
          <a:p>
            <a:pPr indent="9144" lvl="0" marL="0" rtl="0" algn="l">
              <a:lnSpc>
                <a:spcPct val="90000"/>
              </a:lnSpc>
              <a:spcBef>
                <a:spcPts val="600"/>
              </a:spcBef>
              <a:spcAft>
                <a:spcPts val="0"/>
              </a:spcAft>
              <a:buClr>
                <a:schemeClr val="dk1"/>
              </a:buClr>
              <a:buSzPts val="1800"/>
              <a:buNone/>
            </a:pPr>
            <a:r>
              <a:rPr lang="en-US" sz="1700"/>
              <a:t>11. Hyperglycemia &gt; 400 mg/dL</a:t>
            </a:r>
            <a:endParaRPr/>
          </a:p>
          <a:p>
            <a:pPr indent="9144" lvl="0" marL="0" rtl="0" algn="l">
              <a:lnSpc>
                <a:spcPct val="90000"/>
              </a:lnSpc>
              <a:spcBef>
                <a:spcPts val="600"/>
              </a:spcBef>
              <a:spcAft>
                <a:spcPts val="0"/>
              </a:spcAft>
              <a:buClr>
                <a:schemeClr val="dk1"/>
              </a:buClr>
              <a:buSzPts val="1800"/>
              <a:buNone/>
            </a:pPr>
            <a:r>
              <a:rPr lang="en-US" sz="1700"/>
              <a:t>12. Cardiac arrest / post-anoxic seizures</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99" name="Shape 1199"/>
        <p:cNvGrpSpPr/>
        <p:nvPr/>
      </p:nvGrpSpPr>
      <p:grpSpPr>
        <a:xfrm>
          <a:off x="0" y="0"/>
          <a:ext cx="0" cy="0"/>
          <a:chOff x="0" y="0"/>
          <a:chExt cx="0" cy="0"/>
        </a:xfrm>
      </p:grpSpPr>
      <p:sp>
        <p:nvSpPr>
          <p:cNvPr id="1200" name="Google Shape;1200;g3d422ecfddc_0_936"/>
          <p:cNvSpPr txBox="1"/>
          <p:nvPr>
            <p:ph type="title"/>
          </p:nvPr>
        </p:nvSpPr>
        <p:spPr>
          <a:xfrm>
            <a:off x="377967" y="578316"/>
            <a:ext cx="5843100" cy="578400"/>
          </a:xfrm>
          <a:prstGeom prst="rect">
            <a:avLst/>
          </a:prstGeom>
          <a:noFill/>
          <a:ln>
            <a:noFill/>
          </a:ln>
        </p:spPr>
        <p:txBody>
          <a:bodyPr anchorCtr="0" anchor="t" bIns="0" lIns="0" spcFirstLastPara="1" rIns="121900" wrap="square" tIns="0">
            <a:noAutofit/>
          </a:bodyPr>
          <a:lstStyle/>
          <a:p>
            <a:pPr indent="0" lvl="0" marL="0" rtl="0" algn="l">
              <a:lnSpc>
                <a:spcPct val="90000"/>
              </a:lnSpc>
              <a:spcBef>
                <a:spcPts val="0"/>
              </a:spcBef>
              <a:spcAft>
                <a:spcPts val="0"/>
              </a:spcAft>
              <a:buClr>
                <a:schemeClr val="lt1"/>
              </a:buClr>
              <a:buSzPts val="2400"/>
              <a:buFont typeface="Play"/>
              <a:buNone/>
            </a:pPr>
            <a:r>
              <a:rPr lang="en-US" sz="4400">
                <a:latin typeface="Arial"/>
                <a:ea typeface="Arial"/>
                <a:cs typeface="Arial"/>
                <a:sym typeface="Arial"/>
              </a:rPr>
              <a:t>Abbreviated Eligibility</a:t>
            </a:r>
            <a:endParaRPr sz="4400">
              <a:latin typeface="Arial"/>
              <a:ea typeface="Arial"/>
              <a:cs typeface="Arial"/>
              <a:sym typeface="Arial"/>
            </a:endParaRPr>
          </a:p>
        </p:txBody>
      </p:sp>
      <p:sp>
        <p:nvSpPr>
          <p:cNvPr id="1201" name="Google Shape;1201;g3d422ecfddc_0_936"/>
          <p:cNvSpPr txBox="1"/>
          <p:nvPr/>
        </p:nvSpPr>
        <p:spPr>
          <a:xfrm>
            <a:off x="386533" y="1513000"/>
            <a:ext cx="5074800" cy="43155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Inclusion</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Convulsive seizure &gt; 5 minutes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Seizures continue/recur in ED</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Seizure despite adequate dose of benzos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Seizure despite properly timed benzo</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Age ≥ 1 year &amp; est. wgt &gt; 10kg</a:t>
            </a:r>
            <a:endParaRPr b="0" i="0" sz="2800" u="none" cap="none" strike="noStrike">
              <a:solidFill>
                <a:schemeClr val="dk1"/>
              </a:solidFill>
              <a:latin typeface="Calibri"/>
              <a:ea typeface="Calibri"/>
              <a:cs typeface="Calibri"/>
              <a:sym typeface="Calibri"/>
            </a:endParaRPr>
          </a:p>
        </p:txBody>
      </p:sp>
      <p:sp>
        <p:nvSpPr>
          <p:cNvPr id="1202" name="Google Shape;1202;g3d422ecfddc_0_936"/>
          <p:cNvSpPr txBox="1"/>
          <p:nvPr/>
        </p:nvSpPr>
        <p:spPr>
          <a:xfrm>
            <a:off x="8229600" y="1936751"/>
            <a:ext cx="6910800" cy="1098300"/>
          </a:xfrm>
          <a:prstGeom prst="rect">
            <a:avLst/>
          </a:prstGeom>
          <a:noFill/>
          <a:ln>
            <a:noFill/>
          </a:ln>
        </p:spPr>
        <p:txBody>
          <a:bodyPr anchorCtr="0" anchor="b" bIns="60925" lIns="121900" spcFirstLastPara="1" rIns="121900" wrap="square" tIns="60925">
            <a:normAutofit/>
          </a:bodyPr>
          <a:lstStyle/>
          <a:p>
            <a:pPr indent="0" lvl="0" marL="0" marR="0" rtl="0" algn="l">
              <a:lnSpc>
                <a:spcPct val="90000"/>
              </a:lnSpc>
              <a:spcBef>
                <a:spcPts val="1333"/>
              </a:spcBef>
              <a:spcAft>
                <a:spcPts val="0"/>
              </a:spcAft>
              <a:buClr>
                <a:srgbClr val="000000"/>
              </a:buClr>
              <a:buSzPts val="2133"/>
              <a:buFont typeface="Arial"/>
              <a:buNone/>
            </a:pPr>
            <a:r>
              <a:t/>
            </a:r>
            <a:endParaRPr b="1" i="0" sz="2133" u="none" cap="none" strike="noStrike">
              <a:solidFill>
                <a:schemeClr val="lt1"/>
              </a:solidFill>
              <a:latin typeface="Urbanist"/>
              <a:ea typeface="Urbanist"/>
              <a:cs typeface="Urbanist"/>
              <a:sym typeface="Urbanist"/>
            </a:endParaRPr>
          </a:p>
        </p:txBody>
      </p:sp>
      <p:sp>
        <p:nvSpPr>
          <p:cNvPr id="1203" name="Google Shape;1203;g3d422ecfddc_0_936"/>
          <p:cNvSpPr txBox="1"/>
          <p:nvPr/>
        </p:nvSpPr>
        <p:spPr>
          <a:xfrm>
            <a:off x="5488300" y="1513000"/>
            <a:ext cx="6703800" cy="50640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Exclusion</a:t>
            </a:r>
            <a:endParaRPr b="1"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Hypoglycemia, TBI, cardiac arrest</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Known contraindication to drugs or EEG</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Already received 2nd line agent or anesthetic</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Already intubated</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EFIC prohibited - known pregnancy, prisoner or opt out identification</a:t>
            </a:r>
            <a:br>
              <a:rPr b="0" i="0" lang="en-US" sz="2800" u="none" cap="none" strike="noStrike">
                <a:solidFill>
                  <a:schemeClr val="dk1"/>
                </a:solidFill>
                <a:latin typeface="Calibri"/>
                <a:ea typeface="Calibri"/>
                <a:cs typeface="Calibri"/>
                <a:sym typeface="Calibri"/>
              </a:rPr>
            </a:br>
            <a:endParaRPr b="0" i="0" sz="2800" u="none" cap="none" strike="noStrike">
              <a:solidFill>
                <a:schemeClr val="dk1"/>
              </a:solidFill>
              <a:latin typeface="Calibri"/>
              <a:ea typeface="Calibri"/>
              <a:cs typeface="Calibri"/>
              <a:sym typeface="Calibri"/>
            </a:endParaRPr>
          </a:p>
          <a:p>
            <a:pPr indent="0" lvl="0" marL="609585" marR="0" rtl="0" algn="l">
              <a:lnSpc>
                <a:spcPct val="80000"/>
              </a:lnSpc>
              <a:spcBef>
                <a:spcPts val="1333"/>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08" name="Shape 1208"/>
        <p:cNvGrpSpPr/>
        <p:nvPr/>
      </p:nvGrpSpPr>
      <p:grpSpPr>
        <a:xfrm>
          <a:off x="0" y="0"/>
          <a:ext cx="0" cy="0"/>
          <a:chOff x="0" y="0"/>
          <a:chExt cx="0" cy="0"/>
        </a:xfrm>
      </p:grpSpPr>
      <p:pic>
        <p:nvPicPr>
          <p:cNvPr id="1209" name="Google Shape;1209;g3d422ecfddc_0_943"/>
          <p:cNvPicPr preferRelativeResize="0"/>
          <p:nvPr/>
        </p:nvPicPr>
        <p:blipFill rotWithShape="1">
          <a:blip r:embed="rId3">
            <a:alphaModFix/>
          </a:blip>
          <a:srcRect b="0" l="0" r="0" t="0"/>
          <a:stretch/>
        </p:blipFill>
        <p:spPr>
          <a:xfrm>
            <a:off x="2377081" y="9144"/>
            <a:ext cx="7437840" cy="68580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4" name="Shape 1214"/>
        <p:cNvGrpSpPr/>
        <p:nvPr/>
      </p:nvGrpSpPr>
      <p:grpSpPr>
        <a:xfrm>
          <a:off x="0" y="0"/>
          <a:ext cx="0" cy="0"/>
          <a:chOff x="0" y="0"/>
          <a:chExt cx="0" cy="0"/>
        </a:xfrm>
      </p:grpSpPr>
      <p:pic>
        <p:nvPicPr>
          <p:cNvPr id="1215" name="Google Shape;1215;g3d422ecfddc_0_948"/>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216" name="Google Shape;1216;g3d422ecfddc_0_948"/>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220" name="Shape 1220"/>
        <p:cNvGrpSpPr/>
        <p:nvPr/>
      </p:nvGrpSpPr>
      <p:grpSpPr>
        <a:xfrm>
          <a:off x="0" y="0"/>
          <a:ext cx="0" cy="0"/>
          <a:chOff x="0" y="0"/>
          <a:chExt cx="0" cy="0"/>
        </a:xfrm>
      </p:grpSpPr>
      <p:sp>
        <p:nvSpPr>
          <p:cNvPr id="1221" name="Google Shape;1221;g3d422ecfddc_0_95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2" name="Google Shape;1222;g3d422ecfddc_0_95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3" name="Google Shape;1223;g3d422ecfddc_0_95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4" name="Google Shape;1224;g3d422ecfddc_0_95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5" name="Google Shape;1225;g3d422ecfddc_0_95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6" name="Google Shape;1226;g3d422ecfddc_0_95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7" name="Google Shape;1227;g3d422ecfddc_0_95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8" name="Google Shape;1228;g3d422ecfddc_0_95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Study team coverage</a:t>
            </a:r>
            <a:endParaRPr>
              <a:latin typeface="Arial"/>
              <a:ea typeface="Arial"/>
              <a:cs typeface="Arial"/>
              <a:sym typeface="Arial"/>
            </a:endParaRPr>
          </a:p>
        </p:txBody>
      </p:sp>
      <p:sp>
        <p:nvSpPr>
          <p:cNvPr id="1229" name="Google Shape;1229;g3d422ecfddc_0_954"/>
          <p:cNvSpPr txBox="1"/>
          <p:nvPr>
            <p:ph idx="1" type="body"/>
          </p:nvPr>
        </p:nvSpPr>
        <p:spPr>
          <a:xfrm>
            <a:off x="4199125" y="384225"/>
            <a:ext cx="7699500" cy="63531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24-hour study team phone number / pager</a:t>
            </a:r>
            <a:endParaRPr sz="3200"/>
          </a:p>
          <a:p>
            <a:pPr indent="-228600" lvl="0" marL="228600" rtl="0" algn="l">
              <a:lnSpc>
                <a:spcPct val="90000"/>
              </a:lnSpc>
              <a:spcBef>
                <a:spcPts val="1000"/>
              </a:spcBef>
              <a:spcAft>
                <a:spcPts val="0"/>
              </a:spcAft>
              <a:buClr>
                <a:schemeClr val="dk1"/>
              </a:buClr>
              <a:buSzPts val="2400"/>
              <a:buChar char="•"/>
            </a:pPr>
            <a:r>
              <a:rPr lang="en-US" sz="2400"/>
              <a:t>Alert to enrollment occurs immediately after drug is started</a:t>
            </a:r>
            <a:endParaRPr sz="3200"/>
          </a:p>
          <a:p>
            <a:pPr indent="-228600" lvl="0" marL="228600" rtl="0" algn="l">
              <a:lnSpc>
                <a:spcPct val="90000"/>
              </a:lnSpc>
              <a:spcBef>
                <a:spcPts val="1000"/>
              </a:spcBef>
              <a:spcAft>
                <a:spcPts val="0"/>
              </a:spcAft>
              <a:buClr>
                <a:schemeClr val="dk1"/>
              </a:buClr>
              <a:buSzPts val="2400"/>
              <a:buChar char="•"/>
            </a:pPr>
            <a:r>
              <a:rPr lang="en-US" sz="2400"/>
              <a:t>Study team arrival ~30 minutes</a:t>
            </a:r>
            <a:endParaRPr sz="3200"/>
          </a:p>
          <a:p>
            <a:pPr indent="-228600" lvl="0" marL="228600" rtl="0" algn="l">
              <a:lnSpc>
                <a:spcPct val="90000"/>
              </a:lnSpc>
              <a:spcBef>
                <a:spcPts val="1000"/>
              </a:spcBef>
              <a:spcAft>
                <a:spcPts val="0"/>
              </a:spcAft>
              <a:buClr>
                <a:schemeClr val="dk1"/>
              </a:buClr>
              <a:buSzPts val="2400"/>
              <a:buChar char="•"/>
            </a:pPr>
            <a:r>
              <a:rPr lang="en-US" sz="2400"/>
              <a:t>Overnight enrollments may occur </a:t>
            </a:r>
            <a:endParaRPr sz="3200"/>
          </a:p>
          <a:p>
            <a:pPr indent="-228600" lvl="0" marL="228600" rtl="0" algn="l">
              <a:lnSpc>
                <a:spcPct val="90000"/>
              </a:lnSpc>
              <a:spcBef>
                <a:spcPts val="1000"/>
              </a:spcBef>
              <a:spcAft>
                <a:spcPts val="0"/>
              </a:spcAft>
              <a:buClr>
                <a:schemeClr val="dk1"/>
              </a:buClr>
              <a:buSzPts val="2400"/>
              <a:buChar char="•"/>
            </a:pPr>
            <a:r>
              <a:rPr lang="en-US" sz="2400"/>
              <a:t>Site team can decide how to implement KESETT coverage.</a:t>
            </a:r>
            <a:endParaRPr sz="3200"/>
          </a:p>
          <a:p>
            <a:pPr indent="-228600" lvl="0" marL="228600" rtl="0" algn="l">
              <a:lnSpc>
                <a:spcPct val="90000"/>
              </a:lnSpc>
              <a:spcBef>
                <a:spcPts val="1000"/>
              </a:spcBef>
              <a:spcAft>
                <a:spcPts val="0"/>
              </a:spcAft>
              <a:buClr>
                <a:schemeClr val="dk1"/>
              </a:buClr>
              <a:buSzPts val="2400"/>
              <a:buChar char="•"/>
            </a:pPr>
            <a:r>
              <a:rPr lang="en-US" sz="2400"/>
              <a:t>Clinical team  </a:t>
            </a:r>
            <a:endParaRPr sz="3200"/>
          </a:p>
          <a:p>
            <a:pPr indent="-254000" lvl="1" marL="685800" rtl="0" algn="l">
              <a:lnSpc>
                <a:spcPct val="90000"/>
              </a:lnSpc>
              <a:spcBef>
                <a:spcPts val="500"/>
              </a:spcBef>
              <a:spcAft>
                <a:spcPts val="0"/>
              </a:spcAft>
              <a:buClr>
                <a:schemeClr val="dk1"/>
              </a:buClr>
              <a:buSzPts val="2400"/>
              <a:buChar char="•"/>
            </a:pPr>
            <a:r>
              <a:rPr lang="en-US"/>
              <a:t>Conduct opt out if feasible </a:t>
            </a:r>
            <a:endParaRPr sz="2800"/>
          </a:p>
          <a:p>
            <a:pPr indent="-254000" lvl="1" marL="685800" rtl="0" algn="l">
              <a:lnSpc>
                <a:spcPct val="90000"/>
              </a:lnSpc>
              <a:spcBef>
                <a:spcPts val="500"/>
              </a:spcBef>
              <a:spcAft>
                <a:spcPts val="0"/>
              </a:spcAft>
              <a:buClr>
                <a:schemeClr val="dk1"/>
              </a:buClr>
              <a:buSzPts val="2400"/>
              <a:buChar char="•"/>
            </a:pPr>
            <a:r>
              <a:rPr lang="en-US"/>
              <a:t>Enroll</a:t>
            </a:r>
            <a:endParaRPr sz="2800"/>
          </a:p>
          <a:p>
            <a:pPr indent="-254000" lvl="1" marL="685800" rtl="0" algn="l">
              <a:lnSpc>
                <a:spcPct val="90000"/>
              </a:lnSpc>
              <a:spcBef>
                <a:spcPts val="500"/>
              </a:spcBef>
              <a:spcAft>
                <a:spcPts val="0"/>
              </a:spcAft>
              <a:buClr>
                <a:schemeClr val="dk1"/>
              </a:buClr>
              <a:buSzPts val="2400"/>
              <a:buChar char="•"/>
            </a:pPr>
            <a:r>
              <a:rPr lang="en-US"/>
              <a:t>Apply Ceribell</a:t>
            </a:r>
            <a:endParaRPr/>
          </a:p>
          <a:p>
            <a:pPr indent="-254000" lvl="1" marL="685800" rtl="0" algn="l">
              <a:lnSpc>
                <a:spcPct val="90000"/>
              </a:lnSpc>
              <a:spcBef>
                <a:spcPts val="500"/>
              </a:spcBef>
              <a:spcAft>
                <a:spcPts val="0"/>
              </a:spcAft>
              <a:buSzPts val="2400"/>
              <a:buChar char="•"/>
            </a:pPr>
            <a:r>
              <a:rPr lang="en-US"/>
              <a:t>Assess for treatment outcomes at 15-min (continuing seizures, RASS, GCS)</a:t>
            </a:r>
            <a:endParaRPr/>
          </a:p>
          <a:p>
            <a:pPr indent="0" lvl="0" marL="0" rtl="0" algn="l">
              <a:lnSpc>
                <a:spcPct val="90000"/>
              </a:lnSpc>
              <a:spcBef>
                <a:spcPts val="1000"/>
              </a:spcBef>
              <a:spcAft>
                <a:spcPts val="0"/>
              </a:spcAft>
              <a:buClr>
                <a:schemeClr val="dk1"/>
              </a:buClr>
              <a:buSzPts val="2000"/>
              <a:buNone/>
            </a:pPr>
            <a:r>
              <a:t/>
            </a:r>
            <a:endParaRPr sz="240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3" name="Shape 1233"/>
        <p:cNvGrpSpPr/>
        <p:nvPr/>
      </p:nvGrpSpPr>
      <p:grpSpPr>
        <a:xfrm>
          <a:off x="0" y="0"/>
          <a:ext cx="0" cy="0"/>
          <a:chOff x="0" y="0"/>
          <a:chExt cx="0" cy="0"/>
        </a:xfrm>
      </p:grpSpPr>
      <p:sp>
        <p:nvSpPr>
          <p:cNvPr id="1234" name="Google Shape;1234;g3da8c3f9c3f_2_6"/>
          <p:cNvSpPr txBox="1"/>
          <p:nvPr>
            <p:ph type="title"/>
          </p:nvPr>
        </p:nvSpPr>
        <p:spPr>
          <a:xfrm>
            <a:off x="222325" y="222950"/>
            <a:ext cx="10678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4200">
                <a:solidFill>
                  <a:srgbClr val="743192"/>
                </a:solidFill>
                <a:latin typeface="Arial"/>
                <a:ea typeface="Arial"/>
                <a:cs typeface="Arial"/>
                <a:sym typeface="Arial"/>
              </a:rPr>
              <a:t>Data Collection &amp; Documentation Tips</a:t>
            </a:r>
            <a:r>
              <a:rPr b="1" lang="en-US" sz="4700">
                <a:solidFill>
                  <a:srgbClr val="743192"/>
                </a:solidFill>
                <a:latin typeface="Arial"/>
                <a:ea typeface="Arial"/>
                <a:cs typeface="Arial"/>
                <a:sym typeface="Arial"/>
              </a:rPr>
              <a:t> </a:t>
            </a:r>
            <a:endParaRPr sz="4700">
              <a:solidFill>
                <a:srgbClr val="743192"/>
              </a:solidFill>
              <a:latin typeface="Arial"/>
              <a:ea typeface="Arial"/>
              <a:cs typeface="Arial"/>
              <a:sym typeface="Arial"/>
            </a:endParaRPr>
          </a:p>
        </p:txBody>
      </p:sp>
      <p:pic>
        <p:nvPicPr>
          <p:cNvPr descr="A close-up of a logo&#10;&#10;AI-generated content may be incorrect." id="1235" name="Google Shape;1235;g3da8c3f9c3f_2_6"/>
          <p:cNvPicPr preferRelativeResize="0"/>
          <p:nvPr>
            <p:ph idx="1" type="body"/>
          </p:nvPr>
        </p:nvPicPr>
        <p:blipFill rotWithShape="1">
          <a:blip r:embed="rId3">
            <a:alphaModFix/>
          </a:blip>
          <a:srcRect b="0" l="0" r="0" t="0"/>
          <a:stretch/>
        </p:blipFill>
        <p:spPr>
          <a:xfrm>
            <a:off x="9249505" y="5228183"/>
            <a:ext cx="2642100" cy="1169700"/>
          </a:xfrm>
          <a:prstGeom prst="rect">
            <a:avLst/>
          </a:prstGeom>
          <a:noFill/>
          <a:ln>
            <a:noFill/>
          </a:ln>
        </p:spPr>
      </p:pic>
      <p:sp>
        <p:nvSpPr>
          <p:cNvPr id="1236" name="Google Shape;1236;g3da8c3f9c3f_2_6"/>
          <p:cNvSpPr txBox="1"/>
          <p:nvPr/>
        </p:nvSpPr>
        <p:spPr>
          <a:xfrm>
            <a:off x="672725" y="1442725"/>
            <a:ext cx="9018600" cy="4525200"/>
          </a:xfrm>
          <a:prstGeom prst="rect">
            <a:avLst/>
          </a:prstGeom>
          <a:noFill/>
          <a:ln>
            <a:noFill/>
          </a:ln>
        </p:spPr>
        <p:txBody>
          <a:bodyPr anchorCtr="0" anchor="t" bIns="91425" lIns="91425" spcFirstLastPara="1" rIns="91425" wrap="square" tIns="91425">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Vital Signs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Prior to study drug start</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Medical History &amp; Demographics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Patient or LAR vs EMR</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Sign &amp; date all source documentation</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Have all sources available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240" name="Shape 1240"/>
        <p:cNvGrpSpPr/>
        <p:nvPr/>
      </p:nvGrpSpPr>
      <p:grpSpPr>
        <a:xfrm>
          <a:off x="0" y="0"/>
          <a:ext cx="0" cy="0"/>
          <a:chOff x="0" y="0"/>
          <a:chExt cx="0" cy="0"/>
        </a:xfrm>
      </p:grpSpPr>
      <p:sp>
        <p:nvSpPr>
          <p:cNvPr id="1241" name="Google Shape;1241;g3d422ecfddc_0_49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2" name="Google Shape;1242;g3d422ecfddc_0_494"/>
          <p:cNvSpPr txBox="1"/>
          <p:nvPr>
            <p:ph type="title"/>
          </p:nvPr>
        </p:nvSpPr>
        <p:spPr>
          <a:xfrm>
            <a:off x="431846" y="332151"/>
            <a:ext cx="5814300" cy="1557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Play"/>
              <a:buNone/>
            </a:pPr>
            <a:r>
              <a:rPr lang="en-US" sz="4000">
                <a:latin typeface="Arial"/>
                <a:ea typeface="Arial"/>
                <a:cs typeface="Arial"/>
                <a:sym typeface="Arial"/>
              </a:rPr>
              <a:t>Protocol Premises</a:t>
            </a:r>
            <a:endParaRPr>
              <a:latin typeface="Arial"/>
              <a:ea typeface="Arial"/>
              <a:cs typeface="Arial"/>
              <a:sym typeface="Arial"/>
            </a:endParaRPr>
          </a:p>
        </p:txBody>
      </p:sp>
      <p:sp>
        <p:nvSpPr>
          <p:cNvPr id="1243" name="Google Shape;1243;g3d422ecfddc_0_494"/>
          <p:cNvSpPr txBox="1"/>
          <p:nvPr>
            <p:ph idx="1" type="body"/>
          </p:nvPr>
        </p:nvSpPr>
        <p:spPr>
          <a:xfrm>
            <a:off x="526796" y="2223146"/>
            <a:ext cx="5624400" cy="3374400"/>
          </a:xfrm>
          <a:prstGeom prst="rect">
            <a:avLst/>
          </a:prstGeom>
          <a:noFill/>
          <a:ln>
            <a:noFill/>
          </a:ln>
        </p:spPr>
        <p:txBody>
          <a:bodyPr anchorCtr="0" anchor="t" bIns="45700" lIns="91425" spcFirstLastPara="1" rIns="91425" wrap="square" tIns="45700">
            <a:normAutofit/>
          </a:bodyPr>
          <a:lstStyle/>
          <a:p>
            <a:pPr indent="-114300" lvl="0" marL="0" rtl="0" algn="l">
              <a:lnSpc>
                <a:spcPct val="90000"/>
              </a:lnSpc>
              <a:spcBef>
                <a:spcPts val="0"/>
              </a:spcBef>
              <a:spcAft>
                <a:spcPts val="0"/>
              </a:spcAft>
              <a:buClr>
                <a:schemeClr val="dk1"/>
              </a:buClr>
              <a:buSzPts val="1800"/>
              <a:buFont typeface="Arial"/>
              <a:buChar char="•"/>
            </a:pPr>
            <a:r>
              <a:rPr lang="en-US" sz="2400"/>
              <a:t>KESETT should never delay treatment of status epilepticus</a:t>
            </a:r>
            <a:endParaRPr/>
          </a:p>
          <a:p>
            <a:pPr indent="-114300" lvl="0" marL="0" rtl="0" algn="l">
              <a:lnSpc>
                <a:spcPct val="90000"/>
              </a:lnSpc>
              <a:spcBef>
                <a:spcPts val="1600"/>
              </a:spcBef>
              <a:spcAft>
                <a:spcPts val="1600"/>
              </a:spcAft>
              <a:buClr>
                <a:schemeClr val="dk1"/>
              </a:buClr>
              <a:buSzPts val="1800"/>
              <a:buFont typeface="Arial"/>
              <a:buChar char="•"/>
            </a:pPr>
            <a:r>
              <a:rPr lang="en-US" sz="2400"/>
              <a:t>KESETT is based upon guideline-</a:t>
            </a:r>
            <a:br>
              <a:rPr lang="en-US" sz="2400"/>
            </a:br>
            <a:r>
              <a:rPr lang="en-US" sz="2400"/>
              <a:t>concordant treatment of status</a:t>
            </a:r>
            <a:endParaRPr/>
          </a:p>
        </p:txBody>
      </p:sp>
      <p:pic>
        <p:nvPicPr>
          <p:cNvPr id="1244" name="Google Shape;1244;g3d422ecfddc_0_494"/>
          <p:cNvPicPr preferRelativeResize="0"/>
          <p:nvPr/>
        </p:nvPicPr>
        <p:blipFill rotWithShape="1">
          <a:blip r:embed="rId3">
            <a:alphaModFix/>
          </a:blip>
          <a:srcRect b="0" l="0" r="0" t="0"/>
          <a:stretch/>
        </p:blipFill>
        <p:spPr>
          <a:xfrm>
            <a:off x="5029425" y="1207475"/>
            <a:ext cx="952025" cy="952025"/>
          </a:xfrm>
          <a:prstGeom prst="rect">
            <a:avLst/>
          </a:prstGeom>
          <a:noFill/>
          <a:ln>
            <a:noFill/>
          </a:ln>
        </p:spPr>
      </p:pic>
      <p:pic>
        <p:nvPicPr>
          <p:cNvPr id="1245" name="Google Shape;1245;g3d422ecfddc_0_494"/>
          <p:cNvPicPr preferRelativeResize="0"/>
          <p:nvPr/>
        </p:nvPicPr>
        <p:blipFill rotWithShape="1">
          <a:blip r:embed="rId4">
            <a:alphaModFix/>
          </a:blip>
          <a:srcRect b="0" l="0" r="0" t="0"/>
          <a:stretch/>
        </p:blipFill>
        <p:spPr>
          <a:xfrm>
            <a:off x="6558750" y="152400"/>
            <a:ext cx="5159702" cy="6553198"/>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0" name="Shape 1250"/>
        <p:cNvGrpSpPr/>
        <p:nvPr/>
      </p:nvGrpSpPr>
      <p:grpSpPr>
        <a:xfrm>
          <a:off x="0" y="0"/>
          <a:ext cx="0" cy="0"/>
          <a:chOff x="0" y="0"/>
          <a:chExt cx="0" cy="0"/>
        </a:xfrm>
      </p:grpSpPr>
      <p:pic>
        <p:nvPicPr>
          <p:cNvPr id="1251" name="Google Shape;1251;g3d422ecfddc_0_656" title="Screenshot 2026-04-02 at 9.56.44 AM.png"/>
          <p:cNvPicPr preferRelativeResize="0"/>
          <p:nvPr/>
        </p:nvPicPr>
        <p:blipFill rotWithShape="1">
          <a:blip r:embed="rId3">
            <a:alphaModFix/>
          </a:blip>
          <a:srcRect b="0" l="0" r="0" t="0"/>
          <a:stretch/>
        </p:blipFill>
        <p:spPr>
          <a:xfrm>
            <a:off x="1052449" y="418150"/>
            <a:ext cx="9938849" cy="2882425"/>
          </a:xfrm>
          <a:prstGeom prst="rect">
            <a:avLst/>
          </a:prstGeom>
          <a:noFill/>
          <a:ln>
            <a:noFill/>
          </a:ln>
        </p:spPr>
      </p:pic>
      <p:sp>
        <p:nvSpPr>
          <p:cNvPr id="1252" name="Google Shape;1252;g3d422ecfddc_0_656"/>
          <p:cNvSpPr txBox="1"/>
          <p:nvPr/>
        </p:nvSpPr>
        <p:spPr>
          <a:xfrm>
            <a:off x="1211525" y="3894550"/>
            <a:ext cx="9620700" cy="23397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Clinical team needs to be aware of study and screening</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Study team can assist via EHR alerts, EMS alerts, etc.</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Leverage key teams such as ED pharmacy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Provider will assess eligibility and enroll; investigator will confirm eligibility later for CRF entry</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7" name="Shape 1257"/>
        <p:cNvGrpSpPr/>
        <p:nvPr/>
      </p:nvGrpSpPr>
      <p:grpSpPr>
        <a:xfrm>
          <a:off x="0" y="0"/>
          <a:ext cx="0" cy="0"/>
          <a:chOff x="0" y="0"/>
          <a:chExt cx="0" cy="0"/>
        </a:xfrm>
      </p:grpSpPr>
      <p:pic>
        <p:nvPicPr>
          <p:cNvPr id="1258" name="Google Shape;1258;g3d422ecfddc_0_594"/>
          <p:cNvPicPr preferRelativeResize="0"/>
          <p:nvPr/>
        </p:nvPicPr>
        <p:blipFill rotWithShape="1">
          <a:blip r:embed="rId3">
            <a:alphaModFix/>
          </a:blip>
          <a:srcRect b="0" l="0" r="0" t="0"/>
          <a:stretch/>
        </p:blipFill>
        <p:spPr>
          <a:xfrm>
            <a:off x="8585575" y="1445497"/>
            <a:ext cx="3454274" cy="4378804"/>
          </a:xfrm>
          <a:prstGeom prst="rect">
            <a:avLst/>
          </a:prstGeom>
          <a:noFill/>
          <a:ln>
            <a:noFill/>
          </a:ln>
        </p:spPr>
      </p:pic>
      <p:pic>
        <p:nvPicPr>
          <p:cNvPr id="1259" name="Google Shape;1259;g3d422ecfddc_0_594" title="Screenshot 2026-04-02 at 10.00.07 AM.png"/>
          <p:cNvPicPr preferRelativeResize="0"/>
          <p:nvPr/>
        </p:nvPicPr>
        <p:blipFill rotWithShape="1">
          <a:blip r:embed="rId4">
            <a:alphaModFix/>
          </a:blip>
          <a:srcRect b="0" l="0" r="0" t="0"/>
          <a:stretch/>
        </p:blipFill>
        <p:spPr>
          <a:xfrm>
            <a:off x="-12" y="3624900"/>
            <a:ext cx="6920288" cy="3233100"/>
          </a:xfrm>
          <a:prstGeom prst="rect">
            <a:avLst/>
          </a:prstGeom>
          <a:noFill/>
          <a:ln>
            <a:noFill/>
          </a:ln>
        </p:spPr>
      </p:pic>
      <p:pic>
        <p:nvPicPr>
          <p:cNvPr id="1260" name="Google Shape;1260;g3d422ecfddc_0_594" title="Screenshot 2026-04-02 at 9.59.56 AM.png"/>
          <p:cNvPicPr preferRelativeResize="0"/>
          <p:nvPr/>
        </p:nvPicPr>
        <p:blipFill rotWithShape="1">
          <a:blip r:embed="rId5">
            <a:alphaModFix/>
          </a:blip>
          <a:srcRect b="0" l="0" r="0" t="0"/>
          <a:stretch/>
        </p:blipFill>
        <p:spPr>
          <a:xfrm>
            <a:off x="0" y="-86950"/>
            <a:ext cx="6920275" cy="3711850"/>
          </a:xfrm>
          <a:prstGeom prst="rect">
            <a:avLst/>
          </a:prstGeom>
          <a:noFill/>
          <a:ln>
            <a:noFill/>
          </a:ln>
        </p:spPr>
      </p:pic>
      <p:sp>
        <p:nvSpPr>
          <p:cNvPr id="1261" name="Google Shape;1261;g3d422ecfddc_0_594"/>
          <p:cNvSpPr/>
          <p:nvPr/>
        </p:nvSpPr>
        <p:spPr>
          <a:xfrm>
            <a:off x="7033975" y="2816000"/>
            <a:ext cx="1437900" cy="14223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6" name="Shape 1266"/>
        <p:cNvGrpSpPr/>
        <p:nvPr/>
      </p:nvGrpSpPr>
      <p:grpSpPr>
        <a:xfrm>
          <a:off x="0" y="0"/>
          <a:ext cx="0" cy="0"/>
          <a:chOff x="0" y="0"/>
          <a:chExt cx="0" cy="0"/>
        </a:xfrm>
      </p:grpSpPr>
      <p:pic>
        <p:nvPicPr>
          <p:cNvPr id="1267" name="Google Shape;1267;g3d422ecfddc_0_540"/>
          <p:cNvPicPr preferRelativeResize="0"/>
          <p:nvPr/>
        </p:nvPicPr>
        <p:blipFill rotWithShape="1">
          <a:blip r:embed="rId3">
            <a:alphaModFix/>
          </a:blip>
          <a:srcRect b="0" l="0" r="0" t="0"/>
          <a:stretch/>
        </p:blipFill>
        <p:spPr>
          <a:xfrm>
            <a:off x="0" y="9150"/>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1267"/>
                                        </p:tgtEl>
                                        <p:attrNameLst>
                                          <p:attrName>ppt_y</p:attrName>
                                        </p:attrNameLst>
                                      </p:cBhvr>
                                      <p:tavLst>
                                        <p:tav fmla="" tm="0">
                                          <p:val>
                                            <p:strVal val="#ppt_y"/>
                                          </p:val>
                                        </p:tav>
                                        <p:tav fmla="" tm="100000">
                                          <p:val>
                                            <p:strVal val="#ppt_y-1"/>
                                          </p:val>
                                        </p:tav>
                                      </p:tavLst>
                                    </p:anim>
                                    <p:set>
                                      <p:cBhvr>
                                        <p:cTn dur="1" fill="hold">
                                          <p:stCondLst>
                                            <p:cond delay="1000"/>
                                          </p:stCondLst>
                                        </p:cTn>
                                        <p:tgtEl>
                                          <p:spTgt spid="126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2" name="Shape 1272"/>
        <p:cNvGrpSpPr/>
        <p:nvPr/>
      </p:nvGrpSpPr>
      <p:grpSpPr>
        <a:xfrm>
          <a:off x="0" y="0"/>
          <a:ext cx="0" cy="0"/>
          <a:chOff x="0" y="0"/>
          <a:chExt cx="0" cy="0"/>
        </a:xfrm>
      </p:grpSpPr>
      <p:pic>
        <p:nvPicPr>
          <p:cNvPr id="1273" name="Google Shape;1273;g3d422ecfddc_0_663"/>
          <p:cNvPicPr preferRelativeResize="0"/>
          <p:nvPr/>
        </p:nvPicPr>
        <p:blipFill rotWithShape="1">
          <a:blip r:embed="rId3">
            <a:alphaModFix/>
          </a:blip>
          <a:srcRect b="50051" l="0" r="0" t="21848"/>
          <a:stretch/>
        </p:blipFill>
        <p:spPr>
          <a:xfrm>
            <a:off x="78150" y="1284176"/>
            <a:ext cx="6613300" cy="2360249"/>
          </a:xfrm>
          <a:prstGeom prst="rect">
            <a:avLst/>
          </a:prstGeom>
          <a:noFill/>
          <a:ln>
            <a:noFill/>
          </a:ln>
        </p:spPr>
      </p:pic>
      <p:pic>
        <p:nvPicPr>
          <p:cNvPr id="1274" name="Google Shape;1274;g3d422ecfddc_0_663"/>
          <p:cNvPicPr preferRelativeResize="0"/>
          <p:nvPr/>
        </p:nvPicPr>
        <p:blipFill rotWithShape="1">
          <a:blip r:embed="rId4">
            <a:alphaModFix/>
          </a:blip>
          <a:srcRect b="0" l="0" r="0" t="0"/>
          <a:stretch/>
        </p:blipFill>
        <p:spPr>
          <a:xfrm>
            <a:off x="7148100" y="346325"/>
            <a:ext cx="4614850" cy="6001001"/>
          </a:xfrm>
          <a:prstGeom prst="rect">
            <a:avLst/>
          </a:prstGeom>
          <a:noFill/>
          <a:ln>
            <a:noFill/>
          </a:ln>
        </p:spPr>
      </p:pic>
      <p:sp>
        <p:nvSpPr>
          <p:cNvPr id="1275" name="Google Shape;1275;g3d422ecfddc_0_663"/>
          <p:cNvSpPr/>
          <p:nvPr/>
        </p:nvSpPr>
        <p:spPr>
          <a:xfrm>
            <a:off x="5908550" y="3581900"/>
            <a:ext cx="1062900" cy="11568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76" name="Google Shape;1276;g3d422ecfddc_0_663" title="362.jpg"/>
          <p:cNvPicPr preferRelativeResize="0"/>
          <p:nvPr/>
        </p:nvPicPr>
        <p:blipFill rotWithShape="1">
          <a:blip r:embed="rId5">
            <a:alphaModFix/>
          </a:blip>
          <a:srcRect b="0" l="0" r="0" t="0"/>
          <a:stretch/>
        </p:blipFill>
        <p:spPr>
          <a:xfrm>
            <a:off x="668225" y="3796825"/>
            <a:ext cx="2181581" cy="2908775"/>
          </a:xfrm>
          <a:prstGeom prst="rect">
            <a:avLst/>
          </a:prstGeom>
          <a:noFill/>
          <a:ln>
            <a:noFill/>
          </a:ln>
        </p:spPr>
      </p:pic>
      <p:pic>
        <p:nvPicPr>
          <p:cNvPr id="1277" name="Google Shape;1277;g3d422ecfddc_0_663" title="1000024794.jpg"/>
          <p:cNvPicPr preferRelativeResize="0"/>
          <p:nvPr/>
        </p:nvPicPr>
        <p:blipFill rotWithShape="1">
          <a:blip r:embed="rId6">
            <a:alphaModFix/>
          </a:blip>
          <a:srcRect b="0" l="0" r="0" t="0"/>
          <a:stretch/>
        </p:blipFill>
        <p:spPr>
          <a:xfrm>
            <a:off x="3033481" y="4738700"/>
            <a:ext cx="3225779" cy="1814501"/>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1" name="Shape 1281"/>
        <p:cNvGrpSpPr/>
        <p:nvPr/>
      </p:nvGrpSpPr>
      <p:grpSpPr>
        <a:xfrm>
          <a:off x="0" y="0"/>
          <a:ext cx="0" cy="0"/>
          <a:chOff x="0" y="0"/>
          <a:chExt cx="0" cy="0"/>
        </a:xfrm>
      </p:grpSpPr>
      <p:pic>
        <p:nvPicPr>
          <p:cNvPr id="1282" name="Google Shape;1282;g3d422ecfddc_0_720"/>
          <p:cNvPicPr preferRelativeResize="0"/>
          <p:nvPr/>
        </p:nvPicPr>
        <p:blipFill rotWithShape="1">
          <a:blip r:embed="rId3">
            <a:alphaModFix/>
          </a:blip>
          <a:srcRect b="12989" l="6121" r="0" t="25714"/>
          <a:stretch/>
        </p:blipFill>
        <p:spPr>
          <a:xfrm>
            <a:off x="127000" y="35650"/>
            <a:ext cx="11844997" cy="668020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6" name="Shape 1286"/>
        <p:cNvGrpSpPr/>
        <p:nvPr/>
      </p:nvGrpSpPr>
      <p:grpSpPr>
        <a:xfrm>
          <a:off x="0" y="0"/>
          <a:ext cx="0" cy="0"/>
          <a:chOff x="0" y="0"/>
          <a:chExt cx="0" cy="0"/>
        </a:xfrm>
      </p:grpSpPr>
      <p:pic>
        <p:nvPicPr>
          <p:cNvPr id="1287" name="Google Shape;1287;g3d422ecfddc_0_700"/>
          <p:cNvPicPr preferRelativeResize="0"/>
          <p:nvPr/>
        </p:nvPicPr>
        <p:blipFill rotWithShape="1">
          <a:blip r:embed="rId3">
            <a:alphaModFix amt="90000"/>
          </a:blip>
          <a:srcRect b="0" l="0" r="299" t="0"/>
          <a:stretch/>
        </p:blipFill>
        <p:spPr>
          <a:xfrm>
            <a:off x="0" y="17824"/>
            <a:ext cx="12192000" cy="6858000"/>
          </a:xfrm>
          <a:prstGeom prst="rect">
            <a:avLst/>
          </a:prstGeom>
          <a:noFill/>
          <a:ln>
            <a:noFill/>
          </a:ln>
        </p:spPr>
      </p:pic>
      <p:sp>
        <p:nvSpPr>
          <p:cNvPr id="1288" name="Google Shape;1288;g3d422ecfddc_0_700"/>
          <p:cNvSpPr txBox="1"/>
          <p:nvPr>
            <p:ph idx="4294967295" type="body"/>
          </p:nvPr>
        </p:nvSpPr>
        <p:spPr>
          <a:xfrm>
            <a:off x="5864267" y="3446824"/>
            <a:ext cx="6203100" cy="32019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2800"/>
              <a:buNone/>
            </a:pPr>
            <a:r>
              <a:rPr lang="en-US"/>
              <a:t>Vials contain LEV and KET, or LEV alone </a:t>
            </a:r>
            <a:endParaRPr/>
          </a:p>
          <a:p>
            <a:pPr indent="0" lvl="0" marL="0" rtl="0" algn="l">
              <a:lnSpc>
                <a:spcPct val="90000"/>
              </a:lnSpc>
              <a:spcBef>
                <a:spcPts val="1600"/>
              </a:spcBef>
              <a:spcAft>
                <a:spcPts val="0"/>
              </a:spcAft>
              <a:buClr>
                <a:schemeClr val="dk1"/>
              </a:buClr>
              <a:buSzPts val="2800"/>
              <a:buNone/>
            </a:pPr>
            <a:r>
              <a:rPr lang="en-US"/>
              <a:t>Same concentration in all vials</a:t>
            </a:r>
            <a:endParaRPr/>
          </a:p>
          <a:p>
            <a:pPr indent="0" lvl="0" marL="0" rtl="0" algn="l">
              <a:lnSpc>
                <a:spcPct val="90000"/>
              </a:lnSpc>
              <a:spcBef>
                <a:spcPts val="1600"/>
              </a:spcBef>
              <a:spcAft>
                <a:spcPts val="0"/>
              </a:spcAft>
              <a:buClr>
                <a:schemeClr val="dk1"/>
              </a:buClr>
              <a:buSzPts val="2800"/>
              <a:buNone/>
            </a:pPr>
            <a:r>
              <a:rPr lang="en-US"/>
              <a:t>Purple tier 35mL - Weight     30kg</a:t>
            </a:r>
            <a:endParaRPr/>
          </a:p>
          <a:p>
            <a:pPr indent="0" lvl="0" marL="0" rtl="0" algn="l">
              <a:lnSpc>
                <a:spcPct val="90000"/>
              </a:lnSpc>
              <a:spcBef>
                <a:spcPts val="1600"/>
              </a:spcBef>
              <a:spcAft>
                <a:spcPts val="1600"/>
              </a:spcAft>
              <a:buClr>
                <a:schemeClr val="dk1"/>
              </a:buClr>
              <a:buSzPts val="2800"/>
              <a:buNone/>
            </a:pPr>
            <a:r>
              <a:t/>
            </a:r>
            <a:endParaRPr/>
          </a:p>
        </p:txBody>
      </p:sp>
      <p:sp>
        <p:nvSpPr>
          <p:cNvPr id="1289" name="Google Shape;1289;g3d422ecfddc_0_700"/>
          <p:cNvSpPr txBox="1"/>
          <p:nvPr>
            <p:ph idx="4294967295" type="title"/>
          </p:nvPr>
        </p:nvSpPr>
        <p:spPr>
          <a:xfrm>
            <a:off x="8217100" y="2179767"/>
            <a:ext cx="37431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100000"/>
              <a:buFont typeface="Play"/>
              <a:buNone/>
            </a:pPr>
            <a:r>
              <a:rPr lang="en-US">
                <a:latin typeface="Arial"/>
                <a:ea typeface="Arial"/>
                <a:cs typeface="Arial"/>
                <a:sym typeface="Arial"/>
              </a:rPr>
              <a:t>Vials</a:t>
            </a:r>
            <a:endParaRPr>
              <a:latin typeface="Arial"/>
              <a:ea typeface="Arial"/>
              <a:cs typeface="Arial"/>
              <a:sym typeface="Arial"/>
            </a:endParaRPr>
          </a:p>
        </p:txBody>
      </p:sp>
      <p:sp>
        <p:nvSpPr>
          <p:cNvPr id="1290" name="Google Shape;1290;g3d422ecfddc_0_700"/>
          <p:cNvSpPr/>
          <p:nvPr/>
        </p:nvSpPr>
        <p:spPr>
          <a:xfrm>
            <a:off x="7619975" y="331725"/>
            <a:ext cx="634200" cy="6804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91" name="Google Shape;1291;g3d422ecfddc_0_700"/>
          <p:cNvCxnSpPr/>
          <p:nvPr/>
        </p:nvCxnSpPr>
        <p:spPr>
          <a:xfrm flipH="1" rot="10800000">
            <a:off x="10141800" y="5146825"/>
            <a:ext cx="231000" cy="173400"/>
          </a:xfrm>
          <a:prstGeom prst="straightConnector1">
            <a:avLst/>
          </a:prstGeom>
          <a:noFill/>
          <a:ln cap="flat" cmpd="sng" w="28575">
            <a:solidFill>
              <a:schemeClr val="dk2"/>
            </a:solidFill>
            <a:prstDash val="solid"/>
            <a:round/>
            <a:headEnd len="sm" w="sm" type="none"/>
            <a:tailEnd len="sm" w="sm" type="none"/>
          </a:ln>
        </p:spPr>
      </p:cxnSp>
      <p:cxnSp>
        <p:nvCxnSpPr>
          <p:cNvPr id="1292" name="Google Shape;1292;g3d422ecfddc_0_700"/>
          <p:cNvCxnSpPr/>
          <p:nvPr/>
        </p:nvCxnSpPr>
        <p:spPr>
          <a:xfrm rot="10800000">
            <a:off x="10148250" y="5320175"/>
            <a:ext cx="256800" cy="1092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7" name="Shape 1297"/>
        <p:cNvGrpSpPr/>
        <p:nvPr/>
      </p:nvGrpSpPr>
      <p:grpSpPr>
        <a:xfrm>
          <a:off x="0" y="0"/>
          <a:ext cx="0" cy="0"/>
          <a:chOff x="0" y="0"/>
          <a:chExt cx="0" cy="0"/>
        </a:xfrm>
      </p:grpSpPr>
      <p:pic>
        <p:nvPicPr>
          <p:cNvPr id="1298" name="Google Shape;1298;g3d422ecfddc_0_709"/>
          <p:cNvPicPr preferRelativeResize="0"/>
          <p:nvPr/>
        </p:nvPicPr>
        <p:blipFill rotWithShape="1">
          <a:blip r:embed="rId3">
            <a:alphaModFix/>
          </a:blip>
          <a:srcRect b="0" l="0" r="0" t="0"/>
          <a:stretch/>
        </p:blipFill>
        <p:spPr>
          <a:xfrm>
            <a:off x="152400" y="152400"/>
            <a:ext cx="11650135" cy="6553201"/>
          </a:xfrm>
          <a:prstGeom prst="rect">
            <a:avLst/>
          </a:prstGeom>
          <a:noFill/>
          <a:ln>
            <a:noFill/>
          </a:ln>
        </p:spPr>
      </p:pic>
      <p:sp>
        <p:nvSpPr>
          <p:cNvPr id="1299" name="Google Shape;1299;g3d422ecfddc_0_709"/>
          <p:cNvSpPr/>
          <p:nvPr/>
        </p:nvSpPr>
        <p:spPr>
          <a:xfrm>
            <a:off x="7060075" y="2617300"/>
            <a:ext cx="532800" cy="5007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0" name="Google Shape;1300;g3d422ecfddc_0_709"/>
          <p:cNvSpPr/>
          <p:nvPr/>
        </p:nvSpPr>
        <p:spPr>
          <a:xfrm>
            <a:off x="3207975" y="2931900"/>
            <a:ext cx="481500" cy="11748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g3d422ecfddc_0_709"/>
          <p:cNvSpPr txBox="1"/>
          <p:nvPr>
            <p:ph idx="4294967295" type="body"/>
          </p:nvPr>
        </p:nvSpPr>
        <p:spPr>
          <a:xfrm>
            <a:off x="6056874" y="4106700"/>
            <a:ext cx="5124900" cy="2458500"/>
          </a:xfrm>
          <a:prstGeom prst="rect">
            <a:avLst/>
          </a:prstGeom>
          <a:noFill/>
          <a:ln>
            <a:noFill/>
          </a:ln>
        </p:spPr>
        <p:txBody>
          <a:bodyPr anchorCtr="0" anchor="t" bIns="121900" lIns="121900" spcFirstLastPara="1" rIns="121900" wrap="square" tIns="121900">
            <a:normAutofit fontScale="92500" lnSpcReduction="10000"/>
          </a:bodyPr>
          <a:lstStyle/>
          <a:p>
            <a:pPr indent="0" lvl="0" marL="0" rtl="0" algn="l">
              <a:lnSpc>
                <a:spcPct val="90000"/>
              </a:lnSpc>
              <a:spcBef>
                <a:spcPts val="0"/>
              </a:spcBef>
              <a:spcAft>
                <a:spcPts val="0"/>
              </a:spcAft>
              <a:buClr>
                <a:schemeClr val="dk1"/>
              </a:buClr>
              <a:buSzPct val="100000"/>
              <a:buNone/>
            </a:pPr>
            <a:r>
              <a:rPr lang="en-US"/>
              <a:t>Drug ID on the vial</a:t>
            </a:r>
            <a:endParaRPr/>
          </a:p>
          <a:p>
            <a:pPr indent="0" lvl="0" marL="0" rtl="0" algn="l">
              <a:lnSpc>
                <a:spcPct val="90000"/>
              </a:lnSpc>
              <a:spcBef>
                <a:spcPts val="1600"/>
              </a:spcBef>
              <a:spcAft>
                <a:spcPts val="0"/>
              </a:spcAft>
              <a:buClr>
                <a:schemeClr val="dk1"/>
              </a:buClr>
              <a:buSzPct val="100000"/>
              <a:buNone/>
            </a:pPr>
            <a:r>
              <a:rPr lang="en-US"/>
              <a:t>White tier 90mL - Weight    30kg</a:t>
            </a:r>
            <a:endParaRPr/>
          </a:p>
          <a:p>
            <a:pPr indent="0" lvl="0" marL="0" rtl="0" algn="l">
              <a:lnSpc>
                <a:spcPct val="90000"/>
              </a:lnSpc>
              <a:spcBef>
                <a:spcPts val="1600"/>
              </a:spcBef>
              <a:spcAft>
                <a:spcPts val="0"/>
              </a:spcAft>
              <a:buClr>
                <a:schemeClr val="dk1"/>
              </a:buClr>
              <a:buSzPct val="100000"/>
              <a:buNone/>
            </a:pPr>
            <a:r>
              <a:rPr lang="en-US"/>
              <a:t>Use next vials and backup vials</a:t>
            </a:r>
            <a:endParaRPr/>
          </a:p>
          <a:p>
            <a:pPr indent="0" lvl="0" marL="0" rtl="0" algn="l">
              <a:lnSpc>
                <a:spcPct val="90000"/>
              </a:lnSpc>
              <a:spcBef>
                <a:spcPts val="1600"/>
              </a:spcBef>
              <a:spcAft>
                <a:spcPts val="1600"/>
              </a:spcAft>
              <a:buClr>
                <a:schemeClr val="dk1"/>
              </a:buClr>
              <a:buSzPct val="100000"/>
              <a:buNone/>
            </a:pPr>
            <a:r>
              <a:rPr lang="en-US"/>
              <a:t>Storage, replacement and shipping</a:t>
            </a:r>
            <a:endParaRPr/>
          </a:p>
        </p:txBody>
      </p:sp>
      <p:cxnSp>
        <p:nvCxnSpPr>
          <p:cNvPr id="1302" name="Google Shape;1302;g3d422ecfddc_0_709"/>
          <p:cNvCxnSpPr/>
          <p:nvPr/>
        </p:nvCxnSpPr>
        <p:spPr>
          <a:xfrm>
            <a:off x="9891475" y="4874025"/>
            <a:ext cx="179700" cy="109200"/>
          </a:xfrm>
          <a:prstGeom prst="straightConnector1">
            <a:avLst/>
          </a:prstGeom>
          <a:noFill/>
          <a:ln cap="flat" cmpd="sng" w="28575">
            <a:solidFill>
              <a:schemeClr val="dk2"/>
            </a:solidFill>
            <a:prstDash val="solid"/>
            <a:round/>
            <a:headEnd len="sm" w="sm" type="none"/>
            <a:tailEnd len="sm" w="sm" type="none"/>
          </a:ln>
        </p:spPr>
      </p:cxnSp>
      <p:cxnSp>
        <p:nvCxnSpPr>
          <p:cNvPr id="1303" name="Google Shape;1303;g3d422ecfddc_0_709"/>
          <p:cNvCxnSpPr/>
          <p:nvPr/>
        </p:nvCxnSpPr>
        <p:spPr>
          <a:xfrm flipH="1">
            <a:off x="9878700" y="4890075"/>
            <a:ext cx="166800" cy="77100"/>
          </a:xfrm>
          <a:prstGeom prst="straightConnector1">
            <a:avLst/>
          </a:prstGeom>
          <a:noFill/>
          <a:ln cap="flat" cmpd="sng" w="28575">
            <a:solidFill>
              <a:schemeClr val="dk2"/>
            </a:solidFill>
            <a:prstDash val="solid"/>
            <a:round/>
            <a:headEnd len="sm" w="sm" type="none"/>
            <a:tailEnd len="sm" w="sm" type="none"/>
          </a:ln>
        </p:spPr>
      </p:cxnSp>
      <p:cxnSp>
        <p:nvCxnSpPr>
          <p:cNvPr id="1304" name="Google Shape;1304;g3d422ecfddc_0_709"/>
          <p:cNvCxnSpPr/>
          <p:nvPr/>
        </p:nvCxnSpPr>
        <p:spPr>
          <a:xfrm flipH="1" rot="10800000">
            <a:off x="9878575" y="5037850"/>
            <a:ext cx="205500" cy="63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8" name="Shape 1308"/>
        <p:cNvGrpSpPr/>
        <p:nvPr/>
      </p:nvGrpSpPr>
      <p:grpSpPr>
        <a:xfrm>
          <a:off x="0" y="0"/>
          <a:ext cx="0" cy="0"/>
          <a:chOff x="0" y="0"/>
          <a:chExt cx="0" cy="0"/>
        </a:xfrm>
      </p:grpSpPr>
      <p:pic>
        <p:nvPicPr>
          <p:cNvPr id="1309" name="Google Shape;1309;g3d422ecfddc_0_686"/>
          <p:cNvPicPr preferRelativeResize="0"/>
          <p:nvPr/>
        </p:nvPicPr>
        <p:blipFill rotWithShape="1">
          <a:blip r:embed="rId3">
            <a:alphaModFix/>
          </a:blip>
          <a:srcRect b="21204" l="0" r="0" t="0"/>
          <a:stretch/>
        </p:blipFill>
        <p:spPr>
          <a:xfrm>
            <a:off x="4920401" y="1"/>
            <a:ext cx="3171967" cy="6858001"/>
          </a:xfrm>
          <a:prstGeom prst="rect">
            <a:avLst/>
          </a:prstGeom>
          <a:noFill/>
          <a:ln>
            <a:noFill/>
          </a:ln>
        </p:spPr>
      </p:pic>
      <p:sp>
        <p:nvSpPr>
          <p:cNvPr id="1310" name="Google Shape;1310;g3d422ecfddc_0_686"/>
          <p:cNvSpPr txBox="1"/>
          <p:nvPr/>
        </p:nvSpPr>
        <p:spPr>
          <a:xfrm>
            <a:off x="8537933" y="552667"/>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Reminder Cards with instructions</a:t>
            </a:r>
            <a:endParaRPr b="0" i="0" sz="2800" u="none" cap="none" strike="noStrike">
              <a:solidFill>
                <a:schemeClr val="dk2"/>
              </a:solidFill>
              <a:latin typeface="Arial"/>
              <a:ea typeface="Arial"/>
              <a:cs typeface="Arial"/>
              <a:sym typeface="Arial"/>
            </a:endParaRPr>
          </a:p>
        </p:txBody>
      </p:sp>
      <p:sp>
        <p:nvSpPr>
          <p:cNvPr id="1311" name="Google Shape;1311;g3d422ecfddc_0_686"/>
          <p:cNvSpPr txBox="1"/>
          <p:nvPr/>
        </p:nvSpPr>
        <p:spPr>
          <a:xfrm>
            <a:off x="8698200" y="2947800"/>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Length-based weight-estimation tool</a:t>
            </a:r>
            <a:endParaRPr b="0" i="0" sz="2800" u="none" cap="none" strike="noStrike">
              <a:solidFill>
                <a:schemeClr val="dk2"/>
              </a:solidFill>
              <a:latin typeface="Arial"/>
              <a:ea typeface="Arial"/>
              <a:cs typeface="Arial"/>
              <a:sym typeface="Arial"/>
            </a:endParaRPr>
          </a:p>
        </p:txBody>
      </p:sp>
      <p:sp>
        <p:nvSpPr>
          <p:cNvPr id="1312" name="Google Shape;1312;g3d422ecfddc_0_686"/>
          <p:cNvSpPr txBox="1"/>
          <p:nvPr/>
        </p:nvSpPr>
        <p:spPr>
          <a:xfrm>
            <a:off x="1137200" y="5026533"/>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Study Ceribell with headbands in a basket below</a:t>
            </a:r>
            <a:endParaRPr b="0" i="0" sz="2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1313" name="Google Shape;1313;g3d422ecfddc_0_686"/>
          <p:cNvSpPr txBox="1"/>
          <p:nvPr/>
        </p:nvSpPr>
        <p:spPr>
          <a:xfrm>
            <a:off x="1444433" y="342200"/>
            <a:ext cx="3351300" cy="1921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Retrieved KESETT study drug spiked and inverted on hanger tab</a:t>
            </a:r>
            <a:endParaRPr b="0" i="0" sz="2800" u="none" cap="none" strike="noStrike">
              <a:solidFill>
                <a:schemeClr val="dk2"/>
              </a:solidFill>
              <a:latin typeface="Arial"/>
              <a:ea typeface="Arial"/>
              <a:cs typeface="Arial"/>
              <a:sym typeface="Arial"/>
            </a:endParaRPr>
          </a:p>
        </p:txBody>
      </p:sp>
      <p:sp>
        <p:nvSpPr>
          <p:cNvPr id="1314" name="Google Shape;1314;g3d422ecfddc_0_686"/>
          <p:cNvSpPr txBox="1"/>
          <p:nvPr/>
        </p:nvSpPr>
        <p:spPr>
          <a:xfrm>
            <a:off x="409967" y="3304300"/>
            <a:ext cx="40785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Your institutional pump</a:t>
            </a:r>
            <a:endParaRPr b="0" i="0" sz="2800" u="none" cap="none" strike="noStrike">
              <a:solidFill>
                <a:schemeClr val="dk2"/>
              </a:solidFill>
              <a:latin typeface="Arial"/>
              <a:ea typeface="Arial"/>
              <a:cs typeface="Arial"/>
              <a:sym typeface="Arial"/>
            </a:endParaRPr>
          </a:p>
        </p:txBody>
      </p:sp>
      <p:cxnSp>
        <p:nvCxnSpPr>
          <p:cNvPr id="1315" name="Google Shape;1315;g3d422ecfddc_0_686"/>
          <p:cNvCxnSpPr/>
          <p:nvPr/>
        </p:nvCxnSpPr>
        <p:spPr>
          <a:xfrm flipH="1" rot="10800000">
            <a:off x="4795633" y="10876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316" name="Google Shape;1316;g3d422ecfddc_0_686"/>
          <p:cNvCxnSpPr/>
          <p:nvPr/>
        </p:nvCxnSpPr>
        <p:spPr>
          <a:xfrm flipH="1" rot="10800000">
            <a:off x="4297304" y="3662296"/>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317" name="Google Shape;1317;g3d422ecfddc_0_686"/>
          <p:cNvCxnSpPr/>
          <p:nvPr/>
        </p:nvCxnSpPr>
        <p:spPr>
          <a:xfrm rot="10800000">
            <a:off x="7804295" y="13023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318" name="Google Shape;1318;g3d422ecfddc_0_686"/>
          <p:cNvCxnSpPr/>
          <p:nvPr/>
        </p:nvCxnSpPr>
        <p:spPr>
          <a:xfrm flipH="1">
            <a:off x="7397733" y="3939233"/>
            <a:ext cx="1193700" cy="578400"/>
          </a:xfrm>
          <a:prstGeom prst="straightConnector1">
            <a:avLst/>
          </a:prstGeom>
          <a:noFill/>
          <a:ln cap="flat" cmpd="sng" w="38100">
            <a:solidFill>
              <a:schemeClr val="dk2"/>
            </a:solidFill>
            <a:prstDash val="solid"/>
            <a:round/>
            <a:headEnd len="sm" w="sm" type="none"/>
            <a:tailEnd len="med" w="med" type="triangle"/>
          </a:ln>
        </p:spPr>
      </p:cxnSp>
      <p:cxnSp>
        <p:nvCxnSpPr>
          <p:cNvPr id="1319" name="Google Shape;1319;g3d422ecfddc_0_686"/>
          <p:cNvCxnSpPr/>
          <p:nvPr/>
        </p:nvCxnSpPr>
        <p:spPr>
          <a:xfrm flipH="1" rot="10800000">
            <a:off x="4488400" y="5507639"/>
            <a:ext cx="1126500" cy="900"/>
          </a:xfrm>
          <a:prstGeom prst="straightConnector1">
            <a:avLst/>
          </a:prstGeom>
          <a:noFill/>
          <a:ln cap="flat" cmpd="sng" w="38100">
            <a:solidFill>
              <a:schemeClr val="dk2"/>
            </a:solidFill>
            <a:prstDash val="solid"/>
            <a:round/>
            <a:headEnd len="sm" w="sm" type="none"/>
            <a:tailEnd len="med" w="med" type="triangle"/>
          </a:ln>
        </p:spPr>
      </p:cxn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23" name="Shape 1323"/>
        <p:cNvGrpSpPr/>
        <p:nvPr/>
      </p:nvGrpSpPr>
      <p:grpSpPr>
        <a:xfrm>
          <a:off x="0" y="0"/>
          <a:ext cx="0" cy="0"/>
          <a:chOff x="0" y="0"/>
          <a:chExt cx="0" cy="0"/>
        </a:xfrm>
      </p:grpSpPr>
      <p:sp>
        <p:nvSpPr>
          <p:cNvPr id="1324" name="Google Shape;1324;g3d422ecfddc_0_730"/>
          <p:cNvSpPr txBox="1"/>
          <p:nvPr>
            <p:ph type="title"/>
          </p:nvPr>
        </p:nvSpPr>
        <p:spPr>
          <a:xfrm>
            <a:off x="338025" y="1987575"/>
            <a:ext cx="5773800" cy="1325700"/>
          </a:xfrm>
          <a:prstGeom prst="rect">
            <a:avLst/>
          </a:prstGeom>
          <a:noFill/>
          <a:ln>
            <a:noFill/>
          </a:ln>
        </p:spPr>
        <p:txBody>
          <a:bodyPr anchorCtr="0" anchor="ctr" bIns="60925" lIns="121900" spcFirstLastPara="1" rIns="121900" wrap="square" tIns="60925">
            <a:normAutofit fontScale="90000"/>
          </a:bodyPr>
          <a:lstStyle/>
          <a:p>
            <a:pPr indent="0" lvl="0" marL="0" rtl="0" algn="l">
              <a:lnSpc>
                <a:spcPct val="90000"/>
              </a:lnSpc>
              <a:spcBef>
                <a:spcPts val="0"/>
              </a:spcBef>
              <a:spcAft>
                <a:spcPts val="0"/>
              </a:spcAft>
              <a:buClr>
                <a:schemeClr val="dk1"/>
              </a:buClr>
              <a:buSzPct val="150000"/>
              <a:buFont typeface="Play"/>
              <a:buNone/>
            </a:pPr>
            <a:r>
              <a:rPr b="1" lang="en-US">
                <a:solidFill>
                  <a:srgbClr val="7030A0"/>
                </a:solidFill>
                <a:latin typeface="Arial"/>
                <a:ea typeface="Arial"/>
                <a:cs typeface="Arial"/>
                <a:sym typeface="Arial"/>
              </a:rPr>
              <a:t>Cavalry to the rescue!</a:t>
            </a:r>
            <a:endParaRPr b="1">
              <a:solidFill>
                <a:srgbClr val="7030A0"/>
              </a:solidFill>
              <a:latin typeface="Arial"/>
              <a:ea typeface="Arial"/>
              <a:cs typeface="Arial"/>
              <a:sym typeface="Arial"/>
            </a:endParaRPr>
          </a:p>
        </p:txBody>
      </p:sp>
      <p:sp>
        <p:nvSpPr>
          <p:cNvPr id="1325" name="Google Shape;1325;g3d422ecfddc_0_730"/>
          <p:cNvSpPr txBox="1"/>
          <p:nvPr>
            <p:ph idx="1" type="body"/>
          </p:nvPr>
        </p:nvSpPr>
        <p:spPr>
          <a:xfrm>
            <a:off x="416175" y="3081725"/>
            <a:ext cx="5617500" cy="31107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1600"/>
              </a:spcAft>
              <a:buClr>
                <a:schemeClr val="dk1"/>
              </a:buClr>
              <a:buSzPts val="3200"/>
              <a:buNone/>
            </a:pPr>
            <a:r>
              <a:rPr lang="en-US" sz="2933"/>
              <a:t>Study team needs to arrive as soon as possible</a:t>
            </a:r>
            <a:endParaRPr sz="2933"/>
          </a:p>
        </p:txBody>
      </p:sp>
      <p:pic>
        <p:nvPicPr>
          <p:cNvPr descr="http://tomohalloran.com/wp-content/uploads/2014/05/calvary.gif" id="1326" name="Google Shape;1326;g3d422ecfddc_0_730"/>
          <p:cNvPicPr preferRelativeResize="0"/>
          <p:nvPr/>
        </p:nvPicPr>
        <p:blipFill rotWithShape="1">
          <a:blip r:embed="rId3">
            <a:alphaModFix/>
          </a:blip>
          <a:srcRect b="0" l="0" r="0" t="0"/>
          <a:stretch/>
        </p:blipFill>
        <p:spPr>
          <a:xfrm>
            <a:off x="838200" y="4160250"/>
            <a:ext cx="3432375" cy="2416400"/>
          </a:xfrm>
          <a:prstGeom prst="rect">
            <a:avLst/>
          </a:prstGeom>
          <a:noFill/>
          <a:ln>
            <a:noFill/>
          </a:ln>
        </p:spPr>
      </p:pic>
      <p:sp>
        <p:nvSpPr>
          <p:cNvPr id="1327" name="Google Shape;1327;g3d422ecfddc_0_730"/>
          <p:cNvSpPr txBox="1"/>
          <p:nvPr/>
        </p:nvSpPr>
        <p:spPr>
          <a:xfrm>
            <a:off x="6393100" y="2940975"/>
            <a:ext cx="5617500" cy="3557700"/>
          </a:xfrm>
          <a:prstGeom prst="rect">
            <a:avLst/>
          </a:prstGeom>
          <a:solidFill>
            <a:schemeClr val="lt1"/>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1. Start or confirm EEG</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2. Retrieve vial ID number</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3. Record treatment outcomes at 15- and 60-min; ensure source docs are consistent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4. Identify LAR for informed consent approach; collect medical hx, home meds, race, ethnicity as needed</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5. Complete enrollment CRFs in WebDCU within 8 hours </a:t>
            </a:r>
            <a:endParaRPr b="0" i="0" sz="2100" u="none" cap="none" strike="noStrike">
              <a:solidFill>
                <a:schemeClr val="dk1"/>
              </a:solidFill>
              <a:latin typeface="Arial"/>
              <a:ea typeface="Arial"/>
              <a:cs typeface="Arial"/>
              <a:sym typeface="Arial"/>
            </a:endParaRPr>
          </a:p>
        </p:txBody>
      </p:sp>
      <p:pic>
        <p:nvPicPr>
          <p:cNvPr id="1328" name="Google Shape;1328;g3d422ecfddc_0_730"/>
          <p:cNvPicPr preferRelativeResize="0"/>
          <p:nvPr/>
        </p:nvPicPr>
        <p:blipFill rotWithShape="1">
          <a:blip r:embed="rId4">
            <a:alphaModFix/>
          </a:blip>
          <a:srcRect b="38601" l="0" r="0" t="49234"/>
          <a:stretch/>
        </p:blipFill>
        <p:spPr>
          <a:xfrm>
            <a:off x="338023" y="262850"/>
            <a:ext cx="10271326" cy="1586924"/>
          </a:xfrm>
          <a:prstGeom prst="rect">
            <a:avLst/>
          </a:prstGeom>
          <a:noFill/>
          <a:ln>
            <a:noFill/>
          </a:ln>
        </p:spPr>
      </p:pic>
      <p:sp>
        <p:nvSpPr>
          <p:cNvPr id="1329" name="Google Shape;1329;g3d422ecfddc_0_730"/>
          <p:cNvSpPr/>
          <p:nvPr/>
        </p:nvSpPr>
        <p:spPr>
          <a:xfrm flipH="1" rot="10323457">
            <a:off x="8032762" y="690007"/>
            <a:ext cx="3612755" cy="261985"/>
          </a:xfrm>
          <a:prstGeom prst="leftArrow">
            <a:avLst>
              <a:gd fmla="val 50000" name="adj1"/>
              <a:gd fmla="val 50000" name="adj2"/>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g3d422ecfddc_0_730"/>
          <p:cNvSpPr txBox="1"/>
          <p:nvPr/>
        </p:nvSpPr>
        <p:spPr>
          <a:xfrm>
            <a:off x="10395650" y="893425"/>
            <a:ext cx="1593300" cy="170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rgbClr val="CC0000"/>
                </a:solidFill>
                <a:latin typeface="Arial"/>
                <a:ea typeface="Arial"/>
                <a:cs typeface="Arial"/>
                <a:sym typeface="Arial"/>
              </a:rPr>
              <a:t>Write in your pager #!</a:t>
            </a:r>
            <a:endParaRPr b="1" i="0" sz="2700" u="none" cap="none" strike="noStrike">
              <a:solidFill>
                <a:srgbClr val="CC0000"/>
              </a:solidFill>
              <a:latin typeface="Arial"/>
              <a:ea typeface="Arial"/>
              <a:cs typeface="Arial"/>
              <a:sym typeface="Arial"/>
            </a:endParaRPr>
          </a:p>
        </p:txBody>
      </p:sp>
      <p:sp>
        <p:nvSpPr>
          <p:cNvPr id="1331" name="Google Shape;1331;g3d422ecfddc_0_730"/>
          <p:cNvSpPr txBox="1"/>
          <p:nvPr>
            <p:ph type="title"/>
          </p:nvPr>
        </p:nvSpPr>
        <p:spPr>
          <a:xfrm>
            <a:off x="6393100" y="2080650"/>
            <a:ext cx="5127900" cy="13257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5940"/>
              <a:buFont typeface="Play"/>
              <a:buNone/>
            </a:pPr>
            <a:r>
              <a:rPr b="1" lang="en-US" sz="2960" u="sng">
                <a:solidFill>
                  <a:srgbClr val="7030A0"/>
                </a:solidFill>
                <a:latin typeface="Arial"/>
                <a:ea typeface="Arial"/>
                <a:cs typeface="Arial"/>
                <a:sym typeface="Arial"/>
              </a:rPr>
              <a:t>Study team actions:</a:t>
            </a:r>
            <a:endParaRPr b="1" sz="2960" u="sng">
              <a:solidFill>
                <a:srgbClr val="7030A0"/>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36" name="Shape 1336"/>
        <p:cNvGrpSpPr/>
        <p:nvPr/>
      </p:nvGrpSpPr>
      <p:grpSpPr>
        <a:xfrm>
          <a:off x="0" y="0"/>
          <a:ext cx="0" cy="0"/>
          <a:chOff x="0" y="0"/>
          <a:chExt cx="0" cy="0"/>
        </a:xfrm>
      </p:grpSpPr>
      <p:pic>
        <p:nvPicPr>
          <p:cNvPr id="1337" name="Google Shape;1337;g3d422ecfddc_0_671"/>
          <p:cNvPicPr preferRelativeResize="0"/>
          <p:nvPr/>
        </p:nvPicPr>
        <p:blipFill rotWithShape="1">
          <a:blip r:embed="rId3">
            <a:alphaModFix/>
          </a:blip>
          <a:srcRect b="28866" l="0" r="0" t="60649"/>
          <a:stretch/>
        </p:blipFill>
        <p:spPr>
          <a:xfrm>
            <a:off x="838200" y="228626"/>
            <a:ext cx="10073924" cy="1341524"/>
          </a:xfrm>
          <a:prstGeom prst="rect">
            <a:avLst/>
          </a:prstGeom>
          <a:noFill/>
          <a:ln>
            <a:noFill/>
          </a:ln>
        </p:spPr>
      </p:pic>
      <p:pic>
        <p:nvPicPr>
          <p:cNvPr id="1338" name="Google Shape;1338;g3d422ecfddc_0_671"/>
          <p:cNvPicPr preferRelativeResize="0"/>
          <p:nvPr/>
        </p:nvPicPr>
        <p:blipFill rotWithShape="1">
          <a:blip r:embed="rId4">
            <a:alphaModFix/>
          </a:blip>
          <a:srcRect b="0" l="0" r="0" t="0"/>
          <a:stretch/>
        </p:blipFill>
        <p:spPr>
          <a:xfrm>
            <a:off x="6337500" y="1654350"/>
            <a:ext cx="3814850" cy="4941849"/>
          </a:xfrm>
          <a:prstGeom prst="rect">
            <a:avLst/>
          </a:prstGeom>
          <a:noFill/>
          <a:ln>
            <a:noFill/>
          </a:ln>
        </p:spPr>
      </p:pic>
      <p:sp>
        <p:nvSpPr>
          <p:cNvPr id="1339" name="Google Shape;1339;g3d422ecfddc_0_671"/>
          <p:cNvSpPr txBox="1"/>
          <p:nvPr>
            <p:ph idx="4294967295" type="body"/>
          </p:nvPr>
        </p:nvSpPr>
        <p:spPr>
          <a:xfrm>
            <a:off x="838200" y="1772525"/>
            <a:ext cx="5586300" cy="4529100"/>
          </a:xfrm>
          <a:prstGeom prst="rect">
            <a:avLst/>
          </a:prstGeom>
          <a:noFill/>
          <a:ln>
            <a:noFill/>
          </a:ln>
        </p:spPr>
        <p:txBody>
          <a:bodyPr anchorCtr="0" anchor="t" bIns="45700" lIns="91425" spcFirstLastPara="1" rIns="91425" wrap="square" tIns="45700">
            <a:normAutofit/>
          </a:bodyPr>
          <a:lstStyle/>
          <a:p>
            <a:pPr indent="-406400" lvl="0" marL="457200" rtl="0" algn="l">
              <a:lnSpc>
                <a:spcPct val="115000"/>
              </a:lnSpc>
              <a:spcBef>
                <a:spcPts val="0"/>
              </a:spcBef>
              <a:spcAft>
                <a:spcPts val="0"/>
              </a:spcAft>
              <a:buSzPts val="2800"/>
              <a:buChar char="●"/>
            </a:pPr>
            <a:r>
              <a:rPr lang="en-US"/>
              <a:t>Ideally within 5-15 minutes of study drug start</a:t>
            </a:r>
            <a:endParaRPr/>
          </a:p>
          <a:p>
            <a:pPr indent="-342900" lvl="1" marL="914400" rtl="0" algn="l">
              <a:lnSpc>
                <a:spcPct val="115000"/>
              </a:lnSpc>
              <a:spcBef>
                <a:spcPts val="0"/>
              </a:spcBef>
              <a:spcAft>
                <a:spcPts val="0"/>
              </a:spcAft>
              <a:buSzPts val="1800"/>
              <a:buChar char="○"/>
            </a:pPr>
            <a:r>
              <a:rPr lang="en-US"/>
              <a:t>Do not delay treatment</a:t>
            </a:r>
            <a:endParaRPr/>
          </a:p>
          <a:p>
            <a:pPr indent="-406400" lvl="0" marL="457200" rtl="0" algn="l">
              <a:lnSpc>
                <a:spcPct val="115000"/>
              </a:lnSpc>
              <a:spcBef>
                <a:spcPts val="0"/>
              </a:spcBef>
              <a:spcAft>
                <a:spcPts val="0"/>
              </a:spcAft>
              <a:buSzPts val="2800"/>
              <a:buChar char="●"/>
            </a:pPr>
            <a:r>
              <a:rPr lang="en-US"/>
              <a:t>First hour is most important EEG data collection</a:t>
            </a:r>
            <a:endParaRPr/>
          </a:p>
          <a:p>
            <a:pPr indent="-406400" lvl="0" marL="457200" rtl="0" algn="l">
              <a:lnSpc>
                <a:spcPct val="115000"/>
              </a:lnSpc>
              <a:spcBef>
                <a:spcPts val="0"/>
              </a:spcBef>
              <a:spcAft>
                <a:spcPts val="0"/>
              </a:spcAft>
              <a:buSzPts val="2800"/>
              <a:buChar char="●"/>
            </a:pPr>
            <a:r>
              <a:rPr lang="en-US"/>
              <a:t>Protocol cards include instructions</a:t>
            </a:r>
            <a:endParaRPr/>
          </a:p>
          <a:p>
            <a:pPr indent="0" lvl="0" marL="0" rtl="0" algn="l">
              <a:lnSpc>
                <a:spcPct val="115000"/>
              </a:lnSpc>
              <a:spcBef>
                <a:spcPts val="1000"/>
              </a:spcBef>
              <a:spcAft>
                <a:spcPts val="0"/>
              </a:spcAft>
              <a:buSzPts val="1800"/>
              <a:buNone/>
            </a:pPr>
            <a:r>
              <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44" name="Shape 1344"/>
        <p:cNvGrpSpPr/>
        <p:nvPr/>
      </p:nvGrpSpPr>
      <p:grpSpPr>
        <a:xfrm>
          <a:off x="0" y="0"/>
          <a:ext cx="0" cy="0"/>
          <a:chOff x="0" y="0"/>
          <a:chExt cx="0" cy="0"/>
        </a:xfrm>
      </p:grpSpPr>
      <p:pic>
        <p:nvPicPr>
          <p:cNvPr id="1345" name="Google Shape;1345;g3d44d63b734_0_7"/>
          <p:cNvPicPr preferRelativeResize="0"/>
          <p:nvPr/>
        </p:nvPicPr>
        <p:blipFill rotWithShape="1">
          <a:blip r:embed="rId3">
            <a:alphaModFix/>
          </a:blip>
          <a:srcRect b="0" l="0" r="0" t="0"/>
          <a:stretch/>
        </p:blipFill>
        <p:spPr>
          <a:xfrm>
            <a:off x="3063750" y="-672925"/>
            <a:ext cx="6526150" cy="8454151"/>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49" name="Shape 1349"/>
        <p:cNvGrpSpPr/>
        <p:nvPr/>
      </p:nvGrpSpPr>
      <p:grpSpPr>
        <a:xfrm>
          <a:off x="0" y="0"/>
          <a:ext cx="0" cy="0"/>
          <a:chOff x="0" y="0"/>
          <a:chExt cx="0" cy="0"/>
        </a:xfrm>
      </p:grpSpPr>
      <p:sp>
        <p:nvSpPr>
          <p:cNvPr id="1350" name="Google Shape;1350;g3d422ecfddc_0_769"/>
          <p:cNvSpPr txBox="1"/>
          <p:nvPr>
            <p:ph type="title"/>
          </p:nvPr>
        </p:nvSpPr>
        <p:spPr>
          <a:xfrm>
            <a:off x="838200" y="213625"/>
            <a:ext cx="10515600" cy="1169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a:t>
            </a:r>
            <a:endParaRPr b="1">
              <a:solidFill>
                <a:srgbClr val="743192"/>
              </a:solidFill>
            </a:endParaRPr>
          </a:p>
        </p:txBody>
      </p:sp>
      <p:sp>
        <p:nvSpPr>
          <p:cNvPr id="1351" name="Google Shape;1351;g3d422ecfddc_0_769"/>
          <p:cNvSpPr txBox="1"/>
          <p:nvPr>
            <p:ph idx="1" type="body"/>
          </p:nvPr>
        </p:nvSpPr>
        <p:spPr>
          <a:xfrm>
            <a:off x="838200" y="1383325"/>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No PHI </a:t>
            </a:r>
            <a:r>
              <a:rPr lang="en-US"/>
              <a:t>should be entered into research device</a:t>
            </a:r>
            <a:endParaRPr/>
          </a:p>
          <a:p>
            <a:pPr indent="-342900" lvl="1" marL="914400" rtl="0" algn="l">
              <a:lnSpc>
                <a:spcPct val="115000"/>
              </a:lnSpc>
              <a:spcBef>
                <a:spcPts val="0"/>
              </a:spcBef>
              <a:spcAft>
                <a:spcPts val="0"/>
              </a:spcAft>
              <a:buSzPts val="1800"/>
              <a:buChar char="○"/>
            </a:pPr>
            <a:r>
              <a:rPr lang="en-US"/>
              <a:t>Study Drug ID = 5 digits from vial label will identify the record</a:t>
            </a:r>
            <a:endParaRPr/>
          </a:p>
          <a:p>
            <a:pPr indent="0" lvl="0" marL="0" rtl="0" algn="l">
              <a:lnSpc>
                <a:spcPct val="115000"/>
              </a:lnSpc>
              <a:spcBef>
                <a:spcPts val="1000"/>
              </a:spcBef>
              <a:spcAft>
                <a:spcPts val="0"/>
              </a:spcAft>
              <a:buSzPts val="1800"/>
              <a:buNone/>
            </a:pPr>
            <a:r>
              <a:t/>
            </a:r>
            <a:endParaRPr/>
          </a:p>
        </p:txBody>
      </p:sp>
      <p:sp>
        <p:nvSpPr>
          <p:cNvPr id="1352" name="Google Shape;1352;g3d422ecfddc_0_769"/>
          <p:cNvSpPr/>
          <p:nvPr/>
        </p:nvSpPr>
        <p:spPr>
          <a:xfrm>
            <a:off x="411325" y="2505475"/>
            <a:ext cx="6525000" cy="4272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53" name="Google Shape;1353;g3d422ecfddc_0_769" title="Screenshot 2025-10-31 at 1.48.26 PM.png"/>
          <p:cNvPicPr preferRelativeResize="0"/>
          <p:nvPr/>
        </p:nvPicPr>
        <p:blipFill rotWithShape="1">
          <a:blip r:embed="rId3">
            <a:alphaModFix/>
          </a:blip>
          <a:srcRect b="0" l="0" r="0" t="0"/>
          <a:stretch/>
        </p:blipFill>
        <p:spPr>
          <a:xfrm>
            <a:off x="644675" y="2688200"/>
            <a:ext cx="6077150" cy="3989675"/>
          </a:xfrm>
          <a:prstGeom prst="rect">
            <a:avLst/>
          </a:prstGeom>
          <a:noFill/>
          <a:ln>
            <a:noFill/>
          </a:ln>
        </p:spPr>
      </p:pic>
      <p:sp>
        <p:nvSpPr>
          <p:cNvPr id="1354" name="Google Shape;1354;g3d422ecfddc_0_769"/>
          <p:cNvSpPr txBox="1"/>
          <p:nvPr>
            <p:ph idx="1" type="body"/>
          </p:nvPr>
        </p:nvSpPr>
        <p:spPr>
          <a:xfrm>
            <a:off x="7347525" y="2886138"/>
            <a:ext cx="4158600" cy="34647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Stickers on headband boxes &amp; recorder as reminder</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355" name="Google Shape;1355;g3d422ecfddc_0_76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59" name="Shape 1359"/>
        <p:cNvGrpSpPr/>
        <p:nvPr/>
      </p:nvGrpSpPr>
      <p:grpSpPr>
        <a:xfrm>
          <a:off x="0" y="0"/>
          <a:ext cx="0" cy="0"/>
          <a:chOff x="0" y="0"/>
          <a:chExt cx="0" cy="0"/>
        </a:xfrm>
      </p:grpSpPr>
      <p:sp>
        <p:nvSpPr>
          <p:cNvPr id="1360" name="Google Shape;1360;g3d422ecfddc_0_778"/>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 (cont.)</a:t>
            </a:r>
            <a:endParaRPr b="1">
              <a:solidFill>
                <a:srgbClr val="743192"/>
              </a:solidFill>
            </a:endParaRPr>
          </a:p>
        </p:txBody>
      </p:sp>
      <p:sp>
        <p:nvSpPr>
          <p:cNvPr id="1361" name="Google Shape;1361;g3d422ecfddc_0_778"/>
          <p:cNvSpPr txBox="1"/>
          <p:nvPr>
            <p:ph idx="1" type="body"/>
          </p:nvPr>
        </p:nvSpPr>
        <p:spPr>
          <a:xfrm>
            <a:off x="838200" y="195130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Record EEG for </a:t>
            </a:r>
            <a:r>
              <a:rPr b="1" lang="en-US" u="sng"/>
              <a:t>at least</a:t>
            </a:r>
            <a:r>
              <a:rPr b="1" lang="en-US"/>
              <a:t> 1 hour and </a:t>
            </a:r>
            <a:r>
              <a:rPr b="1" lang="en-US" u="sng"/>
              <a:t>up to</a:t>
            </a:r>
            <a:r>
              <a:rPr b="1" lang="en-US"/>
              <a:t> 4 hours</a:t>
            </a:r>
            <a:endParaRPr b="1"/>
          </a:p>
          <a:p>
            <a:pPr indent="-342900" lvl="1" marL="914400" rtl="0" algn="l">
              <a:lnSpc>
                <a:spcPct val="115000"/>
              </a:lnSpc>
              <a:spcBef>
                <a:spcPts val="0"/>
              </a:spcBef>
              <a:spcAft>
                <a:spcPts val="0"/>
              </a:spcAft>
              <a:buSzPts val="1800"/>
              <a:buChar char="○"/>
            </a:pPr>
            <a:r>
              <a:rPr lang="en-US"/>
              <a:t>OK to replace with clinical EEG if indicated, ideally after 1 hour mark</a:t>
            </a:r>
            <a:endParaRPr/>
          </a:p>
          <a:p>
            <a:pPr indent="-342900" lvl="1" marL="914400" rtl="0" algn="l">
              <a:lnSpc>
                <a:spcPct val="115000"/>
              </a:lnSpc>
              <a:spcBef>
                <a:spcPts val="0"/>
              </a:spcBef>
              <a:spcAft>
                <a:spcPts val="0"/>
              </a:spcAft>
              <a:buSzPts val="1800"/>
              <a:buChar char="○"/>
            </a:pPr>
            <a:r>
              <a:rPr lang="en-US"/>
              <a:t>Remove before MRI or CT; can be replaced afterwards</a:t>
            </a:r>
            <a:endParaRPr/>
          </a:p>
          <a:p>
            <a:pPr indent="-342900" lvl="1" marL="914400" rtl="0" algn="l">
              <a:lnSpc>
                <a:spcPct val="115000"/>
              </a:lnSpc>
              <a:spcBef>
                <a:spcPts val="0"/>
              </a:spcBef>
              <a:spcAft>
                <a:spcPts val="0"/>
              </a:spcAft>
              <a:buSzPts val="1800"/>
              <a:buChar char="○"/>
            </a:pPr>
            <a:r>
              <a:rPr lang="en-US"/>
              <a:t>Skin check at 2 hours per manufacturer</a:t>
            </a:r>
            <a:endParaRPr/>
          </a:p>
          <a:p>
            <a:pPr indent="-342900" lvl="1" marL="914400" rtl="0" algn="l">
              <a:lnSpc>
                <a:spcPct val="115000"/>
              </a:lnSpc>
              <a:spcBef>
                <a:spcPts val="0"/>
              </a:spcBef>
              <a:spcAft>
                <a:spcPts val="0"/>
              </a:spcAft>
              <a:buSzPts val="1800"/>
              <a:buChar char="○"/>
            </a:pPr>
            <a:r>
              <a:rPr lang="en-US"/>
              <a:t>Recover &amp; reset device after recording complete</a:t>
            </a:r>
            <a:endParaRPr/>
          </a:p>
          <a:p>
            <a:pPr indent="-342900" lvl="0" marL="457200" rtl="0" algn="l">
              <a:lnSpc>
                <a:spcPct val="115000"/>
              </a:lnSpc>
              <a:spcBef>
                <a:spcPts val="0"/>
              </a:spcBef>
              <a:spcAft>
                <a:spcPts val="0"/>
              </a:spcAft>
              <a:buSzPts val="1800"/>
              <a:buChar char="●"/>
            </a:pPr>
            <a:r>
              <a:rPr b="1" lang="en-US"/>
              <a:t>EEG waveform is viewable at the bedside; not readily available for site review in the portal</a:t>
            </a:r>
            <a:endParaRPr b="1"/>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362" name="Google Shape;1362;g3d422ecfddc_0_77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67" name="Shape 1367"/>
        <p:cNvGrpSpPr/>
        <p:nvPr/>
      </p:nvGrpSpPr>
      <p:grpSpPr>
        <a:xfrm>
          <a:off x="0" y="0"/>
          <a:ext cx="0" cy="0"/>
          <a:chOff x="0" y="0"/>
          <a:chExt cx="0" cy="0"/>
        </a:xfrm>
      </p:grpSpPr>
      <p:pic>
        <p:nvPicPr>
          <p:cNvPr id="1368" name="Google Shape;1368;g3d422ecfddc_0_743"/>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369" name="Google Shape;1369;g3d422ecfddc_0_743"/>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74" name="Shape 1374"/>
        <p:cNvGrpSpPr/>
        <p:nvPr/>
      </p:nvGrpSpPr>
      <p:grpSpPr>
        <a:xfrm>
          <a:off x="0" y="0"/>
          <a:ext cx="0" cy="0"/>
          <a:chOff x="0" y="0"/>
          <a:chExt cx="0" cy="0"/>
        </a:xfrm>
      </p:grpSpPr>
      <p:pic>
        <p:nvPicPr>
          <p:cNvPr id="1375" name="Google Shape;1375;g3d422ecfddc_0_757"/>
          <p:cNvPicPr preferRelativeResize="0"/>
          <p:nvPr/>
        </p:nvPicPr>
        <p:blipFill rotWithShape="1">
          <a:blip r:embed="rId3">
            <a:alphaModFix/>
          </a:blip>
          <a:srcRect b="0" l="0" r="0" t="0"/>
          <a:stretch/>
        </p:blipFill>
        <p:spPr>
          <a:xfrm>
            <a:off x="608250" y="152400"/>
            <a:ext cx="5159702" cy="6553198"/>
          </a:xfrm>
          <a:prstGeom prst="rect">
            <a:avLst/>
          </a:prstGeom>
          <a:noFill/>
          <a:ln>
            <a:noFill/>
          </a:ln>
        </p:spPr>
      </p:pic>
      <p:pic>
        <p:nvPicPr>
          <p:cNvPr id="1376" name="Google Shape;1376;g3d422ecfddc_0_757"/>
          <p:cNvPicPr preferRelativeResize="0"/>
          <p:nvPr/>
        </p:nvPicPr>
        <p:blipFill rotWithShape="1">
          <a:blip r:embed="rId4">
            <a:alphaModFix/>
          </a:blip>
          <a:srcRect b="0" l="0" r="0" t="0"/>
          <a:stretch/>
        </p:blipFill>
        <p:spPr>
          <a:xfrm>
            <a:off x="6382577" y="152400"/>
            <a:ext cx="5039504" cy="6553201"/>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1" name="Shape 1381"/>
        <p:cNvGrpSpPr/>
        <p:nvPr/>
      </p:nvGrpSpPr>
      <p:grpSpPr>
        <a:xfrm>
          <a:off x="0" y="0"/>
          <a:ext cx="0" cy="0"/>
          <a:chOff x="0" y="0"/>
          <a:chExt cx="0" cy="0"/>
        </a:xfrm>
      </p:grpSpPr>
      <p:pic>
        <p:nvPicPr>
          <p:cNvPr id="1382" name="Google Shape;1382;g3d422ecfddc_0_786"/>
          <p:cNvPicPr preferRelativeResize="0"/>
          <p:nvPr/>
        </p:nvPicPr>
        <p:blipFill rotWithShape="1">
          <a:blip r:embed="rId3">
            <a:alphaModFix/>
          </a:blip>
          <a:srcRect b="8308" l="0" r="0" t="70702"/>
          <a:stretch/>
        </p:blipFill>
        <p:spPr>
          <a:xfrm>
            <a:off x="910837" y="239375"/>
            <a:ext cx="10370325" cy="2764551"/>
          </a:xfrm>
          <a:prstGeom prst="rect">
            <a:avLst/>
          </a:prstGeom>
          <a:noFill/>
          <a:ln>
            <a:noFill/>
          </a:ln>
        </p:spPr>
      </p:pic>
      <p:sp>
        <p:nvSpPr>
          <p:cNvPr id="1383" name="Google Shape;1383;g3d422ecfddc_0_786"/>
          <p:cNvSpPr txBox="1"/>
          <p:nvPr/>
        </p:nvSpPr>
        <p:spPr>
          <a:xfrm>
            <a:off x="1285650" y="3225300"/>
            <a:ext cx="9620700" cy="35709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Have plan for how assessments will be performed and data documented</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presence and absence of study team</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E.g., Worksheet, Smartphrase</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Access the CRF study book in WebDCU to view what data points are required </a:t>
            </a:r>
            <a:endParaRPr b="0" i="0" sz="28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1" lang="en-US" sz="2600" u="none" cap="none" strike="noStrike">
                <a:solidFill>
                  <a:schemeClr val="dk1"/>
                </a:solidFill>
                <a:latin typeface="Arial"/>
                <a:ea typeface="Arial"/>
                <a:cs typeface="Arial"/>
                <a:sym typeface="Arial"/>
              </a:rPr>
              <a:t>Project Management &gt; CRF Collection Schedule &gt; All CRFs in Header</a:t>
            </a:r>
            <a:endParaRPr b="0" i="1" sz="2600" u="none" cap="none" strike="noStrik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8" name="Shape 1388"/>
        <p:cNvGrpSpPr/>
        <p:nvPr/>
      </p:nvGrpSpPr>
      <p:grpSpPr>
        <a:xfrm>
          <a:off x="0" y="0"/>
          <a:ext cx="0" cy="0"/>
          <a:chOff x="0" y="0"/>
          <a:chExt cx="0" cy="0"/>
        </a:xfrm>
      </p:grpSpPr>
      <p:pic>
        <p:nvPicPr>
          <p:cNvPr id="1389" name="Google Shape;1389;g3d422ecfddc_0_545"/>
          <p:cNvPicPr preferRelativeResize="0"/>
          <p:nvPr/>
        </p:nvPicPr>
        <p:blipFill rotWithShape="1">
          <a:blip r:embed="rId3">
            <a:alphaModFix/>
          </a:blip>
          <a:srcRect b="0" l="0" r="0" t="0"/>
          <a:stretch/>
        </p:blipFill>
        <p:spPr>
          <a:xfrm>
            <a:off x="0" y="-4383499"/>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389"/>
                                        </p:tgtEl>
                                        <p:attrNameLst>
                                          <p:attrName>style.visibility</p:attrName>
                                        </p:attrNameLst>
                                      </p:cBhvr>
                                      <p:to>
                                        <p:strVal val="visible"/>
                                      </p:to>
                                    </p:set>
                                    <p:anim calcmode="lin" valueType="num">
                                      <p:cBhvr additive="base">
                                        <p:cTn dur="1000"/>
                                        <p:tgtEl>
                                          <p:spTgt spid="138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93" name="Shape 1393"/>
        <p:cNvGrpSpPr/>
        <p:nvPr/>
      </p:nvGrpSpPr>
      <p:grpSpPr>
        <a:xfrm>
          <a:off x="0" y="0"/>
          <a:ext cx="0" cy="0"/>
          <a:chOff x="0" y="0"/>
          <a:chExt cx="0" cy="0"/>
        </a:xfrm>
      </p:grpSpPr>
      <p:sp>
        <p:nvSpPr>
          <p:cNvPr id="1394" name="Google Shape;1394;g3db61d23d18_3_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95" name="Google Shape;1395;g3db61d23d18_3_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396" name="Google Shape;1396;g3db61d23d18_3_20"/>
          <p:cNvGrpSpPr/>
          <p:nvPr/>
        </p:nvGrpSpPr>
        <p:grpSpPr>
          <a:xfrm>
            <a:off x="1303402" y="3985"/>
            <a:ext cx="9772765" cy="6858000"/>
            <a:chOff x="1303402" y="3985"/>
            <a:chExt cx="9772765" cy="6858000"/>
          </a:xfrm>
        </p:grpSpPr>
        <p:sp>
          <p:nvSpPr>
            <p:cNvPr id="1397" name="Google Shape;1397;g3db61d23d18_3_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98" name="Google Shape;1398;g3db61d23d18_3_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99" name="Google Shape;1399;g3db61d23d18_3_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00" name="Google Shape;1400;g3db61d23d18_3_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01" name="Google Shape;1401;g3db61d23d18_3_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02" name="Google Shape;1402;g3db61d23d18_3_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03" name="Google Shape;1403;g3db61d23d18_3_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404" name="Google Shape;1404;g3db61d23d18_3_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900">
                <a:latin typeface="Arial"/>
                <a:ea typeface="Arial"/>
                <a:cs typeface="Arial"/>
                <a:sym typeface="Arial"/>
              </a:rPr>
              <a:t>eConsent</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405" name="Google Shape;1405;g3db61d23d18_3_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404"/>
                                        </p:tgtEl>
                                        <p:attrNameLst>
                                          <p:attrName>style.visibility</p:attrName>
                                        </p:attrNameLst>
                                      </p:cBhvr>
                                      <p:to>
                                        <p:strVal val="visible"/>
                                      </p:to>
                                    </p:set>
                                    <p:animEffect filter="fade" transition="in">
                                      <p:cBhvr>
                                        <p:cTn dur="1000"/>
                                        <p:tgtEl>
                                          <p:spTgt spid="1404"/>
                                        </p:tgtEl>
                                      </p:cBhvr>
                                    </p:animEffect>
                                  </p:childTnLst>
                                </p:cTn>
                              </p:par>
                              <p:par>
                                <p:cTn fill="hold" nodeType="withEffect" presetClass="entr" presetID="10" presetSubtype="0">
                                  <p:stCondLst>
                                    <p:cond delay="1000"/>
                                  </p:stCondLst>
                                  <p:childTnLst>
                                    <p:set>
                                      <p:cBhvr>
                                        <p:cTn dur="1" fill="hold">
                                          <p:stCondLst>
                                            <p:cond delay="0"/>
                                          </p:stCondLst>
                                        </p:cTn>
                                        <p:tgtEl>
                                          <p:spTgt spid="1405">
                                            <p:txEl>
                                              <p:pRg end="0" st="0"/>
                                            </p:txEl>
                                          </p:spTgt>
                                        </p:tgtEl>
                                        <p:attrNameLst>
                                          <p:attrName>style.visibility</p:attrName>
                                        </p:attrNameLst>
                                      </p:cBhvr>
                                      <p:to>
                                        <p:strVal val="visible"/>
                                      </p:to>
                                    </p:set>
                                    <p:animEffect filter="fade" transition="in">
                                      <p:cBhvr>
                                        <p:cTn dur="1000"/>
                                        <p:tgtEl>
                                          <p:spTgt spid="140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Violet">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2025-11-06T21:33:02Z</dcterms:created>
  <dc:creator>Cervantes, Vincent</dc:creator>
</cp:coreProperties>
</file>