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Lst>
  <p:sldSz cy="6858000" cx="12192000"/>
  <p:notesSz cx="6858000" cy="9144000"/>
  <p:embeddedFontLst>
    <p:embeddedFont>
      <p:font typeface="Play"/>
      <p:regular r:id="rId140"/>
      <p:bold r:id="rId141"/>
    </p:embeddedFont>
    <p:embeddedFont>
      <p:font typeface="Urbanist Medium"/>
      <p:regular r:id="rId142"/>
      <p:bold r:id="rId143"/>
      <p:italic r:id="rId144"/>
      <p:boldItalic r:id="rId145"/>
    </p:embeddedFont>
    <p:embeddedFont>
      <p:font typeface="Urbanist"/>
      <p:regular r:id="rId146"/>
      <p:bold r:id="rId147"/>
      <p:italic r:id="rId148"/>
      <p:boldItalic r:id="rId149"/>
    </p:embeddedFont>
    <p:embeddedFont>
      <p:font typeface="Lexend"/>
      <p:regular r:id="rId150"/>
      <p:bold r:id="rId1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2" roundtripDataSignature="AMtx7mjmn4vAre+8Vo/Dh8NLiYKJbIEl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37E9E58-98C8-4B57-87F9-E069D89A1762}">
  <a:tblStyle styleId="{137E9E58-98C8-4B57-87F9-E069D89A1762}"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73EEC38A-A2CF-41D4-8A3C-D8AE6C979D93}"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150" Type="http://schemas.openxmlformats.org/officeDocument/2006/relationships/font" Target="fonts/Lexend-regular.fntdata"/><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font" Target="fonts/Urbanist-boldItalic.fntdata"/><Relationship Id="rId4" Type="http://schemas.openxmlformats.org/officeDocument/2006/relationships/slideMaster" Target="slideMasters/slideMaster1.xml"/><Relationship Id="rId148" Type="http://schemas.openxmlformats.org/officeDocument/2006/relationships/font" Target="fonts/Urbanist-italic.fntdata"/><Relationship Id="rId9" Type="http://schemas.openxmlformats.org/officeDocument/2006/relationships/slide" Target="slides/slide3.xml"/><Relationship Id="rId143" Type="http://schemas.openxmlformats.org/officeDocument/2006/relationships/font" Target="fonts/UrbanistMedium-bold.fntdata"/><Relationship Id="rId142" Type="http://schemas.openxmlformats.org/officeDocument/2006/relationships/font" Target="fonts/UrbanistMedium-regular.fntdata"/><Relationship Id="rId141" Type="http://schemas.openxmlformats.org/officeDocument/2006/relationships/font" Target="fonts/Play-bold.fntdata"/><Relationship Id="rId140" Type="http://schemas.openxmlformats.org/officeDocument/2006/relationships/font" Target="fonts/Play-regular.fntdata"/><Relationship Id="rId5" Type="http://schemas.openxmlformats.org/officeDocument/2006/relationships/slideMaster" Target="slideMasters/slideMaster2.xml"/><Relationship Id="rId147" Type="http://schemas.openxmlformats.org/officeDocument/2006/relationships/font" Target="fonts/Urbanist-bold.fntdata"/><Relationship Id="rId6" Type="http://schemas.openxmlformats.org/officeDocument/2006/relationships/notesMaster" Target="notesMasters/notesMaster1.xml"/><Relationship Id="rId146" Type="http://schemas.openxmlformats.org/officeDocument/2006/relationships/font" Target="fonts/Urbanist-regular.fntdata"/><Relationship Id="rId7" Type="http://schemas.openxmlformats.org/officeDocument/2006/relationships/slide" Target="slides/slide1.xml"/><Relationship Id="rId145" Type="http://schemas.openxmlformats.org/officeDocument/2006/relationships/font" Target="fonts/UrbanistMedium-boldItalic.fntdata"/><Relationship Id="rId8" Type="http://schemas.openxmlformats.org/officeDocument/2006/relationships/slide" Target="slides/slide2.xml"/><Relationship Id="rId144" Type="http://schemas.openxmlformats.org/officeDocument/2006/relationships/font" Target="fonts/UrbanistMedium-italic.fntdata"/><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slide" Target="slides/slide133.xml"/><Relationship Id="rId138" Type="http://schemas.openxmlformats.org/officeDocument/2006/relationships/slide" Target="slides/slide132.xml"/><Relationship Id="rId137" Type="http://schemas.openxmlformats.org/officeDocument/2006/relationships/slide" Target="slides/slide131.xml"/><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 Id="rId152" Type="http://customschemas.google.com/relationships/presentationmetadata" Target="metadata"/><Relationship Id="rId151" Type="http://schemas.openxmlformats.org/officeDocument/2006/relationships/font" Target="fonts/Lexen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d422ecfddc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g3d422ecfddc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e8918ec5f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3e8918ec5f8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g3e8918ec5f8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f98de8fa79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g3f98de8fa7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f98de8fa79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3f98de8fa79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g3f98de8fa79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98de8fa79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g3f98de8fa79_0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g3f98de8fa79_0_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d460df9019_1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g3d460df9019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d460df9019_1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KESETT is a step forward randomization design, so there is not a randomization form to complete in WebDCU. Rather, sites will grab the ‘Use Next’ vial (or ‘Backup’ if the ‘Use Next’ vial is no longer available) and begin study drug infusion.</a:t>
            </a:r>
            <a:endParaRPr/>
          </a:p>
          <a:p>
            <a:pPr indent="-304800" lvl="0" marL="457200" rtl="0" algn="l">
              <a:lnSpc>
                <a:spcPct val="115000"/>
              </a:lnSpc>
              <a:spcBef>
                <a:spcPts val="0"/>
              </a:spcBef>
              <a:spcAft>
                <a:spcPts val="0"/>
              </a:spcAft>
              <a:buSzPts val="1200"/>
              <a:buChar char="-"/>
            </a:pPr>
            <a:r>
              <a:rPr lang="en-US"/>
              <a:t>Within 8 hours of initiation of study drug infusion, you will add a new record to the Subject Enrollment table, then complete and save the record. From here, you will open the Subject CRF Binder, complete,  and submit F501 (Rapid EEG) and F502 (Study Drug Infusion), also within this 8-hour window.</a:t>
            </a:r>
            <a:endParaRPr/>
          </a:p>
          <a:p>
            <a:pPr indent="-304800" lvl="0" marL="457200" rtl="0" algn="l">
              <a:lnSpc>
                <a:spcPct val="115000"/>
              </a:lnSpc>
              <a:spcBef>
                <a:spcPts val="0"/>
              </a:spcBef>
              <a:spcAft>
                <a:spcPts val="0"/>
              </a:spcAft>
              <a:buSzPts val="1200"/>
              <a:buChar char="-"/>
            </a:pPr>
            <a:r>
              <a:rPr lang="en-US"/>
              <a:t>Documentation of the Study Drug ID into F502 will tell the DCC which treatment assignment the participant received.</a:t>
            </a:r>
            <a:endParaRPr/>
          </a:p>
        </p:txBody>
      </p:sp>
      <p:sp>
        <p:nvSpPr>
          <p:cNvPr id="298" name="Google Shape;298;g3d460df9019_1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d460df9019_1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CRF data must be submitted within 5 days of collection. This includes Screen Failures and DCRs.</a:t>
            </a:r>
            <a:endParaRPr/>
          </a:p>
          <a:p>
            <a:pPr indent="0" lvl="0" marL="457200" rtl="0" algn="l">
              <a:lnSpc>
                <a:spcPct val="115000"/>
              </a:lnSpc>
              <a:spcBef>
                <a:spcPts val="0"/>
              </a:spcBef>
              <a:spcAft>
                <a:spcPts val="0"/>
              </a:spcAft>
              <a:buSzPts val="1400"/>
              <a:buNone/>
            </a:pPr>
            <a:r>
              <a:t/>
            </a:r>
            <a:endParaRPr/>
          </a:p>
          <a:p>
            <a:pPr indent="-304800" lvl="0" marL="457200" rtl="0" algn="l">
              <a:lnSpc>
                <a:spcPct val="115000"/>
              </a:lnSpc>
              <a:spcBef>
                <a:spcPts val="0"/>
              </a:spcBef>
              <a:spcAft>
                <a:spcPts val="0"/>
              </a:spcAft>
              <a:buSzPts val="1200"/>
              <a:buChar char="-"/>
            </a:pPr>
            <a:r>
              <a:rPr lang="en-US"/>
              <a:t>Exceptions include the the aforementioned Subject Enrollment form, F501 (Rapid EEG), and F502 (Study Drug Infusion), which need to be submitted within 8 hours of administration of the study drug.</a:t>
            </a:r>
            <a:endParaRPr/>
          </a:p>
          <a:p>
            <a:pPr indent="0" lvl="0" marL="457200" rtl="0" algn="l">
              <a:lnSpc>
                <a:spcPct val="115000"/>
              </a:lnSpc>
              <a:spcBef>
                <a:spcPts val="0"/>
              </a:spcBef>
              <a:spcAft>
                <a:spcPts val="0"/>
              </a:spcAft>
              <a:buSzPts val="1400"/>
              <a:buNone/>
            </a:pPr>
            <a:r>
              <a:t/>
            </a:r>
            <a:endParaRPr/>
          </a:p>
          <a:p>
            <a:pPr indent="-304800" lvl="0" marL="457200" rtl="0" algn="l">
              <a:lnSpc>
                <a:spcPct val="115000"/>
              </a:lnSpc>
              <a:spcBef>
                <a:spcPts val="0"/>
              </a:spcBef>
              <a:spcAft>
                <a:spcPts val="0"/>
              </a:spcAft>
              <a:buSzPts val="1200"/>
              <a:buChar char="-"/>
            </a:pPr>
            <a:r>
              <a:rPr lang="en-US"/>
              <a:t>Another exception includes SAEs and DCRs documented on F104 (Adverse Event), which need to be submitted within 24 hours of knowledge of the event.</a:t>
            </a:r>
            <a:endParaRPr/>
          </a:p>
        </p:txBody>
      </p:sp>
      <p:sp>
        <p:nvSpPr>
          <p:cNvPr id="306" name="Google Shape;306;g3d460df9019_1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f455bc154a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t/>
            </a:r>
            <a:endParaRPr/>
          </a:p>
        </p:txBody>
      </p:sp>
      <p:sp>
        <p:nvSpPr>
          <p:cNvPr id="313" name="Google Shape;313;g3f455bc154a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e705a72ff8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t/>
            </a:r>
            <a:endParaRPr/>
          </a:p>
        </p:txBody>
      </p:sp>
      <p:sp>
        <p:nvSpPr>
          <p:cNvPr id="320" name="Google Shape;320;g3e705a72ff8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f331983ec7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rPr lang="en-US"/>
              <a:t>Further examples can be found in the DCGs</a:t>
            </a:r>
            <a:endParaRPr/>
          </a:p>
        </p:txBody>
      </p:sp>
      <p:sp>
        <p:nvSpPr>
          <p:cNvPr id="328" name="Google Shape;328;g3f331983ec7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d460df9019_1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g3d460df9019_1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da8c3f9c3f_2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g3da8c3f9c3f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f67ee21d4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g3f67ee21d4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f67ee21d49_0_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0" name="Google Shape;380;g3f67ee21d49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f98de8fa79_1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g3f98de8fa79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f98de8fa79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g3f98de8fa7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e8918ec5f8_0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5" name="Google Shape;405;g3e8918ec5f8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f47762e637_2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0" name="Google Shape;420;g3f47762e637_2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f65a2e5245_0_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g3f65a2e5245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db61d23d18_6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g3db61d23d18_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f071be6a6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g3f071be6a6f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f47762e637_2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g3f47762e637_2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1" name="Google Shape;471;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d422ecfddc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g3d422ecfddc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d422ecfddc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529" name="Google Shape;529;g3d422ecfddc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6" name="Google Shape;55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9" name="Google Shape;56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2" name="Google Shape;58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8" name="Google Shape;598;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7" name="Google Shape;607;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5" name="Google Shape;615;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5" name="Google Shape;625;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4" name="Google Shape;634;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4" name="Google Shape;654;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4" name="Google Shape;664;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4" name="Google Shape;674;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4" name="Google Shape;684;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1" name="Google Shape;691;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9" name="Google Shape;699;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d422ecfd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7" name="Google Shape;707;g3d422ecfd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3d422ecfddc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3" name="Google Shape;723;g3d422ecfddc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3d422ecfddc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6" name="Google Shape;746;g3d422ecfddc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d422ecfddc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0" name="Google Shape;760;g3d422ecfddc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d422ecfddc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0" name="Google Shape;770;g3d422ecfddc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3d422ecfddc_0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0" name="Google Shape;780;g3d422ecfddc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3d422ecfddc_0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0" name="Google Shape;790;g3d422ecfddc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d422ecfddc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7" name="Google Shape;797;g3d422ecfddc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d422ecfdd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813" name="Google Shape;813;g3d422ecfdd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3d422ecfddc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4" name="Google Shape;834;g3d422ecfddc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3d422ecfdd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1" name="Google Shape;841;g3d422ecfddc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2" name="Google Shape;842;g3d422ecfddc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3d422ecfddc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7" name="Google Shape;847;g3d422ecfddc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8" name="Google Shape;848;g3d422ecfddc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d422ecfddc_0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3" name="Google Shape;853;g3d422ecfddc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d422ecfddc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0" name="Google Shape;860;g3d422ecfdd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3d422ecfddc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3" name="Google Shape;883;g3d422ecfddc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3d422ecfddc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902" name="Google Shape;902;g3d422ecfddc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3d422ecfddc_0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1" name="Google Shape;911;g3d422ecfddc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3d422ecfddc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8" name="Google Shape;918;g3d422ecfddc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9" name="Google Shape;919;g3d422ecfddc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3d422ecfddc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5" name="Google Shape;925;g3d422ecfddc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3d422ecfddc_0_2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1" name="Google Shape;941;g3d422ecfdd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d422ecfddc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3" name="Google Shape;963;g3d422ecfddc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3d422ecfddc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https://docs.google.com/document/d/1j3cjjD-eb2j3xNXZcpZei0zmUs64g3ek/edit?usp=sharing&amp;ouid=109082613593533021113&amp;rtpof=true&amp;sd=true</a:t>
            </a:r>
            <a:endParaRPr/>
          </a:p>
        </p:txBody>
      </p:sp>
      <p:sp>
        <p:nvSpPr>
          <p:cNvPr id="979" name="Google Shape;979;g3d422ecfddc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3d422ecfddc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3" name="Google Shape;1003;g3d422ecfddc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3d422ecfddc_0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3" name="Google Shape;1013;g3d422ecfddc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3d422ecfddc_0_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2" name="Google Shape;1022;g3d422ecfddc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3d422ecfddc_0_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2" name="Google Shape;1032;g3d422ecfddc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3d422ecfddc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1" name="Google Shape;1041;g3d422ecfddc_0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3d422ecfddc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g3d422ecfddc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3d422ecfddc_0_3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9" name="Google Shape;1059;g3d422ecfddc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3d422ecfddc_0_3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7" name="Google Shape;1067;g3d422ecfddc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3d422ecfddc_0_3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4" name="Google Shape;1074;g3d422ecfddc_0_3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3d422ecfddc_0_3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1" name="Google Shape;1081;g3d422ecfddc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3d422ecfddc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9" name="Google Shape;1089;g3d422ecfddc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3d422ecfddc_0_3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5" name="Google Shape;1105;g3d422ecfddc_0_3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3d422ecfddc_0_3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1112" name="Google Shape;1112;g3d422ecfddc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3d422ecfddc_0_4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9" name="Google Shape;1119;g3d422ecfddc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3d422ecfddc_0_4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1132" name="Google Shape;1132;g3d422ecfddc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3d422ecfddc_0_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1140" name="Google Shape;1140;g3d422ecfddc_0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3d422ecfddc_0_8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5" name="Google Shape;1155;g3d422ecfddc_0_8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3d422ecfddc_0_8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162" name="Google Shape;1162;g3d422ecfddc_0_8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3d422ecfddc_0_8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170" name="Google Shape;1170;g3d422ecfddc_0_8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3d422ecfddc_0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176" name="Google Shape;1176;g3d422ecfddc_0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3d422ecfddc_0_9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4" name="Google Shape;1184;g3d422ecfddc_0_9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d422ecfddc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7" name="Google Shape;1197;g3d422ecfddc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d422ecfddc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0" name="Google Shape;1210;g3d422ecfddc_0_9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d422ecfddc_0_9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8" name="Google Shape;1218;g3d422ecfddc_0_9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219" name="Google Shape;1219;g3d422ecfddc_0_943: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3d422ecfddc_0_9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4" name="Google Shape;1224;g3d422ecfddc_0_9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5" name="Google Shape;1225;g3d422ecfddc_0_9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d422ecfddc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1" name="Google Shape;1231;g3d422ecfddc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da8c3f9c3f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4" name="Google Shape;1244;g3da8c3f9c3f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3d422ecfddc_0_4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1" name="Google Shape;1251;g3d422ecfddc_0_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3d422ecfddc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0" name="Google Shape;1260;g3d422ecfddc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1" name="Google Shape;1261;g3d422ecfddc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d422ecfddc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7" name="Google Shape;1267;g3d422ecfddc_0_5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8" name="Google Shape;1268;g3d422ecfddc_0_5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4" name="Shape 1274"/>
        <p:cNvGrpSpPr/>
        <p:nvPr/>
      </p:nvGrpSpPr>
      <p:grpSpPr>
        <a:xfrm>
          <a:off x="0" y="0"/>
          <a:ext cx="0" cy="0"/>
          <a:chOff x="0" y="0"/>
          <a:chExt cx="0" cy="0"/>
        </a:xfrm>
      </p:grpSpPr>
      <p:sp>
        <p:nvSpPr>
          <p:cNvPr id="1275" name="Google Shape;1275;g3d422ecfddc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6" name="Google Shape;1276;g3d422ecfddc_0_54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277" name="Google Shape;1277;g3d422ecfddc_0_54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3d422ecfddc_0_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2" name="Google Shape;1282;g3d422ecfddc_0_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3" name="Google Shape;1283;g3d422ecfddc_0_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3d422ecfdd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2" name="Google Shape;1292;g3d422ecfdd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3d422ecfddc_0_7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7" name="Google Shape;1297;g3d422ecfddc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d422ecfddc_0_7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7" name="Google Shape;1307;g3d422ecfddc_0_7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8" name="Google Shape;1308;g3d422ecfddc_0_7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3d422ecfdd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9" name="Google Shape;1319;g3d422ecfdd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3d422ecfdd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334" name="Google Shape;1334;g3d422ecfdd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3d422ecfddc_0_6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6" name="Google Shape;1346;g3d422ecfddc_0_6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7" name="Google Shape;1347;g3d422ecfddc_0_6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3d44d63b7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4" name="Google Shape;1354;g3d44d63b73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5" name="Google Shape;1355;g3d44d63b73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3d422ecfddc_0_7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0" name="Google Shape;1360;g3d422ecfddc_0_7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3d422ecfddc_0_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0" name="Google Shape;1370;g3d422ecfddc_0_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g3d422ecfddc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7" name="Google Shape;1377;g3d422ecfddc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8" name="Google Shape;1378;g3d422ecfddc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3d422ecfddc_0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4" name="Google Shape;1384;g3d422ecfddc_0_7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5" name="Google Shape;1385;g3d422ecfddc_0_7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3d422ecfddc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1" name="Google Shape;1391;g3d422ecfddc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2" name="Google Shape;1392;g3d422ecfddc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3d422ecfddc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8" name="Google Shape;1398;g3d422ecfddc_0_5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399" name="Google Shape;1399;g3d422ecfddc_0_545: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cc9fd864d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4" name="Google Shape;1404;g3cc9fd864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c2f736c8a3_0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6" name="Google Shape;1416;g3c2f736c8a3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3c2f736c8a3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8" name="Google Shape;1428;g3c2f736c8a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3db1b23bfc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6" name="Google Shape;1436;g3db1b23bfce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7" name="Google Shape;1437;g3db1b23bfce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3db1b23bfce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2" name="Google Shape;1442;g3db1b23bfc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3db61d23d18_3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0" name="Google Shape;1450;g3db61d23d18_3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3d422ecfddc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6" name="Google Shape;1466;g3d422ecfddc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7" name="Google Shape;1467;g3d422ecfddc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3d460df901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4" name="Google Shape;1474;g3d460df9019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5" name="Google Shape;1475;g3d460df9019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3d460df9019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1" name="Google Shape;1481;g3d460df9019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2" name="Google Shape;1482;g3d460df9019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3d460df9019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8" name="Google Shape;1488;g3d460df9019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9" name="Google Shape;1489;g3d460df9019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3d460df9019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g3d460df9019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6" name="Google Shape;1496;g3d460df9019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3d460df9019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2" name="Google Shape;1502;g3d460df9019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3" name="Google Shape;1503;g3d460df9019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3d460df901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9" name="Google Shape;1509;g3d460df9019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0" name="Google Shape;1510;g3d460df9019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3d460df9019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6" name="Google Shape;1516;g3d460df9019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7" name="Google Shape;1517;g3d460df9019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3d460df9019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3" name="Google Shape;1523;g3d460df9019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4" name="Google Shape;1524;g3d460df9019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1" name="Shape 31"/>
        <p:cNvGrpSpPr/>
        <p:nvPr/>
      </p:nvGrpSpPr>
      <p:grpSpPr>
        <a:xfrm>
          <a:off x="0" y="0"/>
          <a:ext cx="0" cy="0"/>
          <a:chOff x="0" y="0"/>
          <a:chExt cx="0" cy="0"/>
        </a:xfrm>
      </p:grpSpPr>
      <p:sp>
        <p:nvSpPr>
          <p:cNvPr id="32" name="Google Shape;32;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3" name="Google Shape;33;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4" name="Google Shape;34;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5" name="Google Shape;35;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6" name="Google Shape;36;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37" name="Google Shape;37;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 name="Shape 38"/>
        <p:cNvGrpSpPr/>
        <p:nvPr/>
      </p:nvGrpSpPr>
      <p:grpSpPr>
        <a:xfrm>
          <a:off x="0" y="0"/>
          <a:ext cx="0" cy="0"/>
          <a:chOff x="0" y="0"/>
          <a:chExt cx="0" cy="0"/>
        </a:xfrm>
      </p:grpSpPr>
      <p:sp>
        <p:nvSpPr>
          <p:cNvPr id="39" name="Google Shape;3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1" name="Shape 131"/>
        <p:cNvGrpSpPr/>
        <p:nvPr/>
      </p:nvGrpSpPr>
      <p:grpSpPr>
        <a:xfrm>
          <a:off x="0" y="0"/>
          <a:ext cx="0" cy="0"/>
          <a:chOff x="0" y="0"/>
          <a:chExt cx="0" cy="0"/>
        </a:xfrm>
      </p:grpSpPr>
      <p:sp>
        <p:nvSpPr>
          <p:cNvPr id="132" name="Google Shape;132;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4" name="Google Shape;134;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3" name="Google Shape;143;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6" name="Shape 146"/>
        <p:cNvGrpSpPr/>
        <p:nvPr/>
      </p:nvGrpSpPr>
      <p:grpSpPr>
        <a:xfrm>
          <a:off x="0" y="0"/>
          <a:ext cx="0" cy="0"/>
          <a:chOff x="0" y="0"/>
          <a:chExt cx="0" cy="0"/>
        </a:xfrm>
      </p:grpSpPr>
      <p:sp>
        <p:nvSpPr>
          <p:cNvPr id="147" name="Google Shape;147;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1.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4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hyperlink" Target="mailto:luckmann@musc.edu" TargetMode="External"/><Relationship Id="rId4" Type="http://schemas.openxmlformats.org/officeDocument/2006/relationships/hyperlink" Target="mailto:daviem@musc.edu" TargetMode="External"/><Relationship Id="rId5" Type="http://schemas.openxmlformats.org/officeDocument/2006/relationships/hyperlink" Target="mailto:butlers@musc.edu" TargetMode="External"/><Relationship Id="rId6"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image" Target="../media/image6.jpg"/><Relationship Id="rId5" Type="http://schemas.openxmlformats.org/officeDocument/2006/relationships/image" Target="../media/image78.png"/><Relationship Id="rId6"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image" Target="../media/image13.png"/><Relationship Id="rId5" Type="http://schemas.openxmlformats.org/officeDocument/2006/relationships/image" Target="../media/image7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hyperlink" Target="http://kesett.or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hyperlink" Target="http://kesett.org" TargetMode="External"/><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webdcu.musc.edu/DCUApp/Login" TargetMode="External"/><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1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9.png"/><Relationship Id="rId4" Type="http://schemas.openxmlformats.org/officeDocument/2006/relationships/image" Target="../media/image1.png"/><Relationship Id="rId5" Type="http://schemas.openxmlformats.org/officeDocument/2006/relationships/image" Target="../media/image1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4.png"/><Relationship Id="rId4" Type="http://schemas.openxmlformats.org/officeDocument/2006/relationships/image" Target="../media/image1.png"/><Relationship Id="rId5" Type="http://schemas.openxmlformats.org/officeDocument/2006/relationships/image" Target="../media/image1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2.png"/><Relationship Id="rId4" Type="http://schemas.openxmlformats.org/officeDocument/2006/relationships/image" Target="../media/image1.png"/><Relationship Id="rId5" Type="http://schemas.openxmlformats.org/officeDocument/2006/relationships/image" Target="../media/image1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3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3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3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8.xml"/><Relationship Id="rId3" Type="http://schemas.openxmlformats.org/officeDocument/2006/relationships/image" Target="../media/image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1.xml"/><Relationship Id="rId3" Type="http://schemas.openxmlformats.org/officeDocument/2006/relationships/image" Target="../media/image3.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4.xml"/><Relationship Id="rId3" Type="http://schemas.openxmlformats.org/officeDocument/2006/relationships/image" Target="../media/image3.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5.xml"/><Relationship Id="rId3" Type="http://schemas.openxmlformats.org/officeDocument/2006/relationships/image" Target="../media/image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6.xml"/><Relationship Id="rId3" Type="http://schemas.openxmlformats.org/officeDocument/2006/relationships/image" Target="../media/image17.png"/><Relationship Id="rId4" Type="http://schemas.openxmlformats.org/officeDocument/2006/relationships/image" Target="../media/image55.png"/><Relationship Id="rId5" Type="http://schemas.openxmlformats.org/officeDocument/2006/relationships/image" Target="../media/image37.png"/><Relationship Id="rId6" Type="http://schemas.openxmlformats.org/officeDocument/2006/relationships/image" Target="../media/image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7.xml"/><Relationship Id="rId3" Type="http://schemas.openxmlformats.org/officeDocument/2006/relationships/image" Target="../media/image3.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8.xml"/><Relationship Id="rId3" Type="http://schemas.openxmlformats.org/officeDocument/2006/relationships/image" Target="../media/image3.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1.xml"/><Relationship Id="rId3" Type="http://schemas.openxmlformats.org/officeDocument/2006/relationships/image" Target="../media/image32.jpg"/><Relationship Id="rId4" Type="http://schemas.openxmlformats.org/officeDocument/2006/relationships/image" Target="../media/image3.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3.jpg"/><Relationship Id="rId4" Type="http://schemas.openxmlformats.org/officeDocument/2006/relationships/hyperlink" Target="http://kesett.org"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42.png"/><Relationship Id="rId4" Type="http://schemas.openxmlformats.org/officeDocument/2006/relationships/image" Target="../media/image53.png"/><Relationship Id="rId5" Type="http://schemas.openxmlformats.org/officeDocument/2006/relationships/image" Target="../media/image1.png"/><Relationship Id="rId6" Type="http://schemas.openxmlformats.org/officeDocument/2006/relationships/image" Target="../media/image1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0.xml"/><Relationship Id="rId3" Type="http://schemas.openxmlformats.org/officeDocument/2006/relationships/image" Target="../media/image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1.xml"/><Relationship Id="rId3" Type="http://schemas.openxmlformats.org/officeDocument/2006/relationships/image" Target="../media/image3.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2.xml"/><Relationship Id="rId3" Type="http://schemas.openxmlformats.org/officeDocument/2006/relationships/image" Target="../media/image3.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3.xml"/><Relationship Id="rId3" Type="http://schemas.openxmlformats.org/officeDocument/2006/relationships/image" Target="../media/image3.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5.xml"/><Relationship Id="rId3" Type="http://schemas.openxmlformats.org/officeDocument/2006/relationships/image" Target="../media/image3.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6.xml"/><Relationship Id="rId3" Type="http://schemas.openxmlformats.org/officeDocument/2006/relationships/image" Target="../media/image3.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7.xml"/><Relationship Id="rId3" Type="http://schemas.openxmlformats.org/officeDocument/2006/relationships/image" Target="../media/image3.jpg"/><Relationship Id="rId4" Type="http://schemas.openxmlformats.org/officeDocument/2006/relationships/image" Target="../media/image26.png"/><Relationship Id="rId5" Type="http://schemas.openxmlformats.org/officeDocument/2006/relationships/image" Target="../media/image6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8.xml"/><Relationship Id="rId3" Type="http://schemas.openxmlformats.org/officeDocument/2006/relationships/image" Target="../media/image3.jpg"/><Relationship Id="rId4" Type="http://schemas.openxmlformats.org/officeDocument/2006/relationships/image" Target="../media/image27.png"/></Relationships>
</file>

<file path=ppt/slides/_rels/slide89.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44.png"/><Relationship Id="rId1" Type="http://schemas.openxmlformats.org/officeDocument/2006/relationships/slideLayout" Target="../slideLayouts/slideLayout17.xml"/><Relationship Id="rId2" Type="http://schemas.openxmlformats.org/officeDocument/2006/relationships/notesSlide" Target="../notesSlides/notesSlide89.xml"/><Relationship Id="rId3" Type="http://schemas.openxmlformats.org/officeDocument/2006/relationships/image" Target="../media/image29.png"/><Relationship Id="rId4" Type="http://schemas.openxmlformats.org/officeDocument/2006/relationships/image" Target="../media/image35.png"/><Relationship Id="rId9" Type="http://schemas.openxmlformats.org/officeDocument/2006/relationships/image" Target="../media/image40.png"/><Relationship Id="rId5" Type="http://schemas.openxmlformats.org/officeDocument/2006/relationships/image" Target="../media/image74.jpg"/><Relationship Id="rId6" Type="http://schemas.openxmlformats.org/officeDocument/2006/relationships/image" Target="../media/image34.png"/><Relationship Id="rId7" Type="http://schemas.openxmlformats.org/officeDocument/2006/relationships/image" Target="../media/image36.png"/><Relationship Id="rId8" Type="http://schemas.openxmlformats.org/officeDocument/2006/relationships/image" Target="../media/image5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0.xml"/><Relationship Id="rId3" Type="http://schemas.openxmlformats.org/officeDocument/2006/relationships/image" Target="../media/image3.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1.xml"/><Relationship Id="rId3" Type="http://schemas.openxmlformats.org/officeDocument/2006/relationships/image" Target="../media/image60.png"/><Relationship Id="rId4" Type="http://schemas.openxmlformats.org/officeDocument/2006/relationships/image" Target="../media/image3.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3.xml"/><Relationship Id="rId3" Type="http://schemas.openxmlformats.org/officeDocument/2006/relationships/image" Target="../media/image43.png"/><Relationship Id="rId4" Type="http://schemas.openxmlformats.org/officeDocument/2006/relationships/image" Target="../media/image3.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7.xml"/><Relationship Id="rId3" Type="http://schemas.openxmlformats.org/officeDocument/2006/relationships/image" Target="../media/image4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8.xml"/><Relationship Id="rId3" Type="http://schemas.openxmlformats.org/officeDocument/2006/relationships/image" Target="../media/image67.png"/><Relationship Id="rId4" Type="http://schemas.openxmlformats.org/officeDocument/2006/relationships/image" Target="../media/image6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0.xml"/><Relationship Id="rId3" Type="http://schemas.openxmlformats.org/officeDocument/2006/relationships/image" Target="../media/image3.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68.png"/><Relationship Id="rId4" Type="http://schemas.openxmlformats.org/officeDocument/2006/relationships/image" Target="../media/image4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2.xml"/><Relationship Id="rId3" Type="http://schemas.openxmlformats.org/officeDocument/2006/relationships/image" Target="../media/image4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3.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4.xml"/><Relationship Id="rId3" Type="http://schemas.openxmlformats.org/officeDocument/2006/relationships/image" Target="../media/image4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5.xml"/><Relationship Id="rId3" Type="http://schemas.openxmlformats.org/officeDocument/2006/relationships/image" Target="../media/image47.png"/><Relationship Id="rId4" Type="http://schemas.openxmlformats.org/officeDocument/2006/relationships/image" Target="../media/image51.png"/><Relationship Id="rId5" Type="http://schemas.openxmlformats.org/officeDocument/2006/relationships/image" Target="../media/image54.jpg"/><Relationship Id="rId6" Type="http://schemas.openxmlformats.org/officeDocument/2006/relationships/image" Target="../media/image59.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6.xml"/><Relationship Id="rId3" Type="http://schemas.openxmlformats.org/officeDocument/2006/relationships/image" Target="../media/image2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7.xml"/><Relationship Id="rId3" Type="http://schemas.openxmlformats.org/officeDocument/2006/relationships/image" Target="../media/image75.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8.xml"/><Relationship Id="rId3" Type="http://schemas.openxmlformats.org/officeDocument/2006/relationships/image" Target="../media/image8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9.xml"/><Relationship Id="rId3" Type="http://schemas.openxmlformats.org/officeDocument/2006/relationships/image" Target="../media/image5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57.gif"/><Relationship Id="rId4" Type="http://schemas.openxmlformats.org/officeDocument/2006/relationships/image" Target="../media/image4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1.xml"/><Relationship Id="rId3" Type="http://schemas.openxmlformats.org/officeDocument/2006/relationships/image" Target="../media/image47.png"/><Relationship Id="rId4" Type="http://schemas.openxmlformats.org/officeDocument/2006/relationships/image" Target="../media/image6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2.xml"/><Relationship Id="rId3" Type="http://schemas.openxmlformats.org/officeDocument/2006/relationships/image" Target="../media/image6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3.xml"/><Relationship Id="rId3" Type="http://schemas.openxmlformats.org/officeDocument/2006/relationships/image" Target="../media/image13.png"/><Relationship Id="rId4" Type="http://schemas.openxmlformats.org/officeDocument/2006/relationships/image" Target="../media/image3.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4.xml"/><Relationship Id="rId3" Type="http://schemas.openxmlformats.org/officeDocument/2006/relationships/image" Target="../media/image3.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5.xml"/><Relationship Id="rId3" Type="http://schemas.openxmlformats.org/officeDocument/2006/relationships/image" Target="../media/image67.png"/><Relationship Id="rId4" Type="http://schemas.openxmlformats.org/officeDocument/2006/relationships/image" Target="../media/image69.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6.xml"/><Relationship Id="rId3" Type="http://schemas.openxmlformats.org/officeDocument/2006/relationships/image" Target="../media/image47.png"/><Relationship Id="rId4" Type="http://schemas.openxmlformats.org/officeDocument/2006/relationships/image" Target="../media/image5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7.xml"/><Relationship Id="rId3" Type="http://schemas.openxmlformats.org/officeDocument/2006/relationships/image" Target="../media/image4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8.xml"/><Relationship Id="rId3" Type="http://schemas.openxmlformats.org/officeDocument/2006/relationships/image" Target="../media/image4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9.xml"/><Relationship Id="rId3" Type="http://schemas.openxmlformats.org/officeDocument/2006/relationships/image" Target="../media/image3.jpg"/><Relationship Id="rId4" Type="http://schemas.openxmlformats.org/officeDocument/2006/relationships/image" Target="../media/image6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0.xml"/><Relationship Id="rId3" Type="http://schemas.openxmlformats.org/officeDocument/2006/relationships/image" Target="../media/image3.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1.xml"/><Relationship Id="rId3" Type="http://schemas.openxmlformats.org/officeDocument/2006/relationships/image" Target="../media/image3.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2.xml"/><Relationship Id="rId3" Type="http://schemas.openxmlformats.org/officeDocument/2006/relationships/image" Target="../media/image6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3.xml"/><Relationship Id="rId3" Type="http://schemas.openxmlformats.org/officeDocument/2006/relationships/image" Target="../media/image3.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3.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71.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65.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image" Target="../media/image66.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70.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79.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7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 Id="rId3" Type="http://schemas.openxmlformats.org/officeDocument/2006/relationships/image" Target="../media/image76.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image" Target="../media/image77.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89" name="Google Shape;189;p1"/>
          <p:cNvGrpSpPr/>
          <p:nvPr/>
        </p:nvGrpSpPr>
        <p:grpSpPr>
          <a:xfrm>
            <a:off x="1303402" y="3985"/>
            <a:ext cx="9772765" cy="6858000"/>
            <a:chOff x="1303402" y="3985"/>
            <a:chExt cx="9772765" cy="6858000"/>
          </a:xfrm>
        </p:grpSpPr>
        <p:sp>
          <p:nvSpPr>
            <p:cNvPr id="190" name="Google Shape;190;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 name="Google Shape;191;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2" name="Google Shape;192;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4" name="Google Shape;194;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5" name="Google Shape;195;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97" name="Google Shape;197;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198" name="Google Shape;198;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August 7</a:t>
            </a:r>
            <a:r>
              <a:rPr lang="en-US">
                <a:solidFill>
                  <a:schemeClr val="dk2"/>
                </a:solidFill>
              </a:rPr>
              <a:t>, 2026</a:t>
            </a:r>
            <a:endParaRPr/>
          </a:p>
        </p:txBody>
      </p:sp>
      <p:pic>
        <p:nvPicPr>
          <p:cNvPr id="199" name="Google Shape;199;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par>
                                <p:cTn fill="hold" nodeType="withEffect" presetClass="entr" presetID="10" presetSubtype="0">
                                  <p:stCondLst>
                                    <p:cond delay="100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1000"/>
                                        <p:tgtEl>
                                          <p:spTgt spid="1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205" name="Google Shape;205;p2"/>
          <p:cNvGraphicFramePr/>
          <p:nvPr/>
        </p:nvGraphicFramePr>
        <p:xfrm>
          <a:off x="952500" y="1334050"/>
          <a:ext cx="3000000" cy="3000000"/>
        </p:xfrm>
        <a:graphic>
          <a:graphicData uri="http://schemas.openxmlformats.org/drawingml/2006/table">
            <a:tbl>
              <a:tblPr>
                <a:noFill/>
                <a:tableStyleId>{137E9E58-98C8-4B57-87F9-E069D89A1762}</a:tableStyleId>
              </a:tblPr>
              <a:tblGrid>
                <a:gridCol w="1155575"/>
                <a:gridCol w="9131425"/>
              </a:tblGrid>
              <a:tr h="381000">
                <a:tc>
                  <a:txBody>
                    <a:bodyPr/>
                    <a:lstStyle/>
                    <a:p>
                      <a:pPr indent="0" lvl="0" marL="0" marR="0" rtl="0" algn="ctr">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t/>
                      </a:r>
                      <a:endParaRPr b="1" sz="2400" u="none" cap="none" strike="noStrike">
                        <a:solidFill>
                          <a:srgbClr val="743192"/>
                        </a:solidFill>
                      </a:endParaRPr>
                    </a:p>
                  </a:txBody>
                  <a:tcPr marT="91425" marB="91425" marR="91425" marL="91425"/>
                </a:tc>
              </a:tr>
              <a:tr h="381000">
                <a:tc>
                  <a:txBody>
                    <a:bodyPr/>
                    <a:lstStyle/>
                    <a:p>
                      <a:pPr indent="0" lvl="0" marL="0" rtl="0" algn="l">
                        <a:spcBef>
                          <a:spcPts val="0"/>
                        </a:spcBef>
                        <a:spcAft>
                          <a:spcPts val="0"/>
                        </a:spcAft>
                        <a:buClr>
                          <a:schemeClr val="dk1"/>
                        </a:buClr>
                        <a:buSzPts val="2400"/>
                        <a:buFont typeface="Arial"/>
                        <a:buNone/>
                      </a:pPr>
                      <a:r>
                        <a:rPr lang="en-US" sz="2400">
                          <a:solidFill>
                            <a:srgbClr val="743192"/>
                          </a:solidFill>
                        </a:rPr>
                        <a:t>5 min</a:t>
                      </a:r>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 </a:t>
                      </a:r>
                      <a:endParaRPr b="1" sz="2400" u="none" cap="none" strike="noStrike">
                        <a:solidFill>
                          <a:srgbClr val="743192"/>
                        </a:solidFill>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US" sz="2400">
                          <a:solidFill>
                            <a:srgbClr val="743192"/>
                          </a:solidFill>
                        </a:rPr>
                        <a:t>10</a:t>
                      </a:r>
                      <a:r>
                        <a:rPr lang="en-US" sz="2400">
                          <a:solidFill>
                            <a:srgbClr val="743192"/>
                          </a:solidFill>
                        </a:rPr>
                        <a:t> min</a:t>
                      </a:r>
                      <a:endParaRPr/>
                    </a:p>
                  </a:txBody>
                  <a:tcPr marT="91425" marB="91425" marR="91425" marL="91425"/>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u="none" cap="none" strike="noStrike">
                          <a:solidFill>
                            <a:srgbClr val="743192"/>
                          </a:solidFill>
                        </a:rPr>
                        <a:t>DCC Updates </a:t>
                      </a:r>
                      <a:endParaRPr b="1" sz="2400" u="none" cap="none" strike="noStrike">
                        <a:solidFill>
                          <a:srgbClr val="743192"/>
                        </a:solidFill>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US" sz="2400">
                          <a:solidFill>
                            <a:srgbClr val="743192"/>
                          </a:solidFill>
                        </a:rPr>
                        <a:t>5</a:t>
                      </a:r>
                      <a:r>
                        <a:rPr lang="en-US" sz="2400">
                          <a:solidFill>
                            <a:srgbClr val="743192"/>
                          </a:solidFill>
                        </a:rPr>
                        <a:t> min</a:t>
                      </a:r>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a:solidFill>
                            <a:srgbClr val="743192"/>
                          </a:solidFill>
                        </a:rPr>
                        <a:t>Enrollment Procedures &amp; Reminders </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US" sz="2400">
                          <a:solidFill>
                            <a:srgbClr val="743192"/>
                          </a:solidFill>
                        </a:rPr>
                        <a:t>10</a:t>
                      </a:r>
                      <a:r>
                        <a:rPr lang="en-US" sz="2400">
                          <a:solidFill>
                            <a:srgbClr val="743192"/>
                          </a:solidFill>
                        </a:rPr>
                        <a:t> min</a:t>
                      </a:r>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2400">
                          <a:solidFill>
                            <a:srgbClr val="743192"/>
                          </a:solidFill>
                        </a:rPr>
                        <a:t>Identifying Potential Participants</a:t>
                      </a:r>
                      <a:endParaRPr b="1" sz="2400">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US" sz="2400">
                          <a:solidFill>
                            <a:srgbClr val="743192"/>
                          </a:solidFill>
                        </a:rPr>
                        <a:t>10</a:t>
                      </a:r>
                      <a:r>
                        <a:rPr lang="en-US" sz="2400">
                          <a:solidFill>
                            <a:srgbClr val="743192"/>
                          </a:solidFill>
                        </a:rPr>
                        <a:t> min</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Enrollment Experiences: </a:t>
                      </a:r>
                      <a:r>
                        <a:rPr b="1" lang="en-US" sz="2400">
                          <a:solidFill>
                            <a:srgbClr val="743192"/>
                          </a:solidFill>
                        </a:rPr>
                        <a:t>UChicago</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US" sz="2400">
                          <a:solidFill>
                            <a:srgbClr val="743192"/>
                          </a:solidFill>
                        </a:rPr>
                        <a:t>10</a:t>
                      </a:r>
                      <a:r>
                        <a:rPr lang="en-US" sz="2400">
                          <a:solidFill>
                            <a:srgbClr val="743192"/>
                          </a:solidFill>
                        </a:rPr>
                        <a:t> min</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Open questions and discussion</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12" name="Google Shape;212;g3c2f736c8a3_0_722"/>
          <p:cNvGrpSpPr/>
          <p:nvPr/>
        </p:nvGrpSpPr>
        <p:grpSpPr>
          <a:xfrm>
            <a:off x="1303402" y="3985"/>
            <a:ext cx="9772765" cy="6858000"/>
            <a:chOff x="1303402" y="3985"/>
            <a:chExt cx="9772765" cy="6858000"/>
          </a:xfrm>
        </p:grpSpPr>
        <p:sp>
          <p:nvSpPr>
            <p:cNvPr id="213" name="Google Shape;213;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6" name="Google Shape;216;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9" name="Google Shape;219;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20" name="Google Shape;220;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221" name="Google Shape;221;g3c2f736c8a3_0_722"/>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par>
                                <p:cTn fill="hold" nodeType="withEffect" presetClass="entr" presetID="10" presetSubtype="0">
                                  <p:stCondLst>
                                    <p:cond delay="1000"/>
                                  </p:stCondLst>
                                  <p:childTnLst>
                                    <p:set>
                                      <p:cBhvr>
                                        <p:cTn dur="1" fill="hold">
                                          <p:stCondLst>
                                            <p:cond delay="0"/>
                                          </p:stCondLst>
                                        </p:cTn>
                                        <p:tgtEl>
                                          <p:spTgt spid="221">
                                            <p:txEl>
                                              <p:pRg end="0" st="0"/>
                                            </p:txEl>
                                          </p:spTgt>
                                        </p:tgtEl>
                                        <p:attrNameLst>
                                          <p:attrName>style.visibility</p:attrName>
                                        </p:attrNameLst>
                                      </p:cBhvr>
                                      <p:to>
                                        <p:strVal val="visible"/>
                                      </p:to>
                                    </p:set>
                                    <p:animEffect filter="fade" transition="in">
                                      <p:cBhvr>
                                        <p:cTn dur="1000"/>
                                        <p:tgtEl>
                                          <p:spTgt spid="22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A close-up of a logo&#10;&#10;AI-generated content may be incorrect." id="226" name="Google Shape;226;g3d422ecfddc_0_242"/>
          <p:cNvPicPr preferRelativeResize="0"/>
          <p:nvPr>
            <p:ph idx="1" type="body"/>
          </p:nvPr>
        </p:nvPicPr>
        <p:blipFill rotWithShape="1">
          <a:blip r:embed="rId3">
            <a:alphaModFix/>
          </a:blip>
          <a:srcRect b="0" l="0" r="0" t="0"/>
          <a:stretch/>
        </p:blipFill>
        <p:spPr>
          <a:xfrm>
            <a:off x="454024" y="272599"/>
            <a:ext cx="3104100" cy="1374300"/>
          </a:xfrm>
          <a:prstGeom prst="rect">
            <a:avLst/>
          </a:prstGeom>
          <a:noFill/>
          <a:ln>
            <a:noFill/>
          </a:ln>
        </p:spPr>
      </p:pic>
      <p:sp>
        <p:nvSpPr>
          <p:cNvPr id="227" name="Google Shape;227;g3d422ecfddc_0_242"/>
          <p:cNvSpPr txBox="1"/>
          <p:nvPr/>
        </p:nvSpPr>
        <p:spPr>
          <a:xfrm>
            <a:off x="124025" y="1817100"/>
            <a:ext cx="3434100" cy="5040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1" i="0" lang="en-US" sz="2400" u="none" cap="none" strike="noStrike">
                <a:solidFill>
                  <a:srgbClr val="743192"/>
                </a:solidFill>
                <a:highlight>
                  <a:srgbClr val="FFFFFF"/>
                </a:highlight>
                <a:latin typeface="Arial"/>
                <a:ea typeface="Arial"/>
                <a:cs typeface="Arial"/>
                <a:sym typeface="Arial"/>
              </a:rPr>
              <a:t>Total enrollment</a:t>
            </a:r>
            <a:r>
              <a:rPr b="0" i="0" lang="en-US" sz="2400" u="none" cap="none" strike="noStrike">
                <a:solidFill>
                  <a:srgbClr val="743192"/>
                </a:solidFill>
                <a:highlight>
                  <a:srgbClr val="FFFFFF"/>
                </a:highlight>
                <a:latin typeface="Arial"/>
                <a:ea typeface="Arial"/>
                <a:cs typeface="Arial"/>
                <a:sym typeface="Arial"/>
              </a:rPr>
              <a:t>:   </a:t>
            </a:r>
            <a:r>
              <a:rPr lang="en-US" sz="2400">
                <a:solidFill>
                  <a:srgbClr val="743192"/>
                </a:solidFill>
                <a:highlight>
                  <a:srgbClr val="FFFFFF"/>
                </a:highlight>
              </a:rPr>
              <a:t>22</a:t>
            </a:r>
            <a:endParaRPr sz="2400">
              <a:solidFill>
                <a:srgbClr val="743192"/>
              </a:solidFill>
              <a:highlight>
                <a:srgbClr val="FFFFFF"/>
              </a:highlight>
            </a:endParaRPr>
          </a:p>
          <a:p>
            <a:pPr indent="0" lvl="0" marL="0" marR="0" rtl="0" algn="l">
              <a:lnSpc>
                <a:spcPct val="115000"/>
              </a:lnSpc>
              <a:spcBef>
                <a:spcPts val="0"/>
              </a:spcBef>
              <a:spcAft>
                <a:spcPts val="0"/>
              </a:spcAft>
              <a:buClr>
                <a:srgbClr val="000000"/>
              </a:buClr>
              <a:buSzPts val="1100"/>
              <a:buFont typeface="Arial"/>
              <a:buNone/>
            </a:pPr>
            <a:r>
              <a:rPr lang="en-US" sz="2400">
                <a:solidFill>
                  <a:srgbClr val="743192"/>
                </a:solidFill>
                <a:highlight>
                  <a:srgbClr val="FFFFFF"/>
                </a:highlight>
              </a:rPr>
              <a:t>	*9 in July!*</a:t>
            </a:r>
            <a:endParaRPr sz="2400">
              <a:solidFill>
                <a:srgbClr val="743192"/>
              </a:solidFill>
              <a:highlight>
                <a:srgbClr val="FFFFFF"/>
              </a:highlight>
            </a:endParaRPr>
          </a:p>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000000"/>
                </a:solidFill>
                <a:highlight>
                  <a:srgbClr val="FFFFFF"/>
                </a:highlight>
                <a:latin typeface="Arial"/>
                <a:ea typeface="Arial"/>
                <a:cs typeface="Arial"/>
                <a:sym typeface="Arial"/>
              </a:rPr>
              <a:t>Sites Released to Enroll: 2</a:t>
            </a:r>
            <a:r>
              <a:rPr lang="en-US" sz="2000">
                <a:highlight>
                  <a:srgbClr val="FFFFFF"/>
                </a:highlight>
              </a:rPr>
              <a:t>7</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000000"/>
                </a:solidFill>
                <a:highlight>
                  <a:srgbClr val="FFFFFF"/>
                </a:highlight>
                <a:latin typeface="Arial"/>
                <a:ea typeface="Arial"/>
                <a:cs typeface="Arial"/>
                <a:sym typeface="Arial"/>
              </a:rPr>
              <a:t>Sites with Enrollments: </a:t>
            </a:r>
            <a:r>
              <a:rPr lang="en-US" sz="2000">
                <a:highlight>
                  <a:srgbClr val="FFFFFF"/>
                </a:highlight>
              </a:rPr>
              <a:t>11</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0" i="0" lang="en-US" sz="2000" u="none" cap="none" strike="noStrike">
                <a:solidFill>
                  <a:srgbClr val="000000"/>
                </a:solidFill>
                <a:highlight>
                  <a:srgbClr val="FFFFFF"/>
                </a:highlight>
                <a:latin typeface="Arial"/>
                <a:ea typeface="Arial"/>
                <a:cs typeface="Arial"/>
                <a:sym typeface="Arial"/>
              </a:rPr>
              <a:t>Target Enrollment:  770</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t/>
            </a:r>
            <a:endParaRPr b="0" i="0" sz="2000" u="none" cap="none" strike="noStrike">
              <a:solidFill>
                <a:srgbClr val="000000"/>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1" lang="en-US" sz="2400">
                <a:solidFill>
                  <a:srgbClr val="743192"/>
                </a:solidFill>
                <a:highlight>
                  <a:schemeClr val="lt1"/>
                </a:highlight>
              </a:rPr>
              <a:t>🙌 </a:t>
            </a:r>
            <a:r>
              <a:rPr b="0" i="0" lang="en-US" sz="2000" u="none" cap="none" strike="noStrike">
                <a:solidFill>
                  <a:srgbClr val="000000"/>
                </a:solidFill>
                <a:highlight>
                  <a:srgbClr val="FFFFFF"/>
                </a:highlight>
                <a:latin typeface="Arial"/>
                <a:ea typeface="Arial"/>
                <a:cs typeface="Arial"/>
                <a:sym typeface="Arial"/>
              </a:rPr>
              <a:t>1st Enrollments at:</a:t>
            </a:r>
            <a:endParaRPr b="0" i="0" sz="2000" u="none" cap="none" strike="noStrike">
              <a:solidFill>
                <a:srgbClr val="000000"/>
              </a:solidFill>
              <a:highlight>
                <a:srgbClr val="FFFFFF"/>
              </a:highlight>
              <a:latin typeface="Arial"/>
              <a:ea typeface="Arial"/>
              <a:cs typeface="Arial"/>
              <a:sym typeface="Arial"/>
            </a:endParaRPr>
          </a:p>
          <a:p>
            <a:pPr indent="-355600" lvl="0" marL="457200" marR="0" rtl="0" algn="l">
              <a:lnSpc>
                <a:spcPct val="115000"/>
              </a:lnSpc>
              <a:spcBef>
                <a:spcPts val="0"/>
              </a:spcBef>
              <a:spcAft>
                <a:spcPts val="0"/>
              </a:spcAft>
              <a:buClr>
                <a:srgbClr val="000000"/>
              </a:buClr>
              <a:buSzPts val="2000"/>
              <a:buFont typeface="Arial"/>
              <a:buChar char="●"/>
            </a:pPr>
            <a:r>
              <a:rPr b="1" lang="en-US" sz="2000">
                <a:highlight>
                  <a:srgbClr val="FFFFFF"/>
                </a:highlight>
              </a:rPr>
              <a:t>UPMC Children’s</a:t>
            </a:r>
            <a:endParaRPr b="1" sz="2000">
              <a:highlight>
                <a:srgbClr val="FFFFFF"/>
              </a:highlight>
            </a:endParaRPr>
          </a:p>
          <a:p>
            <a:pPr indent="-355600" lvl="0" marL="457200" marR="0" rtl="0" algn="l">
              <a:lnSpc>
                <a:spcPct val="115000"/>
              </a:lnSpc>
              <a:spcBef>
                <a:spcPts val="0"/>
              </a:spcBef>
              <a:spcAft>
                <a:spcPts val="0"/>
              </a:spcAft>
              <a:buSzPts val="2000"/>
              <a:buChar char="●"/>
            </a:pPr>
            <a:r>
              <a:rPr b="1" lang="en-US" sz="2000">
                <a:highlight>
                  <a:srgbClr val="FFFFFF"/>
                </a:highlight>
              </a:rPr>
              <a:t>UChicago</a:t>
            </a:r>
            <a:endParaRPr b="1" sz="2000">
              <a:highlight>
                <a:srgbClr val="FFFFFF"/>
              </a:highlight>
            </a:endParaRPr>
          </a:p>
          <a:p>
            <a:pPr indent="-355600" lvl="0" marL="457200" marR="0" rtl="0" algn="l">
              <a:lnSpc>
                <a:spcPct val="115000"/>
              </a:lnSpc>
              <a:spcBef>
                <a:spcPts val="0"/>
              </a:spcBef>
              <a:spcAft>
                <a:spcPts val="0"/>
              </a:spcAft>
              <a:buSzPts val="2000"/>
              <a:buChar char="●"/>
            </a:pPr>
            <a:r>
              <a:rPr b="1" lang="en-US" sz="2000">
                <a:highlight>
                  <a:srgbClr val="FFFFFF"/>
                </a:highlight>
              </a:rPr>
              <a:t>IU Methodist</a:t>
            </a:r>
            <a:endParaRPr b="1" sz="2000">
              <a:highlight>
                <a:srgbClr val="FFFFFF"/>
              </a:highlight>
            </a:endParaRPr>
          </a:p>
          <a:p>
            <a:pPr indent="0" lvl="0" marL="0" marR="0" rtl="0" algn="l">
              <a:lnSpc>
                <a:spcPct val="115000"/>
              </a:lnSpc>
              <a:spcBef>
                <a:spcPts val="0"/>
              </a:spcBef>
              <a:spcAft>
                <a:spcPts val="0"/>
              </a:spcAft>
              <a:buClr>
                <a:srgbClr val="000000"/>
              </a:buClr>
              <a:buSzPts val="1600"/>
              <a:buFont typeface="Arial"/>
              <a:buNone/>
            </a:pPr>
            <a:r>
              <a:t/>
            </a:r>
            <a:endParaRPr b="1" i="0" sz="2400" u="none" cap="none" strike="noStrike">
              <a:solidFill>
                <a:srgbClr val="743192"/>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228" name="Google Shape;228;g3d422ecfddc_0_242" title="Screenshot 2026-08-04 at 2.37.36 PM.png"/>
          <p:cNvPicPr preferRelativeResize="0"/>
          <p:nvPr/>
        </p:nvPicPr>
        <p:blipFill>
          <a:blip r:embed="rId4">
            <a:alphaModFix/>
          </a:blip>
          <a:stretch>
            <a:fillRect/>
          </a:stretch>
        </p:blipFill>
        <p:spPr>
          <a:xfrm>
            <a:off x="3710524" y="152400"/>
            <a:ext cx="7728394" cy="6553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descr="A close-up of a logo&#10;&#10;AI-generated content may be incorrect." id="233" name="Google Shape;233;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34" name="Google Shape;234;g3c2f736c8a3_0_35"/>
          <p:cNvSpPr txBox="1"/>
          <p:nvPr>
            <p:ph type="title"/>
          </p:nvPr>
        </p:nvSpPr>
        <p:spPr>
          <a:xfrm>
            <a:off x="429575" y="437600"/>
            <a:ext cx="8173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EFIC activities completed: 58!</a:t>
            </a:r>
            <a:endParaRPr>
              <a:solidFill>
                <a:srgbClr val="743192"/>
              </a:solidFill>
              <a:latin typeface="Arial"/>
              <a:ea typeface="Arial"/>
              <a:cs typeface="Arial"/>
              <a:sym typeface="Arial"/>
            </a:endParaRPr>
          </a:p>
        </p:txBody>
      </p:sp>
      <p:sp>
        <p:nvSpPr>
          <p:cNvPr id="235" name="Google Shape;235;g3c2f736c8a3_0_35"/>
          <p:cNvSpPr txBox="1"/>
          <p:nvPr>
            <p:ph type="title"/>
          </p:nvPr>
        </p:nvSpPr>
        <p:spPr>
          <a:xfrm>
            <a:off x="429570" y="1964850"/>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Submitted to CIRB: 52 </a:t>
            </a:r>
            <a:endParaRPr>
              <a:solidFill>
                <a:srgbClr val="743192"/>
              </a:solidFill>
              <a:latin typeface="Arial"/>
              <a:ea typeface="Arial"/>
              <a:cs typeface="Arial"/>
              <a:sym typeface="Arial"/>
            </a:endParaRPr>
          </a:p>
        </p:txBody>
      </p:sp>
      <p:sp>
        <p:nvSpPr>
          <p:cNvPr id="236" name="Google Shape;236;g3c2f736c8a3_0_35"/>
          <p:cNvSpPr txBox="1"/>
          <p:nvPr>
            <p:ph type="title"/>
          </p:nvPr>
        </p:nvSpPr>
        <p:spPr>
          <a:xfrm>
            <a:off x="429575" y="3492100"/>
            <a:ext cx="92049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CIRB Approval: 40</a:t>
            </a:r>
            <a:endParaRPr b="1">
              <a:solidFill>
                <a:srgbClr val="743192"/>
              </a:solidFill>
              <a:latin typeface="Arial"/>
              <a:ea typeface="Arial"/>
              <a:cs typeface="Arial"/>
              <a:sym typeface="Arial"/>
            </a:endParaRPr>
          </a:p>
        </p:txBody>
      </p:sp>
      <p:sp>
        <p:nvSpPr>
          <p:cNvPr id="237" name="Google Shape;237;g3c2f736c8a3_0_35"/>
          <p:cNvSpPr txBox="1"/>
          <p:nvPr>
            <p:ph type="title"/>
          </p:nvPr>
        </p:nvSpPr>
        <p:spPr>
          <a:xfrm>
            <a:off x="469620" y="49592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Released to Enroll: 27</a:t>
            </a:r>
            <a:endParaRPr>
              <a:solidFill>
                <a:srgbClr val="74319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g3e8918ec5f8_0_6"/>
          <p:cNvPicPr preferRelativeResize="0"/>
          <p:nvPr/>
        </p:nvPicPr>
        <p:blipFill rotWithShape="1">
          <a:blip r:embed="rId3">
            <a:alphaModFix/>
          </a:blip>
          <a:srcRect b="0" l="0" r="0" t="0"/>
          <a:stretch/>
        </p:blipFill>
        <p:spPr>
          <a:xfrm rot="1506930">
            <a:off x="7951743" y="5036699"/>
            <a:ext cx="2074298" cy="968548"/>
          </a:xfrm>
          <a:prstGeom prst="rect">
            <a:avLst/>
          </a:prstGeom>
          <a:noFill/>
          <a:ln>
            <a:noFill/>
          </a:ln>
        </p:spPr>
      </p:pic>
      <p:graphicFrame>
        <p:nvGraphicFramePr>
          <p:cNvPr id="244" name="Google Shape;244;g3e8918ec5f8_0_6"/>
          <p:cNvGraphicFramePr/>
          <p:nvPr/>
        </p:nvGraphicFramePr>
        <p:xfrm>
          <a:off x="780663" y="1110113"/>
          <a:ext cx="3000000" cy="3000000"/>
        </p:xfrm>
        <a:graphic>
          <a:graphicData uri="http://schemas.openxmlformats.org/drawingml/2006/table">
            <a:tbl>
              <a:tblPr>
                <a:noFill/>
                <a:tableStyleId>{137E9E58-98C8-4B57-87F9-E069D89A1762}</a:tableStyleId>
              </a:tblPr>
              <a:tblGrid>
                <a:gridCol w="2926650"/>
                <a:gridCol w="2939625"/>
                <a:gridCol w="2412125"/>
                <a:gridCol w="2352250"/>
              </a:tblGrid>
              <a:tr h="488600">
                <a:tc>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000000"/>
                          </a:solidFill>
                        </a:rPr>
                        <a:t>Submitted Pending </a:t>
                      </a:r>
                      <a:r>
                        <a:rPr b="1" lang="en-US" sz="1300" u="none" cap="none" strike="noStrike"/>
                        <a:t>Approval</a:t>
                      </a:r>
                      <a:endParaRPr b="1" sz="1300" u="none" cap="none" strike="noStrike">
                        <a:solidFill>
                          <a:srgbClr val="000000"/>
                        </a:solidFill>
                      </a:endParaRPr>
                    </a:p>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000000"/>
                          </a:solidFill>
                        </a:rPr>
                        <a:t>(</a:t>
                      </a:r>
                      <a:r>
                        <a:rPr b="1" lang="en-US" sz="1300"/>
                        <a:t>12</a:t>
                      </a:r>
                      <a:r>
                        <a:rPr b="1" lang="en-US" sz="1300" u="none" cap="none" strike="noStrike">
                          <a:solidFill>
                            <a:srgbClr val="000000"/>
                          </a:solidFill>
                        </a:rPr>
                        <a:t>)</a:t>
                      </a:r>
                      <a:endParaRPr b="1" sz="1300" u="none" cap="none" strike="noStrike">
                        <a:solidFill>
                          <a:srgbClr val="000000"/>
                        </a:solidFill>
                      </a:endParaRPr>
                    </a:p>
                  </a:txBody>
                  <a:tcPr marT="91425" marB="91425" marR="91425" marL="91425">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E8E8E8"/>
                    </a:solidFill>
                  </a:tcPr>
                </a:tc>
                <a:tc>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Approved Pending Release </a:t>
                      </a:r>
                      <a:endParaRPr b="1" sz="1300" u="none" cap="none" strike="noStrike"/>
                    </a:p>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(1</a:t>
                      </a:r>
                      <a:r>
                        <a:rPr b="1" lang="en-US" sz="1300"/>
                        <a:t>3</a:t>
                      </a:r>
                      <a:r>
                        <a:rPr b="1" lang="en-US" sz="1300" u="none" cap="none" strike="noStrike"/>
                        <a:t>)</a:t>
                      </a:r>
                      <a:endParaRPr b="1" sz="1300" u="none" cap="none" strike="noStrike"/>
                    </a:p>
                  </a:txBody>
                  <a:tcPr marT="91425" marB="91425" marR="91425" marL="91425">
                    <a:lnB cap="flat" cmpd="sng" w="9525">
                      <a:solidFill>
                        <a:srgbClr val="CCCCCC"/>
                      </a:solidFill>
                      <a:prstDash val="solid"/>
                      <a:round/>
                      <a:headEnd len="sm" w="sm" type="none"/>
                      <a:tailEnd len="sm" w="sm" type="none"/>
                    </a:lnB>
                    <a:solidFill>
                      <a:srgbClr val="E8E8E8"/>
                    </a:solidFill>
                  </a:tcPr>
                </a:tc>
                <a:tc gridSpan="2">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Released to Enroll </a:t>
                      </a:r>
                      <a:endParaRPr b="1" sz="1300" u="none" cap="none" strike="noStrike"/>
                    </a:p>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(2</a:t>
                      </a:r>
                      <a:r>
                        <a:rPr b="1" lang="en-US" sz="1300"/>
                        <a:t>7</a:t>
                      </a:r>
                      <a:r>
                        <a:rPr b="1" lang="en-US" sz="1300" u="none" cap="none" strike="noStrike"/>
                        <a:t>)</a:t>
                      </a:r>
                      <a:endParaRPr b="1" sz="1300" u="none" cap="none" strike="noStrike"/>
                    </a:p>
                  </a:txBody>
                  <a:tcPr marT="91425" marB="91425" marR="91425" marL="91425">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8E8E8"/>
                    </a:solidFill>
                  </a:tcPr>
                </a:tc>
                <a:tc hMerge="1"/>
              </a:tr>
              <a:tr h="336350">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Primary Children's Hospital</a:t>
                      </a:r>
                      <a:endParaRPr b="1" sz="1100" u="none" cap="none" strike="noStrike">
                        <a:solidFill>
                          <a:srgbClr val="000000"/>
                        </a:solidFill>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4CCCC"/>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Froedtert Hospital</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Nationwide Children's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Yale New Haven Hospital</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9000">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University of Utah Hospital</a:t>
                      </a:r>
                      <a:endParaRPr b="1" sz="1100" u="none" cap="none" strike="noStrike">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University of Minnesota Medical Center &amp; Masonic</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CB9C"/>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Memorial Hermann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Temple University Hospital</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Northwestern Memorial Hospital</a:t>
                      </a:r>
                      <a:endParaRPr b="1" sz="1100" u="none" cap="none" strike="noStrike">
                        <a:solidFill>
                          <a:srgbClr val="000000"/>
                        </a:solidFill>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University of Maryland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Grady Memorial Hospital</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University of Michigan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University of Illinois Hospital</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Children's Hospital of Wisconsin</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UPMC Children's Hospital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UC Davis Medical Center</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marR="0" rtl="0" algn="ctr">
                        <a:lnSpc>
                          <a:spcPct val="100000"/>
                        </a:lnSpc>
                        <a:spcBef>
                          <a:spcPts val="0"/>
                        </a:spcBef>
                        <a:spcAft>
                          <a:spcPts val="0"/>
                        </a:spcAft>
                        <a:buClr>
                          <a:srgbClr val="000000"/>
                        </a:buClr>
                        <a:buSzPts val="1100"/>
                        <a:buFont typeface="Arial"/>
                        <a:buNone/>
                      </a:pPr>
                      <a:r>
                        <a:rPr b="1" lang="en-US" sz="1100">
                          <a:latin typeface="Lexend"/>
                          <a:ea typeface="Lexend"/>
                          <a:cs typeface="Lexend"/>
                          <a:sym typeface="Lexend"/>
                        </a:rPr>
                        <a:t>Sinai Grace Hospital</a:t>
                      </a:r>
                      <a:endParaRPr b="1" sz="1100" u="none" cap="none" strike="noStrike">
                        <a:latin typeface="Lexend"/>
                        <a:ea typeface="Lexend"/>
                        <a:cs typeface="Lexend"/>
                        <a:sym typeface="Lexend"/>
                      </a:endParaRPr>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Nemours Children’s Hospital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IU Health Methodist Hospital</a:t>
                      </a:r>
                      <a:endParaRPr b="1" sz="1100" u="none" cap="none" strike="noStrike">
                        <a:solidFill>
                          <a:srgbClr val="000000"/>
                        </a:solidFill>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UVA Medical Center</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91725">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Detroit Receiving Hospital</a:t>
                      </a:r>
                      <a:endParaRPr sz="1400" u="none" cap="none" strike="noStrike"/>
                    </a:p>
                  </a:txBody>
                  <a:tcPr marT="91425" marB="91425" marR="91425" marL="914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Jefferson Einstein Philadelphia </a:t>
                      </a:r>
                      <a:endParaRPr b="1" sz="15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Riley Hospital for Children</a:t>
                      </a:r>
                      <a:endParaRPr b="1" sz="1100" u="none" cap="none" strike="noStrike">
                        <a:solidFill>
                          <a:srgbClr val="000000"/>
                        </a:solidFill>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Oregon Health &amp; Sciences University Hospital</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100000">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Henry Ford Hospital</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Emory University Hospital</a:t>
                      </a:r>
                      <a:endParaRPr b="1" sz="15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OSU Wexner Medical Center</a:t>
                      </a:r>
                      <a:endParaRPr b="1" sz="1100" u="none" cap="none" strike="noStrike">
                        <a:solidFill>
                          <a:srgbClr val="000000"/>
                        </a:solidFill>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Arthur M. Blank Hospital</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246425">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Harbor-UCLA Medical Center</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Rady Children’s Hospital/UCSD</a:t>
                      </a:r>
                      <a:r>
                        <a:rPr lang="en-US" sz="1200" u="none" cap="none" strike="noStrike">
                          <a:solidFill>
                            <a:srgbClr val="000000"/>
                          </a:solidFill>
                        </a:rPr>
                        <a:t> </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UPMC Presbyterian Hospital</a:t>
                      </a:r>
                      <a:endParaRPr b="1" sz="1100" u="none" cap="none" strike="noStrike">
                        <a:solidFill>
                          <a:srgbClr val="000000"/>
                        </a:solidFill>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Harborview Medical Center</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1450">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Ronald Reagan UCLA Medical Center</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UCSD Health La Jolla</a:t>
                      </a:r>
                      <a:r>
                        <a:rPr lang="en-US" sz="1200" u="none" cap="none" strike="noStrike">
                          <a:solidFill>
                            <a:srgbClr val="000000"/>
                          </a:solidFill>
                        </a:rPr>
                        <a:t> </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UCSF Medical Center</a:t>
                      </a:r>
                      <a:endParaRPr b="1" sz="1100" u="none" cap="none" strike="noStrike">
                        <a:solidFill>
                          <a:srgbClr val="000000"/>
                        </a:solidFill>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Reading Hospital</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1450">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Children’s Hospital Los Angeles</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UCSD Health Hillcrest Hospital</a:t>
                      </a:r>
                      <a:r>
                        <a:rPr lang="en-US" sz="1200" u="none" cap="none" strike="noStrike">
                          <a:solidFill>
                            <a:srgbClr val="000000"/>
                          </a:solidFill>
                        </a:rPr>
                        <a:t> </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San Francisco General </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Banner – Tucson Campus</a:t>
                      </a:r>
                      <a:r>
                        <a:rPr b="1" lang="en-US" sz="1200" u="none" cap="none" strike="noStrike">
                          <a:solidFill>
                            <a:srgbClr val="000000"/>
                          </a:solidFill>
                        </a:rPr>
                        <a:t> </a:t>
                      </a:r>
                      <a:endParaRPr b="1"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UCI Medical Center</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Lexend"/>
                          <a:ea typeface="Lexend"/>
                          <a:cs typeface="Lexend"/>
                          <a:sym typeface="Lexend"/>
                        </a:rPr>
                        <a:t>University of Cincinnati Medical Center</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University of Chicago Medical Center &amp; Comer</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u="none" cap="none" strike="noStrike">
                          <a:solidFill>
                            <a:srgbClr val="000000"/>
                          </a:solidFill>
                          <a:latin typeface="Lexend"/>
                          <a:ea typeface="Lexend"/>
                          <a:cs typeface="Lexend"/>
                          <a:sym typeface="Lexend"/>
                        </a:rPr>
                        <a:t>Children's National </a:t>
                      </a:r>
                      <a:endParaRPr b="1"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None/>
                      </a:pPr>
                      <a:r>
                        <a:rPr b="1" lang="en-US" sz="1100">
                          <a:latin typeface="Lexend"/>
                          <a:ea typeface="Lexend"/>
                          <a:cs typeface="Lexend"/>
                          <a:sym typeface="Lexend"/>
                        </a:rPr>
                        <a:t>Duke University Hospital</a:t>
                      </a:r>
                      <a:endParaRPr b="1" sz="11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Orlando Regional Medical Center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Johns Hopkins Hospital</a:t>
                      </a:r>
                      <a:endParaRPr sz="15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Stanford University</a:t>
                      </a:r>
                      <a:endParaRPr b="1"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marR="0" rtl="0" algn="ctr">
                        <a:lnSpc>
                          <a:spcPct val="100000"/>
                        </a:lnSpc>
                        <a:spcBef>
                          <a:spcPts val="0"/>
                        </a:spcBef>
                        <a:spcAft>
                          <a:spcPts val="0"/>
                        </a:spcAft>
                        <a:buClr>
                          <a:srgbClr val="000000"/>
                        </a:buClr>
                        <a:buSzPts val="1100"/>
                        <a:buFont typeface="Arial"/>
                        <a:buNone/>
                      </a:pPr>
                      <a:r>
                        <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University of Minnesota Medical Center &amp; Masonic</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University of Iowa</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en-US" sz="1100">
                          <a:solidFill>
                            <a:schemeClr val="dk1"/>
                          </a:solidFill>
                          <a:latin typeface="Lexend"/>
                          <a:ea typeface="Lexend"/>
                          <a:cs typeface="Lexend"/>
                          <a:sym typeface="Lexend"/>
                        </a:rPr>
                        <a:t>Rush University Medical Center</a:t>
                      </a:r>
                      <a:endParaRPr b="1" sz="15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marR="0" rtl="0" algn="ctr">
                        <a:lnSpc>
                          <a:spcPct val="100000"/>
                        </a:lnSpc>
                        <a:spcBef>
                          <a:spcPts val="0"/>
                        </a:spcBef>
                        <a:spcAft>
                          <a:spcPts val="0"/>
                        </a:spcAft>
                        <a:buClr>
                          <a:srgbClr val="000000"/>
                        </a:buClr>
                        <a:buSzPts val="1100"/>
                        <a:buFont typeface="Arial"/>
                        <a:buNone/>
                      </a:pPr>
                      <a:r>
                        <a:t/>
                      </a:r>
                      <a:endParaRPr b="1" sz="11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lnSpc>
                          <a:spcPct val="115000"/>
                        </a:lnSpc>
                        <a:spcBef>
                          <a:spcPts val="0"/>
                        </a:spcBef>
                        <a:spcAft>
                          <a:spcPts val="0"/>
                        </a:spcAft>
                        <a:buNone/>
                      </a:pPr>
                      <a:r>
                        <a:rPr b="1" lang="en-US" sz="1100">
                          <a:solidFill>
                            <a:schemeClr val="dk1"/>
                          </a:solidFill>
                          <a:latin typeface="Lexend"/>
                          <a:ea typeface="Lexend"/>
                          <a:cs typeface="Lexend"/>
                          <a:sym typeface="Lexend"/>
                        </a:rPr>
                        <a:t>University of Alabama Hospital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D966"/>
                    </a:solidFill>
                  </a:tcPr>
                </a:tc>
                <a:tc>
                  <a:txBody>
                    <a:bodyPr/>
                    <a:lstStyle/>
                    <a:p>
                      <a:pPr indent="0" lvl="0" marL="0" marR="0" rtl="0" algn="ctr">
                        <a:lnSpc>
                          <a:spcPct val="115000"/>
                        </a:lnSpc>
                        <a:spcBef>
                          <a:spcPts val="0"/>
                        </a:spcBef>
                        <a:spcAft>
                          <a:spcPts val="0"/>
                        </a:spcAft>
                        <a:buClr>
                          <a:srgbClr val="000000"/>
                        </a:buClr>
                        <a:buSzPts val="1100"/>
                        <a:buFont typeface="Arial"/>
                        <a:buNone/>
                      </a:pPr>
                      <a:r>
                        <a:rPr b="1" lang="en-US" sz="1100">
                          <a:latin typeface="Lexend"/>
                          <a:ea typeface="Lexend"/>
                          <a:cs typeface="Lexend"/>
                          <a:sym typeface="Lexend"/>
                        </a:rPr>
                        <a:t>Temple University Jeanes</a:t>
                      </a:r>
                      <a:endParaRPr b="1" sz="1100" u="none" cap="none" strike="noStrike">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bl>
          </a:graphicData>
        </a:graphic>
      </p:graphicFrame>
      <p:pic>
        <p:nvPicPr>
          <p:cNvPr descr="A close-up of a logo&#10;&#10;AI-generated content may be incorrect." id="245" name="Google Shape;245;g3e8918ec5f8_0_6"/>
          <p:cNvPicPr preferRelativeResize="0"/>
          <p:nvPr>
            <p:ph idx="1" type="body"/>
          </p:nvPr>
        </p:nvPicPr>
        <p:blipFill rotWithShape="1">
          <a:blip r:embed="rId4">
            <a:alphaModFix/>
          </a:blip>
          <a:srcRect b="0" l="0" r="0" t="0"/>
          <a:stretch/>
        </p:blipFill>
        <p:spPr>
          <a:xfrm>
            <a:off x="9998025" y="71600"/>
            <a:ext cx="2079300" cy="920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descr="A close-up of a logo&#10;&#10;AI-generated content may be incorrect." id="250" name="Google Shape;250;g3f98de8fa79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graphicFrame>
        <p:nvGraphicFramePr>
          <p:cNvPr id="251" name="Google Shape;251;g3f98de8fa79_0_1"/>
          <p:cNvGraphicFramePr/>
          <p:nvPr/>
        </p:nvGraphicFramePr>
        <p:xfrm>
          <a:off x="922688" y="2070488"/>
          <a:ext cx="3000000" cy="3000000"/>
        </p:xfrm>
        <a:graphic>
          <a:graphicData uri="http://schemas.openxmlformats.org/drawingml/2006/table">
            <a:tbl>
              <a:tblPr>
                <a:noFill/>
                <a:tableStyleId>{73EEC38A-A2CF-41D4-8A3C-D8AE6C979D93}</a:tableStyleId>
              </a:tblPr>
              <a:tblGrid>
                <a:gridCol w="3438700"/>
                <a:gridCol w="3453950"/>
                <a:gridCol w="3453950"/>
              </a:tblGrid>
              <a:tr h="713175">
                <a:tc>
                  <a:txBody>
                    <a:bodyPr/>
                    <a:lstStyle/>
                    <a:p>
                      <a:pPr indent="0" lvl="0" marL="0" rtl="0" algn="ctr">
                        <a:spcBef>
                          <a:spcPts val="0"/>
                        </a:spcBef>
                        <a:spcAft>
                          <a:spcPts val="0"/>
                        </a:spcAft>
                        <a:buNone/>
                      </a:pPr>
                      <a:r>
                        <a:rPr b="1" lang="en-US" sz="1300"/>
                        <a:t>Central EFIC Activities Pending </a:t>
                      </a:r>
                      <a:endParaRPr b="1" sz="1300">
                        <a:solidFill>
                          <a:srgbClr val="000000"/>
                        </a:solidFill>
                      </a:endParaRPr>
                    </a:p>
                    <a:p>
                      <a:pPr indent="0" lvl="0" marL="0" rtl="0" algn="ctr">
                        <a:spcBef>
                          <a:spcPts val="0"/>
                        </a:spcBef>
                        <a:spcAft>
                          <a:spcPts val="0"/>
                        </a:spcAft>
                        <a:buNone/>
                      </a:pPr>
                      <a:r>
                        <a:rPr b="1" lang="en-US" sz="1300">
                          <a:solidFill>
                            <a:srgbClr val="000000"/>
                          </a:solidFill>
                        </a:rPr>
                        <a:t>(</a:t>
                      </a:r>
                      <a:r>
                        <a:rPr b="1" lang="en-US" sz="1300"/>
                        <a:t>3</a:t>
                      </a:r>
                      <a:r>
                        <a:rPr b="1" lang="en-US" sz="1300">
                          <a:solidFill>
                            <a:srgbClr val="000000"/>
                          </a:solidFill>
                        </a:rPr>
                        <a:t>)</a:t>
                      </a:r>
                      <a:endParaRPr b="1" sz="1300">
                        <a:solidFill>
                          <a:srgbClr val="000000"/>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CCCCCC"/>
                      </a:solidFill>
                      <a:prstDash val="solid"/>
                      <a:round/>
                      <a:headEnd len="sm" w="sm" type="none"/>
                      <a:tailEnd len="sm" w="sm" type="none"/>
                    </a:lnT>
                    <a:lnB cap="flat" cmpd="sng" w="28575">
                      <a:solidFill>
                        <a:srgbClr val="D9D9D9"/>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solidFill>
                            <a:srgbClr val="000000"/>
                          </a:solidFill>
                        </a:rPr>
                        <a:t>EFIC Activities </a:t>
                      </a:r>
                      <a:r>
                        <a:rPr b="1" lang="en-US" sz="1300"/>
                        <a:t>in Process</a:t>
                      </a:r>
                      <a:endParaRPr b="1" sz="1300"/>
                    </a:p>
                    <a:p>
                      <a:pPr indent="0" lvl="0" marL="0" rtl="0" algn="ctr">
                        <a:spcBef>
                          <a:spcPts val="0"/>
                        </a:spcBef>
                        <a:spcAft>
                          <a:spcPts val="0"/>
                        </a:spcAft>
                        <a:buNone/>
                      </a:pPr>
                      <a:r>
                        <a:rPr b="1" lang="en-US" sz="1300"/>
                        <a:t>(6)</a:t>
                      </a:r>
                      <a:endParaRPr b="1"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D9D9D9"/>
                      </a:solidFill>
                      <a:prstDash val="solid"/>
                      <a:round/>
                      <a:headEnd len="sm" w="sm" type="none"/>
                      <a:tailEnd len="sm" w="sm" type="none"/>
                    </a:lnB>
                    <a:solidFill>
                      <a:srgbClr val="E8E8E8"/>
                    </a:solidFill>
                  </a:tcPr>
                </a:tc>
                <a:tc>
                  <a:txBody>
                    <a:bodyPr/>
                    <a:lstStyle/>
                    <a:p>
                      <a:pPr indent="0" lvl="0" marL="0" rtl="0" algn="ctr">
                        <a:spcBef>
                          <a:spcPts val="0"/>
                        </a:spcBef>
                        <a:spcAft>
                          <a:spcPts val="0"/>
                        </a:spcAft>
                        <a:buNone/>
                      </a:pPr>
                      <a:r>
                        <a:rPr b="1" lang="en-US" sz="1300"/>
                        <a:t>EFIC Complete</a:t>
                      </a:r>
                      <a:endParaRPr b="1" sz="1300"/>
                    </a:p>
                    <a:p>
                      <a:pPr indent="0" lvl="0" marL="0" rtl="0" algn="ctr">
                        <a:spcBef>
                          <a:spcPts val="0"/>
                        </a:spcBef>
                        <a:spcAft>
                          <a:spcPts val="0"/>
                        </a:spcAft>
                        <a:buNone/>
                      </a:pPr>
                      <a:r>
                        <a:rPr b="1" lang="en-US" sz="1300"/>
                        <a:t>(5)</a:t>
                      </a:r>
                      <a:endParaRPr b="1" sz="13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10575">
                      <a:solidFill>
                        <a:srgbClr val="000000"/>
                      </a:solidFill>
                      <a:prstDash val="solid"/>
                      <a:round/>
                      <a:headEnd len="sm" w="sm" type="none"/>
                      <a:tailEnd len="sm" w="sm" type="none"/>
                    </a:lnB>
                    <a:solidFill>
                      <a:srgbClr val="E8E8E8"/>
                    </a:solidFill>
                  </a:tcPr>
                </a:tc>
              </a:tr>
              <a:tr h="325700">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Medical University of South Carolina</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28575">
                      <a:solidFill>
                        <a:srgbClr val="D9D9D9"/>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Massachusetts General Hospital</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Hennepin County Medical Center</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000000"/>
                      </a:solidFill>
                      <a:prstDash val="solid"/>
                      <a:round/>
                      <a:headEnd len="sm" w="sm" type="none"/>
                      <a:tailEnd len="sm" w="sm" type="none"/>
                    </a:lnT>
                    <a:lnB cap="flat" cmpd="sng" w="10575">
                      <a:solidFill>
                        <a:srgbClr val="CCCCCC"/>
                      </a:solidFill>
                      <a:prstDash val="solid"/>
                      <a:round/>
                      <a:headEnd len="sm" w="sm" type="none"/>
                      <a:tailEnd len="sm" w="sm" type="none"/>
                    </a:lnB>
                    <a:solidFill>
                      <a:srgbClr val="6D9EEB"/>
                    </a:solidFill>
                  </a:tcPr>
                </a:tc>
              </a:tr>
              <a:tr h="335625">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Baystate Medical Center</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SUNY Upstate Medical University</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VCU Medical Center</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6D9EEB"/>
                    </a:solidFill>
                  </a:tcPr>
                </a:tc>
              </a:tr>
              <a:tr h="335625">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Kings County Hospital</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University of New Mexico Hospital</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Christiana Hospital</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6D9EEB"/>
                    </a:solidFill>
                  </a:tcPr>
                </a:tc>
              </a:tr>
              <a:tr h="335625">
                <a:tc>
                  <a:txBody>
                    <a:bodyPr/>
                    <a:lstStyle/>
                    <a:p>
                      <a:pPr indent="0" lvl="0" marL="0" rtl="0" algn="l">
                        <a:spcBef>
                          <a:spcPts val="0"/>
                        </a:spcBef>
                        <a:spcAft>
                          <a:spcPts val="0"/>
                        </a:spcAft>
                        <a:buNone/>
                      </a:pPr>
                      <a:r>
                        <a:t/>
                      </a:r>
                      <a:endParaRPr sz="15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University Medical Center New Orleans</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University of Pennsylvania</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CFE2F3"/>
                    </a:solidFill>
                  </a:tcPr>
                </a:tc>
              </a:tr>
              <a:tr h="335625">
                <a:tc>
                  <a:txBody>
                    <a:bodyPr/>
                    <a:lstStyle/>
                    <a:p>
                      <a:pPr indent="0" lvl="0" marL="0" rtl="0" algn="ctr">
                        <a:spcBef>
                          <a:spcPts val="0"/>
                        </a:spcBef>
                        <a:spcAft>
                          <a:spcPts val="0"/>
                        </a:spcAft>
                        <a:buNone/>
                      </a:pPr>
                      <a:r>
                        <a:t/>
                      </a:r>
                      <a:endParaRPr sz="15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Children's Medical Center UTSW</a:t>
                      </a:r>
                      <a:endParaRPr b="1" sz="11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c>
                  <a:txBody>
                    <a:bodyPr/>
                    <a:lstStyle/>
                    <a:p>
                      <a:pPr indent="0" lvl="0" marL="0" rtl="0" algn="ctr">
                        <a:lnSpc>
                          <a:spcPct val="115000"/>
                        </a:lnSpc>
                        <a:spcBef>
                          <a:spcPts val="0"/>
                        </a:spcBef>
                        <a:spcAft>
                          <a:spcPts val="0"/>
                        </a:spcAft>
                        <a:buNone/>
                      </a:pPr>
                      <a:r>
                        <a:rPr b="1" lang="en-US" sz="1100">
                          <a:latin typeface="Lexend"/>
                          <a:ea typeface="Lexend"/>
                          <a:cs typeface="Lexend"/>
                          <a:sym typeface="Lexend"/>
                        </a:rPr>
                        <a:t>Cooper University Hospital</a:t>
                      </a:r>
                      <a:endParaRPr b="1" sz="1100">
                        <a:latin typeface="Lexend"/>
                        <a:ea typeface="Lexend"/>
                        <a:cs typeface="Lexend"/>
                        <a:sym typeface="Lexend"/>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CFE2F3"/>
                    </a:solidFill>
                  </a:tcPr>
                </a:tc>
              </a:tr>
              <a:tr h="335625">
                <a:tc>
                  <a:txBody>
                    <a:bodyPr/>
                    <a:lstStyle/>
                    <a:p>
                      <a:pPr indent="0" lvl="0" marL="0" rtl="0" algn="ctr">
                        <a:spcBef>
                          <a:spcPts val="0"/>
                        </a:spcBef>
                        <a:spcAft>
                          <a:spcPts val="0"/>
                        </a:spcAft>
                        <a:buNone/>
                      </a:pPr>
                      <a:r>
                        <a:t/>
                      </a:r>
                      <a:endParaRPr sz="15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US" sz="1100">
                          <a:latin typeface="Lexend"/>
                          <a:ea typeface="Lexend"/>
                          <a:cs typeface="Lexend"/>
                          <a:sym typeface="Lexend"/>
                        </a:rPr>
                        <a:t>Allegheny General Hospital</a:t>
                      </a:r>
                      <a:endParaRPr sz="1500"/>
                    </a:p>
                  </a:txBody>
                  <a:tcPr marT="19050" marB="19050" marR="28575" marL="28575" anchor="b">
                    <a:lnL cap="flat" cmpd="sng" w="952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CE5CD"/>
                    </a:solidFill>
                  </a:tcPr>
                </a:tc>
                <a:tc>
                  <a:txBody>
                    <a:bodyPr/>
                    <a:lstStyle/>
                    <a:p>
                      <a:pPr indent="0" lvl="0" marL="0" rtl="0" algn="l">
                        <a:spcBef>
                          <a:spcPts val="0"/>
                        </a:spcBef>
                        <a:spcAft>
                          <a:spcPts val="0"/>
                        </a:spcAft>
                        <a:buNone/>
                      </a:pPr>
                      <a:r>
                        <a:t/>
                      </a:r>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CFE2F3"/>
                    </a:solidFill>
                  </a:tcPr>
                </a:tc>
              </a:tr>
            </a:tbl>
          </a:graphicData>
        </a:graphic>
      </p:graphicFrame>
      <p:sp>
        <p:nvSpPr>
          <p:cNvPr id="252" name="Google Shape;252;g3f98de8fa79_0_1"/>
          <p:cNvSpPr txBox="1"/>
          <p:nvPr/>
        </p:nvSpPr>
        <p:spPr>
          <a:xfrm>
            <a:off x="414775" y="415075"/>
            <a:ext cx="89121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700">
                <a:solidFill>
                  <a:schemeClr val="dk1"/>
                </a:solidFill>
              </a:rPr>
              <a:t>Sites pending CIRB Submission </a:t>
            </a:r>
            <a:endParaRPr sz="37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3f98de8fa79_0_13"/>
          <p:cNvSpPr txBox="1"/>
          <p:nvPr>
            <p:ph type="title"/>
          </p:nvPr>
        </p:nvSpPr>
        <p:spPr>
          <a:xfrm>
            <a:off x="838200" y="21140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620"/>
              <a:buNone/>
            </a:pPr>
            <a:r>
              <a:rPr lang="en-US" sz="3560">
                <a:latin typeface="Arial"/>
                <a:ea typeface="Arial"/>
                <a:cs typeface="Arial"/>
                <a:sym typeface="Arial"/>
              </a:rPr>
              <a:t>KESETT - Following CIRB Submission</a:t>
            </a:r>
            <a:endParaRPr sz="3560">
              <a:latin typeface="Arial"/>
              <a:ea typeface="Arial"/>
              <a:cs typeface="Arial"/>
              <a:sym typeface="Arial"/>
            </a:endParaRPr>
          </a:p>
        </p:txBody>
      </p:sp>
      <p:sp>
        <p:nvSpPr>
          <p:cNvPr id="259" name="Google Shape;259;g3f98de8fa79_0_13"/>
          <p:cNvSpPr txBox="1"/>
          <p:nvPr/>
        </p:nvSpPr>
        <p:spPr>
          <a:xfrm>
            <a:off x="578100" y="1360075"/>
            <a:ext cx="10775700" cy="49836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Upload all outstanding regulatory documents</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Site documents</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Study team trainings and people documents</a:t>
            </a:r>
            <a:endParaRPr sz="2200">
              <a:solidFill>
                <a:schemeClr val="dk1"/>
              </a:solidFill>
            </a:endParaRPr>
          </a:p>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Ensure eDOA is up to date</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Study pharmacist on the eDOA with Training and documentation</a:t>
            </a:r>
            <a:endParaRPr sz="2200">
              <a:solidFill>
                <a:schemeClr val="dk1"/>
              </a:solidFill>
            </a:endParaRPr>
          </a:p>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Input site addresses / IP shipping address</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IP shipping address and regulatory documents need to match</a:t>
            </a:r>
            <a:endParaRPr sz="2200">
              <a:solidFill>
                <a:schemeClr val="dk1"/>
              </a:solidFill>
            </a:endParaRPr>
          </a:p>
          <a:p>
            <a:pPr indent="0" lvl="0" marL="0" rtl="0" algn="l">
              <a:lnSpc>
                <a:spcPct val="115000"/>
              </a:lnSpc>
              <a:spcBef>
                <a:spcPts val="0"/>
              </a:spcBef>
              <a:spcAft>
                <a:spcPts val="0"/>
              </a:spcAft>
              <a:buNone/>
            </a:pPr>
            <a:r>
              <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Finalizing Clinical &amp; Pharmacy workflow</a:t>
            </a:r>
            <a:endParaRPr sz="2200">
              <a:solidFill>
                <a:schemeClr val="dk1"/>
              </a:solidFill>
            </a:endParaRPr>
          </a:p>
          <a:p>
            <a:pPr indent="0" lvl="0" marL="0" rtl="0" algn="l">
              <a:lnSpc>
                <a:spcPct val="115000"/>
              </a:lnSpc>
              <a:spcBef>
                <a:spcPts val="0"/>
              </a:spcBef>
              <a:spcAft>
                <a:spcPts val="0"/>
              </a:spcAft>
              <a:buNone/>
            </a:pPr>
            <a:r>
              <a:t/>
            </a:r>
            <a:endParaRPr sz="2200">
              <a:solidFill>
                <a:schemeClr val="dk1"/>
              </a:solidFill>
            </a:endParaRPr>
          </a:p>
          <a:p>
            <a:pPr indent="0" lvl="0" marL="0" rtl="0" algn="l">
              <a:lnSpc>
                <a:spcPct val="115000"/>
              </a:lnSpc>
              <a:spcBef>
                <a:spcPts val="1000"/>
              </a:spcBef>
              <a:spcAft>
                <a:spcPts val="0"/>
              </a:spcAft>
              <a:buNone/>
            </a:pPr>
            <a:r>
              <a:t/>
            </a:r>
            <a:endParaRPr>
              <a:solidFill>
                <a:schemeClr val="dk1"/>
              </a:solidFill>
            </a:endParaRPr>
          </a:p>
          <a:p>
            <a:pPr indent="0" lvl="0" marL="0" rtl="0" algn="l">
              <a:spcBef>
                <a:spcPts val="1000"/>
              </a:spcBef>
              <a:spcAft>
                <a:spcPts val="0"/>
              </a:spcAft>
              <a:buNone/>
            </a:pPr>
            <a:r>
              <a:t/>
            </a:r>
            <a:endParaRPr sz="1595">
              <a:solidFill>
                <a:schemeClr val="dk2"/>
              </a:solidFill>
            </a:endParaRPr>
          </a:p>
          <a:p>
            <a:pPr indent="0" lvl="0" marL="914400" rtl="0" algn="l">
              <a:spcBef>
                <a:spcPts val="1000"/>
              </a:spcBef>
              <a:spcAft>
                <a:spcPts val="0"/>
              </a:spcAft>
              <a:buNone/>
            </a:pPr>
            <a:r>
              <a:t/>
            </a:r>
            <a:endParaRPr sz="3695">
              <a:solidFill>
                <a:schemeClr val="dk2"/>
              </a:solidFill>
            </a:endParaRPr>
          </a:p>
          <a:p>
            <a:pPr indent="0" lvl="0" marL="0" rtl="0" algn="l">
              <a:spcBef>
                <a:spcPts val="0"/>
              </a:spcBef>
              <a:spcAft>
                <a:spcPts val="0"/>
              </a:spcAft>
              <a:buNone/>
            </a:pPr>
            <a:r>
              <a:t/>
            </a:r>
            <a:endParaRPr sz="2400">
              <a:solidFill>
                <a:schemeClr val="dk2"/>
              </a:solidFill>
            </a:endParaRPr>
          </a:p>
        </p:txBody>
      </p:sp>
      <p:pic>
        <p:nvPicPr>
          <p:cNvPr id="260" name="Google Shape;260;g3f98de8fa79_0_13" title="kesett.png"/>
          <p:cNvPicPr preferRelativeResize="0"/>
          <p:nvPr/>
        </p:nvPicPr>
        <p:blipFill rotWithShape="1">
          <a:blip r:embed="rId3">
            <a:alphaModFix/>
          </a:blip>
          <a:srcRect b="0" l="0" r="0" t="0"/>
          <a:stretch/>
        </p:blipFill>
        <p:spPr>
          <a:xfrm>
            <a:off x="10136400" y="211400"/>
            <a:ext cx="1902600" cy="696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f98de8fa79_0_59"/>
          <p:cNvSpPr txBox="1"/>
          <p:nvPr>
            <p:ph type="title"/>
          </p:nvPr>
        </p:nvSpPr>
        <p:spPr>
          <a:xfrm>
            <a:off x="838200" y="21140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620"/>
              <a:buNone/>
            </a:pPr>
            <a:r>
              <a:rPr lang="en-US" sz="3560">
                <a:latin typeface="Arial"/>
                <a:ea typeface="Arial"/>
                <a:cs typeface="Arial"/>
                <a:sym typeface="Arial"/>
              </a:rPr>
              <a:t>KESETT - Following CIRB Approval</a:t>
            </a:r>
            <a:endParaRPr sz="3560">
              <a:latin typeface="Arial"/>
              <a:ea typeface="Arial"/>
              <a:cs typeface="Arial"/>
              <a:sym typeface="Arial"/>
            </a:endParaRPr>
          </a:p>
        </p:txBody>
      </p:sp>
      <p:sp>
        <p:nvSpPr>
          <p:cNvPr id="267" name="Google Shape;267;g3f98de8fa79_0_59"/>
          <p:cNvSpPr txBox="1"/>
          <p:nvPr/>
        </p:nvSpPr>
        <p:spPr>
          <a:xfrm>
            <a:off x="578100" y="1360075"/>
            <a:ext cx="10775700" cy="49836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Schedule your readiness call</a:t>
            </a:r>
            <a:endParaRPr sz="2200">
              <a:solidFill>
                <a:schemeClr val="dk1"/>
              </a:solidFill>
            </a:endParaRPr>
          </a:p>
          <a:p>
            <a:pPr indent="-368300" lvl="1" marL="914400" rtl="0" algn="l">
              <a:lnSpc>
                <a:spcPct val="115000"/>
              </a:lnSpc>
              <a:spcBef>
                <a:spcPts val="0"/>
              </a:spcBef>
              <a:spcAft>
                <a:spcPts val="0"/>
              </a:spcAft>
              <a:buClr>
                <a:schemeClr val="dk1"/>
              </a:buClr>
              <a:buSzPts val="2200"/>
              <a:buChar char="○"/>
            </a:pPr>
            <a:r>
              <a:rPr lang="en-US" sz="2200">
                <a:solidFill>
                  <a:schemeClr val="dk1"/>
                </a:solidFill>
              </a:rPr>
              <a:t>2-4 weeks </a:t>
            </a:r>
            <a:endParaRPr sz="2200">
              <a:solidFill>
                <a:schemeClr val="dk1"/>
              </a:solidFill>
            </a:endParaRPr>
          </a:p>
          <a:p>
            <a:pPr indent="0" lvl="0" marL="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Pharmacy ready for drug</a:t>
            </a:r>
            <a:endParaRPr sz="2200">
              <a:solidFill>
                <a:schemeClr val="dk1"/>
              </a:solidFill>
            </a:endParaRPr>
          </a:p>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Clinical team training is completed</a:t>
            </a:r>
            <a:endParaRPr sz="2200">
              <a:solidFill>
                <a:schemeClr val="dk1"/>
              </a:solidFill>
            </a:endParaRPr>
          </a:p>
          <a:p>
            <a:pPr indent="0" lvl="0" marL="457200" rtl="0" algn="l">
              <a:lnSpc>
                <a:spcPct val="115000"/>
              </a:lnSpc>
              <a:spcBef>
                <a:spcPts val="0"/>
              </a:spcBef>
              <a:spcAft>
                <a:spcPts val="0"/>
              </a:spcAft>
              <a:buNone/>
            </a:pPr>
            <a:r>
              <a:t/>
            </a:r>
            <a:endParaRPr sz="13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Ceribell is ready to be implemented</a:t>
            </a:r>
            <a:endParaRPr sz="2200">
              <a:solidFill>
                <a:schemeClr val="dk1"/>
              </a:solidFill>
            </a:endParaRPr>
          </a:p>
          <a:p>
            <a:pPr indent="0" lvl="0" marL="0" rtl="0" algn="l">
              <a:lnSpc>
                <a:spcPct val="115000"/>
              </a:lnSpc>
              <a:spcBef>
                <a:spcPts val="1000"/>
              </a:spcBef>
              <a:spcAft>
                <a:spcPts val="0"/>
              </a:spcAft>
              <a:buNone/>
            </a:pPr>
            <a:r>
              <a:t/>
            </a:r>
            <a:endParaRPr>
              <a:solidFill>
                <a:schemeClr val="dk1"/>
              </a:solidFill>
            </a:endParaRPr>
          </a:p>
          <a:p>
            <a:pPr indent="0" lvl="0" marL="0" rtl="0" algn="l">
              <a:spcBef>
                <a:spcPts val="1000"/>
              </a:spcBef>
              <a:spcAft>
                <a:spcPts val="0"/>
              </a:spcAft>
              <a:buNone/>
            </a:pPr>
            <a:r>
              <a:t/>
            </a:r>
            <a:endParaRPr sz="1595">
              <a:solidFill>
                <a:schemeClr val="dk2"/>
              </a:solidFill>
            </a:endParaRPr>
          </a:p>
          <a:p>
            <a:pPr indent="0" lvl="0" marL="914400" rtl="0" algn="l">
              <a:spcBef>
                <a:spcPts val="1000"/>
              </a:spcBef>
              <a:spcAft>
                <a:spcPts val="0"/>
              </a:spcAft>
              <a:buNone/>
            </a:pPr>
            <a:r>
              <a:t/>
            </a:r>
            <a:endParaRPr sz="3695">
              <a:solidFill>
                <a:schemeClr val="dk2"/>
              </a:solidFill>
            </a:endParaRPr>
          </a:p>
          <a:p>
            <a:pPr indent="0" lvl="0" marL="0" rtl="0" algn="l">
              <a:spcBef>
                <a:spcPts val="0"/>
              </a:spcBef>
              <a:spcAft>
                <a:spcPts val="0"/>
              </a:spcAft>
              <a:buNone/>
            </a:pPr>
            <a:r>
              <a:t/>
            </a:r>
            <a:endParaRPr sz="2400">
              <a:solidFill>
                <a:schemeClr val="dk2"/>
              </a:solidFill>
            </a:endParaRPr>
          </a:p>
        </p:txBody>
      </p:sp>
      <p:pic>
        <p:nvPicPr>
          <p:cNvPr id="268" name="Google Shape;268;g3f98de8fa79_0_59" title="kesett.png"/>
          <p:cNvPicPr preferRelativeResize="0"/>
          <p:nvPr/>
        </p:nvPicPr>
        <p:blipFill rotWithShape="1">
          <a:blip r:embed="rId3">
            <a:alphaModFix/>
          </a:blip>
          <a:srcRect b="0" l="0" r="0" t="0"/>
          <a:stretch/>
        </p:blipFill>
        <p:spPr>
          <a:xfrm>
            <a:off x="10136400" y="211400"/>
            <a:ext cx="1902600" cy="696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g3d460df9019_1_5"/>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74" name="Google Shape;274;g3d460df9019_1_5"/>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275" name="Google Shape;275;g3d460df9019_1_5"/>
          <p:cNvSpPr/>
          <p:nvPr/>
        </p:nvSpPr>
        <p:spPr>
          <a:xfrm>
            <a:off x="1496934" y="3984"/>
            <a:ext cx="9376632" cy="6858000"/>
          </a:xfrm>
          <a:custGeom>
            <a:rect b="b" l="l" r="r" t="t"/>
            <a:pathLst>
              <a:path extrusionOk="0" h="6858000" w="9376632">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76" name="Google Shape;276;g3d460df9019_1_5"/>
          <p:cNvGrpSpPr/>
          <p:nvPr/>
        </p:nvGrpSpPr>
        <p:grpSpPr>
          <a:xfrm>
            <a:off x="1303402" y="3985"/>
            <a:ext cx="9772765" cy="6858000"/>
            <a:chOff x="1303402" y="36937"/>
            <a:chExt cx="9772765" cy="6858000"/>
          </a:xfrm>
        </p:grpSpPr>
        <p:sp>
          <p:nvSpPr>
            <p:cNvPr id="277" name="Google Shape;277;g3d460df9019_1_5"/>
            <p:cNvSpPr/>
            <p:nvPr/>
          </p:nvSpPr>
          <p:spPr>
            <a:xfrm>
              <a:off x="1560551" y="36937"/>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41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78" name="Google Shape;278;g3d460df9019_1_5"/>
            <p:cNvSpPr/>
            <p:nvPr/>
          </p:nvSpPr>
          <p:spPr>
            <a:xfrm>
              <a:off x="1659468" y="36937"/>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41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79" name="Google Shape;279;g3d460df9019_1_5"/>
            <p:cNvSpPr/>
            <p:nvPr/>
          </p:nvSpPr>
          <p:spPr>
            <a:xfrm>
              <a:off x="1648217" y="36937"/>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41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80" name="Google Shape;280;g3d460df9019_1_5"/>
            <p:cNvSpPr/>
            <p:nvPr/>
          </p:nvSpPr>
          <p:spPr>
            <a:xfrm>
              <a:off x="1629061" y="36937"/>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41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81" name="Google Shape;281;g3d460df9019_1_5"/>
            <p:cNvSpPr/>
            <p:nvPr/>
          </p:nvSpPr>
          <p:spPr>
            <a:xfrm>
              <a:off x="1318434" y="36937"/>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41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82" name="Google Shape;282;g3d460df9019_1_5"/>
            <p:cNvSpPr/>
            <p:nvPr/>
          </p:nvSpPr>
          <p:spPr>
            <a:xfrm>
              <a:off x="1308320" y="36937"/>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83" name="Google Shape;283;g3d460df9019_1_5"/>
            <p:cNvSpPr/>
            <p:nvPr/>
          </p:nvSpPr>
          <p:spPr>
            <a:xfrm>
              <a:off x="1303402" y="36937"/>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84" name="Google Shape;284;g3d460df9019_1_5"/>
          <p:cNvSpPr txBox="1"/>
          <p:nvPr>
            <p:ph type="ctrTitle"/>
          </p:nvPr>
        </p:nvSpPr>
        <p:spPr>
          <a:xfrm>
            <a:off x="3502506" y="2170177"/>
            <a:ext cx="5186700" cy="23880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rPr lang="en-US" sz="5200">
                <a:latin typeface="Arial"/>
                <a:ea typeface="Arial"/>
                <a:cs typeface="Arial"/>
                <a:sym typeface="Arial"/>
              </a:rPr>
              <a:t>Data Coordinating Center (DCC)</a:t>
            </a:r>
            <a:endParaRPr/>
          </a:p>
        </p:txBody>
      </p:sp>
      <p:grpSp>
        <p:nvGrpSpPr>
          <p:cNvPr id="285" name="Google Shape;285;g3d460df9019_1_5"/>
          <p:cNvGrpSpPr/>
          <p:nvPr/>
        </p:nvGrpSpPr>
        <p:grpSpPr>
          <a:xfrm>
            <a:off x="-305" y="-4155"/>
            <a:ext cx="2514948" cy="2174333"/>
            <a:chOff x="-305" y="-4155"/>
            <a:chExt cx="2514948" cy="2174333"/>
          </a:xfrm>
        </p:grpSpPr>
        <p:sp>
          <p:nvSpPr>
            <p:cNvPr id="286" name="Google Shape;286;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87" name="Google Shape;287;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88" name="Google Shape;288;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289" name="Google Shape;289;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290" name="Google Shape;290;g3d460df9019_1_5"/>
          <p:cNvGrpSpPr/>
          <p:nvPr/>
        </p:nvGrpSpPr>
        <p:grpSpPr>
          <a:xfrm rot="10800000">
            <a:off x="9685727" y="4683666"/>
            <a:ext cx="2514948" cy="2174333"/>
            <a:chOff x="-305" y="-4155"/>
            <a:chExt cx="2514948" cy="2174333"/>
          </a:xfrm>
        </p:grpSpPr>
        <p:sp>
          <p:nvSpPr>
            <p:cNvPr id="291" name="Google Shape;291;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2" name="Google Shape;292;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3" name="Google Shape;293;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294" name="Google Shape;294;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2"/>
                  </a:srgbClr>
                </a:gs>
                <a:gs pos="2000">
                  <a:srgbClr val="FFFFFF">
                    <a:alpha val="9412"/>
                  </a:srgbClr>
                </a:gs>
                <a:gs pos="16000">
                  <a:srgbClr val="6F8183">
                    <a:alpha val="9412"/>
                  </a:srgbClr>
                </a:gs>
                <a:gs pos="85000">
                  <a:srgbClr val="AD84C6">
                    <a:alpha val="9412"/>
                  </a:srgbClr>
                </a:gs>
                <a:gs pos="100000">
                  <a:srgbClr val="FFFFFF">
                    <a:alpha val="9412"/>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95" name="Google Shape;295;g3d460df9019_1_5"/>
          <p:cNvSpPr txBox="1"/>
          <p:nvPr>
            <p:ph idx="1" type="subTitle"/>
          </p:nvPr>
        </p:nvSpPr>
        <p:spPr>
          <a:xfrm>
            <a:off x="3215404" y="4773627"/>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Riley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3d460df9019_1_4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a:t>
            </a:r>
            <a:endParaRPr>
              <a:solidFill>
                <a:srgbClr val="7030A0"/>
              </a:solidFill>
              <a:latin typeface="Arial"/>
              <a:ea typeface="Arial"/>
              <a:cs typeface="Arial"/>
              <a:sym typeface="Arial"/>
            </a:endParaRPr>
          </a:p>
        </p:txBody>
      </p:sp>
      <p:sp>
        <p:nvSpPr>
          <p:cNvPr id="301" name="Google Shape;301;g3d460df9019_1_46"/>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2700"/>
              <a:t>Within </a:t>
            </a:r>
            <a:r>
              <a:rPr b="1" lang="en-US" sz="2700" u="sng"/>
              <a:t>8 hours</a:t>
            </a:r>
            <a:r>
              <a:rPr lang="en-US" sz="2700"/>
              <a:t> of the start of study drug infusion: </a:t>
            </a:r>
            <a:endParaRPr sz="2700"/>
          </a:p>
          <a:p>
            <a:pPr indent="-336550" lvl="1" marL="914400" rtl="0" algn="l">
              <a:lnSpc>
                <a:spcPct val="115000"/>
              </a:lnSpc>
              <a:spcBef>
                <a:spcPts val="0"/>
              </a:spcBef>
              <a:spcAft>
                <a:spcPts val="0"/>
              </a:spcAft>
              <a:buSzPts val="1700"/>
              <a:buChar char="•"/>
            </a:pPr>
            <a:r>
              <a:rPr lang="en-US" sz="2300"/>
              <a:t>Complete and Save Subject Enrollment.</a:t>
            </a:r>
            <a:endParaRPr sz="2300"/>
          </a:p>
          <a:p>
            <a:pPr indent="0" lvl="0" marL="457200" rtl="0" algn="l">
              <a:lnSpc>
                <a:spcPct val="115000"/>
              </a:lnSpc>
              <a:spcBef>
                <a:spcPts val="0"/>
              </a:spcBef>
              <a:spcAft>
                <a:spcPts val="0"/>
              </a:spcAft>
              <a:buNone/>
            </a:pPr>
            <a:r>
              <a:t/>
            </a:r>
            <a:endParaRPr sz="23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0" lvl="0" marL="914400" rtl="0" algn="l">
              <a:lnSpc>
                <a:spcPct val="100000"/>
              </a:lnSpc>
              <a:spcBef>
                <a:spcPts val="15"/>
              </a:spcBef>
              <a:spcAft>
                <a:spcPts val="0"/>
              </a:spcAft>
              <a:buSzPts val="1800"/>
              <a:buNone/>
            </a:pPr>
            <a:r>
              <a:t/>
            </a:r>
            <a:endParaRPr sz="2700"/>
          </a:p>
          <a:p>
            <a:pPr indent="-336550" lvl="1" marL="914400" rtl="0" algn="l">
              <a:lnSpc>
                <a:spcPct val="115000"/>
              </a:lnSpc>
              <a:spcBef>
                <a:spcPts val="0"/>
              </a:spcBef>
              <a:spcAft>
                <a:spcPts val="0"/>
              </a:spcAft>
              <a:buSzPts val="1700"/>
              <a:buChar char="•"/>
            </a:pPr>
            <a:r>
              <a:rPr lang="en-US" sz="2300"/>
              <a:t>Complete and Submit F501 Rapid EEG and F502 Study Drug Infusion in the Subject CRF Binder.</a:t>
            </a:r>
            <a:endParaRPr sz="1900"/>
          </a:p>
        </p:txBody>
      </p:sp>
      <p:pic>
        <p:nvPicPr>
          <p:cNvPr descr="A close-up of a logo&#10;&#10;AI-generated content may be incorrect." id="302" name="Google Shape;302;g3d460df9019_1_4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303" name="Google Shape;303;g3d460df9019_1_46"/>
          <p:cNvPicPr preferRelativeResize="0"/>
          <p:nvPr/>
        </p:nvPicPr>
        <p:blipFill>
          <a:blip r:embed="rId4">
            <a:alphaModFix/>
          </a:blip>
          <a:stretch>
            <a:fillRect/>
          </a:stretch>
        </p:blipFill>
        <p:spPr>
          <a:xfrm>
            <a:off x="3081769" y="2707275"/>
            <a:ext cx="5325026" cy="2214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7" name="Shape 307"/>
        <p:cNvGrpSpPr/>
        <p:nvPr/>
      </p:nvGrpSpPr>
      <p:grpSpPr>
        <a:xfrm>
          <a:off x="0" y="0"/>
          <a:ext cx="0" cy="0"/>
          <a:chOff x="0" y="0"/>
          <a:chExt cx="0" cy="0"/>
        </a:xfrm>
      </p:grpSpPr>
      <p:sp>
        <p:nvSpPr>
          <p:cNvPr id="308" name="Google Shape;308;g3d460df9019_1_7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Data Timelines</a:t>
            </a:r>
            <a:endParaRPr>
              <a:solidFill>
                <a:srgbClr val="7030A0"/>
              </a:solidFill>
              <a:latin typeface="Arial"/>
              <a:ea typeface="Arial"/>
              <a:cs typeface="Arial"/>
              <a:sym typeface="Arial"/>
            </a:endParaRPr>
          </a:p>
        </p:txBody>
      </p:sp>
      <p:sp>
        <p:nvSpPr>
          <p:cNvPr id="309" name="Google Shape;309;g3d460df9019_1_70"/>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387350" lvl="0" marL="457200" rtl="0" algn="l">
              <a:lnSpc>
                <a:spcPct val="90000"/>
              </a:lnSpc>
              <a:spcBef>
                <a:spcPts val="1000"/>
              </a:spcBef>
              <a:spcAft>
                <a:spcPts val="0"/>
              </a:spcAft>
              <a:buSzPts val="2500"/>
              <a:buChar char="•"/>
            </a:pPr>
            <a:r>
              <a:rPr lang="en-US" sz="2500"/>
              <a:t>CRF data must be submitted within</a:t>
            </a:r>
            <a:r>
              <a:rPr b="1" lang="en-US" sz="2500"/>
              <a:t> 5 days</a:t>
            </a:r>
            <a:r>
              <a:rPr lang="en-US" sz="2500"/>
              <a:t> of collection. This also applies to:</a:t>
            </a:r>
            <a:endParaRPr sz="2500"/>
          </a:p>
          <a:p>
            <a:pPr indent="-387350" lvl="1" marL="914400" rtl="0" algn="l">
              <a:lnSpc>
                <a:spcPct val="90000"/>
              </a:lnSpc>
              <a:spcBef>
                <a:spcPts val="0"/>
              </a:spcBef>
              <a:spcAft>
                <a:spcPts val="0"/>
              </a:spcAft>
              <a:buSzPts val="2500"/>
              <a:buChar char="•"/>
            </a:pPr>
            <a:r>
              <a:rPr lang="en-US" sz="2500"/>
              <a:t>Screen Failure forms</a:t>
            </a:r>
            <a:endParaRPr sz="2500"/>
          </a:p>
          <a:p>
            <a:pPr indent="-387350" lvl="1" marL="914400" rtl="0" algn="l">
              <a:lnSpc>
                <a:spcPct val="90000"/>
              </a:lnSpc>
              <a:spcBef>
                <a:spcPts val="0"/>
              </a:spcBef>
              <a:spcAft>
                <a:spcPts val="0"/>
              </a:spcAft>
              <a:buSzPts val="2500"/>
              <a:buChar char="•"/>
            </a:pPr>
            <a:r>
              <a:rPr lang="en-US" sz="2500"/>
              <a:t>Queries/DCRs (should respond to within 5 days of generation)</a:t>
            </a:r>
            <a:endParaRPr sz="2500"/>
          </a:p>
          <a:p>
            <a:pPr indent="0" lvl="0" marL="457200" rtl="0" algn="l">
              <a:lnSpc>
                <a:spcPct val="90000"/>
              </a:lnSpc>
              <a:spcBef>
                <a:spcPts val="500"/>
              </a:spcBef>
              <a:spcAft>
                <a:spcPts val="0"/>
              </a:spcAft>
              <a:buSzPts val="1800"/>
              <a:buNone/>
            </a:pPr>
            <a:r>
              <a:t/>
            </a:r>
            <a:endParaRPr i="1" sz="2500"/>
          </a:p>
          <a:p>
            <a:pPr indent="-387350" lvl="0" marL="457200" rtl="0" algn="l">
              <a:lnSpc>
                <a:spcPct val="90000"/>
              </a:lnSpc>
              <a:spcBef>
                <a:spcPts val="500"/>
              </a:spcBef>
              <a:spcAft>
                <a:spcPts val="0"/>
              </a:spcAft>
              <a:buSzPts val="2500"/>
              <a:buChar char="•"/>
            </a:pPr>
            <a:r>
              <a:rPr i="1" lang="en-US" sz="2500"/>
              <a:t>Exceptions:</a:t>
            </a:r>
            <a:endParaRPr i="1" sz="2500"/>
          </a:p>
          <a:p>
            <a:pPr indent="-387350" lvl="1" marL="914400" rtl="0" algn="l">
              <a:lnSpc>
                <a:spcPct val="90000"/>
              </a:lnSpc>
              <a:spcBef>
                <a:spcPts val="0"/>
              </a:spcBef>
              <a:spcAft>
                <a:spcPts val="0"/>
              </a:spcAft>
              <a:buSzPts val="2500"/>
              <a:buChar char="•"/>
            </a:pPr>
            <a:r>
              <a:rPr lang="en-US" sz="2500"/>
              <a:t>Subject Enrollment, F501 Rapid EEG, F502 Study Drug Infusion: must be submitted within </a:t>
            </a:r>
            <a:r>
              <a:rPr b="1" lang="en-US" sz="2500"/>
              <a:t>8 hours</a:t>
            </a:r>
            <a:r>
              <a:rPr lang="en-US" sz="2500"/>
              <a:t> of study drug administration</a:t>
            </a:r>
            <a:endParaRPr sz="2500"/>
          </a:p>
          <a:p>
            <a:pPr indent="-387350" lvl="1" marL="914400" rtl="0" algn="l">
              <a:lnSpc>
                <a:spcPct val="90000"/>
              </a:lnSpc>
              <a:spcBef>
                <a:spcPts val="0"/>
              </a:spcBef>
              <a:spcAft>
                <a:spcPts val="0"/>
              </a:spcAft>
              <a:buSzPts val="2500"/>
              <a:buChar char="•"/>
            </a:pPr>
            <a:r>
              <a:rPr lang="en-US" sz="2500"/>
              <a:t>Form 104 Adverse Event: SAEs and queries/DCRs must be submitted within </a:t>
            </a:r>
            <a:r>
              <a:rPr b="1" lang="en-US" sz="2500"/>
              <a:t>24 hours</a:t>
            </a:r>
            <a:r>
              <a:rPr lang="en-US" sz="2500"/>
              <a:t> of knowledge of event</a:t>
            </a:r>
            <a:endParaRPr sz="2500"/>
          </a:p>
        </p:txBody>
      </p:sp>
      <p:pic>
        <p:nvPicPr>
          <p:cNvPr descr="A close-up of a logo&#10;&#10;AI-generated content may be incorrect." id="310" name="Google Shape;310;g3d460df9019_1_7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f455bc154a_0_6"/>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End of Study visit</a:t>
            </a:r>
            <a:endParaRPr>
              <a:solidFill>
                <a:srgbClr val="7030A0"/>
              </a:solidFill>
              <a:latin typeface="Arial"/>
              <a:ea typeface="Arial"/>
              <a:cs typeface="Arial"/>
              <a:sym typeface="Arial"/>
            </a:endParaRPr>
          </a:p>
        </p:txBody>
      </p:sp>
      <p:sp>
        <p:nvSpPr>
          <p:cNvPr id="316" name="Google Shape;316;g3f455bc154a_0_6"/>
          <p:cNvSpPr txBox="1"/>
          <p:nvPr>
            <p:ph idx="1" type="body"/>
          </p:nvPr>
        </p:nvSpPr>
        <p:spPr>
          <a:xfrm>
            <a:off x="279100" y="1620450"/>
            <a:ext cx="10630200" cy="4909200"/>
          </a:xfrm>
          <a:prstGeom prst="rect">
            <a:avLst/>
          </a:prstGeom>
          <a:noFill/>
          <a:ln>
            <a:noFill/>
          </a:ln>
        </p:spPr>
        <p:txBody>
          <a:bodyPr anchorCtr="0" anchor="ctr" bIns="45700" lIns="91425" spcFirstLastPara="1" rIns="91425" wrap="square" tIns="45700">
            <a:noAutofit/>
          </a:bodyPr>
          <a:lstStyle/>
          <a:p>
            <a:pPr indent="0" lvl="0" marL="0" rtl="0" algn="l">
              <a:lnSpc>
                <a:spcPct val="115833"/>
              </a:lnSpc>
              <a:spcBef>
                <a:spcPts val="0"/>
              </a:spcBef>
              <a:spcAft>
                <a:spcPts val="0"/>
              </a:spcAft>
              <a:buNone/>
            </a:pPr>
            <a:r>
              <a:rPr lang="en-US" sz="2200"/>
              <a:t>This visit is required for all subjects enrolled in the trial. The end of study visit should be posted at different time points depending upon the subject’s disposition:</a:t>
            </a:r>
            <a:endParaRPr sz="2200"/>
          </a:p>
          <a:p>
            <a:pPr indent="-368300" lvl="1" marL="914400" rtl="0" algn="l">
              <a:lnSpc>
                <a:spcPct val="100000"/>
              </a:lnSpc>
              <a:spcBef>
                <a:spcPts val="800"/>
              </a:spcBef>
              <a:spcAft>
                <a:spcPts val="0"/>
              </a:spcAft>
              <a:buSzPts val="2200"/>
              <a:buChar char="○"/>
            </a:pPr>
            <a:r>
              <a:rPr lang="en-US" sz="2200"/>
              <a:t>1) When the participant completes the trial</a:t>
            </a:r>
            <a:endParaRPr sz="2200"/>
          </a:p>
          <a:p>
            <a:pPr indent="-368300" lvl="2" marL="1371600" rtl="0" algn="l">
              <a:lnSpc>
                <a:spcPct val="100000"/>
              </a:lnSpc>
              <a:spcBef>
                <a:spcPts val="0"/>
              </a:spcBef>
              <a:spcAft>
                <a:spcPts val="0"/>
              </a:spcAft>
              <a:buSzPts val="2200"/>
              <a:buChar char="■"/>
            </a:pPr>
            <a:r>
              <a:rPr lang="en-US" sz="2200"/>
              <a:t>if discharged before 30 days, visit date = hospital discharge date</a:t>
            </a:r>
            <a:endParaRPr sz="2200"/>
          </a:p>
          <a:p>
            <a:pPr indent="-368300" lvl="2" marL="1371600" rtl="0" algn="l">
              <a:lnSpc>
                <a:spcPct val="100000"/>
              </a:lnSpc>
              <a:spcBef>
                <a:spcPts val="0"/>
              </a:spcBef>
              <a:spcAft>
                <a:spcPts val="0"/>
              </a:spcAft>
              <a:buSzPts val="2200"/>
              <a:buChar char="■"/>
            </a:pPr>
            <a:r>
              <a:rPr lang="en-US" sz="2200"/>
              <a:t>if still in hospital for enrolling event at 30 days, visit date = 30 days from enrollment</a:t>
            </a:r>
            <a:endParaRPr sz="2200"/>
          </a:p>
          <a:p>
            <a:pPr indent="0" lvl="0" marL="1371600" rtl="0" algn="l">
              <a:lnSpc>
                <a:spcPct val="100000"/>
              </a:lnSpc>
              <a:spcBef>
                <a:spcPts val="800"/>
              </a:spcBef>
              <a:spcAft>
                <a:spcPts val="0"/>
              </a:spcAft>
              <a:buNone/>
            </a:pPr>
            <a:r>
              <a:t/>
            </a:r>
            <a:endParaRPr sz="2200"/>
          </a:p>
          <a:p>
            <a:pPr indent="-368300" lvl="1" marL="914400" rtl="0" algn="l">
              <a:lnSpc>
                <a:spcPct val="100000"/>
              </a:lnSpc>
              <a:spcBef>
                <a:spcPts val="800"/>
              </a:spcBef>
              <a:spcAft>
                <a:spcPts val="0"/>
              </a:spcAft>
              <a:buSzPts val="2200"/>
              <a:buChar char="○"/>
            </a:pPr>
            <a:r>
              <a:rPr lang="en-US" sz="2200"/>
              <a:t>2) When the participant dies prior to discharge or 30 days</a:t>
            </a:r>
            <a:endParaRPr sz="2200"/>
          </a:p>
          <a:p>
            <a:pPr indent="-368300" lvl="2" marL="1371600" rtl="0" algn="l">
              <a:lnSpc>
                <a:spcPct val="100000"/>
              </a:lnSpc>
              <a:spcBef>
                <a:spcPts val="0"/>
              </a:spcBef>
              <a:spcAft>
                <a:spcPts val="0"/>
              </a:spcAft>
              <a:buSzPts val="2200"/>
              <a:buChar char="■"/>
            </a:pPr>
            <a:r>
              <a:rPr lang="en-US" sz="2200"/>
              <a:t>visit date = death date</a:t>
            </a:r>
            <a:endParaRPr sz="2200"/>
          </a:p>
          <a:p>
            <a:pPr indent="0" lvl="0" marL="914400" rtl="0" algn="l">
              <a:lnSpc>
                <a:spcPct val="100000"/>
              </a:lnSpc>
              <a:spcBef>
                <a:spcPts val="800"/>
              </a:spcBef>
              <a:spcAft>
                <a:spcPts val="0"/>
              </a:spcAft>
              <a:buNone/>
            </a:pPr>
            <a:r>
              <a:t/>
            </a:r>
            <a:endParaRPr sz="2200"/>
          </a:p>
          <a:p>
            <a:pPr indent="-368300" lvl="1" marL="914400" rtl="0" algn="l">
              <a:lnSpc>
                <a:spcPct val="100000"/>
              </a:lnSpc>
              <a:spcBef>
                <a:spcPts val="800"/>
              </a:spcBef>
              <a:spcAft>
                <a:spcPts val="0"/>
              </a:spcAft>
              <a:buSzPts val="2200"/>
              <a:buChar char="○"/>
            </a:pPr>
            <a:r>
              <a:rPr lang="en-US" sz="2200"/>
              <a:t>3) When the participant declines/withdraws consent for full participation</a:t>
            </a:r>
            <a:endParaRPr sz="2200"/>
          </a:p>
          <a:p>
            <a:pPr indent="-368300" lvl="2" marL="1371600" rtl="0" algn="l">
              <a:lnSpc>
                <a:spcPct val="100000"/>
              </a:lnSpc>
              <a:spcBef>
                <a:spcPts val="0"/>
              </a:spcBef>
              <a:spcAft>
                <a:spcPts val="0"/>
              </a:spcAft>
              <a:buSzPts val="2200"/>
              <a:buChar char="■"/>
            </a:pPr>
            <a:r>
              <a:rPr lang="en-US" sz="2200"/>
              <a:t>visit date = date consent is declined/withdrawn.</a:t>
            </a:r>
            <a:endParaRPr sz="2600"/>
          </a:p>
        </p:txBody>
      </p:sp>
      <p:pic>
        <p:nvPicPr>
          <p:cNvPr descr="A close-up of a logo&#10;&#10;AI-generated content may be incorrect." id="317" name="Google Shape;317;g3f455bc154a_0_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3e705a72ff8_0_38"/>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F104 Adverse Event: Intubation</a:t>
            </a:r>
            <a:endParaRPr>
              <a:solidFill>
                <a:srgbClr val="7030A0"/>
              </a:solidFill>
              <a:latin typeface="Arial"/>
              <a:ea typeface="Arial"/>
              <a:cs typeface="Arial"/>
              <a:sym typeface="Arial"/>
            </a:endParaRPr>
          </a:p>
        </p:txBody>
      </p:sp>
      <p:sp>
        <p:nvSpPr>
          <p:cNvPr id="323" name="Google Shape;323;g3e705a72ff8_0_38"/>
          <p:cNvSpPr txBox="1"/>
          <p:nvPr>
            <p:ph idx="1" type="body"/>
          </p:nvPr>
        </p:nvSpPr>
        <p:spPr>
          <a:xfrm>
            <a:off x="829500" y="1455025"/>
            <a:ext cx="10533000" cy="5190900"/>
          </a:xfrm>
          <a:prstGeom prst="rect">
            <a:avLst/>
          </a:prstGeom>
          <a:noFill/>
          <a:ln>
            <a:noFill/>
          </a:ln>
        </p:spPr>
        <p:txBody>
          <a:bodyPr anchorCtr="0" anchor="t" bIns="45700" lIns="91425" spcFirstLastPara="1" rIns="91425" wrap="square" tIns="45700">
            <a:noAutofit/>
          </a:bodyPr>
          <a:lstStyle/>
          <a:p>
            <a:pPr indent="-368300" lvl="0" marL="457200" rtl="0" algn="l">
              <a:lnSpc>
                <a:spcPct val="115000"/>
              </a:lnSpc>
              <a:spcBef>
                <a:spcPts val="0"/>
              </a:spcBef>
              <a:spcAft>
                <a:spcPts val="0"/>
              </a:spcAft>
              <a:buSzPts val="2200"/>
              <a:buChar char="•"/>
            </a:pPr>
            <a:r>
              <a:rPr lang="en-US" sz="2200"/>
              <a:t>Intubations are not adverse events, but the outcome of an AE. In KESETT, all intubations require an AE to be entered with AE name indicating the event that led to intubation (ex. recurrent seizures, decreased level of consciousness, respiratory failure)</a:t>
            </a:r>
            <a:endParaRPr sz="2200"/>
          </a:p>
          <a:p>
            <a:pPr indent="-368300" lvl="0" marL="457200" rtl="0" algn="l">
              <a:lnSpc>
                <a:spcPct val="115000"/>
              </a:lnSpc>
              <a:spcBef>
                <a:spcPts val="0"/>
              </a:spcBef>
              <a:spcAft>
                <a:spcPts val="0"/>
              </a:spcAft>
              <a:buSzPts val="2200"/>
              <a:buChar char="•"/>
            </a:pPr>
            <a:r>
              <a:rPr lang="en-US" sz="2200"/>
              <a:t>Adverse events that require intubation will almost always be serious. </a:t>
            </a:r>
            <a:endParaRPr sz="2200"/>
          </a:p>
          <a:p>
            <a:pPr indent="-368300" lvl="0" marL="457200" rtl="0" algn="l">
              <a:lnSpc>
                <a:spcPct val="115000"/>
              </a:lnSpc>
              <a:spcBef>
                <a:spcPts val="0"/>
              </a:spcBef>
              <a:spcAft>
                <a:spcPts val="0"/>
              </a:spcAft>
              <a:buSzPts val="2200"/>
              <a:buChar char="•"/>
            </a:pPr>
            <a:r>
              <a:rPr lang="en-US" sz="2200"/>
              <a:t>If the subject is not yet extubated when F104 is being data entered and submitted, leave Q36 and Q37 blank and respond to the warning that the subject has not yet been extubated. Once extubation does occur, the form will need to be updated with the date and time.</a:t>
            </a:r>
            <a:endParaRPr sz="2200"/>
          </a:p>
        </p:txBody>
      </p:sp>
      <p:pic>
        <p:nvPicPr>
          <p:cNvPr descr="A close-up of a logo&#10;&#10;AI-generated content may be incorrect." id="324" name="Google Shape;324;g3e705a72ff8_0_3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325" name="Google Shape;325;g3e705a72ff8_0_38"/>
          <p:cNvPicPr preferRelativeResize="0"/>
          <p:nvPr/>
        </p:nvPicPr>
        <p:blipFill>
          <a:blip r:embed="rId4">
            <a:alphaModFix/>
          </a:blip>
          <a:stretch>
            <a:fillRect/>
          </a:stretch>
        </p:blipFill>
        <p:spPr>
          <a:xfrm>
            <a:off x="395454" y="5285104"/>
            <a:ext cx="11141826" cy="849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3f331983ec7_0_10"/>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F296 Demographics: Unknowns</a:t>
            </a:r>
            <a:endParaRPr>
              <a:solidFill>
                <a:srgbClr val="7030A0"/>
              </a:solidFill>
              <a:latin typeface="Arial"/>
              <a:ea typeface="Arial"/>
              <a:cs typeface="Arial"/>
              <a:sym typeface="Arial"/>
            </a:endParaRPr>
          </a:p>
        </p:txBody>
      </p:sp>
      <p:sp>
        <p:nvSpPr>
          <p:cNvPr id="331" name="Google Shape;331;g3f331983ec7_0_10"/>
          <p:cNvSpPr txBox="1"/>
          <p:nvPr>
            <p:ph idx="1" type="body"/>
          </p:nvPr>
        </p:nvSpPr>
        <p:spPr>
          <a:xfrm>
            <a:off x="683100" y="1455025"/>
            <a:ext cx="10825800" cy="5208000"/>
          </a:xfrm>
          <a:prstGeom prst="rect">
            <a:avLst/>
          </a:prstGeom>
          <a:noFill/>
          <a:ln>
            <a:noFill/>
          </a:ln>
        </p:spPr>
        <p:txBody>
          <a:bodyPr anchorCtr="0" anchor="t" bIns="45700" lIns="91425" spcFirstLastPara="1" rIns="91425" wrap="square" tIns="45700">
            <a:noAutofit/>
          </a:bodyPr>
          <a:lstStyle/>
          <a:p>
            <a:pPr indent="-368300" lvl="0" marL="457200" rtl="0" algn="l">
              <a:lnSpc>
                <a:spcPct val="115833"/>
              </a:lnSpc>
              <a:spcBef>
                <a:spcPts val="0"/>
              </a:spcBef>
              <a:spcAft>
                <a:spcPts val="0"/>
              </a:spcAft>
              <a:buSzPts val="2200"/>
              <a:buAutoNum type="arabicPeriod"/>
            </a:pPr>
            <a:r>
              <a:rPr lang="en-US" sz="2200"/>
              <a:t>Ethnicity and Race are self-reported or self-identified data fields that are required by the NIH. Subjects should be directly asked to report their self-identified race and ethnicity. </a:t>
            </a:r>
            <a:endParaRPr sz="2200"/>
          </a:p>
          <a:p>
            <a:pPr indent="-368300" lvl="0" marL="457200" rtl="0" algn="l">
              <a:lnSpc>
                <a:spcPct val="115833"/>
              </a:lnSpc>
              <a:spcBef>
                <a:spcPts val="800"/>
              </a:spcBef>
              <a:spcAft>
                <a:spcPts val="0"/>
              </a:spcAft>
              <a:buSzPts val="2200"/>
              <a:buAutoNum type="arabicPeriod"/>
            </a:pPr>
            <a:r>
              <a:rPr lang="en-US" sz="2200"/>
              <a:t>If the subject is unable to answer, a close proxy should be asked how the subject identifies. </a:t>
            </a:r>
            <a:endParaRPr sz="2200"/>
          </a:p>
          <a:p>
            <a:pPr indent="-368300" lvl="0" marL="457200" rtl="0" algn="l">
              <a:lnSpc>
                <a:spcPct val="115833"/>
              </a:lnSpc>
              <a:spcBef>
                <a:spcPts val="800"/>
              </a:spcBef>
              <a:spcAft>
                <a:spcPts val="0"/>
              </a:spcAft>
              <a:buSzPts val="2200"/>
              <a:buAutoNum type="arabicPeriod"/>
            </a:pPr>
            <a:r>
              <a:rPr lang="en-US" sz="2200"/>
              <a:t>If this does not yield a response, the medical record-recorded race and ethnicity may be used. </a:t>
            </a:r>
            <a:endParaRPr sz="2200"/>
          </a:p>
          <a:p>
            <a:pPr indent="-368300" lvl="0" marL="457200" rtl="0" algn="l">
              <a:lnSpc>
                <a:spcPct val="115833"/>
              </a:lnSpc>
              <a:spcBef>
                <a:spcPts val="800"/>
              </a:spcBef>
              <a:spcAft>
                <a:spcPts val="0"/>
              </a:spcAft>
              <a:buSzPts val="2200"/>
              <a:buAutoNum type="arabicPeriod"/>
            </a:pPr>
            <a:r>
              <a:rPr lang="en-US" sz="2200"/>
              <a:t>These fields should be marked “Unknown” only if the subject, family members, and medical records cannot provide the ethnicity or race. </a:t>
            </a:r>
            <a:endParaRPr sz="2200"/>
          </a:p>
          <a:p>
            <a:pPr indent="-368300" lvl="0" marL="457200" rtl="0" algn="l">
              <a:lnSpc>
                <a:spcPct val="115833"/>
              </a:lnSpc>
              <a:spcBef>
                <a:spcPts val="800"/>
              </a:spcBef>
              <a:spcAft>
                <a:spcPts val="800"/>
              </a:spcAft>
              <a:buSzPts val="2200"/>
              <a:buAutoNum type="arabicPeriod"/>
            </a:pPr>
            <a:r>
              <a:rPr lang="en-US" sz="2200"/>
              <a:t>If marked as “Unknown”, indicate in the General comments which measures were taken to obtain a non-unknown response and/or any relevant situational information surrounding this response.</a:t>
            </a:r>
            <a:endParaRPr sz="2200"/>
          </a:p>
        </p:txBody>
      </p:sp>
      <p:pic>
        <p:nvPicPr>
          <p:cNvPr descr="A close-up of a logo&#10;&#10;AI-generated content may be incorrect." id="332" name="Google Shape;332;g3f331983ec7_0_1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3d460df9019_1_7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Resources</a:t>
            </a:r>
            <a:endParaRPr>
              <a:solidFill>
                <a:srgbClr val="7030A0"/>
              </a:solidFill>
              <a:latin typeface="Arial"/>
              <a:ea typeface="Arial"/>
              <a:cs typeface="Arial"/>
              <a:sym typeface="Arial"/>
            </a:endParaRPr>
          </a:p>
        </p:txBody>
      </p:sp>
      <p:sp>
        <p:nvSpPr>
          <p:cNvPr id="338" name="Google Shape;338;g3d460df9019_1_7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SIREN Website</a:t>
            </a:r>
            <a:endParaRPr/>
          </a:p>
          <a:p>
            <a:pPr indent="-342900" lvl="1" marL="914400" rtl="0" algn="l">
              <a:lnSpc>
                <a:spcPct val="115000"/>
              </a:lnSpc>
              <a:spcBef>
                <a:spcPts val="0"/>
              </a:spcBef>
              <a:spcAft>
                <a:spcPts val="0"/>
              </a:spcAft>
              <a:buSzPts val="1800"/>
              <a:buChar char="•"/>
            </a:pPr>
            <a:r>
              <a:rPr lang="en-US"/>
              <a:t>SIREN WebDCUv2 User Manual </a:t>
            </a:r>
            <a:endParaRPr/>
          </a:p>
          <a:p>
            <a:pPr indent="-342900" lvl="1" marL="914400" rtl="0" algn="l">
              <a:lnSpc>
                <a:spcPct val="115000"/>
              </a:lnSpc>
              <a:spcBef>
                <a:spcPts val="0"/>
              </a:spcBef>
              <a:spcAft>
                <a:spcPts val="0"/>
              </a:spcAft>
              <a:buSzPts val="1800"/>
              <a:buChar char="•"/>
            </a:pPr>
            <a:r>
              <a:rPr lang="en-US"/>
              <a:t>Data Collection Guidelines</a:t>
            </a:r>
            <a:endParaRPr/>
          </a:p>
          <a:p>
            <a:pPr indent="0" lvl="0" marL="914400" rtl="0" algn="l">
              <a:lnSpc>
                <a:spcPct val="115000"/>
              </a:lnSpc>
              <a:spcBef>
                <a:spcPts val="0"/>
              </a:spcBef>
              <a:spcAft>
                <a:spcPts val="0"/>
              </a:spcAft>
              <a:buSzPts val="1800"/>
              <a:buNone/>
            </a:pPr>
            <a:r>
              <a:t/>
            </a:r>
            <a:endParaRPr/>
          </a:p>
          <a:p>
            <a:pPr indent="-406400" lvl="0" marL="457200" rtl="0" algn="l">
              <a:lnSpc>
                <a:spcPct val="115000"/>
              </a:lnSpc>
              <a:spcBef>
                <a:spcPts val="0"/>
              </a:spcBef>
              <a:spcAft>
                <a:spcPts val="0"/>
              </a:spcAft>
              <a:buSzPts val="2800"/>
              <a:buChar char="•"/>
            </a:pPr>
            <a:r>
              <a:rPr lang="en-US"/>
              <a:t>Contact us</a:t>
            </a:r>
            <a:endParaRPr/>
          </a:p>
          <a:p>
            <a:pPr indent="-342900" lvl="1" marL="914400" rtl="0" algn="l">
              <a:lnSpc>
                <a:spcPct val="115000"/>
              </a:lnSpc>
              <a:spcBef>
                <a:spcPts val="0"/>
              </a:spcBef>
              <a:spcAft>
                <a:spcPts val="0"/>
              </a:spcAft>
              <a:buSzPts val="1800"/>
              <a:buChar char="•"/>
            </a:pPr>
            <a:r>
              <a:rPr lang="en-US"/>
              <a:t>Riley Luckmann (</a:t>
            </a:r>
            <a:r>
              <a:rPr lang="en-US" u="sng">
                <a:solidFill>
                  <a:schemeClr val="hlink"/>
                </a:solidFill>
                <a:hlinkClick r:id="rId3"/>
              </a:rPr>
              <a:t>luckmann@musc.edu</a:t>
            </a:r>
            <a:r>
              <a:rPr lang="en-US"/>
              <a:t>)</a:t>
            </a:r>
            <a:endParaRPr/>
          </a:p>
          <a:p>
            <a:pPr indent="-342900" lvl="1" marL="914400" rtl="0" algn="l">
              <a:lnSpc>
                <a:spcPct val="115000"/>
              </a:lnSpc>
              <a:spcBef>
                <a:spcPts val="0"/>
              </a:spcBef>
              <a:spcAft>
                <a:spcPts val="0"/>
              </a:spcAft>
              <a:buSzPts val="1800"/>
              <a:buChar char="•"/>
            </a:pPr>
            <a:r>
              <a:rPr lang="en-US"/>
              <a:t>Morgan Davie (</a:t>
            </a:r>
            <a:r>
              <a:rPr lang="en-US" u="sng">
                <a:solidFill>
                  <a:schemeClr val="hlink"/>
                </a:solidFill>
                <a:hlinkClick r:id="rId4"/>
              </a:rPr>
              <a:t>daviem@musc.edu</a:t>
            </a:r>
            <a:r>
              <a:rPr lang="en-US"/>
              <a:t>)</a:t>
            </a:r>
            <a:endParaRPr/>
          </a:p>
          <a:p>
            <a:pPr indent="-342900" lvl="1" marL="914400" rtl="0" algn="l">
              <a:lnSpc>
                <a:spcPct val="115000"/>
              </a:lnSpc>
              <a:spcBef>
                <a:spcPts val="0"/>
              </a:spcBef>
              <a:spcAft>
                <a:spcPts val="0"/>
              </a:spcAft>
              <a:buSzPts val="1800"/>
              <a:buChar char="•"/>
            </a:pPr>
            <a:r>
              <a:rPr lang="en-US"/>
              <a:t>Sara Meyer (</a:t>
            </a:r>
            <a:r>
              <a:rPr lang="en-US" u="sng">
                <a:solidFill>
                  <a:schemeClr val="hlink"/>
                </a:solidFill>
                <a:hlinkClick r:id="rId5"/>
              </a:rPr>
              <a:t>butlers@musc.edu</a:t>
            </a:r>
            <a:r>
              <a:rPr lang="en-US"/>
              <a:t>)</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descr="A close-up of a logo&#10;&#10;AI-generated content may be incorrect." id="339" name="Google Shape;339;g3d460df9019_1_75"/>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3" name="Shape 343"/>
        <p:cNvGrpSpPr/>
        <p:nvPr/>
      </p:nvGrpSpPr>
      <p:grpSpPr>
        <a:xfrm>
          <a:off x="0" y="0"/>
          <a:ext cx="0" cy="0"/>
          <a:chOff x="0" y="0"/>
          <a:chExt cx="0" cy="0"/>
        </a:xfrm>
      </p:grpSpPr>
      <p:sp>
        <p:nvSpPr>
          <p:cNvPr id="344" name="Google Shape;344;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5" name="Google Shape;345;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46" name="Google Shape;346;g3c2f736c8a3_0_884"/>
          <p:cNvGrpSpPr/>
          <p:nvPr/>
        </p:nvGrpSpPr>
        <p:grpSpPr>
          <a:xfrm>
            <a:off x="1303402" y="3985"/>
            <a:ext cx="9772765" cy="6858000"/>
            <a:chOff x="1303402" y="3985"/>
            <a:chExt cx="9772765" cy="6858000"/>
          </a:xfrm>
        </p:grpSpPr>
        <p:sp>
          <p:nvSpPr>
            <p:cNvPr id="347" name="Google Shape;347;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8" name="Google Shape;348;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9" name="Google Shape;349;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0" name="Google Shape;350;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1" name="Google Shape;351;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2" name="Google Shape;352;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3" name="Google Shape;353;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54" name="Google Shape;354;g3c2f736c8a3_0_884"/>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Enrollment Procedures &amp; Reminders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355" name="Google Shape;355;g3c2f736c8a3_0_884"/>
          <p:cNvSpPr txBox="1"/>
          <p:nvPr>
            <p:ph type="ctrTitle"/>
          </p:nvPr>
        </p:nvSpPr>
        <p:spPr>
          <a:xfrm>
            <a:off x="2811150" y="3556950"/>
            <a:ext cx="6569400" cy="10815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50000"/>
              <a:buFont typeface="Arial"/>
              <a:buNone/>
            </a:pPr>
            <a:r>
              <a:rPr lang="en-US" sz="3600">
                <a:latin typeface="Arial"/>
                <a:ea typeface="Arial"/>
                <a:cs typeface="Arial"/>
                <a:sym typeface="Arial"/>
              </a:rPr>
              <a:t>Megan</a:t>
            </a:r>
            <a:endParaRPr sz="3600">
              <a:latin typeface="Arial"/>
              <a:ea typeface="Arial"/>
              <a:cs typeface="Arial"/>
              <a:sym typeface="Arial"/>
            </a:endParaRPr>
          </a:p>
          <a:p>
            <a:pPr indent="0" lvl="0" marL="0" rtl="0" algn="ctr">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g3da8c3f9c3f_2_0"/>
          <p:cNvSpPr txBox="1"/>
          <p:nvPr>
            <p:ph type="title"/>
          </p:nvPr>
        </p:nvSpPr>
        <p:spPr>
          <a:xfrm>
            <a:off x="443450" y="207325"/>
            <a:ext cx="8261400" cy="1348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Documenting Study Drug ID:</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Where is it?</a:t>
            </a:r>
            <a:endParaRPr b="1">
              <a:solidFill>
                <a:srgbClr val="743192"/>
              </a:solidFill>
              <a:latin typeface="Arial"/>
              <a:ea typeface="Arial"/>
              <a:cs typeface="Arial"/>
              <a:sym typeface="Arial"/>
            </a:endParaRPr>
          </a:p>
        </p:txBody>
      </p:sp>
      <p:pic>
        <p:nvPicPr>
          <p:cNvPr descr="A close-up of a logo&#10;&#10;AI-generated content may be incorrect." id="361" name="Google Shape;361;g3da8c3f9c3f_2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62" name="Google Shape;362;g3da8c3f9c3f_2_0"/>
          <p:cNvSpPr txBox="1"/>
          <p:nvPr/>
        </p:nvSpPr>
        <p:spPr>
          <a:xfrm>
            <a:off x="537000" y="1703788"/>
            <a:ext cx="10785900" cy="6156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Font typeface="Arial"/>
              <a:buChar char="●"/>
            </a:pPr>
            <a:r>
              <a:rPr lang="en-US" sz="2800">
                <a:solidFill>
                  <a:schemeClr val="dk1"/>
                </a:solidFill>
              </a:rPr>
              <a:t>Study Drug ID = 5-digit number in bold on the </a:t>
            </a:r>
            <a:r>
              <a:rPr i="1" lang="en-US" sz="2800" u="sng">
                <a:solidFill>
                  <a:schemeClr val="dk1"/>
                </a:solidFill>
              </a:rPr>
              <a:t>vial label only</a:t>
            </a:r>
            <a:endParaRPr b="0" i="1" sz="2800" u="sng" cap="none" strike="noStrike">
              <a:solidFill>
                <a:schemeClr val="dk1"/>
              </a:solidFill>
              <a:latin typeface="Arial"/>
              <a:ea typeface="Arial"/>
              <a:cs typeface="Arial"/>
              <a:sym typeface="Arial"/>
            </a:endParaRPr>
          </a:p>
        </p:txBody>
      </p:sp>
      <p:pic>
        <p:nvPicPr>
          <p:cNvPr id="363" name="Google Shape;363;g3da8c3f9c3f_2_0"/>
          <p:cNvPicPr preferRelativeResize="0"/>
          <p:nvPr/>
        </p:nvPicPr>
        <p:blipFill>
          <a:blip r:embed="rId4">
            <a:alphaModFix/>
          </a:blip>
          <a:stretch>
            <a:fillRect/>
          </a:stretch>
        </p:blipFill>
        <p:spPr>
          <a:xfrm rot="10800000">
            <a:off x="1619325" y="2563125"/>
            <a:ext cx="2862256" cy="4059449"/>
          </a:xfrm>
          <a:prstGeom prst="rect">
            <a:avLst/>
          </a:prstGeom>
          <a:noFill/>
          <a:ln>
            <a:noFill/>
          </a:ln>
        </p:spPr>
      </p:pic>
      <p:pic>
        <p:nvPicPr>
          <p:cNvPr id="364" name="Google Shape;364;g3da8c3f9c3f_2_0" title="Screenshot 2026-08-06 at 11.16.29 AM.png"/>
          <p:cNvPicPr preferRelativeResize="0"/>
          <p:nvPr/>
        </p:nvPicPr>
        <p:blipFill>
          <a:blip r:embed="rId5">
            <a:alphaModFix/>
          </a:blip>
          <a:stretch>
            <a:fillRect/>
          </a:stretch>
        </p:blipFill>
        <p:spPr>
          <a:xfrm>
            <a:off x="3807150" y="2330538"/>
            <a:ext cx="4040599" cy="4374900"/>
          </a:xfrm>
          <a:prstGeom prst="rect">
            <a:avLst/>
          </a:prstGeom>
          <a:noFill/>
          <a:ln>
            <a:noFill/>
          </a:ln>
        </p:spPr>
      </p:pic>
      <p:pic>
        <p:nvPicPr>
          <p:cNvPr id="365" name="Google Shape;365;g3da8c3f9c3f_2_0" title="Screenshot 2026-08-06 at 11.20.11 AM.png"/>
          <p:cNvPicPr preferRelativeResize="0"/>
          <p:nvPr/>
        </p:nvPicPr>
        <p:blipFill>
          <a:blip r:embed="rId6">
            <a:alphaModFix/>
          </a:blip>
          <a:stretch>
            <a:fillRect/>
          </a:stretch>
        </p:blipFill>
        <p:spPr>
          <a:xfrm>
            <a:off x="5549951" y="2886972"/>
            <a:ext cx="5772950" cy="3262025"/>
          </a:xfrm>
          <a:prstGeom prst="rect">
            <a:avLst/>
          </a:prstGeom>
          <a:noFill/>
          <a:ln>
            <a:noFill/>
          </a:ln>
        </p:spPr>
      </p:pic>
      <p:sp>
        <p:nvSpPr>
          <p:cNvPr id="366" name="Google Shape;366;g3da8c3f9c3f_2_0"/>
          <p:cNvSpPr/>
          <p:nvPr/>
        </p:nvSpPr>
        <p:spPr>
          <a:xfrm rot="550674">
            <a:off x="3244671" y="5714610"/>
            <a:ext cx="2006892" cy="752727"/>
          </a:xfrm>
          <a:prstGeom prst="rightArrow">
            <a:avLst>
              <a:gd fmla="val 50000" name="adj1"/>
              <a:gd fmla="val 50000" name="adj2"/>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7" name="Google Shape;367;g3da8c3f9c3f_2_0"/>
          <p:cNvSpPr/>
          <p:nvPr/>
        </p:nvSpPr>
        <p:spPr>
          <a:xfrm>
            <a:off x="5853625" y="2176650"/>
            <a:ext cx="1321200" cy="1348500"/>
          </a:xfrm>
          <a:prstGeom prst="mathMultiply">
            <a:avLst>
              <a:gd fmla="val 23520" name="adj1"/>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8" name="Google Shape;368;g3da8c3f9c3f_2_0"/>
          <p:cNvSpPr/>
          <p:nvPr/>
        </p:nvSpPr>
        <p:spPr>
          <a:xfrm rot="-911272">
            <a:off x="2007131" y="3263779"/>
            <a:ext cx="1053497" cy="535339"/>
          </a:xfrm>
          <a:prstGeom prst="ellipse">
            <a:avLst/>
          </a:prstGeom>
          <a:solidFill>
            <a:srgbClr val="FFF366">
              <a:alpha val="64250"/>
            </a:srgbClr>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9" name="Google Shape;369;g3da8c3f9c3f_2_0"/>
          <p:cNvSpPr/>
          <p:nvPr/>
        </p:nvSpPr>
        <p:spPr>
          <a:xfrm rot="1963">
            <a:off x="5853615" y="3256051"/>
            <a:ext cx="2101200" cy="671100"/>
          </a:xfrm>
          <a:prstGeom prst="ellipse">
            <a:avLst/>
          </a:prstGeom>
          <a:solidFill>
            <a:srgbClr val="FFF366">
              <a:alpha val="64250"/>
            </a:srgbClr>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0" name="Google Shape;370;g3da8c3f9c3f_2_0"/>
          <p:cNvSpPr/>
          <p:nvPr/>
        </p:nvSpPr>
        <p:spPr>
          <a:xfrm>
            <a:off x="10068150" y="3782200"/>
            <a:ext cx="702300" cy="672300"/>
          </a:xfrm>
          <a:prstGeom prst="noSmoking">
            <a:avLst>
              <a:gd fmla="val 18750" name="adj"/>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6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6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6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3f67ee21d49_0_0"/>
          <p:cNvSpPr txBox="1"/>
          <p:nvPr>
            <p:ph type="title"/>
          </p:nvPr>
        </p:nvSpPr>
        <p:spPr>
          <a:xfrm>
            <a:off x="443450" y="207325"/>
            <a:ext cx="8261400" cy="17853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Documenting Study Drug ID: Important for Treatment Allocation</a:t>
            </a:r>
            <a:endParaRPr>
              <a:solidFill>
                <a:srgbClr val="743192"/>
              </a:solidFill>
              <a:latin typeface="Arial"/>
              <a:ea typeface="Arial"/>
              <a:cs typeface="Arial"/>
              <a:sym typeface="Arial"/>
            </a:endParaRPr>
          </a:p>
        </p:txBody>
      </p:sp>
      <p:pic>
        <p:nvPicPr>
          <p:cNvPr descr="A close-up of a logo&#10;&#10;AI-generated content may be incorrect." id="376" name="Google Shape;376;g3f67ee21d49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77" name="Google Shape;377;g3f67ee21d49_0_0"/>
          <p:cNvSpPr txBox="1"/>
          <p:nvPr/>
        </p:nvSpPr>
        <p:spPr>
          <a:xfrm>
            <a:off x="703050" y="2162450"/>
            <a:ext cx="10785900" cy="35865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Font typeface="Arial"/>
              <a:buChar char="●"/>
            </a:pPr>
            <a:r>
              <a:rPr lang="en-US" sz="2800">
                <a:solidFill>
                  <a:schemeClr val="dk1"/>
                </a:solidFill>
              </a:rPr>
              <a:t>Entered in WebDCU F502 </a:t>
            </a:r>
            <a:r>
              <a:rPr i="1" lang="en-US" sz="2800">
                <a:solidFill>
                  <a:schemeClr val="dk1"/>
                </a:solidFill>
              </a:rPr>
              <a:t>Study Drug Infusion</a:t>
            </a:r>
            <a:r>
              <a:rPr lang="en-US" sz="2800">
                <a:solidFill>
                  <a:schemeClr val="dk1"/>
                </a:solidFill>
              </a:rPr>
              <a:t> to identify which vial was administered to participant</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Ensure plan to collect Study Drug ID </a:t>
            </a:r>
            <a:r>
              <a:rPr lang="en-US" sz="2800" u="sng">
                <a:solidFill>
                  <a:schemeClr val="dk1"/>
                </a:solidFill>
              </a:rPr>
              <a:t>before vial is disposed in ED</a:t>
            </a:r>
            <a:r>
              <a:rPr lang="en-US" sz="2800">
                <a:solidFill>
                  <a:schemeClr val="dk1"/>
                </a:solidFill>
              </a:rPr>
              <a:t> after enrollment</a:t>
            </a:r>
            <a:endParaRPr sz="2800">
              <a:solidFill>
                <a:schemeClr val="dk1"/>
              </a:solidFill>
            </a:endParaRPr>
          </a:p>
          <a:p>
            <a:pPr indent="-406400" lvl="1" marL="914400" marR="0" rtl="0" algn="l">
              <a:lnSpc>
                <a:spcPct val="100000"/>
              </a:lnSpc>
              <a:spcBef>
                <a:spcPts val="1000"/>
              </a:spcBef>
              <a:spcAft>
                <a:spcPts val="0"/>
              </a:spcAft>
              <a:buClr>
                <a:schemeClr val="dk1"/>
              </a:buClr>
              <a:buSzPts val="2800"/>
              <a:buChar char="○"/>
            </a:pPr>
            <a:r>
              <a:rPr lang="en-US" sz="2800">
                <a:solidFill>
                  <a:schemeClr val="dk1"/>
                </a:solidFill>
              </a:rPr>
              <a:t>Especially important for when research team cannot immediately respond to bedside</a:t>
            </a:r>
            <a:endParaRPr sz="2800">
              <a:solidFill>
                <a:schemeClr val="dk1"/>
              </a:solidFill>
            </a:endParaRPr>
          </a:p>
          <a:p>
            <a:pPr indent="-406400" lvl="1" marL="914400" marR="0" rtl="0" algn="l">
              <a:lnSpc>
                <a:spcPct val="100000"/>
              </a:lnSpc>
              <a:spcBef>
                <a:spcPts val="1000"/>
              </a:spcBef>
              <a:spcAft>
                <a:spcPts val="0"/>
              </a:spcAft>
              <a:buClr>
                <a:schemeClr val="dk1"/>
              </a:buClr>
              <a:buSzPts val="2800"/>
              <a:buChar char="○"/>
            </a:pPr>
            <a:r>
              <a:rPr lang="en-US" sz="2800">
                <a:solidFill>
                  <a:schemeClr val="dk1"/>
                </a:solidFill>
              </a:rPr>
              <a:t>EHR order set, pharmacy/RN worksheet, photo</a:t>
            </a:r>
            <a:endParaRPr sz="2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3f67ee21d49_0_19"/>
          <p:cNvSpPr txBox="1"/>
          <p:nvPr>
            <p:ph type="title"/>
          </p:nvPr>
        </p:nvSpPr>
        <p:spPr>
          <a:xfrm>
            <a:off x="443450" y="207325"/>
            <a:ext cx="8261400" cy="1785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Documenting Study Drug ID: Ceribell</a:t>
            </a:r>
            <a:endParaRPr>
              <a:solidFill>
                <a:srgbClr val="743192"/>
              </a:solidFill>
              <a:latin typeface="Arial"/>
              <a:ea typeface="Arial"/>
              <a:cs typeface="Arial"/>
              <a:sym typeface="Arial"/>
            </a:endParaRPr>
          </a:p>
        </p:txBody>
      </p:sp>
      <p:pic>
        <p:nvPicPr>
          <p:cNvPr descr="A close-up of a logo&#10;&#10;AI-generated content may be incorrect." id="383" name="Google Shape;383;g3f67ee21d49_0_1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84" name="Google Shape;384;g3f67ee21d49_0_19"/>
          <p:cNvSpPr txBox="1"/>
          <p:nvPr/>
        </p:nvSpPr>
        <p:spPr>
          <a:xfrm>
            <a:off x="619425" y="2077538"/>
            <a:ext cx="10785900" cy="21651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Font typeface="Arial"/>
              <a:buChar char="●"/>
            </a:pPr>
            <a:r>
              <a:rPr lang="en-US" sz="2800">
                <a:solidFill>
                  <a:schemeClr val="dk1"/>
                </a:solidFill>
              </a:rPr>
              <a:t>Study Drug ID from </a:t>
            </a:r>
            <a:r>
              <a:rPr b="1" i="1" lang="en-US" sz="2800">
                <a:solidFill>
                  <a:schemeClr val="dk1"/>
                </a:solidFill>
              </a:rPr>
              <a:t>vial </a:t>
            </a:r>
            <a:r>
              <a:rPr lang="en-US" sz="2800">
                <a:solidFill>
                  <a:schemeClr val="dk1"/>
                </a:solidFill>
              </a:rPr>
              <a:t>is entered as ‘Medical ID’ in Ceribell device</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Identifies EEG recording to participant</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No other PHI should be entered! </a:t>
            </a:r>
            <a:endParaRPr sz="2800">
              <a:solidFill>
                <a:schemeClr val="dk1"/>
              </a:solidFill>
            </a:endParaRPr>
          </a:p>
        </p:txBody>
      </p:sp>
      <p:pic>
        <p:nvPicPr>
          <p:cNvPr id="385" name="Google Shape;385;g3f67ee21d49_0_19"/>
          <p:cNvPicPr preferRelativeResize="0"/>
          <p:nvPr/>
        </p:nvPicPr>
        <p:blipFill>
          <a:blip r:embed="rId4">
            <a:alphaModFix/>
          </a:blip>
          <a:stretch>
            <a:fillRect/>
          </a:stretch>
        </p:blipFill>
        <p:spPr>
          <a:xfrm>
            <a:off x="1908400" y="4242650"/>
            <a:ext cx="4006071" cy="2630024"/>
          </a:xfrm>
          <a:prstGeom prst="rect">
            <a:avLst/>
          </a:prstGeom>
          <a:noFill/>
          <a:ln>
            <a:noFill/>
          </a:ln>
        </p:spPr>
      </p:pic>
      <p:pic>
        <p:nvPicPr>
          <p:cNvPr id="386" name="Google Shape;386;g3f67ee21d49_0_19" title="Screenshot 2026-08-06 at 11.16.29 AM.png"/>
          <p:cNvPicPr preferRelativeResize="0"/>
          <p:nvPr/>
        </p:nvPicPr>
        <p:blipFill>
          <a:blip r:embed="rId5">
            <a:alphaModFix/>
          </a:blip>
          <a:stretch>
            <a:fillRect/>
          </a:stretch>
        </p:blipFill>
        <p:spPr>
          <a:xfrm>
            <a:off x="6686650" y="1523425"/>
            <a:ext cx="4802300" cy="5199600"/>
          </a:xfrm>
          <a:prstGeom prst="rect">
            <a:avLst/>
          </a:prstGeom>
          <a:noFill/>
          <a:ln>
            <a:noFill/>
          </a:ln>
        </p:spPr>
      </p:pic>
      <p:sp>
        <p:nvSpPr>
          <p:cNvPr id="387" name="Google Shape;387;g3f67ee21d49_0_19"/>
          <p:cNvSpPr/>
          <p:nvPr/>
        </p:nvSpPr>
        <p:spPr>
          <a:xfrm rot="-1616582">
            <a:off x="8072649" y="5872163"/>
            <a:ext cx="1504951" cy="679693"/>
          </a:xfrm>
          <a:prstGeom prst="ellipse">
            <a:avLst/>
          </a:prstGeom>
          <a:solidFill>
            <a:srgbClr val="FFF366">
              <a:alpha val="64250"/>
            </a:srgbClr>
          </a:solid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8" name="Google Shape;388;g3f67ee21d49_0_19"/>
          <p:cNvSpPr/>
          <p:nvPr/>
        </p:nvSpPr>
        <p:spPr>
          <a:xfrm>
            <a:off x="10268825" y="3696775"/>
            <a:ext cx="833100" cy="852900"/>
          </a:xfrm>
          <a:prstGeom prst="mathMultiply">
            <a:avLst>
              <a:gd fmla="val 23520" name="adj1"/>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3f98de8fa79_1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394" name="Google Shape;394;g3f98de8fa79_1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395" name="Google Shape;395;g3f98de8fa79_1_6"/>
          <p:cNvSpPr txBox="1"/>
          <p:nvPr/>
        </p:nvSpPr>
        <p:spPr>
          <a:xfrm>
            <a:off x="672725" y="1442725"/>
            <a:ext cx="9018600" cy="49872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chemeClr val="dk1"/>
              </a:buClr>
              <a:buSzPts val="3000"/>
              <a:buChar char="●"/>
            </a:pPr>
            <a:r>
              <a:rPr lang="en-US" sz="3000">
                <a:solidFill>
                  <a:schemeClr val="dk1"/>
                </a:solidFill>
              </a:rPr>
              <a:t>Vital Signs</a:t>
            </a:r>
            <a:endParaRPr sz="30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Prior to study drug start</a:t>
            </a:r>
            <a:endParaRPr sz="2400">
              <a:solidFill>
                <a:schemeClr val="dk1"/>
              </a:solidFill>
            </a:endParaRPr>
          </a:p>
          <a:p>
            <a:pPr indent="0" lvl="0" marL="0" rtl="0" algn="l">
              <a:spcBef>
                <a:spcPts val="0"/>
              </a:spcBef>
              <a:spcAft>
                <a:spcPts val="0"/>
              </a:spcAft>
              <a:buNone/>
            </a:pPr>
            <a:r>
              <a:t/>
            </a:r>
            <a:endParaRPr sz="3000">
              <a:solidFill>
                <a:schemeClr val="dk1"/>
              </a:solidFill>
            </a:endParaRPr>
          </a:p>
          <a:p>
            <a:pPr indent="-419100" lvl="0" marL="457200" rtl="0" algn="l">
              <a:spcBef>
                <a:spcPts val="0"/>
              </a:spcBef>
              <a:spcAft>
                <a:spcPts val="0"/>
              </a:spcAft>
              <a:buClr>
                <a:schemeClr val="dk1"/>
              </a:buClr>
              <a:buSzPts val="3000"/>
              <a:buChar char="●"/>
            </a:pPr>
            <a:r>
              <a:rPr lang="en-US" sz="3000">
                <a:solidFill>
                  <a:schemeClr val="dk1"/>
                </a:solidFill>
              </a:rPr>
              <a:t>Demographics, Medical History &amp; Home Anti-seizure Medications</a:t>
            </a:r>
            <a:endParaRPr sz="3000">
              <a:solidFill>
                <a:schemeClr val="dk1"/>
              </a:solidFill>
            </a:endParaRPr>
          </a:p>
          <a:p>
            <a:pPr indent="-381000" lvl="1" marL="914400" rtl="0" algn="l">
              <a:spcBef>
                <a:spcPts val="0"/>
              </a:spcBef>
              <a:spcAft>
                <a:spcPts val="0"/>
              </a:spcAft>
              <a:buClr>
                <a:schemeClr val="dk1"/>
              </a:buClr>
              <a:buSzPts val="2400"/>
              <a:buChar char="○"/>
            </a:pPr>
            <a:r>
              <a:rPr lang="en-US" sz="2400">
                <a:solidFill>
                  <a:schemeClr val="dk1"/>
                </a:solidFill>
              </a:rPr>
              <a:t>Patient or LAR should be asked if possible</a:t>
            </a:r>
            <a:endParaRPr sz="2400">
              <a:solidFill>
                <a:schemeClr val="dk1"/>
              </a:solidFill>
            </a:endParaRPr>
          </a:p>
          <a:p>
            <a:pPr indent="0" lvl="0" marL="457200" rtl="0" algn="l">
              <a:spcBef>
                <a:spcPts val="0"/>
              </a:spcBef>
              <a:spcAft>
                <a:spcPts val="0"/>
              </a:spcAft>
              <a:buNone/>
            </a:pPr>
            <a:r>
              <a:t/>
            </a:r>
            <a:endParaRPr sz="2800">
              <a:solidFill>
                <a:schemeClr val="dk1"/>
              </a:solidFill>
            </a:endParaRPr>
          </a:p>
          <a:p>
            <a:pPr indent="-419100" lvl="0" marL="457200" rtl="0" algn="l">
              <a:spcBef>
                <a:spcPts val="0"/>
              </a:spcBef>
              <a:spcAft>
                <a:spcPts val="0"/>
              </a:spcAft>
              <a:buClr>
                <a:schemeClr val="dk1"/>
              </a:buClr>
              <a:buSzPts val="3000"/>
              <a:buChar char="●"/>
            </a:pPr>
            <a:r>
              <a:rPr lang="en-US" sz="3000">
                <a:solidFill>
                  <a:schemeClr val="dk1"/>
                </a:solidFill>
              </a:rPr>
              <a:t>Sign &amp; date all source documentation</a:t>
            </a:r>
            <a:endParaRPr sz="3000">
              <a:solidFill>
                <a:schemeClr val="dk1"/>
              </a:solidFill>
            </a:endParaRPr>
          </a:p>
          <a:p>
            <a:pPr indent="0" lvl="0" marL="457200" rtl="0" algn="l">
              <a:spcBef>
                <a:spcPts val="0"/>
              </a:spcBef>
              <a:spcAft>
                <a:spcPts val="0"/>
              </a:spcAft>
              <a:buNone/>
            </a:pPr>
            <a:r>
              <a:t/>
            </a:r>
            <a:endParaRPr sz="2800">
              <a:solidFill>
                <a:schemeClr val="dk1"/>
              </a:solidFill>
            </a:endParaRPr>
          </a:p>
          <a:p>
            <a:pPr indent="-419100" lvl="0" marL="457200" rtl="0" algn="l">
              <a:spcBef>
                <a:spcPts val="0"/>
              </a:spcBef>
              <a:spcAft>
                <a:spcPts val="0"/>
              </a:spcAft>
              <a:buClr>
                <a:schemeClr val="dk1"/>
              </a:buClr>
              <a:buSzPts val="3000"/>
              <a:buChar char="●"/>
            </a:pPr>
            <a:r>
              <a:rPr lang="en-US" sz="3000">
                <a:solidFill>
                  <a:schemeClr val="dk1"/>
                </a:solidFill>
              </a:rPr>
              <a:t>Have all sources available</a:t>
            </a:r>
            <a:endParaRPr sz="3000">
              <a:solidFill>
                <a:schemeClr val="dk1"/>
              </a:solidFill>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3f98de8fa79_1_0"/>
          <p:cNvSpPr txBox="1"/>
          <p:nvPr>
            <p:ph type="title"/>
          </p:nvPr>
        </p:nvSpPr>
        <p:spPr>
          <a:xfrm>
            <a:off x="429633" y="3200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24/7 Hotline</a:t>
            </a:r>
            <a:endParaRPr>
              <a:solidFill>
                <a:srgbClr val="743192"/>
              </a:solidFill>
              <a:latin typeface="Arial"/>
              <a:ea typeface="Arial"/>
              <a:cs typeface="Arial"/>
              <a:sym typeface="Arial"/>
            </a:endParaRPr>
          </a:p>
        </p:txBody>
      </p:sp>
      <p:pic>
        <p:nvPicPr>
          <p:cNvPr descr="A close-up of a logo&#10;&#10;AI-generated content may be incorrect." id="401" name="Google Shape;401;g3f98de8fa79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02" name="Google Shape;402;g3f98de8fa79_1_0"/>
          <p:cNvSpPr txBox="1"/>
          <p:nvPr/>
        </p:nvSpPr>
        <p:spPr>
          <a:xfrm>
            <a:off x="694875" y="1818025"/>
            <a:ext cx="10569000" cy="2816700"/>
          </a:xfrm>
          <a:prstGeom prst="rect">
            <a:avLst/>
          </a:prstGeom>
          <a:noFill/>
          <a:ln>
            <a:noFill/>
          </a:ln>
        </p:spPr>
        <p:txBody>
          <a:bodyPr anchorCtr="0" anchor="t" bIns="91425" lIns="91425" spcFirstLastPara="1" rIns="91425" wrap="square" tIns="91425">
            <a:spAutoFit/>
          </a:bodyPr>
          <a:lstStyle/>
          <a:p>
            <a:pPr indent="-444500" lvl="0" marL="457200" marR="0" rtl="0" algn="l">
              <a:lnSpc>
                <a:spcPct val="100000"/>
              </a:lnSpc>
              <a:spcBef>
                <a:spcPts val="1000"/>
              </a:spcBef>
              <a:spcAft>
                <a:spcPts val="0"/>
              </a:spcAft>
              <a:buClr>
                <a:srgbClr val="743192"/>
              </a:buClr>
              <a:buSzPts val="3400"/>
              <a:buChar char="●"/>
            </a:pPr>
            <a:r>
              <a:rPr b="1" lang="en-US" sz="3400">
                <a:solidFill>
                  <a:srgbClr val="743192"/>
                </a:solidFill>
              </a:rPr>
              <a:t>1-844-4KESETT (1-844-453-7388)</a:t>
            </a:r>
            <a:endParaRPr b="1" sz="3400">
              <a:solidFill>
                <a:srgbClr val="743192"/>
              </a:solidFill>
            </a:endParaRPr>
          </a:p>
          <a:p>
            <a:pPr indent="0" lvl="0" marL="457200" marR="0" rtl="0" algn="l">
              <a:lnSpc>
                <a:spcPct val="100000"/>
              </a:lnSpc>
              <a:spcBef>
                <a:spcPts val="1000"/>
              </a:spcBef>
              <a:spcAft>
                <a:spcPts val="0"/>
              </a:spcAft>
              <a:buNone/>
            </a:pPr>
            <a:r>
              <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Can be used by </a:t>
            </a:r>
            <a:r>
              <a:rPr lang="en-US" sz="2800">
                <a:solidFill>
                  <a:schemeClr val="dk1"/>
                </a:solidFill>
              </a:rPr>
              <a:t>clinical</a:t>
            </a:r>
            <a:r>
              <a:rPr lang="en-US" sz="2800">
                <a:solidFill>
                  <a:schemeClr val="dk1"/>
                </a:solidFill>
              </a:rPr>
              <a:t> and/or study teams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Screening/eligibility questions, procedural questions, AE reporting, etc.</a:t>
            </a:r>
            <a:endParaRPr sz="28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6" name="Shape 406"/>
        <p:cNvGrpSpPr/>
        <p:nvPr/>
      </p:nvGrpSpPr>
      <p:grpSpPr>
        <a:xfrm>
          <a:off x="0" y="0"/>
          <a:ext cx="0" cy="0"/>
          <a:chOff x="0" y="0"/>
          <a:chExt cx="0" cy="0"/>
        </a:xfrm>
      </p:grpSpPr>
      <p:sp>
        <p:nvSpPr>
          <p:cNvPr id="407" name="Google Shape;407;g3e8918ec5f8_0_79"/>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8" name="Google Shape;408;g3e8918ec5f8_0_79"/>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09" name="Google Shape;409;g3e8918ec5f8_0_79"/>
          <p:cNvGrpSpPr/>
          <p:nvPr/>
        </p:nvGrpSpPr>
        <p:grpSpPr>
          <a:xfrm>
            <a:off x="1303402" y="3985"/>
            <a:ext cx="9772765" cy="6858000"/>
            <a:chOff x="1303402" y="3985"/>
            <a:chExt cx="9772765" cy="6858000"/>
          </a:xfrm>
        </p:grpSpPr>
        <p:sp>
          <p:nvSpPr>
            <p:cNvPr id="410" name="Google Shape;410;g3e8918ec5f8_0_79"/>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1" name="Google Shape;411;g3e8918ec5f8_0_79"/>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2" name="Google Shape;412;g3e8918ec5f8_0_79"/>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3" name="Google Shape;413;g3e8918ec5f8_0_79"/>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4" name="Google Shape;414;g3e8918ec5f8_0_79"/>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5" name="Google Shape;415;g3e8918ec5f8_0_79"/>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6" name="Google Shape;416;g3e8918ec5f8_0_79"/>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17" name="Google Shape;417;g3e8918ec5f8_0_79"/>
          <p:cNvSpPr txBox="1"/>
          <p:nvPr>
            <p:ph type="ctrTitle"/>
          </p:nvPr>
        </p:nvSpPr>
        <p:spPr>
          <a:xfrm>
            <a:off x="2811450" y="1643225"/>
            <a:ext cx="6569400" cy="29865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Identifying Potential Participants</a:t>
            </a:r>
            <a:endParaRPr b="1" sz="4400">
              <a:latin typeface="Arial"/>
              <a:ea typeface="Arial"/>
              <a:cs typeface="Arial"/>
              <a:sym typeface="Arial"/>
            </a:endParaRPr>
          </a:p>
          <a:p>
            <a:pPr indent="0" lvl="0" marL="0" rtl="0" algn="ctr">
              <a:lnSpc>
                <a:spcPct val="90000"/>
              </a:lnSpc>
              <a:spcBef>
                <a:spcPts val="1000"/>
              </a:spcBef>
              <a:spcAft>
                <a:spcPts val="0"/>
              </a:spcAft>
              <a:buClr>
                <a:schemeClr val="dk1"/>
              </a:buClr>
              <a:buSzPts val="1800"/>
              <a:buFont typeface="Arial"/>
              <a:buNone/>
            </a:pPr>
            <a:r>
              <a:rPr lang="en-US" sz="4400">
                <a:latin typeface="Arial"/>
                <a:ea typeface="Arial"/>
                <a:cs typeface="Arial"/>
                <a:sym typeface="Arial"/>
              </a:rPr>
              <a:t>Vince/Megan</a:t>
            </a:r>
            <a:endParaRPr sz="4400">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3f47762e637_2_1"/>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Real-Time Screening: What are our sites doing?</a:t>
            </a:r>
            <a:endParaRPr>
              <a:solidFill>
                <a:srgbClr val="743192"/>
              </a:solidFill>
              <a:latin typeface="Arial"/>
              <a:ea typeface="Arial"/>
              <a:cs typeface="Arial"/>
              <a:sym typeface="Arial"/>
            </a:endParaRPr>
          </a:p>
        </p:txBody>
      </p:sp>
      <p:pic>
        <p:nvPicPr>
          <p:cNvPr descr="A close-up of a logo&#10;&#10;AI-generated content may be incorrect." id="423" name="Google Shape;423;g3f47762e637_2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24" name="Google Shape;424;g3f47762e637_2_1"/>
          <p:cNvSpPr txBox="1"/>
          <p:nvPr/>
        </p:nvSpPr>
        <p:spPr>
          <a:xfrm>
            <a:off x="376200" y="1697425"/>
            <a:ext cx="11439600" cy="47715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Font typeface="Arial"/>
              <a:buChar char="●"/>
            </a:pPr>
            <a:r>
              <a:rPr lang="en-US" sz="3100">
                <a:solidFill>
                  <a:schemeClr val="dk1"/>
                </a:solidFill>
              </a:rPr>
              <a:t>EMS pre-arrival notifications</a:t>
            </a:r>
            <a:endParaRPr sz="3100">
              <a:solidFill>
                <a:schemeClr val="dk1"/>
              </a:solidFill>
            </a:endParaRPr>
          </a:p>
          <a:p>
            <a:pPr indent="-425450" lvl="0" marL="457200" rtl="0" algn="l">
              <a:spcBef>
                <a:spcPts val="1000"/>
              </a:spcBef>
              <a:spcAft>
                <a:spcPts val="0"/>
              </a:spcAft>
              <a:buClr>
                <a:schemeClr val="dk1"/>
              </a:buClr>
              <a:buSzPts val="3100"/>
              <a:buChar char="●"/>
            </a:pPr>
            <a:r>
              <a:rPr lang="en-US" sz="3100">
                <a:solidFill>
                  <a:schemeClr val="dk1"/>
                </a:solidFill>
              </a:rPr>
              <a:t>Paging from ED pharmacy, charge nurses, research screeners/interns</a:t>
            </a:r>
            <a:endParaRPr sz="3100">
              <a:solidFill>
                <a:schemeClr val="dk1"/>
              </a:solidFill>
            </a:endParaRPr>
          </a:p>
          <a:p>
            <a:pPr indent="-425450" lvl="0" marL="457200" rtl="0" algn="l">
              <a:spcBef>
                <a:spcPts val="1000"/>
              </a:spcBef>
              <a:spcAft>
                <a:spcPts val="0"/>
              </a:spcAft>
              <a:buClr>
                <a:schemeClr val="dk1"/>
              </a:buClr>
              <a:buSzPts val="3100"/>
              <a:buChar char="●"/>
            </a:pPr>
            <a:r>
              <a:rPr lang="en-US" sz="3100">
                <a:solidFill>
                  <a:schemeClr val="dk1"/>
                </a:solidFill>
              </a:rPr>
              <a:t>Automated EHR alerts to email, pagers</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Monitoring ED track board</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Clinical teams on the lookout </a:t>
            </a:r>
            <a:endParaRPr sz="3100">
              <a:solidFill>
                <a:schemeClr val="dk1"/>
              </a:solidFill>
            </a:endParaRPr>
          </a:p>
          <a:p>
            <a:pPr indent="-425450" lvl="1" marL="914400" marR="0" rtl="0" algn="l">
              <a:lnSpc>
                <a:spcPct val="100000"/>
              </a:lnSpc>
              <a:spcBef>
                <a:spcPts val="1000"/>
              </a:spcBef>
              <a:spcAft>
                <a:spcPts val="0"/>
              </a:spcAft>
              <a:buClr>
                <a:schemeClr val="dk1"/>
              </a:buClr>
              <a:buSzPts val="3100"/>
              <a:buChar char="○"/>
            </a:pPr>
            <a:r>
              <a:rPr lang="en-US" sz="3100">
                <a:solidFill>
                  <a:schemeClr val="dk1"/>
                </a:solidFill>
              </a:rPr>
              <a:t>Physicians, Nurses, Pharmacy, Scribes</a:t>
            </a:r>
            <a:endParaRPr sz="3100">
              <a:solidFill>
                <a:schemeClr val="dk1"/>
              </a:solidFill>
            </a:endParaRPr>
          </a:p>
          <a:p>
            <a:pPr indent="0" lvl="0" marL="457200" marR="0" rtl="0" algn="l">
              <a:lnSpc>
                <a:spcPct val="100000"/>
              </a:lnSpc>
              <a:spcBef>
                <a:spcPts val="1000"/>
              </a:spcBef>
              <a:spcAft>
                <a:spcPts val="0"/>
              </a:spcAft>
              <a:buNone/>
            </a:pPr>
            <a:r>
              <a:t/>
            </a:r>
            <a:endParaRPr sz="3100">
              <a:solidFill>
                <a:schemeClr val="dk1"/>
              </a:solidFill>
            </a:endParaRPr>
          </a:p>
        </p:txBody>
      </p:sp>
      <p:sp>
        <p:nvSpPr>
          <p:cNvPr id="425" name="Google Shape;425;g3f47762e637_2_1"/>
          <p:cNvSpPr/>
          <p:nvPr/>
        </p:nvSpPr>
        <p:spPr>
          <a:xfrm>
            <a:off x="6076025" y="4586075"/>
            <a:ext cx="633900" cy="5364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3f65a2e5245_0_3"/>
          <p:cNvSpPr/>
          <p:nvPr/>
        </p:nvSpPr>
        <p:spPr>
          <a:xfrm>
            <a:off x="520475" y="456700"/>
            <a:ext cx="11386800" cy="6101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431" name="Google Shape;431;g3f65a2e5245_0_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32" name="Google Shape;432;g3f65a2e5245_0_3"/>
          <p:cNvSpPr txBox="1"/>
          <p:nvPr/>
        </p:nvSpPr>
        <p:spPr>
          <a:xfrm>
            <a:off x="2200100" y="1626125"/>
            <a:ext cx="9037200" cy="458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700"/>
              <a:buFont typeface="Arial"/>
              <a:buNone/>
            </a:pPr>
            <a:r>
              <a:rPr b="1" i="0" lang="en-US" sz="4700" u="sng" cap="none" strike="noStrike">
                <a:solidFill>
                  <a:srgbClr val="7030A0"/>
                </a:solidFill>
              </a:rPr>
              <a:t>Discussion:</a:t>
            </a:r>
            <a:r>
              <a:rPr i="0" lang="en-US" sz="4700" u="none" cap="none" strike="noStrike">
                <a:solidFill>
                  <a:srgbClr val="7030A0"/>
                </a:solidFill>
              </a:rPr>
              <a:t> </a:t>
            </a:r>
            <a:endParaRPr i="0" sz="4700" u="none" cap="none" strike="noStrike">
              <a:solidFill>
                <a:srgbClr val="7030A0"/>
              </a:solidFill>
            </a:endParaRPr>
          </a:p>
          <a:p>
            <a:pPr indent="-469900" lvl="0" marL="457200" marR="0" rtl="0" algn="l">
              <a:lnSpc>
                <a:spcPct val="100000"/>
              </a:lnSpc>
              <a:spcBef>
                <a:spcPts val="1000"/>
              </a:spcBef>
              <a:spcAft>
                <a:spcPts val="0"/>
              </a:spcAft>
              <a:buClr>
                <a:srgbClr val="7030A0"/>
              </a:buClr>
              <a:buSzPts val="3800"/>
              <a:buChar char="●"/>
            </a:pPr>
            <a:r>
              <a:rPr i="0" lang="en-US" sz="3800" u="none" cap="none" strike="noStrike">
                <a:solidFill>
                  <a:srgbClr val="7030A0"/>
                </a:solidFill>
              </a:rPr>
              <a:t>What </a:t>
            </a:r>
            <a:r>
              <a:rPr lang="en-US" sz="3800">
                <a:solidFill>
                  <a:srgbClr val="7030A0"/>
                </a:solidFill>
              </a:rPr>
              <a:t>is working well at your site? </a:t>
            </a:r>
            <a:endParaRPr sz="3800">
              <a:solidFill>
                <a:srgbClr val="7030A0"/>
              </a:solidFill>
            </a:endParaRPr>
          </a:p>
          <a:p>
            <a:pPr indent="-469900" lvl="0" marL="457200" marR="0" rtl="0" algn="l">
              <a:lnSpc>
                <a:spcPct val="100000"/>
              </a:lnSpc>
              <a:spcBef>
                <a:spcPts val="1400"/>
              </a:spcBef>
              <a:spcAft>
                <a:spcPts val="0"/>
              </a:spcAft>
              <a:buClr>
                <a:srgbClr val="7030A0"/>
              </a:buClr>
              <a:buSzPts val="3800"/>
              <a:buChar char="●"/>
            </a:pPr>
            <a:r>
              <a:rPr lang="en-US" sz="3800">
                <a:solidFill>
                  <a:srgbClr val="7030A0"/>
                </a:solidFill>
              </a:rPr>
              <a:t>What unforeseen challenges have you encountered and any solutions?</a:t>
            </a:r>
            <a:endParaRPr i="0" sz="3800" u="none" cap="none" strike="noStrike">
              <a:solidFill>
                <a:srgbClr val="7030A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436" name="Shape 436"/>
        <p:cNvGrpSpPr/>
        <p:nvPr/>
      </p:nvGrpSpPr>
      <p:grpSpPr>
        <a:xfrm>
          <a:off x="0" y="0"/>
          <a:ext cx="0" cy="0"/>
          <a:chOff x="0" y="0"/>
          <a:chExt cx="0" cy="0"/>
        </a:xfrm>
      </p:grpSpPr>
      <p:sp>
        <p:nvSpPr>
          <p:cNvPr id="437" name="Google Shape;437;g3db61d23d18_6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8" name="Google Shape;438;g3db61d23d18_6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39" name="Google Shape;439;g3db61d23d18_6_0"/>
          <p:cNvGrpSpPr/>
          <p:nvPr/>
        </p:nvGrpSpPr>
        <p:grpSpPr>
          <a:xfrm>
            <a:off x="1303402" y="3985"/>
            <a:ext cx="9772765" cy="6858000"/>
            <a:chOff x="1303402" y="3985"/>
            <a:chExt cx="9772765" cy="6858000"/>
          </a:xfrm>
        </p:grpSpPr>
        <p:sp>
          <p:nvSpPr>
            <p:cNvPr id="440" name="Google Shape;440;g3db61d23d18_6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1" name="Google Shape;441;g3db61d23d18_6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2" name="Google Shape;442;g3db61d23d18_6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3" name="Google Shape;443;g3db61d23d18_6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4" name="Google Shape;444;g3db61d23d18_6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5" name="Google Shape;445;g3db61d23d18_6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6" name="Google Shape;446;g3db61d23d18_6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47" name="Google Shape;447;g3db61d23d18_6_0"/>
          <p:cNvSpPr txBox="1"/>
          <p:nvPr>
            <p:ph type="ctrTitle"/>
          </p:nvPr>
        </p:nvSpPr>
        <p:spPr>
          <a:xfrm>
            <a:off x="2712450" y="1741075"/>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Q&amp;A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4400">
                <a:latin typeface="Arial"/>
                <a:ea typeface="Arial"/>
                <a:cs typeface="Arial"/>
                <a:sym typeface="Arial"/>
              </a:rPr>
              <a:t>Michelle Hofmann &amp; Courtney Fietsam</a:t>
            </a:r>
            <a:endParaRPr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47"/>
                                        </p:tgtEl>
                                        <p:attrNameLst>
                                          <p:attrName>style.visibility</p:attrName>
                                        </p:attrNameLst>
                                      </p:cBhvr>
                                      <p:to>
                                        <p:strVal val="visible"/>
                                      </p:to>
                                    </p:set>
                                    <p:animEffect filter="fade" transition="in">
                                      <p:cBhvr>
                                        <p:cTn dur="1000"/>
                                        <p:tgtEl>
                                          <p:spTgt spid="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3f071be6a6f_0_1"/>
          <p:cNvSpPr txBox="1"/>
          <p:nvPr>
            <p:ph type="title"/>
          </p:nvPr>
        </p:nvSpPr>
        <p:spPr>
          <a:xfrm>
            <a:off x="838200" y="962325"/>
            <a:ext cx="10515600" cy="5292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University of Chicago Medical Center</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PI: David Beiser</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PSC: Sara Roy</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a:latin typeface="Arial"/>
              <a:ea typeface="Arial"/>
              <a:cs typeface="Arial"/>
              <a:sym typeface="Arial"/>
            </a:endParaRPr>
          </a:p>
        </p:txBody>
      </p:sp>
      <p:pic>
        <p:nvPicPr>
          <p:cNvPr descr="A close-up of a logo&#10;&#10;AI-generated content may be incorrect." id="453" name="Google Shape;453;g3f071be6a6f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7" name="Shape 457"/>
        <p:cNvGrpSpPr/>
        <p:nvPr/>
      </p:nvGrpSpPr>
      <p:grpSpPr>
        <a:xfrm>
          <a:off x="0" y="0"/>
          <a:ext cx="0" cy="0"/>
          <a:chOff x="0" y="0"/>
          <a:chExt cx="0" cy="0"/>
        </a:xfrm>
      </p:grpSpPr>
      <p:sp>
        <p:nvSpPr>
          <p:cNvPr id="458" name="Google Shape;458;g3f47762e637_2_4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9" name="Google Shape;459;g3f47762e637_2_4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60" name="Google Shape;460;g3f47762e637_2_42"/>
          <p:cNvGrpSpPr/>
          <p:nvPr/>
        </p:nvGrpSpPr>
        <p:grpSpPr>
          <a:xfrm>
            <a:off x="1303402" y="3985"/>
            <a:ext cx="9772765" cy="6858000"/>
            <a:chOff x="1303402" y="3985"/>
            <a:chExt cx="9772765" cy="6858000"/>
          </a:xfrm>
        </p:grpSpPr>
        <p:sp>
          <p:nvSpPr>
            <p:cNvPr id="461" name="Google Shape;461;g3f47762e637_2_4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 name="Google Shape;462;g3f47762e637_2_4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3" name="Google Shape;463;g3f47762e637_2_4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4" name="Google Shape;464;g3f47762e637_2_4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5" name="Google Shape;465;g3f47762e637_2_4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6" name="Google Shape;466;g3f47762e637_2_4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7" name="Google Shape;467;g3f47762e637_2_4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68" name="Google Shape;468;g3f47762e637_2_42"/>
          <p:cNvSpPr txBox="1"/>
          <p:nvPr>
            <p:ph type="ctrTitle"/>
          </p:nvPr>
        </p:nvSpPr>
        <p:spPr>
          <a:xfrm>
            <a:off x="2786100" y="985625"/>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Open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Questions and Discussion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72" name="Shape 472"/>
        <p:cNvGrpSpPr/>
        <p:nvPr/>
      </p:nvGrpSpPr>
      <p:grpSpPr>
        <a:xfrm>
          <a:off x="0" y="0"/>
          <a:ext cx="0" cy="0"/>
          <a:chOff x="0" y="0"/>
          <a:chExt cx="0" cy="0"/>
        </a:xfrm>
      </p:grpSpPr>
      <p:sp>
        <p:nvSpPr>
          <p:cNvPr id="473" name="Google Shape;473;g3c2f736c8a3_0_1"/>
          <p:cNvSpPr/>
          <p:nvPr/>
        </p:nvSpPr>
        <p:spPr>
          <a:xfrm>
            <a:off x="838200" y="4451124"/>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g3c2f736c8a3_0_1"/>
          <p:cNvSpPr/>
          <p:nvPr/>
        </p:nvSpPr>
        <p:spPr>
          <a:xfrm>
            <a:off x="838200" y="1419850"/>
            <a:ext cx="10515600" cy="11121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g3c2f736c8a3_0_1"/>
          <p:cNvSpPr/>
          <p:nvPr/>
        </p:nvSpPr>
        <p:spPr>
          <a:xfrm>
            <a:off x="1674523" y="173577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g3c2f736c8a3_0_1"/>
          <p:cNvSpPr txBox="1"/>
          <p:nvPr/>
        </p:nvSpPr>
        <p:spPr>
          <a:xfrm>
            <a:off x="1674525" y="1546550"/>
            <a:ext cx="9679200" cy="985500"/>
          </a:xfrm>
          <a:prstGeom prst="rect">
            <a:avLst/>
          </a:prstGeom>
          <a:noFill/>
          <a:ln>
            <a:noFill/>
          </a:ln>
        </p:spPr>
        <p:txBody>
          <a:bodyPr anchorCtr="0" anchor="ctr" bIns="76625" lIns="76625" spcFirstLastPara="1" rIns="76625" wrap="square" tIns="76625">
            <a:noAutofit/>
          </a:bodyPr>
          <a:lstStyle/>
          <a:p>
            <a:pPr indent="0" lvl="0" marL="0" marR="0" rtl="0" algn="l">
              <a:lnSpc>
                <a:spcPct val="115000"/>
              </a:lnSpc>
              <a:spcBef>
                <a:spcPts val="0"/>
              </a:spcBef>
              <a:spcAft>
                <a:spcPts val="0"/>
              </a:spcAft>
              <a:buClr>
                <a:schemeClr val="dk1"/>
              </a:buClr>
              <a:buSzPts val="1100"/>
              <a:buFont typeface="Arial"/>
              <a:buNone/>
            </a:pPr>
            <a:r>
              <a:rPr b="0" i="1" lang="en-US" sz="2300" u="none" cap="none" strike="noStrike">
                <a:solidFill>
                  <a:schemeClr val="dk1"/>
                </a:solidFill>
                <a:latin typeface="Arial"/>
                <a:ea typeface="Arial"/>
                <a:cs typeface="Arial"/>
                <a:sym typeface="Arial"/>
              </a:rPr>
              <a:t>What should we do if the participant goes to imaging during the EEG recording?</a:t>
            </a:r>
            <a:endParaRPr b="0" i="0" sz="3500" u="none" cap="none" strike="noStrike">
              <a:solidFill>
                <a:schemeClr val="dk1"/>
              </a:solidFill>
              <a:latin typeface="Arial"/>
              <a:ea typeface="Arial"/>
              <a:cs typeface="Arial"/>
              <a:sym typeface="Arial"/>
            </a:endParaRPr>
          </a:p>
        </p:txBody>
      </p:sp>
      <p:sp>
        <p:nvSpPr>
          <p:cNvPr id="477" name="Google Shape;477;g3c2f736c8a3_0_1"/>
          <p:cNvSpPr/>
          <p:nvPr/>
        </p:nvSpPr>
        <p:spPr>
          <a:xfrm>
            <a:off x="838200" y="2640886"/>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g3c2f736c8a3_0_1"/>
          <p:cNvSpPr/>
          <p:nvPr/>
        </p:nvSpPr>
        <p:spPr>
          <a:xfrm>
            <a:off x="1674523" y="2640886"/>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g3c2f736c8a3_0_1"/>
          <p:cNvSpPr txBox="1"/>
          <p:nvPr/>
        </p:nvSpPr>
        <p:spPr>
          <a:xfrm>
            <a:off x="1674523" y="2640886"/>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15000"/>
              </a:lnSpc>
              <a:spcBef>
                <a:spcPts val="0"/>
              </a:spcBef>
              <a:spcAft>
                <a:spcPts val="0"/>
              </a:spcAft>
              <a:buClr>
                <a:schemeClr val="dk1"/>
              </a:buClr>
              <a:buSzPts val="1100"/>
              <a:buFont typeface="Arial"/>
              <a:buNone/>
            </a:pPr>
            <a:r>
              <a:rPr b="0" i="1" lang="en-US" sz="2400" u="none" cap="none" strike="noStrike">
                <a:solidFill>
                  <a:schemeClr val="dk1"/>
                </a:solidFill>
                <a:latin typeface="Arial"/>
                <a:ea typeface="Arial"/>
                <a:cs typeface="Arial"/>
                <a:sym typeface="Arial"/>
              </a:rPr>
              <a:t>What qualifies as a ‘clinically apparent seizure’ for this study?</a:t>
            </a:r>
            <a:endParaRPr b="0" i="0" sz="3600" u="none" cap="none" strike="noStrike">
              <a:solidFill>
                <a:schemeClr val="dk1"/>
              </a:solidFill>
              <a:latin typeface="Arial"/>
              <a:ea typeface="Arial"/>
              <a:cs typeface="Arial"/>
              <a:sym typeface="Arial"/>
            </a:endParaRPr>
          </a:p>
        </p:txBody>
      </p:sp>
      <p:sp>
        <p:nvSpPr>
          <p:cNvPr id="480" name="Google Shape;480;g3c2f736c8a3_0_1"/>
          <p:cNvSpPr/>
          <p:nvPr/>
        </p:nvSpPr>
        <p:spPr>
          <a:xfrm>
            <a:off x="838200" y="3545999"/>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g3c2f736c8a3_0_1"/>
          <p:cNvSpPr/>
          <p:nvPr/>
        </p:nvSpPr>
        <p:spPr>
          <a:xfrm>
            <a:off x="1674523" y="3545999"/>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g3c2f736c8a3_0_1"/>
          <p:cNvSpPr/>
          <p:nvPr/>
        </p:nvSpPr>
        <p:spPr>
          <a:xfrm>
            <a:off x="1674523" y="4451111"/>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Check out the FAQs on the website &gt; </a:t>
            </a:r>
            <a:r>
              <a:rPr b="0" i="1" lang="en-US" sz="2300" u="none" cap="none" strike="noStrike">
                <a:solidFill>
                  <a:schemeClr val="dk1"/>
                </a:solidFill>
                <a:latin typeface="Arial"/>
                <a:ea typeface="Arial"/>
                <a:cs typeface="Arial"/>
                <a:sym typeface="Arial"/>
              </a:rPr>
              <a:t>FAQs tab</a:t>
            </a:r>
            <a:endParaRPr b="0" i="0" sz="1400" u="none" cap="none" strike="noStrike">
              <a:solidFill>
                <a:srgbClr val="000000"/>
              </a:solidFill>
              <a:latin typeface="Arial"/>
              <a:ea typeface="Arial"/>
              <a:cs typeface="Arial"/>
              <a:sym typeface="Arial"/>
            </a:endParaRPr>
          </a:p>
        </p:txBody>
      </p:sp>
      <p:sp>
        <p:nvSpPr>
          <p:cNvPr id="483" name="Google Shape;483;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latin typeface="Arial"/>
                <a:ea typeface="Arial"/>
                <a:cs typeface="Arial"/>
                <a:sym typeface="Arial"/>
              </a:rPr>
              <a:t>New FAQs</a:t>
            </a:r>
            <a:endParaRPr>
              <a:latin typeface="Arial"/>
              <a:ea typeface="Arial"/>
              <a:cs typeface="Arial"/>
              <a:sym typeface="Arial"/>
            </a:endParaRPr>
          </a:p>
        </p:txBody>
      </p:sp>
      <p:sp>
        <p:nvSpPr>
          <p:cNvPr id="484" name="Google Shape;484;g3c2f736c8a3_0_1"/>
          <p:cNvSpPr/>
          <p:nvPr/>
        </p:nvSpPr>
        <p:spPr>
          <a:xfrm>
            <a:off x="1041762" y="1789393"/>
            <a:ext cx="398100" cy="398100"/>
          </a:xfrm>
          <a:prstGeom prst="rect">
            <a:avLst/>
          </a:prstGeom>
          <a:blipFill rotWithShape="1">
            <a:blip r:embed="rId3">
              <a:alphaModFix/>
            </a:blip>
            <a:stretch>
              <a:fillRect b="0" l="0" r="0" t="0"/>
            </a:stretch>
          </a:blip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3c2f736c8a3_0_1"/>
          <p:cNvSpPr/>
          <p:nvPr/>
        </p:nvSpPr>
        <p:spPr>
          <a:xfrm>
            <a:off x="1041762" y="2760168"/>
            <a:ext cx="398100" cy="398100"/>
          </a:xfrm>
          <a:prstGeom prst="rect">
            <a:avLst/>
          </a:prstGeom>
          <a:blipFill rotWithShape="1">
            <a:blip r:embed="rId3">
              <a:alphaModFix/>
            </a:blip>
            <a:stretch>
              <a:fillRect b="0" l="0" r="0" t="0"/>
            </a:stretch>
          </a:blip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3c2f736c8a3_0_1"/>
          <p:cNvSpPr/>
          <p:nvPr/>
        </p:nvSpPr>
        <p:spPr>
          <a:xfrm>
            <a:off x="1041762" y="3730943"/>
            <a:ext cx="398100" cy="398100"/>
          </a:xfrm>
          <a:prstGeom prst="rect">
            <a:avLst/>
          </a:prstGeom>
          <a:blipFill rotWithShape="1">
            <a:blip r:embed="rId3">
              <a:alphaModFix/>
            </a:blip>
            <a:stretch>
              <a:fillRect b="0" l="0" r="0" t="0"/>
            </a:stretch>
          </a:blip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3c2f736c8a3_0_1"/>
          <p:cNvSpPr txBox="1"/>
          <p:nvPr/>
        </p:nvSpPr>
        <p:spPr>
          <a:xfrm>
            <a:off x="1674598" y="3567898"/>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1" lang="en-US" sz="2400" u="none" cap="none" strike="noStrike">
                <a:solidFill>
                  <a:srgbClr val="000000"/>
                </a:solidFill>
                <a:latin typeface="Arial"/>
                <a:ea typeface="Arial"/>
                <a:cs typeface="Arial"/>
                <a:sym typeface="Arial"/>
              </a:rPr>
              <a:t>What to say during the opportunity to decline? </a:t>
            </a:r>
            <a:endParaRPr b="0" i="1" sz="2400" u="none" cap="none" strike="noStrike">
              <a:solidFill>
                <a:srgbClr val="000000"/>
              </a:solidFill>
              <a:latin typeface="Arial"/>
              <a:ea typeface="Arial"/>
              <a:cs typeface="Arial"/>
              <a:sym typeface="Arial"/>
            </a:endParaRPr>
          </a:p>
        </p:txBody>
      </p:sp>
      <p:sp>
        <p:nvSpPr>
          <p:cNvPr id="488" name="Google Shape;488;g3c2f736c8a3_0_1"/>
          <p:cNvSpPr/>
          <p:nvPr/>
        </p:nvSpPr>
        <p:spPr>
          <a:xfrm>
            <a:off x="1041762" y="4614143"/>
            <a:ext cx="398100" cy="398100"/>
          </a:xfrm>
          <a:prstGeom prst="rect">
            <a:avLst/>
          </a:prstGeom>
          <a:blipFill rotWithShape="1">
            <a:blip r:embed="rId3">
              <a:alphaModFix/>
            </a:blip>
            <a:stretch>
              <a:fillRect b="0" l="0" r="0" t="0"/>
            </a:stretch>
          </a:blip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g3c2f736c8a3_0_1"/>
          <p:cNvSpPr/>
          <p:nvPr/>
        </p:nvSpPr>
        <p:spPr>
          <a:xfrm>
            <a:off x="1041762" y="4614143"/>
            <a:ext cx="398100" cy="398100"/>
          </a:xfrm>
          <a:prstGeom prst="rect">
            <a:avLst/>
          </a:prstGeom>
          <a:blipFill rotWithShape="1">
            <a:blip r:embed="rId3">
              <a:alphaModFix/>
            </a:blip>
            <a:stretch>
              <a:fillRect b="0" l="0" r="0" t="0"/>
            </a:stretch>
          </a:blip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3" name="Shape 493"/>
        <p:cNvGrpSpPr/>
        <p:nvPr/>
      </p:nvGrpSpPr>
      <p:grpSpPr>
        <a:xfrm>
          <a:off x="0" y="0"/>
          <a:ext cx="0" cy="0"/>
          <a:chOff x="0" y="0"/>
          <a:chExt cx="0" cy="0"/>
        </a:xfrm>
      </p:grpSpPr>
      <p:sp>
        <p:nvSpPr>
          <p:cNvPr id="494" name="Google Shape;494;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5" name="Google Shape;495;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96" name="Google Shape;496;g3c2f736c8a3_0_1088"/>
          <p:cNvGrpSpPr/>
          <p:nvPr/>
        </p:nvGrpSpPr>
        <p:grpSpPr>
          <a:xfrm>
            <a:off x="1303402" y="3985"/>
            <a:ext cx="9772765" cy="6858000"/>
            <a:chOff x="1303402" y="3985"/>
            <a:chExt cx="9772765" cy="6858000"/>
          </a:xfrm>
        </p:grpSpPr>
        <p:sp>
          <p:nvSpPr>
            <p:cNvPr id="497" name="Google Shape;497;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8" name="Google Shape;498;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9" name="Google Shape;499;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0" name="Google Shape;500;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1" name="Google Shape;501;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2" name="Google Shape;502;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3" name="Google Shape;503;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04" name="Google Shape;504;g3c2f736c8a3_0_1088"/>
          <p:cNvSpPr txBox="1"/>
          <p:nvPr>
            <p:ph type="ctrTitle"/>
          </p:nvPr>
        </p:nvSpPr>
        <p:spPr>
          <a:xfrm>
            <a:off x="2786400" y="666850"/>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505" name="Google Shape;505;g3c2f736c8a3_0_1088"/>
          <p:cNvSpPr txBox="1"/>
          <p:nvPr>
            <p:ph idx="1" type="subTitle"/>
          </p:nvPr>
        </p:nvSpPr>
        <p:spPr>
          <a:xfrm>
            <a:off x="3215404" y="53435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Next All-site call: Friday, September 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04"/>
                                        </p:tgtEl>
                                        <p:attrNameLst>
                                          <p:attrName>style.visibility</p:attrName>
                                        </p:attrNameLst>
                                      </p:cBhvr>
                                      <p:to>
                                        <p:strVal val="visible"/>
                                      </p:to>
                                    </p:set>
                                    <p:animEffect filter="fade" transition="in">
                                      <p:cBhvr>
                                        <p:cTn dur="1000"/>
                                        <p:tgtEl>
                                          <p:spTgt spid="504"/>
                                        </p:tgtEl>
                                      </p:cBhvr>
                                    </p:animEffect>
                                  </p:childTnLst>
                                </p:cTn>
                              </p:par>
                              <p:par>
                                <p:cTn fill="hold" nodeType="withEffect" presetClass="entr" presetID="10" presetSubtype="0">
                                  <p:stCondLst>
                                    <p:cond delay="1000"/>
                                  </p:stCondLst>
                                  <p:childTnLst>
                                    <p:set>
                                      <p:cBhvr>
                                        <p:cTn dur="1" fill="hold">
                                          <p:stCondLst>
                                            <p:cond delay="0"/>
                                          </p:stCondLst>
                                        </p:cTn>
                                        <p:tgtEl>
                                          <p:spTgt spid="505">
                                            <p:txEl>
                                              <p:pRg end="0" st="0"/>
                                            </p:txEl>
                                          </p:spTgt>
                                        </p:tgtEl>
                                        <p:attrNameLst>
                                          <p:attrName>style.visibility</p:attrName>
                                        </p:attrNameLst>
                                      </p:cBhvr>
                                      <p:to>
                                        <p:strVal val="visible"/>
                                      </p:to>
                                    </p:set>
                                    <p:animEffect filter="fade" transition="in">
                                      <p:cBhvr>
                                        <p:cTn dur="1000"/>
                                        <p:tgtEl>
                                          <p:spTgt spid="50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9" name="Shape 509"/>
        <p:cNvGrpSpPr/>
        <p:nvPr/>
      </p:nvGrpSpPr>
      <p:grpSpPr>
        <a:xfrm>
          <a:off x="0" y="0"/>
          <a:ext cx="0" cy="0"/>
          <a:chOff x="0" y="0"/>
          <a:chExt cx="0" cy="0"/>
        </a:xfrm>
      </p:grpSpPr>
      <p:sp>
        <p:nvSpPr>
          <p:cNvPr id="510" name="Google Shape;510;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14" name="Shape 514"/>
        <p:cNvGrpSpPr/>
        <p:nvPr/>
      </p:nvGrpSpPr>
      <p:grpSpPr>
        <a:xfrm>
          <a:off x="0" y="0"/>
          <a:ext cx="0" cy="0"/>
          <a:chOff x="0" y="0"/>
          <a:chExt cx="0" cy="0"/>
        </a:xfrm>
      </p:grpSpPr>
      <p:sp>
        <p:nvSpPr>
          <p:cNvPr id="515" name="Google Shape;515;g3d422ecfddc_0_4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6" name="Google Shape;516;g3d422ecfddc_0_4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517" name="Google Shape;517;g3d422ecfddc_0_420"/>
          <p:cNvGrpSpPr/>
          <p:nvPr/>
        </p:nvGrpSpPr>
        <p:grpSpPr>
          <a:xfrm>
            <a:off x="1303402" y="3985"/>
            <a:ext cx="9772765" cy="6858000"/>
            <a:chOff x="1303402" y="3985"/>
            <a:chExt cx="9772765" cy="6858000"/>
          </a:xfrm>
        </p:grpSpPr>
        <p:sp>
          <p:nvSpPr>
            <p:cNvPr id="518" name="Google Shape;518;g3d422ecfddc_0_4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9" name="Google Shape;519;g3d422ecfddc_0_4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0" name="Google Shape;520;g3d422ecfddc_0_4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1" name="Google Shape;521;g3d422ecfddc_0_4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2" name="Google Shape;522;g3d422ecfddc_0_4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3" name="Google Shape;523;g3d422ecfddc_0_4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4" name="Google Shape;524;g3d422ecfddc_0_4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25" name="Google Shape;525;g3d422ecfddc_0_4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Training: </a:t>
            </a:r>
            <a:endParaRPr b="1" sz="4900">
              <a:latin typeface="Arial"/>
              <a:ea typeface="Arial"/>
              <a:cs typeface="Arial"/>
              <a:sym typeface="Arial"/>
            </a:endParaRPr>
          </a:p>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Study Team &amp; Clinical Team</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526" name="Google Shape;526;g3d422ecfddc_0_4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par>
                                <p:cTn fill="hold" nodeType="withEffect" presetClass="entr" presetID="10" presetSubtype="0">
                                  <p:stCondLst>
                                    <p:cond delay="1000"/>
                                  </p:stCondLst>
                                  <p:childTnLst>
                                    <p:set>
                                      <p:cBhvr>
                                        <p:cTn dur="1" fill="hold">
                                          <p:stCondLst>
                                            <p:cond delay="0"/>
                                          </p:stCondLst>
                                        </p:cTn>
                                        <p:tgtEl>
                                          <p:spTgt spid="526">
                                            <p:txEl>
                                              <p:pRg end="0" st="0"/>
                                            </p:txEl>
                                          </p:spTgt>
                                        </p:tgtEl>
                                        <p:attrNameLst>
                                          <p:attrName>style.visibility</p:attrName>
                                        </p:attrNameLst>
                                      </p:cBhvr>
                                      <p:to>
                                        <p:strVal val="visible"/>
                                      </p:to>
                                    </p:set>
                                    <p:animEffect filter="fade" transition="in">
                                      <p:cBhvr>
                                        <p:cTn dur="1000"/>
                                        <p:tgtEl>
                                          <p:spTgt spid="52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0" name="Shape 530"/>
        <p:cNvGrpSpPr/>
        <p:nvPr/>
      </p:nvGrpSpPr>
      <p:grpSpPr>
        <a:xfrm>
          <a:off x="0" y="0"/>
          <a:ext cx="0" cy="0"/>
          <a:chOff x="0" y="0"/>
          <a:chExt cx="0" cy="0"/>
        </a:xfrm>
      </p:grpSpPr>
      <p:pic>
        <p:nvPicPr>
          <p:cNvPr descr="http://www.buffalo.edu/ubreporter/archive/2011_09_22/images/BehlingSimulation.jpg" id="531" name="Google Shape;531;g3d422ecfddc_0_793"/>
          <p:cNvPicPr preferRelativeResize="0"/>
          <p:nvPr/>
        </p:nvPicPr>
        <p:blipFill rotWithShape="1">
          <a:blip r:embed="rId3">
            <a:alphaModFix amt="30000"/>
          </a:blip>
          <a:srcRect b="5282" l="5447" r="5545" t="10209"/>
          <a:stretch/>
        </p:blipFill>
        <p:spPr>
          <a:xfrm>
            <a:off x="0" y="0"/>
            <a:ext cx="12192000" cy="6858000"/>
          </a:xfrm>
          <a:prstGeom prst="rect">
            <a:avLst/>
          </a:prstGeom>
          <a:solidFill>
            <a:schemeClr val="lt1">
              <a:alpha val="78039"/>
            </a:schemeClr>
          </a:solidFill>
          <a:ln>
            <a:noFill/>
          </a:ln>
        </p:spPr>
      </p:pic>
      <p:sp>
        <p:nvSpPr>
          <p:cNvPr id="532" name="Google Shape;532;g3d422ecfddc_0_793"/>
          <p:cNvSpPr txBox="1"/>
          <p:nvPr>
            <p:ph type="title"/>
          </p:nvPr>
        </p:nvSpPr>
        <p:spPr>
          <a:xfrm>
            <a:off x="0" y="588200"/>
            <a:ext cx="12192000" cy="8385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533" name="Google Shape;533;g3d422ecfddc_0_793"/>
          <p:cNvSpPr txBox="1"/>
          <p:nvPr>
            <p:ph idx="1" type="body"/>
          </p:nvPr>
        </p:nvSpPr>
        <p:spPr>
          <a:xfrm>
            <a:off x="417067" y="2034667"/>
            <a:ext cx="6766500" cy="45261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7" name="Shape 537"/>
        <p:cNvGrpSpPr/>
        <p:nvPr/>
      </p:nvGrpSpPr>
      <p:grpSpPr>
        <a:xfrm>
          <a:off x="0" y="0"/>
          <a:ext cx="0" cy="0"/>
          <a:chOff x="0" y="0"/>
          <a:chExt cx="0" cy="0"/>
        </a:xfrm>
      </p:grpSpPr>
      <p:sp>
        <p:nvSpPr>
          <p:cNvPr id="538" name="Google Shape;538;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539" name="Google Shape;539;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Clinical team slide deck</a:t>
            </a:r>
            <a:endParaRPr sz="2800"/>
          </a:p>
          <a:p>
            <a:pPr indent="-368300" lvl="1" marL="914400" rtl="0" algn="l">
              <a:lnSpc>
                <a:spcPct val="115000"/>
              </a:lnSpc>
              <a:spcBef>
                <a:spcPts val="0"/>
              </a:spcBef>
              <a:spcAft>
                <a:spcPts val="0"/>
              </a:spcAft>
              <a:buSzPts val="2200"/>
              <a:buChar char="○"/>
            </a:pPr>
            <a:r>
              <a:rPr lang="en-US" sz="2800"/>
              <a:t>Safety of ketamine video </a:t>
            </a:r>
            <a:endParaRPr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540" name="Google Shape;540;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44" name="Shape 544"/>
        <p:cNvGrpSpPr/>
        <p:nvPr/>
      </p:nvGrpSpPr>
      <p:grpSpPr>
        <a:xfrm>
          <a:off x="0" y="0"/>
          <a:ext cx="0" cy="0"/>
          <a:chOff x="0" y="0"/>
          <a:chExt cx="0" cy="0"/>
        </a:xfrm>
      </p:grpSpPr>
      <p:sp>
        <p:nvSpPr>
          <p:cNvPr id="545" name="Google Shape;545;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546" name="Google Shape;546;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b="1" lang="en-US"/>
              <a:t>Mock enrollments/seizure codes</a:t>
            </a:r>
            <a:endParaRPr b="1"/>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547" name="Google Shape;547;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51" name="Shape 551"/>
        <p:cNvGrpSpPr/>
        <p:nvPr/>
      </p:nvGrpSpPr>
      <p:grpSpPr>
        <a:xfrm>
          <a:off x="0" y="0"/>
          <a:ext cx="0" cy="0"/>
          <a:chOff x="0" y="0"/>
          <a:chExt cx="0" cy="0"/>
        </a:xfrm>
      </p:grpSpPr>
      <p:pic>
        <p:nvPicPr>
          <p:cNvPr descr="A close-up of a logo&#10;&#10;AI-generated content may be incorrect." id="552" name="Google Shape;552;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53" name="Google Shape;553;g3ccf2f72d4a_1_215"/>
          <p:cNvSpPr txBox="1"/>
          <p:nvPr/>
        </p:nvSpPr>
        <p:spPr>
          <a:xfrm>
            <a:off x="403200" y="779700"/>
            <a:ext cx="10225800" cy="60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1" i="0" lang="en-US" sz="4200" u="sng" cap="none" strike="noStrike">
                <a:solidFill>
                  <a:srgbClr val="7030A0"/>
                </a:solidFill>
                <a:latin typeface="Arial"/>
                <a:ea typeface="Arial"/>
                <a:cs typeface="Arial"/>
                <a:sym typeface="Arial"/>
              </a:rPr>
              <a:t>Discussion: </a:t>
            </a:r>
            <a:endParaRPr b="1" i="0" sz="4200" u="sng" cap="none" strike="noStrike">
              <a:solidFill>
                <a:srgbClr val="7030A0"/>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Experiences with mock enrollments?</a:t>
            </a:r>
            <a:endParaRPr b="0" i="0" sz="3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has worked well for clinical team trainings and/or Ceribell trainings at your site?</a:t>
            </a:r>
            <a:endParaRPr b="0" i="0" sz="35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other resources would help?</a:t>
            </a:r>
            <a:endParaRPr b="0" i="0" sz="35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57" name="Shape 557"/>
        <p:cNvGrpSpPr/>
        <p:nvPr/>
      </p:nvGrpSpPr>
      <p:grpSpPr>
        <a:xfrm>
          <a:off x="0" y="0"/>
          <a:ext cx="0" cy="0"/>
          <a:chOff x="0" y="0"/>
          <a:chExt cx="0" cy="0"/>
        </a:xfrm>
      </p:grpSpPr>
      <p:sp>
        <p:nvSpPr>
          <p:cNvPr id="558" name="Google Shape;558;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9" name="Google Shape;559;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0" name="Google Shape;560;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1" name="Google Shape;561;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2" name="Google Shape;562;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2"/>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3" name="Google Shape;563;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4" name="Google Shape;564;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5" name="Google Shape;565;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566" name="Google Shape;566;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70" name="Shape 570"/>
        <p:cNvGrpSpPr/>
        <p:nvPr/>
      </p:nvGrpSpPr>
      <p:grpSpPr>
        <a:xfrm>
          <a:off x="0" y="0"/>
          <a:ext cx="0" cy="0"/>
          <a:chOff x="0" y="0"/>
          <a:chExt cx="0" cy="0"/>
        </a:xfrm>
      </p:grpSpPr>
      <p:sp>
        <p:nvSpPr>
          <p:cNvPr id="571" name="Google Shape;571;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2" name="Google Shape;572;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3" name="Google Shape;573;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4" name="Google Shape;574;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5" name="Google Shape;575;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2"/>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6" name="Google Shape;576;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7" name="Google Shape;577;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8" name="Google Shape;578;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579" name="Google Shape;579;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83" name="Shape 583"/>
        <p:cNvGrpSpPr/>
        <p:nvPr/>
      </p:nvGrpSpPr>
      <p:grpSpPr>
        <a:xfrm>
          <a:off x="0" y="0"/>
          <a:ext cx="0" cy="0"/>
          <a:chOff x="0" y="0"/>
          <a:chExt cx="0" cy="0"/>
        </a:xfrm>
      </p:grpSpPr>
      <p:sp>
        <p:nvSpPr>
          <p:cNvPr id="584" name="Google Shape;584;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5" name="Google Shape;585;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586" name="Google Shape;586;p31"/>
          <p:cNvGrpSpPr/>
          <p:nvPr/>
        </p:nvGrpSpPr>
        <p:grpSpPr>
          <a:xfrm>
            <a:off x="1303402" y="3985"/>
            <a:ext cx="9772765" cy="6858000"/>
            <a:chOff x="1303402" y="3985"/>
            <a:chExt cx="9772765" cy="6858000"/>
          </a:xfrm>
        </p:grpSpPr>
        <p:sp>
          <p:nvSpPr>
            <p:cNvPr id="587" name="Google Shape;587;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8" name="Google Shape;588;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9" name="Google Shape;589;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0" name="Google Shape;590;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1" name="Google Shape;591;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2" name="Google Shape;592;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3" name="Google Shape;593;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94" name="Google Shape;594;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595" name="Google Shape;595;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9" name="Shape 599"/>
        <p:cNvGrpSpPr/>
        <p:nvPr/>
      </p:nvGrpSpPr>
      <p:grpSpPr>
        <a:xfrm>
          <a:off x="0" y="0"/>
          <a:ext cx="0" cy="0"/>
          <a:chOff x="0" y="0"/>
          <a:chExt cx="0" cy="0"/>
        </a:xfrm>
      </p:grpSpPr>
      <p:sp>
        <p:nvSpPr>
          <p:cNvPr id="600" name="Google Shape;600;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601" name="Google Shape;601;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602" name="Google Shape;602;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603" name="Google Shape;603;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604" name="Google Shape;604;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8" name="Shape 608"/>
        <p:cNvGrpSpPr/>
        <p:nvPr/>
      </p:nvGrpSpPr>
      <p:grpSpPr>
        <a:xfrm>
          <a:off x="0" y="0"/>
          <a:ext cx="0" cy="0"/>
          <a:chOff x="0" y="0"/>
          <a:chExt cx="0" cy="0"/>
        </a:xfrm>
      </p:grpSpPr>
      <p:sp>
        <p:nvSpPr>
          <p:cNvPr id="609" name="Google Shape;609;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610" name="Google Shape;610;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611" name="Google Shape;611;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612" name="Google Shape;612;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16" name="Shape 616"/>
        <p:cNvGrpSpPr/>
        <p:nvPr/>
      </p:nvGrpSpPr>
      <p:grpSpPr>
        <a:xfrm>
          <a:off x="0" y="0"/>
          <a:ext cx="0" cy="0"/>
          <a:chOff x="0" y="0"/>
          <a:chExt cx="0" cy="0"/>
        </a:xfrm>
      </p:grpSpPr>
      <p:sp>
        <p:nvSpPr>
          <p:cNvPr id="617" name="Google Shape;617;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618" name="Google Shape;618;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619" name="Google Shape;619;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620" name="Google Shape;620;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621" name="Google Shape;621;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622" name="Google Shape;622;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6" name="Shape 626"/>
        <p:cNvGrpSpPr/>
        <p:nvPr/>
      </p:nvGrpSpPr>
      <p:grpSpPr>
        <a:xfrm>
          <a:off x="0" y="0"/>
          <a:ext cx="0" cy="0"/>
          <a:chOff x="0" y="0"/>
          <a:chExt cx="0" cy="0"/>
        </a:xfrm>
      </p:grpSpPr>
      <p:sp>
        <p:nvSpPr>
          <p:cNvPr id="627" name="Google Shape;627;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628" name="Google Shape;628;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629" name="Google Shape;629;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630" name="Google Shape;630;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631" name="Google Shape;631;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5" name="Shape 635"/>
        <p:cNvGrpSpPr/>
        <p:nvPr/>
      </p:nvGrpSpPr>
      <p:grpSpPr>
        <a:xfrm>
          <a:off x="0" y="0"/>
          <a:ext cx="0" cy="0"/>
          <a:chOff x="0" y="0"/>
          <a:chExt cx="0" cy="0"/>
        </a:xfrm>
      </p:grpSpPr>
      <p:sp>
        <p:nvSpPr>
          <p:cNvPr id="636" name="Google Shape;636;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637" name="Google Shape;637;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38" name="Google Shape;638;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639" name="Google Shape;639;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640" name="Google Shape;640;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641" name="Google Shape;641;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45" name="Shape 645"/>
        <p:cNvGrpSpPr/>
        <p:nvPr/>
      </p:nvGrpSpPr>
      <p:grpSpPr>
        <a:xfrm>
          <a:off x="0" y="0"/>
          <a:ext cx="0" cy="0"/>
          <a:chOff x="0" y="0"/>
          <a:chExt cx="0" cy="0"/>
        </a:xfrm>
      </p:grpSpPr>
      <p:sp>
        <p:nvSpPr>
          <p:cNvPr id="646" name="Google Shape;646;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647" name="Google Shape;647;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48" name="Google Shape;648;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649" name="Google Shape;649;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650" name="Google Shape;650;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651" name="Google Shape;651;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5" name="Shape 655"/>
        <p:cNvGrpSpPr/>
        <p:nvPr/>
      </p:nvGrpSpPr>
      <p:grpSpPr>
        <a:xfrm>
          <a:off x="0" y="0"/>
          <a:ext cx="0" cy="0"/>
          <a:chOff x="0" y="0"/>
          <a:chExt cx="0" cy="0"/>
        </a:xfrm>
      </p:grpSpPr>
      <p:sp>
        <p:nvSpPr>
          <p:cNvPr id="656" name="Google Shape;656;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657" name="Google Shape;657;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658" name="Google Shape;658;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659" name="Google Shape;659;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660" name="Google Shape;660;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661" name="Google Shape;661;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65" name="Shape 665"/>
        <p:cNvGrpSpPr/>
        <p:nvPr/>
      </p:nvGrpSpPr>
      <p:grpSpPr>
        <a:xfrm>
          <a:off x="0" y="0"/>
          <a:ext cx="0" cy="0"/>
          <a:chOff x="0" y="0"/>
          <a:chExt cx="0" cy="0"/>
        </a:xfrm>
      </p:grpSpPr>
      <p:sp>
        <p:nvSpPr>
          <p:cNvPr id="666" name="Google Shape;666;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667" name="Google Shape;667;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68" name="Google Shape;668;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669" name="Google Shape;669;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670" name="Google Shape;670;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671" name="Google Shape;671;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5" name="Shape 675"/>
        <p:cNvGrpSpPr/>
        <p:nvPr/>
      </p:nvGrpSpPr>
      <p:grpSpPr>
        <a:xfrm>
          <a:off x="0" y="0"/>
          <a:ext cx="0" cy="0"/>
          <a:chOff x="0" y="0"/>
          <a:chExt cx="0" cy="0"/>
        </a:xfrm>
      </p:grpSpPr>
      <p:sp>
        <p:nvSpPr>
          <p:cNvPr id="676" name="Google Shape;676;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677" name="Google Shape;677;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678" name="Google Shape;678;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679" name="Google Shape;679;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680" name="Google Shape;680;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681" name="Google Shape;681;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5" name="Shape 685"/>
        <p:cNvGrpSpPr/>
        <p:nvPr/>
      </p:nvGrpSpPr>
      <p:grpSpPr>
        <a:xfrm>
          <a:off x="0" y="0"/>
          <a:ext cx="0" cy="0"/>
          <a:chOff x="0" y="0"/>
          <a:chExt cx="0" cy="0"/>
        </a:xfrm>
      </p:grpSpPr>
      <p:sp>
        <p:nvSpPr>
          <p:cNvPr id="686" name="Google Shape;686;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687" name="Google Shape;687;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688" name="Google Shape;688;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2" name="Shape 692"/>
        <p:cNvGrpSpPr/>
        <p:nvPr/>
      </p:nvGrpSpPr>
      <p:grpSpPr>
        <a:xfrm>
          <a:off x="0" y="0"/>
          <a:ext cx="0" cy="0"/>
          <a:chOff x="0" y="0"/>
          <a:chExt cx="0" cy="0"/>
        </a:xfrm>
      </p:grpSpPr>
      <p:sp>
        <p:nvSpPr>
          <p:cNvPr id="693" name="Google Shape;693;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694" name="Google Shape;694;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695" name="Google Shape;695;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696" name="Google Shape;696;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00" name="Shape 700"/>
        <p:cNvGrpSpPr/>
        <p:nvPr/>
      </p:nvGrpSpPr>
      <p:grpSpPr>
        <a:xfrm>
          <a:off x="0" y="0"/>
          <a:ext cx="0" cy="0"/>
          <a:chOff x="0" y="0"/>
          <a:chExt cx="0" cy="0"/>
        </a:xfrm>
      </p:grpSpPr>
      <p:sp>
        <p:nvSpPr>
          <p:cNvPr id="701" name="Google Shape;701;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702" name="Google Shape;702;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703" name="Google Shape;703;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704" name="Google Shape;704;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08" name="Shape 708"/>
        <p:cNvGrpSpPr/>
        <p:nvPr/>
      </p:nvGrpSpPr>
      <p:grpSpPr>
        <a:xfrm>
          <a:off x="0" y="0"/>
          <a:ext cx="0" cy="0"/>
          <a:chOff x="0" y="0"/>
          <a:chExt cx="0" cy="0"/>
        </a:xfrm>
      </p:grpSpPr>
      <p:sp>
        <p:nvSpPr>
          <p:cNvPr id="709" name="Google Shape;709;g3d422ecfddc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0" name="Google Shape;710;g3d422ecfddc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711" name="Google Shape;711;g3d422ecfddc_0_0"/>
          <p:cNvGrpSpPr/>
          <p:nvPr/>
        </p:nvGrpSpPr>
        <p:grpSpPr>
          <a:xfrm>
            <a:off x="1303402" y="3985"/>
            <a:ext cx="9772765" cy="6858000"/>
            <a:chOff x="1303402" y="3985"/>
            <a:chExt cx="9772765" cy="6858000"/>
          </a:xfrm>
        </p:grpSpPr>
        <p:sp>
          <p:nvSpPr>
            <p:cNvPr id="712" name="Google Shape;712;g3d422ecfddc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3" name="Google Shape;713;g3d422ecfddc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4" name="Google Shape;714;g3d422ecfddc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5" name="Google Shape;715;g3d422ecfddc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6" name="Google Shape;716;g3d422ecfddc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7" name="Google Shape;717;g3d422ecfddc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8" name="Google Shape;718;g3d422ecfddc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719" name="Google Shape;719;g3d422ecfddc_0_0"/>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720" name="Google Shape;720;g3d422ecfddc_0_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719"/>
                                        </p:tgtEl>
                                        <p:attrNameLst>
                                          <p:attrName>style.visibility</p:attrName>
                                        </p:attrNameLst>
                                      </p:cBhvr>
                                      <p:to>
                                        <p:strVal val="visible"/>
                                      </p:to>
                                    </p:set>
                                    <p:animEffect filter="fade" transition="in">
                                      <p:cBhvr>
                                        <p:cTn dur="1000"/>
                                        <p:tgtEl>
                                          <p:spTgt spid="719"/>
                                        </p:tgtEl>
                                      </p:cBhvr>
                                    </p:animEffect>
                                  </p:childTnLst>
                                </p:cTn>
                              </p:par>
                              <p:par>
                                <p:cTn fill="hold" nodeType="withEffect" presetClass="entr" presetID="10" presetSubtype="0">
                                  <p:stCondLst>
                                    <p:cond delay="1000"/>
                                  </p:stCondLst>
                                  <p:childTnLst>
                                    <p:set>
                                      <p:cBhvr>
                                        <p:cTn dur="1" fill="hold">
                                          <p:stCondLst>
                                            <p:cond delay="0"/>
                                          </p:stCondLst>
                                        </p:cTn>
                                        <p:tgtEl>
                                          <p:spTgt spid="720">
                                            <p:txEl>
                                              <p:pRg end="0" st="0"/>
                                            </p:txEl>
                                          </p:spTgt>
                                        </p:tgtEl>
                                        <p:attrNameLst>
                                          <p:attrName>style.visibility</p:attrName>
                                        </p:attrNameLst>
                                      </p:cBhvr>
                                      <p:to>
                                        <p:strVal val="visible"/>
                                      </p:to>
                                    </p:set>
                                    <p:animEffect filter="fade" transition="in">
                                      <p:cBhvr>
                                        <p:cTn dur="1000"/>
                                        <p:tgtEl>
                                          <p:spTgt spid="72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4" name="Shape 724"/>
        <p:cNvGrpSpPr/>
        <p:nvPr/>
      </p:nvGrpSpPr>
      <p:grpSpPr>
        <a:xfrm>
          <a:off x="0" y="0"/>
          <a:ext cx="0" cy="0"/>
          <a:chOff x="0" y="0"/>
          <a:chExt cx="0" cy="0"/>
        </a:xfrm>
      </p:grpSpPr>
      <p:sp>
        <p:nvSpPr>
          <p:cNvPr id="725" name="Google Shape;725;g3d422ecfddc_0_15"/>
          <p:cNvSpPr/>
          <p:nvPr/>
        </p:nvSpPr>
        <p:spPr>
          <a:xfrm>
            <a:off x="516799" y="2444325"/>
            <a:ext cx="11675100" cy="3630900"/>
          </a:xfrm>
          <a:prstGeom prst="rightArrow">
            <a:avLst>
              <a:gd fmla="val 50000" name="adj1"/>
              <a:gd fmla="val 50000" name="adj2"/>
            </a:avLst>
          </a:prstGeom>
          <a:solidFill>
            <a:srgbClr val="E2D8EA"/>
          </a:solidFill>
          <a:ln>
            <a:noFill/>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cxnSp>
        <p:nvCxnSpPr>
          <p:cNvPr id="726" name="Google Shape;726;g3d422ecfddc_0_15"/>
          <p:cNvCxnSpPr/>
          <p:nvPr/>
        </p:nvCxnSpPr>
        <p:spPr>
          <a:xfrm flipH="1" rot="10800000">
            <a:off x="6334875" y="5039575"/>
            <a:ext cx="8700" cy="8115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647"/>
              </a:srgbClr>
            </a:outerShdw>
          </a:effectLst>
        </p:spPr>
      </p:cxnSp>
      <p:sp>
        <p:nvSpPr>
          <p:cNvPr id="727" name="Google Shape;727;g3d422ecfddc_0_15"/>
          <p:cNvSpPr/>
          <p:nvPr/>
        </p:nvSpPr>
        <p:spPr>
          <a:xfrm>
            <a:off x="591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728" name="Google Shape;728;g3d422ecfddc_0_15"/>
          <p:cNvSpPr txBox="1"/>
          <p:nvPr>
            <p:ph type="title"/>
          </p:nvPr>
        </p:nvSpPr>
        <p:spPr>
          <a:xfrm>
            <a:off x="838200" y="109331"/>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IRB Approval Process (“One-step”)</a:t>
            </a:r>
            <a:endParaRPr>
              <a:solidFill>
                <a:srgbClr val="7030A0"/>
              </a:solidFill>
            </a:endParaRPr>
          </a:p>
        </p:txBody>
      </p:sp>
      <p:sp>
        <p:nvSpPr>
          <p:cNvPr id="729" name="Google Shape;729;g3d422ecfddc_0_15"/>
          <p:cNvSpPr txBox="1"/>
          <p:nvPr/>
        </p:nvSpPr>
        <p:spPr>
          <a:xfrm>
            <a:off x="662013" y="347938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Protocol &amp; EFIC Plan Approval </a:t>
            </a:r>
            <a:endParaRPr b="0" i="0" sz="2336" u="none" cap="none" strike="noStrike">
              <a:solidFill>
                <a:schemeClr val="lt1"/>
              </a:solidFill>
              <a:latin typeface="Arial"/>
              <a:ea typeface="Arial"/>
              <a:cs typeface="Arial"/>
              <a:sym typeface="Arial"/>
            </a:endParaRPr>
          </a:p>
        </p:txBody>
      </p:sp>
      <p:sp>
        <p:nvSpPr>
          <p:cNvPr id="730" name="Google Shape;730;g3d422ecfddc_0_15"/>
          <p:cNvSpPr/>
          <p:nvPr/>
        </p:nvSpPr>
        <p:spPr>
          <a:xfrm>
            <a:off x="2862539" y="34345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731" name="Google Shape;731;g3d422ecfddc_0_15"/>
          <p:cNvSpPr txBox="1"/>
          <p:nvPr/>
        </p:nvSpPr>
        <p:spPr>
          <a:xfrm>
            <a:off x="2933502" y="350554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Local IRB Submission and Acknowledge </a:t>
            </a:r>
            <a:endParaRPr b="0" i="0" sz="2336" u="none" cap="none" strike="noStrike">
              <a:solidFill>
                <a:schemeClr val="lt1"/>
              </a:solidFill>
              <a:latin typeface="Arial"/>
              <a:ea typeface="Arial"/>
              <a:cs typeface="Arial"/>
              <a:sym typeface="Arial"/>
            </a:endParaRPr>
          </a:p>
        </p:txBody>
      </p:sp>
      <p:sp>
        <p:nvSpPr>
          <p:cNvPr id="732" name="Google Shape;732;g3d422ecfddc_0_15"/>
          <p:cNvSpPr/>
          <p:nvPr/>
        </p:nvSpPr>
        <p:spPr>
          <a:xfrm>
            <a:off x="5134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733" name="Google Shape;733;g3d422ecfddc_0_15"/>
          <p:cNvSpPr txBox="1"/>
          <p:nvPr/>
        </p:nvSpPr>
        <p:spPr>
          <a:xfrm>
            <a:off x="5384252" y="3497400"/>
            <a:ext cx="16119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Site Approval</a:t>
            </a:r>
            <a:endParaRPr b="0" i="0" sz="2336" u="none" cap="none" strike="noStrike">
              <a:solidFill>
                <a:schemeClr val="lt1"/>
              </a:solidFill>
              <a:latin typeface="Arial"/>
              <a:ea typeface="Arial"/>
              <a:cs typeface="Arial"/>
              <a:sym typeface="Arial"/>
            </a:endParaRPr>
          </a:p>
        </p:txBody>
      </p:sp>
      <p:sp>
        <p:nvSpPr>
          <p:cNvPr id="734" name="Google Shape;734;g3d422ecfddc_0_15"/>
          <p:cNvSpPr/>
          <p:nvPr/>
        </p:nvSpPr>
        <p:spPr>
          <a:xfrm>
            <a:off x="9677043" y="34082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735" name="Google Shape;735;g3d422ecfddc_0_15"/>
          <p:cNvSpPr txBox="1"/>
          <p:nvPr/>
        </p:nvSpPr>
        <p:spPr>
          <a:xfrm>
            <a:off x="9747987" y="3479373"/>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Return Site CIRB Documents to Local IRB</a:t>
            </a:r>
            <a:endParaRPr b="0" i="0" sz="2336" u="none" cap="none" strike="noStrike">
              <a:solidFill>
                <a:schemeClr val="lt1"/>
              </a:solidFill>
              <a:latin typeface="Arial"/>
              <a:ea typeface="Arial"/>
              <a:cs typeface="Arial"/>
              <a:sym typeface="Arial"/>
            </a:endParaRPr>
          </a:p>
        </p:txBody>
      </p:sp>
      <p:sp>
        <p:nvSpPr>
          <p:cNvPr id="736" name="Google Shape;736;g3d422ecfddc_0_15"/>
          <p:cNvSpPr/>
          <p:nvPr/>
        </p:nvSpPr>
        <p:spPr>
          <a:xfrm rot="488">
            <a:off x="1769227" y="1736900"/>
            <a:ext cx="2112300" cy="10902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Site </a:t>
            </a:r>
            <a:r>
              <a:rPr b="0" i="0" lang="en-US" sz="1400" u="none" cap="none" strike="noStrike">
                <a:solidFill>
                  <a:schemeClr val="lt1"/>
                </a:solidFill>
                <a:latin typeface="Arial"/>
                <a:ea typeface="Arial"/>
                <a:cs typeface="Arial"/>
                <a:sym typeface="Arial"/>
              </a:rPr>
              <a:t>submits local ICF language to CCC</a:t>
            </a:r>
            <a:endParaRPr b="0" i="0" sz="1800" u="none" cap="none" strike="noStrike">
              <a:solidFill>
                <a:schemeClr val="dk1"/>
              </a:solidFill>
              <a:latin typeface="Arial"/>
              <a:ea typeface="Arial"/>
              <a:cs typeface="Arial"/>
              <a:sym typeface="Arial"/>
            </a:endParaRPr>
          </a:p>
        </p:txBody>
      </p:sp>
      <p:cxnSp>
        <p:nvCxnSpPr>
          <p:cNvPr id="737" name="Google Shape;737;g3d422ecfddc_0_15"/>
          <p:cNvCxnSpPr>
            <a:stCxn id="736" idx="4"/>
          </p:cNvCxnSpPr>
          <p:nvPr/>
        </p:nvCxnSpPr>
        <p:spPr>
          <a:xfrm>
            <a:off x="2825300" y="2827100"/>
            <a:ext cx="16800" cy="5748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5"/>
              </a:srgbClr>
            </a:outerShdw>
          </a:effectLst>
        </p:spPr>
      </p:cxnSp>
      <p:sp>
        <p:nvSpPr>
          <p:cNvPr id="738" name="Google Shape;738;g3d422ecfddc_0_15"/>
          <p:cNvSpPr/>
          <p:nvPr/>
        </p:nvSpPr>
        <p:spPr>
          <a:xfrm>
            <a:off x="8693100" y="1717763"/>
            <a:ext cx="18384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Site information added to local ICFs</a:t>
            </a:r>
            <a:endParaRPr b="0" i="0" sz="1800" u="none" cap="none" strike="noStrike">
              <a:solidFill>
                <a:schemeClr val="dk1"/>
              </a:solidFill>
              <a:latin typeface="Arial"/>
              <a:ea typeface="Arial"/>
              <a:cs typeface="Arial"/>
              <a:sym typeface="Arial"/>
            </a:endParaRPr>
          </a:p>
        </p:txBody>
      </p:sp>
      <p:cxnSp>
        <p:nvCxnSpPr>
          <p:cNvPr id="739" name="Google Shape;739;g3d422ecfddc_0_15"/>
          <p:cNvCxnSpPr/>
          <p:nvPr/>
        </p:nvCxnSpPr>
        <p:spPr>
          <a:xfrm>
            <a:off x="9610338" y="2808274"/>
            <a:ext cx="3900" cy="4929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5"/>
              </a:srgbClr>
            </a:outerShdw>
          </a:effectLst>
        </p:spPr>
      </p:cxnSp>
      <p:sp>
        <p:nvSpPr>
          <p:cNvPr id="740" name="Google Shape;740;g3d422ecfddc_0_15"/>
          <p:cNvSpPr txBox="1"/>
          <p:nvPr/>
        </p:nvSpPr>
        <p:spPr>
          <a:xfrm>
            <a:off x="1035530" y="3262489"/>
            <a:ext cx="523200" cy="522000"/>
          </a:xfrm>
          <a:prstGeom prst="rect">
            <a:avLst/>
          </a:prstGeom>
          <a:noFill/>
          <a:ln>
            <a:noFill/>
          </a:ln>
        </p:spPr>
        <p:txBody>
          <a:bodyPr anchorCtr="0" anchor="t" bIns="76275" lIns="76275" spcFirstLastPara="1" rIns="76275" wrap="square" tIns="76275">
            <a:noAutofit/>
          </a:bodyPr>
          <a:lstStyle/>
          <a:p>
            <a:pPr indent="0" lvl="0" marL="0" marR="0" rtl="0" algn="l">
              <a:lnSpc>
                <a:spcPct val="100000"/>
              </a:lnSpc>
              <a:spcBef>
                <a:spcPts val="0"/>
              </a:spcBef>
              <a:spcAft>
                <a:spcPts val="0"/>
              </a:spcAft>
              <a:buClr>
                <a:schemeClr val="dk1"/>
              </a:buClr>
              <a:buSzPts val="3171"/>
              <a:buFont typeface="Arial"/>
              <a:buNone/>
            </a:pPr>
            <a:r>
              <a:t/>
            </a:r>
            <a:endParaRPr b="0" i="0" sz="3170" u="none" cap="none" strike="noStrike">
              <a:solidFill>
                <a:schemeClr val="dk1"/>
              </a:solidFill>
              <a:latin typeface="Arial"/>
              <a:ea typeface="Arial"/>
              <a:cs typeface="Arial"/>
              <a:sym typeface="Arial"/>
            </a:endParaRPr>
          </a:p>
        </p:txBody>
      </p:sp>
      <p:sp>
        <p:nvSpPr>
          <p:cNvPr id="741" name="Google Shape;741;g3d422ecfddc_0_15"/>
          <p:cNvSpPr/>
          <p:nvPr/>
        </p:nvSpPr>
        <p:spPr>
          <a:xfrm>
            <a:off x="5533275" y="5469175"/>
            <a:ext cx="16119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400" u="none" cap="none" strike="noStrike">
                <a:solidFill>
                  <a:schemeClr val="lt1"/>
                </a:solidFill>
                <a:latin typeface="Arial"/>
                <a:ea typeface="Arial"/>
                <a:cs typeface="Arial"/>
                <a:sym typeface="Arial"/>
              </a:rPr>
              <a:t>CCC submits site application to CIRB</a:t>
            </a:r>
            <a:endParaRPr b="0" i="0" sz="1400" u="none" cap="none" strike="noStrike">
              <a:solidFill>
                <a:schemeClr val="dk1"/>
              </a:solidFill>
              <a:latin typeface="Arial"/>
              <a:ea typeface="Arial"/>
              <a:cs typeface="Arial"/>
              <a:sym typeface="Arial"/>
            </a:endParaRPr>
          </a:p>
        </p:txBody>
      </p:sp>
      <p:sp>
        <p:nvSpPr>
          <p:cNvPr id="742" name="Google Shape;742;g3d422ecfddc_0_15"/>
          <p:cNvSpPr/>
          <p:nvPr/>
        </p:nvSpPr>
        <p:spPr>
          <a:xfrm>
            <a:off x="7405543" y="3426302"/>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743" name="Google Shape;743;g3d422ecfddc_0_15"/>
          <p:cNvSpPr txBox="1"/>
          <p:nvPr/>
        </p:nvSpPr>
        <p:spPr>
          <a:xfrm>
            <a:off x="7441037" y="3497398"/>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EFIC Activities and UAB report creation</a:t>
            </a:r>
            <a:endParaRPr b="0" i="0" sz="2336" u="none" cap="none" strike="noStrike">
              <a:solidFill>
                <a:schemeClr val="lt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7" name="Shape 747"/>
        <p:cNvGrpSpPr/>
        <p:nvPr/>
      </p:nvGrpSpPr>
      <p:grpSpPr>
        <a:xfrm>
          <a:off x="0" y="0"/>
          <a:ext cx="0" cy="0"/>
          <a:chOff x="0" y="0"/>
          <a:chExt cx="0" cy="0"/>
        </a:xfrm>
      </p:grpSpPr>
      <p:sp>
        <p:nvSpPr>
          <p:cNvPr id="748" name="Google Shape;748;g3d422ecfddc_0_37"/>
          <p:cNvSpPr/>
          <p:nvPr/>
        </p:nvSpPr>
        <p:spPr>
          <a:xfrm>
            <a:off x="2746530"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9" name="Google Shape;749;g3d422ecfddc_0_37"/>
          <p:cNvSpPr txBox="1"/>
          <p:nvPr>
            <p:ph type="title"/>
          </p:nvPr>
        </p:nvSpPr>
        <p:spPr>
          <a:xfrm>
            <a:off x="838200" y="2139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1800"/>
              <a:buFont typeface="Arial"/>
              <a:buNone/>
            </a:pPr>
            <a:r>
              <a:rPr lang="en-US">
                <a:solidFill>
                  <a:srgbClr val="7030A0"/>
                </a:solidFill>
                <a:latin typeface="Arial"/>
                <a:ea typeface="Arial"/>
                <a:cs typeface="Arial"/>
                <a:sym typeface="Arial"/>
              </a:rPr>
              <a:t>Items Complete by end of EFIC</a:t>
            </a:r>
            <a:endParaRPr>
              <a:solidFill>
                <a:srgbClr val="7030A0"/>
              </a:solidFill>
            </a:endParaRPr>
          </a:p>
        </p:txBody>
      </p:sp>
      <p:sp>
        <p:nvSpPr>
          <p:cNvPr id="750" name="Google Shape;750;g3d422ecfddc_0_37"/>
          <p:cNvSpPr txBox="1"/>
          <p:nvPr/>
        </p:nvSpPr>
        <p:spPr>
          <a:xfrm>
            <a:off x="2795138" y="2207399"/>
            <a:ext cx="2665200" cy="12291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LIRB complete and documented in WebDCU</a:t>
            </a:r>
            <a:endParaRPr b="0" i="0" sz="2200" u="none" cap="none" strike="noStrike">
              <a:solidFill>
                <a:schemeClr val="lt1"/>
              </a:solidFill>
              <a:latin typeface="Arial"/>
              <a:ea typeface="Arial"/>
              <a:cs typeface="Arial"/>
              <a:sym typeface="Arial"/>
            </a:endParaRPr>
          </a:p>
        </p:txBody>
      </p:sp>
      <p:sp>
        <p:nvSpPr>
          <p:cNvPr id="751" name="Google Shape;751;g3d422ecfddc_0_37"/>
          <p:cNvSpPr/>
          <p:nvPr/>
        </p:nvSpPr>
        <p:spPr>
          <a:xfrm>
            <a:off x="2746538" y="415307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2" name="Google Shape;752;g3d422ecfddc_0_37"/>
          <p:cNvSpPr txBox="1"/>
          <p:nvPr/>
        </p:nvSpPr>
        <p:spPr>
          <a:xfrm>
            <a:off x="2795082" y="420161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CIRB Initial site submission form completed</a:t>
            </a:r>
            <a:endParaRPr b="0" i="0" sz="1700" u="none" cap="none" strike="noStrike">
              <a:solidFill>
                <a:schemeClr val="lt1"/>
              </a:solidFill>
              <a:latin typeface="Arial"/>
              <a:ea typeface="Arial"/>
              <a:cs typeface="Arial"/>
              <a:sym typeface="Arial"/>
            </a:endParaRPr>
          </a:p>
        </p:txBody>
      </p:sp>
      <p:sp>
        <p:nvSpPr>
          <p:cNvPr id="753" name="Google Shape;753;g3d422ecfddc_0_37"/>
          <p:cNvSpPr txBox="1"/>
          <p:nvPr/>
        </p:nvSpPr>
        <p:spPr>
          <a:xfrm>
            <a:off x="7922427" y="5135846"/>
            <a:ext cx="409800" cy="4110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4" name="Google Shape;754;g3d422ecfddc_0_37"/>
          <p:cNvSpPr/>
          <p:nvPr/>
        </p:nvSpPr>
        <p:spPr>
          <a:xfrm>
            <a:off x="6634471" y="410442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5" name="Google Shape;755;g3d422ecfddc_0_37"/>
          <p:cNvSpPr txBox="1"/>
          <p:nvPr/>
        </p:nvSpPr>
        <p:spPr>
          <a:xfrm>
            <a:off x="6683016" y="415296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Local Consent language agreed upon by CCC and local IRB</a:t>
            </a:r>
            <a:endParaRPr b="0" i="0" sz="1700" u="none" cap="none" strike="noStrike">
              <a:solidFill>
                <a:schemeClr val="lt1"/>
              </a:solidFill>
              <a:latin typeface="Arial"/>
              <a:ea typeface="Arial"/>
              <a:cs typeface="Arial"/>
              <a:sym typeface="Arial"/>
            </a:endParaRPr>
          </a:p>
        </p:txBody>
      </p:sp>
      <p:sp>
        <p:nvSpPr>
          <p:cNvPr id="756" name="Google Shape;756;g3d422ecfddc_0_37"/>
          <p:cNvSpPr/>
          <p:nvPr/>
        </p:nvSpPr>
        <p:spPr>
          <a:xfrm>
            <a:off x="6683055"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7" name="Google Shape;757;g3d422ecfddc_0_37"/>
          <p:cNvSpPr txBox="1"/>
          <p:nvPr/>
        </p:nvSpPr>
        <p:spPr>
          <a:xfrm>
            <a:off x="6731666" y="2041794"/>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CC Events documented and containing requested details</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1" name="Shape 761"/>
        <p:cNvGrpSpPr/>
        <p:nvPr/>
      </p:nvGrpSpPr>
      <p:grpSpPr>
        <a:xfrm>
          <a:off x="0" y="0"/>
          <a:ext cx="0" cy="0"/>
          <a:chOff x="0" y="0"/>
          <a:chExt cx="0" cy="0"/>
        </a:xfrm>
      </p:grpSpPr>
      <p:sp>
        <p:nvSpPr>
          <p:cNvPr id="762" name="Google Shape;762;g3d422ecfddc_0_5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t/>
            </a:r>
            <a:endParaRPr/>
          </a:p>
        </p:txBody>
      </p:sp>
      <p:sp>
        <p:nvSpPr>
          <p:cNvPr id="763" name="Google Shape;763;g3d422ecfddc_0_50"/>
          <p:cNvSpPr txBox="1"/>
          <p:nvPr>
            <p:ph idx="1" type="body"/>
          </p:nvPr>
        </p:nvSpPr>
        <p:spPr>
          <a:xfrm>
            <a:off x="415600" y="1536633"/>
            <a:ext cx="11360700" cy="42507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764" name="Google Shape;764;g3d422ecfddc_0_5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765" name="Google Shape;765;g3d422ecfddc_0_5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766" name="Google Shape;766;g3d422ecfddc_0_5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767" name="Google Shape;767;g3d422ecfddc_0_50"/>
          <p:cNvPicPr preferRelativeResize="0"/>
          <p:nvPr/>
        </p:nvPicPr>
        <p:blipFill rotWithShape="1">
          <a:blip r:embed="rId5">
            <a:alphaModFix/>
          </a:blip>
          <a:srcRect b="0" l="0" r="0" t="0"/>
          <a:stretch/>
        </p:blipFill>
        <p:spPr>
          <a:xfrm>
            <a:off x="415600" y="643684"/>
            <a:ext cx="11360799" cy="51942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1" name="Shape 771"/>
        <p:cNvGrpSpPr/>
        <p:nvPr/>
      </p:nvGrpSpPr>
      <p:grpSpPr>
        <a:xfrm>
          <a:off x="0" y="0"/>
          <a:ext cx="0" cy="0"/>
          <a:chOff x="0" y="0"/>
          <a:chExt cx="0" cy="0"/>
        </a:xfrm>
      </p:grpSpPr>
      <p:sp>
        <p:nvSpPr>
          <p:cNvPr id="772" name="Google Shape;772;g3d422ecfddc_0_5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773" name="Google Shape;773;g3d422ecfddc_0_5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Steps 1 &amp; 2 in WebDCU v1 &gt; SIREN:</a:t>
            </a:r>
            <a:endParaRPr/>
          </a:p>
          <a:p>
            <a:pPr indent="0" lvl="0" marL="0" rtl="0" algn="l">
              <a:lnSpc>
                <a:spcPct val="90000"/>
              </a:lnSpc>
              <a:spcBef>
                <a:spcPts val="1600"/>
              </a:spcBef>
              <a:spcAft>
                <a:spcPts val="1600"/>
              </a:spcAft>
              <a:buClr>
                <a:schemeClr val="dk1"/>
              </a:buClr>
              <a:buSzPts val="1800"/>
              <a:buNone/>
            </a:pPr>
            <a:r>
              <a:t/>
            </a:r>
            <a:endParaRPr/>
          </a:p>
        </p:txBody>
      </p:sp>
      <p:sp>
        <p:nvSpPr>
          <p:cNvPr id="774" name="Google Shape;774;g3d422ecfddc_0_59"/>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775" name="Google Shape;775;g3d422ecfddc_0_59"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776" name="Google Shape;776;g3d422ecfddc_0_59"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777" name="Google Shape;777;g3d422ecfddc_0_59"/>
          <p:cNvPicPr preferRelativeResize="0"/>
          <p:nvPr/>
        </p:nvPicPr>
        <p:blipFill rotWithShape="1">
          <a:blip r:embed="rId5">
            <a:alphaModFix/>
          </a:blip>
          <a:srcRect b="0" l="0" r="0" t="0"/>
          <a:stretch/>
        </p:blipFill>
        <p:spPr>
          <a:xfrm>
            <a:off x="1344325" y="2151425"/>
            <a:ext cx="9503351" cy="37179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1" name="Shape 781"/>
        <p:cNvGrpSpPr/>
        <p:nvPr/>
      </p:nvGrpSpPr>
      <p:grpSpPr>
        <a:xfrm>
          <a:off x="0" y="0"/>
          <a:ext cx="0" cy="0"/>
          <a:chOff x="0" y="0"/>
          <a:chExt cx="0" cy="0"/>
        </a:xfrm>
      </p:grpSpPr>
      <p:sp>
        <p:nvSpPr>
          <p:cNvPr id="782" name="Google Shape;782;g3d422ecfddc_0_6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39285"/>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783" name="Google Shape;783;g3d422ecfddc_0_6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 3 in WebDCU v2 &gt; KESETT:</a:t>
            </a:r>
            <a:endParaRPr/>
          </a:p>
          <a:p>
            <a:pPr indent="0" lvl="0" marL="0" rtl="0" algn="l">
              <a:lnSpc>
                <a:spcPct val="90000"/>
              </a:lnSpc>
              <a:spcBef>
                <a:spcPts val="1600"/>
              </a:spcBef>
              <a:spcAft>
                <a:spcPts val="1600"/>
              </a:spcAft>
              <a:buClr>
                <a:schemeClr val="dk1"/>
              </a:buClr>
              <a:buSzPts val="1100"/>
              <a:buNone/>
            </a:pPr>
            <a:r>
              <a:t/>
            </a:r>
            <a:endParaRPr/>
          </a:p>
        </p:txBody>
      </p:sp>
      <p:sp>
        <p:nvSpPr>
          <p:cNvPr id="784" name="Google Shape;784;g3d422ecfddc_0_6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785" name="Google Shape;785;g3d422ecfddc_0_68"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786" name="Google Shape;786;g3d422ecfddc_0_68"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787" name="Google Shape;787;g3d422ecfddc_0_68"/>
          <p:cNvPicPr preferRelativeResize="0"/>
          <p:nvPr/>
        </p:nvPicPr>
        <p:blipFill rotWithShape="1">
          <a:blip r:embed="rId5">
            <a:alphaModFix/>
          </a:blip>
          <a:srcRect b="0" l="0" r="14690" t="0"/>
          <a:stretch/>
        </p:blipFill>
        <p:spPr>
          <a:xfrm>
            <a:off x="681500" y="2217350"/>
            <a:ext cx="10747927" cy="33311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1" name="Shape 791"/>
        <p:cNvGrpSpPr/>
        <p:nvPr/>
      </p:nvGrpSpPr>
      <p:grpSpPr>
        <a:xfrm>
          <a:off x="0" y="0"/>
          <a:ext cx="0" cy="0"/>
          <a:chOff x="0" y="0"/>
          <a:chExt cx="0" cy="0"/>
        </a:xfrm>
      </p:grpSpPr>
      <p:sp>
        <p:nvSpPr>
          <p:cNvPr id="792" name="Google Shape;792;g3d422ecfddc_0_77"/>
          <p:cNvSpPr txBox="1"/>
          <p:nvPr>
            <p:ph type="title"/>
          </p:nvPr>
        </p:nvSpPr>
        <p:spPr>
          <a:xfrm>
            <a:off x="429623" y="1481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Initial Site Submission Table Tips</a:t>
            </a:r>
            <a:endParaRPr>
              <a:solidFill>
                <a:srgbClr val="743192"/>
              </a:solidFill>
              <a:latin typeface="Arial"/>
              <a:ea typeface="Arial"/>
              <a:cs typeface="Arial"/>
              <a:sym typeface="Arial"/>
            </a:endParaRPr>
          </a:p>
        </p:txBody>
      </p:sp>
      <p:pic>
        <p:nvPicPr>
          <p:cNvPr descr="A close-up of a logo&#10;&#10;AI-generated content may be incorrect." id="793" name="Google Shape;793;g3d422ecfddc_0_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794" name="Google Shape;794;g3d422ecfddc_0_77"/>
          <p:cNvSpPr txBox="1"/>
          <p:nvPr/>
        </p:nvSpPr>
        <p:spPr>
          <a:xfrm>
            <a:off x="526942" y="1677253"/>
            <a:ext cx="11138100" cy="2678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Refer to the KESETT Regulatory Document Approval Parameters guide </a:t>
            </a:r>
            <a:endParaRPr b="1"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Q120: </a:t>
            </a:r>
            <a:r>
              <a:rPr b="0" i="1" lang="en-US" sz="3000" u="none" cap="none" strike="noStrike">
                <a:solidFill>
                  <a:schemeClr val="dk1"/>
                </a:solidFill>
                <a:latin typeface="Arial"/>
                <a:ea typeface="Arial"/>
                <a:cs typeface="Arial"/>
                <a:sym typeface="Arial"/>
              </a:rPr>
              <a:t>In which therapeutic areas does the investigator have research experience?</a:t>
            </a:r>
            <a:endParaRPr b="0" i="1"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Select from list of choices in Reg Doc Approval Parameters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98" name="Shape 798"/>
        <p:cNvGrpSpPr/>
        <p:nvPr/>
      </p:nvGrpSpPr>
      <p:grpSpPr>
        <a:xfrm>
          <a:off x="0" y="0"/>
          <a:ext cx="0" cy="0"/>
          <a:chOff x="0" y="0"/>
          <a:chExt cx="0" cy="0"/>
        </a:xfrm>
      </p:grpSpPr>
      <p:sp>
        <p:nvSpPr>
          <p:cNvPr id="799" name="Google Shape;799;g3d422ecfddc_0_83"/>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0" name="Google Shape;800;g3d422ecfddc_0_83"/>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01" name="Google Shape;801;g3d422ecfddc_0_83"/>
          <p:cNvGrpSpPr/>
          <p:nvPr/>
        </p:nvGrpSpPr>
        <p:grpSpPr>
          <a:xfrm>
            <a:off x="1303402" y="3985"/>
            <a:ext cx="9772765" cy="6858000"/>
            <a:chOff x="1303402" y="3985"/>
            <a:chExt cx="9772765" cy="6858000"/>
          </a:xfrm>
        </p:grpSpPr>
        <p:sp>
          <p:nvSpPr>
            <p:cNvPr id="802" name="Google Shape;802;g3d422ecfddc_0_83"/>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3" name="Google Shape;803;g3d422ecfddc_0_83"/>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4" name="Google Shape;804;g3d422ecfddc_0_83"/>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5" name="Google Shape;805;g3d422ecfddc_0_83"/>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6" name="Google Shape;806;g3d422ecfddc_0_83"/>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7" name="Google Shape;807;g3d422ecfddc_0_83"/>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8" name="Google Shape;808;g3d422ecfddc_0_83"/>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09" name="Google Shape;809;g3d422ecfddc_0_83"/>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810" name="Google Shape;810;g3d422ecfddc_0_83"/>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09"/>
                                        </p:tgtEl>
                                        <p:attrNameLst>
                                          <p:attrName>style.visibility</p:attrName>
                                        </p:attrNameLst>
                                      </p:cBhvr>
                                      <p:to>
                                        <p:strVal val="visible"/>
                                      </p:to>
                                    </p:set>
                                    <p:animEffect filter="fade" transition="in">
                                      <p:cBhvr>
                                        <p:cTn dur="1000"/>
                                        <p:tgtEl>
                                          <p:spTgt spid="809"/>
                                        </p:tgtEl>
                                      </p:cBhvr>
                                    </p:animEffect>
                                  </p:childTnLst>
                                </p:cTn>
                              </p:par>
                              <p:par>
                                <p:cTn fill="hold" nodeType="withEffect" presetClass="entr" presetID="10" presetSubtype="0">
                                  <p:stCondLst>
                                    <p:cond delay="1000"/>
                                  </p:stCondLst>
                                  <p:childTnLst>
                                    <p:set>
                                      <p:cBhvr>
                                        <p:cTn dur="1" fill="hold">
                                          <p:stCondLst>
                                            <p:cond delay="0"/>
                                          </p:stCondLst>
                                        </p:cTn>
                                        <p:tgtEl>
                                          <p:spTgt spid="810">
                                            <p:txEl>
                                              <p:pRg end="0" st="0"/>
                                            </p:txEl>
                                          </p:spTgt>
                                        </p:tgtEl>
                                        <p:attrNameLst>
                                          <p:attrName>style.visibility</p:attrName>
                                        </p:attrNameLst>
                                      </p:cBhvr>
                                      <p:to>
                                        <p:strVal val="visible"/>
                                      </p:to>
                                    </p:set>
                                    <p:animEffect filter="fade" transition="in">
                                      <p:cBhvr>
                                        <p:cTn dur="1000"/>
                                        <p:tgtEl>
                                          <p:spTgt spid="81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4" name="Shape 814"/>
        <p:cNvGrpSpPr/>
        <p:nvPr/>
      </p:nvGrpSpPr>
      <p:grpSpPr>
        <a:xfrm>
          <a:off x="0" y="0"/>
          <a:ext cx="0" cy="0"/>
          <a:chOff x="0" y="0"/>
          <a:chExt cx="0" cy="0"/>
        </a:xfrm>
      </p:grpSpPr>
      <p:sp>
        <p:nvSpPr>
          <p:cNvPr id="815" name="Google Shape;815;g3d422ecfddc_0_9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816" name="Google Shape;816;g3d422ecfddc_0_98"/>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817" name="Google Shape;817;g3d422ecfddc_0_98"/>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818" name="Google Shape;818;g3d422ecfddc_0_98"/>
          <p:cNvGrpSpPr/>
          <p:nvPr/>
        </p:nvGrpSpPr>
        <p:grpSpPr>
          <a:xfrm>
            <a:off x="839788" y="1740454"/>
            <a:ext cx="10512423" cy="4382037"/>
            <a:chOff x="0" y="2141"/>
            <a:chExt cx="10512423" cy="4382037"/>
          </a:xfrm>
        </p:grpSpPr>
        <p:sp>
          <p:nvSpPr>
            <p:cNvPr id="819" name="Google Shape;819;g3d422ecfddc_0_98"/>
            <p:cNvSpPr/>
            <p:nvPr/>
          </p:nvSpPr>
          <p:spPr>
            <a:xfrm rot="5400000">
              <a:off x="6583023" y="-2655204"/>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0" name="Google Shape;820;g3d422ecfddc_0_98"/>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821" name="Google Shape;821;g3d422ecfddc_0_98"/>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2" name="Google Shape;822;g3d422ecfddc_0_98"/>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823" name="Google Shape;823;g3d422ecfddc_0_98"/>
            <p:cNvSpPr/>
            <p:nvPr/>
          </p:nvSpPr>
          <p:spPr>
            <a:xfrm rot="5400000">
              <a:off x="6583023" y="-1170985"/>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4" name="Google Shape;824;g3d422ecfddc_0_98"/>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825" name="Google Shape;825;g3d422ecfddc_0_98"/>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6" name="Google Shape;826;g3d422ecfddc_0_98"/>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827" name="Google Shape;827;g3d422ecfddc_0_98"/>
            <p:cNvSpPr/>
            <p:nvPr/>
          </p:nvSpPr>
          <p:spPr>
            <a:xfrm rot="5400000">
              <a:off x="6583023" y="313232"/>
              <a:ext cx="1130700" cy="6728100"/>
            </a:xfrm>
            <a:prstGeom prst="round2SameRect">
              <a:avLst>
                <a:gd fmla="val 16667" name="adj1"/>
                <a:gd fmla="val 0" name="adj2"/>
              </a:avLst>
            </a:prstGeom>
            <a:solidFill>
              <a:srgbClr val="E2D8EA">
                <a:alpha val="89412"/>
              </a:srgbClr>
            </a:solidFill>
            <a:ln cap="flat" cmpd="sng" w="25400">
              <a:solidFill>
                <a:srgbClr val="E2D8EA">
                  <a:alpha val="89412"/>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8" name="Google Shape;828;g3d422ecfddc_0_98"/>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829" name="Google Shape;829;g3d422ecfddc_0_98"/>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0" name="Google Shape;830;g3d422ecfddc_0_98"/>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831" name="Google Shape;831;g3d422ecfddc_0_98"/>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5" name="Shape 835"/>
        <p:cNvGrpSpPr/>
        <p:nvPr/>
      </p:nvGrpSpPr>
      <p:grpSpPr>
        <a:xfrm>
          <a:off x="0" y="0"/>
          <a:ext cx="0" cy="0"/>
          <a:chOff x="0" y="0"/>
          <a:chExt cx="0" cy="0"/>
        </a:xfrm>
      </p:grpSpPr>
      <p:sp>
        <p:nvSpPr>
          <p:cNvPr id="836" name="Google Shape;836;g3d422ecfddc_0_11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837" name="Google Shape;837;g3d422ecfddc_0_1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38" name="Google Shape;838;g3d422ecfddc_0_118"/>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extened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3" name="Shape 843"/>
        <p:cNvGrpSpPr/>
        <p:nvPr/>
      </p:nvGrpSpPr>
      <p:grpSpPr>
        <a:xfrm>
          <a:off x="0" y="0"/>
          <a:ext cx="0" cy="0"/>
          <a:chOff x="0" y="0"/>
          <a:chExt cx="0" cy="0"/>
        </a:xfrm>
      </p:grpSpPr>
      <p:sp>
        <p:nvSpPr>
          <p:cNvPr id="844" name="Google Shape;844;g3d422ecfddc_0_124"/>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9" name="Shape 849"/>
        <p:cNvGrpSpPr/>
        <p:nvPr/>
      </p:nvGrpSpPr>
      <p:grpSpPr>
        <a:xfrm>
          <a:off x="0" y="0"/>
          <a:ext cx="0" cy="0"/>
          <a:chOff x="0" y="0"/>
          <a:chExt cx="0" cy="0"/>
        </a:xfrm>
      </p:grpSpPr>
      <p:sp>
        <p:nvSpPr>
          <p:cNvPr id="850" name="Google Shape;850;g3d422ecfddc_0_129"/>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4" name="Shape 854"/>
        <p:cNvGrpSpPr/>
        <p:nvPr/>
      </p:nvGrpSpPr>
      <p:grpSpPr>
        <a:xfrm>
          <a:off x="0" y="0"/>
          <a:ext cx="0" cy="0"/>
          <a:chOff x="0" y="0"/>
          <a:chExt cx="0" cy="0"/>
        </a:xfrm>
      </p:grpSpPr>
      <p:sp>
        <p:nvSpPr>
          <p:cNvPr id="855" name="Google Shape;855;g3d422ecfddc_0_13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856" name="Google Shape;856;g3d422ecfddc_0_13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57" name="Google Shape;857;g3d422ecfddc_0_134"/>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Event documentation entered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861" name="Shape 861"/>
        <p:cNvGrpSpPr/>
        <p:nvPr/>
      </p:nvGrpSpPr>
      <p:grpSpPr>
        <a:xfrm>
          <a:off x="0" y="0"/>
          <a:ext cx="0" cy="0"/>
          <a:chOff x="0" y="0"/>
          <a:chExt cx="0" cy="0"/>
        </a:xfrm>
      </p:grpSpPr>
      <p:sp>
        <p:nvSpPr>
          <p:cNvPr id="862" name="Google Shape;862;g3d422ecfddc_0_14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63" name="Google Shape;863;g3d422ecfddc_0_140"/>
          <p:cNvGrpSpPr/>
          <p:nvPr/>
        </p:nvGrpSpPr>
        <p:grpSpPr>
          <a:xfrm>
            <a:off x="82" y="1216597"/>
            <a:ext cx="731548" cy="673456"/>
            <a:chOff x="3940602" y="308034"/>
            <a:chExt cx="2116748" cy="3429000"/>
          </a:xfrm>
        </p:grpSpPr>
        <p:sp>
          <p:nvSpPr>
            <p:cNvPr id="864" name="Google Shape;864;g3d422ecfddc_0_140"/>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5" name="Google Shape;865;g3d422ecfddc_0_140"/>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6" name="Google Shape;866;g3d422ecfddc_0_140"/>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67" name="Google Shape;867;g3d422ecfddc_0_140"/>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8" name="Google Shape;868;g3d422ecfddc_0_140"/>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869" name="Google Shape;869;g3d422ecfddc_0_140"/>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870" name="Google Shape;870;g3d422ecfddc_0_140"/>
          <p:cNvGrpSpPr/>
          <p:nvPr/>
        </p:nvGrpSpPr>
        <p:grpSpPr>
          <a:xfrm>
            <a:off x="911790" y="3024969"/>
            <a:ext cx="10364213" cy="3195001"/>
            <a:chOff x="7188" y="7450"/>
            <a:chExt cx="10364213" cy="3195001"/>
          </a:xfrm>
        </p:grpSpPr>
        <p:sp>
          <p:nvSpPr>
            <p:cNvPr id="871" name="Google Shape;871;g3d422ecfddc_0_140"/>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872" name="Google Shape;872;g3d422ecfddc_0_140"/>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3" name="Google Shape;873;g3d422ecfddc_0_140"/>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874" name="Google Shape;874;g3d422ecfddc_0_140"/>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875" name="Google Shape;875;g3d422ecfddc_0_140"/>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6" name="Google Shape;876;g3d422ecfddc_0_140"/>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877" name="Google Shape;877;g3d422ecfddc_0_140"/>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878" name="Google Shape;878;g3d422ecfddc_0_140"/>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9" name="Google Shape;879;g3d422ecfddc_0_140"/>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880" name="Google Shape;880;g3d422ecfddc_0_14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4" name="Shape 884"/>
        <p:cNvGrpSpPr/>
        <p:nvPr/>
      </p:nvGrpSpPr>
      <p:grpSpPr>
        <a:xfrm>
          <a:off x="0" y="0"/>
          <a:ext cx="0" cy="0"/>
          <a:chOff x="0" y="0"/>
          <a:chExt cx="0" cy="0"/>
        </a:xfrm>
      </p:grpSpPr>
      <p:sp>
        <p:nvSpPr>
          <p:cNvPr id="885" name="Google Shape;885;g3d422ecfddc_0_16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886" name="Google Shape;886;g3d422ecfddc_0_162"/>
          <p:cNvGrpSpPr/>
          <p:nvPr/>
        </p:nvGrpSpPr>
        <p:grpSpPr>
          <a:xfrm>
            <a:off x="838200" y="1826156"/>
            <a:ext cx="10515690" cy="4350239"/>
            <a:chOff x="0" y="531"/>
            <a:chExt cx="10515690" cy="4350239"/>
          </a:xfrm>
        </p:grpSpPr>
        <p:sp>
          <p:nvSpPr>
            <p:cNvPr id="887" name="Google Shape;887;g3d422ecfddc_0_162"/>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8" name="Google Shape;888;g3d422ecfddc_0_162"/>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9" name="Google Shape;889;g3d422ecfddc_0_162"/>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0" name="Google Shape;890;g3d422ecfddc_0_162"/>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891" name="Google Shape;891;g3d422ecfddc_0_162"/>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2" name="Google Shape;892;g3d422ecfddc_0_162"/>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3" name="Google Shape;893;g3d422ecfddc_0_162"/>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4" name="Google Shape;894;g3d422ecfddc_0_162"/>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895" name="Google Shape;895;g3d422ecfddc_0_162"/>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6" name="Google Shape;896;g3d422ecfddc_0_162"/>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7" name="Google Shape;897;g3d422ecfddc_0_162"/>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8" name="Google Shape;898;g3d422ecfddc_0_162"/>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899" name="Google Shape;899;g3d422ecfddc_0_162"/>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03" name="Shape 903"/>
        <p:cNvGrpSpPr/>
        <p:nvPr/>
      </p:nvGrpSpPr>
      <p:grpSpPr>
        <a:xfrm>
          <a:off x="0" y="0"/>
          <a:ext cx="0" cy="0"/>
          <a:chOff x="0" y="0"/>
          <a:chExt cx="0" cy="0"/>
        </a:xfrm>
      </p:grpSpPr>
      <p:sp>
        <p:nvSpPr>
          <p:cNvPr id="904" name="Google Shape;904;g3d422ecfddc_0_18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5" name="Google Shape;905;g3d422ecfddc_0_18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906" name="Google Shape;906;g3d422ecfddc_0_18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907" name="Google Shape;907;g3d422ecfddc_0_18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08" name="Google Shape;908;g3d422ecfddc_0_180"/>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2" name="Shape 912"/>
        <p:cNvGrpSpPr/>
        <p:nvPr/>
      </p:nvGrpSpPr>
      <p:grpSpPr>
        <a:xfrm>
          <a:off x="0" y="0"/>
          <a:ext cx="0" cy="0"/>
          <a:chOff x="0" y="0"/>
          <a:chExt cx="0" cy="0"/>
        </a:xfrm>
      </p:grpSpPr>
      <p:sp>
        <p:nvSpPr>
          <p:cNvPr id="913" name="Google Shape;913;g3d422ecfddc_0_18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914" name="Google Shape;914;g3d422ecfddc_0_18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15" name="Google Shape;915;g3d422ecfddc_0_188"/>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Report any additional opt-outs</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Focus group attendees - How/why they were selected</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 “why” is very important to the IRB. Please give a 2-3 sentence summary for each meeting describing the individuals that attended. </a:t>
            </a:r>
            <a:endParaRPr b="0" i="1"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Names of the groups that were invited to participate in the focus groups. </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These can be a specific organization such as an epilepsy foundation chapter, or a population targeted such as neurology clinic patients</a:t>
            </a:r>
            <a:endParaRPr b="0" i="0" sz="22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Paragraph from the local Principal Investigator</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Assessment of their </a:t>
            </a:r>
            <a:r>
              <a:rPr b="0" i="0" lang="en-US" sz="2200" u="sng" cap="none" strike="noStrike">
                <a:solidFill>
                  <a:schemeClr val="dk1"/>
                </a:solidFill>
                <a:highlight>
                  <a:srgbClr val="FFFFFF"/>
                </a:highlight>
                <a:latin typeface="Arial"/>
                <a:ea typeface="Arial"/>
                <a:cs typeface="Arial"/>
                <a:sym typeface="Arial"/>
              </a:rPr>
              <a:t>overall</a:t>
            </a:r>
            <a:r>
              <a:rPr b="0" i="0" lang="en-US" sz="2200" u="none" cap="none" strike="noStrike">
                <a:solidFill>
                  <a:schemeClr val="dk1"/>
                </a:solidFill>
                <a:highlight>
                  <a:srgbClr val="FFFFFF"/>
                </a:highlight>
                <a:latin typeface="Arial"/>
                <a:ea typeface="Arial"/>
                <a:cs typeface="Arial"/>
                <a:sym typeface="Arial"/>
              </a:rPr>
              <a:t> perspective of the community meetings, in-person events, the feedback received, and the utility of these meetings/events. </a:t>
            </a:r>
            <a:endParaRPr b="0" i="1" sz="22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0" name="Shape 920"/>
        <p:cNvGrpSpPr/>
        <p:nvPr/>
      </p:nvGrpSpPr>
      <p:grpSpPr>
        <a:xfrm>
          <a:off x="0" y="0"/>
          <a:ext cx="0" cy="0"/>
          <a:chOff x="0" y="0"/>
          <a:chExt cx="0" cy="0"/>
        </a:xfrm>
      </p:grpSpPr>
      <p:sp>
        <p:nvSpPr>
          <p:cNvPr id="921" name="Google Shape;921;g3d422ecfddc_0_1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922" name="Google Shape;922;g3d422ecfddc_0_19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1000"/>
              </a:spcBef>
              <a:spcAft>
                <a:spcPts val="0"/>
              </a:spcAft>
              <a:buSzPct val="142857"/>
              <a:buChar char="•"/>
            </a:pPr>
            <a:r>
              <a:rPr lang="en-US"/>
              <a:t>At in person events &amp; focus groups- Reported in the CC form in WebDCU</a:t>
            </a:r>
            <a:endParaRPr/>
          </a:p>
          <a:p>
            <a:pPr indent="-457200" lvl="0" marL="457200" rtl="0" algn="l">
              <a:lnSpc>
                <a:spcPct val="90000"/>
              </a:lnSpc>
              <a:spcBef>
                <a:spcPts val="0"/>
              </a:spcBef>
              <a:spcAft>
                <a:spcPts val="0"/>
              </a:spcAft>
              <a:buSzPct val="142857"/>
              <a:buChar char="•"/>
            </a:pPr>
            <a:r>
              <a:rPr lang="en-US"/>
              <a:t>PD activities such as the social media campaign will direct to the website and your team contact information</a:t>
            </a:r>
            <a:endParaRPr/>
          </a:p>
          <a:p>
            <a:pPr indent="-457200" lvl="0" marL="457200" rtl="0" algn="l">
              <a:lnSpc>
                <a:spcPct val="90000"/>
              </a:lnSpc>
              <a:spcBef>
                <a:spcPts val="0"/>
              </a:spcBef>
              <a:spcAft>
                <a:spcPts val="0"/>
              </a:spcAft>
              <a:buSzPct val="142857"/>
              <a:buChar char="•"/>
            </a:pPr>
            <a:r>
              <a:rPr lang="en-US"/>
              <a:t>Study team should keep a list of opted-out community members to mail a wristband to. </a:t>
            </a:r>
            <a:endParaRPr/>
          </a:p>
          <a:p>
            <a:pPr indent="-457200" lvl="0" marL="457200" rtl="0" algn="l">
              <a:lnSpc>
                <a:spcPct val="90000"/>
              </a:lnSpc>
              <a:spcBef>
                <a:spcPts val="0"/>
              </a:spcBef>
              <a:spcAft>
                <a:spcPts val="0"/>
              </a:spcAft>
              <a:buSzPct val="142857"/>
              <a:buChar char="•"/>
            </a:pPr>
            <a:r>
              <a:rPr lang="en-US"/>
              <a:t>Prior to CIRB approval- Opt outs reported to the CCC in final EFIC details</a:t>
            </a:r>
            <a:endParaRPr/>
          </a:p>
          <a:p>
            <a:pPr indent="-457200" lvl="0" marL="457200" rtl="0" algn="l">
              <a:lnSpc>
                <a:spcPct val="90000"/>
              </a:lnSpc>
              <a:spcBef>
                <a:spcPts val="0"/>
              </a:spcBef>
              <a:spcAft>
                <a:spcPts val="0"/>
              </a:spcAft>
              <a:buSzPct val="142857"/>
              <a:buChar char="•"/>
            </a:pPr>
            <a:r>
              <a:rPr lang="en-US"/>
              <a:t>Post IRB approval - Maintained locally and submitted to the CIRB at yearly SCR</a:t>
            </a:r>
            <a:endParaRPr/>
          </a:p>
          <a:p>
            <a:pPr indent="-457200" lvl="0" marL="457200" rtl="0" algn="l">
              <a:lnSpc>
                <a:spcPct val="90000"/>
              </a:lnSpc>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26" name="Shape 926"/>
        <p:cNvGrpSpPr/>
        <p:nvPr/>
      </p:nvGrpSpPr>
      <p:grpSpPr>
        <a:xfrm>
          <a:off x="0" y="0"/>
          <a:ext cx="0" cy="0"/>
          <a:chOff x="0" y="0"/>
          <a:chExt cx="0" cy="0"/>
        </a:xfrm>
      </p:grpSpPr>
      <p:sp>
        <p:nvSpPr>
          <p:cNvPr id="927" name="Google Shape;927;g3d422ecfddc_0_20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8" name="Google Shape;928;g3d422ecfddc_0_20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929" name="Google Shape;929;g3d422ecfddc_0_20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930" name="Google Shape;930;g3d422ecfddc_0_200"/>
          <p:cNvGrpSpPr/>
          <p:nvPr/>
        </p:nvGrpSpPr>
        <p:grpSpPr>
          <a:xfrm>
            <a:off x="4648018" y="1044232"/>
            <a:ext cx="6900600" cy="4729230"/>
            <a:chOff x="0" y="403410"/>
            <a:chExt cx="6900600" cy="4729230"/>
          </a:xfrm>
        </p:grpSpPr>
        <p:sp>
          <p:nvSpPr>
            <p:cNvPr id="931" name="Google Shape;931;g3d422ecfddc_0_20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2" name="Google Shape;932;g3d422ecfddc_0_20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933" name="Google Shape;933;g3d422ecfddc_0_20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4" name="Google Shape;934;g3d422ecfddc_0_20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935" name="Google Shape;935;g3d422ecfddc_0_20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6" name="Google Shape;936;g3d422ecfddc_0_20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937" name="Google Shape;937;g3d422ecfddc_0_20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8" name="Google Shape;938;g3d422ecfddc_0_20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42" name="Shape 942"/>
        <p:cNvGrpSpPr/>
        <p:nvPr/>
      </p:nvGrpSpPr>
      <p:grpSpPr>
        <a:xfrm>
          <a:off x="0" y="0"/>
          <a:ext cx="0" cy="0"/>
          <a:chOff x="0" y="0"/>
          <a:chExt cx="0" cy="0"/>
        </a:xfrm>
      </p:grpSpPr>
      <p:sp>
        <p:nvSpPr>
          <p:cNvPr id="943" name="Google Shape;943;g3d422ecfddc_0_2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4" name="Google Shape;944;g3d422ecfddc_0_21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945" name="Google Shape;945;g3d422ecfddc_0_21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946" name="Google Shape;946;g3d422ecfddc_0_215"/>
          <p:cNvGrpSpPr/>
          <p:nvPr/>
        </p:nvGrpSpPr>
        <p:grpSpPr>
          <a:xfrm>
            <a:off x="572493" y="2126781"/>
            <a:ext cx="6713700" cy="4008331"/>
            <a:chOff x="0" y="55465"/>
            <a:chExt cx="6713700" cy="4008331"/>
          </a:xfrm>
        </p:grpSpPr>
        <p:sp>
          <p:nvSpPr>
            <p:cNvPr id="947" name="Google Shape;947;g3d422ecfddc_0_21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8" name="Google Shape;948;g3d422ecfddc_0_21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949" name="Google Shape;949;g3d422ecfddc_0_21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0" name="Google Shape;950;g3d422ecfddc_0_21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951" name="Google Shape;951;g3d422ecfddc_0_21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2" name="Google Shape;952;g3d422ecfddc_0_21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Leverage existing community relationships at your site</a:t>
              </a:r>
              <a:endParaRPr b="0" i="0" sz="1900" u="none" cap="none" strike="noStrike">
                <a:solidFill>
                  <a:schemeClr val="lt1"/>
                </a:solidFill>
                <a:latin typeface="Arial"/>
                <a:ea typeface="Arial"/>
                <a:cs typeface="Arial"/>
                <a:sym typeface="Arial"/>
              </a:endParaRPr>
            </a:p>
          </p:txBody>
        </p:sp>
        <p:sp>
          <p:nvSpPr>
            <p:cNvPr id="953" name="Google Shape;953;g3d422ecfddc_0_21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4" name="Google Shape;954;g3d422ecfddc_0_21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955" name="Google Shape;955;g3d422ecfddc_0_21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6" name="Google Shape;956;g3d422ecfddc_0_21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957" name="Google Shape;957;g3d422ecfddc_0_21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8" name="Google Shape;958;g3d422ecfddc_0_21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959" name="Google Shape;959;g3d422ecfddc_0_21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960" name="Google Shape;960;g3d422ecfddc_0_21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64" name="Shape 964"/>
        <p:cNvGrpSpPr/>
        <p:nvPr/>
      </p:nvGrpSpPr>
      <p:grpSpPr>
        <a:xfrm>
          <a:off x="0" y="0"/>
          <a:ext cx="0" cy="0"/>
          <a:chOff x="0" y="0"/>
          <a:chExt cx="0" cy="0"/>
        </a:xfrm>
      </p:grpSpPr>
      <p:sp>
        <p:nvSpPr>
          <p:cNvPr id="965" name="Google Shape;965;g3d422ecfddc_0_26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6" name="Google Shape;966;g3d422ecfddc_0_26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67" name="Google Shape;967;g3d422ecfddc_0_260"/>
          <p:cNvGrpSpPr/>
          <p:nvPr/>
        </p:nvGrpSpPr>
        <p:grpSpPr>
          <a:xfrm>
            <a:off x="1303402" y="3985"/>
            <a:ext cx="9772765" cy="6858000"/>
            <a:chOff x="1303402" y="3985"/>
            <a:chExt cx="9772765" cy="6858000"/>
          </a:xfrm>
        </p:grpSpPr>
        <p:sp>
          <p:nvSpPr>
            <p:cNvPr id="968" name="Google Shape;968;g3d422ecfddc_0_26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9" name="Google Shape;969;g3d422ecfddc_0_26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0" name="Google Shape;970;g3d422ecfddc_0_26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1" name="Google Shape;971;g3d422ecfddc_0_26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2" name="Google Shape;972;g3d422ecfddc_0_26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3" name="Google Shape;973;g3d422ecfddc_0_26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4" name="Google Shape;974;g3d422ecfddc_0_26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75" name="Google Shape;975;g3d422ecfddc_0_260"/>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976" name="Google Shape;976;g3d422ecfddc_0_26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75"/>
                                        </p:tgtEl>
                                        <p:attrNameLst>
                                          <p:attrName>style.visibility</p:attrName>
                                        </p:attrNameLst>
                                      </p:cBhvr>
                                      <p:to>
                                        <p:strVal val="visible"/>
                                      </p:to>
                                    </p:set>
                                    <p:animEffect filter="fade" transition="in">
                                      <p:cBhvr>
                                        <p:cTn dur="1000"/>
                                        <p:tgtEl>
                                          <p:spTgt spid="975"/>
                                        </p:tgtEl>
                                      </p:cBhvr>
                                    </p:animEffect>
                                  </p:childTnLst>
                                </p:cTn>
                              </p:par>
                              <p:par>
                                <p:cTn fill="hold" nodeType="withEffect" presetClass="entr" presetID="10" presetSubtype="0">
                                  <p:stCondLst>
                                    <p:cond delay="1000"/>
                                  </p:stCondLst>
                                  <p:childTnLst>
                                    <p:set>
                                      <p:cBhvr>
                                        <p:cTn dur="1" fill="hold">
                                          <p:stCondLst>
                                            <p:cond delay="0"/>
                                          </p:stCondLst>
                                        </p:cTn>
                                        <p:tgtEl>
                                          <p:spTgt spid="976">
                                            <p:txEl>
                                              <p:pRg end="0" st="0"/>
                                            </p:txEl>
                                          </p:spTgt>
                                        </p:tgtEl>
                                        <p:attrNameLst>
                                          <p:attrName>style.visibility</p:attrName>
                                        </p:attrNameLst>
                                      </p:cBhvr>
                                      <p:to>
                                        <p:strVal val="visible"/>
                                      </p:to>
                                    </p:set>
                                    <p:animEffect filter="fade" transition="in">
                                      <p:cBhvr>
                                        <p:cTn dur="1000"/>
                                        <p:tgtEl>
                                          <p:spTgt spid="97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0" name="Shape 980"/>
        <p:cNvGrpSpPr/>
        <p:nvPr/>
      </p:nvGrpSpPr>
      <p:grpSpPr>
        <a:xfrm>
          <a:off x="0" y="0"/>
          <a:ext cx="0" cy="0"/>
          <a:chOff x="0" y="0"/>
          <a:chExt cx="0" cy="0"/>
        </a:xfrm>
      </p:grpSpPr>
      <p:sp>
        <p:nvSpPr>
          <p:cNvPr id="981" name="Google Shape;981;g3d422ecfddc_0_275"/>
          <p:cNvSpPr txBox="1"/>
          <p:nvPr>
            <p:ph type="title"/>
          </p:nvPr>
        </p:nvSpPr>
        <p:spPr>
          <a:xfrm>
            <a:off x="68385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What should we be doing?</a:t>
            </a:r>
            <a:endParaRPr b="1">
              <a:solidFill>
                <a:srgbClr val="743192"/>
              </a:solidFill>
              <a:latin typeface="Arial"/>
              <a:ea typeface="Arial"/>
              <a:cs typeface="Arial"/>
              <a:sym typeface="Arial"/>
            </a:endParaRPr>
          </a:p>
        </p:txBody>
      </p:sp>
      <p:grpSp>
        <p:nvGrpSpPr>
          <p:cNvPr id="982" name="Google Shape;982;g3d422ecfddc_0_275"/>
          <p:cNvGrpSpPr/>
          <p:nvPr/>
        </p:nvGrpSpPr>
        <p:grpSpPr>
          <a:xfrm>
            <a:off x="736092" y="1608162"/>
            <a:ext cx="10719900" cy="4631040"/>
            <a:chOff x="0" y="53062"/>
            <a:chExt cx="10719900" cy="4631040"/>
          </a:xfrm>
        </p:grpSpPr>
        <p:sp>
          <p:nvSpPr>
            <p:cNvPr id="983" name="Google Shape;983;g3d422ecfddc_0_275"/>
            <p:cNvSpPr/>
            <p:nvPr/>
          </p:nvSpPr>
          <p:spPr>
            <a:xfrm>
              <a:off x="0" y="289222"/>
              <a:ext cx="10719900" cy="403200"/>
            </a:xfrm>
            <a:prstGeom prst="rect">
              <a:avLst/>
            </a:prstGeom>
            <a:solidFill>
              <a:schemeClr val="lt1">
                <a:alpha val="89412"/>
              </a:schemeClr>
            </a:solidFill>
            <a:ln cap="flat" cmpd="sng" w="19050">
              <a:solidFill>
                <a:srgbClr val="AB84C6"/>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4" name="Google Shape;984;g3d422ecfddc_0_275"/>
            <p:cNvSpPr/>
            <p:nvPr/>
          </p:nvSpPr>
          <p:spPr>
            <a:xfrm>
              <a:off x="535990" y="53062"/>
              <a:ext cx="7503900" cy="472200"/>
            </a:xfrm>
            <a:prstGeom prst="roundRect">
              <a:avLst>
                <a:gd fmla="val 16667" name="adj"/>
              </a:avLst>
            </a:prstGeom>
            <a:solidFill>
              <a:srgbClr val="AB84C6"/>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g3d422ecfddc_0_275"/>
            <p:cNvSpPr txBox="1"/>
            <p:nvPr/>
          </p:nvSpPr>
          <p:spPr>
            <a:xfrm>
              <a:off x="559047" y="7611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Work on uploading regulatory documents</a:t>
              </a:r>
              <a:endParaRPr b="0" i="0" sz="1400" u="none" cap="none" strike="noStrike">
                <a:solidFill>
                  <a:srgbClr val="000000"/>
                </a:solidFill>
                <a:latin typeface="Arial"/>
                <a:ea typeface="Arial"/>
                <a:cs typeface="Arial"/>
                <a:sym typeface="Arial"/>
              </a:endParaRPr>
            </a:p>
          </p:txBody>
        </p:sp>
        <p:sp>
          <p:nvSpPr>
            <p:cNvPr id="986" name="Google Shape;986;g3d422ecfddc_0_275"/>
            <p:cNvSpPr/>
            <p:nvPr/>
          </p:nvSpPr>
          <p:spPr>
            <a:xfrm>
              <a:off x="0" y="1014982"/>
              <a:ext cx="10719900" cy="403200"/>
            </a:xfrm>
            <a:prstGeom prst="rect">
              <a:avLst/>
            </a:prstGeom>
            <a:solidFill>
              <a:schemeClr val="lt1">
                <a:alpha val="89412"/>
              </a:schemeClr>
            </a:solidFill>
            <a:ln cap="flat" cmpd="sng" w="19050">
              <a:solidFill>
                <a:srgbClr val="AB84C6"/>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g3d422ecfddc_0_275"/>
            <p:cNvSpPr/>
            <p:nvPr/>
          </p:nvSpPr>
          <p:spPr>
            <a:xfrm>
              <a:off x="535990" y="778822"/>
              <a:ext cx="7503900" cy="472200"/>
            </a:xfrm>
            <a:prstGeom prst="roundRect">
              <a:avLst>
                <a:gd fmla="val 16667" name="adj"/>
              </a:avLst>
            </a:prstGeom>
            <a:solidFill>
              <a:srgbClr val="AB84C6"/>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g3d422ecfddc_0_275"/>
            <p:cNvSpPr txBox="1"/>
            <p:nvPr/>
          </p:nvSpPr>
          <p:spPr>
            <a:xfrm>
              <a:off x="559047" y="80187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Site Addresses in WebDCUv2 - </a:t>
              </a:r>
              <a:r>
                <a:rPr b="0" i="1" lang="en-US" sz="1600" u="none" cap="none" strike="noStrike">
                  <a:solidFill>
                    <a:schemeClr val="lt1"/>
                  </a:solidFill>
                  <a:latin typeface="Arial"/>
                  <a:ea typeface="Arial"/>
                  <a:cs typeface="Arial"/>
                  <a:sym typeface="Arial"/>
                </a:rPr>
                <a:t>Site management &gt; Site Address</a:t>
              </a:r>
              <a:endParaRPr b="0" i="0" sz="1600" u="none" cap="none" strike="noStrike">
                <a:solidFill>
                  <a:schemeClr val="lt1"/>
                </a:solidFill>
                <a:latin typeface="Arial"/>
                <a:ea typeface="Arial"/>
                <a:cs typeface="Arial"/>
                <a:sym typeface="Arial"/>
              </a:endParaRPr>
            </a:p>
          </p:txBody>
        </p:sp>
        <p:sp>
          <p:nvSpPr>
            <p:cNvPr id="989" name="Google Shape;989;g3d422ecfddc_0_275"/>
            <p:cNvSpPr/>
            <p:nvPr/>
          </p:nvSpPr>
          <p:spPr>
            <a:xfrm>
              <a:off x="0" y="1740742"/>
              <a:ext cx="10719900" cy="403200"/>
            </a:xfrm>
            <a:prstGeom prst="rect">
              <a:avLst/>
            </a:prstGeom>
            <a:solidFill>
              <a:schemeClr val="lt1">
                <a:alpha val="89412"/>
              </a:schemeClr>
            </a:solidFill>
            <a:ln cap="flat" cmpd="sng" w="19050">
              <a:solidFill>
                <a:srgbClr val="AB84C6"/>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g3d422ecfddc_0_275"/>
            <p:cNvSpPr/>
            <p:nvPr/>
          </p:nvSpPr>
          <p:spPr>
            <a:xfrm>
              <a:off x="535990" y="1504582"/>
              <a:ext cx="7503900" cy="472200"/>
            </a:xfrm>
            <a:prstGeom prst="roundRect">
              <a:avLst>
                <a:gd fmla="val 16667" name="adj"/>
              </a:avLst>
            </a:prstGeom>
            <a:solidFill>
              <a:srgbClr val="AB84C6"/>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g3d422ecfddc_0_275"/>
            <p:cNvSpPr txBox="1"/>
            <p:nvPr/>
          </p:nvSpPr>
          <p:spPr>
            <a:xfrm>
              <a:off x="559047" y="152763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Initial Site submission table </a:t>
              </a:r>
              <a:endParaRPr b="0" i="0" sz="1400" u="none" cap="none" strike="noStrike">
                <a:solidFill>
                  <a:srgbClr val="000000"/>
                </a:solidFill>
                <a:latin typeface="Arial"/>
                <a:ea typeface="Arial"/>
                <a:cs typeface="Arial"/>
                <a:sym typeface="Arial"/>
              </a:endParaRPr>
            </a:p>
          </p:txBody>
        </p:sp>
        <p:sp>
          <p:nvSpPr>
            <p:cNvPr id="992" name="Google Shape;992;g3d422ecfddc_0_275"/>
            <p:cNvSpPr/>
            <p:nvPr/>
          </p:nvSpPr>
          <p:spPr>
            <a:xfrm>
              <a:off x="0" y="2466502"/>
              <a:ext cx="10719900" cy="2217600"/>
            </a:xfrm>
            <a:prstGeom prst="rect">
              <a:avLst/>
            </a:prstGeom>
            <a:solidFill>
              <a:schemeClr val="lt1">
                <a:alpha val="89412"/>
              </a:schemeClr>
            </a:solidFill>
            <a:ln cap="flat" cmpd="sng" w="19050">
              <a:solidFill>
                <a:srgbClr val="AB84C6"/>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g3d422ecfddc_0_275"/>
            <p:cNvSpPr txBox="1"/>
            <p:nvPr/>
          </p:nvSpPr>
          <p:spPr>
            <a:xfrm>
              <a:off x="0" y="2466502"/>
              <a:ext cx="10719900" cy="2217600"/>
            </a:xfrm>
            <a:prstGeom prst="rect">
              <a:avLst/>
            </a:prstGeom>
            <a:noFill/>
            <a:ln>
              <a:noFill/>
            </a:ln>
          </p:spPr>
          <p:txBody>
            <a:bodyPr anchorCtr="0" anchor="t" bIns="113775" lIns="831975" spcFirstLastPara="1" rIns="83197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Protocol</a:t>
              </a:r>
              <a:r>
                <a:rPr b="0" i="0" lang="en-US" sz="1600" u="none" cap="none" strike="noStrike">
                  <a:solidFill>
                    <a:schemeClr val="dk1"/>
                  </a:solidFill>
                  <a:latin typeface="Arial"/>
                  <a:ea typeface="Arial"/>
                  <a:cs typeface="Arial"/>
                  <a:sym typeface="Arial"/>
                </a:rPr>
                <a:t> – Read Protocol, IM video and quiz on the Website &gt; Upload quiz results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Data</a:t>
              </a:r>
              <a:r>
                <a:rPr b="0" i="0" lang="en-US" sz="1600" u="none" cap="none" strike="noStrike">
                  <a:solidFill>
                    <a:schemeClr val="dk1"/>
                  </a:solidFill>
                  <a:latin typeface="Arial"/>
                  <a:ea typeface="Arial"/>
                  <a:cs typeface="Arial"/>
                  <a:sym typeface="Arial"/>
                </a:rPr>
                <a:t> – IM video on the Website &gt; Upload cert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Regulatory</a:t>
              </a:r>
              <a:r>
                <a:rPr b="0" i="0" lang="en-US" sz="1600" u="none" cap="none" strike="noStrike">
                  <a:solidFill>
                    <a:schemeClr val="dk1"/>
                  </a:solidFill>
                  <a:latin typeface="Arial"/>
                  <a:ea typeface="Arial"/>
                  <a:cs typeface="Arial"/>
                  <a:sym typeface="Arial"/>
                </a:rPr>
                <a:t> – IM Video on the Website &gt; Upload cert to WebDCU</a:t>
              </a:r>
              <a:endParaRPr b="0" i="0" sz="1600" u="none" cap="none" strike="noStrike">
                <a:solidFill>
                  <a:schemeClr val="dk1"/>
                </a:solidFill>
                <a:latin typeface="Arial"/>
                <a:ea typeface="Arial"/>
                <a:cs typeface="Arial"/>
                <a:sym typeface="Arial"/>
              </a:endParaRPr>
            </a:p>
            <a:p>
              <a:pPr indent="-171450" lvl="2" marL="34290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Required for KESETT as WebDCUv2 has some new features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Pharmacy</a:t>
              </a:r>
              <a:r>
                <a:rPr b="0" i="0" lang="en-US" sz="1600" u="none" cap="none" strike="noStrike">
                  <a:solidFill>
                    <a:schemeClr val="dk1"/>
                  </a:solidFill>
                  <a:latin typeface="Arial"/>
                  <a:ea typeface="Arial"/>
                  <a:cs typeface="Arial"/>
                  <a:sym typeface="Arial"/>
                </a:rPr>
                <a:t> – Have pharmacists on the eDOA review the pharmacy manual and sign the attestation on the website &gt; Upload attestation to WebDCU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Clinical </a:t>
              </a:r>
              <a:r>
                <a:rPr b="0" i="0" lang="en-US" sz="1600" u="none" cap="none" strike="noStrike">
                  <a:solidFill>
                    <a:schemeClr val="dk1"/>
                  </a:solidFill>
                  <a:latin typeface="Arial"/>
                  <a:ea typeface="Arial"/>
                  <a:cs typeface="Arial"/>
                  <a:sym typeface="Arial"/>
                </a:rPr>
                <a:t>– Attestation by the site PI (protocol signature page) &gt; Upload to WebDCU</a:t>
              </a:r>
              <a:endParaRPr b="0" i="0" sz="1400" u="none" cap="none" strike="noStrike">
                <a:solidFill>
                  <a:srgbClr val="000000"/>
                </a:solidFill>
                <a:latin typeface="Arial"/>
                <a:ea typeface="Arial"/>
                <a:cs typeface="Arial"/>
                <a:sym typeface="Arial"/>
              </a:endParaRPr>
            </a:p>
          </p:txBody>
        </p:sp>
        <p:sp>
          <p:nvSpPr>
            <p:cNvPr id="994" name="Google Shape;994;g3d422ecfddc_0_275"/>
            <p:cNvSpPr/>
            <p:nvPr/>
          </p:nvSpPr>
          <p:spPr>
            <a:xfrm>
              <a:off x="535990" y="2230342"/>
              <a:ext cx="7503900" cy="472200"/>
            </a:xfrm>
            <a:prstGeom prst="roundRect">
              <a:avLst>
                <a:gd fmla="val 16667" name="adj"/>
              </a:avLst>
            </a:prstGeom>
            <a:solidFill>
              <a:srgbClr val="AB84C6"/>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g3d422ecfddc_0_275"/>
            <p:cNvSpPr txBox="1"/>
            <p:nvPr/>
          </p:nvSpPr>
          <p:spPr>
            <a:xfrm>
              <a:off x="559047" y="225339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Training</a:t>
              </a:r>
              <a:endParaRPr b="0" i="0" sz="1400" u="none" cap="none" strike="noStrike">
                <a:solidFill>
                  <a:srgbClr val="000000"/>
                </a:solidFill>
                <a:latin typeface="Arial"/>
                <a:ea typeface="Arial"/>
                <a:cs typeface="Arial"/>
                <a:sym typeface="Arial"/>
              </a:endParaRPr>
            </a:p>
          </p:txBody>
        </p:sp>
      </p:grpSp>
      <p:sp>
        <p:nvSpPr>
          <p:cNvPr id="996" name="Google Shape;996;g3d422ecfddc_0_275"/>
          <p:cNvSpPr/>
          <p:nvPr/>
        </p:nvSpPr>
        <p:spPr>
          <a:xfrm>
            <a:off x="1376395" y="4383197"/>
            <a:ext cx="231600" cy="783000"/>
          </a:xfrm>
          <a:prstGeom prst="leftBracket">
            <a:avLst>
              <a:gd fmla="val 8333" name="adj"/>
            </a:avLst>
          </a:prstGeom>
          <a:noFill/>
          <a:ln cap="flat" cmpd="sng" w="19050">
            <a:solidFill>
              <a:schemeClr val="accen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7" name="Google Shape;997;g3d422ecfddc_0_275"/>
          <p:cNvSpPr txBox="1"/>
          <p:nvPr/>
        </p:nvSpPr>
        <p:spPr>
          <a:xfrm>
            <a:off x="736108" y="4513092"/>
            <a:ext cx="776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Study Team</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998" name="Google Shape;998;g3d422ecfddc_0_275"/>
          <p:cNvPicPr preferRelativeResize="0"/>
          <p:nvPr>
            <p:ph idx="1" type="body"/>
          </p:nvPr>
        </p:nvPicPr>
        <p:blipFill rotWithShape="1">
          <a:blip r:embed="rId3">
            <a:alphaModFix/>
          </a:blip>
          <a:srcRect b="0" l="0" r="0" t="0"/>
          <a:stretch/>
        </p:blipFill>
        <p:spPr>
          <a:xfrm>
            <a:off x="10628025" y="6103325"/>
            <a:ext cx="1369500" cy="606300"/>
          </a:xfrm>
          <a:prstGeom prst="rect">
            <a:avLst/>
          </a:prstGeom>
          <a:noFill/>
          <a:ln>
            <a:noFill/>
          </a:ln>
        </p:spPr>
      </p:pic>
      <p:sp>
        <p:nvSpPr>
          <p:cNvPr id="999" name="Google Shape;999;g3d422ecfddc_0_275"/>
          <p:cNvSpPr/>
          <p:nvPr/>
        </p:nvSpPr>
        <p:spPr>
          <a:xfrm>
            <a:off x="981200" y="973775"/>
            <a:ext cx="531300" cy="523200"/>
          </a:xfrm>
          <a:prstGeom prst="star4">
            <a:avLst>
              <a:gd fmla="val 125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g3d422ecfddc_0_275"/>
          <p:cNvSpPr txBox="1"/>
          <p:nvPr>
            <p:ph type="title"/>
          </p:nvPr>
        </p:nvSpPr>
        <p:spPr>
          <a:xfrm>
            <a:off x="1608000" y="796775"/>
            <a:ext cx="9348900" cy="87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sz="2400">
                <a:latin typeface="Arial"/>
                <a:ea typeface="Arial"/>
                <a:cs typeface="Arial"/>
                <a:sym typeface="Arial"/>
              </a:rPr>
              <a:t>Use the checklist! </a:t>
            </a:r>
            <a:r>
              <a:rPr i="1" lang="en-US" sz="2400" u="sng">
                <a:solidFill>
                  <a:schemeClr val="hlink"/>
                </a:solidFill>
                <a:latin typeface="Arial"/>
                <a:ea typeface="Arial"/>
                <a:cs typeface="Arial"/>
                <a:sym typeface="Arial"/>
                <a:hlinkClick r:id="rId4"/>
              </a:rPr>
              <a:t>KESETT.org</a:t>
            </a:r>
            <a:r>
              <a:rPr i="1" lang="en-US" sz="2400">
                <a:latin typeface="Arial"/>
                <a:ea typeface="Arial"/>
                <a:cs typeface="Arial"/>
                <a:sym typeface="Arial"/>
              </a:rPr>
              <a:t> &gt; Getting started &gt; Blue button </a:t>
            </a:r>
            <a:endParaRPr i="1" sz="2400">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4" name="Shape 1004"/>
        <p:cNvGrpSpPr/>
        <p:nvPr/>
      </p:nvGrpSpPr>
      <p:grpSpPr>
        <a:xfrm>
          <a:off x="0" y="0"/>
          <a:ext cx="0" cy="0"/>
          <a:chOff x="0" y="0"/>
          <a:chExt cx="0" cy="0"/>
        </a:xfrm>
      </p:grpSpPr>
      <p:sp>
        <p:nvSpPr>
          <p:cNvPr id="1005" name="Google Shape;1005;g3d422ecfddc_0_29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Site Addresses</a:t>
            </a:r>
            <a:endParaRPr>
              <a:latin typeface="Arial"/>
              <a:ea typeface="Arial"/>
              <a:cs typeface="Arial"/>
              <a:sym typeface="Arial"/>
            </a:endParaRPr>
          </a:p>
        </p:txBody>
      </p:sp>
      <p:sp>
        <p:nvSpPr>
          <p:cNvPr id="1006" name="Google Shape;1006;g3d422ecfddc_0_29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07" name="Google Shape;1007;g3d422ecfddc_0_298"/>
          <p:cNvPicPr preferRelativeResize="0"/>
          <p:nvPr/>
        </p:nvPicPr>
        <p:blipFill rotWithShape="1">
          <a:blip r:embed="rId3">
            <a:alphaModFix/>
          </a:blip>
          <a:srcRect b="0" l="0" r="0" t="25893"/>
          <a:stretch/>
        </p:blipFill>
        <p:spPr>
          <a:xfrm>
            <a:off x="415601" y="1536650"/>
            <a:ext cx="11360800" cy="2146983"/>
          </a:xfrm>
          <a:prstGeom prst="rect">
            <a:avLst/>
          </a:prstGeom>
          <a:noFill/>
          <a:ln>
            <a:noFill/>
          </a:ln>
        </p:spPr>
      </p:pic>
      <p:pic>
        <p:nvPicPr>
          <p:cNvPr id="1008" name="Google Shape;1008;g3d422ecfddc_0_298"/>
          <p:cNvPicPr preferRelativeResize="0"/>
          <p:nvPr/>
        </p:nvPicPr>
        <p:blipFill rotWithShape="1">
          <a:blip r:embed="rId4">
            <a:alphaModFix/>
          </a:blip>
          <a:srcRect b="0" l="0" r="8534" t="0"/>
          <a:stretch/>
        </p:blipFill>
        <p:spPr>
          <a:xfrm>
            <a:off x="273268" y="3850237"/>
            <a:ext cx="11645466" cy="1763993"/>
          </a:xfrm>
          <a:prstGeom prst="rect">
            <a:avLst/>
          </a:prstGeom>
          <a:noFill/>
          <a:ln>
            <a:noFill/>
          </a:ln>
        </p:spPr>
      </p:pic>
      <p:pic>
        <p:nvPicPr>
          <p:cNvPr id="1009" name="Google Shape;1009;g3d422ecfddc_0_298" title="kesett logo with eeg 3.png"/>
          <p:cNvPicPr preferRelativeResize="0"/>
          <p:nvPr/>
        </p:nvPicPr>
        <p:blipFill rotWithShape="1">
          <a:blip r:embed="rId5">
            <a:alphaModFix/>
          </a:blip>
          <a:srcRect b="0" l="0" r="0" t="0"/>
          <a:stretch/>
        </p:blipFill>
        <p:spPr>
          <a:xfrm>
            <a:off x="10090132" y="5837900"/>
            <a:ext cx="1970934" cy="928333"/>
          </a:xfrm>
          <a:prstGeom prst="rect">
            <a:avLst/>
          </a:prstGeom>
          <a:noFill/>
          <a:ln>
            <a:noFill/>
          </a:ln>
        </p:spPr>
      </p:pic>
      <p:pic>
        <p:nvPicPr>
          <p:cNvPr id="1010" name="Google Shape;1010;g3d422ecfddc_0_298" title="SIREN-Acronym Only.png"/>
          <p:cNvPicPr preferRelativeResize="0"/>
          <p:nvPr/>
        </p:nvPicPr>
        <p:blipFill rotWithShape="1">
          <a:blip r:embed="rId6">
            <a:alphaModFix/>
          </a:blip>
          <a:srcRect b="0" l="0" r="0" t="0"/>
          <a:stretch/>
        </p:blipFill>
        <p:spPr>
          <a:xfrm>
            <a:off x="0" y="5675500"/>
            <a:ext cx="2229436" cy="1253133"/>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4" name="Shape 1014"/>
        <p:cNvGrpSpPr/>
        <p:nvPr/>
      </p:nvGrpSpPr>
      <p:grpSpPr>
        <a:xfrm>
          <a:off x="0" y="0"/>
          <a:ext cx="0" cy="0"/>
          <a:chOff x="0" y="0"/>
          <a:chExt cx="0" cy="0"/>
        </a:xfrm>
      </p:grpSpPr>
      <p:sp>
        <p:nvSpPr>
          <p:cNvPr id="1015" name="Google Shape;1015;g3d422ecfddc_0_30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016" name="Google Shape;1016;g3d422ecfddc_0_307"/>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17" name="Google Shape;1017;g3d422ecfddc_0_307"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18" name="Google Shape;1018;g3d422ecfddc_0_307"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19" name="Google Shape;1019;g3d422ecfddc_0_307"/>
          <p:cNvPicPr preferRelativeResize="0"/>
          <p:nvPr/>
        </p:nvPicPr>
        <p:blipFill rotWithShape="1">
          <a:blip r:embed="rId5">
            <a:alphaModFix/>
          </a:blip>
          <a:srcRect b="0" l="0" r="13778" t="0"/>
          <a:stretch/>
        </p:blipFill>
        <p:spPr>
          <a:xfrm>
            <a:off x="746708" y="1356967"/>
            <a:ext cx="10512534" cy="438541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23" name="Shape 1023"/>
        <p:cNvGrpSpPr/>
        <p:nvPr/>
      </p:nvGrpSpPr>
      <p:grpSpPr>
        <a:xfrm>
          <a:off x="0" y="0"/>
          <a:ext cx="0" cy="0"/>
          <a:chOff x="0" y="0"/>
          <a:chExt cx="0" cy="0"/>
        </a:xfrm>
      </p:grpSpPr>
      <p:sp>
        <p:nvSpPr>
          <p:cNvPr id="1024" name="Google Shape;1024;g3d422ecfddc_0_31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025" name="Google Shape;1025;g3d422ecfddc_0_315"/>
          <p:cNvSpPr txBox="1"/>
          <p:nvPr>
            <p:ph idx="1" type="body"/>
          </p:nvPr>
        </p:nvSpPr>
        <p:spPr>
          <a:xfrm>
            <a:off x="2184400" y="1536633"/>
            <a:ext cx="7823100" cy="37983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026" name="Google Shape;1026;g3d422ecfddc_0_315"/>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27" name="Google Shape;1027;g3d422ecfddc_0_315"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28" name="Google Shape;1028;g3d422ecfddc_0_315"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29" name="Google Shape;1029;g3d422ecfddc_0_315"/>
          <p:cNvPicPr preferRelativeResize="0"/>
          <p:nvPr/>
        </p:nvPicPr>
        <p:blipFill rotWithShape="1">
          <a:blip r:embed="rId5">
            <a:alphaModFix/>
          </a:blip>
          <a:srcRect b="0" l="0" r="0" t="0"/>
          <a:stretch/>
        </p:blipFill>
        <p:spPr>
          <a:xfrm>
            <a:off x="2184400" y="1701800"/>
            <a:ext cx="7823200" cy="34544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3" name="Shape 1033"/>
        <p:cNvGrpSpPr/>
        <p:nvPr/>
      </p:nvGrpSpPr>
      <p:grpSpPr>
        <a:xfrm>
          <a:off x="0" y="0"/>
          <a:ext cx="0" cy="0"/>
          <a:chOff x="0" y="0"/>
          <a:chExt cx="0" cy="0"/>
        </a:xfrm>
      </p:grpSpPr>
      <p:sp>
        <p:nvSpPr>
          <p:cNvPr id="1034" name="Google Shape;1034;g3d422ecfddc_0_32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035" name="Google Shape;1035;g3d422ecfddc_0_324"/>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36" name="Google Shape;1036;g3d422ecfddc_0_324"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37" name="Google Shape;1037;g3d422ecfddc_0_324"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38" name="Google Shape;1038;g3d422ecfddc_0_324"/>
          <p:cNvPicPr preferRelativeResize="0"/>
          <p:nvPr/>
        </p:nvPicPr>
        <p:blipFill rotWithShape="1">
          <a:blip r:embed="rId5">
            <a:alphaModFix/>
          </a:blip>
          <a:srcRect b="0" l="0" r="0" t="0"/>
          <a:stretch/>
        </p:blipFill>
        <p:spPr>
          <a:xfrm>
            <a:off x="857250" y="1356967"/>
            <a:ext cx="9808326" cy="470233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2" name="Shape 1042"/>
        <p:cNvGrpSpPr/>
        <p:nvPr/>
      </p:nvGrpSpPr>
      <p:grpSpPr>
        <a:xfrm>
          <a:off x="0" y="0"/>
          <a:ext cx="0" cy="0"/>
          <a:chOff x="0" y="0"/>
          <a:chExt cx="0" cy="0"/>
        </a:xfrm>
      </p:grpSpPr>
      <p:sp>
        <p:nvSpPr>
          <p:cNvPr id="1043" name="Google Shape;1043;g3d422ecfddc_0_3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044" name="Google Shape;1044;g3d422ecfddc_0_332"/>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45" name="Google Shape;1045;g3d422ecfddc_0_332"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46" name="Google Shape;1046;g3d422ecfddc_0_332"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47" name="Google Shape;1047;g3d422ecfddc_0_332"/>
          <p:cNvPicPr preferRelativeResize="0"/>
          <p:nvPr/>
        </p:nvPicPr>
        <p:blipFill rotWithShape="1">
          <a:blip r:embed="rId5">
            <a:alphaModFix/>
          </a:blip>
          <a:srcRect b="0" l="0" r="0" t="0"/>
          <a:stretch/>
        </p:blipFill>
        <p:spPr>
          <a:xfrm>
            <a:off x="254875" y="2260188"/>
            <a:ext cx="11573298" cy="251208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1" name="Shape 1051"/>
        <p:cNvGrpSpPr/>
        <p:nvPr/>
      </p:nvGrpSpPr>
      <p:grpSpPr>
        <a:xfrm>
          <a:off x="0" y="0"/>
          <a:ext cx="0" cy="0"/>
          <a:chOff x="0" y="0"/>
          <a:chExt cx="0" cy="0"/>
        </a:xfrm>
      </p:grpSpPr>
      <p:sp>
        <p:nvSpPr>
          <p:cNvPr id="1052" name="Google Shape;1052;g3d422ecfddc_0_34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EFIC</a:t>
            </a:r>
            <a:endParaRPr>
              <a:latin typeface="Arial"/>
              <a:ea typeface="Arial"/>
              <a:cs typeface="Arial"/>
              <a:sym typeface="Arial"/>
            </a:endParaRPr>
          </a:p>
        </p:txBody>
      </p:sp>
      <p:sp>
        <p:nvSpPr>
          <p:cNvPr id="1053" name="Google Shape;1053;g3d422ecfddc_0_34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54" name="Google Shape;1054;g3d422ecfddc_0_34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55" name="Google Shape;1055;g3d422ecfddc_0_34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56" name="Google Shape;1056;g3d422ecfddc_0_340"/>
          <p:cNvPicPr preferRelativeResize="0"/>
          <p:nvPr/>
        </p:nvPicPr>
        <p:blipFill rotWithShape="1">
          <a:blip r:embed="rId5">
            <a:alphaModFix/>
          </a:blip>
          <a:srcRect b="0" l="0" r="0" t="0"/>
          <a:stretch/>
        </p:blipFill>
        <p:spPr>
          <a:xfrm>
            <a:off x="630463" y="1428200"/>
            <a:ext cx="10931077" cy="433847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0" name="Shape 1060"/>
        <p:cNvGrpSpPr/>
        <p:nvPr/>
      </p:nvGrpSpPr>
      <p:grpSpPr>
        <a:xfrm>
          <a:off x="0" y="0"/>
          <a:ext cx="0" cy="0"/>
          <a:chOff x="0" y="0"/>
          <a:chExt cx="0" cy="0"/>
        </a:xfrm>
      </p:grpSpPr>
      <p:sp>
        <p:nvSpPr>
          <p:cNvPr id="1061" name="Google Shape;1061;g3d422ecfddc_0_34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1062" name="Google Shape;1062;g3d422ecfddc_0_34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63" name="Google Shape;1063;g3d422ecfddc_0_348"/>
          <p:cNvSpPr txBox="1"/>
          <p:nvPr/>
        </p:nvSpPr>
        <p:spPr>
          <a:xfrm>
            <a:off x="517792" y="1284303"/>
            <a:ext cx="111381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Vince/Megan will contact site to schedule once EFIC report is finalized by UAB and CIRB submission is complete/in queue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scheduled, we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064" name="Google Shape;1064;g3d422ecfddc_0_348"/>
          <p:cNvGraphicFramePr/>
          <p:nvPr/>
        </p:nvGraphicFramePr>
        <p:xfrm>
          <a:off x="952500" y="2430378"/>
          <a:ext cx="3000000" cy="3000000"/>
        </p:xfrm>
        <a:graphic>
          <a:graphicData uri="http://schemas.openxmlformats.org/drawingml/2006/table">
            <a:tbl>
              <a:tblPr>
                <a:noFill/>
                <a:tableStyleId>{137E9E58-98C8-4B57-87F9-E069D89A1762}</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8" name="Shape 1068"/>
        <p:cNvGrpSpPr/>
        <p:nvPr/>
      </p:nvGrpSpPr>
      <p:grpSpPr>
        <a:xfrm>
          <a:off x="0" y="0"/>
          <a:ext cx="0" cy="0"/>
          <a:chOff x="0" y="0"/>
          <a:chExt cx="0" cy="0"/>
        </a:xfrm>
      </p:grpSpPr>
      <p:sp>
        <p:nvSpPr>
          <p:cNvPr id="1069" name="Google Shape;1069;g3d422ecfddc_0_35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 to enroll</a:t>
            </a:r>
            <a:endParaRPr>
              <a:solidFill>
                <a:srgbClr val="743192"/>
              </a:solidFill>
              <a:latin typeface="Arial"/>
              <a:ea typeface="Arial"/>
              <a:cs typeface="Arial"/>
              <a:sym typeface="Arial"/>
            </a:endParaRPr>
          </a:p>
        </p:txBody>
      </p:sp>
      <p:pic>
        <p:nvPicPr>
          <p:cNvPr descr="A close-up of a logo&#10;&#10;AI-generated content may be incorrect." id="1070" name="Google Shape;1070;g3d422ecfddc_0_35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71" name="Google Shape;1071;g3d422ecfddc_0_355"/>
          <p:cNvSpPr txBox="1"/>
          <p:nvPr/>
        </p:nvSpPr>
        <p:spPr>
          <a:xfrm>
            <a:off x="517792" y="1284303"/>
            <a:ext cx="11138100" cy="3140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After readiness call, if CIRB approved &amp; no major outstanding issues, site will be</a:t>
            </a:r>
            <a:r>
              <a:rPr b="1" i="0" lang="en-US" sz="3000" u="none" cap="none" strike="noStrike">
                <a:solidFill>
                  <a:schemeClr val="dk1"/>
                </a:solidFill>
                <a:latin typeface="Arial"/>
                <a:ea typeface="Arial"/>
                <a:cs typeface="Arial"/>
                <a:sym typeface="Arial"/>
              </a:rPr>
              <a:t> Released to Receive Study Supplies</a:t>
            </a:r>
            <a:endParaRPr b="1"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Triggers study drug shipment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study drug is checked in at site, final administrative review &gt; </a:t>
            </a:r>
            <a:r>
              <a:rPr b="1" i="0" lang="en-US" sz="3000" u="none" cap="none" strike="noStrike">
                <a:solidFill>
                  <a:schemeClr val="dk1"/>
                </a:solidFill>
                <a:latin typeface="Arial"/>
                <a:ea typeface="Arial"/>
                <a:cs typeface="Arial"/>
                <a:sym typeface="Arial"/>
              </a:rPr>
              <a:t>Released to Enroll</a:t>
            </a:r>
            <a:endParaRPr b="1"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5" name="Shape 1075"/>
        <p:cNvGrpSpPr/>
        <p:nvPr/>
      </p:nvGrpSpPr>
      <p:grpSpPr>
        <a:xfrm>
          <a:off x="0" y="0"/>
          <a:ext cx="0" cy="0"/>
          <a:chOff x="0" y="0"/>
          <a:chExt cx="0" cy="0"/>
        </a:xfrm>
      </p:grpSpPr>
      <p:sp>
        <p:nvSpPr>
          <p:cNvPr id="1076" name="Google Shape;1076;g3d422ecfddc_0_36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Team Coverage</a:t>
            </a:r>
            <a:endParaRPr>
              <a:solidFill>
                <a:srgbClr val="743192"/>
              </a:solidFill>
              <a:latin typeface="Arial"/>
              <a:ea typeface="Arial"/>
              <a:cs typeface="Arial"/>
              <a:sym typeface="Arial"/>
            </a:endParaRPr>
          </a:p>
        </p:txBody>
      </p:sp>
      <p:pic>
        <p:nvPicPr>
          <p:cNvPr descr="A close-up of a logo&#10;&#10;AI-generated content may be incorrect." id="1077" name="Google Shape;1077;g3d422ecfddc_0_36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78" name="Google Shape;1078;g3d422ecfddc_0_361"/>
          <p:cNvSpPr txBox="1"/>
          <p:nvPr/>
        </p:nvSpPr>
        <p:spPr>
          <a:xfrm>
            <a:off x="526942" y="1957678"/>
            <a:ext cx="11138100" cy="36018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team is to arrive ideally within 30 minutes of an enrollment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Ceribell assistance if needed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drug vial ID recovery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Informed consent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Enrollment CRFs to be completed within 8 hours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2" name="Shape 1082"/>
        <p:cNvGrpSpPr/>
        <p:nvPr/>
      </p:nvGrpSpPr>
      <p:grpSpPr>
        <a:xfrm>
          <a:off x="0" y="0"/>
          <a:ext cx="0" cy="0"/>
          <a:chOff x="0" y="0"/>
          <a:chExt cx="0" cy="0"/>
        </a:xfrm>
      </p:grpSpPr>
      <p:pic>
        <p:nvPicPr>
          <p:cNvPr descr="A close-up of a logo&#10;&#10;AI-generated content may be incorrect." id="1083" name="Google Shape;1083;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descr="A close-up of a logo&#10;&#10;AI-generated content may be incorrect." id="1084" name="Google Shape;1084;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85" name="Google Shape;1085;g3d422ecfddc_0_367"/>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6" name="Google Shape;1086;g3d422ecfddc_0_367"/>
          <p:cNvSpPr txBox="1"/>
          <p:nvPr/>
        </p:nvSpPr>
        <p:spPr>
          <a:xfrm>
            <a:off x="2102075" y="10130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strategies are you using to provide study team coverage on weekends &amp; nights? </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90" name="Shape 1090"/>
        <p:cNvGrpSpPr/>
        <p:nvPr/>
      </p:nvGrpSpPr>
      <p:grpSpPr>
        <a:xfrm>
          <a:off x="0" y="0"/>
          <a:ext cx="0" cy="0"/>
          <a:chOff x="0" y="0"/>
          <a:chExt cx="0" cy="0"/>
        </a:xfrm>
      </p:grpSpPr>
      <p:sp>
        <p:nvSpPr>
          <p:cNvPr id="1091" name="Google Shape;1091;g3d422ecfddc_0_37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2" name="Google Shape;1092;g3d422ecfddc_0_37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093" name="Google Shape;1093;g3d422ecfddc_0_374"/>
          <p:cNvGrpSpPr/>
          <p:nvPr/>
        </p:nvGrpSpPr>
        <p:grpSpPr>
          <a:xfrm>
            <a:off x="1303402" y="3985"/>
            <a:ext cx="9772765" cy="6858000"/>
            <a:chOff x="1303402" y="3985"/>
            <a:chExt cx="9772765" cy="6858000"/>
          </a:xfrm>
        </p:grpSpPr>
        <p:sp>
          <p:nvSpPr>
            <p:cNvPr id="1094" name="Google Shape;1094;g3d422ecfddc_0_37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5" name="Google Shape;1095;g3d422ecfddc_0_37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6" name="Google Shape;1096;g3d422ecfddc_0_37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7" name="Google Shape;1097;g3d422ecfddc_0_37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8" name="Google Shape;1098;g3d422ecfddc_0_37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9" name="Google Shape;1099;g3d422ecfddc_0_37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0" name="Google Shape;1100;g3d422ecfddc_0_37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101" name="Google Shape;1101;g3d422ecfddc_0_37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102" name="Google Shape;1102;g3d422ecfddc_0_37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101"/>
                                        </p:tgtEl>
                                        <p:attrNameLst>
                                          <p:attrName>style.visibility</p:attrName>
                                        </p:attrNameLst>
                                      </p:cBhvr>
                                      <p:to>
                                        <p:strVal val="visible"/>
                                      </p:to>
                                    </p:set>
                                    <p:animEffect filter="fade" transition="in">
                                      <p:cBhvr>
                                        <p:cTn dur="1000"/>
                                        <p:tgtEl>
                                          <p:spTgt spid="1101"/>
                                        </p:tgtEl>
                                      </p:cBhvr>
                                    </p:animEffect>
                                  </p:childTnLst>
                                </p:cTn>
                              </p:par>
                              <p:par>
                                <p:cTn fill="hold" nodeType="withEffect" presetClass="entr" presetID="10" presetSubtype="0">
                                  <p:stCondLst>
                                    <p:cond delay="1000"/>
                                  </p:stCondLst>
                                  <p:childTnLst>
                                    <p:set>
                                      <p:cBhvr>
                                        <p:cTn dur="1" fill="hold">
                                          <p:stCondLst>
                                            <p:cond delay="0"/>
                                          </p:stCondLst>
                                        </p:cTn>
                                        <p:tgtEl>
                                          <p:spTgt spid="1102">
                                            <p:txEl>
                                              <p:pRg end="0" st="0"/>
                                            </p:txEl>
                                          </p:spTgt>
                                        </p:tgtEl>
                                        <p:attrNameLst>
                                          <p:attrName>style.visibility</p:attrName>
                                        </p:attrNameLst>
                                      </p:cBhvr>
                                      <p:to>
                                        <p:strVal val="visible"/>
                                      </p:to>
                                    </p:set>
                                    <p:animEffect filter="fade" transition="in">
                                      <p:cBhvr>
                                        <p:cTn dur="1000"/>
                                        <p:tgtEl>
                                          <p:spTgt spid="110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6" name="Shape 1106"/>
        <p:cNvGrpSpPr/>
        <p:nvPr/>
      </p:nvGrpSpPr>
      <p:grpSpPr>
        <a:xfrm>
          <a:off x="0" y="0"/>
          <a:ext cx="0" cy="0"/>
          <a:chOff x="0" y="0"/>
          <a:chExt cx="0" cy="0"/>
        </a:xfrm>
      </p:grpSpPr>
      <p:sp>
        <p:nvSpPr>
          <p:cNvPr id="1107" name="Google Shape;1107;g3d422ecfddc_0_389"/>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108" name="Google Shape;1108;g3d422ecfddc_0_38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09" name="Google Shape;1109;g3d422ecfddc_0_389"/>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13" name="Shape 1113"/>
        <p:cNvGrpSpPr/>
        <p:nvPr/>
      </p:nvGrpSpPr>
      <p:grpSpPr>
        <a:xfrm>
          <a:off x="0" y="0"/>
          <a:ext cx="0" cy="0"/>
          <a:chOff x="0" y="0"/>
          <a:chExt cx="0" cy="0"/>
        </a:xfrm>
      </p:grpSpPr>
      <p:sp>
        <p:nvSpPr>
          <p:cNvPr id="1114" name="Google Shape;1114;g3d422ecfddc_0_395"/>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1115" name="Google Shape;1115;g3d422ecfddc_0_3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16" name="Google Shape;1116;g3d422ecfddc_0_395"/>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0" name="Shape 1120"/>
        <p:cNvGrpSpPr/>
        <p:nvPr/>
      </p:nvGrpSpPr>
      <p:grpSpPr>
        <a:xfrm>
          <a:off x="0" y="0"/>
          <a:ext cx="0" cy="0"/>
          <a:chOff x="0" y="0"/>
          <a:chExt cx="0" cy="0"/>
        </a:xfrm>
      </p:grpSpPr>
      <p:sp>
        <p:nvSpPr>
          <p:cNvPr id="1121" name="Google Shape;1121;g3d422ecfddc_0_40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122" name="Google Shape;1122;g3d422ecfddc_0_4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23" name="Google Shape;1123;g3d422ecfddc_0_40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124" name="Google Shape;1124;g3d422ecfddc_0_40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1125" name="Google Shape;1125;g3d422ecfddc_0_40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g3d422ecfddc_0_40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27" name="Google Shape;1127;g3d422ecfddc_0_40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1128" name="Google Shape;1128;g3d422ecfddc_0_40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9" name="Google Shape;1129;g3d422ecfddc_0_40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3" name="Shape 1133"/>
        <p:cNvGrpSpPr/>
        <p:nvPr/>
      </p:nvGrpSpPr>
      <p:grpSpPr>
        <a:xfrm>
          <a:off x="0" y="0"/>
          <a:ext cx="0" cy="0"/>
          <a:chOff x="0" y="0"/>
          <a:chExt cx="0" cy="0"/>
        </a:xfrm>
      </p:grpSpPr>
      <p:sp>
        <p:nvSpPr>
          <p:cNvPr id="1134" name="Google Shape;1134;g3d422ecfddc_0_41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135" name="Google Shape;1135;g3d422ecfddc_0_4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36" name="Google Shape;1136;g3d422ecfddc_0_413"/>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137" name="Google Shape;1137;g3d422ecfddc_0_413"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1" name="Shape 1141"/>
        <p:cNvGrpSpPr/>
        <p:nvPr/>
      </p:nvGrpSpPr>
      <p:grpSpPr>
        <a:xfrm>
          <a:off x="0" y="0"/>
          <a:ext cx="0" cy="0"/>
          <a:chOff x="0" y="0"/>
          <a:chExt cx="0" cy="0"/>
        </a:xfrm>
      </p:grpSpPr>
      <p:pic>
        <p:nvPicPr>
          <p:cNvPr id="1142" name="Google Shape;1142;g3d422ecfddc_0_799"/>
          <p:cNvPicPr preferRelativeResize="0"/>
          <p:nvPr/>
        </p:nvPicPr>
        <p:blipFill rotWithShape="1">
          <a:blip r:embed="rId3">
            <a:alphaModFix/>
          </a:blip>
          <a:srcRect b="12989" l="6121" r="0" t="25714"/>
          <a:stretch/>
        </p:blipFill>
        <p:spPr>
          <a:xfrm>
            <a:off x="8811150" y="5346633"/>
            <a:ext cx="3292078" cy="1856623"/>
          </a:xfrm>
          <a:prstGeom prst="rect">
            <a:avLst/>
          </a:prstGeom>
          <a:noFill/>
          <a:ln>
            <a:noFill/>
          </a:ln>
        </p:spPr>
      </p:pic>
      <p:sp>
        <p:nvSpPr>
          <p:cNvPr id="1143" name="Google Shape;1143;g3d422ecfddc_0_7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1144" name="Google Shape;1144;g3d422ecfddc_0_7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1145" name="Google Shape;1145;g3d422ecfddc_0_7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1146" name="Google Shape;1146;g3d422ecfddc_0_7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1147" name="Google Shape;1147;g3d422ecfddc_0_7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1148" name="Google Shape;1148;g3d422ecfddc_0_7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1149" name="Google Shape;1149;g3d422ecfddc_0_7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1150" name="Google Shape;1150;g3d422ecfddc_0_7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1151" name="Google Shape;1151;g3d422ecfddc_0_7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1152" name="Google Shape;1152;g3d422ecfddc_0_7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6" name="Shape 1156"/>
        <p:cNvGrpSpPr/>
        <p:nvPr/>
      </p:nvGrpSpPr>
      <p:grpSpPr>
        <a:xfrm>
          <a:off x="0" y="0"/>
          <a:ext cx="0" cy="0"/>
          <a:chOff x="0" y="0"/>
          <a:chExt cx="0" cy="0"/>
        </a:xfrm>
      </p:grpSpPr>
      <p:sp>
        <p:nvSpPr>
          <p:cNvPr id="1157" name="Google Shape;1157;g3d422ecfddc_0_81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1158" name="Google Shape;1158;g3d422ecfddc_0_81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determine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159" name="Google Shape;1159;g3d422ecfddc_0_8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3" name="Shape 1163"/>
        <p:cNvGrpSpPr/>
        <p:nvPr/>
      </p:nvGrpSpPr>
      <p:grpSpPr>
        <a:xfrm>
          <a:off x="0" y="0"/>
          <a:ext cx="0" cy="0"/>
          <a:chOff x="0" y="0"/>
          <a:chExt cx="0" cy="0"/>
        </a:xfrm>
      </p:grpSpPr>
      <p:sp>
        <p:nvSpPr>
          <p:cNvPr id="1164" name="Google Shape;1164;g3d422ecfddc_0_81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1165" name="Google Shape;1165;g3d422ecfddc_0_819"/>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1166" name="Google Shape;1166;g3d422ecfddc_0_819"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1167" name="Google Shape;1167;g3d422ecfddc_0_81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1" name="Shape 1171"/>
        <p:cNvGrpSpPr/>
        <p:nvPr/>
      </p:nvGrpSpPr>
      <p:grpSpPr>
        <a:xfrm>
          <a:off x="0" y="0"/>
          <a:ext cx="0" cy="0"/>
          <a:chOff x="0" y="0"/>
          <a:chExt cx="0" cy="0"/>
        </a:xfrm>
      </p:grpSpPr>
      <p:sp>
        <p:nvSpPr>
          <p:cNvPr id="1172" name="Google Shape;1172;g3d422ecfddc_0_82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1173" name="Google Shape;1173;g3d422ecfddc_0_826"/>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7" name="Shape 1177"/>
        <p:cNvGrpSpPr/>
        <p:nvPr/>
      </p:nvGrpSpPr>
      <p:grpSpPr>
        <a:xfrm>
          <a:off x="0" y="0"/>
          <a:ext cx="0" cy="0"/>
          <a:chOff x="0" y="0"/>
          <a:chExt cx="0" cy="0"/>
        </a:xfrm>
      </p:grpSpPr>
      <p:sp>
        <p:nvSpPr>
          <p:cNvPr id="1178" name="Google Shape;1178;g3d422ecfddc_0_83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1179" name="Google Shape;1179;g3d422ecfddc_0_831"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1180" name="Google Shape;1180;g3d422ecfddc_0_831"/>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1181" name="Google Shape;1181;g3d422ecfddc_0_8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85" name="Shape 1185"/>
        <p:cNvGrpSpPr/>
        <p:nvPr/>
      </p:nvGrpSpPr>
      <p:grpSpPr>
        <a:xfrm>
          <a:off x="0" y="0"/>
          <a:ext cx="0" cy="0"/>
          <a:chOff x="0" y="0"/>
          <a:chExt cx="0" cy="0"/>
        </a:xfrm>
      </p:grpSpPr>
      <p:sp>
        <p:nvSpPr>
          <p:cNvPr id="1186" name="Google Shape;1186;g3d422ecfddc_0_9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7" name="Google Shape;1187;g3d422ecfddc_0_9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8" name="Google Shape;1188;g3d422ecfddc_0_912"/>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9" name="Google Shape;1189;g3d422ecfddc_0_912"/>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0" name="Google Shape;1190;g3d422ecfddc_0_912"/>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1" name="Google Shape;1191;g3d422ecfddc_0_912"/>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2" name="Google Shape;1192;g3d422ecfddc_0_912"/>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3" name="Google Shape;1193;g3d422ecfddc_0_912"/>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1194" name="Google Shape;1194;g3d422ecfddc_0_912"/>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98" name="Shape 1198"/>
        <p:cNvGrpSpPr/>
        <p:nvPr/>
      </p:nvGrpSpPr>
      <p:grpSpPr>
        <a:xfrm>
          <a:off x="0" y="0"/>
          <a:ext cx="0" cy="0"/>
          <a:chOff x="0" y="0"/>
          <a:chExt cx="0" cy="0"/>
        </a:xfrm>
      </p:grpSpPr>
      <p:sp>
        <p:nvSpPr>
          <p:cNvPr id="1199" name="Google Shape;1199;g3d422ecfddc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0" name="Google Shape;1200;g3d422ecfddc_0_92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1" name="Google Shape;1201;g3d422ecfddc_0_92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2" name="Google Shape;1202;g3d422ecfddc_0_92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3" name="Google Shape;1203;g3d422ecfddc_0_92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4" name="Google Shape;1204;g3d422ecfddc_0_92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5" name="Google Shape;1205;g3d422ecfddc_0_92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6" name="Google Shape;1206;g3d422ecfddc_0_92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207" name="Google Shape;1207;g3d422ecfddc_0_924"/>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1" name="Shape 1211"/>
        <p:cNvGrpSpPr/>
        <p:nvPr/>
      </p:nvGrpSpPr>
      <p:grpSpPr>
        <a:xfrm>
          <a:off x="0" y="0"/>
          <a:ext cx="0" cy="0"/>
          <a:chOff x="0" y="0"/>
          <a:chExt cx="0" cy="0"/>
        </a:xfrm>
      </p:grpSpPr>
      <p:sp>
        <p:nvSpPr>
          <p:cNvPr id="1212" name="Google Shape;1212;g3d422ecfddc_0_936"/>
          <p:cNvSpPr txBox="1"/>
          <p:nvPr>
            <p:ph type="title"/>
          </p:nvPr>
        </p:nvSpPr>
        <p:spPr>
          <a:xfrm>
            <a:off x="377967" y="578316"/>
            <a:ext cx="58431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213" name="Google Shape;1213;g3d422ecfddc_0_936"/>
          <p:cNvSpPr txBox="1"/>
          <p:nvPr/>
        </p:nvSpPr>
        <p:spPr>
          <a:xfrm>
            <a:off x="386533" y="1513000"/>
            <a:ext cx="5074800" cy="43155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214" name="Google Shape;1214;g3d422ecfddc_0_936"/>
          <p:cNvSpPr txBox="1"/>
          <p:nvPr/>
        </p:nvSpPr>
        <p:spPr>
          <a:xfrm>
            <a:off x="8229600" y="1936751"/>
            <a:ext cx="6910800" cy="10983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215" name="Google Shape;1215;g3d422ecfddc_0_936"/>
          <p:cNvSpPr txBox="1"/>
          <p:nvPr/>
        </p:nvSpPr>
        <p:spPr>
          <a:xfrm>
            <a:off x="5488300" y="1513000"/>
            <a:ext cx="67038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0" name="Shape 1220"/>
        <p:cNvGrpSpPr/>
        <p:nvPr/>
      </p:nvGrpSpPr>
      <p:grpSpPr>
        <a:xfrm>
          <a:off x="0" y="0"/>
          <a:ext cx="0" cy="0"/>
          <a:chOff x="0" y="0"/>
          <a:chExt cx="0" cy="0"/>
        </a:xfrm>
      </p:grpSpPr>
      <p:pic>
        <p:nvPicPr>
          <p:cNvPr id="1221" name="Google Shape;1221;g3d422ecfddc_0_943"/>
          <p:cNvPicPr preferRelativeResize="0"/>
          <p:nvPr/>
        </p:nvPicPr>
        <p:blipFill rotWithShape="1">
          <a:blip r:embed="rId3">
            <a:alphaModFix/>
          </a:blip>
          <a:srcRect b="0" l="0" r="0" t="0"/>
          <a:stretch/>
        </p:blipFill>
        <p:spPr>
          <a:xfrm>
            <a:off x="2377081" y="9144"/>
            <a:ext cx="7437840" cy="68580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6" name="Shape 1226"/>
        <p:cNvGrpSpPr/>
        <p:nvPr/>
      </p:nvGrpSpPr>
      <p:grpSpPr>
        <a:xfrm>
          <a:off x="0" y="0"/>
          <a:ext cx="0" cy="0"/>
          <a:chOff x="0" y="0"/>
          <a:chExt cx="0" cy="0"/>
        </a:xfrm>
      </p:grpSpPr>
      <p:pic>
        <p:nvPicPr>
          <p:cNvPr id="1227" name="Google Shape;1227;g3d422ecfddc_0_94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228" name="Google Shape;1228;g3d422ecfddc_0_94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32" name="Shape 1232"/>
        <p:cNvGrpSpPr/>
        <p:nvPr/>
      </p:nvGrpSpPr>
      <p:grpSpPr>
        <a:xfrm>
          <a:off x="0" y="0"/>
          <a:ext cx="0" cy="0"/>
          <a:chOff x="0" y="0"/>
          <a:chExt cx="0" cy="0"/>
        </a:xfrm>
      </p:grpSpPr>
      <p:sp>
        <p:nvSpPr>
          <p:cNvPr id="1233" name="Google Shape;1233;g3d422ecfddc_0_95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4" name="Google Shape;1234;g3d422ecfddc_0_95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5" name="Google Shape;1235;g3d422ecfddc_0_95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6" name="Google Shape;1236;g3d422ecfddc_0_95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7" name="Google Shape;1237;g3d422ecfddc_0_95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2"/>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8" name="Google Shape;1238;g3d422ecfddc_0_95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3"/>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9" name="Google Shape;1239;g3d422ecfddc_0_95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0" name="Google Shape;1240;g3d422ecfddc_0_95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241" name="Google Shape;1241;g3d422ecfddc_0_954"/>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5" name="Shape 1245"/>
        <p:cNvGrpSpPr/>
        <p:nvPr/>
      </p:nvGrpSpPr>
      <p:grpSpPr>
        <a:xfrm>
          <a:off x="0" y="0"/>
          <a:ext cx="0" cy="0"/>
          <a:chOff x="0" y="0"/>
          <a:chExt cx="0" cy="0"/>
        </a:xfrm>
      </p:grpSpPr>
      <p:sp>
        <p:nvSpPr>
          <p:cNvPr id="1246" name="Google Shape;1246;g3da8c3f9c3f_2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1247" name="Google Shape;1247;g3da8c3f9c3f_2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1248" name="Google Shape;1248;g3da8c3f9c3f_2_6"/>
          <p:cNvSpPr txBox="1"/>
          <p:nvPr/>
        </p:nvSpPr>
        <p:spPr>
          <a:xfrm>
            <a:off x="672725" y="1442725"/>
            <a:ext cx="9018600" cy="45252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Vital Signs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Prior to study drug start</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Medical History &amp; Demographics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Patient or LAR vs EMR</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Sign &amp; date all source documentation</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Have all sources available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52" name="Shape 1252"/>
        <p:cNvGrpSpPr/>
        <p:nvPr/>
      </p:nvGrpSpPr>
      <p:grpSpPr>
        <a:xfrm>
          <a:off x="0" y="0"/>
          <a:ext cx="0" cy="0"/>
          <a:chOff x="0" y="0"/>
          <a:chExt cx="0" cy="0"/>
        </a:xfrm>
      </p:grpSpPr>
      <p:sp>
        <p:nvSpPr>
          <p:cNvPr id="1253" name="Google Shape;1253;g3d422ecfddc_0_49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4" name="Google Shape;1254;g3d422ecfddc_0_494"/>
          <p:cNvSpPr txBox="1"/>
          <p:nvPr>
            <p:ph type="title"/>
          </p:nvPr>
        </p:nvSpPr>
        <p:spPr>
          <a:xfrm>
            <a:off x="431846" y="332151"/>
            <a:ext cx="5814300" cy="155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Protocol Premises</a:t>
            </a:r>
            <a:endParaRPr>
              <a:latin typeface="Arial"/>
              <a:ea typeface="Arial"/>
              <a:cs typeface="Arial"/>
              <a:sym typeface="Arial"/>
            </a:endParaRPr>
          </a:p>
        </p:txBody>
      </p:sp>
      <p:sp>
        <p:nvSpPr>
          <p:cNvPr id="1255" name="Google Shape;1255;g3d422ecfddc_0_494"/>
          <p:cNvSpPr txBox="1"/>
          <p:nvPr>
            <p:ph idx="1" type="body"/>
          </p:nvPr>
        </p:nvSpPr>
        <p:spPr>
          <a:xfrm>
            <a:off x="526796" y="2223146"/>
            <a:ext cx="5624400" cy="3374400"/>
          </a:xfrm>
          <a:prstGeom prst="rect">
            <a:avLst/>
          </a:prstGeom>
          <a:noFill/>
          <a:ln>
            <a:noFill/>
          </a:ln>
        </p:spPr>
        <p:txBody>
          <a:bodyPr anchorCtr="0" anchor="t" bIns="45700" lIns="91425" spcFirstLastPara="1" rIns="91425" wrap="square" tIns="45700">
            <a:normAutofit/>
          </a:bodyPr>
          <a:lstStyle/>
          <a:p>
            <a:pPr indent="-114300" lvl="0" marL="0" rtl="0" algn="l">
              <a:lnSpc>
                <a:spcPct val="90000"/>
              </a:lnSpc>
              <a:spcBef>
                <a:spcPts val="0"/>
              </a:spcBef>
              <a:spcAft>
                <a:spcPts val="0"/>
              </a:spcAft>
              <a:buClr>
                <a:schemeClr val="dk1"/>
              </a:buClr>
              <a:buSzPts val="1800"/>
              <a:buFont typeface="Arial"/>
              <a:buChar char="•"/>
            </a:pPr>
            <a:r>
              <a:rPr lang="en-US" sz="2400"/>
              <a:t>KESETT should never delay treatment of status epilepticus</a:t>
            </a:r>
            <a:endParaRPr/>
          </a:p>
          <a:p>
            <a:pPr indent="-114300" lvl="0" marL="0" rtl="0" algn="l">
              <a:lnSpc>
                <a:spcPct val="90000"/>
              </a:lnSpc>
              <a:spcBef>
                <a:spcPts val="1600"/>
              </a:spcBef>
              <a:spcAft>
                <a:spcPts val="1600"/>
              </a:spcAft>
              <a:buClr>
                <a:schemeClr val="dk1"/>
              </a:buClr>
              <a:buSzPts val="1800"/>
              <a:buFont typeface="Arial"/>
              <a:buChar char="•"/>
            </a:pPr>
            <a:r>
              <a:rPr lang="en-US" sz="2400"/>
              <a:t>KESETT is based upon guideline-</a:t>
            </a:r>
            <a:br>
              <a:rPr lang="en-US" sz="2400"/>
            </a:br>
            <a:r>
              <a:rPr lang="en-US" sz="2400"/>
              <a:t>concordant treatment of status</a:t>
            </a:r>
            <a:endParaRPr/>
          </a:p>
        </p:txBody>
      </p:sp>
      <p:pic>
        <p:nvPicPr>
          <p:cNvPr id="1256" name="Google Shape;1256;g3d422ecfddc_0_494"/>
          <p:cNvPicPr preferRelativeResize="0"/>
          <p:nvPr/>
        </p:nvPicPr>
        <p:blipFill rotWithShape="1">
          <a:blip r:embed="rId3">
            <a:alphaModFix/>
          </a:blip>
          <a:srcRect b="0" l="0" r="0" t="0"/>
          <a:stretch/>
        </p:blipFill>
        <p:spPr>
          <a:xfrm>
            <a:off x="5029425" y="1207475"/>
            <a:ext cx="952025" cy="952025"/>
          </a:xfrm>
          <a:prstGeom prst="rect">
            <a:avLst/>
          </a:prstGeom>
          <a:noFill/>
          <a:ln>
            <a:noFill/>
          </a:ln>
        </p:spPr>
      </p:pic>
      <p:pic>
        <p:nvPicPr>
          <p:cNvPr id="1257" name="Google Shape;1257;g3d422ecfddc_0_494"/>
          <p:cNvPicPr preferRelativeResize="0"/>
          <p:nvPr/>
        </p:nvPicPr>
        <p:blipFill rotWithShape="1">
          <a:blip r:embed="rId4">
            <a:alphaModFix/>
          </a:blip>
          <a:srcRect b="0" l="0" r="0" t="0"/>
          <a:stretch/>
        </p:blipFill>
        <p:spPr>
          <a:xfrm>
            <a:off x="6558750" y="152400"/>
            <a:ext cx="5159702" cy="6553198"/>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2" name="Shape 1262"/>
        <p:cNvGrpSpPr/>
        <p:nvPr/>
      </p:nvGrpSpPr>
      <p:grpSpPr>
        <a:xfrm>
          <a:off x="0" y="0"/>
          <a:ext cx="0" cy="0"/>
          <a:chOff x="0" y="0"/>
          <a:chExt cx="0" cy="0"/>
        </a:xfrm>
      </p:grpSpPr>
      <p:pic>
        <p:nvPicPr>
          <p:cNvPr id="1263" name="Google Shape;1263;g3d422ecfddc_0_656" title="Screenshot 2026-04-02 at 9.56.44 AM.png"/>
          <p:cNvPicPr preferRelativeResize="0"/>
          <p:nvPr/>
        </p:nvPicPr>
        <p:blipFill rotWithShape="1">
          <a:blip r:embed="rId3">
            <a:alphaModFix/>
          </a:blip>
          <a:srcRect b="0" l="0" r="0" t="0"/>
          <a:stretch/>
        </p:blipFill>
        <p:spPr>
          <a:xfrm>
            <a:off x="1052449" y="418150"/>
            <a:ext cx="9938849" cy="2882425"/>
          </a:xfrm>
          <a:prstGeom prst="rect">
            <a:avLst/>
          </a:prstGeom>
          <a:noFill/>
          <a:ln>
            <a:noFill/>
          </a:ln>
        </p:spPr>
      </p:pic>
      <p:sp>
        <p:nvSpPr>
          <p:cNvPr id="1264" name="Google Shape;1264;g3d422ecfddc_0_656"/>
          <p:cNvSpPr txBox="1"/>
          <p:nvPr/>
        </p:nvSpPr>
        <p:spPr>
          <a:xfrm>
            <a:off x="1211525" y="3894550"/>
            <a:ext cx="9620700" cy="23397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Clinical team needs to be aware of study and screening</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Study team can assist via EHR alerts, EMS alerts, etc.</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Leverage key teams such as ED pharmacy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Provider will assess eligibility and enroll; investigator will confirm eligibility later for CRF entry</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9" name="Shape 1269"/>
        <p:cNvGrpSpPr/>
        <p:nvPr/>
      </p:nvGrpSpPr>
      <p:grpSpPr>
        <a:xfrm>
          <a:off x="0" y="0"/>
          <a:ext cx="0" cy="0"/>
          <a:chOff x="0" y="0"/>
          <a:chExt cx="0" cy="0"/>
        </a:xfrm>
      </p:grpSpPr>
      <p:pic>
        <p:nvPicPr>
          <p:cNvPr id="1270" name="Google Shape;1270;g3d422ecfddc_0_594"/>
          <p:cNvPicPr preferRelativeResize="0"/>
          <p:nvPr/>
        </p:nvPicPr>
        <p:blipFill rotWithShape="1">
          <a:blip r:embed="rId3">
            <a:alphaModFix/>
          </a:blip>
          <a:srcRect b="0" l="0" r="0" t="0"/>
          <a:stretch/>
        </p:blipFill>
        <p:spPr>
          <a:xfrm>
            <a:off x="8585575" y="1445497"/>
            <a:ext cx="3454274" cy="4378804"/>
          </a:xfrm>
          <a:prstGeom prst="rect">
            <a:avLst/>
          </a:prstGeom>
          <a:noFill/>
          <a:ln>
            <a:noFill/>
          </a:ln>
        </p:spPr>
      </p:pic>
      <p:pic>
        <p:nvPicPr>
          <p:cNvPr id="1271" name="Google Shape;1271;g3d422ecfddc_0_594" title="Screenshot 2026-04-02 at 10.00.07 AM.png"/>
          <p:cNvPicPr preferRelativeResize="0"/>
          <p:nvPr/>
        </p:nvPicPr>
        <p:blipFill rotWithShape="1">
          <a:blip r:embed="rId4">
            <a:alphaModFix/>
          </a:blip>
          <a:srcRect b="0" l="0" r="0" t="0"/>
          <a:stretch/>
        </p:blipFill>
        <p:spPr>
          <a:xfrm>
            <a:off x="-12" y="3624900"/>
            <a:ext cx="6920288" cy="3233100"/>
          </a:xfrm>
          <a:prstGeom prst="rect">
            <a:avLst/>
          </a:prstGeom>
          <a:noFill/>
          <a:ln>
            <a:noFill/>
          </a:ln>
        </p:spPr>
      </p:pic>
      <p:pic>
        <p:nvPicPr>
          <p:cNvPr id="1272" name="Google Shape;1272;g3d422ecfddc_0_594" title="Screenshot 2026-04-02 at 9.59.56 AM.png"/>
          <p:cNvPicPr preferRelativeResize="0"/>
          <p:nvPr/>
        </p:nvPicPr>
        <p:blipFill rotWithShape="1">
          <a:blip r:embed="rId5">
            <a:alphaModFix/>
          </a:blip>
          <a:srcRect b="0" l="0" r="0" t="0"/>
          <a:stretch/>
        </p:blipFill>
        <p:spPr>
          <a:xfrm>
            <a:off x="0" y="-86950"/>
            <a:ext cx="6920275" cy="3711850"/>
          </a:xfrm>
          <a:prstGeom prst="rect">
            <a:avLst/>
          </a:prstGeom>
          <a:noFill/>
          <a:ln>
            <a:noFill/>
          </a:ln>
        </p:spPr>
      </p:pic>
      <p:sp>
        <p:nvSpPr>
          <p:cNvPr id="1273" name="Google Shape;1273;g3d422ecfddc_0_594"/>
          <p:cNvSpPr/>
          <p:nvPr/>
        </p:nvSpPr>
        <p:spPr>
          <a:xfrm>
            <a:off x="7033975" y="2816000"/>
            <a:ext cx="1437900" cy="14223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8" name="Shape 1278"/>
        <p:cNvGrpSpPr/>
        <p:nvPr/>
      </p:nvGrpSpPr>
      <p:grpSpPr>
        <a:xfrm>
          <a:off x="0" y="0"/>
          <a:ext cx="0" cy="0"/>
          <a:chOff x="0" y="0"/>
          <a:chExt cx="0" cy="0"/>
        </a:xfrm>
      </p:grpSpPr>
      <p:pic>
        <p:nvPicPr>
          <p:cNvPr id="1279" name="Google Shape;1279;g3d422ecfddc_0_540"/>
          <p:cNvPicPr preferRelativeResize="0"/>
          <p:nvPr/>
        </p:nvPicPr>
        <p:blipFill rotWithShape="1">
          <a:blip r:embed="rId3">
            <a:alphaModFix/>
          </a:blip>
          <a:srcRect b="0" l="0" r="0" t="0"/>
          <a:stretch/>
        </p:blipFill>
        <p:spPr>
          <a:xfrm>
            <a:off x="0" y="9150"/>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1279"/>
                                        </p:tgtEl>
                                        <p:attrNameLst>
                                          <p:attrName>ppt_y</p:attrName>
                                        </p:attrNameLst>
                                      </p:cBhvr>
                                      <p:tavLst>
                                        <p:tav fmla="" tm="0">
                                          <p:val>
                                            <p:strVal val="#ppt_y"/>
                                          </p:val>
                                        </p:tav>
                                        <p:tav fmla="" tm="100000">
                                          <p:val>
                                            <p:strVal val="#ppt_y-1"/>
                                          </p:val>
                                        </p:tav>
                                      </p:tavLst>
                                    </p:anim>
                                    <p:set>
                                      <p:cBhvr>
                                        <p:cTn dur="1" fill="hold">
                                          <p:stCondLst>
                                            <p:cond delay="1000"/>
                                          </p:stCondLst>
                                        </p:cTn>
                                        <p:tgtEl>
                                          <p:spTgt spid="12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4" name="Shape 1284"/>
        <p:cNvGrpSpPr/>
        <p:nvPr/>
      </p:nvGrpSpPr>
      <p:grpSpPr>
        <a:xfrm>
          <a:off x="0" y="0"/>
          <a:ext cx="0" cy="0"/>
          <a:chOff x="0" y="0"/>
          <a:chExt cx="0" cy="0"/>
        </a:xfrm>
      </p:grpSpPr>
      <p:pic>
        <p:nvPicPr>
          <p:cNvPr id="1285" name="Google Shape;1285;g3d422ecfddc_0_663"/>
          <p:cNvPicPr preferRelativeResize="0"/>
          <p:nvPr/>
        </p:nvPicPr>
        <p:blipFill rotWithShape="1">
          <a:blip r:embed="rId3">
            <a:alphaModFix/>
          </a:blip>
          <a:srcRect b="50051" l="0" r="0" t="21848"/>
          <a:stretch/>
        </p:blipFill>
        <p:spPr>
          <a:xfrm>
            <a:off x="78150" y="1284176"/>
            <a:ext cx="6613300" cy="2360249"/>
          </a:xfrm>
          <a:prstGeom prst="rect">
            <a:avLst/>
          </a:prstGeom>
          <a:noFill/>
          <a:ln>
            <a:noFill/>
          </a:ln>
        </p:spPr>
      </p:pic>
      <p:pic>
        <p:nvPicPr>
          <p:cNvPr id="1286" name="Google Shape;1286;g3d422ecfddc_0_663"/>
          <p:cNvPicPr preferRelativeResize="0"/>
          <p:nvPr/>
        </p:nvPicPr>
        <p:blipFill rotWithShape="1">
          <a:blip r:embed="rId4">
            <a:alphaModFix/>
          </a:blip>
          <a:srcRect b="0" l="0" r="0" t="0"/>
          <a:stretch/>
        </p:blipFill>
        <p:spPr>
          <a:xfrm>
            <a:off x="7148100" y="346325"/>
            <a:ext cx="4614850" cy="6001001"/>
          </a:xfrm>
          <a:prstGeom prst="rect">
            <a:avLst/>
          </a:prstGeom>
          <a:noFill/>
          <a:ln>
            <a:noFill/>
          </a:ln>
        </p:spPr>
      </p:pic>
      <p:sp>
        <p:nvSpPr>
          <p:cNvPr id="1287" name="Google Shape;1287;g3d422ecfddc_0_663"/>
          <p:cNvSpPr/>
          <p:nvPr/>
        </p:nvSpPr>
        <p:spPr>
          <a:xfrm>
            <a:off x="5908550" y="3581900"/>
            <a:ext cx="1062900" cy="11568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88" name="Google Shape;1288;g3d422ecfddc_0_663" title="362.jpg"/>
          <p:cNvPicPr preferRelativeResize="0"/>
          <p:nvPr/>
        </p:nvPicPr>
        <p:blipFill rotWithShape="1">
          <a:blip r:embed="rId5">
            <a:alphaModFix/>
          </a:blip>
          <a:srcRect b="0" l="0" r="0" t="0"/>
          <a:stretch/>
        </p:blipFill>
        <p:spPr>
          <a:xfrm>
            <a:off x="668225" y="3796825"/>
            <a:ext cx="2181581" cy="2908775"/>
          </a:xfrm>
          <a:prstGeom prst="rect">
            <a:avLst/>
          </a:prstGeom>
          <a:noFill/>
          <a:ln>
            <a:noFill/>
          </a:ln>
        </p:spPr>
      </p:pic>
      <p:pic>
        <p:nvPicPr>
          <p:cNvPr id="1289" name="Google Shape;1289;g3d422ecfddc_0_663" title="1000024794.jpg"/>
          <p:cNvPicPr preferRelativeResize="0"/>
          <p:nvPr/>
        </p:nvPicPr>
        <p:blipFill rotWithShape="1">
          <a:blip r:embed="rId6">
            <a:alphaModFix/>
          </a:blip>
          <a:srcRect b="0" l="0" r="0" t="0"/>
          <a:stretch/>
        </p:blipFill>
        <p:spPr>
          <a:xfrm>
            <a:off x="3033481" y="4738700"/>
            <a:ext cx="3225779" cy="1814501"/>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3" name="Shape 1293"/>
        <p:cNvGrpSpPr/>
        <p:nvPr/>
      </p:nvGrpSpPr>
      <p:grpSpPr>
        <a:xfrm>
          <a:off x="0" y="0"/>
          <a:ext cx="0" cy="0"/>
          <a:chOff x="0" y="0"/>
          <a:chExt cx="0" cy="0"/>
        </a:xfrm>
      </p:grpSpPr>
      <p:pic>
        <p:nvPicPr>
          <p:cNvPr id="1294" name="Google Shape;1294;g3d422ecfddc_0_720"/>
          <p:cNvPicPr preferRelativeResize="0"/>
          <p:nvPr/>
        </p:nvPicPr>
        <p:blipFill rotWithShape="1">
          <a:blip r:embed="rId3">
            <a:alphaModFix/>
          </a:blip>
          <a:srcRect b="12989" l="6121" r="0" t="25714"/>
          <a:stretch/>
        </p:blipFill>
        <p:spPr>
          <a:xfrm>
            <a:off x="127000" y="35650"/>
            <a:ext cx="11844997" cy="66802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8" name="Shape 1298"/>
        <p:cNvGrpSpPr/>
        <p:nvPr/>
      </p:nvGrpSpPr>
      <p:grpSpPr>
        <a:xfrm>
          <a:off x="0" y="0"/>
          <a:ext cx="0" cy="0"/>
          <a:chOff x="0" y="0"/>
          <a:chExt cx="0" cy="0"/>
        </a:xfrm>
      </p:grpSpPr>
      <p:pic>
        <p:nvPicPr>
          <p:cNvPr id="1299" name="Google Shape;1299;g3d422ecfddc_0_700"/>
          <p:cNvPicPr preferRelativeResize="0"/>
          <p:nvPr/>
        </p:nvPicPr>
        <p:blipFill rotWithShape="1">
          <a:blip r:embed="rId3">
            <a:alphaModFix amt="90000"/>
          </a:blip>
          <a:srcRect b="0" l="0" r="299" t="0"/>
          <a:stretch/>
        </p:blipFill>
        <p:spPr>
          <a:xfrm>
            <a:off x="0" y="17824"/>
            <a:ext cx="12192000" cy="6858000"/>
          </a:xfrm>
          <a:prstGeom prst="rect">
            <a:avLst/>
          </a:prstGeom>
          <a:noFill/>
          <a:ln>
            <a:noFill/>
          </a:ln>
        </p:spPr>
      </p:pic>
      <p:sp>
        <p:nvSpPr>
          <p:cNvPr id="1300" name="Google Shape;1300;g3d422ecfddc_0_700"/>
          <p:cNvSpPr txBox="1"/>
          <p:nvPr>
            <p:ph idx="4294967295" type="body"/>
          </p:nvPr>
        </p:nvSpPr>
        <p:spPr>
          <a:xfrm>
            <a:off x="5864267" y="3446824"/>
            <a:ext cx="6203100" cy="32019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1301" name="Google Shape;1301;g3d422ecfddc_0_700"/>
          <p:cNvSpPr txBox="1"/>
          <p:nvPr>
            <p:ph idx="4294967295" type="title"/>
          </p:nvPr>
        </p:nvSpPr>
        <p:spPr>
          <a:xfrm>
            <a:off x="8217100" y="2179767"/>
            <a:ext cx="37431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1302" name="Google Shape;1302;g3d422ecfddc_0_700"/>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03" name="Google Shape;1303;g3d422ecfddc_0_700"/>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1304" name="Google Shape;1304;g3d422ecfddc_0_700"/>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9" name="Shape 1309"/>
        <p:cNvGrpSpPr/>
        <p:nvPr/>
      </p:nvGrpSpPr>
      <p:grpSpPr>
        <a:xfrm>
          <a:off x="0" y="0"/>
          <a:ext cx="0" cy="0"/>
          <a:chOff x="0" y="0"/>
          <a:chExt cx="0" cy="0"/>
        </a:xfrm>
      </p:grpSpPr>
      <p:pic>
        <p:nvPicPr>
          <p:cNvPr id="1310" name="Google Shape;1310;g3d422ecfddc_0_709"/>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1311" name="Google Shape;1311;g3d422ecfddc_0_709"/>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g3d422ecfddc_0_709"/>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g3d422ecfddc_0_709"/>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1314" name="Google Shape;1314;g3d422ecfddc_0_709"/>
          <p:cNvCxnSpPr/>
          <p:nvPr/>
        </p:nvCxnSpPr>
        <p:spPr>
          <a:xfrm>
            <a:off x="9891475" y="4874025"/>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1315" name="Google Shape;1315;g3d422ecfddc_0_709"/>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1316" name="Google Shape;1316;g3d422ecfddc_0_709"/>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20" name="Shape 1320"/>
        <p:cNvGrpSpPr/>
        <p:nvPr/>
      </p:nvGrpSpPr>
      <p:grpSpPr>
        <a:xfrm>
          <a:off x="0" y="0"/>
          <a:ext cx="0" cy="0"/>
          <a:chOff x="0" y="0"/>
          <a:chExt cx="0" cy="0"/>
        </a:xfrm>
      </p:grpSpPr>
      <p:pic>
        <p:nvPicPr>
          <p:cNvPr id="1321" name="Google Shape;1321;g3d422ecfddc_0_686"/>
          <p:cNvPicPr preferRelativeResize="0"/>
          <p:nvPr/>
        </p:nvPicPr>
        <p:blipFill rotWithShape="1">
          <a:blip r:embed="rId3">
            <a:alphaModFix/>
          </a:blip>
          <a:srcRect b="21204" l="0" r="0" t="0"/>
          <a:stretch/>
        </p:blipFill>
        <p:spPr>
          <a:xfrm>
            <a:off x="4920401" y="1"/>
            <a:ext cx="3171967" cy="6858001"/>
          </a:xfrm>
          <a:prstGeom prst="rect">
            <a:avLst/>
          </a:prstGeom>
          <a:noFill/>
          <a:ln>
            <a:noFill/>
          </a:ln>
        </p:spPr>
      </p:pic>
      <p:sp>
        <p:nvSpPr>
          <p:cNvPr id="1322" name="Google Shape;1322;g3d422ecfddc_0_686"/>
          <p:cNvSpPr txBox="1"/>
          <p:nvPr/>
        </p:nvSpPr>
        <p:spPr>
          <a:xfrm>
            <a:off x="8537933" y="552667"/>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1323" name="Google Shape;1323;g3d422ecfddc_0_686"/>
          <p:cNvSpPr txBox="1"/>
          <p:nvPr/>
        </p:nvSpPr>
        <p:spPr>
          <a:xfrm>
            <a:off x="8698200" y="2947800"/>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1324" name="Google Shape;1324;g3d422ecfddc_0_686"/>
          <p:cNvSpPr txBox="1"/>
          <p:nvPr/>
        </p:nvSpPr>
        <p:spPr>
          <a:xfrm>
            <a:off x="1137200" y="5026533"/>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1325" name="Google Shape;1325;g3d422ecfddc_0_686"/>
          <p:cNvSpPr txBox="1"/>
          <p:nvPr/>
        </p:nvSpPr>
        <p:spPr>
          <a:xfrm>
            <a:off x="1444433" y="342200"/>
            <a:ext cx="3351300" cy="1921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1326" name="Google Shape;1326;g3d422ecfddc_0_686"/>
          <p:cNvSpPr txBox="1"/>
          <p:nvPr/>
        </p:nvSpPr>
        <p:spPr>
          <a:xfrm>
            <a:off x="409967" y="3304300"/>
            <a:ext cx="40785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1327" name="Google Shape;1327;g3d422ecfddc_0_686"/>
          <p:cNvCxnSpPr/>
          <p:nvPr/>
        </p:nvCxnSpPr>
        <p:spPr>
          <a:xfrm flipH="1" rot="10800000">
            <a:off x="4795633" y="10876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328" name="Google Shape;1328;g3d422ecfddc_0_686"/>
          <p:cNvCxnSpPr/>
          <p:nvPr/>
        </p:nvCxnSpPr>
        <p:spPr>
          <a:xfrm flipH="1" rot="10800000">
            <a:off x="4297304" y="3662296"/>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329" name="Google Shape;1329;g3d422ecfddc_0_686"/>
          <p:cNvCxnSpPr/>
          <p:nvPr/>
        </p:nvCxnSpPr>
        <p:spPr>
          <a:xfrm rot="10800000">
            <a:off x="7804295" y="13023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330" name="Google Shape;1330;g3d422ecfddc_0_686"/>
          <p:cNvCxnSpPr/>
          <p:nvPr/>
        </p:nvCxnSpPr>
        <p:spPr>
          <a:xfrm flipH="1">
            <a:off x="7397733" y="3939233"/>
            <a:ext cx="1193700" cy="578400"/>
          </a:xfrm>
          <a:prstGeom prst="straightConnector1">
            <a:avLst/>
          </a:prstGeom>
          <a:noFill/>
          <a:ln cap="flat" cmpd="sng" w="38100">
            <a:solidFill>
              <a:schemeClr val="dk2"/>
            </a:solidFill>
            <a:prstDash val="solid"/>
            <a:round/>
            <a:headEnd len="sm" w="sm" type="none"/>
            <a:tailEnd len="med" w="med" type="triangle"/>
          </a:ln>
        </p:spPr>
      </p:cxnSp>
      <p:cxnSp>
        <p:nvCxnSpPr>
          <p:cNvPr id="1331" name="Google Shape;1331;g3d422ecfddc_0_686"/>
          <p:cNvCxnSpPr/>
          <p:nvPr/>
        </p:nvCxnSpPr>
        <p:spPr>
          <a:xfrm flipH="1" rot="10800000">
            <a:off x="4488400" y="5507639"/>
            <a:ext cx="1126500" cy="9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35" name="Shape 1335"/>
        <p:cNvGrpSpPr/>
        <p:nvPr/>
      </p:nvGrpSpPr>
      <p:grpSpPr>
        <a:xfrm>
          <a:off x="0" y="0"/>
          <a:ext cx="0" cy="0"/>
          <a:chOff x="0" y="0"/>
          <a:chExt cx="0" cy="0"/>
        </a:xfrm>
      </p:grpSpPr>
      <p:sp>
        <p:nvSpPr>
          <p:cNvPr id="1336" name="Google Shape;1336;g3d422ecfddc_0_730"/>
          <p:cNvSpPr txBox="1"/>
          <p:nvPr>
            <p:ph type="title"/>
          </p:nvPr>
        </p:nvSpPr>
        <p:spPr>
          <a:xfrm>
            <a:off x="338025" y="1987575"/>
            <a:ext cx="5773800" cy="1325700"/>
          </a:xfrm>
          <a:prstGeom prst="rect">
            <a:avLst/>
          </a:prstGeom>
          <a:noFill/>
          <a:ln>
            <a:noFill/>
          </a:ln>
        </p:spPr>
        <p:txBody>
          <a:bodyPr anchorCtr="0" anchor="ctr" bIns="60925" lIns="121900" spcFirstLastPara="1" rIns="121900" wrap="square" tIns="60925">
            <a:normAutofit fontScale="90000"/>
          </a:bodyPr>
          <a:lstStyle/>
          <a:p>
            <a:pPr indent="0" lvl="0" marL="0" rtl="0" algn="l">
              <a:lnSpc>
                <a:spcPct val="90000"/>
              </a:lnSpc>
              <a:spcBef>
                <a:spcPts val="0"/>
              </a:spcBef>
              <a:spcAft>
                <a:spcPts val="0"/>
              </a:spcAft>
              <a:buClr>
                <a:schemeClr val="dk1"/>
              </a:buClr>
              <a:buSzPct val="150000"/>
              <a:buFont typeface="Play"/>
              <a:buNone/>
            </a:pPr>
            <a:r>
              <a:rPr b="1" lang="en-US">
                <a:solidFill>
                  <a:srgbClr val="7030A0"/>
                </a:solidFill>
                <a:latin typeface="Arial"/>
                <a:ea typeface="Arial"/>
                <a:cs typeface="Arial"/>
                <a:sym typeface="Arial"/>
              </a:rPr>
              <a:t>Cavalry to the rescue!</a:t>
            </a:r>
            <a:endParaRPr b="1">
              <a:solidFill>
                <a:srgbClr val="7030A0"/>
              </a:solidFill>
              <a:latin typeface="Arial"/>
              <a:ea typeface="Arial"/>
              <a:cs typeface="Arial"/>
              <a:sym typeface="Arial"/>
            </a:endParaRPr>
          </a:p>
        </p:txBody>
      </p:sp>
      <p:sp>
        <p:nvSpPr>
          <p:cNvPr id="1337" name="Google Shape;1337;g3d422ecfddc_0_730"/>
          <p:cNvSpPr txBox="1"/>
          <p:nvPr>
            <p:ph idx="1" type="body"/>
          </p:nvPr>
        </p:nvSpPr>
        <p:spPr>
          <a:xfrm>
            <a:off x="416175" y="3081725"/>
            <a:ext cx="5617500" cy="31107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1338" name="Google Shape;1338;g3d422ecfddc_0_730"/>
          <p:cNvPicPr preferRelativeResize="0"/>
          <p:nvPr/>
        </p:nvPicPr>
        <p:blipFill rotWithShape="1">
          <a:blip r:embed="rId3">
            <a:alphaModFix/>
          </a:blip>
          <a:srcRect b="0" l="0" r="0" t="0"/>
          <a:stretch/>
        </p:blipFill>
        <p:spPr>
          <a:xfrm>
            <a:off x="838200" y="4160250"/>
            <a:ext cx="3432375" cy="2416400"/>
          </a:xfrm>
          <a:prstGeom prst="rect">
            <a:avLst/>
          </a:prstGeom>
          <a:noFill/>
          <a:ln>
            <a:noFill/>
          </a:ln>
        </p:spPr>
      </p:pic>
      <p:sp>
        <p:nvSpPr>
          <p:cNvPr id="1339" name="Google Shape;1339;g3d422ecfddc_0_730"/>
          <p:cNvSpPr txBox="1"/>
          <p:nvPr/>
        </p:nvSpPr>
        <p:spPr>
          <a:xfrm>
            <a:off x="6393100" y="2940975"/>
            <a:ext cx="5617500" cy="35577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1. Start or confirm EEG</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2. Retrieve vial ID number</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3. Record treatment outcomes at 15- and 60-min; ensure source docs are consistent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4. Identify LAR for informed consent approach; collect medical hx, home meds, race, ethnicity as needed</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5. Complete enrollment CRFs in WebDCU within 8 hours </a:t>
            </a:r>
            <a:endParaRPr b="0" i="0" sz="2100" u="none" cap="none" strike="noStrike">
              <a:solidFill>
                <a:schemeClr val="dk1"/>
              </a:solidFill>
              <a:latin typeface="Arial"/>
              <a:ea typeface="Arial"/>
              <a:cs typeface="Arial"/>
              <a:sym typeface="Arial"/>
            </a:endParaRPr>
          </a:p>
        </p:txBody>
      </p:sp>
      <p:pic>
        <p:nvPicPr>
          <p:cNvPr id="1340" name="Google Shape;1340;g3d422ecfddc_0_730"/>
          <p:cNvPicPr preferRelativeResize="0"/>
          <p:nvPr/>
        </p:nvPicPr>
        <p:blipFill rotWithShape="1">
          <a:blip r:embed="rId4">
            <a:alphaModFix/>
          </a:blip>
          <a:srcRect b="38601" l="0" r="0" t="49234"/>
          <a:stretch/>
        </p:blipFill>
        <p:spPr>
          <a:xfrm>
            <a:off x="338023" y="262850"/>
            <a:ext cx="10271326" cy="1586924"/>
          </a:xfrm>
          <a:prstGeom prst="rect">
            <a:avLst/>
          </a:prstGeom>
          <a:noFill/>
          <a:ln>
            <a:noFill/>
          </a:ln>
        </p:spPr>
      </p:pic>
      <p:sp>
        <p:nvSpPr>
          <p:cNvPr id="1341" name="Google Shape;1341;g3d422ecfddc_0_730"/>
          <p:cNvSpPr/>
          <p:nvPr/>
        </p:nvSpPr>
        <p:spPr>
          <a:xfrm flipH="1" rot="10323457">
            <a:off x="8032762" y="690007"/>
            <a:ext cx="3612755" cy="261985"/>
          </a:xfrm>
          <a:prstGeom prst="leftArrow">
            <a:avLst>
              <a:gd fmla="val 50000" name="adj1"/>
              <a:gd fmla="val 50000" name="adj2"/>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2" name="Google Shape;1342;g3d422ecfddc_0_730"/>
          <p:cNvSpPr txBox="1"/>
          <p:nvPr/>
        </p:nvSpPr>
        <p:spPr>
          <a:xfrm>
            <a:off x="10395650" y="893425"/>
            <a:ext cx="1593300" cy="17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rgbClr val="CC0000"/>
                </a:solidFill>
                <a:latin typeface="Arial"/>
                <a:ea typeface="Arial"/>
                <a:cs typeface="Arial"/>
                <a:sym typeface="Arial"/>
              </a:rPr>
              <a:t>Write in your pager #!</a:t>
            </a:r>
            <a:endParaRPr b="1" i="0" sz="2700" u="none" cap="none" strike="noStrike">
              <a:solidFill>
                <a:srgbClr val="CC0000"/>
              </a:solidFill>
              <a:latin typeface="Arial"/>
              <a:ea typeface="Arial"/>
              <a:cs typeface="Arial"/>
              <a:sym typeface="Arial"/>
            </a:endParaRPr>
          </a:p>
        </p:txBody>
      </p:sp>
      <p:sp>
        <p:nvSpPr>
          <p:cNvPr id="1343" name="Google Shape;1343;g3d422ecfddc_0_730"/>
          <p:cNvSpPr txBox="1"/>
          <p:nvPr>
            <p:ph type="title"/>
          </p:nvPr>
        </p:nvSpPr>
        <p:spPr>
          <a:xfrm>
            <a:off x="6393100" y="2080650"/>
            <a:ext cx="5127900" cy="13257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5940"/>
              <a:buFont typeface="Play"/>
              <a:buNone/>
            </a:pPr>
            <a:r>
              <a:rPr b="1" lang="en-US" sz="2960" u="sng">
                <a:solidFill>
                  <a:srgbClr val="7030A0"/>
                </a:solidFill>
                <a:latin typeface="Arial"/>
                <a:ea typeface="Arial"/>
                <a:cs typeface="Arial"/>
                <a:sym typeface="Arial"/>
              </a:rPr>
              <a:t>Study team actions:</a:t>
            </a:r>
            <a:endParaRPr b="1" sz="2960" u="sng">
              <a:solidFill>
                <a:srgbClr val="7030A0"/>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8" name="Shape 1348"/>
        <p:cNvGrpSpPr/>
        <p:nvPr/>
      </p:nvGrpSpPr>
      <p:grpSpPr>
        <a:xfrm>
          <a:off x="0" y="0"/>
          <a:ext cx="0" cy="0"/>
          <a:chOff x="0" y="0"/>
          <a:chExt cx="0" cy="0"/>
        </a:xfrm>
      </p:grpSpPr>
      <p:pic>
        <p:nvPicPr>
          <p:cNvPr id="1349" name="Google Shape;1349;g3d422ecfddc_0_671"/>
          <p:cNvPicPr preferRelativeResize="0"/>
          <p:nvPr/>
        </p:nvPicPr>
        <p:blipFill rotWithShape="1">
          <a:blip r:embed="rId3">
            <a:alphaModFix/>
          </a:blip>
          <a:srcRect b="28866" l="0" r="0" t="60649"/>
          <a:stretch/>
        </p:blipFill>
        <p:spPr>
          <a:xfrm>
            <a:off x="838200" y="228626"/>
            <a:ext cx="10073924" cy="1341524"/>
          </a:xfrm>
          <a:prstGeom prst="rect">
            <a:avLst/>
          </a:prstGeom>
          <a:noFill/>
          <a:ln>
            <a:noFill/>
          </a:ln>
        </p:spPr>
      </p:pic>
      <p:pic>
        <p:nvPicPr>
          <p:cNvPr id="1350" name="Google Shape;1350;g3d422ecfddc_0_671"/>
          <p:cNvPicPr preferRelativeResize="0"/>
          <p:nvPr/>
        </p:nvPicPr>
        <p:blipFill rotWithShape="1">
          <a:blip r:embed="rId4">
            <a:alphaModFix/>
          </a:blip>
          <a:srcRect b="0" l="0" r="0" t="0"/>
          <a:stretch/>
        </p:blipFill>
        <p:spPr>
          <a:xfrm>
            <a:off x="6337500" y="1654350"/>
            <a:ext cx="3814850" cy="4941849"/>
          </a:xfrm>
          <a:prstGeom prst="rect">
            <a:avLst/>
          </a:prstGeom>
          <a:noFill/>
          <a:ln>
            <a:noFill/>
          </a:ln>
        </p:spPr>
      </p:pic>
      <p:sp>
        <p:nvSpPr>
          <p:cNvPr id="1351" name="Google Shape;1351;g3d422ecfddc_0_671"/>
          <p:cNvSpPr txBox="1"/>
          <p:nvPr>
            <p:ph idx="4294967295" type="body"/>
          </p:nvPr>
        </p:nvSpPr>
        <p:spPr>
          <a:xfrm>
            <a:off x="838200" y="1772525"/>
            <a:ext cx="5586300" cy="45291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0"/>
              </a:spcBef>
              <a:spcAft>
                <a:spcPts val="0"/>
              </a:spcAft>
              <a:buSzPts val="2800"/>
              <a:buChar char="●"/>
            </a:pPr>
            <a:r>
              <a:rPr lang="en-US"/>
              <a:t>Ideally within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406400" lvl="0" marL="457200" rtl="0" algn="l">
              <a:lnSpc>
                <a:spcPct val="115000"/>
              </a:lnSpc>
              <a:spcBef>
                <a:spcPts val="0"/>
              </a:spcBef>
              <a:spcAft>
                <a:spcPts val="0"/>
              </a:spcAft>
              <a:buSzPts val="2800"/>
              <a:buChar char="●"/>
            </a:pPr>
            <a:r>
              <a:rPr lang="en-US"/>
              <a:t>First hour is most important EEG data collection</a:t>
            </a:r>
            <a:endParaRPr/>
          </a:p>
          <a:p>
            <a:pPr indent="-406400" lvl="0" marL="457200" rtl="0" algn="l">
              <a:lnSpc>
                <a:spcPct val="115000"/>
              </a:lnSpc>
              <a:spcBef>
                <a:spcPts val="0"/>
              </a:spcBef>
              <a:spcAft>
                <a:spcPts val="0"/>
              </a:spcAft>
              <a:buSzPts val="2800"/>
              <a:buChar char="●"/>
            </a:pPr>
            <a:r>
              <a:rPr lang="en-US"/>
              <a:t>Protocol cards include instructions</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56" name="Shape 1356"/>
        <p:cNvGrpSpPr/>
        <p:nvPr/>
      </p:nvGrpSpPr>
      <p:grpSpPr>
        <a:xfrm>
          <a:off x="0" y="0"/>
          <a:ext cx="0" cy="0"/>
          <a:chOff x="0" y="0"/>
          <a:chExt cx="0" cy="0"/>
        </a:xfrm>
      </p:grpSpPr>
      <p:pic>
        <p:nvPicPr>
          <p:cNvPr id="1357" name="Google Shape;1357;g3d44d63b734_0_7"/>
          <p:cNvPicPr preferRelativeResize="0"/>
          <p:nvPr/>
        </p:nvPicPr>
        <p:blipFill rotWithShape="1">
          <a:blip r:embed="rId3">
            <a:alphaModFix/>
          </a:blip>
          <a:srcRect b="0" l="0" r="0" t="0"/>
          <a:stretch/>
        </p:blipFill>
        <p:spPr>
          <a:xfrm>
            <a:off x="3063750" y="-672925"/>
            <a:ext cx="6526150" cy="8454151"/>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1" name="Shape 1361"/>
        <p:cNvGrpSpPr/>
        <p:nvPr/>
      </p:nvGrpSpPr>
      <p:grpSpPr>
        <a:xfrm>
          <a:off x="0" y="0"/>
          <a:ext cx="0" cy="0"/>
          <a:chOff x="0" y="0"/>
          <a:chExt cx="0" cy="0"/>
        </a:xfrm>
      </p:grpSpPr>
      <p:sp>
        <p:nvSpPr>
          <p:cNvPr id="1362" name="Google Shape;1362;g3d422ecfddc_0_769"/>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a:t>
            </a:r>
            <a:endParaRPr b="1">
              <a:solidFill>
                <a:srgbClr val="743192"/>
              </a:solidFill>
            </a:endParaRPr>
          </a:p>
        </p:txBody>
      </p:sp>
      <p:sp>
        <p:nvSpPr>
          <p:cNvPr id="1363" name="Google Shape;1363;g3d422ecfddc_0_769"/>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SzPts val="1800"/>
              <a:buNone/>
            </a:pPr>
            <a:r>
              <a:t/>
            </a:r>
            <a:endParaRPr/>
          </a:p>
        </p:txBody>
      </p:sp>
      <p:sp>
        <p:nvSpPr>
          <p:cNvPr id="1364" name="Google Shape;1364;g3d422ecfddc_0_769"/>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65" name="Google Shape;1365;g3d422ecfddc_0_769" title="Screenshot 2025-10-31 at 1.48.26 PM.png"/>
          <p:cNvPicPr preferRelativeResize="0"/>
          <p:nvPr/>
        </p:nvPicPr>
        <p:blipFill rotWithShape="1">
          <a:blip r:embed="rId3">
            <a:alphaModFix/>
          </a:blip>
          <a:srcRect b="0" l="0" r="0" t="0"/>
          <a:stretch/>
        </p:blipFill>
        <p:spPr>
          <a:xfrm>
            <a:off x="644675" y="2688200"/>
            <a:ext cx="6077150" cy="3989675"/>
          </a:xfrm>
          <a:prstGeom prst="rect">
            <a:avLst/>
          </a:prstGeom>
          <a:noFill/>
          <a:ln>
            <a:noFill/>
          </a:ln>
        </p:spPr>
      </p:pic>
      <p:sp>
        <p:nvSpPr>
          <p:cNvPr id="1366" name="Google Shape;1366;g3d422ecfddc_0_769"/>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367" name="Google Shape;1367;g3d422ecfddc_0_76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1" name="Shape 1371"/>
        <p:cNvGrpSpPr/>
        <p:nvPr/>
      </p:nvGrpSpPr>
      <p:grpSpPr>
        <a:xfrm>
          <a:off x="0" y="0"/>
          <a:ext cx="0" cy="0"/>
          <a:chOff x="0" y="0"/>
          <a:chExt cx="0" cy="0"/>
        </a:xfrm>
      </p:grpSpPr>
      <p:sp>
        <p:nvSpPr>
          <p:cNvPr id="1372" name="Google Shape;1372;g3d422ecfddc_0_77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 (cont.)</a:t>
            </a:r>
            <a:endParaRPr b="1">
              <a:solidFill>
                <a:srgbClr val="743192"/>
              </a:solidFill>
            </a:endParaRPr>
          </a:p>
        </p:txBody>
      </p:sp>
      <p:sp>
        <p:nvSpPr>
          <p:cNvPr id="1373" name="Google Shape;1373;g3d422ecfddc_0_778"/>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374" name="Google Shape;1374;g3d422ecfddc_0_77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9" name="Shape 1379"/>
        <p:cNvGrpSpPr/>
        <p:nvPr/>
      </p:nvGrpSpPr>
      <p:grpSpPr>
        <a:xfrm>
          <a:off x="0" y="0"/>
          <a:ext cx="0" cy="0"/>
          <a:chOff x="0" y="0"/>
          <a:chExt cx="0" cy="0"/>
        </a:xfrm>
      </p:grpSpPr>
      <p:pic>
        <p:nvPicPr>
          <p:cNvPr id="1380" name="Google Shape;1380;g3d422ecfddc_0_743"/>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381" name="Google Shape;1381;g3d422ecfddc_0_743"/>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6" name="Shape 1386"/>
        <p:cNvGrpSpPr/>
        <p:nvPr/>
      </p:nvGrpSpPr>
      <p:grpSpPr>
        <a:xfrm>
          <a:off x="0" y="0"/>
          <a:ext cx="0" cy="0"/>
          <a:chOff x="0" y="0"/>
          <a:chExt cx="0" cy="0"/>
        </a:xfrm>
      </p:grpSpPr>
      <p:pic>
        <p:nvPicPr>
          <p:cNvPr id="1387" name="Google Shape;1387;g3d422ecfddc_0_757"/>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1388" name="Google Shape;1388;g3d422ecfddc_0_757"/>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93" name="Shape 1393"/>
        <p:cNvGrpSpPr/>
        <p:nvPr/>
      </p:nvGrpSpPr>
      <p:grpSpPr>
        <a:xfrm>
          <a:off x="0" y="0"/>
          <a:ext cx="0" cy="0"/>
          <a:chOff x="0" y="0"/>
          <a:chExt cx="0" cy="0"/>
        </a:xfrm>
      </p:grpSpPr>
      <p:pic>
        <p:nvPicPr>
          <p:cNvPr id="1394" name="Google Shape;1394;g3d422ecfddc_0_786"/>
          <p:cNvPicPr preferRelativeResize="0"/>
          <p:nvPr/>
        </p:nvPicPr>
        <p:blipFill rotWithShape="1">
          <a:blip r:embed="rId3">
            <a:alphaModFix/>
          </a:blip>
          <a:srcRect b="8308" l="0" r="0" t="70702"/>
          <a:stretch/>
        </p:blipFill>
        <p:spPr>
          <a:xfrm>
            <a:off x="910837" y="239375"/>
            <a:ext cx="10370325" cy="2764551"/>
          </a:xfrm>
          <a:prstGeom prst="rect">
            <a:avLst/>
          </a:prstGeom>
          <a:noFill/>
          <a:ln>
            <a:noFill/>
          </a:ln>
        </p:spPr>
      </p:pic>
      <p:sp>
        <p:nvSpPr>
          <p:cNvPr id="1395" name="Google Shape;1395;g3d422ecfddc_0_786"/>
          <p:cNvSpPr txBox="1"/>
          <p:nvPr/>
        </p:nvSpPr>
        <p:spPr>
          <a:xfrm>
            <a:off x="1285650" y="3225300"/>
            <a:ext cx="9620700" cy="35709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Have plan for how assessments will be performed and data documented</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presence and absence of study team</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E.g., Worksheet, Smartphrase</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Access the CRF study book in WebDCU to view what data points are required </a:t>
            </a:r>
            <a:endParaRPr b="0" i="0" sz="28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1" lang="en-US" sz="2600" u="none" cap="none" strike="noStrike">
                <a:solidFill>
                  <a:schemeClr val="dk1"/>
                </a:solidFill>
                <a:latin typeface="Arial"/>
                <a:ea typeface="Arial"/>
                <a:cs typeface="Arial"/>
                <a:sym typeface="Arial"/>
              </a:rPr>
              <a:t>Project Management &gt; CRF Collection Schedule &gt; All CRFs in Header</a:t>
            </a:r>
            <a:endParaRPr b="0" i="1" sz="2600" u="none" cap="none" strike="noStrike">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0" name="Shape 1400"/>
        <p:cNvGrpSpPr/>
        <p:nvPr/>
      </p:nvGrpSpPr>
      <p:grpSpPr>
        <a:xfrm>
          <a:off x="0" y="0"/>
          <a:ext cx="0" cy="0"/>
          <a:chOff x="0" y="0"/>
          <a:chExt cx="0" cy="0"/>
        </a:xfrm>
      </p:grpSpPr>
      <p:pic>
        <p:nvPicPr>
          <p:cNvPr id="1401" name="Google Shape;1401;g3d422ecfddc_0_545"/>
          <p:cNvPicPr preferRelativeResize="0"/>
          <p:nvPr/>
        </p:nvPicPr>
        <p:blipFill rotWithShape="1">
          <a:blip r:embed="rId3">
            <a:alphaModFix/>
          </a:blip>
          <a:srcRect b="0" l="0" r="0" t="0"/>
          <a:stretch/>
        </p:blipFill>
        <p:spPr>
          <a:xfrm>
            <a:off x="0" y="-4383499"/>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401"/>
                                        </p:tgtEl>
                                        <p:attrNameLst>
                                          <p:attrName>style.visibility</p:attrName>
                                        </p:attrNameLst>
                                      </p:cBhvr>
                                      <p:to>
                                        <p:strVal val="visible"/>
                                      </p:to>
                                    </p:set>
                                    <p:anim calcmode="lin" valueType="num">
                                      <p:cBhvr additive="base">
                                        <p:cTn dur="1000"/>
                                        <p:tgtEl>
                                          <p:spTgt spid="140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5" name="Shape 1405"/>
        <p:cNvGrpSpPr/>
        <p:nvPr/>
      </p:nvGrpSpPr>
      <p:grpSpPr>
        <a:xfrm>
          <a:off x="0" y="0"/>
          <a:ext cx="0" cy="0"/>
          <a:chOff x="0" y="0"/>
          <a:chExt cx="0" cy="0"/>
        </a:xfrm>
      </p:grpSpPr>
      <p:sp>
        <p:nvSpPr>
          <p:cNvPr id="1406" name="Google Shape;1406;g3cc9fd864d5_0_0"/>
          <p:cNvSpPr txBox="1"/>
          <p:nvPr>
            <p:ph type="title"/>
          </p:nvPr>
        </p:nvSpPr>
        <p:spPr>
          <a:xfrm>
            <a:off x="153295" y="129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9 / 69</a:t>
            </a:r>
            <a:endParaRPr>
              <a:solidFill>
                <a:srgbClr val="743192"/>
              </a:solidFill>
              <a:latin typeface="Arial"/>
              <a:ea typeface="Arial"/>
              <a:cs typeface="Arial"/>
              <a:sym typeface="Arial"/>
            </a:endParaRPr>
          </a:p>
        </p:txBody>
      </p:sp>
      <p:pic>
        <p:nvPicPr>
          <p:cNvPr descr="A close-up of a logo&#10;&#10;AI-generated content may be incorrect." id="1407" name="Google Shape;1407;g3cc9fd864d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08" name="Google Shape;1408;g3cc9fd864d5_0_0"/>
          <p:cNvSpPr txBox="1"/>
          <p:nvPr/>
        </p:nvSpPr>
        <p:spPr>
          <a:xfrm>
            <a:off x="370951" y="1172550"/>
            <a:ext cx="6156600" cy="1785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409" name="Google Shape;1409;g3cc9fd864d5_0_0"/>
          <p:cNvSpPr txBox="1"/>
          <p:nvPr>
            <p:ph type="title"/>
          </p:nvPr>
        </p:nvSpPr>
        <p:spPr>
          <a:xfrm>
            <a:off x="270825" y="3053850"/>
            <a:ext cx="10820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Readiness Calls completed: 15 / 69</a:t>
            </a:r>
            <a:endParaRPr>
              <a:solidFill>
                <a:srgbClr val="743192"/>
              </a:solidFill>
              <a:latin typeface="Arial"/>
              <a:ea typeface="Arial"/>
              <a:cs typeface="Arial"/>
              <a:sym typeface="Arial"/>
            </a:endParaRPr>
          </a:p>
        </p:txBody>
      </p:sp>
      <p:sp>
        <p:nvSpPr>
          <p:cNvPr id="1410" name="Google Shape;1410;g3cc9fd864d5_0_0"/>
          <p:cNvSpPr txBox="1"/>
          <p:nvPr/>
        </p:nvSpPr>
        <p:spPr>
          <a:xfrm>
            <a:off x="2223451" y="4003625"/>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Reading Hospital</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pic>
        <p:nvPicPr>
          <p:cNvPr id="1411" name="Google Shape;1411;g3cc9fd864d5_0_0"/>
          <p:cNvPicPr preferRelativeResize="0"/>
          <p:nvPr/>
        </p:nvPicPr>
        <p:blipFill rotWithShape="1">
          <a:blip r:embed="rId4">
            <a:alphaModFix/>
          </a:blip>
          <a:srcRect b="0" l="0" r="0" t="0"/>
          <a:stretch/>
        </p:blipFill>
        <p:spPr>
          <a:xfrm rot="1506930">
            <a:off x="8585043" y="1933574"/>
            <a:ext cx="2074298" cy="968548"/>
          </a:xfrm>
          <a:prstGeom prst="rect">
            <a:avLst/>
          </a:prstGeom>
          <a:noFill/>
          <a:ln>
            <a:noFill/>
          </a:ln>
        </p:spPr>
      </p:pic>
      <p:sp>
        <p:nvSpPr>
          <p:cNvPr id="1412" name="Google Shape;1412;g3cc9fd864d5_0_0"/>
          <p:cNvSpPr txBox="1"/>
          <p:nvPr/>
        </p:nvSpPr>
        <p:spPr>
          <a:xfrm>
            <a:off x="6131701" y="3920300"/>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Children's National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Nationwide Children's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Banner University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Memorial Hermann Texas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UPMC Children's Hospital of Pittsburgh</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Grady Memorial Hospital</a:t>
            </a:r>
            <a:endParaRPr b="0" i="0" sz="2200" u="none" cap="none" strike="noStrike">
              <a:solidFill>
                <a:schemeClr val="dk1"/>
              </a:solidFill>
              <a:latin typeface="Arial"/>
              <a:ea typeface="Arial"/>
              <a:cs typeface="Arial"/>
              <a:sym typeface="Arial"/>
            </a:endParaRPr>
          </a:p>
        </p:txBody>
      </p:sp>
      <p:sp>
        <p:nvSpPr>
          <p:cNvPr id="1413" name="Google Shape;1413;g3cc9fd864d5_0_0"/>
          <p:cNvSpPr txBox="1"/>
          <p:nvPr/>
        </p:nvSpPr>
        <p:spPr>
          <a:xfrm>
            <a:off x="4219976" y="1172550"/>
            <a:ext cx="6156600" cy="24627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Reading Hospital</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17" name="Shape 1417"/>
        <p:cNvGrpSpPr/>
        <p:nvPr/>
      </p:nvGrpSpPr>
      <p:grpSpPr>
        <a:xfrm>
          <a:off x="0" y="0"/>
          <a:ext cx="0" cy="0"/>
          <a:chOff x="0" y="0"/>
          <a:chExt cx="0" cy="0"/>
        </a:xfrm>
      </p:grpSpPr>
      <p:pic>
        <p:nvPicPr>
          <p:cNvPr descr="A close-up of a logo&#10;&#10;AI-generated content may be incorrect." id="1418" name="Google Shape;1418;g3c2f736c8a3_0_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19" name="Google Shape;1419;g3c2f736c8a3_0_42"/>
          <p:cNvSpPr txBox="1"/>
          <p:nvPr>
            <p:ph type="title"/>
          </p:nvPr>
        </p:nvSpPr>
        <p:spPr>
          <a:xfrm>
            <a:off x="234601" y="3967925"/>
            <a:ext cx="977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10 / 68</a:t>
            </a:r>
            <a:endParaRPr>
              <a:solidFill>
                <a:srgbClr val="743192"/>
              </a:solidFill>
              <a:latin typeface="Arial"/>
              <a:ea typeface="Arial"/>
              <a:cs typeface="Arial"/>
              <a:sym typeface="Arial"/>
            </a:endParaRPr>
          </a:p>
        </p:txBody>
      </p:sp>
      <p:sp>
        <p:nvSpPr>
          <p:cNvPr id="1420" name="Google Shape;1420;g3c2f736c8a3_0_42"/>
          <p:cNvSpPr txBox="1"/>
          <p:nvPr/>
        </p:nvSpPr>
        <p:spPr>
          <a:xfrm>
            <a:off x="303325"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Banner University Medical Center - Tucson</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Children’s National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Jefferson Einstein Philadelphia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Oregon Health &amp; Scinces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Reading Hospital</a:t>
            </a:r>
            <a:endParaRPr b="0" i="0" sz="1900" u="none" cap="none" strike="noStrike">
              <a:solidFill>
                <a:schemeClr val="dk1"/>
              </a:solidFill>
              <a:latin typeface="Arial"/>
              <a:ea typeface="Arial"/>
              <a:cs typeface="Arial"/>
              <a:sym typeface="Arial"/>
            </a:endParaRPr>
          </a:p>
        </p:txBody>
      </p:sp>
      <p:sp>
        <p:nvSpPr>
          <p:cNvPr id="1421" name="Google Shape;1421;g3c2f736c8a3_0_42"/>
          <p:cNvSpPr txBox="1"/>
          <p:nvPr/>
        </p:nvSpPr>
        <p:spPr>
          <a:xfrm>
            <a:off x="9459552" y="4246013"/>
            <a:ext cx="2559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a:t>
            </a:r>
            <a:endParaRPr b="0" i="0" sz="4400" u="none" cap="none" strike="noStrike">
              <a:solidFill>
                <a:schemeClr val="dk1"/>
              </a:solidFill>
              <a:latin typeface="Arial"/>
              <a:ea typeface="Arial"/>
              <a:cs typeface="Arial"/>
              <a:sym typeface="Arial"/>
            </a:endParaRPr>
          </a:p>
        </p:txBody>
      </p:sp>
      <p:sp>
        <p:nvSpPr>
          <p:cNvPr id="1422" name="Google Shape;1422;g3c2f736c8a3_0_42"/>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21 / 68</a:t>
            </a:r>
            <a:endParaRPr>
              <a:solidFill>
                <a:srgbClr val="743192"/>
              </a:solidFill>
              <a:latin typeface="Arial"/>
              <a:ea typeface="Arial"/>
              <a:cs typeface="Arial"/>
              <a:sym typeface="Arial"/>
            </a:endParaRPr>
          </a:p>
        </p:txBody>
      </p:sp>
      <p:sp>
        <p:nvSpPr>
          <p:cNvPr id="1423" name="Google Shape;1423;g3c2f736c8a3_0_42"/>
          <p:cNvSpPr txBox="1"/>
          <p:nvPr/>
        </p:nvSpPr>
        <p:spPr>
          <a:xfrm>
            <a:off x="303325" y="1149000"/>
            <a:ext cx="4932300" cy="31401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Arthur M. Blank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Grady Memorial Hospital &amp; Emory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TMC</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Nemours Children’s Hospital of Delaware</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OHSU Wexner Hospital</a:t>
            </a:r>
            <a:endParaRPr b="0" i="0" sz="2200" u="none" cap="none" strike="noStrike">
              <a:solidFill>
                <a:schemeClr val="dk1"/>
              </a:solidFill>
              <a:latin typeface="Arial"/>
              <a:ea typeface="Arial"/>
              <a:cs typeface="Arial"/>
              <a:sym typeface="Arial"/>
            </a:endParaRPr>
          </a:p>
        </p:txBody>
      </p:sp>
      <p:sp>
        <p:nvSpPr>
          <p:cNvPr id="1424" name="Google Shape;1424;g3c2f736c8a3_0_42"/>
          <p:cNvSpPr txBox="1"/>
          <p:nvPr/>
        </p:nvSpPr>
        <p:spPr>
          <a:xfrm>
            <a:off x="5235625" y="1149000"/>
            <a:ext cx="5987700" cy="32016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Hospital of Pittsburgh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425" name="Google Shape;1425;g3c2f736c8a3_0_42"/>
          <p:cNvSpPr txBox="1"/>
          <p:nvPr/>
        </p:nvSpPr>
        <p:spPr>
          <a:xfrm>
            <a:off x="5572800"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Temple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UC Davis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University of Michigan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UVA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Yale New Haven Hospital</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29" name="Shape 1429"/>
        <p:cNvGrpSpPr/>
        <p:nvPr/>
      </p:nvGrpSpPr>
      <p:grpSpPr>
        <a:xfrm>
          <a:off x="0" y="0"/>
          <a:ext cx="0" cy="0"/>
          <a:chOff x="0" y="0"/>
          <a:chExt cx="0" cy="0"/>
        </a:xfrm>
      </p:grpSpPr>
      <p:sp>
        <p:nvSpPr>
          <p:cNvPr id="1430" name="Google Shape;1430;g3c2f736c8a3_0_27"/>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Sites with Local IRB Ceding Acknowledgement in WebDCU: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extLst>
                  <a:ext uri="http://customooxmlschemas.google.com/">
                    <go:slidesCustomData xmlns:go="http://customooxmlschemas.google.com/" textRoundtripDataId="0"/>
                  </a:ext>
                </a:extLst>
              </a:rPr>
              <a:t>44</a:t>
            </a:r>
            <a:r>
              <a:rPr b="1" lang="en-US">
                <a:solidFill>
                  <a:srgbClr val="743192"/>
                </a:solidFill>
                <a:latin typeface="Arial"/>
                <a:ea typeface="Arial"/>
                <a:cs typeface="Arial"/>
                <a:sym typeface="Arial"/>
              </a:rPr>
              <a:t> / 68</a:t>
            </a:r>
            <a:endParaRPr>
              <a:solidFill>
                <a:srgbClr val="743192"/>
              </a:solidFill>
              <a:latin typeface="Arial"/>
              <a:ea typeface="Arial"/>
              <a:cs typeface="Arial"/>
              <a:sym typeface="Arial"/>
            </a:endParaRPr>
          </a:p>
        </p:txBody>
      </p:sp>
      <p:pic>
        <p:nvPicPr>
          <p:cNvPr descr="A close-up of a logo&#10;&#10;AI-generated content may be incorrect." id="1431" name="Google Shape;1431;g3c2f736c8a3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32" name="Google Shape;1432;g3c2f736c8a3_0_27"/>
          <p:cNvSpPr txBox="1"/>
          <p:nvPr/>
        </p:nvSpPr>
        <p:spPr>
          <a:xfrm>
            <a:off x="504446" y="1871225"/>
            <a:ext cx="5369100" cy="48024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Los Angeles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of Wisconsin</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Medical Center UTSW</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Froedtert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IU Health Methodist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Johns Hopkins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Texas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Northwestern Memorial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Oregon Health &amp; Sciences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p:txBody>
      </p:sp>
      <p:sp>
        <p:nvSpPr>
          <p:cNvPr id="1433" name="Google Shape;1433;g3c2f736c8a3_0_27"/>
          <p:cNvSpPr txBox="1"/>
          <p:nvPr/>
        </p:nvSpPr>
        <p:spPr>
          <a:xfrm>
            <a:off x="6121046" y="1594175"/>
            <a:ext cx="5369100" cy="53565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Riley Hospital for Children/IU Health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Ronald Reagan 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Rush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Alabama</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Cincinnati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Illinois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Maryland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Masonic Children's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New Mexico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Utah Healthcare</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of Pittsburgh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VCU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8" name="Shape 1438"/>
        <p:cNvGrpSpPr/>
        <p:nvPr/>
      </p:nvGrpSpPr>
      <p:grpSpPr>
        <a:xfrm>
          <a:off x="0" y="0"/>
          <a:ext cx="0" cy="0"/>
          <a:chOff x="0" y="0"/>
          <a:chExt cx="0" cy="0"/>
        </a:xfrm>
      </p:grpSpPr>
      <p:pic>
        <p:nvPicPr>
          <p:cNvPr id="1439" name="Google Shape;1439;g3db1b23bfce_0_1" title="ppt9F1F.pptx  -  AutoRecovered.png"/>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43" name="Shape 1443"/>
        <p:cNvGrpSpPr/>
        <p:nvPr/>
      </p:nvGrpSpPr>
      <p:grpSpPr>
        <a:xfrm>
          <a:off x="0" y="0"/>
          <a:ext cx="0" cy="0"/>
          <a:chOff x="0" y="0"/>
          <a:chExt cx="0" cy="0"/>
        </a:xfrm>
      </p:grpSpPr>
      <p:pic>
        <p:nvPicPr>
          <p:cNvPr descr="A close-up of a logo&#10;&#10;AI-generated content may be incorrect." id="1444" name="Google Shape;1444;g3db1b23bfce_0_2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445" name="Google Shape;1445;g3db1b23bfce_0_25"/>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22 / 69</a:t>
            </a:r>
            <a:endParaRPr b="1">
              <a:solidFill>
                <a:srgbClr val="743192"/>
              </a:solidFill>
              <a:latin typeface="Arial"/>
              <a:ea typeface="Arial"/>
              <a:cs typeface="Arial"/>
              <a:sym typeface="Arial"/>
            </a:endParaRPr>
          </a:p>
        </p:txBody>
      </p:sp>
      <p:sp>
        <p:nvSpPr>
          <p:cNvPr id="1446" name="Google Shape;1446;g3db1b23bfce_0_25"/>
          <p:cNvSpPr txBox="1"/>
          <p:nvPr/>
        </p:nvSpPr>
        <p:spPr>
          <a:xfrm>
            <a:off x="267225" y="1480375"/>
            <a:ext cx="6030300" cy="42744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00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Arthur M. Blank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Banner University Medical Center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Children's National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Emory University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Grady Memorial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Harborview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IU Health Methodist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Jefferson Einstein Philadelphia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Memorial Hermann</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Nationwide Children's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Nemours Children’s Hospital </a:t>
            </a:r>
            <a:endParaRPr b="0" i="0" sz="2200" u="none" cap="none" strike="noStrike">
              <a:solidFill>
                <a:schemeClr val="dk1"/>
              </a:solidFill>
              <a:latin typeface="Arial"/>
              <a:ea typeface="Arial"/>
              <a:cs typeface="Arial"/>
              <a:sym typeface="Arial"/>
            </a:endParaRPr>
          </a:p>
        </p:txBody>
      </p:sp>
      <p:sp>
        <p:nvSpPr>
          <p:cNvPr id="1447" name="Google Shape;1447;g3db1b23bfce_0_25"/>
          <p:cNvSpPr txBox="1"/>
          <p:nvPr/>
        </p:nvSpPr>
        <p:spPr>
          <a:xfrm>
            <a:off x="5752625" y="1455025"/>
            <a:ext cx="6030300" cy="43251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Oregon Health &amp; Sciences University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OSU Wexner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Reading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Riley Hospital for Children/IU Health</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Temple University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UC Davis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University of Michigan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UPMC Children's Hospital of Pittsburgh</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UPMC Presbyterian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UVA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Yale New Haven Hospital</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451" name="Shape 1451"/>
        <p:cNvGrpSpPr/>
        <p:nvPr/>
      </p:nvGrpSpPr>
      <p:grpSpPr>
        <a:xfrm>
          <a:off x="0" y="0"/>
          <a:ext cx="0" cy="0"/>
          <a:chOff x="0" y="0"/>
          <a:chExt cx="0" cy="0"/>
        </a:xfrm>
      </p:grpSpPr>
      <p:sp>
        <p:nvSpPr>
          <p:cNvPr id="1452" name="Google Shape;1452;g3db61d23d18_3_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3" name="Google Shape;1453;g3db61d23d18_3_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454" name="Google Shape;1454;g3db61d23d18_3_20"/>
          <p:cNvGrpSpPr/>
          <p:nvPr/>
        </p:nvGrpSpPr>
        <p:grpSpPr>
          <a:xfrm>
            <a:off x="1303402" y="3985"/>
            <a:ext cx="9772765" cy="6858000"/>
            <a:chOff x="1303402" y="3985"/>
            <a:chExt cx="9772765" cy="6858000"/>
          </a:xfrm>
        </p:grpSpPr>
        <p:sp>
          <p:nvSpPr>
            <p:cNvPr id="1455" name="Google Shape;1455;g3db61d23d18_3_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6" name="Google Shape;1456;g3db61d23d18_3_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7" name="Google Shape;1457;g3db61d23d18_3_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8" name="Google Shape;1458;g3db61d23d18_3_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9" name="Google Shape;1459;g3db61d23d18_3_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0" name="Google Shape;1460;g3db61d23d18_3_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1" name="Google Shape;1461;g3db61d23d18_3_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462" name="Google Shape;1462;g3db61d23d18_3_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eConsent</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463" name="Google Shape;1463;g3db61d23d18_3_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462"/>
                                        </p:tgtEl>
                                        <p:attrNameLst>
                                          <p:attrName>style.visibility</p:attrName>
                                        </p:attrNameLst>
                                      </p:cBhvr>
                                      <p:to>
                                        <p:strVal val="visible"/>
                                      </p:to>
                                    </p:set>
                                    <p:animEffect filter="fade" transition="in">
                                      <p:cBhvr>
                                        <p:cTn dur="1000"/>
                                        <p:tgtEl>
                                          <p:spTgt spid="1462"/>
                                        </p:tgtEl>
                                      </p:cBhvr>
                                    </p:animEffect>
                                  </p:childTnLst>
                                </p:cTn>
                              </p:par>
                              <p:par>
                                <p:cTn fill="hold" nodeType="withEffect" presetClass="entr" presetID="10" presetSubtype="0">
                                  <p:stCondLst>
                                    <p:cond delay="1000"/>
                                  </p:stCondLst>
                                  <p:childTnLst>
                                    <p:set>
                                      <p:cBhvr>
                                        <p:cTn dur="1" fill="hold">
                                          <p:stCondLst>
                                            <p:cond delay="0"/>
                                          </p:stCondLst>
                                        </p:cTn>
                                        <p:tgtEl>
                                          <p:spTgt spid="1463">
                                            <p:txEl>
                                              <p:pRg end="0" st="0"/>
                                            </p:txEl>
                                          </p:spTgt>
                                        </p:tgtEl>
                                        <p:attrNameLst>
                                          <p:attrName>style.visibility</p:attrName>
                                        </p:attrNameLst>
                                      </p:cBhvr>
                                      <p:to>
                                        <p:strVal val="visible"/>
                                      </p:to>
                                    </p:set>
                                    <p:animEffect filter="fade" transition="in">
                                      <p:cBhvr>
                                        <p:cTn dur="1000"/>
                                        <p:tgtEl>
                                          <p:spTgt spid="146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68" name="Shape 1468"/>
        <p:cNvGrpSpPr/>
        <p:nvPr/>
      </p:nvGrpSpPr>
      <p:grpSpPr>
        <a:xfrm>
          <a:off x="0" y="0"/>
          <a:ext cx="0" cy="0"/>
          <a:chOff x="0" y="0"/>
          <a:chExt cx="0" cy="0"/>
        </a:xfrm>
      </p:grpSpPr>
      <p:sp>
        <p:nvSpPr>
          <p:cNvPr id="1469" name="Google Shape;1469;g3d422ecfddc_0_650"/>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e-Consent</a:t>
            </a:r>
            <a:endParaRPr>
              <a:solidFill>
                <a:srgbClr val="7030A0"/>
              </a:solidFill>
              <a:latin typeface="Arial"/>
              <a:ea typeface="Arial"/>
              <a:cs typeface="Arial"/>
              <a:sym typeface="Arial"/>
            </a:endParaRPr>
          </a:p>
        </p:txBody>
      </p:sp>
      <p:sp>
        <p:nvSpPr>
          <p:cNvPr id="1470" name="Google Shape;1470;g3d422ecfddc_0_650"/>
          <p:cNvSpPr txBox="1"/>
          <p:nvPr>
            <p:ph idx="1" type="body"/>
          </p:nvPr>
        </p:nvSpPr>
        <p:spPr>
          <a:xfrm>
            <a:off x="838200" y="1586625"/>
            <a:ext cx="10515600" cy="4590300"/>
          </a:xfrm>
          <a:prstGeom prst="rect">
            <a:avLst/>
          </a:prstGeom>
          <a:noFill/>
          <a:ln>
            <a:noFill/>
          </a:ln>
        </p:spPr>
        <p:txBody>
          <a:bodyPr anchorCtr="0" anchor="t" bIns="45700" lIns="91425" spcFirstLastPara="1" rIns="91425" wrap="square" tIns="45700">
            <a:normAutofit fontScale="92500" lnSpcReduction="20000"/>
          </a:bodyPr>
          <a:lstStyle/>
          <a:p>
            <a:pPr indent="-434181" lvl="0" marL="457200" rtl="0" algn="l">
              <a:lnSpc>
                <a:spcPct val="90000"/>
              </a:lnSpc>
              <a:spcBef>
                <a:spcPts val="1000"/>
              </a:spcBef>
              <a:spcAft>
                <a:spcPts val="0"/>
              </a:spcAft>
              <a:buSzPct val="125000"/>
              <a:buChar char="•"/>
            </a:pPr>
            <a:r>
              <a:rPr lang="en-US"/>
              <a:t>RedCap Electronic consent is the prefered way to collect informed consent forms for SIREN</a:t>
            </a:r>
            <a:endParaRPr/>
          </a:p>
          <a:p>
            <a:pPr indent="0" lvl="0" marL="457200" rtl="0" algn="l">
              <a:lnSpc>
                <a:spcPct val="90000"/>
              </a:lnSpc>
              <a:spcBef>
                <a:spcPts val="1000"/>
              </a:spcBef>
              <a:spcAft>
                <a:spcPts val="0"/>
              </a:spcAft>
              <a:buSzPct val="75630"/>
              <a:buNone/>
            </a:pPr>
            <a:r>
              <a:t/>
            </a:r>
            <a:endParaRPr/>
          </a:p>
          <a:p>
            <a:pPr indent="-434181" lvl="0" marL="457200" rtl="0" algn="l">
              <a:lnSpc>
                <a:spcPct val="90000"/>
              </a:lnSpc>
              <a:spcBef>
                <a:spcPts val="1000"/>
              </a:spcBef>
              <a:spcAft>
                <a:spcPts val="0"/>
              </a:spcAft>
              <a:buSzPct val="125000"/>
              <a:buChar char="•"/>
            </a:pPr>
            <a:r>
              <a:rPr b="1" lang="en-US"/>
              <a:t>EFIC enrollments only</a:t>
            </a:r>
            <a:endParaRPr b="1"/>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Best for remote verification</a:t>
            </a:r>
            <a:endParaRPr/>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Site Specific link</a:t>
            </a:r>
            <a:endParaRPr/>
          </a:p>
          <a:p>
            <a:pPr indent="-334328" lvl="1" marL="914400" rtl="0" algn="l">
              <a:lnSpc>
                <a:spcPct val="90000"/>
              </a:lnSpc>
              <a:spcBef>
                <a:spcPts val="0"/>
              </a:spcBef>
              <a:spcAft>
                <a:spcPts val="0"/>
              </a:spcAft>
              <a:buSzPct val="75000"/>
              <a:buChar char="•"/>
            </a:pPr>
            <a:r>
              <a:rPr lang="en-US"/>
              <a:t>Will include site language</a:t>
            </a:r>
            <a:endParaRPr/>
          </a:p>
          <a:p>
            <a:pPr indent="-334328" lvl="1" marL="914400" rtl="0" algn="l">
              <a:lnSpc>
                <a:spcPct val="90000"/>
              </a:lnSpc>
              <a:spcBef>
                <a:spcPts val="0"/>
              </a:spcBef>
              <a:spcAft>
                <a:spcPts val="0"/>
              </a:spcAft>
              <a:buSzPct val="75000"/>
              <a:buChar char="•"/>
            </a:pPr>
            <a:r>
              <a:rPr lang="en-US"/>
              <a:t>Will include local HIPAA waivers and experimental bill of rights</a:t>
            </a:r>
            <a:endParaRPr/>
          </a:p>
          <a:p>
            <a:pPr indent="-334327" lvl="2" marL="1371600" rtl="0" algn="l">
              <a:lnSpc>
                <a:spcPct val="90000"/>
              </a:lnSpc>
              <a:spcBef>
                <a:spcPts val="0"/>
              </a:spcBef>
              <a:spcAft>
                <a:spcPts val="0"/>
              </a:spcAft>
              <a:buSzPct val="90000"/>
              <a:buChar char="•"/>
            </a:pPr>
            <a:r>
              <a:rPr lang="en-US"/>
              <a:t>Please send these to Vince and double check they are in your build</a:t>
            </a:r>
            <a:endParaRPr/>
          </a:p>
          <a:p>
            <a:pPr indent="-434181" lvl="0" marL="457200" rtl="0" algn="l">
              <a:lnSpc>
                <a:spcPct val="90000"/>
              </a:lnSpc>
              <a:spcBef>
                <a:spcPts val="1000"/>
              </a:spcBef>
              <a:spcAft>
                <a:spcPts val="0"/>
              </a:spcAft>
              <a:buSzPct val="125000"/>
              <a:buChar char="•"/>
            </a:pPr>
            <a:r>
              <a:rPr lang="en-US"/>
              <a:t>Part 11 compliant</a:t>
            </a:r>
            <a:endParaRPr/>
          </a:p>
        </p:txBody>
      </p:sp>
      <p:pic>
        <p:nvPicPr>
          <p:cNvPr descr="A close-up of a logo&#10;&#10;AI-generated content may be incorrect." id="1471" name="Google Shape;1471;g3d422ecfddc_0_65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76" name="Shape 1476"/>
        <p:cNvGrpSpPr/>
        <p:nvPr/>
      </p:nvGrpSpPr>
      <p:grpSpPr>
        <a:xfrm>
          <a:off x="0" y="0"/>
          <a:ext cx="0" cy="0"/>
          <a:chOff x="0" y="0"/>
          <a:chExt cx="0" cy="0"/>
        </a:xfrm>
      </p:grpSpPr>
      <p:pic>
        <p:nvPicPr>
          <p:cNvPr id="1477" name="Google Shape;1477;g3d460df9019_0_1"/>
          <p:cNvPicPr preferRelativeResize="0"/>
          <p:nvPr/>
        </p:nvPicPr>
        <p:blipFill rotWithShape="1">
          <a:blip r:embed="rId3">
            <a:alphaModFix/>
          </a:blip>
          <a:srcRect b="0" l="0" r="0" t="0"/>
          <a:stretch/>
        </p:blipFill>
        <p:spPr>
          <a:xfrm>
            <a:off x="4345457" y="0"/>
            <a:ext cx="7801688" cy="6858001"/>
          </a:xfrm>
          <a:prstGeom prst="rect">
            <a:avLst/>
          </a:prstGeom>
          <a:noFill/>
          <a:ln>
            <a:noFill/>
          </a:ln>
        </p:spPr>
      </p:pic>
      <p:sp>
        <p:nvSpPr>
          <p:cNvPr id="1478" name="Google Shape;1478;g3d460df9019_0_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Test link to be used by all sites.</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Site specific builds will have unique links in WebDCU</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3" name="Shape 1483"/>
        <p:cNvGrpSpPr/>
        <p:nvPr/>
      </p:nvGrpSpPr>
      <p:grpSpPr>
        <a:xfrm>
          <a:off x="0" y="0"/>
          <a:ext cx="0" cy="0"/>
          <a:chOff x="0" y="0"/>
          <a:chExt cx="0" cy="0"/>
        </a:xfrm>
      </p:grpSpPr>
      <p:sp>
        <p:nvSpPr>
          <p:cNvPr id="1484" name="Google Shape;1484;g3d460df9019_0_2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person vs over phone will dictate the attestation pathway</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Ensure correct relationship is being selected</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Participation Y/N will require a signature either way</a:t>
            </a:r>
            <a:endParaRPr b="0" i="0" sz="2800" u="none" cap="none" strike="noStrike">
              <a:solidFill>
                <a:schemeClr val="dk1"/>
              </a:solidFill>
              <a:latin typeface="Arial"/>
              <a:ea typeface="Arial"/>
              <a:cs typeface="Arial"/>
              <a:sym typeface="Arial"/>
            </a:endParaRPr>
          </a:p>
        </p:txBody>
      </p:sp>
      <p:pic>
        <p:nvPicPr>
          <p:cNvPr id="1485" name="Google Shape;1485;g3d460df9019_0_21"/>
          <p:cNvPicPr preferRelativeResize="0"/>
          <p:nvPr/>
        </p:nvPicPr>
        <p:blipFill rotWithShape="1">
          <a:blip r:embed="rId3">
            <a:alphaModFix/>
          </a:blip>
          <a:srcRect b="0" l="0" r="0" t="0"/>
          <a:stretch/>
        </p:blipFill>
        <p:spPr>
          <a:xfrm>
            <a:off x="4275625" y="152400"/>
            <a:ext cx="7763974" cy="644925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0" name="Shape 1490"/>
        <p:cNvGrpSpPr/>
        <p:nvPr/>
      </p:nvGrpSpPr>
      <p:grpSpPr>
        <a:xfrm>
          <a:off x="0" y="0"/>
          <a:ext cx="0" cy="0"/>
          <a:chOff x="0" y="0"/>
          <a:chExt cx="0" cy="0"/>
        </a:xfrm>
      </p:grpSpPr>
      <p:sp>
        <p:nvSpPr>
          <p:cNvPr id="1491" name="Google Shape;1491;g3d460df9019_0_29"/>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Attestation of consent by the authorized study team member collecting consent</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collected on paper or remote this will be sent in a seperate form</a:t>
            </a:r>
            <a:endParaRPr b="0" i="0" sz="2800" u="none" cap="none" strike="noStrike">
              <a:solidFill>
                <a:schemeClr val="dk1"/>
              </a:solidFill>
              <a:latin typeface="Arial"/>
              <a:ea typeface="Arial"/>
              <a:cs typeface="Arial"/>
              <a:sym typeface="Arial"/>
            </a:endParaRPr>
          </a:p>
        </p:txBody>
      </p:sp>
      <p:pic>
        <p:nvPicPr>
          <p:cNvPr id="1492" name="Google Shape;1492;g3d460df9019_0_29"/>
          <p:cNvPicPr preferRelativeResize="0"/>
          <p:nvPr/>
        </p:nvPicPr>
        <p:blipFill rotWithShape="1">
          <a:blip r:embed="rId3">
            <a:alphaModFix/>
          </a:blip>
          <a:srcRect b="0" l="0" r="0" t="0"/>
          <a:stretch/>
        </p:blipFill>
        <p:spPr>
          <a:xfrm>
            <a:off x="4275625" y="152400"/>
            <a:ext cx="7763976" cy="6419526"/>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7" name="Shape 1497"/>
        <p:cNvGrpSpPr/>
        <p:nvPr/>
      </p:nvGrpSpPr>
      <p:grpSpPr>
        <a:xfrm>
          <a:off x="0" y="0"/>
          <a:ext cx="0" cy="0"/>
          <a:chOff x="0" y="0"/>
          <a:chExt cx="0" cy="0"/>
        </a:xfrm>
      </p:grpSpPr>
      <p:sp>
        <p:nvSpPr>
          <p:cNvPr id="1498" name="Google Shape;1498;g3d460df9019_0_36"/>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Verification that selections are collect and agreement to signature</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Required for clinical trial eConsent </a:t>
            </a:r>
            <a:endParaRPr b="0" i="0" sz="2800" u="none" cap="none" strike="noStrike">
              <a:solidFill>
                <a:schemeClr val="dk1"/>
              </a:solidFill>
              <a:latin typeface="Arial"/>
              <a:ea typeface="Arial"/>
              <a:cs typeface="Arial"/>
              <a:sym typeface="Arial"/>
            </a:endParaRPr>
          </a:p>
        </p:txBody>
      </p:sp>
      <p:pic>
        <p:nvPicPr>
          <p:cNvPr id="1499" name="Google Shape;1499;g3d460df9019_0_36"/>
          <p:cNvPicPr preferRelativeResize="0"/>
          <p:nvPr/>
        </p:nvPicPr>
        <p:blipFill rotWithShape="1">
          <a:blip r:embed="rId3">
            <a:alphaModFix/>
          </a:blip>
          <a:srcRect b="0" l="0" r="0" t="0"/>
          <a:stretch/>
        </p:blipFill>
        <p:spPr>
          <a:xfrm>
            <a:off x="4275625" y="152400"/>
            <a:ext cx="7275795" cy="6553199"/>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4" name="Shape 1504"/>
        <p:cNvGrpSpPr/>
        <p:nvPr/>
      </p:nvGrpSpPr>
      <p:grpSpPr>
        <a:xfrm>
          <a:off x="0" y="0"/>
          <a:ext cx="0" cy="0"/>
          <a:chOff x="0" y="0"/>
          <a:chExt cx="0" cy="0"/>
        </a:xfrm>
      </p:grpSpPr>
      <p:sp>
        <p:nvSpPr>
          <p:cNvPr id="1505" name="Google Shape;1505;g3d460df9019_0_4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Copy can be sent to the signers email</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this is a remote consent they can also download a copy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506" name="Google Shape;1506;g3d460df9019_0_44"/>
          <p:cNvPicPr preferRelativeResize="0"/>
          <p:nvPr/>
        </p:nvPicPr>
        <p:blipFill rotWithShape="1">
          <a:blip r:embed="rId3">
            <a:alphaModFix/>
          </a:blip>
          <a:srcRect b="0" l="0" r="0" t="0"/>
          <a:stretch/>
        </p:blipFill>
        <p:spPr>
          <a:xfrm>
            <a:off x="4123225" y="803750"/>
            <a:ext cx="7999950" cy="512535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1" name="Shape 1511"/>
        <p:cNvGrpSpPr/>
        <p:nvPr/>
      </p:nvGrpSpPr>
      <p:grpSpPr>
        <a:xfrm>
          <a:off x="0" y="0"/>
          <a:ext cx="0" cy="0"/>
          <a:chOff x="0" y="0"/>
          <a:chExt cx="0" cy="0"/>
        </a:xfrm>
      </p:grpSpPr>
      <p:sp>
        <p:nvSpPr>
          <p:cNvPr id="1512" name="Google Shape;1512;g3d460df9019_0_5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All study team members with consent responsibility will receive an email copy and notification</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Secure email sent automatically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513" name="Google Shape;1513;g3d460df9019_0_51"/>
          <p:cNvPicPr preferRelativeResize="0"/>
          <p:nvPr/>
        </p:nvPicPr>
        <p:blipFill rotWithShape="1">
          <a:blip r:embed="rId3">
            <a:alphaModFix/>
          </a:blip>
          <a:srcRect b="0" l="0" r="0" t="0"/>
          <a:stretch/>
        </p:blipFill>
        <p:spPr>
          <a:xfrm>
            <a:off x="4567900" y="275250"/>
            <a:ext cx="7102175" cy="5642400"/>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8" name="Shape 1518"/>
        <p:cNvGrpSpPr/>
        <p:nvPr/>
      </p:nvGrpSpPr>
      <p:grpSpPr>
        <a:xfrm>
          <a:off x="0" y="0"/>
          <a:ext cx="0" cy="0"/>
          <a:chOff x="0" y="0"/>
          <a:chExt cx="0" cy="0"/>
        </a:xfrm>
      </p:grpSpPr>
      <p:sp>
        <p:nvSpPr>
          <p:cNvPr id="1519" name="Google Shape;1519;g3d460df9019_0_6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Following consent a participant contact form will be sent via email to the group</a:t>
            </a:r>
            <a:endParaRPr b="0" i="0" sz="2800" u="none" cap="none" strike="noStrike">
              <a:solidFill>
                <a:schemeClr val="dk1"/>
              </a:solidFill>
              <a:latin typeface="Arial"/>
              <a:ea typeface="Arial"/>
              <a:cs typeface="Arial"/>
              <a:sym typeface="Arial"/>
            </a:endParaRPr>
          </a:p>
        </p:txBody>
      </p:sp>
      <p:pic>
        <p:nvPicPr>
          <p:cNvPr id="1520" name="Google Shape;1520;g3d460df9019_0_64"/>
          <p:cNvPicPr preferRelativeResize="0"/>
          <p:nvPr/>
        </p:nvPicPr>
        <p:blipFill rotWithShape="1">
          <a:blip r:embed="rId3">
            <a:alphaModFix/>
          </a:blip>
          <a:srcRect b="0" l="0" r="0" t="0"/>
          <a:stretch/>
        </p:blipFill>
        <p:spPr>
          <a:xfrm>
            <a:off x="4588775" y="178500"/>
            <a:ext cx="6909352" cy="65532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5" name="Shape 1525"/>
        <p:cNvGrpSpPr/>
        <p:nvPr/>
      </p:nvGrpSpPr>
      <p:grpSpPr>
        <a:xfrm>
          <a:off x="0" y="0"/>
          <a:ext cx="0" cy="0"/>
          <a:chOff x="0" y="0"/>
          <a:chExt cx="0" cy="0"/>
        </a:xfrm>
      </p:grpSpPr>
      <p:sp>
        <p:nvSpPr>
          <p:cNvPr id="1526" name="Google Shape;1526;g3d460df9019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Paper and Remote Consent</a:t>
            </a:r>
            <a:endParaRPr>
              <a:solidFill>
                <a:srgbClr val="7030A0"/>
              </a:solidFill>
              <a:latin typeface="Arial"/>
              <a:ea typeface="Arial"/>
              <a:cs typeface="Arial"/>
              <a:sym typeface="Arial"/>
            </a:endParaRPr>
          </a:p>
        </p:txBody>
      </p:sp>
      <p:sp>
        <p:nvSpPr>
          <p:cNvPr id="1527" name="Google Shape;1527;g3d460df9019_0_58"/>
          <p:cNvSpPr txBox="1"/>
          <p:nvPr>
            <p:ph idx="1" type="body"/>
          </p:nvPr>
        </p:nvSpPr>
        <p:spPr>
          <a:xfrm>
            <a:off x="838200" y="1825625"/>
            <a:ext cx="10967700" cy="4351200"/>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Participant contact form will ask how consent was obtained if on paper upload the scanned PDF here</a:t>
            </a:r>
            <a:endParaRPr/>
          </a:p>
          <a:p>
            <a:pPr indent="-406400" lvl="0" marL="457200" rtl="0" algn="l">
              <a:lnSpc>
                <a:spcPct val="90000"/>
              </a:lnSpc>
              <a:spcBef>
                <a:spcPts val="0"/>
              </a:spcBef>
              <a:spcAft>
                <a:spcPts val="0"/>
              </a:spcAft>
              <a:buSzPts val="2800"/>
              <a:buChar char="•"/>
            </a:pPr>
            <a:r>
              <a:rPr lang="en-US"/>
              <a:t>Attestation will be sent in a separate email</a:t>
            </a:r>
            <a:endParaRPr/>
          </a:p>
          <a:p>
            <a:pPr indent="0" lvl="0" marL="0" rtl="0" algn="l">
              <a:lnSpc>
                <a:spcPct val="90000"/>
              </a:lnSpc>
              <a:spcBef>
                <a:spcPts val="1000"/>
              </a:spcBef>
              <a:spcAft>
                <a:spcPts val="0"/>
              </a:spcAft>
              <a:buSzPts val="1800"/>
              <a:buNone/>
            </a:pPr>
            <a:r>
              <a:t/>
            </a:r>
            <a:endParaRPr/>
          </a:p>
        </p:txBody>
      </p:sp>
      <p:pic>
        <p:nvPicPr>
          <p:cNvPr id="1528" name="Google Shape;1528;g3d460df9019_0_58"/>
          <p:cNvPicPr preferRelativeResize="0"/>
          <p:nvPr/>
        </p:nvPicPr>
        <p:blipFill rotWithShape="1">
          <a:blip r:embed="rId3">
            <a:alphaModFix/>
          </a:blip>
          <a:srcRect b="0" l="0" r="0" t="0"/>
          <a:stretch/>
        </p:blipFill>
        <p:spPr>
          <a:xfrm>
            <a:off x="1981200" y="3307950"/>
            <a:ext cx="8229600" cy="2590800"/>
          </a:xfrm>
          <a:prstGeom prst="rect">
            <a:avLst/>
          </a:prstGeom>
          <a:noFill/>
          <a:ln>
            <a:noFill/>
          </a:ln>
        </p:spPr>
      </p:pic>
      <p:pic>
        <p:nvPicPr>
          <p:cNvPr descr="A close-up of a logo&#10;&#10;AI-generated content may be incorrect." id="1529" name="Google Shape;1529;g3d460df9019_0_58"/>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