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33.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43.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135.xml"/>
  <Override ContentType="application/vnd.openxmlformats-officedocument.presentationml.notesSlide+xml" PartName="/ppt/notesSlides/notesSlide137.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41.xml"/>
  <Override ContentType="application/vnd.openxmlformats-officedocument.presentationml.notesSlide+xml" PartName="/ppt/notesSlides/notesSlide123.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138.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46.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120.xml"/>
  <Override ContentType="application/vnd.openxmlformats-officedocument.presentationml.notesSlide+xml" PartName="/ppt/notesSlides/notesSlide20.xml"/>
  <Override ContentType="application/vnd.openxmlformats-officedocument.presentationml.notesSlide+xml" PartName="/ppt/notesSlides/notesSlide129.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144.xml"/>
  <Override ContentType="application/vnd.openxmlformats-officedocument.presentationml.notesSlide+xml" PartName="/ppt/notesSlides/notesSlide48.xml"/>
  <Override ContentType="application/vnd.openxmlformats-officedocument.presentationml.notesSlide+xml" PartName="/ppt/notesSlides/notesSlide131.xml"/>
  <Override ContentType="application/vnd.openxmlformats-officedocument.presentationml.notesSlide+xml" PartName="/ppt/notesSlides/notesSlide127.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14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24.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1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140.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36.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139.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1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3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128.xml"/>
  <Override ContentType="application/vnd.openxmlformats-officedocument.presentationml.notesSlide+xml" PartName="/ppt/notesSlides/notesSlide79.xml"/>
  <Override ContentType="application/vnd.openxmlformats-officedocument.presentationml.notesSlide+xml" PartName="/ppt/notesSlides/notesSlide132.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45.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2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138.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36.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141.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18.xml"/>
  <Override ContentType="application/vnd.openxmlformats-officedocument.presentationml.slide+xml" PartName="/ppt/slides/slide142.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125.xml"/>
  <Override ContentType="application/vnd.openxmlformats-officedocument.presentationml.slide+xml" PartName="/ppt/slides/slide72.xml"/>
  <Override ContentType="application/vnd.openxmlformats-officedocument.presentationml.slide+xml" PartName="/ppt/slides/slide135.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129.xml"/>
  <Override ContentType="application/vnd.openxmlformats-officedocument.presentationml.slide+xml" PartName="/ppt/slides/slide63.xml"/>
  <Override ContentType="application/vnd.openxmlformats-officedocument.presentationml.slide+xml" PartName="/ppt/slides/slide131.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144.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133.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31.xml"/>
  <Override ContentType="application/vnd.openxmlformats-officedocument.presentationml.slide+xml" PartName="/ppt/slides/slide127.xml"/>
  <Override ContentType="application/vnd.openxmlformats-officedocument.presentationml.slide+xml" PartName="/ppt/slides/slide146.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39.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30.xml"/>
  <Override ContentType="application/vnd.openxmlformats-officedocument.presentationml.slide+xml" PartName="/ppt/slides/slide147.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40.xml"/>
  <Override ContentType="application/vnd.openxmlformats-officedocument.presentationml.slide+xml" PartName="/ppt/slides/slide11.xml"/>
  <Override ContentType="application/vnd.openxmlformats-officedocument.presentationml.slide+xml" PartName="/ppt/slides/slide137.xml"/>
  <Override ContentType="application/vnd.openxmlformats-officedocument.presentationml.slide+xml" PartName="/ppt/slides/slide110.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124.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09.xml"/>
  <Override ContentType="application/vnd.openxmlformats-officedocument.presentationml.slide+xml" PartName="/ppt/slides/slide134.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43.xml"/>
  <Override ContentType="application/vnd.openxmlformats-officedocument.presentationml.slide+xml" PartName="/ppt/slides/slide117.xml"/>
  <Override ContentType="application/vnd.openxmlformats-officedocument.presentationml.slide+xml" PartName="/ppt/slides/slide145.xml"/>
  <Override ContentType="application/vnd.openxmlformats-officedocument.presentationml.slide+xml" PartName="/ppt/slides/slide132.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12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4" r:id="rId5"/>
    <p:sldMasterId id="2147483677"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 id="335" r:id="rId87"/>
    <p:sldId id="336" r:id="rId88"/>
    <p:sldId id="337" r:id="rId89"/>
    <p:sldId id="338" r:id="rId90"/>
    <p:sldId id="339" r:id="rId91"/>
    <p:sldId id="340" r:id="rId92"/>
    <p:sldId id="341" r:id="rId93"/>
    <p:sldId id="342" r:id="rId94"/>
    <p:sldId id="343" r:id="rId95"/>
    <p:sldId id="344" r:id="rId96"/>
    <p:sldId id="345" r:id="rId97"/>
    <p:sldId id="346" r:id="rId98"/>
    <p:sldId id="347" r:id="rId99"/>
    <p:sldId id="348" r:id="rId100"/>
    <p:sldId id="349" r:id="rId101"/>
    <p:sldId id="350" r:id="rId102"/>
    <p:sldId id="351" r:id="rId103"/>
    <p:sldId id="352" r:id="rId104"/>
    <p:sldId id="353" r:id="rId105"/>
    <p:sldId id="354" r:id="rId106"/>
    <p:sldId id="355" r:id="rId107"/>
    <p:sldId id="356" r:id="rId108"/>
    <p:sldId id="357" r:id="rId109"/>
    <p:sldId id="358" r:id="rId110"/>
    <p:sldId id="359" r:id="rId111"/>
    <p:sldId id="360" r:id="rId112"/>
    <p:sldId id="361" r:id="rId113"/>
    <p:sldId id="362" r:id="rId114"/>
    <p:sldId id="363" r:id="rId115"/>
    <p:sldId id="364" r:id="rId116"/>
    <p:sldId id="365" r:id="rId117"/>
    <p:sldId id="366" r:id="rId118"/>
    <p:sldId id="367" r:id="rId119"/>
    <p:sldId id="368" r:id="rId120"/>
    <p:sldId id="369" r:id="rId121"/>
    <p:sldId id="370" r:id="rId122"/>
    <p:sldId id="371" r:id="rId123"/>
    <p:sldId id="372" r:id="rId124"/>
    <p:sldId id="373" r:id="rId125"/>
    <p:sldId id="374" r:id="rId126"/>
    <p:sldId id="375" r:id="rId127"/>
    <p:sldId id="376" r:id="rId128"/>
    <p:sldId id="377" r:id="rId129"/>
    <p:sldId id="378" r:id="rId130"/>
    <p:sldId id="379" r:id="rId131"/>
    <p:sldId id="380" r:id="rId132"/>
    <p:sldId id="381" r:id="rId133"/>
    <p:sldId id="382" r:id="rId134"/>
    <p:sldId id="383" r:id="rId135"/>
    <p:sldId id="384" r:id="rId136"/>
    <p:sldId id="385" r:id="rId137"/>
    <p:sldId id="386" r:id="rId138"/>
    <p:sldId id="387" r:id="rId139"/>
    <p:sldId id="388" r:id="rId140"/>
    <p:sldId id="389" r:id="rId141"/>
    <p:sldId id="390" r:id="rId142"/>
    <p:sldId id="391" r:id="rId143"/>
    <p:sldId id="392" r:id="rId144"/>
    <p:sldId id="393" r:id="rId145"/>
    <p:sldId id="394" r:id="rId146"/>
    <p:sldId id="395" r:id="rId147"/>
    <p:sldId id="396" r:id="rId148"/>
    <p:sldId id="397" r:id="rId149"/>
    <p:sldId id="398" r:id="rId150"/>
    <p:sldId id="399" r:id="rId151"/>
    <p:sldId id="400" r:id="rId152"/>
    <p:sldId id="401" r:id="rId153"/>
    <p:sldId id="402" r:id="rId154"/>
  </p:sldIdLst>
  <p:sldSz cy="6858000" cx="12192000"/>
  <p:notesSz cx="6858000" cy="9144000"/>
  <p:embeddedFontLst>
    <p:embeddedFont>
      <p:font typeface="Play"/>
      <p:regular r:id="rId155"/>
      <p:bold r:id="rId156"/>
    </p:embeddedFont>
    <p:embeddedFont>
      <p:font typeface="Roboto"/>
      <p:regular r:id="rId157"/>
      <p:bold r:id="rId158"/>
      <p:italic r:id="rId159"/>
      <p:boldItalic r:id="rId160"/>
    </p:embeddedFont>
    <p:embeddedFont>
      <p:font typeface="Urbanist Medium"/>
      <p:regular r:id="rId161"/>
      <p:bold r:id="rId162"/>
      <p:italic r:id="rId163"/>
      <p:boldItalic r:id="rId164"/>
    </p:embeddedFont>
    <p:embeddedFont>
      <p:font typeface="Urbanist"/>
      <p:regular r:id="rId165"/>
      <p:bold r:id="rId166"/>
      <p:italic r:id="rId167"/>
      <p:boldItalic r:id="rId168"/>
    </p:embeddedFont>
    <p:embeddedFont>
      <p:font typeface="Lexend"/>
      <p:regular r:id="rId169"/>
      <p:bold r:id="rId17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71" roundtripDataSignature="AMtx7mi+Gphyfvq0nOD8xAc1xBNbLwRpP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A5A0771-F830-4217-9E20-8CF988285017}">
  <a:tblStyle styleId="{9A5A0771-F830-4217-9E20-8CF988285017}"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86E2452C-F9A6-4548-AB5E-3434CD4F3493}" styleName="Table_1">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107" Type="http://schemas.openxmlformats.org/officeDocument/2006/relationships/slide" Target="slides/slide100.xml"/><Relationship Id="rId106" Type="http://schemas.openxmlformats.org/officeDocument/2006/relationships/slide" Target="slides/slide99.xml"/><Relationship Id="rId105" Type="http://schemas.openxmlformats.org/officeDocument/2006/relationships/slide" Target="slides/slide98.xml"/><Relationship Id="rId104" Type="http://schemas.openxmlformats.org/officeDocument/2006/relationships/slide" Target="slides/slide97.xml"/><Relationship Id="rId109" Type="http://schemas.openxmlformats.org/officeDocument/2006/relationships/slide" Target="slides/slide102.xml"/><Relationship Id="rId108" Type="http://schemas.openxmlformats.org/officeDocument/2006/relationships/slide" Target="slides/slide101.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103" Type="http://schemas.openxmlformats.org/officeDocument/2006/relationships/slide" Target="slides/slide96.xml"/><Relationship Id="rId102" Type="http://schemas.openxmlformats.org/officeDocument/2006/relationships/slide" Target="slides/slide95.xml"/><Relationship Id="rId101" Type="http://schemas.openxmlformats.org/officeDocument/2006/relationships/slide" Target="slides/slide94.xml"/><Relationship Id="rId100" Type="http://schemas.openxmlformats.org/officeDocument/2006/relationships/slide" Target="slides/slide93.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129" Type="http://schemas.openxmlformats.org/officeDocument/2006/relationships/slide" Target="slides/slide122.xml"/><Relationship Id="rId128" Type="http://schemas.openxmlformats.org/officeDocument/2006/relationships/slide" Target="slides/slide121.xml"/><Relationship Id="rId127" Type="http://schemas.openxmlformats.org/officeDocument/2006/relationships/slide" Target="slides/slide120.xml"/><Relationship Id="rId126" Type="http://schemas.openxmlformats.org/officeDocument/2006/relationships/slide" Target="slides/slide119.xml"/><Relationship Id="rId26" Type="http://schemas.openxmlformats.org/officeDocument/2006/relationships/slide" Target="slides/slide19.xml"/><Relationship Id="rId121" Type="http://schemas.openxmlformats.org/officeDocument/2006/relationships/slide" Target="slides/slide114.xml"/><Relationship Id="rId25" Type="http://schemas.openxmlformats.org/officeDocument/2006/relationships/slide" Target="slides/slide18.xml"/><Relationship Id="rId120" Type="http://schemas.openxmlformats.org/officeDocument/2006/relationships/slide" Target="slides/slide113.xml"/><Relationship Id="rId28" Type="http://schemas.openxmlformats.org/officeDocument/2006/relationships/slide" Target="slides/slide21.xml"/><Relationship Id="rId27" Type="http://schemas.openxmlformats.org/officeDocument/2006/relationships/slide" Target="slides/slide20.xml"/><Relationship Id="rId125" Type="http://schemas.openxmlformats.org/officeDocument/2006/relationships/slide" Target="slides/slide118.xml"/><Relationship Id="rId29" Type="http://schemas.openxmlformats.org/officeDocument/2006/relationships/slide" Target="slides/slide22.xml"/><Relationship Id="rId124" Type="http://schemas.openxmlformats.org/officeDocument/2006/relationships/slide" Target="slides/slide117.xml"/><Relationship Id="rId123" Type="http://schemas.openxmlformats.org/officeDocument/2006/relationships/slide" Target="slides/slide116.xml"/><Relationship Id="rId122" Type="http://schemas.openxmlformats.org/officeDocument/2006/relationships/slide" Target="slides/slide115.xml"/><Relationship Id="rId95" Type="http://schemas.openxmlformats.org/officeDocument/2006/relationships/slide" Target="slides/slide88.xml"/><Relationship Id="rId94" Type="http://schemas.openxmlformats.org/officeDocument/2006/relationships/slide" Target="slides/slide87.xml"/><Relationship Id="rId97" Type="http://schemas.openxmlformats.org/officeDocument/2006/relationships/slide" Target="slides/slide90.xml"/><Relationship Id="rId96" Type="http://schemas.openxmlformats.org/officeDocument/2006/relationships/slide" Target="slides/slide89.xml"/><Relationship Id="rId11" Type="http://schemas.openxmlformats.org/officeDocument/2006/relationships/slide" Target="slides/slide4.xml"/><Relationship Id="rId99" Type="http://schemas.openxmlformats.org/officeDocument/2006/relationships/slide" Target="slides/slide92.xml"/><Relationship Id="rId10" Type="http://schemas.openxmlformats.org/officeDocument/2006/relationships/slide" Target="slides/slide3.xml"/><Relationship Id="rId98" Type="http://schemas.openxmlformats.org/officeDocument/2006/relationships/slide" Target="slides/slide91.xml"/><Relationship Id="rId13" Type="http://schemas.openxmlformats.org/officeDocument/2006/relationships/slide" Target="slides/slide6.xml"/><Relationship Id="rId12" Type="http://schemas.openxmlformats.org/officeDocument/2006/relationships/slide" Target="slides/slide5.xml"/><Relationship Id="rId91" Type="http://schemas.openxmlformats.org/officeDocument/2006/relationships/slide" Target="slides/slide84.xml"/><Relationship Id="rId90" Type="http://schemas.openxmlformats.org/officeDocument/2006/relationships/slide" Target="slides/slide83.xml"/><Relationship Id="rId93" Type="http://schemas.openxmlformats.org/officeDocument/2006/relationships/slide" Target="slides/slide86.xml"/><Relationship Id="rId92" Type="http://schemas.openxmlformats.org/officeDocument/2006/relationships/slide" Target="slides/slide85.xml"/><Relationship Id="rId118" Type="http://schemas.openxmlformats.org/officeDocument/2006/relationships/slide" Target="slides/slide111.xml"/><Relationship Id="rId117" Type="http://schemas.openxmlformats.org/officeDocument/2006/relationships/slide" Target="slides/slide110.xml"/><Relationship Id="rId116" Type="http://schemas.openxmlformats.org/officeDocument/2006/relationships/slide" Target="slides/slide109.xml"/><Relationship Id="rId115" Type="http://schemas.openxmlformats.org/officeDocument/2006/relationships/slide" Target="slides/slide108.xml"/><Relationship Id="rId119" Type="http://schemas.openxmlformats.org/officeDocument/2006/relationships/slide" Target="slides/slide112.xml"/><Relationship Id="rId15" Type="http://schemas.openxmlformats.org/officeDocument/2006/relationships/slide" Target="slides/slide8.xml"/><Relationship Id="rId110" Type="http://schemas.openxmlformats.org/officeDocument/2006/relationships/slide" Target="slides/slide103.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14" Type="http://schemas.openxmlformats.org/officeDocument/2006/relationships/slide" Target="slides/slide107.xml"/><Relationship Id="rId18" Type="http://schemas.openxmlformats.org/officeDocument/2006/relationships/slide" Target="slides/slide11.xml"/><Relationship Id="rId113" Type="http://schemas.openxmlformats.org/officeDocument/2006/relationships/slide" Target="slides/slide106.xml"/><Relationship Id="rId112" Type="http://schemas.openxmlformats.org/officeDocument/2006/relationships/slide" Target="slides/slide105.xml"/><Relationship Id="rId111" Type="http://schemas.openxmlformats.org/officeDocument/2006/relationships/slide" Target="slides/slide104.xml"/><Relationship Id="rId84" Type="http://schemas.openxmlformats.org/officeDocument/2006/relationships/slide" Target="slides/slide77.xml"/><Relationship Id="rId83" Type="http://schemas.openxmlformats.org/officeDocument/2006/relationships/slide" Target="slides/slide76.xml"/><Relationship Id="rId86" Type="http://schemas.openxmlformats.org/officeDocument/2006/relationships/slide" Target="slides/slide79.xml"/><Relationship Id="rId85" Type="http://schemas.openxmlformats.org/officeDocument/2006/relationships/slide" Target="slides/slide78.xml"/><Relationship Id="rId88" Type="http://schemas.openxmlformats.org/officeDocument/2006/relationships/slide" Target="slides/slide81.xml"/><Relationship Id="rId150" Type="http://schemas.openxmlformats.org/officeDocument/2006/relationships/slide" Target="slides/slide143.xml"/><Relationship Id="rId87" Type="http://schemas.openxmlformats.org/officeDocument/2006/relationships/slide" Target="slides/slide80.xml"/><Relationship Id="rId89" Type="http://schemas.openxmlformats.org/officeDocument/2006/relationships/slide" Target="slides/slide82.xml"/><Relationship Id="rId80" Type="http://schemas.openxmlformats.org/officeDocument/2006/relationships/slide" Target="slides/slide73.xml"/><Relationship Id="rId82" Type="http://schemas.openxmlformats.org/officeDocument/2006/relationships/slide" Target="slides/slide75.xml"/><Relationship Id="rId81" Type="http://schemas.openxmlformats.org/officeDocument/2006/relationships/slide" Target="slides/slide74.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tableStyles" Target="tableStyles.xml"/><Relationship Id="rId149" Type="http://schemas.openxmlformats.org/officeDocument/2006/relationships/slide" Target="slides/slide142.xml"/><Relationship Id="rId4" Type="http://schemas.openxmlformats.org/officeDocument/2006/relationships/slideMaster" Target="slideMasters/slideMaster1.xml"/><Relationship Id="rId148" Type="http://schemas.openxmlformats.org/officeDocument/2006/relationships/slide" Target="slides/slide141.xml"/><Relationship Id="rId9" Type="http://schemas.openxmlformats.org/officeDocument/2006/relationships/slide" Target="slides/slide2.xml"/><Relationship Id="rId143" Type="http://schemas.openxmlformats.org/officeDocument/2006/relationships/slide" Target="slides/slide136.xml"/><Relationship Id="rId142" Type="http://schemas.openxmlformats.org/officeDocument/2006/relationships/slide" Target="slides/slide135.xml"/><Relationship Id="rId141" Type="http://schemas.openxmlformats.org/officeDocument/2006/relationships/slide" Target="slides/slide134.xml"/><Relationship Id="rId140" Type="http://schemas.openxmlformats.org/officeDocument/2006/relationships/slide" Target="slides/slide133.xml"/><Relationship Id="rId5" Type="http://schemas.openxmlformats.org/officeDocument/2006/relationships/slideMaster" Target="slideMasters/slideMaster2.xml"/><Relationship Id="rId147" Type="http://schemas.openxmlformats.org/officeDocument/2006/relationships/slide" Target="slides/slide140.xml"/><Relationship Id="rId6" Type="http://schemas.openxmlformats.org/officeDocument/2006/relationships/slideMaster" Target="slideMasters/slideMaster3.xml"/><Relationship Id="rId146" Type="http://schemas.openxmlformats.org/officeDocument/2006/relationships/slide" Target="slides/slide139.xml"/><Relationship Id="rId7" Type="http://schemas.openxmlformats.org/officeDocument/2006/relationships/notesMaster" Target="notesMasters/notesMaster1.xml"/><Relationship Id="rId145" Type="http://schemas.openxmlformats.org/officeDocument/2006/relationships/slide" Target="slides/slide138.xml"/><Relationship Id="rId8" Type="http://schemas.openxmlformats.org/officeDocument/2006/relationships/slide" Target="slides/slide1.xml"/><Relationship Id="rId144" Type="http://schemas.openxmlformats.org/officeDocument/2006/relationships/slide" Target="slides/slide137.xml"/><Relationship Id="rId73" Type="http://schemas.openxmlformats.org/officeDocument/2006/relationships/slide" Target="slides/slide66.xml"/><Relationship Id="rId72" Type="http://schemas.openxmlformats.org/officeDocument/2006/relationships/slide" Target="slides/slide65.xml"/><Relationship Id="rId75" Type="http://schemas.openxmlformats.org/officeDocument/2006/relationships/slide" Target="slides/slide68.xml"/><Relationship Id="rId74" Type="http://schemas.openxmlformats.org/officeDocument/2006/relationships/slide" Target="slides/slide67.xml"/><Relationship Id="rId77" Type="http://schemas.openxmlformats.org/officeDocument/2006/relationships/slide" Target="slides/slide70.xml"/><Relationship Id="rId76" Type="http://schemas.openxmlformats.org/officeDocument/2006/relationships/slide" Target="slides/slide69.xml"/><Relationship Id="rId79" Type="http://schemas.openxmlformats.org/officeDocument/2006/relationships/slide" Target="slides/slide72.xml"/><Relationship Id="rId78" Type="http://schemas.openxmlformats.org/officeDocument/2006/relationships/slide" Target="slides/slide71.xml"/><Relationship Id="rId71" Type="http://schemas.openxmlformats.org/officeDocument/2006/relationships/slide" Target="slides/slide64.xml"/><Relationship Id="rId70" Type="http://schemas.openxmlformats.org/officeDocument/2006/relationships/slide" Target="slides/slide63.xml"/><Relationship Id="rId139" Type="http://schemas.openxmlformats.org/officeDocument/2006/relationships/slide" Target="slides/slide132.xml"/><Relationship Id="rId138" Type="http://schemas.openxmlformats.org/officeDocument/2006/relationships/slide" Target="slides/slide131.xml"/><Relationship Id="rId137" Type="http://schemas.openxmlformats.org/officeDocument/2006/relationships/slide" Target="slides/slide130.xml"/><Relationship Id="rId132" Type="http://schemas.openxmlformats.org/officeDocument/2006/relationships/slide" Target="slides/slide125.xml"/><Relationship Id="rId131" Type="http://schemas.openxmlformats.org/officeDocument/2006/relationships/slide" Target="slides/slide124.xml"/><Relationship Id="rId130" Type="http://schemas.openxmlformats.org/officeDocument/2006/relationships/slide" Target="slides/slide123.xml"/><Relationship Id="rId136" Type="http://schemas.openxmlformats.org/officeDocument/2006/relationships/slide" Target="slides/slide129.xml"/><Relationship Id="rId135" Type="http://schemas.openxmlformats.org/officeDocument/2006/relationships/slide" Target="slides/slide128.xml"/><Relationship Id="rId134" Type="http://schemas.openxmlformats.org/officeDocument/2006/relationships/slide" Target="slides/slide127.xml"/><Relationship Id="rId133" Type="http://schemas.openxmlformats.org/officeDocument/2006/relationships/slide" Target="slides/slide126.xml"/><Relationship Id="rId62" Type="http://schemas.openxmlformats.org/officeDocument/2006/relationships/slide" Target="slides/slide55.xml"/><Relationship Id="rId61" Type="http://schemas.openxmlformats.org/officeDocument/2006/relationships/slide" Target="slides/slide54.xml"/><Relationship Id="rId64" Type="http://schemas.openxmlformats.org/officeDocument/2006/relationships/slide" Target="slides/slide57.xml"/><Relationship Id="rId63" Type="http://schemas.openxmlformats.org/officeDocument/2006/relationships/slide" Target="slides/slide56.xml"/><Relationship Id="rId66" Type="http://schemas.openxmlformats.org/officeDocument/2006/relationships/slide" Target="slides/slide59.xml"/><Relationship Id="rId65" Type="http://schemas.openxmlformats.org/officeDocument/2006/relationships/slide" Target="slides/slide58.xml"/><Relationship Id="rId171" Type="http://customschemas.google.com/relationships/presentationmetadata" Target="metadata"/><Relationship Id="rId68" Type="http://schemas.openxmlformats.org/officeDocument/2006/relationships/slide" Target="slides/slide61.xml"/><Relationship Id="rId170" Type="http://schemas.openxmlformats.org/officeDocument/2006/relationships/font" Target="fonts/Lexend-bold.fntdata"/><Relationship Id="rId67" Type="http://schemas.openxmlformats.org/officeDocument/2006/relationships/slide" Target="slides/slide60.xml"/><Relationship Id="rId60" Type="http://schemas.openxmlformats.org/officeDocument/2006/relationships/slide" Target="slides/slide53.xml"/><Relationship Id="rId165" Type="http://schemas.openxmlformats.org/officeDocument/2006/relationships/font" Target="fonts/Urbanist-regular.fntdata"/><Relationship Id="rId69" Type="http://schemas.openxmlformats.org/officeDocument/2006/relationships/slide" Target="slides/slide62.xml"/><Relationship Id="rId164" Type="http://schemas.openxmlformats.org/officeDocument/2006/relationships/font" Target="fonts/UrbanistMedium-boldItalic.fntdata"/><Relationship Id="rId163" Type="http://schemas.openxmlformats.org/officeDocument/2006/relationships/font" Target="fonts/UrbanistMedium-italic.fntdata"/><Relationship Id="rId162" Type="http://schemas.openxmlformats.org/officeDocument/2006/relationships/font" Target="fonts/UrbanistMedium-bold.fntdata"/><Relationship Id="rId169" Type="http://schemas.openxmlformats.org/officeDocument/2006/relationships/font" Target="fonts/Lexend-regular.fntdata"/><Relationship Id="rId168" Type="http://schemas.openxmlformats.org/officeDocument/2006/relationships/font" Target="fonts/Urbanist-boldItalic.fntdata"/><Relationship Id="rId167" Type="http://schemas.openxmlformats.org/officeDocument/2006/relationships/font" Target="fonts/Urbanist-italic.fntdata"/><Relationship Id="rId166" Type="http://schemas.openxmlformats.org/officeDocument/2006/relationships/font" Target="fonts/Urbanist-bold.fntdata"/><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55" Type="http://schemas.openxmlformats.org/officeDocument/2006/relationships/slide" Target="slides/slide48.xml"/><Relationship Id="rId161" Type="http://schemas.openxmlformats.org/officeDocument/2006/relationships/font" Target="fonts/UrbanistMedium-regular.fntdata"/><Relationship Id="rId54" Type="http://schemas.openxmlformats.org/officeDocument/2006/relationships/slide" Target="slides/slide47.xml"/><Relationship Id="rId160" Type="http://schemas.openxmlformats.org/officeDocument/2006/relationships/font" Target="fonts/Roboto-boldItalic.fntdata"/><Relationship Id="rId57" Type="http://schemas.openxmlformats.org/officeDocument/2006/relationships/slide" Target="slides/slide50.xml"/><Relationship Id="rId56" Type="http://schemas.openxmlformats.org/officeDocument/2006/relationships/slide" Target="slides/slide49.xml"/><Relationship Id="rId159" Type="http://schemas.openxmlformats.org/officeDocument/2006/relationships/font" Target="fonts/Roboto-italic.fntdata"/><Relationship Id="rId59" Type="http://schemas.openxmlformats.org/officeDocument/2006/relationships/slide" Target="slides/slide52.xml"/><Relationship Id="rId154" Type="http://schemas.openxmlformats.org/officeDocument/2006/relationships/slide" Target="slides/slide147.xml"/><Relationship Id="rId58" Type="http://schemas.openxmlformats.org/officeDocument/2006/relationships/slide" Target="slides/slide51.xml"/><Relationship Id="rId153" Type="http://schemas.openxmlformats.org/officeDocument/2006/relationships/slide" Target="slides/slide146.xml"/><Relationship Id="rId152" Type="http://schemas.openxmlformats.org/officeDocument/2006/relationships/slide" Target="slides/slide145.xml"/><Relationship Id="rId151" Type="http://schemas.openxmlformats.org/officeDocument/2006/relationships/slide" Target="slides/slide144.xml"/><Relationship Id="rId158" Type="http://schemas.openxmlformats.org/officeDocument/2006/relationships/font" Target="fonts/Roboto-bold.fntdata"/><Relationship Id="rId157" Type="http://schemas.openxmlformats.org/officeDocument/2006/relationships/font" Target="fonts/Roboto-regular.fntdata"/><Relationship Id="rId156" Type="http://schemas.openxmlformats.org/officeDocument/2006/relationships/font" Target="fonts/Play-bold.fntdata"/><Relationship Id="rId155" Type="http://schemas.openxmlformats.org/officeDocument/2006/relationships/font" Target="fonts/Play-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0" name="Google Shape;230;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7" name="Google Shape;247;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3c2f736c8a3_0_72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3" name="Google Shape;253;g3c2f736c8a3_0_7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3d422ecfddc_0_24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9" name="Google Shape;269;g3d422ecfddc_0_24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3c2f736c8a3_0_3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8" name="Google Shape;278;g3c2f736c8a3_0_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3e8918ec5f8_0_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87" name="Google Shape;287;g3e8918ec5f8_0_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8" name="Google Shape;288;g3e8918ec5f8_0_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3d460df9019_1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4" name="Google Shape;294;g3d460df9019_1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3c2f736c8a3_2_7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0" name="Google Shape;300;g3c2f736c8a3_2_7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3c2f736c8a3_2_8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7" name="Google Shape;307;g3c2f736c8a3_2_8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3cd674dd85e_0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4" name="Google Shape;314;g3cd674dd85e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3c2f736c8a3_0_88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1" name="Google Shape;321;g3c2f736c8a3_0_88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g3da8c3f9c3f_2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7" name="Google Shape;337;g3da8c3f9c3f_2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g3e895c71b9f_2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5" name="Google Shape;345;g3e895c71b9f_2_5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g3e895c71b9f_2_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2" name="Google Shape;352;g3e895c71b9f_2_10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What might we expect to see based on our past trial experience?  Patients with PNES made up 7-9% of the unique patients enrolled in RAMPART and ESETT.  I say unique patients because the ITT analysis only included the first enrollment in patients </a:t>
            </a:r>
            <a:r>
              <a:rPr lang="en-US"/>
              <a:t>inadvertently</a:t>
            </a:r>
            <a:r>
              <a:rPr lang="en-US"/>
              <a:t> enrolled more than once. But recurrent presentations were more common in patients with PNES than in the overall study cohort. So the percent of enrollments was a tiny bit higher, around 10%.  About 20% of patients that had a diagnosis of PNES on at least one enrollment had multiple enrollments. To put it </a:t>
            </a:r>
            <a:r>
              <a:rPr lang="en-US"/>
              <a:t>another</a:t>
            </a:r>
            <a:r>
              <a:rPr lang="en-US"/>
              <a:t> way about 29% of enrollments in patients with PNES were re-enrollments as compared to 13% in the overall cohort.  Interestingly, it was common for some subjects with PNES and multiple enrollments to be diagnosed with real SE on one enrollment and with PNES on another, reflecting either co-existence of these diagnoses in some subjects or misclassification or misdiagnosis on one or the other presentation.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US"/>
              <a:t>In general, benzos work well in PNES. 85% had resolution on ED arrival as compared to 68% in the overall cohort in RAMPART. They get endotracheally intubated less often, but this still happens in about 4%. They are less likely to be admitted but still often are admitted and when they are admitted their LOS is 3.3 days overall and those admitted to the ICU have an average ICU LOS of over 2 days. Which I think speaks to the challenge of diagnosis in some patients.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g3e895c71b9f_2_1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60" name="Google Shape;360;g3e895c71b9f_2_15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1" name="Google Shape;361;g3e895c71b9f_2_158: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g3db20e81dfb_0_2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9" name="Google Shape;369;g3db20e81dfb_0_2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g3e821d4123f_0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7" name="Google Shape;377;g3e821d4123f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3e8918ec5f8_0_7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5" name="Google Shape;385;g3e8918ec5f8_0_7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g3e8650483d2_0_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0" name="Google Shape;400;g3e8650483d2_0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g3e8918ec5f8_0_1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7" name="Google Shape;407;g3e8918ec5f8_0_1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g3e8918ec5f8_0_11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5" name="Google Shape;415;g3e8918ec5f8_0_11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g3e8918ec5f8_0_10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3" name="Google Shape;423;g3e8918ec5f8_0_10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g3e8918ec5f8_0_12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0" name="Google Shape;430;g3e8918ec5f8_0_12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g3e8918ec5f8_0_13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7" name="Google Shape;437;g3e8918ec5f8_0_13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g3db61d23d18_6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4" name="Google Shape;444;g3db61d23d18_6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g3e8918ec5f8_0_13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9" name="Google Shape;459;g3e8918ec5f8_0_1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g3e8918ec5f8_0_15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4" name="Google Shape;474;g3e8918ec5f8_0_15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g3e8918ec5f8_0_15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1" name="Google Shape;481;g3e8918ec5f8_0_15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g3e8918ec5f8_0_16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8" name="Google Shape;488;g3e8918ec5f8_0_16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g3e8ae093da1_2_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6" name="Google Shape;496;g3e8ae093da1_2_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g3e8918ec5f8_0_17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03" name="Google Shape;503;g3e8918ec5f8_0_17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g3e8918ec5f8_0_17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1" name="Google Shape;511;g3e8918ec5f8_0_17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g3e8ae093da1_2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8" name="Google Shape;518;g3e8ae093da1_2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g3d460df9019_1_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5" name="Google Shape;525;g3d460df9019_1_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g3d460df9019_1_4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304800" lvl="0" marL="457200" rtl="0" algn="l">
              <a:lnSpc>
                <a:spcPct val="115000"/>
              </a:lnSpc>
              <a:spcBef>
                <a:spcPts val="0"/>
              </a:spcBef>
              <a:spcAft>
                <a:spcPts val="0"/>
              </a:spcAft>
              <a:buSzPts val="1200"/>
              <a:buChar char="-"/>
            </a:pPr>
            <a:r>
              <a:rPr lang="en-US"/>
              <a:t>KESETT is a step forward randomization design, so there is not a randomization form to complete in WebDCU. Rather, sites will grab the ‘Use Next’ vial (or ‘Backup’ if the ‘Use Next’ vial is no longer available) and begin study drug infusion.</a:t>
            </a:r>
            <a:endParaRPr/>
          </a:p>
          <a:p>
            <a:pPr indent="-304800" lvl="0" marL="457200" rtl="0" algn="l">
              <a:lnSpc>
                <a:spcPct val="115000"/>
              </a:lnSpc>
              <a:spcBef>
                <a:spcPts val="0"/>
              </a:spcBef>
              <a:spcAft>
                <a:spcPts val="0"/>
              </a:spcAft>
              <a:buSzPts val="1200"/>
              <a:buChar char="-"/>
            </a:pPr>
            <a:r>
              <a:rPr lang="en-US"/>
              <a:t>Within 8 hours of initiation of study drug infusion, you will add a new record to the Subject Enrollment table, then complete and save the record. From here, you will open the Subject CRF Binder, complete,  and submit F501 (Rapid EEG) and F502 (Study Drug Infusion), also within this 8-hour window.</a:t>
            </a:r>
            <a:endParaRPr/>
          </a:p>
          <a:p>
            <a:pPr indent="-304800" lvl="0" marL="457200" rtl="0" algn="l">
              <a:lnSpc>
                <a:spcPct val="115000"/>
              </a:lnSpc>
              <a:spcBef>
                <a:spcPts val="0"/>
              </a:spcBef>
              <a:spcAft>
                <a:spcPts val="0"/>
              </a:spcAft>
              <a:buSzPts val="1200"/>
              <a:buChar char="-"/>
            </a:pPr>
            <a:r>
              <a:rPr lang="en-US"/>
              <a:t>Documentation of the Study Drug ID into F502 will tell the DCC which treatment assignment the participant received.</a:t>
            </a:r>
            <a:endParaRPr/>
          </a:p>
        </p:txBody>
      </p:sp>
      <p:sp>
        <p:nvSpPr>
          <p:cNvPr id="552" name="Google Shape;552;g3d460df9019_1_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g3d460df9019_1_7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304800" lvl="0" marL="457200" rtl="0" algn="l">
              <a:lnSpc>
                <a:spcPct val="115000"/>
              </a:lnSpc>
              <a:spcBef>
                <a:spcPts val="0"/>
              </a:spcBef>
              <a:spcAft>
                <a:spcPts val="0"/>
              </a:spcAft>
              <a:buSzPts val="1200"/>
              <a:buChar char="-"/>
            </a:pPr>
            <a:r>
              <a:rPr lang="en-US"/>
              <a:t>CRF data must be submitted within 5 days of collection. This includes Screen Failures and DCRs.</a:t>
            </a:r>
            <a:endParaRPr/>
          </a:p>
          <a:p>
            <a:pPr indent="0" lvl="0" marL="457200" rtl="0" algn="l">
              <a:lnSpc>
                <a:spcPct val="115000"/>
              </a:lnSpc>
              <a:spcBef>
                <a:spcPts val="0"/>
              </a:spcBef>
              <a:spcAft>
                <a:spcPts val="0"/>
              </a:spcAft>
              <a:buSzPts val="1400"/>
              <a:buNone/>
            </a:pPr>
            <a:r>
              <a:t/>
            </a:r>
            <a:endParaRPr/>
          </a:p>
          <a:p>
            <a:pPr indent="-304800" lvl="0" marL="457200" rtl="0" algn="l">
              <a:lnSpc>
                <a:spcPct val="115000"/>
              </a:lnSpc>
              <a:spcBef>
                <a:spcPts val="0"/>
              </a:spcBef>
              <a:spcAft>
                <a:spcPts val="0"/>
              </a:spcAft>
              <a:buSzPts val="1200"/>
              <a:buChar char="-"/>
            </a:pPr>
            <a:r>
              <a:rPr lang="en-US"/>
              <a:t>Exceptions include the the aforementioned Subject Enrollment form, F501 (Rapid EEG), and F502 (Study Drug Infusion), which need to be submitted within 8 hours of administration of the study drug.</a:t>
            </a:r>
            <a:endParaRPr/>
          </a:p>
          <a:p>
            <a:pPr indent="0" lvl="0" marL="457200" rtl="0" algn="l">
              <a:lnSpc>
                <a:spcPct val="115000"/>
              </a:lnSpc>
              <a:spcBef>
                <a:spcPts val="0"/>
              </a:spcBef>
              <a:spcAft>
                <a:spcPts val="0"/>
              </a:spcAft>
              <a:buSzPts val="1400"/>
              <a:buNone/>
            </a:pPr>
            <a:r>
              <a:t/>
            </a:r>
            <a:endParaRPr/>
          </a:p>
          <a:p>
            <a:pPr indent="-304800" lvl="0" marL="457200" rtl="0" algn="l">
              <a:lnSpc>
                <a:spcPct val="115000"/>
              </a:lnSpc>
              <a:spcBef>
                <a:spcPts val="0"/>
              </a:spcBef>
              <a:spcAft>
                <a:spcPts val="0"/>
              </a:spcAft>
              <a:buSzPts val="1200"/>
              <a:buChar char="-"/>
            </a:pPr>
            <a:r>
              <a:rPr lang="en-US"/>
              <a:t>Another exception includes SAEs and DCRs documented on F104 (Adverse Event), which need to be submitted within 24 hours of knowledge of the event.</a:t>
            </a:r>
            <a:endParaRPr/>
          </a:p>
        </p:txBody>
      </p:sp>
      <p:sp>
        <p:nvSpPr>
          <p:cNvPr id="559" name="Google Shape;559;g3d460df9019_1_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g3e705a72ff8_0_5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457200" rtl="0" algn="l">
              <a:lnSpc>
                <a:spcPct val="115000"/>
              </a:lnSpc>
              <a:spcBef>
                <a:spcPts val="0"/>
              </a:spcBef>
              <a:spcAft>
                <a:spcPts val="0"/>
              </a:spcAft>
              <a:buNone/>
            </a:pPr>
            <a:r>
              <a:t/>
            </a:r>
            <a:endParaRPr/>
          </a:p>
        </p:txBody>
      </p:sp>
      <p:sp>
        <p:nvSpPr>
          <p:cNvPr id="566" name="Google Shape;566;g3e705a72ff8_0_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1" name="Shape 571"/>
        <p:cNvGrpSpPr/>
        <p:nvPr/>
      </p:nvGrpSpPr>
      <p:grpSpPr>
        <a:xfrm>
          <a:off x="0" y="0"/>
          <a:ext cx="0" cy="0"/>
          <a:chOff x="0" y="0"/>
          <a:chExt cx="0" cy="0"/>
        </a:xfrm>
      </p:grpSpPr>
      <p:sp>
        <p:nvSpPr>
          <p:cNvPr id="572" name="Google Shape;572;g3e705a72ff8_0_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t/>
            </a:r>
            <a:endParaRPr/>
          </a:p>
        </p:txBody>
      </p:sp>
      <p:sp>
        <p:nvSpPr>
          <p:cNvPr id="573" name="Google Shape;573;g3e705a72ff8_0_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g3e705a72ff8_0_2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t/>
            </a:r>
            <a:endParaRPr/>
          </a:p>
        </p:txBody>
      </p:sp>
      <p:sp>
        <p:nvSpPr>
          <p:cNvPr id="582" name="Google Shape;582;g3e705a72ff8_0_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g3e705a72ff8_0_3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317500" lvl="0" marL="457200" rtl="0" algn="l">
              <a:lnSpc>
                <a:spcPct val="115000"/>
              </a:lnSpc>
              <a:spcBef>
                <a:spcPts val="0"/>
              </a:spcBef>
              <a:spcAft>
                <a:spcPts val="0"/>
              </a:spcAft>
              <a:buSzPts val="1400"/>
              <a:buChar char="-"/>
            </a:pPr>
            <a:r>
              <a:rPr lang="en-US"/>
              <a:t>Look for new printable form for Screen Failure</a:t>
            </a:r>
            <a:endParaRPr/>
          </a:p>
        </p:txBody>
      </p:sp>
      <p:sp>
        <p:nvSpPr>
          <p:cNvPr id="592" name="Google Shape;592;g3e705a72ff8_0_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7" name="Shape 597"/>
        <p:cNvGrpSpPr/>
        <p:nvPr/>
      </p:nvGrpSpPr>
      <p:grpSpPr>
        <a:xfrm>
          <a:off x="0" y="0"/>
          <a:ext cx="0" cy="0"/>
          <a:chOff x="0" y="0"/>
          <a:chExt cx="0" cy="0"/>
        </a:xfrm>
      </p:grpSpPr>
      <p:sp>
        <p:nvSpPr>
          <p:cNvPr id="598" name="Google Shape;598;g3d460df9019_1_7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99" name="Google Shape;599;g3d460df9019_1_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4" name="Shape 604"/>
        <p:cNvGrpSpPr/>
        <p:nvPr/>
      </p:nvGrpSpPr>
      <p:grpSpPr>
        <a:xfrm>
          <a:off x="0" y="0"/>
          <a:ext cx="0" cy="0"/>
          <a:chOff x="0" y="0"/>
          <a:chExt cx="0" cy="0"/>
        </a:xfrm>
      </p:grpSpPr>
      <p:sp>
        <p:nvSpPr>
          <p:cNvPr id="605" name="Google Shape;605;g3c2f736c8a3_0_108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06" name="Google Shape;606;g3c2f736c8a3_0_10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0" name="Shape 620"/>
        <p:cNvGrpSpPr/>
        <p:nvPr/>
      </p:nvGrpSpPr>
      <p:grpSpPr>
        <a:xfrm>
          <a:off x="0" y="0"/>
          <a:ext cx="0" cy="0"/>
          <a:chOff x="0" y="0"/>
          <a:chExt cx="0" cy="0"/>
        </a:xfrm>
      </p:grpSpPr>
      <p:sp>
        <p:nvSpPr>
          <p:cNvPr id="621" name="Google Shape;621;g3c2f736c8a3_0_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22" name="Google Shape;622;g3c2f736c8a3_0_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9" name="Shape 639"/>
        <p:cNvGrpSpPr/>
        <p:nvPr/>
      </p:nvGrpSpPr>
      <p:grpSpPr>
        <a:xfrm>
          <a:off x="0" y="0"/>
          <a:ext cx="0" cy="0"/>
          <a:chOff x="0" y="0"/>
          <a:chExt cx="0" cy="0"/>
        </a:xfrm>
      </p:grpSpPr>
      <p:sp>
        <p:nvSpPr>
          <p:cNvPr id="640" name="Google Shape;640;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41" name="Google Shape;641;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4" name="Shape 644"/>
        <p:cNvGrpSpPr/>
        <p:nvPr/>
      </p:nvGrpSpPr>
      <p:grpSpPr>
        <a:xfrm>
          <a:off x="0" y="0"/>
          <a:ext cx="0" cy="0"/>
          <a:chOff x="0" y="0"/>
          <a:chExt cx="0" cy="0"/>
        </a:xfrm>
      </p:grpSpPr>
      <p:sp>
        <p:nvSpPr>
          <p:cNvPr id="645" name="Google Shape;645;g3d422ecfddc_0_42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46" name="Google Shape;646;g3d422ecfddc_0_4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0" name="Shape 660"/>
        <p:cNvGrpSpPr/>
        <p:nvPr/>
      </p:nvGrpSpPr>
      <p:grpSpPr>
        <a:xfrm>
          <a:off x="0" y="0"/>
          <a:ext cx="0" cy="0"/>
          <a:chOff x="0" y="0"/>
          <a:chExt cx="0" cy="0"/>
        </a:xfrm>
      </p:grpSpPr>
      <p:sp>
        <p:nvSpPr>
          <p:cNvPr id="661" name="Google Shape;661;g3d422ecfddc_0_79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rPr lang="en-US"/>
              <a:t>Clinical staff training. Dependence on Guideline concordant usual care, adequate dosing of benzodiazepines, need to wait for effect, stepwise progression to second and third line (not returning to first line after determining to benzo refractory), giving a chance to wake up.</a:t>
            </a:r>
            <a:endParaRPr/>
          </a:p>
          <a:p>
            <a:pPr indent="0" lvl="0" marL="0" rtl="0" algn="l">
              <a:lnSpc>
                <a:spcPct val="100000"/>
              </a:lnSpc>
              <a:spcBef>
                <a:spcPts val="0"/>
              </a:spcBef>
              <a:spcAft>
                <a:spcPts val="0"/>
              </a:spcAft>
              <a:buClr>
                <a:schemeClr val="dk1"/>
              </a:buClr>
              <a:buSzPts val="1200"/>
              <a:buFont typeface="Arial"/>
              <a:buNone/>
            </a:pPr>
            <a:r>
              <a:rPr lang="en-US"/>
              <a:t>Study should never delay treatment of status.  Not for an opt-out discussion.  Not for EEG prior to treatment. Pharmacy must be as fast as usual care. </a:t>
            </a:r>
            <a:endParaRPr/>
          </a:p>
          <a:p>
            <a:pPr indent="0" lvl="0" marL="0" rtl="0" algn="l">
              <a:lnSpc>
                <a:spcPct val="100000"/>
              </a:lnSpc>
              <a:spcBef>
                <a:spcPts val="0"/>
              </a:spcBef>
              <a:spcAft>
                <a:spcPts val="0"/>
              </a:spcAft>
              <a:buClr>
                <a:schemeClr val="dk1"/>
              </a:buClr>
              <a:buSzPts val="1200"/>
              <a:buFont typeface="Arial"/>
              <a:buNone/>
            </a:pPr>
            <a:r>
              <a:t/>
            </a:r>
            <a:endParaRPr/>
          </a:p>
        </p:txBody>
      </p:sp>
      <p:sp>
        <p:nvSpPr>
          <p:cNvPr id="662" name="Google Shape;662;g3d422ecfddc_0_79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7" name="Shape 667"/>
        <p:cNvGrpSpPr/>
        <p:nvPr/>
      </p:nvGrpSpPr>
      <p:grpSpPr>
        <a:xfrm>
          <a:off x="0" y="0"/>
          <a:ext cx="0" cy="0"/>
          <a:chOff x="0" y="0"/>
          <a:chExt cx="0" cy="0"/>
        </a:xfrm>
      </p:grpSpPr>
      <p:sp>
        <p:nvSpPr>
          <p:cNvPr id="668" name="Google Shape;668;g3ccf2f72d4a_1_20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69" name="Google Shape;669;g3ccf2f72d4a_1_20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4" name="Shape 674"/>
        <p:cNvGrpSpPr/>
        <p:nvPr/>
      </p:nvGrpSpPr>
      <p:grpSpPr>
        <a:xfrm>
          <a:off x="0" y="0"/>
          <a:ext cx="0" cy="0"/>
          <a:chOff x="0" y="0"/>
          <a:chExt cx="0" cy="0"/>
        </a:xfrm>
      </p:grpSpPr>
      <p:sp>
        <p:nvSpPr>
          <p:cNvPr id="675" name="Google Shape;675;g3ccf2f72d4a_1_22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76" name="Google Shape;676;g3ccf2f72d4a_1_2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1" name="Shape 681"/>
        <p:cNvGrpSpPr/>
        <p:nvPr/>
      </p:nvGrpSpPr>
      <p:grpSpPr>
        <a:xfrm>
          <a:off x="0" y="0"/>
          <a:ext cx="0" cy="0"/>
          <a:chOff x="0" y="0"/>
          <a:chExt cx="0" cy="0"/>
        </a:xfrm>
      </p:grpSpPr>
      <p:sp>
        <p:nvSpPr>
          <p:cNvPr id="682" name="Google Shape;682;g3ccf2f72d4a_1_2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83" name="Google Shape;683;g3ccf2f72d4a_1_2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7" name="Shape 687"/>
        <p:cNvGrpSpPr/>
        <p:nvPr/>
      </p:nvGrpSpPr>
      <p:grpSpPr>
        <a:xfrm>
          <a:off x="0" y="0"/>
          <a:ext cx="0" cy="0"/>
          <a:chOff x="0" y="0"/>
          <a:chExt cx="0" cy="0"/>
        </a:xfrm>
      </p:grpSpPr>
      <p:sp>
        <p:nvSpPr>
          <p:cNvPr id="688" name="Google Shape;688;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89" name="Google Shape;689;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0" name="Shape 700"/>
        <p:cNvGrpSpPr/>
        <p:nvPr/>
      </p:nvGrpSpPr>
      <p:grpSpPr>
        <a:xfrm>
          <a:off x="0" y="0"/>
          <a:ext cx="0" cy="0"/>
          <a:chOff x="0" y="0"/>
          <a:chExt cx="0" cy="0"/>
        </a:xfrm>
      </p:grpSpPr>
      <p:sp>
        <p:nvSpPr>
          <p:cNvPr id="701" name="Google Shape;701;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02" name="Google Shape;702;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3" name="Shape 713"/>
        <p:cNvGrpSpPr/>
        <p:nvPr/>
      </p:nvGrpSpPr>
      <p:grpSpPr>
        <a:xfrm>
          <a:off x="0" y="0"/>
          <a:ext cx="0" cy="0"/>
          <a:chOff x="0" y="0"/>
          <a:chExt cx="0" cy="0"/>
        </a:xfrm>
      </p:grpSpPr>
      <p:sp>
        <p:nvSpPr>
          <p:cNvPr id="714" name="Google Shape;714;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15" name="Google Shape;715;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9" name="Shape 729"/>
        <p:cNvGrpSpPr/>
        <p:nvPr/>
      </p:nvGrpSpPr>
      <p:grpSpPr>
        <a:xfrm>
          <a:off x="0" y="0"/>
          <a:ext cx="0" cy="0"/>
          <a:chOff x="0" y="0"/>
          <a:chExt cx="0" cy="0"/>
        </a:xfrm>
      </p:grpSpPr>
      <p:sp>
        <p:nvSpPr>
          <p:cNvPr id="730" name="Google Shape;730;g3a14866209d_5_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31" name="Google Shape;731;g3a14866209d_5_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8" name="Shape 738"/>
        <p:cNvGrpSpPr/>
        <p:nvPr/>
      </p:nvGrpSpPr>
      <p:grpSpPr>
        <a:xfrm>
          <a:off x="0" y="0"/>
          <a:ext cx="0" cy="0"/>
          <a:chOff x="0" y="0"/>
          <a:chExt cx="0" cy="0"/>
        </a:xfrm>
      </p:grpSpPr>
      <p:sp>
        <p:nvSpPr>
          <p:cNvPr id="739" name="Google Shape;739;g3a14866209d_5_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40" name="Google Shape;740;g3a14866209d_5_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6" name="Shape 746"/>
        <p:cNvGrpSpPr/>
        <p:nvPr/>
      </p:nvGrpSpPr>
      <p:grpSpPr>
        <a:xfrm>
          <a:off x="0" y="0"/>
          <a:ext cx="0" cy="0"/>
          <a:chOff x="0" y="0"/>
          <a:chExt cx="0" cy="0"/>
        </a:xfrm>
      </p:grpSpPr>
      <p:sp>
        <p:nvSpPr>
          <p:cNvPr id="747" name="Google Shape;747;g3a14866209d_5_2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48" name="Google Shape;748;g3a14866209d_5_2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6" name="Shape 756"/>
        <p:cNvGrpSpPr/>
        <p:nvPr/>
      </p:nvGrpSpPr>
      <p:grpSpPr>
        <a:xfrm>
          <a:off x="0" y="0"/>
          <a:ext cx="0" cy="0"/>
          <a:chOff x="0" y="0"/>
          <a:chExt cx="0" cy="0"/>
        </a:xfrm>
      </p:grpSpPr>
      <p:sp>
        <p:nvSpPr>
          <p:cNvPr id="757" name="Google Shape;757;g3a14866209d_5_3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58" name="Google Shape;758;g3a14866209d_5_3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5" name="Shape 765"/>
        <p:cNvGrpSpPr/>
        <p:nvPr/>
      </p:nvGrpSpPr>
      <p:grpSpPr>
        <a:xfrm>
          <a:off x="0" y="0"/>
          <a:ext cx="0" cy="0"/>
          <a:chOff x="0" y="0"/>
          <a:chExt cx="0" cy="0"/>
        </a:xfrm>
      </p:grpSpPr>
      <p:sp>
        <p:nvSpPr>
          <p:cNvPr id="766" name="Google Shape;766;g3a14866209d_5_4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67" name="Google Shape;767;g3a14866209d_5_4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5" name="Shape 775"/>
        <p:cNvGrpSpPr/>
        <p:nvPr/>
      </p:nvGrpSpPr>
      <p:grpSpPr>
        <a:xfrm>
          <a:off x="0" y="0"/>
          <a:ext cx="0" cy="0"/>
          <a:chOff x="0" y="0"/>
          <a:chExt cx="0" cy="0"/>
        </a:xfrm>
      </p:grpSpPr>
      <p:sp>
        <p:nvSpPr>
          <p:cNvPr id="776" name="Google Shape;776;g3a14866209d_5_5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77" name="Google Shape;777;g3a14866209d_5_5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5" name="Shape 785"/>
        <p:cNvGrpSpPr/>
        <p:nvPr/>
      </p:nvGrpSpPr>
      <p:grpSpPr>
        <a:xfrm>
          <a:off x="0" y="0"/>
          <a:ext cx="0" cy="0"/>
          <a:chOff x="0" y="0"/>
          <a:chExt cx="0" cy="0"/>
        </a:xfrm>
      </p:grpSpPr>
      <p:sp>
        <p:nvSpPr>
          <p:cNvPr id="786" name="Google Shape;786;g3a14866209d_5_5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87" name="Google Shape;787;g3a14866209d_5_5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5" name="Shape 795"/>
        <p:cNvGrpSpPr/>
        <p:nvPr/>
      </p:nvGrpSpPr>
      <p:grpSpPr>
        <a:xfrm>
          <a:off x="0" y="0"/>
          <a:ext cx="0" cy="0"/>
          <a:chOff x="0" y="0"/>
          <a:chExt cx="0" cy="0"/>
        </a:xfrm>
      </p:grpSpPr>
      <p:sp>
        <p:nvSpPr>
          <p:cNvPr id="796" name="Google Shape;796;g3a14866209d_5_6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97" name="Google Shape;797;g3a14866209d_5_6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5" name="Shape 805"/>
        <p:cNvGrpSpPr/>
        <p:nvPr/>
      </p:nvGrpSpPr>
      <p:grpSpPr>
        <a:xfrm>
          <a:off x="0" y="0"/>
          <a:ext cx="0" cy="0"/>
          <a:chOff x="0" y="0"/>
          <a:chExt cx="0" cy="0"/>
        </a:xfrm>
      </p:grpSpPr>
      <p:sp>
        <p:nvSpPr>
          <p:cNvPr id="806" name="Google Shape;806;g3a14866209d_5_7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07" name="Google Shape;807;g3a14866209d_5_7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5" name="Shape 815"/>
        <p:cNvGrpSpPr/>
        <p:nvPr/>
      </p:nvGrpSpPr>
      <p:grpSpPr>
        <a:xfrm>
          <a:off x="0" y="0"/>
          <a:ext cx="0" cy="0"/>
          <a:chOff x="0" y="0"/>
          <a:chExt cx="0" cy="0"/>
        </a:xfrm>
      </p:grpSpPr>
      <p:sp>
        <p:nvSpPr>
          <p:cNvPr id="816" name="Google Shape;816;g3a14866209d_5_8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17" name="Google Shape;817;g3a14866209d_5_8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2" name="Shape 822"/>
        <p:cNvGrpSpPr/>
        <p:nvPr/>
      </p:nvGrpSpPr>
      <p:grpSpPr>
        <a:xfrm>
          <a:off x="0" y="0"/>
          <a:ext cx="0" cy="0"/>
          <a:chOff x="0" y="0"/>
          <a:chExt cx="0" cy="0"/>
        </a:xfrm>
      </p:grpSpPr>
      <p:sp>
        <p:nvSpPr>
          <p:cNvPr id="823" name="Google Shape;823;g3a14866209d_5_9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24" name="Google Shape;824;g3a14866209d_5_9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0" name="Shape 830"/>
        <p:cNvGrpSpPr/>
        <p:nvPr/>
      </p:nvGrpSpPr>
      <p:grpSpPr>
        <a:xfrm>
          <a:off x="0" y="0"/>
          <a:ext cx="0" cy="0"/>
          <a:chOff x="0" y="0"/>
          <a:chExt cx="0" cy="0"/>
        </a:xfrm>
      </p:grpSpPr>
      <p:sp>
        <p:nvSpPr>
          <p:cNvPr id="831" name="Google Shape;831;g3a14866209d_5_9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32" name="Google Shape;832;g3a14866209d_5_9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8" name="Shape 838"/>
        <p:cNvGrpSpPr/>
        <p:nvPr/>
      </p:nvGrpSpPr>
      <p:grpSpPr>
        <a:xfrm>
          <a:off x="0" y="0"/>
          <a:ext cx="0" cy="0"/>
          <a:chOff x="0" y="0"/>
          <a:chExt cx="0" cy="0"/>
        </a:xfrm>
      </p:grpSpPr>
      <p:sp>
        <p:nvSpPr>
          <p:cNvPr id="839" name="Google Shape;839;g3d422ecfddc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40" name="Google Shape;840;g3d422ecfddc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4" name="Shape 854"/>
        <p:cNvGrpSpPr/>
        <p:nvPr/>
      </p:nvGrpSpPr>
      <p:grpSpPr>
        <a:xfrm>
          <a:off x="0" y="0"/>
          <a:ext cx="0" cy="0"/>
          <a:chOff x="0" y="0"/>
          <a:chExt cx="0" cy="0"/>
        </a:xfrm>
      </p:grpSpPr>
      <p:sp>
        <p:nvSpPr>
          <p:cNvPr id="855" name="Google Shape;855;g3d422ecfddc_0_1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56" name="Google Shape;856;g3d422ecfddc_0_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7" name="Shape 877"/>
        <p:cNvGrpSpPr/>
        <p:nvPr/>
      </p:nvGrpSpPr>
      <p:grpSpPr>
        <a:xfrm>
          <a:off x="0" y="0"/>
          <a:ext cx="0" cy="0"/>
          <a:chOff x="0" y="0"/>
          <a:chExt cx="0" cy="0"/>
        </a:xfrm>
      </p:grpSpPr>
      <p:sp>
        <p:nvSpPr>
          <p:cNvPr id="878" name="Google Shape;878;g3d422ecfddc_0_3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79" name="Google Shape;879;g3d422ecfddc_0_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1" name="Shape 891"/>
        <p:cNvGrpSpPr/>
        <p:nvPr/>
      </p:nvGrpSpPr>
      <p:grpSpPr>
        <a:xfrm>
          <a:off x="0" y="0"/>
          <a:ext cx="0" cy="0"/>
          <a:chOff x="0" y="0"/>
          <a:chExt cx="0" cy="0"/>
        </a:xfrm>
      </p:grpSpPr>
      <p:sp>
        <p:nvSpPr>
          <p:cNvPr id="892" name="Google Shape;892;g3d422ecfddc_0_5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93" name="Google Shape;893;g3d422ecfddc_0_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1" name="Shape 901"/>
        <p:cNvGrpSpPr/>
        <p:nvPr/>
      </p:nvGrpSpPr>
      <p:grpSpPr>
        <a:xfrm>
          <a:off x="0" y="0"/>
          <a:ext cx="0" cy="0"/>
          <a:chOff x="0" y="0"/>
          <a:chExt cx="0" cy="0"/>
        </a:xfrm>
      </p:grpSpPr>
      <p:sp>
        <p:nvSpPr>
          <p:cNvPr id="902" name="Google Shape;902;g3d422ecfddc_0_5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03" name="Google Shape;903;g3d422ecfddc_0_5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1" name="Shape 911"/>
        <p:cNvGrpSpPr/>
        <p:nvPr/>
      </p:nvGrpSpPr>
      <p:grpSpPr>
        <a:xfrm>
          <a:off x="0" y="0"/>
          <a:ext cx="0" cy="0"/>
          <a:chOff x="0" y="0"/>
          <a:chExt cx="0" cy="0"/>
        </a:xfrm>
      </p:grpSpPr>
      <p:sp>
        <p:nvSpPr>
          <p:cNvPr id="912" name="Google Shape;912;g3d422ecfddc_0_6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13" name="Google Shape;913;g3d422ecfddc_0_6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1" name="Shape 921"/>
        <p:cNvGrpSpPr/>
        <p:nvPr/>
      </p:nvGrpSpPr>
      <p:grpSpPr>
        <a:xfrm>
          <a:off x="0" y="0"/>
          <a:ext cx="0" cy="0"/>
          <a:chOff x="0" y="0"/>
          <a:chExt cx="0" cy="0"/>
        </a:xfrm>
      </p:grpSpPr>
      <p:sp>
        <p:nvSpPr>
          <p:cNvPr id="922" name="Google Shape;922;g3d422ecfddc_0_7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23" name="Google Shape;923;g3d422ecfddc_0_7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8" name="Shape 928"/>
        <p:cNvGrpSpPr/>
        <p:nvPr/>
      </p:nvGrpSpPr>
      <p:grpSpPr>
        <a:xfrm>
          <a:off x="0" y="0"/>
          <a:ext cx="0" cy="0"/>
          <a:chOff x="0" y="0"/>
          <a:chExt cx="0" cy="0"/>
        </a:xfrm>
      </p:grpSpPr>
      <p:sp>
        <p:nvSpPr>
          <p:cNvPr id="929" name="Google Shape;929;g3d422ecfddc_0_8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30" name="Google Shape;930;g3d422ecfddc_0_8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4" name="Shape 944"/>
        <p:cNvGrpSpPr/>
        <p:nvPr/>
      </p:nvGrpSpPr>
      <p:grpSpPr>
        <a:xfrm>
          <a:off x="0" y="0"/>
          <a:ext cx="0" cy="0"/>
          <a:chOff x="0" y="0"/>
          <a:chExt cx="0" cy="0"/>
        </a:xfrm>
      </p:grpSpPr>
      <p:sp>
        <p:nvSpPr>
          <p:cNvPr id="945" name="Google Shape;945;g3d422ecfddc_0_9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CC in Blue PD in Green</a:t>
            </a:r>
            <a:endParaRPr/>
          </a:p>
        </p:txBody>
      </p:sp>
      <p:sp>
        <p:nvSpPr>
          <p:cNvPr id="946" name="Google Shape;946;g3d422ecfddc_0_9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5" name="Shape 965"/>
        <p:cNvGrpSpPr/>
        <p:nvPr/>
      </p:nvGrpSpPr>
      <p:grpSpPr>
        <a:xfrm>
          <a:off x="0" y="0"/>
          <a:ext cx="0" cy="0"/>
          <a:chOff x="0" y="0"/>
          <a:chExt cx="0" cy="0"/>
        </a:xfrm>
      </p:grpSpPr>
      <p:sp>
        <p:nvSpPr>
          <p:cNvPr id="966" name="Google Shape;966;g3d422ecfddc_0_1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67" name="Google Shape;967;g3d422ecfddc_0_11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2" name="Shape 972"/>
        <p:cNvGrpSpPr/>
        <p:nvPr/>
      </p:nvGrpSpPr>
      <p:grpSpPr>
        <a:xfrm>
          <a:off x="0" y="0"/>
          <a:ext cx="0" cy="0"/>
          <a:chOff x="0" y="0"/>
          <a:chExt cx="0" cy="0"/>
        </a:xfrm>
      </p:grpSpPr>
      <p:sp>
        <p:nvSpPr>
          <p:cNvPr id="973" name="Google Shape;973;g3d422ecfddc_0_1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74" name="Google Shape;974;g3d422ecfddc_0_12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75" name="Google Shape;975;g3d422ecfddc_0_12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8" name="Shape 978"/>
        <p:cNvGrpSpPr/>
        <p:nvPr/>
      </p:nvGrpSpPr>
      <p:grpSpPr>
        <a:xfrm>
          <a:off x="0" y="0"/>
          <a:ext cx="0" cy="0"/>
          <a:chOff x="0" y="0"/>
          <a:chExt cx="0" cy="0"/>
        </a:xfrm>
      </p:grpSpPr>
      <p:sp>
        <p:nvSpPr>
          <p:cNvPr id="979" name="Google Shape;979;g3d422ecfddc_0_1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80" name="Google Shape;980;g3d422ecfddc_0_12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81" name="Google Shape;981;g3d422ecfddc_0_12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4" name="Shape 984"/>
        <p:cNvGrpSpPr/>
        <p:nvPr/>
      </p:nvGrpSpPr>
      <p:grpSpPr>
        <a:xfrm>
          <a:off x="0" y="0"/>
          <a:ext cx="0" cy="0"/>
          <a:chOff x="0" y="0"/>
          <a:chExt cx="0" cy="0"/>
        </a:xfrm>
      </p:grpSpPr>
      <p:sp>
        <p:nvSpPr>
          <p:cNvPr id="985" name="Google Shape;985;g3d422ecfddc_0_13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86" name="Google Shape;986;g3d422ecfddc_0_13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1" name="Shape 991"/>
        <p:cNvGrpSpPr/>
        <p:nvPr/>
      </p:nvGrpSpPr>
      <p:grpSpPr>
        <a:xfrm>
          <a:off x="0" y="0"/>
          <a:ext cx="0" cy="0"/>
          <a:chOff x="0" y="0"/>
          <a:chExt cx="0" cy="0"/>
        </a:xfrm>
      </p:grpSpPr>
      <p:sp>
        <p:nvSpPr>
          <p:cNvPr id="992" name="Google Shape;992;g3d422ecfddc_0_14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93" name="Google Shape;993;g3d422ecfddc_0_1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4" name="Shape 1014"/>
        <p:cNvGrpSpPr/>
        <p:nvPr/>
      </p:nvGrpSpPr>
      <p:grpSpPr>
        <a:xfrm>
          <a:off x="0" y="0"/>
          <a:ext cx="0" cy="0"/>
          <a:chOff x="0" y="0"/>
          <a:chExt cx="0" cy="0"/>
        </a:xfrm>
      </p:grpSpPr>
      <p:sp>
        <p:nvSpPr>
          <p:cNvPr id="1015" name="Google Shape;1015;g3d422ecfddc_0_16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16" name="Google Shape;1016;g3d422ecfddc_0_1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3" name="Shape 1033"/>
        <p:cNvGrpSpPr/>
        <p:nvPr/>
      </p:nvGrpSpPr>
      <p:grpSpPr>
        <a:xfrm>
          <a:off x="0" y="0"/>
          <a:ext cx="0" cy="0"/>
          <a:chOff x="0" y="0"/>
          <a:chExt cx="0" cy="0"/>
        </a:xfrm>
      </p:grpSpPr>
      <p:sp>
        <p:nvSpPr>
          <p:cNvPr id="1034" name="Google Shape;1034;g3d422ecfddc_0_18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914400" rtl="0" algn="l">
              <a:lnSpc>
                <a:spcPct val="100000"/>
              </a:lnSpc>
              <a:spcBef>
                <a:spcPts val="0"/>
              </a:spcBef>
              <a:spcAft>
                <a:spcPts val="0"/>
              </a:spcAft>
              <a:buSzPts val="1400"/>
              <a:buNone/>
            </a:pPr>
            <a:r>
              <a:rPr lang="en-US" sz="1600"/>
              <a:t>Have another reason for attendance other than clinical or research background</a:t>
            </a:r>
            <a:endParaRPr sz="100"/>
          </a:p>
        </p:txBody>
      </p:sp>
      <p:sp>
        <p:nvSpPr>
          <p:cNvPr id="1035" name="Google Shape;1035;g3d422ecfddc_0_18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2" name="Shape 1042"/>
        <p:cNvGrpSpPr/>
        <p:nvPr/>
      </p:nvGrpSpPr>
      <p:grpSpPr>
        <a:xfrm>
          <a:off x="0" y="0"/>
          <a:ext cx="0" cy="0"/>
          <a:chOff x="0" y="0"/>
          <a:chExt cx="0" cy="0"/>
        </a:xfrm>
      </p:grpSpPr>
      <p:sp>
        <p:nvSpPr>
          <p:cNvPr id="1043" name="Google Shape;1043;g3d422ecfddc_0_18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44" name="Google Shape;1044;g3d422ecfddc_0_18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9" name="Shape 1049"/>
        <p:cNvGrpSpPr/>
        <p:nvPr/>
      </p:nvGrpSpPr>
      <p:grpSpPr>
        <a:xfrm>
          <a:off x="0" y="0"/>
          <a:ext cx="0" cy="0"/>
          <a:chOff x="0" y="0"/>
          <a:chExt cx="0" cy="0"/>
        </a:xfrm>
      </p:grpSpPr>
      <p:sp>
        <p:nvSpPr>
          <p:cNvPr id="1050" name="Google Shape;1050;g3d422ecfddc_0_19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51" name="Google Shape;1051;g3d422ecfddc_0_19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52" name="Google Shape;1052;g3d422ecfddc_0_19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6" name="Shape 1056"/>
        <p:cNvGrpSpPr/>
        <p:nvPr/>
      </p:nvGrpSpPr>
      <p:grpSpPr>
        <a:xfrm>
          <a:off x="0" y="0"/>
          <a:ext cx="0" cy="0"/>
          <a:chOff x="0" y="0"/>
          <a:chExt cx="0" cy="0"/>
        </a:xfrm>
      </p:grpSpPr>
      <p:sp>
        <p:nvSpPr>
          <p:cNvPr id="1057" name="Google Shape;1057;g3d422ecfddc_0_20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58" name="Google Shape;1058;g3d422ecfddc_0_20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2" name="Shape 1072"/>
        <p:cNvGrpSpPr/>
        <p:nvPr/>
      </p:nvGrpSpPr>
      <p:grpSpPr>
        <a:xfrm>
          <a:off x="0" y="0"/>
          <a:ext cx="0" cy="0"/>
          <a:chOff x="0" y="0"/>
          <a:chExt cx="0" cy="0"/>
        </a:xfrm>
      </p:grpSpPr>
      <p:sp>
        <p:nvSpPr>
          <p:cNvPr id="1073" name="Google Shape;1073;g3d422ecfddc_0_21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74" name="Google Shape;1074;g3d422ecfddc_0_2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4" name="Shape 1094"/>
        <p:cNvGrpSpPr/>
        <p:nvPr/>
      </p:nvGrpSpPr>
      <p:grpSpPr>
        <a:xfrm>
          <a:off x="0" y="0"/>
          <a:ext cx="0" cy="0"/>
          <a:chOff x="0" y="0"/>
          <a:chExt cx="0" cy="0"/>
        </a:xfrm>
      </p:grpSpPr>
      <p:sp>
        <p:nvSpPr>
          <p:cNvPr id="1095" name="Google Shape;1095;g3d422ecfddc_0_23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96" name="Google Shape;1096;g3d422ecfddc_0_23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1" name="Shape 1101"/>
        <p:cNvGrpSpPr/>
        <p:nvPr/>
      </p:nvGrpSpPr>
      <p:grpSpPr>
        <a:xfrm>
          <a:off x="0" y="0"/>
          <a:ext cx="0" cy="0"/>
          <a:chOff x="0" y="0"/>
          <a:chExt cx="0" cy="0"/>
        </a:xfrm>
      </p:grpSpPr>
      <p:sp>
        <p:nvSpPr>
          <p:cNvPr id="1102" name="Google Shape;1102;g3d422ecfddc_0_26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03" name="Google Shape;1103;g3d422ecfddc_0_2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7" name="Shape 1117"/>
        <p:cNvGrpSpPr/>
        <p:nvPr/>
      </p:nvGrpSpPr>
      <p:grpSpPr>
        <a:xfrm>
          <a:off x="0" y="0"/>
          <a:ext cx="0" cy="0"/>
          <a:chOff x="0" y="0"/>
          <a:chExt cx="0" cy="0"/>
        </a:xfrm>
      </p:grpSpPr>
      <p:sp>
        <p:nvSpPr>
          <p:cNvPr id="1118" name="Google Shape;1118;g3d422ecfddc_0_27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https://docs.google.com/document/d/1j3cjjD-eb2j3xNXZcpZei0zmUs64g3ek/edit?usp=sharing&amp;ouid=109082613593533021113&amp;rtpof=true&amp;sd=true</a:t>
            </a:r>
            <a:endParaRPr/>
          </a:p>
        </p:txBody>
      </p:sp>
      <p:sp>
        <p:nvSpPr>
          <p:cNvPr id="1119" name="Google Shape;1119;g3d422ecfddc_0_2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1" name="Shape 1141"/>
        <p:cNvGrpSpPr/>
        <p:nvPr/>
      </p:nvGrpSpPr>
      <p:grpSpPr>
        <a:xfrm>
          <a:off x="0" y="0"/>
          <a:ext cx="0" cy="0"/>
          <a:chOff x="0" y="0"/>
          <a:chExt cx="0" cy="0"/>
        </a:xfrm>
      </p:grpSpPr>
      <p:sp>
        <p:nvSpPr>
          <p:cNvPr id="1142" name="Google Shape;1142;g3d422ecfddc_0_29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43" name="Google Shape;1143;g3d422ecfddc_0_29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1" name="Shape 1151"/>
        <p:cNvGrpSpPr/>
        <p:nvPr/>
      </p:nvGrpSpPr>
      <p:grpSpPr>
        <a:xfrm>
          <a:off x="0" y="0"/>
          <a:ext cx="0" cy="0"/>
          <a:chOff x="0" y="0"/>
          <a:chExt cx="0" cy="0"/>
        </a:xfrm>
      </p:grpSpPr>
      <p:sp>
        <p:nvSpPr>
          <p:cNvPr id="1152" name="Google Shape;1152;g3d422ecfddc_0_30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53" name="Google Shape;1153;g3d422ecfddc_0_30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0" name="Shape 1160"/>
        <p:cNvGrpSpPr/>
        <p:nvPr/>
      </p:nvGrpSpPr>
      <p:grpSpPr>
        <a:xfrm>
          <a:off x="0" y="0"/>
          <a:ext cx="0" cy="0"/>
          <a:chOff x="0" y="0"/>
          <a:chExt cx="0" cy="0"/>
        </a:xfrm>
      </p:grpSpPr>
      <p:sp>
        <p:nvSpPr>
          <p:cNvPr id="1161" name="Google Shape;1161;g3d422ecfddc_0_3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62" name="Google Shape;1162;g3d422ecfddc_0_3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0" name="Shape 1170"/>
        <p:cNvGrpSpPr/>
        <p:nvPr/>
      </p:nvGrpSpPr>
      <p:grpSpPr>
        <a:xfrm>
          <a:off x="0" y="0"/>
          <a:ext cx="0" cy="0"/>
          <a:chOff x="0" y="0"/>
          <a:chExt cx="0" cy="0"/>
        </a:xfrm>
      </p:grpSpPr>
      <p:sp>
        <p:nvSpPr>
          <p:cNvPr id="1171" name="Google Shape;1171;g3d422ecfddc_0_3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72" name="Google Shape;1172;g3d422ecfddc_0_3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9" name="Shape 1179"/>
        <p:cNvGrpSpPr/>
        <p:nvPr/>
      </p:nvGrpSpPr>
      <p:grpSpPr>
        <a:xfrm>
          <a:off x="0" y="0"/>
          <a:ext cx="0" cy="0"/>
          <a:chOff x="0" y="0"/>
          <a:chExt cx="0" cy="0"/>
        </a:xfrm>
      </p:grpSpPr>
      <p:sp>
        <p:nvSpPr>
          <p:cNvPr id="1180" name="Google Shape;1180;g3d422ecfddc_0_3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81" name="Google Shape;1181;g3d422ecfddc_0_3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8" name="Shape 1188"/>
        <p:cNvGrpSpPr/>
        <p:nvPr/>
      </p:nvGrpSpPr>
      <p:grpSpPr>
        <a:xfrm>
          <a:off x="0" y="0"/>
          <a:ext cx="0" cy="0"/>
          <a:chOff x="0" y="0"/>
          <a:chExt cx="0" cy="0"/>
        </a:xfrm>
      </p:grpSpPr>
      <p:sp>
        <p:nvSpPr>
          <p:cNvPr id="1189" name="Google Shape;1189;g3d422ecfddc_0_3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90" name="Google Shape;1190;g3d422ecfddc_0_3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7" name="Shape 1197"/>
        <p:cNvGrpSpPr/>
        <p:nvPr/>
      </p:nvGrpSpPr>
      <p:grpSpPr>
        <a:xfrm>
          <a:off x="0" y="0"/>
          <a:ext cx="0" cy="0"/>
          <a:chOff x="0" y="0"/>
          <a:chExt cx="0" cy="0"/>
        </a:xfrm>
      </p:grpSpPr>
      <p:sp>
        <p:nvSpPr>
          <p:cNvPr id="1198" name="Google Shape;1198;g3d422ecfddc_0_34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99" name="Google Shape;1199;g3d422ecfddc_0_34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5" name="Shape 1205"/>
        <p:cNvGrpSpPr/>
        <p:nvPr/>
      </p:nvGrpSpPr>
      <p:grpSpPr>
        <a:xfrm>
          <a:off x="0" y="0"/>
          <a:ext cx="0" cy="0"/>
          <a:chOff x="0" y="0"/>
          <a:chExt cx="0" cy="0"/>
        </a:xfrm>
      </p:grpSpPr>
      <p:sp>
        <p:nvSpPr>
          <p:cNvPr id="1206" name="Google Shape;1206;g3d422ecfddc_0_35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07" name="Google Shape;1207;g3d422ecfddc_0_35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2" name="Shape 1212"/>
        <p:cNvGrpSpPr/>
        <p:nvPr/>
      </p:nvGrpSpPr>
      <p:grpSpPr>
        <a:xfrm>
          <a:off x="0" y="0"/>
          <a:ext cx="0" cy="0"/>
          <a:chOff x="0" y="0"/>
          <a:chExt cx="0" cy="0"/>
        </a:xfrm>
      </p:grpSpPr>
      <p:sp>
        <p:nvSpPr>
          <p:cNvPr id="1213" name="Google Shape;1213;g3d422ecfddc_0_36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14" name="Google Shape;1214;g3d422ecfddc_0_36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9" name="Shape 1219"/>
        <p:cNvGrpSpPr/>
        <p:nvPr/>
      </p:nvGrpSpPr>
      <p:grpSpPr>
        <a:xfrm>
          <a:off x="0" y="0"/>
          <a:ext cx="0" cy="0"/>
          <a:chOff x="0" y="0"/>
          <a:chExt cx="0" cy="0"/>
        </a:xfrm>
      </p:grpSpPr>
      <p:sp>
        <p:nvSpPr>
          <p:cNvPr id="1220" name="Google Shape;1220;g3d422ecfddc_0_36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21" name="Google Shape;1221;g3d422ecfddc_0_36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7" name="Shape 1227"/>
        <p:cNvGrpSpPr/>
        <p:nvPr/>
      </p:nvGrpSpPr>
      <p:grpSpPr>
        <a:xfrm>
          <a:off x="0" y="0"/>
          <a:ext cx="0" cy="0"/>
          <a:chOff x="0" y="0"/>
          <a:chExt cx="0" cy="0"/>
        </a:xfrm>
      </p:grpSpPr>
      <p:sp>
        <p:nvSpPr>
          <p:cNvPr id="1228" name="Google Shape;1228;g3d422ecfddc_0_37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29" name="Google Shape;1229;g3d422ecfddc_0_3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3" name="Shape 1243"/>
        <p:cNvGrpSpPr/>
        <p:nvPr/>
      </p:nvGrpSpPr>
      <p:grpSpPr>
        <a:xfrm>
          <a:off x="0" y="0"/>
          <a:ext cx="0" cy="0"/>
          <a:chOff x="0" y="0"/>
          <a:chExt cx="0" cy="0"/>
        </a:xfrm>
      </p:grpSpPr>
      <p:sp>
        <p:nvSpPr>
          <p:cNvPr id="1244" name="Google Shape;1244;g3d422ecfddc_0_38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45" name="Google Shape;1245;g3d422ecfddc_0_38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0" name="Shape 1250"/>
        <p:cNvGrpSpPr/>
        <p:nvPr/>
      </p:nvGrpSpPr>
      <p:grpSpPr>
        <a:xfrm>
          <a:off x="0" y="0"/>
          <a:ext cx="0" cy="0"/>
          <a:chOff x="0" y="0"/>
          <a:chExt cx="0" cy="0"/>
        </a:xfrm>
      </p:grpSpPr>
      <p:sp>
        <p:nvSpPr>
          <p:cNvPr id="1251" name="Google Shape;1251;g3d422ecfddc_0_39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Defined in MoP</a:t>
            </a:r>
            <a:endParaRPr/>
          </a:p>
        </p:txBody>
      </p:sp>
      <p:sp>
        <p:nvSpPr>
          <p:cNvPr id="1252" name="Google Shape;1252;g3d422ecfddc_0_39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7" name="Shape 1257"/>
        <p:cNvGrpSpPr/>
        <p:nvPr/>
      </p:nvGrpSpPr>
      <p:grpSpPr>
        <a:xfrm>
          <a:off x="0" y="0"/>
          <a:ext cx="0" cy="0"/>
          <a:chOff x="0" y="0"/>
          <a:chExt cx="0" cy="0"/>
        </a:xfrm>
      </p:grpSpPr>
      <p:sp>
        <p:nvSpPr>
          <p:cNvPr id="1258" name="Google Shape;1258;g3d422ecfddc_0_40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59" name="Google Shape;1259;g3d422ecfddc_0_40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0" name="Shape 1270"/>
        <p:cNvGrpSpPr/>
        <p:nvPr/>
      </p:nvGrpSpPr>
      <p:grpSpPr>
        <a:xfrm>
          <a:off x="0" y="0"/>
          <a:ext cx="0" cy="0"/>
          <a:chOff x="0" y="0"/>
          <a:chExt cx="0" cy="0"/>
        </a:xfrm>
      </p:grpSpPr>
      <p:sp>
        <p:nvSpPr>
          <p:cNvPr id="1271" name="Google Shape;1271;g3d422ecfddc_0_4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Paper worksheets must be signed and dated by the person collecting the data and retained as source.</a:t>
            </a:r>
            <a:endParaRPr/>
          </a:p>
        </p:txBody>
      </p:sp>
      <p:sp>
        <p:nvSpPr>
          <p:cNvPr id="1272" name="Google Shape;1272;g3d422ecfddc_0_4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8" name="Shape 1278"/>
        <p:cNvGrpSpPr/>
        <p:nvPr/>
      </p:nvGrpSpPr>
      <p:grpSpPr>
        <a:xfrm>
          <a:off x="0" y="0"/>
          <a:ext cx="0" cy="0"/>
          <a:chOff x="0" y="0"/>
          <a:chExt cx="0" cy="0"/>
        </a:xfrm>
      </p:grpSpPr>
      <p:sp>
        <p:nvSpPr>
          <p:cNvPr id="1279" name="Google Shape;1279;g3d422ecfddc_0_79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Centrally provided</a:t>
            </a:r>
            <a:endParaRPr/>
          </a:p>
          <a:p>
            <a:pPr indent="0" lvl="0" marL="0" rtl="0" algn="l">
              <a:lnSpc>
                <a:spcPct val="100000"/>
              </a:lnSpc>
              <a:spcBef>
                <a:spcPts val="0"/>
              </a:spcBef>
              <a:spcAft>
                <a:spcPts val="0"/>
              </a:spcAft>
              <a:buSzPts val="1400"/>
              <a:buNone/>
            </a:pPr>
            <a:r>
              <a:rPr lang="en-US"/>
              <a:t>Other than the study drug</a:t>
            </a:r>
            <a:endParaRPr/>
          </a:p>
          <a:p>
            <a:pPr indent="0" lvl="0" marL="0" rtl="0" algn="l">
              <a:lnSpc>
                <a:spcPct val="100000"/>
              </a:lnSpc>
              <a:spcBef>
                <a:spcPts val="0"/>
              </a:spcBef>
              <a:spcAft>
                <a:spcPts val="0"/>
              </a:spcAft>
              <a:buSzPts val="1400"/>
              <a:buNone/>
            </a:pPr>
            <a:r>
              <a:rPr lang="en-US"/>
              <a:t>IV poles not provided by study</a:t>
            </a:r>
            <a:endParaRPr/>
          </a:p>
          <a:p>
            <a:pPr indent="0" lvl="0" marL="0" rtl="0" algn="l">
              <a:lnSpc>
                <a:spcPct val="100000"/>
              </a:lnSpc>
              <a:spcBef>
                <a:spcPts val="0"/>
              </a:spcBef>
              <a:spcAft>
                <a:spcPts val="0"/>
              </a:spcAft>
              <a:buSzPts val="1400"/>
              <a:buNone/>
            </a:pPr>
            <a:r>
              <a:rPr lang="en-US"/>
              <a:t>Protocol reminder cards file will be available in case sites want to produce extra copies, create poster, etc.</a:t>
            </a:r>
            <a:endParaRPr/>
          </a:p>
          <a:p>
            <a:pPr indent="0" lvl="0" marL="0" rtl="0" algn="l">
              <a:lnSpc>
                <a:spcPct val="100000"/>
              </a:lnSpc>
              <a:spcBef>
                <a:spcPts val="0"/>
              </a:spcBef>
              <a:spcAft>
                <a:spcPts val="0"/>
              </a:spcAft>
              <a:buSzPts val="1400"/>
              <a:buNone/>
            </a:pPr>
            <a:r>
              <a:t/>
            </a:r>
            <a:endParaRPr/>
          </a:p>
        </p:txBody>
      </p:sp>
      <p:sp>
        <p:nvSpPr>
          <p:cNvPr id="1280" name="Google Shape;1280;g3d422ecfddc_0_79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3" name="Shape 1293"/>
        <p:cNvGrpSpPr/>
        <p:nvPr/>
      </p:nvGrpSpPr>
      <p:grpSpPr>
        <a:xfrm>
          <a:off x="0" y="0"/>
          <a:ext cx="0" cy="0"/>
          <a:chOff x="0" y="0"/>
          <a:chExt cx="0" cy="0"/>
        </a:xfrm>
      </p:grpSpPr>
      <p:sp>
        <p:nvSpPr>
          <p:cNvPr id="1294" name="Google Shape;1294;g3d422ecfddc_0_81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95" name="Google Shape;1295;g3d422ecfddc_0_8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0" name="Shape 1300"/>
        <p:cNvGrpSpPr/>
        <p:nvPr/>
      </p:nvGrpSpPr>
      <p:grpSpPr>
        <a:xfrm>
          <a:off x="0" y="0"/>
          <a:ext cx="0" cy="0"/>
          <a:chOff x="0" y="0"/>
          <a:chExt cx="0" cy="0"/>
        </a:xfrm>
      </p:grpSpPr>
      <p:sp>
        <p:nvSpPr>
          <p:cNvPr id="1301" name="Google Shape;1301;g3d422ecfddc_0_81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Headbands are consumable so will be resupplied throughout the trial.</a:t>
            </a:r>
            <a:endParaRPr/>
          </a:p>
          <a:p>
            <a:pPr indent="0" lvl="0" marL="0" rtl="0" algn="l">
              <a:lnSpc>
                <a:spcPct val="100000"/>
              </a:lnSpc>
              <a:spcBef>
                <a:spcPts val="0"/>
              </a:spcBef>
              <a:spcAft>
                <a:spcPts val="0"/>
              </a:spcAft>
              <a:buSzPts val="1400"/>
              <a:buNone/>
            </a:pPr>
            <a:r>
              <a:rPr lang="en-US"/>
              <a:t>Par depends on enrollment population (adult/peds/both) and logistics of your EDs (separate, together, etc.)</a:t>
            </a:r>
            <a:endParaRPr/>
          </a:p>
          <a:p>
            <a:pPr indent="0" lvl="0" marL="0" rtl="0" algn="l">
              <a:lnSpc>
                <a:spcPct val="100000"/>
              </a:lnSpc>
              <a:spcBef>
                <a:spcPts val="0"/>
              </a:spcBef>
              <a:spcAft>
                <a:spcPts val="0"/>
              </a:spcAft>
              <a:buSzPts val="1400"/>
              <a:buNone/>
            </a:pPr>
            <a:r>
              <a:rPr lang="en-US"/>
              <a:t>Expired headbands are not a safety issue but may impact quality of recording; can use expired headbands for trainings</a:t>
            </a:r>
            <a:endParaRPr/>
          </a:p>
          <a:p>
            <a:pPr indent="0" lvl="0" marL="0" rtl="0" algn="l">
              <a:lnSpc>
                <a:spcPct val="100000"/>
              </a:lnSpc>
              <a:spcBef>
                <a:spcPts val="0"/>
              </a:spcBef>
              <a:spcAft>
                <a:spcPts val="0"/>
              </a:spcAft>
              <a:buSzPts val="1400"/>
              <a:buNone/>
            </a:pPr>
            <a:r>
              <a:t/>
            </a:r>
            <a:endParaRPr/>
          </a:p>
        </p:txBody>
      </p:sp>
      <p:sp>
        <p:nvSpPr>
          <p:cNvPr id="1302" name="Google Shape;1302;g3d422ecfddc_0_8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8" name="Shape 1308"/>
        <p:cNvGrpSpPr/>
        <p:nvPr/>
      </p:nvGrpSpPr>
      <p:grpSpPr>
        <a:xfrm>
          <a:off x="0" y="0"/>
          <a:ext cx="0" cy="0"/>
          <a:chOff x="0" y="0"/>
          <a:chExt cx="0" cy="0"/>
        </a:xfrm>
      </p:grpSpPr>
      <p:sp>
        <p:nvSpPr>
          <p:cNvPr id="1309" name="Google Shape;1309;g3d422ecfddc_0_82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Headbands are consumable so will be resupplied throughout the trial.</a:t>
            </a:r>
            <a:endParaRPr/>
          </a:p>
          <a:p>
            <a:pPr indent="0" lvl="0" marL="0" rtl="0" algn="l">
              <a:lnSpc>
                <a:spcPct val="100000"/>
              </a:lnSpc>
              <a:spcBef>
                <a:spcPts val="0"/>
              </a:spcBef>
              <a:spcAft>
                <a:spcPts val="0"/>
              </a:spcAft>
              <a:buSzPts val="1400"/>
              <a:buNone/>
            </a:pPr>
            <a:r>
              <a:rPr lang="en-US"/>
              <a:t>Par depends on enrollment population (adult/peds/both) and logistics of your EDs (separate, together, etc.)</a:t>
            </a:r>
            <a:endParaRPr/>
          </a:p>
          <a:p>
            <a:pPr indent="0" lvl="0" marL="0" rtl="0" algn="l">
              <a:lnSpc>
                <a:spcPct val="100000"/>
              </a:lnSpc>
              <a:spcBef>
                <a:spcPts val="0"/>
              </a:spcBef>
              <a:spcAft>
                <a:spcPts val="0"/>
              </a:spcAft>
              <a:buSzPts val="1400"/>
              <a:buNone/>
            </a:pPr>
            <a:r>
              <a:rPr lang="en-US"/>
              <a:t>Expired headbands are not a safety issue but may impact quality of recording; can use expired headbands for trainings</a:t>
            </a:r>
            <a:endParaRPr/>
          </a:p>
          <a:p>
            <a:pPr indent="0" lvl="0" marL="0" rtl="0" algn="l">
              <a:lnSpc>
                <a:spcPct val="100000"/>
              </a:lnSpc>
              <a:spcBef>
                <a:spcPts val="0"/>
              </a:spcBef>
              <a:spcAft>
                <a:spcPts val="0"/>
              </a:spcAft>
              <a:buSzPts val="1400"/>
              <a:buNone/>
            </a:pPr>
            <a:r>
              <a:t/>
            </a:r>
            <a:endParaRPr/>
          </a:p>
        </p:txBody>
      </p:sp>
      <p:sp>
        <p:nvSpPr>
          <p:cNvPr id="1310" name="Google Shape;1310;g3d422ecfddc_0_8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4" name="Shape 1314"/>
        <p:cNvGrpSpPr/>
        <p:nvPr/>
      </p:nvGrpSpPr>
      <p:grpSpPr>
        <a:xfrm>
          <a:off x="0" y="0"/>
          <a:ext cx="0" cy="0"/>
          <a:chOff x="0" y="0"/>
          <a:chExt cx="0" cy="0"/>
        </a:xfrm>
      </p:grpSpPr>
      <p:sp>
        <p:nvSpPr>
          <p:cNvPr id="1315" name="Google Shape;1315;g3d422ecfddc_0_83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Headbands are consumable so will be resupplied throughout the trial.</a:t>
            </a:r>
            <a:endParaRPr/>
          </a:p>
          <a:p>
            <a:pPr indent="0" lvl="0" marL="0" rtl="0" algn="l">
              <a:lnSpc>
                <a:spcPct val="100000"/>
              </a:lnSpc>
              <a:spcBef>
                <a:spcPts val="0"/>
              </a:spcBef>
              <a:spcAft>
                <a:spcPts val="0"/>
              </a:spcAft>
              <a:buSzPts val="1400"/>
              <a:buNone/>
            </a:pPr>
            <a:r>
              <a:rPr lang="en-US"/>
              <a:t>Par depends on enrollment population (adult/peds/both) and logistics of your EDs (separate, together, etc.)</a:t>
            </a:r>
            <a:endParaRPr/>
          </a:p>
          <a:p>
            <a:pPr indent="0" lvl="0" marL="0" rtl="0" algn="l">
              <a:lnSpc>
                <a:spcPct val="100000"/>
              </a:lnSpc>
              <a:spcBef>
                <a:spcPts val="0"/>
              </a:spcBef>
              <a:spcAft>
                <a:spcPts val="0"/>
              </a:spcAft>
              <a:buSzPts val="1400"/>
              <a:buNone/>
            </a:pPr>
            <a:r>
              <a:rPr lang="en-US"/>
              <a:t>Expired headbands are not a safety issue but may impact quality of recording; can use expired headbands for trainings</a:t>
            </a:r>
            <a:endParaRPr/>
          </a:p>
          <a:p>
            <a:pPr indent="0" lvl="0" marL="0" rtl="0" algn="l">
              <a:lnSpc>
                <a:spcPct val="100000"/>
              </a:lnSpc>
              <a:spcBef>
                <a:spcPts val="0"/>
              </a:spcBef>
              <a:spcAft>
                <a:spcPts val="0"/>
              </a:spcAft>
              <a:buSzPts val="1400"/>
              <a:buNone/>
            </a:pPr>
            <a:r>
              <a:t/>
            </a:r>
            <a:endParaRPr/>
          </a:p>
        </p:txBody>
      </p:sp>
      <p:sp>
        <p:nvSpPr>
          <p:cNvPr id="1316" name="Google Shape;1316;g3d422ecfddc_0_8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2" name="Shape 1322"/>
        <p:cNvGrpSpPr/>
        <p:nvPr/>
      </p:nvGrpSpPr>
      <p:grpSpPr>
        <a:xfrm>
          <a:off x="0" y="0"/>
          <a:ext cx="0" cy="0"/>
          <a:chOff x="0" y="0"/>
          <a:chExt cx="0" cy="0"/>
        </a:xfrm>
      </p:grpSpPr>
      <p:sp>
        <p:nvSpPr>
          <p:cNvPr id="1323" name="Google Shape;1323;g3d422ecfddc_0_91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24" name="Google Shape;1324;g3d422ecfddc_0_9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5" name="Shape 1335"/>
        <p:cNvGrpSpPr/>
        <p:nvPr/>
      </p:nvGrpSpPr>
      <p:grpSpPr>
        <a:xfrm>
          <a:off x="0" y="0"/>
          <a:ext cx="0" cy="0"/>
          <a:chOff x="0" y="0"/>
          <a:chExt cx="0" cy="0"/>
        </a:xfrm>
      </p:grpSpPr>
      <p:sp>
        <p:nvSpPr>
          <p:cNvPr id="1336" name="Google Shape;1336;g3d422ecfddc_0_92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37" name="Google Shape;1337;g3d422ecfddc_0_9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8" name="Shape 1348"/>
        <p:cNvGrpSpPr/>
        <p:nvPr/>
      </p:nvGrpSpPr>
      <p:grpSpPr>
        <a:xfrm>
          <a:off x="0" y="0"/>
          <a:ext cx="0" cy="0"/>
          <a:chOff x="0" y="0"/>
          <a:chExt cx="0" cy="0"/>
        </a:xfrm>
      </p:grpSpPr>
      <p:sp>
        <p:nvSpPr>
          <p:cNvPr id="1349" name="Google Shape;1349;g3d422ecfddc_0_9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50" name="Google Shape;1350;g3d422ecfddc_0_9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6" name="Shape 1356"/>
        <p:cNvGrpSpPr/>
        <p:nvPr/>
      </p:nvGrpSpPr>
      <p:grpSpPr>
        <a:xfrm>
          <a:off x="0" y="0"/>
          <a:ext cx="0" cy="0"/>
          <a:chOff x="0" y="0"/>
          <a:chExt cx="0" cy="0"/>
        </a:xfrm>
      </p:grpSpPr>
      <p:sp>
        <p:nvSpPr>
          <p:cNvPr id="1357" name="Google Shape;1357;g3d422ecfddc_0_9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58" name="Google Shape;1358;g3d422ecfddc_0_943: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
        <p:nvSpPr>
          <p:cNvPr id="1359" name="Google Shape;1359;g3d422ecfddc_0_943:notes"/>
          <p:cNvSpPr txBox="1"/>
          <p:nvPr>
            <p:ph idx="12" type="sldNum"/>
          </p:nvPr>
        </p:nvSpPr>
        <p:spPr>
          <a:xfrm>
            <a:off x="3884613" y="8685213"/>
            <a:ext cx="2971800" cy="459000"/>
          </a:xfrm>
          <a:prstGeom prst="rect">
            <a:avLst/>
          </a:prstGeom>
          <a:noFill/>
          <a:ln>
            <a:noFill/>
          </a:ln>
        </p:spPr>
        <p:txBody>
          <a:bodyPr anchorCtr="0" anchor="ctr" bIns="89600" lIns="89600" spcFirstLastPara="1" rIns="89600" wrap="square" tIns="89600">
            <a:noAutofit/>
          </a:bodyPr>
          <a:lstStyle/>
          <a:p>
            <a:pPr indent="0" lvl="0" marL="0" rtl="0" algn="l">
              <a:lnSpc>
                <a:spcPct val="100000"/>
              </a:lnSpc>
              <a:spcBef>
                <a:spcPts val="0"/>
              </a:spcBef>
              <a:spcAft>
                <a:spcPts val="0"/>
              </a:spcAft>
              <a:buClr>
                <a:srgbClr val="000000"/>
              </a:buClr>
              <a:buSzPts val="1400"/>
              <a:buFont typeface="Arial"/>
              <a:buNone/>
            </a:pPr>
            <a:fld id="{00000000-1234-1234-1234-123412341234}" type="slidenum">
              <a:rPr lang="en-US" sz="1400"/>
              <a:t>‹#›</a:t>
            </a:fld>
            <a:endParaRPr sz="1400"/>
          </a:p>
        </p:txBody>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2" name="Shape 1362"/>
        <p:cNvGrpSpPr/>
        <p:nvPr/>
      </p:nvGrpSpPr>
      <p:grpSpPr>
        <a:xfrm>
          <a:off x="0" y="0"/>
          <a:ext cx="0" cy="0"/>
          <a:chOff x="0" y="0"/>
          <a:chExt cx="0" cy="0"/>
        </a:xfrm>
      </p:grpSpPr>
      <p:sp>
        <p:nvSpPr>
          <p:cNvPr id="1363" name="Google Shape;1363;g3d422ecfddc_0_9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64" name="Google Shape;1364;g3d422ecfddc_0_94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65" name="Google Shape;1365;g3d422ecfddc_0_94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9" name="Shape 1369"/>
        <p:cNvGrpSpPr/>
        <p:nvPr/>
      </p:nvGrpSpPr>
      <p:grpSpPr>
        <a:xfrm>
          <a:off x="0" y="0"/>
          <a:ext cx="0" cy="0"/>
          <a:chOff x="0" y="0"/>
          <a:chExt cx="0" cy="0"/>
        </a:xfrm>
      </p:grpSpPr>
      <p:sp>
        <p:nvSpPr>
          <p:cNvPr id="1370" name="Google Shape;1370;g3d422ecfddc_0_95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71" name="Google Shape;1371;g3d422ecfddc_0_9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2" name="Shape 1382"/>
        <p:cNvGrpSpPr/>
        <p:nvPr/>
      </p:nvGrpSpPr>
      <p:grpSpPr>
        <a:xfrm>
          <a:off x="0" y="0"/>
          <a:ext cx="0" cy="0"/>
          <a:chOff x="0" y="0"/>
          <a:chExt cx="0" cy="0"/>
        </a:xfrm>
      </p:grpSpPr>
      <p:sp>
        <p:nvSpPr>
          <p:cNvPr id="1383" name="Google Shape;1383;g3da8c3f9c3f_2_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84" name="Google Shape;1384;g3da8c3f9c3f_2_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9" name="Shape 1389"/>
        <p:cNvGrpSpPr/>
        <p:nvPr/>
      </p:nvGrpSpPr>
      <p:grpSpPr>
        <a:xfrm>
          <a:off x="0" y="0"/>
          <a:ext cx="0" cy="0"/>
          <a:chOff x="0" y="0"/>
          <a:chExt cx="0" cy="0"/>
        </a:xfrm>
      </p:grpSpPr>
      <p:sp>
        <p:nvSpPr>
          <p:cNvPr id="1390" name="Google Shape;1390;g3d422ecfddc_0_49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91" name="Google Shape;1391;g3d422ecfddc_0_49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8" name="Shape 1398"/>
        <p:cNvGrpSpPr/>
        <p:nvPr/>
      </p:nvGrpSpPr>
      <p:grpSpPr>
        <a:xfrm>
          <a:off x="0" y="0"/>
          <a:ext cx="0" cy="0"/>
          <a:chOff x="0" y="0"/>
          <a:chExt cx="0" cy="0"/>
        </a:xfrm>
      </p:grpSpPr>
      <p:sp>
        <p:nvSpPr>
          <p:cNvPr id="1399" name="Google Shape;1399;g3d422ecfddc_0_6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00" name="Google Shape;1400;g3d422ecfddc_0_65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01" name="Google Shape;1401;g3d422ecfddc_0_65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5" name="Shape 1405"/>
        <p:cNvGrpSpPr/>
        <p:nvPr/>
      </p:nvGrpSpPr>
      <p:grpSpPr>
        <a:xfrm>
          <a:off x="0" y="0"/>
          <a:ext cx="0" cy="0"/>
          <a:chOff x="0" y="0"/>
          <a:chExt cx="0" cy="0"/>
        </a:xfrm>
      </p:grpSpPr>
      <p:sp>
        <p:nvSpPr>
          <p:cNvPr id="1406" name="Google Shape;1406;g3d422ecfddc_0_59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07" name="Google Shape;1407;g3d422ecfddc_0_59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08" name="Google Shape;1408;g3d422ecfddc_0_59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4" name="Shape 1414"/>
        <p:cNvGrpSpPr/>
        <p:nvPr/>
      </p:nvGrpSpPr>
      <p:grpSpPr>
        <a:xfrm>
          <a:off x="0" y="0"/>
          <a:ext cx="0" cy="0"/>
          <a:chOff x="0" y="0"/>
          <a:chExt cx="0" cy="0"/>
        </a:xfrm>
      </p:grpSpPr>
      <p:sp>
        <p:nvSpPr>
          <p:cNvPr id="1415" name="Google Shape;1415;g3d422ecfddc_0_5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16" name="Google Shape;1416;g3d422ecfddc_0_540: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
        <p:nvSpPr>
          <p:cNvPr id="1417" name="Google Shape;1417;g3d422ecfddc_0_540:notes"/>
          <p:cNvSpPr txBox="1"/>
          <p:nvPr>
            <p:ph idx="12" type="sldNum"/>
          </p:nvPr>
        </p:nvSpPr>
        <p:spPr>
          <a:xfrm>
            <a:off x="3884613" y="8685213"/>
            <a:ext cx="2971800" cy="459000"/>
          </a:xfrm>
          <a:prstGeom prst="rect">
            <a:avLst/>
          </a:prstGeom>
          <a:noFill/>
          <a:ln>
            <a:noFill/>
          </a:ln>
        </p:spPr>
        <p:txBody>
          <a:bodyPr anchorCtr="0" anchor="ctr" bIns="89600" lIns="89600" spcFirstLastPara="1" rIns="89600" wrap="square" tIns="89600">
            <a:noAutofit/>
          </a:bodyPr>
          <a:lstStyle/>
          <a:p>
            <a:pPr indent="0" lvl="0" marL="0" rtl="0" algn="l">
              <a:lnSpc>
                <a:spcPct val="100000"/>
              </a:lnSpc>
              <a:spcBef>
                <a:spcPts val="0"/>
              </a:spcBef>
              <a:spcAft>
                <a:spcPts val="0"/>
              </a:spcAft>
              <a:buClr>
                <a:schemeClr val="dk1"/>
              </a:buClr>
              <a:buSzPts val="1400"/>
              <a:buFont typeface="Arial"/>
              <a:buNone/>
            </a:pPr>
            <a:fld id="{00000000-1234-1234-1234-123412341234}" type="slidenum">
              <a:rPr lang="en-US" sz="1400"/>
              <a:t>‹#›</a:t>
            </a:fld>
            <a:endParaRPr sz="1400"/>
          </a:p>
        </p:txBody>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0" name="Shape 1420"/>
        <p:cNvGrpSpPr/>
        <p:nvPr/>
      </p:nvGrpSpPr>
      <p:grpSpPr>
        <a:xfrm>
          <a:off x="0" y="0"/>
          <a:ext cx="0" cy="0"/>
          <a:chOff x="0" y="0"/>
          <a:chExt cx="0" cy="0"/>
        </a:xfrm>
      </p:grpSpPr>
      <p:sp>
        <p:nvSpPr>
          <p:cNvPr id="1421" name="Google Shape;1421;g3d422ecfddc_0_6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22" name="Google Shape;1422;g3d422ecfddc_0_66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23" name="Google Shape;1423;g3d422ecfddc_0_66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0" name="Shape 1430"/>
        <p:cNvGrpSpPr/>
        <p:nvPr/>
      </p:nvGrpSpPr>
      <p:grpSpPr>
        <a:xfrm>
          <a:off x="0" y="0"/>
          <a:ext cx="0" cy="0"/>
          <a:chOff x="0" y="0"/>
          <a:chExt cx="0" cy="0"/>
        </a:xfrm>
      </p:grpSpPr>
      <p:sp>
        <p:nvSpPr>
          <p:cNvPr id="1431" name="Google Shape;1431;g3d422ecfddc_0_7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32" name="Google Shape;1432;g3d422ecfddc_0_7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5" name="Shape 1435"/>
        <p:cNvGrpSpPr/>
        <p:nvPr/>
      </p:nvGrpSpPr>
      <p:grpSpPr>
        <a:xfrm>
          <a:off x="0" y="0"/>
          <a:ext cx="0" cy="0"/>
          <a:chOff x="0" y="0"/>
          <a:chExt cx="0" cy="0"/>
        </a:xfrm>
      </p:grpSpPr>
      <p:sp>
        <p:nvSpPr>
          <p:cNvPr id="1436" name="Google Shape;1436;g3d422ecfddc_0_70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37" name="Google Shape;1437;g3d422ecfddc_0_70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rPr lang="en-US"/>
              <a:t>Study drug comes in a single vial that contains both levetiracetam and ketamine or placebo.</a:t>
            </a:r>
            <a:endParaRPr/>
          </a:p>
          <a:p>
            <a:pPr indent="0" lvl="0" marL="0" rtl="0" algn="l">
              <a:lnSpc>
                <a:spcPct val="100000"/>
              </a:lnSpc>
              <a:spcBef>
                <a:spcPts val="0"/>
              </a:spcBef>
              <a:spcAft>
                <a:spcPts val="0"/>
              </a:spcAft>
              <a:buClr>
                <a:schemeClr val="dk1"/>
              </a:buClr>
              <a:buSzPts val="1200"/>
              <a:buFont typeface="Arial"/>
              <a:buNone/>
            </a:pPr>
            <a:r>
              <a:t/>
            </a:r>
            <a:endParaRPr/>
          </a:p>
          <a:p>
            <a:pPr indent="0" lvl="0" marL="0" rtl="0" algn="l">
              <a:lnSpc>
                <a:spcPct val="100000"/>
              </a:lnSpc>
              <a:spcBef>
                <a:spcPts val="0"/>
              </a:spcBef>
              <a:spcAft>
                <a:spcPts val="0"/>
              </a:spcAft>
              <a:buClr>
                <a:schemeClr val="dk1"/>
              </a:buClr>
              <a:buSzPts val="1200"/>
              <a:buFont typeface="Arial"/>
              <a:buNone/>
            </a:pPr>
            <a:r>
              <a:rPr lang="en-US"/>
              <a:t>Purple labeled vials are for children &lt;30 kg, white are for larger children and adults.</a:t>
            </a:r>
            <a:endParaRPr/>
          </a:p>
          <a:p>
            <a:pPr indent="0" lvl="0" marL="0" rtl="0" algn="l">
              <a:lnSpc>
                <a:spcPct val="100000"/>
              </a:lnSpc>
              <a:spcBef>
                <a:spcPts val="0"/>
              </a:spcBef>
              <a:spcAft>
                <a:spcPts val="0"/>
              </a:spcAft>
              <a:buClr>
                <a:schemeClr val="dk1"/>
              </a:buClr>
              <a:buSzPts val="1200"/>
              <a:buFont typeface="Arial"/>
              <a:buNone/>
            </a:pPr>
            <a:r>
              <a:rPr lang="en-US"/>
              <a:t>All vials contain the same concentrations of study drug.  Only difference is the vial fill volume - purple has 35 cc, white has 90 cc.  The purpose of the tiers is to minimize the risk of accidental overdose.</a:t>
            </a:r>
            <a:endParaRPr/>
          </a:p>
          <a:p>
            <a:pPr indent="0" lvl="0" marL="0" rtl="0" algn="l">
              <a:lnSpc>
                <a:spcPct val="100000"/>
              </a:lnSpc>
              <a:spcBef>
                <a:spcPts val="0"/>
              </a:spcBef>
              <a:spcAft>
                <a:spcPts val="0"/>
              </a:spcAft>
              <a:buClr>
                <a:schemeClr val="dk1"/>
              </a:buClr>
              <a:buSzPts val="1200"/>
              <a:buFont typeface="Arial"/>
              <a:buNone/>
            </a:pPr>
            <a:r>
              <a:t/>
            </a:r>
            <a:endParaRPr/>
          </a:p>
          <a:p>
            <a:pPr indent="0" lvl="0" marL="0" rtl="0" algn="l">
              <a:lnSpc>
                <a:spcPct val="100000"/>
              </a:lnSpc>
              <a:spcBef>
                <a:spcPts val="0"/>
              </a:spcBef>
              <a:spcAft>
                <a:spcPts val="0"/>
              </a:spcAft>
              <a:buClr>
                <a:schemeClr val="dk1"/>
              </a:buClr>
              <a:buSzPts val="1200"/>
              <a:buFont typeface="Arial"/>
              <a:buNone/>
            </a:pPr>
            <a:r>
              <a:rPr lang="en-US"/>
              <a:t>Best practice is to keep drug in the resuscitation bay omnicell or pyxis.  Storage in a nearby ED pharmacy may be acceptable if it doesn’t cause delay.  Storage in investigational pharmacy is unacceptable because of risk of delay.</a:t>
            </a:r>
            <a:endParaRPr/>
          </a:p>
          <a:p>
            <a:pPr indent="0" lvl="0" marL="0" rtl="0" algn="l">
              <a:lnSpc>
                <a:spcPct val="100000"/>
              </a:lnSpc>
              <a:spcBef>
                <a:spcPts val="0"/>
              </a:spcBef>
              <a:spcAft>
                <a:spcPts val="0"/>
              </a:spcAft>
              <a:buClr>
                <a:schemeClr val="dk1"/>
              </a:buClr>
              <a:buSzPts val="1200"/>
              <a:buFont typeface="Arial"/>
              <a:buNone/>
            </a:pPr>
            <a:r>
              <a:t/>
            </a:r>
            <a:endParaRPr/>
          </a:p>
          <a:p>
            <a:pPr indent="0" lvl="0" marL="0" rtl="0" algn="l">
              <a:lnSpc>
                <a:spcPct val="100000"/>
              </a:lnSpc>
              <a:spcBef>
                <a:spcPts val="0"/>
              </a:spcBef>
              <a:spcAft>
                <a:spcPts val="0"/>
              </a:spcAft>
              <a:buClr>
                <a:schemeClr val="dk1"/>
              </a:buClr>
              <a:buSzPts val="1200"/>
              <a:buFont typeface="Arial"/>
              <a:buNone/>
            </a:pPr>
            <a:r>
              <a:rPr lang="en-US"/>
              <a:t>Resuscitation areas treating kids and adults will receive one pre-randomized vial for each tier.  Resuscitation areas treating only adults will receive one white tier pre-randomized vial.</a:t>
            </a:r>
            <a:endParaRPr/>
          </a:p>
          <a:p>
            <a:pPr indent="0" lvl="0" marL="0" rtl="0" algn="l">
              <a:lnSpc>
                <a:spcPct val="100000"/>
              </a:lnSpc>
              <a:spcBef>
                <a:spcPts val="0"/>
              </a:spcBef>
              <a:spcAft>
                <a:spcPts val="0"/>
              </a:spcAft>
              <a:buClr>
                <a:schemeClr val="dk1"/>
              </a:buClr>
              <a:buSzPts val="1200"/>
              <a:buFont typeface="Arial"/>
              <a:buNone/>
            </a:pPr>
            <a:r>
              <a:rPr lang="en-US"/>
              <a:t>Enrollments entered in WebDCU trigger the central pharmacy to ship a replacement pre-randomized vial on the next business day.  Sites will have a backup vial that is moved to the resuscitation area after an enrollment, until the new randomized vial arrives.  When the new randomized vial is received, it is placed in the resuscitation area and the backup vial is moved back to a pharmacy storage location outside of the resuscitation.  High enrolling sites may have their par of randomized vials increased. </a:t>
            </a:r>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5" name="Shape 1445"/>
        <p:cNvGrpSpPr/>
        <p:nvPr/>
      </p:nvGrpSpPr>
      <p:grpSpPr>
        <a:xfrm>
          <a:off x="0" y="0"/>
          <a:ext cx="0" cy="0"/>
          <a:chOff x="0" y="0"/>
          <a:chExt cx="0" cy="0"/>
        </a:xfrm>
      </p:grpSpPr>
      <p:sp>
        <p:nvSpPr>
          <p:cNvPr id="1446" name="Google Shape;1446;g3d422ecfddc_0_70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47" name="Google Shape;1447;g3d422ecfddc_0_70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48" name="Google Shape;1448;g3d422ecfddc_0_70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7" name="Shape 1457"/>
        <p:cNvGrpSpPr/>
        <p:nvPr/>
      </p:nvGrpSpPr>
      <p:grpSpPr>
        <a:xfrm>
          <a:off x="0" y="0"/>
          <a:ext cx="0" cy="0"/>
          <a:chOff x="0" y="0"/>
          <a:chExt cx="0" cy="0"/>
        </a:xfrm>
      </p:grpSpPr>
      <p:sp>
        <p:nvSpPr>
          <p:cNvPr id="1458" name="Google Shape;1458;g3d422ecfddc_0_68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59" name="Google Shape;1459;g3d422ecfddc_0_68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2" name="Shape 1472"/>
        <p:cNvGrpSpPr/>
        <p:nvPr/>
      </p:nvGrpSpPr>
      <p:grpSpPr>
        <a:xfrm>
          <a:off x="0" y="0"/>
          <a:ext cx="0" cy="0"/>
          <a:chOff x="0" y="0"/>
          <a:chExt cx="0" cy="0"/>
        </a:xfrm>
      </p:grpSpPr>
      <p:sp>
        <p:nvSpPr>
          <p:cNvPr id="1473" name="Google Shape;1473;g3d422ecfddc_0_7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rPr lang="en-US"/>
              <a:t>Start EEG if not started already</a:t>
            </a:r>
            <a:endParaRPr/>
          </a:p>
          <a:p>
            <a:pPr indent="0" lvl="0" marL="0" rtl="0" algn="l">
              <a:lnSpc>
                <a:spcPct val="100000"/>
              </a:lnSpc>
              <a:spcBef>
                <a:spcPts val="0"/>
              </a:spcBef>
              <a:spcAft>
                <a:spcPts val="0"/>
              </a:spcAft>
              <a:buClr>
                <a:schemeClr val="dk1"/>
              </a:buClr>
              <a:buSzPts val="1200"/>
              <a:buFont typeface="Arial"/>
              <a:buNone/>
            </a:pPr>
            <a:r>
              <a:rPr lang="en-US"/>
              <a:t>Get vial number</a:t>
            </a:r>
            <a:endParaRPr/>
          </a:p>
          <a:p>
            <a:pPr indent="0" lvl="0" marL="0" rtl="0" algn="l">
              <a:lnSpc>
                <a:spcPct val="100000"/>
              </a:lnSpc>
              <a:spcBef>
                <a:spcPts val="0"/>
              </a:spcBef>
              <a:spcAft>
                <a:spcPts val="0"/>
              </a:spcAft>
              <a:buClr>
                <a:schemeClr val="dk1"/>
              </a:buClr>
              <a:buSzPts val="1200"/>
              <a:buFont typeface="Arial"/>
              <a:buNone/>
            </a:pPr>
            <a:r>
              <a:rPr lang="en-US"/>
              <a:t>Enter enrollment in WebDCU (with vial number)</a:t>
            </a:r>
            <a:endParaRPr/>
          </a:p>
          <a:p>
            <a:pPr indent="0" lvl="0" marL="0" rtl="0" algn="l">
              <a:lnSpc>
                <a:spcPct val="100000"/>
              </a:lnSpc>
              <a:spcBef>
                <a:spcPts val="0"/>
              </a:spcBef>
              <a:spcAft>
                <a:spcPts val="0"/>
              </a:spcAft>
              <a:buClr>
                <a:schemeClr val="dk1"/>
              </a:buClr>
              <a:buSzPts val="1200"/>
              <a:buFont typeface="Arial"/>
              <a:buNone/>
            </a:pPr>
            <a:r>
              <a:rPr lang="en-US"/>
              <a:t>Collect data (on worksheet or direct data entry) especially primary outcome</a:t>
            </a:r>
            <a:endParaRPr/>
          </a:p>
          <a:p>
            <a:pPr indent="0" lvl="0" marL="0" rtl="0" algn="l">
              <a:lnSpc>
                <a:spcPct val="100000"/>
              </a:lnSpc>
              <a:spcBef>
                <a:spcPts val="0"/>
              </a:spcBef>
              <a:spcAft>
                <a:spcPts val="0"/>
              </a:spcAft>
              <a:buClr>
                <a:schemeClr val="dk1"/>
              </a:buClr>
              <a:buSzPts val="1200"/>
              <a:buFont typeface="Arial"/>
              <a:buNone/>
            </a:pPr>
            <a:r>
              <a:rPr lang="en-US"/>
              <a:t>Ensure charting on source documents is accurate and consistent with worksheet</a:t>
            </a:r>
            <a:endParaRPr/>
          </a:p>
          <a:p>
            <a:pPr indent="0" lvl="0" marL="0" rtl="0" algn="l">
              <a:lnSpc>
                <a:spcPct val="100000"/>
              </a:lnSpc>
              <a:spcBef>
                <a:spcPts val="0"/>
              </a:spcBef>
              <a:spcAft>
                <a:spcPts val="0"/>
              </a:spcAft>
              <a:buClr>
                <a:schemeClr val="dk1"/>
              </a:buClr>
              <a:buSzPts val="1200"/>
              <a:buFont typeface="Arial"/>
              <a:buNone/>
            </a:pPr>
            <a:r>
              <a:rPr lang="en-US"/>
              <a:t>Seek LAR for notification and consent to continue</a:t>
            </a:r>
            <a:endParaRPr/>
          </a:p>
          <a:p>
            <a:pPr indent="0" lvl="0" marL="0" rtl="0" algn="l">
              <a:lnSpc>
                <a:spcPct val="100000"/>
              </a:lnSpc>
              <a:spcBef>
                <a:spcPts val="0"/>
              </a:spcBef>
              <a:spcAft>
                <a:spcPts val="0"/>
              </a:spcAft>
              <a:buClr>
                <a:schemeClr val="dk1"/>
              </a:buClr>
              <a:buSzPts val="1200"/>
              <a:buFont typeface="Arial"/>
              <a:buNone/>
            </a:pPr>
            <a:r>
              <a:rPr lang="en-US"/>
              <a:t>Collect data directly from participant or family (race, ethnicity, medical history, drug reconciliation)</a:t>
            </a:r>
            <a:endParaRPr/>
          </a:p>
          <a:p>
            <a:pPr indent="0" lvl="0" marL="0" rtl="0" algn="l">
              <a:lnSpc>
                <a:spcPct val="100000"/>
              </a:lnSpc>
              <a:spcBef>
                <a:spcPts val="0"/>
              </a:spcBef>
              <a:spcAft>
                <a:spcPts val="0"/>
              </a:spcAft>
              <a:buClr>
                <a:schemeClr val="dk1"/>
              </a:buClr>
              <a:buSzPts val="1200"/>
              <a:buFont typeface="Arial"/>
              <a:buNone/>
            </a:pPr>
            <a:r>
              <a:t/>
            </a:r>
            <a:endParaRPr/>
          </a:p>
        </p:txBody>
      </p:sp>
      <p:sp>
        <p:nvSpPr>
          <p:cNvPr id="1474" name="Google Shape;1474;g3d422ecfddc_0_7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4" name="Shape 1484"/>
        <p:cNvGrpSpPr/>
        <p:nvPr/>
      </p:nvGrpSpPr>
      <p:grpSpPr>
        <a:xfrm>
          <a:off x="0" y="0"/>
          <a:ext cx="0" cy="0"/>
          <a:chOff x="0" y="0"/>
          <a:chExt cx="0" cy="0"/>
        </a:xfrm>
      </p:grpSpPr>
      <p:sp>
        <p:nvSpPr>
          <p:cNvPr id="1485" name="Google Shape;1485;g3d422ecfddc_0_6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86" name="Google Shape;1486;g3d422ecfddc_0_67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87" name="Google Shape;1487;g3d422ecfddc_0_67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2" name="Shape 1492"/>
        <p:cNvGrpSpPr/>
        <p:nvPr/>
      </p:nvGrpSpPr>
      <p:grpSpPr>
        <a:xfrm>
          <a:off x="0" y="0"/>
          <a:ext cx="0" cy="0"/>
          <a:chOff x="0" y="0"/>
          <a:chExt cx="0" cy="0"/>
        </a:xfrm>
      </p:grpSpPr>
      <p:sp>
        <p:nvSpPr>
          <p:cNvPr id="1493" name="Google Shape;1493;g3d44d63b734_0_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94" name="Google Shape;1494;g3d44d63b734_0_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95" name="Google Shape;1495;g3d44d63b734_0_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8" name="Shape 1498"/>
        <p:cNvGrpSpPr/>
        <p:nvPr/>
      </p:nvGrpSpPr>
      <p:grpSpPr>
        <a:xfrm>
          <a:off x="0" y="0"/>
          <a:ext cx="0" cy="0"/>
          <a:chOff x="0" y="0"/>
          <a:chExt cx="0" cy="0"/>
        </a:xfrm>
      </p:grpSpPr>
      <p:sp>
        <p:nvSpPr>
          <p:cNvPr id="1499" name="Google Shape;1499;g3d422ecfddc_0_76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00" name="Google Shape;1500;g3d422ecfddc_0_7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8" name="Shape 1508"/>
        <p:cNvGrpSpPr/>
        <p:nvPr/>
      </p:nvGrpSpPr>
      <p:grpSpPr>
        <a:xfrm>
          <a:off x="0" y="0"/>
          <a:ext cx="0" cy="0"/>
          <a:chOff x="0" y="0"/>
          <a:chExt cx="0" cy="0"/>
        </a:xfrm>
      </p:grpSpPr>
      <p:sp>
        <p:nvSpPr>
          <p:cNvPr id="1509" name="Google Shape;1509;g3d422ecfddc_0_77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10" name="Google Shape;1510;g3d422ecfddc_0_7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5" name="Shape 1515"/>
        <p:cNvGrpSpPr/>
        <p:nvPr/>
      </p:nvGrpSpPr>
      <p:grpSpPr>
        <a:xfrm>
          <a:off x="0" y="0"/>
          <a:ext cx="0" cy="0"/>
          <a:chOff x="0" y="0"/>
          <a:chExt cx="0" cy="0"/>
        </a:xfrm>
      </p:grpSpPr>
      <p:sp>
        <p:nvSpPr>
          <p:cNvPr id="1516" name="Google Shape;1516;g3d422ecfddc_0_7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17" name="Google Shape;1517;g3d422ecfddc_0_74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18" name="Google Shape;1518;g3d422ecfddc_0_74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2" name="Shape 1522"/>
        <p:cNvGrpSpPr/>
        <p:nvPr/>
      </p:nvGrpSpPr>
      <p:grpSpPr>
        <a:xfrm>
          <a:off x="0" y="0"/>
          <a:ext cx="0" cy="0"/>
          <a:chOff x="0" y="0"/>
          <a:chExt cx="0" cy="0"/>
        </a:xfrm>
      </p:grpSpPr>
      <p:sp>
        <p:nvSpPr>
          <p:cNvPr id="1523" name="Google Shape;1523;g3d422ecfddc_0_7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24" name="Google Shape;1524;g3d422ecfddc_0_75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25" name="Google Shape;1525;g3d422ecfddc_0_75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9" name="Shape 1529"/>
        <p:cNvGrpSpPr/>
        <p:nvPr/>
      </p:nvGrpSpPr>
      <p:grpSpPr>
        <a:xfrm>
          <a:off x="0" y="0"/>
          <a:ext cx="0" cy="0"/>
          <a:chOff x="0" y="0"/>
          <a:chExt cx="0" cy="0"/>
        </a:xfrm>
      </p:grpSpPr>
      <p:sp>
        <p:nvSpPr>
          <p:cNvPr id="1530" name="Google Shape;1530;g3d422ecfddc_0_78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31" name="Google Shape;1531;g3d422ecfddc_0_78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32" name="Google Shape;1532;g3d422ecfddc_0_78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6" name="Shape 1536"/>
        <p:cNvGrpSpPr/>
        <p:nvPr/>
      </p:nvGrpSpPr>
      <p:grpSpPr>
        <a:xfrm>
          <a:off x="0" y="0"/>
          <a:ext cx="0" cy="0"/>
          <a:chOff x="0" y="0"/>
          <a:chExt cx="0" cy="0"/>
        </a:xfrm>
      </p:grpSpPr>
      <p:sp>
        <p:nvSpPr>
          <p:cNvPr id="1537" name="Google Shape;1537;g3d422ecfddc_0_5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38" name="Google Shape;1538;g3d422ecfddc_0_545: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Arial"/>
              <a:buNone/>
            </a:pPr>
            <a:r>
              <a:t/>
            </a:r>
            <a:endParaRPr/>
          </a:p>
        </p:txBody>
      </p:sp>
      <p:sp>
        <p:nvSpPr>
          <p:cNvPr id="1539" name="Google Shape;1539;g3d422ecfddc_0_545:notes"/>
          <p:cNvSpPr txBox="1"/>
          <p:nvPr>
            <p:ph idx="12" type="sldNum"/>
          </p:nvPr>
        </p:nvSpPr>
        <p:spPr>
          <a:xfrm>
            <a:off x="3884613" y="8685213"/>
            <a:ext cx="2971800" cy="459000"/>
          </a:xfrm>
          <a:prstGeom prst="rect">
            <a:avLst/>
          </a:prstGeom>
          <a:noFill/>
          <a:ln>
            <a:noFill/>
          </a:ln>
        </p:spPr>
        <p:txBody>
          <a:bodyPr anchorCtr="0" anchor="ctr" bIns="89600" lIns="89600" spcFirstLastPara="1" rIns="89600" wrap="square" tIns="89600">
            <a:noAutofit/>
          </a:bodyPr>
          <a:lstStyle/>
          <a:p>
            <a:pPr indent="0" lvl="0" marL="0" rtl="0" algn="l">
              <a:lnSpc>
                <a:spcPct val="100000"/>
              </a:lnSpc>
              <a:spcBef>
                <a:spcPts val="0"/>
              </a:spcBef>
              <a:spcAft>
                <a:spcPts val="0"/>
              </a:spcAft>
              <a:buClr>
                <a:schemeClr val="dk1"/>
              </a:buClr>
              <a:buSzPts val="1400"/>
              <a:buFont typeface="Arial"/>
              <a:buNone/>
            </a:pPr>
            <a:fld id="{00000000-1234-1234-1234-123412341234}" type="slidenum">
              <a:rPr lang="en-US" sz="1400"/>
              <a:t>‹#›</a:t>
            </a:fld>
            <a:endParaRPr sz="1400"/>
          </a:p>
        </p:txBody>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2" name="Shape 1542"/>
        <p:cNvGrpSpPr/>
        <p:nvPr/>
      </p:nvGrpSpPr>
      <p:grpSpPr>
        <a:xfrm>
          <a:off x="0" y="0"/>
          <a:ext cx="0" cy="0"/>
          <a:chOff x="0" y="0"/>
          <a:chExt cx="0" cy="0"/>
        </a:xfrm>
      </p:grpSpPr>
      <p:sp>
        <p:nvSpPr>
          <p:cNvPr id="1543" name="Google Shape;1543;g3cc9fd864d5_0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44" name="Google Shape;1544;g3cc9fd864d5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4" name="Shape 1554"/>
        <p:cNvGrpSpPr/>
        <p:nvPr/>
      </p:nvGrpSpPr>
      <p:grpSpPr>
        <a:xfrm>
          <a:off x="0" y="0"/>
          <a:ext cx="0" cy="0"/>
          <a:chOff x="0" y="0"/>
          <a:chExt cx="0" cy="0"/>
        </a:xfrm>
      </p:grpSpPr>
      <p:sp>
        <p:nvSpPr>
          <p:cNvPr id="1555" name="Google Shape;1555;g3c2f736c8a3_0_4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56" name="Google Shape;1556;g3c2f736c8a3_0_4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6" name="Shape 1566"/>
        <p:cNvGrpSpPr/>
        <p:nvPr/>
      </p:nvGrpSpPr>
      <p:grpSpPr>
        <a:xfrm>
          <a:off x="0" y="0"/>
          <a:ext cx="0" cy="0"/>
          <a:chOff x="0" y="0"/>
          <a:chExt cx="0" cy="0"/>
        </a:xfrm>
      </p:grpSpPr>
      <p:sp>
        <p:nvSpPr>
          <p:cNvPr id="1567" name="Google Shape;1567;g3c2f736c8a3_0_2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68" name="Google Shape;1568;g3c2f736c8a3_0_2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4" name="Shape 1574"/>
        <p:cNvGrpSpPr/>
        <p:nvPr/>
      </p:nvGrpSpPr>
      <p:grpSpPr>
        <a:xfrm>
          <a:off x="0" y="0"/>
          <a:ext cx="0" cy="0"/>
          <a:chOff x="0" y="0"/>
          <a:chExt cx="0" cy="0"/>
        </a:xfrm>
      </p:grpSpPr>
      <p:sp>
        <p:nvSpPr>
          <p:cNvPr id="1575" name="Google Shape;1575;g3db1b23bfce_0_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76" name="Google Shape;1576;g3db1b23bfce_0_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77" name="Google Shape;1577;g3db1b23bfce_0_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0" name="Shape 1580"/>
        <p:cNvGrpSpPr/>
        <p:nvPr/>
      </p:nvGrpSpPr>
      <p:grpSpPr>
        <a:xfrm>
          <a:off x="0" y="0"/>
          <a:ext cx="0" cy="0"/>
          <a:chOff x="0" y="0"/>
          <a:chExt cx="0" cy="0"/>
        </a:xfrm>
      </p:grpSpPr>
      <p:sp>
        <p:nvSpPr>
          <p:cNvPr id="1581" name="Google Shape;1581;g3db1b23bfce_0_2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82" name="Google Shape;1582;g3db1b23bfce_0_2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8" name="Shape 1588"/>
        <p:cNvGrpSpPr/>
        <p:nvPr/>
      </p:nvGrpSpPr>
      <p:grpSpPr>
        <a:xfrm>
          <a:off x="0" y="0"/>
          <a:ext cx="0" cy="0"/>
          <a:chOff x="0" y="0"/>
          <a:chExt cx="0" cy="0"/>
        </a:xfrm>
      </p:grpSpPr>
      <p:sp>
        <p:nvSpPr>
          <p:cNvPr id="1589" name="Google Shape;1589;g3db61d23d18_3_2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90" name="Google Shape;1590;g3db61d23d18_3_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4" name="Shape 1604"/>
        <p:cNvGrpSpPr/>
        <p:nvPr/>
      </p:nvGrpSpPr>
      <p:grpSpPr>
        <a:xfrm>
          <a:off x="0" y="0"/>
          <a:ext cx="0" cy="0"/>
          <a:chOff x="0" y="0"/>
          <a:chExt cx="0" cy="0"/>
        </a:xfrm>
      </p:grpSpPr>
      <p:sp>
        <p:nvSpPr>
          <p:cNvPr id="1605" name="Google Shape;1605;g3d422ecfddc_0_6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06" name="Google Shape;1606;g3d422ecfddc_0_65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07" name="Google Shape;1607;g3d422ecfddc_0_65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2" name="Shape 1612"/>
        <p:cNvGrpSpPr/>
        <p:nvPr/>
      </p:nvGrpSpPr>
      <p:grpSpPr>
        <a:xfrm>
          <a:off x="0" y="0"/>
          <a:ext cx="0" cy="0"/>
          <a:chOff x="0" y="0"/>
          <a:chExt cx="0" cy="0"/>
        </a:xfrm>
      </p:grpSpPr>
      <p:sp>
        <p:nvSpPr>
          <p:cNvPr id="1613" name="Google Shape;1613;g3d460df9019_0_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14" name="Google Shape;1614;g3d460df9019_0_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15" name="Google Shape;1615;g3d460df9019_0_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9" name="Shape 1619"/>
        <p:cNvGrpSpPr/>
        <p:nvPr/>
      </p:nvGrpSpPr>
      <p:grpSpPr>
        <a:xfrm>
          <a:off x="0" y="0"/>
          <a:ext cx="0" cy="0"/>
          <a:chOff x="0" y="0"/>
          <a:chExt cx="0" cy="0"/>
        </a:xfrm>
      </p:grpSpPr>
      <p:sp>
        <p:nvSpPr>
          <p:cNvPr id="1620" name="Google Shape;1620;g3d460df9019_0_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21" name="Google Shape;1621;g3d460df9019_0_2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22" name="Google Shape;1622;g3d460df9019_0_2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6" name="Shape 1626"/>
        <p:cNvGrpSpPr/>
        <p:nvPr/>
      </p:nvGrpSpPr>
      <p:grpSpPr>
        <a:xfrm>
          <a:off x="0" y="0"/>
          <a:ext cx="0" cy="0"/>
          <a:chOff x="0" y="0"/>
          <a:chExt cx="0" cy="0"/>
        </a:xfrm>
      </p:grpSpPr>
      <p:sp>
        <p:nvSpPr>
          <p:cNvPr id="1627" name="Google Shape;1627;g3d460df9019_0_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28" name="Google Shape;1628;g3d460df9019_0_2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29" name="Google Shape;1629;g3d460df9019_0_2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3" name="Shape 1633"/>
        <p:cNvGrpSpPr/>
        <p:nvPr/>
      </p:nvGrpSpPr>
      <p:grpSpPr>
        <a:xfrm>
          <a:off x="0" y="0"/>
          <a:ext cx="0" cy="0"/>
          <a:chOff x="0" y="0"/>
          <a:chExt cx="0" cy="0"/>
        </a:xfrm>
      </p:grpSpPr>
      <p:sp>
        <p:nvSpPr>
          <p:cNvPr id="1634" name="Google Shape;1634;g3d460df9019_0_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35" name="Google Shape;1635;g3d460df9019_0_3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36" name="Google Shape;1636;g3d460df9019_0_3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0" name="Shape 1640"/>
        <p:cNvGrpSpPr/>
        <p:nvPr/>
      </p:nvGrpSpPr>
      <p:grpSpPr>
        <a:xfrm>
          <a:off x="0" y="0"/>
          <a:ext cx="0" cy="0"/>
          <a:chOff x="0" y="0"/>
          <a:chExt cx="0" cy="0"/>
        </a:xfrm>
      </p:grpSpPr>
      <p:sp>
        <p:nvSpPr>
          <p:cNvPr id="1641" name="Google Shape;1641;g3d460df9019_0_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42" name="Google Shape;1642;g3d460df9019_0_4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43" name="Google Shape;1643;g3d460df9019_0_4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7" name="Shape 1647"/>
        <p:cNvGrpSpPr/>
        <p:nvPr/>
      </p:nvGrpSpPr>
      <p:grpSpPr>
        <a:xfrm>
          <a:off x="0" y="0"/>
          <a:ext cx="0" cy="0"/>
          <a:chOff x="0" y="0"/>
          <a:chExt cx="0" cy="0"/>
        </a:xfrm>
      </p:grpSpPr>
      <p:sp>
        <p:nvSpPr>
          <p:cNvPr id="1648" name="Google Shape;1648;g3d460df9019_0_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49" name="Google Shape;1649;g3d460df9019_0_5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50" name="Google Shape;1650;g3d460df9019_0_5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4" name="Shape 1654"/>
        <p:cNvGrpSpPr/>
        <p:nvPr/>
      </p:nvGrpSpPr>
      <p:grpSpPr>
        <a:xfrm>
          <a:off x="0" y="0"/>
          <a:ext cx="0" cy="0"/>
          <a:chOff x="0" y="0"/>
          <a:chExt cx="0" cy="0"/>
        </a:xfrm>
      </p:grpSpPr>
      <p:sp>
        <p:nvSpPr>
          <p:cNvPr id="1655" name="Google Shape;1655;g3d460df9019_0_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56" name="Google Shape;1656;g3d460df9019_0_6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57" name="Google Shape;1657;g3d460df9019_0_6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1" name="Shape 1661"/>
        <p:cNvGrpSpPr/>
        <p:nvPr/>
      </p:nvGrpSpPr>
      <p:grpSpPr>
        <a:xfrm>
          <a:off x="0" y="0"/>
          <a:ext cx="0" cy="0"/>
          <a:chOff x="0" y="0"/>
          <a:chExt cx="0" cy="0"/>
        </a:xfrm>
      </p:grpSpPr>
      <p:sp>
        <p:nvSpPr>
          <p:cNvPr id="1662" name="Google Shape;1662;g3d460df9019_0_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63" name="Google Shape;1663;g3d460df9019_0_5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64" name="Google Shape;1664;g3d460df9019_0_5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3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3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3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3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7" name="Shape 27"/>
        <p:cNvGrpSpPr/>
        <p:nvPr/>
      </p:nvGrpSpPr>
      <p:grpSpPr>
        <a:xfrm>
          <a:off x="0" y="0"/>
          <a:ext cx="0" cy="0"/>
          <a:chOff x="0" y="0"/>
          <a:chExt cx="0" cy="0"/>
        </a:xfrm>
      </p:grpSpPr>
      <p:sp>
        <p:nvSpPr>
          <p:cNvPr id="28" name="Google Shape;28;p35"/>
          <p:cNvSpPr txBox="1"/>
          <p:nvPr>
            <p:ph type="title"/>
          </p:nvPr>
        </p:nvSpPr>
        <p:spPr>
          <a:xfrm>
            <a:off x="415600" y="593367"/>
            <a:ext cx="11360800" cy="763600"/>
          </a:xfrm>
          <a:prstGeom prst="rect">
            <a:avLst/>
          </a:prstGeom>
          <a:noFill/>
          <a:ln>
            <a:noFill/>
          </a:ln>
        </p:spPr>
        <p:txBody>
          <a:bodyPr anchorCtr="0" anchor="t" bIns="91425" lIns="91425" spcFirstLastPara="1" rIns="91425" wrap="square" tIns="91425">
            <a:normAutofit/>
          </a:bodyPr>
          <a:lstStyle>
            <a:lvl1pPr lvl="0" algn="l">
              <a:lnSpc>
                <a:spcPct val="90000"/>
              </a:lnSpc>
              <a:spcBef>
                <a:spcPts val="0"/>
              </a:spcBef>
              <a:spcAft>
                <a:spcPts val="0"/>
              </a:spcAft>
              <a:buClr>
                <a:schemeClr val="dk1"/>
              </a:buClr>
              <a:buSzPts val="2800"/>
              <a:buFont typeface="Play"/>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9" name="Google Shape;29;p35"/>
          <p:cNvSpPr txBox="1"/>
          <p:nvPr>
            <p:ph idx="1" type="body"/>
          </p:nvPr>
        </p:nvSpPr>
        <p:spPr>
          <a:xfrm>
            <a:off x="415600" y="1536633"/>
            <a:ext cx="11360800" cy="4555200"/>
          </a:xfrm>
          <a:prstGeom prst="rect">
            <a:avLst/>
          </a:prstGeom>
          <a:noFill/>
          <a:ln>
            <a:noFill/>
          </a:ln>
        </p:spPr>
        <p:txBody>
          <a:bodyPr anchorCtr="0" anchor="t" bIns="91425" lIns="91425" spcFirstLastPara="1" rIns="91425" wrap="square" tIns="91425">
            <a:normAutofit/>
          </a:bodyPr>
          <a:lstStyle>
            <a:lvl1pPr indent="-342900" lvl="0" marL="457200" algn="l">
              <a:lnSpc>
                <a:spcPct val="90000"/>
              </a:lnSpc>
              <a:spcBef>
                <a:spcPts val="0"/>
              </a:spcBef>
              <a:spcAft>
                <a:spcPts val="0"/>
              </a:spcAft>
              <a:buClr>
                <a:schemeClr val="dk1"/>
              </a:buClr>
              <a:buSzPts val="1800"/>
              <a:buChar char="●"/>
              <a:defRPr/>
            </a:lvl1pPr>
            <a:lvl2pPr indent="-317500" lvl="1" marL="914400" algn="l">
              <a:lnSpc>
                <a:spcPct val="90000"/>
              </a:lnSpc>
              <a:spcBef>
                <a:spcPts val="0"/>
              </a:spcBef>
              <a:spcAft>
                <a:spcPts val="0"/>
              </a:spcAft>
              <a:buClr>
                <a:schemeClr val="dk1"/>
              </a:buClr>
              <a:buSzPts val="1400"/>
              <a:buChar char="○"/>
              <a:defRPr/>
            </a:lvl2pPr>
            <a:lvl3pPr indent="-317500" lvl="2" marL="1371600" algn="l">
              <a:lnSpc>
                <a:spcPct val="90000"/>
              </a:lnSpc>
              <a:spcBef>
                <a:spcPts val="0"/>
              </a:spcBef>
              <a:spcAft>
                <a:spcPts val="0"/>
              </a:spcAft>
              <a:buClr>
                <a:schemeClr val="dk1"/>
              </a:buClr>
              <a:buSzPts val="1400"/>
              <a:buChar char="■"/>
              <a:defRPr/>
            </a:lvl3pPr>
            <a:lvl4pPr indent="-317500" lvl="3" marL="1828800" algn="l">
              <a:lnSpc>
                <a:spcPct val="90000"/>
              </a:lnSpc>
              <a:spcBef>
                <a:spcPts val="0"/>
              </a:spcBef>
              <a:spcAft>
                <a:spcPts val="0"/>
              </a:spcAft>
              <a:buClr>
                <a:schemeClr val="dk1"/>
              </a:buClr>
              <a:buSzPts val="1400"/>
              <a:buChar char="●"/>
              <a:defRPr/>
            </a:lvl4pPr>
            <a:lvl5pPr indent="-317500" lvl="4" marL="2286000" algn="l">
              <a:lnSpc>
                <a:spcPct val="90000"/>
              </a:lnSpc>
              <a:spcBef>
                <a:spcPts val="0"/>
              </a:spcBef>
              <a:spcAft>
                <a:spcPts val="0"/>
              </a:spcAft>
              <a:buClr>
                <a:schemeClr val="dk1"/>
              </a:buClr>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
        <p:nvSpPr>
          <p:cNvPr id="30" name="Google Shape;30;p35"/>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1" name="Shape 31"/>
        <p:cNvGrpSpPr/>
        <p:nvPr/>
      </p:nvGrpSpPr>
      <p:grpSpPr>
        <a:xfrm>
          <a:off x="0" y="0"/>
          <a:ext cx="0" cy="0"/>
          <a:chOff x="0" y="0"/>
          <a:chExt cx="0" cy="0"/>
        </a:xfrm>
      </p:grpSpPr>
      <p:sp>
        <p:nvSpPr>
          <p:cNvPr id="32" name="Google Shape;32;p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ubtitle">
  <p:cSld name="Title and subtitle">
    <p:spTree>
      <p:nvGrpSpPr>
        <p:cNvPr id="35" name="Shape 35"/>
        <p:cNvGrpSpPr/>
        <p:nvPr/>
      </p:nvGrpSpPr>
      <p:grpSpPr>
        <a:xfrm>
          <a:off x="0" y="0"/>
          <a:ext cx="0" cy="0"/>
          <a:chOff x="0" y="0"/>
          <a:chExt cx="0" cy="0"/>
        </a:xfrm>
      </p:grpSpPr>
      <p:sp>
        <p:nvSpPr>
          <p:cNvPr id="36" name="Google Shape;36;p36"/>
          <p:cNvSpPr txBox="1"/>
          <p:nvPr>
            <p:ph idx="1" type="subTitle"/>
          </p:nvPr>
        </p:nvSpPr>
        <p:spPr>
          <a:xfrm>
            <a:off x="382633" y="1524000"/>
            <a:ext cx="5906400" cy="684800"/>
          </a:xfrm>
          <a:prstGeom prst="rect">
            <a:avLst/>
          </a:prstGeom>
          <a:noFill/>
          <a:ln>
            <a:noFill/>
          </a:ln>
        </p:spPr>
        <p:txBody>
          <a:bodyPr anchorCtr="0" anchor="t" bIns="0" lIns="0" spcFirstLastPara="1" rIns="0" wrap="square" tIns="0">
            <a:normAutofit/>
          </a:bodyPr>
          <a:lstStyle>
            <a:lvl1pPr lvl="0" algn="l">
              <a:lnSpc>
                <a:spcPct val="150000"/>
              </a:lnSpc>
              <a:spcBef>
                <a:spcPts val="0"/>
              </a:spcBef>
              <a:spcAft>
                <a:spcPts val="0"/>
              </a:spcAft>
              <a:buClr>
                <a:schemeClr val="dk1"/>
              </a:buClr>
              <a:buSzPts val="1100"/>
              <a:buNone/>
              <a:defRPr sz="1467"/>
            </a:lvl1pPr>
            <a:lvl2pPr lvl="1" algn="l">
              <a:lnSpc>
                <a:spcPct val="150000"/>
              </a:lnSpc>
              <a:spcBef>
                <a:spcPts val="0"/>
              </a:spcBef>
              <a:spcAft>
                <a:spcPts val="0"/>
              </a:spcAft>
              <a:buClr>
                <a:schemeClr val="dk1"/>
              </a:buClr>
              <a:buSzPts val="1100"/>
              <a:buNone/>
              <a:defRPr sz="1467"/>
            </a:lvl2pPr>
            <a:lvl3pPr lvl="2" algn="l">
              <a:lnSpc>
                <a:spcPct val="150000"/>
              </a:lnSpc>
              <a:spcBef>
                <a:spcPts val="0"/>
              </a:spcBef>
              <a:spcAft>
                <a:spcPts val="0"/>
              </a:spcAft>
              <a:buClr>
                <a:schemeClr val="dk1"/>
              </a:buClr>
              <a:buSzPts val="1100"/>
              <a:buNone/>
              <a:defRPr sz="1467"/>
            </a:lvl3pPr>
            <a:lvl4pPr lvl="3" algn="l">
              <a:lnSpc>
                <a:spcPct val="150000"/>
              </a:lnSpc>
              <a:spcBef>
                <a:spcPts val="0"/>
              </a:spcBef>
              <a:spcAft>
                <a:spcPts val="0"/>
              </a:spcAft>
              <a:buClr>
                <a:schemeClr val="dk1"/>
              </a:buClr>
              <a:buSzPts val="1100"/>
              <a:buNone/>
              <a:defRPr sz="1467"/>
            </a:lvl4pPr>
            <a:lvl5pPr lvl="4" algn="l">
              <a:lnSpc>
                <a:spcPct val="150000"/>
              </a:lnSpc>
              <a:spcBef>
                <a:spcPts val="0"/>
              </a:spcBef>
              <a:spcAft>
                <a:spcPts val="0"/>
              </a:spcAft>
              <a:buClr>
                <a:schemeClr val="dk1"/>
              </a:buClr>
              <a:buSzPts val="1100"/>
              <a:buNone/>
              <a:defRPr sz="1467"/>
            </a:lvl5pPr>
            <a:lvl6pPr lvl="5" algn="l">
              <a:lnSpc>
                <a:spcPct val="150000"/>
              </a:lnSpc>
              <a:spcBef>
                <a:spcPts val="0"/>
              </a:spcBef>
              <a:spcAft>
                <a:spcPts val="0"/>
              </a:spcAft>
              <a:buClr>
                <a:schemeClr val="dk1"/>
              </a:buClr>
              <a:buSzPts val="1100"/>
              <a:buNone/>
              <a:defRPr sz="1467"/>
            </a:lvl6pPr>
            <a:lvl7pPr lvl="6" algn="l">
              <a:lnSpc>
                <a:spcPct val="150000"/>
              </a:lnSpc>
              <a:spcBef>
                <a:spcPts val="0"/>
              </a:spcBef>
              <a:spcAft>
                <a:spcPts val="0"/>
              </a:spcAft>
              <a:buClr>
                <a:schemeClr val="dk1"/>
              </a:buClr>
              <a:buSzPts val="1100"/>
              <a:buNone/>
              <a:defRPr sz="1467"/>
            </a:lvl7pPr>
            <a:lvl8pPr lvl="7" algn="l">
              <a:lnSpc>
                <a:spcPct val="150000"/>
              </a:lnSpc>
              <a:spcBef>
                <a:spcPts val="0"/>
              </a:spcBef>
              <a:spcAft>
                <a:spcPts val="0"/>
              </a:spcAft>
              <a:buClr>
                <a:schemeClr val="dk1"/>
              </a:buClr>
              <a:buSzPts val="1100"/>
              <a:buNone/>
              <a:defRPr sz="1467"/>
            </a:lvl8pPr>
            <a:lvl9pPr lvl="8" algn="l">
              <a:lnSpc>
                <a:spcPct val="150000"/>
              </a:lnSpc>
              <a:spcBef>
                <a:spcPts val="0"/>
              </a:spcBef>
              <a:spcAft>
                <a:spcPts val="0"/>
              </a:spcAft>
              <a:buClr>
                <a:schemeClr val="dk1"/>
              </a:buClr>
              <a:buSzPts val="1100"/>
              <a:buNone/>
              <a:defRPr sz="1467"/>
            </a:lvl9pPr>
          </a:lstStyle>
          <a:p/>
        </p:txBody>
      </p:sp>
      <p:sp>
        <p:nvSpPr>
          <p:cNvPr id="37" name="Google Shape;37;p36"/>
          <p:cNvSpPr txBox="1"/>
          <p:nvPr>
            <p:ph type="title"/>
          </p:nvPr>
        </p:nvSpPr>
        <p:spPr>
          <a:xfrm>
            <a:off x="377967" y="578316"/>
            <a:ext cx="5843200" cy="578400"/>
          </a:xfrm>
          <a:prstGeom prst="rect">
            <a:avLst/>
          </a:prstGeom>
          <a:noFill/>
          <a:ln>
            <a:noFill/>
          </a:ln>
        </p:spPr>
        <p:txBody>
          <a:bodyPr anchorCtr="0" anchor="t" bIns="0" lIns="0" spcFirstLastPara="1" rIns="91425" wrap="square" tIns="0">
            <a:noAutofit/>
          </a:bodyPr>
          <a:lstStyle>
            <a:lvl1pPr lvl="0" algn="l">
              <a:lnSpc>
                <a:spcPct val="90000"/>
              </a:lnSpc>
              <a:spcBef>
                <a:spcPts val="0"/>
              </a:spcBef>
              <a:spcAft>
                <a:spcPts val="0"/>
              </a:spcAft>
              <a:buClr>
                <a:schemeClr val="lt1"/>
              </a:buClr>
              <a:buSzPts val="2400"/>
              <a:buFont typeface="Play"/>
              <a:buNone/>
              <a:defRPr sz="3200"/>
            </a:lvl1pPr>
            <a:lvl2pPr lvl="1" algn="l">
              <a:lnSpc>
                <a:spcPct val="90000"/>
              </a:lnSpc>
              <a:spcBef>
                <a:spcPts val="0"/>
              </a:spcBef>
              <a:spcAft>
                <a:spcPts val="0"/>
              </a:spcAft>
              <a:buSzPts val="2400"/>
              <a:buNone/>
              <a:defRPr sz="3200"/>
            </a:lvl2pPr>
            <a:lvl3pPr lvl="2" algn="l">
              <a:lnSpc>
                <a:spcPct val="90000"/>
              </a:lnSpc>
              <a:spcBef>
                <a:spcPts val="0"/>
              </a:spcBef>
              <a:spcAft>
                <a:spcPts val="0"/>
              </a:spcAft>
              <a:buSzPts val="2400"/>
              <a:buNone/>
              <a:defRPr sz="3200"/>
            </a:lvl3pPr>
            <a:lvl4pPr lvl="3" algn="l">
              <a:lnSpc>
                <a:spcPct val="90000"/>
              </a:lnSpc>
              <a:spcBef>
                <a:spcPts val="0"/>
              </a:spcBef>
              <a:spcAft>
                <a:spcPts val="0"/>
              </a:spcAft>
              <a:buSzPts val="2400"/>
              <a:buNone/>
              <a:defRPr sz="3200"/>
            </a:lvl4pPr>
            <a:lvl5pPr lvl="4" algn="l">
              <a:lnSpc>
                <a:spcPct val="90000"/>
              </a:lnSpc>
              <a:spcBef>
                <a:spcPts val="0"/>
              </a:spcBef>
              <a:spcAft>
                <a:spcPts val="0"/>
              </a:spcAft>
              <a:buSzPts val="2400"/>
              <a:buNone/>
              <a:defRPr sz="3200"/>
            </a:lvl5pPr>
            <a:lvl6pPr lvl="5" algn="l">
              <a:lnSpc>
                <a:spcPct val="90000"/>
              </a:lnSpc>
              <a:spcBef>
                <a:spcPts val="0"/>
              </a:spcBef>
              <a:spcAft>
                <a:spcPts val="0"/>
              </a:spcAft>
              <a:buSzPts val="2400"/>
              <a:buNone/>
              <a:defRPr sz="3200"/>
            </a:lvl6pPr>
            <a:lvl7pPr lvl="6" algn="l">
              <a:lnSpc>
                <a:spcPct val="90000"/>
              </a:lnSpc>
              <a:spcBef>
                <a:spcPts val="0"/>
              </a:spcBef>
              <a:spcAft>
                <a:spcPts val="0"/>
              </a:spcAft>
              <a:buSzPts val="2400"/>
              <a:buNone/>
              <a:defRPr sz="3200"/>
            </a:lvl7pPr>
            <a:lvl8pPr lvl="7" algn="l">
              <a:lnSpc>
                <a:spcPct val="90000"/>
              </a:lnSpc>
              <a:spcBef>
                <a:spcPts val="0"/>
              </a:spcBef>
              <a:spcAft>
                <a:spcPts val="0"/>
              </a:spcAft>
              <a:buSzPts val="2400"/>
              <a:buNone/>
              <a:defRPr sz="3200"/>
            </a:lvl8pPr>
            <a:lvl9pPr lvl="8" algn="l">
              <a:lnSpc>
                <a:spcPct val="90000"/>
              </a:lnSpc>
              <a:spcBef>
                <a:spcPts val="0"/>
              </a:spcBef>
              <a:spcAft>
                <a:spcPts val="0"/>
              </a:spcAft>
              <a:buSzPts val="2400"/>
              <a:buNone/>
              <a:defRPr sz="3200"/>
            </a:lvl9pPr>
          </a:lstStyle>
          <a:p/>
        </p:txBody>
      </p:sp>
      <p:sp>
        <p:nvSpPr>
          <p:cNvPr id="38" name="Google Shape;38;p36"/>
          <p:cNvSpPr txBox="1"/>
          <p:nvPr>
            <p:ph idx="2" type="subTitle"/>
          </p:nvPr>
        </p:nvSpPr>
        <p:spPr>
          <a:xfrm>
            <a:off x="386533" y="216400"/>
            <a:ext cx="2819600" cy="291200"/>
          </a:xfrm>
          <a:prstGeom prst="rect">
            <a:avLst/>
          </a:prstGeom>
          <a:noFill/>
          <a:ln>
            <a:noFill/>
          </a:ln>
        </p:spPr>
        <p:txBody>
          <a:bodyPr anchorCtr="0" anchor="ctr" bIns="0" lIns="0" spcFirstLastPara="1" rIns="0" wrap="square" tIns="0">
            <a:normAutofit/>
          </a:bodyPr>
          <a:lstStyle>
            <a:lvl1pPr lvl="0" algn="l">
              <a:lnSpc>
                <a:spcPct val="150000"/>
              </a:lnSpc>
              <a:spcBef>
                <a:spcPts val="0"/>
              </a:spcBef>
              <a:spcAft>
                <a:spcPts val="0"/>
              </a:spcAft>
              <a:buClr>
                <a:schemeClr val="dk1"/>
              </a:buClr>
              <a:buSzPts val="800"/>
              <a:buNone/>
              <a:defRPr sz="1067"/>
            </a:lvl1pPr>
            <a:lvl2pPr lvl="1" algn="l">
              <a:lnSpc>
                <a:spcPct val="150000"/>
              </a:lnSpc>
              <a:spcBef>
                <a:spcPts val="0"/>
              </a:spcBef>
              <a:spcAft>
                <a:spcPts val="0"/>
              </a:spcAft>
              <a:buClr>
                <a:schemeClr val="dk1"/>
              </a:buClr>
              <a:buSzPts val="800"/>
              <a:buNone/>
              <a:defRPr sz="1067"/>
            </a:lvl2pPr>
            <a:lvl3pPr lvl="2" algn="l">
              <a:lnSpc>
                <a:spcPct val="150000"/>
              </a:lnSpc>
              <a:spcBef>
                <a:spcPts val="0"/>
              </a:spcBef>
              <a:spcAft>
                <a:spcPts val="0"/>
              </a:spcAft>
              <a:buClr>
                <a:schemeClr val="dk1"/>
              </a:buClr>
              <a:buSzPts val="800"/>
              <a:buNone/>
              <a:defRPr sz="1067"/>
            </a:lvl3pPr>
            <a:lvl4pPr lvl="3" algn="l">
              <a:lnSpc>
                <a:spcPct val="150000"/>
              </a:lnSpc>
              <a:spcBef>
                <a:spcPts val="0"/>
              </a:spcBef>
              <a:spcAft>
                <a:spcPts val="0"/>
              </a:spcAft>
              <a:buClr>
                <a:schemeClr val="dk1"/>
              </a:buClr>
              <a:buSzPts val="800"/>
              <a:buNone/>
              <a:defRPr sz="1067"/>
            </a:lvl4pPr>
            <a:lvl5pPr lvl="4" algn="l">
              <a:lnSpc>
                <a:spcPct val="150000"/>
              </a:lnSpc>
              <a:spcBef>
                <a:spcPts val="0"/>
              </a:spcBef>
              <a:spcAft>
                <a:spcPts val="0"/>
              </a:spcAft>
              <a:buClr>
                <a:schemeClr val="dk1"/>
              </a:buClr>
              <a:buSzPts val="800"/>
              <a:buNone/>
              <a:defRPr sz="1067"/>
            </a:lvl5pPr>
            <a:lvl6pPr lvl="5" algn="l">
              <a:lnSpc>
                <a:spcPct val="150000"/>
              </a:lnSpc>
              <a:spcBef>
                <a:spcPts val="0"/>
              </a:spcBef>
              <a:spcAft>
                <a:spcPts val="0"/>
              </a:spcAft>
              <a:buClr>
                <a:schemeClr val="dk1"/>
              </a:buClr>
              <a:buSzPts val="800"/>
              <a:buNone/>
              <a:defRPr sz="1067"/>
            </a:lvl6pPr>
            <a:lvl7pPr lvl="6" algn="l">
              <a:lnSpc>
                <a:spcPct val="150000"/>
              </a:lnSpc>
              <a:spcBef>
                <a:spcPts val="0"/>
              </a:spcBef>
              <a:spcAft>
                <a:spcPts val="0"/>
              </a:spcAft>
              <a:buClr>
                <a:schemeClr val="dk1"/>
              </a:buClr>
              <a:buSzPts val="800"/>
              <a:buNone/>
              <a:defRPr sz="1067"/>
            </a:lvl7pPr>
            <a:lvl8pPr lvl="7" algn="l">
              <a:lnSpc>
                <a:spcPct val="150000"/>
              </a:lnSpc>
              <a:spcBef>
                <a:spcPts val="0"/>
              </a:spcBef>
              <a:spcAft>
                <a:spcPts val="0"/>
              </a:spcAft>
              <a:buClr>
                <a:schemeClr val="dk1"/>
              </a:buClr>
              <a:buSzPts val="800"/>
              <a:buNone/>
              <a:defRPr sz="1067"/>
            </a:lvl8pPr>
            <a:lvl9pPr lvl="8" algn="l">
              <a:lnSpc>
                <a:spcPct val="150000"/>
              </a:lnSpc>
              <a:spcBef>
                <a:spcPts val="0"/>
              </a:spcBef>
              <a:spcAft>
                <a:spcPts val="0"/>
              </a:spcAft>
              <a:buClr>
                <a:schemeClr val="dk1"/>
              </a:buClr>
              <a:buSzPts val="800"/>
              <a:buNone/>
              <a:defRPr sz="1067"/>
            </a:lvl9pPr>
          </a:lstStyle>
          <a:p/>
        </p:txBody>
      </p:sp>
      <p:sp>
        <p:nvSpPr>
          <p:cNvPr id="39" name="Google Shape;39;p36"/>
          <p:cNvSpPr txBox="1"/>
          <p:nvPr>
            <p:ph idx="3" type="subTitle"/>
          </p:nvPr>
        </p:nvSpPr>
        <p:spPr>
          <a:xfrm>
            <a:off x="5631200" y="216400"/>
            <a:ext cx="2366800" cy="291200"/>
          </a:xfrm>
          <a:prstGeom prst="rect">
            <a:avLst/>
          </a:prstGeom>
          <a:noFill/>
          <a:ln>
            <a:noFill/>
          </a:ln>
        </p:spPr>
        <p:txBody>
          <a:bodyPr anchorCtr="0" anchor="ctr" bIns="0" lIns="0" spcFirstLastPara="1" rIns="0" wrap="square" tIns="0">
            <a:normAutofit/>
          </a:bodyPr>
          <a:lstStyle>
            <a:lvl1pPr lvl="0" algn="l">
              <a:lnSpc>
                <a:spcPct val="150000"/>
              </a:lnSpc>
              <a:spcBef>
                <a:spcPts val="0"/>
              </a:spcBef>
              <a:spcAft>
                <a:spcPts val="0"/>
              </a:spcAft>
              <a:buClr>
                <a:schemeClr val="dk1"/>
              </a:buClr>
              <a:buSzPts val="800"/>
              <a:buNone/>
              <a:defRPr sz="1067"/>
            </a:lvl1pPr>
            <a:lvl2pPr lvl="1" algn="l">
              <a:lnSpc>
                <a:spcPct val="150000"/>
              </a:lnSpc>
              <a:spcBef>
                <a:spcPts val="0"/>
              </a:spcBef>
              <a:spcAft>
                <a:spcPts val="0"/>
              </a:spcAft>
              <a:buClr>
                <a:schemeClr val="dk1"/>
              </a:buClr>
              <a:buSzPts val="800"/>
              <a:buNone/>
              <a:defRPr sz="1067"/>
            </a:lvl2pPr>
            <a:lvl3pPr lvl="2" algn="l">
              <a:lnSpc>
                <a:spcPct val="150000"/>
              </a:lnSpc>
              <a:spcBef>
                <a:spcPts val="0"/>
              </a:spcBef>
              <a:spcAft>
                <a:spcPts val="0"/>
              </a:spcAft>
              <a:buClr>
                <a:schemeClr val="dk1"/>
              </a:buClr>
              <a:buSzPts val="800"/>
              <a:buNone/>
              <a:defRPr sz="1067"/>
            </a:lvl3pPr>
            <a:lvl4pPr lvl="3" algn="l">
              <a:lnSpc>
                <a:spcPct val="150000"/>
              </a:lnSpc>
              <a:spcBef>
                <a:spcPts val="0"/>
              </a:spcBef>
              <a:spcAft>
                <a:spcPts val="0"/>
              </a:spcAft>
              <a:buClr>
                <a:schemeClr val="dk1"/>
              </a:buClr>
              <a:buSzPts val="800"/>
              <a:buNone/>
              <a:defRPr sz="1067"/>
            </a:lvl4pPr>
            <a:lvl5pPr lvl="4" algn="l">
              <a:lnSpc>
                <a:spcPct val="150000"/>
              </a:lnSpc>
              <a:spcBef>
                <a:spcPts val="0"/>
              </a:spcBef>
              <a:spcAft>
                <a:spcPts val="0"/>
              </a:spcAft>
              <a:buClr>
                <a:schemeClr val="dk1"/>
              </a:buClr>
              <a:buSzPts val="800"/>
              <a:buNone/>
              <a:defRPr sz="1067"/>
            </a:lvl5pPr>
            <a:lvl6pPr lvl="5" algn="l">
              <a:lnSpc>
                <a:spcPct val="150000"/>
              </a:lnSpc>
              <a:spcBef>
                <a:spcPts val="0"/>
              </a:spcBef>
              <a:spcAft>
                <a:spcPts val="0"/>
              </a:spcAft>
              <a:buClr>
                <a:schemeClr val="dk1"/>
              </a:buClr>
              <a:buSzPts val="800"/>
              <a:buNone/>
              <a:defRPr sz="1067"/>
            </a:lvl6pPr>
            <a:lvl7pPr lvl="6" algn="l">
              <a:lnSpc>
                <a:spcPct val="150000"/>
              </a:lnSpc>
              <a:spcBef>
                <a:spcPts val="0"/>
              </a:spcBef>
              <a:spcAft>
                <a:spcPts val="0"/>
              </a:spcAft>
              <a:buClr>
                <a:schemeClr val="dk1"/>
              </a:buClr>
              <a:buSzPts val="800"/>
              <a:buNone/>
              <a:defRPr sz="1067"/>
            </a:lvl7pPr>
            <a:lvl8pPr lvl="7" algn="l">
              <a:lnSpc>
                <a:spcPct val="150000"/>
              </a:lnSpc>
              <a:spcBef>
                <a:spcPts val="0"/>
              </a:spcBef>
              <a:spcAft>
                <a:spcPts val="0"/>
              </a:spcAft>
              <a:buClr>
                <a:schemeClr val="dk1"/>
              </a:buClr>
              <a:buSzPts val="800"/>
              <a:buNone/>
              <a:defRPr sz="1067"/>
            </a:lvl8pPr>
            <a:lvl9pPr lvl="8" algn="l">
              <a:lnSpc>
                <a:spcPct val="150000"/>
              </a:lnSpc>
              <a:spcBef>
                <a:spcPts val="0"/>
              </a:spcBef>
              <a:spcAft>
                <a:spcPts val="0"/>
              </a:spcAft>
              <a:buClr>
                <a:schemeClr val="dk1"/>
              </a:buClr>
              <a:buSzPts val="800"/>
              <a:buNone/>
              <a:defRPr sz="1067"/>
            </a:lvl9pPr>
          </a:lstStyle>
          <a:p/>
        </p:txBody>
      </p:sp>
      <p:sp>
        <p:nvSpPr>
          <p:cNvPr id="40" name="Google Shape;40;p36"/>
          <p:cNvSpPr txBox="1"/>
          <p:nvPr>
            <p:ph idx="4" type="subTitle"/>
          </p:nvPr>
        </p:nvSpPr>
        <p:spPr>
          <a:xfrm>
            <a:off x="8762233" y="216400"/>
            <a:ext cx="3043200" cy="291200"/>
          </a:xfrm>
          <a:prstGeom prst="rect">
            <a:avLst/>
          </a:prstGeom>
          <a:noFill/>
          <a:ln>
            <a:noFill/>
          </a:ln>
        </p:spPr>
        <p:txBody>
          <a:bodyPr anchorCtr="0" anchor="ctr" bIns="0" lIns="0" spcFirstLastPara="1" rIns="0" wrap="square" tIns="0">
            <a:normAutofit/>
          </a:bodyPr>
          <a:lstStyle>
            <a:lvl1pPr lvl="0" algn="r">
              <a:lnSpc>
                <a:spcPct val="150000"/>
              </a:lnSpc>
              <a:spcBef>
                <a:spcPts val="0"/>
              </a:spcBef>
              <a:spcAft>
                <a:spcPts val="0"/>
              </a:spcAft>
              <a:buClr>
                <a:schemeClr val="dk1"/>
              </a:buClr>
              <a:buSzPts val="800"/>
              <a:buNone/>
              <a:defRPr sz="1067"/>
            </a:lvl1pPr>
            <a:lvl2pPr lvl="1" algn="r">
              <a:lnSpc>
                <a:spcPct val="150000"/>
              </a:lnSpc>
              <a:spcBef>
                <a:spcPts val="0"/>
              </a:spcBef>
              <a:spcAft>
                <a:spcPts val="0"/>
              </a:spcAft>
              <a:buClr>
                <a:schemeClr val="dk1"/>
              </a:buClr>
              <a:buSzPts val="1200"/>
              <a:buNone/>
              <a:defRPr/>
            </a:lvl2pPr>
            <a:lvl3pPr lvl="2" algn="r">
              <a:lnSpc>
                <a:spcPct val="150000"/>
              </a:lnSpc>
              <a:spcBef>
                <a:spcPts val="0"/>
              </a:spcBef>
              <a:spcAft>
                <a:spcPts val="0"/>
              </a:spcAft>
              <a:buClr>
                <a:schemeClr val="dk1"/>
              </a:buClr>
              <a:buSzPts val="1200"/>
              <a:buNone/>
              <a:defRPr/>
            </a:lvl3pPr>
            <a:lvl4pPr lvl="3" algn="r">
              <a:lnSpc>
                <a:spcPct val="150000"/>
              </a:lnSpc>
              <a:spcBef>
                <a:spcPts val="0"/>
              </a:spcBef>
              <a:spcAft>
                <a:spcPts val="0"/>
              </a:spcAft>
              <a:buClr>
                <a:schemeClr val="dk1"/>
              </a:buClr>
              <a:buSzPts val="1200"/>
              <a:buNone/>
              <a:defRPr/>
            </a:lvl4pPr>
            <a:lvl5pPr lvl="4" algn="r">
              <a:lnSpc>
                <a:spcPct val="150000"/>
              </a:lnSpc>
              <a:spcBef>
                <a:spcPts val="0"/>
              </a:spcBef>
              <a:spcAft>
                <a:spcPts val="0"/>
              </a:spcAft>
              <a:buClr>
                <a:schemeClr val="dk1"/>
              </a:buClr>
              <a:buSzPts val="1200"/>
              <a:buNone/>
              <a:defRPr/>
            </a:lvl5pPr>
            <a:lvl6pPr lvl="5" algn="r">
              <a:lnSpc>
                <a:spcPct val="150000"/>
              </a:lnSpc>
              <a:spcBef>
                <a:spcPts val="0"/>
              </a:spcBef>
              <a:spcAft>
                <a:spcPts val="0"/>
              </a:spcAft>
              <a:buClr>
                <a:schemeClr val="dk1"/>
              </a:buClr>
              <a:buSzPts val="1200"/>
              <a:buNone/>
              <a:defRPr/>
            </a:lvl6pPr>
            <a:lvl7pPr lvl="6" algn="r">
              <a:lnSpc>
                <a:spcPct val="150000"/>
              </a:lnSpc>
              <a:spcBef>
                <a:spcPts val="0"/>
              </a:spcBef>
              <a:spcAft>
                <a:spcPts val="0"/>
              </a:spcAft>
              <a:buClr>
                <a:schemeClr val="dk1"/>
              </a:buClr>
              <a:buSzPts val="1200"/>
              <a:buNone/>
              <a:defRPr/>
            </a:lvl7pPr>
            <a:lvl8pPr lvl="7" algn="r">
              <a:lnSpc>
                <a:spcPct val="150000"/>
              </a:lnSpc>
              <a:spcBef>
                <a:spcPts val="0"/>
              </a:spcBef>
              <a:spcAft>
                <a:spcPts val="0"/>
              </a:spcAft>
              <a:buClr>
                <a:schemeClr val="dk1"/>
              </a:buClr>
              <a:buSzPts val="1200"/>
              <a:buNone/>
              <a:defRPr/>
            </a:lvl8pPr>
            <a:lvl9pPr lvl="8" algn="r">
              <a:lnSpc>
                <a:spcPct val="150000"/>
              </a:lnSpc>
              <a:spcBef>
                <a:spcPts val="0"/>
              </a:spcBef>
              <a:spcAft>
                <a:spcPts val="0"/>
              </a:spcAft>
              <a:buClr>
                <a:schemeClr val="dk1"/>
              </a:buClr>
              <a:buSzPts val="1200"/>
              <a:buNone/>
              <a:defRPr/>
            </a:lvl9pPr>
          </a:lstStyle>
          <a:p/>
        </p:txBody>
      </p:sp>
      <p:sp>
        <p:nvSpPr>
          <p:cNvPr id="41" name="Google Shape;41;p36"/>
          <p:cNvSpPr txBox="1"/>
          <p:nvPr/>
        </p:nvSpPr>
        <p:spPr>
          <a:xfrm>
            <a:off x="8960400" y="6244837"/>
            <a:ext cx="2926800" cy="389746"/>
          </a:xfrm>
          <a:prstGeom prst="rect">
            <a:avLst/>
          </a:prstGeom>
          <a:noFill/>
          <a:ln>
            <a:noFill/>
          </a:ln>
        </p:spPr>
        <p:txBody>
          <a:bodyPr anchorCtr="0" anchor="t" bIns="121900" lIns="121900" spcFirstLastPara="1" rIns="121900" wrap="square" tIns="121900">
            <a:spAutoFit/>
          </a:bodyPr>
          <a:lstStyle/>
          <a:p>
            <a:pPr indent="0" lvl="0" marL="0" marR="0" rtl="0" algn="r">
              <a:lnSpc>
                <a:spcPct val="100000"/>
              </a:lnSpc>
              <a:spcBef>
                <a:spcPts val="0"/>
              </a:spcBef>
              <a:spcAft>
                <a:spcPts val="0"/>
              </a:spcAft>
              <a:buClr>
                <a:srgbClr val="000000"/>
              </a:buClr>
              <a:buSzPts val="700"/>
              <a:buFont typeface="Arial"/>
              <a:buNone/>
            </a:pPr>
            <a:fld id="{00000000-1234-1234-1234-123412341234}" type="slidenum">
              <a:rPr b="0" i="0" lang="en-US" sz="933" u="none" cap="none" strike="noStrike">
                <a:solidFill>
                  <a:schemeClr val="lt1"/>
                </a:solidFill>
                <a:latin typeface="Urbanist Medium"/>
                <a:ea typeface="Urbanist Medium"/>
                <a:cs typeface="Urbanist Medium"/>
                <a:sym typeface="Urbanist Medium"/>
              </a:rPr>
              <a:t>‹#›</a:t>
            </a:fld>
            <a:endParaRPr b="0" i="0" sz="933" u="none" cap="none" strike="noStrike">
              <a:solidFill>
                <a:schemeClr val="lt1"/>
              </a:solidFill>
              <a:latin typeface="Urbanist Medium"/>
              <a:ea typeface="Urbanist Medium"/>
              <a:cs typeface="Urbanist Medium"/>
              <a:sym typeface="Urbanist Medium"/>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2" name="Shape 42"/>
        <p:cNvGrpSpPr/>
        <p:nvPr/>
      </p:nvGrpSpPr>
      <p:grpSpPr>
        <a:xfrm>
          <a:off x="0" y="0"/>
          <a:ext cx="0" cy="0"/>
          <a:chOff x="0" y="0"/>
          <a:chExt cx="0" cy="0"/>
        </a:xfrm>
      </p:grpSpPr>
      <p:sp>
        <p:nvSpPr>
          <p:cNvPr id="43" name="Google Shape;43;p38"/>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38"/>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45" name="Google Shape;45;p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8" name="Shape 48"/>
        <p:cNvGrpSpPr/>
        <p:nvPr/>
      </p:nvGrpSpPr>
      <p:grpSpPr>
        <a:xfrm>
          <a:off x="0" y="0"/>
          <a:ext cx="0" cy="0"/>
          <a:chOff x="0" y="0"/>
          <a:chExt cx="0" cy="0"/>
        </a:xfrm>
      </p:grpSpPr>
      <p:sp>
        <p:nvSpPr>
          <p:cNvPr id="49" name="Google Shape;49;p3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3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1" name="Google Shape;51;p3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 name="Google Shape;52;p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5" name="Shape 55"/>
        <p:cNvGrpSpPr/>
        <p:nvPr/>
      </p:nvGrpSpPr>
      <p:grpSpPr>
        <a:xfrm>
          <a:off x="0" y="0"/>
          <a:ext cx="0" cy="0"/>
          <a:chOff x="0" y="0"/>
          <a:chExt cx="0" cy="0"/>
        </a:xfrm>
      </p:grpSpPr>
      <p:sp>
        <p:nvSpPr>
          <p:cNvPr id="56" name="Google Shape;56;p4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4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8" name="Google Shape;58;p4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9" name="Google Shape;59;p4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0" name="Google Shape;60;p4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1" name="Google Shape;61;p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4" name="Shape 64"/>
        <p:cNvGrpSpPr/>
        <p:nvPr/>
      </p:nvGrpSpPr>
      <p:grpSpPr>
        <a:xfrm>
          <a:off x="0" y="0"/>
          <a:ext cx="0" cy="0"/>
          <a:chOff x="0" y="0"/>
          <a:chExt cx="0" cy="0"/>
        </a:xfrm>
      </p:grpSpPr>
      <p:sp>
        <p:nvSpPr>
          <p:cNvPr id="65" name="Google Shape;65;p4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9" name="Shape 69"/>
        <p:cNvGrpSpPr/>
        <p:nvPr/>
      </p:nvGrpSpPr>
      <p:grpSpPr>
        <a:xfrm>
          <a:off x="0" y="0"/>
          <a:ext cx="0" cy="0"/>
          <a:chOff x="0" y="0"/>
          <a:chExt cx="0" cy="0"/>
        </a:xfrm>
      </p:grpSpPr>
      <p:sp>
        <p:nvSpPr>
          <p:cNvPr id="70" name="Google Shape;70;p4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4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2" name="Google Shape;72;p4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3" name="Google Shape;73;p4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4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6" name="Shape 76"/>
        <p:cNvGrpSpPr/>
        <p:nvPr/>
      </p:nvGrpSpPr>
      <p:grpSpPr>
        <a:xfrm>
          <a:off x="0" y="0"/>
          <a:ext cx="0" cy="0"/>
          <a:chOff x="0" y="0"/>
          <a:chExt cx="0" cy="0"/>
        </a:xfrm>
      </p:grpSpPr>
      <p:sp>
        <p:nvSpPr>
          <p:cNvPr id="77" name="Google Shape;77;p4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43"/>
          <p:cNvSpPr/>
          <p:nvPr>
            <p:ph idx="2" type="pic"/>
          </p:nvPr>
        </p:nvSpPr>
        <p:spPr>
          <a:xfrm>
            <a:off x="5183188" y="987425"/>
            <a:ext cx="6172200" cy="4873625"/>
          </a:xfrm>
          <a:prstGeom prst="rect">
            <a:avLst/>
          </a:prstGeom>
          <a:noFill/>
          <a:ln>
            <a:noFill/>
          </a:ln>
        </p:spPr>
      </p:sp>
      <p:sp>
        <p:nvSpPr>
          <p:cNvPr id="79" name="Google Shape;79;p4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0" name="Google Shape;80;p4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4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4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3" name="Shape 83"/>
        <p:cNvGrpSpPr/>
        <p:nvPr/>
      </p:nvGrpSpPr>
      <p:grpSpPr>
        <a:xfrm>
          <a:off x="0" y="0"/>
          <a:ext cx="0" cy="0"/>
          <a:chOff x="0" y="0"/>
          <a:chExt cx="0" cy="0"/>
        </a:xfrm>
      </p:grpSpPr>
      <p:sp>
        <p:nvSpPr>
          <p:cNvPr id="84" name="Google Shape;84;p4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4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6" name="Google Shape;86;p4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p4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4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9" name="Shape 89"/>
        <p:cNvGrpSpPr/>
        <p:nvPr/>
      </p:nvGrpSpPr>
      <p:grpSpPr>
        <a:xfrm>
          <a:off x="0" y="0"/>
          <a:ext cx="0" cy="0"/>
          <a:chOff x="0" y="0"/>
          <a:chExt cx="0" cy="0"/>
        </a:xfrm>
      </p:grpSpPr>
      <p:sp>
        <p:nvSpPr>
          <p:cNvPr id="90" name="Google Shape;90;p4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 name="Google Shape;91;p4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2" name="Google Shape;92;p4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3" name="Google Shape;93;p4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 name="Google Shape;94;p4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_HEADER_1">
    <p:spTree>
      <p:nvGrpSpPr>
        <p:cNvPr id="95" name="Shape 95"/>
        <p:cNvGrpSpPr/>
        <p:nvPr/>
      </p:nvGrpSpPr>
      <p:grpSpPr>
        <a:xfrm>
          <a:off x="0" y="0"/>
          <a:ext cx="0" cy="0"/>
          <a:chOff x="0" y="0"/>
          <a:chExt cx="0" cy="0"/>
        </a:xfrm>
      </p:grpSpPr>
      <p:sp>
        <p:nvSpPr>
          <p:cNvPr id="96" name="Google Shape;96;g3a20c1fc0fc_3_159"/>
          <p:cNvSpPr txBox="1"/>
          <p:nvPr>
            <p:ph type="title"/>
          </p:nvPr>
        </p:nvSpPr>
        <p:spPr>
          <a:xfrm>
            <a:off x="415600" y="2867800"/>
            <a:ext cx="11360700" cy="1122300"/>
          </a:xfrm>
          <a:prstGeom prst="rect">
            <a:avLst/>
          </a:prstGeom>
          <a:noFill/>
          <a:ln>
            <a:noFill/>
          </a:ln>
        </p:spPr>
        <p:txBody>
          <a:bodyPr anchorCtr="0" anchor="ctr" bIns="121900" lIns="121900" spcFirstLastPara="1" rIns="121900" wrap="square" tIns="121900">
            <a:normAutofit/>
          </a:bodyPr>
          <a:lstStyle>
            <a:lvl1pPr lvl="0" algn="ctr">
              <a:lnSpc>
                <a:spcPct val="100000"/>
              </a:lnSpc>
              <a:spcBef>
                <a:spcPts val="0"/>
              </a:spcBef>
              <a:spcAft>
                <a:spcPts val="0"/>
              </a:spcAft>
              <a:buSzPts val="4800"/>
              <a:buNone/>
              <a:defRPr sz="4800"/>
            </a:lvl1pPr>
            <a:lvl2pPr lvl="1" algn="ctr">
              <a:lnSpc>
                <a:spcPct val="100000"/>
              </a:lnSpc>
              <a:spcBef>
                <a:spcPts val="0"/>
              </a:spcBef>
              <a:spcAft>
                <a:spcPts val="0"/>
              </a:spcAft>
              <a:buSzPts val="4800"/>
              <a:buNone/>
              <a:defRPr sz="4800"/>
            </a:lvl2pPr>
            <a:lvl3pPr lvl="2" algn="ctr">
              <a:lnSpc>
                <a:spcPct val="100000"/>
              </a:lnSpc>
              <a:spcBef>
                <a:spcPts val="0"/>
              </a:spcBef>
              <a:spcAft>
                <a:spcPts val="0"/>
              </a:spcAft>
              <a:buSzPts val="4800"/>
              <a:buNone/>
              <a:defRPr sz="4800"/>
            </a:lvl3pPr>
            <a:lvl4pPr lvl="3" algn="ctr">
              <a:lnSpc>
                <a:spcPct val="100000"/>
              </a:lnSpc>
              <a:spcBef>
                <a:spcPts val="0"/>
              </a:spcBef>
              <a:spcAft>
                <a:spcPts val="0"/>
              </a:spcAft>
              <a:buSzPts val="4800"/>
              <a:buNone/>
              <a:defRPr sz="4800"/>
            </a:lvl4pPr>
            <a:lvl5pPr lvl="4" algn="ctr">
              <a:lnSpc>
                <a:spcPct val="100000"/>
              </a:lnSpc>
              <a:spcBef>
                <a:spcPts val="0"/>
              </a:spcBef>
              <a:spcAft>
                <a:spcPts val="0"/>
              </a:spcAft>
              <a:buSzPts val="4800"/>
              <a:buNone/>
              <a:defRPr sz="4800"/>
            </a:lvl5pPr>
            <a:lvl6pPr lvl="5" algn="ctr">
              <a:lnSpc>
                <a:spcPct val="100000"/>
              </a:lnSpc>
              <a:spcBef>
                <a:spcPts val="0"/>
              </a:spcBef>
              <a:spcAft>
                <a:spcPts val="0"/>
              </a:spcAft>
              <a:buSzPts val="4800"/>
              <a:buNone/>
              <a:defRPr sz="4800"/>
            </a:lvl6pPr>
            <a:lvl7pPr lvl="6" algn="ctr">
              <a:lnSpc>
                <a:spcPct val="100000"/>
              </a:lnSpc>
              <a:spcBef>
                <a:spcPts val="0"/>
              </a:spcBef>
              <a:spcAft>
                <a:spcPts val="0"/>
              </a:spcAft>
              <a:buSzPts val="4800"/>
              <a:buNone/>
              <a:defRPr sz="4800"/>
            </a:lvl7pPr>
            <a:lvl8pPr lvl="7" algn="ctr">
              <a:lnSpc>
                <a:spcPct val="100000"/>
              </a:lnSpc>
              <a:spcBef>
                <a:spcPts val="0"/>
              </a:spcBef>
              <a:spcAft>
                <a:spcPts val="0"/>
              </a:spcAft>
              <a:buSzPts val="4800"/>
              <a:buNone/>
              <a:defRPr sz="4800"/>
            </a:lvl8pPr>
            <a:lvl9pPr lvl="8" algn="ctr">
              <a:lnSpc>
                <a:spcPct val="100000"/>
              </a:lnSpc>
              <a:spcBef>
                <a:spcPts val="0"/>
              </a:spcBef>
              <a:spcAft>
                <a:spcPts val="0"/>
              </a:spcAft>
              <a:buSzPts val="4800"/>
              <a:buNone/>
              <a:defRPr sz="4800"/>
            </a:lvl9pPr>
          </a:lstStyle>
          <a:p/>
        </p:txBody>
      </p:sp>
      <p:sp>
        <p:nvSpPr>
          <p:cNvPr id="97" name="Google Shape;97;g3a20c1fc0fc_3_159"/>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mall title only">
  <p:cSld name="TITLE_1_1_4_2">
    <p:spTree>
      <p:nvGrpSpPr>
        <p:cNvPr id="98" name="Shape 98"/>
        <p:cNvGrpSpPr/>
        <p:nvPr/>
      </p:nvGrpSpPr>
      <p:grpSpPr>
        <a:xfrm>
          <a:off x="0" y="0"/>
          <a:ext cx="0" cy="0"/>
          <a:chOff x="0" y="0"/>
          <a:chExt cx="0" cy="0"/>
        </a:xfrm>
      </p:grpSpPr>
      <p:sp>
        <p:nvSpPr>
          <p:cNvPr id="99" name="Google Shape;99;g3a20c1fc0fc_3_162"/>
          <p:cNvSpPr txBox="1"/>
          <p:nvPr>
            <p:ph type="title"/>
          </p:nvPr>
        </p:nvSpPr>
        <p:spPr>
          <a:xfrm>
            <a:off x="377967" y="400017"/>
            <a:ext cx="5843100" cy="5784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1900"/>
              <a:buNone/>
              <a:defRPr sz="1900"/>
            </a:lvl1pPr>
            <a:lvl2pPr lvl="1" algn="l">
              <a:lnSpc>
                <a:spcPct val="100000"/>
              </a:lnSpc>
              <a:spcBef>
                <a:spcPts val="0"/>
              </a:spcBef>
              <a:spcAft>
                <a:spcPts val="0"/>
              </a:spcAft>
              <a:buSzPts val="1900"/>
              <a:buNone/>
              <a:defRPr sz="1900"/>
            </a:lvl2pPr>
            <a:lvl3pPr lvl="2" algn="l">
              <a:lnSpc>
                <a:spcPct val="100000"/>
              </a:lnSpc>
              <a:spcBef>
                <a:spcPts val="0"/>
              </a:spcBef>
              <a:spcAft>
                <a:spcPts val="0"/>
              </a:spcAft>
              <a:buSzPts val="1900"/>
              <a:buNone/>
              <a:defRPr sz="1900"/>
            </a:lvl3pPr>
            <a:lvl4pPr lvl="3" algn="l">
              <a:lnSpc>
                <a:spcPct val="100000"/>
              </a:lnSpc>
              <a:spcBef>
                <a:spcPts val="0"/>
              </a:spcBef>
              <a:spcAft>
                <a:spcPts val="0"/>
              </a:spcAft>
              <a:buSzPts val="1900"/>
              <a:buNone/>
              <a:defRPr sz="1900"/>
            </a:lvl4pPr>
            <a:lvl5pPr lvl="4" algn="l">
              <a:lnSpc>
                <a:spcPct val="100000"/>
              </a:lnSpc>
              <a:spcBef>
                <a:spcPts val="0"/>
              </a:spcBef>
              <a:spcAft>
                <a:spcPts val="0"/>
              </a:spcAft>
              <a:buSzPts val="1900"/>
              <a:buNone/>
              <a:defRPr sz="1900"/>
            </a:lvl5pPr>
            <a:lvl6pPr lvl="5" algn="l">
              <a:lnSpc>
                <a:spcPct val="100000"/>
              </a:lnSpc>
              <a:spcBef>
                <a:spcPts val="0"/>
              </a:spcBef>
              <a:spcAft>
                <a:spcPts val="0"/>
              </a:spcAft>
              <a:buSzPts val="1900"/>
              <a:buNone/>
              <a:defRPr sz="1900"/>
            </a:lvl6pPr>
            <a:lvl7pPr lvl="6" algn="l">
              <a:lnSpc>
                <a:spcPct val="100000"/>
              </a:lnSpc>
              <a:spcBef>
                <a:spcPts val="0"/>
              </a:spcBef>
              <a:spcAft>
                <a:spcPts val="0"/>
              </a:spcAft>
              <a:buSzPts val="1900"/>
              <a:buNone/>
              <a:defRPr sz="1900"/>
            </a:lvl7pPr>
            <a:lvl8pPr lvl="7" algn="l">
              <a:lnSpc>
                <a:spcPct val="100000"/>
              </a:lnSpc>
              <a:spcBef>
                <a:spcPts val="0"/>
              </a:spcBef>
              <a:spcAft>
                <a:spcPts val="0"/>
              </a:spcAft>
              <a:buSzPts val="1900"/>
              <a:buNone/>
              <a:defRPr sz="1900"/>
            </a:lvl8pPr>
            <a:lvl9pPr lvl="8" algn="l">
              <a:lnSpc>
                <a:spcPct val="100000"/>
              </a:lnSpc>
              <a:spcBef>
                <a:spcPts val="0"/>
              </a:spcBef>
              <a:spcAft>
                <a:spcPts val="0"/>
              </a:spcAft>
              <a:buSzPts val="1900"/>
              <a:buNone/>
              <a:defRPr sz="1900"/>
            </a:lvl9pPr>
          </a:lstStyle>
          <a:p/>
        </p:txBody>
      </p:sp>
      <p:sp>
        <p:nvSpPr>
          <p:cNvPr id="100" name="Google Shape;100;g3a20c1fc0fc_3_162"/>
          <p:cNvSpPr txBox="1"/>
          <p:nvPr>
            <p:ph idx="1" type="subTitle"/>
          </p:nvPr>
        </p:nvSpPr>
        <p:spPr>
          <a:xfrm>
            <a:off x="386533" y="216400"/>
            <a:ext cx="2819700" cy="291300"/>
          </a:xfrm>
          <a:prstGeom prst="rect">
            <a:avLst/>
          </a:prstGeom>
          <a:noFill/>
          <a:ln>
            <a:noFill/>
          </a:ln>
        </p:spPr>
        <p:txBody>
          <a:bodyPr anchorCtr="0" anchor="t" bIns="0" lIns="0" spcFirstLastPara="1" rIns="0" wrap="square" tIns="0">
            <a:normAutofit/>
          </a:bodyPr>
          <a:lstStyle>
            <a:lvl1pPr lvl="0" algn="l">
              <a:lnSpc>
                <a:spcPct val="90000"/>
              </a:lnSpc>
              <a:spcBef>
                <a:spcPts val="1000"/>
              </a:spcBef>
              <a:spcAft>
                <a:spcPts val="0"/>
              </a:spcAft>
              <a:buSzPts val="1100"/>
              <a:buNone/>
              <a:defRPr sz="1100"/>
            </a:lvl1pPr>
            <a:lvl2pPr lvl="1" algn="l">
              <a:lnSpc>
                <a:spcPct val="90000"/>
              </a:lnSpc>
              <a:spcBef>
                <a:spcPts val="500"/>
              </a:spcBef>
              <a:spcAft>
                <a:spcPts val="0"/>
              </a:spcAft>
              <a:buSzPts val="1100"/>
              <a:buNone/>
              <a:defRPr sz="1100"/>
            </a:lvl2pPr>
            <a:lvl3pPr lvl="2" algn="l">
              <a:lnSpc>
                <a:spcPct val="90000"/>
              </a:lnSpc>
              <a:spcBef>
                <a:spcPts val="500"/>
              </a:spcBef>
              <a:spcAft>
                <a:spcPts val="0"/>
              </a:spcAft>
              <a:buSzPts val="1100"/>
              <a:buNone/>
              <a:defRPr sz="1100"/>
            </a:lvl3pPr>
            <a:lvl4pPr lvl="3" algn="l">
              <a:lnSpc>
                <a:spcPct val="90000"/>
              </a:lnSpc>
              <a:spcBef>
                <a:spcPts val="500"/>
              </a:spcBef>
              <a:spcAft>
                <a:spcPts val="0"/>
              </a:spcAft>
              <a:buSzPts val="1100"/>
              <a:buNone/>
              <a:defRPr sz="1100"/>
            </a:lvl4pPr>
            <a:lvl5pPr lvl="4" algn="l">
              <a:lnSpc>
                <a:spcPct val="90000"/>
              </a:lnSpc>
              <a:spcBef>
                <a:spcPts val="500"/>
              </a:spcBef>
              <a:spcAft>
                <a:spcPts val="0"/>
              </a:spcAft>
              <a:buSzPts val="1100"/>
              <a:buNone/>
              <a:defRPr sz="1100"/>
            </a:lvl5pPr>
            <a:lvl6pPr lvl="5" algn="l">
              <a:lnSpc>
                <a:spcPct val="90000"/>
              </a:lnSpc>
              <a:spcBef>
                <a:spcPts val="500"/>
              </a:spcBef>
              <a:spcAft>
                <a:spcPts val="0"/>
              </a:spcAft>
              <a:buSzPts val="1100"/>
              <a:buNone/>
              <a:defRPr sz="1100"/>
            </a:lvl6pPr>
            <a:lvl7pPr lvl="6" algn="l">
              <a:lnSpc>
                <a:spcPct val="90000"/>
              </a:lnSpc>
              <a:spcBef>
                <a:spcPts val="500"/>
              </a:spcBef>
              <a:spcAft>
                <a:spcPts val="0"/>
              </a:spcAft>
              <a:buSzPts val="1100"/>
              <a:buNone/>
              <a:defRPr sz="1100"/>
            </a:lvl7pPr>
            <a:lvl8pPr lvl="7" algn="l">
              <a:lnSpc>
                <a:spcPct val="90000"/>
              </a:lnSpc>
              <a:spcBef>
                <a:spcPts val="500"/>
              </a:spcBef>
              <a:spcAft>
                <a:spcPts val="0"/>
              </a:spcAft>
              <a:buSzPts val="1100"/>
              <a:buNone/>
              <a:defRPr sz="1100"/>
            </a:lvl8pPr>
            <a:lvl9pPr lvl="8" algn="l">
              <a:lnSpc>
                <a:spcPct val="90000"/>
              </a:lnSpc>
              <a:spcBef>
                <a:spcPts val="500"/>
              </a:spcBef>
              <a:spcAft>
                <a:spcPts val="0"/>
              </a:spcAft>
              <a:buSzPts val="1100"/>
              <a:buNone/>
              <a:defRPr sz="1100"/>
            </a:lvl9pPr>
          </a:lstStyle>
          <a:p/>
        </p:txBody>
      </p:sp>
      <p:sp>
        <p:nvSpPr>
          <p:cNvPr id="101" name="Google Shape;101;g3a20c1fc0fc_3_162"/>
          <p:cNvSpPr txBox="1"/>
          <p:nvPr>
            <p:ph idx="2" type="subTitle"/>
          </p:nvPr>
        </p:nvSpPr>
        <p:spPr>
          <a:xfrm>
            <a:off x="5631200" y="216400"/>
            <a:ext cx="2366700" cy="291300"/>
          </a:xfrm>
          <a:prstGeom prst="rect">
            <a:avLst/>
          </a:prstGeom>
          <a:noFill/>
          <a:ln>
            <a:noFill/>
          </a:ln>
        </p:spPr>
        <p:txBody>
          <a:bodyPr anchorCtr="0" anchor="t" bIns="0" lIns="0" spcFirstLastPara="1" rIns="0" wrap="square" tIns="0">
            <a:normAutofit/>
          </a:bodyPr>
          <a:lstStyle>
            <a:lvl1pPr lvl="0" algn="l">
              <a:lnSpc>
                <a:spcPct val="90000"/>
              </a:lnSpc>
              <a:spcBef>
                <a:spcPts val="1000"/>
              </a:spcBef>
              <a:spcAft>
                <a:spcPts val="0"/>
              </a:spcAft>
              <a:buSzPts val="1100"/>
              <a:buNone/>
              <a:defRPr sz="1100"/>
            </a:lvl1pPr>
            <a:lvl2pPr lvl="1" algn="l">
              <a:lnSpc>
                <a:spcPct val="90000"/>
              </a:lnSpc>
              <a:spcBef>
                <a:spcPts val="500"/>
              </a:spcBef>
              <a:spcAft>
                <a:spcPts val="0"/>
              </a:spcAft>
              <a:buSzPts val="1100"/>
              <a:buNone/>
              <a:defRPr sz="1100"/>
            </a:lvl2pPr>
            <a:lvl3pPr lvl="2" algn="l">
              <a:lnSpc>
                <a:spcPct val="90000"/>
              </a:lnSpc>
              <a:spcBef>
                <a:spcPts val="500"/>
              </a:spcBef>
              <a:spcAft>
                <a:spcPts val="0"/>
              </a:spcAft>
              <a:buSzPts val="1100"/>
              <a:buNone/>
              <a:defRPr sz="1100"/>
            </a:lvl3pPr>
            <a:lvl4pPr lvl="3" algn="l">
              <a:lnSpc>
                <a:spcPct val="90000"/>
              </a:lnSpc>
              <a:spcBef>
                <a:spcPts val="500"/>
              </a:spcBef>
              <a:spcAft>
                <a:spcPts val="0"/>
              </a:spcAft>
              <a:buSzPts val="1100"/>
              <a:buNone/>
              <a:defRPr sz="1100"/>
            </a:lvl4pPr>
            <a:lvl5pPr lvl="4" algn="l">
              <a:lnSpc>
                <a:spcPct val="90000"/>
              </a:lnSpc>
              <a:spcBef>
                <a:spcPts val="500"/>
              </a:spcBef>
              <a:spcAft>
                <a:spcPts val="0"/>
              </a:spcAft>
              <a:buSzPts val="1100"/>
              <a:buNone/>
              <a:defRPr sz="1100"/>
            </a:lvl5pPr>
            <a:lvl6pPr lvl="5" algn="l">
              <a:lnSpc>
                <a:spcPct val="90000"/>
              </a:lnSpc>
              <a:spcBef>
                <a:spcPts val="500"/>
              </a:spcBef>
              <a:spcAft>
                <a:spcPts val="0"/>
              </a:spcAft>
              <a:buSzPts val="1100"/>
              <a:buNone/>
              <a:defRPr sz="1100"/>
            </a:lvl6pPr>
            <a:lvl7pPr lvl="6" algn="l">
              <a:lnSpc>
                <a:spcPct val="90000"/>
              </a:lnSpc>
              <a:spcBef>
                <a:spcPts val="500"/>
              </a:spcBef>
              <a:spcAft>
                <a:spcPts val="0"/>
              </a:spcAft>
              <a:buSzPts val="1100"/>
              <a:buNone/>
              <a:defRPr sz="1100"/>
            </a:lvl7pPr>
            <a:lvl8pPr lvl="7" algn="l">
              <a:lnSpc>
                <a:spcPct val="90000"/>
              </a:lnSpc>
              <a:spcBef>
                <a:spcPts val="500"/>
              </a:spcBef>
              <a:spcAft>
                <a:spcPts val="0"/>
              </a:spcAft>
              <a:buSzPts val="1100"/>
              <a:buNone/>
              <a:defRPr sz="1100"/>
            </a:lvl8pPr>
            <a:lvl9pPr lvl="8" algn="l">
              <a:lnSpc>
                <a:spcPct val="90000"/>
              </a:lnSpc>
              <a:spcBef>
                <a:spcPts val="500"/>
              </a:spcBef>
              <a:spcAft>
                <a:spcPts val="0"/>
              </a:spcAft>
              <a:buSzPts val="1100"/>
              <a:buNone/>
              <a:defRPr sz="1100"/>
            </a:lvl9pPr>
          </a:lstStyle>
          <a:p/>
        </p:txBody>
      </p:sp>
      <p:sp>
        <p:nvSpPr>
          <p:cNvPr id="102" name="Google Shape;102;g3a20c1fc0fc_3_162"/>
          <p:cNvSpPr txBox="1"/>
          <p:nvPr>
            <p:ph idx="3" type="subTitle"/>
          </p:nvPr>
        </p:nvSpPr>
        <p:spPr>
          <a:xfrm>
            <a:off x="8762233" y="216400"/>
            <a:ext cx="3043200" cy="291300"/>
          </a:xfrm>
          <a:prstGeom prst="rect">
            <a:avLst/>
          </a:prstGeom>
          <a:noFill/>
          <a:ln>
            <a:noFill/>
          </a:ln>
        </p:spPr>
        <p:txBody>
          <a:bodyPr anchorCtr="0" anchor="t" bIns="0" lIns="0" spcFirstLastPara="1" rIns="0" wrap="square" tIns="0">
            <a:normAutofit/>
          </a:bodyPr>
          <a:lstStyle>
            <a:lvl1pPr lvl="0" algn="r">
              <a:lnSpc>
                <a:spcPct val="90000"/>
              </a:lnSpc>
              <a:spcBef>
                <a:spcPts val="1000"/>
              </a:spcBef>
              <a:spcAft>
                <a:spcPts val="0"/>
              </a:spcAft>
              <a:buSzPts val="1100"/>
              <a:buNone/>
              <a:defRPr sz="1100"/>
            </a:lvl1pPr>
            <a:lvl2pPr lvl="1" algn="r">
              <a:lnSpc>
                <a:spcPct val="90000"/>
              </a:lnSpc>
              <a:spcBef>
                <a:spcPts val="500"/>
              </a:spcBef>
              <a:spcAft>
                <a:spcPts val="0"/>
              </a:spcAft>
              <a:buSzPts val="2400"/>
              <a:buNone/>
              <a:defRPr/>
            </a:lvl2pPr>
            <a:lvl3pPr lvl="2" algn="r">
              <a:lnSpc>
                <a:spcPct val="90000"/>
              </a:lnSpc>
              <a:spcBef>
                <a:spcPts val="500"/>
              </a:spcBef>
              <a:spcAft>
                <a:spcPts val="0"/>
              </a:spcAft>
              <a:buSzPts val="2000"/>
              <a:buNone/>
              <a:defRPr/>
            </a:lvl3pPr>
            <a:lvl4pPr lvl="3" algn="r">
              <a:lnSpc>
                <a:spcPct val="90000"/>
              </a:lnSpc>
              <a:spcBef>
                <a:spcPts val="500"/>
              </a:spcBef>
              <a:spcAft>
                <a:spcPts val="0"/>
              </a:spcAft>
              <a:buSzPts val="1800"/>
              <a:buNone/>
              <a:defRPr/>
            </a:lvl4pPr>
            <a:lvl5pPr lvl="4" algn="r">
              <a:lnSpc>
                <a:spcPct val="90000"/>
              </a:lnSpc>
              <a:spcBef>
                <a:spcPts val="500"/>
              </a:spcBef>
              <a:spcAft>
                <a:spcPts val="0"/>
              </a:spcAft>
              <a:buSzPts val="1800"/>
              <a:buNone/>
              <a:defRPr/>
            </a:lvl5pPr>
            <a:lvl6pPr lvl="5" algn="r">
              <a:lnSpc>
                <a:spcPct val="90000"/>
              </a:lnSpc>
              <a:spcBef>
                <a:spcPts val="500"/>
              </a:spcBef>
              <a:spcAft>
                <a:spcPts val="0"/>
              </a:spcAft>
              <a:buSzPts val="1800"/>
              <a:buNone/>
              <a:defRPr/>
            </a:lvl6pPr>
            <a:lvl7pPr lvl="6" algn="r">
              <a:lnSpc>
                <a:spcPct val="90000"/>
              </a:lnSpc>
              <a:spcBef>
                <a:spcPts val="500"/>
              </a:spcBef>
              <a:spcAft>
                <a:spcPts val="0"/>
              </a:spcAft>
              <a:buSzPts val="1800"/>
              <a:buNone/>
              <a:defRPr/>
            </a:lvl7pPr>
            <a:lvl8pPr lvl="7" algn="r">
              <a:lnSpc>
                <a:spcPct val="90000"/>
              </a:lnSpc>
              <a:spcBef>
                <a:spcPts val="500"/>
              </a:spcBef>
              <a:spcAft>
                <a:spcPts val="0"/>
              </a:spcAft>
              <a:buSzPts val="1800"/>
              <a:buNone/>
              <a:defRPr/>
            </a:lvl8pPr>
            <a:lvl9pPr lvl="8" algn="r">
              <a:lnSpc>
                <a:spcPct val="90000"/>
              </a:lnSpc>
              <a:spcBef>
                <a:spcPts val="500"/>
              </a:spcBef>
              <a:spcAft>
                <a:spcPts val="0"/>
              </a:spcAft>
              <a:buSzPts val="1800"/>
              <a:buNone/>
              <a:defRPr/>
            </a:lvl9pPr>
          </a:lstStyle>
          <a:p/>
        </p:txBody>
      </p:sp>
      <p:sp>
        <p:nvSpPr>
          <p:cNvPr id="103" name="Google Shape;103;g3a20c1fc0fc_3_162"/>
          <p:cNvSpPr txBox="1"/>
          <p:nvPr/>
        </p:nvSpPr>
        <p:spPr>
          <a:xfrm>
            <a:off x="8960400" y="6244835"/>
            <a:ext cx="2926800" cy="384900"/>
          </a:xfrm>
          <a:prstGeom prst="rect">
            <a:avLst/>
          </a:prstGeom>
          <a:noFill/>
          <a:ln>
            <a:noFill/>
          </a:ln>
        </p:spPr>
        <p:txBody>
          <a:bodyPr anchorCtr="0" anchor="t" bIns="121900" lIns="121900" spcFirstLastPara="1" rIns="121900" wrap="square" tIns="121900">
            <a:sp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chemeClr val="lt1"/>
                </a:solidFill>
                <a:latin typeface="Urbanist Medium"/>
                <a:ea typeface="Urbanist Medium"/>
                <a:cs typeface="Urbanist Medium"/>
                <a:sym typeface="Urbanist Medium"/>
              </a:rPr>
              <a:t>‹#›</a:t>
            </a:fld>
            <a:endParaRPr b="0" i="0" sz="900" u="none" cap="none" strike="noStrike">
              <a:solidFill>
                <a:schemeClr val="lt1"/>
              </a:solidFill>
              <a:latin typeface="Urbanist Medium"/>
              <a:ea typeface="Urbanist Medium"/>
              <a:cs typeface="Urbanist Medium"/>
              <a:sym typeface="Urbanist Medium"/>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0" name="Shape 110"/>
        <p:cNvGrpSpPr/>
        <p:nvPr/>
      </p:nvGrpSpPr>
      <p:grpSpPr>
        <a:xfrm>
          <a:off x="0" y="0"/>
          <a:ext cx="0" cy="0"/>
          <a:chOff x="0" y="0"/>
          <a:chExt cx="0" cy="0"/>
        </a:xfrm>
      </p:grpSpPr>
      <p:sp>
        <p:nvSpPr>
          <p:cNvPr id="111" name="Google Shape;111;g3c2f736c8a3_0_743"/>
          <p:cNvSpPr txBox="1"/>
          <p:nvPr>
            <p:ph type="ctrTitle"/>
          </p:nvPr>
        </p:nvSpPr>
        <p:spPr>
          <a:xfrm>
            <a:off x="1524000" y="1122363"/>
            <a:ext cx="9144000" cy="2387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2" name="Google Shape;112;g3c2f736c8a3_0_743"/>
          <p:cNvSpPr txBox="1"/>
          <p:nvPr>
            <p:ph idx="1" type="subTitle"/>
          </p:nvPr>
        </p:nvSpPr>
        <p:spPr>
          <a:xfrm>
            <a:off x="1524000" y="3602038"/>
            <a:ext cx="9144000" cy="1655700"/>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13" name="Google Shape;113;g3c2f736c8a3_0_743"/>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4" name="Google Shape;114;g3c2f736c8a3_0_743"/>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5" name="Google Shape;115;g3c2f736c8a3_0_743"/>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16" name="Shape 116"/>
        <p:cNvGrpSpPr/>
        <p:nvPr/>
      </p:nvGrpSpPr>
      <p:grpSpPr>
        <a:xfrm>
          <a:off x="0" y="0"/>
          <a:ext cx="0" cy="0"/>
          <a:chOff x="0" y="0"/>
          <a:chExt cx="0" cy="0"/>
        </a:xfrm>
      </p:grpSpPr>
      <p:sp>
        <p:nvSpPr>
          <p:cNvPr id="117" name="Google Shape;117;g3c2f736c8a3_0_749"/>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8" name="Google Shape;118;g3c2f736c8a3_0_749"/>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9" name="Google Shape;119;g3c2f736c8a3_0_749"/>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0" name="Google Shape;120;g3c2f736c8a3_0_749"/>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1" name="Google Shape;121;g3c2f736c8a3_0_749"/>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22" name="Shape 122"/>
        <p:cNvGrpSpPr/>
        <p:nvPr/>
      </p:nvGrpSpPr>
      <p:grpSpPr>
        <a:xfrm>
          <a:off x="0" y="0"/>
          <a:ext cx="0" cy="0"/>
          <a:chOff x="0" y="0"/>
          <a:chExt cx="0" cy="0"/>
        </a:xfrm>
      </p:grpSpPr>
      <p:sp>
        <p:nvSpPr>
          <p:cNvPr id="123" name="Google Shape;123;g3c2f736c8a3_0_764"/>
          <p:cNvSpPr txBox="1"/>
          <p:nvPr>
            <p:ph type="title"/>
          </p:nvPr>
        </p:nvSpPr>
        <p:spPr>
          <a:xfrm>
            <a:off x="839788"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4" name="Google Shape;124;g3c2f736c8a3_0_764"/>
          <p:cNvSpPr txBox="1"/>
          <p:nvPr>
            <p:ph idx="1" type="body"/>
          </p:nvPr>
        </p:nvSpPr>
        <p:spPr>
          <a:xfrm>
            <a:off x="839788" y="1681163"/>
            <a:ext cx="5157900" cy="823800"/>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5" name="Google Shape;125;g3c2f736c8a3_0_764"/>
          <p:cNvSpPr txBox="1"/>
          <p:nvPr>
            <p:ph idx="2" type="body"/>
          </p:nvPr>
        </p:nvSpPr>
        <p:spPr>
          <a:xfrm>
            <a:off x="839788" y="2505075"/>
            <a:ext cx="5157900" cy="3684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6" name="Google Shape;126;g3c2f736c8a3_0_764"/>
          <p:cNvSpPr txBox="1"/>
          <p:nvPr>
            <p:ph idx="3" type="body"/>
          </p:nvPr>
        </p:nvSpPr>
        <p:spPr>
          <a:xfrm>
            <a:off x="6172200" y="1681163"/>
            <a:ext cx="5183100" cy="823800"/>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7" name="Google Shape;127;g3c2f736c8a3_0_764"/>
          <p:cNvSpPr txBox="1"/>
          <p:nvPr>
            <p:ph idx="4" type="body"/>
          </p:nvPr>
        </p:nvSpPr>
        <p:spPr>
          <a:xfrm>
            <a:off x="6172200" y="2505075"/>
            <a:ext cx="5183100" cy="3684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8" name="Google Shape;128;g3c2f736c8a3_0_764"/>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9" name="Google Shape;129;g3c2f736c8a3_0_764"/>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0" name="Google Shape;130;g3c2f736c8a3_0_764"/>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1" name="Shape 131"/>
        <p:cNvGrpSpPr/>
        <p:nvPr/>
      </p:nvGrpSpPr>
      <p:grpSpPr>
        <a:xfrm>
          <a:off x="0" y="0"/>
          <a:ext cx="0" cy="0"/>
          <a:chOff x="0" y="0"/>
          <a:chExt cx="0" cy="0"/>
        </a:xfrm>
      </p:grpSpPr>
      <p:sp>
        <p:nvSpPr>
          <p:cNvPr id="132" name="Google Shape;132;g3c2f736c8a3_0_755"/>
          <p:cNvSpPr txBox="1"/>
          <p:nvPr>
            <p:ph type="title"/>
          </p:nvPr>
        </p:nvSpPr>
        <p:spPr>
          <a:xfrm>
            <a:off x="415600" y="593367"/>
            <a:ext cx="11360700" cy="763500"/>
          </a:xfrm>
          <a:prstGeom prst="rect">
            <a:avLst/>
          </a:prstGeom>
          <a:noFill/>
          <a:ln>
            <a:noFill/>
          </a:ln>
        </p:spPr>
        <p:txBody>
          <a:bodyPr anchorCtr="0" anchor="t" bIns="91425" lIns="91425" spcFirstLastPara="1" rIns="91425" wrap="square" tIns="91425">
            <a:normAutofit/>
          </a:bodyPr>
          <a:lstStyle>
            <a:lvl1pPr lvl="0" algn="l">
              <a:lnSpc>
                <a:spcPct val="90000"/>
              </a:lnSpc>
              <a:spcBef>
                <a:spcPts val="0"/>
              </a:spcBef>
              <a:spcAft>
                <a:spcPts val="0"/>
              </a:spcAft>
              <a:buClr>
                <a:schemeClr val="dk1"/>
              </a:buClr>
              <a:buSzPts val="2800"/>
              <a:buFont typeface="Play"/>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33" name="Google Shape;133;g3c2f736c8a3_0_755"/>
          <p:cNvSpPr txBox="1"/>
          <p:nvPr>
            <p:ph idx="1" type="body"/>
          </p:nvPr>
        </p:nvSpPr>
        <p:spPr>
          <a:xfrm>
            <a:off x="415600" y="1536633"/>
            <a:ext cx="11360700" cy="4555200"/>
          </a:xfrm>
          <a:prstGeom prst="rect">
            <a:avLst/>
          </a:prstGeom>
          <a:noFill/>
          <a:ln>
            <a:noFill/>
          </a:ln>
        </p:spPr>
        <p:txBody>
          <a:bodyPr anchorCtr="0" anchor="t" bIns="91425" lIns="91425" spcFirstLastPara="1" rIns="91425" wrap="square" tIns="91425">
            <a:normAutofit/>
          </a:bodyPr>
          <a:lstStyle>
            <a:lvl1pPr indent="-342900" lvl="0" marL="457200" algn="l">
              <a:lnSpc>
                <a:spcPct val="90000"/>
              </a:lnSpc>
              <a:spcBef>
                <a:spcPts val="0"/>
              </a:spcBef>
              <a:spcAft>
                <a:spcPts val="0"/>
              </a:spcAft>
              <a:buClr>
                <a:schemeClr val="dk1"/>
              </a:buClr>
              <a:buSzPts val="1800"/>
              <a:buChar char="●"/>
              <a:defRPr/>
            </a:lvl1pPr>
            <a:lvl2pPr indent="-317500" lvl="1" marL="914400" algn="l">
              <a:lnSpc>
                <a:spcPct val="90000"/>
              </a:lnSpc>
              <a:spcBef>
                <a:spcPts val="0"/>
              </a:spcBef>
              <a:spcAft>
                <a:spcPts val="0"/>
              </a:spcAft>
              <a:buClr>
                <a:schemeClr val="dk1"/>
              </a:buClr>
              <a:buSzPts val="1400"/>
              <a:buChar char="○"/>
              <a:defRPr/>
            </a:lvl2pPr>
            <a:lvl3pPr indent="-317500" lvl="2" marL="1371600" algn="l">
              <a:lnSpc>
                <a:spcPct val="90000"/>
              </a:lnSpc>
              <a:spcBef>
                <a:spcPts val="0"/>
              </a:spcBef>
              <a:spcAft>
                <a:spcPts val="0"/>
              </a:spcAft>
              <a:buClr>
                <a:schemeClr val="dk1"/>
              </a:buClr>
              <a:buSzPts val="1400"/>
              <a:buChar char="■"/>
              <a:defRPr/>
            </a:lvl3pPr>
            <a:lvl4pPr indent="-317500" lvl="3" marL="1828800" algn="l">
              <a:lnSpc>
                <a:spcPct val="90000"/>
              </a:lnSpc>
              <a:spcBef>
                <a:spcPts val="0"/>
              </a:spcBef>
              <a:spcAft>
                <a:spcPts val="0"/>
              </a:spcAft>
              <a:buClr>
                <a:schemeClr val="dk1"/>
              </a:buClr>
              <a:buSzPts val="1400"/>
              <a:buChar char="●"/>
              <a:defRPr/>
            </a:lvl4pPr>
            <a:lvl5pPr indent="-317500" lvl="4" marL="2286000" algn="l">
              <a:lnSpc>
                <a:spcPct val="90000"/>
              </a:lnSpc>
              <a:spcBef>
                <a:spcPts val="0"/>
              </a:spcBef>
              <a:spcAft>
                <a:spcPts val="0"/>
              </a:spcAft>
              <a:buClr>
                <a:schemeClr val="dk1"/>
              </a:buClr>
              <a:buSzPts val="1400"/>
              <a:buChar char="○"/>
              <a:defRPr/>
            </a:lvl5pPr>
            <a:lvl6pPr indent="-317500" lvl="5" marL="2743200" algn="l">
              <a:lnSpc>
                <a:spcPct val="90000"/>
              </a:lnSpc>
              <a:spcBef>
                <a:spcPts val="0"/>
              </a:spcBef>
              <a:spcAft>
                <a:spcPts val="0"/>
              </a:spcAft>
              <a:buClr>
                <a:schemeClr val="dk1"/>
              </a:buClr>
              <a:buSzPts val="1400"/>
              <a:buChar char="■"/>
              <a:defRPr/>
            </a:lvl6pPr>
            <a:lvl7pPr indent="-317500" lvl="6" marL="3200400" algn="l">
              <a:lnSpc>
                <a:spcPct val="90000"/>
              </a:lnSpc>
              <a:spcBef>
                <a:spcPts val="0"/>
              </a:spcBef>
              <a:spcAft>
                <a:spcPts val="0"/>
              </a:spcAft>
              <a:buClr>
                <a:schemeClr val="dk1"/>
              </a:buClr>
              <a:buSzPts val="1400"/>
              <a:buChar char="●"/>
              <a:defRPr/>
            </a:lvl7pPr>
            <a:lvl8pPr indent="-317500" lvl="7" marL="3657600" algn="l">
              <a:lnSpc>
                <a:spcPct val="90000"/>
              </a:lnSpc>
              <a:spcBef>
                <a:spcPts val="0"/>
              </a:spcBef>
              <a:spcAft>
                <a:spcPts val="0"/>
              </a:spcAft>
              <a:buClr>
                <a:schemeClr val="dk1"/>
              </a:buClr>
              <a:buSzPts val="1400"/>
              <a:buChar char="○"/>
              <a:defRPr/>
            </a:lvl8pPr>
            <a:lvl9pPr indent="-317500" lvl="8" marL="4114800" algn="l">
              <a:lnSpc>
                <a:spcPct val="90000"/>
              </a:lnSpc>
              <a:spcBef>
                <a:spcPts val="0"/>
              </a:spcBef>
              <a:spcAft>
                <a:spcPts val="0"/>
              </a:spcAft>
              <a:buClr>
                <a:schemeClr val="dk1"/>
              </a:buClr>
              <a:buSzPts val="1400"/>
              <a:buChar char="■"/>
              <a:defRPr/>
            </a:lvl9pPr>
          </a:lstStyle>
          <a:p/>
        </p:txBody>
      </p:sp>
      <p:sp>
        <p:nvSpPr>
          <p:cNvPr id="134" name="Google Shape;134;g3c2f736c8a3_0_755"/>
          <p:cNvSpPr txBox="1"/>
          <p:nvPr>
            <p:ph idx="12" type="sldNum"/>
          </p:nvPr>
        </p:nvSpPr>
        <p:spPr>
          <a:xfrm>
            <a:off x="11296611" y="6217623"/>
            <a:ext cx="731700" cy="5247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35" name="Shape 135"/>
        <p:cNvGrpSpPr/>
        <p:nvPr/>
      </p:nvGrpSpPr>
      <p:grpSpPr>
        <a:xfrm>
          <a:off x="0" y="0"/>
          <a:ext cx="0" cy="0"/>
          <a:chOff x="0" y="0"/>
          <a:chExt cx="0" cy="0"/>
        </a:xfrm>
      </p:grpSpPr>
      <p:sp>
        <p:nvSpPr>
          <p:cNvPr id="136" name="Google Shape;136;g3c2f736c8a3_0_759"/>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7" name="Google Shape;137;g3c2f736c8a3_0_759"/>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8" name="Google Shape;138;g3c2f736c8a3_0_759"/>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9" name="Google Shape;139;g3c2f736c8a3_0_759"/>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0" name="Shape 140"/>
        <p:cNvGrpSpPr/>
        <p:nvPr/>
      </p:nvGrpSpPr>
      <p:grpSpPr>
        <a:xfrm>
          <a:off x="0" y="0"/>
          <a:ext cx="0" cy="0"/>
          <a:chOff x="0" y="0"/>
          <a:chExt cx="0" cy="0"/>
        </a:xfrm>
      </p:grpSpPr>
      <p:sp>
        <p:nvSpPr>
          <p:cNvPr id="141" name="Google Shape;141;g3c2f736c8a3_0_773"/>
          <p:cNvSpPr txBox="1"/>
          <p:nvPr>
            <p:ph type="title"/>
          </p:nvPr>
        </p:nvSpPr>
        <p:spPr>
          <a:xfrm>
            <a:off x="831850" y="1709738"/>
            <a:ext cx="10515600" cy="28527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2" name="Google Shape;142;g3c2f736c8a3_0_773"/>
          <p:cNvSpPr txBox="1"/>
          <p:nvPr>
            <p:ph idx="1" type="body"/>
          </p:nvPr>
        </p:nvSpPr>
        <p:spPr>
          <a:xfrm>
            <a:off x="831850" y="4589463"/>
            <a:ext cx="10515600" cy="15003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143" name="Google Shape;143;g3c2f736c8a3_0_773"/>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4" name="Google Shape;144;g3c2f736c8a3_0_773"/>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5" name="Google Shape;145;g3c2f736c8a3_0_773"/>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46" name="Shape 146"/>
        <p:cNvGrpSpPr/>
        <p:nvPr/>
      </p:nvGrpSpPr>
      <p:grpSpPr>
        <a:xfrm>
          <a:off x="0" y="0"/>
          <a:ext cx="0" cy="0"/>
          <a:chOff x="0" y="0"/>
          <a:chExt cx="0" cy="0"/>
        </a:xfrm>
      </p:grpSpPr>
      <p:sp>
        <p:nvSpPr>
          <p:cNvPr id="147" name="Google Shape;147;g3c2f736c8a3_0_779"/>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8" name="Google Shape;148;g3c2f736c8a3_0_779"/>
          <p:cNvSpPr txBox="1"/>
          <p:nvPr>
            <p:ph idx="1" type="body"/>
          </p:nvPr>
        </p:nvSpPr>
        <p:spPr>
          <a:xfrm>
            <a:off x="838200" y="1825625"/>
            <a:ext cx="5181600" cy="43512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9" name="Google Shape;149;g3c2f736c8a3_0_779"/>
          <p:cNvSpPr txBox="1"/>
          <p:nvPr>
            <p:ph idx="2" type="body"/>
          </p:nvPr>
        </p:nvSpPr>
        <p:spPr>
          <a:xfrm>
            <a:off x="6172200" y="1825625"/>
            <a:ext cx="5181600" cy="43512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0" name="Google Shape;150;g3c2f736c8a3_0_779"/>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1" name="Google Shape;151;g3c2f736c8a3_0_779"/>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2" name="Google Shape;152;g3c2f736c8a3_0_779"/>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3" name="Shape 153"/>
        <p:cNvGrpSpPr/>
        <p:nvPr/>
      </p:nvGrpSpPr>
      <p:grpSpPr>
        <a:xfrm>
          <a:off x="0" y="0"/>
          <a:ext cx="0" cy="0"/>
          <a:chOff x="0" y="0"/>
          <a:chExt cx="0" cy="0"/>
        </a:xfrm>
      </p:grpSpPr>
      <p:sp>
        <p:nvSpPr>
          <p:cNvPr id="154" name="Google Shape;154;g3c2f736c8a3_0_786"/>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5" name="Google Shape;155;g3c2f736c8a3_0_786"/>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6" name="Google Shape;156;g3c2f736c8a3_0_786"/>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57" name="Shape 157"/>
        <p:cNvGrpSpPr/>
        <p:nvPr/>
      </p:nvGrpSpPr>
      <p:grpSpPr>
        <a:xfrm>
          <a:off x="0" y="0"/>
          <a:ext cx="0" cy="0"/>
          <a:chOff x="0" y="0"/>
          <a:chExt cx="0" cy="0"/>
        </a:xfrm>
      </p:grpSpPr>
      <p:sp>
        <p:nvSpPr>
          <p:cNvPr id="158" name="Google Shape;158;g3c2f736c8a3_0_790"/>
          <p:cNvSpPr txBox="1"/>
          <p:nvPr>
            <p:ph type="title"/>
          </p:nvPr>
        </p:nvSpPr>
        <p:spPr>
          <a:xfrm>
            <a:off x="839788" y="457200"/>
            <a:ext cx="3932100"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9" name="Google Shape;159;g3c2f736c8a3_0_790"/>
          <p:cNvSpPr txBox="1"/>
          <p:nvPr>
            <p:ph idx="1" type="body"/>
          </p:nvPr>
        </p:nvSpPr>
        <p:spPr>
          <a:xfrm>
            <a:off x="5183188" y="987425"/>
            <a:ext cx="6172200" cy="4873500"/>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60" name="Google Shape;160;g3c2f736c8a3_0_790"/>
          <p:cNvSpPr txBox="1"/>
          <p:nvPr>
            <p:ph idx="2" type="body"/>
          </p:nvPr>
        </p:nvSpPr>
        <p:spPr>
          <a:xfrm>
            <a:off x="839788" y="2057400"/>
            <a:ext cx="3932100" cy="38115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61" name="Google Shape;161;g3c2f736c8a3_0_790"/>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2" name="Google Shape;162;g3c2f736c8a3_0_790"/>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3" name="Google Shape;163;g3c2f736c8a3_0_790"/>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64" name="Shape 164"/>
        <p:cNvGrpSpPr/>
        <p:nvPr/>
      </p:nvGrpSpPr>
      <p:grpSpPr>
        <a:xfrm>
          <a:off x="0" y="0"/>
          <a:ext cx="0" cy="0"/>
          <a:chOff x="0" y="0"/>
          <a:chExt cx="0" cy="0"/>
        </a:xfrm>
      </p:grpSpPr>
      <p:sp>
        <p:nvSpPr>
          <p:cNvPr id="165" name="Google Shape;165;g3c2f736c8a3_0_797"/>
          <p:cNvSpPr txBox="1"/>
          <p:nvPr>
            <p:ph type="title"/>
          </p:nvPr>
        </p:nvSpPr>
        <p:spPr>
          <a:xfrm>
            <a:off x="839788" y="457200"/>
            <a:ext cx="3932100"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6" name="Google Shape;166;g3c2f736c8a3_0_797"/>
          <p:cNvSpPr/>
          <p:nvPr>
            <p:ph idx="2" type="pic"/>
          </p:nvPr>
        </p:nvSpPr>
        <p:spPr>
          <a:xfrm>
            <a:off x="5183188" y="987425"/>
            <a:ext cx="6172200" cy="4873500"/>
          </a:xfrm>
          <a:prstGeom prst="rect">
            <a:avLst/>
          </a:prstGeom>
          <a:noFill/>
          <a:ln>
            <a:noFill/>
          </a:ln>
        </p:spPr>
      </p:sp>
      <p:sp>
        <p:nvSpPr>
          <p:cNvPr id="167" name="Google Shape;167;g3c2f736c8a3_0_797"/>
          <p:cNvSpPr txBox="1"/>
          <p:nvPr>
            <p:ph idx="1" type="body"/>
          </p:nvPr>
        </p:nvSpPr>
        <p:spPr>
          <a:xfrm>
            <a:off x="839788" y="2057400"/>
            <a:ext cx="3932100" cy="38115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68" name="Google Shape;168;g3c2f736c8a3_0_797"/>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9" name="Google Shape;169;g3c2f736c8a3_0_797"/>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0" name="Google Shape;170;g3c2f736c8a3_0_797"/>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71" name="Shape 171"/>
        <p:cNvGrpSpPr/>
        <p:nvPr/>
      </p:nvGrpSpPr>
      <p:grpSpPr>
        <a:xfrm>
          <a:off x="0" y="0"/>
          <a:ext cx="0" cy="0"/>
          <a:chOff x="0" y="0"/>
          <a:chExt cx="0" cy="0"/>
        </a:xfrm>
      </p:grpSpPr>
      <p:sp>
        <p:nvSpPr>
          <p:cNvPr id="172" name="Google Shape;172;g3c2f736c8a3_0_804"/>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3" name="Google Shape;173;g3c2f736c8a3_0_804"/>
          <p:cNvSpPr txBox="1"/>
          <p:nvPr>
            <p:ph idx="1" type="body"/>
          </p:nvPr>
        </p:nvSpPr>
        <p:spPr>
          <a:xfrm rot="5400000">
            <a:off x="3920400" y="-1256575"/>
            <a:ext cx="4351200"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4" name="Google Shape;174;g3c2f736c8a3_0_804"/>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5" name="Google Shape;175;g3c2f736c8a3_0_804"/>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6" name="Google Shape;176;g3c2f736c8a3_0_804"/>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77" name="Shape 177"/>
        <p:cNvGrpSpPr/>
        <p:nvPr/>
      </p:nvGrpSpPr>
      <p:grpSpPr>
        <a:xfrm>
          <a:off x="0" y="0"/>
          <a:ext cx="0" cy="0"/>
          <a:chOff x="0" y="0"/>
          <a:chExt cx="0" cy="0"/>
        </a:xfrm>
      </p:grpSpPr>
      <p:sp>
        <p:nvSpPr>
          <p:cNvPr id="178" name="Google Shape;178;g3c2f736c8a3_0_810"/>
          <p:cNvSpPr txBox="1"/>
          <p:nvPr>
            <p:ph type="title"/>
          </p:nvPr>
        </p:nvSpPr>
        <p:spPr>
          <a:xfrm rot="5400000">
            <a:off x="7133400" y="1956625"/>
            <a:ext cx="5811900"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9" name="Google Shape;179;g3c2f736c8a3_0_810"/>
          <p:cNvSpPr txBox="1"/>
          <p:nvPr>
            <p:ph idx="1" type="body"/>
          </p:nvPr>
        </p:nvSpPr>
        <p:spPr>
          <a:xfrm rot="5400000">
            <a:off x="1799400" y="-596075"/>
            <a:ext cx="5811900"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0" name="Google Shape;180;g3c2f736c8a3_0_810"/>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1" name="Google Shape;181;g3c2f736c8a3_0_810"/>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2" name="Google Shape;182;g3c2f736c8a3_0_810"/>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87" name="Shape 187"/>
        <p:cNvGrpSpPr/>
        <p:nvPr/>
      </p:nvGrpSpPr>
      <p:grpSpPr>
        <a:xfrm>
          <a:off x="0" y="0"/>
          <a:ext cx="0" cy="0"/>
          <a:chOff x="0" y="0"/>
          <a:chExt cx="0" cy="0"/>
        </a:xfrm>
      </p:grpSpPr>
      <p:sp>
        <p:nvSpPr>
          <p:cNvPr id="188" name="Google Shape;188;g3e895c71b9f_2_61"/>
          <p:cNvSpPr txBox="1"/>
          <p:nvPr>
            <p:ph type="ctrTitle"/>
          </p:nvPr>
        </p:nvSpPr>
        <p:spPr>
          <a:xfrm>
            <a:off x="415611" y="992767"/>
            <a:ext cx="11360700" cy="27369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6900"/>
              <a:buNone/>
              <a:defRPr sz="6900"/>
            </a:lvl1pPr>
            <a:lvl2pPr lvl="1" algn="ctr">
              <a:spcBef>
                <a:spcPts val="0"/>
              </a:spcBef>
              <a:spcAft>
                <a:spcPts val="0"/>
              </a:spcAft>
              <a:buSzPts val="6900"/>
              <a:buNone/>
              <a:defRPr sz="6900"/>
            </a:lvl2pPr>
            <a:lvl3pPr lvl="2" algn="ctr">
              <a:spcBef>
                <a:spcPts val="0"/>
              </a:spcBef>
              <a:spcAft>
                <a:spcPts val="0"/>
              </a:spcAft>
              <a:buSzPts val="6900"/>
              <a:buNone/>
              <a:defRPr sz="6900"/>
            </a:lvl3pPr>
            <a:lvl4pPr lvl="3" algn="ctr">
              <a:spcBef>
                <a:spcPts val="0"/>
              </a:spcBef>
              <a:spcAft>
                <a:spcPts val="0"/>
              </a:spcAft>
              <a:buSzPts val="6900"/>
              <a:buNone/>
              <a:defRPr sz="6900"/>
            </a:lvl4pPr>
            <a:lvl5pPr lvl="4" algn="ctr">
              <a:spcBef>
                <a:spcPts val="0"/>
              </a:spcBef>
              <a:spcAft>
                <a:spcPts val="0"/>
              </a:spcAft>
              <a:buSzPts val="6900"/>
              <a:buNone/>
              <a:defRPr sz="6900"/>
            </a:lvl5pPr>
            <a:lvl6pPr lvl="5" algn="ctr">
              <a:spcBef>
                <a:spcPts val="0"/>
              </a:spcBef>
              <a:spcAft>
                <a:spcPts val="0"/>
              </a:spcAft>
              <a:buSzPts val="6900"/>
              <a:buNone/>
              <a:defRPr sz="6900"/>
            </a:lvl6pPr>
            <a:lvl7pPr lvl="6" algn="ctr">
              <a:spcBef>
                <a:spcPts val="0"/>
              </a:spcBef>
              <a:spcAft>
                <a:spcPts val="0"/>
              </a:spcAft>
              <a:buSzPts val="6900"/>
              <a:buNone/>
              <a:defRPr sz="6900"/>
            </a:lvl7pPr>
            <a:lvl8pPr lvl="7" algn="ctr">
              <a:spcBef>
                <a:spcPts val="0"/>
              </a:spcBef>
              <a:spcAft>
                <a:spcPts val="0"/>
              </a:spcAft>
              <a:buSzPts val="6900"/>
              <a:buNone/>
              <a:defRPr sz="6900"/>
            </a:lvl8pPr>
            <a:lvl9pPr lvl="8" algn="ctr">
              <a:spcBef>
                <a:spcPts val="0"/>
              </a:spcBef>
              <a:spcAft>
                <a:spcPts val="0"/>
              </a:spcAft>
              <a:buSzPts val="6900"/>
              <a:buNone/>
              <a:defRPr sz="6900"/>
            </a:lvl9pPr>
          </a:lstStyle>
          <a:p/>
        </p:txBody>
      </p:sp>
      <p:sp>
        <p:nvSpPr>
          <p:cNvPr id="189" name="Google Shape;189;g3e895c71b9f_2_61"/>
          <p:cNvSpPr txBox="1"/>
          <p:nvPr>
            <p:ph idx="1" type="subTitle"/>
          </p:nvPr>
        </p:nvSpPr>
        <p:spPr>
          <a:xfrm>
            <a:off x="415600" y="3778833"/>
            <a:ext cx="11360700" cy="1056900"/>
          </a:xfrm>
          <a:prstGeom prst="rect">
            <a:avLst/>
          </a:prstGeom>
        </p:spPr>
        <p:txBody>
          <a:bodyPr anchorCtr="0" anchor="t" bIns="121900" lIns="121900" spcFirstLastPara="1" rIns="121900" wrap="square" tIns="121900">
            <a:normAutofit/>
          </a:bodyPr>
          <a:lstStyle>
            <a:lvl1pPr lvl="0" algn="ctr">
              <a:lnSpc>
                <a:spcPct val="100000"/>
              </a:lnSpc>
              <a:spcBef>
                <a:spcPts val="0"/>
              </a:spcBef>
              <a:spcAft>
                <a:spcPts val="0"/>
              </a:spcAft>
              <a:buSzPts val="3700"/>
              <a:buNone/>
              <a:defRPr sz="3700"/>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p:txBody>
      </p:sp>
      <p:sp>
        <p:nvSpPr>
          <p:cNvPr id="190" name="Google Shape;190;g3e895c71b9f_2_61"/>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91" name="Shape 191"/>
        <p:cNvGrpSpPr/>
        <p:nvPr/>
      </p:nvGrpSpPr>
      <p:grpSpPr>
        <a:xfrm>
          <a:off x="0" y="0"/>
          <a:ext cx="0" cy="0"/>
          <a:chOff x="0" y="0"/>
          <a:chExt cx="0" cy="0"/>
        </a:xfrm>
      </p:grpSpPr>
      <p:sp>
        <p:nvSpPr>
          <p:cNvPr id="192" name="Google Shape;192;g3e895c71b9f_2_65"/>
          <p:cNvSpPr txBox="1"/>
          <p:nvPr>
            <p:ph type="title"/>
          </p:nvPr>
        </p:nvSpPr>
        <p:spPr>
          <a:xfrm>
            <a:off x="415600" y="2867800"/>
            <a:ext cx="11360700" cy="1122300"/>
          </a:xfrm>
          <a:prstGeom prst="rect">
            <a:avLst/>
          </a:prstGeom>
        </p:spPr>
        <p:txBody>
          <a:bodyPr anchorCtr="0" anchor="ctr" bIns="121900" lIns="121900" spcFirstLastPara="1" rIns="121900" wrap="square" tIns="121900">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93" name="Google Shape;193;g3e895c71b9f_2_65"/>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4" name="Shape 194"/>
        <p:cNvGrpSpPr/>
        <p:nvPr/>
      </p:nvGrpSpPr>
      <p:grpSpPr>
        <a:xfrm>
          <a:off x="0" y="0"/>
          <a:ext cx="0" cy="0"/>
          <a:chOff x="0" y="0"/>
          <a:chExt cx="0" cy="0"/>
        </a:xfrm>
      </p:grpSpPr>
      <p:sp>
        <p:nvSpPr>
          <p:cNvPr id="195" name="Google Shape;195;g3e895c71b9f_2_68"/>
          <p:cNvSpPr txBox="1"/>
          <p:nvPr>
            <p:ph type="title"/>
          </p:nvPr>
        </p:nvSpPr>
        <p:spPr>
          <a:xfrm>
            <a:off x="415600" y="593367"/>
            <a:ext cx="11360700" cy="763500"/>
          </a:xfrm>
          <a:prstGeom prst="rect">
            <a:avLst/>
          </a:prstGeom>
        </p:spPr>
        <p:txBody>
          <a:bodyPr anchorCtr="0" anchor="t" bIns="121900" lIns="121900" spcFirstLastPara="1" rIns="121900" wrap="square" tIns="121900">
            <a:norm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
        <p:nvSpPr>
          <p:cNvPr id="196" name="Google Shape;196;g3e895c71b9f_2_68"/>
          <p:cNvSpPr txBox="1"/>
          <p:nvPr>
            <p:ph idx="1" type="body"/>
          </p:nvPr>
        </p:nvSpPr>
        <p:spPr>
          <a:xfrm>
            <a:off x="415600" y="1536633"/>
            <a:ext cx="11360700" cy="4555200"/>
          </a:xfrm>
          <a:prstGeom prst="rect">
            <a:avLst/>
          </a:prstGeom>
        </p:spPr>
        <p:txBody>
          <a:bodyPr anchorCtr="0" anchor="t" bIns="121900" lIns="121900" spcFirstLastPara="1" rIns="121900" wrap="square" tIns="121900">
            <a:normAutofit/>
          </a:bodyPr>
          <a:lstStyle>
            <a:lvl1pPr indent="-381000" lvl="0" marL="457200">
              <a:spcBef>
                <a:spcPts val="0"/>
              </a:spcBef>
              <a:spcAft>
                <a:spcPts val="0"/>
              </a:spcAft>
              <a:buSzPts val="2400"/>
              <a:buChar char="●"/>
              <a:defRPr/>
            </a:lvl1pPr>
            <a:lvl2pPr indent="-349250" lvl="1" marL="914400">
              <a:spcBef>
                <a:spcPts val="0"/>
              </a:spcBef>
              <a:spcAft>
                <a:spcPts val="0"/>
              </a:spcAft>
              <a:buSzPts val="1900"/>
              <a:buChar char="○"/>
              <a:defRPr/>
            </a:lvl2pPr>
            <a:lvl3pPr indent="-349250" lvl="2" marL="1371600">
              <a:spcBef>
                <a:spcPts val="0"/>
              </a:spcBef>
              <a:spcAft>
                <a:spcPts val="0"/>
              </a:spcAft>
              <a:buSzPts val="1900"/>
              <a:buChar char="■"/>
              <a:defRPr/>
            </a:lvl3pPr>
            <a:lvl4pPr indent="-349250" lvl="3" marL="1828800">
              <a:spcBef>
                <a:spcPts val="0"/>
              </a:spcBef>
              <a:spcAft>
                <a:spcPts val="0"/>
              </a:spcAft>
              <a:buSzPts val="1900"/>
              <a:buChar char="●"/>
              <a:defRPr/>
            </a:lvl4pPr>
            <a:lvl5pPr indent="-349250" lvl="4" marL="2286000">
              <a:spcBef>
                <a:spcPts val="0"/>
              </a:spcBef>
              <a:spcAft>
                <a:spcPts val="0"/>
              </a:spcAft>
              <a:buSzPts val="1900"/>
              <a:buChar char="○"/>
              <a:defRPr/>
            </a:lvl5pPr>
            <a:lvl6pPr indent="-349250" lvl="5" marL="2743200">
              <a:spcBef>
                <a:spcPts val="0"/>
              </a:spcBef>
              <a:spcAft>
                <a:spcPts val="0"/>
              </a:spcAft>
              <a:buSzPts val="1900"/>
              <a:buChar char="■"/>
              <a:defRPr/>
            </a:lvl6pPr>
            <a:lvl7pPr indent="-349250" lvl="6" marL="3200400">
              <a:spcBef>
                <a:spcPts val="0"/>
              </a:spcBef>
              <a:spcAft>
                <a:spcPts val="0"/>
              </a:spcAft>
              <a:buSzPts val="1900"/>
              <a:buChar char="●"/>
              <a:defRPr/>
            </a:lvl7pPr>
            <a:lvl8pPr indent="-349250" lvl="7" marL="3657600">
              <a:spcBef>
                <a:spcPts val="0"/>
              </a:spcBef>
              <a:spcAft>
                <a:spcPts val="0"/>
              </a:spcAft>
              <a:buSzPts val="1900"/>
              <a:buChar char="○"/>
              <a:defRPr/>
            </a:lvl8pPr>
            <a:lvl9pPr indent="-349250" lvl="8" marL="4114800">
              <a:spcBef>
                <a:spcPts val="0"/>
              </a:spcBef>
              <a:spcAft>
                <a:spcPts val="0"/>
              </a:spcAft>
              <a:buSzPts val="1900"/>
              <a:buChar char="■"/>
              <a:defRPr/>
            </a:lvl9pPr>
          </a:lstStyle>
          <a:p/>
        </p:txBody>
      </p:sp>
      <p:sp>
        <p:nvSpPr>
          <p:cNvPr id="197" name="Google Shape;197;g3e895c71b9f_2_68"/>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98" name="Shape 198"/>
        <p:cNvGrpSpPr/>
        <p:nvPr/>
      </p:nvGrpSpPr>
      <p:grpSpPr>
        <a:xfrm>
          <a:off x="0" y="0"/>
          <a:ext cx="0" cy="0"/>
          <a:chOff x="0" y="0"/>
          <a:chExt cx="0" cy="0"/>
        </a:xfrm>
      </p:grpSpPr>
      <p:sp>
        <p:nvSpPr>
          <p:cNvPr id="199" name="Google Shape;199;g3e895c71b9f_2_72"/>
          <p:cNvSpPr txBox="1"/>
          <p:nvPr>
            <p:ph type="title"/>
          </p:nvPr>
        </p:nvSpPr>
        <p:spPr>
          <a:xfrm>
            <a:off x="415600" y="593367"/>
            <a:ext cx="11360700" cy="763500"/>
          </a:xfrm>
          <a:prstGeom prst="rect">
            <a:avLst/>
          </a:prstGeom>
        </p:spPr>
        <p:txBody>
          <a:bodyPr anchorCtr="0" anchor="t" bIns="121900" lIns="121900" spcFirstLastPara="1" rIns="121900" wrap="square" tIns="121900">
            <a:norm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
        <p:nvSpPr>
          <p:cNvPr id="200" name="Google Shape;200;g3e895c71b9f_2_72"/>
          <p:cNvSpPr txBox="1"/>
          <p:nvPr>
            <p:ph idx="1" type="body"/>
          </p:nvPr>
        </p:nvSpPr>
        <p:spPr>
          <a:xfrm>
            <a:off x="415600" y="1536633"/>
            <a:ext cx="5333100" cy="4555200"/>
          </a:xfrm>
          <a:prstGeom prst="rect">
            <a:avLst/>
          </a:prstGeom>
        </p:spPr>
        <p:txBody>
          <a:bodyPr anchorCtr="0" anchor="t" bIns="121900" lIns="121900" spcFirstLastPara="1" rIns="121900" wrap="square" tIns="121900">
            <a:normAutofit/>
          </a:bodyPr>
          <a:lstStyle>
            <a:lvl1pPr indent="-349250" lvl="0" marL="457200">
              <a:spcBef>
                <a:spcPts val="0"/>
              </a:spcBef>
              <a:spcAft>
                <a:spcPts val="0"/>
              </a:spcAft>
              <a:buSzPts val="1900"/>
              <a:buChar char="●"/>
              <a:defRPr sz="19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201" name="Google Shape;201;g3e895c71b9f_2_72"/>
          <p:cNvSpPr txBox="1"/>
          <p:nvPr>
            <p:ph idx="2" type="body"/>
          </p:nvPr>
        </p:nvSpPr>
        <p:spPr>
          <a:xfrm>
            <a:off x="6443200" y="1536633"/>
            <a:ext cx="5333100" cy="4555200"/>
          </a:xfrm>
          <a:prstGeom prst="rect">
            <a:avLst/>
          </a:prstGeom>
        </p:spPr>
        <p:txBody>
          <a:bodyPr anchorCtr="0" anchor="t" bIns="121900" lIns="121900" spcFirstLastPara="1" rIns="121900" wrap="square" tIns="121900">
            <a:normAutofit/>
          </a:bodyPr>
          <a:lstStyle>
            <a:lvl1pPr indent="-349250" lvl="0" marL="457200">
              <a:spcBef>
                <a:spcPts val="0"/>
              </a:spcBef>
              <a:spcAft>
                <a:spcPts val="0"/>
              </a:spcAft>
              <a:buSzPts val="1900"/>
              <a:buChar char="●"/>
              <a:defRPr sz="19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202" name="Google Shape;202;g3e895c71b9f_2_72"/>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03" name="Shape 203"/>
        <p:cNvGrpSpPr/>
        <p:nvPr/>
      </p:nvGrpSpPr>
      <p:grpSpPr>
        <a:xfrm>
          <a:off x="0" y="0"/>
          <a:ext cx="0" cy="0"/>
          <a:chOff x="0" y="0"/>
          <a:chExt cx="0" cy="0"/>
        </a:xfrm>
      </p:grpSpPr>
      <p:sp>
        <p:nvSpPr>
          <p:cNvPr id="204" name="Google Shape;204;g3e895c71b9f_2_77"/>
          <p:cNvSpPr txBox="1"/>
          <p:nvPr>
            <p:ph type="title"/>
          </p:nvPr>
        </p:nvSpPr>
        <p:spPr>
          <a:xfrm>
            <a:off x="415600" y="593367"/>
            <a:ext cx="11360700" cy="763500"/>
          </a:xfrm>
          <a:prstGeom prst="rect">
            <a:avLst/>
          </a:prstGeom>
        </p:spPr>
        <p:txBody>
          <a:bodyPr anchorCtr="0" anchor="t" bIns="121900" lIns="121900" spcFirstLastPara="1" rIns="121900" wrap="square" tIns="121900">
            <a:norm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
        <p:nvSpPr>
          <p:cNvPr id="205" name="Google Shape;205;g3e895c71b9f_2_77"/>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06" name="Shape 206"/>
        <p:cNvGrpSpPr/>
        <p:nvPr/>
      </p:nvGrpSpPr>
      <p:grpSpPr>
        <a:xfrm>
          <a:off x="0" y="0"/>
          <a:ext cx="0" cy="0"/>
          <a:chOff x="0" y="0"/>
          <a:chExt cx="0" cy="0"/>
        </a:xfrm>
      </p:grpSpPr>
      <p:sp>
        <p:nvSpPr>
          <p:cNvPr id="207" name="Google Shape;207;g3e895c71b9f_2_80"/>
          <p:cNvSpPr txBox="1"/>
          <p:nvPr>
            <p:ph type="title"/>
          </p:nvPr>
        </p:nvSpPr>
        <p:spPr>
          <a:xfrm>
            <a:off x="415600" y="740800"/>
            <a:ext cx="3744000" cy="1007700"/>
          </a:xfrm>
          <a:prstGeom prst="rect">
            <a:avLst/>
          </a:prstGeom>
        </p:spPr>
        <p:txBody>
          <a:bodyPr anchorCtr="0" anchor="b" bIns="121900" lIns="121900" spcFirstLastPara="1" rIns="121900" wrap="square" tIns="121900">
            <a:normAutofit/>
          </a:bodyPr>
          <a:lstStyle>
            <a:lvl1pPr lvl="0">
              <a:spcBef>
                <a:spcPts val="0"/>
              </a:spcBef>
              <a:spcAft>
                <a:spcPts val="0"/>
              </a:spcAft>
              <a:buSzPts val="3200"/>
              <a:buNone/>
              <a:defRPr sz="3200"/>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p:txBody>
      </p:sp>
      <p:sp>
        <p:nvSpPr>
          <p:cNvPr id="208" name="Google Shape;208;g3e895c71b9f_2_80"/>
          <p:cNvSpPr txBox="1"/>
          <p:nvPr>
            <p:ph idx="1" type="body"/>
          </p:nvPr>
        </p:nvSpPr>
        <p:spPr>
          <a:xfrm>
            <a:off x="415600" y="1852800"/>
            <a:ext cx="3744000" cy="4239300"/>
          </a:xfrm>
          <a:prstGeom prst="rect">
            <a:avLst/>
          </a:prstGeom>
        </p:spPr>
        <p:txBody>
          <a:bodyPr anchorCtr="0" anchor="t" bIns="121900" lIns="121900" spcFirstLastPara="1" rIns="121900" wrap="square" tIns="121900">
            <a:normAutofit/>
          </a:bodyPr>
          <a:lstStyle>
            <a:lvl1pPr indent="-330200" lvl="0" marL="457200">
              <a:spcBef>
                <a:spcPts val="0"/>
              </a:spcBef>
              <a:spcAft>
                <a:spcPts val="0"/>
              </a:spcAft>
              <a:buSzPts val="1600"/>
              <a:buChar char="●"/>
              <a:defRPr sz="16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209" name="Google Shape;209;g3e895c71b9f_2_80"/>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210" name="Shape 210"/>
        <p:cNvGrpSpPr/>
        <p:nvPr/>
      </p:nvGrpSpPr>
      <p:grpSpPr>
        <a:xfrm>
          <a:off x="0" y="0"/>
          <a:ext cx="0" cy="0"/>
          <a:chOff x="0" y="0"/>
          <a:chExt cx="0" cy="0"/>
        </a:xfrm>
      </p:grpSpPr>
      <p:sp>
        <p:nvSpPr>
          <p:cNvPr id="211" name="Google Shape;211;g3e895c71b9f_2_84"/>
          <p:cNvSpPr txBox="1"/>
          <p:nvPr>
            <p:ph type="title"/>
          </p:nvPr>
        </p:nvSpPr>
        <p:spPr>
          <a:xfrm>
            <a:off x="653667" y="600200"/>
            <a:ext cx="8490300" cy="5454300"/>
          </a:xfrm>
          <a:prstGeom prst="rect">
            <a:avLst/>
          </a:prstGeom>
        </p:spPr>
        <p:txBody>
          <a:bodyPr anchorCtr="0" anchor="ctr" bIns="121900" lIns="121900" spcFirstLastPara="1" rIns="121900" wrap="square" tIns="121900">
            <a:normAutofit/>
          </a:bodyPr>
          <a:lstStyle>
            <a:lvl1pPr lvl="0">
              <a:spcBef>
                <a:spcPts val="0"/>
              </a:spcBef>
              <a:spcAft>
                <a:spcPts val="0"/>
              </a:spcAft>
              <a:buSzPts val="6400"/>
              <a:buNone/>
              <a:defRPr sz="6400"/>
            </a:lvl1pPr>
            <a:lvl2pPr lvl="1">
              <a:spcBef>
                <a:spcPts val="0"/>
              </a:spcBef>
              <a:spcAft>
                <a:spcPts val="0"/>
              </a:spcAft>
              <a:buSzPts val="6400"/>
              <a:buNone/>
              <a:defRPr sz="6400"/>
            </a:lvl2pPr>
            <a:lvl3pPr lvl="2">
              <a:spcBef>
                <a:spcPts val="0"/>
              </a:spcBef>
              <a:spcAft>
                <a:spcPts val="0"/>
              </a:spcAft>
              <a:buSzPts val="6400"/>
              <a:buNone/>
              <a:defRPr sz="6400"/>
            </a:lvl3pPr>
            <a:lvl4pPr lvl="3">
              <a:spcBef>
                <a:spcPts val="0"/>
              </a:spcBef>
              <a:spcAft>
                <a:spcPts val="0"/>
              </a:spcAft>
              <a:buSzPts val="6400"/>
              <a:buNone/>
              <a:defRPr sz="6400"/>
            </a:lvl4pPr>
            <a:lvl5pPr lvl="4">
              <a:spcBef>
                <a:spcPts val="0"/>
              </a:spcBef>
              <a:spcAft>
                <a:spcPts val="0"/>
              </a:spcAft>
              <a:buSzPts val="6400"/>
              <a:buNone/>
              <a:defRPr sz="6400"/>
            </a:lvl5pPr>
            <a:lvl6pPr lvl="5">
              <a:spcBef>
                <a:spcPts val="0"/>
              </a:spcBef>
              <a:spcAft>
                <a:spcPts val="0"/>
              </a:spcAft>
              <a:buSzPts val="6400"/>
              <a:buNone/>
              <a:defRPr sz="6400"/>
            </a:lvl6pPr>
            <a:lvl7pPr lvl="6">
              <a:spcBef>
                <a:spcPts val="0"/>
              </a:spcBef>
              <a:spcAft>
                <a:spcPts val="0"/>
              </a:spcAft>
              <a:buSzPts val="6400"/>
              <a:buNone/>
              <a:defRPr sz="6400"/>
            </a:lvl7pPr>
            <a:lvl8pPr lvl="7">
              <a:spcBef>
                <a:spcPts val="0"/>
              </a:spcBef>
              <a:spcAft>
                <a:spcPts val="0"/>
              </a:spcAft>
              <a:buSzPts val="6400"/>
              <a:buNone/>
              <a:defRPr sz="6400"/>
            </a:lvl8pPr>
            <a:lvl9pPr lvl="8">
              <a:spcBef>
                <a:spcPts val="0"/>
              </a:spcBef>
              <a:spcAft>
                <a:spcPts val="0"/>
              </a:spcAft>
              <a:buSzPts val="6400"/>
              <a:buNone/>
              <a:defRPr sz="6400"/>
            </a:lvl9pPr>
          </a:lstStyle>
          <a:p/>
        </p:txBody>
      </p:sp>
      <p:sp>
        <p:nvSpPr>
          <p:cNvPr id="212" name="Google Shape;212;g3e895c71b9f_2_84"/>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213" name="Shape 213"/>
        <p:cNvGrpSpPr/>
        <p:nvPr/>
      </p:nvGrpSpPr>
      <p:grpSpPr>
        <a:xfrm>
          <a:off x="0" y="0"/>
          <a:ext cx="0" cy="0"/>
          <a:chOff x="0" y="0"/>
          <a:chExt cx="0" cy="0"/>
        </a:xfrm>
      </p:grpSpPr>
      <p:sp>
        <p:nvSpPr>
          <p:cNvPr id="214" name="Google Shape;214;g3e895c71b9f_2_87"/>
          <p:cNvSpPr/>
          <p:nvPr/>
        </p:nvSpPr>
        <p:spPr>
          <a:xfrm>
            <a:off x="6096000" y="-167"/>
            <a:ext cx="6096000" cy="6858000"/>
          </a:xfrm>
          <a:prstGeom prst="rect">
            <a:avLst/>
          </a:prstGeom>
          <a:solidFill>
            <a:schemeClr val="l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5" name="Google Shape;215;g3e895c71b9f_2_87"/>
          <p:cNvSpPr txBox="1"/>
          <p:nvPr>
            <p:ph type="title"/>
          </p:nvPr>
        </p:nvSpPr>
        <p:spPr>
          <a:xfrm>
            <a:off x="354000" y="1644233"/>
            <a:ext cx="5393700" cy="19764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5600"/>
              <a:buNone/>
              <a:defRPr sz="5600"/>
            </a:lvl1pPr>
            <a:lvl2pPr lvl="1" algn="ctr">
              <a:spcBef>
                <a:spcPts val="0"/>
              </a:spcBef>
              <a:spcAft>
                <a:spcPts val="0"/>
              </a:spcAft>
              <a:buSzPts val="5600"/>
              <a:buNone/>
              <a:defRPr sz="5600"/>
            </a:lvl2pPr>
            <a:lvl3pPr lvl="2" algn="ctr">
              <a:spcBef>
                <a:spcPts val="0"/>
              </a:spcBef>
              <a:spcAft>
                <a:spcPts val="0"/>
              </a:spcAft>
              <a:buSzPts val="5600"/>
              <a:buNone/>
              <a:defRPr sz="5600"/>
            </a:lvl3pPr>
            <a:lvl4pPr lvl="3" algn="ctr">
              <a:spcBef>
                <a:spcPts val="0"/>
              </a:spcBef>
              <a:spcAft>
                <a:spcPts val="0"/>
              </a:spcAft>
              <a:buSzPts val="5600"/>
              <a:buNone/>
              <a:defRPr sz="5600"/>
            </a:lvl4pPr>
            <a:lvl5pPr lvl="4" algn="ctr">
              <a:spcBef>
                <a:spcPts val="0"/>
              </a:spcBef>
              <a:spcAft>
                <a:spcPts val="0"/>
              </a:spcAft>
              <a:buSzPts val="5600"/>
              <a:buNone/>
              <a:defRPr sz="5600"/>
            </a:lvl5pPr>
            <a:lvl6pPr lvl="5" algn="ctr">
              <a:spcBef>
                <a:spcPts val="0"/>
              </a:spcBef>
              <a:spcAft>
                <a:spcPts val="0"/>
              </a:spcAft>
              <a:buSzPts val="5600"/>
              <a:buNone/>
              <a:defRPr sz="5600"/>
            </a:lvl6pPr>
            <a:lvl7pPr lvl="6" algn="ctr">
              <a:spcBef>
                <a:spcPts val="0"/>
              </a:spcBef>
              <a:spcAft>
                <a:spcPts val="0"/>
              </a:spcAft>
              <a:buSzPts val="5600"/>
              <a:buNone/>
              <a:defRPr sz="5600"/>
            </a:lvl7pPr>
            <a:lvl8pPr lvl="7" algn="ctr">
              <a:spcBef>
                <a:spcPts val="0"/>
              </a:spcBef>
              <a:spcAft>
                <a:spcPts val="0"/>
              </a:spcAft>
              <a:buSzPts val="5600"/>
              <a:buNone/>
              <a:defRPr sz="5600"/>
            </a:lvl8pPr>
            <a:lvl9pPr lvl="8" algn="ctr">
              <a:spcBef>
                <a:spcPts val="0"/>
              </a:spcBef>
              <a:spcAft>
                <a:spcPts val="0"/>
              </a:spcAft>
              <a:buSzPts val="5600"/>
              <a:buNone/>
              <a:defRPr sz="5600"/>
            </a:lvl9pPr>
          </a:lstStyle>
          <a:p/>
        </p:txBody>
      </p:sp>
      <p:sp>
        <p:nvSpPr>
          <p:cNvPr id="216" name="Google Shape;216;g3e895c71b9f_2_87"/>
          <p:cNvSpPr txBox="1"/>
          <p:nvPr>
            <p:ph idx="1" type="subTitle"/>
          </p:nvPr>
        </p:nvSpPr>
        <p:spPr>
          <a:xfrm>
            <a:off x="354000" y="3737433"/>
            <a:ext cx="5393700" cy="1646700"/>
          </a:xfrm>
          <a:prstGeom prst="rect">
            <a:avLst/>
          </a:prstGeom>
        </p:spPr>
        <p:txBody>
          <a:bodyPr anchorCtr="0" anchor="t" bIns="121900" lIns="121900" spcFirstLastPara="1" rIns="121900" wrap="square" tIns="12190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217" name="Google Shape;217;g3e895c71b9f_2_87"/>
          <p:cNvSpPr txBox="1"/>
          <p:nvPr>
            <p:ph idx="2" type="body"/>
          </p:nvPr>
        </p:nvSpPr>
        <p:spPr>
          <a:xfrm>
            <a:off x="6586000" y="965433"/>
            <a:ext cx="5115900" cy="4926900"/>
          </a:xfrm>
          <a:prstGeom prst="rect">
            <a:avLst/>
          </a:prstGeom>
        </p:spPr>
        <p:txBody>
          <a:bodyPr anchorCtr="0" anchor="ctr" bIns="121900" lIns="121900" spcFirstLastPara="1" rIns="121900" wrap="square" tIns="121900">
            <a:normAutofit/>
          </a:bodyPr>
          <a:lstStyle>
            <a:lvl1pPr indent="-381000" lvl="0" marL="457200">
              <a:spcBef>
                <a:spcPts val="0"/>
              </a:spcBef>
              <a:spcAft>
                <a:spcPts val="0"/>
              </a:spcAft>
              <a:buSzPts val="2400"/>
              <a:buChar char="●"/>
              <a:defRPr/>
            </a:lvl1pPr>
            <a:lvl2pPr indent="-349250" lvl="1" marL="914400">
              <a:spcBef>
                <a:spcPts val="0"/>
              </a:spcBef>
              <a:spcAft>
                <a:spcPts val="0"/>
              </a:spcAft>
              <a:buSzPts val="1900"/>
              <a:buChar char="○"/>
              <a:defRPr/>
            </a:lvl2pPr>
            <a:lvl3pPr indent="-349250" lvl="2" marL="1371600">
              <a:spcBef>
                <a:spcPts val="0"/>
              </a:spcBef>
              <a:spcAft>
                <a:spcPts val="0"/>
              </a:spcAft>
              <a:buSzPts val="1900"/>
              <a:buChar char="■"/>
              <a:defRPr/>
            </a:lvl3pPr>
            <a:lvl4pPr indent="-349250" lvl="3" marL="1828800">
              <a:spcBef>
                <a:spcPts val="0"/>
              </a:spcBef>
              <a:spcAft>
                <a:spcPts val="0"/>
              </a:spcAft>
              <a:buSzPts val="1900"/>
              <a:buChar char="●"/>
              <a:defRPr/>
            </a:lvl4pPr>
            <a:lvl5pPr indent="-349250" lvl="4" marL="2286000">
              <a:spcBef>
                <a:spcPts val="0"/>
              </a:spcBef>
              <a:spcAft>
                <a:spcPts val="0"/>
              </a:spcAft>
              <a:buSzPts val="1900"/>
              <a:buChar char="○"/>
              <a:defRPr/>
            </a:lvl5pPr>
            <a:lvl6pPr indent="-349250" lvl="5" marL="2743200">
              <a:spcBef>
                <a:spcPts val="0"/>
              </a:spcBef>
              <a:spcAft>
                <a:spcPts val="0"/>
              </a:spcAft>
              <a:buSzPts val="1900"/>
              <a:buChar char="■"/>
              <a:defRPr/>
            </a:lvl6pPr>
            <a:lvl7pPr indent="-349250" lvl="6" marL="3200400">
              <a:spcBef>
                <a:spcPts val="0"/>
              </a:spcBef>
              <a:spcAft>
                <a:spcPts val="0"/>
              </a:spcAft>
              <a:buSzPts val="1900"/>
              <a:buChar char="●"/>
              <a:defRPr/>
            </a:lvl7pPr>
            <a:lvl8pPr indent="-349250" lvl="7" marL="3657600">
              <a:spcBef>
                <a:spcPts val="0"/>
              </a:spcBef>
              <a:spcAft>
                <a:spcPts val="0"/>
              </a:spcAft>
              <a:buSzPts val="1900"/>
              <a:buChar char="○"/>
              <a:defRPr/>
            </a:lvl8pPr>
            <a:lvl9pPr indent="-349250" lvl="8" marL="4114800">
              <a:spcBef>
                <a:spcPts val="0"/>
              </a:spcBef>
              <a:spcAft>
                <a:spcPts val="0"/>
              </a:spcAft>
              <a:buSzPts val="1900"/>
              <a:buChar char="■"/>
              <a:defRPr/>
            </a:lvl9pPr>
          </a:lstStyle>
          <a:p/>
        </p:txBody>
      </p:sp>
      <p:sp>
        <p:nvSpPr>
          <p:cNvPr id="218" name="Google Shape;218;g3e895c71b9f_2_87"/>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19" name="Shape 219"/>
        <p:cNvGrpSpPr/>
        <p:nvPr/>
      </p:nvGrpSpPr>
      <p:grpSpPr>
        <a:xfrm>
          <a:off x="0" y="0"/>
          <a:ext cx="0" cy="0"/>
          <a:chOff x="0" y="0"/>
          <a:chExt cx="0" cy="0"/>
        </a:xfrm>
      </p:grpSpPr>
      <p:sp>
        <p:nvSpPr>
          <p:cNvPr id="220" name="Google Shape;220;g3e895c71b9f_2_93"/>
          <p:cNvSpPr txBox="1"/>
          <p:nvPr>
            <p:ph idx="1" type="body"/>
          </p:nvPr>
        </p:nvSpPr>
        <p:spPr>
          <a:xfrm>
            <a:off x="415600" y="5640767"/>
            <a:ext cx="7998300" cy="806700"/>
          </a:xfrm>
          <a:prstGeom prst="rect">
            <a:avLst/>
          </a:prstGeom>
        </p:spPr>
        <p:txBody>
          <a:bodyPr anchorCtr="0" anchor="ctr" bIns="121900" lIns="121900" spcFirstLastPara="1" rIns="121900" wrap="square" tIns="121900">
            <a:normAutofit/>
          </a:bodyPr>
          <a:lstStyle>
            <a:lvl1pPr indent="-228600" lvl="0" marL="457200">
              <a:lnSpc>
                <a:spcPct val="100000"/>
              </a:lnSpc>
              <a:spcBef>
                <a:spcPts val="0"/>
              </a:spcBef>
              <a:spcAft>
                <a:spcPts val="0"/>
              </a:spcAft>
              <a:buSzPts val="2400"/>
              <a:buNone/>
              <a:defRPr/>
            </a:lvl1pPr>
          </a:lstStyle>
          <a:p/>
        </p:txBody>
      </p:sp>
      <p:sp>
        <p:nvSpPr>
          <p:cNvPr id="221" name="Google Shape;221;g3e895c71b9f_2_93"/>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222" name="Shape 222"/>
        <p:cNvGrpSpPr/>
        <p:nvPr/>
      </p:nvGrpSpPr>
      <p:grpSpPr>
        <a:xfrm>
          <a:off x="0" y="0"/>
          <a:ext cx="0" cy="0"/>
          <a:chOff x="0" y="0"/>
          <a:chExt cx="0" cy="0"/>
        </a:xfrm>
      </p:grpSpPr>
      <p:sp>
        <p:nvSpPr>
          <p:cNvPr id="223" name="Google Shape;223;g3e895c71b9f_2_96"/>
          <p:cNvSpPr txBox="1"/>
          <p:nvPr>
            <p:ph hasCustomPrompt="1" type="title"/>
          </p:nvPr>
        </p:nvSpPr>
        <p:spPr>
          <a:xfrm>
            <a:off x="415600" y="1474833"/>
            <a:ext cx="11360700" cy="26181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16000"/>
              <a:buNone/>
              <a:defRPr sz="16000"/>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224" name="Google Shape;224;g3e895c71b9f_2_96"/>
          <p:cNvSpPr txBox="1"/>
          <p:nvPr>
            <p:ph idx="1" type="body"/>
          </p:nvPr>
        </p:nvSpPr>
        <p:spPr>
          <a:xfrm>
            <a:off x="415600" y="4202967"/>
            <a:ext cx="11360700" cy="1734300"/>
          </a:xfrm>
          <a:prstGeom prst="rect">
            <a:avLst/>
          </a:prstGeom>
        </p:spPr>
        <p:txBody>
          <a:bodyPr anchorCtr="0" anchor="t" bIns="121900" lIns="121900" spcFirstLastPara="1" rIns="121900" wrap="square" tIns="121900">
            <a:normAutofit/>
          </a:bodyPr>
          <a:lstStyle>
            <a:lvl1pPr indent="-381000" lvl="0" marL="457200" algn="ctr">
              <a:spcBef>
                <a:spcPts val="0"/>
              </a:spcBef>
              <a:spcAft>
                <a:spcPts val="0"/>
              </a:spcAft>
              <a:buSzPts val="2400"/>
              <a:buChar char="●"/>
              <a:defRPr/>
            </a:lvl1pPr>
            <a:lvl2pPr indent="-349250" lvl="1" marL="914400" algn="ctr">
              <a:spcBef>
                <a:spcPts val="0"/>
              </a:spcBef>
              <a:spcAft>
                <a:spcPts val="0"/>
              </a:spcAft>
              <a:buSzPts val="1900"/>
              <a:buChar char="○"/>
              <a:defRPr/>
            </a:lvl2pPr>
            <a:lvl3pPr indent="-349250" lvl="2" marL="1371600" algn="ctr">
              <a:spcBef>
                <a:spcPts val="0"/>
              </a:spcBef>
              <a:spcAft>
                <a:spcPts val="0"/>
              </a:spcAft>
              <a:buSzPts val="1900"/>
              <a:buChar char="■"/>
              <a:defRPr/>
            </a:lvl3pPr>
            <a:lvl4pPr indent="-349250" lvl="3" marL="1828800" algn="ctr">
              <a:spcBef>
                <a:spcPts val="0"/>
              </a:spcBef>
              <a:spcAft>
                <a:spcPts val="0"/>
              </a:spcAft>
              <a:buSzPts val="1900"/>
              <a:buChar char="●"/>
              <a:defRPr/>
            </a:lvl4pPr>
            <a:lvl5pPr indent="-349250" lvl="4" marL="2286000" algn="ctr">
              <a:spcBef>
                <a:spcPts val="0"/>
              </a:spcBef>
              <a:spcAft>
                <a:spcPts val="0"/>
              </a:spcAft>
              <a:buSzPts val="1900"/>
              <a:buChar char="○"/>
              <a:defRPr/>
            </a:lvl5pPr>
            <a:lvl6pPr indent="-349250" lvl="5" marL="2743200" algn="ctr">
              <a:spcBef>
                <a:spcPts val="0"/>
              </a:spcBef>
              <a:spcAft>
                <a:spcPts val="0"/>
              </a:spcAft>
              <a:buSzPts val="1900"/>
              <a:buChar char="■"/>
              <a:defRPr/>
            </a:lvl6pPr>
            <a:lvl7pPr indent="-349250" lvl="6" marL="3200400" algn="ctr">
              <a:spcBef>
                <a:spcPts val="0"/>
              </a:spcBef>
              <a:spcAft>
                <a:spcPts val="0"/>
              </a:spcAft>
              <a:buSzPts val="1900"/>
              <a:buChar char="●"/>
              <a:defRPr/>
            </a:lvl7pPr>
            <a:lvl8pPr indent="-349250" lvl="7" marL="3657600" algn="ctr">
              <a:spcBef>
                <a:spcPts val="0"/>
              </a:spcBef>
              <a:spcAft>
                <a:spcPts val="0"/>
              </a:spcAft>
              <a:buSzPts val="1900"/>
              <a:buChar char="○"/>
              <a:defRPr/>
            </a:lvl8pPr>
            <a:lvl9pPr indent="-349250" lvl="8" marL="4114800" algn="ctr">
              <a:spcBef>
                <a:spcPts val="0"/>
              </a:spcBef>
              <a:spcAft>
                <a:spcPts val="0"/>
              </a:spcAft>
              <a:buSzPts val="1900"/>
              <a:buChar char="■"/>
              <a:defRPr/>
            </a:lvl9pPr>
          </a:lstStyle>
          <a:p/>
        </p:txBody>
      </p:sp>
      <p:sp>
        <p:nvSpPr>
          <p:cNvPr id="225" name="Google Shape;225;g3e895c71b9f_2_96"/>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26" name="Shape 226"/>
        <p:cNvGrpSpPr/>
        <p:nvPr/>
      </p:nvGrpSpPr>
      <p:grpSpPr>
        <a:xfrm>
          <a:off x="0" y="0"/>
          <a:ext cx="0" cy="0"/>
          <a:chOff x="0" y="0"/>
          <a:chExt cx="0" cy="0"/>
        </a:xfrm>
      </p:grpSpPr>
      <p:sp>
        <p:nvSpPr>
          <p:cNvPr id="227" name="Google Shape;227;g3e895c71b9f_2_100"/>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3.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6.xml"/><Relationship Id="rId10" Type="http://schemas.openxmlformats.org/officeDocument/2006/relationships/slideLayout" Target="../slideLayouts/slideLayout25.xml"/><Relationship Id="rId13" Type="http://schemas.openxmlformats.org/officeDocument/2006/relationships/theme" Target="../theme/theme1.xml"/><Relationship Id="rId12" Type="http://schemas.openxmlformats.org/officeDocument/2006/relationships/slideLayout" Target="../slideLayouts/slideLayout27.xml"/><Relationship Id="rId1" Type="http://schemas.openxmlformats.org/officeDocument/2006/relationships/slideLayout" Target="../slideLayouts/slideLayout16.xml"/><Relationship Id="rId2" Type="http://schemas.openxmlformats.org/officeDocument/2006/relationships/slideLayout" Target="../slideLayouts/slideLayout17.xml"/><Relationship Id="rId3" Type="http://schemas.openxmlformats.org/officeDocument/2006/relationships/slideLayout" Target="../slideLayouts/slideLayout18.xml"/><Relationship Id="rId4" Type="http://schemas.openxmlformats.org/officeDocument/2006/relationships/slideLayout" Target="../slideLayouts/slideLayout19.xml"/><Relationship Id="rId9" Type="http://schemas.openxmlformats.org/officeDocument/2006/relationships/slideLayout" Target="../slideLayouts/slideLayout24.xml"/><Relationship Id="rId5" Type="http://schemas.openxmlformats.org/officeDocument/2006/relationships/slideLayout" Target="../slideLayouts/slideLayout20.xml"/><Relationship Id="rId6" Type="http://schemas.openxmlformats.org/officeDocument/2006/relationships/slideLayout" Target="../slideLayouts/slideLayout21.xml"/><Relationship Id="rId7" Type="http://schemas.openxmlformats.org/officeDocument/2006/relationships/slideLayout" Target="../slideLayouts/slideLayout22.xml"/><Relationship Id="rId8"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8.xml"/><Relationship Id="rId10" Type="http://schemas.openxmlformats.org/officeDocument/2006/relationships/slideLayout" Target="../slideLayouts/slideLayout37.xml"/><Relationship Id="rId12" Type="http://schemas.openxmlformats.org/officeDocument/2006/relationships/theme" Target="../theme/theme2.xml"/><Relationship Id="rId1" Type="http://schemas.openxmlformats.org/officeDocument/2006/relationships/slideLayout" Target="../slideLayouts/slideLayout28.xml"/><Relationship Id="rId2" Type="http://schemas.openxmlformats.org/officeDocument/2006/relationships/slideLayout" Target="../slideLayouts/slideLayout29.xml"/><Relationship Id="rId3" Type="http://schemas.openxmlformats.org/officeDocument/2006/relationships/slideLayout" Target="../slideLayouts/slideLayout30.xml"/><Relationship Id="rId4" Type="http://schemas.openxmlformats.org/officeDocument/2006/relationships/slideLayout" Target="../slideLayouts/slideLayout31.xml"/><Relationship Id="rId9" Type="http://schemas.openxmlformats.org/officeDocument/2006/relationships/slideLayout" Target="../slideLayouts/slideLayout36.xml"/><Relationship Id="rId5" Type="http://schemas.openxmlformats.org/officeDocument/2006/relationships/slideLayout" Target="../slideLayouts/slideLayout32.xml"/><Relationship Id="rId6" Type="http://schemas.openxmlformats.org/officeDocument/2006/relationships/slideLayout" Target="../slideLayouts/slideLayout33.xml"/><Relationship Id="rId7" Type="http://schemas.openxmlformats.org/officeDocument/2006/relationships/slideLayout" Target="../slideLayouts/slideLayout34.xml"/><Relationship Id="rId8"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3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3" name="Google Shape;13;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4" name="Google Shape;14;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4" name="Shape 104"/>
        <p:cNvGrpSpPr/>
        <p:nvPr/>
      </p:nvGrpSpPr>
      <p:grpSpPr>
        <a:xfrm>
          <a:off x="0" y="0"/>
          <a:ext cx="0" cy="0"/>
          <a:chOff x="0" y="0"/>
          <a:chExt cx="0" cy="0"/>
        </a:xfrm>
      </p:grpSpPr>
      <p:sp>
        <p:nvSpPr>
          <p:cNvPr id="105" name="Google Shape;105;g3c2f736c8a3_0_737"/>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06" name="Google Shape;106;g3c2f736c8a3_0_737"/>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07" name="Google Shape;107;g3c2f736c8a3_0_737"/>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08" name="Google Shape;108;g3c2f736c8a3_0_737"/>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09" name="Google Shape;109;g3c2f736c8a3_0_737"/>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rtl="0" algn="r">
              <a:lnSpc>
                <a:spcPct val="100000"/>
              </a:lnSpc>
              <a:spcBef>
                <a:spcPts val="0"/>
              </a:spcBef>
              <a:spcAft>
                <a:spcPts val="0"/>
              </a:spcAft>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83" name="Shape 183"/>
        <p:cNvGrpSpPr/>
        <p:nvPr/>
      </p:nvGrpSpPr>
      <p:grpSpPr>
        <a:xfrm>
          <a:off x="0" y="0"/>
          <a:ext cx="0" cy="0"/>
          <a:chOff x="0" y="0"/>
          <a:chExt cx="0" cy="0"/>
        </a:xfrm>
      </p:grpSpPr>
      <p:sp>
        <p:nvSpPr>
          <p:cNvPr id="184" name="Google Shape;184;g3e895c71b9f_2_57"/>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a:bodyPr>
          <a:lstStyle>
            <a:lvl1pPr lvl="0">
              <a:spcBef>
                <a:spcPts val="0"/>
              </a:spcBef>
              <a:spcAft>
                <a:spcPts val="0"/>
              </a:spcAft>
              <a:buClr>
                <a:schemeClr val="dk1"/>
              </a:buClr>
              <a:buSzPts val="3700"/>
              <a:buNone/>
              <a:defRPr sz="3700">
                <a:solidFill>
                  <a:schemeClr val="dk1"/>
                </a:solidFill>
              </a:defRPr>
            </a:lvl1pPr>
            <a:lvl2pPr lvl="1">
              <a:spcBef>
                <a:spcPts val="0"/>
              </a:spcBef>
              <a:spcAft>
                <a:spcPts val="0"/>
              </a:spcAft>
              <a:buClr>
                <a:schemeClr val="dk1"/>
              </a:buClr>
              <a:buSzPts val="3700"/>
              <a:buNone/>
              <a:defRPr sz="3700">
                <a:solidFill>
                  <a:schemeClr val="dk1"/>
                </a:solidFill>
              </a:defRPr>
            </a:lvl2pPr>
            <a:lvl3pPr lvl="2">
              <a:spcBef>
                <a:spcPts val="0"/>
              </a:spcBef>
              <a:spcAft>
                <a:spcPts val="0"/>
              </a:spcAft>
              <a:buClr>
                <a:schemeClr val="dk1"/>
              </a:buClr>
              <a:buSzPts val="3700"/>
              <a:buNone/>
              <a:defRPr sz="3700">
                <a:solidFill>
                  <a:schemeClr val="dk1"/>
                </a:solidFill>
              </a:defRPr>
            </a:lvl3pPr>
            <a:lvl4pPr lvl="3">
              <a:spcBef>
                <a:spcPts val="0"/>
              </a:spcBef>
              <a:spcAft>
                <a:spcPts val="0"/>
              </a:spcAft>
              <a:buClr>
                <a:schemeClr val="dk1"/>
              </a:buClr>
              <a:buSzPts val="3700"/>
              <a:buNone/>
              <a:defRPr sz="3700">
                <a:solidFill>
                  <a:schemeClr val="dk1"/>
                </a:solidFill>
              </a:defRPr>
            </a:lvl4pPr>
            <a:lvl5pPr lvl="4">
              <a:spcBef>
                <a:spcPts val="0"/>
              </a:spcBef>
              <a:spcAft>
                <a:spcPts val="0"/>
              </a:spcAft>
              <a:buClr>
                <a:schemeClr val="dk1"/>
              </a:buClr>
              <a:buSzPts val="3700"/>
              <a:buNone/>
              <a:defRPr sz="3700">
                <a:solidFill>
                  <a:schemeClr val="dk1"/>
                </a:solidFill>
              </a:defRPr>
            </a:lvl5pPr>
            <a:lvl6pPr lvl="5">
              <a:spcBef>
                <a:spcPts val="0"/>
              </a:spcBef>
              <a:spcAft>
                <a:spcPts val="0"/>
              </a:spcAft>
              <a:buClr>
                <a:schemeClr val="dk1"/>
              </a:buClr>
              <a:buSzPts val="3700"/>
              <a:buNone/>
              <a:defRPr sz="3700">
                <a:solidFill>
                  <a:schemeClr val="dk1"/>
                </a:solidFill>
              </a:defRPr>
            </a:lvl6pPr>
            <a:lvl7pPr lvl="6">
              <a:spcBef>
                <a:spcPts val="0"/>
              </a:spcBef>
              <a:spcAft>
                <a:spcPts val="0"/>
              </a:spcAft>
              <a:buClr>
                <a:schemeClr val="dk1"/>
              </a:buClr>
              <a:buSzPts val="3700"/>
              <a:buNone/>
              <a:defRPr sz="3700">
                <a:solidFill>
                  <a:schemeClr val="dk1"/>
                </a:solidFill>
              </a:defRPr>
            </a:lvl7pPr>
            <a:lvl8pPr lvl="7">
              <a:spcBef>
                <a:spcPts val="0"/>
              </a:spcBef>
              <a:spcAft>
                <a:spcPts val="0"/>
              </a:spcAft>
              <a:buClr>
                <a:schemeClr val="dk1"/>
              </a:buClr>
              <a:buSzPts val="3700"/>
              <a:buNone/>
              <a:defRPr sz="3700">
                <a:solidFill>
                  <a:schemeClr val="dk1"/>
                </a:solidFill>
              </a:defRPr>
            </a:lvl8pPr>
            <a:lvl9pPr lvl="8">
              <a:spcBef>
                <a:spcPts val="0"/>
              </a:spcBef>
              <a:spcAft>
                <a:spcPts val="0"/>
              </a:spcAft>
              <a:buClr>
                <a:schemeClr val="dk1"/>
              </a:buClr>
              <a:buSzPts val="3700"/>
              <a:buNone/>
              <a:defRPr sz="3700">
                <a:solidFill>
                  <a:schemeClr val="dk1"/>
                </a:solidFill>
              </a:defRPr>
            </a:lvl9pPr>
          </a:lstStyle>
          <a:p/>
        </p:txBody>
      </p:sp>
      <p:sp>
        <p:nvSpPr>
          <p:cNvPr id="185" name="Google Shape;185;g3e895c71b9f_2_57"/>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rmAutofit/>
          </a:bodyPr>
          <a:lstStyle>
            <a:lvl1pPr indent="-381000" lvl="0" marL="457200">
              <a:lnSpc>
                <a:spcPct val="115000"/>
              </a:lnSpc>
              <a:spcBef>
                <a:spcPts val="0"/>
              </a:spcBef>
              <a:spcAft>
                <a:spcPts val="0"/>
              </a:spcAft>
              <a:buClr>
                <a:schemeClr val="dk2"/>
              </a:buClr>
              <a:buSzPts val="2400"/>
              <a:buChar char="●"/>
              <a:defRPr sz="2400">
                <a:solidFill>
                  <a:schemeClr val="dk2"/>
                </a:solidFill>
              </a:defRPr>
            </a:lvl1pPr>
            <a:lvl2pPr indent="-349250" lvl="1" marL="914400">
              <a:lnSpc>
                <a:spcPct val="115000"/>
              </a:lnSpc>
              <a:spcBef>
                <a:spcPts val="0"/>
              </a:spcBef>
              <a:spcAft>
                <a:spcPts val="0"/>
              </a:spcAft>
              <a:buClr>
                <a:schemeClr val="dk2"/>
              </a:buClr>
              <a:buSzPts val="1900"/>
              <a:buChar char="○"/>
              <a:defRPr sz="1900">
                <a:solidFill>
                  <a:schemeClr val="dk2"/>
                </a:solidFill>
              </a:defRPr>
            </a:lvl2pPr>
            <a:lvl3pPr indent="-349250" lvl="2" marL="1371600">
              <a:lnSpc>
                <a:spcPct val="115000"/>
              </a:lnSpc>
              <a:spcBef>
                <a:spcPts val="0"/>
              </a:spcBef>
              <a:spcAft>
                <a:spcPts val="0"/>
              </a:spcAft>
              <a:buClr>
                <a:schemeClr val="dk2"/>
              </a:buClr>
              <a:buSzPts val="1900"/>
              <a:buChar char="■"/>
              <a:defRPr sz="1900">
                <a:solidFill>
                  <a:schemeClr val="dk2"/>
                </a:solidFill>
              </a:defRPr>
            </a:lvl3pPr>
            <a:lvl4pPr indent="-349250" lvl="3" marL="1828800">
              <a:lnSpc>
                <a:spcPct val="115000"/>
              </a:lnSpc>
              <a:spcBef>
                <a:spcPts val="0"/>
              </a:spcBef>
              <a:spcAft>
                <a:spcPts val="0"/>
              </a:spcAft>
              <a:buClr>
                <a:schemeClr val="dk2"/>
              </a:buClr>
              <a:buSzPts val="1900"/>
              <a:buChar char="●"/>
              <a:defRPr sz="1900">
                <a:solidFill>
                  <a:schemeClr val="dk2"/>
                </a:solidFill>
              </a:defRPr>
            </a:lvl4pPr>
            <a:lvl5pPr indent="-349250" lvl="4" marL="2286000">
              <a:lnSpc>
                <a:spcPct val="115000"/>
              </a:lnSpc>
              <a:spcBef>
                <a:spcPts val="0"/>
              </a:spcBef>
              <a:spcAft>
                <a:spcPts val="0"/>
              </a:spcAft>
              <a:buClr>
                <a:schemeClr val="dk2"/>
              </a:buClr>
              <a:buSzPts val="1900"/>
              <a:buChar char="○"/>
              <a:defRPr sz="1900">
                <a:solidFill>
                  <a:schemeClr val="dk2"/>
                </a:solidFill>
              </a:defRPr>
            </a:lvl5pPr>
            <a:lvl6pPr indent="-349250" lvl="5" marL="2743200">
              <a:lnSpc>
                <a:spcPct val="115000"/>
              </a:lnSpc>
              <a:spcBef>
                <a:spcPts val="0"/>
              </a:spcBef>
              <a:spcAft>
                <a:spcPts val="0"/>
              </a:spcAft>
              <a:buClr>
                <a:schemeClr val="dk2"/>
              </a:buClr>
              <a:buSzPts val="1900"/>
              <a:buChar char="■"/>
              <a:defRPr sz="1900">
                <a:solidFill>
                  <a:schemeClr val="dk2"/>
                </a:solidFill>
              </a:defRPr>
            </a:lvl6pPr>
            <a:lvl7pPr indent="-349250" lvl="6" marL="3200400">
              <a:lnSpc>
                <a:spcPct val="115000"/>
              </a:lnSpc>
              <a:spcBef>
                <a:spcPts val="0"/>
              </a:spcBef>
              <a:spcAft>
                <a:spcPts val="0"/>
              </a:spcAft>
              <a:buClr>
                <a:schemeClr val="dk2"/>
              </a:buClr>
              <a:buSzPts val="1900"/>
              <a:buChar char="●"/>
              <a:defRPr sz="1900">
                <a:solidFill>
                  <a:schemeClr val="dk2"/>
                </a:solidFill>
              </a:defRPr>
            </a:lvl7pPr>
            <a:lvl8pPr indent="-349250" lvl="7" marL="3657600">
              <a:lnSpc>
                <a:spcPct val="115000"/>
              </a:lnSpc>
              <a:spcBef>
                <a:spcPts val="0"/>
              </a:spcBef>
              <a:spcAft>
                <a:spcPts val="0"/>
              </a:spcAft>
              <a:buClr>
                <a:schemeClr val="dk2"/>
              </a:buClr>
              <a:buSzPts val="1900"/>
              <a:buChar char="○"/>
              <a:defRPr sz="1900">
                <a:solidFill>
                  <a:schemeClr val="dk2"/>
                </a:solidFill>
              </a:defRPr>
            </a:lvl8pPr>
            <a:lvl9pPr indent="-349250" lvl="8" marL="4114800">
              <a:lnSpc>
                <a:spcPct val="115000"/>
              </a:lnSpc>
              <a:spcBef>
                <a:spcPts val="0"/>
              </a:spcBef>
              <a:spcAft>
                <a:spcPts val="0"/>
              </a:spcAft>
              <a:buClr>
                <a:schemeClr val="dk2"/>
              </a:buClr>
              <a:buSzPts val="1900"/>
              <a:buChar char="■"/>
              <a:defRPr sz="1900">
                <a:solidFill>
                  <a:schemeClr val="dk2"/>
                </a:solidFill>
              </a:defRPr>
            </a:lvl9pPr>
          </a:lstStyle>
          <a:p/>
        </p:txBody>
      </p:sp>
      <p:sp>
        <p:nvSpPr>
          <p:cNvPr id="186" name="Google Shape;186;g3e895c71b9f_2_57"/>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xml"/><Relationship Id="rId3" Type="http://schemas.openxmlformats.org/officeDocument/2006/relationships/image" Target="../media/image2.jp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xml"/><Relationship Id="rId3" Type="http://schemas.openxmlformats.org/officeDocument/2006/relationships/image" Target="../media/image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xml"/><Relationship Id="rId3" Type="http://schemas.openxmlformats.org/officeDocument/2006/relationships/image" Target="../media/image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xml"/><Relationship Id="rId3" Type="http://schemas.openxmlformats.org/officeDocument/2006/relationships/image" Target="../media/image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9.xml"/><Relationship Id="rId3" Type="http://schemas.openxmlformats.org/officeDocument/2006/relationships/image" Target="../media/image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0.xml"/><Relationship Id="rId3" Type="http://schemas.openxmlformats.org/officeDocument/2006/relationships/image" Target="../media/image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2.xml"/><Relationship Id="rId3" Type="http://schemas.openxmlformats.org/officeDocument/2006/relationships/image" Target="../media/image4.png"/><Relationship Id="rId4" Type="http://schemas.openxmlformats.org/officeDocument/2006/relationships/image" Target="../media/image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3.xml"/><Relationship Id="rId3"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4.xml"/><Relationship Id="rId3"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5.xml"/><Relationship Id="rId3"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6.xml"/><Relationship Id="rId3" Type="http://schemas.openxmlformats.org/officeDocument/2006/relationships/image" Target="../media/image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7.xml"/><Relationship Id="rId3" Type="http://schemas.openxmlformats.org/officeDocument/2006/relationships/image" Target="../media/image2.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9.xml"/><Relationship Id="rId3" Type="http://schemas.openxmlformats.org/officeDocument/2006/relationships/image" Target="../media/image2.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0.xml"/><Relationship Id="rId3" Type="http://schemas.openxmlformats.org/officeDocument/2006/relationships/image" Target="../media/image2.jpg"/><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1.xml"/><Relationship Id="rId3" Type="http://schemas.openxmlformats.org/officeDocument/2006/relationships/image" Target="../media/image2.jpg"/><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2.xml"/><Relationship Id="rId3" Type="http://schemas.openxmlformats.org/officeDocument/2006/relationships/image" Target="../media/image2.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3.xml"/><Relationship Id="rId3" Type="http://schemas.openxmlformats.org/officeDocument/2006/relationships/image" Target="../media/image2.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4.xml"/><Relationship Id="rId3" Type="http://schemas.openxmlformats.org/officeDocument/2006/relationships/image" Target="../media/image2.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7.xml"/><Relationship Id="rId3" Type="http://schemas.openxmlformats.org/officeDocument/2006/relationships/image" Target="../media/image2.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8.xml"/><Relationship Id="rId3" Type="http://schemas.openxmlformats.org/officeDocument/2006/relationships/image" Target="../media/image2.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9.xml"/><Relationship Id="rId3" Type="http://schemas.openxmlformats.org/officeDocument/2006/relationships/image" Target="../media/image2.jpg"/><Relationship Id="rId4" Type="http://schemas.openxmlformats.org/officeDocument/2006/relationships/image" Target="../media/image1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0.xml"/><Relationship Id="rId3" Type="http://schemas.openxmlformats.org/officeDocument/2006/relationships/image" Target="../media/image2.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1.xml"/><Relationship Id="rId3" Type="http://schemas.openxmlformats.org/officeDocument/2006/relationships/image" Target="../media/image2.jpg"/><Relationship Id="rId4" Type="http://schemas.openxmlformats.org/officeDocument/2006/relationships/image" Target="../media/image1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2.xml"/><Relationship Id="rId3" Type="http://schemas.openxmlformats.org/officeDocument/2006/relationships/image" Target="../media/image2.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3.xml"/><Relationship Id="rId3" Type="http://schemas.openxmlformats.org/officeDocument/2006/relationships/image" Target="../media/image2.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5.xml"/><Relationship Id="rId3" Type="http://schemas.openxmlformats.org/officeDocument/2006/relationships/image" Target="../media/image2.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6.xml"/><Relationship Id="rId3" Type="http://schemas.openxmlformats.org/officeDocument/2006/relationships/image" Target="../media/image2.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7.xml"/><Relationship Id="rId3" Type="http://schemas.openxmlformats.org/officeDocument/2006/relationships/image" Target="../media/image2.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8.xml"/><Relationship Id="rId3" Type="http://schemas.openxmlformats.org/officeDocument/2006/relationships/image" Target="../media/image13.png"/><Relationship Id="rId4" Type="http://schemas.openxmlformats.org/officeDocument/2006/relationships/image" Target="../media/image1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9.xml"/><Relationship Id="rId3" Type="http://schemas.openxmlformats.org/officeDocument/2006/relationships/image" Target="../media/image33.jpg"/><Relationship Id="rId4" Type="http://schemas.openxmlformats.org/officeDocument/2006/relationships/image" Target="../media/image1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0.xml"/><Relationship Id="rId3" Type="http://schemas.openxmlformats.org/officeDocument/2006/relationships/image" Target="../media/image2.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1.xml"/><Relationship Id="rId3" Type="http://schemas.openxmlformats.org/officeDocument/2006/relationships/hyperlink" Target="mailto:luckmann@musc.edu" TargetMode="External"/><Relationship Id="rId4" Type="http://schemas.openxmlformats.org/officeDocument/2006/relationships/hyperlink" Target="mailto:daviem@musc.edu" TargetMode="External"/><Relationship Id="rId5" Type="http://schemas.openxmlformats.org/officeDocument/2006/relationships/hyperlink" Target="mailto:butlers@musc.edu" TargetMode="External"/><Relationship Id="rId6" Type="http://schemas.openxmlformats.org/officeDocument/2006/relationships/image" Target="../media/image2.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2.xml"/><Relationship Id="rId3" Type="http://schemas.openxmlformats.org/officeDocument/2006/relationships/hyperlink" Target="http://kesett.org"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15.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16.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7.xml"/><Relationship Id="rId3" Type="http://schemas.openxmlformats.org/officeDocument/2006/relationships/hyperlink" Target="http://kesett.org" TargetMode="External"/><Relationship Id="rId4" Type="http://schemas.openxmlformats.org/officeDocument/2006/relationships/image" Target="../media/image2.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8.xml"/><Relationship Id="rId3" Type="http://schemas.openxmlformats.org/officeDocument/2006/relationships/image" Target="../media/image2.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9.xml"/><Relationship Id="rId3" Type="http://schemas.openxmlformats.org/officeDocument/2006/relationships/image" Target="../media/image2.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1.png"/><Relationship Id="rId4" Type="http://schemas.openxmlformats.org/officeDocument/2006/relationships/image" Target="../media/image17.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 Id="rId3" Type="http://schemas.openxmlformats.org/officeDocument/2006/relationships/image" Target="../media/image1.png"/><Relationship Id="rId4" Type="http://schemas.openxmlformats.org/officeDocument/2006/relationships/image" Target="../media/image17.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hyperlink" Target="https://webdcu.musc.edu/DCUApp/Login" TargetMode="External"/><Relationship Id="rId4" Type="http://schemas.openxmlformats.org/officeDocument/2006/relationships/image" Target="../media/image22.png"/><Relationship Id="rId5" Type="http://schemas.openxmlformats.org/officeDocument/2006/relationships/image" Target="../media/image1.png"/><Relationship Id="rId6" Type="http://schemas.openxmlformats.org/officeDocument/2006/relationships/image" Target="../media/image17.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18.png"/><Relationship Id="rId4" Type="http://schemas.openxmlformats.org/officeDocument/2006/relationships/image" Target="../media/image1.png"/><Relationship Id="rId5" Type="http://schemas.openxmlformats.org/officeDocument/2006/relationships/image" Target="../media/image17.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 Id="rId3" Type="http://schemas.openxmlformats.org/officeDocument/2006/relationships/image" Target="../media/image19.png"/><Relationship Id="rId4" Type="http://schemas.openxmlformats.org/officeDocument/2006/relationships/image" Target="../media/image1.png"/><Relationship Id="rId5" Type="http://schemas.openxmlformats.org/officeDocument/2006/relationships/image" Target="../media/image17.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20.png"/><Relationship Id="rId4" Type="http://schemas.openxmlformats.org/officeDocument/2006/relationships/image" Target="../media/image1.png"/><Relationship Id="rId5" Type="http://schemas.openxmlformats.org/officeDocument/2006/relationships/image" Target="../media/image17.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image" Target="../media/image21.png"/><Relationship Id="rId4" Type="http://schemas.openxmlformats.org/officeDocument/2006/relationships/image" Target="../media/image1.png"/><Relationship Id="rId5" Type="http://schemas.openxmlformats.org/officeDocument/2006/relationships/image" Target="../media/image17.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image" Target="../media/image23.png"/><Relationship Id="rId4" Type="http://schemas.openxmlformats.org/officeDocument/2006/relationships/image" Target="../media/image1.png"/><Relationship Id="rId5" Type="http://schemas.openxmlformats.org/officeDocument/2006/relationships/image" Target="../media/image17.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24.png"/><Relationship Id="rId4" Type="http://schemas.openxmlformats.org/officeDocument/2006/relationships/image" Target="../media/image1.png"/><Relationship Id="rId5" Type="http://schemas.openxmlformats.org/officeDocument/2006/relationships/image" Target="../media/image17.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image" Target="../media/image25.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image" Target="../media/image26.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image" Target="../media/image27.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8.xml"/><Relationship Id="rId3" Type="http://schemas.openxmlformats.org/officeDocument/2006/relationships/image" Target="../media/image17.png"/><Relationship Id="rId4" Type="http://schemas.openxmlformats.org/officeDocument/2006/relationships/image" Target="../media/image1.png"/><Relationship Id="rId5" Type="http://schemas.openxmlformats.org/officeDocument/2006/relationships/image" Target="../media/image28.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9.xml"/><Relationship Id="rId3" Type="http://schemas.openxmlformats.org/officeDocument/2006/relationships/image" Target="../media/image17.png"/><Relationship Id="rId4" Type="http://schemas.openxmlformats.org/officeDocument/2006/relationships/image" Target="../media/image1.png"/><Relationship Id="rId5" Type="http://schemas.openxmlformats.org/officeDocument/2006/relationships/image" Target="../media/image29.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0.xml"/><Relationship Id="rId3" Type="http://schemas.openxmlformats.org/officeDocument/2006/relationships/image" Target="../media/image17.png"/><Relationship Id="rId4" Type="http://schemas.openxmlformats.org/officeDocument/2006/relationships/image" Target="../media/image1.png"/><Relationship Id="rId5" Type="http://schemas.openxmlformats.org/officeDocument/2006/relationships/image" Target="../media/image30.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1.xml"/><Relationship Id="rId3" Type="http://schemas.openxmlformats.org/officeDocument/2006/relationships/image" Target="../media/image2.jp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4.xml"/><Relationship Id="rId3" Type="http://schemas.openxmlformats.org/officeDocument/2006/relationships/image" Target="../media/image2.jp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7.xml"/><Relationship Id="rId3" Type="http://schemas.openxmlformats.org/officeDocument/2006/relationships/image" Target="../media/image2.jp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8.xml"/><Relationship Id="rId3" Type="http://schemas.openxmlformats.org/officeDocument/2006/relationships/image" Target="../media/image2.jp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9.xml"/><Relationship Id="rId3" Type="http://schemas.openxmlformats.org/officeDocument/2006/relationships/image" Target="../media/image31.png"/><Relationship Id="rId4" Type="http://schemas.openxmlformats.org/officeDocument/2006/relationships/image" Target="../media/image32.png"/><Relationship Id="rId5" Type="http://schemas.openxmlformats.org/officeDocument/2006/relationships/image" Target="../media/image34.png"/><Relationship Id="rId6" Type="http://schemas.openxmlformats.org/officeDocument/2006/relationships/image" Target="../media/image2.jp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0.xml"/><Relationship Id="rId3" Type="http://schemas.openxmlformats.org/officeDocument/2006/relationships/image" Target="../media/image2.jp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1.xml"/><Relationship Id="rId3" Type="http://schemas.openxmlformats.org/officeDocument/2006/relationships/image" Target="../media/image2.jp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4.xml"/><Relationship Id="rId3" Type="http://schemas.openxmlformats.org/officeDocument/2006/relationships/image" Target="../media/image36.jpg"/><Relationship Id="rId4" Type="http://schemas.openxmlformats.org/officeDocument/2006/relationships/image" Target="../media/image2.jp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5.xml"/><Relationship Id="rId3" Type="http://schemas.openxmlformats.org/officeDocument/2006/relationships/image" Target="../media/image2.jp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7.xml"/><Relationship Id="rId3" Type="http://schemas.openxmlformats.org/officeDocument/2006/relationships/image" Target="../media/image2.jpg"/><Relationship Id="rId4" Type="http://schemas.openxmlformats.org/officeDocument/2006/relationships/hyperlink" Target="http://kesett.org" TargetMode="Externa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8.xml"/><Relationship Id="rId3" Type="http://schemas.openxmlformats.org/officeDocument/2006/relationships/image" Target="../media/image35.png"/><Relationship Id="rId4" Type="http://schemas.openxmlformats.org/officeDocument/2006/relationships/image" Target="../media/image37.png"/><Relationship Id="rId5" Type="http://schemas.openxmlformats.org/officeDocument/2006/relationships/image" Target="../media/image1.png"/><Relationship Id="rId6" Type="http://schemas.openxmlformats.org/officeDocument/2006/relationships/image" Target="../media/image17.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9.xml"/><Relationship Id="rId3" Type="http://schemas.openxmlformats.org/officeDocument/2006/relationships/image" Target="../media/image17.png"/><Relationship Id="rId4" Type="http://schemas.openxmlformats.org/officeDocument/2006/relationships/image" Target="../media/image1.png"/><Relationship Id="rId5" Type="http://schemas.openxmlformats.org/officeDocument/2006/relationships/image" Target="../media/image38.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0.xml"/><Relationship Id="rId3" Type="http://schemas.openxmlformats.org/officeDocument/2006/relationships/image" Target="../media/image17.png"/><Relationship Id="rId4" Type="http://schemas.openxmlformats.org/officeDocument/2006/relationships/image" Target="../media/image1.png"/><Relationship Id="rId5" Type="http://schemas.openxmlformats.org/officeDocument/2006/relationships/image" Target="../media/image39.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1.xml"/><Relationship Id="rId3" Type="http://schemas.openxmlformats.org/officeDocument/2006/relationships/image" Target="../media/image17.png"/><Relationship Id="rId4" Type="http://schemas.openxmlformats.org/officeDocument/2006/relationships/image" Target="../media/image1.png"/><Relationship Id="rId5" Type="http://schemas.openxmlformats.org/officeDocument/2006/relationships/image" Target="../media/image40.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2.xml"/><Relationship Id="rId3" Type="http://schemas.openxmlformats.org/officeDocument/2006/relationships/image" Target="../media/image17.png"/><Relationship Id="rId4" Type="http://schemas.openxmlformats.org/officeDocument/2006/relationships/image" Target="../media/image1.png"/><Relationship Id="rId5" Type="http://schemas.openxmlformats.org/officeDocument/2006/relationships/image" Target="../media/image41.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3.xml"/><Relationship Id="rId3" Type="http://schemas.openxmlformats.org/officeDocument/2006/relationships/image" Target="../media/image17.png"/><Relationship Id="rId4" Type="http://schemas.openxmlformats.org/officeDocument/2006/relationships/image" Target="../media/image1.png"/><Relationship Id="rId5" Type="http://schemas.openxmlformats.org/officeDocument/2006/relationships/image" Target="../media/image42.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94.xml"/><Relationship Id="rId3" Type="http://schemas.openxmlformats.org/officeDocument/2006/relationships/image" Target="../media/image2.jp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95.xml"/><Relationship Id="rId3" Type="http://schemas.openxmlformats.org/officeDocument/2006/relationships/image" Target="../media/image2.jp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96.xml"/><Relationship Id="rId3" Type="http://schemas.openxmlformats.org/officeDocument/2006/relationships/image" Target="../media/image2.jp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97.xml"/><Relationship Id="rId3" Type="http://schemas.openxmlformats.org/officeDocument/2006/relationships/image" Target="../media/image2.jp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99.xml"/><Relationship Id="rId3" Type="http://schemas.openxmlformats.org/officeDocument/2006/relationships/image" Target="../media/image2.jp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00.xml"/><Relationship Id="rId3" Type="http://schemas.openxmlformats.org/officeDocument/2006/relationships/image" Target="../media/image2.jp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01.xml"/><Relationship Id="rId3" Type="http://schemas.openxmlformats.org/officeDocument/2006/relationships/image" Target="../media/image2.jpg"/><Relationship Id="rId4" Type="http://schemas.openxmlformats.org/officeDocument/2006/relationships/image" Target="../media/image43.png"/><Relationship Id="rId5" Type="http://schemas.openxmlformats.org/officeDocument/2006/relationships/image" Target="../media/image44.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02.xml"/><Relationship Id="rId3" Type="http://schemas.openxmlformats.org/officeDocument/2006/relationships/image" Target="../media/image2.jpg"/><Relationship Id="rId4" Type="http://schemas.openxmlformats.org/officeDocument/2006/relationships/image" Target="../media/image46.png"/></Relationships>
</file>

<file path=ppt/slides/_rels/slide103.xml.rels><?xml version="1.0" encoding="UTF-8" standalone="yes"?><Relationships xmlns="http://schemas.openxmlformats.org/package/2006/relationships"><Relationship Id="rId11" Type="http://schemas.openxmlformats.org/officeDocument/2006/relationships/image" Target="../media/image54.png"/><Relationship Id="rId10" Type="http://schemas.openxmlformats.org/officeDocument/2006/relationships/image" Target="../media/image52.png"/><Relationship Id="rId1" Type="http://schemas.openxmlformats.org/officeDocument/2006/relationships/slideLayout" Target="../slideLayouts/slideLayout17.xml"/><Relationship Id="rId2" Type="http://schemas.openxmlformats.org/officeDocument/2006/relationships/notesSlide" Target="../notesSlides/notesSlide103.xml"/><Relationship Id="rId3" Type="http://schemas.openxmlformats.org/officeDocument/2006/relationships/image" Target="../media/image50.png"/><Relationship Id="rId4" Type="http://schemas.openxmlformats.org/officeDocument/2006/relationships/image" Target="../media/image45.png"/><Relationship Id="rId9" Type="http://schemas.openxmlformats.org/officeDocument/2006/relationships/image" Target="../media/image53.png"/><Relationship Id="rId5" Type="http://schemas.openxmlformats.org/officeDocument/2006/relationships/image" Target="../media/image51.jpg"/><Relationship Id="rId6" Type="http://schemas.openxmlformats.org/officeDocument/2006/relationships/image" Target="../media/image47.png"/><Relationship Id="rId7" Type="http://schemas.openxmlformats.org/officeDocument/2006/relationships/image" Target="../media/image49.png"/><Relationship Id="rId8" Type="http://schemas.openxmlformats.org/officeDocument/2006/relationships/image" Target="../media/image48.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04.xml"/><Relationship Id="rId3" Type="http://schemas.openxmlformats.org/officeDocument/2006/relationships/image" Target="../media/image2.jp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05.xml"/><Relationship Id="rId3" Type="http://schemas.openxmlformats.org/officeDocument/2006/relationships/image" Target="../media/image55.png"/><Relationship Id="rId4" Type="http://schemas.openxmlformats.org/officeDocument/2006/relationships/image" Target="../media/image2.jp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07.xml"/><Relationship Id="rId3" Type="http://schemas.openxmlformats.org/officeDocument/2006/relationships/image" Target="../media/image56.png"/><Relationship Id="rId4" Type="http://schemas.openxmlformats.org/officeDocument/2006/relationships/image" Target="../media/image2.jp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8.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1.xml"/><Relationship Id="rId3" Type="http://schemas.openxmlformats.org/officeDocument/2006/relationships/image" Target="../media/image57.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2.xml"/><Relationship Id="rId3" Type="http://schemas.openxmlformats.org/officeDocument/2006/relationships/image" Target="../media/image59.png"/><Relationship Id="rId4" Type="http://schemas.openxmlformats.org/officeDocument/2006/relationships/image" Target="../media/image60.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14.xml"/><Relationship Id="rId3" Type="http://schemas.openxmlformats.org/officeDocument/2006/relationships/image" Target="../media/image2.jp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5.xml"/><Relationship Id="rId3" Type="http://schemas.openxmlformats.org/officeDocument/2006/relationships/image" Target="../media/image58.png"/><Relationship Id="rId4" Type="http://schemas.openxmlformats.org/officeDocument/2006/relationships/image" Target="../media/image62.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6.xml"/><Relationship Id="rId3" Type="http://schemas.openxmlformats.org/officeDocument/2006/relationships/image" Target="../media/image61.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7.xml"/><Relationship Id="rId3" Type="http://schemas.openxmlformats.org/officeDocument/2006/relationships/image" Target="../media/image63.png"/><Relationship Id="rId4" Type="http://schemas.openxmlformats.org/officeDocument/2006/relationships/image" Target="../media/image66.png"/><Relationship Id="rId5" Type="http://schemas.openxmlformats.org/officeDocument/2006/relationships/image" Target="../media/image64.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8.xml"/><Relationship Id="rId3" Type="http://schemas.openxmlformats.org/officeDocument/2006/relationships/image" Target="../media/image57.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9.xml"/><Relationship Id="rId3" Type="http://schemas.openxmlformats.org/officeDocument/2006/relationships/image" Target="../media/image62.png"/><Relationship Id="rId4" Type="http://schemas.openxmlformats.org/officeDocument/2006/relationships/image" Target="../media/image65.png"/><Relationship Id="rId5" Type="http://schemas.openxmlformats.org/officeDocument/2006/relationships/image" Target="../media/image67.jpg"/><Relationship Id="rId6" Type="http://schemas.openxmlformats.org/officeDocument/2006/relationships/image" Target="../media/image69.jp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0.xml"/><Relationship Id="rId3" Type="http://schemas.openxmlformats.org/officeDocument/2006/relationships/image" Target="../media/image50.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1.xml"/><Relationship Id="rId3" Type="http://schemas.openxmlformats.org/officeDocument/2006/relationships/image" Target="../media/image68.jp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2.xml"/><Relationship Id="rId3" Type="http://schemas.openxmlformats.org/officeDocument/2006/relationships/image" Target="../media/image71.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3.xml"/><Relationship Id="rId3" Type="http://schemas.openxmlformats.org/officeDocument/2006/relationships/image" Target="../media/image70.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4.xml"/><Relationship Id="rId3" Type="http://schemas.openxmlformats.org/officeDocument/2006/relationships/image" Target="../media/image72.gif"/><Relationship Id="rId4" Type="http://schemas.openxmlformats.org/officeDocument/2006/relationships/image" Target="../media/image62.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5.xml"/><Relationship Id="rId3" Type="http://schemas.openxmlformats.org/officeDocument/2006/relationships/image" Target="../media/image62.png"/><Relationship Id="rId4" Type="http://schemas.openxmlformats.org/officeDocument/2006/relationships/image" Target="../media/image59.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6.xml"/><Relationship Id="rId3" Type="http://schemas.openxmlformats.org/officeDocument/2006/relationships/image" Target="../media/image59.pn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27.xml"/><Relationship Id="rId3" Type="http://schemas.openxmlformats.org/officeDocument/2006/relationships/image" Target="../media/image73.png"/><Relationship Id="rId4" Type="http://schemas.openxmlformats.org/officeDocument/2006/relationships/image" Target="../media/image2.jp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28.xml"/><Relationship Id="rId3" Type="http://schemas.openxmlformats.org/officeDocument/2006/relationships/image" Target="../media/image2.jp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9.xml"/><Relationship Id="rId3" Type="http://schemas.openxmlformats.org/officeDocument/2006/relationships/image" Target="../media/image59.png"/><Relationship Id="rId4" Type="http://schemas.openxmlformats.org/officeDocument/2006/relationships/image" Target="../media/image60.pn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0.xml"/><Relationship Id="rId3" Type="http://schemas.openxmlformats.org/officeDocument/2006/relationships/image" Target="../media/image62.png"/><Relationship Id="rId4" Type="http://schemas.openxmlformats.org/officeDocument/2006/relationships/image" Target="../media/image65.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1.xml"/><Relationship Id="rId3" Type="http://schemas.openxmlformats.org/officeDocument/2006/relationships/image" Target="../media/image62.pn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2.xml"/><Relationship Id="rId3" Type="http://schemas.openxmlformats.org/officeDocument/2006/relationships/image" Target="../media/image57.pn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33.xml"/><Relationship Id="rId3" Type="http://schemas.openxmlformats.org/officeDocument/2006/relationships/image" Target="../media/image2.jpg"/><Relationship Id="rId4" Type="http://schemas.openxmlformats.org/officeDocument/2006/relationships/image" Target="../media/image74.pn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34.xml"/><Relationship Id="rId3" Type="http://schemas.openxmlformats.org/officeDocument/2006/relationships/image" Target="../media/image2.jp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35.xml"/><Relationship Id="rId3" Type="http://schemas.openxmlformats.org/officeDocument/2006/relationships/image" Target="../media/image2.jp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36.xml"/><Relationship Id="rId3" Type="http://schemas.openxmlformats.org/officeDocument/2006/relationships/image" Target="../media/image75.pn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37.xml"/><Relationship Id="rId3" Type="http://schemas.openxmlformats.org/officeDocument/2006/relationships/image" Target="../media/image2.jp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38.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9.xml"/><Relationship Id="rId3" Type="http://schemas.openxmlformats.org/officeDocument/2006/relationships/image" Target="../media/image2.jpg"/></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0.xml"/><Relationship Id="rId3" Type="http://schemas.openxmlformats.org/officeDocument/2006/relationships/image" Target="../media/image76.png"/></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1.xml"/><Relationship Id="rId3" Type="http://schemas.openxmlformats.org/officeDocument/2006/relationships/image" Target="../media/image80.png"/></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2.xml"/><Relationship Id="rId3" Type="http://schemas.openxmlformats.org/officeDocument/2006/relationships/image" Target="../media/image77.png"/></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3.xml"/><Relationship Id="rId3" Type="http://schemas.openxmlformats.org/officeDocument/2006/relationships/image" Target="../media/image78.pn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4.xml"/><Relationship Id="rId3" Type="http://schemas.openxmlformats.org/officeDocument/2006/relationships/image" Target="../media/image79.png"/></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5.xml"/><Relationship Id="rId3" Type="http://schemas.openxmlformats.org/officeDocument/2006/relationships/image" Target="../media/image81.png"/></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6.xml"/><Relationship Id="rId3" Type="http://schemas.openxmlformats.org/officeDocument/2006/relationships/image" Target="../media/image83.png"/></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7.xml"/><Relationship Id="rId3" Type="http://schemas.openxmlformats.org/officeDocument/2006/relationships/image" Target="../media/image82.png"/><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1" name="Shape 231"/>
        <p:cNvGrpSpPr/>
        <p:nvPr/>
      </p:nvGrpSpPr>
      <p:grpSpPr>
        <a:xfrm>
          <a:off x="0" y="0"/>
          <a:ext cx="0" cy="0"/>
          <a:chOff x="0" y="0"/>
          <a:chExt cx="0" cy="0"/>
        </a:xfrm>
      </p:grpSpPr>
      <p:sp>
        <p:nvSpPr>
          <p:cNvPr id="232" name="Google Shape;232;p1"/>
          <p:cNvSpPr/>
          <p:nvPr/>
        </p:nvSpPr>
        <p:spPr>
          <a:xfrm>
            <a:off x="0" y="1"/>
            <a:ext cx="12191695"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33" name="Google Shape;233;p1"/>
          <p:cNvSpPr/>
          <p:nvPr/>
        </p:nvSpPr>
        <p:spPr>
          <a:xfrm>
            <a:off x="305" y="0"/>
            <a:ext cx="12191695"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234" name="Google Shape;234;p1"/>
          <p:cNvGrpSpPr/>
          <p:nvPr/>
        </p:nvGrpSpPr>
        <p:grpSpPr>
          <a:xfrm>
            <a:off x="1303402" y="3985"/>
            <a:ext cx="9772765" cy="6858000"/>
            <a:chOff x="1303402" y="3985"/>
            <a:chExt cx="9772765" cy="6858000"/>
          </a:xfrm>
        </p:grpSpPr>
        <p:sp>
          <p:nvSpPr>
            <p:cNvPr id="235" name="Google Shape;235;p1"/>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36" name="Google Shape;236;p1"/>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37" name="Google Shape;237;p1"/>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38" name="Google Shape;238;p1"/>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39" name="Google Shape;239;p1"/>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588"/>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40" name="Google Shape;240;p1"/>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41" name="Google Shape;241;p1"/>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242" name="Google Shape;242;p1"/>
          <p:cNvSpPr txBox="1"/>
          <p:nvPr>
            <p:ph type="ctrTitle"/>
          </p:nvPr>
        </p:nvSpPr>
        <p:spPr>
          <a:xfrm>
            <a:off x="3215729" y="1764407"/>
            <a:ext cx="5760846" cy="2310312"/>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2"/>
              </a:buClr>
              <a:buSzPts val="5200"/>
              <a:buFont typeface="Play"/>
              <a:buNone/>
            </a:pPr>
            <a:r>
              <a:rPr lang="en-US" sz="5200">
                <a:solidFill>
                  <a:schemeClr val="dk2"/>
                </a:solidFill>
                <a:latin typeface="Arial"/>
                <a:ea typeface="Arial"/>
                <a:cs typeface="Arial"/>
                <a:sym typeface="Arial"/>
              </a:rPr>
              <a:t>All-Site Call</a:t>
            </a:r>
            <a:endParaRPr>
              <a:latin typeface="Arial"/>
              <a:ea typeface="Arial"/>
              <a:cs typeface="Arial"/>
              <a:sym typeface="Arial"/>
            </a:endParaRPr>
          </a:p>
        </p:txBody>
      </p:sp>
      <p:sp>
        <p:nvSpPr>
          <p:cNvPr id="243" name="Google Shape;243;p1"/>
          <p:cNvSpPr txBox="1"/>
          <p:nvPr>
            <p:ph idx="1" type="subTitle"/>
          </p:nvPr>
        </p:nvSpPr>
        <p:spPr>
          <a:xfrm>
            <a:off x="3215729" y="4165152"/>
            <a:ext cx="5760846" cy="682079"/>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rPr lang="en-US">
                <a:solidFill>
                  <a:schemeClr val="dk2"/>
                </a:solidFill>
              </a:rPr>
              <a:t>June</a:t>
            </a:r>
            <a:r>
              <a:rPr lang="en-US">
                <a:solidFill>
                  <a:schemeClr val="dk2"/>
                </a:solidFill>
              </a:rPr>
              <a:t> 5, 2026</a:t>
            </a:r>
            <a:endParaRPr/>
          </a:p>
        </p:txBody>
      </p:sp>
      <p:pic>
        <p:nvPicPr>
          <p:cNvPr id="244" name="Google Shape;244;p1" title="kesett logo with eeg 3.png"/>
          <p:cNvPicPr preferRelativeResize="0"/>
          <p:nvPr/>
        </p:nvPicPr>
        <p:blipFill rotWithShape="1">
          <a:blip r:embed="rId3">
            <a:alphaModFix/>
          </a:blip>
          <a:srcRect b="0" l="0" r="0" t="0"/>
          <a:stretch/>
        </p:blipFill>
        <p:spPr>
          <a:xfrm>
            <a:off x="4014076" y="1084775"/>
            <a:ext cx="4246274" cy="200002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242"/>
                                        </p:tgtEl>
                                        <p:attrNameLst>
                                          <p:attrName>style.visibility</p:attrName>
                                        </p:attrNameLst>
                                      </p:cBhvr>
                                      <p:to>
                                        <p:strVal val="visible"/>
                                      </p:to>
                                    </p:set>
                                    <p:animEffect filter="fade" transition="in">
                                      <p:cBhvr>
                                        <p:cTn dur="1000"/>
                                        <p:tgtEl>
                                          <p:spTgt spid="242"/>
                                        </p:tgtEl>
                                      </p:cBhvr>
                                    </p:animEffect>
                                  </p:childTnLst>
                                </p:cTn>
                              </p:par>
                              <p:par>
                                <p:cTn fill="hold" nodeType="withEffect" presetClass="entr" presetID="10" presetSubtype="0">
                                  <p:stCondLst>
                                    <p:cond delay="1000"/>
                                  </p:stCondLst>
                                  <p:childTnLst>
                                    <p:set>
                                      <p:cBhvr>
                                        <p:cTn dur="1" fill="hold">
                                          <p:stCondLst>
                                            <p:cond delay="0"/>
                                          </p:stCondLst>
                                        </p:cTn>
                                        <p:tgtEl>
                                          <p:spTgt spid="243">
                                            <p:txEl>
                                              <p:pRg end="0" st="0"/>
                                            </p:txEl>
                                          </p:spTgt>
                                        </p:tgtEl>
                                        <p:attrNameLst>
                                          <p:attrName>style.visibility</p:attrName>
                                        </p:attrNameLst>
                                      </p:cBhvr>
                                      <p:to>
                                        <p:strVal val="visible"/>
                                      </p:to>
                                    </p:set>
                                    <p:animEffect filter="fade" transition="in">
                                      <p:cBhvr>
                                        <p:cTn dur="1000"/>
                                        <p:tgtEl>
                                          <p:spTgt spid="243">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2"/>
          <p:cNvSpPr txBox="1"/>
          <p:nvPr>
            <p:ph type="title"/>
          </p:nvPr>
        </p:nvSpPr>
        <p:spPr>
          <a:xfrm>
            <a:off x="838200" y="193450"/>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latin typeface="Arial"/>
                <a:ea typeface="Arial"/>
                <a:cs typeface="Arial"/>
                <a:sym typeface="Arial"/>
              </a:rPr>
              <a:t>Agenda</a:t>
            </a:r>
            <a:endParaRPr b="1">
              <a:latin typeface="Arial"/>
              <a:ea typeface="Arial"/>
              <a:cs typeface="Arial"/>
              <a:sym typeface="Arial"/>
            </a:endParaRPr>
          </a:p>
        </p:txBody>
      </p:sp>
      <p:graphicFrame>
        <p:nvGraphicFramePr>
          <p:cNvPr id="250" name="Google Shape;250;p2"/>
          <p:cNvGraphicFramePr/>
          <p:nvPr/>
        </p:nvGraphicFramePr>
        <p:xfrm>
          <a:off x="952500" y="1334050"/>
          <a:ext cx="3000000" cy="3000000"/>
        </p:xfrm>
        <a:graphic>
          <a:graphicData uri="http://schemas.openxmlformats.org/drawingml/2006/table">
            <a:tbl>
              <a:tblPr>
                <a:noFill/>
                <a:tableStyleId>{9A5A0771-F830-4217-9E20-8CF988285017}</a:tableStyleId>
              </a:tblPr>
              <a:tblGrid>
                <a:gridCol w="1155575"/>
                <a:gridCol w="9131425"/>
              </a:tblGrid>
              <a:tr h="381000">
                <a:tc>
                  <a:txBody>
                    <a:bodyPr/>
                    <a:lstStyle/>
                    <a:p>
                      <a:pPr indent="0" lvl="0" marL="0" marR="0" rtl="0" algn="l">
                        <a:lnSpc>
                          <a:spcPct val="100000"/>
                        </a:lnSpc>
                        <a:spcBef>
                          <a:spcPts val="0"/>
                        </a:spcBef>
                        <a:spcAft>
                          <a:spcPts val="0"/>
                        </a:spcAft>
                        <a:buClr>
                          <a:srgbClr val="000000"/>
                        </a:buClr>
                        <a:buSzPts val="1900"/>
                        <a:buFont typeface="Arial"/>
                        <a:buNone/>
                      </a:pPr>
                      <a:r>
                        <a:t/>
                      </a:r>
                      <a:endParaRPr sz="1900" u="none" cap="none" strike="noStrike">
                        <a:solidFill>
                          <a:srgbClr val="743192"/>
                        </a:solidFill>
                      </a:endParaRPr>
                    </a:p>
                  </a:txBody>
                  <a:tcPr marT="91425" marB="91425" marR="91425" marL="91425"/>
                </a:tc>
                <a:tc>
                  <a:txBody>
                    <a:bodyPr/>
                    <a:lstStyle/>
                    <a:p>
                      <a:pPr indent="0" lvl="0" marL="0" marR="0" rtl="0" algn="l">
                        <a:lnSpc>
                          <a:spcPct val="100000"/>
                        </a:lnSpc>
                        <a:spcBef>
                          <a:spcPts val="0"/>
                        </a:spcBef>
                        <a:spcAft>
                          <a:spcPts val="0"/>
                        </a:spcAft>
                        <a:buClr>
                          <a:srgbClr val="000000"/>
                        </a:buClr>
                        <a:buSzPts val="2400"/>
                        <a:buFont typeface="Arial"/>
                        <a:buNone/>
                      </a:pPr>
                      <a:r>
                        <a:rPr b="1" lang="en-US" sz="2400" u="none" cap="none" strike="noStrike">
                          <a:solidFill>
                            <a:srgbClr val="743192"/>
                          </a:solidFill>
                        </a:rPr>
                        <a:t>Study updates</a:t>
                      </a:r>
                      <a:r>
                        <a:rPr b="1" lang="en-US" sz="2400">
                          <a:solidFill>
                            <a:srgbClr val="743192"/>
                          </a:solidFill>
                        </a:rPr>
                        <a:t> </a:t>
                      </a:r>
                      <a:endParaRPr b="1" sz="2400">
                        <a:solidFill>
                          <a:srgbClr val="743192"/>
                        </a:solidFill>
                      </a:endParaRPr>
                    </a:p>
                  </a:txBody>
                  <a:tcPr marT="91425" marB="91425" marR="91425" marL="91425"/>
                </a:tc>
              </a:tr>
              <a:tr h="381000">
                <a:tc>
                  <a:txBody>
                    <a:bodyPr/>
                    <a:lstStyle/>
                    <a:p>
                      <a:pPr indent="0" lvl="0" marL="0" marR="0" rtl="0" algn="l">
                        <a:lnSpc>
                          <a:spcPct val="100000"/>
                        </a:lnSpc>
                        <a:spcBef>
                          <a:spcPts val="0"/>
                        </a:spcBef>
                        <a:spcAft>
                          <a:spcPts val="0"/>
                        </a:spcAft>
                        <a:buNone/>
                      </a:pPr>
                      <a:r>
                        <a:t/>
                      </a:r>
                      <a:endParaRPr sz="1900" u="none" cap="none" strike="noStrike">
                        <a:solidFill>
                          <a:srgbClr val="743192"/>
                        </a:solidFill>
                      </a:endParaRPr>
                    </a:p>
                  </a:txBody>
                  <a:tcPr marT="91425" marB="91425" marR="91425" marL="91425"/>
                </a:tc>
                <a:tc>
                  <a:txBody>
                    <a:bodyPr/>
                    <a:lstStyle/>
                    <a:p>
                      <a:pPr indent="0" lvl="0" marL="0" marR="0" rtl="0" algn="l">
                        <a:lnSpc>
                          <a:spcPct val="100000"/>
                        </a:lnSpc>
                        <a:spcBef>
                          <a:spcPts val="0"/>
                        </a:spcBef>
                        <a:spcAft>
                          <a:spcPts val="0"/>
                        </a:spcAft>
                        <a:buNone/>
                      </a:pPr>
                      <a:r>
                        <a:rPr b="1" lang="en-US" sz="2400">
                          <a:solidFill>
                            <a:srgbClr val="743192"/>
                          </a:solidFill>
                        </a:rPr>
                        <a:t>Enrollment Experiences: </a:t>
                      </a:r>
                      <a:r>
                        <a:rPr b="1" lang="en-US" sz="2400">
                          <a:solidFill>
                            <a:srgbClr val="743192"/>
                          </a:solidFill>
                        </a:rPr>
                        <a:t>Arthur</a:t>
                      </a:r>
                      <a:r>
                        <a:rPr b="1" lang="en-US" sz="2400">
                          <a:solidFill>
                            <a:srgbClr val="743192"/>
                          </a:solidFill>
                        </a:rPr>
                        <a:t> Blank </a:t>
                      </a:r>
                      <a:endParaRPr b="1" sz="2400" u="none" cap="none" strike="noStrike">
                        <a:solidFill>
                          <a:srgbClr val="743192"/>
                        </a:solidFill>
                      </a:endParaRPr>
                    </a:p>
                  </a:txBody>
                  <a:tcPr marT="91425" marB="91425" marR="91425" marL="91425"/>
                </a:tc>
              </a:tr>
              <a:tr h="381000">
                <a:tc>
                  <a:txBody>
                    <a:bodyPr/>
                    <a:lstStyle/>
                    <a:p>
                      <a:pPr indent="0" lvl="0" marL="0" marR="0" rtl="0" algn="l">
                        <a:lnSpc>
                          <a:spcPct val="100000"/>
                        </a:lnSpc>
                        <a:spcBef>
                          <a:spcPts val="0"/>
                        </a:spcBef>
                        <a:spcAft>
                          <a:spcPts val="0"/>
                        </a:spcAft>
                        <a:buClr>
                          <a:srgbClr val="000000"/>
                        </a:buClr>
                        <a:buSzPts val="1900"/>
                        <a:buFont typeface="Arial"/>
                        <a:buNone/>
                      </a:pPr>
                      <a:r>
                        <a:t/>
                      </a:r>
                      <a:endParaRPr sz="1900" u="none" cap="none" strike="noStrike">
                        <a:solidFill>
                          <a:srgbClr val="743192"/>
                        </a:solidFill>
                      </a:endParaRPr>
                    </a:p>
                  </a:txBody>
                  <a:tcPr marT="91425" marB="91425" marR="91425" marL="91425">
                    <a:lnB cap="flat" cmpd="sng" w="9525">
                      <a:solidFill>
                        <a:srgbClr val="9E9E9E"/>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2400"/>
                        <a:buFont typeface="Arial"/>
                        <a:buNone/>
                      </a:pPr>
                      <a:r>
                        <a:rPr b="1" lang="en-US" sz="2400" u="none" cap="none" strike="noStrike">
                          <a:solidFill>
                            <a:srgbClr val="743192"/>
                          </a:solidFill>
                        </a:rPr>
                        <a:t>Enrollment reminders</a:t>
                      </a:r>
                      <a:endParaRPr b="1" sz="2400" u="none" cap="none" strike="noStrike">
                        <a:solidFill>
                          <a:srgbClr val="743192"/>
                        </a:solidFill>
                      </a:endParaRPr>
                    </a:p>
                  </a:txBody>
                  <a:tcPr marT="91425" marB="91425" marR="91425" marL="91425">
                    <a:lnB cap="flat" cmpd="sng" w="9525">
                      <a:solidFill>
                        <a:srgbClr val="9E9E9E"/>
                      </a:solidFill>
                      <a:prstDash val="solid"/>
                      <a:round/>
                      <a:headEnd len="sm" w="sm" type="none"/>
                      <a:tailEnd len="sm" w="sm" type="none"/>
                    </a:lnB>
                  </a:tcPr>
                </a:tc>
              </a:tr>
              <a:tr h="381000">
                <a:tc>
                  <a:txBody>
                    <a:bodyPr/>
                    <a:lstStyle/>
                    <a:p>
                      <a:pPr indent="0" lvl="0" marL="0" marR="0" rtl="0" algn="l">
                        <a:lnSpc>
                          <a:spcPct val="100000"/>
                        </a:lnSpc>
                        <a:spcBef>
                          <a:spcPts val="0"/>
                        </a:spcBef>
                        <a:spcAft>
                          <a:spcPts val="0"/>
                        </a:spcAft>
                        <a:buNone/>
                      </a:pPr>
                      <a:r>
                        <a:t/>
                      </a:r>
                      <a:endParaRPr sz="1900" u="none" cap="none" strike="noStrike">
                        <a:solidFill>
                          <a:srgbClr val="743192"/>
                        </a:solidFill>
                      </a:endParaRPr>
                    </a:p>
                  </a:txBody>
                  <a:tcPr marT="91425" marB="91425" marR="91425" marL="91425">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lang="en-US" sz="2400">
                          <a:solidFill>
                            <a:srgbClr val="743192"/>
                          </a:solidFill>
                        </a:rPr>
                        <a:t>AE monitoring and Reporting </a:t>
                      </a:r>
                      <a:endParaRPr b="1" sz="2400" u="none" cap="none" strike="noStrike">
                        <a:solidFill>
                          <a:srgbClr val="743192"/>
                        </a:solidFill>
                      </a:endParaRPr>
                    </a:p>
                  </a:txBody>
                  <a:tcPr marT="91425" marB="91425" marR="91425" marL="91425">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marR="0" rtl="0" algn="l">
                        <a:lnSpc>
                          <a:spcPct val="100000"/>
                        </a:lnSpc>
                        <a:spcBef>
                          <a:spcPts val="0"/>
                        </a:spcBef>
                        <a:spcAft>
                          <a:spcPts val="0"/>
                        </a:spcAft>
                        <a:buClr>
                          <a:srgbClr val="000000"/>
                        </a:buClr>
                        <a:buSzPts val="1900"/>
                        <a:buFont typeface="Arial"/>
                        <a:buNone/>
                      </a:pPr>
                      <a:r>
                        <a:t/>
                      </a:r>
                      <a:endParaRPr sz="1900" u="none" cap="none" strike="noStrike">
                        <a:solidFill>
                          <a:srgbClr val="743192"/>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2400"/>
                        <a:buFont typeface="Arial"/>
                        <a:buNone/>
                      </a:pPr>
                      <a:r>
                        <a:rPr b="1" lang="en-US" sz="2400" u="none" cap="none" strike="noStrike">
                          <a:solidFill>
                            <a:srgbClr val="743192"/>
                          </a:solidFill>
                        </a:rPr>
                        <a:t>Ceribell questions </a:t>
                      </a:r>
                      <a:endParaRPr b="1" sz="2400" u="none" cap="none" strike="noStrike">
                        <a:solidFill>
                          <a:srgbClr val="743192"/>
                        </a:solidFill>
                      </a:endParaRPr>
                    </a:p>
                  </a:txBody>
                  <a:tcPr marT="91425" marB="91425" marR="91425" marL="91425">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marR="0" rtl="0" algn="l">
                        <a:lnSpc>
                          <a:spcPct val="100000"/>
                        </a:lnSpc>
                        <a:spcBef>
                          <a:spcPts val="0"/>
                        </a:spcBef>
                        <a:spcAft>
                          <a:spcPts val="0"/>
                        </a:spcAft>
                        <a:buNone/>
                      </a:pPr>
                      <a:r>
                        <a:t/>
                      </a:r>
                      <a:endParaRPr sz="1900" u="none" cap="none" strike="noStrike">
                        <a:solidFill>
                          <a:srgbClr val="743192"/>
                        </a:solidFill>
                      </a:endParaRPr>
                    </a:p>
                  </a:txBody>
                  <a:tcPr marT="91425" marB="91425" marR="91425" marL="91425">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lang="en-US" sz="2400">
                          <a:solidFill>
                            <a:srgbClr val="743192"/>
                          </a:solidFill>
                        </a:rPr>
                        <a:t>Informed consent procedures</a:t>
                      </a:r>
                      <a:endParaRPr b="1" sz="2400" u="none" cap="none" strike="noStrike">
                        <a:solidFill>
                          <a:srgbClr val="743192"/>
                        </a:solidFill>
                      </a:endParaRPr>
                    </a:p>
                  </a:txBody>
                  <a:tcPr marT="91425" marB="91425" marR="91425" marL="91425">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tcPr>
                </a:tc>
              </a:tr>
              <a:tr h="381000">
                <a:tc>
                  <a:txBody>
                    <a:bodyPr/>
                    <a:lstStyle/>
                    <a:p>
                      <a:pPr indent="0" lvl="0" marL="0" marR="0" rtl="0" algn="l">
                        <a:lnSpc>
                          <a:spcPct val="100000"/>
                        </a:lnSpc>
                        <a:spcBef>
                          <a:spcPts val="0"/>
                        </a:spcBef>
                        <a:spcAft>
                          <a:spcPts val="0"/>
                        </a:spcAft>
                        <a:buClr>
                          <a:srgbClr val="000000"/>
                        </a:buClr>
                        <a:buSzPts val="1900"/>
                        <a:buFont typeface="Arial"/>
                        <a:buNone/>
                      </a:pPr>
                      <a:r>
                        <a:t/>
                      </a:r>
                      <a:endParaRPr sz="1900" u="none" cap="none" strike="noStrike">
                        <a:solidFill>
                          <a:srgbClr val="743192"/>
                        </a:solidFill>
                      </a:endParaRPr>
                    </a:p>
                  </a:txBody>
                  <a:tcPr marT="91425" marB="91425" marR="91425" marL="91425">
                    <a:lnT cap="flat" cmpd="sng" w="9525">
                      <a:solidFill>
                        <a:srgbClr val="9E9E9E"/>
                      </a:solidFill>
                      <a:prstDash val="solid"/>
                      <a:round/>
                      <a:headEnd len="sm" w="sm" type="none"/>
                      <a:tailEnd len="sm" w="sm" type="none"/>
                    </a:lnT>
                  </a:tcPr>
                </a:tc>
                <a:tc>
                  <a:txBody>
                    <a:bodyPr/>
                    <a:lstStyle/>
                    <a:p>
                      <a:pPr indent="0" lvl="0" marL="0" marR="0" rtl="0" algn="l">
                        <a:lnSpc>
                          <a:spcPct val="100000"/>
                        </a:lnSpc>
                        <a:spcBef>
                          <a:spcPts val="0"/>
                        </a:spcBef>
                        <a:spcAft>
                          <a:spcPts val="0"/>
                        </a:spcAft>
                        <a:buClr>
                          <a:schemeClr val="dk1"/>
                        </a:buClr>
                        <a:buSzPts val="2400"/>
                        <a:buFont typeface="Arial"/>
                        <a:buNone/>
                      </a:pPr>
                      <a:r>
                        <a:rPr b="1" lang="en-US" sz="2400" u="none" cap="none" strike="noStrike">
                          <a:solidFill>
                            <a:srgbClr val="743192"/>
                          </a:solidFill>
                        </a:rPr>
                        <a:t>DCC updates</a:t>
                      </a:r>
                      <a:endParaRPr b="1" sz="2400" u="none" cap="none" strike="noStrike">
                        <a:solidFill>
                          <a:srgbClr val="743192"/>
                        </a:solidFill>
                      </a:endParaRPr>
                    </a:p>
                  </a:txBody>
                  <a:tcPr marT="91425" marB="91425" marR="91425" marL="91425">
                    <a:lnT cap="flat" cmpd="sng" w="9525">
                      <a:solidFill>
                        <a:srgbClr val="9E9E9E"/>
                      </a:solidFill>
                      <a:prstDash val="solid"/>
                      <a:round/>
                      <a:headEnd len="sm" w="sm" type="none"/>
                      <a:tailEnd len="sm" w="sm" type="none"/>
                    </a:lnT>
                  </a:tcPr>
                </a:tc>
              </a:tr>
              <a:tr h="381000">
                <a:tc>
                  <a:txBody>
                    <a:bodyPr/>
                    <a:lstStyle/>
                    <a:p>
                      <a:pPr indent="0" lvl="0" marL="0" marR="0" rtl="0" algn="l">
                        <a:lnSpc>
                          <a:spcPct val="100000"/>
                        </a:lnSpc>
                        <a:spcBef>
                          <a:spcPts val="0"/>
                        </a:spcBef>
                        <a:spcAft>
                          <a:spcPts val="0"/>
                        </a:spcAft>
                        <a:buNone/>
                      </a:pPr>
                      <a:r>
                        <a:t/>
                      </a:r>
                      <a:endParaRPr sz="1900" u="none" cap="none" strike="noStrike">
                        <a:solidFill>
                          <a:srgbClr val="743192"/>
                        </a:solidFill>
                      </a:endParaRPr>
                    </a:p>
                  </a:txBody>
                  <a:tcPr marT="91425" marB="91425" marR="91425" marL="91425"/>
                </a:tc>
                <a:tc>
                  <a:txBody>
                    <a:bodyPr/>
                    <a:lstStyle/>
                    <a:p>
                      <a:pPr indent="0" lvl="0" marL="0" marR="0" rtl="0" algn="l">
                        <a:lnSpc>
                          <a:spcPct val="100000"/>
                        </a:lnSpc>
                        <a:spcBef>
                          <a:spcPts val="0"/>
                        </a:spcBef>
                        <a:spcAft>
                          <a:spcPts val="0"/>
                        </a:spcAft>
                        <a:buNone/>
                      </a:pPr>
                      <a:r>
                        <a:rPr b="1" lang="en-US" sz="2400">
                          <a:solidFill>
                            <a:srgbClr val="743192"/>
                          </a:solidFill>
                        </a:rPr>
                        <a:t>Discussion: Open questions &amp; Pediatric enrollment questions/considerations </a:t>
                      </a:r>
                      <a:endParaRPr b="1" sz="2400" u="none" cap="none" strike="noStrike">
                        <a:solidFill>
                          <a:srgbClr val="743192"/>
                        </a:solidFill>
                      </a:endParaRPr>
                    </a:p>
                  </a:txBody>
                  <a:tcPr marT="91425" marB="91425" marR="91425" marL="91425"/>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54" name="Shape 254"/>
        <p:cNvGrpSpPr/>
        <p:nvPr/>
      </p:nvGrpSpPr>
      <p:grpSpPr>
        <a:xfrm>
          <a:off x="0" y="0"/>
          <a:ext cx="0" cy="0"/>
          <a:chOff x="0" y="0"/>
          <a:chExt cx="0" cy="0"/>
        </a:xfrm>
      </p:grpSpPr>
      <p:sp>
        <p:nvSpPr>
          <p:cNvPr id="255" name="Google Shape;255;g3c2f736c8a3_0_722"/>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56" name="Google Shape;256;g3c2f736c8a3_0_722"/>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257" name="Google Shape;257;g3c2f736c8a3_0_722"/>
          <p:cNvGrpSpPr/>
          <p:nvPr/>
        </p:nvGrpSpPr>
        <p:grpSpPr>
          <a:xfrm>
            <a:off x="1303402" y="3985"/>
            <a:ext cx="9772765" cy="6858000"/>
            <a:chOff x="1303402" y="3985"/>
            <a:chExt cx="9772765" cy="6858000"/>
          </a:xfrm>
        </p:grpSpPr>
        <p:sp>
          <p:nvSpPr>
            <p:cNvPr id="258" name="Google Shape;258;g3c2f736c8a3_0_722"/>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59" name="Google Shape;259;g3c2f736c8a3_0_722"/>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60" name="Google Shape;260;g3c2f736c8a3_0_722"/>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61" name="Google Shape;261;g3c2f736c8a3_0_722"/>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62" name="Google Shape;262;g3c2f736c8a3_0_722"/>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63" name="Google Shape;263;g3c2f736c8a3_0_722"/>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64" name="Google Shape;264;g3c2f736c8a3_0_722"/>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265" name="Google Shape;265;g3c2f736c8a3_0_722"/>
          <p:cNvSpPr txBox="1"/>
          <p:nvPr>
            <p:ph type="ctrTitle"/>
          </p:nvPr>
        </p:nvSpPr>
        <p:spPr>
          <a:xfrm>
            <a:off x="3215729" y="1764407"/>
            <a:ext cx="5760900" cy="23103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Study Updates</a:t>
            </a:r>
            <a:endParaRPr b="1" sz="4400">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p:txBody>
      </p:sp>
      <p:sp>
        <p:nvSpPr>
          <p:cNvPr id="266" name="Google Shape;266;g3c2f736c8a3_0_722"/>
          <p:cNvSpPr txBox="1"/>
          <p:nvPr>
            <p:ph idx="1" type="subTitle"/>
          </p:nvPr>
        </p:nvSpPr>
        <p:spPr>
          <a:xfrm>
            <a:off x="3215729" y="4165152"/>
            <a:ext cx="5760900" cy="682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rPr lang="en-US"/>
              <a:t>Megan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265"/>
                                        </p:tgtEl>
                                        <p:attrNameLst>
                                          <p:attrName>style.visibility</p:attrName>
                                        </p:attrNameLst>
                                      </p:cBhvr>
                                      <p:to>
                                        <p:strVal val="visible"/>
                                      </p:to>
                                    </p:set>
                                    <p:animEffect filter="fade" transition="in">
                                      <p:cBhvr>
                                        <p:cTn dur="1000"/>
                                        <p:tgtEl>
                                          <p:spTgt spid="265"/>
                                        </p:tgtEl>
                                      </p:cBhvr>
                                    </p:animEffect>
                                  </p:childTnLst>
                                </p:cTn>
                              </p:par>
                              <p:par>
                                <p:cTn fill="hold" nodeType="withEffect" presetClass="entr" presetID="10" presetSubtype="0">
                                  <p:stCondLst>
                                    <p:cond delay="1000"/>
                                  </p:stCondLst>
                                  <p:childTnLst>
                                    <p:set>
                                      <p:cBhvr>
                                        <p:cTn dur="1" fill="hold">
                                          <p:stCondLst>
                                            <p:cond delay="0"/>
                                          </p:stCondLst>
                                        </p:cTn>
                                        <p:tgtEl>
                                          <p:spTgt spid="266">
                                            <p:txEl>
                                              <p:pRg end="0" st="0"/>
                                            </p:txEl>
                                          </p:spTgt>
                                        </p:tgtEl>
                                        <p:attrNameLst>
                                          <p:attrName>style.visibility</p:attrName>
                                        </p:attrNameLst>
                                      </p:cBhvr>
                                      <p:to>
                                        <p:strVal val="visible"/>
                                      </p:to>
                                    </p:set>
                                    <p:animEffect filter="fade" transition="in">
                                      <p:cBhvr>
                                        <p:cTn dur="1000"/>
                                        <p:tgtEl>
                                          <p:spTgt spid="266">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pic>
        <p:nvPicPr>
          <p:cNvPr descr="A close-up of a logo&#10;&#10;AI-generated content may be incorrect." id="271" name="Google Shape;271;g3d422ecfddc_0_242"/>
          <p:cNvPicPr preferRelativeResize="0"/>
          <p:nvPr>
            <p:ph idx="1" type="body"/>
          </p:nvPr>
        </p:nvPicPr>
        <p:blipFill rotWithShape="1">
          <a:blip r:embed="rId3">
            <a:alphaModFix/>
          </a:blip>
          <a:srcRect b="0" l="0" r="0" t="0"/>
          <a:stretch/>
        </p:blipFill>
        <p:spPr>
          <a:xfrm>
            <a:off x="454024" y="272599"/>
            <a:ext cx="3104100" cy="1374300"/>
          </a:xfrm>
          <a:prstGeom prst="rect">
            <a:avLst/>
          </a:prstGeom>
          <a:noFill/>
          <a:ln>
            <a:noFill/>
          </a:ln>
        </p:spPr>
      </p:pic>
      <p:sp>
        <p:nvSpPr>
          <p:cNvPr id="272" name="Google Shape;272;g3d422ecfddc_0_242"/>
          <p:cNvSpPr txBox="1"/>
          <p:nvPr/>
        </p:nvSpPr>
        <p:spPr>
          <a:xfrm>
            <a:off x="124025" y="2493075"/>
            <a:ext cx="3434100" cy="27045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chemeClr val="dk1"/>
              </a:buClr>
              <a:buSzPts val="1100"/>
              <a:buFont typeface="Arial"/>
              <a:buNone/>
            </a:pPr>
            <a:r>
              <a:rPr b="0" i="0" lang="en-US" sz="2000" u="none" cap="none" strike="noStrike">
                <a:solidFill>
                  <a:schemeClr val="dk1"/>
                </a:solidFill>
                <a:highlight>
                  <a:srgbClr val="FFFFFF"/>
                </a:highlight>
                <a:latin typeface="Arial"/>
                <a:ea typeface="Arial"/>
                <a:cs typeface="Arial"/>
                <a:sym typeface="Arial"/>
              </a:rPr>
              <a:t>As of </a:t>
            </a:r>
            <a:r>
              <a:rPr lang="en-US" sz="2000">
                <a:solidFill>
                  <a:schemeClr val="dk1"/>
                </a:solidFill>
                <a:highlight>
                  <a:srgbClr val="FFFFFF"/>
                </a:highlight>
              </a:rPr>
              <a:t>06/05</a:t>
            </a:r>
            <a:r>
              <a:rPr b="0" i="0" lang="en-US" sz="2000" u="none" cap="none" strike="noStrike">
                <a:solidFill>
                  <a:schemeClr val="dk1"/>
                </a:solidFill>
                <a:highlight>
                  <a:srgbClr val="FFFFFF"/>
                </a:highlight>
                <a:latin typeface="Arial"/>
                <a:ea typeface="Arial"/>
                <a:cs typeface="Arial"/>
                <a:sym typeface="Arial"/>
              </a:rPr>
              <a:t>/2026-</a:t>
            </a:r>
            <a:endParaRPr b="0" i="0" sz="2000" u="none" cap="none" strike="noStrike">
              <a:solidFill>
                <a:schemeClr val="dk1"/>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chemeClr val="dk1"/>
              </a:buClr>
              <a:buSzPts val="1100"/>
              <a:buFont typeface="Arial"/>
              <a:buNone/>
            </a:pPr>
            <a:r>
              <a:rPr b="1" i="0" lang="en-US" sz="2400" u="none" cap="none" strike="noStrike">
                <a:solidFill>
                  <a:srgbClr val="743192"/>
                </a:solidFill>
                <a:highlight>
                  <a:srgbClr val="FFFFFF"/>
                </a:highlight>
                <a:latin typeface="Arial"/>
                <a:ea typeface="Arial"/>
                <a:cs typeface="Arial"/>
                <a:sym typeface="Arial"/>
              </a:rPr>
              <a:t>Total enrollment</a:t>
            </a:r>
            <a:r>
              <a:rPr b="0" i="0" lang="en-US" sz="2400" u="none" cap="none" strike="noStrike">
                <a:solidFill>
                  <a:srgbClr val="743192"/>
                </a:solidFill>
                <a:highlight>
                  <a:srgbClr val="FFFFFF"/>
                </a:highlight>
                <a:latin typeface="Arial"/>
                <a:ea typeface="Arial"/>
                <a:cs typeface="Arial"/>
                <a:sym typeface="Arial"/>
              </a:rPr>
              <a:t>:   </a:t>
            </a:r>
            <a:r>
              <a:rPr lang="en-US" sz="2400">
                <a:solidFill>
                  <a:srgbClr val="743192"/>
                </a:solidFill>
                <a:highlight>
                  <a:srgbClr val="FFFFFF"/>
                </a:highlight>
              </a:rPr>
              <a:t>7</a:t>
            </a:r>
            <a:endParaRPr b="0" i="0" sz="2400" u="none" cap="none" strike="noStrike">
              <a:solidFill>
                <a:srgbClr val="743192"/>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chemeClr val="dk1"/>
              </a:buClr>
              <a:buSzPts val="1100"/>
              <a:buFont typeface="Arial"/>
              <a:buNone/>
            </a:pPr>
            <a:r>
              <a:rPr b="0" i="0" lang="en-US" sz="2000" u="none" cap="none" strike="noStrike">
                <a:solidFill>
                  <a:schemeClr val="dk1"/>
                </a:solidFill>
                <a:highlight>
                  <a:srgbClr val="FFFFFF"/>
                </a:highlight>
                <a:latin typeface="Arial"/>
                <a:ea typeface="Arial"/>
                <a:cs typeface="Arial"/>
                <a:sym typeface="Arial"/>
              </a:rPr>
              <a:t>Sites Released to Enroll: </a:t>
            </a:r>
            <a:r>
              <a:rPr lang="en-US" sz="2000">
                <a:solidFill>
                  <a:schemeClr val="dk1"/>
                </a:solidFill>
                <a:highlight>
                  <a:srgbClr val="FFFFFF"/>
                </a:highlight>
              </a:rPr>
              <a:t>17</a:t>
            </a:r>
            <a:endParaRPr b="0" i="0" sz="2000" u="none" cap="none" strike="noStrike">
              <a:solidFill>
                <a:schemeClr val="dk1"/>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chemeClr val="dk1"/>
              </a:buClr>
              <a:buSzPts val="1100"/>
              <a:buFont typeface="Arial"/>
              <a:buNone/>
            </a:pPr>
            <a:r>
              <a:rPr b="0" i="0" lang="en-US" sz="2000" u="none" cap="none" strike="noStrike">
                <a:solidFill>
                  <a:schemeClr val="dk1"/>
                </a:solidFill>
                <a:highlight>
                  <a:srgbClr val="FFFFFF"/>
                </a:highlight>
                <a:latin typeface="Arial"/>
                <a:ea typeface="Arial"/>
                <a:cs typeface="Arial"/>
                <a:sym typeface="Arial"/>
              </a:rPr>
              <a:t>Sites with Enrollments: </a:t>
            </a:r>
            <a:r>
              <a:rPr lang="en-US" sz="2000">
                <a:solidFill>
                  <a:schemeClr val="dk1"/>
                </a:solidFill>
                <a:highlight>
                  <a:srgbClr val="FFFFFF"/>
                </a:highlight>
              </a:rPr>
              <a:t>3</a:t>
            </a:r>
            <a:endParaRPr b="0" i="0" sz="2000" u="none" cap="none" strike="noStrike">
              <a:solidFill>
                <a:schemeClr val="dk1"/>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1600"/>
              <a:buFont typeface="Arial"/>
              <a:buNone/>
            </a:pPr>
            <a:r>
              <a:rPr b="0" i="0" lang="en-US" sz="2000" u="none" cap="none" strike="noStrike">
                <a:solidFill>
                  <a:schemeClr val="dk1"/>
                </a:solidFill>
                <a:highlight>
                  <a:srgbClr val="FFFFFF"/>
                </a:highlight>
                <a:latin typeface="Arial"/>
                <a:ea typeface="Arial"/>
                <a:cs typeface="Arial"/>
                <a:sym typeface="Arial"/>
              </a:rPr>
              <a:t>Target Enrollment:  770</a:t>
            </a:r>
            <a:endParaRPr b="0" i="0" sz="2000" u="none" cap="none" strike="noStrike">
              <a:solidFill>
                <a:schemeClr val="dk1"/>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chemeClr val="dk1"/>
              </a:buClr>
              <a:buSzPts val="1100"/>
              <a:buFont typeface="Arial"/>
              <a:buNone/>
            </a:pPr>
            <a:r>
              <a:t/>
            </a:r>
            <a:endParaRPr b="0" i="0" sz="1400" u="none" cap="none" strike="noStrike">
              <a:solidFill>
                <a:schemeClr val="dk1"/>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p:txBody>
      </p:sp>
      <p:pic>
        <p:nvPicPr>
          <p:cNvPr id="273" name="Google Shape;273;g3d422ecfddc_0_242" title="Screenshot 2026-06-04 at 10.43.14 AM.png"/>
          <p:cNvPicPr preferRelativeResize="0"/>
          <p:nvPr/>
        </p:nvPicPr>
        <p:blipFill>
          <a:blip r:embed="rId4">
            <a:alphaModFix/>
          </a:blip>
          <a:stretch>
            <a:fillRect/>
          </a:stretch>
        </p:blipFill>
        <p:spPr>
          <a:xfrm>
            <a:off x="3666575" y="333251"/>
            <a:ext cx="8525425" cy="6191474"/>
          </a:xfrm>
          <a:prstGeom prst="rect">
            <a:avLst/>
          </a:prstGeom>
          <a:noFill/>
          <a:ln>
            <a:noFill/>
          </a:ln>
        </p:spPr>
      </p:pic>
      <p:sp>
        <p:nvSpPr>
          <p:cNvPr id="274" name="Google Shape;274;g3d422ecfddc_0_242"/>
          <p:cNvSpPr/>
          <p:nvPr/>
        </p:nvSpPr>
        <p:spPr>
          <a:xfrm>
            <a:off x="7590250" y="1690700"/>
            <a:ext cx="881400" cy="104700"/>
          </a:xfrm>
          <a:prstGeom prst="rect">
            <a:avLst/>
          </a:prstGeom>
          <a:solidFill>
            <a:schemeClr val="accen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5" name="Google Shape;275;g3d422ecfddc_0_242"/>
          <p:cNvSpPr txBox="1"/>
          <p:nvPr/>
        </p:nvSpPr>
        <p:spPr>
          <a:xfrm>
            <a:off x="8770625" y="928725"/>
            <a:ext cx="298800" cy="433200"/>
          </a:xfrm>
          <a:prstGeom prst="rect">
            <a:avLst/>
          </a:prstGeom>
          <a:solidFill>
            <a:schemeClr val="lt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000">
                <a:solidFill>
                  <a:schemeClr val="dk1"/>
                </a:solidFill>
              </a:rPr>
              <a:t>5</a:t>
            </a:r>
            <a:endParaRPr sz="2000">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pic>
        <p:nvPicPr>
          <p:cNvPr descr="A close-up of a logo&#10;&#10;AI-generated content may be incorrect." id="280" name="Google Shape;280;g3c2f736c8a3_0_35"/>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281" name="Google Shape;281;g3c2f736c8a3_0_35"/>
          <p:cNvSpPr txBox="1"/>
          <p:nvPr>
            <p:ph type="title"/>
          </p:nvPr>
        </p:nvSpPr>
        <p:spPr>
          <a:xfrm>
            <a:off x="429570" y="437600"/>
            <a:ext cx="883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Sites with initial EFIC activities completed: 49 / 66</a:t>
            </a:r>
            <a:endParaRPr>
              <a:solidFill>
                <a:srgbClr val="743192"/>
              </a:solidFill>
              <a:latin typeface="Arial"/>
              <a:ea typeface="Arial"/>
              <a:cs typeface="Arial"/>
              <a:sym typeface="Arial"/>
            </a:endParaRPr>
          </a:p>
        </p:txBody>
      </p:sp>
      <p:sp>
        <p:nvSpPr>
          <p:cNvPr id="282" name="Google Shape;282;g3c2f736c8a3_0_35"/>
          <p:cNvSpPr txBox="1"/>
          <p:nvPr>
            <p:ph type="title"/>
          </p:nvPr>
        </p:nvSpPr>
        <p:spPr>
          <a:xfrm>
            <a:off x="429570" y="1964850"/>
            <a:ext cx="8835600" cy="13257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Sites Submitted to CIRB: 39 / 66</a:t>
            </a:r>
            <a:endParaRPr>
              <a:solidFill>
                <a:srgbClr val="743192"/>
              </a:solidFill>
              <a:latin typeface="Arial"/>
              <a:ea typeface="Arial"/>
              <a:cs typeface="Arial"/>
              <a:sym typeface="Arial"/>
            </a:endParaRPr>
          </a:p>
        </p:txBody>
      </p:sp>
      <p:sp>
        <p:nvSpPr>
          <p:cNvPr id="283" name="Google Shape;283;g3c2f736c8a3_0_35"/>
          <p:cNvSpPr txBox="1"/>
          <p:nvPr>
            <p:ph type="title"/>
          </p:nvPr>
        </p:nvSpPr>
        <p:spPr>
          <a:xfrm>
            <a:off x="429575" y="3492100"/>
            <a:ext cx="9204900" cy="13257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Sites with CIRB Approval: 32 / 66</a:t>
            </a:r>
            <a:endParaRPr b="1">
              <a:solidFill>
                <a:srgbClr val="743192"/>
              </a:solidFill>
              <a:latin typeface="Arial"/>
              <a:ea typeface="Arial"/>
              <a:cs typeface="Arial"/>
              <a:sym typeface="Arial"/>
            </a:endParaRPr>
          </a:p>
        </p:txBody>
      </p:sp>
      <p:sp>
        <p:nvSpPr>
          <p:cNvPr id="284" name="Google Shape;284;g3c2f736c8a3_0_35"/>
          <p:cNvSpPr txBox="1"/>
          <p:nvPr>
            <p:ph type="title"/>
          </p:nvPr>
        </p:nvSpPr>
        <p:spPr>
          <a:xfrm>
            <a:off x="469620" y="4959275"/>
            <a:ext cx="883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Sites Released to Enroll: 17 / 66</a:t>
            </a:r>
            <a:endParaRPr>
              <a:solidFill>
                <a:srgbClr val="743192"/>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graphicFrame>
        <p:nvGraphicFramePr>
          <p:cNvPr id="290" name="Google Shape;290;g3e8918ec5f8_0_6"/>
          <p:cNvGraphicFramePr/>
          <p:nvPr/>
        </p:nvGraphicFramePr>
        <p:xfrm>
          <a:off x="1098975" y="424513"/>
          <a:ext cx="3000000" cy="3000000"/>
        </p:xfrm>
        <a:graphic>
          <a:graphicData uri="http://schemas.openxmlformats.org/drawingml/2006/table">
            <a:tbl>
              <a:tblPr>
                <a:noFill/>
                <a:tableStyleId>{86E2452C-F9A6-4548-AB5E-3434CD4F3493}</a:tableStyleId>
              </a:tblPr>
              <a:tblGrid>
                <a:gridCol w="2001325"/>
                <a:gridCol w="2128000"/>
                <a:gridCol w="2199175"/>
                <a:gridCol w="1955300"/>
                <a:gridCol w="1932900"/>
              </a:tblGrid>
              <a:tr h="180075">
                <a:tc>
                  <a:txBody>
                    <a:bodyPr/>
                    <a:lstStyle/>
                    <a:p>
                      <a:pPr indent="0" lvl="0" marL="0" rtl="0" algn="ctr">
                        <a:spcBef>
                          <a:spcPts val="0"/>
                        </a:spcBef>
                        <a:spcAft>
                          <a:spcPts val="0"/>
                        </a:spcAft>
                        <a:buNone/>
                      </a:pPr>
                      <a:r>
                        <a:rPr b="1" lang="en-US" sz="1300">
                          <a:solidFill>
                            <a:schemeClr val="dk1"/>
                          </a:solidFill>
                        </a:rPr>
                        <a:t>Submitted Pending Review</a:t>
                      </a:r>
                      <a:endParaRPr b="1" sz="1300">
                        <a:solidFill>
                          <a:schemeClr val="dk1"/>
                        </a:solidFill>
                      </a:endParaRPr>
                    </a:p>
                    <a:p>
                      <a:pPr indent="0" lvl="0" marL="0" rtl="0" algn="ctr">
                        <a:spcBef>
                          <a:spcPts val="0"/>
                        </a:spcBef>
                        <a:spcAft>
                          <a:spcPts val="0"/>
                        </a:spcAft>
                        <a:buNone/>
                      </a:pPr>
                      <a:r>
                        <a:rPr b="1" lang="en-US" sz="1300">
                          <a:solidFill>
                            <a:schemeClr val="dk1"/>
                          </a:solidFill>
                        </a:rPr>
                        <a:t>(4)</a:t>
                      </a:r>
                      <a:endParaRPr b="1" sz="1300">
                        <a:solidFill>
                          <a:schemeClr val="dk1"/>
                        </a:solidFill>
                      </a:endParaRPr>
                    </a:p>
                  </a:txBody>
                  <a:tcPr marT="91425" marB="91425" marR="91425" marL="91425">
                    <a:lnT cap="flat" cmpd="sng" w="952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b="1" lang="en-US" sz="1300">
                          <a:solidFill>
                            <a:schemeClr val="dk1"/>
                          </a:solidFill>
                        </a:rPr>
                        <a:t>EFIC Revisions in progress </a:t>
                      </a:r>
                      <a:endParaRPr b="1" sz="1300">
                        <a:solidFill>
                          <a:schemeClr val="dk1"/>
                        </a:solidFill>
                      </a:endParaRPr>
                    </a:p>
                    <a:p>
                      <a:pPr indent="0" lvl="0" marL="0" rtl="0" algn="ctr">
                        <a:spcBef>
                          <a:spcPts val="0"/>
                        </a:spcBef>
                        <a:spcAft>
                          <a:spcPts val="0"/>
                        </a:spcAft>
                        <a:buNone/>
                      </a:pPr>
                      <a:r>
                        <a:rPr b="1" lang="en-US" sz="1300">
                          <a:solidFill>
                            <a:schemeClr val="dk1"/>
                          </a:solidFill>
                        </a:rPr>
                        <a:t>(3)</a:t>
                      </a:r>
                      <a:endParaRPr b="1" sz="1300">
                        <a:solidFill>
                          <a:schemeClr val="dk1"/>
                        </a:solidFill>
                      </a:endParaRPr>
                    </a:p>
                  </a:txBody>
                  <a:tcPr marT="91425" marB="91425" marR="91425" marL="91425">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2"/>
                    </a:solidFill>
                  </a:tcPr>
                </a:tc>
                <a:tc>
                  <a:txBody>
                    <a:bodyPr/>
                    <a:lstStyle/>
                    <a:p>
                      <a:pPr indent="0" lvl="0" marL="0" rtl="0" algn="ctr">
                        <a:spcBef>
                          <a:spcPts val="0"/>
                        </a:spcBef>
                        <a:spcAft>
                          <a:spcPts val="0"/>
                        </a:spcAft>
                        <a:buNone/>
                      </a:pPr>
                      <a:r>
                        <a:rPr b="1" lang="en-US" sz="1300"/>
                        <a:t>Approved Pending release (15)</a:t>
                      </a:r>
                      <a:endParaRPr b="1" sz="1300"/>
                    </a:p>
                  </a:txBody>
                  <a:tcPr marT="91425" marB="91425" marR="91425" marL="91425">
                    <a:lnB cap="flat" cmpd="sng" w="8650">
                      <a:solidFill>
                        <a:srgbClr val="CCCCCC"/>
                      </a:solidFill>
                      <a:prstDash val="solid"/>
                      <a:round/>
                      <a:headEnd len="sm" w="sm" type="none"/>
                      <a:tailEnd len="sm" w="sm" type="none"/>
                    </a:lnB>
                    <a:solidFill>
                      <a:schemeClr val="lt2"/>
                    </a:solidFill>
                  </a:tcPr>
                </a:tc>
                <a:tc gridSpan="2">
                  <a:txBody>
                    <a:bodyPr/>
                    <a:lstStyle/>
                    <a:p>
                      <a:pPr indent="0" lvl="0" marL="0" rtl="0" algn="ctr">
                        <a:spcBef>
                          <a:spcPts val="0"/>
                        </a:spcBef>
                        <a:spcAft>
                          <a:spcPts val="0"/>
                        </a:spcAft>
                        <a:buNone/>
                      </a:pPr>
                      <a:r>
                        <a:rPr b="1" lang="en-US" sz="1300"/>
                        <a:t>Released to enroll (17)</a:t>
                      </a:r>
                      <a:endParaRPr b="1" sz="1300"/>
                    </a:p>
                  </a:txBody>
                  <a:tcPr marT="91425" marB="91425" marR="91425" marL="91425">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chemeClr val="lt2"/>
                    </a:solidFill>
                  </a:tcPr>
                </a:tc>
                <a:tc hMerge="1"/>
              </a:tr>
              <a:tr h="336350">
                <a:tc>
                  <a:txBody>
                    <a:bodyPr/>
                    <a:lstStyle/>
                    <a:p>
                      <a:pPr indent="0" lvl="0" marL="0" rtl="0" algn="ctr">
                        <a:lnSpc>
                          <a:spcPct val="115000"/>
                        </a:lnSpc>
                        <a:spcBef>
                          <a:spcPts val="0"/>
                        </a:spcBef>
                        <a:spcAft>
                          <a:spcPts val="0"/>
                        </a:spcAft>
                        <a:buNone/>
                      </a:pPr>
                      <a:r>
                        <a:rPr b="1" lang="en-US" sz="1000"/>
                        <a:t>Rady Children’s Hospital</a:t>
                      </a:r>
                      <a:endParaRPr b="1" sz="1000">
                        <a:solidFill>
                          <a:schemeClr val="dk1"/>
                        </a:solidFill>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F4CCCC"/>
                    </a:solidFill>
                  </a:tcPr>
                </a:tc>
                <a:tc>
                  <a:txBody>
                    <a:bodyPr/>
                    <a:lstStyle/>
                    <a:p>
                      <a:pPr indent="0" lvl="0" marL="0" rtl="0" algn="ctr">
                        <a:spcBef>
                          <a:spcPts val="0"/>
                        </a:spcBef>
                        <a:spcAft>
                          <a:spcPts val="0"/>
                        </a:spcAft>
                        <a:buNone/>
                      </a:pPr>
                      <a:r>
                        <a:rPr b="1" lang="en-US" sz="1000">
                          <a:solidFill>
                            <a:schemeClr val="dk1"/>
                          </a:solidFill>
                        </a:rPr>
                        <a:t>Stanford University </a:t>
                      </a:r>
                      <a:endParaRPr/>
                    </a:p>
                  </a:txBody>
                  <a:tcPr marT="19050" marB="19050" marR="28575" marL="28575" anchor="b">
                    <a:lnL cap="flat" cmpd="sng" w="10575">
                      <a:solidFill>
                        <a:srgbClr val="CCCCCC"/>
                      </a:solidFill>
                      <a:prstDash val="solid"/>
                      <a:round/>
                      <a:headEnd len="sm" w="sm" type="none"/>
                      <a:tailEnd len="sm" w="sm" type="none"/>
                    </a:lnL>
                    <a:lnR cap="flat" cmpd="sng" w="8650">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9DAF8"/>
                    </a:solidFill>
                  </a:tcPr>
                </a:tc>
                <a:tc>
                  <a:txBody>
                    <a:bodyPr/>
                    <a:lstStyle/>
                    <a:p>
                      <a:pPr indent="0" lvl="0" marL="0" rtl="0" algn="ctr">
                        <a:lnSpc>
                          <a:spcPct val="115000"/>
                        </a:lnSpc>
                        <a:spcBef>
                          <a:spcPts val="0"/>
                        </a:spcBef>
                        <a:spcAft>
                          <a:spcPts val="0"/>
                        </a:spcAft>
                        <a:buClr>
                          <a:schemeClr val="dk1"/>
                        </a:buClr>
                        <a:buSzPts val="1100"/>
                        <a:buFont typeface="Arial"/>
                        <a:buNone/>
                      </a:pPr>
                      <a:r>
                        <a:rPr b="1" lang="en-US" sz="1000">
                          <a:latin typeface="Lexend"/>
                          <a:ea typeface="Lexend"/>
                          <a:cs typeface="Lexend"/>
                          <a:sym typeface="Lexend"/>
                        </a:rPr>
                        <a:t>UCSF Medical Center</a:t>
                      </a:r>
                      <a:endParaRPr b="1" sz="1000">
                        <a:latin typeface="Lexend"/>
                        <a:ea typeface="Lexend"/>
                        <a:cs typeface="Lexend"/>
                        <a:sym typeface="Lexend"/>
                      </a:endParaRPr>
                    </a:p>
                  </a:txBody>
                  <a:tcPr marT="19050" marB="19050" marR="28575" marL="28575" anchor="b">
                    <a:lnL cap="flat" cmpd="sng" w="8650">
                      <a:solidFill>
                        <a:srgbClr val="CCCCCC"/>
                      </a:solidFill>
                      <a:prstDash val="solid"/>
                      <a:round/>
                      <a:headEnd len="sm" w="sm" type="none"/>
                      <a:tailEnd len="sm" w="sm" type="none"/>
                    </a:lnL>
                    <a:lnR cap="flat" cmpd="sng" w="8650">
                      <a:solidFill>
                        <a:srgbClr val="CCCCCC"/>
                      </a:solidFill>
                      <a:prstDash val="solid"/>
                      <a:round/>
                      <a:headEnd len="sm" w="sm" type="none"/>
                      <a:tailEnd len="sm" w="sm" type="none"/>
                    </a:lnR>
                    <a:lnT cap="flat" cmpd="sng" w="8650">
                      <a:solidFill>
                        <a:srgbClr val="CCCCCC"/>
                      </a:solidFill>
                      <a:prstDash val="solid"/>
                      <a:round/>
                      <a:headEnd len="sm" w="sm" type="none"/>
                      <a:tailEnd len="sm" w="sm" type="none"/>
                    </a:lnT>
                    <a:lnB cap="flat" cmpd="sng" w="8650">
                      <a:solidFill>
                        <a:srgbClr val="CCCCCC"/>
                      </a:solidFill>
                      <a:prstDash val="solid"/>
                      <a:round/>
                      <a:headEnd len="sm" w="sm" type="none"/>
                      <a:tailEnd len="sm" w="sm" type="none"/>
                    </a:lnB>
                    <a:solidFill>
                      <a:srgbClr val="FFD966"/>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Nationwide Children's Hospital</a:t>
                      </a:r>
                      <a:endParaRPr b="1" sz="1000">
                        <a:latin typeface="Lexend"/>
                        <a:ea typeface="Lexend"/>
                        <a:cs typeface="Lexend"/>
                        <a:sym typeface="Lexend"/>
                      </a:endParaRPr>
                    </a:p>
                  </a:txBody>
                  <a:tcPr marT="19050" marB="19050" marR="28575" marL="28575" anchor="b">
                    <a:lnL cap="flat" cmpd="sng" w="8650">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Yale New Haven Hospital</a:t>
                      </a:r>
                      <a:endParaRPr b="1" sz="10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339000">
                <a:tc>
                  <a:txBody>
                    <a:bodyPr/>
                    <a:lstStyle/>
                    <a:p>
                      <a:pPr indent="0" lvl="0" marL="0" rtl="0" algn="ctr">
                        <a:lnSpc>
                          <a:spcPct val="115000"/>
                        </a:lnSpc>
                        <a:spcBef>
                          <a:spcPts val="0"/>
                        </a:spcBef>
                        <a:spcAft>
                          <a:spcPts val="0"/>
                        </a:spcAft>
                        <a:buNone/>
                      </a:pPr>
                      <a:r>
                        <a:rPr b="1" lang="en-US" sz="1000"/>
                        <a:t>UCSD Health La Jolla</a:t>
                      </a:r>
                      <a:endParaRPr b="1" sz="1000"/>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10575">
                      <a:solidFill>
                        <a:srgbClr val="CCCCCC"/>
                      </a:solidFill>
                      <a:prstDash val="solid"/>
                      <a:round/>
                      <a:headEnd len="sm" w="sm" type="none"/>
                      <a:tailEnd len="sm" w="sm" type="none"/>
                    </a:lnB>
                    <a:solidFill>
                      <a:srgbClr val="F4CCCC"/>
                    </a:solidFill>
                  </a:tcPr>
                </a:tc>
                <a:tc>
                  <a:txBody>
                    <a:bodyPr/>
                    <a:lstStyle/>
                    <a:p>
                      <a:pPr indent="0" lvl="0" marL="0" rtl="0" algn="ctr">
                        <a:spcBef>
                          <a:spcPts val="0"/>
                        </a:spcBef>
                        <a:spcAft>
                          <a:spcPts val="0"/>
                        </a:spcAft>
                        <a:buNone/>
                      </a:pPr>
                      <a:r>
                        <a:rPr b="1" lang="en-US" sz="1000"/>
                        <a:t>University of Minnesota Medical Center &amp; Masonic</a:t>
                      </a:r>
                      <a:endParaRPr b="1" sz="1000"/>
                    </a:p>
                  </a:txBody>
                  <a:tcPr marT="19050" marB="19050" marR="28575" marL="28575" anchor="b">
                    <a:lnL cap="flat" cmpd="sng" w="10575">
                      <a:solidFill>
                        <a:srgbClr val="CCCCCC"/>
                      </a:solidFill>
                      <a:prstDash val="solid"/>
                      <a:round/>
                      <a:headEnd len="sm" w="sm" type="none"/>
                      <a:tailEnd len="sm" w="sm" type="none"/>
                    </a:lnL>
                    <a:lnR cap="flat" cmpd="sng" w="8650">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9DAF8"/>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San Francisco General Hospital</a:t>
                      </a:r>
                      <a:endParaRPr b="1" sz="1000">
                        <a:latin typeface="Lexend"/>
                        <a:ea typeface="Lexend"/>
                        <a:cs typeface="Lexend"/>
                        <a:sym typeface="Lexend"/>
                      </a:endParaRPr>
                    </a:p>
                  </a:txBody>
                  <a:tcPr marT="19050" marB="19050" marR="28575" marL="28575" anchor="b">
                    <a:lnL cap="flat" cmpd="sng" w="8650">
                      <a:solidFill>
                        <a:srgbClr val="CCCCCC"/>
                      </a:solidFill>
                      <a:prstDash val="solid"/>
                      <a:round/>
                      <a:headEnd len="sm" w="sm" type="none"/>
                      <a:tailEnd len="sm" w="sm" type="none"/>
                    </a:lnL>
                    <a:lnR cap="flat" cmpd="sng" w="8650">
                      <a:solidFill>
                        <a:srgbClr val="CCCCCC"/>
                      </a:solidFill>
                      <a:prstDash val="solid"/>
                      <a:round/>
                      <a:headEnd len="sm" w="sm" type="none"/>
                      <a:tailEnd len="sm" w="sm" type="none"/>
                    </a:lnR>
                    <a:lnT cap="flat" cmpd="sng" w="8650">
                      <a:solidFill>
                        <a:srgbClr val="CCCCCC"/>
                      </a:solidFill>
                      <a:prstDash val="solid"/>
                      <a:round/>
                      <a:headEnd len="sm" w="sm" type="none"/>
                      <a:tailEnd len="sm" w="sm" type="none"/>
                    </a:lnT>
                    <a:lnB cap="flat" cmpd="sng" w="8650">
                      <a:solidFill>
                        <a:srgbClr val="CCCCCC"/>
                      </a:solidFill>
                      <a:prstDash val="solid"/>
                      <a:round/>
                      <a:headEnd len="sm" w="sm" type="none"/>
                      <a:tailEnd len="sm" w="sm" type="none"/>
                    </a:lnB>
                    <a:solidFill>
                      <a:srgbClr val="FFD966"/>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Memorial Hermann </a:t>
                      </a:r>
                      <a:endParaRPr b="1" sz="1000">
                        <a:latin typeface="Lexend"/>
                        <a:ea typeface="Lexend"/>
                        <a:cs typeface="Lexend"/>
                        <a:sym typeface="Lexend"/>
                      </a:endParaRPr>
                    </a:p>
                  </a:txBody>
                  <a:tcPr marT="19050" marB="19050" marR="28575" marL="28575" anchor="b">
                    <a:lnL cap="flat" cmpd="sng" w="8650">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Temple University Hospital</a:t>
                      </a:r>
                      <a:endParaRPr b="1" sz="10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336350">
                <a:tc>
                  <a:txBody>
                    <a:bodyPr/>
                    <a:lstStyle/>
                    <a:p>
                      <a:pPr indent="0" lvl="0" marL="0" rtl="0" algn="ctr">
                        <a:lnSpc>
                          <a:spcPct val="115000"/>
                        </a:lnSpc>
                        <a:spcBef>
                          <a:spcPts val="0"/>
                        </a:spcBef>
                        <a:spcAft>
                          <a:spcPts val="0"/>
                        </a:spcAft>
                        <a:buNone/>
                      </a:pPr>
                      <a:r>
                        <a:rPr b="1" lang="en-US" sz="1000"/>
                        <a:t>UCSD Hillcrest Hospital</a:t>
                      </a:r>
                      <a:endParaRPr b="1" sz="1000">
                        <a:solidFill>
                          <a:schemeClr val="dk1"/>
                        </a:solidFill>
                      </a:endParaRPr>
                    </a:p>
                  </a:txBody>
                  <a:tcPr marT="19050" marB="19050" marR="28575" marL="28575" anchor="b">
                    <a:lnL cap="flat" cmpd="sng" w="10575">
                      <a:solidFill>
                        <a:srgbClr val="CCCCCC"/>
                      </a:solidFill>
                      <a:prstDash val="solid"/>
                      <a:round/>
                      <a:headEnd len="sm" w="sm" type="none"/>
                      <a:tailEnd len="sm" w="sm" type="none"/>
                    </a:lnL>
                    <a:lnR cap="flat" cmpd="sng" w="10575">
                      <a:solidFill>
                        <a:srgbClr val="CCCCCC"/>
                      </a:solidFill>
                      <a:prstDash val="solid"/>
                      <a:round/>
                      <a:headEnd len="sm" w="sm" type="none"/>
                      <a:tailEnd len="sm" w="sm" type="none"/>
                    </a:lnR>
                    <a:lnT cap="flat" cmpd="sng" w="1057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F4CCCC"/>
                    </a:solidFill>
                  </a:tcPr>
                </a:tc>
                <a:tc>
                  <a:txBody>
                    <a:bodyPr/>
                    <a:lstStyle/>
                    <a:p>
                      <a:pPr indent="0" lvl="0" marL="0" rtl="0" algn="ctr">
                        <a:spcBef>
                          <a:spcPts val="0"/>
                        </a:spcBef>
                        <a:spcAft>
                          <a:spcPts val="0"/>
                        </a:spcAft>
                        <a:buNone/>
                      </a:pPr>
                      <a:r>
                        <a:rPr b="1" lang="en-US" sz="1000">
                          <a:solidFill>
                            <a:schemeClr val="dk1"/>
                          </a:solidFill>
                        </a:rPr>
                        <a:t>University of Illinois Hospital</a:t>
                      </a:r>
                      <a:r>
                        <a:rPr lang="en-US" sz="1000">
                          <a:solidFill>
                            <a:schemeClr val="dk1"/>
                          </a:solidFill>
                        </a:rPr>
                        <a:t> </a:t>
                      </a:r>
                      <a:endParaRPr sz="1000"/>
                    </a:p>
                  </a:txBody>
                  <a:tcPr marT="19050" marB="19050" marR="28575" marL="28575" anchor="b">
                    <a:lnL cap="flat" cmpd="sng" w="10575">
                      <a:solidFill>
                        <a:srgbClr val="CCCCCC"/>
                      </a:solidFill>
                      <a:prstDash val="solid"/>
                      <a:round/>
                      <a:headEnd len="sm" w="sm" type="none"/>
                      <a:tailEnd len="sm" w="sm" type="none"/>
                    </a:lnL>
                    <a:lnR cap="flat" cmpd="sng" w="8650">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9DAF8"/>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OSU Wexner Medical Center</a:t>
                      </a:r>
                      <a:endParaRPr b="1" sz="1000">
                        <a:latin typeface="Lexend"/>
                        <a:ea typeface="Lexend"/>
                        <a:cs typeface="Lexend"/>
                        <a:sym typeface="Lexend"/>
                      </a:endParaRPr>
                    </a:p>
                  </a:txBody>
                  <a:tcPr marT="19050" marB="19050" marR="28575" marL="28575" anchor="b">
                    <a:lnL cap="flat" cmpd="sng" w="8650">
                      <a:solidFill>
                        <a:srgbClr val="CCCCCC"/>
                      </a:solidFill>
                      <a:prstDash val="solid"/>
                      <a:round/>
                      <a:headEnd len="sm" w="sm" type="none"/>
                      <a:tailEnd len="sm" w="sm" type="none"/>
                    </a:lnL>
                    <a:lnR cap="flat" cmpd="sng" w="8650">
                      <a:solidFill>
                        <a:srgbClr val="CCCCCC"/>
                      </a:solidFill>
                      <a:prstDash val="solid"/>
                      <a:round/>
                      <a:headEnd len="sm" w="sm" type="none"/>
                      <a:tailEnd len="sm" w="sm" type="none"/>
                    </a:lnR>
                    <a:lnT cap="flat" cmpd="sng" w="8650">
                      <a:solidFill>
                        <a:srgbClr val="CCCCCC"/>
                      </a:solidFill>
                      <a:prstDash val="solid"/>
                      <a:round/>
                      <a:headEnd len="sm" w="sm" type="none"/>
                      <a:tailEnd len="sm" w="sm" type="none"/>
                    </a:lnT>
                    <a:lnB cap="flat" cmpd="sng" w="8650">
                      <a:solidFill>
                        <a:srgbClr val="CCCCCC"/>
                      </a:solidFill>
                      <a:prstDash val="solid"/>
                      <a:round/>
                      <a:headEnd len="sm" w="sm" type="none"/>
                      <a:tailEnd len="sm" w="sm" type="none"/>
                    </a:lnB>
                    <a:solidFill>
                      <a:srgbClr val="FFD966"/>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Grady Memorial Hospital</a:t>
                      </a:r>
                      <a:endParaRPr b="1" sz="1000">
                        <a:latin typeface="Lexend"/>
                        <a:ea typeface="Lexend"/>
                        <a:cs typeface="Lexend"/>
                        <a:sym typeface="Lexend"/>
                      </a:endParaRPr>
                    </a:p>
                  </a:txBody>
                  <a:tcPr marT="19050" marB="19050" marR="28575" marL="28575" anchor="b">
                    <a:lnL cap="flat" cmpd="sng" w="8650">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University of Michigan </a:t>
                      </a:r>
                      <a:endParaRPr b="1" sz="10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336350">
                <a:tc>
                  <a:txBody>
                    <a:bodyPr/>
                    <a:lstStyle/>
                    <a:p>
                      <a:pPr indent="0" lvl="0" marL="0" rtl="0" algn="ctr">
                        <a:lnSpc>
                          <a:spcPct val="115000"/>
                        </a:lnSpc>
                        <a:spcBef>
                          <a:spcPts val="0"/>
                        </a:spcBef>
                        <a:spcAft>
                          <a:spcPts val="0"/>
                        </a:spcAft>
                        <a:buNone/>
                      </a:pPr>
                      <a:r>
                        <a:rPr b="1" lang="en-US" sz="1000"/>
                        <a:t>University of Utah Hospital</a:t>
                      </a:r>
                      <a:endParaRPr b="1" sz="1000"/>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l">
                        <a:spcBef>
                          <a:spcPts val="0"/>
                        </a:spcBef>
                        <a:spcAft>
                          <a:spcPts val="0"/>
                        </a:spcAft>
                        <a:buNone/>
                      </a:pPr>
                      <a:r>
                        <a:t/>
                      </a:r>
                      <a:endParaRPr/>
                    </a:p>
                  </a:txBody>
                  <a:tcPr marT="19050" marB="19050" marR="28575" marL="28575" anchor="b">
                    <a:lnL cap="flat" cmpd="sng" w="9525">
                      <a:solidFill>
                        <a:srgbClr val="CCCCCC"/>
                      </a:solidFill>
                      <a:prstDash val="solid"/>
                      <a:round/>
                      <a:headEnd len="sm" w="sm" type="none"/>
                      <a:tailEnd len="sm" w="sm" type="none"/>
                    </a:lnL>
                    <a:lnR cap="flat" cmpd="sng" w="8650">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C9DAF8"/>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UPMC Presbyterian Hospital</a:t>
                      </a:r>
                      <a:endParaRPr b="1" sz="1000">
                        <a:latin typeface="Lexend"/>
                        <a:ea typeface="Lexend"/>
                        <a:cs typeface="Lexend"/>
                        <a:sym typeface="Lexend"/>
                      </a:endParaRPr>
                    </a:p>
                  </a:txBody>
                  <a:tcPr marT="19050" marB="19050" marR="28575" marL="28575" anchor="b">
                    <a:lnL cap="flat" cmpd="sng" w="8650">
                      <a:solidFill>
                        <a:srgbClr val="CCCCCC"/>
                      </a:solidFill>
                      <a:prstDash val="solid"/>
                      <a:round/>
                      <a:headEnd len="sm" w="sm" type="none"/>
                      <a:tailEnd len="sm" w="sm" type="none"/>
                    </a:lnL>
                    <a:lnR cap="flat" cmpd="sng" w="8650">
                      <a:solidFill>
                        <a:srgbClr val="CCCCCC"/>
                      </a:solidFill>
                      <a:prstDash val="solid"/>
                      <a:round/>
                      <a:headEnd len="sm" w="sm" type="none"/>
                      <a:tailEnd len="sm" w="sm" type="none"/>
                    </a:lnR>
                    <a:lnT cap="flat" cmpd="sng" w="8650">
                      <a:solidFill>
                        <a:srgbClr val="CCCCCC"/>
                      </a:solidFill>
                      <a:prstDash val="solid"/>
                      <a:round/>
                      <a:headEnd len="sm" w="sm" type="none"/>
                      <a:tailEnd len="sm" w="sm" type="none"/>
                    </a:lnT>
                    <a:lnB cap="flat" cmpd="sng" w="8650">
                      <a:solidFill>
                        <a:srgbClr val="CCCCCC"/>
                      </a:solidFill>
                      <a:prstDash val="solid"/>
                      <a:round/>
                      <a:headEnd len="sm" w="sm" type="none"/>
                      <a:tailEnd len="sm" w="sm" type="none"/>
                    </a:lnB>
                    <a:solidFill>
                      <a:srgbClr val="FFD966"/>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UPMC Children's Hospital </a:t>
                      </a:r>
                      <a:endParaRPr b="1" sz="1000">
                        <a:latin typeface="Lexend"/>
                        <a:ea typeface="Lexend"/>
                        <a:cs typeface="Lexend"/>
                        <a:sym typeface="Lexend"/>
                      </a:endParaRPr>
                    </a:p>
                  </a:txBody>
                  <a:tcPr marT="19050" marB="19050" marR="28575" marL="28575" anchor="b">
                    <a:lnL cap="flat" cmpd="sng" w="8650">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UC Davis Medical Center</a:t>
                      </a:r>
                      <a:endParaRPr b="1" sz="10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336350">
                <a:tc>
                  <a:txBody>
                    <a:bodyPr/>
                    <a:lstStyle/>
                    <a:p>
                      <a:pPr indent="0" lvl="0" marL="0" rtl="0" algn="l">
                        <a:spcBef>
                          <a:spcPts val="0"/>
                        </a:spcBef>
                        <a:spcAft>
                          <a:spcPts val="0"/>
                        </a:spcAft>
                        <a:buNone/>
                      </a:pPr>
                      <a:r>
                        <a:t/>
                      </a:r>
                      <a:endParaRPr/>
                    </a:p>
                  </a:txBody>
                  <a:tcPr marT="19050" marB="19050" marR="28575" marL="28575" anchor="b">
                    <a:lnL cap="flat" cmpd="sng" w="9525">
                      <a:solidFill>
                        <a:srgbClr val="CCCCCC"/>
                      </a:solidFill>
                      <a:prstDash val="solid"/>
                      <a:round/>
                      <a:headEnd len="sm" w="sm" type="none"/>
                      <a:tailEnd len="sm" w="sm" type="none"/>
                    </a:lnL>
                    <a:lnR cap="flat" cmpd="sng" w="8650">
                      <a:solidFill>
                        <a:srgbClr val="CCCCCC"/>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l">
                        <a:spcBef>
                          <a:spcPts val="0"/>
                        </a:spcBef>
                        <a:spcAft>
                          <a:spcPts val="0"/>
                        </a:spcAft>
                        <a:buNone/>
                      </a:pPr>
                      <a:r>
                        <a:t/>
                      </a:r>
                      <a:endParaRPr/>
                    </a:p>
                  </a:txBody>
                  <a:tcPr marT="19050" marB="19050" marR="28575" marL="28575" anchor="b">
                    <a:lnL cap="flat" cmpd="sng" w="8650">
                      <a:solidFill>
                        <a:srgbClr val="CCCCCC"/>
                      </a:solidFill>
                      <a:prstDash val="solid"/>
                      <a:round/>
                      <a:headEnd len="sm" w="sm" type="none"/>
                      <a:tailEnd len="sm" w="sm" type="none"/>
                    </a:lnL>
                    <a:lnR cap="flat" cmpd="sng" w="8650">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9E9E9E"/>
                      </a:solidFill>
                      <a:prstDash val="solid"/>
                      <a:round/>
                      <a:headEnd len="sm" w="sm" type="none"/>
                      <a:tailEnd len="sm" w="sm" type="none"/>
                    </a:lnB>
                    <a:solidFill>
                      <a:srgbClr val="C9DAF8"/>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University of Chicago &amp; Comer</a:t>
                      </a:r>
                      <a:endParaRPr b="1" sz="1000">
                        <a:latin typeface="Lexend"/>
                        <a:ea typeface="Lexend"/>
                        <a:cs typeface="Lexend"/>
                        <a:sym typeface="Lexend"/>
                      </a:endParaRPr>
                    </a:p>
                  </a:txBody>
                  <a:tcPr marT="19050" marB="19050" marR="28575" marL="28575" anchor="b">
                    <a:lnL cap="flat" cmpd="sng" w="8650">
                      <a:solidFill>
                        <a:srgbClr val="CCCCCC"/>
                      </a:solidFill>
                      <a:prstDash val="solid"/>
                      <a:round/>
                      <a:headEnd len="sm" w="sm" type="none"/>
                      <a:tailEnd len="sm" w="sm" type="none"/>
                    </a:lnL>
                    <a:lnR cap="flat" cmpd="sng" w="8650">
                      <a:solidFill>
                        <a:srgbClr val="CCCCCC"/>
                      </a:solidFill>
                      <a:prstDash val="solid"/>
                      <a:round/>
                      <a:headEnd len="sm" w="sm" type="none"/>
                      <a:tailEnd len="sm" w="sm" type="none"/>
                    </a:lnR>
                    <a:lnT cap="flat" cmpd="sng" w="8650">
                      <a:solidFill>
                        <a:srgbClr val="CCCCCC"/>
                      </a:solidFill>
                      <a:prstDash val="solid"/>
                      <a:round/>
                      <a:headEnd len="sm" w="sm" type="none"/>
                      <a:tailEnd len="sm" w="sm" type="none"/>
                    </a:lnT>
                    <a:lnB cap="flat" cmpd="sng" w="8650">
                      <a:solidFill>
                        <a:srgbClr val="CCCCCC"/>
                      </a:solidFill>
                      <a:prstDash val="solid"/>
                      <a:round/>
                      <a:headEnd len="sm" w="sm" type="none"/>
                      <a:tailEnd len="sm" w="sm" type="none"/>
                    </a:lnB>
                    <a:solidFill>
                      <a:srgbClr val="FFD966"/>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IU Health Methodist Hospital</a:t>
                      </a:r>
                      <a:endParaRPr b="1" sz="1000">
                        <a:solidFill>
                          <a:schemeClr val="dk1"/>
                        </a:solidFill>
                        <a:latin typeface="Lexend"/>
                        <a:ea typeface="Lexend"/>
                        <a:cs typeface="Lexend"/>
                        <a:sym typeface="Lexend"/>
                      </a:endParaRPr>
                    </a:p>
                  </a:txBody>
                  <a:tcPr marT="19050" marB="19050" marR="28575" marL="28575" anchor="b">
                    <a:lnL cap="flat" cmpd="sng" w="8650">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UVA Medical Center</a:t>
                      </a:r>
                      <a:endParaRPr b="1" sz="10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391725">
                <a:tc>
                  <a:txBody>
                    <a:bodyPr/>
                    <a:lstStyle/>
                    <a:p>
                      <a:pPr indent="0" lvl="0" marL="0" rtl="0" algn="ctr">
                        <a:spcBef>
                          <a:spcPts val="0"/>
                        </a:spcBef>
                        <a:spcAft>
                          <a:spcPts val="0"/>
                        </a:spcAft>
                        <a:buNone/>
                      </a:pPr>
                      <a:r>
                        <a:t/>
                      </a:r>
                      <a:endParaRPr b="1"/>
                    </a:p>
                  </a:txBody>
                  <a:tcPr marT="91425" marB="91425" marR="91425" marL="91425">
                    <a:lnL cap="flat" cmpd="sng" w="9525">
                      <a:solidFill>
                        <a:srgbClr val="CCCCCC"/>
                      </a:solidFill>
                      <a:prstDash val="solid"/>
                      <a:round/>
                      <a:headEnd len="sm" w="sm" type="none"/>
                      <a:tailEnd len="sm" w="sm" type="none"/>
                    </a:lnL>
                    <a:lnR cap="flat" cmpd="sng" w="8650">
                      <a:solidFill>
                        <a:srgbClr val="CCCCCC"/>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spcBef>
                          <a:spcPts val="0"/>
                        </a:spcBef>
                        <a:spcAft>
                          <a:spcPts val="0"/>
                        </a:spcAft>
                        <a:buNone/>
                      </a:pPr>
                      <a:r>
                        <a:t/>
                      </a:r>
                      <a:endParaRPr b="1"/>
                    </a:p>
                  </a:txBody>
                  <a:tcPr marT="91425" marB="91425" marR="91425" marL="91425">
                    <a:lnL cap="flat" cmpd="sng" w="8650">
                      <a:solidFill>
                        <a:srgbClr val="CCCCCC"/>
                      </a:solidFill>
                      <a:prstDash val="solid"/>
                      <a:round/>
                      <a:headEnd len="sm" w="sm" type="none"/>
                      <a:tailEnd len="sm" w="sm" type="none"/>
                    </a:lnL>
                    <a:lnR cap="flat" cmpd="sng" w="8650">
                      <a:solidFill>
                        <a:srgbClr val="CCCCCC"/>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C9DAF8"/>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University of Iowa </a:t>
                      </a:r>
                      <a:endParaRPr b="1" sz="1000">
                        <a:latin typeface="Lexend"/>
                        <a:ea typeface="Lexend"/>
                        <a:cs typeface="Lexend"/>
                        <a:sym typeface="Lexend"/>
                      </a:endParaRPr>
                    </a:p>
                  </a:txBody>
                  <a:tcPr marT="19050" marB="19050" marR="28575" marL="28575" anchor="b">
                    <a:lnL cap="flat" cmpd="sng" w="8650">
                      <a:solidFill>
                        <a:srgbClr val="CCCCCC"/>
                      </a:solidFill>
                      <a:prstDash val="solid"/>
                      <a:round/>
                      <a:headEnd len="sm" w="sm" type="none"/>
                      <a:tailEnd len="sm" w="sm" type="none"/>
                    </a:lnL>
                    <a:lnR cap="flat" cmpd="sng" w="8650">
                      <a:solidFill>
                        <a:srgbClr val="CCCCCC"/>
                      </a:solidFill>
                      <a:prstDash val="solid"/>
                      <a:round/>
                      <a:headEnd len="sm" w="sm" type="none"/>
                      <a:tailEnd len="sm" w="sm" type="none"/>
                    </a:lnR>
                    <a:lnT cap="flat" cmpd="sng" w="8650">
                      <a:solidFill>
                        <a:srgbClr val="CCCCCC"/>
                      </a:solidFill>
                      <a:prstDash val="solid"/>
                      <a:round/>
                      <a:headEnd len="sm" w="sm" type="none"/>
                      <a:tailEnd len="sm" w="sm" type="none"/>
                    </a:lnT>
                    <a:lnB cap="flat" cmpd="sng" w="8650">
                      <a:solidFill>
                        <a:srgbClr val="CCCCCC"/>
                      </a:solidFill>
                      <a:prstDash val="solid"/>
                      <a:round/>
                      <a:headEnd len="sm" w="sm" type="none"/>
                      <a:tailEnd len="sm" w="sm" type="none"/>
                    </a:lnB>
                    <a:solidFill>
                      <a:srgbClr val="FFD966"/>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Riley Hospital for Children</a:t>
                      </a:r>
                      <a:endParaRPr b="1" sz="1000">
                        <a:solidFill>
                          <a:schemeClr val="dk1"/>
                        </a:solidFill>
                        <a:latin typeface="Lexend"/>
                        <a:ea typeface="Lexend"/>
                        <a:cs typeface="Lexend"/>
                        <a:sym typeface="Lexend"/>
                      </a:endParaRPr>
                    </a:p>
                  </a:txBody>
                  <a:tcPr marT="19050" marB="19050" marR="28575" marL="28575" anchor="b">
                    <a:lnL cap="flat" cmpd="sng" w="8650">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Oregon Health &amp; Sciences University Hospital</a:t>
                      </a:r>
                      <a:endParaRPr b="1" sz="10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391725">
                <a:tc>
                  <a:txBody>
                    <a:bodyPr/>
                    <a:lstStyle/>
                    <a:p>
                      <a:pPr indent="0" lvl="0" marL="0" rtl="0" algn="ctr">
                        <a:spcBef>
                          <a:spcPts val="0"/>
                        </a:spcBef>
                        <a:spcAft>
                          <a:spcPts val="0"/>
                        </a:spcAft>
                        <a:buNone/>
                      </a:pPr>
                      <a:r>
                        <a:t/>
                      </a:r>
                      <a:endParaRPr b="1"/>
                    </a:p>
                  </a:txBody>
                  <a:tcPr marT="91425" marB="91425" marR="91425" marL="91425">
                    <a:lnL cap="flat" cmpd="sng" w="9525">
                      <a:solidFill>
                        <a:srgbClr val="CCCCCC"/>
                      </a:solidFill>
                      <a:prstDash val="solid"/>
                      <a:round/>
                      <a:headEnd len="sm" w="sm" type="none"/>
                      <a:tailEnd len="sm" w="sm" type="none"/>
                    </a:lnL>
                    <a:lnR cap="flat" cmpd="sng" w="8650">
                      <a:solidFill>
                        <a:srgbClr val="CCCCCC"/>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spcBef>
                          <a:spcPts val="0"/>
                        </a:spcBef>
                        <a:spcAft>
                          <a:spcPts val="0"/>
                        </a:spcAft>
                        <a:buNone/>
                      </a:pPr>
                      <a:r>
                        <a:t/>
                      </a:r>
                      <a:endParaRPr b="1"/>
                    </a:p>
                  </a:txBody>
                  <a:tcPr marT="91425" marB="91425" marR="91425" marL="91425">
                    <a:lnL cap="flat" cmpd="sng" w="8650">
                      <a:solidFill>
                        <a:srgbClr val="CCCCCC"/>
                      </a:solidFill>
                      <a:prstDash val="solid"/>
                      <a:round/>
                      <a:headEnd len="sm" w="sm" type="none"/>
                      <a:tailEnd len="sm" w="sm" type="none"/>
                    </a:lnL>
                    <a:lnR cap="flat" cmpd="sng" w="8650">
                      <a:solidFill>
                        <a:srgbClr val="CCCCCC"/>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C9DAF8"/>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Froedtert Hospital</a:t>
                      </a:r>
                      <a:endParaRPr b="1" sz="1000">
                        <a:latin typeface="Lexend"/>
                        <a:ea typeface="Lexend"/>
                        <a:cs typeface="Lexend"/>
                        <a:sym typeface="Lexend"/>
                      </a:endParaRPr>
                    </a:p>
                  </a:txBody>
                  <a:tcPr marT="19050" marB="19050" marR="28575" marL="28575" anchor="b">
                    <a:lnL cap="flat" cmpd="sng" w="8650">
                      <a:solidFill>
                        <a:srgbClr val="CCCCCC"/>
                      </a:solidFill>
                      <a:prstDash val="solid"/>
                      <a:round/>
                      <a:headEnd len="sm" w="sm" type="none"/>
                      <a:tailEnd len="sm" w="sm" type="none"/>
                    </a:lnL>
                    <a:lnR cap="flat" cmpd="sng" w="8650">
                      <a:solidFill>
                        <a:srgbClr val="CCCCCC"/>
                      </a:solidFill>
                      <a:prstDash val="solid"/>
                      <a:round/>
                      <a:headEnd len="sm" w="sm" type="none"/>
                      <a:tailEnd len="sm" w="sm" type="none"/>
                    </a:lnR>
                    <a:lnT cap="flat" cmpd="sng" w="8650">
                      <a:solidFill>
                        <a:srgbClr val="CCCCCC"/>
                      </a:solidFill>
                      <a:prstDash val="solid"/>
                      <a:round/>
                      <a:headEnd len="sm" w="sm" type="none"/>
                      <a:tailEnd len="sm" w="sm" type="none"/>
                    </a:lnT>
                    <a:lnB cap="flat" cmpd="sng" w="8650">
                      <a:solidFill>
                        <a:srgbClr val="CCCCCC"/>
                      </a:solidFill>
                      <a:prstDash val="solid"/>
                      <a:round/>
                      <a:headEnd len="sm" w="sm" type="none"/>
                      <a:tailEnd len="sm" w="sm" type="none"/>
                    </a:lnB>
                    <a:solidFill>
                      <a:srgbClr val="FFD966"/>
                    </a:solidFill>
                  </a:tcPr>
                </a:tc>
                <a:tc>
                  <a:txBody>
                    <a:bodyPr/>
                    <a:lstStyle/>
                    <a:p>
                      <a:pPr indent="0" lvl="0" marL="0" rtl="0" algn="ctr">
                        <a:lnSpc>
                          <a:spcPct val="115000"/>
                        </a:lnSpc>
                        <a:spcBef>
                          <a:spcPts val="0"/>
                        </a:spcBef>
                        <a:spcAft>
                          <a:spcPts val="0"/>
                        </a:spcAft>
                        <a:buNone/>
                      </a:pPr>
                      <a:r>
                        <a:t/>
                      </a:r>
                      <a:endParaRPr b="1" sz="1000">
                        <a:solidFill>
                          <a:schemeClr val="dk1"/>
                        </a:solidFill>
                        <a:latin typeface="Lexend"/>
                        <a:ea typeface="Lexend"/>
                        <a:cs typeface="Lexend"/>
                        <a:sym typeface="Lexend"/>
                      </a:endParaRPr>
                    </a:p>
                  </a:txBody>
                  <a:tcPr marT="19050" marB="19050" marR="28575" marL="28575" anchor="b">
                    <a:lnL cap="flat" cmpd="sng" w="8650">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Arthur M. Blank Hospital</a:t>
                      </a:r>
                      <a:endParaRPr b="1" sz="10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336350">
                <a:tc>
                  <a:txBody>
                    <a:bodyPr/>
                    <a:lstStyle/>
                    <a:p>
                      <a:pPr indent="0" lvl="0" marL="0" rtl="0" algn="ctr">
                        <a:spcBef>
                          <a:spcPts val="0"/>
                        </a:spcBef>
                        <a:spcAft>
                          <a:spcPts val="0"/>
                        </a:spcAft>
                        <a:buNone/>
                      </a:pPr>
                      <a:r>
                        <a:t/>
                      </a:r>
                      <a:endParaRPr b="1" sz="1000"/>
                    </a:p>
                  </a:txBody>
                  <a:tcPr marT="91425" marB="91425" marR="91425" marL="91425">
                    <a:lnL cap="flat" cmpd="sng" w="9525">
                      <a:solidFill>
                        <a:srgbClr val="9E9E9E"/>
                      </a:solidFill>
                      <a:prstDash val="solid"/>
                      <a:round/>
                      <a:headEnd len="sm" w="sm" type="none"/>
                      <a:tailEnd len="sm" w="sm" type="none"/>
                    </a:lnL>
                    <a:lnR cap="flat" cmpd="sng" w="8650">
                      <a:solidFill>
                        <a:srgbClr val="CCCCCC"/>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spcBef>
                          <a:spcPts val="0"/>
                        </a:spcBef>
                        <a:spcAft>
                          <a:spcPts val="0"/>
                        </a:spcAft>
                        <a:buNone/>
                      </a:pPr>
                      <a:r>
                        <a:t/>
                      </a:r>
                      <a:endParaRPr b="1" sz="1000"/>
                    </a:p>
                  </a:txBody>
                  <a:tcPr marT="91425" marB="91425" marR="91425" marL="91425">
                    <a:lnL cap="flat" cmpd="sng" w="8650">
                      <a:solidFill>
                        <a:srgbClr val="CCCCCC"/>
                      </a:solidFill>
                      <a:prstDash val="solid"/>
                      <a:round/>
                      <a:headEnd len="sm" w="sm" type="none"/>
                      <a:tailEnd len="sm" w="sm" type="none"/>
                    </a:lnL>
                    <a:lnR cap="flat" cmpd="sng" w="8650">
                      <a:solidFill>
                        <a:srgbClr val="CCCCCC"/>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C9DAF8"/>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University of Maryland </a:t>
                      </a:r>
                      <a:endParaRPr b="1" sz="1000">
                        <a:latin typeface="Lexend"/>
                        <a:ea typeface="Lexend"/>
                        <a:cs typeface="Lexend"/>
                        <a:sym typeface="Lexend"/>
                      </a:endParaRPr>
                    </a:p>
                  </a:txBody>
                  <a:tcPr marT="19050" marB="19050" marR="28575" marL="28575" anchor="b">
                    <a:lnL cap="flat" cmpd="sng" w="8650">
                      <a:solidFill>
                        <a:srgbClr val="CCCCCC"/>
                      </a:solidFill>
                      <a:prstDash val="solid"/>
                      <a:round/>
                      <a:headEnd len="sm" w="sm" type="none"/>
                      <a:tailEnd len="sm" w="sm" type="none"/>
                    </a:lnL>
                    <a:lnR cap="flat" cmpd="sng" w="8650">
                      <a:solidFill>
                        <a:srgbClr val="CCCCCC"/>
                      </a:solidFill>
                      <a:prstDash val="solid"/>
                      <a:round/>
                      <a:headEnd len="sm" w="sm" type="none"/>
                      <a:tailEnd len="sm" w="sm" type="none"/>
                    </a:lnR>
                    <a:lnT cap="flat" cmpd="sng" w="8650">
                      <a:solidFill>
                        <a:srgbClr val="CCCCCC"/>
                      </a:solidFill>
                      <a:prstDash val="solid"/>
                      <a:round/>
                      <a:headEnd len="sm" w="sm" type="none"/>
                      <a:tailEnd len="sm" w="sm" type="none"/>
                    </a:lnT>
                    <a:lnB cap="flat" cmpd="sng" w="8650">
                      <a:solidFill>
                        <a:srgbClr val="CCCCCC"/>
                      </a:solidFill>
                      <a:prstDash val="solid"/>
                      <a:round/>
                      <a:headEnd len="sm" w="sm" type="none"/>
                      <a:tailEnd len="sm" w="sm" type="none"/>
                    </a:lnB>
                    <a:solidFill>
                      <a:srgbClr val="FFD966"/>
                    </a:solidFill>
                  </a:tcPr>
                </a:tc>
                <a:tc>
                  <a:txBody>
                    <a:bodyPr/>
                    <a:lstStyle/>
                    <a:p>
                      <a:pPr indent="0" lvl="0" marL="0" rtl="0" algn="l">
                        <a:spcBef>
                          <a:spcPts val="0"/>
                        </a:spcBef>
                        <a:spcAft>
                          <a:spcPts val="0"/>
                        </a:spcAft>
                        <a:buNone/>
                      </a:pPr>
                      <a:r>
                        <a:t/>
                      </a:r>
                      <a:endParaRPr/>
                    </a:p>
                  </a:txBody>
                  <a:tcPr marT="19050" marB="19050" marR="28575" marL="28575" anchor="b">
                    <a:lnL cap="flat" cmpd="sng" w="8650">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Harborview Medical Center</a:t>
                      </a:r>
                      <a:endParaRPr b="1" sz="10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331450">
                <a:tc>
                  <a:txBody>
                    <a:bodyPr/>
                    <a:lstStyle/>
                    <a:p>
                      <a:pPr indent="0" lvl="0" marL="0" rtl="0" algn="ctr">
                        <a:spcBef>
                          <a:spcPts val="0"/>
                        </a:spcBef>
                        <a:spcAft>
                          <a:spcPts val="0"/>
                        </a:spcAft>
                        <a:buNone/>
                      </a:pPr>
                      <a:r>
                        <a:t/>
                      </a:r>
                      <a:endParaRPr b="1" sz="1000"/>
                    </a:p>
                  </a:txBody>
                  <a:tcPr marT="91425" marB="91425" marR="91425" marL="91425">
                    <a:lnL cap="flat" cmpd="sng" w="9525">
                      <a:solidFill>
                        <a:srgbClr val="9E9E9E"/>
                      </a:solidFill>
                      <a:prstDash val="solid"/>
                      <a:round/>
                      <a:headEnd len="sm" w="sm" type="none"/>
                      <a:tailEnd len="sm" w="sm" type="none"/>
                    </a:lnL>
                    <a:lnR cap="flat" cmpd="sng" w="8650">
                      <a:solidFill>
                        <a:srgbClr val="CCCCCC"/>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spcBef>
                          <a:spcPts val="0"/>
                        </a:spcBef>
                        <a:spcAft>
                          <a:spcPts val="0"/>
                        </a:spcAft>
                        <a:buNone/>
                      </a:pPr>
                      <a:r>
                        <a:t/>
                      </a:r>
                      <a:endParaRPr b="1" sz="1000"/>
                    </a:p>
                  </a:txBody>
                  <a:tcPr marT="91425" marB="91425" marR="91425" marL="91425">
                    <a:lnL cap="flat" cmpd="sng" w="8650">
                      <a:solidFill>
                        <a:srgbClr val="CCCCCC"/>
                      </a:solidFill>
                      <a:prstDash val="solid"/>
                      <a:round/>
                      <a:headEnd len="sm" w="sm" type="none"/>
                      <a:tailEnd len="sm" w="sm" type="none"/>
                    </a:lnL>
                    <a:lnR cap="flat" cmpd="sng" w="8650">
                      <a:solidFill>
                        <a:srgbClr val="CCCCCC"/>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C9DAF8"/>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Johns Hopkins Hospital</a:t>
                      </a:r>
                      <a:endParaRPr b="1" sz="1000">
                        <a:latin typeface="Lexend"/>
                        <a:ea typeface="Lexend"/>
                        <a:cs typeface="Lexend"/>
                        <a:sym typeface="Lexend"/>
                      </a:endParaRPr>
                    </a:p>
                  </a:txBody>
                  <a:tcPr marT="19050" marB="19050" marR="28575" marL="28575" anchor="b">
                    <a:lnL cap="flat" cmpd="sng" w="8650">
                      <a:solidFill>
                        <a:srgbClr val="CCCCCC"/>
                      </a:solidFill>
                      <a:prstDash val="solid"/>
                      <a:round/>
                      <a:headEnd len="sm" w="sm" type="none"/>
                      <a:tailEnd len="sm" w="sm" type="none"/>
                    </a:lnL>
                    <a:lnR cap="flat" cmpd="sng" w="8650">
                      <a:solidFill>
                        <a:srgbClr val="CCCCCC"/>
                      </a:solidFill>
                      <a:prstDash val="solid"/>
                      <a:round/>
                      <a:headEnd len="sm" w="sm" type="none"/>
                      <a:tailEnd len="sm" w="sm" type="none"/>
                    </a:lnR>
                    <a:lnT cap="flat" cmpd="sng" w="8650">
                      <a:solidFill>
                        <a:srgbClr val="CCCCCC"/>
                      </a:solidFill>
                      <a:prstDash val="solid"/>
                      <a:round/>
                      <a:headEnd len="sm" w="sm" type="none"/>
                      <a:tailEnd len="sm" w="sm" type="none"/>
                    </a:lnT>
                    <a:lnB cap="flat" cmpd="sng" w="8650">
                      <a:solidFill>
                        <a:srgbClr val="CCCCCC"/>
                      </a:solidFill>
                      <a:prstDash val="solid"/>
                      <a:round/>
                      <a:headEnd len="sm" w="sm" type="none"/>
                      <a:tailEnd len="sm" w="sm" type="none"/>
                    </a:lnB>
                    <a:solidFill>
                      <a:srgbClr val="FFD966"/>
                    </a:solidFill>
                  </a:tcPr>
                </a:tc>
                <a:tc>
                  <a:txBody>
                    <a:bodyPr/>
                    <a:lstStyle/>
                    <a:p>
                      <a:pPr indent="0" lvl="0" marL="0" rtl="0" algn="l">
                        <a:spcBef>
                          <a:spcPts val="0"/>
                        </a:spcBef>
                        <a:spcAft>
                          <a:spcPts val="0"/>
                        </a:spcAft>
                        <a:buNone/>
                      </a:pPr>
                      <a:r>
                        <a:t/>
                      </a:r>
                      <a:endParaRPr/>
                    </a:p>
                  </a:txBody>
                  <a:tcPr marT="19050" marB="19050" marR="28575" marL="28575" anchor="b">
                    <a:lnL cap="flat" cmpd="sng" w="8650">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Reading Hospital</a:t>
                      </a:r>
                      <a:endParaRPr b="1" sz="1000">
                        <a:latin typeface="Lexend"/>
                        <a:ea typeface="Lexend"/>
                        <a:cs typeface="Lexend"/>
                        <a:sym typeface="Lexend"/>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331450">
                <a:tc>
                  <a:txBody>
                    <a:bodyPr/>
                    <a:lstStyle/>
                    <a:p>
                      <a:pPr indent="0" lvl="0" marL="0" rtl="0" algn="ctr">
                        <a:spcBef>
                          <a:spcPts val="0"/>
                        </a:spcBef>
                        <a:spcAft>
                          <a:spcPts val="0"/>
                        </a:spcAft>
                        <a:buNone/>
                      </a:pPr>
                      <a:r>
                        <a:t/>
                      </a:r>
                      <a:endParaRPr b="1" sz="1000"/>
                    </a:p>
                  </a:txBody>
                  <a:tcPr marT="91425" marB="91425" marR="91425" marL="91425">
                    <a:lnL cap="flat" cmpd="sng" w="9525">
                      <a:solidFill>
                        <a:srgbClr val="9E9E9E"/>
                      </a:solidFill>
                      <a:prstDash val="solid"/>
                      <a:round/>
                      <a:headEnd len="sm" w="sm" type="none"/>
                      <a:tailEnd len="sm" w="sm" type="none"/>
                    </a:lnL>
                    <a:lnR cap="flat" cmpd="sng" w="8650">
                      <a:solidFill>
                        <a:srgbClr val="CCCCCC"/>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spcBef>
                          <a:spcPts val="0"/>
                        </a:spcBef>
                        <a:spcAft>
                          <a:spcPts val="0"/>
                        </a:spcAft>
                        <a:buNone/>
                      </a:pPr>
                      <a:r>
                        <a:t/>
                      </a:r>
                      <a:endParaRPr b="1" sz="1000"/>
                    </a:p>
                  </a:txBody>
                  <a:tcPr marT="91425" marB="91425" marR="91425" marL="91425">
                    <a:lnL cap="flat" cmpd="sng" w="8650">
                      <a:solidFill>
                        <a:srgbClr val="CCCCCC"/>
                      </a:solidFill>
                      <a:prstDash val="solid"/>
                      <a:round/>
                      <a:headEnd len="sm" w="sm" type="none"/>
                      <a:tailEnd len="sm" w="sm" type="none"/>
                    </a:lnL>
                    <a:lnR cap="flat" cmpd="sng" w="8650">
                      <a:solidFill>
                        <a:srgbClr val="CCCCCC"/>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C9DAF8"/>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Emory University Hospital</a:t>
                      </a:r>
                      <a:endParaRPr b="1" sz="1000">
                        <a:latin typeface="Lexend"/>
                        <a:ea typeface="Lexend"/>
                        <a:cs typeface="Lexend"/>
                        <a:sym typeface="Lexend"/>
                      </a:endParaRPr>
                    </a:p>
                  </a:txBody>
                  <a:tcPr marT="19050" marB="19050" marR="28575" marL="28575" anchor="b">
                    <a:lnL cap="flat" cmpd="sng" w="8650">
                      <a:solidFill>
                        <a:srgbClr val="CCCCCC"/>
                      </a:solidFill>
                      <a:prstDash val="solid"/>
                      <a:round/>
                      <a:headEnd len="sm" w="sm" type="none"/>
                      <a:tailEnd len="sm" w="sm" type="none"/>
                    </a:lnL>
                    <a:lnR cap="flat" cmpd="sng" w="8650">
                      <a:solidFill>
                        <a:srgbClr val="CCCCCC"/>
                      </a:solidFill>
                      <a:prstDash val="solid"/>
                      <a:round/>
                      <a:headEnd len="sm" w="sm" type="none"/>
                      <a:tailEnd len="sm" w="sm" type="none"/>
                    </a:lnR>
                    <a:lnT cap="flat" cmpd="sng" w="8650">
                      <a:solidFill>
                        <a:srgbClr val="CCCCCC"/>
                      </a:solidFill>
                      <a:prstDash val="solid"/>
                      <a:round/>
                      <a:headEnd len="sm" w="sm" type="none"/>
                      <a:tailEnd len="sm" w="sm" type="none"/>
                    </a:lnT>
                    <a:lnB cap="flat" cmpd="sng" w="8650">
                      <a:solidFill>
                        <a:srgbClr val="CCCCCC"/>
                      </a:solidFill>
                      <a:prstDash val="solid"/>
                      <a:round/>
                      <a:headEnd len="sm" w="sm" type="none"/>
                      <a:tailEnd len="sm" w="sm" type="none"/>
                    </a:lnB>
                    <a:solidFill>
                      <a:srgbClr val="FFD966"/>
                    </a:solidFill>
                  </a:tcPr>
                </a:tc>
                <a:tc>
                  <a:txBody>
                    <a:bodyPr/>
                    <a:lstStyle/>
                    <a:p>
                      <a:pPr indent="0" lvl="0" marL="0" rtl="0" algn="l">
                        <a:spcBef>
                          <a:spcPts val="0"/>
                        </a:spcBef>
                        <a:spcAft>
                          <a:spcPts val="0"/>
                        </a:spcAft>
                        <a:buNone/>
                      </a:pPr>
                      <a:r>
                        <a:t/>
                      </a:r>
                      <a:endParaRPr/>
                    </a:p>
                  </a:txBody>
                  <a:tcPr marT="19050" marB="19050" marR="28575" marL="28575" anchor="b">
                    <a:lnL cap="flat" cmpd="sng" w="8650">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b="1" lang="en-US" sz="1000">
                          <a:solidFill>
                            <a:schemeClr val="dk1"/>
                          </a:solidFill>
                          <a:latin typeface="Lexend"/>
                          <a:ea typeface="Lexend"/>
                          <a:cs typeface="Lexend"/>
                          <a:sym typeface="Lexend"/>
                        </a:rPr>
                        <a:t>Banner – Tucson Campus</a:t>
                      </a:r>
                      <a:r>
                        <a:rPr lang="en-US" sz="1100">
                          <a:solidFill>
                            <a:schemeClr val="dk1"/>
                          </a:solidFill>
                        </a:rPr>
                        <a:t> </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348850">
                <a:tc>
                  <a:txBody>
                    <a:bodyPr/>
                    <a:lstStyle/>
                    <a:p>
                      <a:pPr indent="0" lvl="0" marL="0" rtl="0" algn="ctr">
                        <a:spcBef>
                          <a:spcPts val="0"/>
                        </a:spcBef>
                        <a:spcAft>
                          <a:spcPts val="0"/>
                        </a:spcAft>
                        <a:buNone/>
                      </a:pPr>
                      <a:r>
                        <a:t/>
                      </a:r>
                      <a:endParaRPr b="1" sz="1000"/>
                    </a:p>
                  </a:txBody>
                  <a:tcPr marT="91425" marB="91425" marR="91425" marL="91425">
                    <a:lnL cap="flat" cmpd="sng" w="9525">
                      <a:solidFill>
                        <a:srgbClr val="9E9E9E"/>
                      </a:solidFill>
                      <a:prstDash val="solid"/>
                      <a:round/>
                      <a:headEnd len="sm" w="sm" type="none"/>
                      <a:tailEnd len="sm" w="sm" type="none"/>
                    </a:lnL>
                    <a:lnR cap="flat" cmpd="sng" w="8650">
                      <a:solidFill>
                        <a:srgbClr val="CCCCCC"/>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spcBef>
                          <a:spcPts val="0"/>
                        </a:spcBef>
                        <a:spcAft>
                          <a:spcPts val="0"/>
                        </a:spcAft>
                        <a:buNone/>
                      </a:pPr>
                      <a:r>
                        <a:t/>
                      </a:r>
                      <a:endParaRPr b="1" sz="1000"/>
                    </a:p>
                  </a:txBody>
                  <a:tcPr marT="91425" marB="91425" marR="91425" marL="91425">
                    <a:lnL cap="flat" cmpd="sng" w="8650">
                      <a:solidFill>
                        <a:srgbClr val="CCCCCC"/>
                      </a:solidFill>
                      <a:prstDash val="solid"/>
                      <a:round/>
                      <a:headEnd len="sm" w="sm" type="none"/>
                      <a:tailEnd len="sm" w="sm" type="none"/>
                    </a:lnL>
                    <a:lnR cap="flat" cmpd="sng" w="8650">
                      <a:solidFill>
                        <a:srgbClr val="CCCCCC"/>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C9DAF8"/>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Jefferson Einstein Philadelphia </a:t>
                      </a:r>
                      <a:endParaRPr b="1" sz="1000">
                        <a:latin typeface="Lexend"/>
                        <a:ea typeface="Lexend"/>
                        <a:cs typeface="Lexend"/>
                        <a:sym typeface="Lexend"/>
                      </a:endParaRPr>
                    </a:p>
                  </a:txBody>
                  <a:tcPr marT="19050" marB="19050" marR="28575" marL="28575" anchor="b">
                    <a:lnL cap="flat" cmpd="sng" w="8650">
                      <a:solidFill>
                        <a:srgbClr val="CCCCCC"/>
                      </a:solidFill>
                      <a:prstDash val="solid"/>
                      <a:round/>
                      <a:headEnd len="sm" w="sm" type="none"/>
                      <a:tailEnd len="sm" w="sm" type="none"/>
                    </a:lnL>
                    <a:lnR cap="flat" cmpd="sng" w="8650">
                      <a:solidFill>
                        <a:srgbClr val="CCCCCC"/>
                      </a:solidFill>
                      <a:prstDash val="solid"/>
                      <a:round/>
                      <a:headEnd len="sm" w="sm" type="none"/>
                      <a:tailEnd len="sm" w="sm" type="none"/>
                    </a:lnR>
                    <a:lnT cap="flat" cmpd="sng" w="8650">
                      <a:solidFill>
                        <a:srgbClr val="CCCCCC"/>
                      </a:solidFill>
                      <a:prstDash val="solid"/>
                      <a:round/>
                      <a:headEnd len="sm" w="sm" type="none"/>
                      <a:tailEnd len="sm" w="sm" type="none"/>
                    </a:lnT>
                    <a:lnB cap="flat" cmpd="sng" w="8650">
                      <a:solidFill>
                        <a:srgbClr val="CCCCCC"/>
                      </a:solidFill>
                      <a:prstDash val="solid"/>
                      <a:round/>
                      <a:headEnd len="sm" w="sm" type="none"/>
                      <a:tailEnd len="sm" w="sm" type="none"/>
                    </a:lnB>
                    <a:solidFill>
                      <a:srgbClr val="FFD966"/>
                    </a:solidFill>
                  </a:tcPr>
                </a:tc>
                <a:tc>
                  <a:txBody>
                    <a:bodyPr/>
                    <a:lstStyle/>
                    <a:p>
                      <a:pPr indent="0" lvl="0" marL="0" rtl="0" algn="l">
                        <a:spcBef>
                          <a:spcPts val="0"/>
                        </a:spcBef>
                        <a:spcAft>
                          <a:spcPts val="0"/>
                        </a:spcAft>
                        <a:buNone/>
                      </a:pPr>
                      <a:r>
                        <a:t/>
                      </a:r>
                      <a:endParaRPr/>
                    </a:p>
                  </a:txBody>
                  <a:tcPr marT="19050" marB="19050" marR="28575" marL="28575" anchor="b">
                    <a:lnL cap="flat" cmpd="sng" w="8650">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ctr">
                        <a:lnSpc>
                          <a:spcPct val="115000"/>
                        </a:lnSpc>
                        <a:spcBef>
                          <a:spcPts val="0"/>
                        </a:spcBef>
                        <a:spcAft>
                          <a:spcPts val="0"/>
                        </a:spcAft>
                        <a:buNone/>
                      </a:pPr>
                      <a:r>
                        <a:rPr b="1" lang="en-US" sz="1000">
                          <a:solidFill>
                            <a:schemeClr val="dk1"/>
                          </a:solidFill>
                          <a:latin typeface="Lexend"/>
                          <a:ea typeface="Lexend"/>
                          <a:cs typeface="Lexend"/>
                          <a:sym typeface="Lexend"/>
                        </a:rPr>
                        <a:t>Children's National </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348850">
                <a:tc>
                  <a:txBody>
                    <a:bodyPr/>
                    <a:lstStyle/>
                    <a:p>
                      <a:pPr indent="0" lvl="0" marL="0" rtl="0" algn="ctr">
                        <a:spcBef>
                          <a:spcPts val="0"/>
                        </a:spcBef>
                        <a:spcAft>
                          <a:spcPts val="0"/>
                        </a:spcAft>
                        <a:buNone/>
                      </a:pPr>
                      <a:r>
                        <a:t/>
                      </a:r>
                      <a:endParaRPr b="1" sz="1000"/>
                    </a:p>
                  </a:txBody>
                  <a:tcPr marT="91425" marB="91425" marR="91425" marL="91425">
                    <a:lnL cap="flat" cmpd="sng" w="9525">
                      <a:solidFill>
                        <a:srgbClr val="9E9E9E"/>
                      </a:solidFill>
                      <a:prstDash val="solid"/>
                      <a:round/>
                      <a:headEnd len="sm" w="sm" type="none"/>
                      <a:tailEnd len="sm" w="sm" type="none"/>
                    </a:lnL>
                    <a:lnR cap="flat" cmpd="sng" w="8650">
                      <a:solidFill>
                        <a:srgbClr val="CCCCCC"/>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spcBef>
                          <a:spcPts val="0"/>
                        </a:spcBef>
                        <a:spcAft>
                          <a:spcPts val="0"/>
                        </a:spcAft>
                        <a:buNone/>
                      </a:pPr>
                      <a:r>
                        <a:t/>
                      </a:r>
                      <a:endParaRPr b="1" sz="1000"/>
                    </a:p>
                  </a:txBody>
                  <a:tcPr marT="91425" marB="91425" marR="91425" marL="91425">
                    <a:lnL cap="flat" cmpd="sng" w="8650">
                      <a:solidFill>
                        <a:srgbClr val="CCCCCC"/>
                      </a:solidFill>
                      <a:prstDash val="solid"/>
                      <a:round/>
                      <a:headEnd len="sm" w="sm" type="none"/>
                      <a:tailEnd len="sm" w="sm" type="none"/>
                    </a:lnL>
                    <a:lnR cap="flat" cmpd="sng" w="8650">
                      <a:solidFill>
                        <a:srgbClr val="CCCCCC"/>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C9DAF8"/>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Nemours Children’s Hospital </a:t>
                      </a:r>
                      <a:endParaRPr b="1" sz="1000">
                        <a:latin typeface="Lexend"/>
                        <a:ea typeface="Lexend"/>
                        <a:cs typeface="Lexend"/>
                        <a:sym typeface="Lexend"/>
                      </a:endParaRPr>
                    </a:p>
                  </a:txBody>
                  <a:tcPr marT="19050" marB="19050" marR="28575" marL="28575" anchor="b">
                    <a:lnL cap="flat" cmpd="sng" w="8650">
                      <a:solidFill>
                        <a:srgbClr val="CCCCCC"/>
                      </a:solidFill>
                      <a:prstDash val="solid"/>
                      <a:round/>
                      <a:headEnd len="sm" w="sm" type="none"/>
                      <a:tailEnd len="sm" w="sm" type="none"/>
                    </a:lnL>
                    <a:lnR cap="flat" cmpd="sng" w="8650">
                      <a:solidFill>
                        <a:srgbClr val="CCCCCC"/>
                      </a:solidFill>
                      <a:prstDash val="solid"/>
                      <a:round/>
                      <a:headEnd len="sm" w="sm" type="none"/>
                      <a:tailEnd len="sm" w="sm" type="none"/>
                    </a:lnR>
                    <a:lnT cap="flat" cmpd="sng" w="8650">
                      <a:solidFill>
                        <a:srgbClr val="CCCCCC"/>
                      </a:solidFill>
                      <a:prstDash val="solid"/>
                      <a:round/>
                      <a:headEnd len="sm" w="sm" type="none"/>
                      <a:tailEnd len="sm" w="sm" type="none"/>
                    </a:lnT>
                    <a:lnB cap="flat" cmpd="sng" w="8650">
                      <a:solidFill>
                        <a:srgbClr val="CCCCCC"/>
                      </a:solidFill>
                      <a:prstDash val="solid"/>
                      <a:round/>
                      <a:headEnd len="sm" w="sm" type="none"/>
                      <a:tailEnd len="sm" w="sm" type="none"/>
                    </a:lnB>
                    <a:solidFill>
                      <a:srgbClr val="FFD966"/>
                    </a:solidFill>
                  </a:tcPr>
                </a:tc>
                <a:tc>
                  <a:txBody>
                    <a:bodyPr/>
                    <a:lstStyle/>
                    <a:p>
                      <a:pPr indent="0" lvl="0" marL="0" rtl="0" algn="ctr">
                        <a:lnSpc>
                          <a:spcPct val="115000"/>
                        </a:lnSpc>
                        <a:spcBef>
                          <a:spcPts val="0"/>
                        </a:spcBef>
                        <a:spcAft>
                          <a:spcPts val="0"/>
                        </a:spcAft>
                        <a:buNone/>
                      </a:pPr>
                      <a:r>
                        <a:t/>
                      </a:r>
                      <a:endParaRPr b="1" sz="1000">
                        <a:solidFill>
                          <a:schemeClr val="dk1"/>
                        </a:solidFill>
                        <a:latin typeface="Lexend"/>
                        <a:ea typeface="Lexend"/>
                        <a:cs typeface="Lexend"/>
                        <a:sym typeface="Lexend"/>
                      </a:endParaRPr>
                    </a:p>
                  </a:txBody>
                  <a:tcPr marT="19050" marB="19050" marR="28575" marL="28575" anchor="b">
                    <a:lnL cap="flat" cmpd="sng" w="8650">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l">
                        <a:spcBef>
                          <a:spcPts val="0"/>
                        </a:spcBef>
                        <a:spcAft>
                          <a:spcPts val="0"/>
                        </a:spcAft>
                        <a:buNone/>
                      </a:pPr>
                      <a:r>
                        <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348850">
                <a:tc>
                  <a:txBody>
                    <a:bodyPr/>
                    <a:lstStyle/>
                    <a:p>
                      <a:pPr indent="0" lvl="0" marL="0" rtl="0" algn="ctr">
                        <a:spcBef>
                          <a:spcPts val="0"/>
                        </a:spcBef>
                        <a:spcAft>
                          <a:spcPts val="0"/>
                        </a:spcAft>
                        <a:buNone/>
                      </a:pPr>
                      <a:r>
                        <a:t/>
                      </a:r>
                      <a:endParaRPr b="1" sz="1000"/>
                    </a:p>
                  </a:txBody>
                  <a:tcPr marT="91425" marB="91425" marR="91425" marL="91425">
                    <a:lnL cap="flat" cmpd="sng" w="9525">
                      <a:solidFill>
                        <a:srgbClr val="9E9E9E"/>
                      </a:solidFill>
                      <a:prstDash val="solid"/>
                      <a:round/>
                      <a:headEnd len="sm" w="sm" type="none"/>
                      <a:tailEnd len="sm" w="sm" type="none"/>
                    </a:lnL>
                    <a:lnR cap="flat" cmpd="sng" w="8650">
                      <a:solidFill>
                        <a:srgbClr val="CCCCCC"/>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spcBef>
                          <a:spcPts val="0"/>
                        </a:spcBef>
                        <a:spcAft>
                          <a:spcPts val="0"/>
                        </a:spcAft>
                        <a:buNone/>
                      </a:pPr>
                      <a:r>
                        <a:t/>
                      </a:r>
                      <a:endParaRPr b="1" sz="1000"/>
                    </a:p>
                  </a:txBody>
                  <a:tcPr marT="91425" marB="91425" marR="91425" marL="91425">
                    <a:lnL cap="flat" cmpd="sng" w="8650">
                      <a:solidFill>
                        <a:srgbClr val="CCCCCC"/>
                      </a:solidFill>
                      <a:prstDash val="solid"/>
                      <a:round/>
                      <a:headEnd len="sm" w="sm" type="none"/>
                      <a:tailEnd len="sm" w="sm" type="none"/>
                    </a:lnL>
                    <a:lnR cap="flat" cmpd="sng" w="8650">
                      <a:solidFill>
                        <a:srgbClr val="CCCCCC"/>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C9DAF8"/>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Children's Hospital of Wisconsin</a:t>
                      </a:r>
                      <a:endParaRPr b="1" sz="1000">
                        <a:latin typeface="Lexend"/>
                        <a:ea typeface="Lexend"/>
                        <a:cs typeface="Lexend"/>
                        <a:sym typeface="Lexend"/>
                      </a:endParaRPr>
                    </a:p>
                  </a:txBody>
                  <a:tcPr marT="19050" marB="19050" marR="28575" marL="28575" anchor="b">
                    <a:lnL cap="flat" cmpd="sng" w="8650">
                      <a:solidFill>
                        <a:srgbClr val="CCCCCC"/>
                      </a:solidFill>
                      <a:prstDash val="solid"/>
                      <a:round/>
                      <a:headEnd len="sm" w="sm" type="none"/>
                      <a:tailEnd len="sm" w="sm" type="none"/>
                    </a:lnL>
                    <a:lnR cap="flat" cmpd="sng" w="8650">
                      <a:solidFill>
                        <a:srgbClr val="CCCCCC"/>
                      </a:solidFill>
                      <a:prstDash val="solid"/>
                      <a:round/>
                      <a:headEnd len="sm" w="sm" type="none"/>
                      <a:tailEnd len="sm" w="sm" type="none"/>
                    </a:lnR>
                    <a:lnT cap="flat" cmpd="sng" w="8650">
                      <a:solidFill>
                        <a:srgbClr val="CCCCCC"/>
                      </a:solidFill>
                      <a:prstDash val="solid"/>
                      <a:round/>
                      <a:headEnd len="sm" w="sm" type="none"/>
                      <a:tailEnd len="sm" w="sm" type="none"/>
                    </a:lnT>
                    <a:lnB cap="flat" cmpd="sng" w="8650">
                      <a:solidFill>
                        <a:srgbClr val="CCCCCC"/>
                      </a:solidFill>
                      <a:prstDash val="solid"/>
                      <a:round/>
                      <a:headEnd len="sm" w="sm" type="none"/>
                      <a:tailEnd len="sm" w="sm" type="none"/>
                    </a:lnB>
                    <a:solidFill>
                      <a:srgbClr val="FFD966"/>
                    </a:solidFill>
                  </a:tcPr>
                </a:tc>
                <a:tc>
                  <a:txBody>
                    <a:bodyPr/>
                    <a:lstStyle/>
                    <a:p>
                      <a:pPr indent="0" lvl="0" marL="0" rtl="0" algn="ctr">
                        <a:lnSpc>
                          <a:spcPct val="115000"/>
                        </a:lnSpc>
                        <a:spcBef>
                          <a:spcPts val="0"/>
                        </a:spcBef>
                        <a:spcAft>
                          <a:spcPts val="0"/>
                        </a:spcAft>
                        <a:buNone/>
                      </a:pPr>
                      <a:r>
                        <a:t/>
                      </a:r>
                      <a:endParaRPr b="1" sz="1000">
                        <a:latin typeface="Lexend"/>
                        <a:ea typeface="Lexend"/>
                        <a:cs typeface="Lexend"/>
                        <a:sym typeface="Lexend"/>
                      </a:endParaRPr>
                    </a:p>
                  </a:txBody>
                  <a:tcPr marT="19050" marB="19050" marR="28575" marL="28575" anchor="b">
                    <a:lnL cap="flat" cmpd="sng" w="8650">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l">
                        <a:spcBef>
                          <a:spcPts val="0"/>
                        </a:spcBef>
                        <a:spcAft>
                          <a:spcPts val="0"/>
                        </a:spcAft>
                        <a:buNone/>
                      </a:pPr>
                      <a:r>
                        <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348850">
                <a:tc>
                  <a:txBody>
                    <a:bodyPr/>
                    <a:lstStyle/>
                    <a:p>
                      <a:pPr indent="0" lvl="0" marL="0" rtl="0" algn="ctr">
                        <a:spcBef>
                          <a:spcPts val="0"/>
                        </a:spcBef>
                        <a:spcAft>
                          <a:spcPts val="0"/>
                        </a:spcAft>
                        <a:buNone/>
                      </a:pPr>
                      <a:r>
                        <a:t/>
                      </a:r>
                      <a:endParaRPr b="1" sz="1000"/>
                    </a:p>
                  </a:txBody>
                  <a:tcPr marT="91425" marB="91425" marR="91425" marL="91425">
                    <a:lnL cap="flat" cmpd="sng" w="9525">
                      <a:solidFill>
                        <a:srgbClr val="9E9E9E"/>
                      </a:solidFill>
                      <a:prstDash val="solid"/>
                      <a:round/>
                      <a:headEnd len="sm" w="sm" type="none"/>
                      <a:tailEnd len="sm" w="sm" type="none"/>
                    </a:lnL>
                    <a:lnR cap="flat" cmpd="sng" w="8650">
                      <a:solidFill>
                        <a:srgbClr val="CCCCCC"/>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spcBef>
                          <a:spcPts val="0"/>
                        </a:spcBef>
                        <a:spcAft>
                          <a:spcPts val="0"/>
                        </a:spcAft>
                        <a:buNone/>
                      </a:pPr>
                      <a:r>
                        <a:t/>
                      </a:r>
                      <a:endParaRPr b="1" sz="1000"/>
                    </a:p>
                  </a:txBody>
                  <a:tcPr marT="91425" marB="91425" marR="91425" marL="91425">
                    <a:lnL cap="flat" cmpd="sng" w="8650">
                      <a:solidFill>
                        <a:srgbClr val="CCCCCC"/>
                      </a:solidFill>
                      <a:prstDash val="solid"/>
                      <a:round/>
                      <a:headEnd len="sm" w="sm" type="none"/>
                      <a:tailEnd len="sm" w="sm" type="none"/>
                    </a:lnL>
                    <a:lnR cap="flat" cmpd="sng" w="8650">
                      <a:solidFill>
                        <a:srgbClr val="CCCCCC"/>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C9DAF8"/>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Rush University Medical Center</a:t>
                      </a:r>
                      <a:endParaRPr b="1" sz="1000">
                        <a:latin typeface="Lexend"/>
                        <a:ea typeface="Lexend"/>
                        <a:cs typeface="Lexend"/>
                        <a:sym typeface="Lexend"/>
                      </a:endParaRPr>
                    </a:p>
                  </a:txBody>
                  <a:tcPr marT="19050" marB="19050" marR="28575" marL="28575" anchor="b">
                    <a:lnL cap="flat" cmpd="sng" w="8650">
                      <a:solidFill>
                        <a:srgbClr val="CCCCCC"/>
                      </a:solidFill>
                      <a:prstDash val="solid"/>
                      <a:round/>
                      <a:headEnd len="sm" w="sm" type="none"/>
                      <a:tailEnd len="sm" w="sm" type="none"/>
                    </a:lnL>
                    <a:lnR cap="flat" cmpd="sng" w="8650">
                      <a:solidFill>
                        <a:srgbClr val="CCCCCC"/>
                      </a:solidFill>
                      <a:prstDash val="solid"/>
                      <a:round/>
                      <a:headEnd len="sm" w="sm" type="none"/>
                      <a:tailEnd len="sm" w="sm" type="none"/>
                    </a:lnR>
                    <a:lnT cap="flat" cmpd="sng" w="8650">
                      <a:solidFill>
                        <a:srgbClr val="CCCCCC"/>
                      </a:solidFill>
                      <a:prstDash val="solid"/>
                      <a:round/>
                      <a:headEnd len="sm" w="sm" type="none"/>
                      <a:tailEnd len="sm" w="sm" type="none"/>
                    </a:lnT>
                    <a:lnB cap="flat" cmpd="sng" w="8650">
                      <a:solidFill>
                        <a:srgbClr val="CCCCCC"/>
                      </a:solidFill>
                      <a:prstDash val="solid"/>
                      <a:round/>
                      <a:headEnd len="sm" w="sm" type="none"/>
                      <a:tailEnd len="sm" w="sm" type="none"/>
                    </a:lnB>
                    <a:solidFill>
                      <a:srgbClr val="FFD966"/>
                    </a:solidFill>
                  </a:tcPr>
                </a:tc>
                <a:tc>
                  <a:txBody>
                    <a:bodyPr/>
                    <a:lstStyle/>
                    <a:p>
                      <a:pPr indent="0" lvl="0" marL="0" rtl="0" algn="ctr">
                        <a:lnSpc>
                          <a:spcPct val="115000"/>
                        </a:lnSpc>
                        <a:spcBef>
                          <a:spcPts val="0"/>
                        </a:spcBef>
                        <a:spcAft>
                          <a:spcPts val="0"/>
                        </a:spcAft>
                        <a:buNone/>
                      </a:pPr>
                      <a:r>
                        <a:t/>
                      </a:r>
                      <a:endParaRPr b="1" sz="1000">
                        <a:latin typeface="Lexend"/>
                        <a:ea typeface="Lexend"/>
                        <a:cs typeface="Lexend"/>
                        <a:sym typeface="Lexend"/>
                      </a:endParaRPr>
                    </a:p>
                  </a:txBody>
                  <a:tcPr marT="19050" marB="19050" marR="28575" marL="28575" anchor="b">
                    <a:lnL cap="flat" cmpd="sng" w="8650">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l">
                        <a:spcBef>
                          <a:spcPts val="0"/>
                        </a:spcBef>
                        <a:spcAft>
                          <a:spcPts val="0"/>
                        </a:spcAft>
                        <a:buNone/>
                      </a:pPr>
                      <a:r>
                        <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r h="348850">
                <a:tc>
                  <a:txBody>
                    <a:bodyPr/>
                    <a:lstStyle/>
                    <a:p>
                      <a:pPr indent="0" lvl="0" marL="0" rtl="0" algn="ctr">
                        <a:spcBef>
                          <a:spcPts val="0"/>
                        </a:spcBef>
                        <a:spcAft>
                          <a:spcPts val="0"/>
                        </a:spcAft>
                        <a:buNone/>
                      </a:pPr>
                      <a:r>
                        <a:t/>
                      </a:r>
                      <a:endParaRPr b="1" sz="1000"/>
                    </a:p>
                  </a:txBody>
                  <a:tcPr marT="91425" marB="91425" marR="91425" marL="91425">
                    <a:lnL cap="flat" cmpd="sng" w="9525">
                      <a:solidFill>
                        <a:srgbClr val="9E9E9E"/>
                      </a:solidFill>
                      <a:prstDash val="solid"/>
                      <a:round/>
                      <a:headEnd len="sm" w="sm" type="none"/>
                      <a:tailEnd len="sm" w="sm" type="none"/>
                    </a:lnL>
                    <a:lnR cap="flat" cmpd="sng" w="8650">
                      <a:solidFill>
                        <a:srgbClr val="CCCCCC"/>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F4CCCC"/>
                    </a:solidFill>
                  </a:tcPr>
                </a:tc>
                <a:tc>
                  <a:txBody>
                    <a:bodyPr/>
                    <a:lstStyle/>
                    <a:p>
                      <a:pPr indent="0" lvl="0" marL="0" rtl="0" algn="ctr">
                        <a:spcBef>
                          <a:spcPts val="0"/>
                        </a:spcBef>
                        <a:spcAft>
                          <a:spcPts val="0"/>
                        </a:spcAft>
                        <a:buNone/>
                      </a:pPr>
                      <a:r>
                        <a:t/>
                      </a:r>
                      <a:endParaRPr b="1" sz="1000"/>
                    </a:p>
                  </a:txBody>
                  <a:tcPr marT="91425" marB="91425" marR="91425" marL="91425">
                    <a:lnL cap="flat" cmpd="sng" w="8650">
                      <a:solidFill>
                        <a:srgbClr val="CCCCCC"/>
                      </a:solidFill>
                      <a:prstDash val="solid"/>
                      <a:round/>
                      <a:headEnd len="sm" w="sm" type="none"/>
                      <a:tailEnd len="sm" w="sm" type="none"/>
                    </a:lnL>
                    <a:lnR cap="flat" cmpd="sng" w="8650">
                      <a:solidFill>
                        <a:srgbClr val="CCCCCC"/>
                      </a:solidFill>
                      <a:prstDash val="solid"/>
                      <a:round/>
                      <a:headEnd len="sm" w="sm" type="none"/>
                      <a:tailEnd len="sm" w="sm" type="none"/>
                    </a:lnR>
                    <a:lnT cap="flat" cmpd="sng" w="9525">
                      <a:solidFill>
                        <a:srgbClr val="9E9E9E"/>
                      </a:solidFill>
                      <a:prstDash val="solid"/>
                      <a:round/>
                      <a:headEnd len="sm" w="sm" type="none"/>
                      <a:tailEnd len="sm" w="sm" type="none"/>
                    </a:lnT>
                    <a:lnB cap="flat" cmpd="sng" w="9525">
                      <a:solidFill>
                        <a:srgbClr val="9E9E9E"/>
                      </a:solidFill>
                      <a:prstDash val="solid"/>
                      <a:round/>
                      <a:headEnd len="sm" w="sm" type="none"/>
                      <a:tailEnd len="sm" w="sm" type="none"/>
                    </a:lnB>
                    <a:solidFill>
                      <a:srgbClr val="C9DAF8"/>
                    </a:solidFill>
                  </a:tcPr>
                </a:tc>
                <a:tc>
                  <a:txBody>
                    <a:bodyPr/>
                    <a:lstStyle/>
                    <a:p>
                      <a:pPr indent="0" lvl="0" marL="0" rtl="0" algn="ctr">
                        <a:lnSpc>
                          <a:spcPct val="115000"/>
                        </a:lnSpc>
                        <a:spcBef>
                          <a:spcPts val="0"/>
                        </a:spcBef>
                        <a:spcAft>
                          <a:spcPts val="0"/>
                        </a:spcAft>
                        <a:buNone/>
                      </a:pPr>
                      <a:r>
                        <a:rPr b="1" lang="en-US" sz="1000">
                          <a:latin typeface="Lexend"/>
                          <a:ea typeface="Lexend"/>
                          <a:cs typeface="Lexend"/>
                          <a:sym typeface="Lexend"/>
                        </a:rPr>
                        <a:t>University of Alabama Hospital</a:t>
                      </a:r>
                      <a:endParaRPr b="1" sz="1000">
                        <a:latin typeface="Lexend"/>
                        <a:ea typeface="Lexend"/>
                        <a:cs typeface="Lexend"/>
                        <a:sym typeface="Lexend"/>
                      </a:endParaRPr>
                    </a:p>
                  </a:txBody>
                  <a:tcPr marT="19050" marB="19050" marR="28575" marL="28575" anchor="b">
                    <a:lnL cap="flat" cmpd="sng" w="8650">
                      <a:solidFill>
                        <a:srgbClr val="CCCCCC"/>
                      </a:solidFill>
                      <a:prstDash val="solid"/>
                      <a:round/>
                      <a:headEnd len="sm" w="sm" type="none"/>
                      <a:tailEnd len="sm" w="sm" type="none"/>
                    </a:lnL>
                    <a:lnR cap="flat" cmpd="sng" w="8650">
                      <a:solidFill>
                        <a:srgbClr val="CCCCCC"/>
                      </a:solidFill>
                      <a:prstDash val="solid"/>
                      <a:round/>
                      <a:headEnd len="sm" w="sm" type="none"/>
                      <a:tailEnd len="sm" w="sm" type="none"/>
                    </a:lnR>
                    <a:lnT cap="flat" cmpd="sng" w="8650">
                      <a:solidFill>
                        <a:srgbClr val="CCCCCC"/>
                      </a:solidFill>
                      <a:prstDash val="solid"/>
                      <a:round/>
                      <a:headEnd len="sm" w="sm" type="none"/>
                      <a:tailEnd len="sm" w="sm" type="none"/>
                    </a:lnT>
                    <a:lnB cap="flat" cmpd="sng" w="8650">
                      <a:solidFill>
                        <a:srgbClr val="CCCCCC"/>
                      </a:solidFill>
                      <a:prstDash val="solid"/>
                      <a:round/>
                      <a:headEnd len="sm" w="sm" type="none"/>
                      <a:tailEnd len="sm" w="sm" type="none"/>
                    </a:lnB>
                    <a:solidFill>
                      <a:srgbClr val="FFD966"/>
                    </a:solidFill>
                  </a:tcPr>
                </a:tc>
                <a:tc>
                  <a:txBody>
                    <a:bodyPr/>
                    <a:lstStyle/>
                    <a:p>
                      <a:pPr indent="0" lvl="0" marL="0" rtl="0" algn="ctr">
                        <a:lnSpc>
                          <a:spcPct val="115000"/>
                        </a:lnSpc>
                        <a:spcBef>
                          <a:spcPts val="0"/>
                        </a:spcBef>
                        <a:spcAft>
                          <a:spcPts val="0"/>
                        </a:spcAft>
                        <a:buNone/>
                      </a:pPr>
                      <a:r>
                        <a:t/>
                      </a:r>
                      <a:endParaRPr b="1" sz="1000">
                        <a:latin typeface="Lexend"/>
                        <a:ea typeface="Lexend"/>
                        <a:cs typeface="Lexend"/>
                        <a:sym typeface="Lexend"/>
                      </a:endParaRPr>
                    </a:p>
                  </a:txBody>
                  <a:tcPr marT="19050" marB="19050" marR="28575" marL="28575" anchor="b">
                    <a:lnL cap="flat" cmpd="sng" w="8650">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c>
                  <a:txBody>
                    <a:bodyPr/>
                    <a:lstStyle/>
                    <a:p>
                      <a:pPr indent="0" lvl="0" marL="0" rtl="0" algn="l">
                        <a:spcBef>
                          <a:spcPts val="0"/>
                        </a:spcBef>
                        <a:spcAft>
                          <a:spcPts val="0"/>
                        </a:spcAft>
                        <a:buNone/>
                      </a:pPr>
                      <a:r>
                        <a:t/>
                      </a:r>
                      <a:endParaRPr/>
                    </a:p>
                  </a:txBody>
                  <a:tcPr marT="19050" marB="19050" marR="28575" marL="28575" anchor="b">
                    <a:lnL cap="flat" cmpd="sng" w="9525">
                      <a:solidFill>
                        <a:srgbClr val="CCCCCC"/>
                      </a:solidFill>
                      <a:prstDash val="solid"/>
                      <a:round/>
                      <a:headEnd len="sm" w="sm" type="none"/>
                      <a:tailEnd len="sm" w="sm" type="none"/>
                    </a:lnL>
                    <a:lnR cap="flat" cmpd="sng" w="9525">
                      <a:solidFill>
                        <a:srgbClr val="CCCCCC"/>
                      </a:solidFill>
                      <a:prstDash val="solid"/>
                      <a:round/>
                      <a:headEnd len="sm" w="sm" type="none"/>
                      <a:tailEnd len="sm" w="sm" type="none"/>
                    </a:lnR>
                    <a:lnT cap="flat" cmpd="sng" w="9525">
                      <a:solidFill>
                        <a:srgbClr val="CCCCCC"/>
                      </a:solidFill>
                      <a:prstDash val="solid"/>
                      <a:round/>
                      <a:headEnd len="sm" w="sm" type="none"/>
                      <a:tailEnd len="sm" w="sm" type="none"/>
                    </a:lnT>
                    <a:lnB cap="flat" cmpd="sng" w="9525">
                      <a:solidFill>
                        <a:srgbClr val="CCCCCC"/>
                      </a:solidFill>
                      <a:prstDash val="solid"/>
                      <a:round/>
                      <a:headEnd len="sm" w="sm" type="none"/>
                      <a:tailEnd len="sm" w="sm" type="none"/>
                    </a:lnB>
                    <a:solidFill>
                      <a:srgbClr val="D9EAD3"/>
                    </a:solidFill>
                  </a:tcPr>
                </a:tc>
              </a:tr>
            </a:tbl>
          </a:graphicData>
        </a:graphic>
      </p:graphicFrame>
      <p:pic>
        <p:nvPicPr>
          <p:cNvPr id="291" name="Google Shape;291;g3e8918ec5f8_0_6"/>
          <p:cNvPicPr preferRelativeResize="0"/>
          <p:nvPr/>
        </p:nvPicPr>
        <p:blipFill rotWithShape="1">
          <a:blip r:embed="rId3">
            <a:alphaModFix/>
          </a:blip>
          <a:srcRect b="0" l="0" r="0" t="0"/>
          <a:stretch/>
        </p:blipFill>
        <p:spPr>
          <a:xfrm rot="1506930">
            <a:off x="7951743" y="5036699"/>
            <a:ext cx="2074298" cy="968548"/>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g3d460df9019_1_0"/>
          <p:cNvSpPr txBox="1"/>
          <p:nvPr>
            <p:ph type="title"/>
          </p:nvPr>
        </p:nvSpPr>
        <p:spPr>
          <a:xfrm>
            <a:off x="838200" y="1975075"/>
            <a:ext cx="10515600" cy="26385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Enrollment Experiences</a:t>
            </a:r>
            <a:endParaRPr b="1">
              <a:solidFill>
                <a:srgbClr val="743192"/>
              </a:solidFill>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rPr b="1" lang="en-US">
                <a:latin typeface="Arial"/>
                <a:ea typeface="Arial"/>
                <a:cs typeface="Arial"/>
                <a:sym typeface="Arial"/>
              </a:rPr>
              <a:t>Arthur M. Blank Hospital</a:t>
            </a:r>
            <a:endParaRPr b="1">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rPr lang="en-US">
                <a:latin typeface="Arial"/>
                <a:ea typeface="Arial"/>
                <a:cs typeface="Arial"/>
                <a:sym typeface="Arial"/>
              </a:rPr>
              <a:t>PI: Claudia Morris</a:t>
            </a:r>
            <a:endParaRPr>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rPr lang="en-US">
                <a:latin typeface="Arial"/>
                <a:ea typeface="Arial"/>
                <a:cs typeface="Arial"/>
                <a:sym typeface="Arial"/>
              </a:rPr>
              <a:t>SC: Sarah Beharry</a:t>
            </a:r>
            <a:endParaRPr>
              <a:latin typeface="Arial"/>
              <a:ea typeface="Arial"/>
              <a:cs typeface="Arial"/>
              <a:sym typeface="Arial"/>
            </a:endParaRPr>
          </a:p>
        </p:txBody>
      </p:sp>
      <p:pic>
        <p:nvPicPr>
          <p:cNvPr descr="A close-up of a logo&#10;&#10;AI-generated content may be incorrect." id="297" name="Google Shape;297;g3d460df9019_1_0"/>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01" name="Shape 301"/>
        <p:cNvGrpSpPr/>
        <p:nvPr/>
      </p:nvGrpSpPr>
      <p:grpSpPr>
        <a:xfrm>
          <a:off x="0" y="0"/>
          <a:ext cx="0" cy="0"/>
          <a:chOff x="0" y="0"/>
          <a:chExt cx="0" cy="0"/>
        </a:xfrm>
      </p:grpSpPr>
      <p:sp>
        <p:nvSpPr>
          <p:cNvPr id="302" name="Google Shape;302;g3c2f736c8a3_2_75"/>
          <p:cNvSpPr txBox="1"/>
          <p:nvPr>
            <p:ph type="title"/>
          </p:nvPr>
        </p:nvSpPr>
        <p:spPr>
          <a:xfrm>
            <a:off x="429633" y="148183"/>
            <a:ext cx="5442357"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Study Timeline</a:t>
            </a:r>
            <a:endParaRPr>
              <a:solidFill>
                <a:srgbClr val="743192"/>
              </a:solidFill>
              <a:latin typeface="Arial"/>
              <a:ea typeface="Arial"/>
              <a:cs typeface="Arial"/>
              <a:sym typeface="Arial"/>
            </a:endParaRPr>
          </a:p>
        </p:txBody>
      </p:sp>
      <p:pic>
        <p:nvPicPr>
          <p:cNvPr descr="A close-up of a logo&#10;&#10;AI-generated content may be incorrect." id="303" name="Google Shape;303;g3c2f736c8a3_2_75"/>
          <p:cNvPicPr preferRelativeResize="0"/>
          <p:nvPr>
            <p:ph idx="1" type="body"/>
          </p:nvPr>
        </p:nvPicPr>
        <p:blipFill rotWithShape="1">
          <a:blip r:embed="rId3">
            <a:alphaModFix/>
          </a:blip>
          <a:srcRect b="0" l="0" r="0" t="0"/>
          <a:stretch/>
        </p:blipFill>
        <p:spPr>
          <a:xfrm>
            <a:off x="9265180" y="207333"/>
            <a:ext cx="2642218" cy="1169775"/>
          </a:xfrm>
          <a:prstGeom prst="rect">
            <a:avLst/>
          </a:prstGeom>
          <a:noFill/>
          <a:ln>
            <a:noFill/>
          </a:ln>
        </p:spPr>
      </p:pic>
      <p:sp>
        <p:nvSpPr>
          <p:cNvPr id="304" name="Google Shape;304;g3c2f736c8a3_2_75"/>
          <p:cNvSpPr txBox="1"/>
          <p:nvPr/>
        </p:nvSpPr>
        <p:spPr>
          <a:xfrm>
            <a:off x="517792" y="1284303"/>
            <a:ext cx="10708500" cy="35403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Award entered an NCE in January pending completion of Y1 milestones</a:t>
            </a:r>
            <a:endParaRPr b="0" i="0" sz="32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February 2026: 1</a:t>
            </a:r>
            <a:r>
              <a:rPr b="0" baseline="30000" i="0" lang="en-US" sz="3200" u="none" cap="none" strike="noStrike">
                <a:solidFill>
                  <a:schemeClr val="dk1"/>
                </a:solidFill>
                <a:latin typeface="Arial"/>
                <a:ea typeface="Arial"/>
                <a:cs typeface="Arial"/>
                <a:sym typeface="Arial"/>
              </a:rPr>
              <a:t>st</a:t>
            </a:r>
            <a:r>
              <a:rPr b="0" i="0" lang="en-US" sz="3200" u="none" cap="none" strike="noStrike">
                <a:solidFill>
                  <a:schemeClr val="dk1"/>
                </a:solidFill>
                <a:latin typeface="Arial"/>
                <a:ea typeface="Arial"/>
                <a:cs typeface="Arial"/>
                <a:sym typeface="Arial"/>
              </a:rPr>
              <a:t> site released to enroll</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February 2026: 1</a:t>
            </a:r>
            <a:r>
              <a:rPr b="0" baseline="30000" i="0" lang="en-US" sz="3200" u="none" cap="none" strike="noStrike">
                <a:solidFill>
                  <a:schemeClr val="dk1"/>
                </a:solidFill>
                <a:latin typeface="Arial"/>
                <a:ea typeface="Arial"/>
                <a:cs typeface="Arial"/>
                <a:sym typeface="Arial"/>
              </a:rPr>
              <a:t>st</a:t>
            </a:r>
            <a:r>
              <a:rPr b="0" i="0" lang="en-US" sz="3200" u="none" cap="none" strike="noStrike">
                <a:solidFill>
                  <a:schemeClr val="dk1"/>
                </a:solidFill>
                <a:latin typeface="Arial"/>
                <a:ea typeface="Arial"/>
                <a:cs typeface="Arial"/>
                <a:sym typeface="Arial"/>
              </a:rPr>
              <a:t> participant randomized</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End of May 2026: 50% sites CIRB approved</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End of June 2026: 50% sites released to enroll</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08" name="Shape 308"/>
        <p:cNvGrpSpPr/>
        <p:nvPr/>
      </p:nvGrpSpPr>
      <p:grpSpPr>
        <a:xfrm>
          <a:off x="0" y="0"/>
          <a:ext cx="0" cy="0"/>
          <a:chOff x="0" y="0"/>
          <a:chExt cx="0" cy="0"/>
        </a:xfrm>
      </p:grpSpPr>
      <p:sp>
        <p:nvSpPr>
          <p:cNvPr id="309" name="Google Shape;309;g3c2f736c8a3_2_82"/>
          <p:cNvSpPr txBox="1"/>
          <p:nvPr>
            <p:ph type="title"/>
          </p:nvPr>
        </p:nvSpPr>
        <p:spPr>
          <a:xfrm>
            <a:off x="429633" y="148183"/>
            <a:ext cx="7414377"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Contracts &amp; Payments</a:t>
            </a:r>
            <a:endParaRPr>
              <a:solidFill>
                <a:srgbClr val="743192"/>
              </a:solidFill>
              <a:latin typeface="Arial"/>
              <a:ea typeface="Arial"/>
              <a:cs typeface="Arial"/>
              <a:sym typeface="Arial"/>
            </a:endParaRPr>
          </a:p>
        </p:txBody>
      </p:sp>
      <p:pic>
        <p:nvPicPr>
          <p:cNvPr descr="A close-up of a logo&#10;&#10;AI-generated content may be incorrect." id="310" name="Google Shape;310;g3c2f736c8a3_2_82"/>
          <p:cNvPicPr preferRelativeResize="0"/>
          <p:nvPr>
            <p:ph idx="1" type="body"/>
          </p:nvPr>
        </p:nvPicPr>
        <p:blipFill rotWithShape="1">
          <a:blip r:embed="rId3">
            <a:alphaModFix/>
          </a:blip>
          <a:srcRect b="0" l="0" r="0" t="0"/>
          <a:stretch/>
        </p:blipFill>
        <p:spPr>
          <a:xfrm>
            <a:off x="9265180" y="207333"/>
            <a:ext cx="2642218" cy="1169775"/>
          </a:xfrm>
          <a:prstGeom prst="rect">
            <a:avLst/>
          </a:prstGeom>
          <a:noFill/>
          <a:ln>
            <a:noFill/>
          </a:ln>
        </p:spPr>
      </p:pic>
      <p:sp>
        <p:nvSpPr>
          <p:cNvPr id="311" name="Google Shape;311;g3c2f736c8a3_2_82"/>
          <p:cNvSpPr txBox="1"/>
          <p:nvPr/>
        </p:nvSpPr>
        <p:spPr>
          <a:xfrm>
            <a:off x="517792" y="1284303"/>
            <a:ext cx="11138100" cy="57876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Award entered a NCE in January </a:t>
            </a:r>
            <a:endParaRPr b="0" i="0" sz="32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Contract extensions in progress between Michigan &amp; hubs: required before site payments can be processed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Milestone start-up payments ($10,000 ea. including F&amp;A):</a:t>
            </a:r>
            <a:endParaRPr b="0" i="0" sz="14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#1: Local IRB ceding approval; eDOA accepted; Local Context Form; UAB intake meeting; plans for 2 in-person CC events</a:t>
            </a:r>
            <a:endParaRPr b="0" i="0" sz="1400" u="none" cap="none" strike="noStrike">
              <a:solidFill>
                <a:srgbClr val="000000"/>
              </a:solidFill>
              <a:latin typeface="Arial"/>
              <a:ea typeface="Arial"/>
              <a:cs typeface="Arial"/>
              <a:sym typeface="Arial"/>
            </a:endParaRPr>
          </a:p>
          <a:p>
            <a:pPr indent="-285750" lvl="1" marL="74295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#2: Readiness call completed &amp; open to enrollment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Arial"/>
              <a:ea typeface="Arial"/>
              <a:cs typeface="Arial"/>
              <a:sym typeface="Arial"/>
            </a:endParaRPr>
          </a:p>
          <a:p>
            <a:pPr indent="-82550" lvl="0" marL="285750" marR="0" rtl="0" algn="l">
              <a:lnSpc>
                <a:spcPct val="100000"/>
              </a:lnSpc>
              <a:spcBef>
                <a:spcPts val="0"/>
              </a:spcBef>
              <a:spcAft>
                <a:spcPts val="0"/>
              </a:spcAft>
              <a:buClr>
                <a:schemeClr val="dk1"/>
              </a:buClr>
              <a:buSzPts val="3200"/>
              <a:buFont typeface="Arial"/>
              <a:buNone/>
            </a:pPr>
            <a:r>
              <a:t/>
            </a:r>
            <a:endParaRPr b="0" i="0" sz="32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15" name="Shape 315"/>
        <p:cNvGrpSpPr/>
        <p:nvPr/>
      </p:nvGrpSpPr>
      <p:grpSpPr>
        <a:xfrm>
          <a:off x="0" y="0"/>
          <a:ext cx="0" cy="0"/>
          <a:chOff x="0" y="0"/>
          <a:chExt cx="0" cy="0"/>
        </a:xfrm>
      </p:grpSpPr>
      <p:sp>
        <p:nvSpPr>
          <p:cNvPr id="316" name="Google Shape;316;g3cd674dd85e_0_0"/>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Ancillary Studies</a:t>
            </a:r>
            <a:endParaRPr>
              <a:solidFill>
                <a:srgbClr val="743192"/>
              </a:solidFill>
              <a:latin typeface="Arial"/>
              <a:ea typeface="Arial"/>
              <a:cs typeface="Arial"/>
              <a:sym typeface="Arial"/>
            </a:endParaRPr>
          </a:p>
        </p:txBody>
      </p:sp>
      <p:pic>
        <p:nvPicPr>
          <p:cNvPr descr="A close-up of a logo&#10;&#10;AI-generated content may be incorrect." id="317" name="Google Shape;317;g3cd674dd85e_0_0"/>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318" name="Google Shape;318;g3cd674dd85e_0_0"/>
          <p:cNvSpPr txBox="1"/>
          <p:nvPr/>
        </p:nvSpPr>
        <p:spPr>
          <a:xfrm>
            <a:off x="517800" y="1284300"/>
            <a:ext cx="11138100" cy="63384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chemeClr val="dk1"/>
              </a:buClr>
              <a:buSzPts val="3200"/>
              <a:buFont typeface="Arial"/>
              <a:buChar char="•"/>
            </a:pPr>
            <a:r>
              <a:rPr b="1" i="0" lang="en-US" sz="3200" u="none" cap="none" strike="noStrike">
                <a:solidFill>
                  <a:schemeClr val="dk1"/>
                </a:solidFill>
                <a:latin typeface="Arial"/>
                <a:ea typeface="Arial"/>
                <a:cs typeface="Arial"/>
                <a:sym typeface="Arial"/>
              </a:rPr>
              <a:t>KPOP:</a:t>
            </a:r>
            <a:r>
              <a:rPr b="0" i="0" lang="en-US" sz="3200" u="none" cap="none" strike="noStrike">
                <a:solidFill>
                  <a:schemeClr val="dk1"/>
                </a:solidFill>
                <a:latin typeface="Arial"/>
                <a:ea typeface="Arial"/>
                <a:cs typeface="Arial"/>
                <a:sym typeface="Arial"/>
              </a:rPr>
              <a:t> </a:t>
            </a:r>
            <a:r>
              <a:rPr b="1" i="1" lang="en-US" sz="3200" u="none" cap="none" strike="noStrike">
                <a:solidFill>
                  <a:schemeClr val="dk1"/>
                </a:solidFill>
                <a:latin typeface="Arial"/>
                <a:ea typeface="Arial"/>
                <a:cs typeface="Arial"/>
                <a:sym typeface="Arial"/>
              </a:rPr>
              <a:t>K</a:t>
            </a:r>
            <a:r>
              <a:rPr b="0" i="1" lang="en-US" sz="3200" u="none" cap="none" strike="noStrike">
                <a:solidFill>
                  <a:schemeClr val="dk1"/>
                </a:solidFill>
                <a:latin typeface="Arial"/>
                <a:ea typeface="Arial"/>
                <a:cs typeface="Arial"/>
                <a:sym typeface="Arial"/>
              </a:rPr>
              <a:t>ESETT-</a:t>
            </a:r>
            <a:r>
              <a:rPr b="1" i="1" lang="en-US" sz="3200" u="none" cap="none" strike="noStrike">
                <a:solidFill>
                  <a:schemeClr val="dk1"/>
                </a:solidFill>
                <a:latin typeface="Arial"/>
                <a:ea typeface="Arial"/>
                <a:cs typeface="Arial"/>
                <a:sym typeface="Arial"/>
              </a:rPr>
              <a:t>P</a:t>
            </a:r>
            <a:r>
              <a:rPr b="0" i="1" lang="en-US" sz="3200" u="none" cap="none" strike="noStrike">
                <a:solidFill>
                  <a:schemeClr val="dk1"/>
                </a:solidFill>
                <a:latin typeface="Arial"/>
                <a:ea typeface="Arial"/>
                <a:cs typeface="Arial"/>
                <a:sym typeface="Arial"/>
              </a:rPr>
              <a:t>harmacokinetics </a:t>
            </a:r>
            <a:r>
              <a:rPr b="1" i="1" lang="en-US" sz="3200" u="none" cap="none" strike="noStrike">
                <a:solidFill>
                  <a:schemeClr val="dk1"/>
                </a:solidFill>
                <a:latin typeface="Arial"/>
                <a:ea typeface="Arial"/>
                <a:cs typeface="Arial"/>
                <a:sym typeface="Arial"/>
              </a:rPr>
              <a:t>O</a:t>
            </a:r>
            <a:r>
              <a:rPr b="0" i="1" lang="en-US" sz="3200" u="none" cap="none" strike="noStrike">
                <a:solidFill>
                  <a:schemeClr val="dk1"/>
                </a:solidFill>
                <a:latin typeface="Arial"/>
                <a:ea typeface="Arial"/>
                <a:cs typeface="Arial"/>
                <a:sym typeface="Arial"/>
              </a:rPr>
              <a:t>utcomes, and </a:t>
            </a:r>
            <a:r>
              <a:rPr b="1" i="1" lang="en-US" sz="3200" u="none" cap="none" strike="noStrike">
                <a:solidFill>
                  <a:schemeClr val="dk1"/>
                </a:solidFill>
                <a:latin typeface="Arial"/>
                <a:ea typeface="Arial"/>
                <a:cs typeface="Arial"/>
                <a:sym typeface="Arial"/>
              </a:rPr>
              <a:t>P</a:t>
            </a:r>
            <a:r>
              <a:rPr b="0" i="1" lang="en-US" sz="3200" u="none" cap="none" strike="noStrike">
                <a:solidFill>
                  <a:schemeClr val="dk1"/>
                </a:solidFill>
                <a:latin typeface="Arial"/>
                <a:ea typeface="Arial"/>
                <a:cs typeface="Arial"/>
                <a:sym typeface="Arial"/>
              </a:rPr>
              <a:t>harmacodynamics Study </a:t>
            </a:r>
            <a:r>
              <a:rPr b="0" i="0" lang="en-US" sz="3200" u="none" cap="none" strike="noStrike">
                <a:solidFill>
                  <a:schemeClr val="dk1"/>
                </a:solidFill>
                <a:latin typeface="Arial"/>
                <a:ea typeface="Arial"/>
                <a:cs typeface="Arial"/>
                <a:sym typeface="Arial"/>
              </a:rPr>
              <a:t>(MPI: Coles &amp; Rosenthal)</a:t>
            </a:r>
            <a:endParaRPr b="0" i="0" sz="3200" u="none" cap="none" strike="noStrike">
              <a:solidFill>
                <a:schemeClr val="dk1"/>
              </a:solidFill>
              <a:latin typeface="Arial"/>
              <a:ea typeface="Arial"/>
              <a:cs typeface="Arial"/>
              <a:sym typeface="Arial"/>
            </a:endParaRPr>
          </a:p>
          <a:p>
            <a:pPr indent="-393700" lvl="1" marL="914400" marR="0" rtl="0" algn="l">
              <a:lnSpc>
                <a:spcPct val="115000"/>
              </a:lnSpc>
              <a:spcBef>
                <a:spcPts val="0"/>
              </a:spcBef>
              <a:spcAft>
                <a:spcPts val="0"/>
              </a:spcAft>
              <a:buClr>
                <a:schemeClr val="dk1"/>
              </a:buClr>
              <a:buSzPts val="2600"/>
              <a:buFont typeface="Arial"/>
              <a:buChar char="•"/>
            </a:pPr>
            <a:r>
              <a:rPr b="0" i="0" lang="en-US" sz="2600" u="none" cap="none" strike="noStrike">
                <a:solidFill>
                  <a:schemeClr val="dk1"/>
                </a:solidFill>
                <a:latin typeface="Arial"/>
                <a:ea typeface="Arial"/>
                <a:cs typeface="Arial"/>
                <a:sym typeface="Arial"/>
              </a:rPr>
              <a:t>Scored outside the NINDS pay line but within the historical range for select-pay considerations</a:t>
            </a:r>
            <a:endParaRPr b="0" i="0" sz="2600" u="none" cap="none" strike="noStrike">
              <a:solidFill>
                <a:schemeClr val="dk1"/>
              </a:solidFill>
              <a:latin typeface="Arial"/>
              <a:ea typeface="Arial"/>
              <a:cs typeface="Arial"/>
              <a:sym typeface="Arial"/>
            </a:endParaRPr>
          </a:p>
          <a:p>
            <a:pPr indent="-393700" lvl="1" marL="914400" marR="0" rtl="0" algn="l">
              <a:lnSpc>
                <a:spcPct val="100000"/>
              </a:lnSpc>
              <a:spcBef>
                <a:spcPts val="0"/>
              </a:spcBef>
              <a:spcAft>
                <a:spcPts val="0"/>
              </a:spcAft>
              <a:buClr>
                <a:schemeClr val="dk1"/>
              </a:buClr>
              <a:buSzPts val="2600"/>
              <a:buFont typeface="Arial"/>
              <a:buChar char="•"/>
            </a:pPr>
            <a:r>
              <a:rPr b="0" i="0" lang="en-US" sz="2600" u="none" cap="none" strike="noStrike">
                <a:solidFill>
                  <a:schemeClr val="dk1"/>
                </a:solidFill>
                <a:latin typeface="Arial"/>
                <a:ea typeface="Arial"/>
                <a:cs typeface="Arial"/>
                <a:sym typeface="Arial"/>
              </a:rPr>
              <a:t>Planning for resubmission July 2026</a:t>
            </a:r>
            <a:endParaRPr b="0" i="0" sz="2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3200"/>
              <a:buFont typeface="Arial"/>
              <a:buChar char="•"/>
            </a:pPr>
            <a:r>
              <a:rPr b="1" i="0" lang="en-US" sz="3200" u="none" cap="none" strike="noStrike">
                <a:solidFill>
                  <a:schemeClr val="dk1"/>
                </a:solidFill>
                <a:latin typeface="Arial"/>
                <a:ea typeface="Arial"/>
                <a:cs typeface="Arial"/>
                <a:sym typeface="Arial"/>
              </a:rPr>
              <a:t>COGNISE: </a:t>
            </a:r>
            <a:r>
              <a:rPr b="1" i="1" lang="en-US" sz="3200" u="none" cap="none" strike="noStrike">
                <a:solidFill>
                  <a:schemeClr val="dk1"/>
                </a:solidFill>
                <a:latin typeface="Arial"/>
                <a:ea typeface="Arial"/>
                <a:cs typeface="Arial"/>
                <a:sym typeface="Arial"/>
              </a:rPr>
              <a:t>COG</a:t>
            </a:r>
            <a:r>
              <a:rPr b="0" i="1" lang="en-US" sz="3200" u="none" cap="none" strike="noStrike">
                <a:solidFill>
                  <a:schemeClr val="dk1"/>
                </a:solidFill>
                <a:latin typeface="Arial"/>
                <a:ea typeface="Arial"/>
                <a:cs typeface="Arial"/>
                <a:sym typeface="Arial"/>
              </a:rPr>
              <a:t>nition and </a:t>
            </a:r>
            <a:r>
              <a:rPr b="1" i="1" lang="en-US" sz="3200" u="none" cap="none" strike="noStrike">
                <a:solidFill>
                  <a:schemeClr val="dk1"/>
                </a:solidFill>
                <a:latin typeface="Arial"/>
                <a:ea typeface="Arial"/>
                <a:cs typeface="Arial"/>
                <a:sym typeface="Arial"/>
              </a:rPr>
              <a:t>N</a:t>
            </a:r>
            <a:r>
              <a:rPr b="0" i="1" lang="en-US" sz="3200" u="none" cap="none" strike="noStrike">
                <a:solidFill>
                  <a:schemeClr val="dk1"/>
                </a:solidFill>
                <a:latin typeface="Arial"/>
                <a:ea typeface="Arial"/>
                <a:cs typeface="Arial"/>
                <a:sym typeface="Arial"/>
              </a:rPr>
              <a:t>eurodegenerative biomarkers </a:t>
            </a:r>
            <a:r>
              <a:rPr b="1" i="1" lang="en-US" sz="3200" u="none" cap="none" strike="noStrike">
                <a:solidFill>
                  <a:schemeClr val="dk1"/>
                </a:solidFill>
                <a:latin typeface="Arial"/>
                <a:ea typeface="Arial"/>
                <a:cs typeface="Arial"/>
                <a:sym typeface="Arial"/>
              </a:rPr>
              <a:t>I</a:t>
            </a:r>
            <a:r>
              <a:rPr b="0" i="1" lang="en-US" sz="3200" u="none" cap="none" strike="noStrike">
                <a:solidFill>
                  <a:schemeClr val="dk1"/>
                </a:solidFill>
                <a:latin typeface="Arial"/>
                <a:ea typeface="Arial"/>
                <a:cs typeface="Arial"/>
                <a:sym typeface="Arial"/>
              </a:rPr>
              <a:t>n </a:t>
            </a:r>
            <a:r>
              <a:rPr b="1" i="1" lang="en-US" sz="3200" u="none" cap="none" strike="noStrike">
                <a:solidFill>
                  <a:schemeClr val="dk1"/>
                </a:solidFill>
                <a:latin typeface="Arial"/>
                <a:ea typeface="Arial"/>
                <a:cs typeface="Arial"/>
                <a:sym typeface="Arial"/>
              </a:rPr>
              <a:t>S</a:t>
            </a:r>
            <a:r>
              <a:rPr b="0" i="1" lang="en-US" sz="3200" u="none" cap="none" strike="noStrike">
                <a:solidFill>
                  <a:schemeClr val="dk1"/>
                </a:solidFill>
                <a:latin typeface="Arial"/>
                <a:ea typeface="Arial"/>
                <a:cs typeface="Arial"/>
                <a:sym typeface="Arial"/>
              </a:rPr>
              <a:t>tatus </a:t>
            </a:r>
            <a:r>
              <a:rPr b="1" i="1" lang="en-US" sz="3200" u="none" cap="none" strike="noStrike">
                <a:solidFill>
                  <a:schemeClr val="dk1"/>
                </a:solidFill>
                <a:latin typeface="Arial"/>
                <a:ea typeface="Arial"/>
                <a:cs typeface="Arial"/>
                <a:sym typeface="Arial"/>
              </a:rPr>
              <a:t>E</a:t>
            </a:r>
            <a:r>
              <a:rPr b="0" i="1" lang="en-US" sz="3200" u="none" cap="none" strike="noStrike">
                <a:solidFill>
                  <a:schemeClr val="dk1"/>
                </a:solidFill>
                <a:latin typeface="Arial"/>
                <a:ea typeface="Arial"/>
                <a:cs typeface="Arial"/>
                <a:sym typeface="Arial"/>
              </a:rPr>
              <a:t>pilepticus </a:t>
            </a:r>
            <a:r>
              <a:rPr b="0" i="0" lang="en-US" sz="3200" u="none" cap="none" strike="noStrike">
                <a:solidFill>
                  <a:schemeClr val="dk1"/>
                </a:solidFill>
                <a:latin typeface="Arial"/>
                <a:ea typeface="Arial"/>
                <a:cs typeface="Arial"/>
                <a:sym typeface="Arial"/>
              </a:rPr>
              <a:t>(PI: Zawar)</a:t>
            </a:r>
            <a:endParaRPr b="0" i="0" sz="3200" u="none" cap="none" strike="noStrike">
              <a:solidFill>
                <a:schemeClr val="dk1"/>
              </a:solidFill>
              <a:latin typeface="Arial"/>
              <a:ea typeface="Arial"/>
              <a:cs typeface="Arial"/>
              <a:sym typeface="Arial"/>
            </a:endParaRPr>
          </a:p>
          <a:p>
            <a:pPr indent="-393700" lvl="1" marL="914400" marR="0" rtl="0" algn="l">
              <a:lnSpc>
                <a:spcPct val="100000"/>
              </a:lnSpc>
              <a:spcBef>
                <a:spcPts val="0"/>
              </a:spcBef>
              <a:spcAft>
                <a:spcPts val="0"/>
              </a:spcAft>
              <a:buClr>
                <a:schemeClr val="dk1"/>
              </a:buClr>
              <a:buSzPts val="2600"/>
              <a:buFont typeface="Arial"/>
              <a:buChar char="•"/>
            </a:pPr>
            <a:r>
              <a:rPr b="0" i="0" lang="en-US" sz="2600" u="none" cap="none" strike="noStrike">
                <a:solidFill>
                  <a:schemeClr val="dk1"/>
                </a:solidFill>
                <a:latin typeface="Arial"/>
                <a:ea typeface="Arial"/>
                <a:cs typeface="Arial"/>
                <a:sym typeface="Arial"/>
              </a:rPr>
              <a:t>Long term follow up to study cognitive &amp; functional outcomes after ESE</a:t>
            </a:r>
            <a:endParaRPr b="0" i="0" sz="2600" u="none" cap="none" strike="noStrike">
              <a:solidFill>
                <a:schemeClr val="dk1"/>
              </a:solidFill>
              <a:latin typeface="Arial"/>
              <a:ea typeface="Arial"/>
              <a:cs typeface="Arial"/>
              <a:sym typeface="Arial"/>
            </a:endParaRPr>
          </a:p>
          <a:p>
            <a:pPr indent="-393700" lvl="1" marL="914400" marR="0" rtl="0" algn="l">
              <a:lnSpc>
                <a:spcPct val="100000"/>
              </a:lnSpc>
              <a:spcBef>
                <a:spcPts val="0"/>
              </a:spcBef>
              <a:spcAft>
                <a:spcPts val="0"/>
              </a:spcAft>
              <a:buClr>
                <a:schemeClr val="dk1"/>
              </a:buClr>
              <a:buSzPts val="2600"/>
              <a:buFont typeface="Arial"/>
              <a:buChar char="•"/>
            </a:pPr>
            <a:r>
              <a:rPr b="0" i="0" lang="en-US" sz="2600" u="none" cap="none" strike="noStrike">
                <a:solidFill>
                  <a:schemeClr val="dk1"/>
                </a:solidFill>
                <a:latin typeface="Arial"/>
                <a:ea typeface="Arial"/>
                <a:cs typeface="Arial"/>
                <a:sym typeface="Arial"/>
              </a:rPr>
              <a:t>Submitted Feb 2026; earliest start Dec 2026</a:t>
            </a:r>
            <a:endParaRPr b="0" i="0" sz="2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Arial"/>
              <a:ea typeface="Arial"/>
              <a:cs typeface="Arial"/>
              <a:sym typeface="Arial"/>
            </a:endParaRPr>
          </a:p>
          <a:p>
            <a:pPr indent="-82550" lvl="0" marL="285750" marR="0" rtl="0" algn="l">
              <a:lnSpc>
                <a:spcPct val="100000"/>
              </a:lnSpc>
              <a:spcBef>
                <a:spcPts val="0"/>
              </a:spcBef>
              <a:spcAft>
                <a:spcPts val="0"/>
              </a:spcAft>
              <a:buClr>
                <a:schemeClr val="dk1"/>
              </a:buClr>
              <a:buSzPts val="3200"/>
              <a:buFont typeface="Arial"/>
              <a:buNone/>
            </a:pPr>
            <a:r>
              <a:t/>
            </a:r>
            <a:endParaRPr b="0" i="0" sz="32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22" name="Shape 322"/>
        <p:cNvGrpSpPr/>
        <p:nvPr/>
      </p:nvGrpSpPr>
      <p:grpSpPr>
        <a:xfrm>
          <a:off x="0" y="0"/>
          <a:ext cx="0" cy="0"/>
          <a:chOff x="0" y="0"/>
          <a:chExt cx="0" cy="0"/>
        </a:xfrm>
      </p:grpSpPr>
      <p:sp>
        <p:nvSpPr>
          <p:cNvPr id="323" name="Google Shape;323;g3c2f736c8a3_0_884"/>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24" name="Google Shape;324;g3c2f736c8a3_0_884"/>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325" name="Google Shape;325;g3c2f736c8a3_0_884"/>
          <p:cNvGrpSpPr/>
          <p:nvPr/>
        </p:nvGrpSpPr>
        <p:grpSpPr>
          <a:xfrm>
            <a:off x="1303402" y="3985"/>
            <a:ext cx="9772765" cy="6858000"/>
            <a:chOff x="1303402" y="3985"/>
            <a:chExt cx="9772765" cy="6858000"/>
          </a:xfrm>
        </p:grpSpPr>
        <p:sp>
          <p:nvSpPr>
            <p:cNvPr id="326" name="Google Shape;326;g3c2f736c8a3_0_884"/>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27" name="Google Shape;327;g3c2f736c8a3_0_884"/>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28" name="Google Shape;328;g3c2f736c8a3_0_884"/>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29" name="Google Shape;329;g3c2f736c8a3_0_884"/>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30" name="Google Shape;330;g3c2f736c8a3_0_884"/>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31" name="Google Shape;331;g3c2f736c8a3_0_884"/>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32" name="Google Shape;332;g3c2f736c8a3_0_884"/>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333" name="Google Shape;333;g3c2f736c8a3_0_884"/>
          <p:cNvSpPr txBox="1"/>
          <p:nvPr>
            <p:ph type="ctrTitle"/>
          </p:nvPr>
        </p:nvSpPr>
        <p:spPr>
          <a:xfrm>
            <a:off x="2811300" y="1764400"/>
            <a:ext cx="6569400" cy="23103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Enrollment reminders</a:t>
            </a:r>
            <a:endParaRPr b="1" sz="4400">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p:txBody>
      </p:sp>
      <p:sp>
        <p:nvSpPr>
          <p:cNvPr id="334" name="Google Shape;334;g3c2f736c8a3_0_884"/>
          <p:cNvSpPr txBox="1"/>
          <p:nvPr>
            <p:ph type="ctrTitle"/>
          </p:nvPr>
        </p:nvSpPr>
        <p:spPr>
          <a:xfrm>
            <a:off x="2811450" y="2505250"/>
            <a:ext cx="6569400" cy="23103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lang="en-US" sz="3600">
                <a:latin typeface="Arial"/>
                <a:ea typeface="Arial"/>
                <a:cs typeface="Arial"/>
                <a:sym typeface="Arial"/>
              </a:rPr>
              <a:t>Robert Silbergleit</a:t>
            </a:r>
            <a:endParaRPr sz="3600">
              <a:latin typeface="Arial"/>
              <a:ea typeface="Arial"/>
              <a:cs typeface="Arial"/>
              <a:sym typeface="Arial"/>
            </a:endParaRPr>
          </a:p>
          <a:p>
            <a:pPr indent="0" lvl="0" marL="0" rtl="0" algn="ctr">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333"/>
                                        </p:tgtEl>
                                        <p:attrNameLst>
                                          <p:attrName>style.visibility</p:attrName>
                                        </p:attrNameLst>
                                      </p:cBhvr>
                                      <p:to>
                                        <p:strVal val="visible"/>
                                      </p:to>
                                    </p:set>
                                    <p:animEffect filter="fade" transition="in">
                                      <p:cBhvr>
                                        <p:cTn dur="1000"/>
                                        <p:tgtEl>
                                          <p:spTgt spid="33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pic>
        <p:nvPicPr>
          <p:cNvPr id="339" name="Google Shape;339;g3da8c3f9c3f_2_0"/>
          <p:cNvPicPr preferRelativeResize="0"/>
          <p:nvPr/>
        </p:nvPicPr>
        <p:blipFill rotWithShape="1">
          <a:blip r:embed="rId3">
            <a:alphaModFix/>
          </a:blip>
          <a:srcRect b="13517" l="0" r="0" t="0"/>
          <a:stretch/>
        </p:blipFill>
        <p:spPr>
          <a:xfrm>
            <a:off x="7725557" y="0"/>
            <a:ext cx="4466443" cy="6858000"/>
          </a:xfrm>
          <a:prstGeom prst="rect">
            <a:avLst/>
          </a:prstGeom>
          <a:noFill/>
          <a:ln>
            <a:noFill/>
          </a:ln>
        </p:spPr>
      </p:pic>
      <p:sp>
        <p:nvSpPr>
          <p:cNvPr id="340" name="Google Shape;340;g3da8c3f9c3f_2_0"/>
          <p:cNvSpPr txBox="1"/>
          <p:nvPr>
            <p:ph type="title"/>
          </p:nvPr>
        </p:nvSpPr>
        <p:spPr>
          <a:xfrm>
            <a:off x="429625" y="148175"/>
            <a:ext cx="7414500" cy="21654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Eligibility: Psychogenic Non-Epileptic Seizures (PNES)</a:t>
            </a:r>
            <a:endParaRPr>
              <a:solidFill>
                <a:srgbClr val="743192"/>
              </a:solidFill>
              <a:latin typeface="Arial"/>
              <a:ea typeface="Arial"/>
              <a:cs typeface="Arial"/>
              <a:sym typeface="Arial"/>
            </a:endParaRPr>
          </a:p>
        </p:txBody>
      </p:sp>
      <p:pic>
        <p:nvPicPr>
          <p:cNvPr descr="A close-up of a logo&#10;&#10;AI-generated content may be incorrect." id="341" name="Google Shape;341;g3da8c3f9c3f_2_0"/>
          <p:cNvPicPr preferRelativeResize="0"/>
          <p:nvPr>
            <p:ph idx="1" type="body"/>
          </p:nvPr>
        </p:nvPicPr>
        <p:blipFill rotWithShape="1">
          <a:blip r:embed="rId4">
            <a:alphaModFix/>
          </a:blip>
          <a:srcRect b="0" l="0" r="0" t="0"/>
          <a:stretch/>
        </p:blipFill>
        <p:spPr>
          <a:xfrm>
            <a:off x="9265180" y="207333"/>
            <a:ext cx="2642100" cy="1169700"/>
          </a:xfrm>
          <a:prstGeom prst="rect">
            <a:avLst/>
          </a:prstGeom>
          <a:noFill/>
          <a:ln>
            <a:noFill/>
          </a:ln>
        </p:spPr>
      </p:pic>
      <p:sp>
        <p:nvSpPr>
          <p:cNvPr id="342" name="Google Shape;342;g3da8c3f9c3f_2_0"/>
          <p:cNvSpPr txBox="1"/>
          <p:nvPr/>
        </p:nvSpPr>
        <p:spPr>
          <a:xfrm>
            <a:off x="575425" y="2439100"/>
            <a:ext cx="10785900" cy="1174800"/>
          </a:xfrm>
          <a:prstGeom prst="rect">
            <a:avLst/>
          </a:prstGeom>
          <a:noFill/>
          <a:ln>
            <a:noFill/>
          </a:ln>
        </p:spPr>
        <p:txBody>
          <a:bodyPr anchorCtr="0" anchor="t" bIns="91425" lIns="91425" spcFirstLastPara="1" rIns="91425" wrap="square" tIns="91425">
            <a:spAutoFit/>
          </a:bodyPr>
          <a:lstStyle/>
          <a:p>
            <a:pPr indent="-406400" lvl="0" marL="457200" marR="0" rtl="0" algn="l">
              <a:lnSpc>
                <a:spcPct val="100000"/>
              </a:lnSpc>
              <a:spcBef>
                <a:spcPts val="1000"/>
              </a:spcBef>
              <a:spcAft>
                <a:spcPts val="0"/>
              </a:spcAft>
              <a:buClr>
                <a:schemeClr val="dk1"/>
              </a:buClr>
              <a:buSzPts val="2800"/>
              <a:buChar char="●"/>
            </a:pPr>
            <a:r>
              <a:rPr lang="en-US" sz="2800">
                <a:solidFill>
                  <a:schemeClr val="dk1"/>
                </a:solidFill>
              </a:rPr>
              <a:t>aka pseudoseizures</a:t>
            </a:r>
            <a:endParaRPr sz="2800">
              <a:solidFill>
                <a:schemeClr val="dk1"/>
              </a:solidFill>
            </a:endParaRPr>
          </a:p>
          <a:p>
            <a:pPr indent="-406400" lvl="0" marL="457200" marR="0" rtl="0" algn="l">
              <a:lnSpc>
                <a:spcPct val="100000"/>
              </a:lnSpc>
              <a:spcBef>
                <a:spcPts val="1000"/>
              </a:spcBef>
              <a:spcAft>
                <a:spcPts val="0"/>
              </a:spcAft>
              <a:buClr>
                <a:schemeClr val="dk1"/>
              </a:buClr>
              <a:buSzPts val="2800"/>
              <a:buChar char="●"/>
            </a:pPr>
            <a:r>
              <a:rPr lang="en-US" sz="2800">
                <a:solidFill>
                  <a:schemeClr val="dk1"/>
                </a:solidFill>
              </a:rPr>
              <a:t>aka functional dissociative seizures</a:t>
            </a:r>
            <a:endParaRPr i="0" sz="2800" u="none" cap="none" strike="noStrike">
              <a:solidFill>
                <a:schemeClr val="dk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pic>
        <p:nvPicPr>
          <p:cNvPr id="347" name="Google Shape;347;g3e895c71b9f_2_51"/>
          <p:cNvPicPr preferRelativeResize="0"/>
          <p:nvPr/>
        </p:nvPicPr>
        <p:blipFill rotWithShape="1">
          <a:blip r:embed="rId3">
            <a:alphaModFix/>
          </a:blip>
          <a:srcRect b="13517" l="0" r="0" t="0"/>
          <a:stretch/>
        </p:blipFill>
        <p:spPr>
          <a:xfrm>
            <a:off x="7725557" y="0"/>
            <a:ext cx="4466443" cy="6858000"/>
          </a:xfrm>
          <a:prstGeom prst="rect">
            <a:avLst/>
          </a:prstGeom>
          <a:noFill/>
          <a:ln>
            <a:noFill/>
          </a:ln>
        </p:spPr>
      </p:pic>
      <p:sp>
        <p:nvSpPr>
          <p:cNvPr id="348" name="Google Shape;348;g3e895c71b9f_2_51"/>
          <p:cNvSpPr txBox="1"/>
          <p:nvPr>
            <p:ph type="title"/>
          </p:nvPr>
        </p:nvSpPr>
        <p:spPr>
          <a:xfrm>
            <a:off x="415600" y="593367"/>
            <a:ext cx="11360700" cy="763500"/>
          </a:xfrm>
          <a:prstGeom prst="rect">
            <a:avLst/>
          </a:prstGeom>
        </p:spPr>
        <p:txBody>
          <a:bodyPr anchorCtr="0" anchor="t" bIns="121900" lIns="121900" spcFirstLastPara="1" rIns="121900" wrap="square" tIns="121900">
            <a:normAutofit fontScale="90000"/>
          </a:bodyPr>
          <a:lstStyle/>
          <a:p>
            <a:pPr indent="0" lvl="0" marL="0" rtl="0" algn="l">
              <a:spcBef>
                <a:spcPts val="0"/>
              </a:spcBef>
              <a:spcAft>
                <a:spcPts val="0"/>
              </a:spcAft>
              <a:buNone/>
            </a:pPr>
            <a:r>
              <a:rPr lang="en-US"/>
              <a:t>Psychogenic Nonepileptic Seizures (PNES)</a:t>
            </a:r>
            <a:endParaRPr/>
          </a:p>
        </p:txBody>
      </p:sp>
      <p:sp>
        <p:nvSpPr>
          <p:cNvPr id="349" name="Google Shape;349;g3e895c71b9f_2_51"/>
          <p:cNvSpPr txBox="1"/>
          <p:nvPr>
            <p:ph idx="1" type="body"/>
          </p:nvPr>
        </p:nvSpPr>
        <p:spPr>
          <a:xfrm>
            <a:off x="415600" y="1536633"/>
            <a:ext cx="7543200" cy="4555200"/>
          </a:xfrm>
          <a:prstGeom prst="rect">
            <a:avLst/>
          </a:prstGeom>
        </p:spPr>
        <p:txBody>
          <a:bodyPr anchorCtr="0" anchor="t" bIns="121900" lIns="121900" spcFirstLastPara="1" rIns="121900" wrap="square" tIns="121900">
            <a:normAutofit/>
          </a:bodyPr>
          <a:lstStyle/>
          <a:p>
            <a:pPr indent="0" lvl="0" marL="0" rtl="0" algn="l">
              <a:spcBef>
                <a:spcPts val="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rPr lang="en-US"/>
              <a:t>Visual diagnosis by experienced epileptologists </a:t>
            </a:r>
            <a:endParaRPr/>
          </a:p>
          <a:p>
            <a:pPr indent="0" lvl="0" marL="0" rtl="0" algn="l">
              <a:spcBef>
                <a:spcPts val="1600"/>
              </a:spcBef>
              <a:spcAft>
                <a:spcPts val="0"/>
              </a:spcAft>
              <a:buNone/>
            </a:pPr>
            <a:r>
              <a:rPr lang="en-US"/>
              <a:t>Missed PNES 20% of the time</a:t>
            </a:r>
            <a:endParaRPr/>
          </a:p>
          <a:p>
            <a:pPr indent="0" lvl="0" marL="0" rtl="0" algn="l">
              <a:spcBef>
                <a:spcPts val="1600"/>
              </a:spcBef>
              <a:spcAft>
                <a:spcPts val="0"/>
              </a:spcAft>
              <a:buNone/>
            </a:pPr>
            <a:r>
              <a:rPr lang="en-US"/>
              <a:t>Called Epileptic seizures PNES 13% of the time</a:t>
            </a:r>
            <a:endParaRPr/>
          </a:p>
          <a:p>
            <a:pPr indent="0" lvl="0" marL="0" rtl="0" algn="r">
              <a:spcBef>
                <a:spcPts val="1600"/>
              </a:spcBef>
              <a:spcAft>
                <a:spcPts val="1600"/>
              </a:spcAft>
              <a:buNone/>
            </a:pPr>
            <a:r>
              <a:rPr lang="en-US"/>
              <a:t>Erba G et al, PMID: 26949106.</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g3e895c71b9f_2_102"/>
          <p:cNvSpPr txBox="1"/>
          <p:nvPr>
            <p:ph idx="1" type="body"/>
          </p:nvPr>
        </p:nvSpPr>
        <p:spPr>
          <a:xfrm>
            <a:off x="415600" y="1536625"/>
            <a:ext cx="4518000" cy="4555200"/>
          </a:xfrm>
          <a:prstGeom prst="rect">
            <a:avLst/>
          </a:prstGeom>
        </p:spPr>
        <p:txBody>
          <a:bodyPr anchorCtr="0" anchor="t" bIns="121900" lIns="121900" spcFirstLastPara="1" rIns="121900" wrap="square" tIns="121900">
            <a:normAutofit fontScale="92500" lnSpcReduction="20000"/>
          </a:bodyPr>
          <a:lstStyle/>
          <a:p>
            <a:pPr indent="0" lvl="0" marL="0" rtl="0" algn="l">
              <a:spcBef>
                <a:spcPts val="0"/>
              </a:spcBef>
              <a:spcAft>
                <a:spcPts val="0"/>
              </a:spcAft>
              <a:buNone/>
            </a:pPr>
            <a:r>
              <a:rPr lang="en-US"/>
              <a:t>63 / 893 (7%) unique patients in RAMPART</a:t>
            </a:r>
            <a:endParaRPr/>
          </a:p>
          <a:p>
            <a:pPr indent="0" lvl="0" marL="0" rtl="0" algn="l">
              <a:spcBef>
                <a:spcPts val="1600"/>
              </a:spcBef>
              <a:spcAft>
                <a:spcPts val="0"/>
              </a:spcAft>
              <a:buNone/>
            </a:pPr>
            <a:r>
              <a:rPr lang="en-US"/>
              <a:t>37 / 384 (9%) unique patients in ESETT</a:t>
            </a:r>
            <a:endParaRPr/>
          </a:p>
          <a:p>
            <a:pPr indent="0" lvl="0" marL="0" rtl="0" algn="l">
              <a:spcBef>
                <a:spcPts val="1600"/>
              </a:spcBef>
              <a:spcAft>
                <a:spcPts val="0"/>
              </a:spcAft>
              <a:buNone/>
            </a:pPr>
            <a:r>
              <a:rPr lang="en-US"/>
              <a:t>20% of patients with PNES were re-enrollers</a:t>
            </a:r>
            <a:endParaRPr/>
          </a:p>
          <a:p>
            <a:pPr indent="0" lvl="0" marL="0" rtl="0" algn="l">
              <a:spcBef>
                <a:spcPts val="1600"/>
              </a:spcBef>
              <a:spcAft>
                <a:spcPts val="0"/>
              </a:spcAft>
              <a:buNone/>
            </a:pPr>
            <a:r>
              <a:rPr lang="en-US"/>
              <a:t>29% of enrollments in those with PNES were re-enrollments</a:t>
            </a:r>
            <a:endParaRPr/>
          </a:p>
          <a:p>
            <a:pPr indent="0" lvl="0" marL="0" rtl="0" algn="l">
              <a:spcBef>
                <a:spcPts val="1600"/>
              </a:spcBef>
              <a:spcAft>
                <a:spcPts val="0"/>
              </a:spcAft>
              <a:buNone/>
            </a:pPr>
            <a:r>
              <a:t/>
            </a:r>
            <a:endParaRPr/>
          </a:p>
          <a:p>
            <a:pPr indent="0" lvl="0" marL="0" rtl="0" algn="r">
              <a:spcBef>
                <a:spcPts val="1600"/>
              </a:spcBef>
              <a:spcAft>
                <a:spcPts val="1600"/>
              </a:spcAft>
              <a:buNone/>
            </a:pPr>
            <a:r>
              <a:t/>
            </a:r>
            <a:endParaRPr/>
          </a:p>
        </p:txBody>
      </p:sp>
      <p:pic>
        <p:nvPicPr>
          <p:cNvPr id="355" name="Google Shape;355;g3e895c71b9f_2_102"/>
          <p:cNvPicPr preferRelativeResize="0"/>
          <p:nvPr/>
        </p:nvPicPr>
        <p:blipFill rotWithShape="1">
          <a:blip r:embed="rId3">
            <a:alphaModFix/>
          </a:blip>
          <a:srcRect b="59177" l="0" r="0" t="0"/>
          <a:stretch/>
        </p:blipFill>
        <p:spPr>
          <a:xfrm>
            <a:off x="5190150" y="3905800"/>
            <a:ext cx="7001850" cy="2952201"/>
          </a:xfrm>
          <a:prstGeom prst="rect">
            <a:avLst/>
          </a:prstGeom>
          <a:noFill/>
          <a:ln cap="flat" cmpd="sng" w="19050">
            <a:solidFill>
              <a:schemeClr val="dk2"/>
            </a:solidFill>
            <a:prstDash val="solid"/>
            <a:round/>
            <a:headEnd len="sm" w="sm" type="none"/>
            <a:tailEnd len="sm" w="sm" type="none"/>
          </a:ln>
          <a:effectLst>
            <a:outerShdw blurRad="57150" rotWithShape="0" algn="bl" dir="5400000" dist="19050">
              <a:srgbClr val="000000">
                <a:alpha val="50000"/>
              </a:srgbClr>
            </a:outerShdw>
          </a:effectLst>
        </p:spPr>
      </p:pic>
      <p:sp>
        <p:nvSpPr>
          <p:cNvPr id="356" name="Google Shape;356;g3e895c71b9f_2_102"/>
          <p:cNvSpPr txBox="1"/>
          <p:nvPr>
            <p:ph type="title"/>
          </p:nvPr>
        </p:nvSpPr>
        <p:spPr>
          <a:xfrm>
            <a:off x="415600" y="593367"/>
            <a:ext cx="11360700" cy="763500"/>
          </a:xfrm>
          <a:prstGeom prst="rect">
            <a:avLst/>
          </a:prstGeom>
        </p:spPr>
        <p:txBody>
          <a:bodyPr anchorCtr="0" anchor="t" bIns="121900" lIns="121900" spcFirstLastPara="1" rIns="121900" wrap="square" tIns="121900">
            <a:normAutofit fontScale="90000"/>
          </a:bodyPr>
          <a:lstStyle/>
          <a:p>
            <a:pPr indent="0" lvl="0" marL="0" rtl="0" algn="l">
              <a:spcBef>
                <a:spcPts val="0"/>
              </a:spcBef>
              <a:spcAft>
                <a:spcPts val="0"/>
              </a:spcAft>
              <a:buNone/>
            </a:pPr>
            <a:r>
              <a:rPr lang="en-US"/>
              <a:t>PNES in RAMPART and ESETT</a:t>
            </a:r>
            <a:endParaRPr/>
          </a:p>
        </p:txBody>
      </p:sp>
      <p:sp>
        <p:nvSpPr>
          <p:cNvPr id="357" name="Google Shape;357;g3e895c71b9f_2_102"/>
          <p:cNvSpPr txBox="1"/>
          <p:nvPr/>
        </p:nvSpPr>
        <p:spPr>
          <a:xfrm>
            <a:off x="6826800" y="3162025"/>
            <a:ext cx="5365200" cy="3693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US" sz="1200">
                <a:solidFill>
                  <a:srgbClr val="1B1B1B"/>
                </a:solidFill>
                <a:highlight>
                  <a:srgbClr val="FFFFFF"/>
                </a:highlight>
                <a:latin typeface="Calibri"/>
                <a:ea typeface="Calibri"/>
                <a:cs typeface="Calibri"/>
                <a:sym typeface="Calibri"/>
              </a:rPr>
              <a:t>J Neurol Neurosurg Psychiatry. 2021 Dec;92(12):1341-1345. PMID: 34362852; </a:t>
            </a:r>
            <a:endParaRPr>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sp>
        <p:nvSpPr>
          <p:cNvPr id="363" name="Google Shape;363;g3e895c71b9f_2_158"/>
          <p:cNvSpPr txBox="1"/>
          <p:nvPr>
            <p:ph type="title"/>
          </p:nvPr>
        </p:nvSpPr>
        <p:spPr>
          <a:xfrm>
            <a:off x="415600" y="593367"/>
            <a:ext cx="11360700" cy="763500"/>
          </a:xfrm>
          <a:prstGeom prst="rect">
            <a:avLst/>
          </a:prstGeom>
        </p:spPr>
        <p:txBody>
          <a:bodyPr anchorCtr="0" anchor="t" bIns="121900" lIns="121900" spcFirstLastPara="1" rIns="121900" wrap="square" tIns="121900">
            <a:normAutofit fontScale="90000"/>
          </a:bodyPr>
          <a:lstStyle/>
          <a:p>
            <a:pPr indent="0" lvl="0" marL="0" rtl="0" algn="l">
              <a:spcBef>
                <a:spcPts val="0"/>
              </a:spcBef>
              <a:spcAft>
                <a:spcPts val="0"/>
              </a:spcAft>
              <a:buNone/>
            </a:pPr>
            <a:r>
              <a:rPr lang="en-US"/>
              <a:t>How to manage this problem?</a:t>
            </a:r>
            <a:endParaRPr/>
          </a:p>
        </p:txBody>
      </p:sp>
      <p:sp>
        <p:nvSpPr>
          <p:cNvPr id="364" name="Google Shape;364;g3e895c71b9f_2_158"/>
          <p:cNvSpPr txBox="1"/>
          <p:nvPr>
            <p:ph idx="1" type="body"/>
          </p:nvPr>
        </p:nvSpPr>
        <p:spPr>
          <a:xfrm>
            <a:off x="415600" y="1536625"/>
            <a:ext cx="7048800" cy="4555200"/>
          </a:xfrm>
          <a:prstGeom prst="rect">
            <a:avLst/>
          </a:prstGeom>
        </p:spPr>
        <p:txBody>
          <a:bodyPr anchorCtr="0" anchor="t" bIns="121900" lIns="121900" spcFirstLastPara="1" rIns="121900" wrap="square" tIns="121900">
            <a:normAutofit/>
          </a:bodyPr>
          <a:lstStyle/>
          <a:p>
            <a:pPr indent="0" lvl="0" marL="0" rtl="0" algn="l">
              <a:spcBef>
                <a:spcPts val="0"/>
              </a:spcBef>
              <a:spcAft>
                <a:spcPts val="0"/>
              </a:spcAft>
              <a:buNone/>
            </a:pPr>
            <a:r>
              <a:rPr lang="en-US"/>
              <a:t>Avoid enrolling PNES patients when possible.</a:t>
            </a:r>
            <a:endParaRPr/>
          </a:p>
          <a:p>
            <a:pPr indent="0" lvl="0" marL="0" rtl="0" algn="l">
              <a:spcBef>
                <a:spcPts val="1600"/>
              </a:spcBef>
              <a:spcAft>
                <a:spcPts val="0"/>
              </a:spcAft>
              <a:buNone/>
            </a:pPr>
            <a:r>
              <a:rPr lang="en-US"/>
              <a:t>Review and document when it still happens.</a:t>
            </a:r>
            <a:endParaRPr/>
          </a:p>
          <a:p>
            <a:pPr indent="457200" lvl="0" marL="0" rtl="0" algn="l">
              <a:spcBef>
                <a:spcPts val="1600"/>
              </a:spcBef>
              <a:spcAft>
                <a:spcPts val="0"/>
              </a:spcAft>
              <a:buNone/>
            </a:pPr>
            <a:r>
              <a:rPr lang="en-US"/>
              <a:t>End of study and eligibility.</a:t>
            </a:r>
            <a:endParaRPr/>
          </a:p>
          <a:p>
            <a:pPr indent="0" lvl="0" marL="0" rtl="0" algn="l">
              <a:spcBef>
                <a:spcPts val="1600"/>
              </a:spcBef>
              <a:spcAft>
                <a:spcPts val="0"/>
              </a:spcAft>
              <a:buNone/>
            </a:pPr>
            <a:r>
              <a:rPr lang="en-US"/>
              <a:t>ITT sample size anticipates re-enrollments and PP excludes eligibility deviations.</a:t>
            </a:r>
            <a:endParaRPr/>
          </a:p>
          <a:p>
            <a:pPr indent="0" lvl="0" marL="0" rtl="0" algn="l">
              <a:spcBef>
                <a:spcPts val="1600"/>
              </a:spcBef>
              <a:spcAft>
                <a:spcPts val="1600"/>
              </a:spcAft>
              <a:buNone/>
            </a:pPr>
            <a:r>
              <a:rPr lang="en-US"/>
              <a:t>Offer bracelets and flag charts when possible.</a:t>
            </a:r>
            <a:endParaRPr/>
          </a:p>
        </p:txBody>
      </p:sp>
      <p:pic>
        <p:nvPicPr>
          <p:cNvPr id="365" name="Google Shape;365;g3e895c71b9f_2_158"/>
          <p:cNvPicPr preferRelativeResize="0"/>
          <p:nvPr/>
        </p:nvPicPr>
        <p:blipFill rotWithShape="1">
          <a:blip r:embed="rId3">
            <a:alphaModFix/>
          </a:blip>
          <a:srcRect b="0" l="0" r="0" t="0"/>
          <a:stretch/>
        </p:blipFill>
        <p:spPr>
          <a:xfrm>
            <a:off x="7617759" y="0"/>
            <a:ext cx="4574232" cy="6857999"/>
          </a:xfrm>
          <a:prstGeom prst="rect">
            <a:avLst/>
          </a:prstGeom>
          <a:noFill/>
          <a:ln>
            <a:noFill/>
          </a:ln>
        </p:spPr>
      </p:pic>
      <p:sp>
        <p:nvSpPr>
          <p:cNvPr id="366" name="Google Shape;366;g3e895c71b9f_2_158"/>
          <p:cNvSpPr/>
          <p:nvPr/>
        </p:nvSpPr>
        <p:spPr>
          <a:xfrm>
            <a:off x="7592775" y="4793600"/>
            <a:ext cx="4574400" cy="20643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2" presetSubtype="4">
                                  <p:stCondLst>
                                    <p:cond delay="0"/>
                                  </p:stCondLst>
                                  <p:childTnLst>
                                    <p:anim calcmode="lin" valueType="num">
                                      <p:cBhvr additive="base">
                                        <p:cTn dur="1000"/>
                                        <p:tgtEl>
                                          <p:spTgt spid="366"/>
                                        </p:tgtEl>
                                        <p:attrNameLst>
                                          <p:attrName>ppt_y</p:attrName>
                                        </p:attrNameLst>
                                      </p:cBhvr>
                                      <p:tavLst>
                                        <p:tav fmla="" tm="0">
                                          <p:val>
                                            <p:strVal val="#ppt_y"/>
                                          </p:val>
                                        </p:tav>
                                        <p:tav fmla="" tm="100000">
                                          <p:val>
                                            <p:strVal val="#ppt_y+1"/>
                                          </p:val>
                                        </p:tav>
                                      </p:tavLst>
                                    </p:anim>
                                    <p:set>
                                      <p:cBhvr>
                                        <p:cTn dur="1" fill="hold">
                                          <p:stCondLst>
                                            <p:cond delay="1000"/>
                                          </p:stCondLst>
                                        </p:cTn>
                                        <p:tgtEl>
                                          <p:spTgt spid="366"/>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g3db20e81dfb_0_23"/>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Eligibility: Exclusion #7</a:t>
            </a:r>
            <a:endParaRPr>
              <a:solidFill>
                <a:srgbClr val="743192"/>
              </a:solidFill>
              <a:latin typeface="Arial"/>
              <a:ea typeface="Arial"/>
              <a:cs typeface="Arial"/>
              <a:sym typeface="Arial"/>
            </a:endParaRPr>
          </a:p>
        </p:txBody>
      </p:sp>
      <p:pic>
        <p:nvPicPr>
          <p:cNvPr descr="A close-up of a logo&#10;&#10;AI-generated content may be incorrect." id="372" name="Google Shape;372;g3db20e81dfb_0_23"/>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373" name="Google Shape;373;g3db20e81dfb_0_23"/>
          <p:cNvSpPr txBox="1"/>
          <p:nvPr/>
        </p:nvSpPr>
        <p:spPr>
          <a:xfrm>
            <a:off x="466700" y="1220875"/>
            <a:ext cx="9018600" cy="11391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1000"/>
              </a:spcBef>
              <a:spcAft>
                <a:spcPts val="600"/>
              </a:spcAft>
              <a:buClr>
                <a:srgbClr val="000000"/>
              </a:buClr>
              <a:buSzPts val="3100"/>
              <a:buFont typeface="Arial"/>
              <a:buNone/>
            </a:pPr>
            <a:r>
              <a:rPr b="1" i="1" lang="en-US" sz="3100">
                <a:solidFill>
                  <a:schemeClr val="dk1"/>
                </a:solidFill>
              </a:rPr>
              <a:t>Acute traumatic brain injury clearly precedes seizures.</a:t>
            </a:r>
            <a:endParaRPr b="0" i="1" sz="3100" u="none" cap="none" strike="noStrike">
              <a:solidFill>
                <a:schemeClr val="dk1"/>
              </a:solidFill>
              <a:latin typeface="Arial"/>
              <a:ea typeface="Arial"/>
              <a:cs typeface="Arial"/>
              <a:sym typeface="Arial"/>
            </a:endParaRPr>
          </a:p>
        </p:txBody>
      </p:sp>
      <p:sp>
        <p:nvSpPr>
          <p:cNvPr id="374" name="Google Shape;374;g3db20e81dfb_0_23"/>
          <p:cNvSpPr txBox="1"/>
          <p:nvPr/>
        </p:nvSpPr>
        <p:spPr>
          <a:xfrm>
            <a:off x="537800" y="2825875"/>
            <a:ext cx="10785900" cy="3714600"/>
          </a:xfrm>
          <a:prstGeom prst="rect">
            <a:avLst/>
          </a:prstGeom>
          <a:noFill/>
          <a:ln>
            <a:noFill/>
          </a:ln>
        </p:spPr>
        <p:txBody>
          <a:bodyPr anchorCtr="0" anchor="t" bIns="91425" lIns="91425" spcFirstLastPara="1" rIns="91425" wrap="square" tIns="91425">
            <a:spAutoFit/>
          </a:bodyPr>
          <a:lstStyle/>
          <a:p>
            <a:pPr indent="-406400" lvl="0" marL="457200" rtl="0" algn="l">
              <a:spcBef>
                <a:spcPts val="1000"/>
              </a:spcBef>
              <a:spcAft>
                <a:spcPts val="0"/>
              </a:spcAft>
              <a:buClr>
                <a:schemeClr val="dk1"/>
              </a:buClr>
              <a:buSzPts val="2800"/>
              <a:buChar char="●"/>
            </a:pPr>
            <a:r>
              <a:rPr lang="en-US" sz="2800">
                <a:solidFill>
                  <a:schemeClr val="dk1"/>
                </a:solidFill>
              </a:rPr>
              <a:t>Per clinical history from the clinical team, EMS report, or medical record. Includes obvious head trauma causing seizure.</a:t>
            </a:r>
            <a:endParaRPr sz="2800">
              <a:solidFill>
                <a:schemeClr val="dk1"/>
              </a:solidFill>
            </a:endParaRPr>
          </a:p>
          <a:p>
            <a:pPr indent="-406400" lvl="0" marL="457200" marR="0" rtl="0" algn="l">
              <a:lnSpc>
                <a:spcPct val="100000"/>
              </a:lnSpc>
              <a:spcBef>
                <a:spcPts val="1000"/>
              </a:spcBef>
              <a:spcAft>
                <a:spcPts val="0"/>
              </a:spcAft>
              <a:buClr>
                <a:schemeClr val="dk1"/>
              </a:buClr>
              <a:buSzPts val="2800"/>
              <a:buChar char="●"/>
            </a:pPr>
            <a:r>
              <a:rPr lang="en-US" sz="2800">
                <a:solidFill>
                  <a:schemeClr val="dk1"/>
                </a:solidFill>
              </a:rPr>
              <a:t>Intent is to exclude those where treatment and outcome are driven by their moderate to severe TBI rather than SE</a:t>
            </a:r>
            <a:endParaRPr sz="2800">
              <a:solidFill>
                <a:schemeClr val="dk1"/>
              </a:solidFill>
            </a:endParaRPr>
          </a:p>
          <a:p>
            <a:pPr indent="-406400" lvl="0" marL="457200" marR="0" rtl="0" algn="l">
              <a:lnSpc>
                <a:spcPct val="100000"/>
              </a:lnSpc>
              <a:spcBef>
                <a:spcPts val="1000"/>
              </a:spcBef>
              <a:spcAft>
                <a:spcPts val="0"/>
              </a:spcAft>
              <a:buClr>
                <a:schemeClr val="dk1"/>
              </a:buClr>
              <a:buSzPts val="2800"/>
              <a:buChar char="●"/>
            </a:pPr>
            <a:r>
              <a:rPr lang="en-US" sz="2800">
                <a:solidFill>
                  <a:schemeClr val="dk1"/>
                </a:solidFill>
              </a:rPr>
              <a:t>Does NOT exclude those with post-traumatic epilepsy</a:t>
            </a:r>
            <a:endParaRPr sz="2800">
              <a:solidFill>
                <a:schemeClr val="dk1"/>
              </a:solidFill>
            </a:endParaRPr>
          </a:p>
          <a:p>
            <a:pPr indent="-406400" lvl="0" marL="457200" marR="0" rtl="0" algn="l">
              <a:lnSpc>
                <a:spcPct val="100000"/>
              </a:lnSpc>
              <a:spcBef>
                <a:spcPts val="1000"/>
              </a:spcBef>
              <a:spcAft>
                <a:spcPts val="0"/>
              </a:spcAft>
              <a:buClr>
                <a:schemeClr val="dk1"/>
              </a:buClr>
              <a:buSzPts val="2800"/>
              <a:buChar char="●"/>
            </a:pPr>
            <a:r>
              <a:rPr lang="en-US" sz="2800">
                <a:solidFill>
                  <a:schemeClr val="dk1"/>
                </a:solidFill>
              </a:rPr>
              <a:t>Does NOT exclude those who hit their head while convulsing</a:t>
            </a:r>
            <a:endParaRPr sz="2800">
              <a:solidFill>
                <a:schemeClr val="dk1"/>
              </a:solidFill>
            </a:endParaRPr>
          </a:p>
          <a:p>
            <a:pPr indent="0" lvl="0" marL="457200" marR="0" rtl="0" algn="l">
              <a:lnSpc>
                <a:spcPct val="100000"/>
              </a:lnSpc>
              <a:spcBef>
                <a:spcPts val="1000"/>
              </a:spcBef>
              <a:spcAft>
                <a:spcPts val="60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g3e821d4123f_0_0"/>
          <p:cNvSpPr txBox="1"/>
          <p:nvPr>
            <p:ph type="title"/>
          </p:nvPr>
        </p:nvSpPr>
        <p:spPr>
          <a:xfrm>
            <a:off x="429625" y="148175"/>
            <a:ext cx="85632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Eligibility: Exclusions #10 &amp; 11</a:t>
            </a:r>
            <a:endParaRPr>
              <a:solidFill>
                <a:srgbClr val="743192"/>
              </a:solidFill>
              <a:latin typeface="Arial"/>
              <a:ea typeface="Arial"/>
              <a:cs typeface="Arial"/>
              <a:sym typeface="Arial"/>
            </a:endParaRPr>
          </a:p>
        </p:txBody>
      </p:sp>
      <p:pic>
        <p:nvPicPr>
          <p:cNvPr descr="A close-up of a logo&#10;&#10;AI-generated content may be incorrect." id="380" name="Google Shape;380;g3e821d4123f_0_0"/>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381" name="Google Shape;381;g3e821d4123f_0_0"/>
          <p:cNvSpPr txBox="1"/>
          <p:nvPr/>
        </p:nvSpPr>
        <p:spPr>
          <a:xfrm>
            <a:off x="466700" y="1220875"/>
            <a:ext cx="9018600" cy="1267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1000"/>
              </a:spcBef>
              <a:spcAft>
                <a:spcPts val="0"/>
              </a:spcAft>
              <a:buClr>
                <a:srgbClr val="000000"/>
              </a:buClr>
              <a:buSzPts val="3100"/>
              <a:buFont typeface="Arial"/>
              <a:buNone/>
            </a:pPr>
            <a:r>
              <a:rPr b="1" i="1" lang="en-US" sz="3100">
                <a:solidFill>
                  <a:schemeClr val="dk1"/>
                </a:solidFill>
              </a:rPr>
              <a:t>Hypoglycemia less than 50 mg/dL.</a:t>
            </a:r>
            <a:endParaRPr b="1" i="1" sz="3100">
              <a:solidFill>
                <a:schemeClr val="dk1"/>
              </a:solidFill>
            </a:endParaRPr>
          </a:p>
          <a:p>
            <a:pPr indent="0" lvl="0" marL="0" marR="0" rtl="0" algn="l">
              <a:lnSpc>
                <a:spcPct val="100000"/>
              </a:lnSpc>
              <a:spcBef>
                <a:spcPts val="1000"/>
              </a:spcBef>
              <a:spcAft>
                <a:spcPts val="600"/>
              </a:spcAft>
              <a:buClr>
                <a:srgbClr val="000000"/>
              </a:buClr>
              <a:buSzPts val="3100"/>
              <a:buFont typeface="Arial"/>
              <a:buNone/>
            </a:pPr>
            <a:r>
              <a:rPr b="1" i="1" lang="en-US" sz="3100">
                <a:solidFill>
                  <a:schemeClr val="dk1"/>
                </a:solidFill>
              </a:rPr>
              <a:t>Hyperglycemia greater than 400 mg/dL.</a:t>
            </a:r>
            <a:endParaRPr b="1" i="1" sz="3100">
              <a:solidFill>
                <a:schemeClr val="dk1"/>
              </a:solidFill>
            </a:endParaRPr>
          </a:p>
        </p:txBody>
      </p:sp>
      <p:sp>
        <p:nvSpPr>
          <p:cNvPr id="382" name="Google Shape;382;g3e821d4123f_0_0"/>
          <p:cNvSpPr txBox="1"/>
          <p:nvPr/>
        </p:nvSpPr>
        <p:spPr>
          <a:xfrm>
            <a:off x="537800" y="2825875"/>
            <a:ext cx="10785900" cy="2596200"/>
          </a:xfrm>
          <a:prstGeom prst="rect">
            <a:avLst/>
          </a:prstGeom>
          <a:noFill/>
          <a:ln>
            <a:noFill/>
          </a:ln>
        </p:spPr>
        <p:txBody>
          <a:bodyPr anchorCtr="0" anchor="t" bIns="91425" lIns="91425" spcFirstLastPara="1" rIns="91425" wrap="square" tIns="91425">
            <a:spAutoFit/>
          </a:bodyPr>
          <a:lstStyle/>
          <a:p>
            <a:pPr indent="-406400" lvl="0" marL="457200" rtl="0" algn="l">
              <a:spcBef>
                <a:spcPts val="1000"/>
              </a:spcBef>
              <a:spcAft>
                <a:spcPts val="0"/>
              </a:spcAft>
              <a:buClr>
                <a:schemeClr val="dk1"/>
              </a:buClr>
              <a:buSzPts val="2800"/>
              <a:buChar char="●"/>
            </a:pPr>
            <a:r>
              <a:rPr lang="en-US" sz="2800">
                <a:solidFill>
                  <a:schemeClr val="dk1"/>
                </a:solidFill>
              </a:rPr>
              <a:t>By finger-stick glucose test result recorded in the ED or reported by EMS. </a:t>
            </a:r>
            <a:endParaRPr sz="2800">
              <a:solidFill>
                <a:schemeClr val="dk1"/>
              </a:solidFill>
            </a:endParaRPr>
          </a:p>
          <a:p>
            <a:pPr indent="-406400" lvl="0" marL="457200" marR="0" rtl="0" algn="l">
              <a:lnSpc>
                <a:spcPct val="100000"/>
              </a:lnSpc>
              <a:spcBef>
                <a:spcPts val="1000"/>
              </a:spcBef>
              <a:spcAft>
                <a:spcPts val="0"/>
              </a:spcAft>
              <a:buClr>
                <a:schemeClr val="dk1"/>
              </a:buClr>
              <a:buSzPts val="2800"/>
              <a:buChar char="●"/>
            </a:pPr>
            <a:r>
              <a:rPr lang="en-US" sz="2800">
                <a:solidFill>
                  <a:schemeClr val="dk1"/>
                </a:solidFill>
              </a:rPr>
              <a:t>Bedside glucose not required for the study but expected in almost all cases.</a:t>
            </a:r>
            <a:endParaRPr sz="2800">
              <a:solidFill>
                <a:schemeClr val="dk1"/>
              </a:solidFill>
            </a:endParaRPr>
          </a:p>
          <a:p>
            <a:pPr indent="0" lvl="0" marL="457200" marR="0" rtl="0" algn="l">
              <a:lnSpc>
                <a:spcPct val="100000"/>
              </a:lnSpc>
              <a:spcBef>
                <a:spcPts val="1000"/>
              </a:spcBef>
              <a:spcAft>
                <a:spcPts val="60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86" name="Shape 386"/>
        <p:cNvGrpSpPr/>
        <p:nvPr/>
      </p:nvGrpSpPr>
      <p:grpSpPr>
        <a:xfrm>
          <a:off x="0" y="0"/>
          <a:ext cx="0" cy="0"/>
          <a:chOff x="0" y="0"/>
          <a:chExt cx="0" cy="0"/>
        </a:xfrm>
      </p:grpSpPr>
      <p:sp>
        <p:nvSpPr>
          <p:cNvPr id="387" name="Google Shape;387;g3e8918ec5f8_0_79"/>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88" name="Google Shape;388;g3e8918ec5f8_0_79"/>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389" name="Google Shape;389;g3e8918ec5f8_0_79"/>
          <p:cNvGrpSpPr/>
          <p:nvPr/>
        </p:nvGrpSpPr>
        <p:grpSpPr>
          <a:xfrm>
            <a:off x="1303402" y="3985"/>
            <a:ext cx="9772765" cy="6858000"/>
            <a:chOff x="1303402" y="3985"/>
            <a:chExt cx="9772765" cy="6858000"/>
          </a:xfrm>
        </p:grpSpPr>
        <p:sp>
          <p:nvSpPr>
            <p:cNvPr id="390" name="Google Shape;390;g3e8918ec5f8_0_79"/>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91" name="Google Shape;391;g3e8918ec5f8_0_79"/>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92" name="Google Shape;392;g3e8918ec5f8_0_79"/>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93" name="Google Shape;393;g3e8918ec5f8_0_79"/>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94" name="Google Shape;394;g3e8918ec5f8_0_79"/>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9"/>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95" name="Google Shape;395;g3e8918ec5f8_0_79"/>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96" name="Google Shape;396;g3e8918ec5f8_0_79"/>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397" name="Google Shape;397;g3e8918ec5f8_0_79"/>
          <p:cNvSpPr txBox="1"/>
          <p:nvPr>
            <p:ph type="ctrTitle"/>
          </p:nvPr>
        </p:nvSpPr>
        <p:spPr>
          <a:xfrm>
            <a:off x="2811450" y="2505250"/>
            <a:ext cx="6569400" cy="13455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Adverse Events</a:t>
            </a:r>
            <a:endParaRPr b="1" sz="4400">
              <a:latin typeface="Arial"/>
              <a:ea typeface="Arial"/>
              <a:cs typeface="Arial"/>
              <a:sym typeface="Arial"/>
            </a:endParaRPr>
          </a:p>
          <a:p>
            <a:pPr indent="0" lvl="0" marL="0" rtl="0" algn="ctr">
              <a:lnSpc>
                <a:spcPct val="90000"/>
              </a:lnSpc>
              <a:spcBef>
                <a:spcPts val="0"/>
              </a:spcBef>
              <a:spcAft>
                <a:spcPts val="0"/>
              </a:spcAft>
              <a:buClr>
                <a:schemeClr val="dk1"/>
              </a:buClr>
              <a:buSzPts val="1800"/>
              <a:buFont typeface="Arial"/>
              <a:buNone/>
            </a:pPr>
            <a:r>
              <a:rPr lang="en-US" sz="4400">
                <a:latin typeface="Arial"/>
                <a:ea typeface="Arial"/>
                <a:cs typeface="Arial"/>
                <a:sym typeface="Arial"/>
              </a:rPr>
              <a:t>Vince</a:t>
            </a:r>
            <a:endParaRPr sz="4400">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sp>
        <p:nvSpPr>
          <p:cNvPr id="402" name="Google Shape;402;g3e8650483d2_0_1"/>
          <p:cNvSpPr txBox="1"/>
          <p:nvPr>
            <p:ph type="title"/>
          </p:nvPr>
        </p:nvSpPr>
        <p:spPr>
          <a:xfrm>
            <a:off x="429625" y="148175"/>
            <a:ext cx="85632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Assessing for Adverse Events</a:t>
            </a:r>
            <a:endParaRPr>
              <a:solidFill>
                <a:srgbClr val="743192"/>
              </a:solidFill>
              <a:latin typeface="Arial"/>
              <a:ea typeface="Arial"/>
              <a:cs typeface="Arial"/>
              <a:sym typeface="Arial"/>
            </a:endParaRPr>
          </a:p>
        </p:txBody>
      </p:sp>
      <p:pic>
        <p:nvPicPr>
          <p:cNvPr descr="A close-up of a logo&#10;&#10;AI-generated content may be incorrect." id="403" name="Google Shape;403;g3e8650483d2_0_1"/>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404" name="Google Shape;404;g3e8650483d2_0_1"/>
          <p:cNvSpPr txBox="1"/>
          <p:nvPr/>
        </p:nvSpPr>
        <p:spPr>
          <a:xfrm>
            <a:off x="376200" y="1220550"/>
            <a:ext cx="11439600" cy="6423600"/>
          </a:xfrm>
          <a:prstGeom prst="rect">
            <a:avLst/>
          </a:prstGeom>
          <a:noFill/>
          <a:ln>
            <a:noFill/>
          </a:ln>
        </p:spPr>
        <p:txBody>
          <a:bodyPr anchorCtr="0" anchor="t" bIns="91425" lIns="91425" spcFirstLastPara="1" rIns="91425" wrap="square" tIns="91425">
            <a:spAutoFit/>
          </a:bodyPr>
          <a:lstStyle/>
          <a:p>
            <a:pPr indent="-425450" lvl="0" marL="457200" marR="0" rtl="0" algn="l">
              <a:lnSpc>
                <a:spcPct val="100000"/>
              </a:lnSpc>
              <a:spcBef>
                <a:spcPts val="1000"/>
              </a:spcBef>
              <a:spcAft>
                <a:spcPts val="0"/>
              </a:spcAft>
              <a:buClr>
                <a:schemeClr val="dk1"/>
              </a:buClr>
              <a:buSzPts val="3100"/>
              <a:buChar char="●"/>
            </a:pPr>
            <a:r>
              <a:rPr lang="en-US" sz="3100">
                <a:solidFill>
                  <a:schemeClr val="dk1"/>
                </a:solidFill>
              </a:rPr>
              <a:t>First 24 hours - All serious and non-serious AEs</a:t>
            </a:r>
            <a:endParaRPr sz="3100">
              <a:solidFill>
                <a:schemeClr val="dk1"/>
              </a:solidFill>
            </a:endParaRPr>
          </a:p>
          <a:p>
            <a:pPr indent="-425450" lvl="0" marL="457200" marR="0" rtl="0" algn="l">
              <a:lnSpc>
                <a:spcPct val="100000"/>
              </a:lnSpc>
              <a:spcBef>
                <a:spcPts val="0"/>
              </a:spcBef>
              <a:spcAft>
                <a:spcPts val="0"/>
              </a:spcAft>
              <a:buClr>
                <a:schemeClr val="dk1"/>
              </a:buClr>
              <a:buSzPts val="3100"/>
              <a:buChar char="●"/>
            </a:pPr>
            <a:r>
              <a:rPr lang="en-US" sz="3100">
                <a:solidFill>
                  <a:schemeClr val="dk1"/>
                </a:solidFill>
              </a:rPr>
              <a:t>Until end of study - All Serious AEs</a:t>
            </a:r>
            <a:endParaRPr sz="3100">
              <a:solidFill>
                <a:schemeClr val="dk1"/>
              </a:solidFill>
            </a:endParaRPr>
          </a:p>
          <a:p>
            <a:pPr indent="-425450" lvl="0" marL="457200" marR="0" rtl="0" algn="l">
              <a:lnSpc>
                <a:spcPct val="100000"/>
              </a:lnSpc>
              <a:spcBef>
                <a:spcPts val="0"/>
              </a:spcBef>
              <a:spcAft>
                <a:spcPts val="0"/>
              </a:spcAft>
              <a:buClr>
                <a:schemeClr val="dk1"/>
              </a:buClr>
              <a:buSzPts val="3100"/>
              <a:buChar char="●"/>
            </a:pPr>
            <a:r>
              <a:rPr lang="en-US" sz="3100">
                <a:solidFill>
                  <a:schemeClr val="dk1"/>
                </a:solidFill>
              </a:rPr>
              <a:t>Serious Adverse events </a:t>
            </a:r>
            <a:endParaRPr sz="3100">
              <a:solidFill>
                <a:schemeClr val="dk1"/>
              </a:solidFill>
            </a:endParaRPr>
          </a:p>
          <a:p>
            <a:pPr indent="-425450" lvl="1" marL="914400" marR="0" rtl="0" algn="l">
              <a:lnSpc>
                <a:spcPct val="100000"/>
              </a:lnSpc>
              <a:spcBef>
                <a:spcPts val="0"/>
              </a:spcBef>
              <a:spcAft>
                <a:spcPts val="0"/>
              </a:spcAft>
              <a:buClr>
                <a:schemeClr val="dk1"/>
              </a:buClr>
              <a:buSzPts val="3100"/>
              <a:buChar char="○"/>
            </a:pPr>
            <a:r>
              <a:rPr lang="en-US" sz="3100">
                <a:solidFill>
                  <a:schemeClr val="dk1"/>
                </a:solidFill>
              </a:rPr>
              <a:t>Fatal</a:t>
            </a:r>
            <a:endParaRPr sz="3100">
              <a:solidFill>
                <a:schemeClr val="dk1"/>
              </a:solidFill>
            </a:endParaRPr>
          </a:p>
          <a:p>
            <a:pPr indent="-425450" lvl="1" marL="914400" marR="0" rtl="0" algn="l">
              <a:lnSpc>
                <a:spcPct val="100000"/>
              </a:lnSpc>
              <a:spcBef>
                <a:spcPts val="0"/>
              </a:spcBef>
              <a:spcAft>
                <a:spcPts val="0"/>
              </a:spcAft>
              <a:buClr>
                <a:schemeClr val="dk1"/>
              </a:buClr>
              <a:buSzPts val="3100"/>
              <a:buChar char="○"/>
            </a:pPr>
            <a:r>
              <a:rPr lang="en-US" sz="3100">
                <a:solidFill>
                  <a:schemeClr val="dk1"/>
                </a:solidFill>
              </a:rPr>
              <a:t>Life-threatening</a:t>
            </a:r>
            <a:endParaRPr sz="3100">
              <a:solidFill>
                <a:schemeClr val="dk1"/>
              </a:solidFill>
            </a:endParaRPr>
          </a:p>
          <a:p>
            <a:pPr indent="-425450" lvl="1" marL="914400" marR="0" rtl="0" algn="l">
              <a:lnSpc>
                <a:spcPct val="100000"/>
              </a:lnSpc>
              <a:spcBef>
                <a:spcPts val="0"/>
              </a:spcBef>
              <a:spcAft>
                <a:spcPts val="0"/>
              </a:spcAft>
              <a:buClr>
                <a:schemeClr val="dk1"/>
              </a:buClr>
              <a:buSzPts val="3100"/>
              <a:buChar char="○"/>
            </a:pPr>
            <a:r>
              <a:rPr lang="en-US" sz="3100">
                <a:solidFill>
                  <a:schemeClr val="dk1"/>
                </a:solidFill>
              </a:rPr>
              <a:t>Cause or prolong hospitalization</a:t>
            </a:r>
            <a:endParaRPr sz="3100">
              <a:solidFill>
                <a:schemeClr val="dk1"/>
              </a:solidFill>
            </a:endParaRPr>
          </a:p>
          <a:p>
            <a:pPr indent="-425450" lvl="1" marL="914400" marR="0" rtl="0" algn="l">
              <a:lnSpc>
                <a:spcPct val="100000"/>
              </a:lnSpc>
              <a:spcBef>
                <a:spcPts val="0"/>
              </a:spcBef>
              <a:spcAft>
                <a:spcPts val="0"/>
              </a:spcAft>
              <a:buClr>
                <a:schemeClr val="dk1"/>
              </a:buClr>
              <a:buSzPts val="3100"/>
              <a:buChar char="○"/>
            </a:pPr>
            <a:r>
              <a:rPr lang="en-US" sz="3100">
                <a:solidFill>
                  <a:schemeClr val="dk1"/>
                </a:solidFill>
              </a:rPr>
              <a:t>Result in disability or require intervention to prevent permanent impairment</a:t>
            </a:r>
            <a:endParaRPr sz="3100">
              <a:solidFill>
                <a:schemeClr val="dk1"/>
              </a:solidFill>
            </a:endParaRPr>
          </a:p>
          <a:p>
            <a:pPr indent="0" lvl="0" marL="0" marR="0" rtl="0" algn="l">
              <a:lnSpc>
                <a:spcPct val="100000"/>
              </a:lnSpc>
              <a:spcBef>
                <a:spcPts val="1000"/>
              </a:spcBef>
              <a:spcAft>
                <a:spcPts val="0"/>
              </a:spcAft>
              <a:buNone/>
            </a:pPr>
            <a:r>
              <a:t/>
            </a:r>
            <a:endParaRPr sz="3100">
              <a:solidFill>
                <a:schemeClr val="dk1"/>
              </a:solidFill>
            </a:endParaRPr>
          </a:p>
          <a:p>
            <a:pPr indent="0" lvl="0" marL="0" marR="0" rtl="0" algn="l">
              <a:lnSpc>
                <a:spcPct val="100000"/>
              </a:lnSpc>
              <a:spcBef>
                <a:spcPts val="1000"/>
              </a:spcBef>
              <a:spcAft>
                <a:spcPts val="0"/>
              </a:spcAft>
              <a:buNone/>
            </a:pPr>
            <a:r>
              <a:t/>
            </a:r>
            <a:endParaRPr sz="3100">
              <a:solidFill>
                <a:schemeClr val="dk1"/>
              </a:solidFill>
            </a:endParaRPr>
          </a:p>
          <a:p>
            <a:pPr indent="0" lvl="0" marL="0" marR="0" rtl="0" algn="l">
              <a:lnSpc>
                <a:spcPct val="100000"/>
              </a:lnSpc>
              <a:spcBef>
                <a:spcPts val="1000"/>
              </a:spcBef>
              <a:spcAft>
                <a:spcPts val="0"/>
              </a:spcAft>
              <a:buNone/>
            </a:pPr>
            <a:r>
              <a:t/>
            </a:r>
            <a:endParaRPr sz="3100">
              <a:solidFill>
                <a:schemeClr val="dk1"/>
              </a:solidFill>
            </a:endParaRPr>
          </a:p>
          <a:p>
            <a:pPr indent="0" lvl="0" marL="0" marR="0" rtl="0" algn="l">
              <a:lnSpc>
                <a:spcPct val="100000"/>
              </a:lnSpc>
              <a:spcBef>
                <a:spcPts val="1000"/>
              </a:spcBef>
              <a:spcAft>
                <a:spcPts val="600"/>
              </a:spcAft>
              <a:buNone/>
            </a:pPr>
            <a:r>
              <a:t/>
            </a:r>
            <a:endParaRPr sz="3100">
              <a:solidFill>
                <a:schemeClr val="dk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sp>
        <p:nvSpPr>
          <p:cNvPr id="409" name="Google Shape;409;g3e8918ec5f8_0_113"/>
          <p:cNvSpPr txBox="1"/>
          <p:nvPr>
            <p:ph type="title"/>
          </p:nvPr>
        </p:nvSpPr>
        <p:spPr>
          <a:xfrm>
            <a:off x="429625" y="148175"/>
            <a:ext cx="85632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Severity &amp; Relatedness</a:t>
            </a:r>
            <a:endParaRPr>
              <a:solidFill>
                <a:srgbClr val="743192"/>
              </a:solidFill>
              <a:latin typeface="Arial"/>
              <a:ea typeface="Arial"/>
              <a:cs typeface="Arial"/>
              <a:sym typeface="Arial"/>
            </a:endParaRPr>
          </a:p>
        </p:txBody>
      </p:sp>
      <p:pic>
        <p:nvPicPr>
          <p:cNvPr descr="A close-up of a logo&#10;&#10;AI-generated content may be incorrect." id="410" name="Google Shape;410;g3e8918ec5f8_0_113"/>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411" name="Google Shape;411;g3e8918ec5f8_0_113"/>
          <p:cNvSpPr txBox="1"/>
          <p:nvPr/>
        </p:nvSpPr>
        <p:spPr>
          <a:xfrm>
            <a:off x="429625" y="1473875"/>
            <a:ext cx="11762400" cy="6074700"/>
          </a:xfrm>
          <a:prstGeom prst="rect">
            <a:avLst/>
          </a:prstGeom>
          <a:noFill/>
          <a:ln>
            <a:noFill/>
          </a:ln>
        </p:spPr>
        <p:txBody>
          <a:bodyPr anchorCtr="0" anchor="t" bIns="91425" lIns="91425" spcFirstLastPara="1" rIns="91425" wrap="square" tIns="91425">
            <a:spAutoFit/>
          </a:bodyPr>
          <a:lstStyle/>
          <a:p>
            <a:pPr indent="-425450" lvl="0" marL="457200" marR="0" rtl="0" algn="l">
              <a:lnSpc>
                <a:spcPct val="100000"/>
              </a:lnSpc>
              <a:spcBef>
                <a:spcPts val="1000"/>
              </a:spcBef>
              <a:spcAft>
                <a:spcPts val="0"/>
              </a:spcAft>
              <a:buClr>
                <a:schemeClr val="dk1"/>
              </a:buClr>
              <a:buSzPts val="3100"/>
              <a:buChar char="●"/>
            </a:pPr>
            <a:r>
              <a:rPr lang="en-US" sz="3100">
                <a:solidFill>
                  <a:schemeClr val="dk1"/>
                </a:solidFill>
              </a:rPr>
              <a:t>Grade 1-5</a:t>
            </a:r>
            <a:endParaRPr sz="3100">
              <a:solidFill>
                <a:schemeClr val="dk1"/>
              </a:solidFill>
            </a:endParaRPr>
          </a:p>
          <a:p>
            <a:pPr indent="-425450" lvl="1" marL="914400" marR="0" rtl="0" algn="l">
              <a:lnSpc>
                <a:spcPct val="100000"/>
              </a:lnSpc>
              <a:spcBef>
                <a:spcPts val="0"/>
              </a:spcBef>
              <a:spcAft>
                <a:spcPts val="0"/>
              </a:spcAft>
              <a:buClr>
                <a:schemeClr val="dk1"/>
              </a:buClr>
              <a:buSzPts val="3100"/>
              <a:buChar char="○"/>
            </a:pPr>
            <a:r>
              <a:rPr lang="en-US" sz="3100">
                <a:solidFill>
                  <a:schemeClr val="dk1"/>
                </a:solidFill>
              </a:rPr>
              <a:t>Use the CTCAE dictionary for event-specific severity </a:t>
            </a:r>
            <a:endParaRPr sz="3100">
              <a:solidFill>
                <a:schemeClr val="dk1"/>
              </a:solidFill>
            </a:endParaRPr>
          </a:p>
          <a:p>
            <a:pPr indent="-425450" lvl="1" marL="914400" marR="0" rtl="0" algn="l">
              <a:lnSpc>
                <a:spcPct val="100000"/>
              </a:lnSpc>
              <a:spcBef>
                <a:spcPts val="0"/>
              </a:spcBef>
              <a:spcAft>
                <a:spcPts val="0"/>
              </a:spcAft>
              <a:buClr>
                <a:schemeClr val="dk1"/>
              </a:buClr>
              <a:buSzPts val="3100"/>
              <a:buChar char="○"/>
            </a:pPr>
            <a:r>
              <a:rPr lang="en-US" sz="3100">
                <a:solidFill>
                  <a:schemeClr val="dk1"/>
                </a:solidFill>
              </a:rPr>
              <a:t>Use the CTCAE general scheme for events not included in the dictionary</a:t>
            </a:r>
            <a:endParaRPr sz="3100">
              <a:solidFill>
                <a:schemeClr val="dk1"/>
              </a:solidFill>
            </a:endParaRPr>
          </a:p>
          <a:p>
            <a:pPr indent="0" lvl="0" marL="0" marR="0" rtl="0" algn="l">
              <a:lnSpc>
                <a:spcPct val="100000"/>
              </a:lnSpc>
              <a:spcBef>
                <a:spcPts val="1000"/>
              </a:spcBef>
              <a:spcAft>
                <a:spcPts val="0"/>
              </a:spcAft>
              <a:buNone/>
            </a:pPr>
            <a:r>
              <a:t/>
            </a:r>
            <a:endParaRPr sz="3100">
              <a:solidFill>
                <a:schemeClr val="dk1"/>
              </a:solidFill>
            </a:endParaRPr>
          </a:p>
          <a:p>
            <a:pPr indent="-425450" lvl="0" marL="457200" marR="0" rtl="0" algn="l">
              <a:lnSpc>
                <a:spcPct val="100000"/>
              </a:lnSpc>
              <a:spcBef>
                <a:spcPts val="1000"/>
              </a:spcBef>
              <a:spcAft>
                <a:spcPts val="0"/>
              </a:spcAft>
              <a:buClr>
                <a:schemeClr val="dk1"/>
              </a:buClr>
              <a:buSzPts val="3100"/>
              <a:buChar char="●"/>
            </a:pPr>
            <a:r>
              <a:rPr lang="en-US" sz="3100">
                <a:solidFill>
                  <a:schemeClr val="dk1"/>
                </a:solidFill>
              </a:rPr>
              <a:t>Relatedness</a:t>
            </a:r>
            <a:endParaRPr sz="3100">
              <a:solidFill>
                <a:schemeClr val="dk1"/>
              </a:solidFill>
            </a:endParaRPr>
          </a:p>
          <a:p>
            <a:pPr indent="-425450" lvl="1" marL="914400" marR="0" rtl="0" algn="l">
              <a:lnSpc>
                <a:spcPct val="100000"/>
              </a:lnSpc>
              <a:spcBef>
                <a:spcPts val="0"/>
              </a:spcBef>
              <a:spcAft>
                <a:spcPts val="0"/>
              </a:spcAft>
              <a:buClr>
                <a:schemeClr val="dk1"/>
              </a:buClr>
              <a:buSzPts val="3100"/>
              <a:buChar char="○"/>
            </a:pPr>
            <a:r>
              <a:rPr lang="en-US" sz="3100">
                <a:solidFill>
                  <a:schemeClr val="dk1"/>
                </a:solidFill>
              </a:rPr>
              <a:t>Use the </a:t>
            </a:r>
            <a:r>
              <a:rPr lang="en-US" sz="3100">
                <a:solidFill>
                  <a:schemeClr val="dk1"/>
                </a:solidFill>
              </a:rPr>
              <a:t>algorithm</a:t>
            </a:r>
            <a:r>
              <a:rPr lang="en-US" sz="3100">
                <a:solidFill>
                  <a:schemeClr val="dk1"/>
                </a:solidFill>
              </a:rPr>
              <a:t> </a:t>
            </a:r>
            <a:endParaRPr sz="3100">
              <a:solidFill>
                <a:schemeClr val="dk1"/>
              </a:solidFill>
            </a:endParaRPr>
          </a:p>
          <a:p>
            <a:pPr indent="-425450" lvl="2" marL="1371600" marR="0" rtl="0" algn="l">
              <a:lnSpc>
                <a:spcPct val="100000"/>
              </a:lnSpc>
              <a:spcBef>
                <a:spcPts val="0"/>
              </a:spcBef>
              <a:spcAft>
                <a:spcPts val="0"/>
              </a:spcAft>
              <a:buClr>
                <a:schemeClr val="dk1"/>
              </a:buClr>
              <a:buSzPts val="3100"/>
              <a:buChar char="■"/>
            </a:pPr>
            <a:r>
              <a:rPr lang="en-US" sz="3100">
                <a:solidFill>
                  <a:schemeClr val="dk1"/>
                </a:solidFill>
              </a:rPr>
              <a:t>Located</a:t>
            </a:r>
            <a:r>
              <a:rPr lang="en-US" sz="3100">
                <a:solidFill>
                  <a:schemeClr val="dk1"/>
                </a:solidFill>
              </a:rPr>
              <a:t> in data collection guidelines</a:t>
            </a:r>
            <a:endParaRPr sz="3100">
              <a:solidFill>
                <a:schemeClr val="dk1"/>
              </a:solidFill>
            </a:endParaRPr>
          </a:p>
          <a:p>
            <a:pPr indent="0" lvl="0" marL="0" marR="0" rtl="0" algn="l">
              <a:lnSpc>
                <a:spcPct val="100000"/>
              </a:lnSpc>
              <a:spcBef>
                <a:spcPts val="1000"/>
              </a:spcBef>
              <a:spcAft>
                <a:spcPts val="0"/>
              </a:spcAft>
              <a:buNone/>
            </a:pPr>
            <a:r>
              <a:t/>
            </a:r>
            <a:endParaRPr sz="3100">
              <a:solidFill>
                <a:schemeClr val="dk1"/>
              </a:solidFill>
            </a:endParaRPr>
          </a:p>
          <a:p>
            <a:pPr indent="0" lvl="0" marL="0" marR="0" rtl="0" algn="l">
              <a:lnSpc>
                <a:spcPct val="100000"/>
              </a:lnSpc>
              <a:spcBef>
                <a:spcPts val="1000"/>
              </a:spcBef>
              <a:spcAft>
                <a:spcPts val="0"/>
              </a:spcAft>
              <a:buNone/>
            </a:pPr>
            <a:r>
              <a:t/>
            </a:r>
            <a:endParaRPr sz="3100">
              <a:solidFill>
                <a:schemeClr val="dk1"/>
              </a:solidFill>
            </a:endParaRPr>
          </a:p>
          <a:p>
            <a:pPr indent="0" lvl="0" marL="0" marR="0" rtl="0" algn="l">
              <a:lnSpc>
                <a:spcPct val="100000"/>
              </a:lnSpc>
              <a:spcBef>
                <a:spcPts val="1000"/>
              </a:spcBef>
              <a:spcAft>
                <a:spcPts val="600"/>
              </a:spcAft>
              <a:buNone/>
            </a:pPr>
            <a:r>
              <a:t/>
            </a:r>
            <a:endParaRPr sz="3100">
              <a:solidFill>
                <a:schemeClr val="dk1"/>
              </a:solidFill>
            </a:endParaRPr>
          </a:p>
        </p:txBody>
      </p:sp>
      <p:pic>
        <p:nvPicPr>
          <p:cNvPr id="412" name="Google Shape;412;g3e8918ec5f8_0_113"/>
          <p:cNvPicPr preferRelativeResize="0"/>
          <p:nvPr/>
        </p:nvPicPr>
        <p:blipFill>
          <a:blip r:embed="rId4">
            <a:alphaModFix/>
          </a:blip>
          <a:stretch>
            <a:fillRect/>
          </a:stretch>
        </p:blipFill>
        <p:spPr>
          <a:xfrm>
            <a:off x="8424924" y="3390775"/>
            <a:ext cx="3660851" cy="3038801"/>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
        <p:nvSpPr>
          <p:cNvPr id="417" name="Google Shape;417;g3e8918ec5f8_0_119"/>
          <p:cNvSpPr txBox="1"/>
          <p:nvPr>
            <p:ph type="title"/>
          </p:nvPr>
        </p:nvSpPr>
        <p:spPr>
          <a:xfrm>
            <a:off x="429625" y="148175"/>
            <a:ext cx="85632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What not to report</a:t>
            </a:r>
            <a:endParaRPr>
              <a:solidFill>
                <a:srgbClr val="743192"/>
              </a:solidFill>
              <a:latin typeface="Arial"/>
              <a:ea typeface="Arial"/>
              <a:cs typeface="Arial"/>
              <a:sym typeface="Arial"/>
            </a:endParaRPr>
          </a:p>
        </p:txBody>
      </p:sp>
      <p:pic>
        <p:nvPicPr>
          <p:cNvPr descr="A close-up of a logo&#10;&#10;AI-generated content may be incorrect." id="418" name="Google Shape;418;g3e8918ec5f8_0_119"/>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419" name="Google Shape;419;g3e8918ec5f8_0_119"/>
          <p:cNvSpPr txBox="1"/>
          <p:nvPr/>
        </p:nvSpPr>
        <p:spPr>
          <a:xfrm>
            <a:off x="429625" y="1473875"/>
            <a:ext cx="11295000" cy="4735800"/>
          </a:xfrm>
          <a:prstGeom prst="rect">
            <a:avLst/>
          </a:prstGeom>
          <a:noFill/>
          <a:ln>
            <a:noFill/>
          </a:ln>
        </p:spPr>
        <p:txBody>
          <a:bodyPr anchorCtr="0" anchor="t" bIns="91425" lIns="91425" spcFirstLastPara="1" rIns="91425" wrap="square" tIns="91425">
            <a:spAutoFit/>
          </a:bodyPr>
          <a:lstStyle/>
          <a:p>
            <a:pPr indent="-425450" lvl="0" marL="457200" marR="0" rtl="0" algn="l">
              <a:lnSpc>
                <a:spcPct val="100000"/>
              </a:lnSpc>
              <a:spcBef>
                <a:spcPts val="1000"/>
              </a:spcBef>
              <a:spcAft>
                <a:spcPts val="0"/>
              </a:spcAft>
              <a:buClr>
                <a:schemeClr val="dk1"/>
              </a:buClr>
              <a:buSzPts val="3100"/>
              <a:buChar char="●"/>
            </a:pPr>
            <a:r>
              <a:rPr lang="en-US" sz="3100">
                <a:solidFill>
                  <a:schemeClr val="dk1"/>
                </a:solidFill>
              </a:rPr>
              <a:t>Events existing prior to randomization unless substantially worsened</a:t>
            </a:r>
            <a:endParaRPr sz="3100">
              <a:solidFill>
                <a:schemeClr val="dk1"/>
              </a:solidFill>
            </a:endParaRPr>
          </a:p>
          <a:p>
            <a:pPr indent="-425450" lvl="0" marL="457200" marR="0" rtl="0" algn="l">
              <a:lnSpc>
                <a:spcPct val="100000"/>
              </a:lnSpc>
              <a:spcBef>
                <a:spcPts val="0"/>
              </a:spcBef>
              <a:spcAft>
                <a:spcPts val="0"/>
              </a:spcAft>
              <a:buClr>
                <a:schemeClr val="dk1"/>
              </a:buClr>
              <a:buSzPts val="3100"/>
              <a:buChar char="●"/>
            </a:pPr>
            <a:r>
              <a:rPr lang="en-US" sz="3100">
                <a:solidFill>
                  <a:schemeClr val="dk1"/>
                </a:solidFill>
              </a:rPr>
              <a:t>Abnormal labs that are not clinically significant</a:t>
            </a:r>
            <a:endParaRPr sz="3100">
              <a:solidFill>
                <a:schemeClr val="dk1"/>
              </a:solidFill>
            </a:endParaRPr>
          </a:p>
          <a:p>
            <a:pPr indent="-425450" lvl="0" marL="457200" marR="0" rtl="0" algn="l">
              <a:lnSpc>
                <a:spcPct val="100000"/>
              </a:lnSpc>
              <a:spcBef>
                <a:spcPts val="0"/>
              </a:spcBef>
              <a:spcAft>
                <a:spcPts val="0"/>
              </a:spcAft>
              <a:buClr>
                <a:schemeClr val="dk1"/>
              </a:buClr>
              <a:buSzPts val="3100"/>
              <a:buChar char="●"/>
            </a:pPr>
            <a:r>
              <a:rPr lang="en-US" sz="3100">
                <a:solidFill>
                  <a:schemeClr val="dk1"/>
                </a:solidFill>
              </a:rPr>
              <a:t>Abnormal labs that are part of another AE</a:t>
            </a:r>
            <a:endParaRPr sz="3100">
              <a:solidFill>
                <a:schemeClr val="dk1"/>
              </a:solidFill>
            </a:endParaRPr>
          </a:p>
          <a:p>
            <a:pPr indent="-425450" lvl="0" marL="457200" marR="0" rtl="0" algn="l">
              <a:lnSpc>
                <a:spcPct val="100000"/>
              </a:lnSpc>
              <a:spcBef>
                <a:spcPts val="0"/>
              </a:spcBef>
              <a:spcAft>
                <a:spcPts val="0"/>
              </a:spcAft>
              <a:buClr>
                <a:schemeClr val="dk1"/>
              </a:buClr>
              <a:buSzPts val="3100"/>
              <a:buChar char="●"/>
            </a:pPr>
            <a:r>
              <a:rPr lang="en-US" sz="3100">
                <a:solidFill>
                  <a:schemeClr val="dk1"/>
                </a:solidFill>
              </a:rPr>
              <a:t>Repeating events as </a:t>
            </a:r>
            <a:r>
              <a:rPr lang="en-US" sz="3100">
                <a:solidFill>
                  <a:schemeClr val="dk1"/>
                </a:solidFill>
              </a:rPr>
              <a:t>separate</a:t>
            </a:r>
            <a:r>
              <a:rPr lang="en-US" sz="3100">
                <a:solidFill>
                  <a:schemeClr val="dk1"/>
                </a:solidFill>
              </a:rPr>
              <a:t> AEs</a:t>
            </a:r>
            <a:endParaRPr sz="3100">
              <a:solidFill>
                <a:schemeClr val="dk1"/>
              </a:solidFill>
            </a:endParaRPr>
          </a:p>
          <a:p>
            <a:pPr indent="-425450" lvl="1" marL="914400" marR="0" rtl="0" algn="l">
              <a:lnSpc>
                <a:spcPct val="100000"/>
              </a:lnSpc>
              <a:spcBef>
                <a:spcPts val="0"/>
              </a:spcBef>
              <a:spcAft>
                <a:spcPts val="0"/>
              </a:spcAft>
              <a:buClr>
                <a:schemeClr val="dk1"/>
              </a:buClr>
              <a:buSzPts val="3100"/>
              <a:buChar char="○"/>
            </a:pPr>
            <a:r>
              <a:rPr lang="en-US" sz="3100">
                <a:solidFill>
                  <a:schemeClr val="dk1"/>
                </a:solidFill>
              </a:rPr>
              <a:t>Repeated events can be reported once</a:t>
            </a:r>
            <a:endParaRPr sz="3100">
              <a:solidFill>
                <a:schemeClr val="dk1"/>
              </a:solidFill>
            </a:endParaRPr>
          </a:p>
          <a:p>
            <a:pPr indent="0" lvl="0" marL="0" marR="0" rtl="0" algn="l">
              <a:lnSpc>
                <a:spcPct val="100000"/>
              </a:lnSpc>
              <a:spcBef>
                <a:spcPts val="1000"/>
              </a:spcBef>
              <a:spcAft>
                <a:spcPts val="0"/>
              </a:spcAft>
              <a:buNone/>
            </a:pPr>
            <a:r>
              <a:t/>
            </a:r>
            <a:endParaRPr sz="3100">
              <a:solidFill>
                <a:schemeClr val="dk1"/>
              </a:solidFill>
            </a:endParaRPr>
          </a:p>
          <a:p>
            <a:pPr indent="-425450" lvl="0" marL="457200" marR="0" rtl="0" algn="l">
              <a:lnSpc>
                <a:spcPct val="100000"/>
              </a:lnSpc>
              <a:spcBef>
                <a:spcPts val="1000"/>
              </a:spcBef>
              <a:spcAft>
                <a:spcPts val="0"/>
              </a:spcAft>
              <a:buClr>
                <a:schemeClr val="dk1"/>
              </a:buClr>
              <a:buSzPts val="3100"/>
              <a:buChar char="●"/>
            </a:pPr>
            <a:r>
              <a:rPr lang="en-US" sz="3100">
                <a:solidFill>
                  <a:schemeClr val="dk1"/>
                </a:solidFill>
              </a:rPr>
              <a:t>Seizures in the first hour unless </a:t>
            </a:r>
            <a:r>
              <a:rPr lang="en-US" sz="3100">
                <a:solidFill>
                  <a:schemeClr val="dk1"/>
                </a:solidFill>
              </a:rPr>
              <a:t>significantly worsened</a:t>
            </a:r>
            <a:r>
              <a:rPr lang="en-US" sz="3100">
                <a:solidFill>
                  <a:schemeClr val="dk1"/>
                </a:solidFill>
              </a:rPr>
              <a:t> (i.e. leading to death, intubation, etc.)</a:t>
            </a:r>
            <a:endParaRPr sz="3100">
              <a:solidFill>
                <a:schemeClr val="dk1"/>
              </a:solidFill>
            </a:endParaRPr>
          </a:p>
        </p:txBody>
      </p:sp>
      <p:pic>
        <p:nvPicPr>
          <p:cNvPr id="420" name="Google Shape;420;g3e8918ec5f8_0_119"/>
          <p:cNvPicPr preferRelativeResize="0"/>
          <p:nvPr/>
        </p:nvPicPr>
        <p:blipFill>
          <a:blip r:embed="rId4">
            <a:alphaModFix/>
          </a:blip>
          <a:stretch>
            <a:fillRect/>
          </a:stretch>
        </p:blipFill>
        <p:spPr>
          <a:xfrm>
            <a:off x="9447825" y="2377650"/>
            <a:ext cx="2459448" cy="2459448"/>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sp>
        <p:nvSpPr>
          <p:cNvPr id="425" name="Google Shape;425;g3e8918ec5f8_0_101"/>
          <p:cNvSpPr txBox="1"/>
          <p:nvPr>
            <p:ph type="title"/>
          </p:nvPr>
        </p:nvSpPr>
        <p:spPr>
          <a:xfrm>
            <a:off x="429625" y="148175"/>
            <a:ext cx="85632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Monitoring </a:t>
            </a:r>
            <a:r>
              <a:rPr b="1" lang="en-US">
                <a:solidFill>
                  <a:srgbClr val="743192"/>
                </a:solidFill>
                <a:latin typeface="Arial"/>
                <a:ea typeface="Arial"/>
                <a:cs typeface="Arial"/>
                <a:sym typeface="Arial"/>
              </a:rPr>
              <a:t>for Adverse Events</a:t>
            </a:r>
            <a:endParaRPr>
              <a:solidFill>
                <a:srgbClr val="743192"/>
              </a:solidFill>
              <a:latin typeface="Arial"/>
              <a:ea typeface="Arial"/>
              <a:cs typeface="Arial"/>
              <a:sym typeface="Arial"/>
            </a:endParaRPr>
          </a:p>
        </p:txBody>
      </p:sp>
      <p:pic>
        <p:nvPicPr>
          <p:cNvPr descr="A close-up of a logo&#10;&#10;AI-generated content may be incorrect." id="426" name="Google Shape;426;g3e8918ec5f8_0_101"/>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427" name="Google Shape;427;g3e8918ec5f8_0_101"/>
          <p:cNvSpPr txBox="1"/>
          <p:nvPr/>
        </p:nvSpPr>
        <p:spPr>
          <a:xfrm>
            <a:off x="429625" y="1473875"/>
            <a:ext cx="9621000" cy="4258500"/>
          </a:xfrm>
          <a:prstGeom prst="rect">
            <a:avLst/>
          </a:prstGeom>
          <a:noFill/>
          <a:ln>
            <a:noFill/>
          </a:ln>
        </p:spPr>
        <p:txBody>
          <a:bodyPr anchorCtr="0" anchor="t" bIns="91425" lIns="91425" spcFirstLastPara="1" rIns="91425" wrap="square" tIns="91425">
            <a:spAutoFit/>
          </a:bodyPr>
          <a:lstStyle/>
          <a:p>
            <a:pPr indent="-425450" lvl="0" marL="457200" marR="0" rtl="0" algn="l">
              <a:lnSpc>
                <a:spcPct val="100000"/>
              </a:lnSpc>
              <a:spcBef>
                <a:spcPts val="1000"/>
              </a:spcBef>
              <a:spcAft>
                <a:spcPts val="0"/>
              </a:spcAft>
              <a:buClr>
                <a:schemeClr val="dk1"/>
              </a:buClr>
              <a:buSzPts val="3100"/>
              <a:buChar char="●"/>
            </a:pPr>
            <a:r>
              <a:rPr lang="en-US" sz="3100">
                <a:solidFill>
                  <a:schemeClr val="dk1"/>
                </a:solidFill>
              </a:rPr>
              <a:t>Utilize your EHR</a:t>
            </a:r>
            <a:endParaRPr sz="3100">
              <a:solidFill>
                <a:schemeClr val="dk1"/>
              </a:solidFill>
            </a:endParaRPr>
          </a:p>
          <a:p>
            <a:pPr indent="-425450" lvl="1" marL="914400" marR="0" rtl="0" algn="l">
              <a:lnSpc>
                <a:spcPct val="100000"/>
              </a:lnSpc>
              <a:spcBef>
                <a:spcPts val="0"/>
              </a:spcBef>
              <a:spcAft>
                <a:spcPts val="0"/>
              </a:spcAft>
              <a:buClr>
                <a:schemeClr val="dk1"/>
              </a:buClr>
              <a:buSzPts val="3100"/>
              <a:buChar char="○"/>
            </a:pPr>
            <a:r>
              <a:rPr lang="en-US" sz="3100">
                <a:solidFill>
                  <a:schemeClr val="dk1"/>
                </a:solidFill>
              </a:rPr>
              <a:t>Emergency Department Summary</a:t>
            </a:r>
            <a:endParaRPr sz="3100">
              <a:solidFill>
                <a:schemeClr val="dk1"/>
              </a:solidFill>
            </a:endParaRPr>
          </a:p>
          <a:p>
            <a:pPr indent="-425450" lvl="1" marL="914400" marR="0" rtl="0" algn="l">
              <a:lnSpc>
                <a:spcPct val="100000"/>
              </a:lnSpc>
              <a:spcBef>
                <a:spcPts val="0"/>
              </a:spcBef>
              <a:spcAft>
                <a:spcPts val="0"/>
              </a:spcAft>
              <a:buClr>
                <a:schemeClr val="dk1"/>
              </a:buClr>
              <a:buSzPts val="3100"/>
              <a:buChar char="○"/>
            </a:pPr>
            <a:r>
              <a:rPr lang="en-US" sz="3100">
                <a:solidFill>
                  <a:schemeClr val="dk1"/>
                </a:solidFill>
              </a:rPr>
              <a:t>Daily progress notes</a:t>
            </a:r>
            <a:endParaRPr sz="3100">
              <a:solidFill>
                <a:schemeClr val="dk1"/>
              </a:solidFill>
            </a:endParaRPr>
          </a:p>
          <a:p>
            <a:pPr indent="-425450" lvl="1" marL="914400" marR="0" rtl="0" algn="l">
              <a:lnSpc>
                <a:spcPct val="100000"/>
              </a:lnSpc>
              <a:spcBef>
                <a:spcPts val="0"/>
              </a:spcBef>
              <a:spcAft>
                <a:spcPts val="0"/>
              </a:spcAft>
              <a:buClr>
                <a:schemeClr val="dk1"/>
              </a:buClr>
              <a:buSzPts val="3100"/>
              <a:buChar char="○"/>
            </a:pPr>
            <a:r>
              <a:rPr lang="en-US" sz="3100">
                <a:solidFill>
                  <a:schemeClr val="dk1"/>
                </a:solidFill>
              </a:rPr>
              <a:t>Discharge summary</a:t>
            </a:r>
            <a:endParaRPr sz="3100">
              <a:solidFill>
                <a:schemeClr val="dk1"/>
              </a:solidFill>
            </a:endParaRPr>
          </a:p>
          <a:p>
            <a:pPr indent="0" lvl="0" marL="0" marR="0" rtl="0" algn="l">
              <a:lnSpc>
                <a:spcPct val="100000"/>
              </a:lnSpc>
              <a:spcBef>
                <a:spcPts val="1000"/>
              </a:spcBef>
              <a:spcAft>
                <a:spcPts val="0"/>
              </a:spcAft>
              <a:buNone/>
            </a:pPr>
            <a:r>
              <a:t/>
            </a:r>
            <a:endParaRPr sz="3100">
              <a:solidFill>
                <a:schemeClr val="dk1"/>
              </a:solidFill>
            </a:endParaRPr>
          </a:p>
          <a:p>
            <a:pPr indent="-425450" lvl="0" marL="457200" marR="0" rtl="0" algn="l">
              <a:lnSpc>
                <a:spcPct val="100000"/>
              </a:lnSpc>
              <a:spcBef>
                <a:spcPts val="1000"/>
              </a:spcBef>
              <a:spcAft>
                <a:spcPts val="0"/>
              </a:spcAft>
              <a:buClr>
                <a:schemeClr val="dk1"/>
              </a:buClr>
              <a:buSzPts val="3100"/>
              <a:buChar char="●"/>
            </a:pPr>
            <a:r>
              <a:rPr lang="en-US" sz="3100">
                <a:solidFill>
                  <a:schemeClr val="dk1"/>
                </a:solidFill>
              </a:rPr>
              <a:t>Discuss with the care team</a:t>
            </a:r>
            <a:endParaRPr sz="3100">
              <a:solidFill>
                <a:schemeClr val="dk1"/>
              </a:solidFill>
            </a:endParaRPr>
          </a:p>
          <a:p>
            <a:pPr indent="-425450" lvl="1" marL="914400" marR="0" rtl="0" algn="l">
              <a:lnSpc>
                <a:spcPct val="100000"/>
              </a:lnSpc>
              <a:spcBef>
                <a:spcPts val="0"/>
              </a:spcBef>
              <a:spcAft>
                <a:spcPts val="0"/>
              </a:spcAft>
              <a:buClr>
                <a:schemeClr val="dk1"/>
              </a:buClr>
              <a:buSzPts val="3100"/>
              <a:buChar char="○"/>
            </a:pPr>
            <a:r>
              <a:rPr lang="en-US" sz="3100">
                <a:solidFill>
                  <a:schemeClr val="dk1"/>
                </a:solidFill>
              </a:rPr>
              <a:t>Talk to your ED providers once patient is stable</a:t>
            </a:r>
            <a:endParaRPr sz="3100">
              <a:solidFill>
                <a:schemeClr val="dk1"/>
              </a:solidFill>
            </a:endParaRPr>
          </a:p>
          <a:p>
            <a:pPr indent="-425450" lvl="1" marL="914400" marR="0" rtl="0" algn="l">
              <a:lnSpc>
                <a:spcPct val="100000"/>
              </a:lnSpc>
              <a:spcBef>
                <a:spcPts val="0"/>
              </a:spcBef>
              <a:spcAft>
                <a:spcPts val="0"/>
              </a:spcAft>
              <a:buClr>
                <a:schemeClr val="dk1"/>
              </a:buClr>
              <a:buSzPts val="3100"/>
              <a:buChar char="○"/>
            </a:pPr>
            <a:r>
              <a:rPr lang="en-US" sz="3100">
                <a:solidFill>
                  <a:schemeClr val="dk1"/>
                </a:solidFill>
              </a:rPr>
              <a:t>Go up to the care floor and talk to with nursing</a:t>
            </a:r>
            <a:endParaRPr sz="3100">
              <a:solidFill>
                <a:schemeClr val="dk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g3e8918ec5f8_0_125"/>
          <p:cNvSpPr txBox="1"/>
          <p:nvPr>
            <p:ph type="title"/>
          </p:nvPr>
        </p:nvSpPr>
        <p:spPr>
          <a:xfrm>
            <a:off x="429625" y="148175"/>
            <a:ext cx="85632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Reporting Adverse Events</a:t>
            </a:r>
            <a:endParaRPr>
              <a:solidFill>
                <a:srgbClr val="743192"/>
              </a:solidFill>
              <a:latin typeface="Arial"/>
              <a:ea typeface="Arial"/>
              <a:cs typeface="Arial"/>
              <a:sym typeface="Arial"/>
            </a:endParaRPr>
          </a:p>
        </p:txBody>
      </p:sp>
      <p:pic>
        <p:nvPicPr>
          <p:cNvPr descr="A close-up of a logo&#10;&#10;AI-generated content may be incorrect." id="433" name="Google Shape;433;g3e8918ec5f8_0_125"/>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434" name="Google Shape;434;g3e8918ec5f8_0_125"/>
          <p:cNvSpPr txBox="1"/>
          <p:nvPr/>
        </p:nvSpPr>
        <p:spPr>
          <a:xfrm>
            <a:off x="429625" y="1473875"/>
            <a:ext cx="11168100" cy="4515000"/>
          </a:xfrm>
          <a:prstGeom prst="rect">
            <a:avLst/>
          </a:prstGeom>
          <a:noFill/>
          <a:ln>
            <a:noFill/>
          </a:ln>
        </p:spPr>
        <p:txBody>
          <a:bodyPr anchorCtr="0" anchor="t" bIns="91425" lIns="91425" spcFirstLastPara="1" rIns="91425" wrap="square" tIns="91425">
            <a:spAutoFit/>
          </a:bodyPr>
          <a:lstStyle/>
          <a:p>
            <a:pPr indent="-425450" lvl="0" marL="457200" marR="0" rtl="0" algn="l">
              <a:lnSpc>
                <a:spcPct val="100000"/>
              </a:lnSpc>
              <a:spcBef>
                <a:spcPts val="1000"/>
              </a:spcBef>
              <a:spcAft>
                <a:spcPts val="0"/>
              </a:spcAft>
              <a:buClr>
                <a:schemeClr val="dk1"/>
              </a:buClr>
              <a:buSzPts val="3100"/>
              <a:buChar char="●"/>
            </a:pPr>
            <a:r>
              <a:rPr lang="en-US" sz="3100">
                <a:solidFill>
                  <a:schemeClr val="dk1"/>
                </a:solidFill>
              </a:rPr>
              <a:t>Non-serious submitted within 5 days of study team discovery</a:t>
            </a:r>
            <a:endParaRPr sz="3100">
              <a:solidFill>
                <a:schemeClr val="dk1"/>
              </a:solidFill>
            </a:endParaRPr>
          </a:p>
          <a:p>
            <a:pPr indent="-425450" lvl="0" marL="457200" marR="0" rtl="0" algn="l">
              <a:lnSpc>
                <a:spcPct val="100000"/>
              </a:lnSpc>
              <a:spcBef>
                <a:spcPts val="0"/>
              </a:spcBef>
              <a:spcAft>
                <a:spcPts val="0"/>
              </a:spcAft>
              <a:buClr>
                <a:schemeClr val="dk1"/>
              </a:buClr>
              <a:buSzPts val="3100"/>
              <a:buChar char="●"/>
            </a:pPr>
            <a:r>
              <a:rPr lang="en-US" sz="3100">
                <a:solidFill>
                  <a:schemeClr val="dk1"/>
                </a:solidFill>
              </a:rPr>
              <a:t>SAEs submitted </a:t>
            </a:r>
            <a:r>
              <a:rPr lang="en-US" sz="3100" u="sng">
                <a:solidFill>
                  <a:schemeClr val="dk1"/>
                </a:solidFill>
              </a:rPr>
              <a:t>within 24 hours</a:t>
            </a:r>
            <a:r>
              <a:rPr lang="en-US" sz="3100">
                <a:solidFill>
                  <a:schemeClr val="dk1"/>
                </a:solidFill>
              </a:rPr>
              <a:t> of study team discovery</a:t>
            </a:r>
            <a:endParaRPr sz="3100">
              <a:solidFill>
                <a:schemeClr val="dk1"/>
              </a:solidFill>
            </a:endParaRPr>
          </a:p>
          <a:p>
            <a:pPr indent="0" lvl="0" marL="0" marR="0" rtl="0" algn="l">
              <a:lnSpc>
                <a:spcPct val="100000"/>
              </a:lnSpc>
              <a:spcBef>
                <a:spcPts val="1000"/>
              </a:spcBef>
              <a:spcAft>
                <a:spcPts val="0"/>
              </a:spcAft>
              <a:buNone/>
            </a:pPr>
            <a:r>
              <a:t/>
            </a:r>
            <a:endParaRPr sz="3100">
              <a:solidFill>
                <a:schemeClr val="dk1"/>
              </a:solidFill>
            </a:endParaRPr>
          </a:p>
          <a:p>
            <a:pPr indent="-425450" lvl="0" marL="457200" marR="0" rtl="0" algn="l">
              <a:lnSpc>
                <a:spcPct val="100000"/>
              </a:lnSpc>
              <a:spcBef>
                <a:spcPts val="1000"/>
              </a:spcBef>
              <a:spcAft>
                <a:spcPts val="0"/>
              </a:spcAft>
              <a:buClr>
                <a:schemeClr val="dk1"/>
              </a:buClr>
              <a:buSzPts val="3100"/>
              <a:buChar char="●"/>
            </a:pPr>
            <a:r>
              <a:rPr lang="en-US" sz="3100">
                <a:solidFill>
                  <a:schemeClr val="dk1"/>
                </a:solidFill>
              </a:rPr>
              <a:t>Complete form 104 in WebDCU</a:t>
            </a:r>
            <a:endParaRPr sz="3100">
              <a:solidFill>
                <a:schemeClr val="dk1"/>
              </a:solidFill>
            </a:endParaRPr>
          </a:p>
          <a:p>
            <a:pPr indent="-425450" lvl="1" marL="914400" marR="0" rtl="0" algn="l">
              <a:lnSpc>
                <a:spcPct val="100000"/>
              </a:lnSpc>
              <a:spcBef>
                <a:spcPts val="0"/>
              </a:spcBef>
              <a:spcAft>
                <a:spcPts val="0"/>
              </a:spcAft>
              <a:buClr>
                <a:schemeClr val="dk1"/>
              </a:buClr>
              <a:buSzPts val="3100"/>
              <a:buChar char="○"/>
            </a:pPr>
            <a:r>
              <a:rPr lang="en-US" sz="3100">
                <a:solidFill>
                  <a:schemeClr val="dk1"/>
                </a:solidFill>
              </a:rPr>
              <a:t>Investigator that reviewed the AE must be named</a:t>
            </a:r>
            <a:endParaRPr sz="3100">
              <a:solidFill>
                <a:schemeClr val="dk1"/>
              </a:solidFill>
            </a:endParaRPr>
          </a:p>
          <a:p>
            <a:pPr indent="0" lvl="0" marL="0" marR="0" rtl="0" algn="l">
              <a:lnSpc>
                <a:spcPct val="100000"/>
              </a:lnSpc>
              <a:spcBef>
                <a:spcPts val="1000"/>
              </a:spcBef>
              <a:spcAft>
                <a:spcPts val="0"/>
              </a:spcAft>
              <a:buNone/>
            </a:pPr>
            <a:r>
              <a:t/>
            </a:r>
            <a:endParaRPr sz="3100">
              <a:solidFill>
                <a:schemeClr val="dk1"/>
              </a:solidFill>
            </a:endParaRPr>
          </a:p>
          <a:p>
            <a:pPr indent="-425450" lvl="0" marL="457200" marR="0" rtl="0" algn="l">
              <a:lnSpc>
                <a:spcPct val="100000"/>
              </a:lnSpc>
              <a:spcBef>
                <a:spcPts val="1000"/>
              </a:spcBef>
              <a:spcAft>
                <a:spcPts val="0"/>
              </a:spcAft>
              <a:buClr>
                <a:schemeClr val="dk1"/>
              </a:buClr>
              <a:buSzPts val="3100"/>
              <a:buChar char="●"/>
            </a:pPr>
            <a:r>
              <a:rPr lang="en-US" sz="3100">
                <a:solidFill>
                  <a:schemeClr val="dk1"/>
                </a:solidFill>
              </a:rPr>
              <a:t>Watch for </a:t>
            </a:r>
            <a:r>
              <a:rPr lang="en-US" sz="3100">
                <a:solidFill>
                  <a:schemeClr val="dk1"/>
                </a:solidFill>
              </a:rPr>
              <a:t>queries and respond promptly!</a:t>
            </a:r>
            <a:endParaRPr sz="3100">
              <a:solidFill>
                <a:schemeClr val="dk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g3e8918ec5f8_0_133"/>
          <p:cNvSpPr txBox="1"/>
          <p:nvPr>
            <p:ph type="title"/>
          </p:nvPr>
        </p:nvSpPr>
        <p:spPr>
          <a:xfrm>
            <a:off x="429625" y="148175"/>
            <a:ext cx="85632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AE Narratives</a:t>
            </a:r>
            <a:endParaRPr>
              <a:solidFill>
                <a:srgbClr val="743192"/>
              </a:solidFill>
              <a:latin typeface="Arial"/>
              <a:ea typeface="Arial"/>
              <a:cs typeface="Arial"/>
              <a:sym typeface="Arial"/>
            </a:endParaRPr>
          </a:p>
        </p:txBody>
      </p:sp>
      <p:pic>
        <p:nvPicPr>
          <p:cNvPr descr="A close-up of a logo&#10;&#10;AI-generated content may be incorrect." id="440" name="Google Shape;440;g3e8918ec5f8_0_133"/>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441" name="Google Shape;441;g3e8918ec5f8_0_133"/>
          <p:cNvSpPr txBox="1"/>
          <p:nvPr/>
        </p:nvSpPr>
        <p:spPr>
          <a:xfrm>
            <a:off x="429625" y="1473875"/>
            <a:ext cx="11762400" cy="4002000"/>
          </a:xfrm>
          <a:prstGeom prst="rect">
            <a:avLst/>
          </a:prstGeom>
          <a:noFill/>
          <a:ln>
            <a:noFill/>
          </a:ln>
        </p:spPr>
        <p:txBody>
          <a:bodyPr anchorCtr="0" anchor="t" bIns="91425" lIns="91425" spcFirstLastPara="1" rIns="91425" wrap="square" tIns="91425">
            <a:spAutoFit/>
          </a:bodyPr>
          <a:lstStyle/>
          <a:p>
            <a:pPr indent="-425450" lvl="0" marL="457200" marR="0" rtl="0" algn="l">
              <a:lnSpc>
                <a:spcPct val="100000"/>
              </a:lnSpc>
              <a:spcBef>
                <a:spcPts val="1000"/>
              </a:spcBef>
              <a:spcAft>
                <a:spcPts val="0"/>
              </a:spcAft>
              <a:buClr>
                <a:schemeClr val="dk1"/>
              </a:buClr>
              <a:buSzPts val="3100"/>
              <a:buChar char="●"/>
            </a:pPr>
            <a:r>
              <a:rPr lang="en-US" sz="3100">
                <a:solidFill>
                  <a:schemeClr val="dk1"/>
                </a:solidFill>
              </a:rPr>
              <a:t>Focused and concise (not comprehensive) - think 1000 characters</a:t>
            </a:r>
            <a:endParaRPr sz="3100">
              <a:solidFill>
                <a:schemeClr val="dk1"/>
              </a:solidFill>
            </a:endParaRPr>
          </a:p>
          <a:p>
            <a:pPr indent="-425450" lvl="0" marL="457200" marR="0" rtl="0" algn="l">
              <a:lnSpc>
                <a:spcPct val="100000"/>
              </a:lnSpc>
              <a:spcBef>
                <a:spcPts val="0"/>
              </a:spcBef>
              <a:spcAft>
                <a:spcPts val="0"/>
              </a:spcAft>
              <a:buClr>
                <a:schemeClr val="dk1"/>
              </a:buClr>
              <a:buSzPts val="3100"/>
              <a:buChar char="●"/>
            </a:pPr>
            <a:r>
              <a:rPr lang="en-US" sz="3100">
                <a:solidFill>
                  <a:schemeClr val="dk1"/>
                </a:solidFill>
              </a:rPr>
              <a:t>Support other elements (seriousness, relatedness, event type)</a:t>
            </a:r>
            <a:endParaRPr sz="3100">
              <a:solidFill>
                <a:schemeClr val="dk1"/>
              </a:solidFill>
            </a:endParaRPr>
          </a:p>
          <a:p>
            <a:pPr indent="-425450" lvl="0" marL="457200" marR="0" rtl="0" algn="l">
              <a:lnSpc>
                <a:spcPct val="100000"/>
              </a:lnSpc>
              <a:spcBef>
                <a:spcPts val="0"/>
              </a:spcBef>
              <a:spcAft>
                <a:spcPts val="0"/>
              </a:spcAft>
              <a:buClr>
                <a:schemeClr val="dk1"/>
              </a:buClr>
              <a:buSzPts val="3100"/>
              <a:buChar char="●"/>
            </a:pPr>
            <a:r>
              <a:rPr lang="en-US" sz="3100">
                <a:solidFill>
                  <a:schemeClr val="dk1"/>
                </a:solidFill>
              </a:rPr>
              <a:t>Do not include identifiers</a:t>
            </a:r>
            <a:endParaRPr sz="3100">
              <a:solidFill>
                <a:schemeClr val="dk1"/>
              </a:solidFill>
            </a:endParaRPr>
          </a:p>
          <a:p>
            <a:pPr indent="-425450" lvl="0" marL="457200" marR="0" rtl="0" algn="l">
              <a:lnSpc>
                <a:spcPct val="100000"/>
              </a:lnSpc>
              <a:spcBef>
                <a:spcPts val="0"/>
              </a:spcBef>
              <a:spcAft>
                <a:spcPts val="0"/>
              </a:spcAft>
              <a:buClr>
                <a:schemeClr val="dk1"/>
              </a:buClr>
              <a:buSzPts val="3100"/>
              <a:buChar char="●"/>
            </a:pPr>
            <a:r>
              <a:rPr lang="en-US" sz="3100">
                <a:solidFill>
                  <a:schemeClr val="dk1"/>
                </a:solidFill>
              </a:rPr>
              <a:t>Only the pertinent PMH and HPI</a:t>
            </a:r>
            <a:endParaRPr sz="3100">
              <a:solidFill>
                <a:schemeClr val="dk1"/>
              </a:solidFill>
            </a:endParaRPr>
          </a:p>
          <a:p>
            <a:pPr indent="-425450" lvl="0" marL="457200" marR="0" rtl="0" algn="l">
              <a:lnSpc>
                <a:spcPct val="100000"/>
              </a:lnSpc>
              <a:spcBef>
                <a:spcPts val="0"/>
              </a:spcBef>
              <a:spcAft>
                <a:spcPts val="0"/>
              </a:spcAft>
              <a:buClr>
                <a:schemeClr val="dk1"/>
              </a:buClr>
              <a:buSzPts val="3100"/>
              <a:buChar char="●"/>
            </a:pPr>
            <a:r>
              <a:rPr lang="en-US" sz="3100">
                <a:solidFill>
                  <a:schemeClr val="dk1"/>
                </a:solidFill>
              </a:rPr>
              <a:t>Describe the event, the response, and the outcome</a:t>
            </a:r>
            <a:endParaRPr sz="3100">
              <a:solidFill>
                <a:schemeClr val="dk1"/>
              </a:solidFill>
            </a:endParaRPr>
          </a:p>
          <a:p>
            <a:pPr indent="-425450" lvl="0" marL="457200" marR="0" rtl="0" algn="l">
              <a:lnSpc>
                <a:spcPct val="100000"/>
              </a:lnSpc>
              <a:spcBef>
                <a:spcPts val="0"/>
              </a:spcBef>
              <a:spcAft>
                <a:spcPts val="0"/>
              </a:spcAft>
              <a:buClr>
                <a:schemeClr val="dk1"/>
              </a:buClr>
              <a:buSzPts val="3100"/>
              <a:buChar char="●"/>
            </a:pPr>
            <a:r>
              <a:rPr lang="en-US" sz="3100">
                <a:solidFill>
                  <a:schemeClr val="dk1"/>
                </a:solidFill>
              </a:rPr>
              <a:t>Create a followable timeline</a:t>
            </a:r>
            <a:endParaRPr sz="3100">
              <a:solidFill>
                <a:schemeClr val="dk1"/>
              </a:solidFill>
            </a:endParaRPr>
          </a:p>
          <a:p>
            <a:pPr indent="-425450" lvl="0" marL="457200" marR="0" rtl="0" algn="l">
              <a:lnSpc>
                <a:spcPct val="100000"/>
              </a:lnSpc>
              <a:spcBef>
                <a:spcPts val="0"/>
              </a:spcBef>
              <a:spcAft>
                <a:spcPts val="0"/>
              </a:spcAft>
              <a:buClr>
                <a:schemeClr val="dk1"/>
              </a:buClr>
              <a:buSzPts val="3100"/>
              <a:buChar char="●"/>
            </a:pPr>
            <a:r>
              <a:rPr lang="en-US" sz="3100">
                <a:solidFill>
                  <a:schemeClr val="dk1"/>
                </a:solidFill>
              </a:rPr>
              <a:t>Name drug and dose given when relevant</a:t>
            </a:r>
            <a:endParaRPr sz="3100">
              <a:solidFill>
                <a:schemeClr val="dk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45" name="Shape 445"/>
        <p:cNvGrpSpPr/>
        <p:nvPr/>
      </p:nvGrpSpPr>
      <p:grpSpPr>
        <a:xfrm>
          <a:off x="0" y="0"/>
          <a:ext cx="0" cy="0"/>
          <a:chOff x="0" y="0"/>
          <a:chExt cx="0" cy="0"/>
        </a:xfrm>
      </p:grpSpPr>
      <p:sp>
        <p:nvSpPr>
          <p:cNvPr id="446" name="Google Shape;446;g3db61d23d18_6_0"/>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47" name="Google Shape;447;g3db61d23d18_6_0"/>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448" name="Google Shape;448;g3db61d23d18_6_0"/>
          <p:cNvGrpSpPr/>
          <p:nvPr/>
        </p:nvGrpSpPr>
        <p:grpSpPr>
          <a:xfrm>
            <a:off x="1303402" y="3985"/>
            <a:ext cx="9772765" cy="6858000"/>
            <a:chOff x="1303402" y="3985"/>
            <a:chExt cx="9772765" cy="6858000"/>
          </a:xfrm>
        </p:grpSpPr>
        <p:sp>
          <p:nvSpPr>
            <p:cNvPr id="449" name="Google Shape;449;g3db61d23d18_6_0"/>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50" name="Google Shape;450;g3db61d23d18_6_0"/>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51" name="Google Shape;451;g3db61d23d18_6_0"/>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52" name="Google Shape;452;g3db61d23d18_6_0"/>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53" name="Google Shape;453;g3db61d23d18_6_0"/>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54" name="Google Shape;454;g3db61d23d18_6_0"/>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55" name="Google Shape;455;g3db61d23d18_6_0"/>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456" name="Google Shape;456;g3db61d23d18_6_0"/>
          <p:cNvSpPr txBox="1"/>
          <p:nvPr>
            <p:ph type="ctrTitle"/>
          </p:nvPr>
        </p:nvSpPr>
        <p:spPr>
          <a:xfrm>
            <a:off x="2712450" y="1741075"/>
            <a:ext cx="6766800" cy="28341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Ceribell Q&amp;A: </a:t>
            </a:r>
            <a:endParaRPr b="1" sz="4400">
              <a:latin typeface="Arial"/>
              <a:ea typeface="Arial"/>
              <a:cs typeface="Arial"/>
              <a:sym typeface="Arial"/>
            </a:endParaRPr>
          </a:p>
          <a:p>
            <a:pPr indent="0" lvl="0" marL="0" rtl="0" algn="ctr">
              <a:lnSpc>
                <a:spcPct val="90000"/>
              </a:lnSpc>
              <a:spcBef>
                <a:spcPts val="0"/>
              </a:spcBef>
              <a:spcAft>
                <a:spcPts val="0"/>
              </a:spcAft>
              <a:buClr>
                <a:schemeClr val="dk1"/>
              </a:buClr>
              <a:buSzPts val="1800"/>
              <a:buFont typeface="Arial"/>
              <a:buNone/>
            </a:pPr>
            <a:r>
              <a:rPr lang="en-US" sz="4400">
                <a:latin typeface="Arial"/>
                <a:ea typeface="Arial"/>
                <a:cs typeface="Arial"/>
                <a:sym typeface="Arial"/>
              </a:rPr>
              <a:t>Michelle Hofmann &amp; Courtney Fietsam</a:t>
            </a:r>
            <a:endParaRPr sz="4400">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456"/>
                                        </p:tgtEl>
                                        <p:attrNameLst>
                                          <p:attrName>style.visibility</p:attrName>
                                        </p:attrNameLst>
                                      </p:cBhvr>
                                      <p:to>
                                        <p:strVal val="visible"/>
                                      </p:to>
                                    </p:set>
                                    <p:animEffect filter="fade" transition="in">
                                      <p:cBhvr>
                                        <p:cTn dur="1000"/>
                                        <p:tgtEl>
                                          <p:spTgt spid="45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60" name="Shape 460"/>
        <p:cNvGrpSpPr/>
        <p:nvPr/>
      </p:nvGrpSpPr>
      <p:grpSpPr>
        <a:xfrm>
          <a:off x="0" y="0"/>
          <a:ext cx="0" cy="0"/>
          <a:chOff x="0" y="0"/>
          <a:chExt cx="0" cy="0"/>
        </a:xfrm>
      </p:grpSpPr>
      <p:sp>
        <p:nvSpPr>
          <p:cNvPr id="461" name="Google Shape;461;g3e8918ec5f8_0_139"/>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62" name="Google Shape;462;g3e8918ec5f8_0_139"/>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463" name="Google Shape;463;g3e8918ec5f8_0_139"/>
          <p:cNvGrpSpPr/>
          <p:nvPr/>
        </p:nvGrpSpPr>
        <p:grpSpPr>
          <a:xfrm>
            <a:off x="1303402" y="3985"/>
            <a:ext cx="9772765" cy="6858000"/>
            <a:chOff x="1303402" y="3985"/>
            <a:chExt cx="9772765" cy="6858000"/>
          </a:xfrm>
        </p:grpSpPr>
        <p:sp>
          <p:nvSpPr>
            <p:cNvPr id="464" name="Google Shape;464;g3e8918ec5f8_0_139"/>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65" name="Google Shape;465;g3e8918ec5f8_0_139"/>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66" name="Google Shape;466;g3e8918ec5f8_0_139"/>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67" name="Google Shape;467;g3e8918ec5f8_0_139"/>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68" name="Google Shape;468;g3e8918ec5f8_0_139"/>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9"/>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69" name="Google Shape;469;g3e8918ec5f8_0_139"/>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70" name="Google Shape;470;g3e8918ec5f8_0_139"/>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471" name="Google Shape;471;g3e8918ec5f8_0_139"/>
          <p:cNvSpPr txBox="1"/>
          <p:nvPr>
            <p:ph type="ctrTitle"/>
          </p:nvPr>
        </p:nvSpPr>
        <p:spPr>
          <a:xfrm>
            <a:off x="2207700" y="1741075"/>
            <a:ext cx="7776600" cy="28341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Obtaining Informed Consent</a:t>
            </a:r>
            <a:endParaRPr b="1" sz="4400">
              <a:latin typeface="Arial"/>
              <a:ea typeface="Arial"/>
              <a:cs typeface="Arial"/>
              <a:sym typeface="Arial"/>
            </a:endParaRPr>
          </a:p>
          <a:p>
            <a:pPr indent="0" lvl="0" marL="0" rtl="0" algn="ctr">
              <a:lnSpc>
                <a:spcPct val="90000"/>
              </a:lnSpc>
              <a:spcBef>
                <a:spcPts val="0"/>
              </a:spcBef>
              <a:spcAft>
                <a:spcPts val="0"/>
              </a:spcAft>
              <a:buClr>
                <a:schemeClr val="dk1"/>
              </a:buClr>
              <a:buSzPts val="1800"/>
              <a:buFont typeface="Arial"/>
              <a:buNone/>
            </a:pPr>
            <a:r>
              <a:rPr lang="en-US" sz="4400">
                <a:latin typeface="Arial"/>
                <a:ea typeface="Arial"/>
                <a:cs typeface="Arial"/>
                <a:sym typeface="Arial"/>
              </a:rPr>
              <a:t>Vince</a:t>
            </a:r>
            <a:endParaRPr sz="4400">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471"/>
                                        </p:tgtEl>
                                        <p:attrNameLst>
                                          <p:attrName>style.visibility</p:attrName>
                                        </p:attrNameLst>
                                      </p:cBhvr>
                                      <p:to>
                                        <p:strVal val="visible"/>
                                      </p:to>
                                    </p:set>
                                    <p:animEffect filter="fade" transition="in">
                                      <p:cBhvr>
                                        <p:cTn dur="1000"/>
                                        <p:tgtEl>
                                          <p:spTgt spid="47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sp>
        <p:nvSpPr>
          <p:cNvPr id="476" name="Google Shape;476;g3e8918ec5f8_0_159"/>
          <p:cNvSpPr txBox="1"/>
          <p:nvPr>
            <p:ph type="title"/>
          </p:nvPr>
        </p:nvSpPr>
        <p:spPr>
          <a:xfrm>
            <a:off x="429625" y="148175"/>
            <a:ext cx="85632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Consent </a:t>
            </a:r>
            <a:r>
              <a:rPr b="1" lang="en-US">
                <a:solidFill>
                  <a:srgbClr val="743192"/>
                </a:solidFill>
                <a:latin typeface="Arial"/>
                <a:ea typeface="Arial"/>
                <a:cs typeface="Arial"/>
                <a:sym typeface="Arial"/>
                <a:extLst>
                  <a:ext uri="http://customooxmlschemas.google.com/">
                    <go:slidesCustomData xmlns:go="http://customooxmlschemas.google.com/" textRoundtripDataId="0"/>
                  </a:ext>
                </a:extLst>
              </a:rPr>
              <a:t>Outcomes</a:t>
            </a:r>
            <a:endParaRPr>
              <a:solidFill>
                <a:srgbClr val="743192"/>
              </a:solidFill>
              <a:latin typeface="Arial"/>
              <a:ea typeface="Arial"/>
              <a:cs typeface="Arial"/>
              <a:sym typeface="Arial"/>
            </a:endParaRPr>
          </a:p>
        </p:txBody>
      </p:sp>
      <p:pic>
        <p:nvPicPr>
          <p:cNvPr descr="A close-up of a logo&#10;&#10;AI-generated content may be incorrect." id="477" name="Google Shape;477;g3e8918ec5f8_0_159"/>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478" name="Google Shape;478;g3e8918ec5f8_0_159"/>
          <p:cNvSpPr txBox="1"/>
          <p:nvPr/>
        </p:nvSpPr>
        <p:spPr>
          <a:xfrm>
            <a:off x="429625" y="1473875"/>
            <a:ext cx="11168100" cy="4956300"/>
          </a:xfrm>
          <a:prstGeom prst="rect">
            <a:avLst/>
          </a:prstGeom>
          <a:noFill/>
          <a:ln>
            <a:noFill/>
          </a:ln>
        </p:spPr>
        <p:txBody>
          <a:bodyPr anchorCtr="0" anchor="t" bIns="91425" lIns="91425" spcFirstLastPara="1" rIns="91425" wrap="square" tIns="91425">
            <a:spAutoFit/>
          </a:bodyPr>
          <a:lstStyle/>
          <a:p>
            <a:pPr indent="-425450" lvl="0" marL="457200" marR="0" rtl="0" algn="l">
              <a:lnSpc>
                <a:spcPct val="100000"/>
              </a:lnSpc>
              <a:spcBef>
                <a:spcPts val="1000"/>
              </a:spcBef>
              <a:spcAft>
                <a:spcPts val="0"/>
              </a:spcAft>
              <a:buClr>
                <a:schemeClr val="dk1"/>
              </a:buClr>
              <a:buSzPts val="3100"/>
              <a:buChar char="●"/>
            </a:pPr>
            <a:r>
              <a:rPr lang="en-US" sz="3100">
                <a:solidFill>
                  <a:schemeClr val="dk1"/>
                </a:solidFill>
              </a:rPr>
              <a:t>Consent Obtained</a:t>
            </a:r>
            <a:endParaRPr sz="3100">
              <a:solidFill>
                <a:schemeClr val="dk1"/>
              </a:solidFill>
            </a:endParaRPr>
          </a:p>
          <a:p>
            <a:pPr indent="-425450" lvl="1" marL="914400" marR="0" rtl="0" algn="l">
              <a:lnSpc>
                <a:spcPct val="100000"/>
              </a:lnSpc>
              <a:spcBef>
                <a:spcPts val="0"/>
              </a:spcBef>
              <a:spcAft>
                <a:spcPts val="0"/>
              </a:spcAft>
              <a:buClr>
                <a:schemeClr val="dk1"/>
              </a:buClr>
              <a:buSzPts val="3100"/>
              <a:buChar char="○"/>
            </a:pPr>
            <a:r>
              <a:rPr lang="en-US" sz="3100">
                <a:solidFill>
                  <a:schemeClr val="dk1"/>
                </a:solidFill>
              </a:rPr>
              <a:t>Subject</a:t>
            </a:r>
            <a:endParaRPr sz="3100">
              <a:solidFill>
                <a:schemeClr val="dk1"/>
              </a:solidFill>
            </a:endParaRPr>
          </a:p>
          <a:p>
            <a:pPr indent="-425450" lvl="1" marL="914400" marR="0" rtl="0" algn="l">
              <a:lnSpc>
                <a:spcPct val="100000"/>
              </a:lnSpc>
              <a:spcBef>
                <a:spcPts val="0"/>
              </a:spcBef>
              <a:spcAft>
                <a:spcPts val="0"/>
              </a:spcAft>
              <a:buClr>
                <a:schemeClr val="dk1"/>
              </a:buClr>
              <a:buSzPts val="3100"/>
              <a:buChar char="○"/>
            </a:pPr>
            <a:r>
              <a:rPr lang="en-US" sz="3100">
                <a:solidFill>
                  <a:schemeClr val="dk1"/>
                </a:solidFill>
              </a:rPr>
              <a:t>LAR (Not other family members)</a:t>
            </a:r>
            <a:endParaRPr sz="3100">
              <a:solidFill>
                <a:schemeClr val="dk1"/>
              </a:solidFill>
            </a:endParaRPr>
          </a:p>
          <a:p>
            <a:pPr indent="-425450" lvl="0" marL="457200" marR="0" rtl="0" algn="l">
              <a:lnSpc>
                <a:spcPct val="100000"/>
              </a:lnSpc>
              <a:spcBef>
                <a:spcPts val="0"/>
              </a:spcBef>
              <a:spcAft>
                <a:spcPts val="0"/>
              </a:spcAft>
              <a:buClr>
                <a:schemeClr val="dk1"/>
              </a:buClr>
              <a:buSzPts val="3100"/>
              <a:buChar char="●"/>
            </a:pPr>
            <a:r>
              <a:rPr lang="en-US" sz="3100">
                <a:solidFill>
                  <a:schemeClr val="dk1"/>
                </a:solidFill>
              </a:rPr>
              <a:t>Consent Declined</a:t>
            </a:r>
            <a:endParaRPr sz="3100">
              <a:solidFill>
                <a:schemeClr val="dk1"/>
              </a:solidFill>
            </a:endParaRPr>
          </a:p>
          <a:p>
            <a:pPr indent="-425450" lvl="1" marL="914400" marR="0" rtl="0" algn="l">
              <a:lnSpc>
                <a:spcPct val="100000"/>
              </a:lnSpc>
              <a:spcBef>
                <a:spcPts val="0"/>
              </a:spcBef>
              <a:spcAft>
                <a:spcPts val="0"/>
              </a:spcAft>
              <a:buClr>
                <a:schemeClr val="dk1"/>
              </a:buClr>
              <a:buSzPts val="3100"/>
              <a:buChar char="○"/>
            </a:pPr>
            <a:r>
              <a:rPr lang="en-US" sz="3100">
                <a:solidFill>
                  <a:schemeClr val="dk1"/>
                </a:solidFill>
              </a:rPr>
              <a:t>Respecting the choices of participants or their LAR’s</a:t>
            </a:r>
            <a:endParaRPr sz="3100">
              <a:solidFill>
                <a:schemeClr val="dk1"/>
              </a:solidFill>
            </a:endParaRPr>
          </a:p>
          <a:p>
            <a:pPr indent="-425450" lvl="1" marL="914400" marR="0" rtl="0" algn="l">
              <a:lnSpc>
                <a:spcPct val="100000"/>
              </a:lnSpc>
              <a:spcBef>
                <a:spcPts val="0"/>
              </a:spcBef>
              <a:spcAft>
                <a:spcPts val="0"/>
              </a:spcAft>
              <a:buClr>
                <a:schemeClr val="dk1"/>
              </a:buClr>
              <a:buSzPts val="3100"/>
              <a:buChar char="○"/>
            </a:pPr>
            <a:r>
              <a:rPr lang="en-US" sz="3100">
                <a:solidFill>
                  <a:schemeClr val="dk1"/>
                </a:solidFill>
              </a:rPr>
              <a:t>Making sure choices are informed and authentic</a:t>
            </a:r>
            <a:endParaRPr sz="3100">
              <a:solidFill>
                <a:schemeClr val="dk1"/>
              </a:solidFill>
            </a:endParaRPr>
          </a:p>
          <a:p>
            <a:pPr indent="-425450" lvl="1" marL="914400" marR="0" rtl="0" algn="l">
              <a:lnSpc>
                <a:spcPct val="100000"/>
              </a:lnSpc>
              <a:spcBef>
                <a:spcPts val="0"/>
              </a:spcBef>
              <a:spcAft>
                <a:spcPts val="0"/>
              </a:spcAft>
              <a:buClr>
                <a:schemeClr val="dk1"/>
              </a:buClr>
              <a:buSzPts val="3100"/>
              <a:buChar char="○"/>
            </a:pPr>
            <a:r>
              <a:rPr lang="en-US" sz="3100">
                <a:solidFill>
                  <a:schemeClr val="dk1"/>
                </a:solidFill>
              </a:rPr>
              <a:t>Preserving the integrity of data collection when possible</a:t>
            </a:r>
            <a:endParaRPr sz="3100">
              <a:solidFill>
                <a:schemeClr val="dk1"/>
              </a:solidFill>
            </a:endParaRPr>
          </a:p>
          <a:p>
            <a:pPr indent="-425450" lvl="0" marL="457200" marR="0" rtl="0" algn="l">
              <a:lnSpc>
                <a:spcPct val="100000"/>
              </a:lnSpc>
              <a:spcBef>
                <a:spcPts val="0"/>
              </a:spcBef>
              <a:spcAft>
                <a:spcPts val="0"/>
              </a:spcAft>
              <a:buClr>
                <a:schemeClr val="dk1"/>
              </a:buClr>
              <a:buSzPts val="3100"/>
              <a:buChar char="●"/>
            </a:pPr>
            <a:r>
              <a:rPr lang="en-US" sz="3100">
                <a:solidFill>
                  <a:schemeClr val="dk1"/>
                </a:solidFill>
              </a:rPr>
              <a:t>No determination of consent or notification</a:t>
            </a:r>
            <a:endParaRPr sz="3100">
              <a:solidFill>
                <a:schemeClr val="dk1"/>
              </a:solidFill>
            </a:endParaRPr>
          </a:p>
          <a:p>
            <a:pPr indent="-425450" lvl="0" marL="457200" marR="0" rtl="0" algn="l">
              <a:lnSpc>
                <a:spcPct val="100000"/>
              </a:lnSpc>
              <a:spcBef>
                <a:spcPts val="0"/>
              </a:spcBef>
              <a:spcAft>
                <a:spcPts val="0"/>
              </a:spcAft>
              <a:buClr>
                <a:schemeClr val="dk1"/>
              </a:buClr>
              <a:buSzPts val="3100"/>
              <a:buChar char="●"/>
            </a:pPr>
            <a:r>
              <a:rPr lang="en-US" sz="3100">
                <a:solidFill>
                  <a:schemeClr val="dk1"/>
                </a:solidFill>
              </a:rPr>
              <a:t>Notification only</a:t>
            </a:r>
            <a:endParaRPr sz="3100">
              <a:solidFill>
                <a:schemeClr val="dk1"/>
              </a:solidFill>
            </a:endParaRPr>
          </a:p>
          <a:p>
            <a:pPr indent="-425450" lvl="0" marL="457200" marR="0" rtl="0" algn="l">
              <a:lnSpc>
                <a:spcPct val="100000"/>
              </a:lnSpc>
              <a:spcBef>
                <a:spcPts val="0"/>
              </a:spcBef>
              <a:spcAft>
                <a:spcPts val="0"/>
              </a:spcAft>
              <a:buClr>
                <a:schemeClr val="dk1"/>
              </a:buClr>
              <a:buSzPts val="3100"/>
              <a:buChar char="●"/>
            </a:pPr>
            <a:r>
              <a:rPr lang="en-US" sz="3100">
                <a:solidFill>
                  <a:schemeClr val="dk1"/>
                </a:solidFill>
              </a:rPr>
              <a:t>Notification only - subject deceased</a:t>
            </a:r>
            <a:endParaRPr sz="3100">
              <a:solidFill>
                <a:schemeClr val="dk1"/>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2" name="Shape 482"/>
        <p:cNvGrpSpPr/>
        <p:nvPr/>
      </p:nvGrpSpPr>
      <p:grpSpPr>
        <a:xfrm>
          <a:off x="0" y="0"/>
          <a:ext cx="0" cy="0"/>
          <a:chOff x="0" y="0"/>
          <a:chExt cx="0" cy="0"/>
        </a:xfrm>
      </p:grpSpPr>
      <p:sp>
        <p:nvSpPr>
          <p:cNvPr id="483" name="Google Shape;483;g3e8918ec5f8_0_153"/>
          <p:cNvSpPr txBox="1"/>
          <p:nvPr>
            <p:ph type="title"/>
          </p:nvPr>
        </p:nvSpPr>
        <p:spPr>
          <a:xfrm>
            <a:off x="429625" y="148175"/>
            <a:ext cx="85632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When to approach</a:t>
            </a:r>
            <a:endParaRPr>
              <a:solidFill>
                <a:srgbClr val="743192"/>
              </a:solidFill>
              <a:latin typeface="Arial"/>
              <a:ea typeface="Arial"/>
              <a:cs typeface="Arial"/>
              <a:sym typeface="Arial"/>
            </a:endParaRPr>
          </a:p>
        </p:txBody>
      </p:sp>
      <p:pic>
        <p:nvPicPr>
          <p:cNvPr descr="A close-up of a logo&#10;&#10;AI-generated content may be incorrect." id="484" name="Google Shape;484;g3e8918ec5f8_0_153"/>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485" name="Google Shape;485;g3e8918ec5f8_0_153"/>
          <p:cNvSpPr txBox="1"/>
          <p:nvPr/>
        </p:nvSpPr>
        <p:spPr>
          <a:xfrm>
            <a:off x="429625" y="1473875"/>
            <a:ext cx="11168100" cy="5212800"/>
          </a:xfrm>
          <a:prstGeom prst="rect">
            <a:avLst/>
          </a:prstGeom>
          <a:noFill/>
          <a:ln>
            <a:noFill/>
          </a:ln>
        </p:spPr>
        <p:txBody>
          <a:bodyPr anchorCtr="0" anchor="t" bIns="91425" lIns="91425" spcFirstLastPara="1" rIns="91425" wrap="square" tIns="91425">
            <a:spAutoFit/>
          </a:bodyPr>
          <a:lstStyle/>
          <a:p>
            <a:pPr indent="-425450" lvl="0" marL="457200" marR="0" rtl="0" algn="l">
              <a:lnSpc>
                <a:spcPct val="100000"/>
              </a:lnSpc>
              <a:spcBef>
                <a:spcPts val="1000"/>
              </a:spcBef>
              <a:spcAft>
                <a:spcPts val="0"/>
              </a:spcAft>
              <a:buClr>
                <a:schemeClr val="dk1"/>
              </a:buClr>
              <a:buSzPts val="3100"/>
              <a:buChar char="●"/>
            </a:pPr>
            <a:r>
              <a:rPr lang="en-US" sz="3100">
                <a:solidFill>
                  <a:schemeClr val="dk1"/>
                </a:solidFill>
              </a:rPr>
              <a:t>Per EFIC guidelines, at the earliest feasible opportunity</a:t>
            </a:r>
            <a:endParaRPr sz="3100">
              <a:solidFill>
                <a:schemeClr val="dk1"/>
              </a:solidFill>
            </a:endParaRPr>
          </a:p>
          <a:p>
            <a:pPr indent="-425450" lvl="1" marL="914400" marR="0" rtl="0" algn="l">
              <a:lnSpc>
                <a:spcPct val="100000"/>
              </a:lnSpc>
              <a:spcBef>
                <a:spcPts val="0"/>
              </a:spcBef>
              <a:spcAft>
                <a:spcPts val="0"/>
              </a:spcAft>
              <a:buClr>
                <a:schemeClr val="dk1"/>
              </a:buClr>
              <a:buSzPts val="3100"/>
              <a:buChar char="○"/>
            </a:pPr>
            <a:r>
              <a:rPr lang="en-US" sz="3100">
                <a:solidFill>
                  <a:schemeClr val="dk1"/>
                </a:solidFill>
              </a:rPr>
              <a:t>Stable in the ED</a:t>
            </a:r>
            <a:endParaRPr sz="3100">
              <a:solidFill>
                <a:schemeClr val="dk1"/>
              </a:solidFill>
            </a:endParaRPr>
          </a:p>
          <a:p>
            <a:pPr indent="-425450" lvl="1" marL="914400" marR="0" rtl="0" algn="l">
              <a:lnSpc>
                <a:spcPct val="100000"/>
              </a:lnSpc>
              <a:spcBef>
                <a:spcPts val="0"/>
              </a:spcBef>
              <a:spcAft>
                <a:spcPts val="0"/>
              </a:spcAft>
              <a:buClr>
                <a:schemeClr val="dk1"/>
              </a:buClr>
              <a:buSzPts val="3100"/>
              <a:buChar char="○"/>
            </a:pPr>
            <a:r>
              <a:rPr lang="en-US" sz="3100">
                <a:solidFill>
                  <a:schemeClr val="dk1"/>
                </a:solidFill>
              </a:rPr>
              <a:t>After transfer to a floor or ICU</a:t>
            </a:r>
            <a:endParaRPr sz="3100">
              <a:solidFill>
                <a:schemeClr val="dk1"/>
              </a:solidFill>
            </a:endParaRPr>
          </a:p>
          <a:p>
            <a:pPr indent="-425450" lvl="0" marL="457200" marR="0" rtl="0" algn="l">
              <a:lnSpc>
                <a:spcPct val="100000"/>
              </a:lnSpc>
              <a:spcBef>
                <a:spcPts val="0"/>
              </a:spcBef>
              <a:spcAft>
                <a:spcPts val="0"/>
              </a:spcAft>
              <a:buClr>
                <a:schemeClr val="dk1"/>
              </a:buClr>
              <a:buSzPts val="3100"/>
              <a:buChar char="●"/>
            </a:pPr>
            <a:r>
              <a:rPr lang="en-US" sz="3100">
                <a:solidFill>
                  <a:schemeClr val="dk1"/>
                </a:solidFill>
              </a:rPr>
              <a:t>An </a:t>
            </a:r>
            <a:r>
              <a:rPr lang="en-US" sz="3100">
                <a:solidFill>
                  <a:schemeClr val="dk1"/>
                </a:solidFill>
                <a:extLst>
                  <a:ext uri="http://customooxmlschemas.google.com/">
                    <go:slidesCustomData xmlns:go="http://customooxmlschemas.google.com/" textRoundtripDataId="1"/>
                  </a:ext>
                </a:extLst>
              </a:rPr>
              <a:t>In-person conversation is expected when LAR is available at the hospital or patient is awake</a:t>
            </a:r>
            <a:endParaRPr sz="3100">
              <a:solidFill>
                <a:schemeClr val="dk1"/>
              </a:solidFill>
            </a:endParaRPr>
          </a:p>
          <a:p>
            <a:pPr indent="-425450" lvl="0" marL="457200" marR="0" rtl="0" algn="l">
              <a:lnSpc>
                <a:spcPct val="100000"/>
              </a:lnSpc>
              <a:spcBef>
                <a:spcPts val="0"/>
              </a:spcBef>
              <a:spcAft>
                <a:spcPts val="0"/>
              </a:spcAft>
              <a:buClr>
                <a:schemeClr val="dk1"/>
              </a:buClr>
              <a:buSzPts val="3100"/>
              <a:buChar char="●"/>
            </a:pPr>
            <a:r>
              <a:rPr lang="en-US" sz="3100">
                <a:solidFill>
                  <a:schemeClr val="dk1"/>
                </a:solidFill>
              </a:rPr>
              <a:t>Collect PMH and Demographics</a:t>
            </a:r>
            <a:endParaRPr sz="3100">
              <a:solidFill>
                <a:schemeClr val="dk1"/>
              </a:solidFill>
            </a:endParaRPr>
          </a:p>
          <a:p>
            <a:pPr indent="0" lvl="0" marL="0" marR="0" rtl="0" algn="l">
              <a:lnSpc>
                <a:spcPct val="100000"/>
              </a:lnSpc>
              <a:spcBef>
                <a:spcPts val="1000"/>
              </a:spcBef>
              <a:spcAft>
                <a:spcPts val="0"/>
              </a:spcAft>
              <a:buNone/>
            </a:pPr>
            <a:r>
              <a:t/>
            </a:r>
            <a:endParaRPr sz="3100">
              <a:solidFill>
                <a:schemeClr val="dk1"/>
              </a:solidFill>
            </a:endParaRPr>
          </a:p>
          <a:p>
            <a:pPr indent="-425450" lvl="0" marL="457200" marR="0" rtl="0" algn="l">
              <a:lnSpc>
                <a:spcPct val="100000"/>
              </a:lnSpc>
              <a:spcBef>
                <a:spcPts val="1000"/>
              </a:spcBef>
              <a:spcAft>
                <a:spcPts val="0"/>
              </a:spcAft>
              <a:buClr>
                <a:schemeClr val="dk1"/>
              </a:buClr>
              <a:buSzPts val="3100"/>
              <a:buChar char="●"/>
            </a:pPr>
            <a:r>
              <a:rPr lang="en-US" sz="3100">
                <a:solidFill>
                  <a:schemeClr val="dk1"/>
                </a:solidFill>
              </a:rPr>
              <a:t>Document in WebDCU form</a:t>
            </a:r>
            <a:endParaRPr sz="3100">
              <a:solidFill>
                <a:schemeClr val="dk1"/>
              </a:solidFill>
            </a:endParaRPr>
          </a:p>
          <a:p>
            <a:pPr indent="-425450" lvl="1" marL="914400" marR="0" rtl="0" algn="l">
              <a:lnSpc>
                <a:spcPct val="100000"/>
              </a:lnSpc>
              <a:spcBef>
                <a:spcPts val="0"/>
              </a:spcBef>
              <a:spcAft>
                <a:spcPts val="0"/>
              </a:spcAft>
              <a:buClr>
                <a:schemeClr val="dk1"/>
              </a:buClr>
              <a:buSzPts val="3100"/>
              <a:buChar char="○"/>
            </a:pPr>
            <a:r>
              <a:rPr lang="en-US" sz="3100">
                <a:solidFill>
                  <a:schemeClr val="dk1"/>
                </a:solidFill>
              </a:rPr>
              <a:t>First entry is expected within 24 hours of enrollment</a:t>
            </a:r>
            <a:endParaRPr sz="3100">
              <a:solidFill>
                <a:schemeClr val="dk1"/>
              </a:solidFill>
            </a:endParaRPr>
          </a:p>
          <a:p>
            <a:pPr indent="-425450" lvl="1" marL="914400" marR="0" rtl="0" algn="l">
              <a:lnSpc>
                <a:spcPct val="100000"/>
              </a:lnSpc>
              <a:spcBef>
                <a:spcPts val="0"/>
              </a:spcBef>
              <a:spcAft>
                <a:spcPts val="0"/>
              </a:spcAft>
              <a:buClr>
                <a:schemeClr val="dk1"/>
              </a:buClr>
              <a:buSzPts val="3100"/>
              <a:buChar char="○"/>
            </a:pPr>
            <a:r>
              <a:rPr lang="en-US" sz="3100">
                <a:solidFill>
                  <a:schemeClr val="dk1"/>
                </a:solidFill>
              </a:rPr>
              <a:t>‘Notification only’ is okay to start</a:t>
            </a:r>
            <a:endParaRPr sz="3100">
              <a:solidFill>
                <a:schemeClr val="dk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9" name="Shape 489"/>
        <p:cNvGrpSpPr/>
        <p:nvPr/>
      </p:nvGrpSpPr>
      <p:grpSpPr>
        <a:xfrm>
          <a:off x="0" y="0"/>
          <a:ext cx="0" cy="0"/>
          <a:chOff x="0" y="0"/>
          <a:chExt cx="0" cy="0"/>
        </a:xfrm>
      </p:grpSpPr>
      <p:sp>
        <p:nvSpPr>
          <p:cNvPr id="490" name="Google Shape;490;g3e8918ec5f8_0_165"/>
          <p:cNvSpPr txBox="1"/>
          <p:nvPr>
            <p:ph type="title"/>
          </p:nvPr>
        </p:nvSpPr>
        <p:spPr>
          <a:xfrm>
            <a:off x="429625" y="148175"/>
            <a:ext cx="85632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Consent Declined</a:t>
            </a:r>
            <a:endParaRPr>
              <a:solidFill>
                <a:srgbClr val="743192"/>
              </a:solidFill>
              <a:latin typeface="Arial"/>
              <a:ea typeface="Arial"/>
              <a:cs typeface="Arial"/>
              <a:sym typeface="Arial"/>
            </a:endParaRPr>
          </a:p>
        </p:txBody>
      </p:sp>
      <p:pic>
        <p:nvPicPr>
          <p:cNvPr descr="A close-up of a logo&#10;&#10;AI-generated content may be incorrect." id="491" name="Google Shape;491;g3e8918ec5f8_0_165"/>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492" name="Google Shape;492;g3e8918ec5f8_0_165"/>
          <p:cNvSpPr txBox="1"/>
          <p:nvPr/>
        </p:nvSpPr>
        <p:spPr>
          <a:xfrm>
            <a:off x="429625" y="1473875"/>
            <a:ext cx="11168100" cy="3524700"/>
          </a:xfrm>
          <a:prstGeom prst="rect">
            <a:avLst/>
          </a:prstGeom>
          <a:noFill/>
          <a:ln>
            <a:noFill/>
          </a:ln>
        </p:spPr>
        <p:txBody>
          <a:bodyPr anchorCtr="0" anchor="t" bIns="91425" lIns="91425" spcFirstLastPara="1" rIns="91425" wrap="square" tIns="91425">
            <a:spAutoFit/>
          </a:bodyPr>
          <a:lstStyle/>
          <a:p>
            <a:pPr indent="-425450" lvl="0" marL="457200" marR="0" rtl="0" algn="l">
              <a:lnSpc>
                <a:spcPct val="100000"/>
              </a:lnSpc>
              <a:spcBef>
                <a:spcPts val="1000"/>
              </a:spcBef>
              <a:spcAft>
                <a:spcPts val="0"/>
              </a:spcAft>
              <a:buClr>
                <a:schemeClr val="dk1"/>
              </a:buClr>
              <a:buSzPts val="3100"/>
              <a:buChar char="●"/>
            </a:pPr>
            <a:r>
              <a:rPr lang="en-US" sz="3100">
                <a:solidFill>
                  <a:schemeClr val="dk1"/>
                </a:solidFill>
              </a:rPr>
              <a:t>Study intervention is over, but </a:t>
            </a:r>
            <a:r>
              <a:rPr lang="en-US" sz="3100">
                <a:solidFill>
                  <a:schemeClr val="dk1"/>
                </a:solidFill>
              </a:rPr>
              <a:t>individuals</a:t>
            </a:r>
            <a:r>
              <a:rPr lang="en-US" sz="3100">
                <a:solidFill>
                  <a:schemeClr val="dk1"/>
                </a:solidFill>
              </a:rPr>
              <a:t> still may wish to decline further use of data</a:t>
            </a:r>
            <a:endParaRPr sz="3100">
              <a:solidFill>
                <a:schemeClr val="dk1"/>
              </a:solidFill>
            </a:endParaRPr>
          </a:p>
          <a:p>
            <a:pPr indent="-425450" lvl="1" marL="914400" marR="0" rtl="0" algn="l">
              <a:lnSpc>
                <a:spcPct val="100000"/>
              </a:lnSpc>
              <a:spcBef>
                <a:spcPts val="0"/>
              </a:spcBef>
              <a:spcAft>
                <a:spcPts val="0"/>
              </a:spcAft>
              <a:buClr>
                <a:schemeClr val="dk1"/>
              </a:buClr>
              <a:buSzPts val="3100"/>
              <a:buChar char="○"/>
            </a:pPr>
            <a:r>
              <a:rPr lang="en-US" sz="3100">
                <a:solidFill>
                  <a:schemeClr val="dk1"/>
                </a:solidFill>
              </a:rPr>
              <a:t>Do NOT pressure participants to remain in the study</a:t>
            </a:r>
            <a:endParaRPr sz="3100">
              <a:solidFill>
                <a:schemeClr val="dk1"/>
              </a:solidFill>
            </a:endParaRPr>
          </a:p>
          <a:p>
            <a:pPr indent="-425450" lvl="1" marL="914400" marR="0" rtl="0" algn="l">
              <a:lnSpc>
                <a:spcPct val="100000"/>
              </a:lnSpc>
              <a:spcBef>
                <a:spcPts val="0"/>
              </a:spcBef>
              <a:spcAft>
                <a:spcPts val="0"/>
              </a:spcAft>
              <a:buClr>
                <a:schemeClr val="dk1"/>
              </a:buClr>
              <a:buSzPts val="3100"/>
              <a:buChar char="○"/>
            </a:pPr>
            <a:r>
              <a:rPr lang="en-US" sz="3100">
                <a:solidFill>
                  <a:schemeClr val="dk1"/>
                </a:solidFill>
              </a:rPr>
              <a:t>Involve the site PI</a:t>
            </a:r>
            <a:endParaRPr sz="3100">
              <a:solidFill>
                <a:schemeClr val="dk1"/>
              </a:solidFill>
            </a:endParaRPr>
          </a:p>
          <a:p>
            <a:pPr indent="-425450" lvl="1" marL="914400" marR="0" rtl="0" algn="l">
              <a:lnSpc>
                <a:spcPct val="100000"/>
              </a:lnSpc>
              <a:spcBef>
                <a:spcPts val="0"/>
              </a:spcBef>
              <a:spcAft>
                <a:spcPts val="0"/>
              </a:spcAft>
              <a:buClr>
                <a:schemeClr val="dk1"/>
              </a:buClr>
              <a:buSzPts val="3100"/>
              <a:buChar char="○"/>
            </a:pPr>
            <a:r>
              <a:rPr lang="en-US" sz="3100">
                <a:solidFill>
                  <a:schemeClr val="dk1"/>
                </a:solidFill>
              </a:rPr>
              <a:t>Clarify what they want to stop</a:t>
            </a:r>
            <a:endParaRPr sz="3100">
              <a:solidFill>
                <a:schemeClr val="dk1"/>
              </a:solidFill>
            </a:endParaRPr>
          </a:p>
          <a:p>
            <a:pPr indent="-425450" lvl="1" marL="914400" marR="0" rtl="0" algn="l">
              <a:lnSpc>
                <a:spcPct val="100000"/>
              </a:lnSpc>
              <a:spcBef>
                <a:spcPts val="0"/>
              </a:spcBef>
              <a:spcAft>
                <a:spcPts val="0"/>
              </a:spcAft>
              <a:buClr>
                <a:schemeClr val="dk1"/>
              </a:buClr>
              <a:buSzPts val="3100"/>
              <a:buChar char="○"/>
            </a:pPr>
            <a:r>
              <a:rPr lang="en-US" sz="3100">
                <a:solidFill>
                  <a:schemeClr val="dk1"/>
                </a:solidFill>
              </a:rPr>
              <a:t>Help them find what they want</a:t>
            </a:r>
            <a:endParaRPr sz="3100">
              <a:solidFill>
                <a:schemeClr val="dk1"/>
              </a:solidFill>
            </a:endParaRPr>
          </a:p>
          <a:p>
            <a:pPr indent="-425450" lvl="1" marL="914400" marR="0" rtl="0" algn="l">
              <a:lnSpc>
                <a:spcPct val="100000"/>
              </a:lnSpc>
              <a:spcBef>
                <a:spcPts val="0"/>
              </a:spcBef>
              <a:spcAft>
                <a:spcPts val="0"/>
              </a:spcAft>
              <a:buClr>
                <a:schemeClr val="dk1"/>
              </a:buClr>
              <a:buSzPts val="3100"/>
              <a:buChar char="○"/>
            </a:pPr>
            <a:r>
              <a:rPr lang="en-US" sz="3100">
                <a:solidFill>
                  <a:schemeClr val="dk1"/>
                </a:solidFill>
              </a:rPr>
              <a:t>If not, take “no” for an answer</a:t>
            </a:r>
            <a:endParaRPr sz="3100">
              <a:solidFill>
                <a:schemeClr val="dk1"/>
              </a:solidFill>
            </a:endParaRPr>
          </a:p>
        </p:txBody>
      </p:sp>
      <p:pic>
        <p:nvPicPr>
          <p:cNvPr id="493" name="Google Shape;493;g3e8918ec5f8_0_165"/>
          <p:cNvPicPr preferRelativeResize="0"/>
          <p:nvPr/>
        </p:nvPicPr>
        <p:blipFill>
          <a:blip r:embed="rId4">
            <a:alphaModFix/>
          </a:blip>
          <a:stretch>
            <a:fillRect/>
          </a:stretch>
        </p:blipFill>
        <p:spPr>
          <a:xfrm>
            <a:off x="7606425" y="3175500"/>
            <a:ext cx="3457524" cy="3457524"/>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7" name="Shape 497"/>
        <p:cNvGrpSpPr/>
        <p:nvPr/>
      </p:nvGrpSpPr>
      <p:grpSpPr>
        <a:xfrm>
          <a:off x="0" y="0"/>
          <a:ext cx="0" cy="0"/>
          <a:chOff x="0" y="0"/>
          <a:chExt cx="0" cy="0"/>
        </a:xfrm>
      </p:grpSpPr>
      <p:sp>
        <p:nvSpPr>
          <p:cNvPr id="498" name="Google Shape;498;g3e8ae093da1_2_16"/>
          <p:cNvSpPr txBox="1"/>
          <p:nvPr>
            <p:ph type="title"/>
          </p:nvPr>
        </p:nvSpPr>
        <p:spPr>
          <a:xfrm>
            <a:off x="429625" y="148175"/>
            <a:ext cx="85632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Consent Declined Goals</a:t>
            </a:r>
            <a:endParaRPr>
              <a:solidFill>
                <a:srgbClr val="743192"/>
              </a:solidFill>
              <a:latin typeface="Arial"/>
              <a:ea typeface="Arial"/>
              <a:cs typeface="Arial"/>
              <a:sym typeface="Arial"/>
            </a:endParaRPr>
          </a:p>
        </p:txBody>
      </p:sp>
      <p:pic>
        <p:nvPicPr>
          <p:cNvPr descr="A close-up of a logo&#10;&#10;AI-generated content may be incorrect." id="499" name="Google Shape;499;g3e8ae093da1_2_16"/>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500" name="Google Shape;500;g3e8ae093da1_2_16"/>
          <p:cNvSpPr txBox="1"/>
          <p:nvPr/>
        </p:nvSpPr>
        <p:spPr>
          <a:xfrm>
            <a:off x="429625" y="1473875"/>
            <a:ext cx="11168100" cy="2570400"/>
          </a:xfrm>
          <a:prstGeom prst="rect">
            <a:avLst/>
          </a:prstGeom>
          <a:noFill/>
          <a:ln>
            <a:noFill/>
          </a:ln>
        </p:spPr>
        <p:txBody>
          <a:bodyPr anchorCtr="0" anchor="t" bIns="91425" lIns="91425" spcFirstLastPara="1" rIns="91425" wrap="square" tIns="91425">
            <a:spAutoFit/>
          </a:bodyPr>
          <a:lstStyle/>
          <a:p>
            <a:pPr indent="-425450" lvl="0" marL="457200" marR="0" rtl="0" algn="l">
              <a:lnSpc>
                <a:spcPct val="100000"/>
              </a:lnSpc>
              <a:spcBef>
                <a:spcPts val="1000"/>
              </a:spcBef>
              <a:spcAft>
                <a:spcPts val="0"/>
              </a:spcAft>
              <a:buClr>
                <a:schemeClr val="dk1"/>
              </a:buClr>
              <a:buSzPts val="3100"/>
              <a:buChar char="●"/>
            </a:pPr>
            <a:r>
              <a:rPr lang="en-US" sz="3100">
                <a:solidFill>
                  <a:schemeClr val="dk1"/>
                </a:solidFill>
              </a:rPr>
              <a:t>Take time to help participants and LAR make informed choices</a:t>
            </a:r>
            <a:endParaRPr sz="3100">
              <a:solidFill>
                <a:schemeClr val="dk1"/>
              </a:solidFill>
            </a:endParaRPr>
          </a:p>
          <a:p>
            <a:pPr indent="-425450" lvl="0" marL="457200" marR="0" rtl="0" algn="l">
              <a:lnSpc>
                <a:spcPct val="100000"/>
              </a:lnSpc>
              <a:spcBef>
                <a:spcPts val="0"/>
              </a:spcBef>
              <a:spcAft>
                <a:spcPts val="0"/>
              </a:spcAft>
              <a:buClr>
                <a:schemeClr val="dk1"/>
              </a:buClr>
              <a:buSzPts val="3100"/>
              <a:buChar char="●"/>
            </a:pPr>
            <a:r>
              <a:rPr lang="en-US" sz="3100">
                <a:solidFill>
                  <a:schemeClr val="dk1"/>
                </a:solidFill>
              </a:rPr>
              <a:t>All hands on deck to help</a:t>
            </a:r>
            <a:endParaRPr sz="3100">
              <a:solidFill>
                <a:schemeClr val="dk1"/>
              </a:solidFill>
            </a:endParaRPr>
          </a:p>
          <a:p>
            <a:pPr indent="-425450" lvl="0" marL="457200" marR="0" rtl="0" algn="l">
              <a:lnSpc>
                <a:spcPct val="100000"/>
              </a:lnSpc>
              <a:spcBef>
                <a:spcPts val="0"/>
              </a:spcBef>
              <a:spcAft>
                <a:spcPts val="0"/>
              </a:spcAft>
              <a:buClr>
                <a:schemeClr val="dk1"/>
              </a:buClr>
              <a:buSzPts val="3100"/>
              <a:buChar char="●"/>
            </a:pPr>
            <a:r>
              <a:rPr lang="en-US" sz="3100">
                <a:solidFill>
                  <a:schemeClr val="dk1"/>
                </a:solidFill>
              </a:rPr>
              <a:t>There is often a win-win solution</a:t>
            </a:r>
            <a:endParaRPr sz="3100">
              <a:solidFill>
                <a:schemeClr val="dk1"/>
              </a:solidFill>
            </a:endParaRPr>
          </a:p>
          <a:p>
            <a:pPr indent="-425450" lvl="0" marL="457200" marR="0" rtl="0" algn="l">
              <a:lnSpc>
                <a:spcPct val="100000"/>
              </a:lnSpc>
              <a:spcBef>
                <a:spcPts val="0"/>
              </a:spcBef>
              <a:spcAft>
                <a:spcPts val="0"/>
              </a:spcAft>
              <a:buClr>
                <a:schemeClr val="dk1"/>
              </a:buClr>
              <a:buSzPts val="3100"/>
              <a:buChar char="●"/>
            </a:pPr>
            <a:r>
              <a:rPr lang="en-US" sz="3100">
                <a:solidFill>
                  <a:schemeClr val="dk1"/>
                </a:solidFill>
              </a:rPr>
              <a:t>Always respectfully honor whatever they decide</a:t>
            </a:r>
            <a:endParaRPr sz="3100">
              <a:solidFill>
                <a:schemeClr val="dk1"/>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4" name="Shape 504"/>
        <p:cNvGrpSpPr/>
        <p:nvPr/>
      </p:nvGrpSpPr>
      <p:grpSpPr>
        <a:xfrm>
          <a:off x="0" y="0"/>
          <a:ext cx="0" cy="0"/>
          <a:chOff x="0" y="0"/>
          <a:chExt cx="0" cy="0"/>
        </a:xfrm>
      </p:grpSpPr>
      <p:sp>
        <p:nvSpPr>
          <p:cNvPr id="505" name="Google Shape;505;g3e8918ec5f8_0_171"/>
          <p:cNvSpPr txBox="1"/>
          <p:nvPr>
            <p:ph type="title"/>
          </p:nvPr>
        </p:nvSpPr>
        <p:spPr>
          <a:xfrm>
            <a:off x="429625" y="148175"/>
            <a:ext cx="8563200" cy="13257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Consent Declined</a:t>
            </a:r>
            <a:endParaRPr>
              <a:solidFill>
                <a:srgbClr val="743192"/>
              </a:solidFill>
              <a:latin typeface="Arial"/>
              <a:ea typeface="Arial"/>
              <a:cs typeface="Arial"/>
              <a:sym typeface="Arial"/>
            </a:endParaRPr>
          </a:p>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What data can we use?</a:t>
            </a:r>
            <a:endParaRPr>
              <a:solidFill>
                <a:srgbClr val="743192"/>
              </a:solidFill>
              <a:latin typeface="Arial"/>
              <a:ea typeface="Arial"/>
              <a:cs typeface="Arial"/>
              <a:sym typeface="Arial"/>
            </a:endParaRPr>
          </a:p>
        </p:txBody>
      </p:sp>
      <p:pic>
        <p:nvPicPr>
          <p:cNvPr descr="A close-up of a logo&#10;&#10;AI-generated content may be incorrect." id="506" name="Google Shape;506;g3e8918ec5f8_0_171"/>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507" name="Google Shape;507;g3e8918ec5f8_0_171"/>
          <p:cNvSpPr txBox="1"/>
          <p:nvPr/>
        </p:nvSpPr>
        <p:spPr>
          <a:xfrm>
            <a:off x="429625" y="1473875"/>
            <a:ext cx="11168100" cy="1616100"/>
          </a:xfrm>
          <a:prstGeom prst="rect">
            <a:avLst/>
          </a:prstGeom>
          <a:noFill/>
          <a:ln>
            <a:noFill/>
          </a:ln>
        </p:spPr>
        <p:txBody>
          <a:bodyPr anchorCtr="0" anchor="t" bIns="91425" lIns="91425" spcFirstLastPara="1" rIns="91425" wrap="square" tIns="91425">
            <a:spAutoFit/>
          </a:bodyPr>
          <a:lstStyle/>
          <a:p>
            <a:pPr indent="-425450" lvl="0" marL="457200" marR="0" rtl="0" algn="l">
              <a:lnSpc>
                <a:spcPct val="100000"/>
              </a:lnSpc>
              <a:spcBef>
                <a:spcPts val="1000"/>
              </a:spcBef>
              <a:spcAft>
                <a:spcPts val="0"/>
              </a:spcAft>
              <a:buClr>
                <a:schemeClr val="dk1"/>
              </a:buClr>
              <a:buSzPts val="3100"/>
              <a:buChar char="●"/>
            </a:pPr>
            <a:r>
              <a:rPr lang="en-US" sz="3100">
                <a:solidFill>
                  <a:schemeClr val="dk1"/>
                </a:solidFill>
              </a:rPr>
              <a:t>Data from before withdrawal is maintained</a:t>
            </a:r>
            <a:endParaRPr sz="3100">
              <a:solidFill>
                <a:schemeClr val="dk1"/>
              </a:solidFill>
            </a:endParaRPr>
          </a:p>
          <a:p>
            <a:pPr indent="-425450" lvl="0" marL="457200" marR="0" rtl="0" algn="l">
              <a:lnSpc>
                <a:spcPct val="100000"/>
              </a:lnSpc>
              <a:spcBef>
                <a:spcPts val="0"/>
              </a:spcBef>
              <a:spcAft>
                <a:spcPts val="0"/>
              </a:spcAft>
              <a:buClr>
                <a:schemeClr val="dk1"/>
              </a:buClr>
              <a:buSzPts val="3100"/>
              <a:buChar char="●"/>
            </a:pPr>
            <a:r>
              <a:rPr lang="en-US" sz="3100">
                <a:solidFill>
                  <a:schemeClr val="dk1"/>
                </a:solidFill>
              </a:rPr>
              <a:t>No new data can be collection from after time of withdrawal</a:t>
            </a:r>
            <a:endParaRPr sz="3100">
              <a:solidFill>
                <a:schemeClr val="dk1"/>
              </a:solidFill>
            </a:endParaRPr>
          </a:p>
          <a:p>
            <a:pPr indent="-425450" lvl="0" marL="457200" marR="0" rtl="0" algn="l">
              <a:lnSpc>
                <a:spcPct val="100000"/>
              </a:lnSpc>
              <a:spcBef>
                <a:spcPts val="0"/>
              </a:spcBef>
              <a:spcAft>
                <a:spcPts val="0"/>
              </a:spcAft>
              <a:buClr>
                <a:schemeClr val="dk1"/>
              </a:buClr>
              <a:buSzPts val="3100"/>
              <a:buChar char="●"/>
            </a:pPr>
            <a:r>
              <a:rPr lang="en-US" sz="3100">
                <a:solidFill>
                  <a:schemeClr val="dk1"/>
                </a:solidFill>
              </a:rPr>
              <a:t>Vital status from public sources</a:t>
            </a:r>
            <a:endParaRPr sz="3100">
              <a:solidFill>
                <a:schemeClr val="dk1"/>
              </a:solidFill>
            </a:endParaRPr>
          </a:p>
        </p:txBody>
      </p:sp>
      <p:pic>
        <p:nvPicPr>
          <p:cNvPr id="508" name="Google Shape;508;g3e8918ec5f8_0_171"/>
          <p:cNvPicPr preferRelativeResize="0"/>
          <p:nvPr/>
        </p:nvPicPr>
        <p:blipFill>
          <a:blip r:embed="rId4">
            <a:alphaModFix/>
          </a:blip>
          <a:stretch>
            <a:fillRect/>
          </a:stretch>
        </p:blipFill>
        <p:spPr>
          <a:xfrm>
            <a:off x="1385888" y="3132250"/>
            <a:ext cx="9420225" cy="34290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2" name="Shape 512"/>
        <p:cNvGrpSpPr/>
        <p:nvPr/>
      </p:nvGrpSpPr>
      <p:grpSpPr>
        <a:xfrm>
          <a:off x="0" y="0"/>
          <a:ext cx="0" cy="0"/>
          <a:chOff x="0" y="0"/>
          <a:chExt cx="0" cy="0"/>
        </a:xfrm>
      </p:grpSpPr>
      <p:sp>
        <p:nvSpPr>
          <p:cNvPr id="513" name="Google Shape;513;g3e8918ec5f8_0_177"/>
          <p:cNvSpPr txBox="1"/>
          <p:nvPr>
            <p:ph type="title"/>
          </p:nvPr>
        </p:nvSpPr>
        <p:spPr>
          <a:xfrm>
            <a:off x="429625" y="148175"/>
            <a:ext cx="8563200" cy="13257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Death before consent outcome</a:t>
            </a:r>
            <a:endParaRPr>
              <a:solidFill>
                <a:srgbClr val="743192"/>
              </a:solidFill>
              <a:latin typeface="Arial"/>
              <a:ea typeface="Arial"/>
              <a:cs typeface="Arial"/>
              <a:sym typeface="Arial"/>
            </a:endParaRPr>
          </a:p>
          <a:p>
            <a:pPr indent="0" lvl="0" marL="0" rtl="0" algn="l">
              <a:lnSpc>
                <a:spcPct val="90000"/>
              </a:lnSpc>
              <a:spcBef>
                <a:spcPts val="0"/>
              </a:spcBef>
              <a:spcAft>
                <a:spcPts val="0"/>
              </a:spcAft>
              <a:buClr>
                <a:schemeClr val="dk1"/>
              </a:buClr>
              <a:buSzPts val="4400"/>
              <a:buFont typeface="Play"/>
              <a:buNone/>
            </a:pPr>
            <a:r>
              <a:t/>
            </a:r>
            <a:endParaRPr>
              <a:solidFill>
                <a:srgbClr val="743192"/>
              </a:solidFill>
              <a:latin typeface="Arial"/>
              <a:ea typeface="Arial"/>
              <a:cs typeface="Arial"/>
              <a:sym typeface="Arial"/>
            </a:endParaRPr>
          </a:p>
        </p:txBody>
      </p:sp>
      <p:pic>
        <p:nvPicPr>
          <p:cNvPr descr="A close-up of a logo&#10;&#10;AI-generated content may be incorrect." id="514" name="Google Shape;514;g3e8918ec5f8_0_177"/>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515" name="Google Shape;515;g3e8918ec5f8_0_177"/>
          <p:cNvSpPr txBox="1"/>
          <p:nvPr/>
        </p:nvSpPr>
        <p:spPr>
          <a:xfrm>
            <a:off x="429625" y="1473875"/>
            <a:ext cx="11620500" cy="5341200"/>
          </a:xfrm>
          <a:prstGeom prst="rect">
            <a:avLst/>
          </a:prstGeom>
          <a:noFill/>
          <a:ln>
            <a:noFill/>
          </a:ln>
        </p:spPr>
        <p:txBody>
          <a:bodyPr anchorCtr="0" anchor="t" bIns="91425" lIns="91425" spcFirstLastPara="1" rIns="91425" wrap="square" tIns="91425">
            <a:spAutoFit/>
          </a:bodyPr>
          <a:lstStyle/>
          <a:p>
            <a:pPr indent="-425450" lvl="0" marL="457200" marR="0" rtl="0" algn="l">
              <a:lnSpc>
                <a:spcPct val="100000"/>
              </a:lnSpc>
              <a:spcBef>
                <a:spcPts val="1000"/>
              </a:spcBef>
              <a:spcAft>
                <a:spcPts val="0"/>
              </a:spcAft>
              <a:buClr>
                <a:schemeClr val="dk1"/>
              </a:buClr>
              <a:buSzPts val="3100"/>
              <a:buChar char="●"/>
            </a:pPr>
            <a:r>
              <a:rPr lang="en-US" sz="3100">
                <a:solidFill>
                  <a:schemeClr val="dk1"/>
                </a:solidFill>
              </a:rPr>
              <a:t>Consent should not be pursued further</a:t>
            </a:r>
            <a:endParaRPr sz="3100">
              <a:solidFill>
                <a:schemeClr val="dk1"/>
              </a:solidFill>
            </a:endParaRPr>
          </a:p>
          <a:p>
            <a:pPr indent="0" lvl="0" marL="0" marR="0" rtl="0" algn="l">
              <a:lnSpc>
                <a:spcPct val="100000"/>
              </a:lnSpc>
              <a:spcBef>
                <a:spcPts val="1000"/>
              </a:spcBef>
              <a:spcAft>
                <a:spcPts val="0"/>
              </a:spcAft>
              <a:buNone/>
            </a:pPr>
            <a:r>
              <a:t/>
            </a:r>
            <a:endParaRPr sz="3100">
              <a:solidFill>
                <a:schemeClr val="dk1"/>
              </a:solidFill>
            </a:endParaRPr>
          </a:p>
          <a:p>
            <a:pPr indent="-425450" lvl="0" marL="457200" marR="0" rtl="0" algn="l">
              <a:lnSpc>
                <a:spcPct val="100000"/>
              </a:lnSpc>
              <a:spcBef>
                <a:spcPts val="1000"/>
              </a:spcBef>
              <a:spcAft>
                <a:spcPts val="0"/>
              </a:spcAft>
              <a:buClr>
                <a:schemeClr val="dk1"/>
              </a:buClr>
              <a:buSzPts val="3100"/>
              <a:buChar char="●"/>
            </a:pPr>
            <a:r>
              <a:rPr lang="en-US" sz="3100">
                <a:solidFill>
                  <a:schemeClr val="dk1"/>
                </a:solidFill>
              </a:rPr>
              <a:t>Once LAR or family member is located, they should be informed of the participant’s participation</a:t>
            </a:r>
            <a:endParaRPr sz="3100">
              <a:solidFill>
                <a:schemeClr val="dk1"/>
              </a:solidFill>
            </a:endParaRPr>
          </a:p>
          <a:p>
            <a:pPr indent="-425450" lvl="1" marL="914400" marR="0" rtl="0" algn="l">
              <a:lnSpc>
                <a:spcPct val="100000"/>
              </a:lnSpc>
              <a:spcBef>
                <a:spcPts val="0"/>
              </a:spcBef>
              <a:spcAft>
                <a:spcPts val="0"/>
              </a:spcAft>
              <a:buClr>
                <a:schemeClr val="dk1"/>
              </a:buClr>
              <a:buSzPts val="3100"/>
              <a:buChar char="○"/>
            </a:pPr>
            <a:r>
              <a:rPr lang="en-US" sz="3100">
                <a:solidFill>
                  <a:schemeClr val="dk1"/>
                </a:solidFill>
              </a:rPr>
              <a:t>Study team should document the notification conversation</a:t>
            </a:r>
            <a:endParaRPr sz="3100">
              <a:solidFill>
                <a:schemeClr val="dk1"/>
              </a:solidFill>
            </a:endParaRPr>
          </a:p>
          <a:p>
            <a:pPr indent="-425450" lvl="1" marL="914400" marR="0" rtl="0" algn="l">
              <a:lnSpc>
                <a:spcPct val="100000"/>
              </a:lnSpc>
              <a:spcBef>
                <a:spcPts val="0"/>
              </a:spcBef>
              <a:spcAft>
                <a:spcPts val="0"/>
              </a:spcAft>
              <a:buClr>
                <a:schemeClr val="dk1"/>
              </a:buClr>
              <a:buSzPts val="3100"/>
              <a:buChar char="○"/>
            </a:pPr>
            <a:r>
              <a:rPr lang="en-US" sz="3100">
                <a:solidFill>
                  <a:schemeClr val="dk1"/>
                </a:solidFill>
              </a:rPr>
              <a:t>If this conversation cannot occur in the hospital, send the CIRB-approved LAR notification letter</a:t>
            </a:r>
            <a:endParaRPr sz="3100">
              <a:solidFill>
                <a:schemeClr val="dk1"/>
              </a:solidFill>
            </a:endParaRPr>
          </a:p>
          <a:p>
            <a:pPr indent="-425450" lvl="2" marL="1371600" marR="0" rtl="0" algn="l">
              <a:lnSpc>
                <a:spcPct val="100000"/>
              </a:lnSpc>
              <a:spcBef>
                <a:spcPts val="0"/>
              </a:spcBef>
              <a:spcAft>
                <a:spcPts val="0"/>
              </a:spcAft>
              <a:buClr>
                <a:schemeClr val="dk1"/>
              </a:buClr>
              <a:buSzPts val="3100"/>
              <a:buChar char="■"/>
            </a:pPr>
            <a:r>
              <a:rPr lang="en-US" sz="3100">
                <a:solidFill>
                  <a:schemeClr val="dk1"/>
                </a:solidFill>
              </a:rPr>
              <a:t>A copy of the family notification letter (with return receipt) should be kept with the study documents.</a:t>
            </a:r>
            <a:endParaRPr sz="3100">
              <a:solidFill>
                <a:schemeClr val="dk1"/>
              </a:solidFill>
            </a:endParaRPr>
          </a:p>
          <a:p>
            <a:pPr indent="0" lvl="0" marL="0" marR="0" rtl="0" algn="l">
              <a:lnSpc>
                <a:spcPct val="100000"/>
              </a:lnSpc>
              <a:spcBef>
                <a:spcPts val="1000"/>
              </a:spcBef>
              <a:spcAft>
                <a:spcPts val="600"/>
              </a:spcAft>
              <a:buNone/>
            </a:pPr>
            <a:r>
              <a:t/>
            </a:r>
            <a:endParaRPr sz="3100">
              <a:solidFill>
                <a:schemeClr val="dk1"/>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sp>
        <p:nvSpPr>
          <p:cNvPr id="520" name="Google Shape;520;g3e8ae093da1_2_0"/>
          <p:cNvSpPr txBox="1"/>
          <p:nvPr>
            <p:ph type="title"/>
          </p:nvPr>
        </p:nvSpPr>
        <p:spPr>
          <a:xfrm>
            <a:off x="429625" y="148175"/>
            <a:ext cx="8563200" cy="13257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No determination of consent or notification</a:t>
            </a:r>
            <a:endParaRPr>
              <a:solidFill>
                <a:srgbClr val="743192"/>
              </a:solidFill>
              <a:latin typeface="Arial"/>
              <a:ea typeface="Arial"/>
              <a:cs typeface="Arial"/>
              <a:sym typeface="Arial"/>
            </a:endParaRPr>
          </a:p>
        </p:txBody>
      </p:sp>
      <p:pic>
        <p:nvPicPr>
          <p:cNvPr descr="A close-up of a logo&#10;&#10;AI-generated content may be incorrect." id="521" name="Google Shape;521;g3e8ae093da1_2_0"/>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522" name="Google Shape;522;g3e8ae093da1_2_0"/>
          <p:cNvSpPr txBox="1"/>
          <p:nvPr/>
        </p:nvSpPr>
        <p:spPr>
          <a:xfrm>
            <a:off x="429625" y="1473875"/>
            <a:ext cx="11620500" cy="5341200"/>
          </a:xfrm>
          <a:prstGeom prst="rect">
            <a:avLst/>
          </a:prstGeom>
          <a:noFill/>
          <a:ln>
            <a:noFill/>
          </a:ln>
        </p:spPr>
        <p:txBody>
          <a:bodyPr anchorCtr="0" anchor="t" bIns="91425" lIns="91425" spcFirstLastPara="1" rIns="91425" wrap="square" tIns="91425">
            <a:spAutoFit/>
          </a:bodyPr>
          <a:lstStyle/>
          <a:p>
            <a:pPr indent="-425450" lvl="0" marL="457200" marR="0" rtl="0" algn="l">
              <a:lnSpc>
                <a:spcPct val="100000"/>
              </a:lnSpc>
              <a:spcBef>
                <a:spcPts val="1000"/>
              </a:spcBef>
              <a:spcAft>
                <a:spcPts val="0"/>
              </a:spcAft>
              <a:buClr>
                <a:schemeClr val="dk1"/>
              </a:buClr>
              <a:buSzPts val="3100"/>
              <a:buChar char="●"/>
            </a:pPr>
            <a:r>
              <a:rPr lang="en-US" sz="3100">
                <a:solidFill>
                  <a:schemeClr val="dk1"/>
                </a:solidFill>
              </a:rPr>
              <a:t>In the rare case where </a:t>
            </a:r>
            <a:endParaRPr sz="3100">
              <a:solidFill>
                <a:schemeClr val="dk1"/>
              </a:solidFill>
            </a:endParaRPr>
          </a:p>
          <a:p>
            <a:pPr indent="-425450" lvl="1" marL="914400" marR="0" rtl="0" algn="l">
              <a:lnSpc>
                <a:spcPct val="100000"/>
              </a:lnSpc>
              <a:spcBef>
                <a:spcPts val="0"/>
              </a:spcBef>
              <a:spcAft>
                <a:spcPts val="0"/>
              </a:spcAft>
              <a:buClr>
                <a:schemeClr val="dk1"/>
              </a:buClr>
              <a:buSzPts val="3100"/>
              <a:buChar char="○"/>
            </a:pPr>
            <a:r>
              <a:rPr lang="en-US" sz="3100">
                <a:solidFill>
                  <a:schemeClr val="dk1"/>
                </a:solidFill>
              </a:rPr>
              <a:t>No LAR consent is obtained</a:t>
            </a:r>
            <a:endParaRPr sz="3100">
              <a:solidFill>
                <a:schemeClr val="dk1"/>
              </a:solidFill>
            </a:endParaRPr>
          </a:p>
          <a:p>
            <a:pPr indent="-425450" lvl="1" marL="914400" marR="0" rtl="0" algn="l">
              <a:lnSpc>
                <a:spcPct val="100000"/>
              </a:lnSpc>
              <a:spcBef>
                <a:spcPts val="0"/>
              </a:spcBef>
              <a:spcAft>
                <a:spcPts val="0"/>
              </a:spcAft>
              <a:buClr>
                <a:schemeClr val="dk1"/>
              </a:buClr>
              <a:buSzPts val="3100"/>
              <a:buChar char="○"/>
            </a:pPr>
            <a:r>
              <a:rPr lang="en-US" sz="3100">
                <a:solidFill>
                  <a:schemeClr val="dk1"/>
                </a:solidFill>
              </a:rPr>
              <a:t>The LAR is never available</a:t>
            </a:r>
            <a:endParaRPr sz="3100">
              <a:solidFill>
                <a:schemeClr val="dk1"/>
              </a:solidFill>
            </a:endParaRPr>
          </a:p>
          <a:p>
            <a:pPr indent="-425450" lvl="1" marL="914400" marR="0" rtl="0" algn="l">
              <a:lnSpc>
                <a:spcPct val="100000"/>
              </a:lnSpc>
              <a:spcBef>
                <a:spcPts val="0"/>
              </a:spcBef>
              <a:spcAft>
                <a:spcPts val="0"/>
              </a:spcAft>
              <a:buClr>
                <a:schemeClr val="dk1"/>
              </a:buClr>
              <a:buSzPts val="3100"/>
              <a:buChar char="○"/>
            </a:pPr>
            <a:r>
              <a:rPr lang="en-US" sz="3100">
                <a:solidFill>
                  <a:schemeClr val="dk1"/>
                </a:solidFill>
              </a:rPr>
              <a:t>Participant remains incapable of consent at six months</a:t>
            </a:r>
            <a:endParaRPr sz="3100">
              <a:solidFill>
                <a:schemeClr val="dk1"/>
              </a:solidFill>
            </a:endParaRPr>
          </a:p>
          <a:p>
            <a:pPr indent="0" lvl="0" marL="0" marR="0" rtl="0" algn="l">
              <a:lnSpc>
                <a:spcPct val="100000"/>
              </a:lnSpc>
              <a:spcBef>
                <a:spcPts val="1000"/>
              </a:spcBef>
              <a:spcAft>
                <a:spcPts val="0"/>
              </a:spcAft>
              <a:buNone/>
            </a:pPr>
            <a:r>
              <a:t/>
            </a:r>
            <a:endParaRPr sz="3100">
              <a:solidFill>
                <a:schemeClr val="dk1"/>
              </a:solidFill>
            </a:endParaRPr>
          </a:p>
          <a:p>
            <a:pPr indent="-425450" lvl="0" marL="457200" marR="0" rtl="0" algn="l">
              <a:lnSpc>
                <a:spcPct val="100000"/>
              </a:lnSpc>
              <a:spcBef>
                <a:spcPts val="1000"/>
              </a:spcBef>
              <a:spcAft>
                <a:spcPts val="0"/>
              </a:spcAft>
              <a:buClr>
                <a:schemeClr val="dk1"/>
              </a:buClr>
              <a:buSzPts val="3100"/>
              <a:buChar char="●"/>
            </a:pPr>
            <a:r>
              <a:rPr lang="en-US" sz="3100">
                <a:solidFill>
                  <a:schemeClr val="dk1"/>
                </a:solidFill>
              </a:rPr>
              <a:t>Documentation of the attempt process and condition of the participant will be recorded on the Informed Consent Log CRF</a:t>
            </a:r>
            <a:endParaRPr sz="3100">
              <a:solidFill>
                <a:schemeClr val="dk1"/>
              </a:solidFill>
            </a:endParaRPr>
          </a:p>
          <a:p>
            <a:pPr indent="-425450" lvl="1" marL="914400" marR="0" rtl="0" algn="l">
              <a:lnSpc>
                <a:spcPct val="100000"/>
              </a:lnSpc>
              <a:spcBef>
                <a:spcPts val="0"/>
              </a:spcBef>
              <a:spcAft>
                <a:spcPts val="0"/>
              </a:spcAft>
              <a:buClr>
                <a:schemeClr val="dk1"/>
              </a:buClr>
              <a:buSzPts val="3100"/>
              <a:buChar char="○"/>
            </a:pPr>
            <a:r>
              <a:rPr lang="en-US" sz="3100">
                <a:solidFill>
                  <a:schemeClr val="dk1"/>
                </a:solidFill>
              </a:rPr>
              <a:t>Final outcome will be discussed and approved by trial leadership.</a:t>
            </a:r>
            <a:endParaRPr sz="3100">
              <a:solidFill>
                <a:schemeClr val="dk1"/>
              </a:solidFill>
            </a:endParaRPr>
          </a:p>
          <a:p>
            <a:pPr indent="0" lvl="0" marL="0" marR="0" rtl="0" algn="l">
              <a:lnSpc>
                <a:spcPct val="100000"/>
              </a:lnSpc>
              <a:spcBef>
                <a:spcPts val="1000"/>
              </a:spcBef>
              <a:spcAft>
                <a:spcPts val="600"/>
              </a:spcAft>
              <a:buNone/>
            </a:pPr>
            <a:r>
              <a:t/>
            </a:r>
            <a:endParaRPr sz="3100">
              <a:solidFill>
                <a:schemeClr val="dk1"/>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26" name="Shape 526"/>
        <p:cNvGrpSpPr/>
        <p:nvPr/>
      </p:nvGrpSpPr>
      <p:grpSpPr>
        <a:xfrm>
          <a:off x="0" y="0"/>
          <a:ext cx="0" cy="0"/>
          <a:chOff x="0" y="0"/>
          <a:chExt cx="0" cy="0"/>
        </a:xfrm>
      </p:grpSpPr>
      <p:sp>
        <p:nvSpPr>
          <p:cNvPr id="527" name="Google Shape;527;g3d460df9019_1_5"/>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28" name="Google Shape;528;g3d460df9019_1_5"/>
          <p:cNvSpPr/>
          <p:nvPr/>
        </p:nvSpPr>
        <p:spPr>
          <a:xfrm>
            <a:off x="305" y="0"/>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800"/>
              <a:buFont typeface="Arial"/>
              <a:buNone/>
            </a:pPr>
            <a:r>
              <a:t/>
            </a:r>
            <a:endParaRPr b="0" i="0" sz="800" u="none" cap="none" strike="noStrike">
              <a:solidFill>
                <a:schemeClr val="lt1"/>
              </a:solidFill>
              <a:latin typeface="Arial"/>
              <a:ea typeface="Arial"/>
              <a:cs typeface="Arial"/>
              <a:sym typeface="Arial"/>
            </a:endParaRPr>
          </a:p>
        </p:txBody>
      </p:sp>
      <p:sp>
        <p:nvSpPr>
          <p:cNvPr id="529" name="Google Shape;529;g3d460df9019_1_5"/>
          <p:cNvSpPr/>
          <p:nvPr/>
        </p:nvSpPr>
        <p:spPr>
          <a:xfrm>
            <a:off x="1496934" y="3984"/>
            <a:ext cx="9376632" cy="6858000"/>
          </a:xfrm>
          <a:custGeom>
            <a:rect b="b" l="l" r="r" t="t"/>
            <a:pathLst>
              <a:path extrusionOk="0" h="6858000" w="9376632">
                <a:moveTo>
                  <a:pt x="1691615" y="0"/>
                </a:moveTo>
                <a:lnTo>
                  <a:pt x="7685017" y="0"/>
                </a:lnTo>
                <a:lnTo>
                  <a:pt x="7840634" y="134799"/>
                </a:lnTo>
                <a:cubicBezTo>
                  <a:pt x="8784230" y="992423"/>
                  <a:pt x="9376632" y="2229618"/>
                  <a:pt x="9376632" y="3605175"/>
                </a:cubicBezTo>
                <a:cubicBezTo>
                  <a:pt x="9376632" y="4818903"/>
                  <a:pt x="8915419" y="5924908"/>
                  <a:pt x="8158692" y="6757493"/>
                </a:cubicBezTo>
                <a:lnTo>
                  <a:pt x="8062868" y="6858000"/>
                </a:lnTo>
                <a:lnTo>
                  <a:pt x="1313765" y="6858000"/>
                </a:lnTo>
                <a:lnTo>
                  <a:pt x="1217940" y="6757493"/>
                </a:lnTo>
                <a:cubicBezTo>
                  <a:pt x="461213" y="5924908"/>
                  <a:pt x="0" y="4818903"/>
                  <a:pt x="0" y="3605175"/>
                </a:cubicBezTo>
                <a:cubicBezTo>
                  <a:pt x="0" y="2229618"/>
                  <a:pt x="592403" y="992423"/>
                  <a:pt x="1535999" y="134799"/>
                </a:cubicBezTo>
                <a:close/>
              </a:path>
            </a:pathLst>
          </a:cu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grpSp>
        <p:nvGrpSpPr>
          <p:cNvPr id="530" name="Google Shape;530;g3d460df9019_1_5"/>
          <p:cNvGrpSpPr/>
          <p:nvPr/>
        </p:nvGrpSpPr>
        <p:grpSpPr>
          <a:xfrm>
            <a:off x="1303402" y="3985"/>
            <a:ext cx="9772765" cy="6858000"/>
            <a:chOff x="1303402" y="36937"/>
            <a:chExt cx="9772765" cy="6858000"/>
          </a:xfrm>
        </p:grpSpPr>
        <p:sp>
          <p:nvSpPr>
            <p:cNvPr id="531" name="Google Shape;531;g3d460df9019_1_5"/>
            <p:cNvSpPr/>
            <p:nvPr/>
          </p:nvSpPr>
          <p:spPr>
            <a:xfrm>
              <a:off x="1560551" y="36937"/>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941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32" name="Google Shape;532;g3d460df9019_1_5"/>
            <p:cNvSpPr/>
            <p:nvPr/>
          </p:nvSpPr>
          <p:spPr>
            <a:xfrm>
              <a:off x="1659468" y="36937"/>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941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33" name="Google Shape;533;g3d460df9019_1_5"/>
            <p:cNvSpPr/>
            <p:nvPr/>
          </p:nvSpPr>
          <p:spPr>
            <a:xfrm>
              <a:off x="1648217" y="36937"/>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941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34" name="Google Shape;534;g3d460df9019_1_5"/>
            <p:cNvSpPr/>
            <p:nvPr/>
          </p:nvSpPr>
          <p:spPr>
            <a:xfrm>
              <a:off x="1629061" y="36937"/>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941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35" name="Google Shape;535;g3d460df9019_1_5"/>
            <p:cNvSpPr/>
            <p:nvPr/>
          </p:nvSpPr>
          <p:spPr>
            <a:xfrm>
              <a:off x="1318434" y="36937"/>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941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36" name="Google Shape;536;g3d460df9019_1_5"/>
            <p:cNvSpPr/>
            <p:nvPr/>
          </p:nvSpPr>
          <p:spPr>
            <a:xfrm>
              <a:off x="1308320" y="36937"/>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37" name="Google Shape;537;g3d460df9019_1_5"/>
            <p:cNvSpPr/>
            <p:nvPr/>
          </p:nvSpPr>
          <p:spPr>
            <a:xfrm>
              <a:off x="1303402" y="36937"/>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538" name="Google Shape;538;g3d460df9019_1_5"/>
          <p:cNvSpPr txBox="1"/>
          <p:nvPr>
            <p:ph type="ctrTitle"/>
          </p:nvPr>
        </p:nvSpPr>
        <p:spPr>
          <a:xfrm>
            <a:off x="3502506" y="2170177"/>
            <a:ext cx="5186700" cy="23880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Play"/>
              <a:buNone/>
            </a:pPr>
            <a:r>
              <a:rPr lang="en-US" sz="5200">
                <a:latin typeface="Arial"/>
                <a:ea typeface="Arial"/>
                <a:cs typeface="Arial"/>
                <a:sym typeface="Arial"/>
              </a:rPr>
              <a:t>Data Coordinating Center (DCC)</a:t>
            </a:r>
            <a:endParaRPr/>
          </a:p>
        </p:txBody>
      </p:sp>
      <p:grpSp>
        <p:nvGrpSpPr>
          <p:cNvPr id="539" name="Google Shape;539;g3d460df9019_1_5"/>
          <p:cNvGrpSpPr/>
          <p:nvPr/>
        </p:nvGrpSpPr>
        <p:grpSpPr>
          <a:xfrm>
            <a:off x="-305" y="-4155"/>
            <a:ext cx="2514948" cy="2174333"/>
            <a:chOff x="-305" y="-4155"/>
            <a:chExt cx="2514948" cy="2174333"/>
          </a:xfrm>
        </p:grpSpPr>
        <p:sp>
          <p:nvSpPr>
            <p:cNvPr id="540" name="Google Shape;540;g3d460df9019_1_5"/>
            <p:cNvSpPr/>
            <p:nvPr/>
          </p:nvSpPr>
          <p:spPr>
            <a:xfrm>
              <a:off x="-305" y="0"/>
              <a:ext cx="2514948" cy="2170178"/>
            </a:xfrm>
            <a:custGeom>
              <a:rect b="b" l="l" r="r" t="t"/>
              <a:pathLst>
                <a:path extrusionOk="0" h="2170178" w="251494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0">
                  <a:srgbClr val="FFFFFF">
                    <a:alpha val="9411"/>
                  </a:srgbClr>
                </a:gs>
                <a:gs pos="2000">
                  <a:srgbClr val="FFFFFF">
                    <a:alpha val="9411"/>
                  </a:srgbClr>
                </a:gs>
                <a:gs pos="16000">
                  <a:srgbClr val="6F8183">
                    <a:alpha val="9411"/>
                  </a:srgbClr>
                </a:gs>
                <a:gs pos="85000">
                  <a:srgbClr val="AD84C6">
                    <a:alpha val="9411"/>
                  </a:srgbClr>
                </a:gs>
                <a:gs pos="100000">
                  <a:srgbClr val="FFFFFF">
                    <a:alpha val="9411"/>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41" name="Google Shape;541;g3d460df9019_1_5"/>
            <p:cNvSpPr/>
            <p:nvPr/>
          </p:nvSpPr>
          <p:spPr>
            <a:xfrm>
              <a:off x="-305" y="-4155"/>
              <a:ext cx="2493062" cy="1947896"/>
            </a:xfrm>
            <a:custGeom>
              <a:rect b="b" l="l" r="r" t="t"/>
              <a:pathLst>
                <a:path extrusionOk="0" h="1947896" w="2493062">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0">
                  <a:srgbClr val="FFFFFF">
                    <a:alpha val="9411"/>
                  </a:srgbClr>
                </a:gs>
                <a:gs pos="2000">
                  <a:srgbClr val="FFFFFF">
                    <a:alpha val="9411"/>
                  </a:srgbClr>
                </a:gs>
                <a:gs pos="16000">
                  <a:srgbClr val="6F8183">
                    <a:alpha val="9411"/>
                  </a:srgbClr>
                </a:gs>
                <a:gs pos="85000">
                  <a:srgbClr val="AD84C6">
                    <a:alpha val="9411"/>
                  </a:srgbClr>
                </a:gs>
                <a:gs pos="100000">
                  <a:srgbClr val="FFFFFF">
                    <a:alpha val="9411"/>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42" name="Google Shape;542;g3d460df9019_1_5"/>
            <p:cNvSpPr/>
            <p:nvPr/>
          </p:nvSpPr>
          <p:spPr>
            <a:xfrm>
              <a:off x="-305" y="0"/>
              <a:ext cx="2501089" cy="1972702"/>
            </a:xfrm>
            <a:custGeom>
              <a:rect b="b" l="l" r="r" t="t"/>
              <a:pathLst>
                <a:path extrusionOk="0" h="1972702" w="2501089">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0">
                  <a:srgbClr val="FFFFFF">
                    <a:alpha val="9411"/>
                  </a:srgbClr>
                </a:gs>
                <a:gs pos="2000">
                  <a:srgbClr val="FFFFFF">
                    <a:alpha val="9411"/>
                  </a:srgbClr>
                </a:gs>
                <a:gs pos="16000">
                  <a:srgbClr val="6F8183">
                    <a:alpha val="9411"/>
                  </a:srgbClr>
                </a:gs>
                <a:gs pos="85000">
                  <a:srgbClr val="AD84C6">
                    <a:alpha val="9411"/>
                  </a:srgbClr>
                </a:gs>
                <a:gs pos="100000">
                  <a:srgbClr val="FFFFFF">
                    <a:alpha val="9411"/>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800"/>
                <a:buFont typeface="Arial"/>
                <a:buNone/>
              </a:pPr>
              <a:r>
                <a:t/>
              </a:r>
              <a:endParaRPr b="0" i="0" sz="800" u="none" cap="none" strike="noStrike">
                <a:solidFill>
                  <a:schemeClr val="lt1"/>
                </a:solidFill>
                <a:latin typeface="Arial"/>
                <a:ea typeface="Arial"/>
                <a:cs typeface="Arial"/>
                <a:sym typeface="Arial"/>
              </a:endParaRPr>
            </a:p>
          </p:txBody>
        </p:sp>
        <p:sp>
          <p:nvSpPr>
            <p:cNvPr id="543" name="Google Shape;543;g3d460df9019_1_5"/>
            <p:cNvSpPr/>
            <p:nvPr/>
          </p:nvSpPr>
          <p:spPr>
            <a:xfrm>
              <a:off x="305" y="1"/>
              <a:ext cx="2491105" cy="1943661"/>
            </a:xfrm>
            <a:custGeom>
              <a:rect b="b" l="l" r="r" t="t"/>
              <a:pathLst>
                <a:path extrusionOk="0" h="1943661" w="2491105">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0">
                  <a:srgbClr val="FFFFFF">
                    <a:alpha val="9411"/>
                  </a:srgbClr>
                </a:gs>
                <a:gs pos="2000">
                  <a:srgbClr val="FFFFFF">
                    <a:alpha val="9411"/>
                  </a:srgbClr>
                </a:gs>
                <a:gs pos="16000">
                  <a:srgbClr val="6F8183">
                    <a:alpha val="9411"/>
                  </a:srgbClr>
                </a:gs>
                <a:gs pos="85000">
                  <a:srgbClr val="AD84C6">
                    <a:alpha val="9411"/>
                  </a:srgbClr>
                </a:gs>
                <a:gs pos="100000">
                  <a:srgbClr val="FFFFFF">
                    <a:alpha val="9411"/>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nvGrpSpPr>
          <p:cNvPr id="544" name="Google Shape;544;g3d460df9019_1_5"/>
          <p:cNvGrpSpPr/>
          <p:nvPr/>
        </p:nvGrpSpPr>
        <p:grpSpPr>
          <a:xfrm rot="10800000">
            <a:off x="9685727" y="4683666"/>
            <a:ext cx="2514948" cy="2174333"/>
            <a:chOff x="-305" y="-4155"/>
            <a:chExt cx="2514948" cy="2174333"/>
          </a:xfrm>
        </p:grpSpPr>
        <p:sp>
          <p:nvSpPr>
            <p:cNvPr id="545" name="Google Shape;545;g3d460df9019_1_5"/>
            <p:cNvSpPr/>
            <p:nvPr/>
          </p:nvSpPr>
          <p:spPr>
            <a:xfrm>
              <a:off x="-305" y="0"/>
              <a:ext cx="2514948" cy="2170178"/>
            </a:xfrm>
            <a:custGeom>
              <a:rect b="b" l="l" r="r" t="t"/>
              <a:pathLst>
                <a:path extrusionOk="0" h="2170178" w="251494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0">
                  <a:srgbClr val="FFFFFF">
                    <a:alpha val="9411"/>
                  </a:srgbClr>
                </a:gs>
                <a:gs pos="2000">
                  <a:srgbClr val="FFFFFF">
                    <a:alpha val="9411"/>
                  </a:srgbClr>
                </a:gs>
                <a:gs pos="16000">
                  <a:srgbClr val="6F8183">
                    <a:alpha val="9411"/>
                  </a:srgbClr>
                </a:gs>
                <a:gs pos="85000">
                  <a:srgbClr val="AD84C6">
                    <a:alpha val="9411"/>
                  </a:srgbClr>
                </a:gs>
                <a:gs pos="100000">
                  <a:srgbClr val="FFFFFF">
                    <a:alpha val="9411"/>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46" name="Google Shape;546;g3d460df9019_1_5"/>
            <p:cNvSpPr/>
            <p:nvPr/>
          </p:nvSpPr>
          <p:spPr>
            <a:xfrm>
              <a:off x="-305" y="-4155"/>
              <a:ext cx="2493062" cy="1947896"/>
            </a:xfrm>
            <a:custGeom>
              <a:rect b="b" l="l" r="r" t="t"/>
              <a:pathLst>
                <a:path extrusionOk="0" h="1947896" w="2493062">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0">
                  <a:srgbClr val="FFFFFF">
                    <a:alpha val="9411"/>
                  </a:srgbClr>
                </a:gs>
                <a:gs pos="2000">
                  <a:srgbClr val="FFFFFF">
                    <a:alpha val="9411"/>
                  </a:srgbClr>
                </a:gs>
                <a:gs pos="16000">
                  <a:srgbClr val="6F8183">
                    <a:alpha val="9411"/>
                  </a:srgbClr>
                </a:gs>
                <a:gs pos="85000">
                  <a:srgbClr val="AD84C6">
                    <a:alpha val="9411"/>
                  </a:srgbClr>
                </a:gs>
                <a:gs pos="100000">
                  <a:srgbClr val="FFFFFF">
                    <a:alpha val="9411"/>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47" name="Google Shape;547;g3d460df9019_1_5"/>
            <p:cNvSpPr/>
            <p:nvPr/>
          </p:nvSpPr>
          <p:spPr>
            <a:xfrm>
              <a:off x="-305" y="0"/>
              <a:ext cx="2501089" cy="1972702"/>
            </a:xfrm>
            <a:custGeom>
              <a:rect b="b" l="l" r="r" t="t"/>
              <a:pathLst>
                <a:path extrusionOk="0" h="1972702" w="2501089">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0">
                  <a:srgbClr val="FFFFFF">
                    <a:alpha val="9411"/>
                  </a:srgbClr>
                </a:gs>
                <a:gs pos="2000">
                  <a:srgbClr val="FFFFFF">
                    <a:alpha val="9411"/>
                  </a:srgbClr>
                </a:gs>
                <a:gs pos="16000">
                  <a:srgbClr val="6F8183">
                    <a:alpha val="9411"/>
                  </a:srgbClr>
                </a:gs>
                <a:gs pos="85000">
                  <a:srgbClr val="AD84C6">
                    <a:alpha val="9411"/>
                  </a:srgbClr>
                </a:gs>
                <a:gs pos="100000">
                  <a:srgbClr val="FFFFFF">
                    <a:alpha val="9411"/>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800"/>
                <a:buFont typeface="Arial"/>
                <a:buNone/>
              </a:pPr>
              <a:r>
                <a:t/>
              </a:r>
              <a:endParaRPr b="0" i="0" sz="800" u="none" cap="none" strike="noStrike">
                <a:solidFill>
                  <a:schemeClr val="lt1"/>
                </a:solidFill>
                <a:latin typeface="Arial"/>
                <a:ea typeface="Arial"/>
                <a:cs typeface="Arial"/>
                <a:sym typeface="Arial"/>
              </a:endParaRPr>
            </a:p>
          </p:txBody>
        </p:sp>
        <p:sp>
          <p:nvSpPr>
            <p:cNvPr id="548" name="Google Shape;548;g3d460df9019_1_5"/>
            <p:cNvSpPr/>
            <p:nvPr/>
          </p:nvSpPr>
          <p:spPr>
            <a:xfrm>
              <a:off x="305" y="1"/>
              <a:ext cx="2491105" cy="1943661"/>
            </a:xfrm>
            <a:custGeom>
              <a:rect b="b" l="l" r="r" t="t"/>
              <a:pathLst>
                <a:path extrusionOk="0" h="1943661" w="2491105">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0">
                  <a:srgbClr val="FFFFFF">
                    <a:alpha val="9411"/>
                  </a:srgbClr>
                </a:gs>
                <a:gs pos="2000">
                  <a:srgbClr val="FFFFFF">
                    <a:alpha val="9411"/>
                  </a:srgbClr>
                </a:gs>
                <a:gs pos="16000">
                  <a:srgbClr val="6F8183">
                    <a:alpha val="9411"/>
                  </a:srgbClr>
                </a:gs>
                <a:gs pos="85000">
                  <a:srgbClr val="AD84C6">
                    <a:alpha val="9411"/>
                  </a:srgbClr>
                </a:gs>
                <a:gs pos="100000">
                  <a:srgbClr val="FFFFFF">
                    <a:alpha val="9411"/>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549" name="Google Shape;549;g3d460df9019_1_5"/>
          <p:cNvSpPr txBox="1"/>
          <p:nvPr>
            <p:ph idx="1" type="subTitle"/>
          </p:nvPr>
        </p:nvSpPr>
        <p:spPr>
          <a:xfrm>
            <a:off x="3215404" y="4773627"/>
            <a:ext cx="5760900" cy="682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rPr lang="en-US"/>
              <a:t>Riley</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3" name="Shape 553"/>
        <p:cNvGrpSpPr/>
        <p:nvPr/>
      </p:nvGrpSpPr>
      <p:grpSpPr>
        <a:xfrm>
          <a:off x="0" y="0"/>
          <a:ext cx="0" cy="0"/>
          <a:chOff x="0" y="0"/>
          <a:chExt cx="0" cy="0"/>
        </a:xfrm>
      </p:grpSpPr>
      <p:sp>
        <p:nvSpPr>
          <p:cNvPr id="554" name="Google Shape;554;g3d460df9019_1_46"/>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lang="en-US">
                <a:solidFill>
                  <a:srgbClr val="7030A0"/>
                </a:solidFill>
                <a:latin typeface="Arial"/>
                <a:ea typeface="Arial"/>
                <a:cs typeface="Arial"/>
                <a:sym typeface="Arial"/>
              </a:rPr>
              <a:t>KESETT Enrollment</a:t>
            </a:r>
            <a:endParaRPr>
              <a:solidFill>
                <a:srgbClr val="7030A0"/>
              </a:solidFill>
              <a:latin typeface="Arial"/>
              <a:ea typeface="Arial"/>
              <a:cs typeface="Arial"/>
              <a:sym typeface="Arial"/>
            </a:endParaRPr>
          </a:p>
        </p:txBody>
      </p:sp>
      <p:sp>
        <p:nvSpPr>
          <p:cNvPr id="555" name="Google Shape;555;g3d460df9019_1_46"/>
          <p:cNvSpPr txBox="1"/>
          <p:nvPr>
            <p:ph idx="1" type="body"/>
          </p:nvPr>
        </p:nvSpPr>
        <p:spPr>
          <a:xfrm>
            <a:off x="838200" y="1690825"/>
            <a:ext cx="10515600" cy="4635300"/>
          </a:xfrm>
          <a:prstGeom prst="rect">
            <a:avLst/>
          </a:prstGeom>
          <a:noFill/>
          <a:ln>
            <a:noFill/>
          </a:ln>
        </p:spPr>
        <p:txBody>
          <a:bodyPr anchorCtr="0" anchor="t" bIns="45700" lIns="91425" spcFirstLastPara="1" rIns="91425" wrap="square" tIns="45700">
            <a:noAutofit/>
          </a:bodyPr>
          <a:lstStyle/>
          <a:p>
            <a:pPr indent="-400050" lvl="0" marL="457200" rtl="0" algn="l">
              <a:lnSpc>
                <a:spcPct val="115000"/>
              </a:lnSpc>
              <a:spcBef>
                <a:spcPts val="0"/>
              </a:spcBef>
              <a:spcAft>
                <a:spcPts val="0"/>
              </a:spcAft>
              <a:buSzPts val="2700"/>
              <a:buChar char="•"/>
            </a:pPr>
            <a:r>
              <a:rPr lang="en-US" sz="2700"/>
              <a:t>NO Randomization form to complete →</a:t>
            </a:r>
            <a:endParaRPr sz="2700"/>
          </a:p>
          <a:p>
            <a:pPr indent="-336550" lvl="1" marL="914400" rtl="0" algn="l">
              <a:lnSpc>
                <a:spcPct val="115000"/>
              </a:lnSpc>
              <a:spcBef>
                <a:spcPts val="0"/>
              </a:spcBef>
              <a:spcAft>
                <a:spcPts val="0"/>
              </a:spcAft>
              <a:buSzPts val="1700"/>
              <a:buChar char="•"/>
            </a:pPr>
            <a:r>
              <a:rPr lang="en-US" sz="2300"/>
              <a:t>Instead, grab the ‘Use Next’ vial (or ‘Backup’ if ‘Use Next’ not available) and begin study drug infusion.</a:t>
            </a:r>
            <a:endParaRPr sz="2300"/>
          </a:p>
          <a:p>
            <a:pPr indent="0" lvl="0" marL="914400" rtl="0" algn="l">
              <a:lnSpc>
                <a:spcPct val="115000"/>
              </a:lnSpc>
              <a:spcBef>
                <a:spcPts val="0"/>
              </a:spcBef>
              <a:spcAft>
                <a:spcPts val="0"/>
              </a:spcAft>
              <a:buSzPts val="1800"/>
              <a:buNone/>
            </a:pPr>
            <a:r>
              <a:t/>
            </a:r>
            <a:endParaRPr sz="2700"/>
          </a:p>
          <a:p>
            <a:pPr indent="-400050" lvl="0" marL="457200" rtl="0" algn="l">
              <a:lnSpc>
                <a:spcPct val="115000"/>
              </a:lnSpc>
              <a:spcBef>
                <a:spcPts val="0"/>
              </a:spcBef>
              <a:spcAft>
                <a:spcPts val="0"/>
              </a:spcAft>
              <a:buSzPts val="2700"/>
              <a:buChar char="•"/>
            </a:pPr>
            <a:r>
              <a:rPr lang="en-US" sz="2700"/>
              <a:t>Within </a:t>
            </a:r>
            <a:r>
              <a:rPr b="1" lang="en-US" sz="2700" u="sng"/>
              <a:t>8 hours</a:t>
            </a:r>
            <a:r>
              <a:rPr lang="en-US" sz="2700"/>
              <a:t> of start of infusion →</a:t>
            </a:r>
            <a:endParaRPr sz="2700"/>
          </a:p>
          <a:p>
            <a:pPr indent="-336550" lvl="1" marL="914400" rtl="0" algn="l">
              <a:lnSpc>
                <a:spcPct val="115000"/>
              </a:lnSpc>
              <a:spcBef>
                <a:spcPts val="0"/>
              </a:spcBef>
              <a:spcAft>
                <a:spcPts val="0"/>
              </a:spcAft>
              <a:buSzPts val="1700"/>
              <a:buChar char="•"/>
            </a:pPr>
            <a:r>
              <a:rPr lang="en-US" sz="2300"/>
              <a:t>Add a new record to the Subject Enrollment table, complete, and save the record.</a:t>
            </a:r>
            <a:endParaRPr sz="2300"/>
          </a:p>
          <a:p>
            <a:pPr indent="0" lvl="0" marL="914400" rtl="0" algn="l">
              <a:lnSpc>
                <a:spcPct val="100000"/>
              </a:lnSpc>
              <a:spcBef>
                <a:spcPts val="15"/>
              </a:spcBef>
              <a:spcAft>
                <a:spcPts val="0"/>
              </a:spcAft>
              <a:buSzPts val="1800"/>
              <a:buNone/>
            </a:pPr>
            <a:r>
              <a:t/>
            </a:r>
            <a:endParaRPr sz="2700"/>
          </a:p>
          <a:p>
            <a:pPr indent="-336550" lvl="1" marL="914400" rtl="0" algn="l">
              <a:lnSpc>
                <a:spcPct val="115000"/>
              </a:lnSpc>
              <a:spcBef>
                <a:spcPts val="0"/>
              </a:spcBef>
              <a:spcAft>
                <a:spcPts val="0"/>
              </a:spcAft>
              <a:buSzPts val="1700"/>
              <a:buChar char="•"/>
            </a:pPr>
            <a:r>
              <a:rPr lang="en-US" sz="2300"/>
              <a:t>Open the Subject CRF Binder and…</a:t>
            </a:r>
            <a:endParaRPr sz="2300"/>
          </a:p>
          <a:p>
            <a:pPr indent="-336550" lvl="2" marL="1371600" rtl="0" algn="l">
              <a:lnSpc>
                <a:spcPct val="115000"/>
              </a:lnSpc>
              <a:spcBef>
                <a:spcPts val="0"/>
              </a:spcBef>
              <a:spcAft>
                <a:spcPts val="0"/>
              </a:spcAft>
              <a:buSzPts val="1700"/>
              <a:buChar char="•"/>
            </a:pPr>
            <a:r>
              <a:rPr lang="en-US" sz="1900"/>
              <a:t>Complete and submit F501 Rapid EEG.</a:t>
            </a:r>
            <a:endParaRPr sz="1900"/>
          </a:p>
          <a:p>
            <a:pPr indent="-336550" lvl="2" marL="1371600" rtl="0" algn="l">
              <a:lnSpc>
                <a:spcPct val="115000"/>
              </a:lnSpc>
              <a:spcBef>
                <a:spcPts val="0"/>
              </a:spcBef>
              <a:spcAft>
                <a:spcPts val="0"/>
              </a:spcAft>
              <a:buSzPts val="1700"/>
              <a:buChar char="•"/>
            </a:pPr>
            <a:r>
              <a:rPr lang="en-US" sz="1900"/>
              <a:t>Complete and submit F502 Study Drug Infusion.</a:t>
            </a:r>
            <a:endParaRPr sz="1900"/>
          </a:p>
        </p:txBody>
      </p:sp>
      <p:pic>
        <p:nvPicPr>
          <p:cNvPr descr="A close-up of a logo&#10;&#10;AI-generated content may be incorrect." id="556" name="Google Shape;556;g3d460df9019_1_46"/>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0" name="Shape 560"/>
        <p:cNvGrpSpPr/>
        <p:nvPr/>
      </p:nvGrpSpPr>
      <p:grpSpPr>
        <a:xfrm>
          <a:off x="0" y="0"/>
          <a:ext cx="0" cy="0"/>
          <a:chOff x="0" y="0"/>
          <a:chExt cx="0" cy="0"/>
        </a:xfrm>
      </p:grpSpPr>
      <p:sp>
        <p:nvSpPr>
          <p:cNvPr id="561" name="Google Shape;561;g3d460df9019_1_70"/>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lang="en-US">
                <a:solidFill>
                  <a:srgbClr val="7030A0"/>
                </a:solidFill>
                <a:latin typeface="Arial"/>
                <a:ea typeface="Arial"/>
                <a:cs typeface="Arial"/>
                <a:sym typeface="Arial"/>
              </a:rPr>
              <a:t>Data Timelines</a:t>
            </a:r>
            <a:endParaRPr>
              <a:solidFill>
                <a:srgbClr val="7030A0"/>
              </a:solidFill>
              <a:latin typeface="Arial"/>
              <a:ea typeface="Arial"/>
              <a:cs typeface="Arial"/>
              <a:sym typeface="Arial"/>
            </a:endParaRPr>
          </a:p>
        </p:txBody>
      </p:sp>
      <p:sp>
        <p:nvSpPr>
          <p:cNvPr id="562" name="Google Shape;562;g3d460df9019_1_70"/>
          <p:cNvSpPr txBox="1"/>
          <p:nvPr>
            <p:ph idx="1" type="body"/>
          </p:nvPr>
        </p:nvSpPr>
        <p:spPr>
          <a:xfrm>
            <a:off x="838200" y="1690825"/>
            <a:ext cx="10515600" cy="4635300"/>
          </a:xfrm>
          <a:prstGeom prst="rect">
            <a:avLst/>
          </a:prstGeom>
          <a:noFill/>
          <a:ln>
            <a:noFill/>
          </a:ln>
        </p:spPr>
        <p:txBody>
          <a:bodyPr anchorCtr="0" anchor="t" bIns="45700" lIns="91425" spcFirstLastPara="1" rIns="91425" wrap="square" tIns="45700">
            <a:noAutofit/>
          </a:bodyPr>
          <a:lstStyle/>
          <a:p>
            <a:pPr indent="-387350" lvl="0" marL="457200" rtl="0" algn="l">
              <a:lnSpc>
                <a:spcPct val="90000"/>
              </a:lnSpc>
              <a:spcBef>
                <a:spcPts val="1000"/>
              </a:spcBef>
              <a:spcAft>
                <a:spcPts val="0"/>
              </a:spcAft>
              <a:buSzPts val="2500"/>
              <a:buChar char="•"/>
            </a:pPr>
            <a:r>
              <a:rPr lang="en-US" sz="2500"/>
              <a:t>CRF data must be submitted within</a:t>
            </a:r>
            <a:r>
              <a:rPr b="1" lang="en-US" sz="2500"/>
              <a:t> 5 days</a:t>
            </a:r>
            <a:r>
              <a:rPr lang="en-US" sz="2500"/>
              <a:t> of collection. This also applies to:</a:t>
            </a:r>
            <a:endParaRPr sz="2500"/>
          </a:p>
          <a:p>
            <a:pPr indent="-387350" lvl="1" marL="914400" rtl="0" algn="l">
              <a:lnSpc>
                <a:spcPct val="90000"/>
              </a:lnSpc>
              <a:spcBef>
                <a:spcPts val="0"/>
              </a:spcBef>
              <a:spcAft>
                <a:spcPts val="0"/>
              </a:spcAft>
              <a:buSzPts val="2500"/>
              <a:buChar char="•"/>
            </a:pPr>
            <a:r>
              <a:rPr lang="en-US" sz="2500"/>
              <a:t>Screen Failure forms</a:t>
            </a:r>
            <a:endParaRPr sz="2500"/>
          </a:p>
          <a:p>
            <a:pPr indent="-387350" lvl="1" marL="914400" rtl="0" algn="l">
              <a:lnSpc>
                <a:spcPct val="90000"/>
              </a:lnSpc>
              <a:spcBef>
                <a:spcPts val="0"/>
              </a:spcBef>
              <a:spcAft>
                <a:spcPts val="0"/>
              </a:spcAft>
              <a:buSzPts val="2500"/>
              <a:buChar char="•"/>
            </a:pPr>
            <a:r>
              <a:rPr lang="en-US" sz="2500"/>
              <a:t>Queries/DCRs (should respond to within 5 days of generation)</a:t>
            </a:r>
            <a:endParaRPr sz="2500"/>
          </a:p>
          <a:p>
            <a:pPr indent="0" lvl="0" marL="457200" rtl="0" algn="l">
              <a:lnSpc>
                <a:spcPct val="90000"/>
              </a:lnSpc>
              <a:spcBef>
                <a:spcPts val="500"/>
              </a:spcBef>
              <a:spcAft>
                <a:spcPts val="0"/>
              </a:spcAft>
              <a:buSzPts val="1800"/>
              <a:buNone/>
            </a:pPr>
            <a:r>
              <a:t/>
            </a:r>
            <a:endParaRPr i="1" sz="2500"/>
          </a:p>
          <a:p>
            <a:pPr indent="-387350" lvl="0" marL="457200" rtl="0" algn="l">
              <a:lnSpc>
                <a:spcPct val="90000"/>
              </a:lnSpc>
              <a:spcBef>
                <a:spcPts val="500"/>
              </a:spcBef>
              <a:spcAft>
                <a:spcPts val="0"/>
              </a:spcAft>
              <a:buSzPts val="2500"/>
              <a:buChar char="•"/>
            </a:pPr>
            <a:r>
              <a:rPr i="1" lang="en-US" sz="2500"/>
              <a:t>Exceptions:</a:t>
            </a:r>
            <a:endParaRPr i="1" sz="2500"/>
          </a:p>
          <a:p>
            <a:pPr indent="-387350" lvl="1" marL="914400" rtl="0" algn="l">
              <a:lnSpc>
                <a:spcPct val="90000"/>
              </a:lnSpc>
              <a:spcBef>
                <a:spcPts val="0"/>
              </a:spcBef>
              <a:spcAft>
                <a:spcPts val="0"/>
              </a:spcAft>
              <a:buSzPts val="2500"/>
              <a:buChar char="•"/>
            </a:pPr>
            <a:r>
              <a:rPr lang="en-US" sz="2500"/>
              <a:t>Subject Enrollment, F501 Rapid EEG, F502 Study Drug Infusion: must be submitted within </a:t>
            </a:r>
            <a:r>
              <a:rPr b="1" lang="en-US" sz="2500"/>
              <a:t>8 hours</a:t>
            </a:r>
            <a:r>
              <a:rPr lang="en-US" sz="2500"/>
              <a:t> of study drug administration</a:t>
            </a:r>
            <a:endParaRPr sz="2500"/>
          </a:p>
          <a:p>
            <a:pPr indent="-387350" lvl="1" marL="914400" rtl="0" algn="l">
              <a:lnSpc>
                <a:spcPct val="90000"/>
              </a:lnSpc>
              <a:spcBef>
                <a:spcPts val="0"/>
              </a:spcBef>
              <a:spcAft>
                <a:spcPts val="0"/>
              </a:spcAft>
              <a:buSzPts val="2500"/>
              <a:buChar char="•"/>
            </a:pPr>
            <a:r>
              <a:rPr lang="en-US" sz="2500"/>
              <a:t>Form 104 Adverse Event: SAEs and queries/DCRs must be submitted within </a:t>
            </a:r>
            <a:r>
              <a:rPr b="1" lang="en-US" sz="2500"/>
              <a:t>24 hours</a:t>
            </a:r>
            <a:r>
              <a:rPr lang="en-US" sz="2500"/>
              <a:t> of knowledge of event</a:t>
            </a:r>
            <a:endParaRPr sz="2500"/>
          </a:p>
        </p:txBody>
      </p:sp>
      <p:pic>
        <p:nvPicPr>
          <p:cNvPr descr="A close-up of a logo&#10;&#10;AI-generated content may be incorrect." id="563" name="Google Shape;563;g3d460df9019_1_70"/>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7" name="Shape 567"/>
        <p:cNvGrpSpPr/>
        <p:nvPr/>
      </p:nvGrpSpPr>
      <p:grpSpPr>
        <a:xfrm>
          <a:off x="0" y="0"/>
          <a:ext cx="0" cy="0"/>
          <a:chOff x="0" y="0"/>
          <a:chExt cx="0" cy="0"/>
        </a:xfrm>
      </p:grpSpPr>
      <p:sp>
        <p:nvSpPr>
          <p:cNvPr id="568" name="Google Shape;568;g3e705a72ff8_0_51"/>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lang="en-US">
                <a:solidFill>
                  <a:srgbClr val="7030A0"/>
                </a:solidFill>
                <a:latin typeface="Arial"/>
                <a:ea typeface="Arial"/>
                <a:cs typeface="Arial"/>
                <a:sym typeface="Arial"/>
              </a:rPr>
              <a:t>F126 </a:t>
            </a:r>
            <a:r>
              <a:rPr lang="en-US">
                <a:solidFill>
                  <a:srgbClr val="7030A0"/>
                </a:solidFill>
                <a:latin typeface="Arial"/>
                <a:ea typeface="Arial"/>
                <a:cs typeface="Arial"/>
                <a:sym typeface="Arial"/>
              </a:rPr>
              <a:t>End of Study</a:t>
            </a:r>
            <a:endParaRPr>
              <a:solidFill>
                <a:srgbClr val="7030A0"/>
              </a:solidFill>
              <a:latin typeface="Arial"/>
              <a:ea typeface="Arial"/>
              <a:cs typeface="Arial"/>
              <a:sym typeface="Arial"/>
            </a:endParaRPr>
          </a:p>
        </p:txBody>
      </p:sp>
      <p:sp>
        <p:nvSpPr>
          <p:cNvPr id="569" name="Google Shape;569;g3e705a72ff8_0_51"/>
          <p:cNvSpPr txBox="1"/>
          <p:nvPr>
            <p:ph idx="1" type="body"/>
          </p:nvPr>
        </p:nvSpPr>
        <p:spPr>
          <a:xfrm>
            <a:off x="407850" y="1690825"/>
            <a:ext cx="11376300" cy="4635300"/>
          </a:xfrm>
          <a:prstGeom prst="rect">
            <a:avLst/>
          </a:prstGeom>
          <a:noFill/>
          <a:ln>
            <a:noFill/>
          </a:ln>
        </p:spPr>
        <p:txBody>
          <a:bodyPr anchorCtr="0" anchor="t" bIns="45700" lIns="91425" spcFirstLastPara="1" rIns="91425" wrap="square" tIns="45700">
            <a:noAutofit/>
          </a:bodyPr>
          <a:lstStyle/>
          <a:p>
            <a:pPr indent="-355600" lvl="0" marL="457200" rtl="0" algn="l">
              <a:lnSpc>
                <a:spcPct val="115833"/>
              </a:lnSpc>
              <a:spcBef>
                <a:spcPts val="0"/>
              </a:spcBef>
              <a:spcAft>
                <a:spcPts val="0"/>
              </a:spcAft>
              <a:buSzPts val="2000"/>
              <a:buChar char="•"/>
            </a:pPr>
            <a:r>
              <a:rPr lang="en-US" sz="1900"/>
              <a:t>To get to this form in the Subject CRF binder: </a:t>
            </a:r>
            <a:endParaRPr sz="1900"/>
          </a:p>
          <a:p>
            <a:pPr indent="-361950" lvl="1" marL="914400" rtl="0" algn="l">
              <a:lnSpc>
                <a:spcPct val="115833"/>
              </a:lnSpc>
              <a:spcBef>
                <a:spcPts val="800"/>
              </a:spcBef>
              <a:spcAft>
                <a:spcPts val="0"/>
              </a:spcAft>
              <a:buSzPts val="2100"/>
              <a:buChar char="•"/>
            </a:pPr>
            <a:r>
              <a:rPr lang="en-US" sz="1900"/>
              <a:t>click ‘Add New Visit’ &gt; select ‘End of Study’ from the drop-down box &gt; enter </a:t>
            </a:r>
            <a:r>
              <a:rPr b="1" lang="en-US" sz="1900"/>
              <a:t>the date of the End of Study visit</a:t>
            </a:r>
            <a:r>
              <a:rPr lang="en-US" sz="1900"/>
              <a:t> &gt; and click ‘Add Visit’ to populate the EOS form</a:t>
            </a:r>
            <a:endParaRPr sz="1900"/>
          </a:p>
          <a:p>
            <a:pPr indent="0" lvl="0" marL="914400" rtl="0" algn="l">
              <a:lnSpc>
                <a:spcPct val="115833"/>
              </a:lnSpc>
              <a:spcBef>
                <a:spcPts val="800"/>
              </a:spcBef>
              <a:spcAft>
                <a:spcPts val="0"/>
              </a:spcAft>
              <a:buNone/>
            </a:pPr>
            <a:r>
              <a:t/>
            </a:r>
            <a:endParaRPr sz="1900"/>
          </a:p>
          <a:p>
            <a:pPr indent="-355600" lvl="0" marL="457200" rtl="0" algn="l">
              <a:lnSpc>
                <a:spcPct val="115833"/>
              </a:lnSpc>
              <a:spcBef>
                <a:spcPts val="800"/>
              </a:spcBef>
              <a:spcAft>
                <a:spcPts val="0"/>
              </a:spcAft>
              <a:buSzPts val="2000"/>
              <a:buChar char="•"/>
            </a:pPr>
            <a:r>
              <a:rPr lang="en-US" sz="1900"/>
              <a:t>When is </a:t>
            </a:r>
            <a:r>
              <a:rPr b="1" lang="en-US" sz="1900"/>
              <a:t>the End of Study</a:t>
            </a:r>
            <a:r>
              <a:rPr lang="en-US" sz="1900"/>
              <a:t>?</a:t>
            </a:r>
            <a:endParaRPr sz="1900"/>
          </a:p>
          <a:p>
            <a:pPr indent="-355600" lvl="1" marL="914400" rtl="0" algn="l">
              <a:lnSpc>
                <a:spcPct val="115833"/>
              </a:lnSpc>
              <a:spcBef>
                <a:spcPts val="800"/>
              </a:spcBef>
              <a:spcAft>
                <a:spcPts val="0"/>
              </a:spcAft>
              <a:buSzPts val="2000"/>
              <a:buChar char="•"/>
            </a:pPr>
            <a:r>
              <a:rPr lang="en-US" sz="1900"/>
              <a:t>This visit date should represent:</a:t>
            </a:r>
            <a:endParaRPr sz="1900"/>
          </a:p>
          <a:p>
            <a:pPr indent="-349250" lvl="2" marL="1371600" rtl="0" algn="l">
              <a:lnSpc>
                <a:spcPct val="115833"/>
              </a:lnSpc>
              <a:spcBef>
                <a:spcPts val="800"/>
              </a:spcBef>
              <a:spcAft>
                <a:spcPts val="0"/>
              </a:spcAft>
              <a:buSzPts val="1900"/>
              <a:buChar char="•"/>
            </a:pPr>
            <a:r>
              <a:rPr lang="en-US" sz="1900" u="sng"/>
              <a:t>I</a:t>
            </a:r>
            <a:r>
              <a:rPr lang="en-US" sz="1900" u="sng"/>
              <a:t>f the subject completes the full trial</a:t>
            </a:r>
            <a:r>
              <a:rPr lang="en-US" sz="1900"/>
              <a:t>, the EOS date is Day 30 or hospital discharge, whichever comes first</a:t>
            </a:r>
            <a:endParaRPr sz="1900"/>
          </a:p>
          <a:p>
            <a:pPr indent="-355600" lvl="2" marL="1371600" rtl="0" algn="l">
              <a:lnSpc>
                <a:spcPct val="115833"/>
              </a:lnSpc>
              <a:spcBef>
                <a:spcPts val="800"/>
              </a:spcBef>
              <a:spcAft>
                <a:spcPts val="0"/>
              </a:spcAft>
              <a:buSzPts val="2000"/>
              <a:buChar char="•"/>
            </a:pPr>
            <a:r>
              <a:rPr lang="en-US" sz="1900" u="sng"/>
              <a:t>I</a:t>
            </a:r>
            <a:r>
              <a:rPr lang="en-US" sz="1900" u="sng"/>
              <a:t>f the participant dies prior to Day 30 or hospital discharge</a:t>
            </a:r>
            <a:r>
              <a:rPr lang="en-US" sz="1900"/>
              <a:t>, the EOS date is date of death</a:t>
            </a:r>
            <a:endParaRPr sz="1900"/>
          </a:p>
          <a:p>
            <a:pPr indent="-355600" lvl="2" marL="1371600" rtl="0" algn="l">
              <a:lnSpc>
                <a:spcPct val="115833"/>
              </a:lnSpc>
              <a:spcBef>
                <a:spcPts val="800"/>
              </a:spcBef>
              <a:spcAft>
                <a:spcPts val="0"/>
              </a:spcAft>
              <a:buSzPts val="2000"/>
              <a:buChar char="•"/>
            </a:pPr>
            <a:r>
              <a:rPr lang="en-US" sz="1900" u="sng"/>
              <a:t>If the participant declines/withdraws consent for full participation</a:t>
            </a:r>
            <a:r>
              <a:rPr lang="en-US" sz="1900"/>
              <a:t>, the EOS date is at the date that consent is declined/withdrawn</a:t>
            </a:r>
            <a:endParaRPr sz="1900"/>
          </a:p>
        </p:txBody>
      </p:sp>
      <p:pic>
        <p:nvPicPr>
          <p:cNvPr descr="A close-up of a logo&#10;&#10;AI-generated content may be incorrect." id="570" name="Google Shape;570;g3e705a72ff8_0_51"/>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4" name="Shape 574"/>
        <p:cNvGrpSpPr/>
        <p:nvPr/>
      </p:nvGrpSpPr>
      <p:grpSpPr>
        <a:xfrm>
          <a:off x="0" y="0"/>
          <a:ext cx="0" cy="0"/>
          <a:chOff x="0" y="0"/>
          <a:chExt cx="0" cy="0"/>
        </a:xfrm>
      </p:grpSpPr>
      <p:sp>
        <p:nvSpPr>
          <p:cNvPr id="575" name="Google Shape;575;g3e705a72ff8_0_6"/>
          <p:cNvSpPr txBox="1"/>
          <p:nvPr>
            <p:ph type="title"/>
          </p:nvPr>
        </p:nvSpPr>
        <p:spPr>
          <a:xfrm>
            <a:off x="838200" y="129325"/>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lang="en-US">
                <a:solidFill>
                  <a:srgbClr val="7030A0"/>
                </a:solidFill>
                <a:latin typeface="Arial"/>
                <a:ea typeface="Arial"/>
                <a:cs typeface="Arial"/>
                <a:sym typeface="Arial"/>
              </a:rPr>
              <a:t>Study Drug - Site Pharmacy</a:t>
            </a:r>
            <a:endParaRPr>
              <a:solidFill>
                <a:srgbClr val="7030A0"/>
              </a:solidFill>
              <a:latin typeface="Arial"/>
              <a:ea typeface="Arial"/>
              <a:cs typeface="Arial"/>
              <a:sym typeface="Arial"/>
            </a:endParaRPr>
          </a:p>
        </p:txBody>
      </p:sp>
      <p:sp>
        <p:nvSpPr>
          <p:cNvPr id="576" name="Google Shape;576;g3e705a72ff8_0_6"/>
          <p:cNvSpPr txBox="1"/>
          <p:nvPr>
            <p:ph idx="1" type="body"/>
          </p:nvPr>
        </p:nvSpPr>
        <p:spPr>
          <a:xfrm>
            <a:off x="118350" y="5194100"/>
            <a:ext cx="11955300" cy="1461600"/>
          </a:xfrm>
          <a:prstGeom prst="rect">
            <a:avLst/>
          </a:prstGeom>
          <a:noFill/>
          <a:ln cap="flat" cmpd="sng" w="38100">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387350" lvl="0" marL="457200" rtl="0" algn="l">
              <a:lnSpc>
                <a:spcPct val="90000"/>
              </a:lnSpc>
              <a:spcBef>
                <a:spcPts val="1000"/>
              </a:spcBef>
              <a:spcAft>
                <a:spcPts val="0"/>
              </a:spcAft>
              <a:buSzPts val="2500"/>
              <a:buChar char="•"/>
            </a:pPr>
            <a:r>
              <a:rPr lang="en-US" sz="2500"/>
              <a:t>Drug Site Receiving - </a:t>
            </a:r>
            <a:r>
              <a:rPr i="1" lang="en-US" sz="2500">
                <a:extLst>
                  <a:ext uri="http://customooxmlschemas.google.com/">
                    <go:slidesCustomData xmlns:go="http://customooxmlschemas.google.com/" textRoundtripDataId="2"/>
                  </a:ext>
                </a:extLst>
              </a:rPr>
              <a:t>completed by pharmacy team</a:t>
            </a:r>
            <a:endParaRPr i="1" sz="2500"/>
          </a:p>
          <a:p>
            <a:pPr indent="-387350" lvl="1" marL="914400" rtl="0" algn="l">
              <a:lnSpc>
                <a:spcPct val="90000"/>
              </a:lnSpc>
              <a:spcBef>
                <a:spcPts val="1000"/>
              </a:spcBef>
              <a:spcAft>
                <a:spcPts val="0"/>
              </a:spcAft>
              <a:buSzPts val="2500"/>
              <a:buChar char="•"/>
            </a:pPr>
            <a:r>
              <a:rPr lang="en-US" sz="2500"/>
              <a:t>Pharmacy team members must be on the eDOA to receive WebDCU access</a:t>
            </a:r>
            <a:endParaRPr sz="2500"/>
          </a:p>
          <a:p>
            <a:pPr indent="-387350" lvl="1" marL="914400" rtl="0" algn="l">
              <a:lnSpc>
                <a:spcPct val="90000"/>
              </a:lnSpc>
              <a:spcBef>
                <a:spcPts val="1000"/>
              </a:spcBef>
              <a:spcAft>
                <a:spcPts val="0"/>
              </a:spcAft>
              <a:buSzPts val="2500"/>
              <a:buChar char="•"/>
            </a:pPr>
            <a:r>
              <a:rPr lang="en-US" sz="2500" u="sng"/>
              <a:t>Verify code</a:t>
            </a:r>
            <a:r>
              <a:rPr lang="en-US" sz="2500"/>
              <a:t>: 3-digit code found on the </a:t>
            </a:r>
            <a:r>
              <a:rPr b="1" lang="en-US" sz="2500"/>
              <a:t>vial</a:t>
            </a:r>
            <a:endParaRPr b="1" sz="2500"/>
          </a:p>
        </p:txBody>
      </p:sp>
      <p:pic>
        <p:nvPicPr>
          <p:cNvPr id="577" name="Google Shape;577;g3e705a72ff8_0_6"/>
          <p:cNvPicPr preferRelativeResize="0"/>
          <p:nvPr/>
        </p:nvPicPr>
        <p:blipFill>
          <a:blip r:embed="rId3">
            <a:alphaModFix/>
          </a:blip>
          <a:stretch>
            <a:fillRect/>
          </a:stretch>
        </p:blipFill>
        <p:spPr>
          <a:xfrm>
            <a:off x="402750" y="1820937"/>
            <a:ext cx="5786225" cy="3137500"/>
          </a:xfrm>
          <a:prstGeom prst="rect">
            <a:avLst/>
          </a:prstGeom>
          <a:noFill/>
          <a:ln>
            <a:noFill/>
          </a:ln>
        </p:spPr>
      </p:pic>
      <p:pic>
        <p:nvPicPr>
          <p:cNvPr id="578" name="Google Shape;578;g3e705a72ff8_0_6"/>
          <p:cNvPicPr preferRelativeResize="0"/>
          <p:nvPr/>
        </p:nvPicPr>
        <p:blipFill>
          <a:blip r:embed="rId4">
            <a:alphaModFix/>
          </a:blip>
          <a:stretch>
            <a:fillRect/>
          </a:stretch>
        </p:blipFill>
        <p:spPr>
          <a:xfrm>
            <a:off x="6454375" y="1455014"/>
            <a:ext cx="5246651" cy="3516441"/>
          </a:xfrm>
          <a:prstGeom prst="rect">
            <a:avLst/>
          </a:prstGeom>
          <a:noFill/>
          <a:ln>
            <a:noFill/>
          </a:ln>
        </p:spPr>
      </p:pic>
      <p:sp>
        <p:nvSpPr>
          <p:cNvPr id="579" name="Google Shape;579;g3e705a72ff8_0_6"/>
          <p:cNvSpPr txBox="1"/>
          <p:nvPr/>
        </p:nvSpPr>
        <p:spPr>
          <a:xfrm>
            <a:off x="925950" y="2720081"/>
            <a:ext cx="2430600" cy="376200"/>
          </a:xfrm>
          <a:prstGeom prst="rect">
            <a:avLst/>
          </a:prstGeom>
          <a:solidFill>
            <a:schemeClr val="lt1"/>
          </a:solidFill>
          <a:ln cap="flat" cmpd="sng" w="38100">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US" sz="1600">
                <a:solidFill>
                  <a:schemeClr val="dk1"/>
                </a:solidFill>
                <a:latin typeface="Roboto"/>
                <a:ea typeface="Roboto"/>
                <a:cs typeface="Roboto"/>
                <a:sym typeface="Roboto"/>
              </a:rPr>
              <a:t>Verification Code =  724</a:t>
            </a:r>
            <a:endParaRPr sz="1600">
              <a:solidFill>
                <a:schemeClr val="dk1"/>
              </a:solidFill>
              <a:latin typeface="Roboto"/>
              <a:ea typeface="Roboto"/>
              <a:cs typeface="Roboto"/>
              <a:sym typeface="Roboto"/>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3" name="Shape 583"/>
        <p:cNvGrpSpPr/>
        <p:nvPr/>
      </p:nvGrpSpPr>
      <p:grpSpPr>
        <a:xfrm>
          <a:off x="0" y="0"/>
          <a:ext cx="0" cy="0"/>
          <a:chOff x="0" y="0"/>
          <a:chExt cx="0" cy="0"/>
        </a:xfrm>
      </p:grpSpPr>
      <p:sp>
        <p:nvSpPr>
          <p:cNvPr id="584" name="Google Shape;584;g3e705a72ff8_0_21"/>
          <p:cNvSpPr txBox="1"/>
          <p:nvPr>
            <p:ph type="title"/>
          </p:nvPr>
        </p:nvSpPr>
        <p:spPr>
          <a:xfrm>
            <a:off x="838200" y="397700"/>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lang="en-US">
                <a:solidFill>
                  <a:srgbClr val="7030A0"/>
                </a:solidFill>
                <a:latin typeface="Arial"/>
                <a:ea typeface="Arial"/>
                <a:cs typeface="Arial"/>
                <a:sym typeface="Arial"/>
              </a:rPr>
              <a:t>Study Drug - Study Team</a:t>
            </a:r>
            <a:endParaRPr>
              <a:solidFill>
                <a:srgbClr val="7030A0"/>
              </a:solidFill>
              <a:latin typeface="Arial"/>
              <a:ea typeface="Arial"/>
              <a:cs typeface="Arial"/>
              <a:sym typeface="Arial"/>
            </a:endParaRPr>
          </a:p>
        </p:txBody>
      </p:sp>
      <p:sp>
        <p:nvSpPr>
          <p:cNvPr id="585" name="Google Shape;585;g3e705a72ff8_0_21"/>
          <p:cNvSpPr txBox="1"/>
          <p:nvPr>
            <p:ph idx="1" type="body"/>
          </p:nvPr>
        </p:nvSpPr>
        <p:spPr>
          <a:xfrm>
            <a:off x="3420163" y="1723400"/>
            <a:ext cx="8390100" cy="1325700"/>
          </a:xfrm>
          <a:prstGeom prst="rect">
            <a:avLst/>
          </a:prstGeom>
          <a:noFill/>
          <a:ln cap="flat" cmpd="sng" w="38100">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387350" lvl="0" marL="457200" rtl="0" algn="l">
              <a:lnSpc>
                <a:spcPct val="90000"/>
              </a:lnSpc>
              <a:spcBef>
                <a:spcPts val="1000"/>
              </a:spcBef>
              <a:spcAft>
                <a:spcPts val="0"/>
              </a:spcAft>
              <a:buSzPts val="2500"/>
              <a:buChar char="•"/>
            </a:pPr>
            <a:r>
              <a:rPr lang="en-US" sz="2500"/>
              <a:t>F502 Study Drug Infusion - </a:t>
            </a:r>
            <a:r>
              <a:rPr i="1" lang="en-US" sz="2500"/>
              <a:t>completed by clinical team</a:t>
            </a:r>
            <a:endParaRPr i="1" sz="2500"/>
          </a:p>
          <a:p>
            <a:pPr indent="-387350" lvl="1" marL="914400" rtl="0" algn="l">
              <a:lnSpc>
                <a:spcPct val="90000"/>
              </a:lnSpc>
              <a:spcBef>
                <a:spcPts val="1000"/>
              </a:spcBef>
              <a:spcAft>
                <a:spcPts val="0"/>
              </a:spcAft>
              <a:buSzPts val="2500"/>
              <a:buChar char="•"/>
            </a:pPr>
            <a:r>
              <a:rPr lang="en-US" sz="2500"/>
              <a:t>Study Drug ID administered: 5-digit code found on the </a:t>
            </a:r>
            <a:r>
              <a:rPr b="1" lang="en-US" sz="2500"/>
              <a:t>vial</a:t>
            </a:r>
            <a:endParaRPr sz="2500"/>
          </a:p>
        </p:txBody>
      </p:sp>
      <p:pic>
        <p:nvPicPr>
          <p:cNvPr id="586" name="Google Shape;586;g3e705a72ff8_0_21"/>
          <p:cNvPicPr preferRelativeResize="0"/>
          <p:nvPr/>
        </p:nvPicPr>
        <p:blipFill rotWithShape="1">
          <a:blip r:embed="rId3">
            <a:alphaModFix/>
          </a:blip>
          <a:srcRect b="3519" l="11108" r="11108" t="7394"/>
          <a:stretch/>
        </p:blipFill>
        <p:spPr>
          <a:xfrm>
            <a:off x="449500" y="2229100"/>
            <a:ext cx="2632250" cy="3734950"/>
          </a:xfrm>
          <a:prstGeom prst="rect">
            <a:avLst/>
          </a:prstGeom>
          <a:noFill/>
          <a:ln>
            <a:noFill/>
          </a:ln>
        </p:spPr>
      </p:pic>
      <p:pic>
        <p:nvPicPr>
          <p:cNvPr id="587" name="Google Shape;587;g3e705a72ff8_0_21"/>
          <p:cNvPicPr preferRelativeResize="0"/>
          <p:nvPr/>
        </p:nvPicPr>
        <p:blipFill>
          <a:blip r:embed="rId4">
            <a:alphaModFix/>
          </a:blip>
          <a:stretch>
            <a:fillRect/>
          </a:stretch>
        </p:blipFill>
        <p:spPr>
          <a:xfrm>
            <a:off x="3407775" y="3335200"/>
            <a:ext cx="8414876" cy="3327000"/>
          </a:xfrm>
          <a:prstGeom prst="rect">
            <a:avLst/>
          </a:prstGeom>
          <a:noFill/>
          <a:ln>
            <a:noFill/>
          </a:ln>
        </p:spPr>
      </p:pic>
      <p:sp>
        <p:nvSpPr>
          <p:cNvPr id="588" name="Google Shape;588;g3e705a72ff8_0_21"/>
          <p:cNvSpPr txBox="1"/>
          <p:nvPr/>
        </p:nvSpPr>
        <p:spPr>
          <a:xfrm>
            <a:off x="6725375" y="5616750"/>
            <a:ext cx="1738500" cy="286200"/>
          </a:xfrm>
          <a:prstGeom prst="rect">
            <a:avLst/>
          </a:prstGeom>
          <a:solidFill>
            <a:schemeClr val="lt1"/>
          </a:solidFill>
          <a:ln cap="flat" cmpd="sng" w="38100">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US" sz="1100">
                <a:solidFill>
                  <a:schemeClr val="dk1"/>
                </a:solidFill>
              </a:rPr>
              <a:t>54527 - 90mL Use Next</a:t>
            </a:r>
            <a:endParaRPr sz="1100">
              <a:solidFill>
                <a:schemeClr val="dk1"/>
              </a:solidFill>
            </a:endParaRPr>
          </a:p>
        </p:txBody>
      </p:sp>
      <p:sp>
        <p:nvSpPr>
          <p:cNvPr id="589" name="Google Shape;589;g3e705a72ff8_0_21"/>
          <p:cNvSpPr/>
          <p:nvPr/>
        </p:nvSpPr>
        <p:spPr>
          <a:xfrm>
            <a:off x="1909825" y="4789025"/>
            <a:ext cx="665700" cy="564300"/>
          </a:xfrm>
          <a:prstGeom prst="rect">
            <a:avLst/>
          </a:prstGeom>
          <a:no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3" name="Shape 593"/>
        <p:cNvGrpSpPr/>
        <p:nvPr/>
      </p:nvGrpSpPr>
      <p:grpSpPr>
        <a:xfrm>
          <a:off x="0" y="0"/>
          <a:ext cx="0" cy="0"/>
          <a:chOff x="0" y="0"/>
          <a:chExt cx="0" cy="0"/>
        </a:xfrm>
      </p:grpSpPr>
      <p:sp>
        <p:nvSpPr>
          <p:cNvPr id="594" name="Google Shape;594;g3e705a72ff8_0_38"/>
          <p:cNvSpPr txBox="1"/>
          <p:nvPr>
            <p:ph type="title"/>
          </p:nvPr>
        </p:nvSpPr>
        <p:spPr>
          <a:xfrm>
            <a:off x="279100" y="129325"/>
            <a:ext cx="87780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lang="en-US">
                <a:solidFill>
                  <a:srgbClr val="7030A0"/>
                </a:solidFill>
                <a:latin typeface="Arial"/>
                <a:ea typeface="Arial"/>
                <a:cs typeface="Arial"/>
                <a:sym typeface="Arial"/>
              </a:rPr>
              <a:t>Screen Failure</a:t>
            </a:r>
            <a:r>
              <a:rPr lang="en-US">
                <a:solidFill>
                  <a:srgbClr val="7030A0"/>
                </a:solidFill>
                <a:latin typeface="Arial"/>
                <a:ea typeface="Arial"/>
                <a:cs typeface="Arial"/>
                <a:sym typeface="Arial"/>
              </a:rPr>
              <a:t> Update</a:t>
            </a:r>
            <a:endParaRPr>
              <a:solidFill>
                <a:srgbClr val="7030A0"/>
              </a:solidFill>
              <a:latin typeface="Arial"/>
              <a:ea typeface="Arial"/>
              <a:cs typeface="Arial"/>
              <a:sym typeface="Arial"/>
            </a:endParaRPr>
          </a:p>
        </p:txBody>
      </p:sp>
      <p:sp>
        <p:nvSpPr>
          <p:cNvPr id="595" name="Google Shape;595;g3e705a72ff8_0_38"/>
          <p:cNvSpPr txBox="1"/>
          <p:nvPr>
            <p:ph idx="1" type="body"/>
          </p:nvPr>
        </p:nvSpPr>
        <p:spPr>
          <a:xfrm>
            <a:off x="723425" y="1647100"/>
            <a:ext cx="10533000" cy="4733400"/>
          </a:xfrm>
          <a:prstGeom prst="rect">
            <a:avLst/>
          </a:prstGeom>
          <a:noFill/>
          <a:ln>
            <a:noFill/>
          </a:ln>
        </p:spPr>
        <p:txBody>
          <a:bodyPr anchorCtr="0" anchor="t" bIns="45700" lIns="91425" spcFirstLastPara="1" rIns="91425" wrap="square" tIns="45700">
            <a:noAutofit/>
          </a:bodyPr>
          <a:lstStyle/>
          <a:p>
            <a:pPr indent="-342900" lvl="0" marL="457200" rtl="0" algn="l">
              <a:lnSpc>
                <a:spcPct val="115000"/>
              </a:lnSpc>
              <a:spcBef>
                <a:spcPts val="0"/>
              </a:spcBef>
              <a:spcAft>
                <a:spcPts val="0"/>
              </a:spcAft>
              <a:buSzPts val="1800"/>
              <a:buChar char="•"/>
            </a:pPr>
            <a:r>
              <a:rPr lang="en-US" sz="1800"/>
              <a:t>The instructions have been revised to align with the MOP’s current language:</a:t>
            </a:r>
            <a:endParaRPr sz="1800"/>
          </a:p>
          <a:p>
            <a:pPr indent="-342900" lvl="1" marL="914400" rtl="0" algn="l">
              <a:lnSpc>
                <a:spcPct val="115000"/>
              </a:lnSpc>
              <a:spcBef>
                <a:spcPts val="0"/>
              </a:spcBef>
              <a:spcAft>
                <a:spcPts val="0"/>
              </a:spcAft>
              <a:buSzPts val="1800"/>
              <a:buChar char="•"/>
            </a:pPr>
            <a:r>
              <a:rPr lang="en-US" sz="1800"/>
              <a:t>Screen failures should be comprehensive of all patients age 1 year and older who meet the following criteria:</a:t>
            </a:r>
            <a:endParaRPr sz="1800"/>
          </a:p>
          <a:p>
            <a:pPr indent="-342900" lvl="3" marL="1828800" rtl="0" algn="l">
              <a:lnSpc>
                <a:spcPct val="115000"/>
              </a:lnSpc>
              <a:spcBef>
                <a:spcPts val="0"/>
              </a:spcBef>
              <a:spcAft>
                <a:spcPts val="0"/>
              </a:spcAft>
              <a:buSzPts val="1800"/>
              <a:buChar char="•"/>
            </a:pPr>
            <a:r>
              <a:rPr lang="en-US"/>
              <a:t>Patients seen in the ED of the enrolling site and;</a:t>
            </a:r>
            <a:endParaRPr/>
          </a:p>
          <a:p>
            <a:pPr indent="-342900" lvl="3" marL="1828800" rtl="0" algn="l">
              <a:lnSpc>
                <a:spcPct val="115000"/>
              </a:lnSpc>
              <a:spcBef>
                <a:spcPts val="0"/>
              </a:spcBef>
              <a:spcAft>
                <a:spcPts val="0"/>
              </a:spcAft>
              <a:buSzPts val="1800"/>
              <a:buChar char="•"/>
            </a:pPr>
            <a:r>
              <a:rPr lang="en-US"/>
              <a:t>administered LEV, valproate (valproic acid), or fosphenytoin intravenously and;</a:t>
            </a:r>
            <a:endParaRPr/>
          </a:p>
          <a:p>
            <a:pPr indent="-342900" lvl="3" marL="1828800" rtl="0" algn="l">
              <a:lnSpc>
                <a:spcPct val="115000"/>
              </a:lnSpc>
              <a:spcBef>
                <a:spcPts val="0"/>
              </a:spcBef>
              <a:spcAft>
                <a:spcPts val="0"/>
              </a:spcAft>
              <a:buSzPts val="1800"/>
              <a:buChar char="•"/>
            </a:pPr>
            <a:r>
              <a:rPr lang="en-US"/>
              <a:t>for the treatment of seizures or Status Epilepticus.</a:t>
            </a:r>
            <a:endParaRPr/>
          </a:p>
          <a:p>
            <a:pPr indent="0" lvl="0" marL="0" rtl="0" algn="l">
              <a:lnSpc>
                <a:spcPct val="115000"/>
              </a:lnSpc>
              <a:spcBef>
                <a:spcPts val="0"/>
              </a:spcBef>
              <a:spcAft>
                <a:spcPts val="0"/>
              </a:spcAft>
              <a:buNone/>
            </a:pPr>
            <a:r>
              <a:t/>
            </a:r>
            <a:endParaRPr/>
          </a:p>
          <a:p>
            <a:pPr indent="-342900" lvl="0" marL="457200" rtl="0" algn="l">
              <a:lnSpc>
                <a:spcPct val="115000"/>
              </a:lnSpc>
              <a:spcBef>
                <a:spcPts val="0"/>
              </a:spcBef>
              <a:spcAft>
                <a:spcPts val="0"/>
              </a:spcAft>
              <a:buSzPts val="1800"/>
              <a:buChar char="•"/>
            </a:pPr>
            <a:r>
              <a:rPr lang="en-US" sz="1800"/>
              <a:t>The A08 ‘Age’ No Save missing data check has been removed - sites can save and submit the form when A08 is left blank if age of the patient is unknown.</a:t>
            </a:r>
            <a:endParaRPr sz="1800"/>
          </a:p>
          <a:p>
            <a:pPr indent="0" lvl="0" marL="457200" rtl="0" algn="l">
              <a:lnSpc>
                <a:spcPct val="115000"/>
              </a:lnSpc>
              <a:spcBef>
                <a:spcPts val="0"/>
              </a:spcBef>
              <a:spcAft>
                <a:spcPts val="0"/>
              </a:spcAft>
              <a:buNone/>
            </a:pPr>
            <a:r>
              <a:t/>
            </a:r>
            <a:endParaRPr sz="1800"/>
          </a:p>
          <a:p>
            <a:pPr indent="-342900" lvl="0" marL="457200" rtl="0" algn="l">
              <a:lnSpc>
                <a:spcPct val="115000"/>
              </a:lnSpc>
              <a:spcBef>
                <a:spcPts val="0"/>
              </a:spcBef>
              <a:spcAft>
                <a:spcPts val="0"/>
              </a:spcAft>
              <a:buSzPts val="1800"/>
              <a:buChar char="•"/>
            </a:pPr>
            <a:r>
              <a:rPr lang="en-US" sz="1800"/>
              <a:t>Q13 ‘The last dose of a benzodiazepine was administered 5-30 minutes before study drug administration’ has been removed from the inclusion criteria as the literal interpretation of this question would always be responded to as ‘No’ since screen failures in KESETT will not be administered study drug.</a:t>
            </a:r>
            <a:endParaRPr sz="1800"/>
          </a:p>
        </p:txBody>
      </p:sp>
      <p:pic>
        <p:nvPicPr>
          <p:cNvPr descr="A close-up of a logo&#10;&#10;AI-generated content may be incorrect." id="596" name="Google Shape;596;g3e705a72ff8_0_38"/>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0" name="Shape 600"/>
        <p:cNvGrpSpPr/>
        <p:nvPr/>
      </p:nvGrpSpPr>
      <p:grpSpPr>
        <a:xfrm>
          <a:off x="0" y="0"/>
          <a:ext cx="0" cy="0"/>
          <a:chOff x="0" y="0"/>
          <a:chExt cx="0" cy="0"/>
        </a:xfrm>
      </p:grpSpPr>
      <p:sp>
        <p:nvSpPr>
          <p:cNvPr id="601" name="Google Shape;601;g3d460df9019_1_75"/>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lang="en-US">
                <a:solidFill>
                  <a:srgbClr val="7030A0"/>
                </a:solidFill>
                <a:latin typeface="Arial"/>
                <a:ea typeface="Arial"/>
                <a:cs typeface="Arial"/>
                <a:sym typeface="Arial"/>
              </a:rPr>
              <a:t>DCC Resources</a:t>
            </a:r>
            <a:endParaRPr>
              <a:solidFill>
                <a:srgbClr val="7030A0"/>
              </a:solidFill>
              <a:latin typeface="Arial"/>
              <a:ea typeface="Arial"/>
              <a:cs typeface="Arial"/>
              <a:sym typeface="Arial"/>
            </a:endParaRPr>
          </a:p>
        </p:txBody>
      </p:sp>
      <p:sp>
        <p:nvSpPr>
          <p:cNvPr id="602" name="Google Shape;602;g3d460df9019_1_75"/>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Autofit/>
          </a:bodyPr>
          <a:lstStyle/>
          <a:p>
            <a:pPr indent="-406400" lvl="0" marL="457200" rtl="0" algn="l">
              <a:lnSpc>
                <a:spcPct val="115000"/>
              </a:lnSpc>
              <a:spcBef>
                <a:spcPts val="0"/>
              </a:spcBef>
              <a:spcAft>
                <a:spcPts val="0"/>
              </a:spcAft>
              <a:buSzPts val="2800"/>
              <a:buChar char="•"/>
            </a:pPr>
            <a:r>
              <a:rPr lang="en-US"/>
              <a:t>SIREN Website</a:t>
            </a:r>
            <a:endParaRPr/>
          </a:p>
          <a:p>
            <a:pPr indent="-342900" lvl="1" marL="914400" rtl="0" algn="l">
              <a:lnSpc>
                <a:spcPct val="115000"/>
              </a:lnSpc>
              <a:spcBef>
                <a:spcPts val="0"/>
              </a:spcBef>
              <a:spcAft>
                <a:spcPts val="0"/>
              </a:spcAft>
              <a:buSzPts val="1800"/>
              <a:buChar char="•"/>
            </a:pPr>
            <a:r>
              <a:rPr lang="en-US"/>
              <a:t>SIREN WebDCUv2 User Manual </a:t>
            </a:r>
            <a:endParaRPr/>
          </a:p>
          <a:p>
            <a:pPr indent="-342900" lvl="1" marL="914400" rtl="0" algn="l">
              <a:lnSpc>
                <a:spcPct val="115000"/>
              </a:lnSpc>
              <a:spcBef>
                <a:spcPts val="0"/>
              </a:spcBef>
              <a:spcAft>
                <a:spcPts val="0"/>
              </a:spcAft>
              <a:buSzPts val="1800"/>
              <a:buChar char="•"/>
            </a:pPr>
            <a:r>
              <a:rPr lang="en-US"/>
              <a:t>Data Collection Guidelines</a:t>
            </a:r>
            <a:endParaRPr/>
          </a:p>
          <a:p>
            <a:pPr indent="0" lvl="0" marL="914400" rtl="0" algn="l">
              <a:lnSpc>
                <a:spcPct val="115000"/>
              </a:lnSpc>
              <a:spcBef>
                <a:spcPts val="0"/>
              </a:spcBef>
              <a:spcAft>
                <a:spcPts val="0"/>
              </a:spcAft>
              <a:buSzPts val="1800"/>
              <a:buNone/>
            </a:pPr>
            <a:r>
              <a:t/>
            </a:r>
            <a:endParaRPr/>
          </a:p>
          <a:p>
            <a:pPr indent="-406400" lvl="0" marL="457200" rtl="0" algn="l">
              <a:lnSpc>
                <a:spcPct val="115000"/>
              </a:lnSpc>
              <a:spcBef>
                <a:spcPts val="0"/>
              </a:spcBef>
              <a:spcAft>
                <a:spcPts val="0"/>
              </a:spcAft>
              <a:buSzPts val="2800"/>
              <a:buChar char="•"/>
            </a:pPr>
            <a:r>
              <a:rPr lang="en-US"/>
              <a:t>Contact us</a:t>
            </a:r>
            <a:endParaRPr/>
          </a:p>
          <a:p>
            <a:pPr indent="-342900" lvl="1" marL="914400" rtl="0" algn="l">
              <a:lnSpc>
                <a:spcPct val="115000"/>
              </a:lnSpc>
              <a:spcBef>
                <a:spcPts val="0"/>
              </a:spcBef>
              <a:spcAft>
                <a:spcPts val="0"/>
              </a:spcAft>
              <a:buSzPts val="1800"/>
              <a:buChar char="•"/>
            </a:pPr>
            <a:r>
              <a:rPr lang="en-US"/>
              <a:t>Riley Luckmann (</a:t>
            </a:r>
            <a:r>
              <a:rPr lang="en-US" u="sng">
                <a:solidFill>
                  <a:schemeClr val="hlink"/>
                </a:solidFill>
                <a:hlinkClick r:id="rId3"/>
              </a:rPr>
              <a:t>luckmann@musc.edu</a:t>
            </a:r>
            <a:r>
              <a:rPr lang="en-US"/>
              <a:t>)</a:t>
            </a:r>
            <a:endParaRPr/>
          </a:p>
          <a:p>
            <a:pPr indent="-342900" lvl="1" marL="914400" rtl="0" algn="l">
              <a:lnSpc>
                <a:spcPct val="115000"/>
              </a:lnSpc>
              <a:spcBef>
                <a:spcPts val="0"/>
              </a:spcBef>
              <a:spcAft>
                <a:spcPts val="0"/>
              </a:spcAft>
              <a:buSzPts val="1800"/>
              <a:buChar char="•"/>
            </a:pPr>
            <a:r>
              <a:rPr lang="en-US"/>
              <a:t>Morgan Davie (</a:t>
            </a:r>
            <a:r>
              <a:rPr lang="en-US" u="sng">
                <a:solidFill>
                  <a:schemeClr val="hlink"/>
                </a:solidFill>
                <a:hlinkClick r:id="rId4"/>
              </a:rPr>
              <a:t>daviem@musc.edu</a:t>
            </a:r>
            <a:r>
              <a:rPr lang="en-US"/>
              <a:t>)</a:t>
            </a:r>
            <a:endParaRPr/>
          </a:p>
          <a:p>
            <a:pPr indent="-342900" lvl="1" marL="914400" rtl="0" algn="l">
              <a:lnSpc>
                <a:spcPct val="115000"/>
              </a:lnSpc>
              <a:spcBef>
                <a:spcPts val="0"/>
              </a:spcBef>
              <a:spcAft>
                <a:spcPts val="0"/>
              </a:spcAft>
              <a:buSzPts val="1800"/>
              <a:buChar char="•"/>
            </a:pPr>
            <a:r>
              <a:rPr lang="en-US"/>
              <a:t>Sara Meyer (</a:t>
            </a:r>
            <a:r>
              <a:rPr lang="en-US" u="sng">
                <a:solidFill>
                  <a:schemeClr val="hlink"/>
                </a:solidFill>
                <a:hlinkClick r:id="rId5"/>
              </a:rPr>
              <a:t>butlers@musc.edu</a:t>
            </a:r>
            <a:r>
              <a:rPr lang="en-US"/>
              <a:t>)</a:t>
            </a:r>
            <a:endParaRPr/>
          </a:p>
          <a:p>
            <a:pPr indent="0" lvl="0" marL="0" rtl="0" algn="l">
              <a:lnSpc>
                <a:spcPct val="115000"/>
              </a:lnSpc>
              <a:spcBef>
                <a:spcPts val="0"/>
              </a:spcBef>
              <a:spcAft>
                <a:spcPts val="0"/>
              </a:spcAft>
              <a:buSzPts val="1800"/>
              <a:buNone/>
            </a:pPr>
            <a:r>
              <a:t/>
            </a:r>
            <a:endParaRPr/>
          </a:p>
          <a:p>
            <a:pPr indent="0" lvl="0" marL="0" rtl="0" algn="l">
              <a:lnSpc>
                <a:spcPct val="115000"/>
              </a:lnSpc>
              <a:spcBef>
                <a:spcPts val="0"/>
              </a:spcBef>
              <a:spcAft>
                <a:spcPts val="0"/>
              </a:spcAft>
              <a:buSzPts val="1800"/>
              <a:buNone/>
            </a:pPr>
            <a:r>
              <a:t/>
            </a:r>
            <a:endParaRPr/>
          </a:p>
          <a:p>
            <a:pPr indent="0" lvl="0" marL="457200" rtl="0" algn="l">
              <a:lnSpc>
                <a:spcPct val="115000"/>
              </a:lnSpc>
              <a:spcBef>
                <a:spcPts val="0"/>
              </a:spcBef>
              <a:spcAft>
                <a:spcPts val="0"/>
              </a:spcAft>
              <a:buSzPts val="1800"/>
              <a:buNone/>
            </a:pPr>
            <a:r>
              <a:t/>
            </a:r>
            <a:endParaRPr/>
          </a:p>
          <a:p>
            <a:pPr indent="0" lvl="0" marL="12700" rtl="0" algn="l">
              <a:lnSpc>
                <a:spcPct val="115000"/>
              </a:lnSpc>
              <a:spcBef>
                <a:spcPts val="0"/>
              </a:spcBef>
              <a:spcAft>
                <a:spcPts val="0"/>
              </a:spcAft>
              <a:buSzPts val="1800"/>
              <a:buNone/>
            </a:pPr>
            <a:r>
              <a:t/>
            </a:r>
            <a:endParaRPr/>
          </a:p>
        </p:txBody>
      </p:sp>
      <p:pic>
        <p:nvPicPr>
          <p:cNvPr descr="A close-up of a logo&#10;&#10;AI-generated content may be incorrect." id="603" name="Google Shape;603;g3d460df9019_1_75"/>
          <p:cNvPicPr preferRelativeResize="0"/>
          <p:nvPr>
            <p:ph idx="1" type="body"/>
          </p:nvPr>
        </p:nvPicPr>
        <p:blipFill rotWithShape="1">
          <a:blip r:embed="rId6">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07" name="Shape 607"/>
        <p:cNvGrpSpPr/>
        <p:nvPr/>
      </p:nvGrpSpPr>
      <p:grpSpPr>
        <a:xfrm>
          <a:off x="0" y="0"/>
          <a:ext cx="0" cy="0"/>
          <a:chOff x="0" y="0"/>
          <a:chExt cx="0" cy="0"/>
        </a:xfrm>
      </p:grpSpPr>
      <p:sp>
        <p:nvSpPr>
          <p:cNvPr id="608" name="Google Shape;608;g3c2f736c8a3_0_1088"/>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09" name="Google Shape;609;g3c2f736c8a3_0_1088"/>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610" name="Google Shape;610;g3c2f736c8a3_0_1088"/>
          <p:cNvGrpSpPr/>
          <p:nvPr/>
        </p:nvGrpSpPr>
        <p:grpSpPr>
          <a:xfrm>
            <a:off x="1303402" y="3985"/>
            <a:ext cx="9772765" cy="6858000"/>
            <a:chOff x="1303402" y="3985"/>
            <a:chExt cx="9772765" cy="6858000"/>
          </a:xfrm>
        </p:grpSpPr>
        <p:sp>
          <p:nvSpPr>
            <p:cNvPr id="611" name="Google Shape;611;g3c2f736c8a3_0_1088"/>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12" name="Google Shape;612;g3c2f736c8a3_0_1088"/>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13" name="Google Shape;613;g3c2f736c8a3_0_1088"/>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14" name="Google Shape;614;g3c2f736c8a3_0_1088"/>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15" name="Google Shape;615;g3c2f736c8a3_0_1088"/>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16" name="Google Shape;616;g3c2f736c8a3_0_1088"/>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17" name="Google Shape;617;g3c2f736c8a3_0_1088"/>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618" name="Google Shape;618;g3c2f736c8a3_0_1088"/>
          <p:cNvSpPr txBox="1"/>
          <p:nvPr>
            <p:ph type="ctrTitle"/>
          </p:nvPr>
        </p:nvSpPr>
        <p:spPr>
          <a:xfrm>
            <a:off x="2786400" y="666850"/>
            <a:ext cx="6619500" cy="43167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Questions &amp; discussion</a:t>
            </a:r>
            <a:endParaRPr b="1" sz="4400">
              <a:latin typeface="Arial"/>
              <a:ea typeface="Arial"/>
              <a:cs typeface="Arial"/>
              <a:sym typeface="Arial"/>
            </a:endParaRPr>
          </a:p>
          <a:p>
            <a:pPr indent="0" lvl="0" marL="0" rtl="0" algn="ctr">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a:p>
            <a:pPr indent="0" lvl="0" marL="0" rtl="0" algn="ctr">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Thank you!</a:t>
            </a:r>
            <a:endParaRPr b="1" sz="4400">
              <a:latin typeface="Arial"/>
              <a:ea typeface="Arial"/>
              <a:cs typeface="Arial"/>
              <a:sym typeface="Arial"/>
            </a:endParaRPr>
          </a:p>
          <a:p>
            <a:pPr indent="0" lvl="0" marL="0" rtl="0" algn="ctr">
              <a:lnSpc>
                <a:spcPct val="90000"/>
              </a:lnSpc>
              <a:spcBef>
                <a:spcPts val="0"/>
              </a:spcBef>
              <a:spcAft>
                <a:spcPts val="0"/>
              </a:spcAft>
              <a:buClr>
                <a:schemeClr val="dk1"/>
              </a:buClr>
              <a:buSzPts val="1800"/>
              <a:buFont typeface="Arial"/>
              <a:buNone/>
            </a:pPr>
            <a:r>
              <a:rPr b="1" lang="en-US" sz="4400" u="sng">
                <a:solidFill>
                  <a:schemeClr val="hlink"/>
                </a:solidFill>
                <a:latin typeface="Arial"/>
                <a:ea typeface="Arial"/>
                <a:cs typeface="Arial"/>
                <a:sym typeface="Arial"/>
                <a:hlinkClick r:id="rId3"/>
              </a:rPr>
              <a:t>kesett.org</a:t>
            </a:r>
            <a:r>
              <a:rPr b="1" lang="en-US" sz="4400">
                <a:latin typeface="Arial"/>
                <a:ea typeface="Arial"/>
                <a:cs typeface="Arial"/>
                <a:sym typeface="Arial"/>
              </a:rPr>
              <a:t> </a:t>
            </a:r>
            <a:endParaRPr b="1" sz="4400">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p:txBody>
      </p:sp>
      <p:sp>
        <p:nvSpPr>
          <p:cNvPr id="619" name="Google Shape;619;g3c2f736c8a3_0_1088"/>
          <p:cNvSpPr txBox="1"/>
          <p:nvPr>
            <p:ph idx="1" type="subTitle"/>
          </p:nvPr>
        </p:nvSpPr>
        <p:spPr>
          <a:xfrm>
            <a:off x="3215404" y="5343502"/>
            <a:ext cx="5760900" cy="682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rPr lang="en-US"/>
              <a:t>Next All-site call: Friday, </a:t>
            </a:r>
            <a:r>
              <a:rPr lang="en-US">
                <a:extLst>
                  <a:ext uri="http://customooxmlschemas.google.com/">
                    <go:slidesCustomData xmlns:go="http://customooxmlschemas.google.com/" textRoundtripDataId="3"/>
                  </a:ext>
                </a:extLst>
              </a:rPr>
              <a:t>July 10</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618"/>
                                        </p:tgtEl>
                                        <p:attrNameLst>
                                          <p:attrName>style.visibility</p:attrName>
                                        </p:attrNameLst>
                                      </p:cBhvr>
                                      <p:to>
                                        <p:strVal val="visible"/>
                                      </p:to>
                                    </p:set>
                                    <p:animEffect filter="fade" transition="in">
                                      <p:cBhvr>
                                        <p:cTn dur="1000"/>
                                        <p:tgtEl>
                                          <p:spTgt spid="618"/>
                                        </p:tgtEl>
                                      </p:cBhvr>
                                    </p:animEffect>
                                  </p:childTnLst>
                                </p:cTn>
                              </p:par>
                              <p:par>
                                <p:cTn fill="hold" nodeType="withEffect" presetClass="entr" presetID="10" presetSubtype="0">
                                  <p:stCondLst>
                                    <p:cond delay="1000"/>
                                  </p:stCondLst>
                                  <p:childTnLst>
                                    <p:set>
                                      <p:cBhvr>
                                        <p:cTn dur="1" fill="hold">
                                          <p:stCondLst>
                                            <p:cond delay="0"/>
                                          </p:stCondLst>
                                        </p:cTn>
                                        <p:tgtEl>
                                          <p:spTgt spid="619">
                                            <p:txEl>
                                              <p:pRg end="0" st="0"/>
                                            </p:txEl>
                                          </p:spTgt>
                                        </p:tgtEl>
                                        <p:attrNameLst>
                                          <p:attrName>style.visibility</p:attrName>
                                        </p:attrNameLst>
                                      </p:cBhvr>
                                      <p:to>
                                        <p:strVal val="visible"/>
                                      </p:to>
                                    </p:set>
                                    <p:animEffect filter="fade" transition="in">
                                      <p:cBhvr>
                                        <p:cTn dur="1000"/>
                                        <p:tgtEl>
                                          <p:spTgt spid="619">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23" name="Shape 623"/>
        <p:cNvGrpSpPr/>
        <p:nvPr/>
      </p:nvGrpSpPr>
      <p:grpSpPr>
        <a:xfrm>
          <a:off x="0" y="0"/>
          <a:ext cx="0" cy="0"/>
          <a:chOff x="0" y="0"/>
          <a:chExt cx="0" cy="0"/>
        </a:xfrm>
      </p:grpSpPr>
      <p:grpSp>
        <p:nvGrpSpPr>
          <p:cNvPr id="624" name="Google Shape;624;g3c2f736c8a3_0_1"/>
          <p:cNvGrpSpPr/>
          <p:nvPr/>
        </p:nvGrpSpPr>
        <p:grpSpPr>
          <a:xfrm>
            <a:off x="838200" y="1419850"/>
            <a:ext cx="10515600" cy="3755461"/>
            <a:chOff x="0" y="-312525"/>
            <a:chExt cx="10515600" cy="3755461"/>
          </a:xfrm>
        </p:grpSpPr>
        <p:sp>
          <p:nvSpPr>
            <p:cNvPr id="625" name="Google Shape;625;g3c2f736c8a3_0_1"/>
            <p:cNvSpPr/>
            <p:nvPr/>
          </p:nvSpPr>
          <p:spPr>
            <a:xfrm>
              <a:off x="0" y="-312525"/>
              <a:ext cx="10515600" cy="1112100"/>
            </a:xfrm>
            <a:prstGeom prst="roundRect">
              <a:avLst>
                <a:gd fmla="val 10000" name="adj"/>
              </a:avLst>
            </a:prstGeom>
            <a:solidFill>
              <a:srgbClr val="E2D8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6" name="Google Shape;626;g3c2f736c8a3_0_1"/>
            <p:cNvSpPr/>
            <p:nvPr/>
          </p:nvSpPr>
          <p:spPr>
            <a:xfrm>
              <a:off x="836323" y="3399"/>
              <a:ext cx="9679200" cy="724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7" name="Google Shape;627;g3c2f736c8a3_0_1"/>
            <p:cNvSpPr txBox="1"/>
            <p:nvPr/>
          </p:nvSpPr>
          <p:spPr>
            <a:xfrm>
              <a:off x="836325" y="-185825"/>
              <a:ext cx="9679200" cy="985500"/>
            </a:xfrm>
            <a:prstGeom prst="rect">
              <a:avLst/>
            </a:prstGeom>
            <a:noFill/>
            <a:ln>
              <a:noFill/>
            </a:ln>
          </p:spPr>
          <p:txBody>
            <a:bodyPr anchorCtr="0" anchor="ctr" bIns="76625" lIns="76625" spcFirstLastPara="1" rIns="76625" wrap="square" tIns="76625">
              <a:noAutofit/>
            </a:bodyPr>
            <a:lstStyle/>
            <a:p>
              <a:pPr indent="0" lvl="0" marL="0" marR="0" rtl="0" algn="l">
                <a:lnSpc>
                  <a:spcPct val="100000"/>
                </a:lnSpc>
                <a:spcBef>
                  <a:spcPts val="0"/>
                </a:spcBef>
                <a:spcAft>
                  <a:spcPts val="0"/>
                </a:spcAft>
                <a:buClr>
                  <a:schemeClr val="dk1"/>
                </a:buClr>
                <a:buSzPts val="1900"/>
                <a:buFont typeface="Arial"/>
                <a:buNone/>
              </a:pPr>
              <a:r>
                <a:rPr b="0" i="0" lang="en-US" sz="2300" u="none" cap="none" strike="noStrike">
                  <a:solidFill>
                    <a:schemeClr val="dk1"/>
                  </a:solidFill>
                  <a:latin typeface="Arial"/>
                  <a:ea typeface="Arial"/>
                  <a:cs typeface="Arial"/>
                  <a:sym typeface="Arial"/>
                </a:rPr>
                <a:t>Do VNS or VP shunts exclude patients from KESETT?</a:t>
              </a:r>
              <a:endParaRPr b="0" i="0" sz="2300" u="none" cap="none" strike="noStrike">
                <a:solidFill>
                  <a:schemeClr val="dk1"/>
                </a:solidFill>
                <a:latin typeface="Arial"/>
                <a:ea typeface="Arial"/>
                <a:cs typeface="Arial"/>
                <a:sym typeface="Arial"/>
              </a:endParaRPr>
            </a:p>
          </p:txBody>
        </p:sp>
        <p:sp>
          <p:nvSpPr>
            <p:cNvPr id="628" name="Google Shape;628;g3c2f736c8a3_0_1"/>
            <p:cNvSpPr/>
            <p:nvPr/>
          </p:nvSpPr>
          <p:spPr>
            <a:xfrm>
              <a:off x="0" y="908511"/>
              <a:ext cx="10515600" cy="724200"/>
            </a:xfrm>
            <a:prstGeom prst="roundRect">
              <a:avLst>
                <a:gd fmla="val 10000" name="adj"/>
              </a:avLst>
            </a:prstGeom>
            <a:solidFill>
              <a:srgbClr val="E2D8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9" name="Google Shape;629;g3c2f736c8a3_0_1"/>
            <p:cNvSpPr/>
            <p:nvPr/>
          </p:nvSpPr>
          <p:spPr>
            <a:xfrm>
              <a:off x="836323" y="908511"/>
              <a:ext cx="9679200" cy="724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0" name="Google Shape;630;g3c2f736c8a3_0_1"/>
            <p:cNvSpPr txBox="1"/>
            <p:nvPr/>
          </p:nvSpPr>
          <p:spPr>
            <a:xfrm>
              <a:off x="836323" y="908511"/>
              <a:ext cx="9679200" cy="724200"/>
            </a:xfrm>
            <a:prstGeom prst="rect">
              <a:avLst/>
            </a:prstGeom>
            <a:noFill/>
            <a:ln>
              <a:noFill/>
            </a:ln>
          </p:spPr>
          <p:txBody>
            <a:bodyPr anchorCtr="0" anchor="ctr" bIns="76625" lIns="76625" spcFirstLastPara="1" rIns="76625" wrap="square" tIns="76625">
              <a:noAutofit/>
            </a:bodyPr>
            <a:lstStyle/>
            <a:p>
              <a:pPr indent="0" lvl="0" marL="0" marR="0" rtl="0" algn="l">
                <a:lnSpc>
                  <a:spcPct val="100000"/>
                </a:lnSpc>
                <a:spcBef>
                  <a:spcPts val="0"/>
                </a:spcBef>
                <a:spcAft>
                  <a:spcPts val="0"/>
                </a:spcAft>
                <a:buClr>
                  <a:schemeClr val="dk1"/>
                </a:buClr>
                <a:buSzPts val="1900"/>
                <a:buFont typeface="Arial"/>
                <a:buNone/>
              </a:pPr>
              <a:r>
                <a:rPr b="0" i="0" lang="en-US" sz="2300" u="none" cap="none" strike="noStrike">
                  <a:solidFill>
                    <a:schemeClr val="dk1"/>
                  </a:solidFill>
                  <a:latin typeface="Arial"/>
                  <a:ea typeface="Arial"/>
                  <a:cs typeface="Arial"/>
                  <a:sym typeface="Arial"/>
                </a:rPr>
                <a:t>How should we clean the Ceribell device?</a:t>
              </a:r>
              <a:endParaRPr b="0" i="0" sz="1800" u="none" cap="none" strike="noStrike">
                <a:solidFill>
                  <a:srgbClr val="000000"/>
                </a:solidFill>
                <a:latin typeface="Arial"/>
                <a:ea typeface="Arial"/>
                <a:cs typeface="Arial"/>
                <a:sym typeface="Arial"/>
              </a:endParaRPr>
            </a:p>
          </p:txBody>
        </p:sp>
        <p:sp>
          <p:nvSpPr>
            <p:cNvPr id="631" name="Google Shape;631;g3c2f736c8a3_0_1"/>
            <p:cNvSpPr/>
            <p:nvPr/>
          </p:nvSpPr>
          <p:spPr>
            <a:xfrm>
              <a:off x="0" y="1813624"/>
              <a:ext cx="10515600" cy="724200"/>
            </a:xfrm>
            <a:prstGeom prst="roundRect">
              <a:avLst>
                <a:gd fmla="val 10000" name="adj"/>
              </a:avLst>
            </a:prstGeom>
            <a:solidFill>
              <a:srgbClr val="E2D8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2" name="Google Shape;632;g3c2f736c8a3_0_1"/>
            <p:cNvSpPr/>
            <p:nvPr/>
          </p:nvSpPr>
          <p:spPr>
            <a:xfrm>
              <a:off x="836323" y="1813624"/>
              <a:ext cx="9679200" cy="724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3" name="Google Shape;633;g3c2f736c8a3_0_1"/>
            <p:cNvSpPr/>
            <p:nvPr/>
          </p:nvSpPr>
          <p:spPr>
            <a:xfrm>
              <a:off x="836323" y="2718736"/>
              <a:ext cx="9679200" cy="7242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634" name="Google Shape;634;g3c2f736c8a3_0_1"/>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latin typeface="Arial"/>
                <a:ea typeface="Arial"/>
                <a:cs typeface="Arial"/>
                <a:sym typeface="Arial"/>
              </a:rPr>
              <a:t>New FAQs</a:t>
            </a:r>
            <a:endParaRPr>
              <a:latin typeface="Arial"/>
              <a:ea typeface="Arial"/>
              <a:cs typeface="Arial"/>
              <a:sym typeface="Arial"/>
            </a:endParaRPr>
          </a:p>
        </p:txBody>
      </p:sp>
      <p:sp>
        <p:nvSpPr>
          <p:cNvPr id="635" name="Google Shape;635;g3c2f736c8a3_0_1"/>
          <p:cNvSpPr/>
          <p:nvPr/>
        </p:nvSpPr>
        <p:spPr>
          <a:xfrm>
            <a:off x="1041762" y="1789393"/>
            <a:ext cx="398100" cy="398100"/>
          </a:xfrm>
          <a:prstGeom prst="rect">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6" name="Google Shape;636;g3c2f736c8a3_0_1"/>
          <p:cNvSpPr/>
          <p:nvPr/>
        </p:nvSpPr>
        <p:spPr>
          <a:xfrm>
            <a:off x="1041762" y="2760168"/>
            <a:ext cx="398100" cy="398100"/>
          </a:xfrm>
          <a:prstGeom prst="rect">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7" name="Google Shape;637;g3c2f736c8a3_0_1"/>
          <p:cNvSpPr/>
          <p:nvPr/>
        </p:nvSpPr>
        <p:spPr>
          <a:xfrm>
            <a:off x="1041762" y="3730943"/>
            <a:ext cx="398100" cy="398100"/>
          </a:xfrm>
          <a:prstGeom prst="rect">
            <a:avLst/>
          </a:prstGeom>
          <a:blipFill rotWithShape="1">
            <a:blip r:embed="rId3">
              <a:alphaModFix/>
            </a:blip>
            <a:stretch>
              <a:fillRect b="0" l="0" r="0" t="0"/>
            </a:stretch>
          </a:blip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8" name="Google Shape;638;g3c2f736c8a3_0_1"/>
          <p:cNvSpPr txBox="1"/>
          <p:nvPr/>
        </p:nvSpPr>
        <p:spPr>
          <a:xfrm>
            <a:off x="1674598" y="3567898"/>
            <a:ext cx="9679200" cy="724200"/>
          </a:xfrm>
          <a:prstGeom prst="rect">
            <a:avLst/>
          </a:prstGeom>
          <a:noFill/>
          <a:ln>
            <a:noFill/>
          </a:ln>
        </p:spPr>
        <p:txBody>
          <a:bodyPr anchorCtr="0" anchor="ctr" bIns="76625" lIns="76625" spcFirstLastPara="1" rIns="76625" wrap="square" tIns="76625">
            <a:noAutofit/>
          </a:bodyPr>
          <a:lstStyle/>
          <a:p>
            <a:pPr indent="0" lvl="0" marL="0" marR="0" rtl="0" algn="l">
              <a:lnSpc>
                <a:spcPct val="100000"/>
              </a:lnSpc>
              <a:spcBef>
                <a:spcPts val="0"/>
              </a:spcBef>
              <a:spcAft>
                <a:spcPts val="0"/>
              </a:spcAft>
              <a:buClr>
                <a:schemeClr val="dk1"/>
              </a:buClr>
              <a:buSzPts val="1900"/>
              <a:buFont typeface="Arial"/>
              <a:buNone/>
            </a:pPr>
            <a:r>
              <a:rPr b="0" i="0" lang="en-US" sz="2300" u="none" cap="none" strike="noStrike">
                <a:solidFill>
                  <a:schemeClr val="dk1"/>
                </a:solidFill>
                <a:latin typeface="Arial"/>
                <a:ea typeface="Arial"/>
                <a:cs typeface="Arial"/>
                <a:sym typeface="Arial"/>
              </a:rPr>
              <a:t>Check out the FAQs on the website &gt; </a:t>
            </a:r>
            <a:r>
              <a:rPr b="0" i="1" lang="en-US" sz="2300" u="none" cap="none" strike="noStrike">
                <a:solidFill>
                  <a:schemeClr val="dk1"/>
                </a:solidFill>
                <a:latin typeface="Arial"/>
                <a:ea typeface="Arial"/>
                <a:cs typeface="Arial"/>
                <a:sym typeface="Arial"/>
              </a:rPr>
              <a:t>FAQs tab</a:t>
            </a:r>
            <a:endParaRPr b="0" i="1" sz="1800" u="none" cap="none" strike="noStrike">
              <a:solidFill>
                <a:srgbClr val="000000"/>
              </a:solidFill>
              <a:latin typeface="Arial"/>
              <a:ea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42" name="Shape 642"/>
        <p:cNvGrpSpPr/>
        <p:nvPr/>
      </p:nvGrpSpPr>
      <p:grpSpPr>
        <a:xfrm>
          <a:off x="0" y="0"/>
          <a:ext cx="0" cy="0"/>
          <a:chOff x="0" y="0"/>
          <a:chExt cx="0" cy="0"/>
        </a:xfrm>
      </p:grpSpPr>
      <p:sp>
        <p:nvSpPr>
          <p:cNvPr id="643" name="Google Shape;643;p13"/>
          <p:cNvSpPr txBox="1"/>
          <p:nvPr/>
        </p:nvSpPr>
        <p:spPr>
          <a:xfrm>
            <a:off x="1731523" y="2505670"/>
            <a:ext cx="8472792" cy="92333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5400"/>
              <a:buFont typeface="Arial"/>
              <a:buNone/>
            </a:pPr>
            <a:r>
              <a:rPr b="0" i="0" lang="en-US" sz="5400" u="none" cap="none" strike="noStrike">
                <a:solidFill>
                  <a:schemeClr val="dk1"/>
                </a:solidFill>
                <a:latin typeface="Arial"/>
                <a:ea typeface="Arial"/>
                <a:cs typeface="Arial"/>
                <a:sym typeface="Arial"/>
              </a:rPr>
              <a:t>Enrollment Video</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647" name="Shape 647"/>
        <p:cNvGrpSpPr/>
        <p:nvPr/>
      </p:nvGrpSpPr>
      <p:grpSpPr>
        <a:xfrm>
          <a:off x="0" y="0"/>
          <a:ext cx="0" cy="0"/>
          <a:chOff x="0" y="0"/>
          <a:chExt cx="0" cy="0"/>
        </a:xfrm>
      </p:grpSpPr>
      <p:sp>
        <p:nvSpPr>
          <p:cNvPr id="648" name="Google Shape;648;g3d422ecfddc_0_420"/>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49" name="Google Shape;649;g3d422ecfddc_0_420"/>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650" name="Google Shape;650;g3d422ecfddc_0_420"/>
          <p:cNvGrpSpPr/>
          <p:nvPr/>
        </p:nvGrpSpPr>
        <p:grpSpPr>
          <a:xfrm>
            <a:off x="1303402" y="3985"/>
            <a:ext cx="9772765" cy="6858000"/>
            <a:chOff x="1303402" y="3985"/>
            <a:chExt cx="9772765" cy="6858000"/>
          </a:xfrm>
        </p:grpSpPr>
        <p:sp>
          <p:nvSpPr>
            <p:cNvPr id="651" name="Google Shape;651;g3d422ecfddc_0_420"/>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52" name="Google Shape;652;g3d422ecfddc_0_420"/>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53" name="Google Shape;653;g3d422ecfddc_0_420"/>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54" name="Google Shape;654;g3d422ecfddc_0_420"/>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55" name="Google Shape;655;g3d422ecfddc_0_420"/>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56" name="Google Shape;656;g3d422ecfddc_0_420"/>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57" name="Google Shape;657;g3d422ecfddc_0_420"/>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658" name="Google Shape;658;g3d422ecfddc_0_420"/>
          <p:cNvSpPr txBox="1"/>
          <p:nvPr>
            <p:ph type="ctrTitle"/>
          </p:nvPr>
        </p:nvSpPr>
        <p:spPr>
          <a:xfrm>
            <a:off x="3215400" y="2217701"/>
            <a:ext cx="5760900" cy="19113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36735"/>
              <a:buFont typeface="Arial"/>
              <a:buNone/>
            </a:pPr>
            <a:r>
              <a:rPr b="1" lang="en-US" sz="4900">
                <a:latin typeface="Arial"/>
                <a:ea typeface="Arial"/>
                <a:cs typeface="Arial"/>
                <a:sym typeface="Arial"/>
              </a:rPr>
              <a:t>Training: </a:t>
            </a:r>
            <a:endParaRPr b="1" sz="4900">
              <a:latin typeface="Arial"/>
              <a:ea typeface="Arial"/>
              <a:cs typeface="Arial"/>
              <a:sym typeface="Arial"/>
            </a:endParaRPr>
          </a:p>
          <a:p>
            <a:pPr indent="0" lvl="0" marL="0" rtl="0" algn="ctr">
              <a:lnSpc>
                <a:spcPct val="90000"/>
              </a:lnSpc>
              <a:spcBef>
                <a:spcPts val="0"/>
              </a:spcBef>
              <a:spcAft>
                <a:spcPts val="0"/>
              </a:spcAft>
              <a:buClr>
                <a:schemeClr val="dk1"/>
              </a:buClr>
              <a:buSzPct val="36735"/>
              <a:buFont typeface="Arial"/>
              <a:buNone/>
            </a:pPr>
            <a:r>
              <a:rPr b="1" lang="en-US" sz="4900">
                <a:latin typeface="Arial"/>
                <a:ea typeface="Arial"/>
                <a:cs typeface="Arial"/>
                <a:sym typeface="Arial"/>
              </a:rPr>
              <a:t>Study Team &amp; Clinical Team</a:t>
            </a:r>
            <a:endParaRPr b="1" sz="4900">
              <a:latin typeface="Arial"/>
              <a:ea typeface="Arial"/>
              <a:cs typeface="Arial"/>
              <a:sym typeface="Arial"/>
            </a:endParaRPr>
          </a:p>
          <a:p>
            <a:pPr indent="0" lvl="0" marL="0" rtl="0" algn="l">
              <a:lnSpc>
                <a:spcPct val="90000"/>
              </a:lnSpc>
              <a:spcBef>
                <a:spcPts val="0"/>
              </a:spcBef>
              <a:spcAft>
                <a:spcPts val="0"/>
              </a:spcAft>
              <a:buClr>
                <a:schemeClr val="dk1"/>
              </a:buClr>
              <a:buSzPct val="40909"/>
              <a:buFont typeface="Arial"/>
              <a:buNone/>
            </a:pPr>
            <a:r>
              <a:t/>
            </a:r>
            <a:endParaRPr b="1" sz="4400">
              <a:latin typeface="Arial"/>
              <a:ea typeface="Arial"/>
              <a:cs typeface="Arial"/>
              <a:sym typeface="Arial"/>
            </a:endParaRPr>
          </a:p>
        </p:txBody>
      </p:sp>
      <p:sp>
        <p:nvSpPr>
          <p:cNvPr id="659" name="Google Shape;659;g3d422ecfddc_0_420"/>
          <p:cNvSpPr txBox="1"/>
          <p:nvPr>
            <p:ph idx="1" type="subTitle"/>
          </p:nvPr>
        </p:nvSpPr>
        <p:spPr>
          <a:xfrm>
            <a:off x="3215729" y="4290202"/>
            <a:ext cx="5760900" cy="682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rPr lang="en-US"/>
              <a:t>Megan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658"/>
                                        </p:tgtEl>
                                        <p:attrNameLst>
                                          <p:attrName>style.visibility</p:attrName>
                                        </p:attrNameLst>
                                      </p:cBhvr>
                                      <p:to>
                                        <p:strVal val="visible"/>
                                      </p:to>
                                    </p:set>
                                    <p:animEffect filter="fade" transition="in">
                                      <p:cBhvr>
                                        <p:cTn dur="1000"/>
                                        <p:tgtEl>
                                          <p:spTgt spid="658"/>
                                        </p:tgtEl>
                                      </p:cBhvr>
                                    </p:animEffect>
                                  </p:childTnLst>
                                </p:cTn>
                              </p:par>
                              <p:par>
                                <p:cTn fill="hold" nodeType="withEffect" presetClass="entr" presetID="10" presetSubtype="0">
                                  <p:stCondLst>
                                    <p:cond delay="1000"/>
                                  </p:stCondLst>
                                  <p:childTnLst>
                                    <p:set>
                                      <p:cBhvr>
                                        <p:cTn dur="1" fill="hold">
                                          <p:stCondLst>
                                            <p:cond delay="0"/>
                                          </p:stCondLst>
                                        </p:cTn>
                                        <p:tgtEl>
                                          <p:spTgt spid="659">
                                            <p:txEl>
                                              <p:pRg end="0" st="0"/>
                                            </p:txEl>
                                          </p:spTgt>
                                        </p:tgtEl>
                                        <p:attrNameLst>
                                          <p:attrName>style.visibility</p:attrName>
                                        </p:attrNameLst>
                                      </p:cBhvr>
                                      <p:to>
                                        <p:strVal val="visible"/>
                                      </p:to>
                                    </p:set>
                                    <p:animEffect filter="fade" transition="in">
                                      <p:cBhvr>
                                        <p:cTn dur="1000"/>
                                        <p:tgtEl>
                                          <p:spTgt spid="659">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63" name="Shape 663"/>
        <p:cNvGrpSpPr/>
        <p:nvPr/>
      </p:nvGrpSpPr>
      <p:grpSpPr>
        <a:xfrm>
          <a:off x="0" y="0"/>
          <a:ext cx="0" cy="0"/>
          <a:chOff x="0" y="0"/>
          <a:chExt cx="0" cy="0"/>
        </a:xfrm>
      </p:grpSpPr>
      <p:pic>
        <p:nvPicPr>
          <p:cNvPr descr="http://www.buffalo.edu/ubreporter/archive/2011_09_22/images/BehlingSimulation.jpg" id="664" name="Google Shape;664;g3d422ecfddc_0_793"/>
          <p:cNvPicPr preferRelativeResize="0"/>
          <p:nvPr/>
        </p:nvPicPr>
        <p:blipFill rotWithShape="1">
          <a:blip r:embed="rId3">
            <a:alphaModFix amt="30000"/>
          </a:blip>
          <a:srcRect b="5282" l="5447" r="5545" t="10209"/>
          <a:stretch/>
        </p:blipFill>
        <p:spPr>
          <a:xfrm>
            <a:off x="0" y="0"/>
            <a:ext cx="12192000" cy="6858000"/>
          </a:xfrm>
          <a:prstGeom prst="rect">
            <a:avLst/>
          </a:prstGeom>
          <a:solidFill>
            <a:schemeClr val="lt1">
              <a:alpha val="78039"/>
            </a:schemeClr>
          </a:solidFill>
          <a:ln>
            <a:noFill/>
          </a:ln>
        </p:spPr>
      </p:pic>
      <p:sp>
        <p:nvSpPr>
          <p:cNvPr id="665" name="Google Shape;665;g3d422ecfddc_0_793"/>
          <p:cNvSpPr txBox="1"/>
          <p:nvPr>
            <p:ph type="title"/>
          </p:nvPr>
        </p:nvSpPr>
        <p:spPr>
          <a:xfrm>
            <a:off x="0" y="588200"/>
            <a:ext cx="12192000" cy="838500"/>
          </a:xfrm>
          <a:prstGeom prst="rect">
            <a:avLst/>
          </a:prstGeom>
          <a:noFill/>
          <a:ln>
            <a:noFill/>
          </a:ln>
        </p:spPr>
        <p:txBody>
          <a:bodyPr anchorCtr="0" anchor="ctr" bIns="60925" lIns="121900" spcFirstLastPara="1" rIns="121900" wrap="square" tIns="60925">
            <a:normAutofit/>
          </a:bodyPr>
          <a:lstStyle/>
          <a:p>
            <a:pPr indent="0" lvl="0" marL="0" rtl="0" algn="l">
              <a:lnSpc>
                <a:spcPct val="90000"/>
              </a:lnSpc>
              <a:spcBef>
                <a:spcPts val="0"/>
              </a:spcBef>
              <a:spcAft>
                <a:spcPts val="0"/>
              </a:spcAft>
              <a:buClr>
                <a:schemeClr val="dk1"/>
              </a:buClr>
              <a:buSzPts val="7300"/>
              <a:buFont typeface="Play"/>
              <a:buNone/>
            </a:pPr>
            <a:r>
              <a:rPr lang="en-US">
                <a:latin typeface="Arial"/>
                <a:ea typeface="Arial"/>
                <a:cs typeface="Arial"/>
                <a:sym typeface="Arial"/>
              </a:rPr>
              <a:t>Educate, monitor, re-educate</a:t>
            </a:r>
            <a:endParaRPr>
              <a:latin typeface="Arial"/>
              <a:ea typeface="Arial"/>
              <a:cs typeface="Arial"/>
              <a:sym typeface="Arial"/>
            </a:endParaRPr>
          </a:p>
        </p:txBody>
      </p:sp>
      <p:sp>
        <p:nvSpPr>
          <p:cNvPr id="666" name="Google Shape;666;g3d422ecfddc_0_793"/>
          <p:cNvSpPr txBox="1"/>
          <p:nvPr>
            <p:ph idx="1" type="body"/>
          </p:nvPr>
        </p:nvSpPr>
        <p:spPr>
          <a:xfrm>
            <a:off x="417067" y="2034667"/>
            <a:ext cx="6766500" cy="4526100"/>
          </a:xfrm>
          <a:prstGeom prst="rect">
            <a:avLst/>
          </a:prstGeom>
          <a:noFill/>
          <a:ln>
            <a:noFill/>
          </a:ln>
        </p:spPr>
        <p:txBody>
          <a:bodyPr anchorCtr="0" anchor="t" bIns="60925" lIns="121900" spcFirstLastPara="1" rIns="121900" wrap="square" tIns="60925">
            <a:normAutofit/>
          </a:bodyPr>
          <a:lstStyle/>
          <a:p>
            <a:pPr indent="0" lvl="0" marL="0" rtl="0" algn="l">
              <a:lnSpc>
                <a:spcPct val="90000"/>
              </a:lnSpc>
              <a:spcBef>
                <a:spcPts val="0"/>
              </a:spcBef>
              <a:spcAft>
                <a:spcPts val="0"/>
              </a:spcAft>
              <a:buClr>
                <a:schemeClr val="dk1"/>
              </a:buClr>
              <a:buSzPts val="3200"/>
              <a:buNone/>
            </a:pPr>
            <a:r>
              <a:rPr lang="en-US"/>
              <a:t>Change of shift</a:t>
            </a:r>
            <a:endParaRPr/>
          </a:p>
          <a:p>
            <a:pPr indent="0" lvl="0" marL="0" rtl="0" algn="l">
              <a:lnSpc>
                <a:spcPct val="90000"/>
              </a:lnSpc>
              <a:spcBef>
                <a:spcPts val="853"/>
              </a:spcBef>
              <a:spcAft>
                <a:spcPts val="0"/>
              </a:spcAft>
              <a:buClr>
                <a:schemeClr val="dk1"/>
              </a:buClr>
              <a:buSzPts val="3200"/>
              <a:buNone/>
            </a:pPr>
            <a:r>
              <a:t/>
            </a:r>
            <a:endParaRPr/>
          </a:p>
          <a:p>
            <a:pPr indent="0" lvl="0" marL="0" rtl="0" algn="l">
              <a:lnSpc>
                <a:spcPct val="90000"/>
              </a:lnSpc>
              <a:spcBef>
                <a:spcPts val="853"/>
              </a:spcBef>
              <a:spcAft>
                <a:spcPts val="0"/>
              </a:spcAft>
              <a:buClr>
                <a:schemeClr val="dk1"/>
              </a:buClr>
              <a:buSzPts val="3200"/>
              <a:buNone/>
            </a:pPr>
            <a:r>
              <a:rPr lang="en-US"/>
              <a:t>Simulated mock enrollments</a:t>
            </a:r>
            <a:endParaRPr/>
          </a:p>
          <a:p>
            <a:pPr indent="0" lvl="0" marL="0" rtl="0" algn="l">
              <a:lnSpc>
                <a:spcPct val="90000"/>
              </a:lnSpc>
              <a:spcBef>
                <a:spcPts val="853"/>
              </a:spcBef>
              <a:spcAft>
                <a:spcPts val="0"/>
              </a:spcAft>
              <a:buClr>
                <a:schemeClr val="dk1"/>
              </a:buClr>
              <a:buSzPts val="3200"/>
              <a:buNone/>
            </a:pPr>
            <a:r>
              <a:t/>
            </a:r>
            <a:endParaRPr/>
          </a:p>
          <a:p>
            <a:pPr indent="0" lvl="0" marL="0" rtl="0" algn="l">
              <a:lnSpc>
                <a:spcPct val="90000"/>
              </a:lnSpc>
              <a:spcBef>
                <a:spcPts val="853"/>
              </a:spcBef>
              <a:spcAft>
                <a:spcPts val="0"/>
              </a:spcAft>
              <a:buClr>
                <a:schemeClr val="dk1"/>
              </a:buClr>
              <a:buSzPts val="3200"/>
              <a:buNone/>
            </a:pPr>
            <a:r>
              <a:rPr lang="en-US"/>
              <a:t>Academic “detailing”</a:t>
            </a:r>
            <a:endParaRPr/>
          </a:p>
          <a:p>
            <a:pPr indent="0" lvl="0" marL="0" rtl="0" algn="l">
              <a:lnSpc>
                <a:spcPct val="90000"/>
              </a:lnSpc>
              <a:spcBef>
                <a:spcPts val="853"/>
              </a:spcBef>
              <a:spcAft>
                <a:spcPts val="1600"/>
              </a:spcAft>
              <a:buClr>
                <a:schemeClr val="dk1"/>
              </a:buClr>
              <a:buSzPts val="3200"/>
              <a:buNone/>
            </a:pPr>
            <a:r>
              <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70" name="Shape 670"/>
        <p:cNvGrpSpPr/>
        <p:nvPr/>
      </p:nvGrpSpPr>
      <p:grpSpPr>
        <a:xfrm>
          <a:off x="0" y="0"/>
          <a:ext cx="0" cy="0"/>
          <a:chOff x="0" y="0"/>
          <a:chExt cx="0" cy="0"/>
        </a:xfrm>
      </p:grpSpPr>
      <p:sp>
        <p:nvSpPr>
          <p:cNvPr id="671" name="Google Shape;671;g3ccf2f72d4a_1_203"/>
          <p:cNvSpPr txBox="1"/>
          <p:nvPr>
            <p:ph type="title"/>
          </p:nvPr>
        </p:nvSpPr>
        <p:spPr>
          <a:xfrm>
            <a:off x="838200" y="365125"/>
            <a:ext cx="10515600" cy="1018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Resources Available</a:t>
            </a:r>
            <a:endParaRPr b="1">
              <a:solidFill>
                <a:srgbClr val="743192"/>
              </a:solidFill>
              <a:latin typeface="Arial"/>
              <a:ea typeface="Arial"/>
              <a:cs typeface="Arial"/>
              <a:sym typeface="Arial"/>
            </a:endParaRPr>
          </a:p>
        </p:txBody>
      </p:sp>
      <p:sp>
        <p:nvSpPr>
          <p:cNvPr id="672" name="Google Shape;672;g3ccf2f72d4a_1_203"/>
          <p:cNvSpPr txBox="1"/>
          <p:nvPr>
            <p:ph idx="1" type="body"/>
          </p:nvPr>
        </p:nvSpPr>
        <p:spPr>
          <a:xfrm>
            <a:off x="838200" y="1624550"/>
            <a:ext cx="10515600" cy="4586400"/>
          </a:xfrm>
          <a:prstGeom prst="rect">
            <a:avLst/>
          </a:prstGeom>
          <a:noFill/>
          <a:ln>
            <a:noFill/>
          </a:ln>
        </p:spPr>
        <p:txBody>
          <a:bodyPr anchorCtr="0" anchor="t" bIns="45700" lIns="91425" spcFirstLastPara="1" rIns="91425" wrap="square" tIns="45700">
            <a:normAutofit/>
          </a:bodyPr>
          <a:lstStyle/>
          <a:p>
            <a:pPr indent="-368300" lvl="0" marL="457200" rtl="0" algn="l">
              <a:lnSpc>
                <a:spcPct val="115000"/>
              </a:lnSpc>
              <a:spcBef>
                <a:spcPts val="1000"/>
              </a:spcBef>
              <a:spcAft>
                <a:spcPts val="0"/>
              </a:spcAft>
              <a:buSzPts val="2200"/>
              <a:buChar char="●"/>
            </a:pPr>
            <a:r>
              <a:rPr i="1" lang="en-US" sz="3200" u="sng">
                <a:solidFill>
                  <a:schemeClr val="hlink"/>
                </a:solidFill>
                <a:hlinkClick r:id="rId3"/>
              </a:rPr>
              <a:t>Kesett.org</a:t>
            </a:r>
            <a:r>
              <a:rPr i="1" lang="en-US" sz="3200"/>
              <a:t> &gt; Education &amp; Training tab</a:t>
            </a:r>
            <a:endParaRPr i="1" sz="3200"/>
          </a:p>
          <a:p>
            <a:pPr indent="-368300" lvl="1" marL="914400" rtl="0" algn="l">
              <a:lnSpc>
                <a:spcPct val="115000"/>
              </a:lnSpc>
              <a:spcBef>
                <a:spcPts val="0"/>
              </a:spcBef>
              <a:spcAft>
                <a:spcPts val="0"/>
              </a:spcAft>
              <a:buSzPts val="2200"/>
              <a:buChar char="○"/>
            </a:pPr>
            <a:r>
              <a:rPr lang="en-US" sz="2800"/>
              <a:t>Enrollment video</a:t>
            </a:r>
            <a:endParaRPr sz="2800"/>
          </a:p>
          <a:p>
            <a:pPr indent="-368300" lvl="1" marL="914400" rtl="0" algn="l">
              <a:lnSpc>
                <a:spcPct val="115000"/>
              </a:lnSpc>
              <a:spcBef>
                <a:spcPts val="0"/>
              </a:spcBef>
              <a:spcAft>
                <a:spcPts val="0"/>
              </a:spcAft>
              <a:buSzPts val="2200"/>
              <a:buChar char="○"/>
            </a:pPr>
            <a:r>
              <a:rPr lang="en-US" sz="2800"/>
              <a:t>Clinical team slide deck</a:t>
            </a:r>
            <a:endParaRPr sz="2800"/>
          </a:p>
          <a:p>
            <a:pPr indent="-368300" lvl="1" marL="914400" rtl="0" algn="l">
              <a:lnSpc>
                <a:spcPct val="115000"/>
              </a:lnSpc>
              <a:spcBef>
                <a:spcPts val="0"/>
              </a:spcBef>
              <a:spcAft>
                <a:spcPts val="0"/>
              </a:spcAft>
              <a:buSzPts val="2200"/>
              <a:buChar char="○"/>
            </a:pPr>
            <a:r>
              <a:rPr lang="en-US" sz="2800"/>
              <a:t>Safety of ketamine video </a:t>
            </a:r>
            <a:endParaRPr sz="2800"/>
          </a:p>
          <a:p>
            <a:pPr indent="-368300" lvl="1" marL="914400" rtl="0" algn="l">
              <a:lnSpc>
                <a:spcPct val="115000"/>
              </a:lnSpc>
              <a:spcBef>
                <a:spcPts val="0"/>
              </a:spcBef>
              <a:spcAft>
                <a:spcPts val="0"/>
              </a:spcAft>
              <a:buSzPts val="2200"/>
              <a:buChar char="○"/>
            </a:pPr>
            <a:r>
              <a:rPr lang="en-US" sz="2800"/>
              <a:t>IM videos</a:t>
            </a:r>
            <a:endParaRPr sz="2800"/>
          </a:p>
          <a:p>
            <a:pPr indent="-368300" lvl="1" marL="914400" rtl="0" algn="l">
              <a:lnSpc>
                <a:spcPct val="115000"/>
              </a:lnSpc>
              <a:spcBef>
                <a:spcPts val="0"/>
              </a:spcBef>
              <a:spcAft>
                <a:spcPts val="0"/>
              </a:spcAft>
              <a:buSzPts val="2200"/>
              <a:buChar char="○"/>
            </a:pPr>
            <a:r>
              <a:rPr lang="en-US" sz="2800"/>
              <a:t>Ceribell training videos</a:t>
            </a:r>
            <a:endParaRPr sz="2800"/>
          </a:p>
        </p:txBody>
      </p:sp>
      <p:pic>
        <p:nvPicPr>
          <p:cNvPr descr="A close-up of a logo&#10;&#10;AI-generated content may be incorrect." id="673" name="Google Shape;673;g3ccf2f72d4a_1_203"/>
          <p:cNvPicPr preferRelativeResize="0"/>
          <p:nvPr>
            <p:ph idx="1" type="body"/>
          </p:nvPr>
        </p:nvPicPr>
        <p:blipFill rotWithShape="1">
          <a:blip r:embed="rId4">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77" name="Shape 677"/>
        <p:cNvGrpSpPr/>
        <p:nvPr/>
      </p:nvGrpSpPr>
      <p:grpSpPr>
        <a:xfrm>
          <a:off x="0" y="0"/>
          <a:ext cx="0" cy="0"/>
          <a:chOff x="0" y="0"/>
          <a:chExt cx="0" cy="0"/>
        </a:xfrm>
      </p:grpSpPr>
      <p:sp>
        <p:nvSpPr>
          <p:cNvPr id="678" name="Google Shape;678;g3ccf2f72d4a_1_221"/>
          <p:cNvSpPr txBox="1"/>
          <p:nvPr>
            <p:ph type="title"/>
          </p:nvPr>
        </p:nvSpPr>
        <p:spPr>
          <a:xfrm>
            <a:off x="838200" y="365125"/>
            <a:ext cx="10515600" cy="1018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Suggested methods</a:t>
            </a:r>
            <a:endParaRPr b="1">
              <a:solidFill>
                <a:srgbClr val="743192"/>
              </a:solidFill>
              <a:latin typeface="Arial"/>
              <a:ea typeface="Arial"/>
              <a:cs typeface="Arial"/>
              <a:sym typeface="Arial"/>
            </a:endParaRPr>
          </a:p>
        </p:txBody>
      </p:sp>
      <p:sp>
        <p:nvSpPr>
          <p:cNvPr id="679" name="Google Shape;679;g3ccf2f72d4a_1_221"/>
          <p:cNvSpPr txBox="1"/>
          <p:nvPr>
            <p:ph idx="1" type="body"/>
          </p:nvPr>
        </p:nvSpPr>
        <p:spPr>
          <a:xfrm>
            <a:off x="838200" y="1624550"/>
            <a:ext cx="10515600" cy="4586400"/>
          </a:xfrm>
          <a:prstGeom prst="rect">
            <a:avLst/>
          </a:prstGeom>
          <a:noFill/>
          <a:ln>
            <a:noFill/>
          </a:ln>
        </p:spPr>
        <p:txBody>
          <a:bodyPr anchorCtr="0" anchor="t" bIns="45700" lIns="91425" spcFirstLastPara="1" rIns="91425" wrap="square" tIns="45700">
            <a:normAutofit/>
          </a:bodyPr>
          <a:lstStyle/>
          <a:p>
            <a:pPr indent="-342900" lvl="0" marL="457200" rtl="0" algn="l">
              <a:lnSpc>
                <a:spcPct val="115000"/>
              </a:lnSpc>
              <a:spcBef>
                <a:spcPts val="1000"/>
              </a:spcBef>
              <a:spcAft>
                <a:spcPts val="0"/>
              </a:spcAft>
              <a:buSzPts val="1800"/>
              <a:buChar char="●"/>
            </a:pPr>
            <a:r>
              <a:rPr lang="en-US"/>
              <a:t>Faculty meetings</a:t>
            </a:r>
            <a:endParaRPr/>
          </a:p>
          <a:p>
            <a:pPr indent="-342900" lvl="0" marL="457200" rtl="0" algn="l">
              <a:lnSpc>
                <a:spcPct val="115000"/>
              </a:lnSpc>
              <a:spcBef>
                <a:spcPts val="0"/>
              </a:spcBef>
              <a:spcAft>
                <a:spcPts val="0"/>
              </a:spcAft>
              <a:buSzPts val="1800"/>
              <a:buChar char="●"/>
            </a:pPr>
            <a:r>
              <a:rPr lang="en-US"/>
              <a:t>Charge nurse meetings</a:t>
            </a:r>
            <a:endParaRPr/>
          </a:p>
          <a:p>
            <a:pPr indent="-342900" lvl="0" marL="457200" rtl="0" algn="l">
              <a:lnSpc>
                <a:spcPct val="115000"/>
              </a:lnSpc>
              <a:spcBef>
                <a:spcPts val="0"/>
              </a:spcBef>
              <a:spcAft>
                <a:spcPts val="0"/>
              </a:spcAft>
              <a:buSzPts val="1800"/>
              <a:buChar char="●"/>
            </a:pPr>
            <a:r>
              <a:rPr lang="en-US"/>
              <a:t>In-service meetings</a:t>
            </a:r>
            <a:endParaRPr/>
          </a:p>
          <a:p>
            <a:pPr indent="-342900" lvl="0" marL="457200" rtl="0" algn="l">
              <a:lnSpc>
                <a:spcPct val="115000"/>
              </a:lnSpc>
              <a:spcBef>
                <a:spcPts val="0"/>
              </a:spcBef>
              <a:spcAft>
                <a:spcPts val="0"/>
              </a:spcAft>
              <a:buSzPts val="1800"/>
              <a:buChar char="●"/>
            </a:pPr>
            <a:r>
              <a:rPr b="1" lang="en-US"/>
              <a:t>Mock enrollments/seizure codes</a:t>
            </a:r>
            <a:endParaRPr b="1"/>
          </a:p>
          <a:p>
            <a:pPr indent="-342900" lvl="0" marL="457200" rtl="0" algn="l">
              <a:lnSpc>
                <a:spcPct val="115000"/>
              </a:lnSpc>
              <a:spcBef>
                <a:spcPts val="0"/>
              </a:spcBef>
              <a:spcAft>
                <a:spcPts val="0"/>
              </a:spcAft>
              <a:buSzPts val="1800"/>
              <a:buChar char="●"/>
            </a:pPr>
            <a:r>
              <a:rPr lang="en-US"/>
              <a:t>Email </a:t>
            </a:r>
            <a:endParaRPr/>
          </a:p>
          <a:p>
            <a:pPr indent="-342900" lvl="0" marL="457200" rtl="0" algn="l">
              <a:lnSpc>
                <a:spcPct val="115000"/>
              </a:lnSpc>
              <a:spcBef>
                <a:spcPts val="0"/>
              </a:spcBef>
              <a:spcAft>
                <a:spcPts val="0"/>
              </a:spcAft>
              <a:buSzPts val="1800"/>
              <a:buChar char="●"/>
            </a:pPr>
            <a:r>
              <a:rPr lang="en-US"/>
              <a:t>Info sheets</a:t>
            </a:r>
            <a:endParaRPr/>
          </a:p>
        </p:txBody>
      </p:sp>
      <p:pic>
        <p:nvPicPr>
          <p:cNvPr descr="A close-up of a logo&#10;&#10;AI-generated content may be incorrect." id="680" name="Google Shape;680;g3ccf2f72d4a_1_221"/>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84" name="Shape 684"/>
        <p:cNvGrpSpPr/>
        <p:nvPr/>
      </p:nvGrpSpPr>
      <p:grpSpPr>
        <a:xfrm>
          <a:off x="0" y="0"/>
          <a:ext cx="0" cy="0"/>
          <a:chOff x="0" y="0"/>
          <a:chExt cx="0" cy="0"/>
        </a:xfrm>
      </p:grpSpPr>
      <p:pic>
        <p:nvPicPr>
          <p:cNvPr descr="A close-up of a logo&#10;&#10;AI-generated content may be incorrect." id="685" name="Google Shape;685;g3ccf2f72d4a_1_215"/>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686" name="Google Shape;686;g3ccf2f72d4a_1_215"/>
          <p:cNvSpPr txBox="1"/>
          <p:nvPr/>
        </p:nvSpPr>
        <p:spPr>
          <a:xfrm>
            <a:off x="403200" y="779700"/>
            <a:ext cx="10225800" cy="6078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4200"/>
              <a:buFont typeface="Arial"/>
              <a:buNone/>
            </a:pPr>
            <a:r>
              <a:rPr b="1" i="0" lang="en-US" sz="4200" u="sng" cap="none" strike="noStrike">
                <a:solidFill>
                  <a:srgbClr val="7030A0"/>
                </a:solidFill>
                <a:latin typeface="Arial"/>
                <a:ea typeface="Arial"/>
                <a:cs typeface="Arial"/>
                <a:sym typeface="Arial"/>
              </a:rPr>
              <a:t>Discussion: </a:t>
            </a:r>
            <a:endParaRPr b="1" i="0" sz="4200" u="sng" cap="none" strike="noStrike">
              <a:solidFill>
                <a:srgbClr val="7030A0"/>
              </a:solidFill>
              <a:latin typeface="Arial"/>
              <a:ea typeface="Arial"/>
              <a:cs typeface="Arial"/>
              <a:sym typeface="Arial"/>
            </a:endParaRPr>
          </a:p>
          <a:p>
            <a:pPr indent="-412750" lvl="0" marL="457200" marR="0" rtl="0" algn="l">
              <a:lnSpc>
                <a:spcPct val="100000"/>
              </a:lnSpc>
              <a:spcBef>
                <a:spcPts val="0"/>
              </a:spcBef>
              <a:spcAft>
                <a:spcPts val="0"/>
              </a:spcAft>
              <a:buClr>
                <a:schemeClr val="dk1"/>
              </a:buClr>
              <a:buSzPts val="3500"/>
              <a:buFont typeface="Arial"/>
              <a:buAutoNum type="arabicPeriod"/>
            </a:pPr>
            <a:r>
              <a:rPr b="0" i="0" lang="en-US" sz="3500" u="none" cap="none" strike="noStrike">
                <a:solidFill>
                  <a:schemeClr val="dk1"/>
                </a:solidFill>
                <a:latin typeface="Arial"/>
                <a:ea typeface="Arial"/>
                <a:cs typeface="Arial"/>
                <a:sym typeface="Arial"/>
              </a:rPr>
              <a:t>Experiences with mock enrollments?</a:t>
            </a:r>
            <a:endParaRPr b="0" i="0" sz="35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500"/>
              <a:buFont typeface="Arial"/>
              <a:buNone/>
            </a:pPr>
            <a:r>
              <a:t/>
            </a:r>
            <a:endParaRPr b="0" i="0" sz="3500" u="none" cap="none" strike="noStrike">
              <a:solidFill>
                <a:schemeClr val="dk1"/>
              </a:solidFill>
              <a:latin typeface="Arial"/>
              <a:ea typeface="Arial"/>
              <a:cs typeface="Arial"/>
              <a:sym typeface="Arial"/>
            </a:endParaRPr>
          </a:p>
          <a:p>
            <a:pPr indent="-412750" lvl="0" marL="457200" marR="0" rtl="0" algn="l">
              <a:lnSpc>
                <a:spcPct val="100000"/>
              </a:lnSpc>
              <a:spcBef>
                <a:spcPts val="0"/>
              </a:spcBef>
              <a:spcAft>
                <a:spcPts val="0"/>
              </a:spcAft>
              <a:buClr>
                <a:schemeClr val="dk1"/>
              </a:buClr>
              <a:buSzPts val="3500"/>
              <a:buFont typeface="Arial"/>
              <a:buAutoNum type="arabicPeriod"/>
            </a:pPr>
            <a:r>
              <a:rPr b="0" i="0" lang="en-US" sz="3500" u="none" cap="none" strike="noStrike">
                <a:solidFill>
                  <a:schemeClr val="dk1"/>
                </a:solidFill>
                <a:latin typeface="Arial"/>
                <a:ea typeface="Arial"/>
                <a:cs typeface="Arial"/>
                <a:sym typeface="Arial"/>
              </a:rPr>
              <a:t>What has worked well for clinical team trainings and/or Ceribell trainings at your site?</a:t>
            </a:r>
            <a:endParaRPr b="0" i="0" sz="35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3500"/>
              <a:buFont typeface="Arial"/>
              <a:buNone/>
            </a:pPr>
            <a:r>
              <a:t/>
            </a:r>
            <a:endParaRPr b="0" i="0" sz="3500" u="none" cap="none" strike="noStrike">
              <a:solidFill>
                <a:schemeClr val="dk1"/>
              </a:solidFill>
              <a:latin typeface="Arial"/>
              <a:ea typeface="Arial"/>
              <a:cs typeface="Arial"/>
              <a:sym typeface="Arial"/>
            </a:endParaRPr>
          </a:p>
          <a:p>
            <a:pPr indent="-412750" lvl="0" marL="457200" marR="0" rtl="0" algn="l">
              <a:lnSpc>
                <a:spcPct val="100000"/>
              </a:lnSpc>
              <a:spcBef>
                <a:spcPts val="0"/>
              </a:spcBef>
              <a:spcAft>
                <a:spcPts val="0"/>
              </a:spcAft>
              <a:buClr>
                <a:schemeClr val="dk1"/>
              </a:buClr>
              <a:buSzPts val="3500"/>
              <a:buFont typeface="Arial"/>
              <a:buAutoNum type="arabicPeriod"/>
            </a:pPr>
            <a:r>
              <a:rPr b="0" i="0" lang="en-US" sz="3500" u="none" cap="none" strike="noStrike">
                <a:solidFill>
                  <a:schemeClr val="dk1"/>
                </a:solidFill>
                <a:latin typeface="Arial"/>
                <a:ea typeface="Arial"/>
                <a:cs typeface="Arial"/>
                <a:sym typeface="Arial"/>
              </a:rPr>
              <a:t>What other resources would help?</a:t>
            </a:r>
            <a:endParaRPr b="0" i="0" sz="3500" u="none" cap="none" strike="noStrike">
              <a:solidFill>
                <a:schemeClr val="dk1"/>
              </a:solidFill>
              <a:latin typeface="Arial"/>
              <a:ea typeface="Arial"/>
              <a:cs typeface="Arial"/>
              <a:sym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690" name="Shape 690"/>
        <p:cNvGrpSpPr/>
        <p:nvPr/>
      </p:nvGrpSpPr>
      <p:grpSpPr>
        <a:xfrm>
          <a:off x="0" y="0"/>
          <a:ext cx="0" cy="0"/>
          <a:chOff x="0" y="0"/>
          <a:chExt cx="0" cy="0"/>
        </a:xfrm>
      </p:grpSpPr>
      <p:sp>
        <p:nvSpPr>
          <p:cNvPr id="691" name="Google Shape;691;p29"/>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92" name="Google Shape;692;p29"/>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93" name="Google Shape;693;p29"/>
          <p:cNvSpPr/>
          <p:nvPr/>
        </p:nvSpPr>
        <p:spPr>
          <a:xfrm flipH="1" rot="5400000">
            <a:off x="-1410084" y="1410082"/>
            <a:ext cx="6858000" cy="4037836"/>
          </a:xfrm>
          <a:prstGeom prst="rect">
            <a:avLst/>
          </a:prstGeom>
          <a:gradFill>
            <a:gsLst>
              <a:gs pos="0">
                <a:srgbClr val="000000"/>
              </a:gs>
              <a:gs pos="8000">
                <a:srgbClr val="000000"/>
              </a:gs>
              <a:gs pos="100000">
                <a:srgbClr val="864EA9"/>
              </a:gs>
            </a:gsLst>
            <a:lin ang="3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94" name="Google Shape;694;p29"/>
          <p:cNvSpPr/>
          <p:nvPr/>
        </p:nvSpPr>
        <p:spPr>
          <a:xfrm flipH="1" rot="5400000">
            <a:off x="-1410085" y="1420219"/>
            <a:ext cx="6857999" cy="4037839"/>
          </a:xfrm>
          <a:prstGeom prst="rect">
            <a:avLst/>
          </a:prstGeom>
          <a:gradFill>
            <a:gsLst>
              <a:gs pos="0">
                <a:srgbClr val="000000">
                  <a:alpha val="0"/>
                </a:srgbClr>
              </a:gs>
              <a:gs pos="99000">
                <a:srgbClr val="AD84C6">
                  <a:alpha val="45490"/>
                </a:srgbClr>
              </a:gs>
              <a:gs pos="100000">
                <a:srgbClr val="AD84C6">
                  <a:alpha val="45490"/>
                </a:srgbClr>
              </a:gs>
            </a:gsLst>
            <a:lin ang="1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95" name="Google Shape;695;p29"/>
          <p:cNvSpPr/>
          <p:nvPr/>
        </p:nvSpPr>
        <p:spPr>
          <a:xfrm flipH="1" rot="5400000">
            <a:off x="767923" y="3588085"/>
            <a:ext cx="2501979" cy="4037841"/>
          </a:xfrm>
          <a:prstGeom prst="rect">
            <a:avLst/>
          </a:prstGeom>
          <a:gradFill>
            <a:gsLst>
              <a:gs pos="0">
                <a:srgbClr val="AD84C6">
                  <a:alpha val="28235"/>
                </a:srgbClr>
              </a:gs>
              <a:gs pos="2000">
                <a:srgbClr val="AD84C6">
                  <a:alpha val="28235"/>
                </a:srgbClr>
              </a:gs>
              <a:gs pos="100000">
                <a:srgbClr val="000000">
                  <a:alpha val="29411"/>
                </a:srgbClr>
              </a:gs>
            </a:gsLst>
            <a:lin ang="7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96" name="Google Shape;696;p29"/>
          <p:cNvSpPr/>
          <p:nvPr/>
        </p:nvSpPr>
        <p:spPr>
          <a:xfrm rot="-964587">
            <a:off x="-501737" y="969718"/>
            <a:ext cx="3900357" cy="4178958"/>
          </a:xfrm>
          <a:custGeom>
            <a:rect b="b" l="l" r="r" t="t"/>
            <a:pathLst>
              <a:path extrusionOk="0" h="4178958" w="3900357">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0">
                <a:srgbClr val="000000">
                  <a:alpha val="0"/>
                </a:srgbClr>
              </a:gs>
              <a:gs pos="29000">
                <a:srgbClr val="000000">
                  <a:alpha val="0"/>
                </a:srgbClr>
              </a:gs>
              <a:gs pos="100000">
                <a:srgbClr val="AD84C6">
                  <a:alpha val="42352"/>
                </a:srgbClr>
              </a:gs>
            </a:gsLst>
            <a:lin ang="1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97" name="Google Shape;697;p29"/>
          <p:cNvSpPr/>
          <p:nvPr/>
        </p:nvSpPr>
        <p:spPr>
          <a:xfrm flipH="1" rot="5400000">
            <a:off x="-1410093" y="1399943"/>
            <a:ext cx="6858003" cy="4037835"/>
          </a:xfrm>
          <a:prstGeom prst="rect">
            <a:avLst/>
          </a:prstGeom>
          <a:gradFill>
            <a:gsLst>
              <a:gs pos="0">
                <a:srgbClr val="000000">
                  <a:alpha val="0"/>
                </a:srgbClr>
              </a:gs>
              <a:gs pos="99000">
                <a:srgbClr val="CDB4DC">
                  <a:alpha val="10588"/>
                </a:srgbClr>
              </a:gs>
              <a:gs pos="100000">
                <a:srgbClr val="CDB4DC">
                  <a:alpha val="10588"/>
                </a:srgbClr>
              </a:gs>
            </a:gsLst>
            <a:lin ang="7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98" name="Google Shape;698;p29"/>
          <p:cNvSpPr txBox="1"/>
          <p:nvPr>
            <p:ph type="title"/>
          </p:nvPr>
        </p:nvSpPr>
        <p:spPr>
          <a:xfrm>
            <a:off x="466722" y="586855"/>
            <a:ext cx="3201366" cy="3387497"/>
          </a:xfrm>
          <a:prstGeom prst="rect">
            <a:avLst/>
          </a:prstGeom>
          <a:noFill/>
          <a:ln>
            <a:noFill/>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rgbClr val="FFFFFF"/>
              </a:buClr>
              <a:buSzPts val="4000"/>
              <a:buFont typeface="Play"/>
              <a:buNone/>
            </a:pPr>
            <a:r>
              <a:rPr lang="en-US" sz="4000">
                <a:solidFill>
                  <a:srgbClr val="FFFFFF"/>
                </a:solidFill>
                <a:latin typeface="Arial"/>
                <a:ea typeface="Arial"/>
                <a:cs typeface="Arial"/>
                <a:sym typeface="Arial"/>
              </a:rPr>
              <a:t>Screening</a:t>
            </a:r>
            <a:endParaRPr>
              <a:latin typeface="Arial"/>
              <a:ea typeface="Arial"/>
              <a:cs typeface="Arial"/>
              <a:sym typeface="Arial"/>
            </a:endParaRPr>
          </a:p>
        </p:txBody>
      </p:sp>
      <p:sp>
        <p:nvSpPr>
          <p:cNvPr id="699" name="Google Shape;699;p29"/>
          <p:cNvSpPr txBox="1"/>
          <p:nvPr>
            <p:ph idx="1" type="body"/>
          </p:nvPr>
        </p:nvSpPr>
        <p:spPr>
          <a:xfrm>
            <a:off x="4810259" y="649480"/>
            <a:ext cx="6555347" cy="5546047"/>
          </a:xfrm>
          <a:prstGeom prst="rect">
            <a:avLst/>
          </a:prstGeom>
          <a:noFill/>
          <a:ln>
            <a:noFill/>
          </a:ln>
        </p:spPr>
        <p:txBody>
          <a:bodyPr anchorCtr="0" anchor="ctr"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b="1" lang="en-US" sz="2000"/>
              <a:t>Patients who meet one of the below criteria:</a:t>
            </a:r>
            <a:endParaRPr/>
          </a:p>
          <a:p>
            <a:pPr indent="0" lvl="0" marL="0" rtl="0" algn="l">
              <a:lnSpc>
                <a:spcPct val="90000"/>
              </a:lnSpc>
              <a:spcBef>
                <a:spcPts val="1000"/>
              </a:spcBef>
              <a:spcAft>
                <a:spcPts val="0"/>
              </a:spcAft>
              <a:buClr>
                <a:schemeClr val="dk1"/>
              </a:buClr>
              <a:buSzPts val="2000"/>
              <a:buNone/>
            </a:pPr>
            <a:r>
              <a:t/>
            </a:r>
            <a:endParaRPr sz="2000"/>
          </a:p>
          <a:p>
            <a:pPr indent="-228600" lvl="0" marL="228600" rtl="0" algn="l">
              <a:lnSpc>
                <a:spcPct val="90000"/>
              </a:lnSpc>
              <a:spcBef>
                <a:spcPts val="1000"/>
              </a:spcBef>
              <a:spcAft>
                <a:spcPts val="0"/>
              </a:spcAft>
              <a:buClr>
                <a:schemeClr val="dk1"/>
              </a:buClr>
              <a:buSzPts val="2000"/>
              <a:buChar char="•"/>
            </a:pPr>
            <a:r>
              <a:rPr lang="en-US" sz="2000"/>
              <a:t>Administered one of the following for the treatment of seizures or status epilepticus</a:t>
            </a:r>
            <a:endParaRPr/>
          </a:p>
          <a:p>
            <a:pPr indent="-228600" lvl="2" marL="1143000" rtl="0" algn="l">
              <a:lnSpc>
                <a:spcPct val="90000"/>
              </a:lnSpc>
              <a:spcBef>
                <a:spcPts val="500"/>
              </a:spcBef>
              <a:spcAft>
                <a:spcPts val="0"/>
              </a:spcAft>
              <a:buClr>
                <a:schemeClr val="dk1"/>
              </a:buClr>
              <a:buSzPts val="2000"/>
              <a:buChar char="•"/>
            </a:pPr>
            <a:r>
              <a:rPr lang="en-US"/>
              <a:t> LEV, </a:t>
            </a:r>
            <a:endParaRPr/>
          </a:p>
          <a:p>
            <a:pPr indent="-228600" lvl="2" marL="1143000" rtl="0" algn="l">
              <a:lnSpc>
                <a:spcPct val="90000"/>
              </a:lnSpc>
              <a:spcBef>
                <a:spcPts val="500"/>
              </a:spcBef>
              <a:spcAft>
                <a:spcPts val="0"/>
              </a:spcAft>
              <a:buClr>
                <a:schemeClr val="dk1"/>
              </a:buClr>
              <a:buSzPts val="2000"/>
              <a:buChar char="•"/>
            </a:pPr>
            <a:r>
              <a:rPr lang="en-US"/>
              <a:t>valproate (valproic acid), or </a:t>
            </a:r>
            <a:endParaRPr/>
          </a:p>
          <a:p>
            <a:pPr indent="-228600" lvl="2" marL="1143000" rtl="0" algn="l">
              <a:lnSpc>
                <a:spcPct val="90000"/>
              </a:lnSpc>
              <a:spcBef>
                <a:spcPts val="500"/>
              </a:spcBef>
              <a:spcAft>
                <a:spcPts val="0"/>
              </a:spcAft>
              <a:buClr>
                <a:schemeClr val="dk1"/>
              </a:buClr>
              <a:buSzPts val="2000"/>
              <a:buChar char="•"/>
            </a:pPr>
            <a:r>
              <a:rPr lang="en-US"/>
              <a:t>fosphenytoin intravenously</a:t>
            </a:r>
            <a:endParaRPr/>
          </a:p>
          <a:p>
            <a:pPr indent="0" lvl="1" marL="457200" rtl="0" algn="l">
              <a:lnSpc>
                <a:spcPct val="90000"/>
              </a:lnSpc>
              <a:spcBef>
                <a:spcPts val="500"/>
              </a:spcBef>
              <a:spcAft>
                <a:spcPts val="0"/>
              </a:spcAft>
              <a:buClr>
                <a:schemeClr val="dk1"/>
              </a:buClr>
              <a:buSzPts val="2000"/>
              <a:buNone/>
            </a:pPr>
            <a:r>
              <a:t/>
            </a:r>
            <a:endParaRPr b="1" sz="2000"/>
          </a:p>
          <a:p>
            <a:pPr indent="0" lvl="0" marL="0" rtl="0" algn="l">
              <a:lnSpc>
                <a:spcPct val="90000"/>
              </a:lnSpc>
              <a:spcBef>
                <a:spcPts val="1000"/>
              </a:spcBef>
              <a:spcAft>
                <a:spcPts val="0"/>
              </a:spcAft>
              <a:buClr>
                <a:schemeClr val="dk1"/>
              </a:buClr>
              <a:buSzPts val="2000"/>
              <a:buNone/>
            </a:pPr>
            <a:r>
              <a:rPr b="1" lang="en-US" sz="2000"/>
              <a:t>OR</a:t>
            </a:r>
            <a:endParaRPr/>
          </a:p>
          <a:p>
            <a:pPr indent="-101600" lvl="1" marL="685800" rtl="0" algn="l">
              <a:lnSpc>
                <a:spcPct val="90000"/>
              </a:lnSpc>
              <a:spcBef>
                <a:spcPts val="500"/>
              </a:spcBef>
              <a:spcAft>
                <a:spcPts val="0"/>
              </a:spcAft>
              <a:buClr>
                <a:schemeClr val="dk1"/>
              </a:buClr>
              <a:buSzPts val="2000"/>
              <a:buNone/>
            </a:pPr>
            <a:r>
              <a:t/>
            </a:r>
            <a:endParaRPr sz="2000"/>
          </a:p>
          <a:p>
            <a:pPr indent="-228600" lvl="0" marL="228600" rtl="0" algn="l">
              <a:lnSpc>
                <a:spcPct val="90000"/>
              </a:lnSpc>
              <a:spcBef>
                <a:spcPts val="1000"/>
              </a:spcBef>
              <a:spcAft>
                <a:spcPts val="0"/>
              </a:spcAft>
              <a:buClr>
                <a:schemeClr val="dk1"/>
              </a:buClr>
              <a:buSzPts val="2000"/>
              <a:buChar char="•"/>
            </a:pPr>
            <a:r>
              <a:rPr lang="en-US" sz="2000"/>
              <a:t>Patients in the ED who have had a witnessed seizure and are determined to be experiencing a continuing seizure event who were screened in real time by the study team.</a:t>
            </a:r>
            <a:endParaRPr/>
          </a:p>
          <a:p>
            <a:pPr indent="-101600" lvl="2" marL="1143000" rtl="0" algn="l">
              <a:lnSpc>
                <a:spcPct val="90000"/>
              </a:lnSpc>
              <a:spcBef>
                <a:spcPts val="500"/>
              </a:spcBef>
              <a:spcAft>
                <a:spcPts val="0"/>
              </a:spcAft>
              <a:buClr>
                <a:schemeClr val="dk1"/>
              </a:buClr>
              <a:buSzPts val="2000"/>
              <a:buNone/>
            </a:pPr>
            <a:r>
              <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703" name="Shape 703"/>
        <p:cNvGrpSpPr/>
        <p:nvPr/>
      </p:nvGrpSpPr>
      <p:grpSpPr>
        <a:xfrm>
          <a:off x="0" y="0"/>
          <a:ext cx="0" cy="0"/>
          <a:chOff x="0" y="0"/>
          <a:chExt cx="0" cy="0"/>
        </a:xfrm>
      </p:grpSpPr>
      <p:sp>
        <p:nvSpPr>
          <p:cNvPr id="704" name="Google Shape;704;p3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05" name="Google Shape;705;p30"/>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06" name="Google Shape;706;p30"/>
          <p:cNvSpPr/>
          <p:nvPr/>
        </p:nvSpPr>
        <p:spPr>
          <a:xfrm flipH="1" rot="5400000">
            <a:off x="-1410084" y="1410082"/>
            <a:ext cx="6858000" cy="4037836"/>
          </a:xfrm>
          <a:prstGeom prst="rect">
            <a:avLst/>
          </a:prstGeom>
          <a:gradFill>
            <a:gsLst>
              <a:gs pos="0">
                <a:srgbClr val="000000"/>
              </a:gs>
              <a:gs pos="8000">
                <a:srgbClr val="000000"/>
              </a:gs>
              <a:gs pos="100000">
                <a:srgbClr val="864EA9"/>
              </a:gs>
            </a:gsLst>
            <a:lin ang="3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07" name="Google Shape;707;p30"/>
          <p:cNvSpPr/>
          <p:nvPr/>
        </p:nvSpPr>
        <p:spPr>
          <a:xfrm flipH="1" rot="5400000">
            <a:off x="-1410085" y="1420219"/>
            <a:ext cx="6857999" cy="4037839"/>
          </a:xfrm>
          <a:prstGeom prst="rect">
            <a:avLst/>
          </a:prstGeom>
          <a:gradFill>
            <a:gsLst>
              <a:gs pos="0">
                <a:srgbClr val="000000">
                  <a:alpha val="0"/>
                </a:srgbClr>
              </a:gs>
              <a:gs pos="99000">
                <a:srgbClr val="AD84C6">
                  <a:alpha val="45490"/>
                </a:srgbClr>
              </a:gs>
              <a:gs pos="100000">
                <a:srgbClr val="AD84C6">
                  <a:alpha val="45490"/>
                </a:srgbClr>
              </a:gs>
            </a:gsLst>
            <a:lin ang="1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08" name="Google Shape;708;p30"/>
          <p:cNvSpPr/>
          <p:nvPr/>
        </p:nvSpPr>
        <p:spPr>
          <a:xfrm flipH="1" rot="5400000">
            <a:off x="767923" y="3588085"/>
            <a:ext cx="2501979" cy="4037841"/>
          </a:xfrm>
          <a:prstGeom prst="rect">
            <a:avLst/>
          </a:prstGeom>
          <a:gradFill>
            <a:gsLst>
              <a:gs pos="0">
                <a:srgbClr val="AD84C6">
                  <a:alpha val="28235"/>
                </a:srgbClr>
              </a:gs>
              <a:gs pos="2000">
                <a:srgbClr val="AD84C6">
                  <a:alpha val="28235"/>
                </a:srgbClr>
              </a:gs>
              <a:gs pos="100000">
                <a:srgbClr val="000000">
                  <a:alpha val="29411"/>
                </a:srgbClr>
              </a:gs>
            </a:gsLst>
            <a:lin ang="7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09" name="Google Shape;709;p30"/>
          <p:cNvSpPr/>
          <p:nvPr/>
        </p:nvSpPr>
        <p:spPr>
          <a:xfrm rot="-964587">
            <a:off x="-501737" y="969718"/>
            <a:ext cx="3900357" cy="4178958"/>
          </a:xfrm>
          <a:custGeom>
            <a:rect b="b" l="l" r="r" t="t"/>
            <a:pathLst>
              <a:path extrusionOk="0" h="4178958" w="3900357">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0">
                <a:srgbClr val="000000">
                  <a:alpha val="0"/>
                </a:srgbClr>
              </a:gs>
              <a:gs pos="29000">
                <a:srgbClr val="000000">
                  <a:alpha val="0"/>
                </a:srgbClr>
              </a:gs>
              <a:gs pos="100000">
                <a:srgbClr val="AD84C6">
                  <a:alpha val="42352"/>
                </a:srgbClr>
              </a:gs>
            </a:gsLst>
            <a:lin ang="1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10" name="Google Shape;710;p30"/>
          <p:cNvSpPr/>
          <p:nvPr/>
        </p:nvSpPr>
        <p:spPr>
          <a:xfrm flipH="1" rot="5400000">
            <a:off x="-1410093" y="1399943"/>
            <a:ext cx="6858003" cy="4037835"/>
          </a:xfrm>
          <a:prstGeom prst="rect">
            <a:avLst/>
          </a:prstGeom>
          <a:gradFill>
            <a:gsLst>
              <a:gs pos="0">
                <a:srgbClr val="000000">
                  <a:alpha val="0"/>
                </a:srgbClr>
              </a:gs>
              <a:gs pos="99000">
                <a:srgbClr val="CDB4DC">
                  <a:alpha val="10588"/>
                </a:srgbClr>
              </a:gs>
              <a:gs pos="100000">
                <a:srgbClr val="CDB4DC">
                  <a:alpha val="10588"/>
                </a:srgbClr>
              </a:gs>
            </a:gsLst>
            <a:lin ang="7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11" name="Google Shape;711;p30"/>
          <p:cNvSpPr txBox="1"/>
          <p:nvPr>
            <p:ph type="title"/>
          </p:nvPr>
        </p:nvSpPr>
        <p:spPr>
          <a:xfrm>
            <a:off x="466722" y="586855"/>
            <a:ext cx="3201366" cy="3387497"/>
          </a:xfrm>
          <a:prstGeom prst="rect">
            <a:avLst/>
          </a:prstGeom>
          <a:noFill/>
          <a:ln>
            <a:noFill/>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rgbClr val="FFFFFF"/>
              </a:buClr>
              <a:buSzPts val="4000"/>
              <a:buFont typeface="Play"/>
              <a:buNone/>
            </a:pPr>
            <a:r>
              <a:rPr lang="en-US" sz="4000">
                <a:solidFill>
                  <a:srgbClr val="FFFFFF"/>
                </a:solidFill>
                <a:latin typeface="Arial"/>
                <a:ea typeface="Arial"/>
                <a:cs typeface="Arial"/>
                <a:sym typeface="Arial"/>
              </a:rPr>
              <a:t>Screen Failure</a:t>
            </a:r>
            <a:endParaRPr>
              <a:latin typeface="Arial"/>
              <a:ea typeface="Arial"/>
              <a:cs typeface="Arial"/>
              <a:sym typeface="Arial"/>
            </a:endParaRPr>
          </a:p>
        </p:txBody>
      </p:sp>
      <p:sp>
        <p:nvSpPr>
          <p:cNvPr id="712" name="Google Shape;712;p30"/>
          <p:cNvSpPr txBox="1"/>
          <p:nvPr>
            <p:ph idx="1" type="body"/>
          </p:nvPr>
        </p:nvSpPr>
        <p:spPr>
          <a:xfrm>
            <a:off x="4810259" y="649480"/>
            <a:ext cx="6555347" cy="554604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None/>
            </a:pPr>
            <a:r>
              <a:rPr b="1" lang="en-US" sz="2000"/>
              <a:t>Patients that meet the below criteria and were </a:t>
            </a:r>
            <a:r>
              <a:rPr b="1" lang="en-US" sz="2000" u="sng"/>
              <a:t>not enrolled </a:t>
            </a:r>
            <a:r>
              <a:rPr b="1" lang="en-US" sz="2000"/>
              <a:t>regardless of when they were screened and if the study team was present</a:t>
            </a:r>
            <a:endParaRPr/>
          </a:p>
          <a:p>
            <a:pPr indent="-228600" lvl="0" marL="228600" rtl="0" algn="l">
              <a:lnSpc>
                <a:spcPct val="90000"/>
              </a:lnSpc>
              <a:spcBef>
                <a:spcPts val="1000"/>
              </a:spcBef>
              <a:spcAft>
                <a:spcPts val="0"/>
              </a:spcAft>
              <a:buClr>
                <a:schemeClr val="dk1"/>
              </a:buClr>
              <a:buSzPts val="2000"/>
              <a:buChar char="•"/>
            </a:pPr>
            <a:r>
              <a:rPr lang="en-US" sz="2000"/>
              <a:t>Administered one of the following for the treatment of seizures or status epilepticus</a:t>
            </a:r>
            <a:endParaRPr/>
          </a:p>
          <a:p>
            <a:pPr indent="-228600" lvl="2" marL="1143000" rtl="0" algn="l">
              <a:lnSpc>
                <a:spcPct val="90000"/>
              </a:lnSpc>
              <a:spcBef>
                <a:spcPts val="500"/>
              </a:spcBef>
              <a:spcAft>
                <a:spcPts val="0"/>
              </a:spcAft>
              <a:buClr>
                <a:schemeClr val="dk1"/>
              </a:buClr>
              <a:buSzPts val="2000"/>
              <a:buChar char="•"/>
            </a:pPr>
            <a:r>
              <a:rPr lang="en-US"/>
              <a:t>LEV, </a:t>
            </a:r>
            <a:endParaRPr/>
          </a:p>
          <a:p>
            <a:pPr indent="-228600" lvl="2" marL="1143000" rtl="0" algn="l">
              <a:lnSpc>
                <a:spcPct val="90000"/>
              </a:lnSpc>
              <a:spcBef>
                <a:spcPts val="500"/>
              </a:spcBef>
              <a:spcAft>
                <a:spcPts val="0"/>
              </a:spcAft>
              <a:buClr>
                <a:schemeClr val="dk1"/>
              </a:buClr>
              <a:buSzPts val="2000"/>
              <a:buChar char="•"/>
            </a:pPr>
            <a:r>
              <a:rPr lang="en-US"/>
              <a:t>valproate (valproic acid), or </a:t>
            </a:r>
            <a:endParaRPr/>
          </a:p>
          <a:p>
            <a:pPr indent="-228600" lvl="2" marL="1143000" rtl="0" algn="l">
              <a:lnSpc>
                <a:spcPct val="90000"/>
              </a:lnSpc>
              <a:spcBef>
                <a:spcPts val="500"/>
              </a:spcBef>
              <a:spcAft>
                <a:spcPts val="0"/>
              </a:spcAft>
              <a:buClr>
                <a:schemeClr val="dk1"/>
              </a:buClr>
              <a:buSzPts val="2000"/>
              <a:buChar char="•"/>
            </a:pPr>
            <a:r>
              <a:rPr lang="en-US"/>
              <a:t>fosphenytoin intravenously</a:t>
            </a:r>
            <a:endParaRPr/>
          </a:p>
          <a:p>
            <a:pPr indent="-101600" lvl="2" marL="1143000" rtl="0" algn="l">
              <a:lnSpc>
                <a:spcPct val="90000"/>
              </a:lnSpc>
              <a:spcBef>
                <a:spcPts val="500"/>
              </a:spcBef>
              <a:spcAft>
                <a:spcPts val="0"/>
              </a:spcAft>
              <a:buClr>
                <a:schemeClr val="dk1"/>
              </a:buClr>
              <a:buSzPts val="2000"/>
              <a:buNone/>
            </a:pPr>
            <a:r>
              <a:t/>
            </a:r>
            <a:endParaRPr/>
          </a:p>
          <a:p>
            <a:pPr indent="-228600" lvl="0" marL="228600" rtl="0" algn="l">
              <a:lnSpc>
                <a:spcPct val="90000"/>
              </a:lnSpc>
              <a:spcBef>
                <a:spcPts val="1000"/>
              </a:spcBef>
              <a:spcAft>
                <a:spcPts val="0"/>
              </a:spcAft>
              <a:buClr>
                <a:schemeClr val="dk1"/>
              </a:buClr>
              <a:buSzPts val="2000"/>
              <a:buChar char="•"/>
            </a:pPr>
            <a:r>
              <a:rPr lang="en-US" sz="2000"/>
              <a:t>Patients to whom the study team is alerted to in real time but are not enrolled should be entered as screen failures within 5 days of screening.</a:t>
            </a:r>
            <a:endParaRPr/>
          </a:p>
          <a:p>
            <a:pPr indent="-101600" lvl="0" marL="228600" rtl="0" algn="l">
              <a:lnSpc>
                <a:spcPct val="90000"/>
              </a:lnSpc>
              <a:spcBef>
                <a:spcPts val="1000"/>
              </a:spcBef>
              <a:spcAft>
                <a:spcPts val="0"/>
              </a:spcAft>
              <a:buClr>
                <a:schemeClr val="dk1"/>
              </a:buClr>
              <a:buSzPts val="2000"/>
              <a:buNone/>
            </a:pPr>
            <a:r>
              <a:t/>
            </a:r>
            <a:endParaRPr sz="2000"/>
          </a:p>
          <a:p>
            <a:pPr indent="-228600" lvl="0" marL="228600" rtl="0" algn="l">
              <a:lnSpc>
                <a:spcPct val="90000"/>
              </a:lnSpc>
              <a:spcBef>
                <a:spcPts val="1000"/>
              </a:spcBef>
              <a:spcAft>
                <a:spcPts val="0"/>
              </a:spcAft>
              <a:buClr>
                <a:schemeClr val="dk1"/>
              </a:buClr>
              <a:buSzPts val="2000"/>
              <a:buChar char="•"/>
            </a:pPr>
            <a:r>
              <a:rPr lang="en-US" sz="2000"/>
              <a:t>An administrative review should also be performed at least monthly to identify patients who met the criteria above but were not alerted to the study team or enrolled. </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716" name="Shape 716"/>
        <p:cNvGrpSpPr/>
        <p:nvPr/>
      </p:nvGrpSpPr>
      <p:grpSpPr>
        <a:xfrm>
          <a:off x="0" y="0"/>
          <a:ext cx="0" cy="0"/>
          <a:chOff x="0" y="0"/>
          <a:chExt cx="0" cy="0"/>
        </a:xfrm>
      </p:grpSpPr>
      <p:sp>
        <p:nvSpPr>
          <p:cNvPr id="717" name="Google Shape;717;p31"/>
          <p:cNvSpPr/>
          <p:nvPr/>
        </p:nvSpPr>
        <p:spPr>
          <a:xfrm>
            <a:off x="0" y="1"/>
            <a:ext cx="12191695"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18" name="Google Shape;718;p31"/>
          <p:cNvSpPr/>
          <p:nvPr/>
        </p:nvSpPr>
        <p:spPr>
          <a:xfrm>
            <a:off x="305" y="0"/>
            <a:ext cx="12191695"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719" name="Google Shape;719;p31"/>
          <p:cNvGrpSpPr/>
          <p:nvPr/>
        </p:nvGrpSpPr>
        <p:grpSpPr>
          <a:xfrm>
            <a:off x="1303402" y="3985"/>
            <a:ext cx="9772765" cy="6858000"/>
            <a:chOff x="1303402" y="3985"/>
            <a:chExt cx="9772765" cy="6858000"/>
          </a:xfrm>
        </p:grpSpPr>
        <p:sp>
          <p:nvSpPr>
            <p:cNvPr id="720" name="Google Shape;720;p31"/>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21" name="Google Shape;721;p31"/>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22" name="Google Shape;722;p31"/>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23" name="Google Shape;723;p31"/>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24" name="Google Shape;724;p31"/>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588"/>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25" name="Google Shape;725;p31"/>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26" name="Google Shape;726;p31"/>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727" name="Google Shape;727;p31"/>
          <p:cNvSpPr txBox="1"/>
          <p:nvPr>
            <p:ph type="title"/>
          </p:nvPr>
        </p:nvSpPr>
        <p:spPr>
          <a:xfrm>
            <a:off x="3215729" y="1764407"/>
            <a:ext cx="5760846" cy="2310312"/>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2"/>
              </a:buClr>
              <a:buSzPts val="5200"/>
              <a:buFont typeface="Play"/>
              <a:buNone/>
            </a:pPr>
            <a:r>
              <a:rPr lang="en-US" sz="5200">
                <a:solidFill>
                  <a:schemeClr val="dk2"/>
                </a:solidFill>
                <a:latin typeface="Play"/>
                <a:ea typeface="Play"/>
                <a:cs typeface="Play"/>
                <a:sym typeface="Play"/>
              </a:rPr>
              <a:t>Enrollment in WebDCU</a:t>
            </a:r>
            <a:endParaRPr/>
          </a:p>
        </p:txBody>
      </p:sp>
      <p:sp>
        <p:nvSpPr>
          <p:cNvPr id="728" name="Google Shape;728;p31"/>
          <p:cNvSpPr txBox="1"/>
          <p:nvPr>
            <p:ph idx="1" type="body"/>
          </p:nvPr>
        </p:nvSpPr>
        <p:spPr>
          <a:xfrm>
            <a:off x="3215729" y="4165152"/>
            <a:ext cx="5760846" cy="682079"/>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rPr lang="en-US" sz="2400">
                <a:solidFill>
                  <a:schemeClr val="dk2"/>
                </a:solidFill>
                <a:latin typeface="Arial"/>
                <a:ea typeface="Arial"/>
                <a:cs typeface="Arial"/>
                <a:sym typeface="Arial"/>
              </a:rPr>
              <a:t>DCC Riley Luckmann</a:t>
            </a:r>
            <a:endParaRPr sz="2400">
              <a:solidFill>
                <a:schemeClr val="dk2"/>
              </a:solidFill>
              <a:latin typeface="Arial"/>
              <a:ea typeface="Arial"/>
              <a:cs typeface="Arial"/>
              <a:sym typeface="Arial"/>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32" name="Shape 732"/>
        <p:cNvGrpSpPr/>
        <p:nvPr/>
      </p:nvGrpSpPr>
      <p:grpSpPr>
        <a:xfrm>
          <a:off x="0" y="0"/>
          <a:ext cx="0" cy="0"/>
          <a:chOff x="0" y="0"/>
          <a:chExt cx="0" cy="0"/>
        </a:xfrm>
      </p:grpSpPr>
      <p:sp>
        <p:nvSpPr>
          <p:cNvPr id="733" name="Google Shape;733;g3a14866209d_5_8"/>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KESETT – step forward randomization</a:t>
            </a:r>
            <a:endParaRPr/>
          </a:p>
        </p:txBody>
      </p:sp>
      <p:sp>
        <p:nvSpPr>
          <p:cNvPr id="734" name="Google Shape;734;g3a14866209d_5_8"/>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fontScale="92500" lnSpcReduction="10000"/>
          </a:bodyPr>
          <a:lstStyle/>
          <a:p>
            <a:pPr indent="-334327" lvl="0" marL="457200" rtl="0" algn="l">
              <a:lnSpc>
                <a:spcPct val="115000"/>
              </a:lnSpc>
              <a:spcBef>
                <a:spcPts val="0"/>
              </a:spcBef>
              <a:spcAft>
                <a:spcPts val="0"/>
              </a:spcAft>
              <a:buSzPct val="64285"/>
              <a:buChar char="•"/>
            </a:pPr>
            <a:r>
              <a:rPr lang="en-US"/>
              <a:t>KESETT is a step forward randomization design, which means we do not have a Randomization Form in WebDCU that assigns a treatment when submitted. </a:t>
            </a:r>
            <a:endParaRPr/>
          </a:p>
          <a:p>
            <a:pPr indent="-334327" lvl="0" marL="457200" rtl="0" algn="l">
              <a:lnSpc>
                <a:spcPct val="115000"/>
              </a:lnSpc>
              <a:spcBef>
                <a:spcPts val="0"/>
              </a:spcBef>
              <a:spcAft>
                <a:spcPts val="0"/>
              </a:spcAft>
              <a:buSzPct val="64285"/>
              <a:buChar char="•"/>
            </a:pPr>
            <a:r>
              <a:rPr lang="en-US"/>
              <a:t>Instead, sites will grab the ‘Use Next’ vial (or ‘Backup’ vial if no ‘Use Next’ is available) and use it to treat the KESETT participant. </a:t>
            </a:r>
            <a:endParaRPr/>
          </a:p>
          <a:p>
            <a:pPr indent="-334327" lvl="0" marL="457200" rtl="0" algn="l">
              <a:lnSpc>
                <a:spcPct val="115000"/>
              </a:lnSpc>
              <a:spcBef>
                <a:spcPts val="0"/>
              </a:spcBef>
              <a:spcAft>
                <a:spcPts val="0"/>
              </a:spcAft>
              <a:buSzPct val="64285"/>
              <a:buChar char="•"/>
            </a:pPr>
            <a:r>
              <a:rPr lang="en-US"/>
              <a:t>Data entry into WebDCU will occur after enrollment. </a:t>
            </a:r>
            <a:endParaRPr/>
          </a:p>
          <a:p>
            <a:pPr indent="-334326" lvl="1" marL="914400" rtl="0" algn="l">
              <a:lnSpc>
                <a:spcPct val="115000"/>
              </a:lnSpc>
              <a:spcBef>
                <a:spcPts val="0"/>
              </a:spcBef>
              <a:spcAft>
                <a:spcPts val="0"/>
              </a:spcAft>
              <a:buSzPct val="75000"/>
              <a:buChar char="•"/>
            </a:pPr>
            <a:r>
              <a:rPr lang="en-US"/>
              <a:t>This includes documentation of Study Drug ID, which will tell the DCC which treatment assignment the participant received.</a:t>
            </a:r>
            <a:endParaRPr/>
          </a:p>
          <a:p>
            <a:pPr indent="-334327" lvl="0" marL="457200" rtl="0" algn="l">
              <a:lnSpc>
                <a:spcPct val="115000"/>
              </a:lnSpc>
              <a:spcBef>
                <a:spcPts val="0"/>
              </a:spcBef>
              <a:spcAft>
                <a:spcPts val="0"/>
              </a:spcAft>
              <a:buSzPct val="64285"/>
              <a:buChar char="•"/>
            </a:pPr>
            <a:r>
              <a:rPr lang="en-US"/>
              <a:t>The KESETT database in WebDCU is a real, live database. No testing or fake data should ever be entered by sites. </a:t>
            </a:r>
            <a:endParaRPr/>
          </a:p>
        </p:txBody>
      </p:sp>
      <p:pic>
        <p:nvPicPr>
          <p:cNvPr id="735" name="Google Shape;735;g3a14866209d_5_8" title="kesett logo with eeg 3.png"/>
          <p:cNvPicPr preferRelativeResize="0"/>
          <p:nvPr/>
        </p:nvPicPr>
        <p:blipFill rotWithShape="1">
          <a:blip r:embed="rId3">
            <a:alphaModFix/>
          </a:blip>
          <a:srcRect b="0" l="0" r="0" t="0"/>
          <a:stretch/>
        </p:blipFill>
        <p:spPr>
          <a:xfrm>
            <a:off x="10467296" y="5997034"/>
            <a:ext cx="1600895" cy="754036"/>
          </a:xfrm>
          <a:prstGeom prst="rect">
            <a:avLst/>
          </a:prstGeom>
          <a:noFill/>
          <a:ln>
            <a:noFill/>
          </a:ln>
        </p:spPr>
      </p:pic>
      <p:pic>
        <p:nvPicPr>
          <p:cNvPr id="736" name="Google Shape;736;g3a14866209d_5_8" title="SIREN-Acronym Only.png"/>
          <p:cNvPicPr preferRelativeResize="0"/>
          <p:nvPr/>
        </p:nvPicPr>
        <p:blipFill rotWithShape="1">
          <a:blip r:embed="rId4">
            <a:alphaModFix/>
          </a:blip>
          <a:srcRect b="0" l="0" r="0" t="0"/>
          <a:stretch/>
        </p:blipFill>
        <p:spPr>
          <a:xfrm>
            <a:off x="0" y="5826779"/>
            <a:ext cx="1947293" cy="1094534"/>
          </a:xfrm>
          <a:prstGeom prst="rect">
            <a:avLst/>
          </a:prstGeom>
          <a:noFill/>
          <a:ln>
            <a:noFill/>
          </a:ln>
        </p:spPr>
      </p:pic>
      <p:sp>
        <p:nvSpPr>
          <p:cNvPr id="737" name="Google Shape;737;g3a14866209d_5_8"/>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41" name="Shape 741"/>
        <p:cNvGrpSpPr/>
        <p:nvPr/>
      </p:nvGrpSpPr>
      <p:grpSpPr>
        <a:xfrm>
          <a:off x="0" y="0"/>
          <a:ext cx="0" cy="0"/>
          <a:chOff x="0" y="0"/>
          <a:chExt cx="0" cy="0"/>
        </a:xfrm>
      </p:grpSpPr>
      <p:sp>
        <p:nvSpPr>
          <p:cNvPr id="742" name="Google Shape;742;g3a14866209d_5_16"/>
          <p:cNvSpPr txBox="1"/>
          <p:nvPr>
            <p:ph type="ctrTitle"/>
          </p:nvPr>
        </p:nvSpPr>
        <p:spPr>
          <a:xfrm>
            <a:off x="1533600" y="2659050"/>
            <a:ext cx="9144000" cy="15399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Play"/>
              <a:buNone/>
            </a:pPr>
            <a:r>
              <a:rPr lang="en-US"/>
              <a:t>Within 8 hours of KESETT study drug administration…</a:t>
            </a:r>
            <a:endParaRPr/>
          </a:p>
        </p:txBody>
      </p:sp>
      <p:pic>
        <p:nvPicPr>
          <p:cNvPr id="743" name="Google Shape;743;g3a14866209d_5_16" title="kesett logo with eeg 3.png"/>
          <p:cNvPicPr preferRelativeResize="0"/>
          <p:nvPr/>
        </p:nvPicPr>
        <p:blipFill rotWithShape="1">
          <a:blip r:embed="rId3">
            <a:alphaModFix/>
          </a:blip>
          <a:srcRect b="0" l="0" r="0" t="0"/>
          <a:stretch/>
        </p:blipFill>
        <p:spPr>
          <a:xfrm>
            <a:off x="10467296" y="5997034"/>
            <a:ext cx="1600895" cy="754036"/>
          </a:xfrm>
          <a:prstGeom prst="rect">
            <a:avLst/>
          </a:prstGeom>
          <a:noFill/>
          <a:ln>
            <a:noFill/>
          </a:ln>
        </p:spPr>
      </p:pic>
      <p:pic>
        <p:nvPicPr>
          <p:cNvPr id="744" name="Google Shape;744;g3a14866209d_5_16" title="SIREN-Acronym Only.png"/>
          <p:cNvPicPr preferRelativeResize="0"/>
          <p:nvPr/>
        </p:nvPicPr>
        <p:blipFill rotWithShape="1">
          <a:blip r:embed="rId4">
            <a:alphaModFix/>
          </a:blip>
          <a:srcRect b="0" l="0" r="0" t="0"/>
          <a:stretch/>
        </p:blipFill>
        <p:spPr>
          <a:xfrm>
            <a:off x="0" y="5826779"/>
            <a:ext cx="1947293" cy="1094534"/>
          </a:xfrm>
          <a:prstGeom prst="rect">
            <a:avLst/>
          </a:prstGeom>
          <a:noFill/>
          <a:ln>
            <a:noFill/>
          </a:ln>
        </p:spPr>
      </p:pic>
      <p:sp>
        <p:nvSpPr>
          <p:cNvPr id="745" name="Google Shape;745;g3a14866209d_5_16"/>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49" name="Shape 749"/>
        <p:cNvGrpSpPr/>
        <p:nvPr/>
      </p:nvGrpSpPr>
      <p:grpSpPr>
        <a:xfrm>
          <a:off x="0" y="0"/>
          <a:ext cx="0" cy="0"/>
          <a:chOff x="0" y="0"/>
          <a:chExt cx="0" cy="0"/>
        </a:xfrm>
      </p:grpSpPr>
      <p:sp>
        <p:nvSpPr>
          <p:cNvPr id="750" name="Google Shape;750;g3a14866209d_5_23"/>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1. Log into WebDCU</a:t>
            </a:r>
            <a:r>
              <a:rPr b="1" lang="en-US"/>
              <a:t>v2</a:t>
            </a:r>
            <a:endParaRPr b="1"/>
          </a:p>
        </p:txBody>
      </p:sp>
      <p:sp>
        <p:nvSpPr>
          <p:cNvPr id="751" name="Google Shape;751;g3a14866209d_5_23"/>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n-US" u="sng">
                <a:solidFill>
                  <a:schemeClr val="hlink"/>
                </a:solidFill>
                <a:hlinkClick r:id="rId3"/>
              </a:rPr>
              <a:t>https://webdcu.musc.edu/DCUApp/Login</a:t>
            </a:r>
            <a:endParaRPr/>
          </a:p>
        </p:txBody>
      </p:sp>
      <p:pic>
        <p:nvPicPr>
          <p:cNvPr id="752" name="Google Shape;752;g3a14866209d_5_23"/>
          <p:cNvPicPr preferRelativeResize="0"/>
          <p:nvPr/>
        </p:nvPicPr>
        <p:blipFill rotWithShape="1">
          <a:blip r:embed="rId4">
            <a:alphaModFix/>
          </a:blip>
          <a:srcRect b="0" l="0" r="0" t="0"/>
          <a:stretch/>
        </p:blipFill>
        <p:spPr>
          <a:xfrm>
            <a:off x="5338016" y="2580555"/>
            <a:ext cx="4195005" cy="4170521"/>
          </a:xfrm>
          <a:prstGeom prst="rect">
            <a:avLst/>
          </a:prstGeom>
          <a:noFill/>
          <a:ln>
            <a:noFill/>
          </a:ln>
        </p:spPr>
      </p:pic>
      <p:pic>
        <p:nvPicPr>
          <p:cNvPr id="753" name="Google Shape;753;g3a14866209d_5_23" title="kesett logo with eeg 3.png"/>
          <p:cNvPicPr preferRelativeResize="0"/>
          <p:nvPr/>
        </p:nvPicPr>
        <p:blipFill rotWithShape="1">
          <a:blip r:embed="rId5">
            <a:alphaModFix/>
          </a:blip>
          <a:srcRect b="0" l="0" r="0" t="0"/>
          <a:stretch/>
        </p:blipFill>
        <p:spPr>
          <a:xfrm>
            <a:off x="10467296" y="5997034"/>
            <a:ext cx="1600895" cy="754036"/>
          </a:xfrm>
          <a:prstGeom prst="rect">
            <a:avLst/>
          </a:prstGeom>
          <a:noFill/>
          <a:ln>
            <a:noFill/>
          </a:ln>
        </p:spPr>
      </p:pic>
      <p:pic>
        <p:nvPicPr>
          <p:cNvPr id="754" name="Google Shape;754;g3a14866209d_5_23" title="SIREN-Acronym Only.png"/>
          <p:cNvPicPr preferRelativeResize="0"/>
          <p:nvPr/>
        </p:nvPicPr>
        <p:blipFill rotWithShape="1">
          <a:blip r:embed="rId6">
            <a:alphaModFix/>
          </a:blip>
          <a:srcRect b="0" l="0" r="0" t="0"/>
          <a:stretch/>
        </p:blipFill>
        <p:spPr>
          <a:xfrm>
            <a:off x="0" y="5826779"/>
            <a:ext cx="1947293" cy="1094534"/>
          </a:xfrm>
          <a:prstGeom prst="rect">
            <a:avLst/>
          </a:prstGeom>
          <a:noFill/>
          <a:ln>
            <a:noFill/>
          </a:ln>
        </p:spPr>
      </p:pic>
      <p:sp>
        <p:nvSpPr>
          <p:cNvPr id="755" name="Google Shape;755;g3a14866209d_5_23"/>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59" name="Shape 759"/>
        <p:cNvGrpSpPr/>
        <p:nvPr/>
      </p:nvGrpSpPr>
      <p:grpSpPr>
        <a:xfrm>
          <a:off x="0" y="0"/>
          <a:ext cx="0" cy="0"/>
          <a:chOff x="0" y="0"/>
          <a:chExt cx="0" cy="0"/>
        </a:xfrm>
      </p:grpSpPr>
      <p:sp>
        <p:nvSpPr>
          <p:cNvPr id="760" name="Google Shape;760;g3a14866209d_5_32"/>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2. Click on the KESETT tile</a:t>
            </a:r>
            <a:endParaRPr/>
          </a:p>
        </p:txBody>
      </p:sp>
      <p:pic>
        <p:nvPicPr>
          <p:cNvPr id="761" name="Google Shape;761;g3a14866209d_5_32"/>
          <p:cNvPicPr preferRelativeResize="0"/>
          <p:nvPr/>
        </p:nvPicPr>
        <p:blipFill rotWithShape="1">
          <a:blip r:embed="rId3">
            <a:alphaModFix/>
          </a:blip>
          <a:srcRect b="0" l="0" r="0" t="0"/>
          <a:stretch/>
        </p:blipFill>
        <p:spPr>
          <a:xfrm>
            <a:off x="1525655" y="2088862"/>
            <a:ext cx="3406563" cy="3347831"/>
          </a:xfrm>
          <a:prstGeom prst="rect">
            <a:avLst/>
          </a:prstGeom>
          <a:noFill/>
          <a:ln>
            <a:noFill/>
          </a:ln>
        </p:spPr>
      </p:pic>
      <p:pic>
        <p:nvPicPr>
          <p:cNvPr id="762" name="Google Shape;762;g3a14866209d_5_32" title="kesett logo with eeg 3.png"/>
          <p:cNvPicPr preferRelativeResize="0"/>
          <p:nvPr/>
        </p:nvPicPr>
        <p:blipFill rotWithShape="1">
          <a:blip r:embed="rId4">
            <a:alphaModFix/>
          </a:blip>
          <a:srcRect b="0" l="0" r="0" t="0"/>
          <a:stretch/>
        </p:blipFill>
        <p:spPr>
          <a:xfrm>
            <a:off x="10467296" y="5997034"/>
            <a:ext cx="1600895" cy="754036"/>
          </a:xfrm>
          <a:prstGeom prst="rect">
            <a:avLst/>
          </a:prstGeom>
          <a:noFill/>
          <a:ln>
            <a:noFill/>
          </a:ln>
        </p:spPr>
      </p:pic>
      <p:pic>
        <p:nvPicPr>
          <p:cNvPr id="763" name="Google Shape;763;g3a14866209d_5_32" title="SIREN-Acronym Only.png"/>
          <p:cNvPicPr preferRelativeResize="0"/>
          <p:nvPr/>
        </p:nvPicPr>
        <p:blipFill rotWithShape="1">
          <a:blip r:embed="rId5">
            <a:alphaModFix/>
          </a:blip>
          <a:srcRect b="0" l="0" r="0" t="0"/>
          <a:stretch/>
        </p:blipFill>
        <p:spPr>
          <a:xfrm>
            <a:off x="0" y="5826779"/>
            <a:ext cx="1947293" cy="1094534"/>
          </a:xfrm>
          <a:prstGeom prst="rect">
            <a:avLst/>
          </a:prstGeom>
          <a:noFill/>
          <a:ln>
            <a:noFill/>
          </a:ln>
        </p:spPr>
      </p:pic>
      <p:sp>
        <p:nvSpPr>
          <p:cNvPr id="764" name="Google Shape;764;g3a14866209d_5_32"/>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68" name="Shape 768"/>
        <p:cNvGrpSpPr/>
        <p:nvPr/>
      </p:nvGrpSpPr>
      <p:grpSpPr>
        <a:xfrm>
          <a:off x="0" y="0"/>
          <a:ext cx="0" cy="0"/>
          <a:chOff x="0" y="0"/>
          <a:chExt cx="0" cy="0"/>
        </a:xfrm>
      </p:grpSpPr>
      <p:sp>
        <p:nvSpPr>
          <p:cNvPr id="769" name="Google Shape;769;g3a14866209d_5_41"/>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3. Select the Subject Enrollment button from the main menu bar</a:t>
            </a:r>
            <a:endParaRPr/>
          </a:p>
        </p:txBody>
      </p:sp>
      <p:sp>
        <p:nvSpPr>
          <p:cNvPr id="770" name="Google Shape;770;g3a14866209d_5_41"/>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id="771" name="Google Shape;771;g3a14866209d_5_41"/>
          <p:cNvPicPr preferRelativeResize="0"/>
          <p:nvPr/>
        </p:nvPicPr>
        <p:blipFill rotWithShape="1">
          <a:blip r:embed="rId3">
            <a:alphaModFix/>
          </a:blip>
          <a:srcRect b="0" l="0" r="0" t="0"/>
          <a:stretch/>
        </p:blipFill>
        <p:spPr>
          <a:xfrm>
            <a:off x="585018" y="2525717"/>
            <a:ext cx="11021964" cy="2000529"/>
          </a:xfrm>
          <a:prstGeom prst="rect">
            <a:avLst/>
          </a:prstGeom>
          <a:noFill/>
          <a:ln>
            <a:noFill/>
          </a:ln>
        </p:spPr>
      </p:pic>
      <p:pic>
        <p:nvPicPr>
          <p:cNvPr id="772" name="Google Shape;772;g3a14866209d_5_41" title="kesett logo with eeg 3.png"/>
          <p:cNvPicPr preferRelativeResize="0"/>
          <p:nvPr/>
        </p:nvPicPr>
        <p:blipFill rotWithShape="1">
          <a:blip r:embed="rId4">
            <a:alphaModFix/>
          </a:blip>
          <a:srcRect b="0" l="0" r="0" t="0"/>
          <a:stretch/>
        </p:blipFill>
        <p:spPr>
          <a:xfrm>
            <a:off x="10467296" y="5997034"/>
            <a:ext cx="1600895" cy="754036"/>
          </a:xfrm>
          <a:prstGeom prst="rect">
            <a:avLst/>
          </a:prstGeom>
          <a:noFill/>
          <a:ln>
            <a:noFill/>
          </a:ln>
        </p:spPr>
      </p:pic>
      <p:pic>
        <p:nvPicPr>
          <p:cNvPr id="773" name="Google Shape;773;g3a14866209d_5_41" title="SIREN-Acronym Only.png"/>
          <p:cNvPicPr preferRelativeResize="0"/>
          <p:nvPr/>
        </p:nvPicPr>
        <p:blipFill rotWithShape="1">
          <a:blip r:embed="rId5">
            <a:alphaModFix/>
          </a:blip>
          <a:srcRect b="0" l="0" r="0" t="0"/>
          <a:stretch/>
        </p:blipFill>
        <p:spPr>
          <a:xfrm>
            <a:off x="0" y="5826779"/>
            <a:ext cx="1947293" cy="1094534"/>
          </a:xfrm>
          <a:prstGeom prst="rect">
            <a:avLst/>
          </a:prstGeom>
          <a:noFill/>
          <a:ln>
            <a:noFill/>
          </a:ln>
        </p:spPr>
      </p:pic>
      <p:sp>
        <p:nvSpPr>
          <p:cNvPr id="774" name="Google Shape;774;g3a14866209d_5_41"/>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78" name="Shape 778"/>
        <p:cNvGrpSpPr/>
        <p:nvPr/>
      </p:nvGrpSpPr>
      <p:grpSpPr>
        <a:xfrm>
          <a:off x="0" y="0"/>
          <a:ext cx="0" cy="0"/>
          <a:chOff x="0" y="0"/>
          <a:chExt cx="0" cy="0"/>
        </a:xfrm>
      </p:grpSpPr>
      <p:sp>
        <p:nvSpPr>
          <p:cNvPr id="779" name="Google Shape;779;g3a14866209d_5_50"/>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4. Select ‘Add Record’</a:t>
            </a:r>
            <a:endParaRPr/>
          </a:p>
        </p:txBody>
      </p:sp>
      <p:sp>
        <p:nvSpPr>
          <p:cNvPr id="780" name="Google Shape;780;g3a14866209d_5_50"/>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id="781" name="Google Shape;781;g3a14866209d_5_50"/>
          <p:cNvPicPr preferRelativeResize="0"/>
          <p:nvPr/>
        </p:nvPicPr>
        <p:blipFill rotWithShape="1">
          <a:blip r:embed="rId3">
            <a:alphaModFix/>
          </a:blip>
          <a:srcRect b="0" l="0" r="0" t="0"/>
          <a:stretch/>
        </p:blipFill>
        <p:spPr>
          <a:xfrm>
            <a:off x="1671020" y="2706760"/>
            <a:ext cx="8849961" cy="1028844"/>
          </a:xfrm>
          <a:prstGeom prst="rect">
            <a:avLst/>
          </a:prstGeom>
          <a:noFill/>
          <a:ln>
            <a:noFill/>
          </a:ln>
        </p:spPr>
      </p:pic>
      <p:pic>
        <p:nvPicPr>
          <p:cNvPr id="782" name="Google Shape;782;g3a14866209d_5_50" title="kesett logo with eeg 3.png"/>
          <p:cNvPicPr preferRelativeResize="0"/>
          <p:nvPr/>
        </p:nvPicPr>
        <p:blipFill rotWithShape="1">
          <a:blip r:embed="rId4">
            <a:alphaModFix/>
          </a:blip>
          <a:srcRect b="0" l="0" r="0" t="0"/>
          <a:stretch/>
        </p:blipFill>
        <p:spPr>
          <a:xfrm>
            <a:off x="10467296" y="5997034"/>
            <a:ext cx="1600895" cy="754036"/>
          </a:xfrm>
          <a:prstGeom prst="rect">
            <a:avLst/>
          </a:prstGeom>
          <a:noFill/>
          <a:ln>
            <a:noFill/>
          </a:ln>
        </p:spPr>
      </p:pic>
      <p:pic>
        <p:nvPicPr>
          <p:cNvPr id="783" name="Google Shape;783;g3a14866209d_5_50" title="SIREN-Acronym Only.png"/>
          <p:cNvPicPr preferRelativeResize="0"/>
          <p:nvPr/>
        </p:nvPicPr>
        <p:blipFill rotWithShape="1">
          <a:blip r:embed="rId5">
            <a:alphaModFix/>
          </a:blip>
          <a:srcRect b="0" l="0" r="0" t="0"/>
          <a:stretch/>
        </p:blipFill>
        <p:spPr>
          <a:xfrm>
            <a:off x="0" y="5826779"/>
            <a:ext cx="1947293" cy="1094534"/>
          </a:xfrm>
          <a:prstGeom prst="rect">
            <a:avLst/>
          </a:prstGeom>
          <a:noFill/>
          <a:ln>
            <a:noFill/>
          </a:ln>
        </p:spPr>
      </p:pic>
      <p:sp>
        <p:nvSpPr>
          <p:cNvPr id="784" name="Google Shape;784;g3a14866209d_5_50"/>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88" name="Shape 788"/>
        <p:cNvGrpSpPr/>
        <p:nvPr/>
      </p:nvGrpSpPr>
      <p:grpSpPr>
        <a:xfrm>
          <a:off x="0" y="0"/>
          <a:ext cx="0" cy="0"/>
          <a:chOff x="0" y="0"/>
          <a:chExt cx="0" cy="0"/>
        </a:xfrm>
      </p:grpSpPr>
      <p:sp>
        <p:nvSpPr>
          <p:cNvPr id="789" name="Google Shape;789;g3a14866209d_5_59"/>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5. Enter the Subject Enrollment form and select ‘Save Record’</a:t>
            </a:r>
            <a:endParaRPr/>
          </a:p>
        </p:txBody>
      </p:sp>
      <p:sp>
        <p:nvSpPr>
          <p:cNvPr id="790" name="Google Shape;790;g3a14866209d_5_59"/>
          <p:cNvSpPr txBox="1"/>
          <p:nvPr>
            <p:ph idx="1" type="body"/>
          </p:nvPr>
        </p:nvSpPr>
        <p:spPr>
          <a:xfrm>
            <a:off x="346050" y="2107725"/>
            <a:ext cx="3270000" cy="40692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lang="en-US" sz="1800"/>
              <a:t>*As the instructions indicate, Subject Enrollment is irreversible. It should not be data entered until a patient has already received KESETT study drug. In Q20 and Q21, you will have to indicate the Date and time of study drug infusion start.</a:t>
            </a:r>
            <a:endParaRPr/>
          </a:p>
        </p:txBody>
      </p:sp>
      <p:pic>
        <p:nvPicPr>
          <p:cNvPr id="791" name="Google Shape;791;g3a14866209d_5_59"/>
          <p:cNvPicPr preferRelativeResize="0"/>
          <p:nvPr/>
        </p:nvPicPr>
        <p:blipFill rotWithShape="1">
          <a:blip r:embed="rId3">
            <a:alphaModFix/>
          </a:blip>
          <a:srcRect b="0" l="0" r="0" t="0"/>
          <a:stretch/>
        </p:blipFill>
        <p:spPr>
          <a:xfrm>
            <a:off x="3616026" y="1720001"/>
            <a:ext cx="7376595" cy="4456976"/>
          </a:xfrm>
          <a:prstGeom prst="rect">
            <a:avLst/>
          </a:prstGeom>
          <a:noFill/>
          <a:ln>
            <a:noFill/>
          </a:ln>
        </p:spPr>
      </p:pic>
      <p:pic>
        <p:nvPicPr>
          <p:cNvPr id="792" name="Google Shape;792;g3a14866209d_5_59" title="kesett logo with eeg 3.png"/>
          <p:cNvPicPr preferRelativeResize="0"/>
          <p:nvPr/>
        </p:nvPicPr>
        <p:blipFill rotWithShape="1">
          <a:blip r:embed="rId4">
            <a:alphaModFix/>
          </a:blip>
          <a:srcRect b="0" l="0" r="0" t="0"/>
          <a:stretch/>
        </p:blipFill>
        <p:spPr>
          <a:xfrm>
            <a:off x="10467296" y="5997034"/>
            <a:ext cx="1600895" cy="754036"/>
          </a:xfrm>
          <a:prstGeom prst="rect">
            <a:avLst/>
          </a:prstGeom>
          <a:noFill/>
          <a:ln>
            <a:noFill/>
          </a:ln>
        </p:spPr>
      </p:pic>
      <p:pic>
        <p:nvPicPr>
          <p:cNvPr id="793" name="Google Shape;793;g3a14866209d_5_59" title="SIREN-Acronym Only.png"/>
          <p:cNvPicPr preferRelativeResize="0"/>
          <p:nvPr/>
        </p:nvPicPr>
        <p:blipFill rotWithShape="1">
          <a:blip r:embed="rId5">
            <a:alphaModFix/>
          </a:blip>
          <a:srcRect b="0" l="0" r="0" t="0"/>
          <a:stretch/>
        </p:blipFill>
        <p:spPr>
          <a:xfrm>
            <a:off x="0" y="5826779"/>
            <a:ext cx="1947293" cy="1094534"/>
          </a:xfrm>
          <a:prstGeom prst="rect">
            <a:avLst/>
          </a:prstGeom>
          <a:noFill/>
          <a:ln>
            <a:noFill/>
          </a:ln>
        </p:spPr>
      </p:pic>
      <p:sp>
        <p:nvSpPr>
          <p:cNvPr id="794" name="Google Shape;794;g3a14866209d_5_59"/>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98" name="Shape 798"/>
        <p:cNvGrpSpPr/>
        <p:nvPr/>
      </p:nvGrpSpPr>
      <p:grpSpPr>
        <a:xfrm>
          <a:off x="0" y="0"/>
          <a:ext cx="0" cy="0"/>
          <a:chOff x="0" y="0"/>
          <a:chExt cx="0" cy="0"/>
        </a:xfrm>
      </p:grpSpPr>
      <p:sp>
        <p:nvSpPr>
          <p:cNvPr id="799" name="Google Shape;799;g3a14866209d_5_68"/>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6. Click the green arrow to go to the Subject CRF Binder</a:t>
            </a:r>
            <a:endParaRPr/>
          </a:p>
        </p:txBody>
      </p:sp>
      <p:sp>
        <p:nvSpPr>
          <p:cNvPr id="800" name="Google Shape;800;g3a14866209d_5_68"/>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id="801" name="Google Shape;801;g3a14866209d_5_68"/>
          <p:cNvPicPr preferRelativeResize="0"/>
          <p:nvPr/>
        </p:nvPicPr>
        <p:blipFill rotWithShape="1">
          <a:blip r:embed="rId3">
            <a:alphaModFix/>
          </a:blip>
          <a:srcRect b="0" l="0" r="0" t="0"/>
          <a:stretch/>
        </p:blipFill>
        <p:spPr>
          <a:xfrm>
            <a:off x="2387275" y="1763500"/>
            <a:ext cx="7897876" cy="4540900"/>
          </a:xfrm>
          <a:prstGeom prst="rect">
            <a:avLst/>
          </a:prstGeom>
          <a:noFill/>
          <a:ln>
            <a:noFill/>
          </a:ln>
        </p:spPr>
      </p:pic>
      <p:pic>
        <p:nvPicPr>
          <p:cNvPr id="802" name="Google Shape;802;g3a14866209d_5_68" title="kesett logo with eeg 3.png"/>
          <p:cNvPicPr preferRelativeResize="0"/>
          <p:nvPr/>
        </p:nvPicPr>
        <p:blipFill rotWithShape="1">
          <a:blip r:embed="rId4">
            <a:alphaModFix/>
          </a:blip>
          <a:srcRect b="0" l="0" r="0" t="0"/>
          <a:stretch/>
        </p:blipFill>
        <p:spPr>
          <a:xfrm>
            <a:off x="10467296" y="5997034"/>
            <a:ext cx="1600895" cy="754036"/>
          </a:xfrm>
          <a:prstGeom prst="rect">
            <a:avLst/>
          </a:prstGeom>
          <a:noFill/>
          <a:ln>
            <a:noFill/>
          </a:ln>
        </p:spPr>
      </p:pic>
      <p:pic>
        <p:nvPicPr>
          <p:cNvPr id="803" name="Google Shape;803;g3a14866209d_5_68" title="SIREN-Acronym Only.png"/>
          <p:cNvPicPr preferRelativeResize="0"/>
          <p:nvPr/>
        </p:nvPicPr>
        <p:blipFill rotWithShape="1">
          <a:blip r:embed="rId5">
            <a:alphaModFix/>
          </a:blip>
          <a:srcRect b="0" l="0" r="0" t="0"/>
          <a:stretch/>
        </p:blipFill>
        <p:spPr>
          <a:xfrm>
            <a:off x="0" y="5826779"/>
            <a:ext cx="1947293" cy="1094534"/>
          </a:xfrm>
          <a:prstGeom prst="rect">
            <a:avLst/>
          </a:prstGeom>
          <a:noFill/>
          <a:ln>
            <a:noFill/>
          </a:ln>
        </p:spPr>
      </p:pic>
      <p:sp>
        <p:nvSpPr>
          <p:cNvPr id="804" name="Google Shape;804;g3a14866209d_5_68"/>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08" name="Shape 808"/>
        <p:cNvGrpSpPr/>
        <p:nvPr/>
      </p:nvGrpSpPr>
      <p:grpSpPr>
        <a:xfrm>
          <a:off x="0" y="0"/>
          <a:ext cx="0" cy="0"/>
          <a:chOff x="0" y="0"/>
          <a:chExt cx="0" cy="0"/>
        </a:xfrm>
      </p:grpSpPr>
      <p:sp>
        <p:nvSpPr>
          <p:cNvPr id="809" name="Google Shape;809;g3a14866209d_5_77"/>
          <p:cNvSpPr txBox="1"/>
          <p:nvPr>
            <p:ph type="title"/>
          </p:nvPr>
        </p:nvSpPr>
        <p:spPr>
          <a:xfrm>
            <a:off x="838200" y="365125"/>
            <a:ext cx="109902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7. Enter and submit other enrollment CRFs</a:t>
            </a:r>
            <a:endParaRPr/>
          </a:p>
        </p:txBody>
      </p:sp>
      <p:sp>
        <p:nvSpPr>
          <p:cNvPr id="810" name="Google Shape;810;g3a14866209d_5_77"/>
          <p:cNvSpPr txBox="1"/>
          <p:nvPr>
            <p:ph idx="1" type="body"/>
          </p:nvPr>
        </p:nvSpPr>
        <p:spPr>
          <a:xfrm>
            <a:off x="847800" y="1645675"/>
            <a:ext cx="10515600" cy="43512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F501 Rapid EEG</a:t>
            </a:r>
            <a:endParaRPr/>
          </a:p>
          <a:p>
            <a:pPr indent="-228600" lvl="0" marL="228600" rtl="0" algn="l">
              <a:lnSpc>
                <a:spcPct val="90000"/>
              </a:lnSpc>
              <a:spcBef>
                <a:spcPts val="1000"/>
              </a:spcBef>
              <a:spcAft>
                <a:spcPts val="0"/>
              </a:spcAft>
              <a:buClr>
                <a:schemeClr val="dk1"/>
              </a:buClr>
              <a:buSzPts val="2800"/>
              <a:buChar char="•"/>
            </a:pPr>
            <a:r>
              <a:rPr lang="en-US"/>
              <a:t>F502 Study Drug Infusion </a:t>
            </a:r>
            <a:endParaRPr/>
          </a:p>
        </p:txBody>
      </p:sp>
      <p:pic>
        <p:nvPicPr>
          <p:cNvPr id="811" name="Google Shape;811;g3a14866209d_5_77"/>
          <p:cNvPicPr preferRelativeResize="0"/>
          <p:nvPr/>
        </p:nvPicPr>
        <p:blipFill rotWithShape="1">
          <a:blip r:embed="rId3">
            <a:alphaModFix/>
          </a:blip>
          <a:srcRect b="0" l="0" r="0" t="0"/>
          <a:stretch/>
        </p:blipFill>
        <p:spPr>
          <a:xfrm>
            <a:off x="2321525" y="2747050"/>
            <a:ext cx="8145776" cy="3755825"/>
          </a:xfrm>
          <a:prstGeom prst="rect">
            <a:avLst/>
          </a:prstGeom>
          <a:noFill/>
          <a:ln>
            <a:noFill/>
          </a:ln>
        </p:spPr>
      </p:pic>
      <p:pic>
        <p:nvPicPr>
          <p:cNvPr id="812" name="Google Shape;812;g3a14866209d_5_77" title="kesett logo with eeg 3.png"/>
          <p:cNvPicPr preferRelativeResize="0"/>
          <p:nvPr/>
        </p:nvPicPr>
        <p:blipFill rotWithShape="1">
          <a:blip r:embed="rId4">
            <a:alphaModFix/>
          </a:blip>
          <a:srcRect b="0" l="0" r="0" t="0"/>
          <a:stretch/>
        </p:blipFill>
        <p:spPr>
          <a:xfrm>
            <a:off x="10467296" y="5997034"/>
            <a:ext cx="1600895" cy="754036"/>
          </a:xfrm>
          <a:prstGeom prst="rect">
            <a:avLst/>
          </a:prstGeom>
          <a:noFill/>
          <a:ln>
            <a:noFill/>
          </a:ln>
        </p:spPr>
      </p:pic>
      <p:pic>
        <p:nvPicPr>
          <p:cNvPr id="813" name="Google Shape;813;g3a14866209d_5_77" title="SIREN-Acronym Only.png"/>
          <p:cNvPicPr preferRelativeResize="0"/>
          <p:nvPr/>
        </p:nvPicPr>
        <p:blipFill rotWithShape="1">
          <a:blip r:embed="rId5">
            <a:alphaModFix/>
          </a:blip>
          <a:srcRect b="0" l="0" r="0" t="0"/>
          <a:stretch/>
        </p:blipFill>
        <p:spPr>
          <a:xfrm>
            <a:off x="0" y="5826779"/>
            <a:ext cx="1947293" cy="1094534"/>
          </a:xfrm>
          <a:prstGeom prst="rect">
            <a:avLst/>
          </a:prstGeom>
          <a:noFill/>
          <a:ln>
            <a:noFill/>
          </a:ln>
        </p:spPr>
      </p:pic>
      <p:sp>
        <p:nvSpPr>
          <p:cNvPr id="814" name="Google Shape;814;g3a14866209d_5_77"/>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18" name="Shape 818"/>
        <p:cNvGrpSpPr/>
        <p:nvPr/>
      </p:nvGrpSpPr>
      <p:grpSpPr>
        <a:xfrm>
          <a:off x="0" y="0"/>
          <a:ext cx="0" cy="0"/>
          <a:chOff x="0" y="0"/>
          <a:chExt cx="0" cy="0"/>
        </a:xfrm>
      </p:grpSpPr>
      <p:sp>
        <p:nvSpPr>
          <p:cNvPr id="819" name="Google Shape;819;g3a14866209d_5_86"/>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F501 Rapid EEG</a:t>
            </a:r>
            <a:endParaRPr/>
          </a:p>
        </p:txBody>
      </p:sp>
      <p:pic>
        <p:nvPicPr>
          <p:cNvPr id="820" name="Google Shape;820;g3a14866209d_5_86"/>
          <p:cNvPicPr preferRelativeResize="0"/>
          <p:nvPr>
            <p:ph idx="1" type="body"/>
          </p:nvPr>
        </p:nvPicPr>
        <p:blipFill rotWithShape="1">
          <a:blip r:embed="rId3">
            <a:alphaModFix/>
          </a:blip>
          <a:srcRect b="0" l="0" r="0" t="0"/>
          <a:stretch/>
        </p:blipFill>
        <p:spPr>
          <a:xfrm>
            <a:off x="1297475" y="1454725"/>
            <a:ext cx="10209900" cy="5258700"/>
          </a:xfrm>
          <a:prstGeom prst="rect">
            <a:avLst/>
          </a:prstGeom>
          <a:noFill/>
          <a:ln>
            <a:noFill/>
          </a:ln>
        </p:spPr>
      </p:pic>
      <p:sp>
        <p:nvSpPr>
          <p:cNvPr id="821" name="Google Shape;821;g3a14866209d_5_86"/>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25" name="Shape 825"/>
        <p:cNvGrpSpPr/>
        <p:nvPr/>
      </p:nvGrpSpPr>
      <p:grpSpPr>
        <a:xfrm>
          <a:off x="0" y="0"/>
          <a:ext cx="0" cy="0"/>
          <a:chOff x="0" y="0"/>
          <a:chExt cx="0" cy="0"/>
        </a:xfrm>
      </p:grpSpPr>
      <p:sp>
        <p:nvSpPr>
          <p:cNvPr id="826" name="Google Shape;826;g3a14866209d_5_92"/>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F502 Study Drug Infusion</a:t>
            </a:r>
            <a:endParaRPr/>
          </a:p>
        </p:txBody>
      </p:sp>
      <p:sp>
        <p:nvSpPr>
          <p:cNvPr id="827" name="Google Shape;827;g3a14866209d_5_92"/>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id="828" name="Google Shape;828;g3a14866209d_5_92"/>
          <p:cNvPicPr preferRelativeResize="0"/>
          <p:nvPr/>
        </p:nvPicPr>
        <p:blipFill rotWithShape="1">
          <a:blip r:embed="rId3">
            <a:alphaModFix/>
          </a:blip>
          <a:srcRect b="0" l="0" r="0" t="0"/>
          <a:stretch/>
        </p:blipFill>
        <p:spPr>
          <a:xfrm>
            <a:off x="1087575" y="1566900"/>
            <a:ext cx="10515601" cy="5111230"/>
          </a:xfrm>
          <a:prstGeom prst="rect">
            <a:avLst/>
          </a:prstGeom>
          <a:noFill/>
          <a:ln>
            <a:noFill/>
          </a:ln>
        </p:spPr>
      </p:pic>
      <p:sp>
        <p:nvSpPr>
          <p:cNvPr id="829" name="Google Shape;829;g3a14866209d_5_92"/>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33" name="Shape 833"/>
        <p:cNvGrpSpPr/>
        <p:nvPr/>
      </p:nvGrpSpPr>
      <p:grpSpPr>
        <a:xfrm>
          <a:off x="0" y="0"/>
          <a:ext cx="0" cy="0"/>
          <a:chOff x="0" y="0"/>
          <a:chExt cx="0" cy="0"/>
        </a:xfrm>
      </p:grpSpPr>
      <p:sp>
        <p:nvSpPr>
          <p:cNvPr id="834" name="Google Shape;834;g3a14866209d_5_99"/>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a:t>F502 Study Drug Infusion</a:t>
            </a:r>
            <a:endParaRPr/>
          </a:p>
        </p:txBody>
      </p:sp>
      <p:sp>
        <p:nvSpPr>
          <p:cNvPr id="835" name="Google Shape;835;g3a14866209d_5_99"/>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dk1"/>
              </a:buClr>
              <a:buSzPts val="2800"/>
              <a:buNone/>
            </a:pPr>
            <a:r>
              <a:t/>
            </a:r>
            <a:endParaRPr/>
          </a:p>
        </p:txBody>
      </p:sp>
      <p:pic>
        <p:nvPicPr>
          <p:cNvPr id="836" name="Google Shape;836;g3a14866209d_5_99"/>
          <p:cNvPicPr preferRelativeResize="0"/>
          <p:nvPr/>
        </p:nvPicPr>
        <p:blipFill rotWithShape="1">
          <a:blip r:embed="rId3">
            <a:alphaModFix/>
          </a:blip>
          <a:srcRect b="0" l="0" r="0" t="0"/>
          <a:stretch/>
        </p:blipFill>
        <p:spPr>
          <a:xfrm>
            <a:off x="1191500" y="1579850"/>
            <a:ext cx="10162301" cy="5048530"/>
          </a:xfrm>
          <a:prstGeom prst="rect">
            <a:avLst/>
          </a:prstGeom>
          <a:noFill/>
          <a:ln>
            <a:noFill/>
          </a:ln>
        </p:spPr>
      </p:pic>
      <p:sp>
        <p:nvSpPr>
          <p:cNvPr id="837" name="Google Shape;837;g3a14866209d_5_99"/>
          <p:cNvSpPr/>
          <p:nvPr/>
        </p:nvSpPr>
        <p:spPr>
          <a:xfrm>
            <a:off x="0" y="0"/>
            <a:ext cx="12211200" cy="3651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21425" lIns="121425" spcFirstLastPara="1" rIns="121425" wrap="square" tIns="121425">
            <a:noAutofit/>
          </a:bodyPr>
          <a:lstStyle/>
          <a:p>
            <a:pPr indent="0" lvl="0" marL="0" marR="0" rtl="0" algn="ctr">
              <a:lnSpc>
                <a:spcPct val="100000"/>
              </a:lnSpc>
              <a:spcBef>
                <a:spcPts val="0"/>
              </a:spcBef>
              <a:spcAft>
                <a:spcPts val="0"/>
              </a:spcAft>
              <a:buClr>
                <a:srgbClr val="000000"/>
              </a:buClr>
              <a:buSzPts val="1859"/>
              <a:buFont typeface="Arial"/>
              <a:buNone/>
            </a:pPr>
            <a:r>
              <a:t/>
            </a:r>
            <a:endParaRPr b="0" i="0" sz="1859" u="none" cap="none" strike="noStrike">
              <a:solidFill>
                <a:srgbClr val="000000"/>
              </a:solidFill>
              <a:latin typeface="Arial"/>
              <a:ea typeface="Arial"/>
              <a:cs typeface="Arial"/>
              <a:sym typeface="Arial"/>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841" name="Shape 841"/>
        <p:cNvGrpSpPr/>
        <p:nvPr/>
      </p:nvGrpSpPr>
      <p:grpSpPr>
        <a:xfrm>
          <a:off x="0" y="0"/>
          <a:ext cx="0" cy="0"/>
          <a:chOff x="0" y="0"/>
          <a:chExt cx="0" cy="0"/>
        </a:xfrm>
      </p:grpSpPr>
      <p:sp>
        <p:nvSpPr>
          <p:cNvPr id="842" name="Google Shape;842;g3d422ecfddc_0_0"/>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43" name="Google Shape;843;g3d422ecfddc_0_0"/>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844" name="Google Shape;844;g3d422ecfddc_0_0"/>
          <p:cNvGrpSpPr/>
          <p:nvPr/>
        </p:nvGrpSpPr>
        <p:grpSpPr>
          <a:xfrm>
            <a:off x="1303402" y="3985"/>
            <a:ext cx="9772765" cy="6858000"/>
            <a:chOff x="1303402" y="3985"/>
            <a:chExt cx="9772765" cy="6858000"/>
          </a:xfrm>
        </p:grpSpPr>
        <p:sp>
          <p:nvSpPr>
            <p:cNvPr id="845" name="Google Shape;845;g3d422ecfddc_0_0"/>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46" name="Google Shape;846;g3d422ecfddc_0_0"/>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47" name="Google Shape;847;g3d422ecfddc_0_0"/>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48" name="Google Shape;848;g3d422ecfddc_0_0"/>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49" name="Google Shape;849;g3d422ecfddc_0_0"/>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50" name="Google Shape;850;g3d422ecfddc_0_0"/>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51" name="Google Shape;851;g3d422ecfddc_0_0"/>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852" name="Google Shape;852;g3d422ecfddc_0_0"/>
          <p:cNvSpPr txBox="1"/>
          <p:nvPr>
            <p:ph type="ctrTitle"/>
          </p:nvPr>
        </p:nvSpPr>
        <p:spPr>
          <a:xfrm>
            <a:off x="2779349" y="1618147"/>
            <a:ext cx="6633000" cy="32292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CIRB Review Process &amp; Initial Site Submission Table</a:t>
            </a:r>
            <a:endParaRPr b="1" sz="4400">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p:txBody>
      </p:sp>
      <p:sp>
        <p:nvSpPr>
          <p:cNvPr id="853" name="Google Shape;853;g3d422ecfddc_0_0"/>
          <p:cNvSpPr txBox="1"/>
          <p:nvPr>
            <p:ph idx="1" type="subTitle"/>
          </p:nvPr>
        </p:nvSpPr>
        <p:spPr>
          <a:xfrm>
            <a:off x="3215729" y="4165152"/>
            <a:ext cx="5760900" cy="682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rPr lang="en-US"/>
              <a:t>Vince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852"/>
                                        </p:tgtEl>
                                        <p:attrNameLst>
                                          <p:attrName>style.visibility</p:attrName>
                                        </p:attrNameLst>
                                      </p:cBhvr>
                                      <p:to>
                                        <p:strVal val="visible"/>
                                      </p:to>
                                    </p:set>
                                    <p:animEffect filter="fade" transition="in">
                                      <p:cBhvr>
                                        <p:cTn dur="1000"/>
                                        <p:tgtEl>
                                          <p:spTgt spid="852"/>
                                        </p:tgtEl>
                                      </p:cBhvr>
                                    </p:animEffect>
                                  </p:childTnLst>
                                </p:cTn>
                              </p:par>
                              <p:par>
                                <p:cTn fill="hold" nodeType="withEffect" presetClass="entr" presetID="10" presetSubtype="0">
                                  <p:stCondLst>
                                    <p:cond delay="1000"/>
                                  </p:stCondLst>
                                  <p:childTnLst>
                                    <p:set>
                                      <p:cBhvr>
                                        <p:cTn dur="1" fill="hold">
                                          <p:stCondLst>
                                            <p:cond delay="0"/>
                                          </p:stCondLst>
                                        </p:cTn>
                                        <p:tgtEl>
                                          <p:spTgt spid="853">
                                            <p:txEl>
                                              <p:pRg end="0" st="0"/>
                                            </p:txEl>
                                          </p:spTgt>
                                        </p:tgtEl>
                                        <p:attrNameLst>
                                          <p:attrName>style.visibility</p:attrName>
                                        </p:attrNameLst>
                                      </p:cBhvr>
                                      <p:to>
                                        <p:strVal val="visible"/>
                                      </p:to>
                                    </p:set>
                                    <p:animEffect filter="fade" transition="in">
                                      <p:cBhvr>
                                        <p:cTn dur="1000"/>
                                        <p:tgtEl>
                                          <p:spTgt spid="853">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57" name="Shape 857"/>
        <p:cNvGrpSpPr/>
        <p:nvPr/>
      </p:nvGrpSpPr>
      <p:grpSpPr>
        <a:xfrm>
          <a:off x="0" y="0"/>
          <a:ext cx="0" cy="0"/>
          <a:chOff x="0" y="0"/>
          <a:chExt cx="0" cy="0"/>
        </a:xfrm>
      </p:grpSpPr>
      <p:sp>
        <p:nvSpPr>
          <p:cNvPr id="858" name="Google Shape;858;g3d422ecfddc_0_15"/>
          <p:cNvSpPr/>
          <p:nvPr/>
        </p:nvSpPr>
        <p:spPr>
          <a:xfrm>
            <a:off x="516799" y="2444325"/>
            <a:ext cx="11675100" cy="3630900"/>
          </a:xfrm>
          <a:prstGeom prst="rightArrow">
            <a:avLst>
              <a:gd fmla="val 50000" name="adj1"/>
              <a:gd fmla="val 50000" name="adj2"/>
            </a:avLst>
          </a:prstGeom>
          <a:solidFill>
            <a:srgbClr val="E2D8EA"/>
          </a:solidFill>
          <a:ln>
            <a:noFill/>
          </a:ln>
        </p:spPr>
        <p:txBody>
          <a:bodyPr anchorCtr="0" anchor="ctr" bIns="76275" lIns="76275" spcFirstLastPara="1" rIns="76275" wrap="square" tIns="76275">
            <a:noAutofit/>
          </a:bodyPr>
          <a:lstStyle/>
          <a:p>
            <a:pPr indent="0" lvl="0" marL="0" marR="0" rtl="0" algn="l">
              <a:lnSpc>
                <a:spcPct val="100000"/>
              </a:lnSpc>
              <a:spcBef>
                <a:spcPts val="0"/>
              </a:spcBef>
              <a:spcAft>
                <a:spcPts val="0"/>
              </a:spcAft>
              <a:buClr>
                <a:schemeClr val="dk1"/>
              </a:buClr>
              <a:buSzPts val="1502"/>
              <a:buFont typeface="Arial"/>
              <a:buNone/>
            </a:pPr>
            <a:r>
              <a:t/>
            </a:r>
            <a:endParaRPr b="0" i="0" sz="1502" u="none" cap="none" strike="noStrike">
              <a:solidFill>
                <a:schemeClr val="dk1"/>
              </a:solidFill>
              <a:latin typeface="Arial"/>
              <a:ea typeface="Arial"/>
              <a:cs typeface="Arial"/>
              <a:sym typeface="Arial"/>
            </a:endParaRPr>
          </a:p>
        </p:txBody>
      </p:sp>
      <p:cxnSp>
        <p:nvCxnSpPr>
          <p:cNvPr id="859" name="Google Shape;859;g3d422ecfddc_0_15"/>
          <p:cNvCxnSpPr/>
          <p:nvPr/>
        </p:nvCxnSpPr>
        <p:spPr>
          <a:xfrm flipH="1" rot="10800000">
            <a:off x="6334875" y="5039575"/>
            <a:ext cx="8700" cy="811500"/>
          </a:xfrm>
          <a:prstGeom prst="straightConnector1">
            <a:avLst/>
          </a:prstGeom>
          <a:noFill/>
          <a:ln cap="flat" cmpd="sng" w="21200">
            <a:solidFill>
              <a:schemeClr val="dk1"/>
            </a:solidFill>
            <a:prstDash val="solid"/>
            <a:round/>
            <a:headEnd len="sm" w="sm" type="none"/>
            <a:tailEnd len="med" w="med" type="triangle"/>
          </a:ln>
          <a:effectLst>
            <a:outerShdw blurRad="33378" rotWithShape="0" dir="5400000" dist="16689">
              <a:srgbClr val="000000">
                <a:alpha val="37647"/>
              </a:srgbClr>
            </a:outerShdw>
          </a:effectLst>
        </p:spPr>
      </p:cxnSp>
      <p:sp>
        <p:nvSpPr>
          <p:cNvPr id="860" name="Google Shape;860;g3d422ecfddc_0_15"/>
          <p:cNvSpPr/>
          <p:nvPr/>
        </p:nvSpPr>
        <p:spPr>
          <a:xfrm>
            <a:off x="591048" y="3426295"/>
            <a:ext cx="2112300" cy="1452600"/>
          </a:xfrm>
          <a:prstGeom prst="roundRect">
            <a:avLst>
              <a:gd fmla="val 16667" name="adj"/>
            </a:avLst>
          </a:prstGeom>
          <a:solidFill>
            <a:srgbClr val="AB84C6"/>
          </a:solidFill>
          <a:ln cap="flat" cmpd="sng" w="21200">
            <a:solidFill>
              <a:schemeClr val="lt1"/>
            </a:solidFill>
            <a:prstDash val="solid"/>
            <a:round/>
            <a:headEnd len="sm" w="sm" type="none"/>
            <a:tailEnd len="sm" w="sm" type="none"/>
          </a:ln>
        </p:spPr>
        <p:txBody>
          <a:bodyPr anchorCtr="0" anchor="ctr" bIns="76275" lIns="76275" spcFirstLastPara="1" rIns="76275" wrap="square" tIns="76275">
            <a:noAutofit/>
          </a:bodyPr>
          <a:lstStyle/>
          <a:p>
            <a:pPr indent="0" lvl="0" marL="0" marR="0" rtl="0" algn="l">
              <a:lnSpc>
                <a:spcPct val="100000"/>
              </a:lnSpc>
              <a:spcBef>
                <a:spcPts val="0"/>
              </a:spcBef>
              <a:spcAft>
                <a:spcPts val="0"/>
              </a:spcAft>
              <a:buClr>
                <a:schemeClr val="dk1"/>
              </a:buClr>
              <a:buSzPts val="1502"/>
              <a:buFont typeface="Arial"/>
              <a:buNone/>
            </a:pPr>
            <a:r>
              <a:t/>
            </a:r>
            <a:endParaRPr b="0" i="0" sz="1502" u="none" cap="none" strike="noStrike">
              <a:solidFill>
                <a:schemeClr val="dk1"/>
              </a:solidFill>
              <a:latin typeface="Arial"/>
              <a:ea typeface="Arial"/>
              <a:cs typeface="Arial"/>
              <a:sym typeface="Arial"/>
            </a:endParaRPr>
          </a:p>
        </p:txBody>
      </p:sp>
      <p:sp>
        <p:nvSpPr>
          <p:cNvPr id="861" name="Google Shape;861;g3d422ecfddc_0_15"/>
          <p:cNvSpPr txBox="1"/>
          <p:nvPr>
            <p:ph type="title"/>
          </p:nvPr>
        </p:nvSpPr>
        <p:spPr>
          <a:xfrm>
            <a:off x="838200" y="109331"/>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lang="en-US">
                <a:solidFill>
                  <a:srgbClr val="7030A0"/>
                </a:solidFill>
                <a:latin typeface="Arial"/>
                <a:ea typeface="Arial"/>
                <a:cs typeface="Arial"/>
                <a:sym typeface="Arial"/>
              </a:rPr>
              <a:t>IRB Approval Process (“One-step”)</a:t>
            </a:r>
            <a:endParaRPr>
              <a:solidFill>
                <a:srgbClr val="7030A0"/>
              </a:solidFill>
            </a:endParaRPr>
          </a:p>
        </p:txBody>
      </p:sp>
      <p:sp>
        <p:nvSpPr>
          <p:cNvPr id="862" name="Google Shape;862;g3d422ecfddc_0_15"/>
          <p:cNvSpPr txBox="1"/>
          <p:nvPr/>
        </p:nvSpPr>
        <p:spPr>
          <a:xfrm>
            <a:off x="662013" y="3479380"/>
            <a:ext cx="1970400" cy="1310400"/>
          </a:xfrm>
          <a:prstGeom prst="rect">
            <a:avLst/>
          </a:prstGeom>
          <a:noFill/>
          <a:ln>
            <a:noFill/>
          </a:ln>
        </p:spPr>
        <p:txBody>
          <a:bodyPr anchorCtr="0" anchor="ctr" bIns="89025" lIns="89025" spcFirstLastPara="1" rIns="89025" wrap="square" tIns="89025">
            <a:noAutofit/>
          </a:bodyPr>
          <a:lstStyle/>
          <a:p>
            <a:pPr indent="0" lvl="0" marL="0" marR="0" rtl="0" algn="ctr">
              <a:lnSpc>
                <a:spcPct val="90000"/>
              </a:lnSpc>
              <a:spcBef>
                <a:spcPts val="0"/>
              </a:spcBef>
              <a:spcAft>
                <a:spcPts val="0"/>
              </a:spcAft>
              <a:buClr>
                <a:srgbClr val="000000"/>
              </a:buClr>
              <a:buSzPts val="2336"/>
              <a:buFont typeface="Arial"/>
              <a:buNone/>
            </a:pPr>
            <a:r>
              <a:rPr b="0" i="0" lang="en-US" sz="2336" u="none" cap="none" strike="noStrike">
                <a:solidFill>
                  <a:schemeClr val="lt1"/>
                </a:solidFill>
                <a:latin typeface="Arial"/>
                <a:ea typeface="Arial"/>
                <a:cs typeface="Arial"/>
                <a:sym typeface="Arial"/>
              </a:rPr>
              <a:t>CIRB Protocol &amp; EFIC Plan Approval </a:t>
            </a:r>
            <a:endParaRPr b="0" i="0" sz="2336" u="none" cap="none" strike="noStrike">
              <a:solidFill>
                <a:schemeClr val="lt1"/>
              </a:solidFill>
              <a:latin typeface="Arial"/>
              <a:ea typeface="Arial"/>
              <a:cs typeface="Arial"/>
              <a:sym typeface="Arial"/>
            </a:endParaRPr>
          </a:p>
        </p:txBody>
      </p:sp>
      <p:sp>
        <p:nvSpPr>
          <p:cNvPr id="863" name="Google Shape;863;g3d422ecfddc_0_15"/>
          <p:cNvSpPr/>
          <p:nvPr/>
        </p:nvSpPr>
        <p:spPr>
          <a:xfrm>
            <a:off x="2862539" y="3434577"/>
            <a:ext cx="2112300" cy="1452600"/>
          </a:xfrm>
          <a:prstGeom prst="roundRect">
            <a:avLst>
              <a:gd fmla="val 16667" name="adj"/>
            </a:avLst>
          </a:prstGeom>
          <a:solidFill>
            <a:srgbClr val="AB84C6"/>
          </a:solidFill>
          <a:ln cap="flat" cmpd="sng" w="21200">
            <a:solidFill>
              <a:schemeClr val="lt1"/>
            </a:solidFill>
            <a:prstDash val="solid"/>
            <a:round/>
            <a:headEnd len="sm" w="sm" type="none"/>
            <a:tailEnd len="sm" w="sm" type="none"/>
          </a:ln>
        </p:spPr>
        <p:txBody>
          <a:bodyPr anchorCtr="0" anchor="ctr" bIns="76275" lIns="76275" spcFirstLastPara="1" rIns="76275" wrap="square" tIns="76275">
            <a:noAutofit/>
          </a:bodyPr>
          <a:lstStyle/>
          <a:p>
            <a:pPr indent="0" lvl="0" marL="0" marR="0" rtl="0" algn="l">
              <a:lnSpc>
                <a:spcPct val="100000"/>
              </a:lnSpc>
              <a:spcBef>
                <a:spcPts val="0"/>
              </a:spcBef>
              <a:spcAft>
                <a:spcPts val="0"/>
              </a:spcAft>
              <a:buClr>
                <a:schemeClr val="dk1"/>
              </a:buClr>
              <a:buSzPts val="1502"/>
              <a:buFont typeface="Arial"/>
              <a:buNone/>
            </a:pPr>
            <a:r>
              <a:t/>
            </a:r>
            <a:endParaRPr b="0" i="0" sz="1502" u="none" cap="none" strike="noStrike">
              <a:solidFill>
                <a:schemeClr val="dk1"/>
              </a:solidFill>
              <a:latin typeface="Arial"/>
              <a:ea typeface="Arial"/>
              <a:cs typeface="Arial"/>
              <a:sym typeface="Arial"/>
            </a:endParaRPr>
          </a:p>
        </p:txBody>
      </p:sp>
      <p:sp>
        <p:nvSpPr>
          <p:cNvPr id="864" name="Google Shape;864;g3d422ecfddc_0_15"/>
          <p:cNvSpPr txBox="1"/>
          <p:nvPr/>
        </p:nvSpPr>
        <p:spPr>
          <a:xfrm>
            <a:off x="2933502" y="3505540"/>
            <a:ext cx="1970400" cy="1310400"/>
          </a:xfrm>
          <a:prstGeom prst="rect">
            <a:avLst/>
          </a:prstGeom>
          <a:noFill/>
          <a:ln>
            <a:noFill/>
          </a:ln>
        </p:spPr>
        <p:txBody>
          <a:bodyPr anchorCtr="0" anchor="ctr" bIns="89025" lIns="89025" spcFirstLastPara="1" rIns="89025" wrap="square" tIns="89025">
            <a:noAutofit/>
          </a:bodyPr>
          <a:lstStyle/>
          <a:p>
            <a:pPr indent="0" lvl="0" marL="0" marR="0" rtl="0" algn="ctr">
              <a:lnSpc>
                <a:spcPct val="90000"/>
              </a:lnSpc>
              <a:spcBef>
                <a:spcPts val="0"/>
              </a:spcBef>
              <a:spcAft>
                <a:spcPts val="0"/>
              </a:spcAft>
              <a:buClr>
                <a:srgbClr val="000000"/>
              </a:buClr>
              <a:buSzPts val="2336"/>
              <a:buFont typeface="Arial"/>
              <a:buNone/>
            </a:pPr>
            <a:r>
              <a:rPr b="0" i="0" lang="en-US" sz="2336" u="none" cap="none" strike="noStrike">
                <a:solidFill>
                  <a:schemeClr val="lt1"/>
                </a:solidFill>
                <a:latin typeface="Arial"/>
                <a:ea typeface="Arial"/>
                <a:cs typeface="Arial"/>
                <a:sym typeface="Arial"/>
              </a:rPr>
              <a:t>Local IRB Submission and Acknowledge </a:t>
            </a:r>
            <a:endParaRPr b="0" i="0" sz="2336" u="none" cap="none" strike="noStrike">
              <a:solidFill>
                <a:schemeClr val="lt1"/>
              </a:solidFill>
              <a:latin typeface="Arial"/>
              <a:ea typeface="Arial"/>
              <a:cs typeface="Arial"/>
              <a:sym typeface="Arial"/>
            </a:endParaRPr>
          </a:p>
        </p:txBody>
      </p:sp>
      <p:sp>
        <p:nvSpPr>
          <p:cNvPr id="865" name="Google Shape;865;g3d422ecfddc_0_15"/>
          <p:cNvSpPr/>
          <p:nvPr/>
        </p:nvSpPr>
        <p:spPr>
          <a:xfrm>
            <a:off x="5134048" y="3426295"/>
            <a:ext cx="2112300" cy="1452600"/>
          </a:xfrm>
          <a:prstGeom prst="roundRect">
            <a:avLst>
              <a:gd fmla="val 16667" name="adj"/>
            </a:avLst>
          </a:prstGeom>
          <a:solidFill>
            <a:srgbClr val="AB84C6"/>
          </a:solidFill>
          <a:ln cap="flat" cmpd="sng" w="21200">
            <a:solidFill>
              <a:schemeClr val="lt1"/>
            </a:solidFill>
            <a:prstDash val="solid"/>
            <a:round/>
            <a:headEnd len="sm" w="sm" type="none"/>
            <a:tailEnd len="sm" w="sm" type="none"/>
          </a:ln>
        </p:spPr>
        <p:txBody>
          <a:bodyPr anchorCtr="0" anchor="ctr" bIns="76275" lIns="76275" spcFirstLastPara="1" rIns="76275" wrap="square" tIns="76275">
            <a:noAutofit/>
          </a:bodyPr>
          <a:lstStyle/>
          <a:p>
            <a:pPr indent="0" lvl="0" marL="0" marR="0" rtl="0" algn="l">
              <a:lnSpc>
                <a:spcPct val="100000"/>
              </a:lnSpc>
              <a:spcBef>
                <a:spcPts val="0"/>
              </a:spcBef>
              <a:spcAft>
                <a:spcPts val="0"/>
              </a:spcAft>
              <a:buClr>
                <a:schemeClr val="dk1"/>
              </a:buClr>
              <a:buSzPts val="1502"/>
              <a:buFont typeface="Arial"/>
              <a:buNone/>
            </a:pPr>
            <a:r>
              <a:t/>
            </a:r>
            <a:endParaRPr b="0" i="0" sz="1502" u="none" cap="none" strike="noStrike">
              <a:solidFill>
                <a:schemeClr val="dk1"/>
              </a:solidFill>
              <a:latin typeface="Arial"/>
              <a:ea typeface="Arial"/>
              <a:cs typeface="Arial"/>
              <a:sym typeface="Arial"/>
            </a:endParaRPr>
          </a:p>
        </p:txBody>
      </p:sp>
      <p:sp>
        <p:nvSpPr>
          <p:cNvPr id="866" name="Google Shape;866;g3d422ecfddc_0_15"/>
          <p:cNvSpPr txBox="1"/>
          <p:nvPr/>
        </p:nvSpPr>
        <p:spPr>
          <a:xfrm>
            <a:off x="5384252" y="3497400"/>
            <a:ext cx="1611900" cy="1310400"/>
          </a:xfrm>
          <a:prstGeom prst="rect">
            <a:avLst/>
          </a:prstGeom>
          <a:noFill/>
          <a:ln>
            <a:noFill/>
          </a:ln>
        </p:spPr>
        <p:txBody>
          <a:bodyPr anchorCtr="0" anchor="ctr" bIns="89025" lIns="89025" spcFirstLastPara="1" rIns="89025" wrap="square" tIns="89025">
            <a:noAutofit/>
          </a:bodyPr>
          <a:lstStyle/>
          <a:p>
            <a:pPr indent="0" lvl="0" marL="0" marR="0" rtl="0" algn="ctr">
              <a:lnSpc>
                <a:spcPct val="90000"/>
              </a:lnSpc>
              <a:spcBef>
                <a:spcPts val="0"/>
              </a:spcBef>
              <a:spcAft>
                <a:spcPts val="0"/>
              </a:spcAft>
              <a:buClr>
                <a:srgbClr val="000000"/>
              </a:buClr>
              <a:buSzPts val="2336"/>
              <a:buFont typeface="Arial"/>
              <a:buNone/>
            </a:pPr>
            <a:r>
              <a:rPr b="0" i="0" lang="en-US" sz="2336" u="none" cap="none" strike="noStrike">
                <a:solidFill>
                  <a:schemeClr val="lt1"/>
                </a:solidFill>
                <a:latin typeface="Arial"/>
                <a:ea typeface="Arial"/>
                <a:cs typeface="Arial"/>
                <a:sym typeface="Arial"/>
              </a:rPr>
              <a:t>CIRB Site Approval</a:t>
            </a:r>
            <a:endParaRPr b="0" i="0" sz="2336" u="none" cap="none" strike="noStrike">
              <a:solidFill>
                <a:schemeClr val="lt1"/>
              </a:solidFill>
              <a:latin typeface="Arial"/>
              <a:ea typeface="Arial"/>
              <a:cs typeface="Arial"/>
              <a:sym typeface="Arial"/>
            </a:endParaRPr>
          </a:p>
        </p:txBody>
      </p:sp>
      <p:sp>
        <p:nvSpPr>
          <p:cNvPr id="867" name="Google Shape;867;g3d422ecfddc_0_15"/>
          <p:cNvSpPr/>
          <p:nvPr/>
        </p:nvSpPr>
        <p:spPr>
          <a:xfrm>
            <a:off x="9677043" y="3408277"/>
            <a:ext cx="2112300" cy="1452600"/>
          </a:xfrm>
          <a:prstGeom prst="roundRect">
            <a:avLst>
              <a:gd fmla="val 16667" name="adj"/>
            </a:avLst>
          </a:prstGeom>
          <a:solidFill>
            <a:srgbClr val="AB84C6"/>
          </a:solidFill>
          <a:ln cap="flat" cmpd="sng" w="21200">
            <a:solidFill>
              <a:schemeClr val="lt1"/>
            </a:solidFill>
            <a:prstDash val="solid"/>
            <a:round/>
            <a:headEnd len="sm" w="sm" type="none"/>
            <a:tailEnd len="sm" w="sm" type="none"/>
          </a:ln>
        </p:spPr>
        <p:txBody>
          <a:bodyPr anchorCtr="0" anchor="ctr" bIns="76275" lIns="76275" spcFirstLastPara="1" rIns="76275" wrap="square" tIns="76275">
            <a:noAutofit/>
          </a:bodyPr>
          <a:lstStyle/>
          <a:p>
            <a:pPr indent="0" lvl="0" marL="0" marR="0" rtl="0" algn="l">
              <a:lnSpc>
                <a:spcPct val="100000"/>
              </a:lnSpc>
              <a:spcBef>
                <a:spcPts val="0"/>
              </a:spcBef>
              <a:spcAft>
                <a:spcPts val="0"/>
              </a:spcAft>
              <a:buClr>
                <a:schemeClr val="dk1"/>
              </a:buClr>
              <a:buSzPts val="1502"/>
              <a:buFont typeface="Arial"/>
              <a:buNone/>
            </a:pPr>
            <a:r>
              <a:t/>
            </a:r>
            <a:endParaRPr b="0" i="0" sz="1502" u="none" cap="none" strike="noStrike">
              <a:solidFill>
                <a:schemeClr val="dk1"/>
              </a:solidFill>
              <a:latin typeface="Arial"/>
              <a:ea typeface="Arial"/>
              <a:cs typeface="Arial"/>
              <a:sym typeface="Arial"/>
            </a:endParaRPr>
          </a:p>
        </p:txBody>
      </p:sp>
      <p:sp>
        <p:nvSpPr>
          <p:cNvPr id="868" name="Google Shape;868;g3d422ecfddc_0_15"/>
          <p:cNvSpPr txBox="1"/>
          <p:nvPr/>
        </p:nvSpPr>
        <p:spPr>
          <a:xfrm>
            <a:off x="9747987" y="3479373"/>
            <a:ext cx="1970400" cy="1310400"/>
          </a:xfrm>
          <a:prstGeom prst="rect">
            <a:avLst/>
          </a:prstGeom>
          <a:noFill/>
          <a:ln>
            <a:noFill/>
          </a:ln>
        </p:spPr>
        <p:txBody>
          <a:bodyPr anchorCtr="0" anchor="ctr" bIns="89025" lIns="89025" spcFirstLastPara="1" rIns="89025" wrap="square" tIns="89025">
            <a:noAutofit/>
          </a:bodyPr>
          <a:lstStyle/>
          <a:p>
            <a:pPr indent="0" lvl="0" marL="0" marR="0" rtl="0" algn="ctr">
              <a:lnSpc>
                <a:spcPct val="90000"/>
              </a:lnSpc>
              <a:spcBef>
                <a:spcPts val="0"/>
              </a:spcBef>
              <a:spcAft>
                <a:spcPts val="0"/>
              </a:spcAft>
              <a:buClr>
                <a:srgbClr val="000000"/>
              </a:buClr>
              <a:buSzPts val="2336"/>
              <a:buFont typeface="Arial"/>
              <a:buNone/>
            </a:pPr>
            <a:r>
              <a:rPr b="0" i="0" lang="en-US" sz="2336" u="none" cap="none" strike="noStrike">
                <a:solidFill>
                  <a:schemeClr val="lt1"/>
                </a:solidFill>
                <a:latin typeface="Arial"/>
                <a:ea typeface="Arial"/>
                <a:cs typeface="Arial"/>
                <a:sym typeface="Arial"/>
              </a:rPr>
              <a:t>Return Site CIRB Documents to Local IRB</a:t>
            </a:r>
            <a:endParaRPr b="0" i="0" sz="2336" u="none" cap="none" strike="noStrike">
              <a:solidFill>
                <a:schemeClr val="lt1"/>
              </a:solidFill>
              <a:latin typeface="Arial"/>
              <a:ea typeface="Arial"/>
              <a:cs typeface="Arial"/>
              <a:sym typeface="Arial"/>
            </a:endParaRPr>
          </a:p>
        </p:txBody>
      </p:sp>
      <p:sp>
        <p:nvSpPr>
          <p:cNvPr id="869" name="Google Shape;869;g3d422ecfddc_0_15"/>
          <p:cNvSpPr/>
          <p:nvPr/>
        </p:nvSpPr>
        <p:spPr>
          <a:xfrm rot="488">
            <a:off x="1769227" y="1736900"/>
            <a:ext cx="2112300" cy="1090200"/>
          </a:xfrm>
          <a:prstGeom prst="ellipse">
            <a:avLst/>
          </a:prstGeom>
          <a:solidFill>
            <a:schemeClr val="accent1"/>
          </a:solidFill>
          <a:ln cap="flat" cmpd="sng" w="25400">
            <a:solidFill>
              <a:srgbClr val="49375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rPr b="0" i="0" lang="en-US" sz="1800" u="none" cap="none" strike="noStrike">
                <a:solidFill>
                  <a:schemeClr val="lt1"/>
                </a:solidFill>
                <a:latin typeface="Arial"/>
                <a:ea typeface="Arial"/>
                <a:cs typeface="Arial"/>
                <a:sym typeface="Arial"/>
              </a:rPr>
              <a:t>Site </a:t>
            </a:r>
            <a:r>
              <a:rPr b="0" i="0" lang="en-US" sz="1400" u="none" cap="none" strike="noStrike">
                <a:solidFill>
                  <a:schemeClr val="lt1"/>
                </a:solidFill>
                <a:latin typeface="Arial"/>
                <a:ea typeface="Arial"/>
                <a:cs typeface="Arial"/>
                <a:sym typeface="Arial"/>
              </a:rPr>
              <a:t>submits local ICF language to CCC</a:t>
            </a:r>
            <a:endParaRPr b="0" i="0" sz="1800" u="none" cap="none" strike="noStrike">
              <a:solidFill>
                <a:schemeClr val="dk1"/>
              </a:solidFill>
              <a:latin typeface="Arial"/>
              <a:ea typeface="Arial"/>
              <a:cs typeface="Arial"/>
              <a:sym typeface="Arial"/>
            </a:endParaRPr>
          </a:p>
        </p:txBody>
      </p:sp>
      <p:cxnSp>
        <p:nvCxnSpPr>
          <p:cNvPr id="870" name="Google Shape;870;g3d422ecfddc_0_15"/>
          <p:cNvCxnSpPr>
            <a:stCxn id="869" idx="4"/>
          </p:cNvCxnSpPr>
          <p:nvPr/>
        </p:nvCxnSpPr>
        <p:spPr>
          <a:xfrm>
            <a:off x="2825300" y="2827100"/>
            <a:ext cx="16800" cy="574800"/>
          </a:xfrm>
          <a:prstGeom prst="straightConnector1">
            <a:avLst/>
          </a:prstGeom>
          <a:noFill/>
          <a:ln cap="flat" cmpd="sng" w="21200">
            <a:solidFill>
              <a:schemeClr val="dk1"/>
            </a:solidFill>
            <a:prstDash val="solid"/>
            <a:round/>
            <a:headEnd len="sm" w="sm" type="none"/>
            <a:tailEnd len="med" w="med" type="triangle"/>
          </a:ln>
          <a:effectLst>
            <a:outerShdw blurRad="33378" rotWithShape="0" dir="5400000" dist="16689">
              <a:srgbClr val="000000">
                <a:alpha val="37254"/>
              </a:srgbClr>
            </a:outerShdw>
          </a:effectLst>
        </p:spPr>
      </p:cxnSp>
      <p:sp>
        <p:nvSpPr>
          <p:cNvPr id="871" name="Google Shape;871;g3d422ecfddc_0_15"/>
          <p:cNvSpPr/>
          <p:nvPr/>
        </p:nvSpPr>
        <p:spPr>
          <a:xfrm>
            <a:off x="8693100" y="1717763"/>
            <a:ext cx="1838400" cy="1090500"/>
          </a:xfrm>
          <a:prstGeom prst="ellipse">
            <a:avLst/>
          </a:prstGeom>
          <a:solidFill>
            <a:schemeClr val="accent1"/>
          </a:solidFill>
          <a:ln cap="flat" cmpd="sng" w="25400">
            <a:solidFill>
              <a:srgbClr val="49375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400"/>
              <a:buFont typeface="Arial"/>
              <a:buNone/>
            </a:pPr>
            <a:r>
              <a:rPr b="0" i="0" lang="en-US" sz="1400" u="none" cap="none" strike="noStrike">
                <a:solidFill>
                  <a:schemeClr val="lt1"/>
                </a:solidFill>
                <a:latin typeface="Arial"/>
                <a:ea typeface="Arial"/>
                <a:cs typeface="Arial"/>
                <a:sym typeface="Arial"/>
              </a:rPr>
              <a:t>Site information added to local ICFs</a:t>
            </a:r>
            <a:endParaRPr b="0" i="0" sz="1800" u="none" cap="none" strike="noStrike">
              <a:solidFill>
                <a:schemeClr val="dk1"/>
              </a:solidFill>
              <a:latin typeface="Arial"/>
              <a:ea typeface="Arial"/>
              <a:cs typeface="Arial"/>
              <a:sym typeface="Arial"/>
            </a:endParaRPr>
          </a:p>
        </p:txBody>
      </p:sp>
      <p:cxnSp>
        <p:nvCxnSpPr>
          <p:cNvPr id="872" name="Google Shape;872;g3d422ecfddc_0_15"/>
          <p:cNvCxnSpPr/>
          <p:nvPr/>
        </p:nvCxnSpPr>
        <p:spPr>
          <a:xfrm>
            <a:off x="9610338" y="2808274"/>
            <a:ext cx="3900" cy="492900"/>
          </a:xfrm>
          <a:prstGeom prst="straightConnector1">
            <a:avLst/>
          </a:prstGeom>
          <a:noFill/>
          <a:ln cap="flat" cmpd="sng" w="21200">
            <a:solidFill>
              <a:schemeClr val="dk1"/>
            </a:solidFill>
            <a:prstDash val="solid"/>
            <a:round/>
            <a:headEnd len="sm" w="sm" type="none"/>
            <a:tailEnd len="med" w="med" type="triangle"/>
          </a:ln>
          <a:effectLst>
            <a:outerShdw blurRad="33378" rotWithShape="0" dir="5400000" dist="16689">
              <a:srgbClr val="000000">
                <a:alpha val="37254"/>
              </a:srgbClr>
            </a:outerShdw>
          </a:effectLst>
        </p:spPr>
      </p:cxnSp>
      <p:sp>
        <p:nvSpPr>
          <p:cNvPr id="873" name="Google Shape;873;g3d422ecfddc_0_15"/>
          <p:cNvSpPr txBox="1"/>
          <p:nvPr/>
        </p:nvSpPr>
        <p:spPr>
          <a:xfrm>
            <a:off x="1035530" y="3262489"/>
            <a:ext cx="523200" cy="522000"/>
          </a:xfrm>
          <a:prstGeom prst="rect">
            <a:avLst/>
          </a:prstGeom>
          <a:noFill/>
          <a:ln>
            <a:noFill/>
          </a:ln>
        </p:spPr>
        <p:txBody>
          <a:bodyPr anchorCtr="0" anchor="t" bIns="76275" lIns="76275" spcFirstLastPara="1" rIns="76275" wrap="square" tIns="76275">
            <a:noAutofit/>
          </a:bodyPr>
          <a:lstStyle/>
          <a:p>
            <a:pPr indent="0" lvl="0" marL="0" marR="0" rtl="0" algn="l">
              <a:lnSpc>
                <a:spcPct val="100000"/>
              </a:lnSpc>
              <a:spcBef>
                <a:spcPts val="0"/>
              </a:spcBef>
              <a:spcAft>
                <a:spcPts val="0"/>
              </a:spcAft>
              <a:buClr>
                <a:schemeClr val="dk1"/>
              </a:buClr>
              <a:buSzPts val="3171"/>
              <a:buFont typeface="Arial"/>
              <a:buNone/>
            </a:pPr>
            <a:r>
              <a:t/>
            </a:r>
            <a:endParaRPr b="0" i="0" sz="3170" u="none" cap="none" strike="noStrike">
              <a:solidFill>
                <a:schemeClr val="dk1"/>
              </a:solidFill>
              <a:latin typeface="Arial"/>
              <a:ea typeface="Arial"/>
              <a:cs typeface="Arial"/>
              <a:sym typeface="Arial"/>
            </a:endParaRPr>
          </a:p>
        </p:txBody>
      </p:sp>
      <p:sp>
        <p:nvSpPr>
          <p:cNvPr id="874" name="Google Shape;874;g3d422ecfddc_0_15"/>
          <p:cNvSpPr/>
          <p:nvPr/>
        </p:nvSpPr>
        <p:spPr>
          <a:xfrm>
            <a:off x="5533275" y="5469175"/>
            <a:ext cx="1611900" cy="1090500"/>
          </a:xfrm>
          <a:prstGeom prst="ellipse">
            <a:avLst/>
          </a:prstGeom>
          <a:solidFill>
            <a:schemeClr val="accent1"/>
          </a:solidFill>
          <a:ln cap="flat" cmpd="sng" w="25400">
            <a:solidFill>
              <a:srgbClr val="49375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rPr b="0" i="0" lang="en-US" sz="1400" u="none" cap="none" strike="noStrike">
                <a:solidFill>
                  <a:schemeClr val="lt1"/>
                </a:solidFill>
                <a:latin typeface="Arial"/>
                <a:ea typeface="Arial"/>
                <a:cs typeface="Arial"/>
                <a:sym typeface="Arial"/>
              </a:rPr>
              <a:t>CCC submits site application to CIRB</a:t>
            </a:r>
            <a:endParaRPr b="0" i="0" sz="1400" u="none" cap="none" strike="noStrike">
              <a:solidFill>
                <a:schemeClr val="dk1"/>
              </a:solidFill>
              <a:latin typeface="Arial"/>
              <a:ea typeface="Arial"/>
              <a:cs typeface="Arial"/>
              <a:sym typeface="Arial"/>
            </a:endParaRPr>
          </a:p>
        </p:txBody>
      </p:sp>
      <p:sp>
        <p:nvSpPr>
          <p:cNvPr id="875" name="Google Shape;875;g3d422ecfddc_0_15"/>
          <p:cNvSpPr/>
          <p:nvPr/>
        </p:nvSpPr>
        <p:spPr>
          <a:xfrm>
            <a:off x="7405543" y="3426302"/>
            <a:ext cx="2112300" cy="1452600"/>
          </a:xfrm>
          <a:prstGeom prst="roundRect">
            <a:avLst>
              <a:gd fmla="val 16667" name="adj"/>
            </a:avLst>
          </a:prstGeom>
          <a:solidFill>
            <a:srgbClr val="AB84C6"/>
          </a:solidFill>
          <a:ln cap="flat" cmpd="sng" w="21200">
            <a:solidFill>
              <a:schemeClr val="lt1"/>
            </a:solidFill>
            <a:prstDash val="solid"/>
            <a:round/>
            <a:headEnd len="sm" w="sm" type="none"/>
            <a:tailEnd len="sm" w="sm" type="none"/>
          </a:ln>
        </p:spPr>
        <p:txBody>
          <a:bodyPr anchorCtr="0" anchor="ctr" bIns="76275" lIns="76275" spcFirstLastPara="1" rIns="76275" wrap="square" tIns="76275">
            <a:noAutofit/>
          </a:bodyPr>
          <a:lstStyle/>
          <a:p>
            <a:pPr indent="0" lvl="0" marL="0" marR="0" rtl="0" algn="l">
              <a:lnSpc>
                <a:spcPct val="100000"/>
              </a:lnSpc>
              <a:spcBef>
                <a:spcPts val="0"/>
              </a:spcBef>
              <a:spcAft>
                <a:spcPts val="0"/>
              </a:spcAft>
              <a:buClr>
                <a:schemeClr val="dk1"/>
              </a:buClr>
              <a:buSzPts val="1502"/>
              <a:buFont typeface="Arial"/>
              <a:buNone/>
            </a:pPr>
            <a:r>
              <a:t/>
            </a:r>
            <a:endParaRPr b="0" i="0" sz="1502" u="none" cap="none" strike="noStrike">
              <a:solidFill>
                <a:schemeClr val="dk1"/>
              </a:solidFill>
              <a:latin typeface="Arial"/>
              <a:ea typeface="Arial"/>
              <a:cs typeface="Arial"/>
              <a:sym typeface="Arial"/>
            </a:endParaRPr>
          </a:p>
        </p:txBody>
      </p:sp>
      <p:sp>
        <p:nvSpPr>
          <p:cNvPr id="876" name="Google Shape;876;g3d422ecfddc_0_15"/>
          <p:cNvSpPr txBox="1"/>
          <p:nvPr/>
        </p:nvSpPr>
        <p:spPr>
          <a:xfrm>
            <a:off x="7441037" y="3497398"/>
            <a:ext cx="1970400" cy="1310400"/>
          </a:xfrm>
          <a:prstGeom prst="rect">
            <a:avLst/>
          </a:prstGeom>
          <a:noFill/>
          <a:ln>
            <a:noFill/>
          </a:ln>
        </p:spPr>
        <p:txBody>
          <a:bodyPr anchorCtr="0" anchor="ctr" bIns="89025" lIns="89025" spcFirstLastPara="1" rIns="89025" wrap="square" tIns="89025">
            <a:noAutofit/>
          </a:bodyPr>
          <a:lstStyle/>
          <a:p>
            <a:pPr indent="0" lvl="0" marL="0" marR="0" rtl="0" algn="ctr">
              <a:lnSpc>
                <a:spcPct val="90000"/>
              </a:lnSpc>
              <a:spcBef>
                <a:spcPts val="0"/>
              </a:spcBef>
              <a:spcAft>
                <a:spcPts val="0"/>
              </a:spcAft>
              <a:buClr>
                <a:srgbClr val="000000"/>
              </a:buClr>
              <a:buSzPts val="2336"/>
              <a:buFont typeface="Arial"/>
              <a:buNone/>
            </a:pPr>
            <a:r>
              <a:rPr b="0" i="0" lang="en-US" sz="2336" u="none" cap="none" strike="noStrike">
                <a:solidFill>
                  <a:schemeClr val="lt1"/>
                </a:solidFill>
                <a:latin typeface="Arial"/>
                <a:ea typeface="Arial"/>
                <a:cs typeface="Arial"/>
                <a:sym typeface="Arial"/>
              </a:rPr>
              <a:t>EFIC Activities and UAB report creation</a:t>
            </a:r>
            <a:endParaRPr b="0" i="0" sz="2336" u="none" cap="none" strike="noStrike">
              <a:solidFill>
                <a:schemeClr val="lt1"/>
              </a:solidFill>
              <a:latin typeface="Arial"/>
              <a:ea typeface="Arial"/>
              <a:cs typeface="Arial"/>
              <a:sym typeface="Arial"/>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80" name="Shape 880"/>
        <p:cNvGrpSpPr/>
        <p:nvPr/>
      </p:nvGrpSpPr>
      <p:grpSpPr>
        <a:xfrm>
          <a:off x="0" y="0"/>
          <a:ext cx="0" cy="0"/>
          <a:chOff x="0" y="0"/>
          <a:chExt cx="0" cy="0"/>
        </a:xfrm>
      </p:grpSpPr>
      <p:sp>
        <p:nvSpPr>
          <p:cNvPr id="881" name="Google Shape;881;g3d422ecfddc_0_37"/>
          <p:cNvSpPr/>
          <p:nvPr/>
        </p:nvSpPr>
        <p:spPr>
          <a:xfrm>
            <a:off x="2746530" y="1993199"/>
            <a:ext cx="2762400" cy="1657500"/>
          </a:xfrm>
          <a:prstGeom prst="roundRect">
            <a:avLst>
              <a:gd fmla="val 10000" name="adj"/>
            </a:avLst>
          </a:prstGeom>
          <a:solidFill>
            <a:srgbClr val="AB84C6"/>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82" name="Google Shape;882;g3d422ecfddc_0_37"/>
          <p:cNvSpPr txBox="1"/>
          <p:nvPr>
            <p:ph type="title"/>
          </p:nvPr>
        </p:nvSpPr>
        <p:spPr>
          <a:xfrm>
            <a:off x="838200" y="213975"/>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7030A0"/>
              </a:buClr>
              <a:buSzPts val="1800"/>
              <a:buFont typeface="Arial"/>
              <a:buNone/>
            </a:pPr>
            <a:r>
              <a:rPr lang="en-US">
                <a:solidFill>
                  <a:srgbClr val="7030A0"/>
                </a:solidFill>
                <a:latin typeface="Arial"/>
                <a:ea typeface="Arial"/>
                <a:cs typeface="Arial"/>
                <a:sym typeface="Arial"/>
              </a:rPr>
              <a:t>Items Complete by end of EFIC</a:t>
            </a:r>
            <a:endParaRPr>
              <a:solidFill>
                <a:srgbClr val="7030A0"/>
              </a:solidFill>
            </a:endParaRPr>
          </a:p>
        </p:txBody>
      </p:sp>
      <p:sp>
        <p:nvSpPr>
          <p:cNvPr id="883" name="Google Shape;883;g3d422ecfddc_0_37"/>
          <p:cNvSpPr txBox="1"/>
          <p:nvPr/>
        </p:nvSpPr>
        <p:spPr>
          <a:xfrm>
            <a:off x="2795138" y="2207399"/>
            <a:ext cx="2665200" cy="1229100"/>
          </a:xfrm>
          <a:prstGeom prst="rect">
            <a:avLst/>
          </a:prstGeom>
          <a:noFill/>
          <a:ln>
            <a:noFill/>
          </a:ln>
        </p:spPr>
        <p:txBody>
          <a:bodyPr anchorCtr="0" anchor="t" bIns="83800" lIns="83800" spcFirstLastPara="1" rIns="83800" wrap="square" tIns="83800">
            <a:noAutofit/>
          </a:bodyPr>
          <a:lstStyle/>
          <a:p>
            <a:pPr indent="0" lvl="1" marL="0" marR="0" rtl="0" algn="ctr">
              <a:lnSpc>
                <a:spcPct val="90000"/>
              </a:lnSpc>
              <a:spcBef>
                <a:spcPts val="770"/>
              </a:spcBef>
              <a:spcAft>
                <a:spcPts val="0"/>
              </a:spcAft>
              <a:buClr>
                <a:srgbClr val="000000"/>
              </a:buClr>
              <a:buSzPts val="1700"/>
              <a:buFont typeface="Arial"/>
              <a:buNone/>
            </a:pPr>
            <a:r>
              <a:rPr b="0" i="0" lang="en-US" sz="2200" u="none" cap="none" strike="noStrike">
                <a:solidFill>
                  <a:schemeClr val="lt1"/>
                </a:solidFill>
                <a:latin typeface="Arial"/>
                <a:ea typeface="Arial"/>
                <a:cs typeface="Arial"/>
                <a:sym typeface="Arial"/>
              </a:rPr>
              <a:t>LIRB complete and documented in WebDCU</a:t>
            </a:r>
            <a:endParaRPr b="0" i="0" sz="2200" u="none" cap="none" strike="noStrike">
              <a:solidFill>
                <a:schemeClr val="lt1"/>
              </a:solidFill>
              <a:latin typeface="Arial"/>
              <a:ea typeface="Arial"/>
              <a:cs typeface="Arial"/>
              <a:sym typeface="Arial"/>
            </a:endParaRPr>
          </a:p>
        </p:txBody>
      </p:sp>
      <p:sp>
        <p:nvSpPr>
          <p:cNvPr id="884" name="Google Shape;884;g3d422ecfddc_0_37"/>
          <p:cNvSpPr/>
          <p:nvPr/>
        </p:nvSpPr>
        <p:spPr>
          <a:xfrm>
            <a:off x="2746538" y="4153074"/>
            <a:ext cx="2762400" cy="1657500"/>
          </a:xfrm>
          <a:prstGeom prst="roundRect">
            <a:avLst>
              <a:gd fmla="val 10000" name="adj"/>
            </a:avLst>
          </a:prstGeom>
          <a:solidFill>
            <a:srgbClr val="AB84C6"/>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85" name="Google Shape;885;g3d422ecfddc_0_37"/>
          <p:cNvSpPr txBox="1"/>
          <p:nvPr/>
        </p:nvSpPr>
        <p:spPr>
          <a:xfrm>
            <a:off x="2795082" y="4201619"/>
            <a:ext cx="2665200" cy="1560300"/>
          </a:xfrm>
          <a:prstGeom prst="rect">
            <a:avLst/>
          </a:prstGeom>
          <a:noFill/>
          <a:ln>
            <a:noFill/>
          </a:ln>
        </p:spPr>
        <p:txBody>
          <a:bodyPr anchorCtr="0" anchor="t" bIns="83800" lIns="83800" spcFirstLastPara="1" rIns="83800" wrap="square" tIns="83800">
            <a:noAutofit/>
          </a:bodyPr>
          <a:lstStyle/>
          <a:p>
            <a:pPr indent="0" lvl="1" marL="0" marR="0" rtl="0" algn="ctr">
              <a:lnSpc>
                <a:spcPct val="90000"/>
              </a:lnSpc>
              <a:spcBef>
                <a:spcPts val="770"/>
              </a:spcBef>
              <a:spcAft>
                <a:spcPts val="0"/>
              </a:spcAft>
              <a:buClr>
                <a:srgbClr val="000000"/>
              </a:buClr>
              <a:buSzPts val="1700"/>
              <a:buFont typeface="Arial"/>
              <a:buNone/>
            </a:pPr>
            <a:r>
              <a:rPr b="0" i="0" lang="en-US" sz="2200" u="none" cap="none" strike="noStrike">
                <a:solidFill>
                  <a:schemeClr val="lt1"/>
                </a:solidFill>
                <a:latin typeface="Arial"/>
                <a:ea typeface="Arial"/>
                <a:cs typeface="Arial"/>
                <a:sym typeface="Arial"/>
              </a:rPr>
              <a:t>CIRB Initial site submission form completed</a:t>
            </a:r>
            <a:endParaRPr b="0" i="0" sz="1700" u="none" cap="none" strike="noStrike">
              <a:solidFill>
                <a:schemeClr val="lt1"/>
              </a:solidFill>
              <a:latin typeface="Arial"/>
              <a:ea typeface="Arial"/>
              <a:cs typeface="Arial"/>
              <a:sym typeface="Arial"/>
            </a:endParaRPr>
          </a:p>
        </p:txBody>
      </p:sp>
      <p:sp>
        <p:nvSpPr>
          <p:cNvPr id="886" name="Google Shape;886;g3d422ecfddc_0_37"/>
          <p:cNvSpPr txBox="1"/>
          <p:nvPr/>
        </p:nvSpPr>
        <p:spPr>
          <a:xfrm>
            <a:off x="7922427" y="5135846"/>
            <a:ext cx="409800" cy="411000"/>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87" name="Google Shape;887;g3d422ecfddc_0_37"/>
          <p:cNvSpPr/>
          <p:nvPr/>
        </p:nvSpPr>
        <p:spPr>
          <a:xfrm>
            <a:off x="6634471" y="4104424"/>
            <a:ext cx="2762400" cy="1657500"/>
          </a:xfrm>
          <a:prstGeom prst="roundRect">
            <a:avLst>
              <a:gd fmla="val 10000" name="adj"/>
            </a:avLst>
          </a:prstGeom>
          <a:solidFill>
            <a:srgbClr val="AB84C6"/>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88" name="Google Shape;888;g3d422ecfddc_0_37"/>
          <p:cNvSpPr txBox="1"/>
          <p:nvPr/>
        </p:nvSpPr>
        <p:spPr>
          <a:xfrm>
            <a:off x="6683016" y="4152969"/>
            <a:ext cx="2665200" cy="1560300"/>
          </a:xfrm>
          <a:prstGeom prst="rect">
            <a:avLst/>
          </a:prstGeom>
          <a:noFill/>
          <a:ln>
            <a:noFill/>
          </a:ln>
        </p:spPr>
        <p:txBody>
          <a:bodyPr anchorCtr="0" anchor="t" bIns="83800" lIns="83800" spcFirstLastPara="1" rIns="83800" wrap="square" tIns="83800">
            <a:noAutofit/>
          </a:bodyPr>
          <a:lstStyle/>
          <a:p>
            <a:pPr indent="0" lvl="1" marL="0" marR="0" rtl="0" algn="ctr">
              <a:lnSpc>
                <a:spcPct val="90000"/>
              </a:lnSpc>
              <a:spcBef>
                <a:spcPts val="770"/>
              </a:spcBef>
              <a:spcAft>
                <a:spcPts val="0"/>
              </a:spcAft>
              <a:buClr>
                <a:srgbClr val="000000"/>
              </a:buClr>
              <a:buSzPts val="1700"/>
              <a:buFont typeface="Arial"/>
              <a:buNone/>
            </a:pPr>
            <a:r>
              <a:rPr b="0" i="0" lang="en-US" sz="2200" u="none" cap="none" strike="noStrike">
                <a:solidFill>
                  <a:schemeClr val="lt1"/>
                </a:solidFill>
                <a:latin typeface="Arial"/>
                <a:ea typeface="Arial"/>
                <a:cs typeface="Arial"/>
                <a:sym typeface="Arial"/>
              </a:rPr>
              <a:t>Local Consent language agreed upon by CCC and local IRB</a:t>
            </a:r>
            <a:endParaRPr b="0" i="0" sz="1700" u="none" cap="none" strike="noStrike">
              <a:solidFill>
                <a:schemeClr val="lt1"/>
              </a:solidFill>
              <a:latin typeface="Arial"/>
              <a:ea typeface="Arial"/>
              <a:cs typeface="Arial"/>
              <a:sym typeface="Arial"/>
            </a:endParaRPr>
          </a:p>
        </p:txBody>
      </p:sp>
      <p:sp>
        <p:nvSpPr>
          <p:cNvPr id="889" name="Google Shape;889;g3d422ecfddc_0_37"/>
          <p:cNvSpPr/>
          <p:nvPr/>
        </p:nvSpPr>
        <p:spPr>
          <a:xfrm>
            <a:off x="6683055" y="1993199"/>
            <a:ext cx="2762400" cy="1657500"/>
          </a:xfrm>
          <a:prstGeom prst="roundRect">
            <a:avLst>
              <a:gd fmla="val 10000" name="adj"/>
            </a:avLst>
          </a:prstGeom>
          <a:solidFill>
            <a:srgbClr val="AB84C6"/>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890" name="Google Shape;890;g3d422ecfddc_0_37"/>
          <p:cNvSpPr txBox="1"/>
          <p:nvPr/>
        </p:nvSpPr>
        <p:spPr>
          <a:xfrm>
            <a:off x="6731666" y="2041794"/>
            <a:ext cx="2665200" cy="1560300"/>
          </a:xfrm>
          <a:prstGeom prst="rect">
            <a:avLst/>
          </a:prstGeom>
          <a:noFill/>
          <a:ln>
            <a:noFill/>
          </a:ln>
        </p:spPr>
        <p:txBody>
          <a:bodyPr anchorCtr="0" anchor="t" bIns="83800" lIns="83800" spcFirstLastPara="1" rIns="83800" wrap="square" tIns="83800">
            <a:noAutofit/>
          </a:bodyPr>
          <a:lstStyle/>
          <a:p>
            <a:pPr indent="0" lvl="1" marL="0" marR="0" rtl="0" algn="ctr">
              <a:lnSpc>
                <a:spcPct val="90000"/>
              </a:lnSpc>
              <a:spcBef>
                <a:spcPts val="770"/>
              </a:spcBef>
              <a:spcAft>
                <a:spcPts val="0"/>
              </a:spcAft>
              <a:buClr>
                <a:srgbClr val="000000"/>
              </a:buClr>
              <a:buSzPts val="1700"/>
              <a:buFont typeface="Arial"/>
              <a:buNone/>
            </a:pPr>
            <a:r>
              <a:rPr b="0" i="0" lang="en-US" sz="2200" u="none" cap="none" strike="noStrike">
                <a:solidFill>
                  <a:schemeClr val="lt1"/>
                </a:solidFill>
                <a:latin typeface="Arial"/>
                <a:ea typeface="Arial"/>
                <a:cs typeface="Arial"/>
                <a:sym typeface="Arial"/>
              </a:rPr>
              <a:t>CC Events documented and containing requested details</a:t>
            </a:r>
            <a:endParaRPr b="0" i="0" sz="1700" u="none" cap="none" strike="noStrike">
              <a:solidFill>
                <a:schemeClr val="lt1"/>
              </a:solidFill>
              <a:latin typeface="Arial"/>
              <a:ea typeface="Arial"/>
              <a:cs typeface="Arial"/>
              <a:sym typeface="Arial"/>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94" name="Shape 894"/>
        <p:cNvGrpSpPr/>
        <p:nvPr/>
      </p:nvGrpSpPr>
      <p:grpSpPr>
        <a:xfrm>
          <a:off x="0" y="0"/>
          <a:ext cx="0" cy="0"/>
          <a:chOff x="0" y="0"/>
          <a:chExt cx="0" cy="0"/>
        </a:xfrm>
      </p:grpSpPr>
      <p:sp>
        <p:nvSpPr>
          <p:cNvPr id="895" name="Google Shape;895;g3d422ecfddc_0_50"/>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90000"/>
              </a:lnSpc>
              <a:spcBef>
                <a:spcPts val="0"/>
              </a:spcBef>
              <a:spcAft>
                <a:spcPts val="0"/>
              </a:spcAft>
              <a:buClr>
                <a:schemeClr val="dk1"/>
              </a:buClr>
              <a:buSzPct val="70707"/>
              <a:buFont typeface="Play"/>
              <a:buNone/>
            </a:pPr>
            <a:r>
              <a:t/>
            </a:r>
            <a:endParaRPr/>
          </a:p>
        </p:txBody>
      </p:sp>
      <p:sp>
        <p:nvSpPr>
          <p:cNvPr id="896" name="Google Shape;896;g3d422ecfddc_0_50"/>
          <p:cNvSpPr txBox="1"/>
          <p:nvPr>
            <p:ph idx="1" type="body"/>
          </p:nvPr>
        </p:nvSpPr>
        <p:spPr>
          <a:xfrm>
            <a:off x="415600" y="1536633"/>
            <a:ext cx="11360700" cy="4250700"/>
          </a:xfrm>
          <a:prstGeom prst="rect">
            <a:avLst/>
          </a:prstGeom>
          <a:noFill/>
          <a:ln>
            <a:noFill/>
          </a:ln>
        </p:spPr>
        <p:txBody>
          <a:bodyPr anchorCtr="0" anchor="t" bIns="121900" lIns="121900" spcFirstLastPara="1" rIns="121900" wrap="square" tIns="121900">
            <a:normAutofit/>
          </a:bodyPr>
          <a:lstStyle/>
          <a:p>
            <a:pPr indent="0" lvl="0" marL="0" rtl="0" algn="l">
              <a:lnSpc>
                <a:spcPct val="90000"/>
              </a:lnSpc>
              <a:spcBef>
                <a:spcPts val="0"/>
              </a:spcBef>
              <a:spcAft>
                <a:spcPts val="1600"/>
              </a:spcAft>
              <a:buClr>
                <a:schemeClr val="dk1"/>
              </a:buClr>
              <a:buSzPts val="1800"/>
              <a:buNone/>
            </a:pPr>
            <a:r>
              <a:t/>
            </a:r>
            <a:endParaRPr/>
          </a:p>
        </p:txBody>
      </p:sp>
      <p:sp>
        <p:nvSpPr>
          <p:cNvPr id="897" name="Google Shape;897;g3d422ecfddc_0_50"/>
          <p:cNvSpPr/>
          <p:nvPr/>
        </p:nvSpPr>
        <p:spPr>
          <a:xfrm>
            <a:off x="0" y="0"/>
            <a:ext cx="12192000" cy="4869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61900" lIns="161900" spcFirstLastPara="1" rIns="161900" wrap="square" tIns="161900">
            <a:noAutofit/>
          </a:bodyPr>
          <a:lstStyle/>
          <a:p>
            <a:pPr indent="0" lvl="0" marL="0" marR="0" rtl="0" algn="ctr">
              <a:lnSpc>
                <a:spcPct val="100000"/>
              </a:lnSpc>
              <a:spcBef>
                <a:spcPts val="0"/>
              </a:spcBef>
              <a:spcAft>
                <a:spcPts val="0"/>
              </a:spcAft>
              <a:buClr>
                <a:srgbClr val="000000"/>
              </a:buClr>
              <a:buSzPts val="2479"/>
              <a:buFont typeface="Arial"/>
              <a:buNone/>
            </a:pPr>
            <a:r>
              <a:t/>
            </a:r>
            <a:endParaRPr b="0" i="0" sz="2479" u="none" cap="none" strike="noStrike">
              <a:solidFill>
                <a:schemeClr val="dk1"/>
              </a:solidFill>
              <a:latin typeface="Arial"/>
              <a:ea typeface="Arial"/>
              <a:cs typeface="Arial"/>
              <a:sym typeface="Arial"/>
            </a:endParaRPr>
          </a:p>
        </p:txBody>
      </p:sp>
      <p:pic>
        <p:nvPicPr>
          <p:cNvPr id="898" name="Google Shape;898;g3d422ecfddc_0_50" title="SIREN-Acronym Only.png"/>
          <p:cNvPicPr preferRelativeResize="0"/>
          <p:nvPr/>
        </p:nvPicPr>
        <p:blipFill rotWithShape="1">
          <a:blip r:embed="rId3">
            <a:alphaModFix/>
          </a:blip>
          <a:srcRect b="0" l="0" r="0" t="0"/>
          <a:stretch/>
        </p:blipFill>
        <p:spPr>
          <a:xfrm>
            <a:off x="0" y="5675500"/>
            <a:ext cx="2229436" cy="1253133"/>
          </a:xfrm>
          <a:prstGeom prst="rect">
            <a:avLst/>
          </a:prstGeom>
          <a:noFill/>
          <a:ln>
            <a:noFill/>
          </a:ln>
        </p:spPr>
      </p:pic>
      <p:pic>
        <p:nvPicPr>
          <p:cNvPr id="899" name="Google Shape;899;g3d422ecfddc_0_50" title="kesett logo with eeg 3.png"/>
          <p:cNvPicPr preferRelativeResize="0"/>
          <p:nvPr/>
        </p:nvPicPr>
        <p:blipFill rotWithShape="1">
          <a:blip r:embed="rId4">
            <a:alphaModFix/>
          </a:blip>
          <a:srcRect b="0" l="0" r="0" t="0"/>
          <a:stretch/>
        </p:blipFill>
        <p:spPr>
          <a:xfrm>
            <a:off x="10090132" y="5837900"/>
            <a:ext cx="1970934" cy="928333"/>
          </a:xfrm>
          <a:prstGeom prst="rect">
            <a:avLst/>
          </a:prstGeom>
          <a:noFill/>
          <a:ln>
            <a:noFill/>
          </a:ln>
        </p:spPr>
      </p:pic>
      <p:pic>
        <p:nvPicPr>
          <p:cNvPr id="900" name="Google Shape;900;g3d422ecfddc_0_50"/>
          <p:cNvPicPr preferRelativeResize="0"/>
          <p:nvPr/>
        </p:nvPicPr>
        <p:blipFill rotWithShape="1">
          <a:blip r:embed="rId5">
            <a:alphaModFix/>
          </a:blip>
          <a:srcRect b="0" l="0" r="0" t="0"/>
          <a:stretch/>
        </p:blipFill>
        <p:spPr>
          <a:xfrm>
            <a:off x="415600" y="643684"/>
            <a:ext cx="11360799" cy="5194200"/>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04" name="Shape 904"/>
        <p:cNvGrpSpPr/>
        <p:nvPr/>
      </p:nvGrpSpPr>
      <p:grpSpPr>
        <a:xfrm>
          <a:off x="0" y="0"/>
          <a:ext cx="0" cy="0"/>
          <a:chOff x="0" y="0"/>
          <a:chExt cx="0" cy="0"/>
        </a:xfrm>
      </p:grpSpPr>
      <p:sp>
        <p:nvSpPr>
          <p:cNvPr id="905" name="Google Shape;905;g3d422ecfddc_0_59"/>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90000"/>
              </a:lnSpc>
              <a:spcBef>
                <a:spcPts val="0"/>
              </a:spcBef>
              <a:spcAft>
                <a:spcPts val="0"/>
              </a:spcAft>
              <a:buClr>
                <a:schemeClr val="dk1"/>
              </a:buClr>
              <a:buSzPct val="70707"/>
              <a:buFont typeface="Play"/>
              <a:buNone/>
            </a:pPr>
            <a:r>
              <a:rPr lang="en-US">
                <a:latin typeface="Arial"/>
                <a:ea typeface="Arial"/>
                <a:cs typeface="Arial"/>
                <a:sym typeface="Arial"/>
              </a:rPr>
              <a:t>Central IRB (CIRB) Tables</a:t>
            </a:r>
            <a:endParaRPr>
              <a:latin typeface="Arial"/>
              <a:ea typeface="Arial"/>
              <a:cs typeface="Arial"/>
              <a:sym typeface="Arial"/>
            </a:endParaRPr>
          </a:p>
        </p:txBody>
      </p:sp>
      <p:sp>
        <p:nvSpPr>
          <p:cNvPr id="906" name="Google Shape;906;g3d422ecfddc_0_59"/>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rmAutofit/>
          </a:bodyPr>
          <a:lstStyle/>
          <a:p>
            <a:pPr indent="0" lvl="0" marL="0" rtl="0" algn="l">
              <a:lnSpc>
                <a:spcPct val="90000"/>
              </a:lnSpc>
              <a:spcBef>
                <a:spcPts val="0"/>
              </a:spcBef>
              <a:spcAft>
                <a:spcPts val="0"/>
              </a:spcAft>
              <a:buClr>
                <a:schemeClr val="dk1"/>
              </a:buClr>
              <a:buSzPts val="1800"/>
              <a:buNone/>
            </a:pPr>
            <a:r>
              <a:rPr lang="en-US"/>
              <a:t>Steps 1 &amp; 2 in WebDCU v1 &gt; SIREN:</a:t>
            </a:r>
            <a:endParaRPr/>
          </a:p>
          <a:p>
            <a:pPr indent="0" lvl="0" marL="0" rtl="0" algn="l">
              <a:lnSpc>
                <a:spcPct val="90000"/>
              </a:lnSpc>
              <a:spcBef>
                <a:spcPts val="1600"/>
              </a:spcBef>
              <a:spcAft>
                <a:spcPts val="1600"/>
              </a:spcAft>
              <a:buClr>
                <a:schemeClr val="dk1"/>
              </a:buClr>
              <a:buSzPts val="1800"/>
              <a:buNone/>
            </a:pPr>
            <a:r>
              <a:t/>
            </a:r>
            <a:endParaRPr/>
          </a:p>
        </p:txBody>
      </p:sp>
      <p:sp>
        <p:nvSpPr>
          <p:cNvPr id="907" name="Google Shape;907;g3d422ecfddc_0_59"/>
          <p:cNvSpPr/>
          <p:nvPr/>
        </p:nvSpPr>
        <p:spPr>
          <a:xfrm>
            <a:off x="0" y="0"/>
            <a:ext cx="12192000" cy="4869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61900" lIns="161900" spcFirstLastPara="1" rIns="161900" wrap="square" tIns="161900">
            <a:noAutofit/>
          </a:bodyPr>
          <a:lstStyle/>
          <a:p>
            <a:pPr indent="0" lvl="0" marL="0" marR="0" rtl="0" algn="ctr">
              <a:lnSpc>
                <a:spcPct val="100000"/>
              </a:lnSpc>
              <a:spcBef>
                <a:spcPts val="0"/>
              </a:spcBef>
              <a:spcAft>
                <a:spcPts val="0"/>
              </a:spcAft>
              <a:buClr>
                <a:srgbClr val="000000"/>
              </a:buClr>
              <a:buSzPts val="2479"/>
              <a:buFont typeface="Arial"/>
              <a:buNone/>
            </a:pPr>
            <a:r>
              <a:t/>
            </a:r>
            <a:endParaRPr b="0" i="0" sz="2479" u="none" cap="none" strike="noStrike">
              <a:solidFill>
                <a:schemeClr val="dk1"/>
              </a:solidFill>
              <a:latin typeface="Arial"/>
              <a:ea typeface="Arial"/>
              <a:cs typeface="Arial"/>
              <a:sym typeface="Arial"/>
            </a:endParaRPr>
          </a:p>
        </p:txBody>
      </p:sp>
      <p:pic>
        <p:nvPicPr>
          <p:cNvPr id="908" name="Google Shape;908;g3d422ecfddc_0_59" title="SIREN-Acronym Only.png"/>
          <p:cNvPicPr preferRelativeResize="0"/>
          <p:nvPr/>
        </p:nvPicPr>
        <p:blipFill rotWithShape="1">
          <a:blip r:embed="rId3">
            <a:alphaModFix/>
          </a:blip>
          <a:srcRect b="0" l="0" r="0" t="0"/>
          <a:stretch/>
        </p:blipFill>
        <p:spPr>
          <a:xfrm>
            <a:off x="0" y="5675500"/>
            <a:ext cx="2229436" cy="1253133"/>
          </a:xfrm>
          <a:prstGeom prst="rect">
            <a:avLst/>
          </a:prstGeom>
          <a:noFill/>
          <a:ln>
            <a:noFill/>
          </a:ln>
        </p:spPr>
      </p:pic>
      <p:pic>
        <p:nvPicPr>
          <p:cNvPr id="909" name="Google Shape;909;g3d422ecfddc_0_59" title="kesett logo with eeg 3.png"/>
          <p:cNvPicPr preferRelativeResize="0"/>
          <p:nvPr/>
        </p:nvPicPr>
        <p:blipFill rotWithShape="1">
          <a:blip r:embed="rId4">
            <a:alphaModFix/>
          </a:blip>
          <a:srcRect b="0" l="0" r="0" t="0"/>
          <a:stretch/>
        </p:blipFill>
        <p:spPr>
          <a:xfrm>
            <a:off x="10090132" y="5837900"/>
            <a:ext cx="1970934" cy="928333"/>
          </a:xfrm>
          <a:prstGeom prst="rect">
            <a:avLst/>
          </a:prstGeom>
          <a:noFill/>
          <a:ln>
            <a:noFill/>
          </a:ln>
        </p:spPr>
      </p:pic>
      <p:pic>
        <p:nvPicPr>
          <p:cNvPr id="910" name="Google Shape;910;g3d422ecfddc_0_59"/>
          <p:cNvPicPr preferRelativeResize="0"/>
          <p:nvPr/>
        </p:nvPicPr>
        <p:blipFill rotWithShape="1">
          <a:blip r:embed="rId5">
            <a:alphaModFix/>
          </a:blip>
          <a:srcRect b="0" l="0" r="0" t="0"/>
          <a:stretch/>
        </p:blipFill>
        <p:spPr>
          <a:xfrm>
            <a:off x="1344325" y="2151425"/>
            <a:ext cx="9503351" cy="3717925"/>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14" name="Shape 914"/>
        <p:cNvGrpSpPr/>
        <p:nvPr/>
      </p:nvGrpSpPr>
      <p:grpSpPr>
        <a:xfrm>
          <a:off x="0" y="0"/>
          <a:ext cx="0" cy="0"/>
          <a:chOff x="0" y="0"/>
          <a:chExt cx="0" cy="0"/>
        </a:xfrm>
      </p:grpSpPr>
      <p:sp>
        <p:nvSpPr>
          <p:cNvPr id="915" name="Google Shape;915;g3d422ecfddc_0_68"/>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90000"/>
              </a:lnSpc>
              <a:spcBef>
                <a:spcPts val="0"/>
              </a:spcBef>
              <a:spcAft>
                <a:spcPts val="0"/>
              </a:spcAft>
              <a:buClr>
                <a:schemeClr val="dk1"/>
              </a:buClr>
              <a:buSzPct val="39285"/>
              <a:buFont typeface="Play"/>
              <a:buNone/>
            </a:pPr>
            <a:r>
              <a:rPr lang="en-US">
                <a:latin typeface="Arial"/>
                <a:ea typeface="Arial"/>
                <a:cs typeface="Arial"/>
                <a:sym typeface="Arial"/>
              </a:rPr>
              <a:t>Central IRB (CIRB) Tables</a:t>
            </a:r>
            <a:endParaRPr>
              <a:latin typeface="Arial"/>
              <a:ea typeface="Arial"/>
              <a:cs typeface="Arial"/>
              <a:sym typeface="Arial"/>
            </a:endParaRPr>
          </a:p>
        </p:txBody>
      </p:sp>
      <p:sp>
        <p:nvSpPr>
          <p:cNvPr id="916" name="Google Shape;916;g3d422ecfddc_0_68"/>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rmAutofit/>
          </a:bodyPr>
          <a:lstStyle/>
          <a:p>
            <a:pPr indent="0" lvl="0" marL="0" rtl="0" algn="l">
              <a:lnSpc>
                <a:spcPct val="90000"/>
              </a:lnSpc>
              <a:spcBef>
                <a:spcPts val="0"/>
              </a:spcBef>
              <a:spcAft>
                <a:spcPts val="0"/>
              </a:spcAft>
              <a:buClr>
                <a:schemeClr val="dk1"/>
              </a:buClr>
              <a:buSzPts val="1800"/>
              <a:buNone/>
            </a:pPr>
            <a:r>
              <a:rPr lang="en-US"/>
              <a:t>Step 3 in WebDCU v2 &gt; KESETT:</a:t>
            </a:r>
            <a:endParaRPr/>
          </a:p>
          <a:p>
            <a:pPr indent="0" lvl="0" marL="0" rtl="0" algn="l">
              <a:lnSpc>
                <a:spcPct val="90000"/>
              </a:lnSpc>
              <a:spcBef>
                <a:spcPts val="1600"/>
              </a:spcBef>
              <a:spcAft>
                <a:spcPts val="1600"/>
              </a:spcAft>
              <a:buClr>
                <a:schemeClr val="dk1"/>
              </a:buClr>
              <a:buSzPts val="1100"/>
              <a:buNone/>
            </a:pPr>
            <a:r>
              <a:t/>
            </a:r>
            <a:endParaRPr/>
          </a:p>
        </p:txBody>
      </p:sp>
      <p:sp>
        <p:nvSpPr>
          <p:cNvPr id="917" name="Google Shape;917;g3d422ecfddc_0_68"/>
          <p:cNvSpPr/>
          <p:nvPr/>
        </p:nvSpPr>
        <p:spPr>
          <a:xfrm>
            <a:off x="0" y="0"/>
            <a:ext cx="12192000" cy="4869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61900" lIns="161900" spcFirstLastPara="1" rIns="161900" wrap="square" tIns="161900">
            <a:noAutofit/>
          </a:bodyPr>
          <a:lstStyle/>
          <a:p>
            <a:pPr indent="0" lvl="0" marL="0" marR="0" rtl="0" algn="ctr">
              <a:lnSpc>
                <a:spcPct val="100000"/>
              </a:lnSpc>
              <a:spcBef>
                <a:spcPts val="0"/>
              </a:spcBef>
              <a:spcAft>
                <a:spcPts val="0"/>
              </a:spcAft>
              <a:buClr>
                <a:srgbClr val="000000"/>
              </a:buClr>
              <a:buSzPts val="2479"/>
              <a:buFont typeface="Arial"/>
              <a:buNone/>
            </a:pPr>
            <a:r>
              <a:t/>
            </a:r>
            <a:endParaRPr b="0" i="0" sz="2479" u="none" cap="none" strike="noStrike">
              <a:solidFill>
                <a:schemeClr val="dk1"/>
              </a:solidFill>
              <a:latin typeface="Arial"/>
              <a:ea typeface="Arial"/>
              <a:cs typeface="Arial"/>
              <a:sym typeface="Arial"/>
            </a:endParaRPr>
          </a:p>
        </p:txBody>
      </p:sp>
      <p:pic>
        <p:nvPicPr>
          <p:cNvPr id="918" name="Google Shape;918;g3d422ecfddc_0_68" title="SIREN-Acronym Only.png"/>
          <p:cNvPicPr preferRelativeResize="0"/>
          <p:nvPr/>
        </p:nvPicPr>
        <p:blipFill rotWithShape="1">
          <a:blip r:embed="rId3">
            <a:alphaModFix/>
          </a:blip>
          <a:srcRect b="0" l="0" r="0" t="0"/>
          <a:stretch/>
        </p:blipFill>
        <p:spPr>
          <a:xfrm>
            <a:off x="0" y="5675500"/>
            <a:ext cx="2229436" cy="1253133"/>
          </a:xfrm>
          <a:prstGeom prst="rect">
            <a:avLst/>
          </a:prstGeom>
          <a:noFill/>
          <a:ln>
            <a:noFill/>
          </a:ln>
        </p:spPr>
      </p:pic>
      <p:pic>
        <p:nvPicPr>
          <p:cNvPr id="919" name="Google Shape;919;g3d422ecfddc_0_68" title="kesett logo with eeg 3.png"/>
          <p:cNvPicPr preferRelativeResize="0"/>
          <p:nvPr/>
        </p:nvPicPr>
        <p:blipFill rotWithShape="1">
          <a:blip r:embed="rId4">
            <a:alphaModFix/>
          </a:blip>
          <a:srcRect b="0" l="0" r="0" t="0"/>
          <a:stretch/>
        </p:blipFill>
        <p:spPr>
          <a:xfrm>
            <a:off x="10090132" y="5837900"/>
            <a:ext cx="1970934" cy="928333"/>
          </a:xfrm>
          <a:prstGeom prst="rect">
            <a:avLst/>
          </a:prstGeom>
          <a:noFill/>
          <a:ln>
            <a:noFill/>
          </a:ln>
        </p:spPr>
      </p:pic>
      <p:pic>
        <p:nvPicPr>
          <p:cNvPr id="920" name="Google Shape;920;g3d422ecfddc_0_68"/>
          <p:cNvPicPr preferRelativeResize="0"/>
          <p:nvPr/>
        </p:nvPicPr>
        <p:blipFill rotWithShape="1">
          <a:blip r:embed="rId5">
            <a:alphaModFix/>
          </a:blip>
          <a:srcRect b="0" l="0" r="14690" t="0"/>
          <a:stretch/>
        </p:blipFill>
        <p:spPr>
          <a:xfrm>
            <a:off x="681500" y="2217350"/>
            <a:ext cx="10747927" cy="3331175"/>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24" name="Shape 924"/>
        <p:cNvGrpSpPr/>
        <p:nvPr/>
      </p:nvGrpSpPr>
      <p:grpSpPr>
        <a:xfrm>
          <a:off x="0" y="0"/>
          <a:ext cx="0" cy="0"/>
          <a:chOff x="0" y="0"/>
          <a:chExt cx="0" cy="0"/>
        </a:xfrm>
      </p:grpSpPr>
      <p:sp>
        <p:nvSpPr>
          <p:cNvPr id="925" name="Google Shape;925;g3d422ecfddc_0_77"/>
          <p:cNvSpPr txBox="1"/>
          <p:nvPr>
            <p:ph type="title"/>
          </p:nvPr>
        </p:nvSpPr>
        <p:spPr>
          <a:xfrm>
            <a:off x="429623" y="148175"/>
            <a:ext cx="883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Initial Site Submission Table Tips</a:t>
            </a:r>
            <a:endParaRPr>
              <a:solidFill>
                <a:srgbClr val="743192"/>
              </a:solidFill>
              <a:latin typeface="Arial"/>
              <a:ea typeface="Arial"/>
              <a:cs typeface="Arial"/>
              <a:sym typeface="Arial"/>
            </a:endParaRPr>
          </a:p>
        </p:txBody>
      </p:sp>
      <p:pic>
        <p:nvPicPr>
          <p:cNvPr descr="A close-up of a logo&#10;&#10;AI-generated content may be incorrect." id="926" name="Google Shape;926;g3d422ecfddc_0_77"/>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927" name="Google Shape;927;g3d422ecfddc_0_77"/>
          <p:cNvSpPr txBox="1"/>
          <p:nvPr/>
        </p:nvSpPr>
        <p:spPr>
          <a:xfrm>
            <a:off x="526942" y="1677253"/>
            <a:ext cx="11138100" cy="2678100"/>
          </a:xfrm>
          <a:prstGeom prst="rect">
            <a:avLst/>
          </a:prstGeom>
          <a:noFill/>
          <a:ln>
            <a:noFill/>
          </a:ln>
        </p:spPr>
        <p:txBody>
          <a:bodyPr anchorCtr="0" anchor="t" bIns="45700" lIns="91425" spcFirstLastPara="1" rIns="91425" wrap="square" tIns="45700">
            <a:spAutoFit/>
          </a:bodyPr>
          <a:lstStyle/>
          <a:p>
            <a:pPr indent="-419100" lvl="0" marL="457200" marR="0" rtl="0" algn="l">
              <a:lnSpc>
                <a:spcPct val="100000"/>
              </a:lnSpc>
              <a:spcBef>
                <a:spcPts val="0"/>
              </a:spcBef>
              <a:spcAft>
                <a:spcPts val="0"/>
              </a:spcAft>
              <a:buClr>
                <a:schemeClr val="dk1"/>
              </a:buClr>
              <a:buSzPts val="3000"/>
              <a:buFont typeface="Arial"/>
              <a:buChar char="●"/>
            </a:pPr>
            <a:r>
              <a:rPr b="1" i="0" lang="en-US" sz="3000" u="none" cap="none" strike="noStrike">
                <a:solidFill>
                  <a:schemeClr val="dk1"/>
                </a:solidFill>
                <a:latin typeface="Arial"/>
                <a:ea typeface="Arial"/>
                <a:cs typeface="Arial"/>
                <a:sym typeface="Arial"/>
              </a:rPr>
              <a:t>Refer to the KESETT Regulatory Document Approval Parameters guide </a:t>
            </a:r>
            <a:endParaRPr b="1" i="0" sz="3000" u="none" cap="none" strike="noStrike">
              <a:solidFill>
                <a:schemeClr val="dk1"/>
              </a:solidFill>
              <a:latin typeface="Arial"/>
              <a:ea typeface="Arial"/>
              <a:cs typeface="Arial"/>
              <a:sym typeface="Arial"/>
            </a:endParaRPr>
          </a:p>
          <a:p>
            <a:pPr indent="-419100" lvl="0" marL="457200" marR="0" rtl="0" algn="l">
              <a:lnSpc>
                <a:spcPct val="100000"/>
              </a:lnSpc>
              <a:spcBef>
                <a:spcPts val="0"/>
              </a:spcBef>
              <a:spcAft>
                <a:spcPts val="0"/>
              </a:spcAft>
              <a:buClr>
                <a:schemeClr val="dk1"/>
              </a:buClr>
              <a:buSzPts val="3000"/>
              <a:buFont typeface="Arial"/>
              <a:buChar char="●"/>
            </a:pPr>
            <a:r>
              <a:rPr b="1" i="0" lang="en-US" sz="3000" u="none" cap="none" strike="noStrike">
                <a:solidFill>
                  <a:schemeClr val="dk1"/>
                </a:solidFill>
                <a:latin typeface="Arial"/>
                <a:ea typeface="Arial"/>
                <a:cs typeface="Arial"/>
                <a:sym typeface="Arial"/>
              </a:rPr>
              <a:t>Q120: </a:t>
            </a:r>
            <a:r>
              <a:rPr b="0" i="1" lang="en-US" sz="3000" u="none" cap="none" strike="noStrike">
                <a:solidFill>
                  <a:schemeClr val="dk1"/>
                </a:solidFill>
                <a:latin typeface="Arial"/>
                <a:ea typeface="Arial"/>
                <a:cs typeface="Arial"/>
                <a:sym typeface="Arial"/>
              </a:rPr>
              <a:t>In which therapeutic areas does the investigator have research experience?</a:t>
            </a:r>
            <a:endParaRPr b="0" i="1"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Select from list of choices in Reg Doc Approval Parameters</a:t>
            </a:r>
            <a:endParaRPr b="0" i="0" sz="30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931" name="Shape 931"/>
        <p:cNvGrpSpPr/>
        <p:nvPr/>
      </p:nvGrpSpPr>
      <p:grpSpPr>
        <a:xfrm>
          <a:off x="0" y="0"/>
          <a:ext cx="0" cy="0"/>
          <a:chOff x="0" y="0"/>
          <a:chExt cx="0" cy="0"/>
        </a:xfrm>
      </p:grpSpPr>
      <p:sp>
        <p:nvSpPr>
          <p:cNvPr id="932" name="Google Shape;932;g3d422ecfddc_0_83"/>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33" name="Google Shape;933;g3d422ecfddc_0_83"/>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934" name="Google Shape;934;g3d422ecfddc_0_83"/>
          <p:cNvGrpSpPr/>
          <p:nvPr/>
        </p:nvGrpSpPr>
        <p:grpSpPr>
          <a:xfrm>
            <a:off x="1303402" y="3985"/>
            <a:ext cx="9772765" cy="6858000"/>
            <a:chOff x="1303402" y="3985"/>
            <a:chExt cx="9772765" cy="6858000"/>
          </a:xfrm>
        </p:grpSpPr>
        <p:sp>
          <p:nvSpPr>
            <p:cNvPr id="935" name="Google Shape;935;g3d422ecfddc_0_83"/>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36" name="Google Shape;936;g3d422ecfddc_0_83"/>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37" name="Google Shape;937;g3d422ecfddc_0_83"/>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38" name="Google Shape;938;g3d422ecfddc_0_83"/>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39" name="Google Shape;939;g3d422ecfddc_0_83"/>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40" name="Google Shape;940;g3d422ecfddc_0_83"/>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41" name="Google Shape;941;g3d422ecfddc_0_83"/>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942" name="Google Shape;942;g3d422ecfddc_0_83"/>
          <p:cNvSpPr txBox="1"/>
          <p:nvPr>
            <p:ph type="ctrTitle"/>
          </p:nvPr>
        </p:nvSpPr>
        <p:spPr>
          <a:xfrm>
            <a:off x="3215729" y="1764407"/>
            <a:ext cx="5760900" cy="23103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EFIC Activities</a:t>
            </a:r>
            <a:endParaRPr b="1" sz="4400">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p:txBody>
      </p:sp>
      <p:sp>
        <p:nvSpPr>
          <p:cNvPr id="943" name="Google Shape;943;g3d422ecfddc_0_83"/>
          <p:cNvSpPr txBox="1"/>
          <p:nvPr>
            <p:ph idx="1" type="subTitle"/>
          </p:nvPr>
        </p:nvSpPr>
        <p:spPr>
          <a:xfrm>
            <a:off x="3215729" y="4165152"/>
            <a:ext cx="5760900" cy="682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942"/>
                                        </p:tgtEl>
                                        <p:attrNameLst>
                                          <p:attrName>style.visibility</p:attrName>
                                        </p:attrNameLst>
                                      </p:cBhvr>
                                      <p:to>
                                        <p:strVal val="visible"/>
                                      </p:to>
                                    </p:set>
                                    <p:animEffect filter="fade" transition="in">
                                      <p:cBhvr>
                                        <p:cTn dur="1000"/>
                                        <p:tgtEl>
                                          <p:spTgt spid="942"/>
                                        </p:tgtEl>
                                      </p:cBhvr>
                                    </p:animEffect>
                                  </p:childTnLst>
                                </p:cTn>
                              </p:par>
                              <p:par>
                                <p:cTn fill="hold" nodeType="withEffect" presetClass="entr" presetID="10" presetSubtype="0">
                                  <p:stCondLst>
                                    <p:cond delay="1000"/>
                                  </p:stCondLst>
                                  <p:childTnLst>
                                    <p:set>
                                      <p:cBhvr>
                                        <p:cTn dur="1" fill="hold">
                                          <p:stCondLst>
                                            <p:cond delay="0"/>
                                          </p:stCondLst>
                                        </p:cTn>
                                        <p:tgtEl>
                                          <p:spTgt spid="943">
                                            <p:txEl>
                                              <p:pRg end="0" st="0"/>
                                            </p:txEl>
                                          </p:spTgt>
                                        </p:tgtEl>
                                        <p:attrNameLst>
                                          <p:attrName>style.visibility</p:attrName>
                                        </p:attrNameLst>
                                      </p:cBhvr>
                                      <p:to>
                                        <p:strVal val="visible"/>
                                      </p:to>
                                    </p:set>
                                    <p:animEffect filter="fade" transition="in">
                                      <p:cBhvr>
                                        <p:cTn dur="1000"/>
                                        <p:tgtEl>
                                          <p:spTgt spid="943">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47" name="Shape 947"/>
        <p:cNvGrpSpPr/>
        <p:nvPr/>
      </p:nvGrpSpPr>
      <p:grpSpPr>
        <a:xfrm>
          <a:off x="0" y="0"/>
          <a:ext cx="0" cy="0"/>
          <a:chOff x="0" y="0"/>
          <a:chExt cx="0" cy="0"/>
        </a:xfrm>
      </p:grpSpPr>
      <p:sp>
        <p:nvSpPr>
          <p:cNvPr id="948" name="Google Shape;948;g3d422ecfddc_0_98"/>
          <p:cNvSpPr txBox="1"/>
          <p:nvPr>
            <p:ph type="title"/>
          </p:nvPr>
        </p:nvSpPr>
        <p:spPr>
          <a:xfrm>
            <a:off x="839788"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lang="en-US">
                <a:solidFill>
                  <a:srgbClr val="743192"/>
                </a:solidFill>
                <a:latin typeface="Arial"/>
                <a:ea typeface="Arial"/>
                <a:cs typeface="Arial"/>
                <a:sym typeface="Arial"/>
              </a:rPr>
              <a:t>EFIC Activities</a:t>
            </a:r>
            <a:endParaRPr>
              <a:solidFill>
                <a:srgbClr val="743192"/>
              </a:solidFill>
            </a:endParaRPr>
          </a:p>
        </p:txBody>
      </p:sp>
      <p:sp>
        <p:nvSpPr>
          <p:cNvPr id="949" name="Google Shape;949;g3d422ecfddc_0_98"/>
          <p:cNvSpPr txBox="1"/>
          <p:nvPr/>
        </p:nvSpPr>
        <p:spPr>
          <a:xfrm>
            <a:off x="4383088" y="1804988"/>
            <a:ext cx="3543300" cy="823800"/>
          </a:xfrm>
          <a:prstGeom prst="rect">
            <a:avLst/>
          </a:prstGeom>
          <a:noFill/>
          <a:ln>
            <a:noFill/>
          </a:ln>
        </p:spPr>
        <p:txBody>
          <a:bodyPr anchorCtr="0" anchor="b" bIns="45700" lIns="91425" spcFirstLastPara="1" rIns="91425" wrap="square" tIns="45700">
            <a:normAutofit/>
          </a:bodyPr>
          <a:lstStyle/>
          <a:p>
            <a:pPr indent="-228600" lvl="0" marL="457200" marR="0" rtl="0" algn="ctr">
              <a:lnSpc>
                <a:spcPct val="90000"/>
              </a:lnSpc>
              <a:spcBef>
                <a:spcPts val="1000"/>
              </a:spcBef>
              <a:spcAft>
                <a:spcPts val="0"/>
              </a:spcAft>
              <a:buClr>
                <a:schemeClr val="dk1"/>
              </a:buClr>
              <a:buSzPts val="2400"/>
              <a:buFont typeface="Arial"/>
              <a:buNone/>
            </a:pPr>
            <a:r>
              <a:t/>
            </a:r>
            <a:endParaRPr b="1" i="0" sz="2400" u="none" cap="none" strike="noStrike">
              <a:solidFill>
                <a:schemeClr val="dk1"/>
              </a:solidFill>
              <a:latin typeface="Arial"/>
              <a:ea typeface="Arial"/>
              <a:cs typeface="Arial"/>
              <a:sym typeface="Arial"/>
            </a:endParaRPr>
          </a:p>
        </p:txBody>
      </p:sp>
      <p:sp>
        <p:nvSpPr>
          <p:cNvPr id="950" name="Google Shape;950;g3d422ecfddc_0_98"/>
          <p:cNvSpPr txBox="1"/>
          <p:nvPr/>
        </p:nvSpPr>
        <p:spPr>
          <a:xfrm>
            <a:off x="4383088" y="2638425"/>
            <a:ext cx="3543300" cy="3684600"/>
          </a:xfrm>
          <a:prstGeom prst="rect">
            <a:avLst/>
          </a:prstGeom>
          <a:noFill/>
          <a:ln>
            <a:noFill/>
          </a:ln>
        </p:spPr>
        <p:txBody>
          <a:bodyPr anchorCtr="0" anchor="t" bIns="45700" lIns="91425" spcFirstLastPara="1" rIns="91425" wrap="square" tIns="45700">
            <a:normAutofit/>
          </a:bodyPr>
          <a:lstStyle/>
          <a:p>
            <a:pPr indent="0" lvl="0" marL="114300" marR="0" rtl="0" algn="ctr">
              <a:lnSpc>
                <a:spcPct val="90000"/>
              </a:lnSpc>
              <a:spcBef>
                <a:spcPts val="1000"/>
              </a:spcBef>
              <a:spcAft>
                <a:spcPts val="0"/>
              </a:spcAft>
              <a:buClr>
                <a:schemeClr val="dk1"/>
              </a:buClr>
              <a:buSzPts val="1800"/>
              <a:buFont typeface="Arial"/>
              <a:buNone/>
            </a:pPr>
            <a:r>
              <a:t/>
            </a:r>
            <a:endParaRPr b="0" i="0" sz="2800" u="none" cap="none" strike="noStrike">
              <a:solidFill>
                <a:srgbClr val="00B050"/>
              </a:solidFill>
              <a:latin typeface="Arial"/>
              <a:ea typeface="Arial"/>
              <a:cs typeface="Arial"/>
              <a:sym typeface="Arial"/>
            </a:endParaRPr>
          </a:p>
        </p:txBody>
      </p:sp>
      <p:grpSp>
        <p:nvGrpSpPr>
          <p:cNvPr id="951" name="Google Shape;951;g3d422ecfddc_0_98"/>
          <p:cNvGrpSpPr/>
          <p:nvPr/>
        </p:nvGrpSpPr>
        <p:grpSpPr>
          <a:xfrm>
            <a:off x="839788" y="1740454"/>
            <a:ext cx="10512423" cy="4382037"/>
            <a:chOff x="0" y="2141"/>
            <a:chExt cx="10512423" cy="4382037"/>
          </a:xfrm>
        </p:grpSpPr>
        <p:sp>
          <p:nvSpPr>
            <p:cNvPr id="952" name="Google Shape;952;g3d422ecfddc_0_98"/>
            <p:cNvSpPr/>
            <p:nvPr/>
          </p:nvSpPr>
          <p:spPr>
            <a:xfrm rot="5400000">
              <a:off x="6583023" y="-2655204"/>
              <a:ext cx="1130700" cy="6728100"/>
            </a:xfrm>
            <a:prstGeom prst="round2SameRect">
              <a:avLst>
                <a:gd fmla="val 16667" name="adj1"/>
                <a:gd fmla="val 0" name="adj2"/>
              </a:avLst>
            </a:prstGeom>
            <a:solidFill>
              <a:srgbClr val="E2D8EA">
                <a:alpha val="89411"/>
              </a:srgbClr>
            </a:solidFill>
            <a:ln cap="flat" cmpd="sng" w="25400">
              <a:solidFill>
                <a:srgbClr val="E2D8EA">
                  <a:alpha val="89411"/>
                </a:srgbClr>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53" name="Google Shape;953;g3d422ecfddc_0_98"/>
            <p:cNvSpPr txBox="1"/>
            <p:nvPr/>
          </p:nvSpPr>
          <p:spPr>
            <a:xfrm>
              <a:off x="3784473" y="198698"/>
              <a:ext cx="6672600" cy="1020300"/>
            </a:xfrm>
            <a:prstGeom prst="rect">
              <a:avLst/>
            </a:prstGeom>
            <a:noFill/>
            <a:ln>
              <a:noFill/>
            </a:ln>
          </p:spPr>
          <p:txBody>
            <a:bodyPr anchorCtr="0" anchor="ctr" bIns="40000" lIns="80000" spcFirstLastPara="1" rIns="80000" wrap="square" tIns="40000">
              <a:noAutofit/>
            </a:bodyPr>
            <a:lstStyle/>
            <a:p>
              <a:pPr indent="-228600" lvl="1" marL="228600" marR="0" rtl="0" algn="l">
                <a:lnSpc>
                  <a:spcPct val="90000"/>
                </a:lnSpc>
                <a:spcBef>
                  <a:spcPts val="0"/>
                </a:spcBef>
                <a:spcAft>
                  <a:spcPts val="0"/>
                </a:spcAft>
                <a:buClr>
                  <a:srgbClr val="000000"/>
                </a:buClr>
                <a:buSzPts val="2100"/>
                <a:buFont typeface="Arial"/>
                <a:buChar char="•"/>
              </a:pPr>
              <a:r>
                <a:rPr b="0" i="0" lang="en-US" sz="2100" u="none" cap="none" strike="noStrike">
                  <a:solidFill>
                    <a:srgbClr val="00B0F0"/>
                  </a:solidFill>
                  <a:latin typeface="Arial"/>
                  <a:ea typeface="Arial"/>
                  <a:cs typeface="Arial"/>
                  <a:sym typeface="Arial"/>
                </a:rPr>
                <a:t>2 In-person community events</a:t>
              </a:r>
              <a:endParaRPr b="0" i="0" sz="2100" u="none" cap="none" strike="noStrike">
                <a:solidFill>
                  <a:srgbClr val="00B0F0"/>
                </a:solidFill>
                <a:latin typeface="Arial"/>
                <a:ea typeface="Arial"/>
                <a:cs typeface="Arial"/>
                <a:sym typeface="Arial"/>
              </a:endParaRPr>
            </a:p>
          </p:txBody>
        </p:sp>
        <p:sp>
          <p:nvSpPr>
            <p:cNvPr id="954" name="Google Shape;954;g3d422ecfddc_0_98"/>
            <p:cNvSpPr/>
            <p:nvPr/>
          </p:nvSpPr>
          <p:spPr>
            <a:xfrm>
              <a:off x="0" y="2141"/>
              <a:ext cx="3784500" cy="1413600"/>
            </a:xfrm>
            <a:prstGeom prst="roundRect">
              <a:avLst>
                <a:gd fmla="val 16667" name="adj"/>
              </a:avLst>
            </a:prstGeom>
            <a:solidFill>
              <a:srgbClr val="AB84C6"/>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55" name="Google Shape;955;g3d422ecfddc_0_98"/>
            <p:cNvSpPr txBox="1"/>
            <p:nvPr/>
          </p:nvSpPr>
          <p:spPr>
            <a:xfrm>
              <a:off x="69003" y="71144"/>
              <a:ext cx="3646500" cy="1275600"/>
            </a:xfrm>
            <a:prstGeom prst="rect">
              <a:avLst/>
            </a:prstGeom>
            <a:noFill/>
            <a:ln>
              <a:noFill/>
            </a:ln>
          </p:spPr>
          <p:txBody>
            <a:bodyPr anchorCtr="0" anchor="ctr" bIns="97150" lIns="194300" spcFirstLastPara="1" rIns="194300" wrap="square" tIns="97150">
              <a:noAutofit/>
            </a:bodyPr>
            <a:lstStyle/>
            <a:p>
              <a:pPr indent="0" lvl="0" marL="0" marR="0" rtl="0" algn="ctr">
                <a:lnSpc>
                  <a:spcPct val="90000"/>
                </a:lnSpc>
                <a:spcBef>
                  <a:spcPts val="0"/>
                </a:spcBef>
                <a:spcAft>
                  <a:spcPts val="0"/>
                </a:spcAft>
                <a:buClr>
                  <a:srgbClr val="000000"/>
                </a:buClr>
                <a:buSzPts val="5100"/>
                <a:buFont typeface="Arial"/>
                <a:buNone/>
              </a:pPr>
              <a:r>
                <a:rPr b="0" i="0" lang="en-US" sz="5100" u="none" cap="none" strike="noStrike">
                  <a:solidFill>
                    <a:schemeClr val="lt1"/>
                  </a:solidFill>
                  <a:latin typeface="Arial"/>
                  <a:ea typeface="Arial"/>
                  <a:cs typeface="Arial"/>
                  <a:sym typeface="Arial"/>
                </a:rPr>
                <a:t>Site Alone</a:t>
              </a:r>
              <a:endParaRPr b="0" i="0" sz="5100" u="none" cap="none" strike="noStrike">
                <a:solidFill>
                  <a:schemeClr val="lt1"/>
                </a:solidFill>
                <a:latin typeface="Arial"/>
                <a:ea typeface="Arial"/>
                <a:cs typeface="Arial"/>
                <a:sym typeface="Arial"/>
              </a:endParaRPr>
            </a:p>
          </p:txBody>
        </p:sp>
        <p:sp>
          <p:nvSpPr>
            <p:cNvPr id="956" name="Google Shape;956;g3d422ecfddc_0_98"/>
            <p:cNvSpPr/>
            <p:nvPr/>
          </p:nvSpPr>
          <p:spPr>
            <a:xfrm rot="5400000">
              <a:off x="6583023" y="-1170985"/>
              <a:ext cx="1130700" cy="6728100"/>
            </a:xfrm>
            <a:prstGeom prst="round2SameRect">
              <a:avLst>
                <a:gd fmla="val 16667" name="adj1"/>
                <a:gd fmla="val 0" name="adj2"/>
              </a:avLst>
            </a:prstGeom>
            <a:solidFill>
              <a:srgbClr val="E2D8EA">
                <a:alpha val="89411"/>
              </a:srgbClr>
            </a:solidFill>
            <a:ln cap="flat" cmpd="sng" w="25400">
              <a:solidFill>
                <a:srgbClr val="E2D8EA">
                  <a:alpha val="89411"/>
                </a:srgbClr>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57" name="Google Shape;957;g3d422ecfddc_0_98"/>
            <p:cNvSpPr txBox="1"/>
            <p:nvPr/>
          </p:nvSpPr>
          <p:spPr>
            <a:xfrm>
              <a:off x="3784473" y="1682917"/>
              <a:ext cx="6672600" cy="1020300"/>
            </a:xfrm>
            <a:prstGeom prst="rect">
              <a:avLst/>
            </a:prstGeom>
            <a:noFill/>
            <a:ln>
              <a:noFill/>
            </a:ln>
          </p:spPr>
          <p:txBody>
            <a:bodyPr anchorCtr="0" anchor="ctr" bIns="40000" lIns="80000" spcFirstLastPara="1" rIns="80000" wrap="square" tIns="40000">
              <a:noAutofit/>
            </a:bodyPr>
            <a:lstStyle/>
            <a:p>
              <a:pPr indent="-228600" lvl="1" marL="228600" marR="0" rtl="0" algn="l">
                <a:lnSpc>
                  <a:spcPct val="90000"/>
                </a:lnSpc>
                <a:spcBef>
                  <a:spcPts val="0"/>
                </a:spcBef>
                <a:spcAft>
                  <a:spcPts val="0"/>
                </a:spcAft>
                <a:buClr>
                  <a:srgbClr val="000000"/>
                </a:buClr>
                <a:buSzPts val="2100"/>
                <a:buFont typeface="Arial"/>
                <a:buChar char="•"/>
              </a:pPr>
              <a:r>
                <a:rPr b="0" i="0" lang="en-US" sz="2100" u="none" cap="none" strike="noStrike">
                  <a:solidFill>
                    <a:srgbClr val="00B0F0"/>
                  </a:solidFill>
                  <a:latin typeface="Arial"/>
                  <a:ea typeface="Arial"/>
                  <a:cs typeface="Arial"/>
                  <a:sym typeface="Arial"/>
                </a:rPr>
                <a:t>2 Virtual focus groups</a:t>
              </a:r>
              <a:endParaRPr b="0" i="0" sz="2100" u="none" cap="none" strike="noStrike">
                <a:solidFill>
                  <a:srgbClr val="00B0F0"/>
                </a:solidFill>
                <a:latin typeface="Arial"/>
                <a:ea typeface="Arial"/>
                <a:cs typeface="Arial"/>
                <a:sym typeface="Arial"/>
              </a:endParaRPr>
            </a:p>
          </p:txBody>
        </p:sp>
        <p:sp>
          <p:nvSpPr>
            <p:cNvPr id="958" name="Google Shape;958;g3d422ecfddc_0_98"/>
            <p:cNvSpPr/>
            <p:nvPr/>
          </p:nvSpPr>
          <p:spPr>
            <a:xfrm>
              <a:off x="0" y="1486360"/>
              <a:ext cx="3784500" cy="1413600"/>
            </a:xfrm>
            <a:prstGeom prst="roundRect">
              <a:avLst>
                <a:gd fmla="val 16667" name="adj"/>
              </a:avLst>
            </a:prstGeom>
            <a:solidFill>
              <a:srgbClr val="AB84C6"/>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59" name="Google Shape;959;g3d422ecfddc_0_98"/>
            <p:cNvSpPr txBox="1"/>
            <p:nvPr/>
          </p:nvSpPr>
          <p:spPr>
            <a:xfrm>
              <a:off x="69003" y="1555363"/>
              <a:ext cx="3646500" cy="1275600"/>
            </a:xfrm>
            <a:prstGeom prst="rect">
              <a:avLst/>
            </a:prstGeom>
            <a:noFill/>
            <a:ln>
              <a:noFill/>
            </a:ln>
          </p:spPr>
          <p:txBody>
            <a:bodyPr anchorCtr="0" anchor="ctr" bIns="97150" lIns="194300" spcFirstLastPara="1" rIns="194300" wrap="square" tIns="97150">
              <a:noAutofit/>
            </a:bodyPr>
            <a:lstStyle/>
            <a:p>
              <a:pPr indent="0" lvl="0" marL="0" marR="0" rtl="0" algn="ctr">
                <a:lnSpc>
                  <a:spcPct val="90000"/>
                </a:lnSpc>
                <a:spcBef>
                  <a:spcPts val="0"/>
                </a:spcBef>
                <a:spcAft>
                  <a:spcPts val="0"/>
                </a:spcAft>
                <a:buClr>
                  <a:srgbClr val="000000"/>
                </a:buClr>
                <a:buSzPts val="5100"/>
                <a:buFont typeface="Arial"/>
                <a:buNone/>
              </a:pPr>
              <a:r>
                <a:rPr b="0" i="0" lang="en-US" sz="5100" u="none" cap="none" strike="noStrike">
                  <a:solidFill>
                    <a:schemeClr val="lt1"/>
                  </a:solidFill>
                  <a:latin typeface="Arial"/>
                  <a:ea typeface="Arial"/>
                  <a:cs typeface="Arial"/>
                  <a:sym typeface="Arial"/>
                </a:rPr>
                <a:t>Site &amp; UAB</a:t>
              </a:r>
              <a:endParaRPr b="0" i="0" sz="5100" u="none" cap="none" strike="noStrike">
                <a:solidFill>
                  <a:schemeClr val="lt1"/>
                </a:solidFill>
                <a:latin typeface="Arial"/>
                <a:ea typeface="Arial"/>
                <a:cs typeface="Arial"/>
                <a:sym typeface="Arial"/>
              </a:endParaRPr>
            </a:p>
          </p:txBody>
        </p:sp>
        <p:sp>
          <p:nvSpPr>
            <p:cNvPr id="960" name="Google Shape;960;g3d422ecfddc_0_98"/>
            <p:cNvSpPr/>
            <p:nvPr/>
          </p:nvSpPr>
          <p:spPr>
            <a:xfrm rot="5400000">
              <a:off x="6583023" y="313232"/>
              <a:ext cx="1130700" cy="6728100"/>
            </a:xfrm>
            <a:prstGeom prst="round2SameRect">
              <a:avLst>
                <a:gd fmla="val 16667" name="adj1"/>
                <a:gd fmla="val 0" name="adj2"/>
              </a:avLst>
            </a:prstGeom>
            <a:solidFill>
              <a:srgbClr val="E2D8EA">
                <a:alpha val="89411"/>
              </a:srgbClr>
            </a:solidFill>
            <a:ln cap="flat" cmpd="sng" w="25400">
              <a:solidFill>
                <a:srgbClr val="E2D8EA">
                  <a:alpha val="89411"/>
                </a:srgbClr>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61" name="Google Shape;961;g3d422ecfddc_0_98"/>
            <p:cNvSpPr txBox="1"/>
            <p:nvPr/>
          </p:nvSpPr>
          <p:spPr>
            <a:xfrm>
              <a:off x="3784473" y="3167135"/>
              <a:ext cx="6672600" cy="1020300"/>
            </a:xfrm>
            <a:prstGeom prst="rect">
              <a:avLst/>
            </a:prstGeom>
            <a:noFill/>
            <a:ln>
              <a:noFill/>
            </a:ln>
          </p:spPr>
          <p:txBody>
            <a:bodyPr anchorCtr="0" anchor="ctr" bIns="40000" lIns="80000" spcFirstLastPara="1" rIns="80000" wrap="square" tIns="40000">
              <a:noAutofit/>
            </a:bodyPr>
            <a:lstStyle/>
            <a:p>
              <a:pPr indent="-228600" lvl="1" marL="228600" marR="0" rtl="0" algn="l">
                <a:lnSpc>
                  <a:spcPct val="90000"/>
                </a:lnSpc>
                <a:spcBef>
                  <a:spcPts val="0"/>
                </a:spcBef>
                <a:spcAft>
                  <a:spcPts val="0"/>
                </a:spcAft>
                <a:buClr>
                  <a:srgbClr val="000000"/>
                </a:buClr>
                <a:buSzPts val="2100"/>
                <a:buFont typeface="Arial"/>
                <a:buChar char="•"/>
              </a:pPr>
              <a:r>
                <a:rPr b="0" i="0" lang="en-US" sz="2100" u="none" cap="none" strike="noStrike">
                  <a:solidFill>
                    <a:srgbClr val="00B0F0"/>
                  </a:solidFill>
                  <a:latin typeface="Arial"/>
                  <a:ea typeface="Arial"/>
                  <a:cs typeface="Arial"/>
                  <a:sym typeface="Arial"/>
                </a:rPr>
                <a:t>Community surveys</a:t>
              </a:r>
              <a:endParaRPr b="0" i="0" sz="2100" u="none" cap="none" strike="noStrike">
                <a:solidFill>
                  <a:srgbClr val="00B0F0"/>
                </a:solidFill>
                <a:latin typeface="Arial"/>
                <a:ea typeface="Arial"/>
                <a:cs typeface="Arial"/>
                <a:sym typeface="Arial"/>
              </a:endParaRPr>
            </a:p>
            <a:p>
              <a:pPr indent="-228600" lvl="1" marL="228600" marR="0" rtl="0" algn="l">
                <a:lnSpc>
                  <a:spcPct val="90000"/>
                </a:lnSpc>
                <a:spcBef>
                  <a:spcPts val="315"/>
                </a:spcBef>
                <a:spcAft>
                  <a:spcPts val="0"/>
                </a:spcAft>
                <a:buClr>
                  <a:srgbClr val="000000"/>
                </a:buClr>
                <a:buSzPts val="2100"/>
                <a:buFont typeface="Arial"/>
                <a:buChar char="•"/>
              </a:pPr>
              <a:r>
                <a:rPr b="0" i="0" lang="en-US" sz="2100" u="none" cap="none" strike="noStrike">
                  <a:solidFill>
                    <a:srgbClr val="00B050"/>
                  </a:solidFill>
                  <a:latin typeface="Arial"/>
                  <a:ea typeface="Arial"/>
                  <a:cs typeface="Arial"/>
                  <a:sym typeface="Arial"/>
                </a:rPr>
                <a:t>Social media ads</a:t>
              </a:r>
              <a:endParaRPr b="0" i="0" sz="2100" u="none" cap="none" strike="noStrike">
                <a:solidFill>
                  <a:srgbClr val="00B050"/>
                </a:solidFill>
                <a:latin typeface="Arial"/>
                <a:ea typeface="Arial"/>
                <a:cs typeface="Arial"/>
                <a:sym typeface="Arial"/>
              </a:endParaRPr>
            </a:p>
            <a:p>
              <a:pPr indent="-228600" lvl="1" marL="228600" marR="0" rtl="0" algn="l">
                <a:lnSpc>
                  <a:spcPct val="90000"/>
                </a:lnSpc>
                <a:spcBef>
                  <a:spcPts val="315"/>
                </a:spcBef>
                <a:spcAft>
                  <a:spcPts val="0"/>
                </a:spcAft>
                <a:buClr>
                  <a:srgbClr val="000000"/>
                </a:buClr>
                <a:buSzPts val="2100"/>
                <a:buFont typeface="Arial"/>
                <a:buChar char="•"/>
              </a:pPr>
              <a:r>
                <a:rPr b="0" i="0" lang="en-US" sz="2100" u="none" cap="none" strike="noStrike">
                  <a:solidFill>
                    <a:srgbClr val="00B050"/>
                  </a:solidFill>
                  <a:latin typeface="Arial"/>
                  <a:ea typeface="Arial"/>
                  <a:cs typeface="Arial"/>
                  <a:sym typeface="Arial"/>
                </a:rPr>
                <a:t>Website</a:t>
              </a:r>
              <a:endParaRPr b="0" i="0" sz="2100" u="none" cap="none" strike="noStrike">
                <a:solidFill>
                  <a:srgbClr val="00B050"/>
                </a:solidFill>
                <a:latin typeface="Arial"/>
                <a:ea typeface="Arial"/>
                <a:cs typeface="Arial"/>
                <a:sym typeface="Arial"/>
              </a:endParaRPr>
            </a:p>
          </p:txBody>
        </p:sp>
        <p:sp>
          <p:nvSpPr>
            <p:cNvPr id="962" name="Google Shape;962;g3d422ecfddc_0_98"/>
            <p:cNvSpPr/>
            <p:nvPr/>
          </p:nvSpPr>
          <p:spPr>
            <a:xfrm>
              <a:off x="0" y="2970578"/>
              <a:ext cx="3784500" cy="1413600"/>
            </a:xfrm>
            <a:prstGeom prst="roundRect">
              <a:avLst>
                <a:gd fmla="val 16667" name="adj"/>
              </a:avLst>
            </a:prstGeom>
            <a:solidFill>
              <a:srgbClr val="AB84C6"/>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63" name="Google Shape;963;g3d422ecfddc_0_98"/>
            <p:cNvSpPr txBox="1"/>
            <p:nvPr/>
          </p:nvSpPr>
          <p:spPr>
            <a:xfrm>
              <a:off x="69003" y="3039581"/>
              <a:ext cx="3646500" cy="1275600"/>
            </a:xfrm>
            <a:prstGeom prst="rect">
              <a:avLst/>
            </a:prstGeom>
            <a:noFill/>
            <a:ln>
              <a:noFill/>
            </a:ln>
          </p:spPr>
          <p:txBody>
            <a:bodyPr anchorCtr="0" anchor="ctr" bIns="97150" lIns="194300" spcFirstLastPara="1" rIns="194300" wrap="square" tIns="97150">
              <a:noAutofit/>
            </a:bodyPr>
            <a:lstStyle/>
            <a:p>
              <a:pPr indent="0" lvl="0" marL="0" marR="0" rtl="0" algn="ctr">
                <a:lnSpc>
                  <a:spcPct val="90000"/>
                </a:lnSpc>
                <a:spcBef>
                  <a:spcPts val="0"/>
                </a:spcBef>
                <a:spcAft>
                  <a:spcPts val="0"/>
                </a:spcAft>
                <a:buClr>
                  <a:srgbClr val="000000"/>
                </a:buClr>
                <a:buSzPts val="5100"/>
                <a:buFont typeface="Arial"/>
                <a:buNone/>
              </a:pPr>
              <a:r>
                <a:rPr b="0" i="0" lang="en-US" sz="5100" u="none" cap="none" strike="noStrike">
                  <a:solidFill>
                    <a:schemeClr val="lt1"/>
                  </a:solidFill>
                  <a:latin typeface="Arial"/>
                  <a:ea typeface="Arial"/>
                  <a:cs typeface="Arial"/>
                  <a:sym typeface="Arial"/>
                </a:rPr>
                <a:t>UAB</a:t>
              </a:r>
              <a:endParaRPr b="0" i="0" sz="5100" u="none" cap="none" strike="noStrike">
                <a:solidFill>
                  <a:schemeClr val="lt1"/>
                </a:solidFill>
                <a:latin typeface="Arial"/>
                <a:ea typeface="Arial"/>
                <a:cs typeface="Arial"/>
                <a:sym typeface="Arial"/>
              </a:endParaRPr>
            </a:p>
          </p:txBody>
        </p:sp>
      </p:grpSp>
      <p:sp>
        <p:nvSpPr>
          <p:cNvPr id="964" name="Google Shape;964;g3d422ecfddc_0_98"/>
          <p:cNvSpPr txBox="1"/>
          <p:nvPr/>
        </p:nvSpPr>
        <p:spPr>
          <a:xfrm>
            <a:off x="839788" y="1814513"/>
            <a:ext cx="3543300" cy="823800"/>
          </a:xfrm>
          <a:prstGeom prst="rect">
            <a:avLst/>
          </a:prstGeom>
          <a:noFill/>
          <a:ln>
            <a:noFill/>
          </a:ln>
        </p:spPr>
        <p:txBody>
          <a:bodyPr anchorCtr="0" anchor="b" bIns="45700" lIns="91425" spcFirstLastPara="1" rIns="91425" wrap="square" tIns="45700">
            <a:normAutofit/>
          </a:bodyPr>
          <a:lstStyle/>
          <a:p>
            <a:pPr indent="-228600" lvl="0" marL="457200" marR="0" rtl="0" algn="ctr">
              <a:lnSpc>
                <a:spcPct val="90000"/>
              </a:lnSpc>
              <a:spcBef>
                <a:spcPts val="1000"/>
              </a:spcBef>
              <a:spcAft>
                <a:spcPts val="0"/>
              </a:spcAft>
              <a:buClr>
                <a:schemeClr val="dk1"/>
              </a:buClr>
              <a:buSzPts val="2400"/>
              <a:buFont typeface="Arial"/>
              <a:buNone/>
            </a:pPr>
            <a:r>
              <a:t/>
            </a:r>
            <a:endParaRPr b="1" i="0" sz="2400" u="none" cap="none" strike="noStrike">
              <a:solidFill>
                <a:schemeClr val="dk1"/>
              </a:solidFill>
              <a:latin typeface="Arial"/>
              <a:ea typeface="Arial"/>
              <a:cs typeface="Arial"/>
              <a:sym typeface="Arial"/>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68" name="Shape 968"/>
        <p:cNvGrpSpPr/>
        <p:nvPr/>
      </p:nvGrpSpPr>
      <p:grpSpPr>
        <a:xfrm>
          <a:off x="0" y="0"/>
          <a:ext cx="0" cy="0"/>
          <a:chOff x="0" y="0"/>
          <a:chExt cx="0" cy="0"/>
        </a:xfrm>
      </p:grpSpPr>
      <p:sp>
        <p:nvSpPr>
          <p:cNvPr id="969" name="Google Shape;969;g3d422ecfddc_0_118"/>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CC Community Event Documentation</a:t>
            </a:r>
            <a:endParaRPr>
              <a:solidFill>
                <a:srgbClr val="743192"/>
              </a:solidFill>
              <a:latin typeface="Arial"/>
              <a:ea typeface="Arial"/>
              <a:cs typeface="Arial"/>
              <a:sym typeface="Arial"/>
            </a:endParaRPr>
          </a:p>
        </p:txBody>
      </p:sp>
      <p:pic>
        <p:nvPicPr>
          <p:cNvPr descr="A close-up of a logo&#10;&#10;AI-generated content may be incorrect." id="970" name="Google Shape;970;g3d422ecfddc_0_118"/>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971" name="Google Shape;971;g3d422ecfddc_0_118"/>
          <p:cNvSpPr txBox="1"/>
          <p:nvPr/>
        </p:nvSpPr>
        <p:spPr>
          <a:xfrm>
            <a:off x="527075" y="1628225"/>
            <a:ext cx="11380200" cy="5448900"/>
          </a:xfrm>
          <a:prstGeom prst="rect">
            <a:avLst/>
          </a:prstGeom>
          <a:noFill/>
          <a:ln>
            <a:noFill/>
          </a:ln>
        </p:spPr>
        <p:txBody>
          <a:bodyPr anchorCtr="0" anchor="t" bIns="45700" lIns="91425" spcFirstLastPara="1" rIns="91425" wrap="square" tIns="45700">
            <a:spAutoFit/>
          </a:bodyPr>
          <a:lstStyle/>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CCC is reviewing and asking for clarifications</a:t>
            </a:r>
            <a:endParaRPr b="0" i="0" sz="3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chemeClr val="dk1"/>
              </a:solidFill>
              <a:latin typeface="Arial"/>
              <a:ea typeface="Arial"/>
              <a:cs typeface="Arial"/>
              <a:sym typeface="Arial"/>
            </a:endParaRPr>
          </a:p>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Key information to include</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Why this event was chosen</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duration of event and team presence</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Which team members attended</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Community attendance - At event and contacted</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Number engaged in extened conversations (consulted)</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Examples of conversations, questions, or impact</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Demographics - At event and extended discussion</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Overall reception and feedback including any opt-outs</a:t>
            </a:r>
            <a:endParaRPr b="0" i="0" sz="30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76" name="Shape 976"/>
        <p:cNvGrpSpPr/>
        <p:nvPr/>
      </p:nvGrpSpPr>
      <p:grpSpPr>
        <a:xfrm>
          <a:off x="0" y="0"/>
          <a:ext cx="0" cy="0"/>
          <a:chOff x="0" y="0"/>
          <a:chExt cx="0" cy="0"/>
        </a:xfrm>
      </p:grpSpPr>
      <p:sp>
        <p:nvSpPr>
          <p:cNvPr id="977" name="Google Shape;977;g3d422ecfddc_0_124"/>
          <p:cNvSpPr txBox="1"/>
          <p:nvPr>
            <p:ph idx="1" type="body"/>
          </p:nvPr>
        </p:nvSpPr>
        <p:spPr>
          <a:xfrm>
            <a:off x="838200" y="627200"/>
            <a:ext cx="10515600" cy="5991900"/>
          </a:xfrm>
          <a:prstGeom prst="rect">
            <a:avLst/>
          </a:prstGeom>
          <a:noFill/>
          <a:ln>
            <a:noFill/>
          </a:ln>
        </p:spPr>
        <p:txBody>
          <a:bodyPr anchorCtr="0" anchor="t" bIns="45700" lIns="91425" spcFirstLastPara="1" rIns="91425" wrap="square" tIns="45700">
            <a:normAutofit fontScale="92500" lnSpcReduction="20000"/>
          </a:bodyPr>
          <a:lstStyle/>
          <a:p>
            <a:pPr indent="0" lvl="0" marL="0" rtl="0" algn="l">
              <a:lnSpc>
                <a:spcPct val="115000"/>
              </a:lnSpc>
              <a:spcBef>
                <a:spcPts val="1000"/>
              </a:spcBef>
              <a:spcAft>
                <a:spcPts val="0"/>
              </a:spcAft>
              <a:buSzPct val="74844"/>
              <a:buNone/>
            </a:pPr>
            <a:r>
              <a:rPr lang="en-US" sz="2600"/>
              <a:t>Investigators X, and Y along with PSC Z attended the Gotham Farmers Market to introduce the KESETT study. The study members had a booth at the market for the full duration (09:00 to 14:00) and handed out EFIC-approved fliers and pamphlets. The market patrons were non-specific members of the general public, although attending study members noticed that most patrons who stopped to learn about the study either knew someone with epilepsy, were healthcare workers, or were interested in the neurosciences. The most common question revolved around what a patron without a history or predisposition of seizures could do to support the study. Study members encouraged the patrons to inform people they know of the study and encourage others to register their interest in the Focus Groups via the survey provided in the UAB-created website. Patrons tended to understand the concept of EFIC and did not have any questions regarding that topic. Overall, market patrons responded encouragingly to this study and did not have many questions or comments. No opt out mechanisms were requested.</a:t>
            </a:r>
            <a:endParaRPr sz="2600"/>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82" name="Shape 982"/>
        <p:cNvGrpSpPr/>
        <p:nvPr/>
      </p:nvGrpSpPr>
      <p:grpSpPr>
        <a:xfrm>
          <a:off x="0" y="0"/>
          <a:ext cx="0" cy="0"/>
          <a:chOff x="0" y="0"/>
          <a:chExt cx="0" cy="0"/>
        </a:xfrm>
      </p:grpSpPr>
      <p:sp>
        <p:nvSpPr>
          <p:cNvPr id="983" name="Google Shape;983;g3d422ecfddc_0_129"/>
          <p:cNvSpPr txBox="1"/>
          <p:nvPr>
            <p:ph idx="1" type="body"/>
          </p:nvPr>
        </p:nvSpPr>
        <p:spPr>
          <a:xfrm>
            <a:off x="838200" y="287900"/>
            <a:ext cx="10515600" cy="5991900"/>
          </a:xfrm>
          <a:prstGeom prst="rect">
            <a:avLst/>
          </a:prstGeom>
          <a:noFill/>
          <a:ln>
            <a:noFill/>
          </a:ln>
        </p:spPr>
        <p:txBody>
          <a:bodyPr anchorCtr="0" anchor="t" bIns="45700" lIns="91425" spcFirstLastPara="1" rIns="91425" wrap="square" tIns="45700">
            <a:noAutofit/>
          </a:bodyPr>
          <a:lstStyle/>
          <a:p>
            <a:pPr indent="0" lvl="0" marL="0" rtl="0" algn="l">
              <a:lnSpc>
                <a:spcPct val="95000"/>
              </a:lnSpc>
              <a:spcBef>
                <a:spcPts val="1200"/>
              </a:spcBef>
              <a:spcAft>
                <a:spcPts val="1200"/>
              </a:spcAft>
              <a:buSzPts val="852"/>
              <a:buNone/>
            </a:pPr>
            <a:r>
              <a:rPr lang="en-US" sz="2115"/>
              <a:t>Investigators X and Y along with PSC Z attended the Gotham Farmers Market to talk to people for it’s 5 hour duration. Gotham Farmers Market is one of the cities largest and well attended gatherings, drawing over </a:t>
            </a:r>
            <a:r>
              <a:rPr lang="en-US" sz="2115">
                <a:highlight>
                  <a:srgbClr val="FFFF00"/>
                </a:highlight>
              </a:rPr>
              <a:t>10,000 visitors every week from a wide area.</a:t>
            </a:r>
            <a:r>
              <a:rPr lang="en-US" sz="2115"/>
              <a:t> The market is </a:t>
            </a:r>
            <a:r>
              <a:rPr lang="en-US" sz="2115">
                <a:highlight>
                  <a:srgbClr val="FFFF00"/>
                </a:highlight>
              </a:rPr>
              <a:t>dedicated to diversity and food justice and attracts customers of all socioeconomic groups by emphasizing acceptance of EBT/SNAP, WIC and Senior FMNP.</a:t>
            </a:r>
            <a:r>
              <a:rPr lang="en-US" sz="2115"/>
              <a:t> Many people stopped by the booth to pick up fliers and brochures about the study and the study team was able to have discussions with about </a:t>
            </a:r>
            <a:r>
              <a:rPr lang="en-US" sz="2115">
                <a:highlight>
                  <a:srgbClr val="FFFF00"/>
                </a:highlight>
              </a:rPr>
              <a:t>200 people</a:t>
            </a:r>
            <a:r>
              <a:rPr lang="en-US" sz="2115"/>
              <a:t>. Discussions differed in duration. Most were brief, but </a:t>
            </a:r>
            <a:r>
              <a:rPr lang="en-US" sz="2115">
                <a:highlight>
                  <a:srgbClr val="FFFF00"/>
                </a:highlight>
              </a:rPr>
              <a:t>many (10 or more) were 10 minutes or longer.</a:t>
            </a:r>
            <a:r>
              <a:rPr lang="en-US" sz="2115"/>
              <a:t> The event allowed us to talk </a:t>
            </a:r>
            <a:r>
              <a:rPr lang="en-US" sz="2115">
                <a:highlight>
                  <a:schemeClr val="lt1"/>
                </a:highlight>
              </a:rPr>
              <a:t>to </a:t>
            </a:r>
            <a:r>
              <a:rPr lang="en-US" sz="2115">
                <a:highlight>
                  <a:srgbClr val="FFFF00"/>
                </a:highlight>
              </a:rPr>
              <a:t>young and old people of many colors and backgrounds.</a:t>
            </a:r>
            <a:r>
              <a:rPr lang="en-US" sz="2115"/>
              <a:t> Many of the patrons who stopped to learn about the study either knew someone with epilepsy, some were interested in science, some with prior experience with research, and some were healthcare workers. </a:t>
            </a:r>
            <a:r>
              <a:rPr lang="en-US" sz="2115">
                <a:highlight>
                  <a:srgbClr val="FFFF00"/>
                </a:highlight>
              </a:rPr>
              <a:t>People talked to expressed support for the research. One father of a child with epilepsy described their difficulty dealing with the disease and expressed gratitude for the study </a:t>
            </a:r>
            <a:r>
              <a:rPr lang="en-US" sz="2115">
                <a:highlight>
                  <a:schemeClr val="lt1"/>
                </a:highlight>
              </a:rPr>
              <a:t>Many of those with whom we talked who didn’t have epilepsy or seizures, asked what they could do to help.</a:t>
            </a:r>
            <a:r>
              <a:rPr lang="en-US" sz="2115"/>
              <a:t> They were told to help spread the word by telling friends and family about it. Some expressed interest in the focus groups as well. People tended to understand the concept of EFIC and did not ask questions about that much. Overall, those with whom we </a:t>
            </a:r>
            <a:r>
              <a:rPr lang="en-US" sz="2115">
                <a:highlight>
                  <a:srgbClr val="FFFF00"/>
                </a:highlight>
              </a:rPr>
              <a:t>engaged responded encouragingly to this study and did have any concerns</a:t>
            </a:r>
            <a:r>
              <a:rPr lang="en-US" sz="2115"/>
              <a:t>. No opt out mechanisms were requested.</a:t>
            </a:r>
            <a:endParaRPr sz="2115"/>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87" name="Shape 987"/>
        <p:cNvGrpSpPr/>
        <p:nvPr/>
      </p:nvGrpSpPr>
      <p:grpSpPr>
        <a:xfrm>
          <a:off x="0" y="0"/>
          <a:ext cx="0" cy="0"/>
          <a:chOff x="0" y="0"/>
          <a:chExt cx="0" cy="0"/>
        </a:xfrm>
      </p:grpSpPr>
      <p:sp>
        <p:nvSpPr>
          <p:cNvPr id="988" name="Google Shape;988;g3d422ecfddc_0_134"/>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CC Virtual Focus Groups </a:t>
            </a:r>
            <a:endParaRPr>
              <a:solidFill>
                <a:srgbClr val="743192"/>
              </a:solidFill>
              <a:latin typeface="Arial"/>
              <a:ea typeface="Arial"/>
              <a:cs typeface="Arial"/>
              <a:sym typeface="Arial"/>
            </a:endParaRPr>
          </a:p>
        </p:txBody>
      </p:sp>
      <p:pic>
        <p:nvPicPr>
          <p:cNvPr descr="A close-up of a logo&#10;&#10;AI-generated content may be incorrect." id="989" name="Google Shape;989;g3d422ecfddc_0_134"/>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990" name="Google Shape;990;g3d422ecfddc_0_134"/>
          <p:cNvSpPr txBox="1"/>
          <p:nvPr/>
        </p:nvSpPr>
        <p:spPr>
          <a:xfrm>
            <a:off x="527075" y="1628225"/>
            <a:ext cx="11380200" cy="4987200"/>
          </a:xfrm>
          <a:prstGeom prst="rect">
            <a:avLst/>
          </a:prstGeom>
          <a:noFill/>
          <a:ln>
            <a:noFill/>
          </a:ln>
        </p:spPr>
        <p:txBody>
          <a:bodyPr anchorCtr="0" anchor="t" bIns="45700" lIns="91425" spcFirstLastPara="1" rIns="91425" wrap="square" tIns="45700">
            <a:spAutoFit/>
          </a:bodyPr>
          <a:lstStyle/>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Event documentation entered into WebDCU by the UAB EFIC team</a:t>
            </a:r>
            <a:endParaRPr b="0" i="0" sz="3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chemeClr val="dk1"/>
              </a:solidFill>
              <a:latin typeface="Arial"/>
              <a:ea typeface="Arial"/>
              <a:cs typeface="Arial"/>
              <a:sym typeface="Arial"/>
            </a:endParaRPr>
          </a:p>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Site responsibilities:</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Recruit attendees</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Provide list of attendees and why they were invited to UAB</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Propose times to the UAB facilitator</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Present study information on the call (facilitator guide)</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Answer attendee questions</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Keep record of what organizations or groups were contacted</a:t>
            </a:r>
            <a:endParaRPr b="0" i="0" sz="30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994" name="Shape 994"/>
        <p:cNvGrpSpPr/>
        <p:nvPr/>
      </p:nvGrpSpPr>
      <p:grpSpPr>
        <a:xfrm>
          <a:off x="0" y="0"/>
          <a:ext cx="0" cy="0"/>
          <a:chOff x="0" y="0"/>
          <a:chExt cx="0" cy="0"/>
        </a:xfrm>
      </p:grpSpPr>
      <p:sp>
        <p:nvSpPr>
          <p:cNvPr id="995" name="Google Shape;995;g3d422ecfddc_0_140"/>
          <p:cNvSpPr/>
          <p:nvPr/>
        </p:nvSpPr>
        <p:spPr>
          <a:xfrm>
            <a:off x="0" y="0"/>
            <a:ext cx="12192000" cy="6857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grpSp>
        <p:nvGrpSpPr>
          <p:cNvPr id="996" name="Google Shape;996;g3d422ecfddc_0_140"/>
          <p:cNvGrpSpPr/>
          <p:nvPr/>
        </p:nvGrpSpPr>
        <p:grpSpPr>
          <a:xfrm>
            <a:off x="82" y="1216597"/>
            <a:ext cx="731548" cy="673456"/>
            <a:chOff x="3940602" y="308034"/>
            <a:chExt cx="2116748" cy="3429000"/>
          </a:xfrm>
        </p:grpSpPr>
        <p:sp>
          <p:nvSpPr>
            <p:cNvPr id="997" name="Google Shape;997;g3d422ecfddc_0_140"/>
            <p:cNvSpPr/>
            <p:nvPr/>
          </p:nvSpPr>
          <p:spPr>
            <a:xfrm>
              <a:off x="3940602" y="308034"/>
              <a:ext cx="566700" cy="3429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98" name="Google Shape;998;g3d422ecfddc_0_140"/>
            <p:cNvSpPr/>
            <p:nvPr/>
          </p:nvSpPr>
          <p:spPr>
            <a:xfrm>
              <a:off x="4715626" y="308034"/>
              <a:ext cx="566700" cy="3429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99" name="Google Shape;999;g3d422ecfddc_0_140"/>
            <p:cNvSpPr/>
            <p:nvPr/>
          </p:nvSpPr>
          <p:spPr>
            <a:xfrm>
              <a:off x="5490650" y="308034"/>
              <a:ext cx="566700" cy="3429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1000" name="Google Shape;1000;g3d422ecfddc_0_140"/>
          <p:cNvSpPr/>
          <p:nvPr/>
        </p:nvSpPr>
        <p:spPr>
          <a:xfrm>
            <a:off x="640079" y="613954"/>
            <a:ext cx="10907400" cy="1894200"/>
          </a:xfrm>
          <a:prstGeom prst="rect">
            <a:avLst/>
          </a:prstGeom>
          <a:solidFill>
            <a:schemeClr val="lt1"/>
          </a:solidFill>
          <a:ln>
            <a:noFill/>
          </a:ln>
          <a:effectLst>
            <a:outerShdw blurRad="139700" rotWithShape="0" algn="t" dir="5400000" dist="127000">
              <a:srgbClr val="000000">
                <a:alpha val="14509"/>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01" name="Google Shape;1001;g3d422ecfddc_0_140"/>
          <p:cNvSpPr txBox="1"/>
          <p:nvPr>
            <p:ph type="title"/>
          </p:nvPr>
        </p:nvSpPr>
        <p:spPr>
          <a:xfrm>
            <a:off x="1043631" y="809898"/>
            <a:ext cx="10173000" cy="15546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lang="en-US" sz="4800">
                <a:solidFill>
                  <a:srgbClr val="7030A0"/>
                </a:solidFill>
                <a:latin typeface="Arial"/>
                <a:ea typeface="Arial"/>
                <a:cs typeface="Arial"/>
                <a:sym typeface="Arial"/>
              </a:rPr>
              <a:t>Focus Group Invitation</a:t>
            </a:r>
            <a:endParaRPr>
              <a:solidFill>
                <a:srgbClr val="7030A0"/>
              </a:solidFill>
            </a:endParaRPr>
          </a:p>
        </p:txBody>
      </p:sp>
      <p:cxnSp>
        <p:nvCxnSpPr>
          <p:cNvPr id="1002" name="Google Shape;1002;g3d422ecfddc_0_140"/>
          <p:cNvCxnSpPr/>
          <p:nvPr/>
        </p:nvCxnSpPr>
        <p:spPr>
          <a:xfrm rot="10800000">
            <a:off x="838200" y="6485313"/>
            <a:ext cx="10515600" cy="0"/>
          </a:xfrm>
          <a:prstGeom prst="straightConnector1">
            <a:avLst/>
          </a:prstGeom>
          <a:noFill/>
          <a:ln cap="flat" cmpd="sng" w="57150">
            <a:solidFill>
              <a:schemeClr val="accent4"/>
            </a:solidFill>
            <a:prstDash val="solid"/>
            <a:round/>
            <a:headEnd len="sm" w="sm" type="none"/>
            <a:tailEnd len="sm" w="sm" type="none"/>
          </a:ln>
        </p:spPr>
      </p:cxnSp>
      <p:grpSp>
        <p:nvGrpSpPr>
          <p:cNvPr id="1003" name="Google Shape;1003;g3d422ecfddc_0_140"/>
          <p:cNvGrpSpPr/>
          <p:nvPr/>
        </p:nvGrpSpPr>
        <p:grpSpPr>
          <a:xfrm>
            <a:off x="911790" y="3024969"/>
            <a:ext cx="10364213" cy="3195001"/>
            <a:chOff x="7188" y="7450"/>
            <a:chExt cx="10364213" cy="3195001"/>
          </a:xfrm>
        </p:grpSpPr>
        <p:sp>
          <p:nvSpPr>
            <p:cNvPr id="1004" name="Google Shape;1004;g3d422ecfddc_0_140"/>
            <p:cNvSpPr/>
            <p:nvPr/>
          </p:nvSpPr>
          <p:spPr>
            <a:xfrm>
              <a:off x="610470" y="7450"/>
              <a:ext cx="1887300" cy="1887300"/>
            </a:xfrm>
            <a:prstGeom prst="round2DiagRect">
              <a:avLst>
                <a:gd fmla="val 29727" name="adj1"/>
                <a:gd fmla="val 0" name="adj2"/>
              </a:avLst>
            </a:prstGeom>
            <a:solidFill>
              <a:srgbClr val="F2F2F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6600"/>
                <a:buFont typeface="Arial"/>
                <a:buNone/>
              </a:pPr>
              <a:r>
                <a:rPr b="0" i="0" lang="en-US" sz="6600" u="none" cap="none" strike="noStrike">
                  <a:solidFill>
                    <a:schemeClr val="dk1"/>
                  </a:solidFill>
                  <a:latin typeface="Arial"/>
                  <a:ea typeface="Arial"/>
                  <a:cs typeface="Arial"/>
                  <a:sym typeface="Arial"/>
                </a:rPr>
                <a:t>10</a:t>
              </a:r>
              <a:endParaRPr b="0" i="0" sz="1800" u="none" cap="none" strike="noStrike">
                <a:solidFill>
                  <a:schemeClr val="dk1"/>
                </a:solidFill>
                <a:latin typeface="Arial"/>
                <a:ea typeface="Arial"/>
                <a:cs typeface="Arial"/>
                <a:sym typeface="Arial"/>
              </a:endParaRPr>
            </a:p>
          </p:txBody>
        </p:sp>
        <p:sp>
          <p:nvSpPr>
            <p:cNvPr id="1005" name="Google Shape;1005;g3d422ecfddc_0_140"/>
            <p:cNvSpPr/>
            <p:nvPr/>
          </p:nvSpPr>
          <p:spPr>
            <a:xfrm>
              <a:off x="7188" y="2482451"/>
              <a:ext cx="3093900" cy="720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06" name="Google Shape;1006;g3d422ecfddc_0_140"/>
            <p:cNvSpPr txBox="1"/>
            <p:nvPr/>
          </p:nvSpPr>
          <p:spPr>
            <a:xfrm>
              <a:off x="7188" y="2482451"/>
              <a:ext cx="3093900" cy="720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CONFIRM</a:t>
              </a:r>
              <a:endParaRPr b="0" i="0" sz="1800" u="none" cap="none" strike="noStrike">
                <a:solidFill>
                  <a:schemeClr val="dk1"/>
                </a:solidFill>
                <a:latin typeface="Arial"/>
                <a:ea typeface="Arial"/>
                <a:cs typeface="Arial"/>
                <a:sym typeface="Arial"/>
              </a:endParaRPr>
            </a:p>
          </p:txBody>
        </p:sp>
        <p:sp>
          <p:nvSpPr>
            <p:cNvPr id="1007" name="Google Shape;1007;g3d422ecfddc_0_140"/>
            <p:cNvSpPr/>
            <p:nvPr/>
          </p:nvSpPr>
          <p:spPr>
            <a:xfrm>
              <a:off x="4245626" y="7450"/>
              <a:ext cx="1887300" cy="1887300"/>
            </a:xfrm>
            <a:prstGeom prst="round2DiagRect">
              <a:avLst>
                <a:gd fmla="val 29727" name="adj1"/>
                <a:gd fmla="val 0" name="adj2"/>
              </a:avLst>
            </a:prstGeom>
            <a:solidFill>
              <a:srgbClr val="F2F2F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6600"/>
                <a:buFont typeface="Arial"/>
                <a:buNone/>
              </a:pPr>
              <a:r>
                <a:rPr b="0" i="0" lang="en-US" sz="6600" u="none" cap="none" strike="noStrike">
                  <a:solidFill>
                    <a:schemeClr val="dk1"/>
                  </a:solidFill>
                  <a:latin typeface="Arial"/>
                  <a:ea typeface="Arial"/>
                  <a:cs typeface="Arial"/>
                  <a:sym typeface="Arial"/>
                </a:rPr>
                <a:t>8</a:t>
              </a:r>
              <a:endParaRPr b="0" i="0" sz="6600" u="none" cap="none" strike="noStrike">
                <a:solidFill>
                  <a:schemeClr val="dk1"/>
                </a:solidFill>
                <a:latin typeface="Arial"/>
                <a:ea typeface="Arial"/>
                <a:cs typeface="Arial"/>
                <a:sym typeface="Arial"/>
              </a:endParaRPr>
            </a:p>
          </p:txBody>
        </p:sp>
        <p:sp>
          <p:nvSpPr>
            <p:cNvPr id="1008" name="Google Shape;1008;g3d422ecfddc_0_140"/>
            <p:cNvSpPr/>
            <p:nvPr/>
          </p:nvSpPr>
          <p:spPr>
            <a:xfrm>
              <a:off x="3642345" y="2482451"/>
              <a:ext cx="3093900" cy="720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09" name="Google Shape;1009;g3d422ecfddc_0_140"/>
            <p:cNvSpPr txBox="1"/>
            <p:nvPr/>
          </p:nvSpPr>
          <p:spPr>
            <a:xfrm>
              <a:off x="3642345" y="2482451"/>
              <a:ext cx="3093900" cy="720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GOAL </a:t>
              </a:r>
              <a:endParaRPr b="0" i="0" sz="1800" u="none" cap="none" strike="noStrike">
                <a:solidFill>
                  <a:schemeClr val="dk1"/>
                </a:solidFill>
                <a:latin typeface="Arial"/>
                <a:ea typeface="Arial"/>
                <a:cs typeface="Arial"/>
                <a:sym typeface="Arial"/>
              </a:endParaRPr>
            </a:p>
          </p:txBody>
        </p:sp>
        <p:sp>
          <p:nvSpPr>
            <p:cNvPr id="1010" name="Google Shape;1010;g3d422ecfddc_0_140"/>
            <p:cNvSpPr/>
            <p:nvPr/>
          </p:nvSpPr>
          <p:spPr>
            <a:xfrm>
              <a:off x="7880782" y="7450"/>
              <a:ext cx="1887300" cy="1887300"/>
            </a:xfrm>
            <a:prstGeom prst="round2DiagRect">
              <a:avLst>
                <a:gd fmla="val 29727" name="adj1"/>
                <a:gd fmla="val 0" name="adj2"/>
              </a:avLst>
            </a:prstGeom>
            <a:solidFill>
              <a:srgbClr val="F2F2F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6600"/>
                <a:buFont typeface="Arial"/>
                <a:buNone/>
              </a:pPr>
              <a:r>
                <a:rPr b="0" i="0" lang="en-US" sz="6600" u="none" cap="none" strike="noStrike">
                  <a:solidFill>
                    <a:schemeClr val="dk1"/>
                  </a:solidFill>
                  <a:latin typeface="Arial"/>
                  <a:ea typeface="Arial"/>
                  <a:cs typeface="Arial"/>
                  <a:sym typeface="Arial"/>
                </a:rPr>
                <a:t>5</a:t>
              </a:r>
              <a:endParaRPr b="0" i="0" sz="6600" u="none" cap="none" strike="noStrike">
                <a:solidFill>
                  <a:schemeClr val="dk1"/>
                </a:solidFill>
                <a:latin typeface="Arial"/>
                <a:ea typeface="Arial"/>
                <a:cs typeface="Arial"/>
                <a:sym typeface="Arial"/>
              </a:endParaRPr>
            </a:p>
          </p:txBody>
        </p:sp>
        <p:sp>
          <p:nvSpPr>
            <p:cNvPr id="1011" name="Google Shape;1011;g3d422ecfddc_0_140"/>
            <p:cNvSpPr/>
            <p:nvPr/>
          </p:nvSpPr>
          <p:spPr>
            <a:xfrm>
              <a:off x="7277501" y="2482451"/>
              <a:ext cx="3093900" cy="720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12" name="Google Shape;1012;g3d422ecfddc_0_140"/>
            <p:cNvSpPr txBox="1"/>
            <p:nvPr/>
          </p:nvSpPr>
          <p:spPr>
            <a:xfrm>
              <a:off x="7277501" y="2482451"/>
              <a:ext cx="3093900" cy="720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CONDUCT</a:t>
              </a:r>
              <a:endParaRPr b="0" i="0" sz="2000" u="none" cap="none" strike="noStrike">
                <a:solidFill>
                  <a:srgbClr val="000000"/>
                </a:solidFill>
                <a:latin typeface="Arial"/>
                <a:ea typeface="Arial"/>
                <a:cs typeface="Arial"/>
                <a:sym typeface="Arial"/>
              </a:endParaRPr>
            </a:p>
          </p:txBody>
        </p:sp>
      </p:grpSp>
      <p:pic>
        <p:nvPicPr>
          <p:cNvPr descr="A close-up of a logo&#10;&#10;AI-generated content may be incorrect." id="1013" name="Google Shape;1013;g3d422ecfddc_0_140"/>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17" name="Shape 1017"/>
        <p:cNvGrpSpPr/>
        <p:nvPr/>
      </p:nvGrpSpPr>
      <p:grpSpPr>
        <a:xfrm>
          <a:off x="0" y="0"/>
          <a:ext cx="0" cy="0"/>
          <a:chOff x="0" y="0"/>
          <a:chExt cx="0" cy="0"/>
        </a:xfrm>
      </p:grpSpPr>
      <p:sp>
        <p:nvSpPr>
          <p:cNvPr id="1018" name="Google Shape;1018;g3d422ecfddc_0_162"/>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lang="en-US">
                <a:solidFill>
                  <a:srgbClr val="7030A0"/>
                </a:solidFill>
                <a:latin typeface="Arial"/>
                <a:ea typeface="Arial"/>
                <a:cs typeface="Arial"/>
                <a:sym typeface="Arial"/>
              </a:rPr>
              <a:t>Focus Group Best Practices</a:t>
            </a:r>
            <a:endParaRPr>
              <a:solidFill>
                <a:srgbClr val="7030A0"/>
              </a:solidFill>
            </a:endParaRPr>
          </a:p>
        </p:txBody>
      </p:sp>
      <p:grpSp>
        <p:nvGrpSpPr>
          <p:cNvPr id="1019" name="Google Shape;1019;g3d422ecfddc_0_162"/>
          <p:cNvGrpSpPr/>
          <p:nvPr/>
        </p:nvGrpSpPr>
        <p:grpSpPr>
          <a:xfrm>
            <a:off x="838200" y="1826156"/>
            <a:ext cx="10515690" cy="4350239"/>
            <a:chOff x="0" y="531"/>
            <a:chExt cx="10515690" cy="4350239"/>
          </a:xfrm>
        </p:grpSpPr>
        <p:sp>
          <p:nvSpPr>
            <p:cNvPr id="1020" name="Google Shape;1020;g3d422ecfddc_0_162"/>
            <p:cNvSpPr/>
            <p:nvPr/>
          </p:nvSpPr>
          <p:spPr>
            <a:xfrm>
              <a:off x="0" y="531"/>
              <a:ext cx="10515600" cy="1242900"/>
            </a:xfrm>
            <a:prstGeom prst="roundRect">
              <a:avLst>
                <a:gd fmla="val 10000" name="adj"/>
              </a:avLst>
            </a:prstGeom>
            <a:solidFill>
              <a:srgbClr val="E2D8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21" name="Google Shape;1021;g3d422ecfddc_0_162"/>
            <p:cNvSpPr/>
            <p:nvPr/>
          </p:nvSpPr>
          <p:spPr>
            <a:xfrm>
              <a:off x="375988" y="280191"/>
              <a:ext cx="683700" cy="683700"/>
            </a:xfrm>
            <a:prstGeom prst="rect">
              <a:avLst/>
            </a:prstGeom>
            <a:blipFill rotWithShape="1">
              <a:blip r:embed="rId3">
                <a:alphaModFix/>
              </a:blip>
              <a:stretch>
                <a:fillRect b="0" l="0" r="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22" name="Google Shape;1022;g3d422ecfddc_0_162"/>
            <p:cNvSpPr/>
            <p:nvPr/>
          </p:nvSpPr>
          <p:spPr>
            <a:xfrm>
              <a:off x="1435590" y="531"/>
              <a:ext cx="9080100" cy="12429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23" name="Google Shape;1023;g3d422ecfddc_0_162"/>
            <p:cNvSpPr txBox="1"/>
            <p:nvPr/>
          </p:nvSpPr>
          <p:spPr>
            <a:xfrm>
              <a:off x="1435590" y="531"/>
              <a:ext cx="9080100" cy="1242900"/>
            </a:xfrm>
            <a:prstGeom prst="rect">
              <a:avLst/>
            </a:prstGeom>
            <a:noFill/>
            <a:ln>
              <a:noFill/>
            </a:ln>
          </p:spPr>
          <p:txBody>
            <a:bodyPr anchorCtr="0" anchor="ctr" bIns="131525" lIns="131525" spcFirstLastPara="1" rIns="131525" wrap="square" tIns="131525">
              <a:noAutofit/>
            </a:bodyPr>
            <a:lstStyle/>
            <a:p>
              <a:pPr indent="0" lvl="0" marL="0" marR="0" rtl="0" algn="l">
                <a:lnSpc>
                  <a:spcPct val="100000"/>
                </a:lnSpc>
                <a:spcBef>
                  <a:spcPts val="0"/>
                </a:spcBef>
                <a:spcAft>
                  <a:spcPts val="0"/>
                </a:spcAft>
                <a:buClr>
                  <a:srgbClr val="000000"/>
                </a:buClr>
                <a:buSzPts val="2500"/>
                <a:buFont typeface="Arial"/>
                <a:buNone/>
              </a:pPr>
              <a:r>
                <a:rPr b="0" i="0" lang="en-US" sz="2500" u="none" cap="none" strike="noStrike">
                  <a:solidFill>
                    <a:srgbClr val="000000"/>
                  </a:solidFill>
                  <a:latin typeface="Arial"/>
                  <a:ea typeface="Arial"/>
                  <a:cs typeface="Arial"/>
                  <a:sym typeface="Arial"/>
                </a:rPr>
                <a:t>Limit team member attendance with brief introductions</a:t>
              </a:r>
              <a:endParaRPr b="0" i="0" sz="2500" u="none" cap="none" strike="noStrike">
                <a:solidFill>
                  <a:srgbClr val="000000"/>
                </a:solidFill>
                <a:latin typeface="Arial"/>
                <a:ea typeface="Arial"/>
                <a:cs typeface="Arial"/>
                <a:sym typeface="Arial"/>
              </a:endParaRPr>
            </a:p>
          </p:txBody>
        </p:sp>
        <p:sp>
          <p:nvSpPr>
            <p:cNvPr id="1024" name="Google Shape;1024;g3d422ecfddc_0_162"/>
            <p:cNvSpPr/>
            <p:nvPr/>
          </p:nvSpPr>
          <p:spPr>
            <a:xfrm>
              <a:off x="0" y="1554201"/>
              <a:ext cx="10515600" cy="1242900"/>
            </a:xfrm>
            <a:prstGeom prst="roundRect">
              <a:avLst>
                <a:gd fmla="val 10000" name="adj"/>
              </a:avLst>
            </a:prstGeom>
            <a:solidFill>
              <a:srgbClr val="E2D8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25" name="Google Shape;1025;g3d422ecfddc_0_162"/>
            <p:cNvSpPr/>
            <p:nvPr/>
          </p:nvSpPr>
          <p:spPr>
            <a:xfrm>
              <a:off x="375988" y="1833861"/>
              <a:ext cx="683700" cy="683700"/>
            </a:xfrm>
            <a:prstGeom prst="rect">
              <a:avLst/>
            </a:prstGeom>
            <a:blipFill rotWithShape="1">
              <a:blip r:embed="rId4">
                <a:alphaModFix/>
              </a:blip>
              <a:stretch>
                <a:fillRect b="0" l="0" r="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26" name="Google Shape;1026;g3d422ecfddc_0_162"/>
            <p:cNvSpPr/>
            <p:nvPr/>
          </p:nvSpPr>
          <p:spPr>
            <a:xfrm>
              <a:off x="1435590" y="1554201"/>
              <a:ext cx="9080100" cy="12429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27" name="Google Shape;1027;g3d422ecfddc_0_162"/>
            <p:cNvSpPr txBox="1"/>
            <p:nvPr/>
          </p:nvSpPr>
          <p:spPr>
            <a:xfrm>
              <a:off x="1435590" y="1554201"/>
              <a:ext cx="9080100" cy="1242900"/>
            </a:xfrm>
            <a:prstGeom prst="rect">
              <a:avLst/>
            </a:prstGeom>
            <a:noFill/>
            <a:ln>
              <a:noFill/>
            </a:ln>
          </p:spPr>
          <p:txBody>
            <a:bodyPr anchorCtr="0" anchor="ctr" bIns="131525" lIns="131525" spcFirstLastPara="1" rIns="131525" wrap="square" tIns="131525">
              <a:noAutofit/>
            </a:bodyPr>
            <a:lstStyle/>
            <a:p>
              <a:pPr indent="0" lvl="0" marL="0" marR="0" rtl="0" algn="l">
                <a:lnSpc>
                  <a:spcPct val="100000"/>
                </a:lnSpc>
                <a:spcBef>
                  <a:spcPts val="0"/>
                </a:spcBef>
                <a:spcAft>
                  <a:spcPts val="0"/>
                </a:spcAft>
                <a:buClr>
                  <a:srgbClr val="000000"/>
                </a:buClr>
                <a:buSzPts val="2500"/>
                <a:buFont typeface="Arial"/>
                <a:buNone/>
              </a:pPr>
              <a:r>
                <a:rPr b="0" i="0" lang="en-US" sz="2500" u="none" cap="none" strike="noStrike">
                  <a:solidFill>
                    <a:srgbClr val="000000"/>
                  </a:solidFill>
                  <a:latin typeface="Arial"/>
                  <a:ea typeface="Arial"/>
                  <a:cs typeface="Arial"/>
                  <a:sym typeface="Arial"/>
                </a:rPr>
                <a:t>Concise presentation to allow ample time for community member input</a:t>
              </a:r>
              <a:endParaRPr b="0" i="0" sz="2500" u="none" cap="none" strike="noStrike">
                <a:solidFill>
                  <a:srgbClr val="000000"/>
                </a:solidFill>
                <a:latin typeface="Arial"/>
                <a:ea typeface="Arial"/>
                <a:cs typeface="Arial"/>
                <a:sym typeface="Arial"/>
              </a:endParaRPr>
            </a:p>
          </p:txBody>
        </p:sp>
        <p:sp>
          <p:nvSpPr>
            <p:cNvPr id="1028" name="Google Shape;1028;g3d422ecfddc_0_162"/>
            <p:cNvSpPr/>
            <p:nvPr/>
          </p:nvSpPr>
          <p:spPr>
            <a:xfrm>
              <a:off x="0" y="3107870"/>
              <a:ext cx="10515600" cy="1242900"/>
            </a:xfrm>
            <a:prstGeom prst="roundRect">
              <a:avLst>
                <a:gd fmla="val 10000" name="adj"/>
              </a:avLst>
            </a:prstGeom>
            <a:solidFill>
              <a:srgbClr val="E2D8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29" name="Google Shape;1029;g3d422ecfddc_0_162"/>
            <p:cNvSpPr/>
            <p:nvPr/>
          </p:nvSpPr>
          <p:spPr>
            <a:xfrm>
              <a:off x="375988" y="3387531"/>
              <a:ext cx="683700" cy="683700"/>
            </a:xfrm>
            <a:prstGeom prst="rect">
              <a:avLst/>
            </a:prstGeom>
            <a:blipFill rotWithShape="1">
              <a:blip r:embed="rId5">
                <a:alphaModFix/>
              </a:blip>
              <a:stretch>
                <a:fillRect b="0" l="0" r="0" t="0"/>
              </a:stretch>
            </a:blip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30" name="Google Shape;1030;g3d422ecfddc_0_162"/>
            <p:cNvSpPr/>
            <p:nvPr/>
          </p:nvSpPr>
          <p:spPr>
            <a:xfrm>
              <a:off x="1435590" y="3107870"/>
              <a:ext cx="9080100" cy="12429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31" name="Google Shape;1031;g3d422ecfddc_0_162"/>
            <p:cNvSpPr txBox="1"/>
            <p:nvPr/>
          </p:nvSpPr>
          <p:spPr>
            <a:xfrm>
              <a:off x="1435590" y="3107870"/>
              <a:ext cx="9080100" cy="1242900"/>
            </a:xfrm>
            <a:prstGeom prst="rect">
              <a:avLst/>
            </a:prstGeom>
            <a:noFill/>
            <a:ln>
              <a:noFill/>
            </a:ln>
          </p:spPr>
          <p:txBody>
            <a:bodyPr anchorCtr="0" anchor="ctr" bIns="131525" lIns="131525" spcFirstLastPara="1" rIns="131525" wrap="square" tIns="131525">
              <a:noAutofit/>
            </a:bodyPr>
            <a:lstStyle/>
            <a:p>
              <a:pPr indent="0" lvl="0" marL="0" marR="0" rtl="0" algn="l">
                <a:lnSpc>
                  <a:spcPct val="100000"/>
                </a:lnSpc>
                <a:spcBef>
                  <a:spcPts val="0"/>
                </a:spcBef>
                <a:spcAft>
                  <a:spcPts val="0"/>
                </a:spcAft>
                <a:buClr>
                  <a:srgbClr val="000000"/>
                </a:buClr>
                <a:buSzPts val="2500"/>
                <a:buFont typeface="Arial"/>
                <a:buNone/>
              </a:pPr>
              <a:r>
                <a:rPr b="0" i="0" lang="en-US" sz="2500" u="none" cap="none" strike="noStrike">
                  <a:solidFill>
                    <a:srgbClr val="000000"/>
                  </a:solidFill>
                  <a:latin typeface="Arial"/>
                  <a:ea typeface="Arial"/>
                  <a:cs typeface="Arial"/>
                  <a:sym typeface="Arial"/>
                </a:rPr>
                <a:t>Pre review the facilitator guide</a:t>
              </a:r>
              <a:endParaRPr b="0" i="0" sz="2500" u="none" cap="none" strike="noStrike">
                <a:solidFill>
                  <a:srgbClr val="000000"/>
                </a:solidFill>
                <a:latin typeface="Arial"/>
                <a:ea typeface="Arial"/>
                <a:cs typeface="Arial"/>
                <a:sym typeface="Arial"/>
              </a:endParaRPr>
            </a:p>
          </p:txBody>
        </p:sp>
      </p:grpSp>
      <p:pic>
        <p:nvPicPr>
          <p:cNvPr descr="A close-up of a logo&#10;&#10;AI-generated content may be incorrect." id="1032" name="Google Shape;1032;g3d422ecfddc_0_162"/>
          <p:cNvPicPr preferRelativeResize="0"/>
          <p:nvPr>
            <p:ph idx="1" type="body"/>
          </p:nvPr>
        </p:nvPicPr>
        <p:blipFill rotWithShape="1">
          <a:blip r:embed="rId6">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036" name="Shape 1036"/>
        <p:cNvGrpSpPr/>
        <p:nvPr/>
      </p:nvGrpSpPr>
      <p:grpSpPr>
        <a:xfrm>
          <a:off x="0" y="0"/>
          <a:ext cx="0" cy="0"/>
          <a:chOff x="0" y="0"/>
          <a:chExt cx="0" cy="0"/>
        </a:xfrm>
      </p:grpSpPr>
      <p:sp>
        <p:nvSpPr>
          <p:cNvPr id="1037" name="Google Shape;1037;g3d422ecfddc_0_180"/>
          <p:cNvSpPr/>
          <p:nvPr/>
        </p:nvSpPr>
        <p:spPr>
          <a:xfrm>
            <a:off x="0" y="0"/>
            <a:ext cx="12189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38" name="Google Shape;1038;g3d422ecfddc_0_180"/>
          <p:cNvSpPr txBox="1"/>
          <p:nvPr>
            <p:ph type="title"/>
          </p:nvPr>
        </p:nvSpPr>
        <p:spPr>
          <a:xfrm>
            <a:off x="572493" y="238539"/>
            <a:ext cx="11018400" cy="14343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lang="en-US" sz="5400">
                <a:solidFill>
                  <a:srgbClr val="7030A0"/>
                </a:solidFill>
                <a:latin typeface="Arial"/>
                <a:ea typeface="Arial"/>
                <a:cs typeface="Arial"/>
                <a:sym typeface="Arial"/>
              </a:rPr>
              <a:t>Focus Group Recruitment</a:t>
            </a:r>
            <a:endParaRPr>
              <a:solidFill>
                <a:srgbClr val="7030A0"/>
              </a:solidFill>
            </a:endParaRPr>
          </a:p>
        </p:txBody>
      </p:sp>
      <p:sp>
        <p:nvSpPr>
          <p:cNvPr id="1039" name="Google Shape;1039;g3d422ecfddc_0_180"/>
          <p:cNvSpPr/>
          <p:nvPr/>
        </p:nvSpPr>
        <p:spPr>
          <a:xfrm>
            <a:off x="572493" y="1681544"/>
            <a:ext cx="10972800" cy="18288"/>
          </a:xfrm>
          <a:custGeom>
            <a:rect b="b" l="l" r="r" t="t"/>
            <a:pathLst>
              <a:path extrusionOk="0" fill="none" h="18288" w="1097280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extrusionOk="0" h="18288" w="1097280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4509"/>
            </a:schemeClr>
          </a:solidFill>
          <a:ln cap="rnd" cmpd="sng" w="44450">
            <a:solidFill>
              <a:schemeClr val="accent2">
                <a:alpha val="74509"/>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A close-up of a logo&#10;&#10;AI-generated content may be incorrect." id="1040" name="Google Shape;1040;g3d422ecfddc_0_180"/>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041" name="Google Shape;1041;g3d422ecfddc_0_180"/>
          <p:cNvSpPr txBox="1"/>
          <p:nvPr/>
        </p:nvSpPr>
        <p:spPr>
          <a:xfrm>
            <a:off x="527075" y="2049800"/>
            <a:ext cx="11380200" cy="4987200"/>
          </a:xfrm>
          <a:prstGeom prst="rect">
            <a:avLst/>
          </a:prstGeom>
          <a:noFill/>
          <a:ln>
            <a:noFill/>
          </a:ln>
        </p:spPr>
        <p:txBody>
          <a:bodyPr anchorCtr="0" anchor="t" bIns="45700" lIns="91425" spcFirstLastPara="1" rIns="91425" wrap="square" tIns="45700">
            <a:spAutoFit/>
          </a:bodyPr>
          <a:lstStyle/>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Who?</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Local epilepsy and seizure disorder community</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Interested or invested community members</a:t>
            </a:r>
            <a:endParaRPr b="0" i="0" sz="3000" u="none" cap="none" strike="noStrike">
              <a:solidFill>
                <a:schemeClr val="dk1"/>
              </a:solidFill>
              <a:latin typeface="Arial"/>
              <a:ea typeface="Arial"/>
              <a:cs typeface="Arial"/>
              <a:sym typeface="Arial"/>
            </a:endParaRPr>
          </a:p>
          <a:p>
            <a:pPr indent="-419100" lvl="2" marL="13716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Do </a:t>
            </a:r>
            <a:r>
              <a:rPr b="0" i="0" lang="en-US" sz="3000" u="sng" cap="none" strike="noStrike">
                <a:solidFill>
                  <a:schemeClr val="dk1"/>
                </a:solidFill>
                <a:latin typeface="Arial"/>
                <a:ea typeface="Arial"/>
                <a:cs typeface="Arial"/>
                <a:sym typeface="Arial"/>
              </a:rPr>
              <a:t>not</a:t>
            </a:r>
            <a:r>
              <a:rPr b="0" i="0" lang="en-US" sz="3000" u="none" cap="none" strike="noStrike">
                <a:solidFill>
                  <a:schemeClr val="dk1"/>
                </a:solidFill>
                <a:latin typeface="Arial"/>
                <a:ea typeface="Arial"/>
                <a:cs typeface="Arial"/>
                <a:sym typeface="Arial"/>
              </a:rPr>
              <a:t> need to have a direct link to epilepsy or seizures</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Diverse backgrounds</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Representative of your community</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Include concerns specific for your community</a:t>
            </a:r>
            <a:endParaRPr b="0" i="0" sz="3000" u="none" cap="none" strike="noStrike">
              <a:solidFill>
                <a:schemeClr val="dk1"/>
              </a:solidFill>
              <a:latin typeface="Arial"/>
              <a:ea typeface="Arial"/>
              <a:cs typeface="Arial"/>
              <a:sym typeface="Arial"/>
            </a:endParaRPr>
          </a:p>
          <a:p>
            <a:pPr indent="-419100" lvl="2" marL="13716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Minorities and underrepresented</a:t>
            </a:r>
            <a:endParaRPr b="0" i="0" sz="3000" u="none" cap="none" strike="noStrike">
              <a:solidFill>
                <a:schemeClr val="dk1"/>
              </a:solidFill>
              <a:latin typeface="Arial"/>
              <a:ea typeface="Arial"/>
              <a:cs typeface="Arial"/>
              <a:sym typeface="Arial"/>
            </a:endParaRPr>
          </a:p>
          <a:p>
            <a:pPr indent="-419100" lvl="2" marL="13716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Low income or unhoused</a:t>
            </a:r>
            <a:endParaRPr b="0" i="0" sz="3000" u="none" cap="none" strike="noStrike">
              <a:solidFill>
                <a:schemeClr val="dk1"/>
              </a:solidFill>
              <a:latin typeface="Arial"/>
              <a:ea typeface="Arial"/>
              <a:cs typeface="Arial"/>
              <a:sym typeface="Arial"/>
            </a:endParaRPr>
          </a:p>
          <a:p>
            <a:pPr indent="-419100" lvl="2" marL="13716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Faith based</a:t>
            </a:r>
            <a:endParaRPr b="0" i="0" sz="30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45" name="Shape 1045"/>
        <p:cNvGrpSpPr/>
        <p:nvPr/>
      </p:nvGrpSpPr>
      <p:grpSpPr>
        <a:xfrm>
          <a:off x="0" y="0"/>
          <a:ext cx="0" cy="0"/>
          <a:chOff x="0" y="0"/>
          <a:chExt cx="0" cy="0"/>
        </a:xfrm>
      </p:grpSpPr>
      <p:sp>
        <p:nvSpPr>
          <p:cNvPr id="1046" name="Google Shape;1046;g3d422ecfddc_0_188"/>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Post EFIC Information</a:t>
            </a:r>
            <a:endParaRPr>
              <a:solidFill>
                <a:srgbClr val="743192"/>
              </a:solidFill>
              <a:latin typeface="Arial"/>
              <a:ea typeface="Arial"/>
              <a:cs typeface="Arial"/>
              <a:sym typeface="Arial"/>
            </a:endParaRPr>
          </a:p>
        </p:txBody>
      </p:sp>
      <p:pic>
        <p:nvPicPr>
          <p:cNvPr descr="A close-up of a logo&#10;&#10;AI-generated content may be incorrect." id="1047" name="Google Shape;1047;g3d422ecfddc_0_188"/>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048" name="Google Shape;1048;g3d422ecfddc_0_188"/>
          <p:cNvSpPr txBox="1"/>
          <p:nvPr/>
        </p:nvSpPr>
        <p:spPr>
          <a:xfrm>
            <a:off x="405900" y="1377025"/>
            <a:ext cx="11380200" cy="5944500"/>
          </a:xfrm>
          <a:prstGeom prst="rect">
            <a:avLst/>
          </a:prstGeom>
          <a:noFill/>
          <a:ln>
            <a:noFill/>
          </a:ln>
        </p:spPr>
        <p:txBody>
          <a:bodyPr anchorCtr="0" anchor="t" bIns="45700" lIns="91425" spcFirstLastPara="1" rIns="91425" wrap="square" tIns="45700">
            <a:spAutoFit/>
          </a:bodyPr>
          <a:lstStyle/>
          <a:p>
            <a:pPr indent="-368300" lvl="0" marL="457200" marR="0" rtl="0" algn="l">
              <a:lnSpc>
                <a:spcPct val="115000"/>
              </a:lnSpc>
              <a:spcBef>
                <a:spcPts val="0"/>
              </a:spcBef>
              <a:spcAft>
                <a:spcPts val="0"/>
              </a:spcAft>
              <a:buClr>
                <a:schemeClr val="dk1"/>
              </a:buClr>
              <a:buSzPts val="2200"/>
              <a:buFont typeface="Arial"/>
              <a:buChar char="●"/>
            </a:pPr>
            <a:r>
              <a:rPr b="1" i="0" lang="en-US" sz="2200" u="none" cap="none" strike="noStrike">
                <a:solidFill>
                  <a:schemeClr val="dk1"/>
                </a:solidFill>
                <a:highlight>
                  <a:srgbClr val="FFFFFF"/>
                </a:highlight>
                <a:latin typeface="Arial"/>
                <a:ea typeface="Arial"/>
                <a:cs typeface="Arial"/>
                <a:sym typeface="Arial"/>
              </a:rPr>
              <a:t>Report any additional opt-outs</a:t>
            </a:r>
            <a:endParaRPr b="1" i="0" sz="2200" u="none" cap="none" strike="noStrike">
              <a:solidFill>
                <a:schemeClr val="dk1"/>
              </a:solidFill>
              <a:highlight>
                <a:srgbClr val="FFFFFF"/>
              </a:highlight>
              <a:latin typeface="Arial"/>
              <a:ea typeface="Arial"/>
              <a:cs typeface="Arial"/>
              <a:sym typeface="Arial"/>
            </a:endParaRPr>
          </a:p>
          <a:p>
            <a:pPr indent="0" lvl="0" marL="457200" marR="0" rtl="0" algn="l">
              <a:lnSpc>
                <a:spcPct val="115000"/>
              </a:lnSpc>
              <a:spcBef>
                <a:spcPts val="0"/>
              </a:spcBef>
              <a:spcAft>
                <a:spcPts val="0"/>
              </a:spcAft>
              <a:buClr>
                <a:srgbClr val="000000"/>
              </a:buClr>
              <a:buSzPts val="2200"/>
              <a:buFont typeface="Arial"/>
              <a:buNone/>
            </a:pPr>
            <a:r>
              <a:t/>
            </a:r>
            <a:endParaRPr b="1" i="0" sz="2200" u="none" cap="none" strike="noStrike">
              <a:solidFill>
                <a:schemeClr val="dk1"/>
              </a:solidFill>
              <a:highlight>
                <a:srgbClr val="FFFFFF"/>
              </a:highlight>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1" i="0" lang="en-US" sz="2200" u="none" cap="none" strike="noStrike">
                <a:solidFill>
                  <a:schemeClr val="dk1"/>
                </a:solidFill>
                <a:highlight>
                  <a:srgbClr val="FFFFFF"/>
                </a:highlight>
                <a:latin typeface="Arial"/>
                <a:ea typeface="Arial"/>
                <a:cs typeface="Arial"/>
                <a:sym typeface="Arial"/>
              </a:rPr>
              <a:t>Focus group attendees - How/why they were selected</a:t>
            </a:r>
            <a:endParaRPr b="1" i="0" sz="2200" u="none" cap="none" strike="noStrike">
              <a:solidFill>
                <a:schemeClr val="dk1"/>
              </a:solidFill>
              <a:highlight>
                <a:srgbClr val="FFFFFF"/>
              </a:highlight>
              <a:latin typeface="Arial"/>
              <a:ea typeface="Arial"/>
              <a:cs typeface="Arial"/>
              <a:sym typeface="Arial"/>
            </a:endParaRPr>
          </a:p>
          <a:p>
            <a:pPr indent="0" lvl="0" marL="457200" marR="0" rtl="0" algn="l">
              <a:lnSpc>
                <a:spcPct val="120000"/>
              </a:lnSpc>
              <a:spcBef>
                <a:spcPts val="0"/>
              </a:spcBef>
              <a:spcAft>
                <a:spcPts val="0"/>
              </a:spcAft>
              <a:buClr>
                <a:srgbClr val="000000"/>
              </a:buClr>
              <a:buSzPts val="2200"/>
              <a:buFont typeface="Arial"/>
              <a:buNone/>
            </a:pPr>
            <a:r>
              <a:rPr b="0" i="0" lang="en-US" sz="2200" u="none" cap="none" strike="noStrike">
                <a:solidFill>
                  <a:schemeClr val="dk1"/>
                </a:solidFill>
                <a:highlight>
                  <a:srgbClr val="FFFFFF"/>
                </a:highlight>
                <a:latin typeface="Arial"/>
                <a:ea typeface="Arial"/>
                <a:cs typeface="Arial"/>
                <a:sym typeface="Arial"/>
              </a:rPr>
              <a:t>The “why” is very important to the IRB. Please give a 2-3 sentence summary for each meeting describing the individuals that attended. </a:t>
            </a:r>
            <a:endParaRPr b="0" i="1" sz="2200" u="none" cap="none" strike="noStrike">
              <a:solidFill>
                <a:schemeClr val="dk1"/>
              </a:solidFill>
              <a:highlight>
                <a:srgbClr val="FFFFFF"/>
              </a:highlight>
              <a:latin typeface="Arial"/>
              <a:ea typeface="Arial"/>
              <a:cs typeface="Arial"/>
              <a:sym typeface="Arial"/>
            </a:endParaRPr>
          </a:p>
          <a:p>
            <a:pPr indent="0" lvl="0" marL="457200" marR="0" rtl="0" algn="l">
              <a:lnSpc>
                <a:spcPct val="120000"/>
              </a:lnSpc>
              <a:spcBef>
                <a:spcPts val="0"/>
              </a:spcBef>
              <a:spcAft>
                <a:spcPts val="0"/>
              </a:spcAft>
              <a:buClr>
                <a:srgbClr val="000000"/>
              </a:buClr>
              <a:buSzPts val="2200"/>
              <a:buFont typeface="Arial"/>
              <a:buNone/>
            </a:pPr>
            <a:r>
              <a:t/>
            </a:r>
            <a:endParaRPr b="0" i="0" sz="2200" u="none" cap="none" strike="noStrike">
              <a:solidFill>
                <a:schemeClr val="dk1"/>
              </a:solidFill>
              <a:highlight>
                <a:srgbClr val="FFFFFF"/>
              </a:highlight>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1" i="0" lang="en-US" sz="2200" u="none" cap="none" strike="noStrike">
                <a:solidFill>
                  <a:schemeClr val="dk1"/>
                </a:solidFill>
                <a:highlight>
                  <a:srgbClr val="FFFFFF"/>
                </a:highlight>
                <a:latin typeface="Arial"/>
                <a:ea typeface="Arial"/>
                <a:cs typeface="Arial"/>
                <a:sym typeface="Arial"/>
              </a:rPr>
              <a:t>Names of the groups that were invited to participate in the focus groups. </a:t>
            </a:r>
            <a:endParaRPr b="1" i="0" sz="2200" u="none" cap="none" strike="noStrike">
              <a:solidFill>
                <a:schemeClr val="dk1"/>
              </a:solidFill>
              <a:highlight>
                <a:srgbClr val="FFFFFF"/>
              </a:highlight>
              <a:latin typeface="Arial"/>
              <a:ea typeface="Arial"/>
              <a:cs typeface="Arial"/>
              <a:sym typeface="Arial"/>
            </a:endParaRPr>
          </a:p>
          <a:p>
            <a:pPr indent="0" lvl="0" marL="457200" marR="0" rtl="0" algn="l">
              <a:lnSpc>
                <a:spcPct val="115000"/>
              </a:lnSpc>
              <a:spcBef>
                <a:spcPts val="0"/>
              </a:spcBef>
              <a:spcAft>
                <a:spcPts val="0"/>
              </a:spcAft>
              <a:buClr>
                <a:srgbClr val="000000"/>
              </a:buClr>
              <a:buSzPts val="2200"/>
              <a:buFont typeface="Arial"/>
              <a:buNone/>
            </a:pPr>
            <a:r>
              <a:rPr b="0" i="0" lang="en-US" sz="2200" u="none" cap="none" strike="noStrike">
                <a:solidFill>
                  <a:schemeClr val="dk1"/>
                </a:solidFill>
                <a:highlight>
                  <a:srgbClr val="FFFFFF"/>
                </a:highlight>
                <a:latin typeface="Arial"/>
                <a:ea typeface="Arial"/>
                <a:cs typeface="Arial"/>
                <a:sym typeface="Arial"/>
              </a:rPr>
              <a:t>These can be a specific organization such as an epilepsy foundation chapter, or a population targeted such as neurology clinic patients</a:t>
            </a:r>
            <a:endParaRPr b="0" i="0" sz="2200" u="none" cap="none" strike="noStrike">
              <a:solidFill>
                <a:schemeClr val="dk1"/>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2200"/>
              <a:buFont typeface="Arial"/>
              <a:buNone/>
            </a:pPr>
            <a:r>
              <a:t/>
            </a:r>
            <a:endParaRPr b="0" i="0" sz="2200" u="none" cap="none" strike="noStrike">
              <a:solidFill>
                <a:schemeClr val="dk1"/>
              </a:solidFill>
              <a:highlight>
                <a:srgbClr val="FFFFFF"/>
              </a:highlight>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1" i="0" lang="en-US" sz="2200" u="none" cap="none" strike="noStrike">
                <a:solidFill>
                  <a:schemeClr val="dk1"/>
                </a:solidFill>
                <a:highlight>
                  <a:srgbClr val="FFFFFF"/>
                </a:highlight>
                <a:latin typeface="Arial"/>
                <a:ea typeface="Arial"/>
                <a:cs typeface="Arial"/>
                <a:sym typeface="Arial"/>
              </a:rPr>
              <a:t>Paragraph from the local Principal Investigator</a:t>
            </a:r>
            <a:endParaRPr b="1" i="0" sz="2200" u="none" cap="none" strike="noStrike">
              <a:solidFill>
                <a:schemeClr val="dk1"/>
              </a:solidFill>
              <a:highlight>
                <a:srgbClr val="FFFFFF"/>
              </a:highlight>
              <a:latin typeface="Arial"/>
              <a:ea typeface="Arial"/>
              <a:cs typeface="Arial"/>
              <a:sym typeface="Arial"/>
            </a:endParaRPr>
          </a:p>
          <a:p>
            <a:pPr indent="0" lvl="0" marL="457200" marR="0" rtl="0" algn="l">
              <a:lnSpc>
                <a:spcPct val="115000"/>
              </a:lnSpc>
              <a:spcBef>
                <a:spcPts val="0"/>
              </a:spcBef>
              <a:spcAft>
                <a:spcPts val="0"/>
              </a:spcAft>
              <a:buClr>
                <a:srgbClr val="000000"/>
              </a:buClr>
              <a:buSzPts val="2200"/>
              <a:buFont typeface="Arial"/>
              <a:buNone/>
            </a:pPr>
            <a:r>
              <a:rPr b="0" i="0" lang="en-US" sz="2200" u="none" cap="none" strike="noStrike">
                <a:solidFill>
                  <a:schemeClr val="dk1"/>
                </a:solidFill>
                <a:highlight>
                  <a:srgbClr val="FFFFFF"/>
                </a:highlight>
                <a:latin typeface="Arial"/>
                <a:ea typeface="Arial"/>
                <a:cs typeface="Arial"/>
                <a:sym typeface="Arial"/>
              </a:rPr>
              <a:t>Assessment of their </a:t>
            </a:r>
            <a:r>
              <a:rPr b="0" i="0" lang="en-US" sz="2200" u="sng" cap="none" strike="noStrike">
                <a:solidFill>
                  <a:schemeClr val="dk1"/>
                </a:solidFill>
                <a:highlight>
                  <a:srgbClr val="FFFFFF"/>
                </a:highlight>
                <a:latin typeface="Arial"/>
                <a:ea typeface="Arial"/>
                <a:cs typeface="Arial"/>
                <a:sym typeface="Arial"/>
              </a:rPr>
              <a:t>overall</a:t>
            </a:r>
            <a:r>
              <a:rPr b="0" i="0" lang="en-US" sz="2200" u="none" cap="none" strike="noStrike">
                <a:solidFill>
                  <a:schemeClr val="dk1"/>
                </a:solidFill>
                <a:highlight>
                  <a:srgbClr val="FFFFFF"/>
                </a:highlight>
                <a:latin typeface="Arial"/>
                <a:ea typeface="Arial"/>
                <a:cs typeface="Arial"/>
                <a:sym typeface="Arial"/>
              </a:rPr>
              <a:t> perspective of the community meetings, in-person events, the feedback received, and the utility of these meetings/events. </a:t>
            </a:r>
            <a:endParaRPr b="0" i="1" sz="2200" u="none" cap="none" strike="noStrike">
              <a:solidFill>
                <a:schemeClr val="dk1"/>
              </a:solidFill>
              <a:highlight>
                <a:srgbClr val="FFFFFF"/>
              </a:highlight>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53" name="Shape 1053"/>
        <p:cNvGrpSpPr/>
        <p:nvPr/>
      </p:nvGrpSpPr>
      <p:grpSpPr>
        <a:xfrm>
          <a:off x="0" y="0"/>
          <a:ext cx="0" cy="0"/>
          <a:chOff x="0" y="0"/>
          <a:chExt cx="0" cy="0"/>
        </a:xfrm>
      </p:grpSpPr>
      <p:sp>
        <p:nvSpPr>
          <p:cNvPr id="1054" name="Google Shape;1054;g3d422ecfddc_0_194"/>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800"/>
              <a:buNone/>
            </a:pPr>
            <a:r>
              <a:rPr b="1" lang="en-US">
                <a:solidFill>
                  <a:srgbClr val="743192"/>
                </a:solidFill>
                <a:latin typeface="Arial"/>
                <a:ea typeface="Arial"/>
                <a:cs typeface="Arial"/>
                <a:sym typeface="Arial"/>
              </a:rPr>
              <a:t>Opt-outs</a:t>
            </a:r>
            <a:endParaRPr>
              <a:latin typeface="Arial"/>
              <a:ea typeface="Arial"/>
              <a:cs typeface="Arial"/>
              <a:sym typeface="Arial"/>
            </a:endParaRPr>
          </a:p>
        </p:txBody>
      </p:sp>
      <p:sp>
        <p:nvSpPr>
          <p:cNvPr id="1055" name="Google Shape;1055;g3d422ecfddc_0_194"/>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fontScale="92500" lnSpcReduction="20000"/>
          </a:bodyPr>
          <a:lstStyle/>
          <a:p>
            <a:pPr indent="-457200" lvl="0" marL="457200" rtl="0" algn="l">
              <a:lnSpc>
                <a:spcPct val="90000"/>
              </a:lnSpc>
              <a:spcBef>
                <a:spcPts val="1000"/>
              </a:spcBef>
              <a:spcAft>
                <a:spcPts val="0"/>
              </a:spcAft>
              <a:buSzPct val="142857"/>
              <a:buChar char="•"/>
            </a:pPr>
            <a:r>
              <a:rPr lang="en-US"/>
              <a:t>At in person events &amp; focus groups- Reported in the CC form in WebDCU</a:t>
            </a:r>
            <a:endParaRPr/>
          </a:p>
          <a:p>
            <a:pPr indent="-457200" lvl="0" marL="457200" rtl="0" algn="l">
              <a:lnSpc>
                <a:spcPct val="90000"/>
              </a:lnSpc>
              <a:spcBef>
                <a:spcPts val="0"/>
              </a:spcBef>
              <a:spcAft>
                <a:spcPts val="0"/>
              </a:spcAft>
              <a:buSzPct val="142857"/>
              <a:buChar char="•"/>
            </a:pPr>
            <a:r>
              <a:rPr lang="en-US"/>
              <a:t>PD activities such as the social media campaign will direct to the website and your team contact information</a:t>
            </a:r>
            <a:endParaRPr/>
          </a:p>
          <a:p>
            <a:pPr indent="-457200" lvl="0" marL="457200" rtl="0" algn="l">
              <a:lnSpc>
                <a:spcPct val="90000"/>
              </a:lnSpc>
              <a:spcBef>
                <a:spcPts val="0"/>
              </a:spcBef>
              <a:spcAft>
                <a:spcPts val="0"/>
              </a:spcAft>
              <a:buSzPct val="142857"/>
              <a:buChar char="•"/>
            </a:pPr>
            <a:r>
              <a:rPr lang="en-US"/>
              <a:t>Study team should keep a list of opted-out community members to mail a wristband to. </a:t>
            </a:r>
            <a:endParaRPr/>
          </a:p>
          <a:p>
            <a:pPr indent="-457200" lvl="0" marL="457200" rtl="0" algn="l">
              <a:lnSpc>
                <a:spcPct val="90000"/>
              </a:lnSpc>
              <a:spcBef>
                <a:spcPts val="0"/>
              </a:spcBef>
              <a:spcAft>
                <a:spcPts val="0"/>
              </a:spcAft>
              <a:buSzPct val="142857"/>
              <a:buChar char="•"/>
            </a:pPr>
            <a:r>
              <a:rPr lang="en-US"/>
              <a:t>Prior to CIRB approval- Opt outs reported to the CCC in final EFIC details</a:t>
            </a:r>
            <a:endParaRPr/>
          </a:p>
          <a:p>
            <a:pPr indent="-457200" lvl="0" marL="457200" rtl="0" algn="l">
              <a:lnSpc>
                <a:spcPct val="90000"/>
              </a:lnSpc>
              <a:spcBef>
                <a:spcPts val="0"/>
              </a:spcBef>
              <a:spcAft>
                <a:spcPts val="0"/>
              </a:spcAft>
              <a:buSzPct val="142857"/>
              <a:buChar char="•"/>
            </a:pPr>
            <a:r>
              <a:rPr lang="en-US"/>
              <a:t>Post IRB approval - Maintained locally and submitted to the CIRB at yearly SCR</a:t>
            </a:r>
            <a:endParaRPr/>
          </a:p>
          <a:p>
            <a:pPr indent="-457200" lvl="0" marL="457200" rtl="0" algn="l">
              <a:lnSpc>
                <a:spcPct val="90000"/>
              </a:lnSpc>
              <a:spcBef>
                <a:spcPts val="0"/>
              </a:spcBef>
              <a:spcAft>
                <a:spcPts val="0"/>
              </a:spcAft>
              <a:buSzPct val="142857"/>
              <a:buChar char="•"/>
            </a:pPr>
            <a:r>
              <a:rPr lang="en-US"/>
              <a:t>Opt out will be mailed by the study team or CCC using the Opt out letter under review by Advarra</a:t>
            </a:r>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059" name="Shape 1059"/>
        <p:cNvGrpSpPr/>
        <p:nvPr/>
      </p:nvGrpSpPr>
      <p:grpSpPr>
        <a:xfrm>
          <a:off x="0" y="0"/>
          <a:ext cx="0" cy="0"/>
          <a:chOff x="0" y="0"/>
          <a:chExt cx="0" cy="0"/>
        </a:xfrm>
      </p:grpSpPr>
      <p:sp>
        <p:nvSpPr>
          <p:cNvPr id="1060" name="Google Shape;1060;g3d422ecfddc_0_200"/>
          <p:cNvSpPr/>
          <p:nvPr/>
        </p:nvSpPr>
        <p:spPr>
          <a:xfrm>
            <a:off x="0" y="0"/>
            <a:ext cx="12189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61" name="Google Shape;1061;g3d422ecfddc_0_200"/>
          <p:cNvSpPr txBox="1"/>
          <p:nvPr>
            <p:ph type="title"/>
          </p:nvPr>
        </p:nvSpPr>
        <p:spPr>
          <a:xfrm>
            <a:off x="635000" y="640823"/>
            <a:ext cx="3615600" cy="55830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lang="en-US" sz="5000">
                <a:solidFill>
                  <a:srgbClr val="7030A0"/>
                </a:solidFill>
                <a:latin typeface="Arial"/>
                <a:ea typeface="Arial"/>
                <a:cs typeface="Arial"/>
                <a:sym typeface="Arial"/>
              </a:rPr>
              <a:t>Focus Group RecruitmentIdeas</a:t>
            </a:r>
            <a:endParaRPr>
              <a:solidFill>
                <a:srgbClr val="7030A0"/>
              </a:solidFill>
            </a:endParaRPr>
          </a:p>
        </p:txBody>
      </p:sp>
      <p:sp>
        <p:nvSpPr>
          <p:cNvPr id="1062" name="Google Shape;1062;g3d422ecfddc_0_200"/>
          <p:cNvSpPr/>
          <p:nvPr/>
        </p:nvSpPr>
        <p:spPr>
          <a:xfrm rot="5400000">
            <a:off x="1627450" y="3462719"/>
            <a:ext cx="5410200" cy="18288"/>
          </a:xfrm>
          <a:custGeom>
            <a:rect b="b" l="l" r="r" t="t"/>
            <a:pathLst>
              <a:path extrusionOk="0" fill="none" h="18288" w="541020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extrusionOk="0" h="18288" w="541020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cap="rnd" cmpd="sng" w="41275">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grpSp>
        <p:nvGrpSpPr>
          <p:cNvPr id="1063" name="Google Shape;1063;g3d422ecfddc_0_200"/>
          <p:cNvGrpSpPr/>
          <p:nvPr/>
        </p:nvGrpSpPr>
        <p:grpSpPr>
          <a:xfrm>
            <a:off x="4648018" y="1044232"/>
            <a:ext cx="6900600" cy="4729230"/>
            <a:chOff x="0" y="403410"/>
            <a:chExt cx="6900600" cy="4729230"/>
          </a:xfrm>
        </p:grpSpPr>
        <p:sp>
          <p:nvSpPr>
            <p:cNvPr id="1064" name="Google Shape;1064;g3d422ecfddc_0_200"/>
            <p:cNvSpPr/>
            <p:nvPr/>
          </p:nvSpPr>
          <p:spPr>
            <a:xfrm>
              <a:off x="0" y="403410"/>
              <a:ext cx="6900600" cy="1119600"/>
            </a:xfrm>
            <a:prstGeom prst="roundRect">
              <a:avLst>
                <a:gd fmla="val 16667" name="adj"/>
              </a:avLst>
            </a:prstGeom>
            <a:solidFill>
              <a:schemeClr val="accent5"/>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65" name="Google Shape;1065;g3d422ecfddc_0_200"/>
            <p:cNvSpPr txBox="1"/>
            <p:nvPr/>
          </p:nvSpPr>
          <p:spPr>
            <a:xfrm>
              <a:off x="54659" y="458069"/>
              <a:ext cx="6791100" cy="1010400"/>
            </a:xfrm>
            <a:prstGeom prst="rect">
              <a:avLst/>
            </a:prstGeom>
            <a:noFill/>
            <a:ln>
              <a:noFill/>
            </a:ln>
          </p:spPr>
          <p:txBody>
            <a:bodyPr anchorCtr="0" anchor="ctr" bIns="110475" lIns="110475" spcFirstLastPara="1" rIns="110475" wrap="square" tIns="110475">
              <a:noAutofit/>
            </a:bodyPr>
            <a:lstStyle/>
            <a:p>
              <a:pPr indent="0" lvl="0" marL="0" marR="0" rtl="0" algn="l">
                <a:lnSpc>
                  <a:spcPct val="90000"/>
                </a:lnSpc>
                <a:spcBef>
                  <a:spcPts val="0"/>
                </a:spcBef>
                <a:spcAft>
                  <a:spcPts val="0"/>
                </a:spcAft>
                <a:buClr>
                  <a:srgbClr val="000000"/>
                </a:buClr>
                <a:buSzPts val="2900"/>
                <a:buFont typeface="Arial"/>
                <a:buNone/>
              </a:pPr>
              <a:r>
                <a:rPr b="0" i="0" lang="en-US" sz="2900" u="none" cap="none" strike="noStrike">
                  <a:solidFill>
                    <a:schemeClr val="lt1"/>
                  </a:solidFill>
                  <a:latin typeface="Arial"/>
                  <a:ea typeface="Arial"/>
                  <a:cs typeface="Arial"/>
                  <a:sym typeface="Arial"/>
                </a:rPr>
                <a:t>Inviting interested persons from your in-person events</a:t>
              </a:r>
              <a:endParaRPr b="0" i="0" sz="1800" u="none" cap="none" strike="noStrike">
                <a:solidFill>
                  <a:schemeClr val="dk1"/>
                </a:solidFill>
                <a:latin typeface="Arial"/>
                <a:ea typeface="Arial"/>
                <a:cs typeface="Arial"/>
                <a:sym typeface="Arial"/>
              </a:endParaRPr>
            </a:p>
          </p:txBody>
        </p:sp>
        <p:sp>
          <p:nvSpPr>
            <p:cNvPr id="1066" name="Google Shape;1066;g3d422ecfddc_0_200"/>
            <p:cNvSpPr/>
            <p:nvPr/>
          </p:nvSpPr>
          <p:spPr>
            <a:xfrm>
              <a:off x="0" y="1606620"/>
              <a:ext cx="6900600" cy="1119600"/>
            </a:xfrm>
            <a:prstGeom prst="roundRect">
              <a:avLst>
                <a:gd fmla="val 16667" name="adj"/>
              </a:avLst>
            </a:prstGeom>
            <a:solidFill>
              <a:srgbClr val="7A9EA6"/>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67" name="Google Shape;1067;g3d422ecfddc_0_200"/>
            <p:cNvSpPr txBox="1"/>
            <p:nvPr/>
          </p:nvSpPr>
          <p:spPr>
            <a:xfrm>
              <a:off x="54659" y="1661279"/>
              <a:ext cx="6791100" cy="1010400"/>
            </a:xfrm>
            <a:prstGeom prst="rect">
              <a:avLst/>
            </a:prstGeom>
            <a:noFill/>
            <a:ln>
              <a:noFill/>
            </a:ln>
          </p:spPr>
          <p:txBody>
            <a:bodyPr anchorCtr="0" anchor="ctr" bIns="110475" lIns="110475" spcFirstLastPara="1" rIns="110475" wrap="square" tIns="110475">
              <a:noAutofit/>
            </a:bodyPr>
            <a:lstStyle/>
            <a:p>
              <a:pPr indent="0" lvl="0" marL="0" marR="0" rtl="0" algn="l">
                <a:lnSpc>
                  <a:spcPct val="90000"/>
                </a:lnSpc>
                <a:spcBef>
                  <a:spcPts val="0"/>
                </a:spcBef>
                <a:spcAft>
                  <a:spcPts val="0"/>
                </a:spcAft>
                <a:buClr>
                  <a:srgbClr val="000000"/>
                </a:buClr>
                <a:buSzPts val="2900"/>
                <a:buFont typeface="Arial"/>
                <a:buNone/>
              </a:pPr>
              <a:r>
                <a:rPr b="0" i="0" lang="en-US" sz="2900" u="none" cap="none" strike="noStrike">
                  <a:solidFill>
                    <a:schemeClr val="lt1"/>
                  </a:solidFill>
                  <a:latin typeface="Arial"/>
                  <a:ea typeface="Arial"/>
                  <a:cs typeface="Arial"/>
                  <a:sym typeface="Arial"/>
                </a:rPr>
                <a:t>Low acuity patients from your ED who have already been seen and are stable </a:t>
              </a:r>
              <a:endParaRPr b="0" i="0" sz="1800" u="none" cap="none" strike="noStrike">
                <a:solidFill>
                  <a:schemeClr val="dk1"/>
                </a:solidFill>
                <a:latin typeface="Arial"/>
                <a:ea typeface="Arial"/>
                <a:cs typeface="Arial"/>
                <a:sym typeface="Arial"/>
              </a:endParaRPr>
            </a:p>
          </p:txBody>
        </p:sp>
        <p:sp>
          <p:nvSpPr>
            <p:cNvPr id="1068" name="Google Shape;1068;g3d422ecfddc_0_200"/>
            <p:cNvSpPr/>
            <p:nvPr/>
          </p:nvSpPr>
          <p:spPr>
            <a:xfrm>
              <a:off x="0" y="2809830"/>
              <a:ext cx="6900600" cy="1119600"/>
            </a:xfrm>
            <a:prstGeom prst="roundRect">
              <a:avLst>
                <a:gd fmla="val 16667" name="adj"/>
              </a:avLst>
            </a:prstGeom>
            <a:solidFill>
              <a:srgbClr val="739095"/>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69" name="Google Shape;1069;g3d422ecfddc_0_200"/>
            <p:cNvSpPr txBox="1"/>
            <p:nvPr/>
          </p:nvSpPr>
          <p:spPr>
            <a:xfrm>
              <a:off x="54659" y="2864489"/>
              <a:ext cx="6791100" cy="1010400"/>
            </a:xfrm>
            <a:prstGeom prst="rect">
              <a:avLst/>
            </a:prstGeom>
            <a:noFill/>
            <a:ln>
              <a:noFill/>
            </a:ln>
          </p:spPr>
          <p:txBody>
            <a:bodyPr anchorCtr="0" anchor="ctr" bIns="110475" lIns="110475" spcFirstLastPara="1" rIns="110475" wrap="square" tIns="110475">
              <a:noAutofit/>
            </a:bodyPr>
            <a:lstStyle/>
            <a:p>
              <a:pPr indent="0" lvl="0" marL="0" marR="0" rtl="0" algn="l">
                <a:lnSpc>
                  <a:spcPct val="90000"/>
                </a:lnSpc>
                <a:spcBef>
                  <a:spcPts val="0"/>
                </a:spcBef>
                <a:spcAft>
                  <a:spcPts val="0"/>
                </a:spcAft>
                <a:buClr>
                  <a:srgbClr val="000000"/>
                </a:buClr>
                <a:buSzPts val="2900"/>
                <a:buFont typeface="Arial"/>
                <a:buNone/>
              </a:pPr>
              <a:r>
                <a:rPr b="0" i="0" lang="en-US" sz="2900" u="none" cap="none" strike="noStrike">
                  <a:solidFill>
                    <a:schemeClr val="lt1"/>
                  </a:solidFill>
                  <a:latin typeface="Arial"/>
                  <a:ea typeface="Arial"/>
                  <a:cs typeface="Arial"/>
                  <a:sym typeface="Arial"/>
                </a:rPr>
                <a:t>Engaging patients from your outpatient clinics </a:t>
              </a:r>
              <a:endParaRPr b="0" i="0" sz="1800" u="none" cap="none" strike="noStrike">
                <a:solidFill>
                  <a:schemeClr val="dk1"/>
                </a:solidFill>
                <a:latin typeface="Arial"/>
                <a:ea typeface="Arial"/>
                <a:cs typeface="Arial"/>
                <a:sym typeface="Arial"/>
              </a:endParaRPr>
            </a:p>
          </p:txBody>
        </p:sp>
        <p:sp>
          <p:nvSpPr>
            <p:cNvPr id="1070" name="Google Shape;1070;g3d422ecfddc_0_200"/>
            <p:cNvSpPr/>
            <p:nvPr/>
          </p:nvSpPr>
          <p:spPr>
            <a:xfrm>
              <a:off x="0" y="4013040"/>
              <a:ext cx="6900600" cy="1119600"/>
            </a:xfrm>
            <a:prstGeom prst="roundRect">
              <a:avLst>
                <a:gd fmla="val 16667" name="adj"/>
              </a:avLst>
            </a:prstGeom>
            <a:solidFill>
              <a:srgbClr val="6E8082"/>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71" name="Google Shape;1071;g3d422ecfddc_0_200"/>
            <p:cNvSpPr txBox="1"/>
            <p:nvPr/>
          </p:nvSpPr>
          <p:spPr>
            <a:xfrm>
              <a:off x="54659" y="4067699"/>
              <a:ext cx="6791100" cy="1010400"/>
            </a:xfrm>
            <a:prstGeom prst="rect">
              <a:avLst/>
            </a:prstGeom>
            <a:noFill/>
            <a:ln>
              <a:noFill/>
            </a:ln>
          </p:spPr>
          <p:txBody>
            <a:bodyPr anchorCtr="0" anchor="ctr" bIns="110475" lIns="110475" spcFirstLastPara="1" rIns="110475" wrap="square" tIns="110475">
              <a:noAutofit/>
            </a:bodyPr>
            <a:lstStyle/>
            <a:p>
              <a:pPr indent="0" lvl="0" marL="0" marR="0" rtl="0" algn="l">
                <a:lnSpc>
                  <a:spcPct val="90000"/>
                </a:lnSpc>
                <a:spcBef>
                  <a:spcPts val="0"/>
                </a:spcBef>
                <a:spcAft>
                  <a:spcPts val="0"/>
                </a:spcAft>
                <a:buClr>
                  <a:srgbClr val="000000"/>
                </a:buClr>
                <a:buSzPts val="2900"/>
                <a:buFont typeface="Arial"/>
                <a:buNone/>
              </a:pPr>
              <a:r>
                <a:rPr b="0" i="0" lang="en-US" sz="2900" u="none" cap="none" strike="noStrike">
                  <a:solidFill>
                    <a:schemeClr val="lt1"/>
                  </a:solidFill>
                  <a:latin typeface="Arial"/>
                  <a:ea typeface="Arial"/>
                  <a:cs typeface="Arial"/>
                  <a:sym typeface="Arial"/>
                </a:rPr>
                <a:t>Community groups and engaged community members</a:t>
              </a:r>
              <a:endParaRPr b="0" i="0" sz="1800" u="none" cap="none" strike="noStrike">
                <a:solidFill>
                  <a:schemeClr val="dk1"/>
                </a:solidFill>
                <a:latin typeface="Arial"/>
                <a:ea typeface="Arial"/>
                <a:cs typeface="Arial"/>
                <a:sym typeface="Arial"/>
              </a:endParaRPr>
            </a:p>
          </p:txBody>
        </p:sp>
      </p:gr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075" name="Shape 1075"/>
        <p:cNvGrpSpPr/>
        <p:nvPr/>
      </p:nvGrpSpPr>
      <p:grpSpPr>
        <a:xfrm>
          <a:off x="0" y="0"/>
          <a:ext cx="0" cy="0"/>
          <a:chOff x="0" y="0"/>
          <a:chExt cx="0" cy="0"/>
        </a:xfrm>
      </p:grpSpPr>
      <p:sp>
        <p:nvSpPr>
          <p:cNvPr id="1076" name="Google Shape;1076;g3d422ecfddc_0_215"/>
          <p:cNvSpPr/>
          <p:nvPr/>
        </p:nvSpPr>
        <p:spPr>
          <a:xfrm>
            <a:off x="0" y="0"/>
            <a:ext cx="12189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77" name="Google Shape;1077;g3d422ecfddc_0_215"/>
          <p:cNvSpPr txBox="1"/>
          <p:nvPr>
            <p:ph type="title"/>
          </p:nvPr>
        </p:nvSpPr>
        <p:spPr>
          <a:xfrm>
            <a:off x="572498" y="238550"/>
            <a:ext cx="8597100" cy="1434300"/>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33333"/>
              <a:buFont typeface="Arial"/>
              <a:buNone/>
            </a:pPr>
            <a:r>
              <a:rPr lang="en-US" sz="5400">
                <a:solidFill>
                  <a:srgbClr val="7030A0"/>
                </a:solidFill>
                <a:latin typeface="Arial"/>
                <a:ea typeface="Arial"/>
                <a:cs typeface="Arial"/>
                <a:sym typeface="Arial"/>
              </a:rPr>
              <a:t>Focus Group Recruitment Ideas</a:t>
            </a:r>
            <a:endParaRPr>
              <a:solidFill>
                <a:srgbClr val="7030A0"/>
              </a:solidFill>
            </a:endParaRPr>
          </a:p>
        </p:txBody>
      </p:sp>
      <p:sp>
        <p:nvSpPr>
          <p:cNvPr id="1078" name="Google Shape;1078;g3d422ecfddc_0_215"/>
          <p:cNvSpPr/>
          <p:nvPr/>
        </p:nvSpPr>
        <p:spPr>
          <a:xfrm>
            <a:off x="572493" y="1681544"/>
            <a:ext cx="10972800" cy="18288"/>
          </a:xfrm>
          <a:custGeom>
            <a:rect b="b" l="l" r="r" t="t"/>
            <a:pathLst>
              <a:path extrusionOk="0" fill="none" h="18288" w="1097280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extrusionOk="0" h="18288" w="1097280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4509"/>
            </a:schemeClr>
          </a:solidFill>
          <a:ln cap="rnd" cmpd="sng" w="44450">
            <a:solidFill>
              <a:schemeClr val="accent2">
                <a:alpha val="74509"/>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Arial"/>
              <a:buNone/>
            </a:pPr>
            <a:r>
              <a:t/>
            </a:r>
            <a:endParaRPr b="0" i="0" sz="1400" u="none" cap="none" strike="noStrike">
              <a:solidFill>
                <a:schemeClr val="lt1"/>
              </a:solidFill>
              <a:latin typeface="Arial"/>
              <a:ea typeface="Arial"/>
              <a:cs typeface="Arial"/>
              <a:sym typeface="Arial"/>
            </a:endParaRPr>
          </a:p>
        </p:txBody>
      </p:sp>
      <p:grpSp>
        <p:nvGrpSpPr>
          <p:cNvPr id="1079" name="Google Shape;1079;g3d422ecfddc_0_215"/>
          <p:cNvGrpSpPr/>
          <p:nvPr/>
        </p:nvGrpSpPr>
        <p:grpSpPr>
          <a:xfrm>
            <a:off x="572493" y="2126781"/>
            <a:ext cx="6713700" cy="4008331"/>
            <a:chOff x="0" y="55465"/>
            <a:chExt cx="6713700" cy="4008331"/>
          </a:xfrm>
        </p:grpSpPr>
        <p:sp>
          <p:nvSpPr>
            <p:cNvPr id="1080" name="Google Shape;1080;g3d422ecfddc_0_215"/>
            <p:cNvSpPr/>
            <p:nvPr/>
          </p:nvSpPr>
          <p:spPr>
            <a:xfrm>
              <a:off x="0" y="55465"/>
              <a:ext cx="6713700" cy="444600"/>
            </a:xfrm>
            <a:prstGeom prst="roundRect">
              <a:avLst>
                <a:gd fmla="val 16667" name="adj"/>
              </a:avLst>
            </a:prstGeom>
            <a:solidFill>
              <a:schemeClr val="accent5"/>
            </a:solidFill>
            <a:ln cap="flat" cmpd="sng" w="38100">
              <a:solidFill>
                <a:schemeClr val="lt1"/>
              </a:solidFill>
              <a:prstDash val="solid"/>
              <a:round/>
              <a:headEnd len="sm" w="sm" type="none"/>
              <a:tailEnd len="sm" w="sm" type="none"/>
            </a:ln>
            <a:effectLst>
              <a:outerShdw blurRad="40000" rotWithShape="0" dir="5400000" dist="20000">
                <a:srgbClr val="000000">
                  <a:alpha val="37254"/>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81" name="Google Shape;1081;g3d422ecfddc_0_215"/>
            <p:cNvSpPr txBox="1"/>
            <p:nvPr/>
          </p:nvSpPr>
          <p:spPr>
            <a:xfrm>
              <a:off x="21704" y="77169"/>
              <a:ext cx="6670200" cy="401100"/>
            </a:xfrm>
            <a:prstGeom prst="rect">
              <a:avLst/>
            </a:prstGeom>
            <a:noFill/>
            <a:ln>
              <a:noFill/>
            </a:ln>
          </p:spPr>
          <p:txBody>
            <a:bodyPr anchorCtr="0" anchor="ctr" bIns="72375" lIns="72375" spcFirstLastPara="1" rIns="72375" wrap="square" tIns="72375">
              <a:noAutofit/>
            </a:bodyPr>
            <a:lstStyle/>
            <a:p>
              <a:pPr indent="0" lvl="0" marL="0" marR="0" rtl="0" algn="l">
                <a:lnSpc>
                  <a:spcPct val="90000"/>
                </a:lnSpc>
                <a:spcBef>
                  <a:spcPts val="0"/>
                </a:spcBef>
                <a:spcAft>
                  <a:spcPts val="0"/>
                </a:spcAft>
                <a:buClr>
                  <a:srgbClr val="000000"/>
                </a:buClr>
                <a:buSzPts val="1900"/>
                <a:buFont typeface="Arial"/>
                <a:buNone/>
              </a:pPr>
              <a:r>
                <a:rPr b="0" i="0" lang="en-US" sz="1900" u="none" cap="none" strike="noStrike">
                  <a:solidFill>
                    <a:schemeClr val="lt1"/>
                  </a:solidFill>
                  <a:latin typeface="Arial"/>
                  <a:ea typeface="Arial"/>
                  <a:cs typeface="Arial"/>
                  <a:sym typeface="Arial"/>
                </a:rPr>
                <a:t>Posting on social media sites</a:t>
              </a:r>
              <a:endParaRPr b="0" i="0" sz="1900" u="none" cap="none" strike="noStrike">
                <a:solidFill>
                  <a:schemeClr val="lt1"/>
                </a:solidFill>
                <a:latin typeface="Arial"/>
                <a:ea typeface="Arial"/>
                <a:cs typeface="Arial"/>
                <a:sym typeface="Arial"/>
              </a:endParaRPr>
            </a:p>
          </p:txBody>
        </p:sp>
        <p:sp>
          <p:nvSpPr>
            <p:cNvPr id="1082" name="Google Shape;1082;g3d422ecfddc_0_215"/>
            <p:cNvSpPr/>
            <p:nvPr/>
          </p:nvSpPr>
          <p:spPr>
            <a:xfrm>
              <a:off x="0" y="500066"/>
              <a:ext cx="6713700" cy="7275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83" name="Google Shape;1083;g3d422ecfddc_0_215"/>
            <p:cNvSpPr txBox="1"/>
            <p:nvPr/>
          </p:nvSpPr>
          <p:spPr>
            <a:xfrm>
              <a:off x="0" y="500066"/>
              <a:ext cx="6713700" cy="727500"/>
            </a:xfrm>
            <a:prstGeom prst="rect">
              <a:avLst/>
            </a:prstGeom>
            <a:noFill/>
            <a:ln>
              <a:noFill/>
            </a:ln>
          </p:spPr>
          <p:txBody>
            <a:bodyPr anchorCtr="0" anchor="t" bIns="24125" lIns="213150" spcFirstLastPara="1" rIns="135125" wrap="square" tIns="24125">
              <a:noAutofit/>
            </a:bodyPr>
            <a:lstStyle/>
            <a:p>
              <a:pPr indent="-114300" lvl="1" marL="114300" marR="0" rtl="0" algn="l">
                <a:lnSpc>
                  <a:spcPct val="90000"/>
                </a:lnSpc>
                <a:spcBef>
                  <a:spcPts val="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Next Door</a:t>
              </a:r>
              <a:endParaRPr b="0" i="0" sz="1500" u="none" cap="none" strike="noStrike">
                <a:solidFill>
                  <a:srgbClr val="000000"/>
                </a:solidFill>
                <a:latin typeface="Arial"/>
                <a:ea typeface="Arial"/>
                <a:cs typeface="Arial"/>
                <a:sym typeface="Arial"/>
              </a:endParaRPr>
            </a:p>
            <a:p>
              <a:pPr indent="-114300" lvl="1" marL="114300" marR="0" rtl="0" algn="l">
                <a:lnSpc>
                  <a:spcPct val="90000"/>
                </a:lnSpc>
                <a:spcBef>
                  <a:spcPts val="30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Facebook groups</a:t>
              </a:r>
              <a:endParaRPr b="0" i="0" sz="1500" u="none" cap="none" strike="noStrike">
                <a:solidFill>
                  <a:srgbClr val="000000"/>
                </a:solidFill>
                <a:latin typeface="Arial"/>
                <a:ea typeface="Arial"/>
                <a:cs typeface="Arial"/>
                <a:sym typeface="Arial"/>
              </a:endParaRPr>
            </a:p>
            <a:p>
              <a:pPr indent="-114300" lvl="1" marL="114300" marR="0" rtl="0" algn="l">
                <a:lnSpc>
                  <a:spcPct val="90000"/>
                </a:lnSpc>
                <a:spcBef>
                  <a:spcPts val="30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Institutional pages</a:t>
              </a:r>
              <a:endParaRPr b="0" i="0" sz="1500" u="none" cap="none" strike="noStrike">
                <a:solidFill>
                  <a:srgbClr val="000000"/>
                </a:solidFill>
                <a:latin typeface="Arial"/>
                <a:ea typeface="Arial"/>
                <a:cs typeface="Arial"/>
                <a:sym typeface="Arial"/>
              </a:endParaRPr>
            </a:p>
          </p:txBody>
        </p:sp>
        <p:sp>
          <p:nvSpPr>
            <p:cNvPr id="1084" name="Google Shape;1084;g3d422ecfddc_0_215"/>
            <p:cNvSpPr/>
            <p:nvPr/>
          </p:nvSpPr>
          <p:spPr>
            <a:xfrm>
              <a:off x="0" y="1227671"/>
              <a:ext cx="6713700" cy="444600"/>
            </a:xfrm>
            <a:prstGeom prst="roundRect">
              <a:avLst>
                <a:gd fmla="val 16667" name="adj"/>
              </a:avLst>
            </a:prstGeom>
            <a:solidFill>
              <a:srgbClr val="76989E"/>
            </a:solidFill>
            <a:ln cap="flat" cmpd="sng" w="38100">
              <a:solidFill>
                <a:schemeClr val="lt1"/>
              </a:solidFill>
              <a:prstDash val="solid"/>
              <a:round/>
              <a:headEnd len="sm" w="sm" type="none"/>
              <a:tailEnd len="sm" w="sm" type="none"/>
            </a:ln>
            <a:effectLst>
              <a:outerShdw blurRad="40000" rotWithShape="0" dir="5400000" dist="20000">
                <a:srgbClr val="000000">
                  <a:alpha val="37254"/>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85" name="Google Shape;1085;g3d422ecfddc_0_215"/>
            <p:cNvSpPr txBox="1"/>
            <p:nvPr/>
          </p:nvSpPr>
          <p:spPr>
            <a:xfrm>
              <a:off x="21704" y="1249375"/>
              <a:ext cx="6670200" cy="401100"/>
            </a:xfrm>
            <a:prstGeom prst="rect">
              <a:avLst/>
            </a:prstGeom>
            <a:noFill/>
            <a:ln>
              <a:noFill/>
            </a:ln>
          </p:spPr>
          <p:txBody>
            <a:bodyPr anchorCtr="0" anchor="ctr" bIns="72375" lIns="72375" spcFirstLastPara="1" rIns="72375" wrap="square" tIns="72375">
              <a:noAutofit/>
            </a:bodyPr>
            <a:lstStyle/>
            <a:p>
              <a:pPr indent="0" lvl="0" marL="0" marR="0" rtl="0" algn="l">
                <a:lnSpc>
                  <a:spcPct val="90000"/>
                </a:lnSpc>
                <a:spcBef>
                  <a:spcPts val="0"/>
                </a:spcBef>
                <a:spcAft>
                  <a:spcPts val="0"/>
                </a:spcAft>
                <a:buClr>
                  <a:srgbClr val="000000"/>
                </a:buClr>
                <a:buSzPts val="1900"/>
                <a:buFont typeface="Arial"/>
                <a:buNone/>
              </a:pPr>
              <a:r>
                <a:rPr b="0" i="0" lang="en-US" sz="1900" u="none" cap="none" strike="noStrike">
                  <a:solidFill>
                    <a:schemeClr val="lt1"/>
                  </a:solidFill>
                  <a:latin typeface="Arial"/>
                  <a:ea typeface="Arial"/>
                  <a:cs typeface="Arial"/>
                  <a:sym typeface="Arial"/>
                </a:rPr>
                <a:t>Leverage existing community relationships at your site</a:t>
              </a:r>
              <a:endParaRPr b="0" i="0" sz="1900" u="none" cap="none" strike="noStrike">
                <a:solidFill>
                  <a:schemeClr val="lt1"/>
                </a:solidFill>
                <a:latin typeface="Arial"/>
                <a:ea typeface="Arial"/>
                <a:cs typeface="Arial"/>
                <a:sym typeface="Arial"/>
              </a:endParaRPr>
            </a:p>
          </p:txBody>
        </p:sp>
        <p:sp>
          <p:nvSpPr>
            <p:cNvPr id="1086" name="Google Shape;1086;g3d422ecfddc_0_215"/>
            <p:cNvSpPr/>
            <p:nvPr/>
          </p:nvSpPr>
          <p:spPr>
            <a:xfrm>
              <a:off x="0" y="1672271"/>
              <a:ext cx="6713700" cy="4917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87" name="Google Shape;1087;g3d422ecfddc_0_215"/>
            <p:cNvSpPr txBox="1"/>
            <p:nvPr/>
          </p:nvSpPr>
          <p:spPr>
            <a:xfrm>
              <a:off x="0" y="1672271"/>
              <a:ext cx="6713700" cy="491700"/>
            </a:xfrm>
            <a:prstGeom prst="rect">
              <a:avLst/>
            </a:prstGeom>
            <a:noFill/>
            <a:ln>
              <a:noFill/>
            </a:ln>
          </p:spPr>
          <p:txBody>
            <a:bodyPr anchorCtr="0" anchor="t" bIns="24125" lIns="213150" spcFirstLastPara="1" rIns="135125" wrap="square" tIns="24125">
              <a:noAutofit/>
            </a:bodyPr>
            <a:lstStyle/>
            <a:p>
              <a:pPr indent="-114300" lvl="1" marL="114300" marR="0" rtl="0" algn="l">
                <a:lnSpc>
                  <a:spcPct val="90000"/>
                </a:lnSpc>
                <a:spcBef>
                  <a:spcPts val="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Research Community Advisory Boards</a:t>
              </a:r>
              <a:endParaRPr b="0" i="0" sz="1500" u="none" cap="none" strike="noStrike">
                <a:solidFill>
                  <a:srgbClr val="000000"/>
                </a:solidFill>
                <a:latin typeface="Arial"/>
                <a:ea typeface="Arial"/>
                <a:cs typeface="Arial"/>
                <a:sym typeface="Arial"/>
              </a:endParaRPr>
            </a:p>
            <a:p>
              <a:pPr indent="-114300" lvl="1" marL="114300" marR="0" rtl="0" algn="l">
                <a:lnSpc>
                  <a:spcPct val="90000"/>
                </a:lnSpc>
                <a:spcBef>
                  <a:spcPts val="30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Patient advocacy groups </a:t>
              </a:r>
              <a:endParaRPr b="0" i="0" sz="1500" u="none" cap="none" strike="noStrike">
                <a:solidFill>
                  <a:srgbClr val="000000"/>
                </a:solidFill>
                <a:latin typeface="Arial"/>
                <a:ea typeface="Arial"/>
                <a:cs typeface="Arial"/>
                <a:sym typeface="Arial"/>
              </a:endParaRPr>
            </a:p>
          </p:txBody>
        </p:sp>
        <p:sp>
          <p:nvSpPr>
            <p:cNvPr id="1088" name="Google Shape;1088;g3d422ecfddc_0_215"/>
            <p:cNvSpPr/>
            <p:nvPr/>
          </p:nvSpPr>
          <p:spPr>
            <a:xfrm>
              <a:off x="0" y="2163896"/>
              <a:ext cx="6713700" cy="444600"/>
            </a:xfrm>
            <a:prstGeom prst="roundRect">
              <a:avLst>
                <a:gd fmla="val 16667" name="adj"/>
              </a:avLst>
            </a:prstGeom>
            <a:solidFill>
              <a:srgbClr val="6E8082"/>
            </a:solidFill>
            <a:ln cap="flat" cmpd="sng" w="38100">
              <a:solidFill>
                <a:schemeClr val="lt1"/>
              </a:solidFill>
              <a:prstDash val="solid"/>
              <a:round/>
              <a:headEnd len="sm" w="sm" type="none"/>
              <a:tailEnd len="sm" w="sm" type="none"/>
            </a:ln>
            <a:effectLst>
              <a:outerShdw blurRad="40000" rotWithShape="0" dir="5400000" dist="20000">
                <a:srgbClr val="000000">
                  <a:alpha val="37254"/>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89" name="Google Shape;1089;g3d422ecfddc_0_215"/>
            <p:cNvSpPr txBox="1"/>
            <p:nvPr/>
          </p:nvSpPr>
          <p:spPr>
            <a:xfrm>
              <a:off x="21704" y="2185600"/>
              <a:ext cx="6670200" cy="401100"/>
            </a:xfrm>
            <a:prstGeom prst="rect">
              <a:avLst/>
            </a:prstGeom>
            <a:noFill/>
            <a:ln>
              <a:noFill/>
            </a:ln>
          </p:spPr>
          <p:txBody>
            <a:bodyPr anchorCtr="0" anchor="ctr" bIns="72375" lIns="72375" spcFirstLastPara="1" rIns="72375" wrap="square" tIns="72375">
              <a:noAutofit/>
            </a:bodyPr>
            <a:lstStyle/>
            <a:p>
              <a:pPr indent="0" lvl="0" marL="0" marR="0" rtl="0" algn="l">
                <a:lnSpc>
                  <a:spcPct val="90000"/>
                </a:lnSpc>
                <a:spcBef>
                  <a:spcPts val="0"/>
                </a:spcBef>
                <a:spcAft>
                  <a:spcPts val="0"/>
                </a:spcAft>
                <a:buClr>
                  <a:srgbClr val="000000"/>
                </a:buClr>
                <a:buSzPts val="1900"/>
                <a:buFont typeface="Arial"/>
                <a:buNone/>
              </a:pPr>
              <a:r>
                <a:rPr b="0" i="0" lang="en-US" sz="1900" u="none" cap="none" strike="noStrike">
                  <a:solidFill>
                    <a:schemeClr val="lt1"/>
                  </a:solidFill>
                  <a:latin typeface="Arial"/>
                  <a:ea typeface="Arial"/>
                  <a:cs typeface="Arial"/>
                  <a:sym typeface="Arial"/>
                </a:rPr>
                <a:t>Contact community groups</a:t>
              </a:r>
              <a:endParaRPr b="0" i="0" sz="1900" u="none" cap="none" strike="noStrike">
                <a:solidFill>
                  <a:schemeClr val="lt1"/>
                </a:solidFill>
                <a:latin typeface="Arial"/>
                <a:ea typeface="Arial"/>
                <a:cs typeface="Arial"/>
                <a:sym typeface="Arial"/>
              </a:endParaRPr>
            </a:p>
          </p:txBody>
        </p:sp>
        <p:sp>
          <p:nvSpPr>
            <p:cNvPr id="1090" name="Google Shape;1090;g3d422ecfddc_0_215"/>
            <p:cNvSpPr/>
            <p:nvPr/>
          </p:nvSpPr>
          <p:spPr>
            <a:xfrm>
              <a:off x="0" y="2608496"/>
              <a:ext cx="6713700" cy="14553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091" name="Google Shape;1091;g3d422ecfddc_0_215"/>
            <p:cNvSpPr txBox="1"/>
            <p:nvPr/>
          </p:nvSpPr>
          <p:spPr>
            <a:xfrm>
              <a:off x="0" y="2608496"/>
              <a:ext cx="6713700" cy="1455300"/>
            </a:xfrm>
            <a:prstGeom prst="rect">
              <a:avLst/>
            </a:prstGeom>
            <a:noFill/>
            <a:ln>
              <a:noFill/>
            </a:ln>
          </p:spPr>
          <p:txBody>
            <a:bodyPr anchorCtr="0" anchor="t" bIns="24125" lIns="213150" spcFirstLastPara="1" rIns="135125" wrap="square" tIns="24125">
              <a:noAutofit/>
            </a:bodyPr>
            <a:lstStyle/>
            <a:p>
              <a:pPr indent="-114300" lvl="1" marL="114300" marR="0" rtl="0" algn="l">
                <a:lnSpc>
                  <a:spcPct val="90000"/>
                </a:lnSpc>
                <a:spcBef>
                  <a:spcPts val="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Elected officials / city council</a:t>
              </a:r>
              <a:endParaRPr b="0" i="0" sz="1500" u="none" cap="none" strike="noStrike">
                <a:solidFill>
                  <a:srgbClr val="000000"/>
                </a:solidFill>
                <a:latin typeface="Arial"/>
                <a:ea typeface="Arial"/>
                <a:cs typeface="Arial"/>
                <a:sym typeface="Arial"/>
              </a:endParaRPr>
            </a:p>
            <a:p>
              <a:pPr indent="-114300" lvl="1" marL="114300" marR="0" rtl="0" algn="l">
                <a:lnSpc>
                  <a:spcPct val="90000"/>
                </a:lnSpc>
                <a:spcBef>
                  <a:spcPts val="30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Religious leaders</a:t>
              </a:r>
              <a:r>
                <a:rPr b="0" i="0" lang="en-US" sz="1500" u="none" cap="none" strike="noStrike">
                  <a:solidFill>
                    <a:schemeClr val="dk1"/>
                  </a:solidFill>
                  <a:latin typeface="Arial"/>
                  <a:ea typeface="Arial"/>
                  <a:cs typeface="Arial"/>
                  <a:sym typeface="Arial"/>
                </a:rPr>
                <a:t> and groups</a:t>
              </a:r>
              <a:endParaRPr b="0" i="0" sz="1500" u="none" cap="none" strike="noStrike">
                <a:solidFill>
                  <a:srgbClr val="000000"/>
                </a:solidFill>
                <a:latin typeface="Arial"/>
                <a:ea typeface="Arial"/>
                <a:cs typeface="Arial"/>
                <a:sym typeface="Arial"/>
              </a:endParaRPr>
            </a:p>
            <a:p>
              <a:pPr indent="-114300" lvl="1" marL="114300" marR="0" rtl="0" algn="l">
                <a:lnSpc>
                  <a:spcPct val="90000"/>
                </a:lnSpc>
                <a:spcBef>
                  <a:spcPts val="30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PTAs</a:t>
              </a:r>
              <a:endParaRPr b="0" i="0" sz="1500" u="none" cap="none" strike="noStrike">
                <a:solidFill>
                  <a:srgbClr val="000000"/>
                </a:solidFill>
                <a:latin typeface="Arial"/>
                <a:ea typeface="Arial"/>
                <a:cs typeface="Arial"/>
                <a:sym typeface="Arial"/>
              </a:endParaRPr>
            </a:p>
            <a:p>
              <a:pPr indent="-114300" lvl="1" marL="114300" marR="0" rtl="0" algn="l">
                <a:lnSpc>
                  <a:spcPct val="90000"/>
                </a:lnSpc>
                <a:spcBef>
                  <a:spcPts val="30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Retirement and neighborhood communities</a:t>
              </a:r>
              <a:endParaRPr b="0" i="0" sz="1500" u="none" cap="none" strike="noStrike">
                <a:solidFill>
                  <a:srgbClr val="000000"/>
                </a:solidFill>
                <a:latin typeface="Arial"/>
                <a:ea typeface="Arial"/>
                <a:cs typeface="Arial"/>
                <a:sym typeface="Arial"/>
              </a:endParaRPr>
            </a:p>
            <a:p>
              <a:pPr indent="-114300" lvl="1" marL="114300" marR="0" rtl="0" algn="l">
                <a:lnSpc>
                  <a:spcPct val="90000"/>
                </a:lnSpc>
                <a:spcBef>
                  <a:spcPts val="30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Community resource organizations </a:t>
              </a:r>
              <a:endParaRPr b="0" i="0" sz="1500" u="none" cap="none" strike="noStrike">
                <a:solidFill>
                  <a:srgbClr val="000000"/>
                </a:solidFill>
                <a:latin typeface="Arial"/>
                <a:ea typeface="Arial"/>
                <a:cs typeface="Arial"/>
                <a:sym typeface="Arial"/>
              </a:endParaRPr>
            </a:p>
            <a:p>
              <a:pPr indent="-114300" lvl="1" marL="114300" marR="0" rtl="0" algn="l">
                <a:lnSpc>
                  <a:spcPct val="90000"/>
                </a:lnSpc>
                <a:spcBef>
                  <a:spcPts val="30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Local epilepsy support groups and/or foundation chapters</a:t>
              </a:r>
              <a:endParaRPr b="0" i="0" sz="1500" u="none" cap="none" strike="noStrike">
                <a:solidFill>
                  <a:srgbClr val="000000"/>
                </a:solidFill>
                <a:latin typeface="Arial"/>
                <a:ea typeface="Arial"/>
                <a:cs typeface="Arial"/>
                <a:sym typeface="Arial"/>
              </a:endParaRPr>
            </a:p>
          </p:txBody>
        </p:sp>
      </p:grpSp>
      <p:pic>
        <p:nvPicPr>
          <p:cNvPr descr="Crowd of people on a street" id="1092" name="Google Shape;1092;g3d422ecfddc_0_215"/>
          <p:cNvPicPr preferRelativeResize="0"/>
          <p:nvPr/>
        </p:nvPicPr>
        <p:blipFill rotWithShape="1">
          <a:blip r:embed="rId3">
            <a:alphaModFix/>
          </a:blip>
          <a:srcRect b="0" l="0" r="0" t="0"/>
          <a:stretch/>
        </p:blipFill>
        <p:spPr>
          <a:xfrm>
            <a:off x="7612980" y="2759103"/>
            <a:ext cx="4249037" cy="2832000"/>
          </a:xfrm>
          <a:prstGeom prst="rect">
            <a:avLst/>
          </a:prstGeom>
          <a:noFill/>
          <a:ln>
            <a:noFill/>
          </a:ln>
        </p:spPr>
      </p:pic>
      <p:pic>
        <p:nvPicPr>
          <p:cNvPr descr="A close-up of a logo&#10;&#10;AI-generated content may be incorrect." id="1093" name="Google Shape;1093;g3d422ecfddc_0_215"/>
          <p:cNvPicPr preferRelativeResize="0"/>
          <p:nvPr>
            <p:ph idx="1" type="body"/>
          </p:nvPr>
        </p:nvPicPr>
        <p:blipFill rotWithShape="1">
          <a:blip r:embed="rId4">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97" name="Shape 1097"/>
        <p:cNvGrpSpPr/>
        <p:nvPr/>
      </p:nvGrpSpPr>
      <p:grpSpPr>
        <a:xfrm>
          <a:off x="0" y="0"/>
          <a:ext cx="0" cy="0"/>
          <a:chOff x="0" y="0"/>
          <a:chExt cx="0" cy="0"/>
        </a:xfrm>
      </p:grpSpPr>
      <p:pic>
        <p:nvPicPr>
          <p:cNvPr descr="A close-up of a logo&#10;&#10;AI-generated content may be incorrect." id="1098" name="Google Shape;1098;g3d422ecfddc_0_236"/>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099" name="Google Shape;1099;g3d422ecfddc_0_236"/>
          <p:cNvSpPr/>
          <p:nvPr/>
        </p:nvSpPr>
        <p:spPr>
          <a:xfrm>
            <a:off x="520475" y="456700"/>
            <a:ext cx="9032400" cy="5919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0" name="Google Shape;1100;g3d422ecfddc_0_236"/>
          <p:cNvSpPr txBox="1"/>
          <p:nvPr/>
        </p:nvSpPr>
        <p:spPr>
          <a:xfrm>
            <a:off x="2146800" y="1345675"/>
            <a:ext cx="5869200" cy="45888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4700"/>
              <a:buFont typeface="Arial"/>
              <a:buNone/>
            </a:pPr>
            <a:r>
              <a:rPr b="1" i="0" lang="en-US" sz="4700" u="none" cap="none" strike="noStrike">
                <a:solidFill>
                  <a:srgbClr val="7030A0"/>
                </a:solidFill>
                <a:latin typeface="Arial"/>
                <a:ea typeface="Arial"/>
                <a:cs typeface="Arial"/>
                <a:sym typeface="Arial"/>
              </a:rPr>
              <a:t>Discussion: </a:t>
            </a:r>
            <a:endParaRPr b="1" i="0" sz="4700" u="none" cap="none" strike="noStrike">
              <a:solidFill>
                <a:srgbClr val="7030A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4700"/>
              <a:buFont typeface="Arial"/>
              <a:buNone/>
            </a:pPr>
            <a:r>
              <a:rPr b="1" i="0" lang="en-US" sz="4700" u="none" cap="none" strike="noStrike">
                <a:solidFill>
                  <a:srgbClr val="7030A0"/>
                </a:solidFill>
                <a:latin typeface="Arial"/>
                <a:ea typeface="Arial"/>
                <a:cs typeface="Arial"/>
                <a:sym typeface="Arial"/>
              </a:rPr>
              <a:t>What are recent wins or challenges for EFIC activities at your site?</a:t>
            </a:r>
            <a:endParaRPr b="1" i="0" sz="4700" u="none" cap="none" strike="noStrike">
              <a:solidFill>
                <a:srgbClr val="7030A0"/>
              </a:solidFill>
              <a:latin typeface="Arial"/>
              <a:ea typeface="Arial"/>
              <a:cs typeface="Arial"/>
              <a:sym typeface="Arial"/>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104" name="Shape 1104"/>
        <p:cNvGrpSpPr/>
        <p:nvPr/>
      </p:nvGrpSpPr>
      <p:grpSpPr>
        <a:xfrm>
          <a:off x="0" y="0"/>
          <a:ext cx="0" cy="0"/>
          <a:chOff x="0" y="0"/>
          <a:chExt cx="0" cy="0"/>
        </a:xfrm>
      </p:grpSpPr>
      <p:sp>
        <p:nvSpPr>
          <p:cNvPr id="1105" name="Google Shape;1105;g3d422ecfddc_0_260"/>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06" name="Google Shape;1106;g3d422ecfddc_0_260"/>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1107" name="Google Shape;1107;g3d422ecfddc_0_260"/>
          <p:cNvGrpSpPr/>
          <p:nvPr/>
        </p:nvGrpSpPr>
        <p:grpSpPr>
          <a:xfrm>
            <a:off x="1303402" y="3985"/>
            <a:ext cx="9772765" cy="6858000"/>
            <a:chOff x="1303402" y="3985"/>
            <a:chExt cx="9772765" cy="6858000"/>
          </a:xfrm>
        </p:grpSpPr>
        <p:sp>
          <p:nvSpPr>
            <p:cNvPr id="1108" name="Google Shape;1108;g3d422ecfddc_0_260"/>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09" name="Google Shape;1109;g3d422ecfddc_0_260"/>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10" name="Google Shape;1110;g3d422ecfddc_0_260"/>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11" name="Google Shape;1111;g3d422ecfddc_0_260"/>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12" name="Google Shape;1112;g3d422ecfddc_0_260"/>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13" name="Google Shape;1113;g3d422ecfddc_0_260"/>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114" name="Google Shape;1114;g3d422ecfddc_0_260"/>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1115" name="Google Shape;1115;g3d422ecfddc_0_260"/>
          <p:cNvSpPr txBox="1"/>
          <p:nvPr>
            <p:ph type="ctrTitle"/>
          </p:nvPr>
        </p:nvSpPr>
        <p:spPr>
          <a:xfrm>
            <a:off x="3215729" y="1764407"/>
            <a:ext cx="5760900" cy="23103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Site Readiness</a:t>
            </a:r>
            <a:endParaRPr b="1" sz="4400">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p:txBody>
      </p:sp>
      <p:sp>
        <p:nvSpPr>
          <p:cNvPr id="1116" name="Google Shape;1116;g3d422ecfddc_0_260"/>
          <p:cNvSpPr txBox="1"/>
          <p:nvPr>
            <p:ph idx="1" type="subTitle"/>
          </p:nvPr>
        </p:nvSpPr>
        <p:spPr>
          <a:xfrm>
            <a:off x="3215729" y="4165152"/>
            <a:ext cx="5760900" cy="682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rPr lang="en-US"/>
              <a:t>Vince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1115"/>
                                        </p:tgtEl>
                                        <p:attrNameLst>
                                          <p:attrName>style.visibility</p:attrName>
                                        </p:attrNameLst>
                                      </p:cBhvr>
                                      <p:to>
                                        <p:strVal val="visible"/>
                                      </p:to>
                                    </p:set>
                                    <p:animEffect filter="fade" transition="in">
                                      <p:cBhvr>
                                        <p:cTn dur="1000"/>
                                        <p:tgtEl>
                                          <p:spTgt spid="1115"/>
                                        </p:tgtEl>
                                      </p:cBhvr>
                                    </p:animEffect>
                                  </p:childTnLst>
                                </p:cTn>
                              </p:par>
                              <p:par>
                                <p:cTn fill="hold" nodeType="withEffect" presetClass="entr" presetID="10" presetSubtype="0">
                                  <p:stCondLst>
                                    <p:cond delay="1000"/>
                                  </p:stCondLst>
                                  <p:childTnLst>
                                    <p:set>
                                      <p:cBhvr>
                                        <p:cTn dur="1" fill="hold">
                                          <p:stCondLst>
                                            <p:cond delay="0"/>
                                          </p:stCondLst>
                                        </p:cTn>
                                        <p:tgtEl>
                                          <p:spTgt spid="1116">
                                            <p:txEl>
                                              <p:pRg end="0" st="0"/>
                                            </p:txEl>
                                          </p:spTgt>
                                        </p:tgtEl>
                                        <p:attrNameLst>
                                          <p:attrName>style.visibility</p:attrName>
                                        </p:attrNameLst>
                                      </p:cBhvr>
                                      <p:to>
                                        <p:strVal val="visible"/>
                                      </p:to>
                                    </p:set>
                                    <p:animEffect filter="fade" transition="in">
                                      <p:cBhvr>
                                        <p:cTn dur="1000"/>
                                        <p:tgtEl>
                                          <p:spTgt spid="1116">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20" name="Shape 1120"/>
        <p:cNvGrpSpPr/>
        <p:nvPr/>
      </p:nvGrpSpPr>
      <p:grpSpPr>
        <a:xfrm>
          <a:off x="0" y="0"/>
          <a:ext cx="0" cy="0"/>
          <a:chOff x="0" y="0"/>
          <a:chExt cx="0" cy="0"/>
        </a:xfrm>
      </p:grpSpPr>
      <p:sp>
        <p:nvSpPr>
          <p:cNvPr id="1121" name="Google Shape;1121;g3d422ecfddc_0_275"/>
          <p:cNvSpPr txBox="1"/>
          <p:nvPr>
            <p:ph type="title"/>
          </p:nvPr>
        </p:nvSpPr>
        <p:spPr>
          <a:xfrm>
            <a:off x="683850" y="0"/>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Readiness: What should we be doing?</a:t>
            </a:r>
            <a:endParaRPr b="1">
              <a:solidFill>
                <a:srgbClr val="743192"/>
              </a:solidFill>
              <a:latin typeface="Arial"/>
              <a:ea typeface="Arial"/>
              <a:cs typeface="Arial"/>
              <a:sym typeface="Arial"/>
            </a:endParaRPr>
          </a:p>
        </p:txBody>
      </p:sp>
      <p:grpSp>
        <p:nvGrpSpPr>
          <p:cNvPr id="1122" name="Google Shape;1122;g3d422ecfddc_0_275"/>
          <p:cNvGrpSpPr/>
          <p:nvPr/>
        </p:nvGrpSpPr>
        <p:grpSpPr>
          <a:xfrm>
            <a:off x="736092" y="1608162"/>
            <a:ext cx="10719900" cy="4631040"/>
            <a:chOff x="0" y="53062"/>
            <a:chExt cx="10719900" cy="4631040"/>
          </a:xfrm>
        </p:grpSpPr>
        <p:sp>
          <p:nvSpPr>
            <p:cNvPr id="1123" name="Google Shape;1123;g3d422ecfddc_0_275"/>
            <p:cNvSpPr/>
            <p:nvPr/>
          </p:nvSpPr>
          <p:spPr>
            <a:xfrm>
              <a:off x="0" y="289222"/>
              <a:ext cx="10719900" cy="403200"/>
            </a:xfrm>
            <a:prstGeom prst="rect">
              <a:avLst/>
            </a:prstGeom>
            <a:solidFill>
              <a:schemeClr val="lt1">
                <a:alpha val="89411"/>
              </a:schemeClr>
            </a:solidFill>
            <a:ln cap="flat" cmpd="sng" w="19050">
              <a:solidFill>
                <a:srgbClr val="AB84C6"/>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4" name="Google Shape;1124;g3d422ecfddc_0_275"/>
            <p:cNvSpPr/>
            <p:nvPr/>
          </p:nvSpPr>
          <p:spPr>
            <a:xfrm>
              <a:off x="535990" y="53062"/>
              <a:ext cx="7503900" cy="472200"/>
            </a:xfrm>
            <a:prstGeom prst="roundRect">
              <a:avLst>
                <a:gd fmla="val 16667" name="adj"/>
              </a:avLst>
            </a:prstGeom>
            <a:solidFill>
              <a:srgbClr val="AB84C6"/>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5" name="Google Shape;1125;g3d422ecfddc_0_275"/>
            <p:cNvSpPr txBox="1"/>
            <p:nvPr/>
          </p:nvSpPr>
          <p:spPr>
            <a:xfrm>
              <a:off x="559047" y="76119"/>
              <a:ext cx="7457700" cy="426300"/>
            </a:xfrm>
            <a:prstGeom prst="rect">
              <a:avLst/>
            </a:prstGeom>
            <a:noFill/>
            <a:ln>
              <a:noFill/>
            </a:ln>
          </p:spPr>
          <p:txBody>
            <a:bodyPr anchorCtr="0" anchor="ctr" bIns="0" lIns="283625" spcFirstLastPara="1" rIns="283625" wrap="square" tIns="0">
              <a:noAutofit/>
            </a:bodyPr>
            <a:lstStyle/>
            <a:p>
              <a:pPr indent="0" lvl="0" marL="0" marR="0" rtl="0" algn="l">
                <a:lnSpc>
                  <a:spcPct val="90000"/>
                </a:lnSpc>
                <a:spcBef>
                  <a:spcPts val="0"/>
                </a:spcBef>
                <a:spcAft>
                  <a:spcPts val="0"/>
                </a:spcAft>
                <a:buClr>
                  <a:schemeClr val="lt1"/>
                </a:buClr>
                <a:buSzPts val="1600"/>
                <a:buFont typeface="Arial"/>
                <a:buNone/>
              </a:pPr>
              <a:r>
                <a:rPr b="0" i="0" lang="en-US" sz="1600" u="none" cap="none" strike="noStrike">
                  <a:solidFill>
                    <a:schemeClr val="lt1"/>
                  </a:solidFill>
                  <a:latin typeface="Arial"/>
                  <a:ea typeface="Arial"/>
                  <a:cs typeface="Arial"/>
                  <a:sym typeface="Arial"/>
                </a:rPr>
                <a:t>Work on uploading regulatory documents</a:t>
              </a:r>
              <a:endParaRPr b="0" i="0" sz="1400" u="none" cap="none" strike="noStrike">
                <a:solidFill>
                  <a:srgbClr val="000000"/>
                </a:solidFill>
                <a:latin typeface="Arial"/>
                <a:ea typeface="Arial"/>
                <a:cs typeface="Arial"/>
                <a:sym typeface="Arial"/>
              </a:endParaRPr>
            </a:p>
          </p:txBody>
        </p:sp>
        <p:sp>
          <p:nvSpPr>
            <p:cNvPr id="1126" name="Google Shape;1126;g3d422ecfddc_0_275"/>
            <p:cNvSpPr/>
            <p:nvPr/>
          </p:nvSpPr>
          <p:spPr>
            <a:xfrm>
              <a:off x="0" y="1014982"/>
              <a:ext cx="10719900" cy="403200"/>
            </a:xfrm>
            <a:prstGeom prst="rect">
              <a:avLst/>
            </a:prstGeom>
            <a:solidFill>
              <a:schemeClr val="lt1">
                <a:alpha val="89411"/>
              </a:schemeClr>
            </a:solidFill>
            <a:ln cap="flat" cmpd="sng" w="19050">
              <a:solidFill>
                <a:srgbClr val="AB84C6"/>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7" name="Google Shape;1127;g3d422ecfddc_0_275"/>
            <p:cNvSpPr/>
            <p:nvPr/>
          </p:nvSpPr>
          <p:spPr>
            <a:xfrm>
              <a:off x="535990" y="778822"/>
              <a:ext cx="7503900" cy="472200"/>
            </a:xfrm>
            <a:prstGeom prst="roundRect">
              <a:avLst>
                <a:gd fmla="val 16667" name="adj"/>
              </a:avLst>
            </a:prstGeom>
            <a:solidFill>
              <a:srgbClr val="AB84C6"/>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8" name="Google Shape;1128;g3d422ecfddc_0_275"/>
            <p:cNvSpPr txBox="1"/>
            <p:nvPr/>
          </p:nvSpPr>
          <p:spPr>
            <a:xfrm>
              <a:off x="559047" y="801879"/>
              <a:ext cx="7457700" cy="426300"/>
            </a:xfrm>
            <a:prstGeom prst="rect">
              <a:avLst/>
            </a:prstGeom>
            <a:noFill/>
            <a:ln>
              <a:noFill/>
            </a:ln>
          </p:spPr>
          <p:txBody>
            <a:bodyPr anchorCtr="0" anchor="ctr" bIns="0" lIns="283625" spcFirstLastPara="1" rIns="283625" wrap="square" tIns="0">
              <a:noAutofit/>
            </a:bodyPr>
            <a:lstStyle/>
            <a:p>
              <a:pPr indent="0" lvl="0" marL="0" marR="0" rtl="0" algn="l">
                <a:lnSpc>
                  <a:spcPct val="90000"/>
                </a:lnSpc>
                <a:spcBef>
                  <a:spcPts val="0"/>
                </a:spcBef>
                <a:spcAft>
                  <a:spcPts val="0"/>
                </a:spcAft>
                <a:buClr>
                  <a:schemeClr val="lt1"/>
                </a:buClr>
                <a:buSzPts val="1600"/>
                <a:buFont typeface="Arial"/>
                <a:buNone/>
              </a:pPr>
              <a:r>
                <a:rPr b="0" i="0" lang="en-US" sz="1600" u="none" cap="none" strike="noStrike">
                  <a:solidFill>
                    <a:schemeClr val="lt1"/>
                  </a:solidFill>
                  <a:latin typeface="Arial"/>
                  <a:ea typeface="Arial"/>
                  <a:cs typeface="Arial"/>
                  <a:sym typeface="Arial"/>
                </a:rPr>
                <a:t>Site Addresses in WebDCUv2 - </a:t>
              </a:r>
              <a:r>
                <a:rPr b="0" i="1" lang="en-US" sz="1600" u="none" cap="none" strike="noStrike">
                  <a:solidFill>
                    <a:schemeClr val="lt1"/>
                  </a:solidFill>
                  <a:latin typeface="Arial"/>
                  <a:ea typeface="Arial"/>
                  <a:cs typeface="Arial"/>
                  <a:sym typeface="Arial"/>
                </a:rPr>
                <a:t>Site management &gt; Site Address</a:t>
              </a:r>
              <a:endParaRPr b="0" i="0" sz="1600" u="none" cap="none" strike="noStrike">
                <a:solidFill>
                  <a:schemeClr val="lt1"/>
                </a:solidFill>
                <a:latin typeface="Arial"/>
                <a:ea typeface="Arial"/>
                <a:cs typeface="Arial"/>
                <a:sym typeface="Arial"/>
              </a:endParaRPr>
            </a:p>
          </p:txBody>
        </p:sp>
        <p:sp>
          <p:nvSpPr>
            <p:cNvPr id="1129" name="Google Shape;1129;g3d422ecfddc_0_275"/>
            <p:cNvSpPr/>
            <p:nvPr/>
          </p:nvSpPr>
          <p:spPr>
            <a:xfrm>
              <a:off x="0" y="1740742"/>
              <a:ext cx="10719900" cy="403200"/>
            </a:xfrm>
            <a:prstGeom prst="rect">
              <a:avLst/>
            </a:prstGeom>
            <a:solidFill>
              <a:schemeClr val="lt1">
                <a:alpha val="89411"/>
              </a:schemeClr>
            </a:solidFill>
            <a:ln cap="flat" cmpd="sng" w="19050">
              <a:solidFill>
                <a:srgbClr val="AB84C6"/>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0" name="Google Shape;1130;g3d422ecfddc_0_275"/>
            <p:cNvSpPr/>
            <p:nvPr/>
          </p:nvSpPr>
          <p:spPr>
            <a:xfrm>
              <a:off x="535990" y="1504582"/>
              <a:ext cx="7503900" cy="472200"/>
            </a:xfrm>
            <a:prstGeom prst="roundRect">
              <a:avLst>
                <a:gd fmla="val 16667" name="adj"/>
              </a:avLst>
            </a:prstGeom>
            <a:solidFill>
              <a:srgbClr val="AB84C6"/>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1" name="Google Shape;1131;g3d422ecfddc_0_275"/>
            <p:cNvSpPr txBox="1"/>
            <p:nvPr/>
          </p:nvSpPr>
          <p:spPr>
            <a:xfrm>
              <a:off x="559047" y="1527639"/>
              <a:ext cx="7457700" cy="426300"/>
            </a:xfrm>
            <a:prstGeom prst="rect">
              <a:avLst/>
            </a:prstGeom>
            <a:noFill/>
            <a:ln>
              <a:noFill/>
            </a:ln>
          </p:spPr>
          <p:txBody>
            <a:bodyPr anchorCtr="0" anchor="ctr" bIns="0" lIns="283625" spcFirstLastPara="1" rIns="283625" wrap="square" tIns="0">
              <a:noAutofit/>
            </a:bodyPr>
            <a:lstStyle/>
            <a:p>
              <a:pPr indent="0" lvl="0" marL="0" marR="0" rtl="0" algn="l">
                <a:lnSpc>
                  <a:spcPct val="90000"/>
                </a:lnSpc>
                <a:spcBef>
                  <a:spcPts val="0"/>
                </a:spcBef>
                <a:spcAft>
                  <a:spcPts val="0"/>
                </a:spcAft>
                <a:buClr>
                  <a:schemeClr val="lt1"/>
                </a:buClr>
                <a:buSzPts val="1600"/>
                <a:buFont typeface="Arial"/>
                <a:buNone/>
              </a:pPr>
              <a:r>
                <a:rPr b="0" i="0" lang="en-US" sz="1600" u="none" cap="none" strike="noStrike">
                  <a:solidFill>
                    <a:schemeClr val="lt1"/>
                  </a:solidFill>
                  <a:latin typeface="Arial"/>
                  <a:ea typeface="Arial"/>
                  <a:cs typeface="Arial"/>
                  <a:sym typeface="Arial"/>
                </a:rPr>
                <a:t>Initial Site submission table </a:t>
              </a:r>
              <a:endParaRPr b="0" i="0" sz="1400" u="none" cap="none" strike="noStrike">
                <a:solidFill>
                  <a:srgbClr val="000000"/>
                </a:solidFill>
                <a:latin typeface="Arial"/>
                <a:ea typeface="Arial"/>
                <a:cs typeface="Arial"/>
                <a:sym typeface="Arial"/>
              </a:endParaRPr>
            </a:p>
          </p:txBody>
        </p:sp>
        <p:sp>
          <p:nvSpPr>
            <p:cNvPr id="1132" name="Google Shape;1132;g3d422ecfddc_0_275"/>
            <p:cNvSpPr/>
            <p:nvPr/>
          </p:nvSpPr>
          <p:spPr>
            <a:xfrm>
              <a:off x="0" y="2466502"/>
              <a:ext cx="10719900" cy="2217600"/>
            </a:xfrm>
            <a:prstGeom prst="rect">
              <a:avLst/>
            </a:prstGeom>
            <a:solidFill>
              <a:schemeClr val="lt1">
                <a:alpha val="89411"/>
              </a:schemeClr>
            </a:solidFill>
            <a:ln cap="flat" cmpd="sng" w="19050">
              <a:solidFill>
                <a:srgbClr val="AB84C6"/>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3" name="Google Shape;1133;g3d422ecfddc_0_275"/>
            <p:cNvSpPr txBox="1"/>
            <p:nvPr/>
          </p:nvSpPr>
          <p:spPr>
            <a:xfrm>
              <a:off x="0" y="2466502"/>
              <a:ext cx="10719900" cy="2217600"/>
            </a:xfrm>
            <a:prstGeom prst="rect">
              <a:avLst/>
            </a:prstGeom>
            <a:noFill/>
            <a:ln>
              <a:noFill/>
            </a:ln>
          </p:spPr>
          <p:txBody>
            <a:bodyPr anchorCtr="0" anchor="t" bIns="113775" lIns="831975" spcFirstLastPara="1" rIns="831975" wrap="square" tIns="333225">
              <a:noAutofit/>
            </a:bodyPr>
            <a:lstStyle/>
            <a:p>
              <a:pPr indent="-171450" lvl="1" marL="171450" marR="0" rtl="0" algn="l">
                <a:lnSpc>
                  <a:spcPct val="90000"/>
                </a:lnSpc>
                <a:spcBef>
                  <a:spcPts val="0"/>
                </a:spcBef>
                <a:spcAft>
                  <a:spcPts val="0"/>
                </a:spcAft>
                <a:buClr>
                  <a:schemeClr val="dk1"/>
                </a:buClr>
                <a:buSzPts val="1600"/>
                <a:buFont typeface="Arial"/>
                <a:buChar char="•"/>
              </a:pPr>
              <a:r>
                <a:rPr b="1" i="1" lang="en-US" sz="1600" u="none" cap="none" strike="noStrike">
                  <a:solidFill>
                    <a:schemeClr val="dk1"/>
                  </a:solidFill>
                  <a:latin typeface="Arial"/>
                  <a:ea typeface="Arial"/>
                  <a:cs typeface="Arial"/>
                  <a:sym typeface="Arial"/>
                </a:rPr>
                <a:t>Protocol</a:t>
              </a:r>
              <a:r>
                <a:rPr b="0" i="0" lang="en-US" sz="1600" u="none" cap="none" strike="noStrike">
                  <a:solidFill>
                    <a:schemeClr val="dk1"/>
                  </a:solidFill>
                  <a:latin typeface="Arial"/>
                  <a:ea typeface="Arial"/>
                  <a:cs typeface="Arial"/>
                  <a:sym typeface="Arial"/>
                </a:rPr>
                <a:t> – Read Protocol, IM video and quiz on the Website &gt; Upload quiz results to WebDCU</a:t>
              </a:r>
              <a:endParaRPr b="0" i="0" sz="1400" u="none" cap="none" strike="noStrike">
                <a:solidFill>
                  <a:srgbClr val="000000"/>
                </a:solidFill>
                <a:latin typeface="Arial"/>
                <a:ea typeface="Arial"/>
                <a:cs typeface="Arial"/>
                <a:sym typeface="Arial"/>
              </a:endParaRPr>
            </a:p>
            <a:p>
              <a:pPr indent="-171450" lvl="1" marL="171450" marR="0" rtl="0" algn="l">
                <a:lnSpc>
                  <a:spcPct val="90000"/>
                </a:lnSpc>
                <a:spcBef>
                  <a:spcPts val="240"/>
                </a:spcBef>
                <a:spcAft>
                  <a:spcPts val="0"/>
                </a:spcAft>
                <a:buClr>
                  <a:schemeClr val="dk1"/>
                </a:buClr>
                <a:buSzPts val="1600"/>
                <a:buFont typeface="Arial"/>
                <a:buChar char="•"/>
              </a:pPr>
              <a:r>
                <a:rPr b="1" i="1" lang="en-US" sz="1600" u="none" cap="none" strike="noStrike">
                  <a:solidFill>
                    <a:schemeClr val="dk1"/>
                  </a:solidFill>
                  <a:latin typeface="Arial"/>
                  <a:ea typeface="Arial"/>
                  <a:cs typeface="Arial"/>
                  <a:sym typeface="Arial"/>
                </a:rPr>
                <a:t>Data</a:t>
              </a:r>
              <a:r>
                <a:rPr b="0" i="0" lang="en-US" sz="1600" u="none" cap="none" strike="noStrike">
                  <a:solidFill>
                    <a:schemeClr val="dk1"/>
                  </a:solidFill>
                  <a:latin typeface="Arial"/>
                  <a:ea typeface="Arial"/>
                  <a:cs typeface="Arial"/>
                  <a:sym typeface="Arial"/>
                </a:rPr>
                <a:t> – IM video on the Website &gt; Upload cert to WebDCU</a:t>
              </a:r>
              <a:endParaRPr b="0" i="0" sz="1400" u="none" cap="none" strike="noStrike">
                <a:solidFill>
                  <a:srgbClr val="000000"/>
                </a:solidFill>
                <a:latin typeface="Arial"/>
                <a:ea typeface="Arial"/>
                <a:cs typeface="Arial"/>
                <a:sym typeface="Arial"/>
              </a:endParaRPr>
            </a:p>
            <a:p>
              <a:pPr indent="-171450" lvl="1" marL="171450" marR="0" rtl="0" algn="l">
                <a:lnSpc>
                  <a:spcPct val="90000"/>
                </a:lnSpc>
                <a:spcBef>
                  <a:spcPts val="240"/>
                </a:spcBef>
                <a:spcAft>
                  <a:spcPts val="0"/>
                </a:spcAft>
                <a:buClr>
                  <a:schemeClr val="dk1"/>
                </a:buClr>
                <a:buSzPts val="1600"/>
                <a:buFont typeface="Arial"/>
                <a:buChar char="•"/>
              </a:pPr>
              <a:r>
                <a:rPr b="1" i="1" lang="en-US" sz="1600" u="none" cap="none" strike="noStrike">
                  <a:solidFill>
                    <a:schemeClr val="dk1"/>
                  </a:solidFill>
                  <a:latin typeface="Arial"/>
                  <a:ea typeface="Arial"/>
                  <a:cs typeface="Arial"/>
                  <a:sym typeface="Arial"/>
                </a:rPr>
                <a:t>Regulatory</a:t>
              </a:r>
              <a:r>
                <a:rPr b="0" i="0" lang="en-US" sz="1600" u="none" cap="none" strike="noStrike">
                  <a:solidFill>
                    <a:schemeClr val="dk1"/>
                  </a:solidFill>
                  <a:latin typeface="Arial"/>
                  <a:ea typeface="Arial"/>
                  <a:cs typeface="Arial"/>
                  <a:sym typeface="Arial"/>
                </a:rPr>
                <a:t> – IM Video on the Website &gt; Upload cert to WebDCU</a:t>
              </a:r>
              <a:endParaRPr b="0" i="0" sz="1600" u="none" cap="none" strike="noStrike">
                <a:solidFill>
                  <a:schemeClr val="dk1"/>
                </a:solidFill>
                <a:latin typeface="Arial"/>
                <a:ea typeface="Arial"/>
                <a:cs typeface="Arial"/>
                <a:sym typeface="Arial"/>
              </a:endParaRPr>
            </a:p>
            <a:p>
              <a:pPr indent="-171450" lvl="2" marL="342900" marR="0" rtl="0" algn="l">
                <a:lnSpc>
                  <a:spcPct val="90000"/>
                </a:lnSpc>
                <a:spcBef>
                  <a:spcPts val="24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Required for KESETT as WebDCUv2 has some new features</a:t>
              </a:r>
              <a:endParaRPr b="0" i="0" sz="1400" u="none" cap="none" strike="noStrike">
                <a:solidFill>
                  <a:srgbClr val="000000"/>
                </a:solidFill>
                <a:latin typeface="Arial"/>
                <a:ea typeface="Arial"/>
                <a:cs typeface="Arial"/>
                <a:sym typeface="Arial"/>
              </a:endParaRPr>
            </a:p>
            <a:p>
              <a:pPr indent="-171450" lvl="1" marL="171450" marR="0" rtl="0" algn="l">
                <a:lnSpc>
                  <a:spcPct val="90000"/>
                </a:lnSpc>
                <a:spcBef>
                  <a:spcPts val="240"/>
                </a:spcBef>
                <a:spcAft>
                  <a:spcPts val="0"/>
                </a:spcAft>
                <a:buClr>
                  <a:schemeClr val="dk1"/>
                </a:buClr>
                <a:buSzPts val="1600"/>
                <a:buFont typeface="Arial"/>
                <a:buChar char="•"/>
              </a:pPr>
              <a:r>
                <a:rPr b="1" i="0" lang="en-US" sz="1600" u="none" cap="none" strike="noStrike">
                  <a:solidFill>
                    <a:schemeClr val="dk1"/>
                  </a:solidFill>
                  <a:latin typeface="Arial"/>
                  <a:ea typeface="Arial"/>
                  <a:cs typeface="Arial"/>
                  <a:sym typeface="Arial"/>
                </a:rPr>
                <a:t>Pharmacy</a:t>
              </a:r>
              <a:r>
                <a:rPr b="0" i="0" lang="en-US" sz="1600" u="none" cap="none" strike="noStrike">
                  <a:solidFill>
                    <a:schemeClr val="dk1"/>
                  </a:solidFill>
                  <a:latin typeface="Arial"/>
                  <a:ea typeface="Arial"/>
                  <a:cs typeface="Arial"/>
                  <a:sym typeface="Arial"/>
                </a:rPr>
                <a:t> – Have pharmacists on the eDOA review the pharmacy manual and sign the attestation on the website &gt; Upload attestation to WebDCU </a:t>
              </a:r>
              <a:endParaRPr b="0" i="0" sz="1400" u="none" cap="none" strike="noStrike">
                <a:solidFill>
                  <a:srgbClr val="000000"/>
                </a:solidFill>
                <a:latin typeface="Arial"/>
                <a:ea typeface="Arial"/>
                <a:cs typeface="Arial"/>
                <a:sym typeface="Arial"/>
              </a:endParaRPr>
            </a:p>
            <a:p>
              <a:pPr indent="-171450" lvl="1" marL="171450" marR="0" rtl="0" algn="l">
                <a:lnSpc>
                  <a:spcPct val="90000"/>
                </a:lnSpc>
                <a:spcBef>
                  <a:spcPts val="240"/>
                </a:spcBef>
                <a:spcAft>
                  <a:spcPts val="0"/>
                </a:spcAft>
                <a:buClr>
                  <a:schemeClr val="dk1"/>
                </a:buClr>
                <a:buSzPts val="1600"/>
                <a:buFont typeface="Arial"/>
                <a:buChar char="•"/>
              </a:pPr>
              <a:r>
                <a:rPr b="1" i="0" lang="en-US" sz="1600" u="none" cap="none" strike="noStrike">
                  <a:solidFill>
                    <a:schemeClr val="dk1"/>
                  </a:solidFill>
                  <a:latin typeface="Arial"/>
                  <a:ea typeface="Arial"/>
                  <a:cs typeface="Arial"/>
                  <a:sym typeface="Arial"/>
                </a:rPr>
                <a:t>Clinical </a:t>
              </a:r>
              <a:r>
                <a:rPr b="0" i="0" lang="en-US" sz="1600" u="none" cap="none" strike="noStrike">
                  <a:solidFill>
                    <a:schemeClr val="dk1"/>
                  </a:solidFill>
                  <a:latin typeface="Arial"/>
                  <a:ea typeface="Arial"/>
                  <a:cs typeface="Arial"/>
                  <a:sym typeface="Arial"/>
                </a:rPr>
                <a:t>– Attestation by the site PI (protocol signature page) &gt; Upload to WebDCU</a:t>
              </a:r>
              <a:endParaRPr b="0" i="0" sz="1400" u="none" cap="none" strike="noStrike">
                <a:solidFill>
                  <a:srgbClr val="000000"/>
                </a:solidFill>
                <a:latin typeface="Arial"/>
                <a:ea typeface="Arial"/>
                <a:cs typeface="Arial"/>
                <a:sym typeface="Arial"/>
              </a:endParaRPr>
            </a:p>
          </p:txBody>
        </p:sp>
        <p:sp>
          <p:nvSpPr>
            <p:cNvPr id="1134" name="Google Shape;1134;g3d422ecfddc_0_275"/>
            <p:cNvSpPr/>
            <p:nvPr/>
          </p:nvSpPr>
          <p:spPr>
            <a:xfrm>
              <a:off x="535990" y="2230342"/>
              <a:ext cx="7503900" cy="472200"/>
            </a:xfrm>
            <a:prstGeom prst="roundRect">
              <a:avLst>
                <a:gd fmla="val 16667" name="adj"/>
              </a:avLst>
            </a:prstGeom>
            <a:solidFill>
              <a:srgbClr val="AB84C6"/>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5" name="Google Shape;1135;g3d422ecfddc_0_275"/>
            <p:cNvSpPr txBox="1"/>
            <p:nvPr/>
          </p:nvSpPr>
          <p:spPr>
            <a:xfrm>
              <a:off x="559047" y="2253399"/>
              <a:ext cx="7457700" cy="426300"/>
            </a:xfrm>
            <a:prstGeom prst="rect">
              <a:avLst/>
            </a:prstGeom>
            <a:noFill/>
            <a:ln>
              <a:noFill/>
            </a:ln>
          </p:spPr>
          <p:txBody>
            <a:bodyPr anchorCtr="0" anchor="ctr" bIns="0" lIns="283625" spcFirstLastPara="1" rIns="283625" wrap="square" tIns="0">
              <a:noAutofit/>
            </a:bodyPr>
            <a:lstStyle/>
            <a:p>
              <a:pPr indent="0" lvl="0" marL="0" marR="0" rtl="0" algn="l">
                <a:lnSpc>
                  <a:spcPct val="90000"/>
                </a:lnSpc>
                <a:spcBef>
                  <a:spcPts val="0"/>
                </a:spcBef>
                <a:spcAft>
                  <a:spcPts val="0"/>
                </a:spcAft>
                <a:buClr>
                  <a:schemeClr val="lt1"/>
                </a:buClr>
                <a:buSzPts val="1600"/>
                <a:buFont typeface="Arial"/>
                <a:buNone/>
              </a:pPr>
              <a:r>
                <a:rPr b="0" i="0" lang="en-US" sz="1600" u="none" cap="none" strike="noStrike">
                  <a:solidFill>
                    <a:schemeClr val="lt1"/>
                  </a:solidFill>
                  <a:latin typeface="Arial"/>
                  <a:ea typeface="Arial"/>
                  <a:cs typeface="Arial"/>
                  <a:sym typeface="Arial"/>
                </a:rPr>
                <a:t>Training</a:t>
              </a:r>
              <a:endParaRPr b="0" i="0" sz="1400" u="none" cap="none" strike="noStrike">
                <a:solidFill>
                  <a:srgbClr val="000000"/>
                </a:solidFill>
                <a:latin typeface="Arial"/>
                <a:ea typeface="Arial"/>
                <a:cs typeface="Arial"/>
                <a:sym typeface="Arial"/>
              </a:endParaRPr>
            </a:p>
          </p:txBody>
        </p:sp>
      </p:grpSp>
      <p:sp>
        <p:nvSpPr>
          <p:cNvPr id="1136" name="Google Shape;1136;g3d422ecfddc_0_275"/>
          <p:cNvSpPr/>
          <p:nvPr/>
        </p:nvSpPr>
        <p:spPr>
          <a:xfrm>
            <a:off x="1376395" y="4383197"/>
            <a:ext cx="231600" cy="783000"/>
          </a:xfrm>
          <a:prstGeom prst="leftBracket">
            <a:avLst>
              <a:gd fmla="val 8333" name="adj"/>
            </a:avLst>
          </a:prstGeom>
          <a:noFill/>
          <a:ln cap="flat" cmpd="sng" w="1905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37" name="Google Shape;1137;g3d422ecfddc_0_275"/>
          <p:cNvSpPr txBox="1"/>
          <p:nvPr/>
        </p:nvSpPr>
        <p:spPr>
          <a:xfrm>
            <a:off x="736108" y="4513092"/>
            <a:ext cx="776400" cy="5232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Study Team</a:t>
            </a:r>
            <a:endParaRPr b="0" i="0" sz="1400" u="none" cap="none" strike="noStrike">
              <a:solidFill>
                <a:srgbClr val="000000"/>
              </a:solidFill>
              <a:latin typeface="Arial"/>
              <a:ea typeface="Arial"/>
              <a:cs typeface="Arial"/>
              <a:sym typeface="Arial"/>
            </a:endParaRPr>
          </a:p>
        </p:txBody>
      </p:sp>
      <p:pic>
        <p:nvPicPr>
          <p:cNvPr descr="A close-up of a logo&#10;&#10;AI-generated content may be incorrect." id="1138" name="Google Shape;1138;g3d422ecfddc_0_275"/>
          <p:cNvPicPr preferRelativeResize="0"/>
          <p:nvPr>
            <p:ph idx="1" type="body"/>
          </p:nvPr>
        </p:nvPicPr>
        <p:blipFill rotWithShape="1">
          <a:blip r:embed="rId3">
            <a:alphaModFix/>
          </a:blip>
          <a:srcRect b="0" l="0" r="0" t="0"/>
          <a:stretch/>
        </p:blipFill>
        <p:spPr>
          <a:xfrm>
            <a:off x="10628025" y="6103325"/>
            <a:ext cx="1369500" cy="606300"/>
          </a:xfrm>
          <a:prstGeom prst="rect">
            <a:avLst/>
          </a:prstGeom>
          <a:noFill/>
          <a:ln>
            <a:noFill/>
          </a:ln>
        </p:spPr>
      </p:pic>
      <p:sp>
        <p:nvSpPr>
          <p:cNvPr id="1139" name="Google Shape;1139;g3d422ecfddc_0_275"/>
          <p:cNvSpPr/>
          <p:nvPr/>
        </p:nvSpPr>
        <p:spPr>
          <a:xfrm>
            <a:off x="981200" y="973775"/>
            <a:ext cx="531300" cy="523200"/>
          </a:xfrm>
          <a:prstGeom prst="star4">
            <a:avLst>
              <a:gd fmla="val 12500" name="adj"/>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0" name="Google Shape;1140;g3d422ecfddc_0_275"/>
          <p:cNvSpPr txBox="1"/>
          <p:nvPr>
            <p:ph type="title"/>
          </p:nvPr>
        </p:nvSpPr>
        <p:spPr>
          <a:xfrm>
            <a:off x="1608000" y="796775"/>
            <a:ext cx="9348900" cy="877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en-US" sz="2400">
                <a:latin typeface="Arial"/>
                <a:ea typeface="Arial"/>
                <a:cs typeface="Arial"/>
                <a:sym typeface="Arial"/>
              </a:rPr>
              <a:t>Use the checklist! </a:t>
            </a:r>
            <a:r>
              <a:rPr i="1" lang="en-US" sz="2400" u="sng">
                <a:solidFill>
                  <a:schemeClr val="hlink"/>
                </a:solidFill>
                <a:latin typeface="Arial"/>
                <a:ea typeface="Arial"/>
                <a:cs typeface="Arial"/>
                <a:sym typeface="Arial"/>
                <a:hlinkClick r:id="rId4"/>
              </a:rPr>
              <a:t>KESETT.org</a:t>
            </a:r>
            <a:r>
              <a:rPr i="1" lang="en-US" sz="2400">
                <a:latin typeface="Arial"/>
                <a:ea typeface="Arial"/>
                <a:cs typeface="Arial"/>
                <a:sym typeface="Arial"/>
              </a:rPr>
              <a:t> &gt; Getting started &gt; Blue button </a:t>
            </a:r>
            <a:endParaRPr i="1" sz="2400">
              <a:latin typeface="Arial"/>
              <a:ea typeface="Arial"/>
              <a:cs typeface="Arial"/>
              <a:sym typeface="Arial"/>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44" name="Shape 1144"/>
        <p:cNvGrpSpPr/>
        <p:nvPr/>
      </p:nvGrpSpPr>
      <p:grpSpPr>
        <a:xfrm>
          <a:off x="0" y="0"/>
          <a:ext cx="0" cy="0"/>
          <a:chOff x="0" y="0"/>
          <a:chExt cx="0" cy="0"/>
        </a:xfrm>
      </p:grpSpPr>
      <p:sp>
        <p:nvSpPr>
          <p:cNvPr id="1145" name="Google Shape;1145;g3d422ecfddc_0_298"/>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90000"/>
              </a:lnSpc>
              <a:spcBef>
                <a:spcPts val="0"/>
              </a:spcBef>
              <a:spcAft>
                <a:spcPts val="0"/>
              </a:spcAft>
              <a:buClr>
                <a:schemeClr val="dk1"/>
              </a:buClr>
              <a:buSzPct val="70707"/>
              <a:buFont typeface="Play"/>
              <a:buNone/>
            </a:pPr>
            <a:r>
              <a:rPr lang="en-US">
                <a:latin typeface="Arial"/>
                <a:ea typeface="Arial"/>
                <a:cs typeface="Arial"/>
                <a:sym typeface="Arial"/>
              </a:rPr>
              <a:t>Site Addresses</a:t>
            </a:r>
            <a:endParaRPr>
              <a:latin typeface="Arial"/>
              <a:ea typeface="Arial"/>
              <a:cs typeface="Arial"/>
              <a:sym typeface="Arial"/>
            </a:endParaRPr>
          </a:p>
        </p:txBody>
      </p:sp>
      <p:sp>
        <p:nvSpPr>
          <p:cNvPr id="1146" name="Google Shape;1146;g3d422ecfddc_0_298"/>
          <p:cNvSpPr/>
          <p:nvPr/>
        </p:nvSpPr>
        <p:spPr>
          <a:xfrm>
            <a:off x="0" y="0"/>
            <a:ext cx="12192000" cy="4869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61900" lIns="161900" spcFirstLastPara="1" rIns="161900" wrap="square" tIns="161900">
            <a:noAutofit/>
          </a:bodyPr>
          <a:lstStyle/>
          <a:p>
            <a:pPr indent="0" lvl="0" marL="0" marR="0" rtl="0" algn="ctr">
              <a:lnSpc>
                <a:spcPct val="100000"/>
              </a:lnSpc>
              <a:spcBef>
                <a:spcPts val="0"/>
              </a:spcBef>
              <a:spcAft>
                <a:spcPts val="0"/>
              </a:spcAft>
              <a:buClr>
                <a:srgbClr val="000000"/>
              </a:buClr>
              <a:buSzPts val="2479"/>
              <a:buFont typeface="Arial"/>
              <a:buNone/>
            </a:pPr>
            <a:r>
              <a:t/>
            </a:r>
            <a:endParaRPr b="0" i="0" sz="2479" u="none" cap="none" strike="noStrike">
              <a:solidFill>
                <a:schemeClr val="dk1"/>
              </a:solidFill>
              <a:latin typeface="Arial"/>
              <a:ea typeface="Arial"/>
              <a:cs typeface="Arial"/>
              <a:sym typeface="Arial"/>
            </a:endParaRPr>
          </a:p>
        </p:txBody>
      </p:sp>
      <p:pic>
        <p:nvPicPr>
          <p:cNvPr id="1147" name="Google Shape;1147;g3d422ecfddc_0_298"/>
          <p:cNvPicPr preferRelativeResize="0"/>
          <p:nvPr/>
        </p:nvPicPr>
        <p:blipFill rotWithShape="1">
          <a:blip r:embed="rId3">
            <a:alphaModFix/>
          </a:blip>
          <a:srcRect b="0" l="0" r="0" t="25893"/>
          <a:stretch/>
        </p:blipFill>
        <p:spPr>
          <a:xfrm>
            <a:off x="415601" y="1536650"/>
            <a:ext cx="11360800" cy="2146983"/>
          </a:xfrm>
          <a:prstGeom prst="rect">
            <a:avLst/>
          </a:prstGeom>
          <a:noFill/>
          <a:ln>
            <a:noFill/>
          </a:ln>
        </p:spPr>
      </p:pic>
      <p:pic>
        <p:nvPicPr>
          <p:cNvPr id="1148" name="Google Shape;1148;g3d422ecfddc_0_298"/>
          <p:cNvPicPr preferRelativeResize="0"/>
          <p:nvPr/>
        </p:nvPicPr>
        <p:blipFill rotWithShape="1">
          <a:blip r:embed="rId4">
            <a:alphaModFix/>
          </a:blip>
          <a:srcRect b="0" l="0" r="8534" t="0"/>
          <a:stretch/>
        </p:blipFill>
        <p:spPr>
          <a:xfrm>
            <a:off x="273268" y="3850237"/>
            <a:ext cx="11645466" cy="1763993"/>
          </a:xfrm>
          <a:prstGeom prst="rect">
            <a:avLst/>
          </a:prstGeom>
          <a:noFill/>
          <a:ln>
            <a:noFill/>
          </a:ln>
        </p:spPr>
      </p:pic>
      <p:pic>
        <p:nvPicPr>
          <p:cNvPr id="1149" name="Google Shape;1149;g3d422ecfddc_0_298" title="kesett logo with eeg 3.png"/>
          <p:cNvPicPr preferRelativeResize="0"/>
          <p:nvPr/>
        </p:nvPicPr>
        <p:blipFill rotWithShape="1">
          <a:blip r:embed="rId5">
            <a:alphaModFix/>
          </a:blip>
          <a:srcRect b="0" l="0" r="0" t="0"/>
          <a:stretch/>
        </p:blipFill>
        <p:spPr>
          <a:xfrm>
            <a:off x="10090132" y="5837900"/>
            <a:ext cx="1970934" cy="928333"/>
          </a:xfrm>
          <a:prstGeom prst="rect">
            <a:avLst/>
          </a:prstGeom>
          <a:noFill/>
          <a:ln>
            <a:noFill/>
          </a:ln>
        </p:spPr>
      </p:pic>
      <p:pic>
        <p:nvPicPr>
          <p:cNvPr id="1150" name="Google Shape;1150;g3d422ecfddc_0_298" title="SIREN-Acronym Only.png"/>
          <p:cNvPicPr preferRelativeResize="0"/>
          <p:nvPr/>
        </p:nvPicPr>
        <p:blipFill rotWithShape="1">
          <a:blip r:embed="rId6">
            <a:alphaModFix/>
          </a:blip>
          <a:srcRect b="0" l="0" r="0" t="0"/>
          <a:stretch/>
        </p:blipFill>
        <p:spPr>
          <a:xfrm>
            <a:off x="0" y="5675500"/>
            <a:ext cx="2229436" cy="1253133"/>
          </a:xfrm>
          <a:prstGeom prst="rect">
            <a:avLst/>
          </a:prstGeom>
          <a:noFill/>
          <a:ln>
            <a:noFill/>
          </a:ln>
        </p:spPr>
      </p:pic>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54" name="Shape 1154"/>
        <p:cNvGrpSpPr/>
        <p:nvPr/>
      </p:nvGrpSpPr>
      <p:grpSpPr>
        <a:xfrm>
          <a:off x="0" y="0"/>
          <a:ext cx="0" cy="0"/>
          <a:chOff x="0" y="0"/>
          <a:chExt cx="0" cy="0"/>
        </a:xfrm>
      </p:grpSpPr>
      <p:sp>
        <p:nvSpPr>
          <p:cNvPr id="1155" name="Google Shape;1155;g3d422ecfddc_0_307"/>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90000"/>
              </a:lnSpc>
              <a:spcBef>
                <a:spcPts val="0"/>
              </a:spcBef>
              <a:spcAft>
                <a:spcPts val="0"/>
              </a:spcAft>
              <a:buClr>
                <a:schemeClr val="dk1"/>
              </a:buClr>
              <a:buSzPct val="70707"/>
              <a:buFont typeface="Play"/>
              <a:buNone/>
            </a:pPr>
            <a:r>
              <a:rPr lang="en-US">
                <a:latin typeface="Arial"/>
                <a:ea typeface="Arial"/>
                <a:cs typeface="Arial"/>
                <a:sym typeface="Arial"/>
              </a:rPr>
              <a:t>Regulatory Documents</a:t>
            </a:r>
            <a:endParaRPr>
              <a:latin typeface="Arial"/>
              <a:ea typeface="Arial"/>
              <a:cs typeface="Arial"/>
              <a:sym typeface="Arial"/>
            </a:endParaRPr>
          </a:p>
        </p:txBody>
      </p:sp>
      <p:sp>
        <p:nvSpPr>
          <p:cNvPr id="1156" name="Google Shape;1156;g3d422ecfddc_0_307"/>
          <p:cNvSpPr/>
          <p:nvPr/>
        </p:nvSpPr>
        <p:spPr>
          <a:xfrm>
            <a:off x="0" y="0"/>
            <a:ext cx="12192000" cy="4869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61900" lIns="161900" spcFirstLastPara="1" rIns="161900" wrap="square" tIns="161900">
            <a:noAutofit/>
          </a:bodyPr>
          <a:lstStyle/>
          <a:p>
            <a:pPr indent="0" lvl="0" marL="0" marR="0" rtl="0" algn="ctr">
              <a:lnSpc>
                <a:spcPct val="100000"/>
              </a:lnSpc>
              <a:spcBef>
                <a:spcPts val="0"/>
              </a:spcBef>
              <a:spcAft>
                <a:spcPts val="0"/>
              </a:spcAft>
              <a:buClr>
                <a:srgbClr val="000000"/>
              </a:buClr>
              <a:buSzPts val="2479"/>
              <a:buFont typeface="Arial"/>
              <a:buNone/>
            </a:pPr>
            <a:r>
              <a:t/>
            </a:r>
            <a:endParaRPr b="0" i="0" sz="2479" u="none" cap="none" strike="noStrike">
              <a:solidFill>
                <a:schemeClr val="dk1"/>
              </a:solidFill>
              <a:latin typeface="Arial"/>
              <a:ea typeface="Arial"/>
              <a:cs typeface="Arial"/>
              <a:sym typeface="Arial"/>
            </a:endParaRPr>
          </a:p>
        </p:txBody>
      </p:sp>
      <p:pic>
        <p:nvPicPr>
          <p:cNvPr id="1157" name="Google Shape;1157;g3d422ecfddc_0_307" title="SIREN-Acronym Only.png"/>
          <p:cNvPicPr preferRelativeResize="0"/>
          <p:nvPr/>
        </p:nvPicPr>
        <p:blipFill rotWithShape="1">
          <a:blip r:embed="rId3">
            <a:alphaModFix/>
          </a:blip>
          <a:srcRect b="0" l="0" r="0" t="0"/>
          <a:stretch/>
        </p:blipFill>
        <p:spPr>
          <a:xfrm>
            <a:off x="0" y="5675500"/>
            <a:ext cx="2229436" cy="1253133"/>
          </a:xfrm>
          <a:prstGeom prst="rect">
            <a:avLst/>
          </a:prstGeom>
          <a:noFill/>
          <a:ln>
            <a:noFill/>
          </a:ln>
        </p:spPr>
      </p:pic>
      <p:pic>
        <p:nvPicPr>
          <p:cNvPr id="1158" name="Google Shape;1158;g3d422ecfddc_0_307" title="kesett logo with eeg 3.png"/>
          <p:cNvPicPr preferRelativeResize="0"/>
          <p:nvPr/>
        </p:nvPicPr>
        <p:blipFill rotWithShape="1">
          <a:blip r:embed="rId4">
            <a:alphaModFix/>
          </a:blip>
          <a:srcRect b="0" l="0" r="0" t="0"/>
          <a:stretch/>
        </p:blipFill>
        <p:spPr>
          <a:xfrm>
            <a:off x="10090132" y="5837900"/>
            <a:ext cx="1970934" cy="928333"/>
          </a:xfrm>
          <a:prstGeom prst="rect">
            <a:avLst/>
          </a:prstGeom>
          <a:noFill/>
          <a:ln>
            <a:noFill/>
          </a:ln>
        </p:spPr>
      </p:pic>
      <p:pic>
        <p:nvPicPr>
          <p:cNvPr id="1159" name="Google Shape;1159;g3d422ecfddc_0_307"/>
          <p:cNvPicPr preferRelativeResize="0"/>
          <p:nvPr/>
        </p:nvPicPr>
        <p:blipFill rotWithShape="1">
          <a:blip r:embed="rId5">
            <a:alphaModFix/>
          </a:blip>
          <a:srcRect b="0" l="0" r="13778" t="0"/>
          <a:stretch/>
        </p:blipFill>
        <p:spPr>
          <a:xfrm>
            <a:off x="746708" y="1356967"/>
            <a:ext cx="10512534" cy="4385416"/>
          </a:xfrm>
          <a:prstGeom prst="rect">
            <a:avLst/>
          </a:prstGeom>
          <a:noFill/>
          <a:ln>
            <a:noFill/>
          </a:ln>
        </p:spPr>
      </p:pic>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63" name="Shape 1163"/>
        <p:cNvGrpSpPr/>
        <p:nvPr/>
      </p:nvGrpSpPr>
      <p:grpSpPr>
        <a:xfrm>
          <a:off x="0" y="0"/>
          <a:ext cx="0" cy="0"/>
          <a:chOff x="0" y="0"/>
          <a:chExt cx="0" cy="0"/>
        </a:xfrm>
      </p:grpSpPr>
      <p:sp>
        <p:nvSpPr>
          <p:cNvPr id="1164" name="Google Shape;1164;g3d422ecfddc_0_315"/>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90000"/>
              </a:lnSpc>
              <a:spcBef>
                <a:spcPts val="0"/>
              </a:spcBef>
              <a:spcAft>
                <a:spcPts val="0"/>
              </a:spcAft>
              <a:buClr>
                <a:schemeClr val="dk1"/>
              </a:buClr>
              <a:buSzPct val="70707"/>
              <a:buFont typeface="Play"/>
              <a:buNone/>
            </a:pPr>
            <a:r>
              <a:rPr lang="en-US">
                <a:latin typeface="Arial"/>
                <a:ea typeface="Arial"/>
                <a:cs typeface="Arial"/>
                <a:sym typeface="Arial"/>
              </a:rPr>
              <a:t>Regulatory Documents</a:t>
            </a:r>
            <a:endParaRPr>
              <a:latin typeface="Arial"/>
              <a:ea typeface="Arial"/>
              <a:cs typeface="Arial"/>
              <a:sym typeface="Arial"/>
            </a:endParaRPr>
          </a:p>
        </p:txBody>
      </p:sp>
      <p:sp>
        <p:nvSpPr>
          <p:cNvPr id="1165" name="Google Shape;1165;g3d422ecfddc_0_315"/>
          <p:cNvSpPr txBox="1"/>
          <p:nvPr>
            <p:ph idx="1" type="body"/>
          </p:nvPr>
        </p:nvSpPr>
        <p:spPr>
          <a:xfrm>
            <a:off x="2184400" y="1536633"/>
            <a:ext cx="7823100" cy="3798300"/>
          </a:xfrm>
          <a:prstGeom prst="rect">
            <a:avLst/>
          </a:prstGeom>
          <a:noFill/>
          <a:ln>
            <a:noFill/>
          </a:ln>
        </p:spPr>
        <p:txBody>
          <a:bodyPr anchorCtr="0" anchor="t" bIns="121900" lIns="121900" spcFirstLastPara="1" rIns="121900" wrap="square" tIns="121900">
            <a:normAutofit/>
          </a:bodyPr>
          <a:lstStyle/>
          <a:p>
            <a:pPr indent="0" lvl="0" marL="0" rtl="0" algn="l">
              <a:lnSpc>
                <a:spcPct val="90000"/>
              </a:lnSpc>
              <a:spcBef>
                <a:spcPts val="0"/>
              </a:spcBef>
              <a:spcAft>
                <a:spcPts val="1600"/>
              </a:spcAft>
              <a:buClr>
                <a:schemeClr val="dk1"/>
              </a:buClr>
              <a:buSzPts val="1800"/>
              <a:buNone/>
            </a:pPr>
            <a:r>
              <a:t/>
            </a:r>
            <a:endParaRPr/>
          </a:p>
        </p:txBody>
      </p:sp>
      <p:sp>
        <p:nvSpPr>
          <p:cNvPr id="1166" name="Google Shape;1166;g3d422ecfddc_0_315"/>
          <p:cNvSpPr/>
          <p:nvPr/>
        </p:nvSpPr>
        <p:spPr>
          <a:xfrm>
            <a:off x="0" y="0"/>
            <a:ext cx="12192000" cy="4869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61900" lIns="161900" spcFirstLastPara="1" rIns="161900" wrap="square" tIns="161900">
            <a:noAutofit/>
          </a:bodyPr>
          <a:lstStyle/>
          <a:p>
            <a:pPr indent="0" lvl="0" marL="0" marR="0" rtl="0" algn="ctr">
              <a:lnSpc>
                <a:spcPct val="100000"/>
              </a:lnSpc>
              <a:spcBef>
                <a:spcPts val="0"/>
              </a:spcBef>
              <a:spcAft>
                <a:spcPts val="0"/>
              </a:spcAft>
              <a:buClr>
                <a:srgbClr val="000000"/>
              </a:buClr>
              <a:buSzPts val="2479"/>
              <a:buFont typeface="Arial"/>
              <a:buNone/>
            </a:pPr>
            <a:r>
              <a:t/>
            </a:r>
            <a:endParaRPr b="0" i="0" sz="2479" u="none" cap="none" strike="noStrike">
              <a:solidFill>
                <a:schemeClr val="dk1"/>
              </a:solidFill>
              <a:latin typeface="Arial"/>
              <a:ea typeface="Arial"/>
              <a:cs typeface="Arial"/>
              <a:sym typeface="Arial"/>
            </a:endParaRPr>
          </a:p>
        </p:txBody>
      </p:sp>
      <p:pic>
        <p:nvPicPr>
          <p:cNvPr id="1167" name="Google Shape;1167;g3d422ecfddc_0_315" title="SIREN-Acronym Only.png"/>
          <p:cNvPicPr preferRelativeResize="0"/>
          <p:nvPr/>
        </p:nvPicPr>
        <p:blipFill rotWithShape="1">
          <a:blip r:embed="rId3">
            <a:alphaModFix/>
          </a:blip>
          <a:srcRect b="0" l="0" r="0" t="0"/>
          <a:stretch/>
        </p:blipFill>
        <p:spPr>
          <a:xfrm>
            <a:off x="0" y="5675500"/>
            <a:ext cx="2229436" cy="1253133"/>
          </a:xfrm>
          <a:prstGeom prst="rect">
            <a:avLst/>
          </a:prstGeom>
          <a:noFill/>
          <a:ln>
            <a:noFill/>
          </a:ln>
        </p:spPr>
      </p:pic>
      <p:pic>
        <p:nvPicPr>
          <p:cNvPr id="1168" name="Google Shape;1168;g3d422ecfddc_0_315" title="kesett logo with eeg 3.png"/>
          <p:cNvPicPr preferRelativeResize="0"/>
          <p:nvPr/>
        </p:nvPicPr>
        <p:blipFill rotWithShape="1">
          <a:blip r:embed="rId4">
            <a:alphaModFix/>
          </a:blip>
          <a:srcRect b="0" l="0" r="0" t="0"/>
          <a:stretch/>
        </p:blipFill>
        <p:spPr>
          <a:xfrm>
            <a:off x="10090132" y="5837900"/>
            <a:ext cx="1970934" cy="928333"/>
          </a:xfrm>
          <a:prstGeom prst="rect">
            <a:avLst/>
          </a:prstGeom>
          <a:noFill/>
          <a:ln>
            <a:noFill/>
          </a:ln>
        </p:spPr>
      </p:pic>
      <p:pic>
        <p:nvPicPr>
          <p:cNvPr id="1169" name="Google Shape;1169;g3d422ecfddc_0_315"/>
          <p:cNvPicPr preferRelativeResize="0"/>
          <p:nvPr/>
        </p:nvPicPr>
        <p:blipFill rotWithShape="1">
          <a:blip r:embed="rId5">
            <a:alphaModFix/>
          </a:blip>
          <a:srcRect b="0" l="0" r="0" t="0"/>
          <a:stretch/>
        </p:blipFill>
        <p:spPr>
          <a:xfrm>
            <a:off x="2184400" y="1701800"/>
            <a:ext cx="7823200" cy="3454400"/>
          </a:xfrm>
          <a:prstGeom prst="rect">
            <a:avLst/>
          </a:prstGeom>
          <a:noFill/>
          <a:ln>
            <a:noFill/>
          </a:ln>
        </p:spPr>
      </p:pic>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73" name="Shape 1173"/>
        <p:cNvGrpSpPr/>
        <p:nvPr/>
      </p:nvGrpSpPr>
      <p:grpSpPr>
        <a:xfrm>
          <a:off x="0" y="0"/>
          <a:ext cx="0" cy="0"/>
          <a:chOff x="0" y="0"/>
          <a:chExt cx="0" cy="0"/>
        </a:xfrm>
      </p:grpSpPr>
      <p:sp>
        <p:nvSpPr>
          <p:cNvPr id="1174" name="Google Shape;1174;g3d422ecfddc_0_324"/>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90000"/>
              </a:lnSpc>
              <a:spcBef>
                <a:spcPts val="0"/>
              </a:spcBef>
              <a:spcAft>
                <a:spcPts val="0"/>
              </a:spcAft>
              <a:buClr>
                <a:schemeClr val="dk1"/>
              </a:buClr>
              <a:buSzPct val="70707"/>
              <a:buFont typeface="Play"/>
              <a:buNone/>
            </a:pPr>
            <a:r>
              <a:rPr lang="en-US">
                <a:latin typeface="Arial"/>
                <a:ea typeface="Arial"/>
                <a:cs typeface="Arial"/>
                <a:sym typeface="Arial"/>
              </a:rPr>
              <a:t>Regulatory Documents</a:t>
            </a:r>
            <a:endParaRPr>
              <a:latin typeface="Arial"/>
              <a:ea typeface="Arial"/>
              <a:cs typeface="Arial"/>
              <a:sym typeface="Arial"/>
            </a:endParaRPr>
          </a:p>
        </p:txBody>
      </p:sp>
      <p:sp>
        <p:nvSpPr>
          <p:cNvPr id="1175" name="Google Shape;1175;g3d422ecfddc_0_324"/>
          <p:cNvSpPr/>
          <p:nvPr/>
        </p:nvSpPr>
        <p:spPr>
          <a:xfrm>
            <a:off x="0" y="0"/>
            <a:ext cx="12192000" cy="4869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61900" lIns="161900" spcFirstLastPara="1" rIns="161900" wrap="square" tIns="161900">
            <a:noAutofit/>
          </a:bodyPr>
          <a:lstStyle/>
          <a:p>
            <a:pPr indent="0" lvl="0" marL="0" marR="0" rtl="0" algn="ctr">
              <a:lnSpc>
                <a:spcPct val="100000"/>
              </a:lnSpc>
              <a:spcBef>
                <a:spcPts val="0"/>
              </a:spcBef>
              <a:spcAft>
                <a:spcPts val="0"/>
              </a:spcAft>
              <a:buClr>
                <a:srgbClr val="000000"/>
              </a:buClr>
              <a:buSzPts val="2479"/>
              <a:buFont typeface="Arial"/>
              <a:buNone/>
            </a:pPr>
            <a:r>
              <a:t/>
            </a:r>
            <a:endParaRPr b="0" i="0" sz="2479" u="none" cap="none" strike="noStrike">
              <a:solidFill>
                <a:schemeClr val="dk1"/>
              </a:solidFill>
              <a:latin typeface="Arial"/>
              <a:ea typeface="Arial"/>
              <a:cs typeface="Arial"/>
              <a:sym typeface="Arial"/>
            </a:endParaRPr>
          </a:p>
        </p:txBody>
      </p:sp>
      <p:pic>
        <p:nvPicPr>
          <p:cNvPr id="1176" name="Google Shape;1176;g3d422ecfddc_0_324" title="SIREN-Acronym Only.png"/>
          <p:cNvPicPr preferRelativeResize="0"/>
          <p:nvPr/>
        </p:nvPicPr>
        <p:blipFill rotWithShape="1">
          <a:blip r:embed="rId3">
            <a:alphaModFix/>
          </a:blip>
          <a:srcRect b="0" l="0" r="0" t="0"/>
          <a:stretch/>
        </p:blipFill>
        <p:spPr>
          <a:xfrm>
            <a:off x="0" y="5675500"/>
            <a:ext cx="2229436" cy="1253133"/>
          </a:xfrm>
          <a:prstGeom prst="rect">
            <a:avLst/>
          </a:prstGeom>
          <a:noFill/>
          <a:ln>
            <a:noFill/>
          </a:ln>
        </p:spPr>
      </p:pic>
      <p:pic>
        <p:nvPicPr>
          <p:cNvPr id="1177" name="Google Shape;1177;g3d422ecfddc_0_324" title="kesett logo with eeg 3.png"/>
          <p:cNvPicPr preferRelativeResize="0"/>
          <p:nvPr/>
        </p:nvPicPr>
        <p:blipFill rotWithShape="1">
          <a:blip r:embed="rId4">
            <a:alphaModFix/>
          </a:blip>
          <a:srcRect b="0" l="0" r="0" t="0"/>
          <a:stretch/>
        </p:blipFill>
        <p:spPr>
          <a:xfrm>
            <a:off x="10090132" y="5837900"/>
            <a:ext cx="1970934" cy="928333"/>
          </a:xfrm>
          <a:prstGeom prst="rect">
            <a:avLst/>
          </a:prstGeom>
          <a:noFill/>
          <a:ln>
            <a:noFill/>
          </a:ln>
        </p:spPr>
      </p:pic>
      <p:pic>
        <p:nvPicPr>
          <p:cNvPr id="1178" name="Google Shape;1178;g3d422ecfddc_0_324"/>
          <p:cNvPicPr preferRelativeResize="0"/>
          <p:nvPr/>
        </p:nvPicPr>
        <p:blipFill rotWithShape="1">
          <a:blip r:embed="rId5">
            <a:alphaModFix/>
          </a:blip>
          <a:srcRect b="0" l="0" r="0" t="0"/>
          <a:stretch/>
        </p:blipFill>
        <p:spPr>
          <a:xfrm>
            <a:off x="857250" y="1356967"/>
            <a:ext cx="9808326" cy="4702333"/>
          </a:xfrm>
          <a:prstGeom prst="rect">
            <a:avLst/>
          </a:prstGeom>
          <a:noFill/>
          <a:ln>
            <a:noFill/>
          </a:ln>
        </p:spPr>
      </p:pic>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82" name="Shape 1182"/>
        <p:cNvGrpSpPr/>
        <p:nvPr/>
      </p:nvGrpSpPr>
      <p:grpSpPr>
        <a:xfrm>
          <a:off x="0" y="0"/>
          <a:ext cx="0" cy="0"/>
          <a:chOff x="0" y="0"/>
          <a:chExt cx="0" cy="0"/>
        </a:xfrm>
      </p:grpSpPr>
      <p:sp>
        <p:nvSpPr>
          <p:cNvPr id="1183" name="Google Shape;1183;g3d422ecfddc_0_332"/>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90000"/>
              </a:lnSpc>
              <a:spcBef>
                <a:spcPts val="0"/>
              </a:spcBef>
              <a:spcAft>
                <a:spcPts val="0"/>
              </a:spcAft>
              <a:buClr>
                <a:schemeClr val="dk1"/>
              </a:buClr>
              <a:buSzPct val="70707"/>
              <a:buFont typeface="Play"/>
              <a:buNone/>
            </a:pPr>
            <a:r>
              <a:rPr lang="en-US">
                <a:latin typeface="Arial"/>
                <a:ea typeface="Arial"/>
                <a:cs typeface="Arial"/>
                <a:sym typeface="Arial"/>
              </a:rPr>
              <a:t>Regulatory Documents</a:t>
            </a:r>
            <a:endParaRPr>
              <a:latin typeface="Arial"/>
              <a:ea typeface="Arial"/>
              <a:cs typeface="Arial"/>
              <a:sym typeface="Arial"/>
            </a:endParaRPr>
          </a:p>
        </p:txBody>
      </p:sp>
      <p:sp>
        <p:nvSpPr>
          <p:cNvPr id="1184" name="Google Shape;1184;g3d422ecfddc_0_332"/>
          <p:cNvSpPr/>
          <p:nvPr/>
        </p:nvSpPr>
        <p:spPr>
          <a:xfrm>
            <a:off x="0" y="0"/>
            <a:ext cx="12192000" cy="4869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61900" lIns="161900" spcFirstLastPara="1" rIns="161900" wrap="square" tIns="161900">
            <a:noAutofit/>
          </a:bodyPr>
          <a:lstStyle/>
          <a:p>
            <a:pPr indent="0" lvl="0" marL="0" marR="0" rtl="0" algn="ctr">
              <a:lnSpc>
                <a:spcPct val="100000"/>
              </a:lnSpc>
              <a:spcBef>
                <a:spcPts val="0"/>
              </a:spcBef>
              <a:spcAft>
                <a:spcPts val="0"/>
              </a:spcAft>
              <a:buClr>
                <a:srgbClr val="000000"/>
              </a:buClr>
              <a:buSzPts val="2479"/>
              <a:buFont typeface="Arial"/>
              <a:buNone/>
            </a:pPr>
            <a:r>
              <a:t/>
            </a:r>
            <a:endParaRPr b="0" i="0" sz="2479" u="none" cap="none" strike="noStrike">
              <a:solidFill>
                <a:schemeClr val="dk1"/>
              </a:solidFill>
              <a:latin typeface="Arial"/>
              <a:ea typeface="Arial"/>
              <a:cs typeface="Arial"/>
              <a:sym typeface="Arial"/>
            </a:endParaRPr>
          </a:p>
        </p:txBody>
      </p:sp>
      <p:pic>
        <p:nvPicPr>
          <p:cNvPr id="1185" name="Google Shape;1185;g3d422ecfddc_0_332" title="SIREN-Acronym Only.png"/>
          <p:cNvPicPr preferRelativeResize="0"/>
          <p:nvPr/>
        </p:nvPicPr>
        <p:blipFill rotWithShape="1">
          <a:blip r:embed="rId3">
            <a:alphaModFix/>
          </a:blip>
          <a:srcRect b="0" l="0" r="0" t="0"/>
          <a:stretch/>
        </p:blipFill>
        <p:spPr>
          <a:xfrm>
            <a:off x="0" y="5675500"/>
            <a:ext cx="2229436" cy="1253133"/>
          </a:xfrm>
          <a:prstGeom prst="rect">
            <a:avLst/>
          </a:prstGeom>
          <a:noFill/>
          <a:ln>
            <a:noFill/>
          </a:ln>
        </p:spPr>
      </p:pic>
      <p:pic>
        <p:nvPicPr>
          <p:cNvPr id="1186" name="Google Shape;1186;g3d422ecfddc_0_332" title="kesett logo with eeg 3.png"/>
          <p:cNvPicPr preferRelativeResize="0"/>
          <p:nvPr/>
        </p:nvPicPr>
        <p:blipFill rotWithShape="1">
          <a:blip r:embed="rId4">
            <a:alphaModFix/>
          </a:blip>
          <a:srcRect b="0" l="0" r="0" t="0"/>
          <a:stretch/>
        </p:blipFill>
        <p:spPr>
          <a:xfrm>
            <a:off x="10090132" y="5837900"/>
            <a:ext cx="1970934" cy="928333"/>
          </a:xfrm>
          <a:prstGeom prst="rect">
            <a:avLst/>
          </a:prstGeom>
          <a:noFill/>
          <a:ln>
            <a:noFill/>
          </a:ln>
        </p:spPr>
      </p:pic>
      <p:pic>
        <p:nvPicPr>
          <p:cNvPr id="1187" name="Google Shape;1187;g3d422ecfddc_0_332"/>
          <p:cNvPicPr preferRelativeResize="0"/>
          <p:nvPr/>
        </p:nvPicPr>
        <p:blipFill rotWithShape="1">
          <a:blip r:embed="rId5">
            <a:alphaModFix/>
          </a:blip>
          <a:srcRect b="0" l="0" r="0" t="0"/>
          <a:stretch/>
        </p:blipFill>
        <p:spPr>
          <a:xfrm>
            <a:off x="254875" y="2260188"/>
            <a:ext cx="11573298" cy="2512088"/>
          </a:xfrm>
          <a:prstGeom prst="rect">
            <a:avLst/>
          </a:prstGeom>
          <a:noFill/>
          <a:ln>
            <a:noFill/>
          </a:ln>
        </p:spPr>
      </p:pic>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91" name="Shape 1191"/>
        <p:cNvGrpSpPr/>
        <p:nvPr/>
      </p:nvGrpSpPr>
      <p:grpSpPr>
        <a:xfrm>
          <a:off x="0" y="0"/>
          <a:ext cx="0" cy="0"/>
          <a:chOff x="0" y="0"/>
          <a:chExt cx="0" cy="0"/>
        </a:xfrm>
      </p:grpSpPr>
      <p:sp>
        <p:nvSpPr>
          <p:cNvPr id="1192" name="Google Shape;1192;g3d422ecfddc_0_340"/>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90000"/>
              </a:lnSpc>
              <a:spcBef>
                <a:spcPts val="0"/>
              </a:spcBef>
              <a:spcAft>
                <a:spcPts val="0"/>
              </a:spcAft>
              <a:buClr>
                <a:schemeClr val="dk1"/>
              </a:buClr>
              <a:buSzPct val="70707"/>
              <a:buFont typeface="Play"/>
              <a:buNone/>
            </a:pPr>
            <a:r>
              <a:rPr lang="en-US">
                <a:latin typeface="Arial"/>
                <a:ea typeface="Arial"/>
                <a:cs typeface="Arial"/>
                <a:sym typeface="Arial"/>
              </a:rPr>
              <a:t>EFIC</a:t>
            </a:r>
            <a:endParaRPr>
              <a:latin typeface="Arial"/>
              <a:ea typeface="Arial"/>
              <a:cs typeface="Arial"/>
              <a:sym typeface="Arial"/>
            </a:endParaRPr>
          </a:p>
        </p:txBody>
      </p:sp>
      <p:sp>
        <p:nvSpPr>
          <p:cNvPr id="1193" name="Google Shape;1193;g3d422ecfddc_0_340"/>
          <p:cNvSpPr/>
          <p:nvPr/>
        </p:nvSpPr>
        <p:spPr>
          <a:xfrm>
            <a:off x="0" y="0"/>
            <a:ext cx="12192000" cy="486900"/>
          </a:xfrm>
          <a:prstGeom prst="rect">
            <a:avLst/>
          </a:prstGeom>
          <a:solidFill>
            <a:srgbClr val="743192"/>
          </a:solidFill>
          <a:ln cap="flat" cmpd="sng" w="12650">
            <a:solidFill>
              <a:srgbClr val="595959"/>
            </a:solidFill>
            <a:prstDash val="solid"/>
            <a:round/>
            <a:headEnd len="sm" w="sm" type="none"/>
            <a:tailEnd len="sm" w="sm" type="none"/>
          </a:ln>
        </p:spPr>
        <p:txBody>
          <a:bodyPr anchorCtr="0" anchor="ctr" bIns="161900" lIns="161900" spcFirstLastPara="1" rIns="161900" wrap="square" tIns="161900">
            <a:noAutofit/>
          </a:bodyPr>
          <a:lstStyle/>
          <a:p>
            <a:pPr indent="0" lvl="0" marL="0" marR="0" rtl="0" algn="ctr">
              <a:lnSpc>
                <a:spcPct val="100000"/>
              </a:lnSpc>
              <a:spcBef>
                <a:spcPts val="0"/>
              </a:spcBef>
              <a:spcAft>
                <a:spcPts val="0"/>
              </a:spcAft>
              <a:buClr>
                <a:srgbClr val="000000"/>
              </a:buClr>
              <a:buSzPts val="2479"/>
              <a:buFont typeface="Arial"/>
              <a:buNone/>
            </a:pPr>
            <a:r>
              <a:t/>
            </a:r>
            <a:endParaRPr b="0" i="0" sz="2479" u="none" cap="none" strike="noStrike">
              <a:solidFill>
                <a:schemeClr val="dk1"/>
              </a:solidFill>
              <a:latin typeface="Arial"/>
              <a:ea typeface="Arial"/>
              <a:cs typeface="Arial"/>
              <a:sym typeface="Arial"/>
            </a:endParaRPr>
          </a:p>
        </p:txBody>
      </p:sp>
      <p:pic>
        <p:nvPicPr>
          <p:cNvPr id="1194" name="Google Shape;1194;g3d422ecfddc_0_340" title="SIREN-Acronym Only.png"/>
          <p:cNvPicPr preferRelativeResize="0"/>
          <p:nvPr/>
        </p:nvPicPr>
        <p:blipFill rotWithShape="1">
          <a:blip r:embed="rId3">
            <a:alphaModFix/>
          </a:blip>
          <a:srcRect b="0" l="0" r="0" t="0"/>
          <a:stretch/>
        </p:blipFill>
        <p:spPr>
          <a:xfrm>
            <a:off x="0" y="5675500"/>
            <a:ext cx="2229436" cy="1253133"/>
          </a:xfrm>
          <a:prstGeom prst="rect">
            <a:avLst/>
          </a:prstGeom>
          <a:noFill/>
          <a:ln>
            <a:noFill/>
          </a:ln>
        </p:spPr>
      </p:pic>
      <p:pic>
        <p:nvPicPr>
          <p:cNvPr id="1195" name="Google Shape;1195;g3d422ecfddc_0_340" title="kesett logo with eeg 3.png"/>
          <p:cNvPicPr preferRelativeResize="0"/>
          <p:nvPr/>
        </p:nvPicPr>
        <p:blipFill rotWithShape="1">
          <a:blip r:embed="rId4">
            <a:alphaModFix/>
          </a:blip>
          <a:srcRect b="0" l="0" r="0" t="0"/>
          <a:stretch/>
        </p:blipFill>
        <p:spPr>
          <a:xfrm>
            <a:off x="10090132" y="5837900"/>
            <a:ext cx="1970934" cy="928333"/>
          </a:xfrm>
          <a:prstGeom prst="rect">
            <a:avLst/>
          </a:prstGeom>
          <a:noFill/>
          <a:ln>
            <a:noFill/>
          </a:ln>
        </p:spPr>
      </p:pic>
      <p:pic>
        <p:nvPicPr>
          <p:cNvPr id="1196" name="Google Shape;1196;g3d422ecfddc_0_340"/>
          <p:cNvPicPr preferRelativeResize="0"/>
          <p:nvPr/>
        </p:nvPicPr>
        <p:blipFill rotWithShape="1">
          <a:blip r:embed="rId5">
            <a:alphaModFix/>
          </a:blip>
          <a:srcRect b="0" l="0" r="0" t="0"/>
          <a:stretch/>
        </p:blipFill>
        <p:spPr>
          <a:xfrm>
            <a:off x="630463" y="1428200"/>
            <a:ext cx="10931077" cy="4338475"/>
          </a:xfrm>
          <a:prstGeom prst="rect">
            <a:avLst/>
          </a:prstGeom>
          <a:noFill/>
          <a:ln>
            <a:noFill/>
          </a:ln>
        </p:spPr>
      </p:pic>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00" name="Shape 1200"/>
        <p:cNvGrpSpPr/>
        <p:nvPr/>
      </p:nvGrpSpPr>
      <p:grpSpPr>
        <a:xfrm>
          <a:off x="0" y="0"/>
          <a:ext cx="0" cy="0"/>
          <a:chOff x="0" y="0"/>
          <a:chExt cx="0" cy="0"/>
        </a:xfrm>
      </p:grpSpPr>
      <p:sp>
        <p:nvSpPr>
          <p:cNvPr id="1201" name="Google Shape;1201;g3d422ecfddc_0_348"/>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Readiness Calls SOP</a:t>
            </a:r>
            <a:endParaRPr>
              <a:solidFill>
                <a:srgbClr val="743192"/>
              </a:solidFill>
              <a:latin typeface="Arial"/>
              <a:ea typeface="Arial"/>
              <a:cs typeface="Arial"/>
              <a:sym typeface="Arial"/>
            </a:endParaRPr>
          </a:p>
        </p:txBody>
      </p:sp>
      <p:pic>
        <p:nvPicPr>
          <p:cNvPr descr="A close-up of a logo&#10;&#10;AI-generated content may be incorrect." id="1202" name="Google Shape;1202;g3d422ecfddc_0_348"/>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203" name="Google Shape;1203;g3d422ecfddc_0_348"/>
          <p:cNvSpPr txBox="1"/>
          <p:nvPr/>
        </p:nvSpPr>
        <p:spPr>
          <a:xfrm>
            <a:off x="517792" y="1284303"/>
            <a:ext cx="11138100" cy="5448900"/>
          </a:xfrm>
          <a:prstGeom prst="rect">
            <a:avLst/>
          </a:prstGeom>
          <a:noFill/>
          <a:ln>
            <a:noFill/>
          </a:ln>
        </p:spPr>
        <p:txBody>
          <a:bodyPr anchorCtr="0" anchor="t" bIns="45700" lIns="91425" spcFirstLastPara="1" rIns="91425" wrap="square" tIns="45700">
            <a:spAutoFit/>
          </a:bodyPr>
          <a:lstStyle/>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Vince/Megan will contact site to schedule once EFIC report is finalized by UAB and CIRB submission is complete/in queue</a:t>
            </a:r>
            <a:endParaRPr b="0" i="0" sz="3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chemeClr val="dk1"/>
              </a:solidFill>
              <a:latin typeface="Arial"/>
              <a:ea typeface="Arial"/>
              <a:cs typeface="Arial"/>
              <a:sym typeface="Arial"/>
            </a:endParaRPr>
          </a:p>
          <a:p>
            <a:pPr indent="0" lvl="0" marL="914400" marR="0" rtl="0" algn="l">
              <a:lnSpc>
                <a:spcPct val="100000"/>
              </a:lnSpc>
              <a:spcBef>
                <a:spcPts val="0"/>
              </a:spcBef>
              <a:spcAft>
                <a:spcPts val="0"/>
              </a:spcAft>
              <a:buClr>
                <a:srgbClr val="000000"/>
              </a:buClr>
              <a:buSzPts val="3000"/>
              <a:buFont typeface="Arial"/>
              <a:buNone/>
            </a:pPr>
            <a:r>
              <a:t/>
            </a:r>
            <a:endParaRPr b="0" i="0" sz="30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3000"/>
              <a:buFont typeface="Arial"/>
              <a:buNone/>
            </a:pPr>
            <a:r>
              <a:t/>
            </a:r>
            <a:endParaRPr b="0" i="0" sz="3000" u="none" cap="none" strike="noStrike">
              <a:solidFill>
                <a:schemeClr val="dk1"/>
              </a:solidFill>
              <a:latin typeface="Arial"/>
              <a:ea typeface="Arial"/>
              <a:cs typeface="Arial"/>
              <a:sym typeface="Arial"/>
            </a:endParaRPr>
          </a:p>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Once scheduled, we will share the site-specific Readiness Checklist </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Site study team completes Checklist </a:t>
            </a:r>
            <a:r>
              <a:rPr b="0" i="0" lang="en-US" sz="3000" u="sng" cap="none" strike="noStrike">
                <a:solidFill>
                  <a:schemeClr val="dk1"/>
                </a:solidFill>
                <a:latin typeface="Arial"/>
                <a:ea typeface="Arial"/>
                <a:cs typeface="Arial"/>
                <a:sym typeface="Arial"/>
              </a:rPr>
              <a:t>at least 24-48 hours in advance</a:t>
            </a:r>
            <a:r>
              <a:rPr b="0" i="0" lang="en-US" sz="3000" u="none" cap="none" strike="noStrike">
                <a:solidFill>
                  <a:schemeClr val="dk1"/>
                </a:solidFill>
                <a:latin typeface="Arial"/>
                <a:ea typeface="Arial"/>
                <a:cs typeface="Arial"/>
                <a:sym typeface="Arial"/>
              </a:rPr>
              <a:t> to confirm call</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Aim to have very few/no remaining action items after the call</a:t>
            </a:r>
            <a:endParaRPr b="0" i="0" sz="30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graphicFrame>
        <p:nvGraphicFramePr>
          <p:cNvPr id="1204" name="Google Shape;1204;g3d422ecfddc_0_348"/>
          <p:cNvGraphicFramePr/>
          <p:nvPr/>
        </p:nvGraphicFramePr>
        <p:xfrm>
          <a:off x="952500" y="2430378"/>
          <a:ext cx="3000000" cy="3000000"/>
        </p:xfrm>
        <a:graphic>
          <a:graphicData uri="http://schemas.openxmlformats.org/drawingml/2006/table">
            <a:tbl>
              <a:tblPr>
                <a:noFill/>
                <a:tableStyleId>{9A5A0771-F830-4217-9E20-8CF988285017}</a:tableStyleId>
              </a:tblPr>
              <a:tblGrid>
                <a:gridCol w="3315325"/>
                <a:gridCol w="6971675"/>
              </a:tblGrid>
              <a:tr h="381000">
                <a:tc>
                  <a:txBody>
                    <a:bodyPr/>
                    <a:lstStyle/>
                    <a:p>
                      <a:pPr indent="0" lvl="0" marL="0" marR="0" rtl="0" algn="l">
                        <a:lnSpc>
                          <a:spcPct val="100000"/>
                        </a:lnSpc>
                        <a:spcBef>
                          <a:spcPts val="0"/>
                        </a:spcBef>
                        <a:spcAft>
                          <a:spcPts val="0"/>
                        </a:spcAft>
                        <a:buClr>
                          <a:srgbClr val="000000"/>
                        </a:buClr>
                        <a:buSzPts val="1600"/>
                        <a:buFont typeface="Arial"/>
                        <a:buNone/>
                      </a:pPr>
                      <a:r>
                        <a:rPr b="1" lang="en-US" sz="1600" u="none" cap="none" strike="noStrike">
                          <a:solidFill>
                            <a:schemeClr val="dk1"/>
                          </a:solidFill>
                        </a:rPr>
                        <a:t>Site required attendees</a:t>
                      </a:r>
                      <a:endParaRPr b="1" sz="1600" u="none" cap="none" strike="noStrike">
                        <a:solidFill>
                          <a:schemeClr val="dk1"/>
                        </a:solidFill>
                      </a:endParaRPr>
                    </a:p>
                  </a:txBody>
                  <a:tcPr marT="91425" marB="91425" marR="91425" marL="91425">
                    <a:solidFill>
                      <a:srgbClr val="E2D8EA"/>
                    </a:solidFill>
                  </a:tcP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t>Site PI, Primary SC</a:t>
                      </a:r>
                      <a:endParaRPr sz="1600" u="none" cap="none" strike="noStrike"/>
                    </a:p>
                  </a:txBody>
                  <a:tcPr marT="91425" marB="91425" marR="91425" marL="91425"/>
                </a:tc>
              </a:tr>
              <a:tr h="381000">
                <a:tc>
                  <a:txBody>
                    <a:bodyPr/>
                    <a:lstStyle/>
                    <a:p>
                      <a:pPr indent="0" lvl="0" marL="0" marR="0" rtl="0" algn="l">
                        <a:lnSpc>
                          <a:spcPct val="100000"/>
                        </a:lnSpc>
                        <a:spcBef>
                          <a:spcPts val="0"/>
                        </a:spcBef>
                        <a:spcAft>
                          <a:spcPts val="0"/>
                        </a:spcAft>
                        <a:buClr>
                          <a:srgbClr val="000000"/>
                        </a:buClr>
                        <a:buSzPts val="1600"/>
                        <a:buFont typeface="Arial"/>
                        <a:buNone/>
                      </a:pPr>
                      <a:r>
                        <a:rPr b="1" lang="en-US" sz="1600" u="none" cap="none" strike="noStrike">
                          <a:solidFill>
                            <a:schemeClr val="dk1"/>
                          </a:solidFill>
                        </a:rPr>
                        <a:t>Site recommended attendees</a:t>
                      </a:r>
                      <a:endParaRPr b="1" sz="1600" u="none" cap="none" strike="noStrike">
                        <a:solidFill>
                          <a:schemeClr val="dk1"/>
                        </a:solidFill>
                      </a:endParaRPr>
                    </a:p>
                  </a:txBody>
                  <a:tcPr marT="91425" marB="91425" marR="91425" marL="91425">
                    <a:solidFill>
                      <a:srgbClr val="E2D8EA"/>
                    </a:solidFill>
                  </a:tcPr>
                </a:tc>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t>Co-Is, SSC, Pharmacy representatives, Hub PI, Hub PM</a:t>
                      </a:r>
                      <a:endParaRPr sz="1600" u="none" cap="none" strike="noStrike"/>
                    </a:p>
                  </a:txBody>
                  <a:tcPr marT="91425" marB="91425" marR="91425" marL="91425"/>
                </a:tc>
              </a:tr>
            </a:tbl>
          </a:graphicData>
        </a:graphic>
      </p:graphicFrame>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08" name="Shape 1208"/>
        <p:cNvGrpSpPr/>
        <p:nvPr/>
      </p:nvGrpSpPr>
      <p:grpSpPr>
        <a:xfrm>
          <a:off x="0" y="0"/>
          <a:ext cx="0" cy="0"/>
          <a:chOff x="0" y="0"/>
          <a:chExt cx="0" cy="0"/>
        </a:xfrm>
      </p:grpSpPr>
      <p:sp>
        <p:nvSpPr>
          <p:cNvPr id="1209" name="Google Shape;1209;g3d422ecfddc_0_355"/>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Release to enroll</a:t>
            </a:r>
            <a:endParaRPr>
              <a:solidFill>
                <a:srgbClr val="743192"/>
              </a:solidFill>
              <a:latin typeface="Arial"/>
              <a:ea typeface="Arial"/>
              <a:cs typeface="Arial"/>
              <a:sym typeface="Arial"/>
            </a:endParaRPr>
          </a:p>
        </p:txBody>
      </p:sp>
      <p:pic>
        <p:nvPicPr>
          <p:cNvPr descr="A close-up of a logo&#10;&#10;AI-generated content may be incorrect." id="1210" name="Google Shape;1210;g3d422ecfddc_0_355"/>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211" name="Google Shape;1211;g3d422ecfddc_0_355"/>
          <p:cNvSpPr txBox="1"/>
          <p:nvPr/>
        </p:nvSpPr>
        <p:spPr>
          <a:xfrm>
            <a:off x="517792" y="1284303"/>
            <a:ext cx="11138100" cy="3140100"/>
          </a:xfrm>
          <a:prstGeom prst="rect">
            <a:avLst/>
          </a:prstGeom>
          <a:noFill/>
          <a:ln>
            <a:noFill/>
          </a:ln>
        </p:spPr>
        <p:txBody>
          <a:bodyPr anchorCtr="0" anchor="t" bIns="45700" lIns="91425" spcFirstLastPara="1" rIns="91425" wrap="square" tIns="45700">
            <a:spAutoFit/>
          </a:bodyPr>
          <a:lstStyle/>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After readiness call, if CIRB approved &amp; no major outstanding issues, site will be</a:t>
            </a:r>
            <a:r>
              <a:rPr b="1" i="0" lang="en-US" sz="3000" u="none" cap="none" strike="noStrike">
                <a:solidFill>
                  <a:schemeClr val="dk1"/>
                </a:solidFill>
                <a:latin typeface="Arial"/>
                <a:ea typeface="Arial"/>
                <a:cs typeface="Arial"/>
                <a:sym typeface="Arial"/>
              </a:rPr>
              <a:t> Released to Receive Study Supplies</a:t>
            </a:r>
            <a:endParaRPr b="1"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Triggers study drug shipment</a:t>
            </a:r>
            <a:endParaRPr b="0" i="0" sz="3000" u="none" cap="none" strike="noStrike">
              <a:solidFill>
                <a:schemeClr val="dk1"/>
              </a:solidFill>
              <a:latin typeface="Arial"/>
              <a:ea typeface="Arial"/>
              <a:cs typeface="Arial"/>
              <a:sym typeface="Arial"/>
            </a:endParaRPr>
          </a:p>
          <a:p>
            <a:pPr indent="0" lvl="0" marL="914400" marR="0" rtl="0" algn="l">
              <a:lnSpc>
                <a:spcPct val="100000"/>
              </a:lnSpc>
              <a:spcBef>
                <a:spcPts val="0"/>
              </a:spcBef>
              <a:spcAft>
                <a:spcPts val="0"/>
              </a:spcAft>
              <a:buClr>
                <a:srgbClr val="000000"/>
              </a:buClr>
              <a:buSzPts val="3000"/>
              <a:buFont typeface="Arial"/>
              <a:buNone/>
            </a:pPr>
            <a:r>
              <a:t/>
            </a:r>
            <a:endParaRPr b="0" i="0" sz="3000" u="none" cap="none" strike="noStrike">
              <a:solidFill>
                <a:schemeClr val="dk1"/>
              </a:solidFill>
              <a:latin typeface="Arial"/>
              <a:ea typeface="Arial"/>
              <a:cs typeface="Arial"/>
              <a:sym typeface="Arial"/>
            </a:endParaRPr>
          </a:p>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Once study drug is checked in at site, final administrative review &gt; </a:t>
            </a:r>
            <a:r>
              <a:rPr b="1" i="0" lang="en-US" sz="3000" u="none" cap="none" strike="noStrike">
                <a:solidFill>
                  <a:schemeClr val="dk1"/>
                </a:solidFill>
                <a:latin typeface="Arial"/>
                <a:ea typeface="Arial"/>
                <a:cs typeface="Arial"/>
                <a:sym typeface="Arial"/>
              </a:rPr>
              <a:t>Released to Enroll</a:t>
            </a:r>
            <a:endParaRPr b="1" i="0" sz="30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15" name="Shape 1215"/>
        <p:cNvGrpSpPr/>
        <p:nvPr/>
      </p:nvGrpSpPr>
      <p:grpSpPr>
        <a:xfrm>
          <a:off x="0" y="0"/>
          <a:ext cx="0" cy="0"/>
          <a:chOff x="0" y="0"/>
          <a:chExt cx="0" cy="0"/>
        </a:xfrm>
      </p:grpSpPr>
      <p:sp>
        <p:nvSpPr>
          <p:cNvPr id="1216" name="Google Shape;1216;g3d422ecfddc_0_361"/>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Study Team Coverage</a:t>
            </a:r>
            <a:endParaRPr>
              <a:solidFill>
                <a:srgbClr val="743192"/>
              </a:solidFill>
              <a:latin typeface="Arial"/>
              <a:ea typeface="Arial"/>
              <a:cs typeface="Arial"/>
              <a:sym typeface="Arial"/>
            </a:endParaRPr>
          </a:p>
        </p:txBody>
      </p:sp>
      <p:pic>
        <p:nvPicPr>
          <p:cNvPr descr="A close-up of a logo&#10;&#10;AI-generated content may be incorrect." id="1217" name="Google Shape;1217;g3d422ecfddc_0_361"/>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218" name="Google Shape;1218;g3d422ecfddc_0_361"/>
          <p:cNvSpPr txBox="1"/>
          <p:nvPr/>
        </p:nvSpPr>
        <p:spPr>
          <a:xfrm>
            <a:off x="526942" y="1957678"/>
            <a:ext cx="11138100" cy="3601800"/>
          </a:xfrm>
          <a:prstGeom prst="rect">
            <a:avLst/>
          </a:prstGeom>
          <a:noFill/>
          <a:ln>
            <a:noFill/>
          </a:ln>
        </p:spPr>
        <p:txBody>
          <a:bodyPr anchorCtr="0" anchor="t" bIns="45700" lIns="91425" spcFirstLastPara="1" rIns="91425" wrap="square" tIns="45700">
            <a:spAutoFit/>
          </a:bodyPr>
          <a:lstStyle/>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Study team is to arrive ideally within 30 minutes of an enrollment</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Ceribell assistance if needed</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Study drug vial ID recovery</a:t>
            </a:r>
            <a:endParaRPr b="0" i="0" sz="3000" u="none" cap="none" strike="noStrike">
              <a:solidFill>
                <a:schemeClr val="dk1"/>
              </a:solidFill>
              <a:latin typeface="Arial"/>
              <a:ea typeface="Arial"/>
              <a:cs typeface="Arial"/>
              <a:sym typeface="Arial"/>
            </a:endParaRPr>
          </a:p>
          <a:p>
            <a:pPr indent="-419100" lvl="1" marL="9144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Informed consent</a:t>
            </a:r>
            <a:endParaRPr b="0" i="0" sz="3000" u="none" cap="none" strike="noStrike">
              <a:solidFill>
                <a:schemeClr val="dk1"/>
              </a:solidFill>
              <a:latin typeface="Arial"/>
              <a:ea typeface="Arial"/>
              <a:cs typeface="Arial"/>
              <a:sym typeface="Arial"/>
            </a:endParaRPr>
          </a:p>
          <a:p>
            <a:pPr indent="0" lvl="0" marL="914400" marR="0" rtl="0" algn="l">
              <a:lnSpc>
                <a:spcPct val="100000"/>
              </a:lnSpc>
              <a:spcBef>
                <a:spcPts val="0"/>
              </a:spcBef>
              <a:spcAft>
                <a:spcPts val="0"/>
              </a:spcAft>
              <a:buClr>
                <a:srgbClr val="000000"/>
              </a:buClr>
              <a:buSzPts val="3000"/>
              <a:buFont typeface="Arial"/>
              <a:buNone/>
            </a:pPr>
            <a:r>
              <a:t/>
            </a:r>
            <a:endParaRPr b="0" i="0" sz="3000" u="none" cap="none" strike="noStrike">
              <a:solidFill>
                <a:schemeClr val="dk1"/>
              </a:solidFill>
              <a:latin typeface="Arial"/>
              <a:ea typeface="Arial"/>
              <a:cs typeface="Arial"/>
              <a:sym typeface="Arial"/>
            </a:endParaRPr>
          </a:p>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Enrollment CRFs to be completed within 8 hours</a:t>
            </a:r>
            <a:endParaRPr b="0" i="0" sz="30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22" name="Shape 1222"/>
        <p:cNvGrpSpPr/>
        <p:nvPr/>
      </p:nvGrpSpPr>
      <p:grpSpPr>
        <a:xfrm>
          <a:off x="0" y="0"/>
          <a:ext cx="0" cy="0"/>
          <a:chOff x="0" y="0"/>
          <a:chExt cx="0" cy="0"/>
        </a:xfrm>
      </p:grpSpPr>
      <p:pic>
        <p:nvPicPr>
          <p:cNvPr descr="A close-up of a logo&#10;&#10;AI-generated content may be incorrect." id="1223" name="Google Shape;1223;g3d422ecfddc_0_367"/>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pic>
        <p:nvPicPr>
          <p:cNvPr descr="A close-up of a logo&#10;&#10;AI-generated content may be incorrect." id="1224" name="Google Shape;1224;g3d422ecfddc_0_367"/>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225" name="Google Shape;1225;g3d422ecfddc_0_367"/>
          <p:cNvSpPr/>
          <p:nvPr/>
        </p:nvSpPr>
        <p:spPr>
          <a:xfrm>
            <a:off x="520475" y="456700"/>
            <a:ext cx="9032400" cy="59196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6" name="Google Shape;1226;g3d422ecfddc_0_367"/>
          <p:cNvSpPr txBox="1"/>
          <p:nvPr/>
        </p:nvSpPr>
        <p:spPr>
          <a:xfrm>
            <a:off x="2102075" y="1013075"/>
            <a:ext cx="5869200" cy="45888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4700"/>
              <a:buFont typeface="Arial"/>
              <a:buNone/>
            </a:pPr>
            <a:r>
              <a:rPr b="1" i="0" lang="en-US" sz="4700" u="none" cap="none" strike="noStrike">
                <a:solidFill>
                  <a:srgbClr val="7030A0"/>
                </a:solidFill>
                <a:latin typeface="Arial"/>
                <a:ea typeface="Arial"/>
                <a:cs typeface="Arial"/>
                <a:sym typeface="Arial"/>
              </a:rPr>
              <a:t>Discussion: </a:t>
            </a:r>
            <a:endParaRPr b="1" i="0" sz="4700" u="none" cap="none" strike="noStrike">
              <a:solidFill>
                <a:srgbClr val="7030A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4700"/>
              <a:buFont typeface="Arial"/>
              <a:buNone/>
            </a:pPr>
            <a:r>
              <a:rPr b="1" i="0" lang="en-US" sz="4700" u="none" cap="none" strike="noStrike">
                <a:solidFill>
                  <a:srgbClr val="7030A0"/>
                </a:solidFill>
                <a:latin typeface="Arial"/>
                <a:ea typeface="Arial"/>
                <a:cs typeface="Arial"/>
                <a:sym typeface="Arial"/>
              </a:rPr>
              <a:t>What strategies are you using to provide study team coverage on weekends &amp; nights? </a:t>
            </a:r>
            <a:endParaRPr b="1" i="0" sz="4700" u="none" cap="none" strike="noStrike">
              <a:solidFill>
                <a:srgbClr val="7030A0"/>
              </a:solidFill>
              <a:latin typeface="Arial"/>
              <a:ea typeface="Arial"/>
              <a:cs typeface="Arial"/>
              <a:sym typeface="Arial"/>
            </a:endParaRPr>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230" name="Shape 1230"/>
        <p:cNvGrpSpPr/>
        <p:nvPr/>
      </p:nvGrpSpPr>
      <p:grpSpPr>
        <a:xfrm>
          <a:off x="0" y="0"/>
          <a:ext cx="0" cy="0"/>
          <a:chOff x="0" y="0"/>
          <a:chExt cx="0" cy="0"/>
        </a:xfrm>
      </p:grpSpPr>
      <p:sp>
        <p:nvSpPr>
          <p:cNvPr id="1231" name="Google Shape;1231;g3d422ecfddc_0_374"/>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32" name="Google Shape;1232;g3d422ecfddc_0_374"/>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1233" name="Google Shape;1233;g3d422ecfddc_0_374"/>
          <p:cNvGrpSpPr/>
          <p:nvPr/>
        </p:nvGrpSpPr>
        <p:grpSpPr>
          <a:xfrm>
            <a:off x="1303402" y="3985"/>
            <a:ext cx="9772765" cy="6858000"/>
            <a:chOff x="1303402" y="3985"/>
            <a:chExt cx="9772765" cy="6858000"/>
          </a:xfrm>
        </p:grpSpPr>
        <p:sp>
          <p:nvSpPr>
            <p:cNvPr id="1234" name="Google Shape;1234;g3d422ecfddc_0_374"/>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35" name="Google Shape;1235;g3d422ecfddc_0_374"/>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36" name="Google Shape;1236;g3d422ecfddc_0_374"/>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37" name="Google Shape;1237;g3d422ecfddc_0_374"/>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38" name="Google Shape;1238;g3d422ecfddc_0_374"/>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39" name="Google Shape;1239;g3d422ecfddc_0_374"/>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240" name="Google Shape;1240;g3d422ecfddc_0_374"/>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1241" name="Google Shape;1241;g3d422ecfddc_0_374"/>
          <p:cNvSpPr txBox="1"/>
          <p:nvPr>
            <p:ph type="ctrTitle"/>
          </p:nvPr>
        </p:nvSpPr>
        <p:spPr>
          <a:xfrm>
            <a:off x="3215729" y="1764407"/>
            <a:ext cx="5760900" cy="23103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b="1" lang="en-US" sz="4400">
                <a:latin typeface="Arial"/>
                <a:ea typeface="Arial"/>
                <a:cs typeface="Arial"/>
                <a:sym typeface="Arial"/>
              </a:rPr>
              <a:t>Source Documents</a:t>
            </a:r>
            <a:endParaRPr b="1" sz="4400">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p:txBody>
      </p:sp>
      <p:sp>
        <p:nvSpPr>
          <p:cNvPr id="1242" name="Google Shape;1242;g3d422ecfddc_0_374"/>
          <p:cNvSpPr txBox="1"/>
          <p:nvPr>
            <p:ph idx="1" type="subTitle"/>
          </p:nvPr>
        </p:nvSpPr>
        <p:spPr>
          <a:xfrm>
            <a:off x="3215729" y="4165152"/>
            <a:ext cx="5760900" cy="682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1241"/>
                                        </p:tgtEl>
                                        <p:attrNameLst>
                                          <p:attrName>style.visibility</p:attrName>
                                        </p:attrNameLst>
                                      </p:cBhvr>
                                      <p:to>
                                        <p:strVal val="visible"/>
                                      </p:to>
                                    </p:set>
                                    <p:animEffect filter="fade" transition="in">
                                      <p:cBhvr>
                                        <p:cTn dur="1000"/>
                                        <p:tgtEl>
                                          <p:spTgt spid="1241"/>
                                        </p:tgtEl>
                                      </p:cBhvr>
                                    </p:animEffect>
                                  </p:childTnLst>
                                </p:cTn>
                              </p:par>
                              <p:par>
                                <p:cTn fill="hold" nodeType="withEffect" presetClass="entr" presetID="10" presetSubtype="0">
                                  <p:stCondLst>
                                    <p:cond delay="1000"/>
                                  </p:stCondLst>
                                  <p:childTnLst>
                                    <p:set>
                                      <p:cBhvr>
                                        <p:cTn dur="1" fill="hold">
                                          <p:stCondLst>
                                            <p:cond delay="0"/>
                                          </p:stCondLst>
                                        </p:cTn>
                                        <p:tgtEl>
                                          <p:spTgt spid="1242">
                                            <p:txEl>
                                              <p:pRg end="0" st="0"/>
                                            </p:txEl>
                                          </p:spTgt>
                                        </p:tgtEl>
                                        <p:attrNameLst>
                                          <p:attrName>style.visibility</p:attrName>
                                        </p:attrNameLst>
                                      </p:cBhvr>
                                      <p:to>
                                        <p:strVal val="visible"/>
                                      </p:to>
                                    </p:set>
                                    <p:animEffect filter="fade" transition="in">
                                      <p:cBhvr>
                                        <p:cTn dur="1000"/>
                                        <p:tgtEl>
                                          <p:spTgt spid="1242">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46" name="Shape 1246"/>
        <p:cNvGrpSpPr/>
        <p:nvPr/>
      </p:nvGrpSpPr>
      <p:grpSpPr>
        <a:xfrm>
          <a:off x="0" y="0"/>
          <a:ext cx="0" cy="0"/>
          <a:chOff x="0" y="0"/>
          <a:chExt cx="0" cy="0"/>
        </a:xfrm>
      </p:grpSpPr>
      <p:sp>
        <p:nvSpPr>
          <p:cNvPr id="1247" name="Google Shape;1247;g3d422ecfddc_0_389"/>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Source Docs &amp; CRFs</a:t>
            </a:r>
            <a:endParaRPr>
              <a:solidFill>
                <a:srgbClr val="743192"/>
              </a:solidFill>
              <a:latin typeface="Arial"/>
              <a:ea typeface="Arial"/>
              <a:cs typeface="Arial"/>
              <a:sym typeface="Arial"/>
            </a:endParaRPr>
          </a:p>
        </p:txBody>
      </p:sp>
      <p:pic>
        <p:nvPicPr>
          <p:cNvPr descr="A close-up of a logo&#10;&#10;AI-generated content may be incorrect." id="1248" name="Google Shape;1248;g3d422ecfddc_0_389"/>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249" name="Google Shape;1249;g3d422ecfddc_0_389"/>
          <p:cNvSpPr txBox="1"/>
          <p:nvPr/>
        </p:nvSpPr>
        <p:spPr>
          <a:xfrm>
            <a:off x="526942" y="1473878"/>
            <a:ext cx="11138100" cy="4648500"/>
          </a:xfrm>
          <a:prstGeom prst="rect">
            <a:avLst/>
          </a:prstGeom>
          <a:noFill/>
          <a:ln>
            <a:noFill/>
          </a:ln>
        </p:spPr>
        <p:txBody>
          <a:bodyPr anchorCtr="0" anchor="t" bIns="45700" lIns="91425" spcFirstLastPara="1" rIns="91425" wrap="square" tIns="45700">
            <a:spAutoFit/>
          </a:bodyPr>
          <a:lstStyle/>
          <a:p>
            <a:pPr indent="-431800" lvl="0" marL="457200" marR="0" rtl="0" algn="l">
              <a:lnSpc>
                <a:spcPct val="100000"/>
              </a:lnSpc>
              <a:spcBef>
                <a:spcPts val="0"/>
              </a:spcBef>
              <a:spcAft>
                <a:spcPts val="0"/>
              </a:spcAft>
              <a:buClr>
                <a:schemeClr val="dk1"/>
              </a:buClr>
              <a:buSzPts val="3200"/>
              <a:buFont typeface="Arial"/>
              <a:buChar char="●"/>
            </a:pPr>
            <a:r>
              <a:rPr b="1" i="0" lang="en-US" sz="3200" u="none" cap="none" strike="noStrike">
                <a:solidFill>
                  <a:schemeClr val="dk1"/>
                </a:solidFill>
                <a:latin typeface="Arial"/>
                <a:ea typeface="Arial"/>
                <a:cs typeface="Arial"/>
                <a:sym typeface="Arial"/>
              </a:rPr>
              <a:t>Source document for all data recorded in the CRFs is the 1st location where those data are recorded.</a:t>
            </a:r>
            <a:endParaRPr b="1" i="0" sz="3200" u="none" cap="none" strike="noStrike">
              <a:solidFill>
                <a:schemeClr val="dk1"/>
              </a:solidFill>
              <a:latin typeface="Arial"/>
              <a:ea typeface="Arial"/>
              <a:cs typeface="Arial"/>
              <a:sym typeface="Arial"/>
            </a:endParaRPr>
          </a:p>
          <a:p>
            <a:pPr indent="-431800" lvl="1" marL="9144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eCRF itself (data is observed &amp; directly data entered)</a:t>
            </a:r>
            <a:endParaRPr b="0" i="0" sz="3200" u="none" cap="none" strike="noStrike">
              <a:solidFill>
                <a:schemeClr val="dk1"/>
              </a:solidFill>
              <a:latin typeface="Arial"/>
              <a:ea typeface="Arial"/>
              <a:cs typeface="Arial"/>
              <a:sym typeface="Arial"/>
            </a:endParaRPr>
          </a:p>
          <a:p>
            <a:pPr indent="0" lvl="0" marL="1371600" marR="0" rtl="0" algn="l">
              <a:lnSpc>
                <a:spcPct val="100000"/>
              </a:lnSpc>
              <a:spcBef>
                <a:spcPts val="0"/>
              </a:spcBef>
              <a:spcAft>
                <a:spcPts val="0"/>
              </a:spcAft>
              <a:buClr>
                <a:srgbClr val="000000"/>
              </a:buClr>
              <a:buSzPts val="2200"/>
              <a:buFont typeface="Arial"/>
              <a:buNone/>
            </a:pPr>
            <a:r>
              <a:rPr b="0" i="1" lang="en-US" sz="2200" u="none" cap="none" strike="noStrike">
                <a:solidFill>
                  <a:schemeClr val="dk1"/>
                </a:solidFill>
                <a:latin typeface="Arial"/>
                <a:ea typeface="Arial"/>
                <a:cs typeface="Arial"/>
                <a:sym typeface="Arial"/>
              </a:rPr>
              <a:t>*Add note to General comments filed stating “direct data entry”</a:t>
            </a:r>
            <a:endParaRPr b="0" i="1" sz="2200" u="none" cap="none" strike="noStrike">
              <a:solidFill>
                <a:schemeClr val="dk1"/>
              </a:solidFill>
              <a:latin typeface="Arial"/>
              <a:ea typeface="Arial"/>
              <a:cs typeface="Arial"/>
              <a:sym typeface="Arial"/>
            </a:endParaRPr>
          </a:p>
          <a:p>
            <a:pPr indent="-431800" lvl="1" marL="9144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Paper case report form representative of the study eCRF</a:t>
            </a:r>
            <a:endParaRPr b="0" i="0" sz="3200" u="none" cap="none" strike="noStrike">
              <a:solidFill>
                <a:schemeClr val="dk1"/>
              </a:solidFill>
              <a:latin typeface="Arial"/>
              <a:ea typeface="Arial"/>
              <a:cs typeface="Arial"/>
              <a:sym typeface="Arial"/>
            </a:endParaRPr>
          </a:p>
          <a:p>
            <a:pPr indent="-431800" lvl="1" marL="9144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Electronic health record</a:t>
            </a:r>
            <a:endParaRPr b="0" i="0" sz="3200" u="none" cap="none" strike="noStrike">
              <a:solidFill>
                <a:schemeClr val="dk1"/>
              </a:solidFill>
              <a:latin typeface="Arial"/>
              <a:ea typeface="Arial"/>
              <a:cs typeface="Arial"/>
              <a:sym typeface="Arial"/>
            </a:endParaRPr>
          </a:p>
          <a:p>
            <a:pPr indent="-431800" lvl="1" marL="9144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Paper medical record</a:t>
            </a:r>
            <a:endParaRPr b="0" i="0" sz="3200" u="none" cap="none" strike="noStrike">
              <a:solidFill>
                <a:schemeClr val="dk1"/>
              </a:solidFill>
              <a:latin typeface="Arial"/>
              <a:ea typeface="Arial"/>
              <a:cs typeface="Arial"/>
              <a:sym typeface="Arial"/>
            </a:endParaRPr>
          </a:p>
          <a:p>
            <a:pPr indent="-82550" lvl="0" marL="285750" marR="0" rtl="0" algn="l">
              <a:lnSpc>
                <a:spcPct val="100000"/>
              </a:lnSpc>
              <a:spcBef>
                <a:spcPts val="0"/>
              </a:spcBef>
              <a:spcAft>
                <a:spcPts val="0"/>
              </a:spcAft>
              <a:buClr>
                <a:schemeClr val="dk1"/>
              </a:buClr>
              <a:buSzPts val="3200"/>
              <a:buFont typeface="Arial"/>
              <a:buNone/>
            </a:pPr>
            <a:r>
              <a:t/>
            </a:r>
            <a:endParaRPr b="0" i="0" sz="32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53" name="Shape 1253"/>
        <p:cNvGrpSpPr/>
        <p:nvPr/>
      </p:nvGrpSpPr>
      <p:grpSpPr>
        <a:xfrm>
          <a:off x="0" y="0"/>
          <a:ext cx="0" cy="0"/>
          <a:chOff x="0" y="0"/>
          <a:chExt cx="0" cy="0"/>
        </a:xfrm>
      </p:grpSpPr>
      <p:sp>
        <p:nvSpPr>
          <p:cNvPr id="1254" name="Google Shape;1254;g3d422ecfddc_0_395"/>
          <p:cNvSpPr txBox="1"/>
          <p:nvPr>
            <p:ph type="title"/>
          </p:nvPr>
        </p:nvSpPr>
        <p:spPr>
          <a:xfrm>
            <a:off x="429624" y="148175"/>
            <a:ext cx="87750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Source Doc Hierarchy: </a:t>
            </a:r>
            <a:endParaRPr b="1">
              <a:solidFill>
                <a:srgbClr val="743192"/>
              </a:solidFill>
              <a:latin typeface="Arial"/>
              <a:ea typeface="Arial"/>
              <a:cs typeface="Arial"/>
              <a:sym typeface="Arial"/>
            </a:endParaRPr>
          </a:p>
          <a:p>
            <a:pPr indent="0" lvl="0" marL="0" rtl="0" algn="l">
              <a:lnSpc>
                <a:spcPct val="90000"/>
              </a:lnSpc>
              <a:spcBef>
                <a:spcPts val="0"/>
              </a:spcBef>
              <a:spcAft>
                <a:spcPts val="0"/>
              </a:spcAft>
              <a:buClr>
                <a:schemeClr val="dk1"/>
              </a:buClr>
              <a:buSzPts val="4400"/>
              <a:buFont typeface="Play"/>
              <a:buNone/>
            </a:pPr>
            <a:r>
              <a:rPr b="1" lang="en-US" sz="2577">
                <a:solidFill>
                  <a:srgbClr val="743192"/>
                </a:solidFill>
                <a:latin typeface="Arial"/>
                <a:ea typeface="Arial"/>
                <a:cs typeface="Arial"/>
                <a:sym typeface="Arial"/>
              </a:rPr>
              <a:t>Clinical Outcomes at 15- &amp; 60-min</a:t>
            </a:r>
            <a:endParaRPr sz="2577">
              <a:solidFill>
                <a:srgbClr val="743192"/>
              </a:solidFill>
              <a:latin typeface="Arial"/>
              <a:ea typeface="Arial"/>
              <a:cs typeface="Arial"/>
              <a:sym typeface="Arial"/>
            </a:endParaRPr>
          </a:p>
        </p:txBody>
      </p:sp>
      <p:pic>
        <p:nvPicPr>
          <p:cNvPr descr="A close-up of a logo&#10;&#10;AI-generated content may be incorrect." id="1255" name="Google Shape;1255;g3d422ecfddc_0_395"/>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256" name="Google Shape;1256;g3d422ecfddc_0_395"/>
          <p:cNvSpPr txBox="1"/>
          <p:nvPr/>
        </p:nvSpPr>
        <p:spPr>
          <a:xfrm>
            <a:off x="526942" y="1671203"/>
            <a:ext cx="11138100" cy="5295000"/>
          </a:xfrm>
          <a:prstGeom prst="rect">
            <a:avLst/>
          </a:prstGeom>
          <a:noFill/>
          <a:ln>
            <a:noFill/>
          </a:ln>
        </p:spPr>
        <p:txBody>
          <a:bodyPr anchorCtr="0" anchor="t" bIns="45700" lIns="91425" spcFirstLastPara="1" rIns="91425" wrap="square" tIns="45700">
            <a:spAutoFit/>
          </a:bodyPr>
          <a:lstStyle/>
          <a:p>
            <a:pPr indent="-431800" lvl="0" marL="457200" marR="0" rtl="0" algn="l">
              <a:lnSpc>
                <a:spcPct val="100000"/>
              </a:lnSpc>
              <a:spcBef>
                <a:spcPts val="0"/>
              </a:spcBef>
              <a:spcAft>
                <a:spcPts val="0"/>
              </a:spcAft>
              <a:buClr>
                <a:schemeClr val="dk1"/>
              </a:buClr>
              <a:buSzPts val="3200"/>
              <a:buFont typeface="Arial"/>
              <a:buAutoNum type="arabicPeriod"/>
            </a:pPr>
            <a:r>
              <a:rPr b="1" i="0" lang="en-US" sz="3200" u="none" cap="none" strike="noStrike">
                <a:solidFill>
                  <a:schemeClr val="dk1"/>
                </a:solidFill>
                <a:latin typeface="Arial"/>
                <a:ea typeface="Arial"/>
                <a:cs typeface="Arial"/>
                <a:sym typeface="Arial"/>
              </a:rPr>
              <a:t>Contemporaneous observation &amp; documentation of attending physician’s determination</a:t>
            </a:r>
            <a:endParaRPr b="1" i="0" sz="3200" u="none" cap="none" strike="noStrike">
              <a:solidFill>
                <a:schemeClr val="dk1"/>
              </a:solidFill>
              <a:latin typeface="Arial"/>
              <a:ea typeface="Arial"/>
              <a:cs typeface="Arial"/>
              <a:sym typeface="Arial"/>
            </a:endParaRPr>
          </a:p>
          <a:p>
            <a:pPr indent="0" lvl="0" marL="914400" marR="0" rtl="0" algn="l">
              <a:lnSpc>
                <a:spcPct val="100000"/>
              </a:lnSpc>
              <a:spcBef>
                <a:spcPts val="0"/>
              </a:spcBef>
              <a:spcAft>
                <a:spcPts val="0"/>
              </a:spcAft>
              <a:buClr>
                <a:srgbClr val="000000"/>
              </a:buClr>
              <a:buSzPts val="3200"/>
              <a:buFont typeface="Arial"/>
              <a:buNone/>
            </a:pPr>
            <a:r>
              <a:rPr b="0" i="0" lang="en-US" sz="3200" u="none" cap="none" strike="noStrike">
                <a:solidFill>
                  <a:schemeClr val="dk1"/>
                </a:solidFill>
                <a:latin typeface="Arial"/>
                <a:ea typeface="Arial"/>
                <a:cs typeface="Arial"/>
                <a:sym typeface="Arial"/>
              </a:rPr>
              <a:t>Directly recorded on paper or electronic CRF</a:t>
            </a:r>
            <a:endParaRPr b="0" i="0" sz="3200" u="none" cap="none" strike="noStrike">
              <a:solidFill>
                <a:schemeClr val="dk1"/>
              </a:solidFill>
              <a:latin typeface="Arial"/>
              <a:ea typeface="Arial"/>
              <a:cs typeface="Arial"/>
              <a:sym typeface="Arial"/>
            </a:endParaRPr>
          </a:p>
          <a:p>
            <a:pPr indent="-431800" lvl="0" marL="457200" marR="0" rtl="0" algn="l">
              <a:lnSpc>
                <a:spcPct val="100000"/>
              </a:lnSpc>
              <a:spcBef>
                <a:spcPts val="0"/>
              </a:spcBef>
              <a:spcAft>
                <a:spcPts val="0"/>
              </a:spcAft>
              <a:buClr>
                <a:schemeClr val="dk1"/>
              </a:buClr>
              <a:buSzPts val="3200"/>
              <a:buFont typeface="Arial"/>
              <a:buAutoNum type="arabicPeriod"/>
            </a:pPr>
            <a:r>
              <a:rPr b="1" i="0" lang="en-US" sz="3200" u="none" cap="none" strike="noStrike">
                <a:solidFill>
                  <a:schemeClr val="dk1"/>
                </a:solidFill>
                <a:latin typeface="Arial"/>
                <a:ea typeface="Arial"/>
                <a:cs typeface="Arial"/>
                <a:sym typeface="Arial"/>
              </a:rPr>
              <a:t>Direct communication with the attending physician</a:t>
            </a:r>
            <a:endParaRPr b="1" i="0" sz="3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dk1"/>
                </a:solidFill>
                <a:latin typeface="Arial"/>
                <a:ea typeface="Arial"/>
                <a:cs typeface="Arial"/>
                <a:sym typeface="Arial"/>
              </a:rPr>
              <a:t>		Directly recorded on paper or electronic CRF</a:t>
            </a:r>
            <a:endParaRPr b="0" i="0" sz="3200" u="none" cap="none" strike="noStrike">
              <a:solidFill>
                <a:schemeClr val="dk1"/>
              </a:solidFill>
              <a:latin typeface="Arial"/>
              <a:ea typeface="Arial"/>
              <a:cs typeface="Arial"/>
              <a:sym typeface="Arial"/>
            </a:endParaRPr>
          </a:p>
          <a:p>
            <a:pPr indent="-431800" lvl="0" marL="457200" marR="0" rtl="0" algn="l">
              <a:lnSpc>
                <a:spcPct val="100000"/>
              </a:lnSpc>
              <a:spcBef>
                <a:spcPts val="0"/>
              </a:spcBef>
              <a:spcAft>
                <a:spcPts val="0"/>
              </a:spcAft>
              <a:buClr>
                <a:schemeClr val="dk1"/>
              </a:buClr>
              <a:buSzPts val="3200"/>
              <a:buFont typeface="Arial"/>
              <a:buAutoNum type="arabicPeriod"/>
            </a:pPr>
            <a:r>
              <a:rPr b="1" i="0" lang="en-US" sz="3200" u="none" cap="none" strike="noStrike">
                <a:solidFill>
                  <a:schemeClr val="dk1"/>
                </a:solidFill>
                <a:latin typeface="Arial"/>
                <a:ea typeface="Arial"/>
                <a:cs typeface="Arial"/>
                <a:sym typeface="Arial"/>
              </a:rPr>
              <a:t>Medical record - explicit study-specific documentation</a:t>
            </a:r>
            <a:endParaRPr b="1" i="0" sz="3200" u="none" cap="none" strike="noStrike">
              <a:solidFill>
                <a:schemeClr val="dk1"/>
              </a:solidFill>
              <a:latin typeface="Arial"/>
              <a:ea typeface="Arial"/>
              <a:cs typeface="Arial"/>
              <a:sym typeface="Arial"/>
            </a:endParaRPr>
          </a:p>
          <a:p>
            <a:pPr indent="-431800" lvl="0" marL="457200" marR="0" rtl="0" algn="l">
              <a:lnSpc>
                <a:spcPct val="100000"/>
              </a:lnSpc>
              <a:spcBef>
                <a:spcPts val="0"/>
              </a:spcBef>
              <a:spcAft>
                <a:spcPts val="0"/>
              </a:spcAft>
              <a:buClr>
                <a:schemeClr val="dk1"/>
              </a:buClr>
              <a:buSzPts val="3200"/>
              <a:buFont typeface="Arial"/>
              <a:buAutoNum type="arabicPeriod"/>
            </a:pPr>
            <a:r>
              <a:rPr b="1" i="0" lang="en-US" sz="3200" u="none" cap="none" strike="noStrike">
                <a:solidFill>
                  <a:schemeClr val="dk1"/>
                </a:solidFill>
                <a:latin typeface="Arial"/>
                <a:ea typeface="Arial"/>
                <a:cs typeface="Arial"/>
                <a:sym typeface="Arial"/>
              </a:rPr>
              <a:t>Medical record - implicit review (should be used in very rare cases)</a:t>
            </a:r>
            <a:endParaRPr b="1" i="0" sz="3200" u="none" cap="none" strike="noStrike">
              <a:solidFill>
                <a:schemeClr val="dk1"/>
              </a:solidFill>
              <a:latin typeface="Arial"/>
              <a:ea typeface="Arial"/>
              <a:cs typeface="Arial"/>
              <a:sym typeface="Arial"/>
            </a:endParaRPr>
          </a:p>
          <a:p>
            <a:pPr indent="-82550" lvl="0" marL="285750" marR="0" rtl="0" algn="l">
              <a:lnSpc>
                <a:spcPct val="100000"/>
              </a:lnSpc>
              <a:spcBef>
                <a:spcPts val="0"/>
              </a:spcBef>
              <a:spcAft>
                <a:spcPts val="0"/>
              </a:spcAft>
              <a:buClr>
                <a:schemeClr val="dk1"/>
              </a:buClr>
              <a:buSzPts val="3200"/>
              <a:buFont typeface="Arial"/>
              <a:buNone/>
            </a:pPr>
            <a:r>
              <a:t/>
            </a:r>
            <a:endParaRPr b="0" i="0" sz="32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60" name="Shape 1260"/>
        <p:cNvGrpSpPr/>
        <p:nvPr/>
      </p:nvGrpSpPr>
      <p:grpSpPr>
        <a:xfrm>
          <a:off x="0" y="0"/>
          <a:ext cx="0" cy="0"/>
          <a:chOff x="0" y="0"/>
          <a:chExt cx="0" cy="0"/>
        </a:xfrm>
      </p:grpSpPr>
      <p:sp>
        <p:nvSpPr>
          <p:cNvPr id="1261" name="Google Shape;1261;g3d422ecfddc_0_401"/>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Source Docs &amp; CRFs</a:t>
            </a:r>
            <a:endParaRPr>
              <a:solidFill>
                <a:srgbClr val="743192"/>
              </a:solidFill>
              <a:latin typeface="Arial"/>
              <a:ea typeface="Arial"/>
              <a:cs typeface="Arial"/>
              <a:sym typeface="Arial"/>
            </a:endParaRPr>
          </a:p>
        </p:txBody>
      </p:sp>
      <p:pic>
        <p:nvPicPr>
          <p:cNvPr descr="A close-up of a logo&#10;&#10;AI-generated content may be incorrect." id="1262" name="Google Shape;1262;g3d422ecfddc_0_401"/>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263" name="Google Shape;1263;g3d422ecfddc_0_401"/>
          <p:cNvSpPr txBox="1"/>
          <p:nvPr/>
        </p:nvSpPr>
        <p:spPr>
          <a:xfrm>
            <a:off x="517792" y="1284303"/>
            <a:ext cx="11138100" cy="2339700"/>
          </a:xfrm>
          <a:prstGeom prst="rect">
            <a:avLst/>
          </a:prstGeom>
          <a:noFill/>
          <a:ln>
            <a:noFill/>
          </a:ln>
        </p:spPr>
        <p:txBody>
          <a:bodyPr anchorCtr="0" anchor="t" bIns="45700" lIns="91425" spcFirstLastPara="1" rIns="91425" wrap="square" tIns="45700">
            <a:spAutoFit/>
          </a:bodyPr>
          <a:lstStyle/>
          <a:p>
            <a:pPr indent="-431800" lvl="0" marL="4572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Use CRFs as guide if you are creating your own source documents for clinical and study teams</a:t>
            </a:r>
            <a:endParaRPr b="0" i="0" sz="3200" u="none" cap="none" strike="noStrike">
              <a:solidFill>
                <a:schemeClr val="dk1"/>
              </a:solidFill>
              <a:latin typeface="Arial"/>
              <a:ea typeface="Arial"/>
              <a:cs typeface="Arial"/>
              <a:sym typeface="Arial"/>
            </a:endParaRPr>
          </a:p>
          <a:p>
            <a:pPr indent="-431800" lvl="0" marL="457200" marR="0" rtl="0" algn="l">
              <a:lnSpc>
                <a:spcPct val="100000"/>
              </a:lnSpc>
              <a:spcBef>
                <a:spcPts val="0"/>
              </a:spcBef>
              <a:spcAft>
                <a:spcPts val="0"/>
              </a:spcAft>
              <a:buClr>
                <a:schemeClr val="dk1"/>
              </a:buClr>
              <a:buSzPts val="3200"/>
              <a:buFont typeface="Arial"/>
              <a:buChar char="●"/>
            </a:pPr>
            <a:r>
              <a:t/>
            </a:r>
            <a:endParaRPr b="0" i="0" sz="3200" u="none" cap="none" strike="noStrike">
              <a:solidFill>
                <a:schemeClr val="dk1"/>
              </a:solidFill>
              <a:latin typeface="Arial"/>
              <a:ea typeface="Arial"/>
              <a:cs typeface="Arial"/>
              <a:sym typeface="Arial"/>
            </a:endParaRPr>
          </a:p>
          <a:p>
            <a:pPr indent="-82550" lvl="0" marL="285750" marR="0" rtl="0" algn="l">
              <a:lnSpc>
                <a:spcPct val="100000"/>
              </a:lnSpc>
              <a:spcBef>
                <a:spcPts val="0"/>
              </a:spcBef>
              <a:spcAft>
                <a:spcPts val="0"/>
              </a:spcAft>
              <a:buClr>
                <a:schemeClr val="dk1"/>
              </a:buClr>
              <a:buSzPts val="3200"/>
              <a:buFont typeface="Arial"/>
              <a:buNone/>
            </a:pPr>
            <a:r>
              <a:t/>
            </a:r>
            <a:endParaRPr b="0" i="0" sz="32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1264" name="Google Shape;1264;g3d422ecfddc_0_401" title="Screenshot 2026-02-03 at 1.52.41 PM.png"/>
          <p:cNvPicPr preferRelativeResize="0"/>
          <p:nvPr/>
        </p:nvPicPr>
        <p:blipFill rotWithShape="1">
          <a:blip r:embed="rId4">
            <a:alphaModFix/>
          </a:blip>
          <a:srcRect b="0" l="0" r="0" t="0"/>
          <a:stretch/>
        </p:blipFill>
        <p:spPr>
          <a:xfrm>
            <a:off x="429625" y="2479375"/>
            <a:ext cx="5421501" cy="3994651"/>
          </a:xfrm>
          <a:prstGeom prst="rect">
            <a:avLst/>
          </a:prstGeom>
          <a:noFill/>
          <a:ln>
            <a:noFill/>
          </a:ln>
        </p:spPr>
      </p:pic>
      <p:sp>
        <p:nvSpPr>
          <p:cNvPr id="1265" name="Google Shape;1265;g3d422ecfddc_0_401"/>
          <p:cNvSpPr/>
          <p:nvPr/>
        </p:nvSpPr>
        <p:spPr>
          <a:xfrm>
            <a:off x="1519475" y="6128175"/>
            <a:ext cx="778200" cy="296400"/>
          </a:xfrm>
          <a:prstGeom prst="leftArrow">
            <a:avLst>
              <a:gd fmla="val 50000" name="adj1"/>
              <a:gd fmla="val 50000" name="adj2"/>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6" name="Google Shape;1266;g3d422ecfddc_0_401"/>
          <p:cNvSpPr/>
          <p:nvPr/>
        </p:nvSpPr>
        <p:spPr>
          <a:xfrm>
            <a:off x="2927675" y="3608225"/>
            <a:ext cx="1395900" cy="568200"/>
          </a:xfrm>
          <a:prstGeom prst="ellipse">
            <a:avLst/>
          </a:prstGeom>
          <a:noFill/>
          <a:ln cap="flat" cmpd="sng" w="38100">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267" name="Google Shape;1267;g3d422ecfddc_0_401" title="Screenshot 2026-02-03 at 1.54.02 PM.png"/>
          <p:cNvPicPr preferRelativeResize="0"/>
          <p:nvPr/>
        </p:nvPicPr>
        <p:blipFill rotWithShape="1">
          <a:blip r:embed="rId5">
            <a:alphaModFix/>
          </a:blip>
          <a:srcRect b="0" l="0" r="0" t="0"/>
          <a:stretch/>
        </p:blipFill>
        <p:spPr>
          <a:xfrm>
            <a:off x="5978725" y="2479375"/>
            <a:ext cx="6213274" cy="5269776"/>
          </a:xfrm>
          <a:prstGeom prst="rect">
            <a:avLst/>
          </a:prstGeom>
          <a:noFill/>
          <a:ln>
            <a:noFill/>
          </a:ln>
        </p:spPr>
      </p:pic>
      <p:sp>
        <p:nvSpPr>
          <p:cNvPr id="1268" name="Google Shape;1268;g3d422ecfddc_0_401"/>
          <p:cNvSpPr/>
          <p:nvPr/>
        </p:nvSpPr>
        <p:spPr>
          <a:xfrm>
            <a:off x="5682300" y="4769375"/>
            <a:ext cx="247200" cy="234600"/>
          </a:xfrm>
          <a:prstGeom prst="rightArrow">
            <a:avLst>
              <a:gd fmla="val 50000" name="adj1"/>
              <a:gd fmla="val 50000" name="adj2"/>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9" name="Google Shape;1269;g3d422ecfddc_0_401"/>
          <p:cNvSpPr/>
          <p:nvPr/>
        </p:nvSpPr>
        <p:spPr>
          <a:xfrm>
            <a:off x="5904625" y="3114125"/>
            <a:ext cx="1482300" cy="4533300"/>
          </a:xfrm>
          <a:prstGeom prst="ellipse">
            <a:avLst/>
          </a:prstGeom>
          <a:noFill/>
          <a:ln cap="flat" cmpd="sng" w="2857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73" name="Shape 1273"/>
        <p:cNvGrpSpPr/>
        <p:nvPr/>
      </p:nvGrpSpPr>
      <p:grpSpPr>
        <a:xfrm>
          <a:off x="0" y="0"/>
          <a:ext cx="0" cy="0"/>
          <a:chOff x="0" y="0"/>
          <a:chExt cx="0" cy="0"/>
        </a:xfrm>
      </p:grpSpPr>
      <p:sp>
        <p:nvSpPr>
          <p:cNvPr id="1274" name="Google Shape;1274;g3d422ecfddc_0_413"/>
          <p:cNvSpPr txBox="1"/>
          <p:nvPr>
            <p:ph type="title"/>
          </p:nvPr>
        </p:nvSpPr>
        <p:spPr>
          <a:xfrm>
            <a:off x="429633" y="148183"/>
            <a:ext cx="7414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Source Docs &amp; CRFs</a:t>
            </a:r>
            <a:endParaRPr>
              <a:solidFill>
                <a:srgbClr val="743192"/>
              </a:solidFill>
              <a:latin typeface="Arial"/>
              <a:ea typeface="Arial"/>
              <a:cs typeface="Arial"/>
              <a:sym typeface="Arial"/>
            </a:endParaRPr>
          </a:p>
        </p:txBody>
      </p:sp>
      <p:pic>
        <p:nvPicPr>
          <p:cNvPr descr="A close-up of a logo&#10;&#10;AI-generated content may be incorrect." id="1275" name="Google Shape;1275;g3d422ecfddc_0_413"/>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276" name="Google Shape;1276;g3d422ecfddc_0_413"/>
          <p:cNvSpPr txBox="1"/>
          <p:nvPr/>
        </p:nvSpPr>
        <p:spPr>
          <a:xfrm>
            <a:off x="517792" y="1284303"/>
            <a:ext cx="11138100" cy="2832300"/>
          </a:xfrm>
          <a:prstGeom prst="rect">
            <a:avLst/>
          </a:prstGeom>
          <a:noFill/>
          <a:ln>
            <a:noFill/>
          </a:ln>
        </p:spPr>
        <p:txBody>
          <a:bodyPr anchorCtr="0" anchor="t" bIns="45700" lIns="91425" spcFirstLastPara="1" rIns="91425" wrap="square" tIns="45700">
            <a:spAutoFit/>
          </a:bodyPr>
          <a:lstStyle/>
          <a:p>
            <a:pPr indent="-431800" lvl="0" marL="4572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Can export/print as pdf or use as guide to build your own form</a:t>
            </a:r>
            <a:endParaRPr b="0" i="0" sz="3200" u="none" cap="none" strike="noStrike">
              <a:solidFill>
                <a:schemeClr val="dk1"/>
              </a:solidFill>
              <a:latin typeface="Arial"/>
              <a:ea typeface="Arial"/>
              <a:cs typeface="Arial"/>
              <a:sym typeface="Arial"/>
            </a:endParaRPr>
          </a:p>
          <a:p>
            <a:pPr indent="-431800" lvl="0" marL="457200" marR="0" rtl="0" algn="l">
              <a:lnSpc>
                <a:spcPct val="100000"/>
              </a:lnSpc>
              <a:spcBef>
                <a:spcPts val="0"/>
              </a:spcBef>
              <a:spcAft>
                <a:spcPts val="0"/>
              </a:spcAft>
              <a:buClr>
                <a:schemeClr val="dk1"/>
              </a:buClr>
              <a:buSzPts val="3200"/>
              <a:buFont typeface="Arial"/>
              <a:buChar char="●"/>
            </a:pPr>
            <a:r>
              <a:rPr b="0" i="0" lang="en-US" sz="3200" u="none" cap="none" strike="noStrike">
                <a:solidFill>
                  <a:schemeClr val="dk1"/>
                </a:solidFill>
                <a:latin typeface="Arial"/>
                <a:ea typeface="Arial"/>
                <a:cs typeface="Arial"/>
                <a:sym typeface="Arial"/>
              </a:rPr>
              <a:t>Remember GCP guidelines &amp; ALCOA-C if using a paper source document!</a:t>
            </a:r>
            <a:endParaRPr b="0" i="0" sz="3200" u="none" cap="none" strike="noStrike">
              <a:solidFill>
                <a:schemeClr val="dk1"/>
              </a:solidFill>
              <a:latin typeface="Arial"/>
              <a:ea typeface="Arial"/>
              <a:cs typeface="Arial"/>
              <a:sym typeface="Arial"/>
            </a:endParaRPr>
          </a:p>
          <a:p>
            <a:pPr indent="-82550" lvl="0" marL="285750" marR="0" rtl="0" algn="l">
              <a:lnSpc>
                <a:spcPct val="100000"/>
              </a:lnSpc>
              <a:spcBef>
                <a:spcPts val="0"/>
              </a:spcBef>
              <a:spcAft>
                <a:spcPts val="0"/>
              </a:spcAft>
              <a:buClr>
                <a:schemeClr val="dk1"/>
              </a:buClr>
              <a:buSzPts val="3200"/>
              <a:buFont typeface="Arial"/>
              <a:buNone/>
            </a:pPr>
            <a:r>
              <a:t/>
            </a:r>
            <a:endParaRPr b="0" i="0" sz="3200" u="none" cap="none" strike="noStrike">
              <a:solidFill>
                <a:schemeClr val="dk1"/>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1277" name="Google Shape;1277;g3d422ecfddc_0_413" title="Screenshot 2026-02-03 at 1.56.03 PM.png"/>
          <p:cNvPicPr preferRelativeResize="0"/>
          <p:nvPr/>
        </p:nvPicPr>
        <p:blipFill rotWithShape="1">
          <a:blip r:embed="rId4">
            <a:alphaModFix/>
          </a:blip>
          <a:srcRect b="0" l="0" r="0" t="0"/>
          <a:stretch/>
        </p:blipFill>
        <p:spPr>
          <a:xfrm>
            <a:off x="1935025" y="3406728"/>
            <a:ext cx="7790751" cy="3914396"/>
          </a:xfrm>
          <a:prstGeom prst="rect">
            <a:avLst/>
          </a:prstGeom>
          <a:noFill/>
          <a:ln>
            <a:noFill/>
          </a:ln>
        </p:spPr>
      </p:pic>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81" name="Shape 1281"/>
        <p:cNvGrpSpPr/>
        <p:nvPr/>
      </p:nvGrpSpPr>
      <p:grpSpPr>
        <a:xfrm>
          <a:off x="0" y="0"/>
          <a:ext cx="0" cy="0"/>
          <a:chOff x="0" y="0"/>
          <a:chExt cx="0" cy="0"/>
        </a:xfrm>
      </p:grpSpPr>
      <p:pic>
        <p:nvPicPr>
          <p:cNvPr id="1282" name="Google Shape;1282;g3d422ecfddc_0_799"/>
          <p:cNvPicPr preferRelativeResize="0"/>
          <p:nvPr/>
        </p:nvPicPr>
        <p:blipFill rotWithShape="1">
          <a:blip r:embed="rId3">
            <a:alphaModFix/>
          </a:blip>
          <a:srcRect b="12989" l="6121" r="0" t="25714"/>
          <a:stretch/>
        </p:blipFill>
        <p:spPr>
          <a:xfrm>
            <a:off x="8811150" y="5346633"/>
            <a:ext cx="3292078" cy="1856623"/>
          </a:xfrm>
          <a:prstGeom prst="rect">
            <a:avLst/>
          </a:prstGeom>
          <a:noFill/>
          <a:ln>
            <a:noFill/>
          </a:ln>
        </p:spPr>
      </p:pic>
      <p:sp>
        <p:nvSpPr>
          <p:cNvPr id="1283" name="Google Shape;1283;g3d422ecfddc_0_799"/>
          <p:cNvSpPr txBox="1"/>
          <p:nvPr>
            <p:ph type="title"/>
          </p:nvPr>
        </p:nvSpPr>
        <p:spPr>
          <a:xfrm>
            <a:off x="522300" y="209725"/>
            <a:ext cx="111474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Study “Kit” Materials: Centrally provided</a:t>
            </a:r>
            <a:endParaRPr b="1">
              <a:solidFill>
                <a:srgbClr val="743192"/>
              </a:solidFill>
            </a:endParaRPr>
          </a:p>
        </p:txBody>
      </p:sp>
      <p:sp>
        <p:nvSpPr>
          <p:cNvPr id="1284" name="Google Shape;1284;g3d422ecfddc_0_799"/>
          <p:cNvSpPr txBox="1"/>
          <p:nvPr>
            <p:ph idx="1" type="body"/>
          </p:nvPr>
        </p:nvSpPr>
        <p:spPr>
          <a:xfrm>
            <a:off x="522300" y="1438700"/>
            <a:ext cx="10515600" cy="5023500"/>
          </a:xfrm>
          <a:prstGeom prst="rect">
            <a:avLst/>
          </a:prstGeom>
          <a:noFill/>
          <a:ln>
            <a:noFill/>
          </a:ln>
        </p:spPr>
        <p:txBody>
          <a:bodyPr anchorCtr="0" anchor="t" bIns="45700" lIns="91425" spcFirstLastPara="1" rIns="91425" wrap="square" tIns="45700">
            <a:normAutofit/>
          </a:bodyPr>
          <a:lstStyle/>
          <a:p>
            <a:pPr indent="-342900" lvl="0" marL="457200" rtl="0" algn="l">
              <a:lnSpc>
                <a:spcPct val="90000"/>
              </a:lnSpc>
              <a:spcBef>
                <a:spcPts val="1000"/>
              </a:spcBef>
              <a:spcAft>
                <a:spcPts val="0"/>
              </a:spcAft>
              <a:buClr>
                <a:schemeClr val="dk1"/>
              </a:buClr>
              <a:buSzPts val="1800"/>
              <a:buChar char="•"/>
            </a:pPr>
            <a:r>
              <a:rPr lang="en-US"/>
              <a:t>Ceribell </a:t>
            </a:r>
            <a:r>
              <a:rPr lang="en-US" sz="2400"/>
              <a:t>(unless using own clinical device):</a:t>
            </a:r>
            <a:endParaRPr/>
          </a:p>
          <a:p>
            <a:pPr indent="-342900" lvl="1" marL="914400" rtl="0" algn="l">
              <a:lnSpc>
                <a:spcPct val="90000"/>
              </a:lnSpc>
              <a:spcBef>
                <a:spcPts val="1000"/>
              </a:spcBef>
              <a:spcAft>
                <a:spcPts val="0"/>
              </a:spcAft>
              <a:buClr>
                <a:schemeClr val="dk1"/>
              </a:buClr>
              <a:buSzPts val="1800"/>
              <a:buChar char="•"/>
            </a:pPr>
            <a:r>
              <a:rPr lang="en-US"/>
              <a:t>Recorder device</a:t>
            </a:r>
            <a:endParaRPr/>
          </a:p>
          <a:p>
            <a:pPr indent="-342900" lvl="1" marL="914400" rtl="0" algn="l">
              <a:lnSpc>
                <a:spcPct val="90000"/>
              </a:lnSpc>
              <a:spcBef>
                <a:spcPts val="1000"/>
              </a:spcBef>
              <a:spcAft>
                <a:spcPts val="0"/>
              </a:spcAft>
              <a:buClr>
                <a:schemeClr val="dk1"/>
              </a:buClr>
              <a:buSzPts val="1800"/>
              <a:buChar char="•"/>
            </a:pPr>
            <a:r>
              <a:rPr lang="en-US"/>
              <a:t>KESETT stickers for recorder</a:t>
            </a:r>
            <a:endParaRPr/>
          </a:p>
          <a:p>
            <a:pPr indent="-342900" lvl="1" marL="914400" rtl="0" algn="l">
              <a:lnSpc>
                <a:spcPct val="90000"/>
              </a:lnSpc>
              <a:spcBef>
                <a:spcPts val="1000"/>
              </a:spcBef>
              <a:spcAft>
                <a:spcPts val="0"/>
              </a:spcAft>
              <a:buClr>
                <a:schemeClr val="dk1"/>
              </a:buClr>
              <a:buSzPts val="1800"/>
              <a:buChar char="•"/>
            </a:pPr>
            <a:r>
              <a:rPr lang="en-US"/>
              <a:t>Ceribell headbands</a:t>
            </a:r>
            <a:endParaRPr/>
          </a:p>
          <a:p>
            <a:pPr indent="-342900" lvl="1" marL="914400" rtl="0" algn="l">
              <a:lnSpc>
                <a:spcPct val="90000"/>
              </a:lnSpc>
              <a:spcBef>
                <a:spcPts val="1000"/>
              </a:spcBef>
              <a:spcAft>
                <a:spcPts val="0"/>
              </a:spcAft>
              <a:buClr>
                <a:schemeClr val="dk1"/>
              </a:buClr>
              <a:buSzPts val="1800"/>
              <a:buChar char="•"/>
            </a:pPr>
            <a:r>
              <a:rPr lang="en-US"/>
              <a:t>KESETT stickers for headband boxes</a:t>
            </a:r>
            <a:endParaRPr/>
          </a:p>
          <a:p>
            <a:pPr indent="-342900" lvl="0" marL="457200" rtl="0" algn="l">
              <a:lnSpc>
                <a:spcPct val="90000"/>
              </a:lnSpc>
              <a:spcBef>
                <a:spcPts val="1000"/>
              </a:spcBef>
              <a:spcAft>
                <a:spcPts val="0"/>
              </a:spcAft>
              <a:buClr>
                <a:schemeClr val="dk1"/>
              </a:buClr>
              <a:buSzPts val="1800"/>
              <a:buChar char="•"/>
            </a:pPr>
            <a:r>
              <a:rPr lang="en-US"/>
              <a:t>Ceribell headband basket for IV pole</a:t>
            </a:r>
            <a:endParaRPr/>
          </a:p>
          <a:p>
            <a:pPr indent="-342900" lvl="0" marL="457200" rtl="0" algn="l">
              <a:lnSpc>
                <a:spcPct val="90000"/>
              </a:lnSpc>
              <a:spcBef>
                <a:spcPts val="1000"/>
              </a:spcBef>
              <a:spcAft>
                <a:spcPts val="0"/>
              </a:spcAft>
              <a:buClr>
                <a:schemeClr val="dk1"/>
              </a:buClr>
              <a:buSzPts val="1800"/>
              <a:buChar char="•"/>
            </a:pPr>
            <a:r>
              <a:rPr lang="en-US"/>
              <a:t>Protocol Reminder Cards</a:t>
            </a:r>
            <a:endParaRPr/>
          </a:p>
          <a:p>
            <a:pPr indent="-342900" lvl="0" marL="457200" rtl="0" algn="l">
              <a:lnSpc>
                <a:spcPct val="90000"/>
              </a:lnSpc>
              <a:spcBef>
                <a:spcPts val="1000"/>
              </a:spcBef>
              <a:spcAft>
                <a:spcPts val="0"/>
              </a:spcAft>
              <a:buClr>
                <a:schemeClr val="dk1"/>
              </a:buClr>
              <a:buSzPts val="1800"/>
              <a:buChar char="•"/>
            </a:pPr>
            <a:r>
              <a:rPr lang="en-US"/>
              <a:t>Length-based-weight estimation </a:t>
            </a:r>
            <a:endParaRPr/>
          </a:p>
          <a:p>
            <a:pPr indent="0" lvl="0" marL="457200" rtl="0" algn="l">
              <a:lnSpc>
                <a:spcPct val="90000"/>
              </a:lnSpc>
              <a:spcBef>
                <a:spcPts val="1000"/>
              </a:spcBef>
              <a:spcAft>
                <a:spcPts val="0"/>
              </a:spcAft>
              <a:buClr>
                <a:schemeClr val="dk1"/>
              </a:buClr>
              <a:buSzPts val="2800"/>
              <a:buNone/>
            </a:pPr>
            <a:r>
              <a:rPr lang="en-US"/>
              <a:t>measuring tape</a:t>
            </a:r>
            <a:endParaRPr/>
          </a:p>
          <a:p>
            <a:pPr indent="-342900" lvl="1" marL="914400" rtl="0" algn="l">
              <a:lnSpc>
                <a:spcPct val="90000"/>
              </a:lnSpc>
              <a:spcBef>
                <a:spcPts val="1000"/>
              </a:spcBef>
              <a:spcAft>
                <a:spcPts val="0"/>
              </a:spcAft>
              <a:buClr>
                <a:schemeClr val="dk1"/>
              </a:buClr>
              <a:buSzPts val="1800"/>
              <a:buChar char="•"/>
            </a:pPr>
            <a:r>
              <a:rPr lang="en-US"/>
              <a:t>Can also be used to measure head circumference</a:t>
            </a:r>
            <a:endParaRPr/>
          </a:p>
        </p:txBody>
      </p:sp>
      <p:pic>
        <p:nvPicPr>
          <p:cNvPr id="1285" name="Google Shape;1285;g3d422ecfddc_0_799" title="Screenshot 2025-12-05 at 8.27.30 AM.png"/>
          <p:cNvPicPr preferRelativeResize="0"/>
          <p:nvPr/>
        </p:nvPicPr>
        <p:blipFill rotWithShape="1">
          <a:blip r:embed="rId4">
            <a:alphaModFix/>
          </a:blip>
          <a:srcRect b="0" l="0" r="0" t="0"/>
          <a:stretch/>
        </p:blipFill>
        <p:spPr>
          <a:xfrm>
            <a:off x="7037100" y="1283125"/>
            <a:ext cx="2175424" cy="1479850"/>
          </a:xfrm>
          <a:prstGeom prst="rect">
            <a:avLst/>
          </a:prstGeom>
          <a:noFill/>
          <a:ln>
            <a:noFill/>
          </a:ln>
        </p:spPr>
      </p:pic>
      <p:pic>
        <p:nvPicPr>
          <p:cNvPr id="1286" name="Google Shape;1286;g3d422ecfddc_0_799" title="Ceribell data.jpg"/>
          <p:cNvPicPr preferRelativeResize="0"/>
          <p:nvPr/>
        </p:nvPicPr>
        <p:blipFill rotWithShape="1">
          <a:blip r:embed="rId5">
            <a:alphaModFix/>
          </a:blip>
          <a:srcRect b="0" l="0" r="0" t="0"/>
          <a:stretch/>
        </p:blipFill>
        <p:spPr>
          <a:xfrm>
            <a:off x="9306663" y="1617650"/>
            <a:ext cx="2522301" cy="1577750"/>
          </a:xfrm>
          <a:prstGeom prst="rect">
            <a:avLst/>
          </a:prstGeom>
          <a:noFill/>
          <a:ln>
            <a:noFill/>
          </a:ln>
        </p:spPr>
      </p:pic>
      <p:pic>
        <p:nvPicPr>
          <p:cNvPr id="1287" name="Google Shape;1287;g3d422ecfddc_0_799"/>
          <p:cNvPicPr preferRelativeResize="0"/>
          <p:nvPr/>
        </p:nvPicPr>
        <p:blipFill rotWithShape="1">
          <a:blip r:embed="rId6">
            <a:alphaModFix/>
          </a:blip>
          <a:srcRect b="0" l="0" r="0" t="0"/>
          <a:stretch/>
        </p:blipFill>
        <p:spPr>
          <a:xfrm>
            <a:off x="9852493" y="3600011"/>
            <a:ext cx="1430632" cy="1856626"/>
          </a:xfrm>
          <a:prstGeom prst="rect">
            <a:avLst/>
          </a:prstGeom>
          <a:noFill/>
          <a:ln cap="flat" cmpd="sng" w="9525">
            <a:solidFill>
              <a:srgbClr val="000000"/>
            </a:solidFill>
            <a:prstDash val="solid"/>
            <a:round/>
            <a:headEnd len="sm" w="sm" type="none"/>
            <a:tailEnd len="sm" w="sm" type="none"/>
          </a:ln>
        </p:spPr>
      </p:pic>
      <p:pic>
        <p:nvPicPr>
          <p:cNvPr id="1288" name="Google Shape;1288;g3d422ecfddc_0_799"/>
          <p:cNvPicPr preferRelativeResize="0"/>
          <p:nvPr/>
        </p:nvPicPr>
        <p:blipFill rotWithShape="1">
          <a:blip r:embed="rId7">
            <a:alphaModFix/>
          </a:blip>
          <a:srcRect b="0" l="0" r="0" t="0"/>
          <a:stretch/>
        </p:blipFill>
        <p:spPr>
          <a:xfrm>
            <a:off x="9329035" y="3277621"/>
            <a:ext cx="1429818" cy="1856629"/>
          </a:xfrm>
          <a:prstGeom prst="rect">
            <a:avLst/>
          </a:prstGeom>
          <a:noFill/>
          <a:ln cap="flat" cmpd="sng" w="9525">
            <a:solidFill>
              <a:srgbClr val="000000"/>
            </a:solidFill>
            <a:prstDash val="solid"/>
            <a:round/>
            <a:headEnd len="sm" w="sm" type="none"/>
            <a:tailEnd len="sm" w="sm" type="none"/>
          </a:ln>
        </p:spPr>
      </p:pic>
      <p:pic>
        <p:nvPicPr>
          <p:cNvPr id="1289" name="Google Shape;1289;g3d422ecfddc_0_799"/>
          <p:cNvPicPr preferRelativeResize="0"/>
          <p:nvPr/>
        </p:nvPicPr>
        <p:blipFill rotWithShape="1">
          <a:blip r:embed="rId8">
            <a:alphaModFix/>
          </a:blip>
          <a:srcRect b="0" l="0" r="0" t="0"/>
          <a:stretch/>
        </p:blipFill>
        <p:spPr>
          <a:xfrm>
            <a:off x="8631163" y="3544992"/>
            <a:ext cx="1428313" cy="1856630"/>
          </a:xfrm>
          <a:prstGeom prst="rect">
            <a:avLst/>
          </a:prstGeom>
          <a:noFill/>
          <a:ln cap="flat" cmpd="sng" w="9525">
            <a:solidFill>
              <a:srgbClr val="000000"/>
            </a:solidFill>
            <a:prstDash val="solid"/>
            <a:round/>
            <a:headEnd len="sm" w="sm" type="none"/>
            <a:tailEnd len="sm" w="sm" type="none"/>
          </a:ln>
        </p:spPr>
      </p:pic>
      <p:pic>
        <p:nvPicPr>
          <p:cNvPr id="1290" name="Google Shape;1290;g3d422ecfddc_0_799"/>
          <p:cNvPicPr preferRelativeResize="0"/>
          <p:nvPr/>
        </p:nvPicPr>
        <p:blipFill rotWithShape="1">
          <a:blip r:embed="rId9">
            <a:alphaModFix/>
          </a:blip>
          <a:srcRect b="0" l="0" r="0" t="0"/>
          <a:stretch/>
        </p:blipFill>
        <p:spPr>
          <a:xfrm>
            <a:off x="8277360" y="3236112"/>
            <a:ext cx="1437163" cy="1856630"/>
          </a:xfrm>
          <a:prstGeom prst="rect">
            <a:avLst/>
          </a:prstGeom>
          <a:noFill/>
          <a:ln cap="flat" cmpd="sng" w="9525">
            <a:solidFill>
              <a:srgbClr val="000000"/>
            </a:solidFill>
            <a:prstDash val="solid"/>
            <a:round/>
            <a:headEnd len="sm" w="sm" type="none"/>
            <a:tailEnd len="sm" w="sm" type="none"/>
          </a:ln>
        </p:spPr>
      </p:pic>
      <p:pic>
        <p:nvPicPr>
          <p:cNvPr id="1291" name="Google Shape;1291;g3d422ecfddc_0_799"/>
          <p:cNvPicPr preferRelativeResize="0"/>
          <p:nvPr/>
        </p:nvPicPr>
        <p:blipFill rotWithShape="1">
          <a:blip r:embed="rId10">
            <a:alphaModFix/>
          </a:blip>
          <a:srcRect b="0" l="0" r="0" t="0"/>
          <a:stretch/>
        </p:blipFill>
        <p:spPr>
          <a:xfrm>
            <a:off x="7867570" y="3600011"/>
            <a:ext cx="1344954" cy="1746607"/>
          </a:xfrm>
          <a:prstGeom prst="rect">
            <a:avLst/>
          </a:prstGeom>
          <a:noFill/>
          <a:ln cap="flat" cmpd="sng" w="9525">
            <a:solidFill>
              <a:srgbClr val="000000"/>
            </a:solidFill>
            <a:prstDash val="solid"/>
            <a:round/>
            <a:headEnd len="sm" w="sm" type="none"/>
            <a:tailEnd len="sm" w="sm" type="none"/>
          </a:ln>
        </p:spPr>
      </p:pic>
      <p:pic>
        <p:nvPicPr>
          <p:cNvPr id="1292" name="Google Shape;1292;g3d422ecfddc_0_799"/>
          <p:cNvPicPr preferRelativeResize="0"/>
          <p:nvPr/>
        </p:nvPicPr>
        <p:blipFill rotWithShape="1">
          <a:blip r:embed="rId11">
            <a:alphaModFix/>
          </a:blip>
          <a:srcRect b="0" l="0" r="0" t="0"/>
          <a:stretch/>
        </p:blipFill>
        <p:spPr>
          <a:xfrm>
            <a:off x="7291600" y="3387659"/>
            <a:ext cx="1341115" cy="1746607"/>
          </a:xfrm>
          <a:prstGeom prst="rect">
            <a:avLst/>
          </a:prstGeom>
          <a:noFill/>
          <a:ln cap="flat" cmpd="sng" w="9525">
            <a:solidFill>
              <a:srgbClr val="000000"/>
            </a:solidFill>
            <a:prstDash val="solid"/>
            <a:round/>
            <a:headEnd len="sm" w="sm" type="none"/>
            <a:tailEnd len="sm" w="sm" type="none"/>
          </a:ln>
        </p:spPr>
      </p:pic>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96" name="Shape 1296"/>
        <p:cNvGrpSpPr/>
        <p:nvPr/>
      </p:nvGrpSpPr>
      <p:grpSpPr>
        <a:xfrm>
          <a:off x="0" y="0"/>
          <a:ext cx="0" cy="0"/>
          <a:chOff x="0" y="0"/>
          <a:chExt cx="0" cy="0"/>
        </a:xfrm>
      </p:grpSpPr>
      <p:sp>
        <p:nvSpPr>
          <p:cNvPr id="1297" name="Google Shape;1297;g3d422ecfddc_0_813"/>
          <p:cNvSpPr txBox="1"/>
          <p:nvPr>
            <p:ph type="title"/>
          </p:nvPr>
        </p:nvSpPr>
        <p:spPr>
          <a:xfrm>
            <a:off x="838200" y="365125"/>
            <a:ext cx="10515600" cy="1018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Ceribell Training</a:t>
            </a:r>
            <a:endParaRPr b="1">
              <a:solidFill>
                <a:srgbClr val="743192"/>
              </a:solidFill>
            </a:endParaRPr>
          </a:p>
        </p:txBody>
      </p:sp>
      <p:sp>
        <p:nvSpPr>
          <p:cNvPr id="1298" name="Google Shape;1298;g3d422ecfddc_0_813"/>
          <p:cNvSpPr txBox="1"/>
          <p:nvPr>
            <p:ph idx="1" type="body"/>
          </p:nvPr>
        </p:nvSpPr>
        <p:spPr>
          <a:xfrm>
            <a:off x="838200" y="1463650"/>
            <a:ext cx="10515600" cy="4586400"/>
          </a:xfrm>
          <a:prstGeom prst="rect">
            <a:avLst/>
          </a:prstGeom>
          <a:noFill/>
          <a:ln>
            <a:noFill/>
          </a:ln>
        </p:spPr>
        <p:txBody>
          <a:bodyPr anchorCtr="0" anchor="t" bIns="45700" lIns="91425" spcFirstLastPara="1" rIns="91425" wrap="square" tIns="45700">
            <a:normAutofit/>
          </a:bodyPr>
          <a:lstStyle/>
          <a:p>
            <a:pPr indent="-342900" lvl="0" marL="457200" rtl="0" algn="l">
              <a:lnSpc>
                <a:spcPct val="100000"/>
              </a:lnSpc>
              <a:spcBef>
                <a:spcPts val="1000"/>
              </a:spcBef>
              <a:spcAft>
                <a:spcPts val="0"/>
              </a:spcAft>
              <a:buSzPts val="1800"/>
              <a:buChar char="●"/>
            </a:pPr>
            <a:r>
              <a:rPr b="1" lang="en-US"/>
              <a:t>“Intake” call is optional</a:t>
            </a:r>
            <a:endParaRPr b="1"/>
          </a:p>
          <a:p>
            <a:pPr indent="-342900" lvl="1" marL="914400" rtl="0" algn="l">
              <a:lnSpc>
                <a:spcPct val="100000"/>
              </a:lnSpc>
              <a:spcBef>
                <a:spcPts val="0"/>
              </a:spcBef>
              <a:spcAft>
                <a:spcPts val="0"/>
              </a:spcAft>
              <a:buSzPts val="1800"/>
              <a:buChar char="○"/>
            </a:pPr>
            <a:r>
              <a:rPr lang="en-US"/>
              <a:t>Discuss device and use in study with Ceribell liaison and PM</a:t>
            </a:r>
            <a:endParaRPr/>
          </a:p>
          <a:p>
            <a:pPr indent="-342900" lvl="0" marL="457200" rtl="0" algn="l">
              <a:lnSpc>
                <a:spcPct val="100000"/>
              </a:lnSpc>
              <a:spcBef>
                <a:spcPts val="0"/>
              </a:spcBef>
              <a:spcAft>
                <a:spcPts val="0"/>
              </a:spcAft>
              <a:buSzPts val="1800"/>
              <a:buChar char="●"/>
            </a:pPr>
            <a:r>
              <a:rPr b="1" lang="en-US"/>
              <a:t>IT training/support is available </a:t>
            </a:r>
            <a:endParaRPr b="1"/>
          </a:p>
          <a:p>
            <a:pPr indent="-342900" lvl="1" marL="914400" rtl="0" algn="l">
              <a:lnSpc>
                <a:spcPct val="100000"/>
              </a:lnSpc>
              <a:spcBef>
                <a:spcPts val="0"/>
              </a:spcBef>
              <a:spcAft>
                <a:spcPts val="0"/>
              </a:spcAft>
              <a:buSzPts val="1800"/>
              <a:buChar char="○"/>
            </a:pPr>
            <a:r>
              <a:rPr lang="en-US"/>
              <a:t>Email, 24/7 support number, meetings</a:t>
            </a:r>
            <a:endParaRPr/>
          </a:p>
          <a:p>
            <a:pPr indent="-342900" lvl="0" marL="457200" rtl="0" algn="l">
              <a:lnSpc>
                <a:spcPct val="100000"/>
              </a:lnSpc>
              <a:spcBef>
                <a:spcPts val="0"/>
              </a:spcBef>
              <a:spcAft>
                <a:spcPts val="0"/>
              </a:spcAft>
              <a:buSzPts val="1800"/>
              <a:buChar char="●"/>
            </a:pPr>
            <a:r>
              <a:rPr b="1" lang="en-US"/>
              <a:t>In-person, on-site training for study team is required if not already using device clinically</a:t>
            </a:r>
            <a:endParaRPr b="1"/>
          </a:p>
          <a:p>
            <a:pPr indent="-342900" lvl="1" marL="914400" rtl="0" algn="l">
              <a:lnSpc>
                <a:spcPct val="100000"/>
              </a:lnSpc>
              <a:spcBef>
                <a:spcPts val="0"/>
              </a:spcBef>
              <a:spcAft>
                <a:spcPts val="0"/>
              </a:spcAft>
              <a:buSzPts val="1800"/>
              <a:buChar char="○"/>
            </a:pPr>
            <a:r>
              <a:rPr lang="en-US"/>
              <a:t>Conducted by local commercial reps</a:t>
            </a:r>
            <a:endParaRPr/>
          </a:p>
          <a:p>
            <a:pPr indent="-342900" lvl="1" marL="914400" rtl="0" algn="l">
              <a:lnSpc>
                <a:spcPct val="100000"/>
              </a:lnSpc>
              <a:spcBef>
                <a:spcPts val="0"/>
              </a:spcBef>
              <a:spcAft>
                <a:spcPts val="0"/>
              </a:spcAft>
              <a:buSzPts val="1800"/>
              <a:buChar char="○"/>
            </a:pPr>
            <a:r>
              <a:rPr lang="en-US"/>
              <a:t>Site can determine who should attend the training</a:t>
            </a:r>
            <a:endParaRPr/>
          </a:p>
          <a:p>
            <a:pPr indent="-342900" lvl="1" marL="914400" rtl="0" algn="l">
              <a:lnSpc>
                <a:spcPct val="100000"/>
              </a:lnSpc>
              <a:spcBef>
                <a:spcPts val="0"/>
              </a:spcBef>
              <a:spcAft>
                <a:spcPts val="0"/>
              </a:spcAft>
              <a:buSzPts val="1800"/>
              <a:buChar char="○"/>
            </a:pPr>
            <a:r>
              <a:rPr lang="en-US"/>
              <a:t>Designate a group of ‘super-users’</a:t>
            </a:r>
            <a:endParaRPr/>
          </a:p>
          <a:p>
            <a:pPr indent="-342900" lvl="1" marL="914400" rtl="0" algn="l">
              <a:lnSpc>
                <a:spcPct val="100000"/>
              </a:lnSpc>
              <a:spcBef>
                <a:spcPts val="0"/>
              </a:spcBef>
              <a:spcAft>
                <a:spcPts val="0"/>
              </a:spcAft>
              <a:buSzPts val="1800"/>
              <a:buChar char="○"/>
            </a:pPr>
            <a:r>
              <a:rPr lang="en-US"/>
              <a:t>Scheduled as your site approaches CIRB submission</a:t>
            </a:r>
            <a:endParaRPr/>
          </a:p>
          <a:p>
            <a:pPr indent="0" lvl="0" marL="0" rtl="0" algn="l">
              <a:lnSpc>
                <a:spcPct val="115000"/>
              </a:lnSpc>
              <a:spcBef>
                <a:spcPts val="1000"/>
              </a:spcBef>
              <a:spcAft>
                <a:spcPts val="0"/>
              </a:spcAft>
              <a:buSzPts val="1800"/>
              <a:buNone/>
            </a:pPr>
            <a:r>
              <a:t/>
            </a:r>
            <a:endParaRPr/>
          </a:p>
        </p:txBody>
      </p:sp>
      <p:pic>
        <p:nvPicPr>
          <p:cNvPr descr="A close-up of a logo&#10;&#10;AI-generated content may be incorrect." id="1299" name="Google Shape;1299;g3d422ecfddc_0_813"/>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03" name="Shape 1303"/>
        <p:cNvGrpSpPr/>
        <p:nvPr/>
      </p:nvGrpSpPr>
      <p:grpSpPr>
        <a:xfrm>
          <a:off x="0" y="0"/>
          <a:ext cx="0" cy="0"/>
          <a:chOff x="0" y="0"/>
          <a:chExt cx="0" cy="0"/>
        </a:xfrm>
      </p:grpSpPr>
      <p:sp>
        <p:nvSpPr>
          <p:cNvPr id="1304" name="Google Shape;1304;g3d422ecfddc_0_819"/>
          <p:cNvSpPr txBox="1"/>
          <p:nvPr>
            <p:ph type="title"/>
          </p:nvPr>
        </p:nvSpPr>
        <p:spPr>
          <a:xfrm>
            <a:off x="838200" y="365125"/>
            <a:ext cx="10515600" cy="1018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Ceribell Supply Logistics</a:t>
            </a:r>
            <a:endParaRPr b="1">
              <a:solidFill>
                <a:srgbClr val="743192"/>
              </a:solidFill>
            </a:endParaRPr>
          </a:p>
        </p:txBody>
      </p:sp>
      <p:sp>
        <p:nvSpPr>
          <p:cNvPr id="1305" name="Google Shape;1305;g3d422ecfddc_0_819"/>
          <p:cNvSpPr txBox="1"/>
          <p:nvPr>
            <p:ph idx="1" type="body"/>
          </p:nvPr>
        </p:nvSpPr>
        <p:spPr>
          <a:xfrm>
            <a:off x="838200" y="1463650"/>
            <a:ext cx="10515600" cy="45864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1000"/>
              </a:spcBef>
              <a:spcAft>
                <a:spcPts val="0"/>
              </a:spcAft>
              <a:buClr>
                <a:schemeClr val="dk1"/>
              </a:buClr>
              <a:buSzPts val="1800"/>
              <a:buNone/>
            </a:pPr>
            <a:r>
              <a:rPr lang="en-US"/>
              <a:t>&gt; Device provided after site contract is executed to allow local approvals. </a:t>
            </a:r>
            <a:endParaRPr/>
          </a:p>
          <a:p>
            <a:pPr indent="0" lvl="0" marL="0" rtl="0" algn="l">
              <a:lnSpc>
                <a:spcPct val="90000"/>
              </a:lnSpc>
              <a:spcBef>
                <a:spcPts val="1000"/>
              </a:spcBef>
              <a:spcAft>
                <a:spcPts val="0"/>
              </a:spcAft>
              <a:buClr>
                <a:schemeClr val="dk1"/>
              </a:buClr>
              <a:buSzPts val="1800"/>
              <a:buNone/>
            </a:pPr>
            <a:r>
              <a:rPr lang="en-US"/>
              <a:t>&gt; Headbands sent to sites after CIRB approval</a:t>
            </a:r>
            <a:endParaRPr/>
          </a:p>
          <a:p>
            <a:pPr indent="0" lvl="0" marL="0" rtl="0" algn="l">
              <a:lnSpc>
                <a:spcPct val="90000"/>
              </a:lnSpc>
              <a:spcBef>
                <a:spcPts val="1000"/>
              </a:spcBef>
              <a:spcAft>
                <a:spcPts val="0"/>
              </a:spcAft>
              <a:buClr>
                <a:schemeClr val="dk1"/>
              </a:buClr>
              <a:buSzPts val="1800"/>
              <a:buNone/>
            </a:pPr>
            <a:r>
              <a:rPr lang="en-US"/>
              <a:t>&gt; Headbands come in 2 sizes: </a:t>
            </a:r>
            <a:endParaRPr/>
          </a:p>
          <a:p>
            <a:pPr indent="-342900" lvl="0" marL="1371600" rtl="0" algn="l">
              <a:lnSpc>
                <a:spcPct val="90000"/>
              </a:lnSpc>
              <a:spcBef>
                <a:spcPts val="1000"/>
              </a:spcBef>
              <a:spcAft>
                <a:spcPts val="0"/>
              </a:spcAft>
              <a:buClr>
                <a:schemeClr val="dk1"/>
              </a:buClr>
              <a:buSzPts val="1800"/>
              <a:buChar char="-"/>
            </a:pPr>
            <a:r>
              <a:rPr lang="en-US"/>
              <a:t>Small (C151)</a:t>
            </a:r>
            <a:endParaRPr/>
          </a:p>
          <a:p>
            <a:pPr indent="-342900" lvl="0" marL="1371600" rtl="0" algn="l">
              <a:lnSpc>
                <a:spcPct val="90000"/>
              </a:lnSpc>
              <a:spcBef>
                <a:spcPts val="0"/>
              </a:spcBef>
              <a:spcAft>
                <a:spcPts val="0"/>
              </a:spcAft>
              <a:buClr>
                <a:schemeClr val="dk1"/>
              </a:buClr>
              <a:buSzPts val="1800"/>
              <a:buChar char="-"/>
            </a:pPr>
            <a:r>
              <a:rPr lang="en-US"/>
              <a:t>Medium/Large (C152)</a:t>
            </a:r>
            <a:endParaRPr/>
          </a:p>
          <a:p>
            <a:pPr indent="0" lvl="0" marL="0" rtl="0" algn="l">
              <a:lnSpc>
                <a:spcPct val="90000"/>
              </a:lnSpc>
              <a:spcBef>
                <a:spcPts val="1000"/>
              </a:spcBef>
              <a:spcAft>
                <a:spcPts val="0"/>
              </a:spcAft>
              <a:buClr>
                <a:schemeClr val="dk1"/>
              </a:buClr>
              <a:buSzPts val="2800"/>
              <a:buNone/>
            </a:pPr>
            <a:r>
              <a:rPr lang="en-US"/>
              <a:t>&gt; Each site will have a set par for number of headbands on site.</a:t>
            </a:r>
            <a:endParaRPr/>
          </a:p>
          <a:p>
            <a:pPr indent="0" lvl="0" marL="0" rtl="0" algn="l">
              <a:lnSpc>
                <a:spcPct val="90000"/>
              </a:lnSpc>
              <a:spcBef>
                <a:spcPts val="1000"/>
              </a:spcBef>
              <a:spcAft>
                <a:spcPts val="0"/>
              </a:spcAft>
              <a:buClr>
                <a:schemeClr val="dk1"/>
              </a:buClr>
              <a:buSzPts val="2800"/>
              <a:buNone/>
            </a:pPr>
            <a:r>
              <a:rPr lang="en-US"/>
              <a:t>&gt; Headbands expire after ~6 months; </a:t>
            </a:r>
            <a:endParaRPr/>
          </a:p>
          <a:p>
            <a:pPr indent="0" lvl="0" marL="0" rtl="0" algn="l">
              <a:lnSpc>
                <a:spcPct val="90000"/>
              </a:lnSpc>
              <a:spcBef>
                <a:spcPts val="1000"/>
              </a:spcBef>
              <a:spcAft>
                <a:spcPts val="0"/>
              </a:spcAft>
              <a:buClr>
                <a:schemeClr val="dk1"/>
              </a:buClr>
              <a:buSzPts val="2800"/>
              <a:buNone/>
            </a:pPr>
            <a:r>
              <a:rPr lang="en-US"/>
              <a:t>will have expiration date on box.</a:t>
            </a:r>
            <a:endParaRPr/>
          </a:p>
        </p:txBody>
      </p:sp>
      <p:pic>
        <p:nvPicPr>
          <p:cNvPr id="1306" name="Google Shape;1306;g3d422ecfddc_0_819" title="Screenshot 2025-12-04 at 10.26.35 AM.png"/>
          <p:cNvPicPr preferRelativeResize="0"/>
          <p:nvPr/>
        </p:nvPicPr>
        <p:blipFill rotWithShape="1">
          <a:blip r:embed="rId3">
            <a:alphaModFix/>
          </a:blip>
          <a:srcRect b="0" l="0" r="0" t="0"/>
          <a:stretch/>
        </p:blipFill>
        <p:spPr>
          <a:xfrm>
            <a:off x="6905709" y="4969566"/>
            <a:ext cx="4369241" cy="1779359"/>
          </a:xfrm>
          <a:prstGeom prst="rect">
            <a:avLst/>
          </a:prstGeom>
          <a:noFill/>
          <a:ln>
            <a:noFill/>
          </a:ln>
        </p:spPr>
      </p:pic>
      <p:pic>
        <p:nvPicPr>
          <p:cNvPr descr="A close-up of a logo&#10;&#10;AI-generated content may be incorrect." id="1307" name="Google Shape;1307;g3d422ecfddc_0_819"/>
          <p:cNvPicPr preferRelativeResize="0"/>
          <p:nvPr>
            <p:ph idx="1" type="body"/>
          </p:nvPr>
        </p:nvPicPr>
        <p:blipFill rotWithShape="1">
          <a:blip r:embed="rId4">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11" name="Shape 1311"/>
        <p:cNvGrpSpPr/>
        <p:nvPr/>
      </p:nvGrpSpPr>
      <p:grpSpPr>
        <a:xfrm>
          <a:off x="0" y="0"/>
          <a:ext cx="0" cy="0"/>
          <a:chOff x="0" y="0"/>
          <a:chExt cx="0" cy="0"/>
        </a:xfrm>
      </p:grpSpPr>
      <p:sp>
        <p:nvSpPr>
          <p:cNvPr id="1312" name="Google Shape;1312;g3d422ecfddc_0_826"/>
          <p:cNvSpPr txBox="1"/>
          <p:nvPr>
            <p:ph type="title"/>
          </p:nvPr>
        </p:nvSpPr>
        <p:spPr>
          <a:xfrm>
            <a:off x="838200" y="365125"/>
            <a:ext cx="10515600" cy="1018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20"/>
              <a:buFont typeface="Arial"/>
              <a:buNone/>
            </a:pPr>
            <a:r>
              <a:rPr b="1" lang="en-US" sz="4059">
                <a:solidFill>
                  <a:srgbClr val="743192"/>
                </a:solidFill>
                <a:latin typeface="Arial"/>
                <a:ea typeface="Arial"/>
                <a:cs typeface="Arial"/>
                <a:sym typeface="Arial"/>
              </a:rPr>
              <a:t>Ceribell: Headband Inventory &amp; Resupply</a:t>
            </a:r>
            <a:endParaRPr b="1" sz="4059">
              <a:solidFill>
                <a:srgbClr val="743192"/>
              </a:solidFill>
            </a:endParaRPr>
          </a:p>
        </p:txBody>
      </p:sp>
      <p:sp>
        <p:nvSpPr>
          <p:cNvPr id="1313" name="Google Shape;1313;g3d422ecfddc_0_826"/>
          <p:cNvSpPr txBox="1"/>
          <p:nvPr>
            <p:ph idx="1" type="body"/>
          </p:nvPr>
        </p:nvSpPr>
        <p:spPr>
          <a:xfrm>
            <a:off x="838200" y="1551800"/>
            <a:ext cx="10515600" cy="5005500"/>
          </a:xfrm>
          <a:prstGeom prst="rect">
            <a:avLst/>
          </a:prstGeom>
          <a:noFill/>
          <a:ln>
            <a:noFill/>
          </a:ln>
        </p:spPr>
        <p:txBody>
          <a:bodyPr anchorCtr="0" anchor="t" bIns="45700" lIns="91425" spcFirstLastPara="1" rIns="91425" wrap="square" tIns="45700">
            <a:normAutofit lnSpcReduction="20000"/>
          </a:bodyPr>
          <a:lstStyle/>
          <a:p>
            <a:pPr indent="-352167" lvl="0" marL="457200" rtl="0" algn="l">
              <a:lnSpc>
                <a:spcPct val="100000"/>
              </a:lnSpc>
              <a:spcBef>
                <a:spcPts val="1000"/>
              </a:spcBef>
              <a:spcAft>
                <a:spcPts val="0"/>
              </a:spcAft>
              <a:buClr>
                <a:schemeClr val="dk1"/>
              </a:buClr>
              <a:buSzPts val="1946"/>
              <a:buAutoNum type="arabicPeriod"/>
            </a:pPr>
            <a:r>
              <a:rPr b="1" lang="en-US"/>
              <a:t>Sites will complete monthly inventory survey.</a:t>
            </a:r>
            <a:r>
              <a:rPr lang="en-US"/>
              <a:t> </a:t>
            </a:r>
            <a:endParaRPr/>
          </a:p>
          <a:p>
            <a:pPr indent="-352167" lvl="1" marL="914400" rtl="0" algn="l">
              <a:lnSpc>
                <a:spcPct val="100000"/>
              </a:lnSpc>
              <a:spcBef>
                <a:spcPts val="1000"/>
              </a:spcBef>
              <a:spcAft>
                <a:spcPts val="0"/>
              </a:spcAft>
              <a:buClr>
                <a:schemeClr val="dk1"/>
              </a:buClr>
              <a:buSzPts val="1946"/>
              <a:buChar char="•"/>
            </a:pPr>
            <a:r>
              <a:rPr lang="en-US"/>
              <a:t>Can be completed anytime; must be completed at least 1x/month</a:t>
            </a:r>
            <a:endParaRPr/>
          </a:p>
          <a:p>
            <a:pPr indent="-352167" lvl="1" marL="914400" rtl="0" algn="l">
              <a:lnSpc>
                <a:spcPct val="100000"/>
              </a:lnSpc>
              <a:spcBef>
                <a:spcPts val="1000"/>
              </a:spcBef>
              <a:spcAft>
                <a:spcPts val="0"/>
              </a:spcAft>
              <a:buClr>
                <a:schemeClr val="dk1"/>
              </a:buClr>
              <a:buSzPts val="1946"/>
              <a:buChar char="•"/>
            </a:pPr>
            <a:r>
              <a:rPr lang="en-US"/>
              <a:t>Responses submitted by 1st of month will be used to place monthly resupply orders by central team on 3rd of month. </a:t>
            </a:r>
            <a:endParaRPr/>
          </a:p>
          <a:p>
            <a:pPr indent="-352167" lvl="0" marL="457200" rtl="0" algn="l">
              <a:lnSpc>
                <a:spcPct val="100000"/>
              </a:lnSpc>
              <a:spcBef>
                <a:spcPts val="1000"/>
              </a:spcBef>
              <a:spcAft>
                <a:spcPts val="0"/>
              </a:spcAft>
              <a:buClr>
                <a:schemeClr val="dk1"/>
              </a:buClr>
              <a:buSzPts val="1946"/>
              <a:buAutoNum type="arabicPeriod"/>
            </a:pPr>
            <a:r>
              <a:rPr b="1" lang="en-US"/>
              <a:t>Central team uses survey responses to bring each site up to full par. </a:t>
            </a:r>
            <a:endParaRPr b="1"/>
          </a:p>
          <a:p>
            <a:pPr indent="-352167" lvl="1" marL="914400" rtl="0" algn="l">
              <a:lnSpc>
                <a:spcPct val="100000"/>
              </a:lnSpc>
              <a:spcBef>
                <a:spcPts val="1000"/>
              </a:spcBef>
              <a:spcAft>
                <a:spcPts val="0"/>
              </a:spcAft>
              <a:buClr>
                <a:schemeClr val="dk1"/>
              </a:buClr>
              <a:buSzPts val="1946"/>
              <a:buChar char="•"/>
            </a:pPr>
            <a:r>
              <a:rPr lang="en-US"/>
              <a:t>Sites receive shipment tracking info once order is fulfilled.</a:t>
            </a:r>
            <a:endParaRPr/>
          </a:p>
          <a:p>
            <a:pPr indent="-352167" lvl="1" marL="914400" rtl="0" algn="l">
              <a:lnSpc>
                <a:spcPct val="100000"/>
              </a:lnSpc>
              <a:spcBef>
                <a:spcPts val="1000"/>
              </a:spcBef>
              <a:spcAft>
                <a:spcPts val="0"/>
              </a:spcAft>
              <a:buClr>
                <a:schemeClr val="dk1"/>
              </a:buClr>
              <a:buSzPts val="1946"/>
              <a:buChar char="•"/>
            </a:pPr>
            <a:r>
              <a:rPr lang="en-US"/>
              <a:t>Will use shipping address in WebDCU</a:t>
            </a:r>
            <a:endParaRPr/>
          </a:p>
          <a:p>
            <a:pPr indent="-352167" lvl="0" marL="457200" rtl="0" algn="l">
              <a:lnSpc>
                <a:spcPct val="100000"/>
              </a:lnSpc>
              <a:spcBef>
                <a:spcPts val="1000"/>
              </a:spcBef>
              <a:spcAft>
                <a:spcPts val="0"/>
              </a:spcAft>
              <a:buClr>
                <a:srgbClr val="FF0000"/>
              </a:buClr>
              <a:buSzPts val="1946"/>
              <a:buAutoNum type="arabicPeriod"/>
            </a:pPr>
            <a:r>
              <a:rPr b="1" lang="en-US">
                <a:solidFill>
                  <a:srgbClr val="FF0000"/>
                </a:solidFill>
              </a:rPr>
              <a:t>Urgent</a:t>
            </a:r>
            <a:r>
              <a:rPr b="1" lang="en-US"/>
              <a:t> resupply can be triggered by the site or central team.</a:t>
            </a:r>
            <a:r>
              <a:rPr lang="en-US"/>
              <a:t> </a:t>
            </a:r>
            <a:endParaRPr/>
          </a:p>
          <a:p>
            <a:pPr indent="-352167" lvl="1" marL="914400" rtl="0" algn="l">
              <a:lnSpc>
                <a:spcPct val="100000"/>
              </a:lnSpc>
              <a:spcBef>
                <a:spcPts val="1000"/>
              </a:spcBef>
              <a:spcAft>
                <a:spcPts val="0"/>
              </a:spcAft>
              <a:buClr>
                <a:schemeClr val="dk1"/>
              </a:buClr>
              <a:buSzPts val="1946"/>
              <a:buChar char="•"/>
            </a:pPr>
            <a:r>
              <a:rPr lang="en-US"/>
              <a:t>Site can use survey to indicate urgent request.</a:t>
            </a:r>
            <a:endParaRPr/>
          </a:p>
          <a:p>
            <a:pPr indent="-352167" lvl="1" marL="914400" rtl="0" algn="l">
              <a:lnSpc>
                <a:spcPct val="100000"/>
              </a:lnSpc>
              <a:spcBef>
                <a:spcPts val="1000"/>
              </a:spcBef>
              <a:spcAft>
                <a:spcPts val="1000"/>
              </a:spcAft>
              <a:buClr>
                <a:schemeClr val="dk1"/>
              </a:buClr>
              <a:buSzPts val="1946"/>
              <a:buChar char="•"/>
            </a:pPr>
            <a:r>
              <a:rPr lang="en-US"/>
              <a:t>Central team will monitor use based on enrollment CRFs. </a:t>
            </a:r>
            <a:endParaRPr/>
          </a:p>
        </p:txBody>
      </p:sp>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17" name="Shape 1317"/>
        <p:cNvGrpSpPr/>
        <p:nvPr/>
      </p:nvGrpSpPr>
      <p:grpSpPr>
        <a:xfrm>
          <a:off x="0" y="0"/>
          <a:ext cx="0" cy="0"/>
          <a:chOff x="0" y="0"/>
          <a:chExt cx="0" cy="0"/>
        </a:xfrm>
      </p:grpSpPr>
      <p:sp>
        <p:nvSpPr>
          <p:cNvPr id="1318" name="Google Shape;1318;g3d422ecfddc_0_831"/>
          <p:cNvSpPr txBox="1"/>
          <p:nvPr>
            <p:ph type="title"/>
          </p:nvPr>
        </p:nvSpPr>
        <p:spPr>
          <a:xfrm>
            <a:off x="838200" y="365125"/>
            <a:ext cx="10515600" cy="1018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Ceribell Inventory Survey</a:t>
            </a:r>
            <a:endParaRPr b="1">
              <a:solidFill>
                <a:srgbClr val="743192"/>
              </a:solidFill>
            </a:endParaRPr>
          </a:p>
        </p:txBody>
      </p:sp>
      <p:pic>
        <p:nvPicPr>
          <p:cNvPr id="1319" name="Google Shape;1319;g3d422ecfddc_0_831" title="Screenshot 2025-12-04 at 10.46.46 AM.png"/>
          <p:cNvPicPr preferRelativeResize="0"/>
          <p:nvPr/>
        </p:nvPicPr>
        <p:blipFill rotWithShape="1">
          <a:blip r:embed="rId3">
            <a:alphaModFix/>
          </a:blip>
          <a:srcRect b="0" l="0" r="0" t="0"/>
          <a:stretch/>
        </p:blipFill>
        <p:spPr>
          <a:xfrm>
            <a:off x="1415650" y="1447600"/>
            <a:ext cx="4952788" cy="5169874"/>
          </a:xfrm>
          <a:prstGeom prst="rect">
            <a:avLst/>
          </a:prstGeom>
          <a:noFill/>
          <a:ln>
            <a:noFill/>
          </a:ln>
        </p:spPr>
      </p:pic>
      <p:sp>
        <p:nvSpPr>
          <p:cNvPr id="1320" name="Google Shape;1320;g3d422ecfddc_0_831"/>
          <p:cNvSpPr txBox="1"/>
          <p:nvPr/>
        </p:nvSpPr>
        <p:spPr>
          <a:xfrm>
            <a:off x="7271125" y="1827325"/>
            <a:ext cx="3246300" cy="2174100"/>
          </a:xfrm>
          <a:prstGeom prst="rect">
            <a:avLst/>
          </a:prstGeom>
          <a:noFill/>
          <a:ln>
            <a:noFill/>
          </a:ln>
        </p:spPr>
        <p:txBody>
          <a:bodyPr anchorCtr="0" anchor="t" bIns="91425" lIns="91425" spcFirstLastPara="1" rIns="91425" wrap="square" tIns="91425">
            <a:noAutofit/>
          </a:bodyPr>
          <a:lstStyle/>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REDCap survey</a:t>
            </a:r>
            <a:endParaRPr b="0" i="0" sz="2800" u="none" cap="none" strike="noStrike">
              <a:solidFill>
                <a:schemeClr val="dk1"/>
              </a:solidFill>
              <a:latin typeface="Arial"/>
              <a:ea typeface="Arial"/>
              <a:cs typeface="Arial"/>
              <a:sym typeface="Arial"/>
            </a:endParaRPr>
          </a:p>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Link in MoP</a:t>
            </a:r>
            <a:endParaRPr b="0" i="0" sz="2800" u="none" cap="none" strike="noStrike">
              <a:solidFill>
                <a:schemeClr val="dk1"/>
              </a:solidFill>
              <a:latin typeface="Arial"/>
              <a:ea typeface="Arial"/>
              <a:cs typeface="Arial"/>
              <a:sym typeface="Arial"/>
            </a:endParaRPr>
          </a:p>
        </p:txBody>
      </p:sp>
      <p:pic>
        <p:nvPicPr>
          <p:cNvPr descr="A close-up of a logo&#10;&#10;AI-generated content may be incorrect." id="1321" name="Google Shape;1321;g3d422ecfddc_0_831"/>
          <p:cNvPicPr preferRelativeResize="0"/>
          <p:nvPr>
            <p:ph idx="1" type="body"/>
          </p:nvPr>
        </p:nvPicPr>
        <p:blipFill rotWithShape="1">
          <a:blip r:embed="rId4">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325" name="Shape 1325"/>
        <p:cNvGrpSpPr/>
        <p:nvPr/>
      </p:nvGrpSpPr>
      <p:grpSpPr>
        <a:xfrm>
          <a:off x="0" y="0"/>
          <a:ext cx="0" cy="0"/>
          <a:chOff x="0" y="0"/>
          <a:chExt cx="0" cy="0"/>
        </a:xfrm>
      </p:grpSpPr>
      <p:sp>
        <p:nvSpPr>
          <p:cNvPr id="1326" name="Google Shape;1326;g3d422ecfddc_0_91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327" name="Google Shape;1327;g3d422ecfddc_0_912"/>
          <p:cNvSpPr/>
          <p:nvPr/>
        </p:nvSpPr>
        <p:spPr>
          <a:xfrm>
            <a:off x="0" y="0"/>
            <a:ext cx="12189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328" name="Google Shape;1328;g3d422ecfddc_0_912"/>
          <p:cNvSpPr/>
          <p:nvPr/>
        </p:nvSpPr>
        <p:spPr>
          <a:xfrm flipH="1" rot="5400000">
            <a:off x="-1410016" y="1410150"/>
            <a:ext cx="6858000" cy="4037700"/>
          </a:xfrm>
          <a:prstGeom prst="rect">
            <a:avLst/>
          </a:prstGeom>
          <a:gradFill>
            <a:gsLst>
              <a:gs pos="0">
                <a:srgbClr val="000000"/>
              </a:gs>
              <a:gs pos="8000">
                <a:srgbClr val="000000"/>
              </a:gs>
              <a:gs pos="100000">
                <a:srgbClr val="864EA9"/>
              </a:gs>
            </a:gsLst>
            <a:lin ang="300012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329" name="Google Shape;1329;g3d422ecfddc_0_912"/>
          <p:cNvSpPr/>
          <p:nvPr/>
        </p:nvSpPr>
        <p:spPr>
          <a:xfrm flipH="1" rot="5400000">
            <a:off x="-1410016" y="1420288"/>
            <a:ext cx="6858000" cy="4037700"/>
          </a:xfrm>
          <a:prstGeom prst="rect">
            <a:avLst/>
          </a:prstGeom>
          <a:gradFill>
            <a:gsLst>
              <a:gs pos="0">
                <a:srgbClr val="000000">
                  <a:alpha val="0"/>
                </a:srgbClr>
              </a:gs>
              <a:gs pos="99000">
                <a:srgbClr val="AD84C6">
                  <a:alpha val="45490"/>
                </a:srgbClr>
              </a:gs>
              <a:gs pos="100000">
                <a:srgbClr val="AD84C6">
                  <a:alpha val="45490"/>
                </a:srgbClr>
              </a:gs>
            </a:gsLst>
            <a:lin ang="1800004"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330" name="Google Shape;1330;g3d422ecfddc_0_912"/>
          <p:cNvSpPr/>
          <p:nvPr/>
        </p:nvSpPr>
        <p:spPr>
          <a:xfrm flipH="1" rot="5400000">
            <a:off x="767983" y="3588145"/>
            <a:ext cx="2502000" cy="4037700"/>
          </a:xfrm>
          <a:prstGeom prst="rect">
            <a:avLst/>
          </a:prstGeom>
          <a:gradFill>
            <a:gsLst>
              <a:gs pos="0">
                <a:srgbClr val="AD84C6">
                  <a:alpha val="28235"/>
                </a:srgbClr>
              </a:gs>
              <a:gs pos="2000">
                <a:srgbClr val="AD84C6">
                  <a:alpha val="28235"/>
                </a:srgbClr>
              </a:gs>
              <a:gs pos="100000">
                <a:srgbClr val="000000">
                  <a:alpha val="29411"/>
                </a:srgbClr>
              </a:gs>
            </a:gsLst>
            <a:lin ang="779990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331" name="Google Shape;1331;g3d422ecfddc_0_912"/>
          <p:cNvSpPr/>
          <p:nvPr/>
        </p:nvSpPr>
        <p:spPr>
          <a:xfrm rot="-967356">
            <a:off x="-500907" y="968177"/>
            <a:ext cx="3897638" cy="4176045"/>
          </a:xfrm>
          <a:custGeom>
            <a:rect b="b" l="l" r="r" t="t"/>
            <a:pathLst>
              <a:path extrusionOk="0" h="4178958" w="3900357">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0">
                <a:srgbClr val="000000">
                  <a:alpha val="0"/>
                </a:srgbClr>
              </a:gs>
              <a:gs pos="29000">
                <a:srgbClr val="000000">
                  <a:alpha val="0"/>
                </a:srgbClr>
              </a:gs>
              <a:gs pos="100000">
                <a:srgbClr val="AD84C6">
                  <a:alpha val="42352"/>
                </a:srgbClr>
              </a:gs>
            </a:gsLst>
            <a:lin ang="1800004"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332" name="Google Shape;1332;g3d422ecfddc_0_912"/>
          <p:cNvSpPr/>
          <p:nvPr/>
        </p:nvSpPr>
        <p:spPr>
          <a:xfrm flipH="1" rot="5400000">
            <a:off x="-1410024" y="1400012"/>
            <a:ext cx="6858000" cy="4037700"/>
          </a:xfrm>
          <a:prstGeom prst="rect">
            <a:avLst/>
          </a:prstGeom>
          <a:gradFill>
            <a:gsLst>
              <a:gs pos="0">
                <a:srgbClr val="000000">
                  <a:alpha val="0"/>
                </a:srgbClr>
              </a:gs>
              <a:gs pos="99000">
                <a:srgbClr val="CDB4DC">
                  <a:alpha val="10588"/>
                </a:srgbClr>
              </a:gs>
              <a:gs pos="100000">
                <a:srgbClr val="CDB4DC">
                  <a:alpha val="10588"/>
                </a:srgbClr>
              </a:gs>
            </a:gsLst>
            <a:lin ang="7200017"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333" name="Google Shape;1333;g3d422ecfddc_0_912"/>
          <p:cNvSpPr txBox="1"/>
          <p:nvPr>
            <p:ph type="title"/>
          </p:nvPr>
        </p:nvSpPr>
        <p:spPr>
          <a:xfrm>
            <a:off x="466722" y="586855"/>
            <a:ext cx="3201300" cy="3387600"/>
          </a:xfrm>
          <a:prstGeom prst="rect">
            <a:avLst/>
          </a:prstGeom>
          <a:noFill/>
          <a:ln>
            <a:noFill/>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rgbClr val="FFFFFF"/>
              </a:buClr>
              <a:buSzPts val="2800"/>
              <a:buFont typeface="Play"/>
              <a:buNone/>
            </a:pPr>
            <a:r>
              <a:rPr lang="en-US" sz="4000">
                <a:solidFill>
                  <a:srgbClr val="FFFFFF"/>
                </a:solidFill>
                <a:latin typeface="Arial"/>
                <a:ea typeface="Arial"/>
                <a:cs typeface="Arial"/>
                <a:sym typeface="Arial"/>
              </a:rPr>
              <a:t>Inclusion Criteria</a:t>
            </a:r>
            <a:br>
              <a:rPr lang="en-US" sz="4000">
                <a:solidFill>
                  <a:srgbClr val="FFFFFF"/>
                </a:solidFill>
                <a:latin typeface="Arial"/>
                <a:ea typeface="Arial"/>
                <a:cs typeface="Arial"/>
                <a:sym typeface="Arial"/>
              </a:rPr>
            </a:br>
            <a:endParaRPr sz="4000">
              <a:solidFill>
                <a:srgbClr val="FFFFFF"/>
              </a:solidFill>
              <a:latin typeface="Arial"/>
              <a:ea typeface="Arial"/>
              <a:cs typeface="Arial"/>
              <a:sym typeface="Arial"/>
            </a:endParaRPr>
          </a:p>
        </p:txBody>
      </p:sp>
      <p:sp>
        <p:nvSpPr>
          <p:cNvPr id="1334" name="Google Shape;1334;g3d422ecfddc_0_912"/>
          <p:cNvSpPr txBox="1"/>
          <p:nvPr>
            <p:ph idx="1" type="body"/>
          </p:nvPr>
        </p:nvSpPr>
        <p:spPr>
          <a:xfrm>
            <a:off x="4810259" y="649480"/>
            <a:ext cx="6555300" cy="55461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600"/>
              </a:spcBef>
              <a:spcAft>
                <a:spcPts val="0"/>
              </a:spcAft>
              <a:buClr>
                <a:schemeClr val="dk1"/>
              </a:buClr>
              <a:buSzPts val="1800"/>
              <a:buNone/>
            </a:pPr>
            <a:r>
              <a:rPr lang="en-US" sz="2000"/>
              <a:t>1. The patient was witnessed to have a convulsive seizure for greater than 5-minute duration.</a:t>
            </a:r>
            <a:endParaRPr/>
          </a:p>
          <a:p>
            <a:pPr indent="0" lvl="0" marL="0" rtl="0" algn="l">
              <a:lnSpc>
                <a:spcPct val="90000"/>
              </a:lnSpc>
              <a:spcBef>
                <a:spcPts val="600"/>
              </a:spcBef>
              <a:spcAft>
                <a:spcPts val="0"/>
              </a:spcAft>
              <a:buClr>
                <a:schemeClr val="dk1"/>
              </a:buClr>
              <a:buSzPts val="1800"/>
              <a:buNone/>
            </a:pPr>
            <a:r>
              <a:rPr lang="en-US" sz="2000"/>
              <a:t>2. The patient received an adequate dose of benzodiazepines. The doses may be divided.</a:t>
            </a:r>
            <a:endParaRPr/>
          </a:p>
          <a:p>
            <a:pPr indent="0" lvl="0" marL="0" rtl="0" algn="l">
              <a:lnSpc>
                <a:spcPct val="90000"/>
              </a:lnSpc>
              <a:spcBef>
                <a:spcPts val="600"/>
              </a:spcBef>
              <a:spcAft>
                <a:spcPts val="0"/>
              </a:spcAft>
              <a:buClr>
                <a:schemeClr val="dk1"/>
              </a:buClr>
              <a:buSzPts val="1800"/>
              <a:buNone/>
            </a:pPr>
            <a:r>
              <a:rPr lang="en-US" sz="2000"/>
              <a:t>3. The last dose of a benzodiazepine was administered 5-30 minutes before study drug administration.</a:t>
            </a:r>
            <a:endParaRPr/>
          </a:p>
          <a:p>
            <a:pPr indent="0" lvl="0" marL="0" rtl="0" algn="l">
              <a:lnSpc>
                <a:spcPct val="90000"/>
              </a:lnSpc>
              <a:spcBef>
                <a:spcPts val="600"/>
              </a:spcBef>
              <a:spcAft>
                <a:spcPts val="0"/>
              </a:spcAft>
              <a:buClr>
                <a:schemeClr val="dk1"/>
              </a:buClr>
              <a:buSzPts val="1800"/>
              <a:buNone/>
            </a:pPr>
            <a:r>
              <a:rPr lang="en-US" sz="2000"/>
              <a:t>4. Continued or recurring seizures in the Emergency Department.</a:t>
            </a:r>
            <a:endParaRPr/>
          </a:p>
          <a:p>
            <a:pPr indent="0" lvl="0" marL="0" rtl="0" algn="l">
              <a:lnSpc>
                <a:spcPct val="90000"/>
              </a:lnSpc>
              <a:spcBef>
                <a:spcPts val="600"/>
              </a:spcBef>
              <a:spcAft>
                <a:spcPts val="0"/>
              </a:spcAft>
              <a:buClr>
                <a:schemeClr val="dk1"/>
              </a:buClr>
              <a:buSzPts val="1800"/>
              <a:buNone/>
            </a:pPr>
            <a:r>
              <a:rPr lang="en-US" sz="2000"/>
              <a:t>5. Age 1 year or older.</a:t>
            </a:r>
            <a:endParaRPr/>
          </a:p>
          <a:p>
            <a:pPr indent="0" lvl="0" marL="0" rtl="0" algn="l">
              <a:lnSpc>
                <a:spcPct val="90000"/>
              </a:lnSpc>
              <a:spcBef>
                <a:spcPts val="600"/>
              </a:spcBef>
              <a:spcAft>
                <a:spcPts val="0"/>
              </a:spcAft>
              <a:buClr>
                <a:schemeClr val="dk1"/>
              </a:buClr>
              <a:buSzPts val="1800"/>
              <a:buNone/>
            </a:pPr>
            <a:r>
              <a:rPr lang="en-US" sz="2000"/>
              <a:t>6. Known or estimated weight ≥ 10 kg</a:t>
            </a:r>
            <a:endParaRPr/>
          </a:p>
          <a:p>
            <a:pPr indent="-38096" lvl="0" marL="152396" rtl="0" algn="l">
              <a:lnSpc>
                <a:spcPct val="90000"/>
              </a:lnSpc>
              <a:spcBef>
                <a:spcPts val="0"/>
              </a:spcBef>
              <a:spcAft>
                <a:spcPts val="0"/>
              </a:spcAft>
              <a:buClr>
                <a:schemeClr val="dk1"/>
              </a:buClr>
              <a:buSzPts val="1800"/>
              <a:buFont typeface="Arial"/>
              <a:buNone/>
            </a:pPr>
            <a:r>
              <a:t/>
            </a:r>
            <a:endParaRPr sz="2000"/>
          </a:p>
          <a:p>
            <a:pPr indent="-114300" lvl="0" marL="609585" rtl="0" algn="l">
              <a:lnSpc>
                <a:spcPct val="90000"/>
              </a:lnSpc>
              <a:spcBef>
                <a:spcPts val="0"/>
              </a:spcBef>
              <a:spcAft>
                <a:spcPts val="0"/>
              </a:spcAft>
              <a:buClr>
                <a:schemeClr val="dk1"/>
              </a:buClr>
              <a:buSzPts val="1800"/>
              <a:buFont typeface="Arial"/>
              <a:buNone/>
            </a:pPr>
            <a:r>
              <a:t/>
            </a:r>
            <a:endParaRPr sz="2000"/>
          </a:p>
        </p:txBody>
      </p:sp>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338" name="Shape 1338"/>
        <p:cNvGrpSpPr/>
        <p:nvPr/>
      </p:nvGrpSpPr>
      <p:grpSpPr>
        <a:xfrm>
          <a:off x="0" y="0"/>
          <a:ext cx="0" cy="0"/>
          <a:chOff x="0" y="0"/>
          <a:chExt cx="0" cy="0"/>
        </a:xfrm>
      </p:grpSpPr>
      <p:sp>
        <p:nvSpPr>
          <p:cNvPr id="1339" name="Google Shape;1339;g3d422ecfddc_0_92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340" name="Google Shape;1340;g3d422ecfddc_0_924"/>
          <p:cNvSpPr/>
          <p:nvPr/>
        </p:nvSpPr>
        <p:spPr>
          <a:xfrm>
            <a:off x="0" y="0"/>
            <a:ext cx="12189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341" name="Google Shape;1341;g3d422ecfddc_0_924"/>
          <p:cNvSpPr/>
          <p:nvPr/>
        </p:nvSpPr>
        <p:spPr>
          <a:xfrm flipH="1" rot="5400000">
            <a:off x="-1410016" y="1410150"/>
            <a:ext cx="6858000" cy="4037700"/>
          </a:xfrm>
          <a:prstGeom prst="rect">
            <a:avLst/>
          </a:prstGeom>
          <a:gradFill>
            <a:gsLst>
              <a:gs pos="0">
                <a:srgbClr val="000000"/>
              </a:gs>
              <a:gs pos="8000">
                <a:srgbClr val="000000"/>
              </a:gs>
              <a:gs pos="100000">
                <a:srgbClr val="864EA9"/>
              </a:gs>
            </a:gsLst>
            <a:lin ang="300012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342" name="Google Shape;1342;g3d422ecfddc_0_924"/>
          <p:cNvSpPr/>
          <p:nvPr/>
        </p:nvSpPr>
        <p:spPr>
          <a:xfrm flipH="1" rot="5400000">
            <a:off x="-1410016" y="1420288"/>
            <a:ext cx="6858000" cy="4037700"/>
          </a:xfrm>
          <a:prstGeom prst="rect">
            <a:avLst/>
          </a:prstGeom>
          <a:gradFill>
            <a:gsLst>
              <a:gs pos="0">
                <a:srgbClr val="000000">
                  <a:alpha val="0"/>
                </a:srgbClr>
              </a:gs>
              <a:gs pos="99000">
                <a:srgbClr val="AD84C6">
                  <a:alpha val="45490"/>
                </a:srgbClr>
              </a:gs>
              <a:gs pos="100000">
                <a:srgbClr val="AD84C6">
                  <a:alpha val="45490"/>
                </a:srgbClr>
              </a:gs>
            </a:gsLst>
            <a:lin ang="1800004"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343" name="Google Shape;1343;g3d422ecfddc_0_924"/>
          <p:cNvSpPr/>
          <p:nvPr/>
        </p:nvSpPr>
        <p:spPr>
          <a:xfrm flipH="1" rot="5400000">
            <a:off x="767983" y="3588145"/>
            <a:ext cx="2502000" cy="4037700"/>
          </a:xfrm>
          <a:prstGeom prst="rect">
            <a:avLst/>
          </a:prstGeom>
          <a:gradFill>
            <a:gsLst>
              <a:gs pos="0">
                <a:srgbClr val="AD84C6">
                  <a:alpha val="28235"/>
                </a:srgbClr>
              </a:gs>
              <a:gs pos="2000">
                <a:srgbClr val="AD84C6">
                  <a:alpha val="28235"/>
                </a:srgbClr>
              </a:gs>
              <a:gs pos="100000">
                <a:srgbClr val="000000">
                  <a:alpha val="29411"/>
                </a:srgbClr>
              </a:gs>
            </a:gsLst>
            <a:lin ang="779990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344" name="Google Shape;1344;g3d422ecfddc_0_924"/>
          <p:cNvSpPr/>
          <p:nvPr/>
        </p:nvSpPr>
        <p:spPr>
          <a:xfrm rot="-967356">
            <a:off x="-500907" y="968177"/>
            <a:ext cx="3897638" cy="4176045"/>
          </a:xfrm>
          <a:custGeom>
            <a:rect b="b" l="l" r="r" t="t"/>
            <a:pathLst>
              <a:path extrusionOk="0" h="4178958" w="3900357">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0">
                <a:srgbClr val="000000">
                  <a:alpha val="0"/>
                </a:srgbClr>
              </a:gs>
              <a:gs pos="29000">
                <a:srgbClr val="000000">
                  <a:alpha val="0"/>
                </a:srgbClr>
              </a:gs>
              <a:gs pos="100000">
                <a:srgbClr val="AD84C6">
                  <a:alpha val="42352"/>
                </a:srgbClr>
              </a:gs>
            </a:gsLst>
            <a:lin ang="1800004"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345" name="Google Shape;1345;g3d422ecfddc_0_924"/>
          <p:cNvSpPr/>
          <p:nvPr/>
        </p:nvSpPr>
        <p:spPr>
          <a:xfrm flipH="1" rot="5400000">
            <a:off x="-1410024" y="1400012"/>
            <a:ext cx="6858000" cy="4037700"/>
          </a:xfrm>
          <a:prstGeom prst="rect">
            <a:avLst/>
          </a:prstGeom>
          <a:gradFill>
            <a:gsLst>
              <a:gs pos="0">
                <a:srgbClr val="000000">
                  <a:alpha val="0"/>
                </a:srgbClr>
              </a:gs>
              <a:gs pos="99000">
                <a:srgbClr val="CDB4DC">
                  <a:alpha val="10588"/>
                </a:srgbClr>
              </a:gs>
              <a:gs pos="100000">
                <a:srgbClr val="CDB4DC">
                  <a:alpha val="10588"/>
                </a:srgbClr>
              </a:gs>
            </a:gsLst>
            <a:lin ang="7200017"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346" name="Google Shape;1346;g3d422ecfddc_0_924"/>
          <p:cNvSpPr txBox="1"/>
          <p:nvPr>
            <p:ph type="title"/>
          </p:nvPr>
        </p:nvSpPr>
        <p:spPr>
          <a:xfrm>
            <a:off x="466722" y="586855"/>
            <a:ext cx="3201300" cy="3387600"/>
          </a:xfrm>
          <a:prstGeom prst="rect">
            <a:avLst/>
          </a:prstGeom>
          <a:noFill/>
          <a:ln>
            <a:noFill/>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rgbClr val="FFFFFF"/>
              </a:buClr>
              <a:buSzPts val="2800"/>
              <a:buFont typeface="Play"/>
              <a:buNone/>
            </a:pPr>
            <a:r>
              <a:rPr lang="en-US" sz="4000">
                <a:solidFill>
                  <a:srgbClr val="FFFFFF"/>
                </a:solidFill>
                <a:latin typeface="Arial"/>
                <a:ea typeface="Arial"/>
                <a:cs typeface="Arial"/>
                <a:sym typeface="Arial"/>
              </a:rPr>
              <a:t>Exclusion Criteria</a:t>
            </a:r>
            <a:br>
              <a:rPr lang="en-US" sz="4000">
                <a:solidFill>
                  <a:srgbClr val="FFFFFF"/>
                </a:solidFill>
                <a:latin typeface="Play"/>
                <a:ea typeface="Play"/>
                <a:cs typeface="Play"/>
                <a:sym typeface="Play"/>
              </a:rPr>
            </a:br>
            <a:endParaRPr sz="4000">
              <a:solidFill>
                <a:srgbClr val="FFFFFF"/>
              </a:solidFill>
              <a:latin typeface="Play"/>
              <a:ea typeface="Play"/>
              <a:cs typeface="Play"/>
              <a:sym typeface="Play"/>
            </a:endParaRPr>
          </a:p>
        </p:txBody>
      </p:sp>
      <p:sp>
        <p:nvSpPr>
          <p:cNvPr id="1347" name="Google Shape;1347;g3d422ecfddc_0_924"/>
          <p:cNvSpPr txBox="1"/>
          <p:nvPr>
            <p:ph idx="1" type="body"/>
          </p:nvPr>
        </p:nvSpPr>
        <p:spPr>
          <a:xfrm>
            <a:off x="4810259" y="649480"/>
            <a:ext cx="6555300" cy="5546100"/>
          </a:xfrm>
          <a:prstGeom prst="rect">
            <a:avLst/>
          </a:prstGeom>
          <a:noFill/>
          <a:ln>
            <a:noFill/>
          </a:ln>
        </p:spPr>
        <p:txBody>
          <a:bodyPr anchorCtr="0" anchor="ctr" bIns="45700" lIns="91425" spcFirstLastPara="1" rIns="91425" wrap="square" tIns="45700">
            <a:noAutofit/>
          </a:bodyPr>
          <a:lstStyle/>
          <a:p>
            <a:pPr indent="9144" lvl="0" marL="0" rtl="0" algn="l">
              <a:lnSpc>
                <a:spcPct val="90000"/>
              </a:lnSpc>
              <a:spcBef>
                <a:spcPts val="600"/>
              </a:spcBef>
              <a:spcAft>
                <a:spcPts val="0"/>
              </a:spcAft>
              <a:buClr>
                <a:schemeClr val="dk1"/>
              </a:buClr>
              <a:buSzPts val="1800"/>
              <a:buNone/>
            </a:pPr>
            <a:r>
              <a:rPr lang="en-US" sz="1700"/>
              <a:t>1. Known pregnancy (lab testing not indicated for screening)</a:t>
            </a:r>
            <a:endParaRPr/>
          </a:p>
          <a:p>
            <a:pPr indent="9144" lvl="0" marL="0" rtl="0" algn="l">
              <a:lnSpc>
                <a:spcPct val="90000"/>
              </a:lnSpc>
              <a:spcBef>
                <a:spcPts val="600"/>
              </a:spcBef>
              <a:spcAft>
                <a:spcPts val="0"/>
              </a:spcAft>
              <a:buClr>
                <a:schemeClr val="dk1"/>
              </a:buClr>
              <a:buSzPts val="1800"/>
              <a:buNone/>
            </a:pPr>
            <a:r>
              <a:rPr lang="en-US" sz="1700"/>
              <a:t>2. Prisoner.</a:t>
            </a:r>
            <a:endParaRPr/>
          </a:p>
          <a:p>
            <a:pPr indent="9144" lvl="0" marL="0" rtl="0" algn="l">
              <a:lnSpc>
                <a:spcPct val="90000"/>
              </a:lnSpc>
              <a:spcBef>
                <a:spcPts val="600"/>
              </a:spcBef>
              <a:spcAft>
                <a:spcPts val="0"/>
              </a:spcAft>
              <a:buClr>
                <a:schemeClr val="dk1"/>
              </a:buClr>
              <a:buSzPts val="1800"/>
              <a:buNone/>
            </a:pPr>
            <a:r>
              <a:rPr lang="en-US" sz="1700"/>
              <a:t>3. Opt-out identification or otherwise known to be previously enrolled in KESETT.</a:t>
            </a:r>
            <a:endParaRPr/>
          </a:p>
          <a:p>
            <a:pPr indent="9144" lvl="0" marL="0" rtl="0" algn="l">
              <a:lnSpc>
                <a:spcPct val="90000"/>
              </a:lnSpc>
              <a:spcBef>
                <a:spcPts val="600"/>
              </a:spcBef>
              <a:spcAft>
                <a:spcPts val="0"/>
              </a:spcAft>
              <a:buClr>
                <a:schemeClr val="dk1"/>
              </a:buClr>
              <a:buSzPts val="1800"/>
              <a:buNone/>
            </a:pPr>
            <a:r>
              <a:rPr lang="en-US" sz="1700"/>
              <a:t>4. Treatment with a second line anticonvulsant (FOS, PHT, VPA, LEV, phenobarbital, or other agents defined in the MoP) for this episode of status epilepticus (SE).</a:t>
            </a:r>
            <a:endParaRPr/>
          </a:p>
          <a:p>
            <a:pPr indent="9144" lvl="0" marL="0" rtl="0" algn="l">
              <a:lnSpc>
                <a:spcPct val="90000"/>
              </a:lnSpc>
              <a:spcBef>
                <a:spcPts val="600"/>
              </a:spcBef>
              <a:spcAft>
                <a:spcPts val="0"/>
              </a:spcAft>
              <a:buClr>
                <a:schemeClr val="dk1"/>
              </a:buClr>
              <a:buSzPts val="1800"/>
              <a:buNone/>
            </a:pPr>
            <a:r>
              <a:rPr lang="en-US" sz="1700"/>
              <a:t>5. Treatment with sedatives with anticonvulsant properties other than benzodiazepines for this episode of SE (propofol, etomidate, ketamine, or other agents defined in the MoP).</a:t>
            </a:r>
            <a:endParaRPr/>
          </a:p>
          <a:p>
            <a:pPr indent="9144" lvl="0" marL="0" rtl="0" algn="l">
              <a:lnSpc>
                <a:spcPct val="90000"/>
              </a:lnSpc>
              <a:spcBef>
                <a:spcPts val="600"/>
              </a:spcBef>
              <a:spcAft>
                <a:spcPts val="0"/>
              </a:spcAft>
              <a:buClr>
                <a:schemeClr val="dk1"/>
              </a:buClr>
              <a:buSzPts val="1800"/>
              <a:buNone/>
            </a:pPr>
            <a:r>
              <a:rPr lang="en-US" sz="1700"/>
              <a:t>6. Endotracheal intubation prior to enrollment.</a:t>
            </a:r>
            <a:endParaRPr/>
          </a:p>
          <a:p>
            <a:pPr indent="9144" lvl="0" marL="0" rtl="0" algn="l">
              <a:lnSpc>
                <a:spcPct val="90000"/>
              </a:lnSpc>
              <a:spcBef>
                <a:spcPts val="600"/>
              </a:spcBef>
              <a:spcAft>
                <a:spcPts val="0"/>
              </a:spcAft>
              <a:buClr>
                <a:schemeClr val="dk1"/>
              </a:buClr>
              <a:buSzPts val="1800"/>
              <a:buNone/>
            </a:pPr>
            <a:r>
              <a:rPr lang="en-US" sz="1700"/>
              <a:t>7. Acute traumatic brain injury clearly precedes seizures.</a:t>
            </a:r>
            <a:endParaRPr/>
          </a:p>
          <a:p>
            <a:pPr indent="9144" lvl="0" marL="0" rtl="0" algn="l">
              <a:lnSpc>
                <a:spcPct val="90000"/>
              </a:lnSpc>
              <a:spcBef>
                <a:spcPts val="600"/>
              </a:spcBef>
              <a:spcAft>
                <a:spcPts val="0"/>
              </a:spcAft>
              <a:buClr>
                <a:schemeClr val="dk1"/>
              </a:buClr>
              <a:buSzPts val="1800"/>
              <a:buNone/>
            </a:pPr>
            <a:r>
              <a:rPr lang="en-US" sz="1700"/>
              <a:t>8. Scalp injury or burn preventing EEG placement.</a:t>
            </a:r>
            <a:endParaRPr/>
          </a:p>
          <a:p>
            <a:pPr indent="9144" lvl="0" marL="0" rtl="0" algn="l">
              <a:lnSpc>
                <a:spcPct val="90000"/>
              </a:lnSpc>
              <a:spcBef>
                <a:spcPts val="600"/>
              </a:spcBef>
              <a:spcAft>
                <a:spcPts val="0"/>
              </a:spcAft>
              <a:buClr>
                <a:schemeClr val="dk1"/>
              </a:buClr>
              <a:buSzPts val="1800"/>
              <a:buNone/>
            </a:pPr>
            <a:r>
              <a:rPr lang="en-US" sz="1700"/>
              <a:t>9. Known allergy or other known contraindication to KET or LEV.</a:t>
            </a:r>
            <a:endParaRPr/>
          </a:p>
          <a:p>
            <a:pPr indent="9144" lvl="0" marL="0" rtl="0" algn="l">
              <a:lnSpc>
                <a:spcPct val="90000"/>
              </a:lnSpc>
              <a:spcBef>
                <a:spcPts val="600"/>
              </a:spcBef>
              <a:spcAft>
                <a:spcPts val="0"/>
              </a:spcAft>
              <a:buClr>
                <a:schemeClr val="dk1"/>
              </a:buClr>
              <a:buSzPts val="1800"/>
              <a:buNone/>
            </a:pPr>
            <a:r>
              <a:rPr lang="en-US" sz="1700"/>
              <a:t>10. Hypoglycemia &lt; 50 mg/dL</a:t>
            </a:r>
            <a:endParaRPr/>
          </a:p>
          <a:p>
            <a:pPr indent="9144" lvl="0" marL="0" rtl="0" algn="l">
              <a:lnSpc>
                <a:spcPct val="90000"/>
              </a:lnSpc>
              <a:spcBef>
                <a:spcPts val="600"/>
              </a:spcBef>
              <a:spcAft>
                <a:spcPts val="0"/>
              </a:spcAft>
              <a:buClr>
                <a:schemeClr val="dk1"/>
              </a:buClr>
              <a:buSzPts val="1800"/>
              <a:buNone/>
            </a:pPr>
            <a:r>
              <a:rPr lang="en-US" sz="1700"/>
              <a:t>11. Hyperglycemia &gt; 400 mg/dL</a:t>
            </a:r>
            <a:endParaRPr/>
          </a:p>
          <a:p>
            <a:pPr indent="9144" lvl="0" marL="0" rtl="0" algn="l">
              <a:lnSpc>
                <a:spcPct val="90000"/>
              </a:lnSpc>
              <a:spcBef>
                <a:spcPts val="600"/>
              </a:spcBef>
              <a:spcAft>
                <a:spcPts val="0"/>
              </a:spcAft>
              <a:buClr>
                <a:schemeClr val="dk1"/>
              </a:buClr>
              <a:buSzPts val="1800"/>
              <a:buNone/>
            </a:pPr>
            <a:r>
              <a:rPr lang="en-US" sz="1700"/>
              <a:t>12. Cardiac arrest / post-anoxic seizures</a:t>
            </a:r>
            <a:endParaRPr/>
          </a:p>
        </p:txBody>
      </p: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51" name="Shape 1351"/>
        <p:cNvGrpSpPr/>
        <p:nvPr/>
      </p:nvGrpSpPr>
      <p:grpSpPr>
        <a:xfrm>
          <a:off x="0" y="0"/>
          <a:ext cx="0" cy="0"/>
          <a:chOff x="0" y="0"/>
          <a:chExt cx="0" cy="0"/>
        </a:xfrm>
      </p:grpSpPr>
      <p:sp>
        <p:nvSpPr>
          <p:cNvPr id="1352" name="Google Shape;1352;g3d422ecfddc_0_936"/>
          <p:cNvSpPr txBox="1"/>
          <p:nvPr>
            <p:ph type="title"/>
          </p:nvPr>
        </p:nvSpPr>
        <p:spPr>
          <a:xfrm>
            <a:off x="377967" y="578316"/>
            <a:ext cx="5843100" cy="578400"/>
          </a:xfrm>
          <a:prstGeom prst="rect">
            <a:avLst/>
          </a:prstGeom>
          <a:noFill/>
          <a:ln>
            <a:noFill/>
          </a:ln>
        </p:spPr>
        <p:txBody>
          <a:bodyPr anchorCtr="0" anchor="t" bIns="0" lIns="0" spcFirstLastPara="1" rIns="121900" wrap="square" tIns="0">
            <a:noAutofit/>
          </a:bodyPr>
          <a:lstStyle/>
          <a:p>
            <a:pPr indent="0" lvl="0" marL="0" rtl="0" algn="l">
              <a:lnSpc>
                <a:spcPct val="90000"/>
              </a:lnSpc>
              <a:spcBef>
                <a:spcPts val="0"/>
              </a:spcBef>
              <a:spcAft>
                <a:spcPts val="0"/>
              </a:spcAft>
              <a:buClr>
                <a:schemeClr val="lt1"/>
              </a:buClr>
              <a:buSzPts val="2400"/>
              <a:buFont typeface="Play"/>
              <a:buNone/>
            </a:pPr>
            <a:r>
              <a:rPr lang="en-US" sz="4400">
                <a:latin typeface="Arial"/>
                <a:ea typeface="Arial"/>
                <a:cs typeface="Arial"/>
                <a:sym typeface="Arial"/>
              </a:rPr>
              <a:t>Abbreviated Eligibility</a:t>
            </a:r>
            <a:endParaRPr sz="4400">
              <a:latin typeface="Arial"/>
              <a:ea typeface="Arial"/>
              <a:cs typeface="Arial"/>
              <a:sym typeface="Arial"/>
            </a:endParaRPr>
          </a:p>
        </p:txBody>
      </p:sp>
      <p:sp>
        <p:nvSpPr>
          <p:cNvPr id="1353" name="Google Shape;1353;g3d422ecfddc_0_936"/>
          <p:cNvSpPr txBox="1"/>
          <p:nvPr/>
        </p:nvSpPr>
        <p:spPr>
          <a:xfrm>
            <a:off x="386533" y="1513000"/>
            <a:ext cx="5074800" cy="4315500"/>
          </a:xfrm>
          <a:prstGeom prst="rect">
            <a:avLst/>
          </a:prstGeom>
          <a:noFill/>
          <a:ln>
            <a:noFill/>
          </a:ln>
        </p:spPr>
        <p:txBody>
          <a:bodyPr anchorCtr="0" anchor="t" bIns="60925" lIns="121900" spcFirstLastPara="1" rIns="121900" wrap="square" tIns="60925">
            <a:noAutofit/>
          </a:bodyPr>
          <a:lstStyle/>
          <a:p>
            <a:pPr indent="0" lvl="0" marL="0" marR="0" rtl="0" algn="l">
              <a:lnSpc>
                <a:spcPct val="90000"/>
              </a:lnSpc>
              <a:spcBef>
                <a:spcPts val="1333"/>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Inclusion</a:t>
            </a:r>
            <a:endParaRPr b="0" i="0" sz="2800" u="none" cap="none" strike="noStrike">
              <a:solidFill>
                <a:schemeClr val="dk1"/>
              </a:solidFill>
              <a:latin typeface="Calibri"/>
              <a:ea typeface="Calibri"/>
              <a:cs typeface="Calibri"/>
              <a:sym typeface="Calibri"/>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Convulsive seizure &gt; 5 minutes</a:t>
            </a:r>
            <a:endParaRPr b="0" i="0" sz="2800" u="none" cap="none" strike="noStrike">
              <a:solidFill>
                <a:schemeClr val="dk1"/>
              </a:solidFill>
              <a:latin typeface="Calibri"/>
              <a:ea typeface="Calibri"/>
              <a:cs typeface="Calibri"/>
              <a:sym typeface="Calibri"/>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2. Seizures continue/recur in ED</a:t>
            </a:r>
            <a:endParaRPr b="0" i="0" sz="1400" u="none" cap="none" strike="noStrike">
              <a:solidFill>
                <a:srgbClr val="000000"/>
              </a:solidFill>
              <a:latin typeface="Arial"/>
              <a:ea typeface="Arial"/>
              <a:cs typeface="Arial"/>
              <a:sym typeface="Arial"/>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3. Seizure despite adequate dose of benzos</a:t>
            </a:r>
            <a:endParaRPr b="0" i="0" sz="2800" u="none" cap="none" strike="noStrike">
              <a:solidFill>
                <a:schemeClr val="dk1"/>
              </a:solidFill>
              <a:latin typeface="Calibri"/>
              <a:ea typeface="Calibri"/>
              <a:cs typeface="Calibri"/>
              <a:sym typeface="Calibri"/>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4. Seizure despite properly timed benzo</a:t>
            </a:r>
            <a:endParaRPr b="0" i="0" sz="2800" u="none" cap="none" strike="noStrike">
              <a:solidFill>
                <a:schemeClr val="dk1"/>
              </a:solidFill>
              <a:latin typeface="Calibri"/>
              <a:ea typeface="Calibri"/>
              <a:cs typeface="Calibri"/>
              <a:sym typeface="Calibri"/>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5. Age ≥ 1 year &amp; est. wgt &gt; 10kg</a:t>
            </a:r>
            <a:endParaRPr b="0" i="0" sz="2800" u="none" cap="none" strike="noStrike">
              <a:solidFill>
                <a:schemeClr val="dk1"/>
              </a:solidFill>
              <a:latin typeface="Calibri"/>
              <a:ea typeface="Calibri"/>
              <a:cs typeface="Calibri"/>
              <a:sym typeface="Calibri"/>
            </a:endParaRPr>
          </a:p>
        </p:txBody>
      </p:sp>
      <p:sp>
        <p:nvSpPr>
          <p:cNvPr id="1354" name="Google Shape;1354;g3d422ecfddc_0_936"/>
          <p:cNvSpPr txBox="1"/>
          <p:nvPr/>
        </p:nvSpPr>
        <p:spPr>
          <a:xfrm>
            <a:off x="8229600" y="1936751"/>
            <a:ext cx="6910800" cy="1098300"/>
          </a:xfrm>
          <a:prstGeom prst="rect">
            <a:avLst/>
          </a:prstGeom>
          <a:noFill/>
          <a:ln>
            <a:noFill/>
          </a:ln>
        </p:spPr>
        <p:txBody>
          <a:bodyPr anchorCtr="0" anchor="b" bIns="60925" lIns="121900" spcFirstLastPara="1" rIns="121900" wrap="square" tIns="60925">
            <a:normAutofit/>
          </a:bodyPr>
          <a:lstStyle/>
          <a:p>
            <a:pPr indent="0" lvl="0" marL="0" marR="0" rtl="0" algn="l">
              <a:lnSpc>
                <a:spcPct val="90000"/>
              </a:lnSpc>
              <a:spcBef>
                <a:spcPts val="1333"/>
              </a:spcBef>
              <a:spcAft>
                <a:spcPts val="0"/>
              </a:spcAft>
              <a:buClr>
                <a:srgbClr val="000000"/>
              </a:buClr>
              <a:buSzPts val="2133"/>
              <a:buFont typeface="Arial"/>
              <a:buNone/>
            </a:pPr>
            <a:r>
              <a:t/>
            </a:r>
            <a:endParaRPr b="1" i="0" sz="2133" u="none" cap="none" strike="noStrike">
              <a:solidFill>
                <a:schemeClr val="lt1"/>
              </a:solidFill>
              <a:latin typeface="Urbanist"/>
              <a:ea typeface="Urbanist"/>
              <a:cs typeface="Urbanist"/>
              <a:sym typeface="Urbanist"/>
            </a:endParaRPr>
          </a:p>
        </p:txBody>
      </p:sp>
      <p:sp>
        <p:nvSpPr>
          <p:cNvPr id="1355" name="Google Shape;1355;g3d422ecfddc_0_936"/>
          <p:cNvSpPr txBox="1"/>
          <p:nvPr/>
        </p:nvSpPr>
        <p:spPr>
          <a:xfrm>
            <a:off x="5488300" y="1513000"/>
            <a:ext cx="6703800" cy="5064000"/>
          </a:xfrm>
          <a:prstGeom prst="rect">
            <a:avLst/>
          </a:prstGeom>
          <a:noFill/>
          <a:ln>
            <a:noFill/>
          </a:ln>
        </p:spPr>
        <p:txBody>
          <a:bodyPr anchorCtr="0" anchor="t" bIns="60925" lIns="121900" spcFirstLastPara="1" rIns="121900" wrap="square" tIns="60925">
            <a:noAutofit/>
          </a:bodyPr>
          <a:lstStyle/>
          <a:p>
            <a:pPr indent="0" lvl="0" marL="0" marR="0" rtl="0" algn="l">
              <a:lnSpc>
                <a:spcPct val="90000"/>
              </a:lnSpc>
              <a:spcBef>
                <a:spcPts val="1333"/>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Exclusion</a:t>
            </a:r>
            <a:endParaRPr b="1" i="0" sz="2800" u="none" cap="none" strike="noStrike">
              <a:solidFill>
                <a:schemeClr val="dk1"/>
              </a:solidFill>
              <a:latin typeface="Calibri"/>
              <a:ea typeface="Calibri"/>
              <a:cs typeface="Calibri"/>
              <a:sym typeface="Calibri"/>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1. Hypoglycemia, TBI, cardiac arrest</a:t>
            </a:r>
            <a:endParaRPr b="0" i="0" sz="2800" u="none" cap="none" strike="noStrike">
              <a:solidFill>
                <a:schemeClr val="dk1"/>
              </a:solidFill>
              <a:latin typeface="Calibri"/>
              <a:ea typeface="Calibri"/>
              <a:cs typeface="Calibri"/>
              <a:sym typeface="Calibri"/>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2. Known contraindication to drugs or EEG</a:t>
            </a:r>
            <a:endParaRPr b="0" i="0" sz="1400" u="none" cap="none" strike="noStrike">
              <a:solidFill>
                <a:srgbClr val="000000"/>
              </a:solidFill>
              <a:latin typeface="Arial"/>
              <a:ea typeface="Arial"/>
              <a:cs typeface="Arial"/>
              <a:sym typeface="Arial"/>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3. Already received 2nd line agent or anesthetic</a:t>
            </a:r>
            <a:endParaRPr b="0" i="0" sz="2800" u="none" cap="none" strike="noStrike">
              <a:solidFill>
                <a:schemeClr val="dk1"/>
              </a:solidFill>
              <a:latin typeface="Calibri"/>
              <a:ea typeface="Calibri"/>
              <a:cs typeface="Calibri"/>
              <a:sym typeface="Calibri"/>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4. Already intubated</a:t>
            </a:r>
            <a:endParaRPr b="0" i="0" sz="2800" u="none" cap="none" strike="noStrike">
              <a:solidFill>
                <a:schemeClr val="dk1"/>
              </a:solidFill>
              <a:latin typeface="Calibri"/>
              <a:ea typeface="Calibri"/>
              <a:cs typeface="Calibri"/>
              <a:sym typeface="Calibri"/>
            </a:endParaRPr>
          </a:p>
          <a:p>
            <a:pPr indent="0" lvl="0" marL="0" marR="0" rtl="0" algn="l">
              <a:lnSpc>
                <a:spcPct val="80000"/>
              </a:lnSpc>
              <a:spcBef>
                <a:spcPts val="1333"/>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5. EFIC prohibited - known pregnancy, prisoner or opt out identification</a:t>
            </a:r>
            <a:br>
              <a:rPr b="0" i="0" lang="en-US" sz="2800" u="none" cap="none" strike="noStrike">
                <a:solidFill>
                  <a:schemeClr val="dk1"/>
                </a:solidFill>
                <a:latin typeface="Calibri"/>
                <a:ea typeface="Calibri"/>
                <a:cs typeface="Calibri"/>
                <a:sym typeface="Calibri"/>
              </a:rPr>
            </a:br>
            <a:endParaRPr b="0" i="0" sz="2800" u="none" cap="none" strike="noStrike">
              <a:solidFill>
                <a:schemeClr val="dk1"/>
              </a:solidFill>
              <a:latin typeface="Calibri"/>
              <a:ea typeface="Calibri"/>
              <a:cs typeface="Calibri"/>
              <a:sym typeface="Calibri"/>
            </a:endParaRPr>
          </a:p>
          <a:p>
            <a:pPr indent="0" lvl="0" marL="609585" marR="0" rtl="0" algn="l">
              <a:lnSpc>
                <a:spcPct val="80000"/>
              </a:lnSpc>
              <a:spcBef>
                <a:spcPts val="1333"/>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60" name="Shape 1360"/>
        <p:cNvGrpSpPr/>
        <p:nvPr/>
      </p:nvGrpSpPr>
      <p:grpSpPr>
        <a:xfrm>
          <a:off x="0" y="0"/>
          <a:ext cx="0" cy="0"/>
          <a:chOff x="0" y="0"/>
          <a:chExt cx="0" cy="0"/>
        </a:xfrm>
      </p:grpSpPr>
      <p:pic>
        <p:nvPicPr>
          <p:cNvPr id="1361" name="Google Shape;1361;g3d422ecfddc_0_943"/>
          <p:cNvPicPr preferRelativeResize="0"/>
          <p:nvPr/>
        </p:nvPicPr>
        <p:blipFill rotWithShape="1">
          <a:blip r:embed="rId3">
            <a:alphaModFix/>
          </a:blip>
          <a:srcRect b="0" l="0" r="0" t="0"/>
          <a:stretch/>
        </p:blipFill>
        <p:spPr>
          <a:xfrm>
            <a:off x="2377081" y="9144"/>
            <a:ext cx="7437840" cy="6858000"/>
          </a:xfrm>
          <a:prstGeom prst="rect">
            <a:avLst/>
          </a:prstGeom>
          <a:noFill/>
          <a:ln>
            <a:noFill/>
          </a:ln>
        </p:spPr>
      </p:pic>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66" name="Shape 1366"/>
        <p:cNvGrpSpPr/>
        <p:nvPr/>
      </p:nvGrpSpPr>
      <p:grpSpPr>
        <a:xfrm>
          <a:off x="0" y="0"/>
          <a:ext cx="0" cy="0"/>
          <a:chOff x="0" y="0"/>
          <a:chExt cx="0" cy="0"/>
        </a:xfrm>
      </p:grpSpPr>
      <p:pic>
        <p:nvPicPr>
          <p:cNvPr id="1367" name="Google Shape;1367;g3d422ecfddc_0_948"/>
          <p:cNvPicPr preferRelativeResize="0"/>
          <p:nvPr/>
        </p:nvPicPr>
        <p:blipFill rotWithShape="1">
          <a:blip r:embed="rId3">
            <a:alphaModFix/>
          </a:blip>
          <a:srcRect b="0" l="0" r="0" t="0"/>
          <a:stretch/>
        </p:blipFill>
        <p:spPr>
          <a:xfrm>
            <a:off x="608225" y="152400"/>
            <a:ext cx="5058719" cy="6553199"/>
          </a:xfrm>
          <a:prstGeom prst="rect">
            <a:avLst/>
          </a:prstGeom>
          <a:noFill/>
          <a:ln>
            <a:noFill/>
          </a:ln>
        </p:spPr>
      </p:pic>
      <p:pic>
        <p:nvPicPr>
          <p:cNvPr id="1368" name="Google Shape;1368;g3d422ecfddc_0_948"/>
          <p:cNvPicPr preferRelativeResize="0"/>
          <p:nvPr/>
        </p:nvPicPr>
        <p:blipFill rotWithShape="1">
          <a:blip r:embed="rId4">
            <a:alphaModFix/>
          </a:blip>
          <a:srcRect b="0" l="0" r="0" t="0"/>
          <a:stretch/>
        </p:blipFill>
        <p:spPr>
          <a:xfrm>
            <a:off x="6487044" y="152400"/>
            <a:ext cx="5022254" cy="6553201"/>
          </a:xfrm>
          <a:prstGeom prst="rect">
            <a:avLst/>
          </a:prstGeom>
          <a:noFill/>
          <a:ln>
            <a:noFill/>
          </a:ln>
        </p:spPr>
      </p:pic>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372" name="Shape 1372"/>
        <p:cNvGrpSpPr/>
        <p:nvPr/>
      </p:nvGrpSpPr>
      <p:grpSpPr>
        <a:xfrm>
          <a:off x="0" y="0"/>
          <a:ext cx="0" cy="0"/>
          <a:chOff x="0" y="0"/>
          <a:chExt cx="0" cy="0"/>
        </a:xfrm>
      </p:grpSpPr>
      <p:sp>
        <p:nvSpPr>
          <p:cNvPr id="1373" name="Google Shape;1373;g3d422ecfddc_0_95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374" name="Google Shape;1374;g3d422ecfddc_0_954"/>
          <p:cNvSpPr/>
          <p:nvPr/>
        </p:nvSpPr>
        <p:spPr>
          <a:xfrm>
            <a:off x="0" y="0"/>
            <a:ext cx="12189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375" name="Google Shape;1375;g3d422ecfddc_0_954"/>
          <p:cNvSpPr/>
          <p:nvPr/>
        </p:nvSpPr>
        <p:spPr>
          <a:xfrm flipH="1" rot="5400000">
            <a:off x="-1410016" y="1410150"/>
            <a:ext cx="6858000" cy="4037700"/>
          </a:xfrm>
          <a:prstGeom prst="rect">
            <a:avLst/>
          </a:prstGeom>
          <a:gradFill>
            <a:gsLst>
              <a:gs pos="0">
                <a:srgbClr val="000000"/>
              </a:gs>
              <a:gs pos="8000">
                <a:srgbClr val="000000"/>
              </a:gs>
              <a:gs pos="100000">
                <a:srgbClr val="864EA9"/>
              </a:gs>
            </a:gsLst>
            <a:lin ang="300012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376" name="Google Shape;1376;g3d422ecfddc_0_954"/>
          <p:cNvSpPr/>
          <p:nvPr/>
        </p:nvSpPr>
        <p:spPr>
          <a:xfrm flipH="1" rot="5400000">
            <a:off x="-1410016" y="1420288"/>
            <a:ext cx="6858000" cy="4037700"/>
          </a:xfrm>
          <a:prstGeom prst="rect">
            <a:avLst/>
          </a:prstGeom>
          <a:gradFill>
            <a:gsLst>
              <a:gs pos="0">
                <a:srgbClr val="000000">
                  <a:alpha val="0"/>
                </a:srgbClr>
              </a:gs>
              <a:gs pos="99000">
                <a:srgbClr val="AD84C6">
                  <a:alpha val="45490"/>
                </a:srgbClr>
              </a:gs>
              <a:gs pos="100000">
                <a:srgbClr val="AD84C6">
                  <a:alpha val="45490"/>
                </a:srgbClr>
              </a:gs>
            </a:gsLst>
            <a:lin ang="1800004"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377" name="Google Shape;1377;g3d422ecfddc_0_954"/>
          <p:cNvSpPr/>
          <p:nvPr/>
        </p:nvSpPr>
        <p:spPr>
          <a:xfrm flipH="1" rot="5400000">
            <a:off x="767983" y="3588145"/>
            <a:ext cx="2502000" cy="4037700"/>
          </a:xfrm>
          <a:prstGeom prst="rect">
            <a:avLst/>
          </a:prstGeom>
          <a:gradFill>
            <a:gsLst>
              <a:gs pos="0">
                <a:srgbClr val="AD84C6">
                  <a:alpha val="28235"/>
                </a:srgbClr>
              </a:gs>
              <a:gs pos="2000">
                <a:srgbClr val="AD84C6">
                  <a:alpha val="28235"/>
                </a:srgbClr>
              </a:gs>
              <a:gs pos="100000">
                <a:srgbClr val="000000">
                  <a:alpha val="29411"/>
                </a:srgbClr>
              </a:gs>
            </a:gsLst>
            <a:lin ang="779990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378" name="Google Shape;1378;g3d422ecfddc_0_954"/>
          <p:cNvSpPr/>
          <p:nvPr/>
        </p:nvSpPr>
        <p:spPr>
          <a:xfrm rot="-967356">
            <a:off x="-500907" y="968177"/>
            <a:ext cx="3897638" cy="4176045"/>
          </a:xfrm>
          <a:custGeom>
            <a:rect b="b" l="l" r="r" t="t"/>
            <a:pathLst>
              <a:path extrusionOk="0" h="4178958" w="3900357">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0">
                <a:srgbClr val="000000">
                  <a:alpha val="0"/>
                </a:srgbClr>
              </a:gs>
              <a:gs pos="29000">
                <a:srgbClr val="000000">
                  <a:alpha val="0"/>
                </a:srgbClr>
              </a:gs>
              <a:gs pos="100000">
                <a:srgbClr val="AD84C6">
                  <a:alpha val="42352"/>
                </a:srgbClr>
              </a:gs>
            </a:gsLst>
            <a:lin ang="1800004"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379" name="Google Shape;1379;g3d422ecfddc_0_954"/>
          <p:cNvSpPr/>
          <p:nvPr/>
        </p:nvSpPr>
        <p:spPr>
          <a:xfrm flipH="1" rot="5400000">
            <a:off x="-1410024" y="1400012"/>
            <a:ext cx="6858000" cy="4037700"/>
          </a:xfrm>
          <a:prstGeom prst="rect">
            <a:avLst/>
          </a:prstGeom>
          <a:gradFill>
            <a:gsLst>
              <a:gs pos="0">
                <a:srgbClr val="000000">
                  <a:alpha val="0"/>
                </a:srgbClr>
              </a:gs>
              <a:gs pos="99000">
                <a:srgbClr val="CDB4DC">
                  <a:alpha val="10588"/>
                </a:srgbClr>
              </a:gs>
              <a:gs pos="100000">
                <a:srgbClr val="CDB4DC">
                  <a:alpha val="10588"/>
                </a:srgbClr>
              </a:gs>
            </a:gsLst>
            <a:lin ang="7200017"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380" name="Google Shape;1380;g3d422ecfddc_0_954"/>
          <p:cNvSpPr txBox="1"/>
          <p:nvPr>
            <p:ph type="title"/>
          </p:nvPr>
        </p:nvSpPr>
        <p:spPr>
          <a:xfrm>
            <a:off x="466722" y="586855"/>
            <a:ext cx="3201300" cy="3387600"/>
          </a:xfrm>
          <a:prstGeom prst="rect">
            <a:avLst/>
          </a:prstGeom>
          <a:noFill/>
          <a:ln>
            <a:noFill/>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rgbClr val="FFFFFF"/>
              </a:buClr>
              <a:buSzPts val="4000"/>
              <a:buFont typeface="Play"/>
              <a:buNone/>
            </a:pPr>
            <a:r>
              <a:rPr lang="en-US" sz="4000">
                <a:solidFill>
                  <a:srgbClr val="FFFFFF"/>
                </a:solidFill>
                <a:latin typeface="Arial"/>
                <a:ea typeface="Arial"/>
                <a:cs typeface="Arial"/>
                <a:sym typeface="Arial"/>
              </a:rPr>
              <a:t>Study team coverage</a:t>
            </a:r>
            <a:endParaRPr>
              <a:latin typeface="Arial"/>
              <a:ea typeface="Arial"/>
              <a:cs typeface="Arial"/>
              <a:sym typeface="Arial"/>
            </a:endParaRPr>
          </a:p>
        </p:txBody>
      </p:sp>
      <p:sp>
        <p:nvSpPr>
          <p:cNvPr id="1381" name="Google Shape;1381;g3d422ecfddc_0_954"/>
          <p:cNvSpPr txBox="1"/>
          <p:nvPr>
            <p:ph idx="1" type="body"/>
          </p:nvPr>
        </p:nvSpPr>
        <p:spPr>
          <a:xfrm>
            <a:off x="4199125" y="384225"/>
            <a:ext cx="7699500" cy="6353100"/>
          </a:xfrm>
          <a:prstGeom prst="rect">
            <a:avLst/>
          </a:prstGeom>
          <a:noFill/>
          <a:ln>
            <a:noFill/>
          </a:ln>
        </p:spPr>
        <p:txBody>
          <a:bodyPr anchorCtr="0" anchor="ctr"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400"/>
              <a:buChar char="•"/>
            </a:pPr>
            <a:r>
              <a:rPr lang="en-US" sz="2400"/>
              <a:t>24-hour study team phone number / pager</a:t>
            </a:r>
            <a:endParaRPr sz="3200"/>
          </a:p>
          <a:p>
            <a:pPr indent="-228600" lvl="0" marL="228600" rtl="0" algn="l">
              <a:lnSpc>
                <a:spcPct val="90000"/>
              </a:lnSpc>
              <a:spcBef>
                <a:spcPts val="1000"/>
              </a:spcBef>
              <a:spcAft>
                <a:spcPts val="0"/>
              </a:spcAft>
              <a:buClr>
                <a:schemeClr val="dk1"/>
              </a:buClr>
              <a:buSzPts val="2400"/>
              <a:buChar char="•"/>
            </a:pPr>
            <a:r>
              <a:rPr lang="en-US" sz="2400"/>
              <a:t>Alert to enrollment occurs immediately after drug is started</a:t>
            </a:r>
            <a:endParaRPr sz="3200"/>
          </a:p>
          <a:p>
            <a:pPr indent="-228600" lvl="0" marL="228600" rtl="0" algn="l">
              <a:lnSpc>
                <a:spcPct val="90000"/>
              </a:lnSpc>
              <a:spcBef>
                <a:spcPts val="1000"/>
              </a:spcBef>
              <a:spcAft>
                <a:spcPts val="0"/>
              </a:spcAft>
              <a:buClr>
                <a:schemeClr val="dk1"/>
              </a:buClr>
              <a:buSzPts val="2400"/>
              <a:buChar char="•"/>
            </a:pPr>
            <a:r>
              <a:rPr lang="en-US" sz="2400"/>
              <a:t>Study team arrival ~30 minutes</a:t>
            </a:r>
            <a:endParaRPr sz="3200"/>
          </a:p>
          <a:p>
            <a:pPr indent="-228600" lvl="0" marL="228600" rtl="0" algn="l">
              <a:lnSpc>
                <a:spcPct val="90000"/>
              </a:lnSpc>
              <a:spcBef>
                <a:spcPts val="1000"/>
              </a:spcBef>
              <a:spcAft>
                <a:spcPts val="0"/>
              </a:spcAft>
              <a:buClr>
                <a:schemeClr val="dk1"/>
              </a:buClr>
              <a:buSzPts val="2400"/>
              <a:buChar char="•"/>
            </a:pPr>
            <a:r>
              <a:rPr lang="en-US" sz="2400"/>
              <a:t>Overnight enrollments may occur </a:t>
            </a:r>
            <a:endParaRPr sz="3200"/>
          </a:p>
          <a:p>
            <a:pPr indent="-228600" lvl="0" marL="228600" rtl="0" algn="l">
              <a:lnSpc>
                <a:spcPct val="90000"/>
              </a:lnSpc>
              <a:spcBef>
                <a:spcPts val="1000"/>
              </a:spcBef>
              <a:spcAft>
                <a:spcPts val="0"/>
              </a:spcAft>
              <a:buClr>
                <a:schemeClr val="dk1"/>
              </a:buClr>
              <a:buSzPts val="2400"/>
              <a:buChar char="•"/>
            </a:pPr>
            <a:r>
              <a:rPr lang="en-US" sz="2400"/>
              <a:t>Site team can decide how to implement KESETT coverage.</a:t>
            </a:r>
            <a:endParaRPr sz="3200"/>
          </a:p>
          <a:p>
            <a:pPr indent="-228600" lvl="0" marL="228600" rtl="0" algn="l">
              <a:lnSpc>
                <a:spcPct val="90000"/>
              </a:lnSpc>
              <a:spcBef>
                <a:spcPts val="1000"/>
              </a:spcBef>
              <a:spcAft>
                <a:spcPts val="0"/>
              </a:spcAft>
              <a:buClr>
                <a:schemeClr val="dk1"/>
              </a:buClr>
              <a:buSzPts val="2400"/>
              <a:buChar char="•"/>
            </a:pPr>
            <a:r>
              <a:rPr lang="en-US" sz="2400"/>
              <a:t>Clinical team  </a:t>
            </a:r>
            <a:endParaRPr sz="3200"/>
          </a:p>
          <a:p>
            <a:pPr indent="-254000" lvl="1" marL="685800" rtl="0" algn="l">
              <a:lnSpc>
                <a:spcPct val="90000"/>
              </a:lnSpc>
              <a:spcBef>
                <a:spcPts val="500"/>
              </a:spcBef>
              <a:spcAft>
                <a:spcPts val="0"/>
              </a:spcAft>
              <a:buClr>
                <a:schemeClr val="dk1"/>
              </a:buClr>
              <a:buSzPts val="2400"/>
              <a:buChar char="•"/>
            </a:pPr>
            <a:r>
              <a:rPr lang="en-US"/>
              <a:t>Conduct opt out if feasible </a:t>
            </a:r>
            <a:endParaRPr sz="2800"/>
          </a:p>
          <a:p>
            <a:pPr indent="-254000" lvl="1" marL="685800" rtl="0" algn="l">
              <a:lnSpc>
                <a:spcPct val="90000"/>
              </a:lnSpc>
              <a:spcBef>
                <a:spcPts val="500"/>
              </a:spcBef>
              <a:spcAft>
                <a:spcPts val="0"/>
              </a:spcAft>
              <a:buClr>
                <a:schemeClr val="dk1"/>
              </a:buClr>
              <a:buSzPts val="2400"/>
              <a:buChar char="•"/>
            </a:pPr>
            <a:r>
              <a:rPr lang="en-US"/>
              <a:t>Enroll</a:t>
            </a:r>
            <a:endParaRPr sz="2800"/>
          </a:p>
          <a:p>
            <a:pPr indent="-254000" lvl="1" marL="685800" rtl="0" algn="l">
              <a:lnSpc>
                <a:spcPct val="90000"/>
              </a:lnSpc>
              <a:spcBef>
                <a:spcPts val="500"/>
              </a:spcBef>
              <a:spcAft>
                <a:spcPts val="0"/>
              </a:spcAft>
              <a:buClr>
                <a:schemeClr val="dk1"/>
              </a:buClr>
              <a:buSzPts val="2400"/>
              <a:buChar char="•"/>
            </a:pPr>
            <a:r>
              <a:rPr lang="en-US"/>
              <a:t>Apply Ceribell</a:t>
            </a:r>
            <a:endParaRPr/>
          </a:p>
          <a:p>
            <a:pPr indent="-254000" lvl="1" marL="685800" rtl="0" algn="l">
              <a:lnSpc>
                <a:spcPct val="90000"/>
              </a:lnSpc>
              <a:spcBef>
                <a:spcPts val="500"/>
              </a:spcBef>
              <a:spcAft>
                <a:spcPts val="0"/>
              </a:spcAft>
              <a:buSzPts val="2400"/>
              <a:buChar char="•"/>
            </a:pPr>
            <a:r>
              <a:rPr lang="en-US"/>
              <a:t>Assess for treatment outcomes at 15-min (continuing seizures, RASS, GCS)</a:t>
            </a:r>
            <a:endParaRPr/>
          </a:p>
          <a:p>
            <a:pPr indent="0" lvl="0" marL="0" rtl="0" algn="l">
              <a:lnSpc>
                <a:spcPct val="90000"/>
              </a:lnSpc>
              <a:spcBef>
                <a:spcPts val="1000"/>
              </a:spcBef>
              <a:spcAft>
                <a:spcPts val="0"/>
              </a:spcAft>
              <a:buClr>
                <a:schemeClr val="dk1"/>
              </a:buClr>
              <a:buSzPts val="2000"/>
              <a:buNone/>
            </a:pPr>
            <a:r>
              <a:t/>
            </a:r>
            <a:endParaRPr sz="2400"/>
          </a:p>
        </p:txBody>
      </p:sp>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85" name="Shape 1385"/>
        <p:cNvGrpSpPr/>
        <p:nvPr/>
      </p:nvGrpSpPr>
      <p:grpSpPr>
        <a:xfrm>
          <a:off x="0" y="0"/>
          <a:ext cx="0" cy="0"/>
          <a:chOff x="0" y="0"/>
          <a:chExt cx="0" cy="0"/>
        </a:xfrm>
      </p:grpSpPr>
      <p:sp>
        <p:nvSpPr>
          <p:cNvPr id="1386" name="Google Shape;1386;g3da8c3f9c3f_2_6"/>
          <p:cNvSpPr txBox="1"/>
          <p:nvPr>
            <p:ph type="title"/>
          </p:nvPr>
        </p:nvSpPr>
        <p:spPr>
          <a:xfrm>
            <a:off x="222325" y="222950"/>
            <a:ext cx="10678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sz="4200">
                <a:solidFill>
                  <a:srgbClr val="743192"/>
                </a:solidFill>
                <a:latin typeface="Arial"/>
                <a:ea typeface="Arial"/>
                <a:cs typeface="Arial"/>
                <a:sym typeface="Arial"/>
              </a:rPr>
              <a:t>Data Collection &amp; Documentation Tips</a:t>
            </a:r>
            <a:r>
              <a:rPr b="1" lang="en-US" sz="4700">
                <a:solidFill>
                  <a:srgbClr val="743192"/>
                </a:solidFill>
                <a:latin typeface="Arial"/>
                <a:ea typeface="Arial"/>
                <a:cs typeface="Arial"/>
                <a:sym typeface="Arial"/>
              </a:rPr>
              <a:t> </a:t>
            </a:r>
            <a:endParaRPr sz="4700">
              <a:solidFill>
                <a:srgbClr val="743192"/>
              </a:solidFill>
              <a:latin typeface="Arial"/>
              <a:ea typeface="Arial"/>
              <a:cs typeface="Arial"/>
              <a:sym typeface="Arial"/>
            </a:endParaRPr>
          </a:p>
        </p:txBody>
      </p:sp>
      <p:pic>
        <p:nvPicPr>
          <p:cNvPr descr="A close-up of a logo&#10;&#10;AI-generated content may be incorrect." id="1387" name="Google Shape;1387;g3da8c3f9c3f_2_6"/>
          <p:cNvPicPr preferRelativeResize="0"/>
          <p:nvPr>
            <p:ph idx="1" type="body"/>
          </p:nvPr>
        </p:nvPicPr>
        <p:blipFill rotWithShape="1">
          <a:blip r:embed="rId3">
            <a:alphaModFix/>
          </a:blip>
          <a:srcRect b="0" l="0" r="0" t="0"/>
          <a:stretch/>
        </p:blipFill>
        <p:spPr>
          <a:xfrm>
            <a:off x="9249505" y="5228183"/>
            <a:ext cx="2642100" cy="1169700"/>
          </a:xfrm>
          <a:prstGeom prst="rect">
            <a:avLst/>
          </a:prstGeom>
          <a:noFill/>
          <a:ln>
            <a:noFill/>
          </a:ln>
        </p:spPr>
      </p:pic>
      <p:sp>
        <p:nvSpPr>
          <p:cNvPr id="1388" name="Google Shape;1388;g3da8c3f9c3f_2_6"/>
          <p:cNvSpPr txBox="1"/>
          <p:nvPr/>
        </p:nvSpPr>
        <p:spPr>
          <a:xfrm>
            <a:off x="672725" y="1442725"/>
            <a:ext cx="9018600" cy="4525200"/>
          </a:xfrm>
          <a:prstGeom prst="rect">
            <a:avLst/>
          </a:prstGeom>
          <a:noFill/>
          <a:ln>
            <a:noFill/>
          </a:ln>
        </p:spPr>
        <p:txBody>
          <a:bodyPr anchorCtr="0" anchor="t" bIns="91425" lIns="91425" spcFirstLastPara="1" rIns="91425" wrap="square" tIns="91425">
            <a:spAutoFit/>
          </a:bodyPr>
          <a:lstStyle/>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Vital Signs</a:t>
            </a:r>
            <a:endParaRPr b="0" i="0" sz="3000" u="none" cap="none" strike="noStrike">
              <a:solidFill>
                <a:schemeClr val="dk1"/>
              </a:solidFill>
              <a:latin typeface="Arial"/>
              <a:ea typeface="Arial"/>
              <a:cs typeface="Arial"/>
              <a:sym typeface="Arial"/>
            </a:endParaRPr>
          </a:p>
          <a:p>
            <a:pPr indent="-381000" lvl="1" marL="914400" marR="0" rtl="0" algn="l">
              <a:lnSpc>
                <a:spcPct val="100000"/>
              </a:lnSpc>
              <a:spcBef>
                <a:spcPts val="0"/>
              </a:spcBef>
              <a:spcAft>
                <a:spcPts val="0"/>
              </a:spcAft>
              <a:buClr>
                <a:schemeClr val="dk1"/>
              </a:buClr>
              <a:buSzPts val="2400"/>
              <a:buFont typeface="Arial"/>
              <a:buChar char="○"/>
            </a:pPr>
            <a:r>
              <a:rPr b="0" i="0" lang="en-US" sz="2400" u="none" cap="none" strike="noStrike">
                <a:solidFill>
                  <a:schemeClr val="dk1"/>
                </a:solidFill>
                <a:latin typeface="Arial"/>
                <a:ea typeface="Arial"/>
                <a:cs typeface="Arial"/>
                <a:sym typeface="Arial"/>
              </a:rPr>
              <a:t>Prior to study drug start</a:t>
            </a:r>
            <a:endParaRPr b="0" i="0" sz="2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000"/>
              <a:buFont typeface="Arial"/>
              <a:buNone/>
            </a:pPr>
            <a:r>
              <a:t/>
            </a:r>
            <a:endParaRPr b="0" i="0" sz="3000" u="none" cap="none" strike="noStrike">
              <a:solidFill>
                <a:schemeClr val="dk1"/>
              </a:solidFill>
              <a:latin typeface="Arial"/>
              <a:ea typeface="Arial"/>
              <a:cs typeface="Arial"/>
              <a:sym typeface="Arial"/>
            </a:endParaRPr>
          </a:p>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Medical History &amp; Demographics</a:t>
            </a:r>
            <a:endParaRPr b="0" i="0" sz="3000" u="none" cap="none" strike="noStrike">
              <a:solidFill>
                <a:schemeClr val="dk1"/>
              </a:solidFill>
              <a:latin typeface="Arial"/>
              <a:ea typeface="Arial"/>
              <a:cs typeface="Arial"/>
              <a:sym typeface="Arial"/>
            </a:endParaRPr>
          </a:p>
          <a:p>
            <a:pPr indent="-381000" lvl="1" marL="914400" marR="0" rtl="0" algn="l">
              <a:lnSpc>
                <a:spcPct val="100000"/>
              </a:lnSpc>
              <a:spcBef>
                <a:spcPts val="0"/>
              </a:spcBef>
              <a:spcAft>
                <a:spcPts val="0"/>
              </a:spcAft>
              <a:buClr>
                <a:schemeClr val="dk1"/>
              </a:buClr>
              <a:buSzPts val="2400"/>
              <a:buFont typeface="Arial"/>
              <a:buChar char="○"/>
            </a:pPr>
            <a:r>
              <a:rPr b="0" i="0" lang="en-US" sz="2400" u="none" cap="none" strike="noStrike">
                <a:solidFill>
                  <a:schemeClr val="dk1"/>
                </a:solidFill>
                <a:latin typeface="Arial"/>
                <a:ea typeface="Arial"/>
                <a:cs typeface="Arial"/>
                <a:sym typeface="Arial"/>
              </a:rPr>
              <a:t>Patient or LAR vs EMR</a:t>
            </a:r>
            <a:endParaRPr b="0" i="0" sz="24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Sign &amp; date all source documentation</a:t>
            </a:r>
            <a:endParaRPr b="0" i="0" sz="30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419100" lvl="0" marL="457200" marR="0" rtl="0" algn="l">
              <a:lnSpc>
                <a:spcPct val="100000"/>
              </a:lnSpc>
              <a:spcBef>
                <a:spcPts val="0"/>
              </a:spcBef>
              <a:spcAft>
                <a:spcPts val="0"/>
              </a:spcAft>
              <a:buClr>
                <a:schemeClr val="dk1"/>
              </a:buClr>
              <a:buSzPts val="3000"/>
              <a:buFont typeface="Arial"/>
              <a:buChar char="●"/>
            </a:pPr>
            <a:r>
              <a:rPr b="0" i="0" lang="en-US" sz="3000" u="none" cap="none" strike="noStrike">
                <a:solidFill>
                  <a:schemeClr val="dk1"/>
                </a:solidFill>
                <a:latin typeface="Arial"/>
                <a:ea typeface="Arial"/>
                <a:cs typeface="Arial"/>
                <a:sym typeface="Arial"/>
              </a:rPr>
              <a:t>Have all sources available</a:t>
            </a:r>
            <a:endParaRPr b="0" i="0" sz="3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p:txBody>
      </p:sp>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392" name="Shape 1392"/>
        <p:cNvGrpSpPr/>
        <p:nvPr/>
      </p:nvGrpSpPr>
      <p:grpSpPr>
        <a:xfrm>
          <a:off x="0" y="0"/>
          <a:ext cx="0" cy="0"/>
          <a:chOff x="0" y="0"/>
          <a:chExt cx="0" cy="0"/>
        </a:xfrm>
      </p:grpSpPr>
      <p:sp>
        <p:nvSpPr>
          <p:cNvPr id="1393" name="Google Shape;1393;g3d422ecfddc_0_49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394" name="Google Shape;1394;g3d422ecfddc_0_494"/>
          <p:cNvSpPr txBox="1"/>
          <p:nvPr>
            <p:ph type="title"/>
          </p:nvPr>
        </p:nvSpPr>
        <p:spPr>
          <a:xfrm>
            <a:off x="431846" y="332151"/>
            <a:ext cx="5814300" cy="1557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Font typeface="Play"/>
              <a:buNone/>
            </a:pPr>
            <a:r>
              <a:rPr lang="en-US" sz="4000">
                <a:latin typeface="Arial"/>
                <a:ea typeface="Arial"/>
                <a:cs typeface="Arial"/>
                <a:sym typeface="Arial"/>
              </a:rPr>
              <a:t>Protocol Premises</a:t>
            </a:r>
            <a:endParaRPr>
              <a:latin typeface="Arial"/>
              <a:ea typeface="Arial"/>
              <a:cs typeface="Arial"/>
              <a:sym typeface="Arial"/>
            </a:endParaRPr>
          </a:p>
        </p:txBody>
      </p:sp>
      <p:sp>
        <p:nvSpPr>
          <p:cNvPr id="1395" name="Google Shape;1395;g3d422ecfddc_0_494"/>
          <p:cNvSpPr txBox="1"/>
          <p:nvPr>
            <p:ph idx="1" type="body"/>
          </p:nvPr>
        </p:nvSpPr>
        <p:spPr>
          <a:xfrm>
            <a:off x="526796" y="2223146"/>
            <a:ext cx="5624400" cy="3374400"/>
          </a:xfrm>
          <a:prstGeom prst="rect">
            <a:avLst/>
          </a:prstGeom>
          <a:noFill/>
          <a:ln>
            <a:noFill/>
          </a:ln>
        </p:spPr>
        <p:txBody>
          <a:bodyPr anchorCtr="0" anchor="t" bIns="45700" lIns="91425" spcFirstLastPara="1" rIns="91425" wrap="square" tIns="45700">
            <a:normAutofit/>
          </a:bodyPr>
          <a:lstStyle/>
          <a:p>
            <a:pPr indent="-114300" lvl="0" marL="0" rtl="0" algn="l">
              <a:lnSpc>
                <a:spcPct val="90000"/>
              </a:lnSpc>
              <a:spcBef>
                <a:spcPts val="0"/>
              </a:spcBef>
              <a:spcAft>
                <a:spcPts val="0"/>
              </a:spcAft>
              <a:buClr>
                <a:schemeClr val="dk1"/>
              </a:buClr>
              <a:buSzPts val="1800"/>
              <a:buFont typeface="Arial"/>
              <a:buChar char="•"/>
            </a:pPr>
            <a:r>
              <a:rPr lang="en-US" sz="2400"/>
              <a:t>KESETT should never delay treatment of status epilepticus</a:t>
            </a:r>
            <a:endParaRPr/>
          </a:p>
          <a:p>
            <a:pPr indent="-114300" lvl="0" marL="0" rtl="0" algn="l">
              <a:lnSpc>
                <a:spcPct val="90000"/>
              </a:lnSpc>
              <a:spcBef>
                <a:spcPts val="1600"/>
              </a:spcBef>
              <a:spcAft>
                <a:spcPts val="1600"/>
              </a:spcAft>
              <a:buClr>
                <a:schemeClr val="dk1"/>
              </a:buClr>
              <a:buSzPts val="1800"/>
              <a:buFont typeface="Arial"/>
              <a:buChar char="•"/>
            </a:pPr>
            <a:r>
              <a:rPr lang="en-US" sz="2400"/>
              <a:t>KESETT is based upon guideline-</a:t>
            </a:r>
            <a:br>
              <a:rPr lang="en-US" sz="2400"/>
            </a:br>
            <a:r>
              <a:rPr lang="en-US" sz="2400"/>
              <a:t>concordant treatment of status</a:t>
            </a:r>
            <a:endParaRPr/>
          </a:p>
        </p:txBody>
      </p:sp>
      <p:pic>
        <p:nvPicPr>
          <p:cNvPr id="1396" name="Google Shape;1396;g3d422ecfddc_0_494"/>
          <p:cNvPicPr preferRelativeResize="0"/>
          <p:nvPr/>
        </p:nvPicPr>
        <p:blipFill rotWithShape="1">
          <a:blip r:embed="rId3">
            <a:alphaModFix/>
          </a:blip>
          <a:srcRect b="0" l="0" r="0" t="0"/>
          <a:stretch/>
        </p:blipFill>
        <p:spPr>
          <a:xfrm>
            <a:off x="5029425" y="1207475"/>
            <a:ext cx="952025" cy="952025"/>
          </a:xfrm>
          <a:prstGeom prst="rect">
            <a:avLst/>
          </a:prstGeom>
          <a:noFill/>
          <a:ln>
            <a:noFill/>
          </a:ln>
        </p:spPr>
      </p:pic>
      <p:pic>
        <p:nvPicPr>
          <p:cNvPr id="1397" name="Google Shape;1397;g3d422ecfddc_0_494"/>
          <p:cNvPicPr preferRelativeResize="0"/>
          <p:nvPr/>
        </p:nvPicPr>
        <p:blipFill rotWithShape="1">
          <a:blip r:embed="rId4">
            <a:alphaModFix/>
          </a:blip>
          <a:srcRect b="0" l="0" r="0" t="0"/>
          <a:stretch/>
        </p:blipFill>
        <p:spPr>
          <a:xfrm>
            <a:off x="6558750" y="152400"/>
            <a:ext cx="5159702" cy="6553198"/>
          </a:xfrm>
          <a:prstGeom prst="rect">
            <a:avLst/>
          </a:prstGeom>
          <a:noFill/>
          <a:ln>
            <a:noFill/>
          </a:ln>
        </p:spPr>
      </p:pic>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402" name="Shape 1402"/>
        <p:cNvGrpSpPr/>
        <p:nvPr/>
      </p:nvGrpSpPr>
      <p:grpSpPr>
        <a:xfrm>
          <a:off x="0" y="0"/>
          <a:ext cx="0" cy="0"/>
          <a:chOff x="0" y="0"/>
          <a:chExt cx="0" cy="0"/>
        </a:xfrm>
      </p:grpSpPr>
      <p:pic>
        <p:nvPicPr>
          <p:cNvPr id="1403" name="Google Shape;1403;g3d422ecfddc_0_656" title="Screenshot 2026-04-02 at 9.56.44 AM.png"/>
          <p:cNvPicPr preferRelativeResize="0"/>
          <p:nvPr/>
        </p:nvPicPr>
        <p:blipFill rotWithShape="1">
          <a:blip r:embed="rId3">
            <a:alphaModFix/>
          </a:blip>
          <a:srcRect b="0" l="0" r="0" t="0"/>
          <a:stretch/>
        </p:blipFill>
        <p:spPr>
          <a:xfrm>
            <a:off x="1052449" y="418150"/>
            <a:ext cx="9938849" cy="2882425"/>
          </a:xfrm>
          <a:prstGeom prst="rect">
            <a:avLst/>
          </a:prstGeom>
          <a:noFill/>
          <a:ln>
            <a:noFill/>
          </a:ln>
        </p:spPr>
      </p:pic>
      <p:sp>
        <p:nvSpPr>
          <p:cNvPr id="1404" name="Google Shape;1404;g3d422ecfddc_0_656"/>
          <p:cNvSpPr txBox="1"/>
          <p:nvPr/>
        </p:nvSpPr>
        <p:spPr>
          <a:xfrm>
            <a:off x="1211525" y="3894550"/>
            <a:ext cx="9620700" cy="2339700"/>
          </a:xfrm>
          <a:prstGeom prst="rect">
            <a:avLst/>
          </a:prstGeom>
          <a:noFill/>
          <a:ln>
            <a:noFill/>
          </a:ln>
        </p:spPr>
        <p:txBody>
          <a:bodyPr anchorCtr="0" anchor="t" bIns="91425" lIns="91425" spcFirstLastPara="1" rIns="91425" wrap="square" tIns="91425">
            <a:spAutoFit/>
          </a:bodyPr>
          <a:lstStyle/>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Clinical team needs to be aware of study and screening</a:t>
            </a:r>
            <a:endParaRPr b="0" i="0" sz="2800" u="none" cap="none" strike="noStrike">
              <a:solidFill>
                <a:schemeClr val="dk1"/>
              </a:solidFill>
              <a:latin typeface="Arial"/>
              <a:ea typeface="Arial"/>
              <a:cs typeface="Arial"/>
              <a:sym typeface="Arial"/>
            </a:endParaRPr>
          </a:p>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Study team can assist via EHR alerts, EMS alerts, etc.</a:t>
            </a:r>
            <a:endParaRPr b="0" i="0" sz="2800" u="none" cap="none" strike="noStrike">
              <a:solidFill>
                <a:schemeClr val="dk1"/>
              </a:solidFill>
              <a:latin typeface="Arial"/>
              <a:ea typeface="Arial"/>
              <a:cs typeface="Arial"/>
              <a:sym typeface="Arial"/>
            </a:endParaRPr>
          </a:p>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Leverage key teams such as ED pharmacy</a:t>
            </a:r>
            <a:endParaRPr b="0" i="0" sz="2800" u="none" cap="none" strike="noStrike">
              <a:solidFill>
                <a:schemeClr val="dk1"/>
              </a:solidFill>
              <a:latin typeface="Arial"/>
              <a:ea typeface="Arial"/>
              <a:cs typeface="Arial"/>
              <a:sym typeface="Arial"/>
            </a:endParaRPr>
          </a:p>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Provider will assess eligibility and enroll; investigator will confirm eligibility later for CRF entry</a:t>
            </a:r>
            <a:endParaRPr b="0" i="0" sz="2800" u="none" cap="none" strike="noStrike">
              <a:solidFill>
                <a:schemeClr val="dk1"/>
              </a:solidFill>
              <a:latin typeface="Arial"/>
              <a:ea typeface="Arial"/>
              <a:cs typeface="Arial"/>
              <a:sym typeface="Arial"/>
            </a:endParaRPr>
          </a:p>
        </p:txBody>
      </p:sp>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409" name="Shape 1409"/>
        <p:cNvGrpSpPr/>
        <p:nvPr/>
      </p:nvGrpSpPr>
      <p:grpSpPr>
        <a:xfrm>
          <a:off x="0" y="0"/>
          <a:ext cx="0" cy="0"/>
          <a:chOff x="0" y="0"/>
          <a:chExt cx="0" cy="0"/>
        </a:xfrm>
      </p:grpSpPr>
      <p:pic>
        <p:nvPicPr>
          <p:cNvPr id="1410" name="Google Shape;1410;g3d422ecfddc_0_594"/>
          <p:cNvPicPr preferRelativeResize="0"/>
          <p:nvPr/>
        </p:nvPicPr>
        <p:blipFill rotWithShape="1">
          <a:blip r:embed="rId3">
            <a:alphaModFix/>
          </a:blip>
          <a:srcRect b="0" l="0" r="0" t="0"/>
          <a:stretch/>
        </p:blipFill>
        <p:spPr>
          <a:xfrm>
            <a:off x="8585575" y="1445497"/>
            <a:ext cx="3454274" cy="4378804"/>
          </a:xfrm>
          <a:prstGeom prst="rect">
            <a:avLst/>
          </a:prstGeom>
          <a:noFill/>
          <a:ln>
            <a:noFill/>
          </a:ln>
        </p:spPr>
      </p:pic>
      <p:pic>
        <p:nvPicPr>
          <p:cNvPr id="1411" name="Google Shape;1411;g3d422ecfddc_0_594" title="Screenshot 2026-04-02 at 10.00.07 AM.png"/>
          <p:cNvPicPr preferRelativeResize="0"/>
          <p:nvPr/>
        </p:nvPicPr>
        <p:blipFill rotWithShape="1">
          <a:blip r:embed="rId4">
            <a:alphaModFix/>
          </a:blip>
          <a:srcRect b="0" l="0" r="0" t="0"/>
          <a:stretch/>
        </p:blipFill>
        <p:spPr>
          <a:xfrm>
            <a:off x="-12" y="3624900"/>
            <a:ext cx="6920288" cy="3233100"/>
          </a:xfrm>
          <a:prstGeom prst="rect">
            <a:avLst/>
          </a:prstGeom>
          <a:noFill/>
          <a:ln>
            <a:noFill/>
          </a:ln>
        </p:spPr>
      </p:pic>
      <p:pic>
        <p:nvPicPr>
          <p:cNvPr id="1412" name="Google Shape;1412;g3d422ecfddc_0_594" title="Screenshot 2026-04-02 at 9.59.56 AM.png"/>
          <p:cNvPicPr preferRelativeResize="0"/>
          <p:nvPr/>
        </p:nvPicPr>
        <p:blipFill rotWithShape="1">
          <a:blip r:embed="rId5">
            <a:alphaModFix/>
          </a:blip>
          <a:srcRect b="0" l="0" r="0" t="0"/>
          <a:stretch/>
        </p:blipFill>
        <p:spPr>
          <a:xfrm>
            <a:off x="0" y="-86950"/>
            <a:ext cx="6920275" cy="3711850"/>
          </a:xfrm>
          <a:prstGeom prst="rect">
            <a:avLst/>
          </a:prstGeom>
          <a:noFill/>
          <a:ln>
            <a:noFill/>
          </a:ln>
        </p:spPr>
      </p:pic>
      <p:sp>
        <p:nvSpPr>
          <p:cNvPr id="1413" name="Google Shape;1413;g3d422ecfddc_0_594"/>
          <p:cNvSpPr/>
          <p:nvPr/>
        </p:nvSpPr>
        <p:spPr>
          <a:xfrm>
            <a:off x="7033975" y="2816000"/>
            <a:ext cx="1437900" cy="1422300"/>
          </a:xfrm>
          <a:prstGeom prst="curvedRightArrow">
            <a:avLst>
              <a:gd fmla="val 25000" name="adj1"/>
              <a:gd fmla="val 50000" name="adj2"/>
              <a:gd fmla="val 2500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418" name="Shape 1418"/>
        <p:cNvGrpSpPr/>
        <p:nvPr/>
      </p:nvGrpSpPr>
      <p:grpSpPr>
        <a:xfrm>
          <a:off x="0" y="0"/>
          <a:ext cx="0" cy="0"/>
          <a:chOff x="0" y="0"/>
          <a:chExt cx="0" cy="0"/>
        </a:xfrm>
      </p:grpSpPr>
      <p:pic>
        <p:nvPicPr>
          <p:cNvPr id="1419" name="Google Shape;1419;g3d422ecfddc_0_540"/>
          <p:cNvPicPr preferRelativeResize="0"/>
          <p:nvPr/>
        </p:nvPicPr>
        <p:blipFill rotWithShape="1">
          <a:blip r:embed="rId3">
            <a:alphaModFix/>
          </a:blip>
          <a:srcRect b="0" l="0" r="0" t="0"/>
          <a:stretch/>
        </p:blipFill>
        <p:spPr>
          <a:xfrm>
            <a:off x="0" y="9150"/>
            <a:ext cx="12191999" cy="1124150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2" presetSubtype="1">
                                  <p:stCondLst>
                                    <p:cond delay="0"/>
                                  </p:stCondLst>
                                  <p:childTnLst>
                                    <p:anim calcmode="lin" valueType="num">
                                      <p:cBhvr additive="base">
                                        <p:cTn dur="1000"/>
                                        <p:tgtEl>
                                          <p:spTgt spid="1419"/>
                                        </p:tgtEl>
                                        <p:attrNameLst>
                                          <p:attrName>ppt_y</p:attrName>
                                        </p:attrNameLst>
                                      </p:cBhvr>
                                      <p:tavLst>
                                        <p:tav fmla="" tm="0">
                                          <p:val>
                                            <p:strVal val="#ppt_y"/>
                                          </p:val>
                                        </p:tav>
                                        <p:tav fmla="" tm="100000">
                                          <p:val>
                                            <p:strVal val="#ppt_y-1"/>
                                          </p:val>
                                        </p:tav>
                                      </p:tavLst>
                                    </p:anim>
                                    <p:set>
                                      <p:cBhvr>
                                        <p:cTn dur="1" fill="hold">
                                          <p:stCondLst>
                                            <p:cond delay="1000"/>
                                          </p:stCondLst>
                                        </p:cTn>
                                        <p:tgtEl>
                                          <p:spTgt spid="1419"/>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424" name="Shape 1424"/>
        <p:cNvGrpSpPr/>
        <p:nvPr/>
      </p:nvGrpSpPr>
      <p:grpSpPr>
        <a:xfrm>
          <a:off x="0" y="0"/>
          <a:ext cx="0" cy="0"/>
          <a:chOff x="0" y="0"/>
          <a:chExt cx="0" cy="0"/>
        </a:xfrm>
      </p:grpSpPr>
      <p:pic>
        <p:nvPicPr>
          <p:cNvPr id="1425" name="Google Shape;1425;g3d422ecfddc_0_663"/>
          <p:cNvPicPr preferRelativeResize="0"/>
          <p:nvPr/>
        </p:nvPicPr>
        <p:blipFill rotWithShape="1">
          <a:blip r:embed="rId3">
            <a:alphaModFix/>
          </a:blip>
          <a:srcRect b="50051" l="0" r="0" t="21848"/>
          <a:stretch/>
        </p:blipFill>
        <p:spPr>
          <a:xfrm>
            <a:off x="78150" y="1284176"/>
            <a:ext cx="6613300" cy="2360249"/>
          </a:xfrm>
          <a:prstGeom prst="rect">
            <a:avLst/>
          </a:prstGeom>
          <a:noFill/>
          <a:ln>
            <a:noFill/>
          </a:ln>
        </p:spPr>
      </p:pic>
      <p:pic>
        <p:nvPicPr>
          <p:cNvPr id="1426" name="Google Shape;1426;g3d422ecfddc_0_663"/>
          <p:cNvPicPr preferRelativeResize="0"/>
          <p:nvPr/>
        </p:nvPicPr>
        <p:blipFill rotWithShape="1">
          <a:blip r:embed="rId4">
            <a:alphaModFix/>
          </a:blip>
          <a:srcRect b="0" l="0" r="0" t="0"/>
          <a:stretch/>
        </p:blipFill>
        <p:spPr>
          <a:xfrm>
            <a:off x="7148100" y="346325"/>
            <a:ext cx="4614850" cy="6001001"/>
          </a:xfrm>
          <a:prstGeom prst="rect">
            <a:avLst/>
          </a:prstGeom>
          <a:noFill/>
          <a:ln>
            <a:noFill/>
          </a:ln>
        </p:spPr>
      </p:pic>
      <p:sp>
        <p:nvSpPr>
          <p:cNvPr id="1427" name="Google Shape;1427;g3d422ecfddc_0_663"/>
          <p:cNvSpPr/>
          <p:nvPr/>
        </p:nvSpPr>
        <p:spPr>
          <a:xfrm>
            <a:off x="5908550" y="3581900"/>
            <a:ext cx="1062900" cy="1156800"/>
          </a:xfrm>
          <a:prstGeom prst="curvedRightArrow">
            <a:avLst>
              <a:gd fmla="val 25000" name="adj1"/>
              <a:gd fmla="val 50000" name="adj2"/>
              <a:gd fmla="val 2500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428" name="Google Shape;1428;g3d422ecfddc_0_663" title="362.jpg"/>
          <p:cNvPicPr preferRelativeResize="0"/>
          <p:nvPr/>
        </p:nvPicPr>
        <p:blipFill rotWithShape="1">
          <a:blip r:embed="rId5">
            <a:alphaModFix/>
          </a:blip>
          <a:srcRect b="0" l="0" r="0" t="0"/>
          <a:stretch/>
        </p:blipFill>
        <p:spPr>
          <a:xfrm>
            <a:off x="668225" y="3796825"/>
            <a:ext cx="2181581" cy="2908775"/>
          </a:xfrm>
          <a:prstGeom prst="rect">
            <a:avLst/>
          </a:prstGeom>
          <a:noFill/>
          <a:ln>
            <a:noFill/>
          </a:ln>
        </p:spPr>
      </p:pic>
      <p:pic>
        <p:nvPicPr>
          <p:cNvPr id="1429" name="Google Shape;1429;g3d422ecfddc_0_663" title="1000024794.jpg"/>
          <p:cNvPicPr preferRelativeResize="0"/>
          <p:nvPr/>
        </p:nvPicPr>
        <p:blipFill rotWithShape="1">
          <a:blip r:embed="rId6">
            <a:alphaModFix/>
          </a:blip>
          <a:srcRect b="0" l="0" r="0" t="0"/>
          <a:stretch/>
        </p:blipFill>
        <p:spPr>
          <a:xfrm>
            <a:off x="3033481" y="4738700"/>
            <a:ext cx="3225779" cy="1814501"/>
          </a:xfrm>
          <a:prstGeom prst="rect">
            <a:avLst/>
          </a:prstGeom>
          <a:noFill/>
          <a:ln>
            <a:noFill/>
          </a:ln>
        </p:spPr>
      </p:pic>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433" name="Shape 1433"/>
        <p:cNvGrpSpPr/>
        <p:nvPr/>
      </p:nvGrpSpPr>
      <p:grpSpPr>
        <a:xfrm>
          <a:off x="0" y="0"/>
          <a:ext cx="0" cy="0"/>
          <a:chOff x="0" y="0"/>
          <a:chExt cx="0" cy="0"/>
        </a:xfrm>
      </p:grpSpPr>
      <p:pic>
        <p:nvPicPr>
          <p:cNvPr id="1434" name="Google Shape;1434;g3d422ecfddc_0_720"/>
          <p:cNvPicPr preferRelativeResize="0"/>
          <p:nvPr/>
        </p:nvPicPr>
        <p:blipFill rotWithShape="1">
          <a:blip r:embed="rId3">
            <a:alphaModFix/>
          </a:blip>
          <a:srcRect b="12989" l="6121" r="0" t="25714"/>
          <a:stretch/>
        </p:blipFill>
        <p:spPr>
          <a:xfrm>
            <a:off x="127000" y="35650"/>
            <a:ext cx="11844997" cy="6680200"/>
          </a:xfrm>
          <a:prstGeom prst="rect">
            <a:avLst/>
          </a:prstGeom>
          <a:noFill/>
          <a:ln>
            <a:noFill/>
          </a:ln>
        </p:spPr>
      </p:pic>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438" name="Shape 1438"/>
        <p:cNvGrpSpPr/>
        <p:nvPr/>
      </p:nvGrpSpPr>
      <p:grpSpPr>
        <a:xfrm>
          <a:off x="0" y="0"/>
          <a:ext cx="0" cy="0"/>
          <a:chOff x="0" y="0"/>
          <a:chExt cx="0" cy="0"/>
        </a:xfrm>
      </p:grpSpPr>
      <p:pic>
        <p:nvPicPr>
          <p:cNvPr id="1439" name="Google Shape;1439;g3d422ecfddc_0_700"/>
          <p:cNvPicPr preferRelativeResize="0"/>
          <p:nvPr/>
        </p:nvPicPr>
        <p:blipFill rotWithShape="1">
          <a:blip r:embed="rId3">
            <a:alphaModFix amt="90000"/>
          </a:blip>
          <a:srcRect b="0" l="0" r="299" t="0"/>
          <a:stretch/>
        </p:blipFill>
        <p:spPr>
          <a:xfrm>
            <a:off x="0" y="17824"/>
            <a:ext cx="12192000" cy="6858000"/>
          </a:xfrm>
          <a:prstGeom prst="rect">
            <a:avLst/>
          </a:prstGeom>
          <a:noFill/>
          <a:ln>
            <a:noFill/>
          </a:ln>
        </p:spPr>
      </p:pic>
      <p:sp>
        <p:nvSpPr>
          <p:cNvPr id="1440" name="Google Shape;1440;g3d422ecfddc_0_700"/>
          <p:cNvSpPr txBox="1"/>
          <p:nvPr>
            <p:ph idx="4294967295" type="body"/>
          </p:nvPr>
        </p:nvSpPr>
        <p:spPr>
          <a:xfrm>
            <a:off x="5864267" y="3446824"/>
            <a:ext cx="6203100" cy="3201900"/>
          </a:xfrm>
          <a:prstGeom prst="rect">
            <a:avLst/>
          </a:prstGeom>
          <a:noFill/>
          <a:ln>
            <a:noFill/>
          </a:ln>
        </p:spPr>
        <p:txBody>
          <a:bodyPr anchorCtr="0" anchor="t" bIns="121900" lIns="121900" spcFirstLastPara="1" rIns="121900" wrap="square" tIns="121900">
            <a:normAutofit/>
          </a:bodyPr>
          <a:lstStyle/>
          <a:p>
            <a:pPr indent="0" lvl="0" marL="0" rtl="0" algn="l">
              <a:lnSpc>
                <a:spcPct val="90000"/>
              </a:lnSpc>
              <a:spcBef>
                <a:spcPts val="0"/>
              </a:spcBef>
              <a:spcAft>
                <a:spcPts val="0"/>
              </a:spcAft>
              <a:buClr>
                <a:schemeClr val="dk1"/>
              </a:buClr>
              <a:buSzPts val="2800"/>
              <a:buNone/>
            </a:pPr>
            <a:r>
              <a:rPr lang="en-US"/>
              <a:t>Vials contain LEV and KET, or LEV alone </a:t>
            </a:r>
            <a:endParaRPr/>
          </a:p>
          <a:p>
            <a:pPr indent="0" lvl="0" marL="0" rtl="0" algn="l">
              <a:lnSpc>
                <a:spcPct val="90000"/>
              </a:lnSpc>
              <a:spcBef>
                <a:spcPts val="1600"/>
              </a:spcBef>
              <a:spcAft>
                <a:spcPts val="0"/>
              </a:spcAft>
              <a:buClr>
                <a:schemeClr val="dk1"/>
              </a:buClr>
              <a:buSzPts val="2800"/>
              <a:buNone/>
            </a:pPr>
            <a:r>
              <a:rPr lang="en-US"/>
              <a:t>Same concentration in all vials</a:t>
            </a:r>
            <a:endParaRPr/>
          </a:p>
          <a:p>
            <a:pPr indent="0" lvl="0" marL="0" rtl="0" algn="l">
              <a:lnSpc>
                <a:spcPct val="90000"/>
              </a:lnSpc>
              <a:spcBef>
                <a:spcPts val="1600"/>
              </a:spcBef>
              <a:spcAft>
                <a:spcPts val="0"/>
              </a:spcAft>
              <a:buClr>
                <a:schemeClr val="dk1"/>
              </a:buClr>
              <a:buSzPts val="2800"/>
              <a:buNone/>
            </a:pPr>
            <a:r>
              <a:rPr lang="en-US"/>
              <a:t>Purple tier 35mL - Weight     30kg</a:t>
            </a:r>
            <a:endParaRPr/>
          </a:p>
          <a:p>
            <a:pPr indent="0" lvl="0" marL="0" rtl="0" algn="l">
              <a:lnSpc>
                <a:spcPct val="90000"/>
              </a:lnSpc>
              <a:spcBef>
                <a:spcPts val="1600"/>
              </a:spcBef>
              <a:spcAft>
                <a:spcPts val="1600"/>
              </a:spcAft>
              <a:buClr>
                <a:schemeClr val="dk1"/>
              </a:buClr>
              <a:buSzPts val="2800"/>
              <a:buNone/>
            </a:pPr>
            <a:r>
              <a:t/>
            </a:r>
            <a:endParaRPr/>
          </a:p>
        </p:txBody>
      </p:sp>
      <p:sp>
        <p:nvSpPr>
          <p:cNvPr id="1441" name="Google Shape;1441;g3d422ecfddc_0_700"/>
          <p:cNvSpPr txBox="1"/>
          <p:nvPr>
            <p:ph idx="4294967295" type="title"/>
          </p:nvPr>
        </p:nvSpPr>
        <p:spPr>
          <a:xfrm>
            <a:off x="8217100" y="2179767"/>
            <a:ext cx="3743100" cy="7635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90000"/>
              </a:lnSpc>
              <a:spcBef>
                <a:spcPts val="0"/>
              </a:spcBef>
              <a:spcAft>
                <a:spcPts val="0"/>
              </a:spcAft>
              <a:buClr>
                <a:schemeClr val="dk1"/>
              </a:buClr>
              <a:buSzPct val="100000"/>
              <a:buFont typeface="Play"/>
              <a:buNone/>
            </a:pPr>
            <a:r>
              <a:rPr lang="en-US">
                <a:latin typeface="Arial"/>
                <a:ea typeface="Arial"/>
                <a:cs typeface="Arial"/>
                <a:sym typeface="Arial"/>
              </a:rPr>
              <a:t>Vials</a:t>
            </a:r>
            <a:endParaRPr>
              <a:latin typeface="Arial"/>
              <a:ea typeface="Arial"/>
              <a:cs typeface="Arial"/>
              <a:sym typeface="Arial"/>
            </a:endParaRPr>
          </a:p>
        </p:txBody>
      </p:sp>
      <p:sp>
        <p:nvSpPr>
          <p:cNvPr id="1442" name="Google Shape;1442;g3d422ecfddc_0_700"/>
          <p:cNvSpPr/>
          <p:nvPr/>
        </p:nvSpPr>
        <p:spPr>
          <a:xfrm>
            <a:off x="7619975" y="331725"/>
            <a:ext cx="634200" cy="680400"/>
          </a:xfrm>
          <a:prstGeom prst="ellipse">
            <a:avLst/>
          </a:prstGeom>
          <a:noFill/>
          <a:ln cap="flat" cmpd="sng" w="952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443" name="Google Shape;1443;g3d422ecfddc_0_700"/>
          <p:cNvCxnSpPr/>
          <p:nvPr/>
        </p:nvCxnSpPr>
        <p:spPr>
          <a:xfrm flipH="1" rot="10800000">
            <a:off x="10141800" y="5146825"/>
            <a:ext cx="231000" cy="173400"/>
          </a:xfrm>
          <a:prstGeom prst="straightConnector1">
            <a:avLst/>
          </a:prstGeom>
          <a:noFill/>
          <a:ln cap="flat" cmpd="sng" w="28575">
            <a:solidFill>
              <a:schemeClr val="dk2"/>
            </a:solidFill>
            <a:prstDash val="solid"/>
            <a:round/>
            <a:headEnd len="sm" w="sm" type="none"/>
            <a:tailEnd len="sm" w="sm" type="none"/>
          </a:ln>
        </p:spPr>
      </p:cxnSp>
      <p:cxnSp>
        <p:nvCxnSpPr>
          <p:cNvPr id="1444" name="Google Shape;1444;g3d422ecfddc_0_700"/>
          <p:cNvCxnSpPr/>
          <p:nvPr/>
        </p:nvCxnSpPr>
        <p:spPr>
          <a:xfrm rot="10800000">
            <a:off x="10148250" y="5320175"/>
            <a:ext cx="256800" cy="109200"/>
          </a:xfrm>
          <a:prstGeom prst="straightConnector1">
            <a:avLst/>
          </a:prstGeom>
          <a:noFill/>
          <a:ln cap="flat" cmpd="sng" w="28575">
            <a:solidFill>
              <a:schemeClr val="dk2"/>
            </a:solidFill>
            <a:prstDash val="solid"/>
            <a:round/>
            <a:headEnd len="sm" w="sm" type="none"/>
            <a:tailEnd len="sm" w="sm" type="none"/>
          </a:ln>
        </p:spPr>
      </p:cxnSp>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449" name="Shape 1449"/>
        <p:cNvGrpSpPr/>
        <p:nvPr/>
      </p:nvGrpSpPr>
      <p:grpSpPr>
        <a:xfrm>
          <a:off x="0" y="0"/>
          <a:ext cx="0" cy="0"/>
          <a:chOff x="0" y="0"/>
          <a:chExt cx="0" cy="0"/>
        </a:xfrm>
      </p:grpSpPr>
      <p:pic>
        <p:nvPicPr>
          <p:cNvPr id="1450" name="Google Shape;1450;g3d422ecfddc_0_709"/>
          <p:cNvPicPr preferRelativeResize="0"/>
          <p:nvPr/>
        </p:nvPicPr>
        <p:blipFill rotWithShape="1">
          <a:blip r:embed="rId3">
            <a:alphaModFix/>
          </a:blip>
          <a:srcRect b="0" l="0" r="0" t="0"/>
          <a:stretch/>
        </p:blipFill>
        <p:spPr>
          <a:xfrm>
            <a:off x="152400" y="152400"/>
            <a:ext cx="11650135" cy="6553201"/>
          </a:xfrm>
          <a:prstGeom prst="rect">
            <a:avLst/>
          </a:prstGeom>
          <a:noFill/>
          <a:ln>
            <a:noFill/>
          </a:ln>
        </p:spPr>
      </p:pic>
      <p:sp>
        <p:nvSpPr>
          <p:cNvPr id="1451" name="Google Shape;1451;g3d422ecfddc_0_709"/>
          <p:cNvSpPr/>
          <p:nvPr/>
        </p:nvSpPr>
        <p:spPr>
          <a:xfrm>
            <a:off x="7060075" y="2617300"/>
            <a:ext cx="532800" cy="500700"/>
          </a:xfrm>
          <a:prstGeom prst="ellipse">
            <a:avLst/>
          </a:prstGeom>
          <a:noFill/>
          <a:ln cap="flat" cmpd="sng" w="952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2" name="Google Shape;1452;g3d422ecfddc_0_709"/>
          <p:cNvSpPr/>
          <p:nvPr/>
        </p:nvSpPr>
        <p:spPr>
          <a:xfrm>
            <a:off x="3207975" y="2931900"/>
            <a:ext cx="481500" cy="1174800"/>
          </a:xfrm>
          <a:prstGeom prst="ellipse">
            <a:avLst/>
          </a:prstGeom>
          <a:noFill/>
          <a:ln cap="flat" cmpd="sng" w="9525">
            <a:solidFill>
              <a:srgbClr val="FFFF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3" name="Google Shape;1453;g3d422ecfddc_0_709"/>
          <p:cNvSpPr txBox="1"/>
          <p:nvPr>
            <p:ph idx="4294967295" type="body"/>
          </p:nvPr>
        </p:nvSpPr>
        <p:spPr>
          <a:xfrm>
            <a:off x="6056874" y="4106700"/>
            <a:ext cx="5124900" cy="2458500"/>
          </a:xfrm>
          <a:prstGeom prst="rect">
            <a:avLst/>
          </a:prstGeom>
          <a:noFill/>
          <a:ln>
            <a:noFill/>
          </a:ln>
        </p:spPr>
        <p:txBody>
          <a:bodyPr anchorCtr="0" anchor="t" bIns="121900" lIns="121900" spcFirstLastPara="1" rIns="121900" wrap="square" tIns="121900">
            <a:normAutofit fontScale="92500" lnSpcReduction="10000"/>
          </a:bodyPr>
          <a:lstStyle/>
          <a:p>
            <a:pPr indent="0" lvl="0" marL="0" rtl="0" algn="l">
              <a:lnSpc>
                <a:spcPct val="90000"/>
              </a:lnSpc>
              <a:spcBef>
                <a:spcPts val="0"/>
              </a:spcBef>
              <a:spcAft>
                <a:spcPts val="0"/>
              </a:spcAft>
              <a:buClr>
                <a:schemeClr val="dk1"/>
              </a:buClr>
              <a:buSzPct val="100000"/>
              <a:buNone/>
            </a:pPr>
            <a:r>
              <a:rPr lang="en-US"/>
              <a:t>Drug ID on the vial</a:t>
            </a:r>
            <a:endParaRPr/>
          </a:p>
          <a:p>
            <a:pPr indent="0" lvl="0" marL="0" rtl="0" algn="l">
              <a:lnSpc>
                <a:spcPct val="90000"/>
              </a:lnSpc>
              <a:spcBef>
                <a:spcPts val="1600"/>
              </a:spcBef>
              <a:spcAft>
                <a:spcPts val="0"/>
              </a:spcAft>
              <a:buClr>
                <a:schemeClr val="dk1"/>
              </a:buClr>
              <a:buSzPct val="100000"/>
              <a:buNone/>
            </a:pPr>
            <a:r>
              <a:rPr lang="en-US"/>
              <a:t>White tier 90mL - Weight    30kg</a:t>
            </a:r>
            <a:endParaRPr/>
          </a:p>
          <a:p>
            <a:pPr indent="0" lvl="0" marL="0" rtl="0" algn="l">
              <a:lnSpc>
                <a:spcPct val="90000"/>
              </a:lnSpc>
              <a:spcBef>
                <a:spcPts val="1600"/>
              </a:spcBef>
              <a:spcAft>
                <a:spcPts val="0"/>
              </a:spcAft>
              <a:buClr>
                <a:schemeClr val="dk1"/>
              </a:buClr>
              <a:buSzPct val="100000"/>
              <a:buNone/>
            </a:pPr>
            <a:r>
              <a:rPr lang="en-US"/>
              <a:t>Use next vials and backup vials</a:t>
            </a:r>
            <a:endParaRPr/>
          </a:p>
          <a:p>
            <a:pPr indent="0" lvl="0" marL="0" rtl="0" algn="l">
              <a:lnSpc>
                <a:spcPct val="90000"/>
              </a:lnSpc>
              <a:spcBef>
                <a:spcPts val="1600"/>
              </a:spcBef>
              <a:spcAft>
                <a:spcPts val="1600"/>
              </a:spcAft>
              <a:buClr>
                <a:schemeClr val="dk1"/>
              </a:buClr>
              <a:buSzPct val="100000"/>
              <a:buNone/>
            </a:pPr>
            <a:r>
              <a:rPr lang="en-US"/>
              <a:t>Storage, replacement and shipping</a:t>
            </a:r>
            <a:endParaRPr/>
          </a:p>
        </p:txBody>
      </p:sp>
      <p:cxnSp>
        <p:nvCxnSpPr>
          <p:cNvPr id="1454" name="Google Shape;1454;g3d422ecfddc_0_709"/>
          <p:cNvCxnSpPr/>
          <p:nvPr/>
        </p:nvCxnSpPr>
        <p:spPr>
          <a:xfrm>
            <a:off x="9891475" y="4874025"/>
            <a:ext cx="179700" cy="109200"/>
          </a:xfrm>
          <a:prstGeom prst="straightConnector1">
            <a:avLst/>
          </a:prstGeom>
          <a:noFill/>
          <a:ln cap="flat" cmpd="sng" w="28575">
            <a:solidFill>
              <a:schemeClr val="dk2"/>
            </a:solidFill>
            <a:prstDash val="solid"/>
            <a:round/>
            <a:headEnd len="sm" w="sm" type="none"/>
            <a:tailEnd len="sm" w="sm" type="none"/>
          </a:ln>
        </p:spPr>
      </p:cxnSp>
      <p:cxnSp>
        <p:nvCxnSpPr>
          <p:cNvPr id="1455" name="Google Shape;1455;g3d422ecfddc_0_709"/>
          <p:cNvCxnSpPr/>
          <p:nvPr/>
        </p:nvCxnSpPr>
        <p:spPr>
          <a:xfrm flipH="1">
            <a:off x="9878700" y="4890075"/>
            <a:ext cx="166800" cy="77100"/>
          </a:xfrm>
          <a:prstGeom prst="straightConnector1">
            <a:avLst/>
          </a:prstGeom>
          <a:noFill/>
          <a:ln cap="flat" cmpd="sng" w="28575">
            <a:solidFill>
              <a:schemeClr val="dk2"/>
            </a:solidFill>
            <a:prstDash val="solid"/>
            <a:round/>
            <a:headEnd len="sm" w="sm" type="none"/>
            <a:tailEnd len="sm" w="sm" type="none"/>
          </a:ln>
        </p:spPr>
      </p:cxnSp>
      <p:cxnSp>
        <p:nvCxnSpPr>
          <p:cNvPr id="1456" name="Google Shape;1456;g3d422ecfddc_0_709"/>
          <p:cNvCxnSpPr/>
          <p:nvPr/>
        </p:nvCxnSpPr>
        <p:spPr>
          <a:xfrm flipH="1" rot="10800000">
            <a:off x="9878575" y="5037850"/>
            <a:ext cx="205500" cy="6300"/>
          </a:xfrm>
          <a:prstGeom prst="straightConnector1">
            <a:avLst/>
          </a:prstGeom>
          <a:noFill/>
          <a:ln cap="flat" cmpd="sng" w="28575">
            <a:solidFill>
              <a:schemeClr val="dk2"/>
            </a:solidFill>
            <a:prstDash val="solid"/>
            <a:round/>
            <a:headEnd len="sm" w="sm" type="none"/>
            <a:tailEnd len="sm" w="sm" type="none"/>
          </a:ln>
        </p:spPr>
      </p:cxnSp>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460" name="Shape 1460"/>
        <p:cNvGrpSpPr/>
        <p:nvPr/>
      </p:nvGrpSpPr>
      <p:grpSpPr>
        <a:xfrm>
          <a:off x="0" y="0"/>
          <a:ext cx="0" cy="0"/>
          <a:chOff x="0" y="0"/>
          <a:chExt cx="0" cy="0"/>
        </a:xfrm>
      </p:grpSpPr>
      <p:pic>
        <p:nvPicPr>
          <p:cNvPr id="1461" name="Google Shape;1461;g3d422ecfddc_0_686"/>
          <p:cNvPicPr preferRelativeResize="0"/>
          <p:nvPr/>
        </p:nvPicPr>
        <p:blipFill rotWithShape="1">
          <a:blip r:embed="rId3">
            <a:alphaModFix/>
          </a:blip>
          <a:srcRect b="21204" l="0" r="0" t="0"/>
          <a:stretch/>
        </p:blipFill>
        <p:spPr>
          <a:xfrm>
            <a:off x="4920401" y="1"/>
            <a:ext cx="3171967" cy="6858001"/>
          </a:xfrm>
          <a:prstGeom prst="rect">
            <a:avLst/>
          </a:prstGeom>
          <a:noFill/>
          <a:ln>
            <a:noFill/>
          </a:ln>
        </p:spPr>
      </p:pic>
      <p:sp>
        <p:nvSpPr>
          <p:cNvPr id="1462" name="Google Shape;1462;g3d422ecfddc_0_686"/>
          <p:cNvSpPr txBox="1"/>
          <p:nvPr/>
        </p:nvSpPr>
        <p:spPr>
          <a:xfrm>
            <a:off x="8537933" y="552667"/>
            <a:ext cx="3351300" cy="9624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2"/>
                </a:solidFill>
                <a:latin typeface="Arial"/>
                <a:ea typeface="Arial"/>
                <a:cs typeface="Arial"/>
                <a:sym typeface="Arial"/>
              </a:rPr>
              <a:t>Reminder Cards with instructions</a:t>
            </a:r>
            <a:endParaRPr b="0" i="0" sz="2800" u="none" cap="none" strike="noStrike">
              <a:solidFill>
                <a:schemeClr val="dk2"/>
              </a:solidFill>
              <a:latin typeface="Arial"/>
              <a:ea typeface="Arial"/>
              <a:cs typeface="Arial"/>
              <a:sym typeface="Arial"/>
            </a:endParaRPr>
          </a:p>
        </p:txBody>
      </p:sp>
      <p:sp>
        <p:nvSpPr>
          <p:cNvPr id="1463" name="Google Shape;1463;g3d422ecfddc_0_686"/>
          <p:cNvSpPr txBox="1"/>
          <p:nvPr/>
        </p:nvSpPr>
        <p:spPr>
          <a:xfrm>
            <a:off x="8698200" y="2947800"/>
            <a:ext cx="3351300" cy="9624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2"/>
                </a:solidFill>
                <a:latin typeface="Arial"/>
                <a:ea typeface="Arial"/>
                <a:cs typeface="Arial"/>
                <a:sym typeface="Arial"/>
              </a:rPr>
              <a:t>Length-based weight-estimation tool</a:t>
            </a:r>
            <a:endParaRPr b="0" i="0" sz="2800" u="none" cap="none" strike="noStrike">
              <a:solidFill>
                <a:schemeClr val="dk2"/>
              </a:solidFill>
              <a:latin typeface="Arial"/>
              <a:ea typeface="Arial"/>
              <a:cs typeface="Arial"/>
              <a:sym typeface="Arial"/>
            </a:endParaRPr>
          </a:p>
        </p:txBody>
      </p:sp>
      <p:sp>
        <p:nvSpPr>
          <p:cNvPr id="1464" name="Google Shape;1464;g3d422ecfddc_0_686"/>
          <p:cNvSpPr txBox="1"/>
          <p:nvPr/>
        </p:nvSpPr>
        <p:spPr>
          <a:xfrm>
            <a:off x="1137200" y="5026533"/>
            <a:ext cx="3351300" cy="9624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2"/>
                </a:solidFill>
                <a:latin typeface="Arial"/>
                <a:ea typeface="Arial"/>
                <a:cs typeface="Arial"/>
                <a:sym typeface="Arial"/>
              </a:rPr>
              <a:t>Study Ceribell with headbands in a basket below</a:t>
            </a:r>
            <a:endParaRPr b="0" i="0" sz="28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2"/>
              </a:solidFill>
              <a:latin typeface="Arial"/>
              <a:ea typeface="Arial"/>
              <a:cs typeface="Arial"/>
              <a:sym typeface="Arial"/>
            </a:endParaRPr>
          </a:p>
        </p:txBody>
      </p:sp>
      <p:sp>
        <p:nvSpPr>
          <p:cNvPr id="1465" name="Google Shape;1465;g3d422ecfddc_0_686"/>
          <p:cNvSpPr txBox="1"/>
          <p:nvPr/>
        </p:nvSpPr>
        <p:spPr>
          <a:xfrm>
            <a:off x="1444433" y="342200"/>
            <a:ext cx="3351300" cy="19215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2"/>
                </a:solidFill>
                <a:latin typeface="Arial"/>
                <a:ea typeface="Arial"/>
                <a:cs typeface="Arial"/>
                <a:sym typeface="Arial"/>
              </a:rPr>
              <a:t>Retrieved KESETT study drug spiked and inverted on hanger tab</a:t>
            </a:r>
            <a:endParaRPr b="0" i="0" sz="2800" u="none" cap="none" strike="noStrike">
              <a:solidFill>
                <a:schemeClr val="dk2"/>
              </a:solidFill>
              <a:latin typeface="Arial"/>
              <a:ea typeface="Arial"/>
              <a:cs typeface="Arial"/>
              <a:sym typeface="Arial"/>
            </a:endParaRPr>
          </a:p>
        </p:txBody>
      </p:sp>
      <p:sp>
        <p:nvSpPr>
          <p:cNvPr id="1466" name="Google Shape;1466;g3d422ecfddc_0_686"/>
          <p:cNvSpPr txBox="1"/>
          <p:nvPr/>
        </p:nvSpPr>
        <p:spPr>
          <a:xfrm>
            <a:off x="409967" y="3304300"/>
            <a:ext cx="4078500" cy="96240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2"/>
                </a:solidFill>
                <a:latin typeface="Arial"/>
                <a:ea typeface="Arial"/>
                <a:cs typeface="Arial"/>
                <a:sym typeface="Arial"/>
              </a:rPr>
              <a:t>Your institutional pump</a:t>
            </a:r>
            <a:endParaRPr b="0" i="0" sz="2800" u="none" cap="none" strike="noStrike">
              <a:solidFill>
                <a:schemeClr val="dk2"/>
              </a:solidFill>
              <a:latin typeface="Arial"/>
              <a:ea typeface="Arial"/>
              <a:cs typeface="Arial"/>
              <a:sym typeface="Arial"/>
            </a:endParaRPr>
          </a:p>
        </p:txBody>
      </p:sp>
      <p:cxnSp>
        <p:nvCxnSpPr>
          <p:cNvPr id="1467" name="Google Shape;1467;g3d422ecfddc_0_686"/>
          <p:cNvCxnSpPr/>
          <p:nvPr/>
        </p:nvCxnSpPr>
        <p:spPr>
          <a:xfrm flipH="1" rot="10800000">
            <a:off x="4795633" y="1087605"/>
            <a:ext cx="694500" cy="1500"/>
          </a:xfrm>
          <a:prstGeom prst="straightConnector1">
            <a:avLst/>
          </a:prstGeom>
          <a:noFill/>
          <a:ln cap="flat" cmpd="sng" w="38100">
            <a:solidFill>
              <a:schemeClr val="dk2"/>
            </a:solidFill>
            <a:prstDash val="solid"/>
            <a:round/>
            <a:headEnd len="sm" w="sm" type="none"/>
            <a:tailEnd len="med" w="med" type="triangle"/>
          </a:ln>
        </p:spPr>
      </p:cxnSp>
      <p:cxnSp>
        <p:nvCxnSpPr>
          <p:cNvPr id="1468" name="Google Shape;1468;g3d422ecfddc_0_686"/>
          <p:cNvCxnSpPr/>
          <p:nvPr/>
        </p:nvCxnSpPr>
        <p:spPr>
          <a:xfrm flipH="1" rot="10800000">
            <a:off x="4297304" y="3662296"/>
            <a:ext cx="694500" cy="1500"/>
          </a:xfrm>
          <a:prstGeom prst="straightConnector1">
            <a:avLst/>
          </a:prstGeom>
          <a:noFill/>
          <a:ln cap="flat" cmpd="sng" w="38100">
            <a:solidFill>
              <a:schemeClr val="dk2"/>
            </a:solidFill>
            <a:prstDash val="solid"/>
            <a:round/>
            <a:headEnd len="sm" w="sm" type="none"/>
            <a:tailEnd len="med" w="med" type="triangle"/>
          </a:ln>
        </p:spPr>
      </p:cxnSp>
      <p:cxnSp>
        <p:nvCxnSpPr>
          <p:cNvPr id="1469" name="Google Shape;1469;g3d422ecfddc_0_686"/>
          <p:cNvCxnSpPr/>
          <p:nvPr/>
        </p:nvCxnSpPr>
        <p:spPr>
          <a:xfrm rot="10800000">
            <a:off x="7804295" y="1302305"/>
            <a:ext cx="694500" cy="1500"/>
          </a:xfrm>
          <a:prstGeom prst="straightConnector1">
            <a:avLst/>
          </a:prstGeom>
          <a:noFill/>
          <a:ln cap="flat" cmpd="sng" w="38100">
            <a:solidFill>
              <a:schemeClr val="dk2"/>
            </a:solidFill>
            <a:prstDash val="solid"/>
            <a:round/>
            <a:headEnd len="sm" w="sm" type="none"/>
            <a:tailEnd len="med" w="med" type="triangle"/>
          </a:ln>
        </p:spPr>
      </p:cxnSp>
      <p:cxnSp>
        <p:nvCxnSpPr>
          <p:cNvPr id="1470" name="Google Shape;1470;g3d422ecfddc_0_686"/>
          <p:cNvCxnSpPr/>
          <p:nvPr/>
        </p:nvCxnSpPr>
        <p:spPr>
          <a:xfrm flipH="1">
            <a:off x="7397733" y="3939233"/>
            <a:ext cx="1193700" cy="578400"/>
          </a:xfrm>
          <a:prstGeom prst="straightConnector1">
            <a:avLst/>
          </a:prstGeom>
          <a:noFill/>
          <a:ln cap="flat" cmpd="sng" w="38100">
            <a:solidFill>
              <a:schemeClr val="dk2"/>
            </a:solidFill>
            <a:prstDash val="solid"/>
            <a:round/>
            <a:headEnd len="sm" w="sm" type="none"/>
            <a:tailEnd len="med" w="med" type="triangle"/>
          </a:ln>
        </p:spPr>
      </p:cxnSp>
      <p:cxnSp>
        <p:nvCxnSpPr>
          <p:cNvPr id="1471" name="Google Shape;1471;g3d422ecfddc_0_686"/>
          <p:cNvCxnSpPr/>
          <p:nvPr/>
        </p:nvCxnSpPr>
        <p:spPr>
          <a:xfrm flipH="1" rot="10800000">
            <a:off x="4488400" y="5507639"/>
            <a:ext cx="1126500" cy="900"/>
          </a:xfrm>
          <a:prstGeom prst="straightConnector1">
            <a:avLst/>
          </a:prstGeom>
          <a:noFill/>
          <a:ln cap="flat" cmpd="sng" w="38100">
            <a:solidFill>
              <a:schemeClr val="dk2"/>
            </a:solidFill>
            <a:prstDash val="solid"/>
            <a:round/>
            <a:headEnd len="sm" w="sm" type="none"/>
            <a:tailEnd len="med" w="med" type="triangle"/>
          </a:ln>
        </p:spPr>
      </p:cxnSp>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475" name="Shape 1475"/>
        <p:cNvGrpSpPr/>
        <p:nvPr/>
      </p:nvGrpSpPr>
      <p:grpSpPr>
        <a:xfrm>
          <a:off x="0" y="0"/>
          <a:ext cx="0" cy="0"/>
          <a:chOff x="0" y="0"/>
          <a:chExt cx="0" cy="0"/>
        </a:xfrm>
      </p:grpSpPr>
      <p:sp>
        <p:nvSpPr>
          <p:cNvPr id="1476" name="Google Shape;1476;g3d422ecfddc_0_730"/>
          <p:cNvSpPr txBox="1"/>
          <p:nvPr>
            <p:ph type="title"/>
          </p:nvPr>
        </p:nvSpPr>
        <p:spPr>
          <a:xfrm>
            <a:off x="338025" y="1987575"/>
            <a:ext cx="5773800" cy="1325700"/>
          </a:xfrm>
          <a:prstGeom prst="rect">
            <a:avLst/>
          </a:prstGeom>
          <a:noFill/>
          <a:ln>
            <a:noFill/>
          </a:ln>
        </p:spPr>
        <p:txBody>
          <a:bodyPr anchorCtr="0" anchor="ctr" bIns="60925" lIns="121900" spcFirstLastPara="1" rIns="121900" wrap="square" tIns="60925">
            <a:normAutofit fontScale="90000"/>
          </a:bodyPr>
          <a:lstStyle/>
          <a:p>
            <a:pPr indent="0" lvl="0" marL="0" rtl="0" algn="l">
              <a:lnSpc>
                <a:spcPct val="90000"/>
              </a:lnSpc>
              <a:spcBef>
                <a:spcPts val="0"/>
              </a:spcBef>
              <a:spcAft>
                <a:spcPts val="0"/>
              </a:spcAft>
              <a:buClr>
                <a:schemeClr val="dk1"/>
              </a:buClr>
              <a:buSzPct val="150000"/>
              <a:buFont typeface="Play"/>
              <a:buNone/>
            </a:pPr>
            <a:r>
              <a:rPr b="1" lang="en-US">
                <a:solidFill>
                  <a:srgbClr val="7030A0"/>
                </a:solidFill>
                <a:latin typeface="Arial"/>
                <a:ea typeface="Arial"/>
                <a:cs typeface="Arial"/>
                <a:sym typeface="Arial"/>
              </a:rPr>
              <a:t>Cavalry to the rescue!</a:t>
            </a:r>
            <a:endParaRPr b="1">
              <a:solidFill>
                <a:srgbClr val="7030A0"/>
              </a:solidFill>
              <a:latin typeface="Arial"/>
              <a:ea typeface="Arial"/>
              <a:cs typeface="Arial"/>
              <a:sym typeface="Arial"/>
            </a:endParaRPr>
          </a:p>
        </p:txBody>
      </p:sp>
      <p:sp>
        <p:nvSpPr>
          <p:cNvPr id="1477" name="Google Shape;1477;g3d422ecfddc_0_730"/>
          <p:cNvSpPr txBox="1"/>
          <p:nvPr>
            <p:ph idx="1" type="body"/>
          </p:nvPr>
        </p:nvSpPr>
        <p:spPr>
          <a:xfrm>
            <a:off x="416175" y="3081725"/>
            <a:ext cx="5617500" cy="3110700"/>
          </a:xfrm>
          <a:prstGeom prst="rect">
            <a:avLst/>
          </a:prstGeom>
          <a:noFill/>
          <a:ln>
            <a:noFill/>
          </a:ln>
        </p:spPr>
        <p:txBody>
          <a:bodyPr anchorCtr="0" anchor="t" bIns="60925" lIns="121900" spcFirstLastPara="1" rIns="121900" wrap="square" tIns="60925">
            <a:normAutofit/>
          </a:bodyPr>
          <a:lstStyle/>
          <a:p>
            <a:pPr indent="0" lvl="0" marL="0" rtl="0" algn="l">
              <a:lnSpc>
                <a:spcPct val="90000"/>
              </a:lnSpc>
              <a:spcBef>
                <a:spcPts val="0"/>
              </a:spcBef>
              <a:spcAft>
                <a:spcPts val="1600"/>
              </a:spcAft>
              <a:buClr>
                <a:schemeClr val="dk1"/>
              </a:buClr>
              <a:buSzPts val="3200"/>
              <a:buNone/>
            </a:pPr>
            <a:r>
              <a:rPr lang="en-US" sz="2933"/>
              <a:t>Study team needs to arrive as soon as possible</a:t>
            </a:r>
            <a:endParaRPr sz="2933"/>
          </a:p>
        </p:txBody>
      </p:sp>
      <p:pic>
        <p:nvPicPr>
          <p:cNvPr descr="http://tomohalloran.com/wp-content/uploads/2014/05/calvary.gif" id="1478" name="Google Shape;1478;g3d422ecfddc_0_730"/>
          <p:cNvPicPr preferRelativeResize="0"/>
          <p:nvPr/>
        </p:nvPicPr>
        <p:blipFill rotWithShape="1">
          <a:blip r:embed="rId3">
            <a:alphaModFix/>
          </a:blip>
          <a:srcRect b="0" l="0" r="0" t="0"/>
          <a:stretch/>
        </p:blipFill>
        <p:spPr>
          <a:xfrm>
            <a:off x="838200" y="4160250"/>
            <a:ext cx="3432375" cy="2416400"/>
          </a:xfrm>
          <a:prstGeom prst="rect">
            <a:avLst/>
          </a:prstGeom>
          <a:noFill/>
          <a:ln>
            <a:noFill/>
          </a:ln>
        </p:spPr>
      </p:pic>
      <p:sp>
        <p:nvSpPr>
          <p:cNvPr id="1479" name="Google Shape;1479;g3d422ecfddc_0_730"/>
          <p:cNvSpPr txBox="1"/>
          <p:nvPr/>
        </p:nvSpPr>
        <p:spPr>
          <a:xfrm>
            <a:off x="6393100" y="2940975"/>
            <a:ext cx="5617500" cy="3557700"/>
          </a:xfrm>
          <a:prstGeom prst="rect">
            <a:avLst/>
          </a:prstGeom>
          <a:solidFill>
            <a:schemeClr val="lt1"/>
          </a:solid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600"/>
              <a:buFont typeface="Arial"/>
              <a:buNone/>
            </a:pPr>
            <a:r>
              <a:rPr b="0" i="0" lang="en-US" sz="2100" u="none" cap="none" strike="noStrike">
                <a:solidFill>
                  <a:schemeClr val="dk1"/>
                </a:solidFill>
                <a:latin typeface="Arial"/>
                <a:ea typeface="Arial"/>
                <a:cs typeface="Arial"/>
                <a:sym typeface="Arial"/>
              </a:rPr>
              <a:t>1. Start or confirm EEG</a:t>
            </a:r>
            <a:endParaRPr b="0" i="0" sz="2100" u="none" cap="none" strike="noStrike">
              <a:solidFill>
                <a:schemeClr val="dk1"/>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2600"/>
              <a:buFont typeface="Arial"/>
              <a:buNone/>
            </a:pPr>
            <a:r>
              <a:rPr b="0" i="0" lang="en-US" sz="2100" u="none" cap="none" strike="noStrike">
                <a:solidFill>
                  <a:schemeClr val="dk1"/>
                </a:solidFill>
                <a:latin typeface="Arial"/>
                <a:ea typeface="Arial"/>
                <a:cs typeface="Arial"/>
                <a:sym typeface="Arial"/>
              </a:rPr>
              <a:t>2. Retrieve vial ID number</a:t>
            </a:r>
            <a:endParaRPr b="0" i="0" sz="2100" u="none" cap="none" strike="noStrike">
              <a:solidFill>
                <a:schemeClr val="dk1"/>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2600"/>
              <a:buFont typeface="Arial"/>
              <a:buNone/>
            </a:pPr>
            <a:r>
              <a:rPr b="0" i="0" lang="en-US" sz="2100" u="none" cap="none" strike="noStrike">
                <a:solidFill>
                  <a:schemeClr val="dk1"/>
                </a:solidFill>
                <a:latin typeface="Arial"/>
                <a:ea typeface="Arial"/>
                <a:cs typeface="Arial"/>
                <a:sym typeface="Arial"/>
              </a:rPr>
              <a:t>3. Record treatment outcomes at 15- and 60-min; ensure source docs are consistent </a:t>
            </a:r>
            <a:endParaRPr b="0" i="0" sz="7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2600"/>
              <a:buFont typeface="Arial"/>
              <a:buNone/>
            </a:pPr>
            <a:r>
              <a:rPr b="0" i="0" lang="en-US" sz="2100" u="none" cap="none" strike="noStrike">
                <a:solidFill>
                  <a:schemeClr val="dk1"/>
                </a:solidFill>
                <a:latin typeface="Arial"/>
                <a:ea typeface="Arial"/>
                <a:cs typeface="Arial"/>
                <a:sym typeface="Arial"/>
              </a:rPr>
              <a:t>4. Identify LAR for informed consent approach; collect medical hx, home meds, race, ethnicity as needed</a:t>
            </a:r>
            <a:endParaRPr b="0" i="0" sz="7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2600"/>
              <a:buFont typeface="Arial"/>
              <a:buNone/>
            </a:pPr>
            <a:r>
              <a:rPr b="0" i="0" lang="en-US" sz="2100" u="none" cap="none" strike="noStrike">
                <a:solidFill>
                  <a:schemeClr val="dk1"/>
                </a:solidFill>
                <a:latin typeface="Arial"/>
                <a:ea typeface="Arial"/>
                <a:cs typeface="Arial"/>
                <a:sym typeface="Arial"/>
              </a:rPr>
              <a:t>5. Complete enrollment CRFs in WebDCU within 8 hours </a:t>
            </a:r>
            <a:endParaRPr b="0" i="0" sz="2100" u="none" cap="none" strike="noStrike">
              <a:solidFill>
                <a:schemeClr val="dk1"/>
              </a:solidFill>
              <a:latin typeface="Arial"/>
              <a:ea typeface="Arial"/>
              <a:cs typeface="Arial"/>
              <a:sym typeface="Arial"/>
            </a:endParaRPr>
          </a:p>
        </p:txBody>
      </p:sp>
      <p:pic>
        <p:nvPicPr>
          <p:cNvPr id="1480" name="Google Shape;1480;g3d422ecfddc_0_730"/>
          <p:cNvPicPr preferRelativeResize="0"/>
          <p:nvPr/>
        </p:nvPicPr>
        <p:blipFill rotWithShape="1">
          <a:blip r:embed="rId4">
            <a:alphaModFix/>
          </a:blip>
          <a:srcRect b="38601" l="0" r="0" t="49234"/>
          <a:stretch/>
        </p:blipFill>
        <p:spPr>
          <a:xfrm>
            <a:off x="338023" y="262850"/>
            <a:ext cx="10271326" cy="1586924"/>
          </a:xfrm>
          <a:prstGeom prst="rect">
            <a:avLst/>
          </a:prstGeom>
          <a:noFill/>
          <a:ln>
            <a:noFill/>
          </a:ln>
        </p:spPr>
      </p:pic>
      <p:sp>
        <p:nvSpPr>
          <p:cNvPr id="1481" name="Google Shape;1481;g3d422ecfddc_0_730"/>
          <p:cNvSpPr/>
          <p:nvPr/>
        </p:nvSpPr>
        <p:spPr>
          <a:xfrm flipH="1" rot="10323457">
            <a:off x="8032762" y="690007"/>
            <a:ext cx="3612755" cy="261985"/>
          </a:xfrm>
          <a:prstGeom prst="leftArrow">
            <a:avLst>
              <a:gd fmla="val 50000" name="adj1"/>
              <a:gd fmla="val 50000" name="adj2"/>
            </a:avLst>
          </a:prstGeom>
          <a:solidFill>
            <a:srgbClr val="EA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2" name="Google Shape;1482;g3d422ecfddc_0_730"/>
          <p:cNvSpPr txBox="1"/>
          <p:nvPr/>
        </p:nvSpPr>
        <p:spPr>
          <a:xfrm>
            <a:off x="10395650" y="893425"/>
            <a:ext cx="1593300" cy="1703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700"/>
              <a:buFont typeface="Arial"/>
              <a:buNone/>
            </a:pPr>
            <a:r>
              <a:rPr b="1" i="0" lang="en-US" sz="2700" u="none" cap="none" strike="noStrike">
                <a:solidFill>
                  <a:srgbClr val="CC0000"/>
                </a:solidFill>
                <a:latin typeface="Arial"/>
                <a:ea typeface="Arial"/>
                <a:cs typeface="Arial"/>
                <a:sym typeface="Arial"/>
              </a:rPr>
              <a:t>Write in your pager #!</a:t>
            </a:r>
            <a:endParaRPr b="1" i="0" sz="2700" u="none" cap="none" strike="noStrike">
              <a:solidFill>
                <a:srgbClr val="CC0000"/>
              </a:solidFill>
              <a:latin typeface="Arial"/>
              <a:ea typeface="Arial"/>
              <a:cs typeface="Arial"/>
              <a:sym typeface="Arial"/>
            </a:endParaRPr>
          </a:p>
        </p:txBody>
      </p:sp>
      <p:sp>
        <p:nvSpPr>
          <p:cNvPr id="1483" name="Google Shape;1483;g3d422ecfddc_0_730"/>
          <p:cNvSpPr txBox="1"/>
          <p:nvPr>
            <p:ph type="title"/>
          </p:nvPr>
        </p:nvSpPr>
        <p:spPr>
          <a:xfrm>
            <a:off x="6393100" y="2080650"/>
            <a:ext cx="5127900" cy="1325700"/>
          </a:xfrm>
          <a:prstGeom prst="rect">
            <a:avLst/>
          </a:prstGeom>
          <a:noFill/>
          <a:ln>
            <a:noFill/>
          </a:ln>
        </p:spPr>
        <p:txBody>
          <a:bodyPr anchorCtr="0" anchor="ctr" bIns="60925" lIns="121900" spcFirstLastPara="1" rIns="121900" wrap="square" tIns="60925">
            <a:normAutofit/>
          </a:bodyPr>
          <a:lstStyle/>
          <a:p>
            <a:pPr indent="0" lvl="0" marL="0" rtl="0" algn="l">
              <a:lnSpc>
                <a:spcPct val="90000"/>
              </a:lnSpc>
              <a:spcBef>
                <a:spcPts val="0"/>
              </a:spcBef>
              <a:spcAft>
                <a:spcPts val="0"/>
              </a:spcAft>
              <a:buClr>
                <a:schemeClr val="dk1"/>
              </a:buClr>
              <a:buSzPts val="5940"/>
              <a:buFont typeface="Play"/>
              <a:buNone/>
            </a:pPr>
            <a:r>
              <a:rPr b="1" lang="en-US" sz="2960" u="sng">
                <a:solidFill>
                  <a:srgbClr val="7030A0"/>
                </a:solidFill>
                <a:latin typeface="Arial"/>
                <a:ea typeface="Arial"/>
                <a:cs typeface="Arial"/>
                <a:sym typeface="Arial"/>
              </a:rPr>
              <a:t>Study team actions:</a:t>
            </a:r>
            <a:endParaRPr b="1" sz="2960" u="sng">
              <a:solidFill>
                <a:srgbClr val="7030A0"/>
              </a:solidFill>
              <a:latin typeface="Arial"/>
              <a:ea typeface="Arial"/>
              <a:cs typeface="Arial"/>
              <a:sym typeface="Arial"/>
            </a:endParaRPr>
          </a:p>
        </p:txBody>
      </p:sp>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488" name="Shape 1488"/>
        <p:cNvGrpSpPr/>
        <p:nvPr/>
      </p:nvGrpSpPr>
      <p:grpSpPr>
        <a:xfrm>
          <a:off x="0" y="0"/>
          <a:ext cx="0" cy="0"/>
          <a:chOff x="0" y="0"/>
          <a:chExt cx="0" cy="0"/>
        </a:xfrm>
      </p:grpSpPr>
      <p:pic>
        <p:nvPicPr>
          <p:cNvPr id="1489" name="Google Shape;1489;g3d422ecfddc_0_671"/>
          <p:cNvPicPr preferRelativeResize="0"/>
          <p:nvPr/>
        </p:nvPicPr>
        <p:blipFill rotWithShape="1">
          <a:blip r:embed="rId3">
            <a:alphaModFix/>
          </a:blip>
          <a:srcRect b="28866" l="0" r="0" t="60649"/>
          <a:stretch/>
        </p:blipFill>
        <p:spPr>
          <a:xfrm>
            <a:off x="838200" y="228626"/>
            <a:ext cx="10073924" cy="1341524"/>
          </a:xfrm>
          <a:prstGeom prst="rect">
            <a:avLst/>
          </a:prstGeom>
          <a:noFill/>
          <a:ln>
            <a:noFill/>
          </a:ln>
        </p:spPr>
      </p:pic>
      <p:pic>
        <p:nvPicPr>
          <p:cNvPr id="1490" name="Google Shape;1490;g3d422ecfddc_0_671"/>
          <p:cNvPicPr preferRelativeResize="0"/>
          <p:nvPr/>
        </p:nvPicPr>
        <p:blipFill rotWithShape="1">
          <a:blip r:embed="rId4">
            <a:alphaModFix/>
          </a:blip>
          <a:srcRect b="0" l="0" r="0" t="0"/>
          <a:stretch/>
        </p:blipFill>
        <p:spPr>
          <a:xfrm>
            <a:off x="6337500" y="1654350"/>
            <a:ext cx="3814850" cy="4941849"/>
          </a:xfrm>
          <a:prstGeom prst="rect">
            <a:avLst/>
          </a:prstGeom>
          <a:noFill/>
          <a:ln>
            <a:noFill/>
          </a:ln>
        </p:spPr>
      </p:pic>
      <p:sp>
        <p:nvSpPr>
          <p:cNvPr id="1491" name="Google Shape;1491;g3d422ecfddc_0_671"/>
          <p:cNvSpPr txBox="1"/>
          <p:nvPr>
            <p:ph idx="4294967295" type="body"/>
          </p:nvPr>
        </p:nvSpPr>
        <p:spPr>
          <a:xfrm>
            <a:off x="838200" y="1772525"/>
            <a:ext cx="5586300" cy="4529100"/>
          </a:xfrm>
          <a:prstGeom prst="rect">
            <a:avLst/>
          </a:prstGeom>
          <a:noFill/>
          <a:ln>
            <a:noFill/>
          </a:ln>
        </p:spPr>
        <p:txBody>
          <a:bodyPr anchorCtr="0" anchor="t" bIns="45700" lIns="91425" spcFirstLastPara="1" rIns="91425" wrap="square" tIns="45700">
            <a:normAutofit/>
          </a:bodyPr>
          <a:lstStyle/>
          <a:p>
            <a:pPr indent="-406400" lvl="0" marL="457200" rtl="0" algn="l">
              <a:lnSpc>
                <a:spcPct val="115000"/>
              </a:lnSpc>
              <a:spcBef>
                <a:spcPts val="0"/>
              </a:spcBef>
              <a:spcAft>
                <a:spcPts val="0"/>
              </a:spcAft>
              <a:buSzPts val="2800"/>
              <a:buChar char="●"/>
            </a:pPr>
            <a:r>
              <a:rPr lang="en-US"/>
              <a:t>Ideally within 5-15 minutes of study drug start</a:t>
            </a:r>
            <a:endParaRPr/>
          </a:p>
          <a:p>
            <a:pPr indent="-342900" lvl="1" marL="914400" rtl="0" algn="l">
              <a:lnSpc>
                <a:spcPct val="115000"/>
              </a:lnSpc>
              <a:spcBef>
                <a:spcPts val="0"/>
              </a:spcBef>
              <a:spcAft>
                <a:spcPts val="0"/>
              </a:spcAft>
              <a:buSzPts val="1800"/>
              <a:buChar char="○"/>
            </a:pPr>
            <a:r>
              <a:rPr lang="en-US"/>
              <a:t>Do not delay treatment</a:t>
            </a:r>
            <a:endParaRPr/>
          </a:p>
          <a:p>
            <a:pPr indent="-406400" lvl="0" marL="457200" rtl="0" algn="l">
              <a:lnSpc>
                <a:spcPct val="115000"/>
              </a:lnSpc>
              <a:spcBef>
                <a:spcPts val="0"/>
              </a:spcBef>
              <a:spcAft>
                <a:spcPts val="0"/>
              </a:spcAft>
              <a:buSzPts val="2800"/>
              <a:buChar char="●"/>
            </a:pPr>
            <a:r>
              <a:rPr lang="en-US"/>
              <a:t>First hour is most important EEG data collection</a:t>
            </a:r>
            <a:endParaRPr/>
          </a:p>
          <a:p>
            <a:pPr indent="-406400" lvl="0" marL="457200" rtl="0" algn="l">
              <a:lnSpc>
                <a:spcPct val="115000"/>
              </a:lnSpc>
              <a:spcBef>
                <a:spcPts val="0"/>
              </a:spcBef>
              <a:spcAft>
                <a:spcPts val="0"/>
              </a:spcAft>
              <a:buSzPts val="2800"/>
              <a:buChar char="●"/>
            </a:pPr>
            <a:r>
              <a:rPr lang="en-US"/>
              <a:t>Protocol cards include instructions</a:t>
            </a:r>
            <a:endParaRPr/>
          </a:p>
          <a:p>
            <a:pPr indent="0" lvl="0" marL="0" rtl="0" algn="l">
              <a:lnSpc>
                <a:spcPct val="115000"/>
              </a:lnSpc>
              <a:spcBef>
                <a:spcPts val="1000"/>
              </a:spcBef>
              <a:spcAft>
                <a:spcPts val="0"/>
              </a:spcAft>
              <a:buSzPts val="1800"/>
              <a:buNone/>
            </a:pPr>
            <a:r>
              <a:t/>
            </a:r>
            <a:endParaRPr/>
          </a:p>
        </p:txBody>
      </p:sp>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496" name="Shape 1496"/>
        <p:cNvGrpSpPr/>
        <p:nvPr/>
      </p:nvGrpSpPr>
      <p:grpSpPr>
        <a:xfrm>
          <a:off x="0" y="0"/>
          <a:ext cx="0" cy="0"/>
          <a:chOff x="0" y="0"/>
          <a:chExt cx="0" cy="0"/>
        </a:xfrm>
      </p:grpSpPr>
      <p:pic>
        <p:nvPicPr>
          <p:cNvPr id="1497" name="Google Shape;1497;g3d44d63b734_0_7"/>
          <p:cNvPicPr preferRelativeResize="0"/>
          <p:nvPr/>
        </p:nvPicPr>
        <p:blipFill rotWithShape="1">
          <a:blip r:embed="rId3">
            <a:alphaModFix/>
          </a:blip>
          <a:srcRect b="0" l="0" r="0" t="0"/>
          <a:stretch/>
        </p:blipFill>
        <p:spPr>
          <a:xfrm>
            <a:off x="3063750" y="-672925"/>
            <a:ext cx="6526150" cy="8454151"/>
          </a:xfrm>
          <a:prstGeom prst="rect">
            <a:avLst/>
          </a:prstGeom>
          <a:noFill/>
          <a:ln>
            <a:noFill/>
          </a:ln>
        </p:spPr>
      </p:pic>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501" name="Shape 1501"/>
        <p:cNvGrpSpPr/>
        <p:nvPr/>
      </p:nvGrpSpPr>
      <p:grpSpPr>
        <a:xfrm>
          <a:off x="0" y="0"/>
          <a:ext cx="0" cy="0"/>
          <a:chOff x="0" y="0"/>
          <a:chExt cx="0" cy="0"/>
        </a:xfrm>
      </p:grpSpPr>
      <p:sp>
        <p:nvSpPr>
          <p:cNvPr id="1502" name="Google Shape;1502;g3d422ecfddc_0_769"/>
          <p:cNvSpPr txBox="1"/>
          <p:nvPr>
            <p:ph type="title"/>
          </p:nvPr>
        </p:nvSpPr>
        <p:spPr>
          <a:xfrm>
            <a:off x="838200" y="213625"/>
            <a:ext cx="10515600" cy="1169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Ceribell Procedures</a:t>
            </a:r>
            <a:endParaRPr b="1">
              <a:solidFill>
                <a:srgbClr val="743192"/>
              </a:solidFill>
            </a:endParaRPr>
          </a:p>
        </p:txBody>
      </p:sp>
      <p:sp>
        <p:nvSpPr>
          <p:cNvPr id="1503" name="Google Shape;1503;g3d422ecfddc_0_769"/>
          <p:cNvSpPr txBox="1"/>
          <p:nvPr>
            <p:ph idx="1" type="body"/>
          </p:nvPr>
        </p:nvSpPr>
        <p:spPr>
          <a:xfrm>
            <a:off x="838200" y="1383325"/>
            <a:ext cx="10515600" cy="4586400"/>
          </a:xfrm>
          <a:prstGeom prst="rect">
            <a:avLst/>
          </a:prstGeom>
          <a:noFill/>
          <a:ln>
            <a:noFill/>
          </a:ln>
        </p:spPr>
        <p:txBody>
          <a:bodyPr anchorCtr="0" anchor="t" bIns="45700" lIns="91425" spcFirstLastPara="1" rIns="91425" wrap="square" tIns="45700">
            <a:normAutofit/>
          </a:bodyPr>
          <a:lstStyle/>
          <a:p>
            <a:pPr indent="-342900" lvl="0" marL="457200" rtl="0" algn="l">
              <a:lnSpc>
                <a:spcPct val="115000"/>
              </a:lnSpc>
              <a:spcBef>
                <a:spcPts val="1000"/>
              </a:spcBef>
              <a:spcAft>
                <a:spcPts val="0"/>
              </a:spcAft>
              <a:buSzPts val="1800"/>
              <a:buChar char="●"/>
            </a:pPr>
            <a:r>
              <a:rPr b="1" lang="en-US"/>
              <a:t>No PHI </a:t>
            </a:r>
            <a:r>
              <a:rPr lang="en-US"/>
              <a:t>should be entered into research device</a:t>
            </a:r>
            <a:endParaRPr/>
          </a:p>
          <a:p>
            <a:pPr indent="-342900" lvl="1" marL="914400" rtl="0" algn="l">
              <a:lnSpc>
                <a:spcPct val="115000"/>
              </a:lnSpc>
              <a:spcBef>
                <a:spcPts val="0"/>
              </a:spcBef>
              <a:spcAft>
                <a:spcPts val="0"/>
              </a:spcAft>
              <a:buSzPts val="1800"/>
              <a:buChar char="○"/>
            </a:pPr>
            <a:r>
              <a:rPr lang="en-US"/>
              <a:t>Study Drug ID = 5 digits from vial label will identify the record</a:t>
            </a:r>
            <a:endParaRPr/>
          </a:p>
          <a:p>
            <a:pPr indent="0" lvl="0" marL="0" rtl="0" algn="l">
              <a:lnSpc>
                <a:spcPct val="115000"/>
              </a:lnSpc>
              <a:spcBef>
                <a:spcPts val="1000"/>
              </a:spcBef>
              <a:spcAft>
                <a:spcPts val="0"/>
              </a:spcAft>
              <a:buSzPts val="1800"/>
              <a:buNone/>
            </a:pPr>
            <a:r>
              <a:t/>
            </a:r>
            <a:endParaRPr/>
          </a:p>
        </p:txBody>
      </p:sp>
      <p:sp>
        <p:nvSpPr>
          <p:cNvPr id="1504" name="Google Shape;1504;g3d422ecfddc_0_769"/>
          <p:cNvSpPr/>
          <p:nvPr/>
        </p:nvSpPr>
        <p:spPr>
          <a:xfrm>
            <a:off x="411325" y="2505475"/>
            <a:ext cx="6525000" cy="42726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505" name="Google Shape;1505;g3d422ecfddc_0_769" title="Screenshot 2025-10-31 at 1.48.26 PM.png"/>
          <p:cNvPicPr preferRelativeResize="0"/>
          <p:nvPr/>
        </p:nvPicPr>
        <p:blipFill rotWithShape="1">
          <a:blip r:embed="rId3">
            <a:alphaModFix/>
          </a:blip>
          <a:srcRect b="0" l="0" r="0" t="0"/>
          <a:stretch/>
        </p:blipFill>
        <p:spPr>
          <a:xfrm>
            <a:off x="644675" y="2688200"/>
            <a:ext cx="6077150" cy="3989675"/>
          </a:xfrm>
          <a:prstGeom prst="rect">
            <a:avLst/>
          </a:prstGeom>
          <a:noFill/>
          <a:ln>
            <a:noFill/>
          </a:ln>
        </p:spPr>
      </p:pic>
      <p:sp>
        <p:nvSpPr>
          <p:cNvPr id="1506" name="Google Shape;1506;g3d422ecfddc_0_769"/>
          <p:cNvSpPr txBox="1"/>
          <p:nvPr>
            <p:ph idx="1" type="body"/>
          </p:nvPr>
        </p:nvSpPr>
        <p:spPr>
          <a:xfrm>
            <a:off x="7347525" y="2886138"/>
            <a:ext cx="4158600" cy="3464700"/>
          </a:xfrm>
          <a:prstGeom prst="rect">
            <a:avLst/>
          </a:prstGeom>
          <a:noFill/>
          <a:ln>
            <a:noFill/>
          </a:ln>
        </p:spPr>
        <p:txBody>
          <a:bodyPr anchorCtr="0" anchor="t" bIns="45700" lIns="91425" spcFirstLastPara="1" rIns="91425" wrap="square" tIns="45700">
            <a:normAutofit/>
          </a:bodyPr>
          <a:lstStyle/>
          <a:p>
            <a:pPr indent="-342900" lvl="0" marL="457200" rtl="0" algn="l">
              <a:lnSpc>
                <a:spcPct val="115000"/>
              </a:lnSpc>
              <a:spcBef>
                <a:spcPts val="1000"/>
              </a:spcBef>
              <a:spcAft>
                <a:spcPts val="0"/>
              </a:spcAft>
              <a:buSzPts val="1800"/>
              <a:buChar char="●"/>
            </a:pPr>
            <a:r>
              <a:rPr lang="en-US"/>
              <a:t>Stickers on headband boxes &amp; recorder as reminder</a:t>
            </a:r>
            <a:endParaRPr/>
          </a:p>
          <a:p>
            <a:pPr indent="0" lvl="0" marL="0" rtl="0" algn="l">
              <a:lnSpc>
                <a:spcPct val="115000"/>
              </a:lnSpc>
              <a:spcBef>
                <a:spcPts val="1000"/>
              </a:spcBef>
              <a:spcAft>
                <a:spcPts val="0"/>
              </a:spcAft>
              <a:buSzPts val="1800"/>
              <a:buNone/>
            </a:pPr>
            <a:r>
              <a:t/>
            </a:r>
            <a:endParaRPr/>
          </a:p>
        </p:txBody>
      </p:sp>
      <p:pic>
        <p:nvPicPr>
          <p:cNvPr descr="A close-up of a logo&#10;&#10;AI-generated content may be incorrect." id="1507" name="Google Shape;1507;g3d422ecfddc_0_769"/>
          <p:cNvPicPr preferRelativeResize="0"/>
          <p:nvPr>
            <p:ph idx="1" type="body"/>
          </p:nvPr>
        </p:nvPicPr>
        <p:blipFill rotWithShape="1">
          <a:blip r:embed="rId4">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511" name="Shape 1511"/>
        <p:cNvGrpSpPr/>
        <p:nvPr/>
      </p:nvGrpSpPr>
      <p:grpSpPr>
        <a:xfrm>
          <a:off x="0" y="0"/>
          <a:ext cx="0" cy="0"/>
          <a:chOff x="0" y="0"/>
          <a:chExt cx="0" cy="0"/>
        </a:xfrm>
      </p:grpSpPr>
      <p:sp>
        <p:nvSpPr>
          <p:cNvPr id="1512" name="Google Shape;1512;g3d422ecfddc_0_778"/>
          <p:cNvSpPr txBox="1"/>
          <p:nvPr>
            <p:ph type="title"/>
          </p:nvPr>
        </p:nvSpPr>
        <p:spPr>
          <a:xfrm>
            <a:off x="838200" y="365125"/>
            <a:ext cx="10515600" cy="1018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Font typeface="Arial"/>
              <a:buNone/>
            </a:pPr>
            <a:r>
              <a:rPr b="1" lang="en-US">
                <a:solidFill>
                  <a:srgbClr val="743192"/>
                </a:solidFill>
                <a:latin typeface="Arial"/>
                <a:ea typeface="Arial"/>
                <a:cs typeface="Arial"/>
                <a:sym typeface="Arial"/>
              </a:rPr>
              <a:t>Ceribell Procedures (cont.)</a:t>
            </a:r>
            <a:endParaRPr b="1">
              <a:solidFill>
                <a:srgbClr val="743192"/>
              </a:solidFill>
            </a:endParaRPr>
          </a:p>
        </p:txBody>
      </p:sp>
      <p:sp>
        <p:nvSpPr>
          <p:cNvPr id="1513" name="Google Shape;1513;g3d422ecfddc_0_778"/>
          <p:cNvSpPr txBox="1"/>
          <p:nvPr>
            <p:ph idx="1" type="body"/>
          </p:nvPr>
        </p:nvSpPr>
        <p:spPr>
          <a:xfrm>
            <a:off x="838200" y="1951300"/>
            <a:ext cx="10515600" cy="4098900"/>
          </a:xfrm>
          <a:prstGeom prst="rect">
            <a:avLst/>
          </a:prstGeom>
          <a:noFill/>
          <a:ln>
            <a:noFill/>
          </a:ln>
        </p:spPr>
        <p:txBody>
          <a:bodyPr anchorCtr="0" anchor="t" bIns="45700" lIns="91425" spcFirstLastPara="1" rIns="91425" wrap="square" tIns="45700">
            <a:normAutofit/>
          </a:bodyPr>
          <a:lstStyle/>
          <a:p>
            <a:pPr indent="-342900" lvl="0" marL="457200" rtl="0" algn="l">
              <a:lnSpc>
                <a:spcPct val="115000"/>
              </a:lnSpc>
              <a:spcBef>
                <a:spcPts val="1000"/>
              </a:spcBef>
              <a:spcAft>
                <a:spcPts val="0"/>
              </a:spcAft>
              <a:buSzPts val="1800"/>
              <a:buChar char="●"/>
            </a:pPr>
            <a:r>
              <a:rPr b="1" lang="en-US"/>
              <a:t>Record EEG for </a:t>
            </a:r>
            <a:r>
              <a:rPr b="1" lang="en-US" u="sng"/>
              <a:t>at least</a:t>
            </a:r>
            <a:r>
              <a:rPr b="1" lang="en-US"/>
              <a:t> 1 hour and </a:t>
            </a:r>
            <a:r>
              <a:rPr b="1" lang="en-US" u="sng"/>
              <a:t>up to</a:t>
            </a:r>
            <a:r>
              <a:rPr b="1" lang="en-US"/>
              <a:t> 4 hours</a:t>
            </a:r>
            <a:endParaRPr b="1"/>
          </a:p>
          <a:p>
            <a:pPr indent="-342900" lvl="1" marL="914400" rtl="0" algn="l">
              <a:lnSpc>
                <a:spcPct val="115000"/>
              </a:lnSpc>
              <a:spcBef>
                <a:spcPts val="0"/>
              </a:spcBef>
              <a:spcAft>
                <a:spcPts val="0"/>
              </a:spcAft>
              <a:buSzPts val="1800"/>
              <a:buChar char="○"/>
            </a:pPr>
            <a:r>
              <a:rPr lang="en-US"/>
              <a:t>OK to replace with clinical EEG if indicated, ideally after 1 hour mark</a:t>
            </a:r>
            <a:endParaRPr/>
          </a:p>
          <a:p>
            <a:pPr indent="-342900" lvl="1" marL="914400" rtl="0" algn="l">
              <a:lnSpc>
                <a:spcPct val="115000"/>
              </a:lnSpc>
              <a:spcBef>
                <a:spcPts val="0"/>
              </a:spcBef>
              <a:spcAft>
                <a:spcPts val="0"/>
              </a:spcAft>
              <a:buSzPts val="1800"/>
              <a:buChar char="○"/>
            </a:pPr>
            <a:r>
              <a:rPr lang="en-US"/>
              <a:t>Remove before MRI or CT; can be replaced afterwards</a:t>
            </a:r>
            <a:endParaRPr/>
          </a:p>
          <a:p>
            <a:pPr indent="-342900" lvl="1" marL="914400" rtl="0" algn="l">
              <a:lnSpc>
                <a:spcPct val="115000"/>
              </a:lnSpc>
              <a:spcBef>
                <a:spcPts val="0"/>
              </a:spcBef>
              <a:spcAft>
                <a:spcPts val="0"/>
              </a:spcAft>
              <a:buSzPts val="1800"/>
              <a:buChar char="○"/>
            </a:pPr>
            <a:r>
              <a:rPr lang="en-US"/>
              <a:t>Skin check at 2 hours per manufacturer</a:t>
            </a:r>
            <a:endParaRPr/>
          </a:p>
          <a:p>
            <a:pPr indent="-342900" lvl="1" marL="914400" rtl="0" algn="l">
              <a:lnSpc>
                <a:spcPct val="115000"/>
              </a:lnSpc>
              <a:spcBef>
                <a:spcPts val="0"/>
              </a:spcBef>
              <a:spcAft>
                <a:spcPts val="0"/>
              </a:spcAft>
              <a:buSzPts val="1800"/>
              <a:buChar char="○"/>
            </a:pPr>
            <a:r>
              <a:rPr lang="en-US"/>
              <a:t>Recover &amp; reset device after recording complete</a:t>
            </a:r>
            <a:endParaRPr/>
          </a:p>
          <a:p>
            <a:pPr indent="-342900" lvl="0" marL="457200" rtl="0" algn="l">
              <a:lnSpc>
                <a:spcPct val="115000"/>
              </a:lnSpc>
              <a:spcBef>
                <a:spcPts val="0"/>
              </a:spcBef>
              <a:spcAft>
                <a:spcPts val="0"/>
              </a:spcAft>
              <a:buSzPts val="1800"/>
              <a:buChar char="●"/>
            </a:pPr>
            <a:r>
              <a:rPr b="1" lang="en-US"/>
              <a:t>EEG waveform is viewable at the bedside; not readily available for site review in the portal</a:t>
            </a:r>
            <a:endParaRPr b="1"/>
          </a:p>
          <a:p>
            <a:pPr indent="0" lvl="0" marL="0" rtl="0" algn="l">
              <a:lnSpc>
                <a:spcPct val="115000"/>
              </a:lnSpc>
              <a:spcBef>
                <a:spcPts val="1000"/>
              </a:spcBef>
              <a:spcAft>
                <a:spcPts val="0"/>
              </a:spcAft>
              <a:buSzPts val="1800"/>
              <a:buNone/>
            </a:pPr>
            <a:r>
              <a:t/>
            </a:r>
            <a:endParaRPr/>
          </a:p>
        </p:txBody>
      </p:sp>
      <p:pic>
        <p:nvPicPr>
          <p:cNvPr descr="A close-up of a logo&#10;&#10;AI-generated content may be incorrect." id="1514" name="Google Shape;1514;g3d422ecfddc_0_778"/>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519" name="Shape 1519"/>
        <p:cNvGrpSpPr/>
        <p:nvPr/>
      </p:nvGrpSpPr>
      <p:grpSpPr>
        <a:xfrm>
          <a:off x="0" y="0"/>
          <a:ext cx="0" cy="0"/>
          <a:chOff x="0" y="0"/>
          <a:chExt cx="0" cy="0"/>
        </a:xfrm>
      </p:grpSpPr>
      <p:pic>
        <p:nvPicPr>
          <p:cNvPr id="1520" name="Google Shape;1520;g3d422ecfddc_0_743"/>
          <p:cNvPicPr preferRelativeResize="0"/>
          <p:nvPr/>
        </p:nvPicPr>
        <p:blipFill rotWithShape="1">
          <a:blip r:embed="rId3">
            <a:alphaModFix/>
          </a:blip>
          <a:srcRect b="0" l="0" r="0" t="0"/>
          <a:stretch/>
        </p:blipFill>
        <p:spPr>
          <a:xfrm>
            <a:off x="608225" y="152400"/>
            <a:ext cx="5058719" cy="6553199"/>
          </a:xfrm>
          <a:prstGeom prst="rect">
            <a:avLst/>
          </a:prstGeom>
          <a:noFill/>
          <a:ln>
            <a:noFill/>
          </a:ln>
        </p:spPr>
      </p:pic>
      <p:pic>
        <p:nvPicPr>
          <p:cNvPr id="1521" name="Google Shape;1521;g3d422ecfddc_0_743"/>
          <p:cNvPicPr preferRelativeResize="0"/>
          <p:nvPr/>
        </p:nvPicPr>
        <p:blipFill rotWithShape="1">
          <a:blip r:embed="rId4">
            <a:alphaModFix/>
          </a:blip>
          <a:srcRect b="0" l="0" r="0" t="0"/>
          <a:stretch/>
        </p:blipFill>
        <p:spPr>
          <a:xfrm>
            <a:off x="6487044" y="152400"/>
            <a:ext cx="5022254" cy="6553201"/>
          </a:xfrm>
          <a:prstGeom prst="rect">
            <a:avLst/>
          </a:prstGeom>
          <a:noFill/>
          <a:ln>
            <a:noFill/>
          </a:ln>
        </p:spPr>
      </p:pic>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526" name="Shape 1526"/>
        <p:cNvGrpSpPr/>
        <p:nvPr/>
      </p:nvGrpSpPr>
      <p:grpSpPr>
        <a:xfrm>
          <a:off x="0" y="0"/>
          <a:ext cx="0" cy="0"/>
          <a:chOff x="0" y="0"/>
          <a:chExt cx="0" cy="0"/>
        </a:xfrm>
      </p:grpSpPr>
      <p:pic>
        <p:nvPicPr>
          <p:cNvPr id="1527" name="Google Shape;1527;g3d422ecfddc_0_757"/>
          <p:cNvPicPr preferRelativeResize="0"/>
          <p:nvPr/>
        </p:nvPicPr>
        <p:blipFill rotWithShape="1">
          <a:blip r:embed="rId3">
            <a:alphaModFix/>
          </a:blip>
          <a:srcRect b="0" l="0" r="0" t="0"/>
          <a:stretch/>
        </p:blipFill>
        <p:spPr>
          <a:xfrm>
            <a:off x="608250" y="152400"/>
            <a:ext cx="5159702" cy="6553198"/>
          </a:xfrm>
          <a:prstGeom prst="rect">
            <a:avLst/>
          </a:prstGeom>
          <a:noFill/>
          <a:ln>
            <a:noFill/>
          </a:ln>
        </p:spPr>
      </p:pic>
      <p:pic>
        <p:nvPicPr>
          <p:cNvPr id="1528" name="Google Shape;1528;g3d422ecfddc_0_757"/>
          <p:cNvPicPr preferRelativeResize="0"/>
          <p:nvPr/>
        </p:nvPicPr>
        <p:blipFill rotWithShape="1">
          <a:blip r:embed="rId4">
            <a:alphaModFix/>
          </a:blip>
          <a:srcRect b="0" l="0" r="0" t="0"/>
          <a:stretch/>
        </p:blipFill>
        <p:spPr>
          <a:xfrm>
            <a:off x="6382577" y="152400"/>
            <a:ext cx="5039504" cy="6553201"/>
          </a:xfrm>
          <a:prstGeom prst="rect">
            <a:avLst/>
          </a:prstGeom>
          <a:noFill/>
          <a:ln>
            <a:noFill/>
          </a:ln>
        </p:spPr>
      </p:pic>
    </p:spTree>
  </p:cSld>
  <p:clrMapOvr>
    <a:masterClrMapping/>
  </p:clrMapOvr>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533" name="Shape 1533"/>
        <p:cNvGrpSpPr/>
        <p:nvPr/>
      </p:nvGrpSpPr>
      <p:grpSpPr>
        <a:xfrm>
          <a:off x="0" y="0"/>
          <a:ext cx="0" cy="0"/>
          <a:chOff x="0" y="0"/>
          <a:chExt cx="0" cy="0"/>
        </a:xfrm>
      </p:grpSpPr>
      <p:pic>
        <p:nvPicPr>
          <p:cNvPr id="1534" name="Google Shape;1534;g3d422ecfddc_0_786"/>
          <p:cNvPicPr preferRelativeResize="0"/>
          <p:nvPr/>
        </p:nvPicPr>
        <p:blipFill rotWithShape="1">
          <a:blip r:embed="rId3">
            <a:alphaModFix/>
          </a:blip>
          <a:srcRect b="8308" l="0" r="0" t="70702"/>
          <a:stretch/>
        </p:blipFill>
        <p:spPr>
          <a:xfrm>
            <a:off x="910837" y="239375"/>
            <a:ext cx="10370325" cy="2764551"/>
          </a:xfrm>
          <a:prstGeom prst="rect">
            <a:avLst/>
          </a:prstGeom>
          <a:noFill/>
          <a:ln>
            <a:noFill/>
          </a:ln>
        </p:spPr>
      </p:pic>
      <p:sp>
        <p:nvSpPr>
          <p:cNvPr id="1535" name="Google Shape;1535;g3d422ecfddc_0_786"/>
          <p:cNvSpPr txBox="1"/>
          <p:nvPr/>
        </p:nvSpPr>
        <p:spPr>
          <a:xfrm>
            <a:off x="1285650" y="3225300"/>
            <a:ext cx="9620700" cy="3570900"/>
          </a:xfrm>
          <a:prstGeom prst="rect">
            <a:avLst/>
          </a:prstGeom>
          <a:noFill/>
          <a:ln>
            <a:noFill/>
          </a:ln>
        </p:spPr>
        <p:txBody>
          <a:bodyPr anchorCtr="0" anchor="t" bIns="91425" lIns="91425" spcFirstLastPara="1" rIns="91425" wrap="square" tIns="91425">
            <a:spAutoFit/>
          </a:bodyPr>
          <a:lstStyle/>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Have plan for how assessments will be performed and data documented</a:t>
            </a:r>
            <a:endParaRPr b="0" i="0" sz="2800" u="none" cap="none" strike="noStrike">
              <a:solidFill>
                <a:schemeClr val="dk1"/>
              </a:solidFill>
              <a:latin typeface="Arial"/>
              <a:ea typeface="Arial"/>
              <a:cs typeface="Arial"/>
              <a:sym typeface="Arial"/>
            </a:endParaRPr>
          </a:p>
          <a:p>
            <a:pPr indent="-406400" lvl="1" marL="9144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In presence and absence of study team</a:t>
            </a:r>
            <a:endParaRPr b="0" i="0" sz="2800" u="none" cap="none" strike="noStrike">
              <a:solidFill>
                <a:schemeClr val="dk1"/>
              </a:solidFill>
              <a:latin typeface="Arial"/>
              <a:ea typeface="Arial"/>
              <a:cs typeface="Arial"/>
              <a:sym typeface="Arial"/>
            </a:endParaRPr>
          </a:p>
          <a:p>
            <a:pPr indent="-406400" lvl="1" marL="9144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E.g., Worksheet, Smartphrase</a:t>
            </a:r>
            <a:endParaRPr b="0" i="0" sz="2800" u="none" cap="none" strike="noStrike">
              <a:solidFill>
                <a:schemeClr val="dk1"/>
              </a:solidFill>
              <a:latin typeface="Arial"/>
              <a:ea typeface="Arial"/>
              <a:cs typeface="Arial"/>
              <a:sym typeface="Arial"/>
            </a:endParaRPr>
          </a:p>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Access the CRF study book in WebDCU to view what data points are required </a:t>
            </a:r>
            <a:endParaRPr b="0" i="0" sz="2800" u="none" cap="none" strike="noStrike">
              <a:solidFill>
                <a:schemeClr val="dk1"/>
              </a:solidFill>
              <a:latin typeface="Arial"/>
              <a:ea typeface="Arial"/>
              <a:cs typeface="Arial"/>
              <a:sym typeface="Arial"/>
            </a:endParaRPr>
          </a:p>
          <a:p>
            <a:pPr indent="-393700" lvl="1" marL="914400" marR="0" rtl="0" algn="l">
              <a:lnSpc>
                <a:spcPct val="100000"/>
              </a:lnSpc>
              <a:spcBef>
                <a:spcPts val="0"/>
              </a:spcBef>
              <a:spcAft>
                <a:spcPts val="0"/>
              </a:spcAft>
              <a:buClr>
                <a:schemeClr val="dk1"/>
              </a:buClr>
              <a:buSzPts val="2600"/>
              <a:buFont typeface="Arial"/>
              <a:buChar char="○"/>
            </a:pPr>
            <a:r>
              <a:rPr b="0" i="1" lang="en-US" sz="2600" u="none" cap="none" strike="noStrike">
                <a:solidFill>
                  <a:schemeClr val="dk1"/>
                </a:solidFill>
                <a:latin typeface="Arial"/>
                <a:ea typeface="Arial"/>
                <a:cs typeface="Arial"/>
                <a:sym typeface="Arial"/>
              </a:rPr>
              <a:t>Project Management &gt; CRF Collection Schedule &gt; All CRFs in Header</a:t>
            </a:r>
            <a:endParaRPr b="0" i="1" sz="2600" u="none" cap="none" strike="noStrike">
              <a:solidFill>
                <a:schemeClr val="dk1"/>
              </a:solidFill>
              <a:latin typeface="Arial"/>
              <a:ea typeface="Arial"/>
              <a:cs typeface="Arial"/>
              <a:sym typeface="Arial"/>
            </a:endParaRPr>
          </a:p>
        </p:txBody>
      </p:sp>
    </p:spTree>
  </p:cSld>
  <p:clrMapOvr>
    <a:masterClrMapping/>
  </p:clrMapOvr>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540" name="Shape 1540"/>
        <p:cNvGrpSpPr/>
        <p:nvPr/>
      </p:nvGrpSpPr>
      <p:grpSpPr>
        <a:xfrm>
          <a:off x="0" y="0"/>
          <a:ext cx="0" cy="0"/>
          <a:chOff x="0" y="0"/>
          <a:chExt cx="0" cy="0"/>
        </a:xfrm>
      </p:grpSpPr>
      <p:pic>
        <p:nvPicPr>
          <p:cNvPr id="1541" name="Google Shape;1541;g3d422ecfddc_0_545"/>
          <p:cNvPicPr preferRelativeResize="0"/>
          <p:nvPr/>
        </p:nvPicPr>
        <p:blipFill rotWithShape="1">
          <a:blip r:embed="rId3">
            <a:alphaModFix/>
          </a:blip>
          <a:srcRect b="0" l="0" r="0" t="0"/>
          <a:stretch/>
        </p:blipFill>
        <p:spPr>
          <a:xfrm>
            <a:off x="0" y="-4383499"/>
            <a:ext cx="12191999" cy="1124150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1541"/>
                                        </p:tgtEl>
                                        <p:attrNameLst>
                                          <p:attrName>style.visibility</p:attrName>
                                        </p:attrNameLst>
                                      </p:cBhvr>
                                      <p:to>
                                        <p:strVal val="visible"/>
                                      </p:to>
                                    </p:set>
                                    <p:anim calcmode="lin" valueType="num">
                                      <p:cBhvr additive="base">
                                        <p:cTn dur="1000"/>
                                        <p:tgtEl>
                                          <p:spTgt spid="1541"/>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545" name="Shape 1545"/>
        <p:cNvGrpSpPr/>
        <p:nvPr/>
      </p:nvGrpSpPr>
      <p:grpSpPr>
        <a:xfrm>
          <a:off x="0" y="0"/>
          <a:ext cx="0" cy="0"/>
          <a:chOff x="0" y="0"/>
          <a:chExt cx="0" cy="0"/>
        </a:xfrm>
      </p:grpSpPr>
      <p:sp>
        <p:nvSpPr>
          <p:cNvPr id="1546" name="Google Shape;1546;g3cc9fd864d5_0_0"/>
          <p:cNvSpPr txBox="1"/>
          <p:nvPr>
            <p:ph type="title"/>
          </p:nvPr>
        </p:nvSpPr>
        <p:spPr>
          <a:xfrm>
            <a:off x="153295" y="129325"/>
            <a:ext cx="883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Sites Released to Enroll: </a:t>
            </a:r>
            <a:r>
              <a:rPr b="1" lang="en-US">
                <a:solidFill>
                  <a:srgbClr val="743192"/>
                </a:solidFill>
                <a:latin typeface="Arial"/>
                <a:ea typeface="Arial"/>
                <a:cs typeface="Arial"/>
                <a:sym typeface="Arial"/>
              </a:rPr>
              <a:t>9</a:t>
            </a:r>
            <a:r>
              <a:rPr b="1" lang="en-US">
                <a:solidFill>
                  <a:srgbClr val="743192"/>
                </a:solidFill>
                <a:latin typeface="Arial"/>
                <a:ea typeface="Arial"/>
                <a:cs typeface="Arial"/>
                <a:sym typeface="Arial"/>
              </a:rPr>
              <a:t> / 6</a:t>
            </a:r>
            <a:r>
              <a:rPr b="1" lang="en-US">
                <a:solidFill>
                  <a:srgbClr val="743192"/>
                </a:solidFill>
                <a:latin typeface="Arial"/>
                <a:ea typeface="Arial"/>
                <a:cs typeface="Arial"/>
                <a:sym typeface="Arial"/>
              </a:rPr>
              <a:t>9</a:t>
            </a:r>
            <a:endParaRPr>
              <a:solidFill>
                <a:srgbClr val="743192"/>
              </a:solidFill>
              <a:latin typeface="Arial"/>
              <a:ea typeface="Arial"/>
              <a:cs typeface="Arial"/>
              <a:sym typeface="Arial"/>
            </a:endParaRPr>
          </a:p>
        </p:txBody>
      </p:sp>
      <p:pic>
        <p:nvPicPr>
          <p:cNvPr descr="A close-up of a logo&#10;&#10;AI-generated content may be incorrect." id="1547" name="Google Shape;1547;g3cc9fd864d5_0_0"/>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548" name="Google Shape;1548;g3cc9fd864d5_0_0"/>
          <p:cNvSpPr txBox="1"/>
          <p:nvPr/>
        </p:nvSpPr>
        <p:spPr>
          <a:xfrm>
            <a:off x="370951" y="1172550"/>
            <a:ext cx="6156600" cy="1785600"/>
          </a:xfrm>
          <a:prstGeom prst="rect">
            <a:avLst/>
          </a:prstGeom>
          <a:noFill/>
          <a:ln>
            <a:noFill/>
          </a:ln>
        </p:spPr>
        <p:txBody>
          <a:bodyPr anchorCtr="0" anchor="t" bIns="45700" lIns="91425" spcFirstLastPara="1" rIns="91425" wrap="square" tIns="45700">
            <a:spAutoFit/>
          </a:bodyPr>
          <a:lstStyle/>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Yale New Haven Hospital</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Temple University Hospital</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University of Michigan </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UC Davis Medical C</a:t>
            </a:r>
            <a:r>
              <a:rPr b="0" i="0" lang="en-US" sz="2200" u="none" cap="none" strike="noStrike">
                <a:solidFill>
                  <a:schemeClr val="dk1"/>
                </a:solidFill>
                <a:latin typeface="Arial"/>
                <a:ea typeface="Arial"/>
                <a:cs typeface="Arial"/>
                <a:sym typeface="Arial"/>
              </a:rPr>
              <a:t>e</a:t>
            </a:r>
            <a:r>
              <a:rPr b="0" i="0" lang="en-US" sz="2200" u="none" cap="none" strike="noStrike">
                <a:solidFill>
                  <a:schemeClr val="dk1"/>
                </a:solidFill>
                <a:latin typeface="Arial"/>
                <a:ea typeface="Arial"/>
                <a:cs typeface="Arial"/>
                <a:sym typeface="Arial"/>
              </a:rPr>
              <a:t>nter</a:t>
            </a:r>
            <a:endParaRPr b="0" i="0" sz="22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200"/>
              <a:buFont typeface="Arial"/>
              <a:buNone/>
            </a:pPr>
            <a:r>
              <a:t/>
            </a:r>
            <a:endParaRPr b="0" i="0" sz="2200" u="none" cap="none" strike="noStrike">
              <a:solidFill>
                <a:schemeClr val="dk1"/>
              </a:solidFill>
              <a:latin typeface="Arial"/>
              <a:ea typeface="Arial"/>
              <a:cs typeface="Arial"/>
              <a:sym typeface="Arial"/>
            </a:endParaRPr>
          </a:p>
        </p:txBody>
      </p:sp>
      <p:sp>
        <p:nvSpPr>
          <p:cNvPr id="1549" name="Google Shape;1549;g3cc9fd864d5_0_0"/>
          <p:cNvSpPr txBox="1"/>
          <p:nvPr>
            <p:ph type="title"/>
          </p:nvPr>
        </p:nvSpPr>
        <p:spPr>
          <a:xfrm>
            <a:off x="270825" y="3053850"/>
            <a:ext cx="108201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Sites with Readiness Calls completed: 15 / 69</a:t>
            </a:r>
            <a:endParaRPr>
              <a:solidFill>
                <a:srgbClr val="743192"/>
              </a:solidFill>
              <a:latin typeface="Arial"/>
              <a:ea typeface="Arial"/>
              <a:cs typeface="Arial"/>
              <a:sym typeface="Arial"/>
            </a:endParaRPr>
          </a:p>
        </p:txBody>
      </p:sp>
      <p:sp>
        <p:nvSpPr>
          <p:cNvPr id="1550" name="Google Shape;1550;g3cc9fd864d5_0_0"/>
          <p:cNvSpPr txBox="1"/>
          <p:nvPr/>
        </p:nvSpPr>
        <p:spPr>
          <a:xfrm>
            <a:off x="2223451" y="4003625"/>
            <a:ext cx="6156600" cy="2801400"/>
          </a:xfrm>
          <a:prstGeom prst="rect">
            <a:avLst/>
          </a:prstGeom>
          <a:noFill/>
          <a:ln>
            <a:noFill/>
          </a:ln>
        </p:spPr>
        <p:txBody>
          <a:bodyPr anchorCtr="0" anchor="t" bIns="45700" lIns="91425" spcFirstLastPara="1" rIns="91425" wrap="square" tIns="45700">
            <a:spAutoFit/>
          </a:bodyPr>
          <a:lstStyle/>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Yale New Haven Hospital</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Temple University Hospital</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University of Michigan </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UC Davis Medical Center</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UVA Medical Center</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Arthur M. Blank Hospital</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Reading Hospital</a:t>
            </a:r>
            <a:endParaRPr b="0" i="0" sz="2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chemeClr val="dk1"/>
              </a:solidFill>
              <a:latin typeface="Arial"/>
              <a:ea typeface="Arial"/>
              <a:cs typeface="Arial"/>
              <a:sym typeface="Arial"/>
            </a:endParaRPr>
          </a:p>
        </p:txBody>
      </p:sp>
      <p:pic>
        <p:nvPicPr>
          <p:cNvPr id="1551" name="Google Shape;1551;g3cc9fd864d5_0_0"/>
          <p:cNvPicPr preferRelativeResize="0"/>
          <p:nvPr/>
        </p:nvPicPr>
        <p:blipFill rotWithShape="1">
          <a:blip r:embed="rId4">
            <a:alphaModFix/>
          </a:blip>
          <a:srcRect b="0" l="0" r="0" t="0"/>
          <a:stretch/>
        </p:blipFill>
        <p:spPr>
          <a:xfrm rot="1506930">
            <a:off x="8585043" y="1933574"/>
            <a:ext cx="2074298" cy="968548"/>
          </a:xfrm>
          <a:prstGeom prst="rect">
            <a:avLst/>
          </a:prstGeom>
          <a:noFill/>
          <a:ln>
            <a:noFill/>
          </a:ln>
        </p:spPr>
      </p:pic>
      <p:sp>
        <p:nvSpPr>
          <p:cNvPr id="1552" name="Google Shape;1552;g3cc9fd864d5_0_0"/>
          <p:cNvSpPr txBox="1"/>
          <p:nvPr/>
        </p:nvSpPr>
        <p:spPr>
          <a:xfrm>
            <a:off x="6131701" y="3920300"/>
            <a:ext cx="6156600" cy="2801400"/>
          </a:xfrm>
          <a:prstGeom prst="rect">
            <a:avLst/>
          </a:prstGeom>
          <a:noFill/>
          <a:ln>
            <a:noFill/>
          </a:ln>
        </p:spPr>
        <p:txBody>
          <a:bodyPr anchorCtr="0" anchor="t" bIns="45700" lIns="91425" spcFirstLastPara="1" rIns="91425" wrap="square" tIns="45700">
            <a:spAutoFit/>
          </a:bodyPr>
          <a:lstStyle/>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Harborview Medical Center</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Oregon Health &amp; Sciences University</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Children's National Medical Center</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Nationwide Children's Hospital</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Banner University Medical Center</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Memorial Hermann Texas Medical Center</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UPMC Children's Hospital of Pittsburgh</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Grady Memorial Hospital</a:t>
            </a:r>
            <a:endParaRPr b="0" i="0" sz="2200" u="none" cap="none" strike="noStrike">
              <a:solidFill>
                <a:schemeClr val="dk1"/>
              </a:solidFill>
              <a:latin typeface="Arial"/>
              <a:ea typeface="Arial"/>
              <a:cs typeface="Arial"/>
              <a:sym typeface="Arial"/>
            </a:endParaRPr>
          </a:p>
        </p:txBody>
      </p:sp>
      <p:sp>
        <p:nvSpPr>
          <p:cNvPr id="1553" name="Google Shape;1553;g3cc9fd864d5_0_0"/>
          <p:cNvSpPr txBox="1"/>
          <p:nvPr/>
        </p:nvSpPr>
        <p:spPr>
          <a:xfrm>
            <a:off x="4219976" y="1172550"/>
            <a:ext cx="6156600" cy="2462700"/>
          </a:xfrm>
          <a:prstGeom prst="rect">
            <a:avLst/>
          </a:prstGeom>
          <a:noFill/>
          <a:ln>
            <a:noFill/>
          </a:ln>
        </p:spPr>
        <p:txBody>
          <a:bodyPr anchorCtr="0" anchor="t" bIns="45700" lIns="91425" spcFirstLastPara="1" rIns="91425" wrap="square" tIns="45700">
            <a:spAutoFit/>
          </a:bodyPr>
          <a:lstStyle/>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Oregon Health &amp; Sciences University </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Arthur M. Blank Hospital</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Harborview Medical Center</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UVA Medical Center</a:t>
            </a:r>
            <a:endParaRPr b="0" i="0" sz="2200" u="none" cap="none" strike="noStrike">
              <a:solidFill>
                <a:schemeClr val="dk1"/>
              </a:solidFill>
              <a:latin typeface="Arial"/>
              <a:ea typeface="Arial"/>
              <a:cs typeface="Arial"/>
              <a:sym typeface="Arial"/>
            </a:endParaRPr>
          </a:p>
          <a:p>
            <a:pPr indent="-222250" lvl="0" marL="285750" marR="0" rtl="0" algn="l">
              <a:lnSpc>
                <a:spcPct val="100000"/>
              </a:lnSpc>
              <a:spcBef>
                <a:spcPts val="0"/>
              </a:spcBef>
              <a:spcAft>
                <a:spcPts val="0"/>
              </a:spcAft>
              <a:buClr>
                <a:schemeClr val="dk1"/>
              </a:buClr>
              <a:buSzPts val="2200"/>
              <a:buFont typeface="Arial"/>
              <a:buChar char="•"/>
            </a:pPr>
            <a:r>
              <a:rPr b="0" i="0" lang="en-US" sz="2200" u="none" cap="none" strike="noStrike">
                <a:solidFill>
                  <a:schemeClr val="dk1"/>
                </a:solidFill>
                <a:latin typeface="Arial"/>
                <a:ea typeface="Arial"/>
                <a:cs typeface="Arial"/>
                <a:sym typeface="Arial"/>
              </a:rPr>
              <a:t>Reading Hospital</a:t>
            </a:r>
            <a:endParaRPr b="0" i="0" sz="2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t/>
            </a:r>
            <a:endParaRPr b="0" i="0" sz="22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200"/>
              <a:buFont typeface="Arial"/>
              <a:buNone/>
            </a:pPr>
            <a:r>
              <a:t/>
            </a:r>
            <a:endParaRPr b="0" i="0" sz="2200" u="none" cap="none" strike="noStrike">
              <a:solidFill>
                <a:schemeClr val="dk1"/>
              </a:solidFill>
              <a:latin typeface="Arial"/>
              <a:ea typeface="Arial"/>
              <a:cs typeface="Arial"/>
              <a:sym typeface="Arial"/>
            </a:endParaRPr>
          </a:p>
        </p:txBody>
      </p:sp>
    </p:spTree>
  </p:cSld>
  <p:clrMapOvr>
    <a:masterClrMapping/>
  </p:clrMapOvr>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557" name="Shape 1557"/>
        <p:cNvGrpSpPr/>
        <p:nvPr/>
      </p:nvGrpSpPr>
      <p:grpSpPr>
        <a:xfrm>
          <a:off x="0" y="0"/>
          <a:ext cx="0" cy="0"/>
          <a:chOff x="0" y="0"/>
          <a:chExt cx="0" cy="0"/>
        </a:xfrm>
      </p:grpSpPr>
      <p:pic>
        <p:nvPicPr>
          <p:cNvPr descr="A close-up of a logo&#10;&#10;AI-generated content may be incorrect." id="1558" name="Google Shape;1558;g3c2f736c8a3_0_42"/>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559" name="Google Shape;1559;g3c2f736c8a3_0_42"/>
          <p:cNvSpPr txBox="1"/>
          <p:nvPr>
            <p:ph type="title"/>
          </p:nvPr>
        </p:nvSpPr>
        <p:spPr>
          <a:xfrm>
            <a:off x="234601" y="3967925"/>
            <a:ext cx="97773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Sites with CIRB Approval: 10 / 68</a:t>
            </a:r>
            <a:endParaRPr>
              <a:solidFill>
                <a:srgbClr val="743192"/>
              </a:solidFill>
              <a:latin typeface="Arial"/>
              <a:ea typeface="Arial"/>
              <a:cs typeface="Arial"/>
              <a:sym typeface="Arial"/>
            </a:endParaRPr>
          </a:p>
        </p:txBody>
      </p:sp>
      <p:sp>
        <p:nvSpPr>
          <p:cNvPr id="1560" name="Google Shape;1560;g3c2f736c8a3_0_42"/>
          <p:cNvSpPr txBox="1"/>
          <p:nvPr/>
        </p:nvSpPr>
        <p:spPr>
          <a:xfrm>
            <a:off x="303325" y="5015525"/>
            <a:ext cx="5421900" cy="1554600"/>
          </a:xfrm>
          <a:prstGeom prst="rect">
            <a:avLst/>
          </a:prstGeom>
          <a:noFill/>
          <a:ln>
            <a:noFill/>
          </a:ln>
        </p:spPr>
        <p:txBody>
          <a:bodyPr anchorCtr="0" anchor="t" bIns="45700" lIns="91425" spcFirstLastPara="1" rIns="91425" wrap="square" tIns="45700">
            <a:spAutoFit/>
          </a:bodyPr>
          <a:lstStyle/>
          <a:p>
            <a:pPr indent="-203200" lvl="0" marL="285750" marR="0" rtl="0" algn="l">
              <a:lnSpc>
                <a:spcPct val="100000"/>
              </a:lnSpc>
              <a:spcBef>
                <a:spcPts val="0"/>
              </a:spcBef>
              <a:spcAft>
                <a:spcPts val="0"/>
              </a:spcAft>
              <a:buClr>
                <a:schemeClr val="dk1"/>
              </a:buClr>
              <a:buSzPts val="1900"/>
              <a:buFont typeface="Arial"/>
              <a:buChar char="•"/>
            </a:pPr>
            <a:r>
              <a:rPr b="0" i="0" lang="en-US" sz="1900" u="none" cap="none" strike="noStrike">
                <a:solidFill>
                  <a:schemeClr val="dk1"/>
                </a:solidFill>
                <a:latin typeface="Arial"/>
                <a:ea typeface="Arial"/>
                <a:cs typeface="Arial"/>
                <a:sym typeface="Arial"/>
              </a:rPr>
              <a:t>Banner University Medical Center - Tucson</a:t>
            </a:r>
            <a:endParaRPr b="0" i="0" sz="1900" u="none" cap="none" strike="noStrike">
              <a:solidFill>
                <a:schemeClr val="dk1"/>
              </a:solidFill>
              <a:latin typeface="Arial"/>
              <a:ea typeface="Arial"/>
              <a:cs typeface="Arial"/>
              <a:sym typeface="Arial"/>
            </a:endParaRPr>
          </a:p>
          <a:p>
            <a:pPr indent="-203200" lvl="0" marL="285750" marR="0" rtl="0" algn="l">
              <a:lnSpc>
                <a:spcPct val="100000"/>
              </a:lnSpc>
              <a:spcBef>
                <a:spcPts val="0"/>
              </a:spcBef>
              <a:spcAft>
                <a:spcPts val="0"/>
              </a:spcAft>
              <a:buClr>
                <a:schemeClr val="dk1"/>
              </a:buClr>
              <a:buSzPts val="1900"/>
              <a:buFont typeface="Arial"/>
              <a:buChar char="•"/>
            </a:pPr>
            <a:r>
              <a:rPr b="0" i="0" lang="en-US" sz="1900" u="none" cap="none" strike="noStrike">
                <a:solidFill>
                  <a:schemeClr val="dk1"/>
                </a:solidFill>
                <a:latin typeface="Arial"/>
                <a:ea typeface="Arial"/>
                <a:cs typeface="Arial"/>
                <a:sym typeface="Arial"/>
              </a:rPr>
              <a:t>Children’s National Medical Center</a:t>
            </a:r>
            <a:endParaRPr b="0" i="0" sz="1900" u="none" cap="none" strike="noStrike">
              <a:solidFill>
                <a:schemeClr val="dk1"/>
              </a:solidFill>
              <a:latin typeface="Arial"/>
              <a:ea typeface="Arial"/>
              <a:cs typeface="Arial"/>
              <a:sym typeface="Arial"/>
            </a:endParaRPr>
          </a:p>
          <a:p>
            <a:pPr indent="-203200" lvl="0" marL="285750" marR="0" rtl="0" algn="l">
              <a:lnSpc>
                <a:spcPct val="100000"/>
              </a:lnSpc>
              <a:spcBef>
                <a:spcPts val="0"/>
              </a:spcBef>
              <a:spcAft>
                <a:spcPts val="0"/>
              </a:spcAft>
              <a:buClr>
                <a:schemeClr val="dk1"/>
              </a:buClr>
              <a:buSzPts val="1900"/>
              <a:buFont typeface="Arial"/>
              <a:buChar char="•"/>
            </a:pPr>
            <a:r>
              <a:rPr b="0" i="0" lang="en-US" sz="1900" u="none" cap="none" strike="noStrike">
                <a:solidFill>
                  <a:schemeClr val="dk1"/>
                </a:solidFill>
                <a:latin typeface="Arial"/>
                <a:ea typeface="Arial"/>
                <a:cs typeface="Arial"/>
                <a:sym typeface="Arial"/>
              </a:rPr>
              <a:t>Jefferson Einstein Philadelphia Hospital</a:t>
            </a:r>
            <a:endParaRPr b="0" i="0" sz="1900" u="none" cap="none" strike="noStrike">
              <a:solidFill>
                <a:schemeClr val="dk1"/>
              </a:solidFill>
              <a:latin typeface="Arial"/>
              <a:ea typeface="Arial"/>
              <a:cs typeface="Arial"/>
              <a:sym typeface="Arial"/>
            </a:endParaRPr>
          </a:p>
          <a:p>
            <a:pPr indent="-203200" lvl="0" marL="285750" marR="0" rtl="0" algn="l">
              <a:lnSpc>
                <a:spcPct val="100000"/>
              </a:lnSpc>
              <a:spcBef>
                <a:spcPts val="0"/>
              </a:spcBef>
              <a:spcAft>
                <a:spcPts val="0"/>
              </a:spcAft>
              <a:buClr>
                <a:schemeClr val="dk1"/>
              </a:buClr>
              <a:buSzPts val="1900"/>
              <a:buFont typeface="Arial"/>
              <a:buChar char="•"/>
            </a:pPr>
            <a:r>
              <a:rPr b="0" i="0" lang="en-US" sz="1900" u="none" cap="none" strike="noStrike">
                <a:solidFill>
                  <a:schemeClr val="dk1"/>
                </a:solidFill>
                <a:latin typeface="Arial"/>
                <a:ea typeface="Arial"/>
                <a:cs typeface="Arial"/>
                <a:sym typeface="Arial"/>
              </a:rPr>
              <a:t>Oregon Health &amp; Scinces University Hospital</a:t>
            </a:r>
            <a:endParaRPr b="0" i="0" sz="1900" u="none" cap="none" strike="noStrike">
              <a:solidFill>
                <a:schemeClr val="dk1"/>
              </a:solidFill>
              <a:latin typeface="Arial"/>
              <a:ea typeface="Arial"/>
              <a:cs typeface="Arial"/>
              <a:sym typeface="Arial"/>
            </a:endParaRPr>
          </a:p>
          <a:p>
            <a:pPr indent="-203200" lvl="0" marL="285750" marR="0" rtl="0" algn="l">
              <a:lnSpc>
                <a:spcPct val="100000"/>
              </a:lnSpc>
              <a:spcBef>
                <a:spcPts val="0"/>
              </a:spcBef>
              <a:spcAft>
                <a:spcPts val="0"/>
              </a:spcAft>
              <a:buClr>
                <a:schemeClr val="dk1"/>
              </a:buClr>
              <a:buSzPts val="1900"/>
              <a:buFont typeface="Arial"/>
              <a:buChar char="•"/>
            </a:pPr>
            <a:r>
              <a:rPr b="0" i="0" lang="en-US" sz="1900" u="none" cap="none" strike="noStrike">
                <a:solidFill>
                  <a:schemeClr val="dk1"/>
                </a:solidFill>
                <a:latin typeface="Arial"/>
                <a:ea typeface="Arial"/>
                <a:cs typeface="Arial"/>
                <a:sym typeface="Arial"/>
              </a:rPr>
              <a:t>Reading Hospital</a:t>
            </a:r>
            <a:endParaRPr b="0" i="0" sz="1900" u="none" cap="none" strike="noStrike">
              <a:solidFill>
                <a:schemeClr val="dk1"/>
              </a:solidFill>
              <a:latin typeface="Arial"/>
              <a:ea typeface="Arial"/>
              <a:cs typeface="Arial"/>
              <a:sym typeface="Arial"/>
            </a:endParaRPr>
          </a:p>
        </p:txBody>
      </p:sp>
      <p:sp>
        <p:nvSpPr>
          <p:cNvPr id="1561" name="Google Shape;1561;g3c2f736c8a3_0_42"/>
          <p:cNvSpPr txBox="1"/>
          <p:nvPr/>
        </p:nvSpPr>
        <p:spPr>
          <a:xfrm>
            <a:off x="9459552" y="4246013"/>
            <a:ext cx="2559000" cy="769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400"/>
              <a:buFont typeface="Arial"/>
              <a:buNone/>
            </a:pPr>
            <a:r>
              <a:rPr b="0" i="0" lang="en-US" sz="4400" u="none" cap="none" strike="noStrike">
                <a:solidFill>
                  <a:schemeClr val="dk1"/>
                </a:solidFill>
                <a:latin typeface="Arial"/>
                <a:ea typeface="Arial"/>
                <a:cs typeface="Arial"/>
                <a:sym typeface="Arial"/>
              </a:rPr>
              <a:t>🎉</a:t>
            </a:r>
            <a:endParaRPr b="0" i="0" sz="4400" u="none" cap="none" strike="noStrike">
              <a:solidFill>
                <a:schemeClr val="dk1"/>
              </a:solidFill>
              <a:latin typeface="Arial"/>
              <a:ea typeface="Arial"/>
              <a:cs typeface="Arial"/>
              <a:sym typeface="Arial"/>
            </a:endParaRPr>
          </a:p>
        </p:txBody>
      </p:sp>
      <p:sp>
        <p:nvSpPr>
          <p:cNvPr id="1562" name="Google Shape;1562;g3c2f736c8a3_0_42"/>
          <p:cNvSpPr txBox="1"/>
          <p:nvPr>
            <p:ph type="title"/>
          </p:nvPr>
        </p:nvSpPr>
        <p:spPr>
          <a:xfrm>
            <a:off x="303325" y="129325"/>
            <a:ext cx="10411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Sites Submitted to CIRB: 21 / 68</a:t>
            </a:r>
            <a:endParaRPr>
              <a:solidFill>
                <a:srgbClr val="743192"/>
              </a:solidFill>
              <a:latin typeface="Arial"/>
              <a:ea typeface="Arial"/>
              <a:cs typeface="Arial"/>
              <a:sym typeface="Arial"/>
            </a:endParaRPr>
          </a:p>
        </p:txBody>
      </p:sp>
      <p:sp>
        <p:nvSpPr>
          <p:cNvPr id="1563" name="Google Shape;1563;g3c2f736c8a3_0_42"/>
          <p:cNvSpPr txBox="1"/>
          <p:nvPr/>
        </p:nvSpPr>
        <p:spPr>
          <a:xfrm>
            <a:off x="303325" y="1149000"/>
            <a:ext cx="4932300" cy="3140100"/>
          </a:xfrm>
          <a:prstGeom prst="rect">
            <a:avLst/>
          </a:prstGeom>
          <a:noFill/>
          <a:ln>
            <a:noFill/>
          </a:ln>
        </p:spPr>
        <p:txBody>
          <a:bodyPr anchorCtr="0" anchor="t" bIns="45700" lIns="91425" spcFirstLastPara="1" rIns="91425" wrap="square" tIns="45700">
            <a:spAutoFit/>
          </a:bodyPr>
          <a:lstStyle/>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Arthur M. Blank Hospital</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Banner University Medical Center </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Children's National Medical Center</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Grady Memorial Hospital &amp; Emory University Hospital</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Harborview Medical Center</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Jefferson Einstein Philadelphia Hospital</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Memorial Hermann TMC</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Nationwide Children’s Hospital</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Nemours Children’s Hospital of Delaware</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OHSU Wexner Hospital</a:t>
            </a:r>
            <a:endParaRPr b="0" i="0" sz="2200" u="none" cap="none" strike="noStrike">
              <a:solidFill>
                <a:schemeClr val="dk1"/>
              </a:solidFill>
              <a:latin typeface="Arial"/>
              <a:ea typeface="Arial"/>
              <a:cs typeface="Arial"/>
              <a:sym typeface="Arial"/>
            </a:endParaRPr>
          </a:p>
        </p:txBody>
      </p:sp>
      <p:sp>
        <p:nvSpPr>
          <p:cNvPr id="1564" name="Google Shape;1564;g3c2f736c8a3_0_42"/>
          <p:cNvSpPr txBox="1"/>
          <p:nvPr/>
        </p:nvSpPr>
        <p:spPr>
          <a:xfrm>
            <a:off x="5235625" y="1149000"/>
            <a:ext cx="5987700" cy="3201600"/>
          </a:xfrm>
          <a:prstGeom prst="rect">
            <a:avLst/>
          </a:prstGeom>
          <a:noFill/>
          <a:ln>
            <a:noFill/>
          </a:ln>
        </p:spPr>
        <p:txBody>
          <a:bodyPr anchorCtr="0" anchor="t" bIns="45700" lIns="91425" spcFirstLastPara="1" rIns="91425" wrap="square" tIns="45700">
            <a:spAutoFit/>
          </a:bodyPr>
          <a:lstStyle/>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OSU Wexner Medical Center</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Reading Hospital</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Stanford University</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Temple University Hospital</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UC Davis Medical Center</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University of Michigan University</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UPMC Presbyterian &amp; Children’s Hospital of Pittsburgh </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UVA Medical Center</a:t>
            </a:r>
            <a:endParaRPr b="0" i="0" sz="1800" u="none" cap="none" strike="noStrike">
              <a:solidFill>
                <a:schemeClr val="dk1"/>
              </a:solidFill>
              <a:latin typeface="Arial"/>
              <a:ea typeface="Arial"/>
              <a:cs typeface="Arial"/>
              <a:sym typeface="Arial"/>
            </a:endParaRPr>
          </a:p>
          <a:p>
            <a:pPr indent="-342900" lvl="0" marL="45720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Yale New Haven Hospital</a:t>
            </a:r>
            <a:endParaRPr b="0" i="0" sz="18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200"/>
              <a:buFont typeface="Arial"/>
              <a:buNone/>
            </a:pPr>
            <a:r>
              <a:t/>
            </a:r>
            <a:endParaRPr b="0" i="0" sz="2200" u="none" cap="none" strike="noStrike">
              <a:solidFill>
                <a:schemeClr val="dk1"/>
              </a:solidFill>
              <a:latin typeface="Arial"/>
              <a:ea typeface="Arial"/>
              <a:cs typeface="Arial"/>
              <a:sym typeface="Arial"/>
            </a:endParaRPr>
          </a:p>
        </p:txBody>
      </p:sp>
      <p:sp>
        <p:nvSpPr>
          <p:cNvPr id="1565" name="Google Shape;1565;g3c2f736c8a3_0_42"/>
          <p:cNvSpPr txBox="1"/>
          <p:nvPr/>
        </p:nvSpPr>
        <p:spPr>
          <a:xfrm>
            <a:off x="5572800" y="5015525"/>
            <a:ext cx="5421900" cy="1554600"/>
          </a:xfrm>
          <a:prstGeom prst="rect">
            <a:avLst/>
          </a:prstGeom>
          <a:noFill/>
          <a:ln>
            <a:noFill/>
          </a:ln>
        </p:spPr>
        <p:txBody>
          <a:bodyPr anchorCtr="0" anchor="t" bIns="45700" lIns="91425" spcFirstLastPara="1" rIns="91425" wrap="square" tIns="45700">
            <a:spAutoFit/>
          </a:bodyPr>
          <a:lstStyle/>
          <a:p>
            <a:pPr indent="-203200" lvl="0" marL="285750" marR="0" rtl="0" algn="l">
              <a:lnSpc>
                <a:spcPct val="100000"/>
              </a:lnSpc>
              <a:spcBef>
                <a:spcPts val="0"/>
              </a:spcBef>
              <a:spcAft>
                <a:spcPts val="0"/>
              </a:spcAft>
              <a:buClr>
                <a:schemeClr val="dk1"/>
              </a:buClr>
              <a:buSzPts val="1900"/>
              <a:buFont typeface="Arial"/>
              <a:buChar char="•"/>
            </a:pPr>
            <a:r>
              <a:rPr b="0" i="0" lang="en-US" sz="1900" u="none" cap="none" strike="noStrike">
                <a:solidFill>
                  <a:schemeClr val="dk1"/>
                </a:solidFill>
                <a:latin typeface="Arial"/>
                <a:ea typeface="Arial"/>
                <a:cs typeface="Arial"/>
                <a:sym typeface="Arial"/>
              </a:rPr>
              <a:t>Temple University Hospital</a:t>
            </a:r>
            <a:endParaRPr b="0" i="0" sz="1900" u="none" cap="none" strike="noStrike">
              <a:solidFill>
                <a:schemeClr val="dk1"/>
              </a:solidFill>
              <a:latin typeface="Arial"/>
              <a:ea typeface="Arial"/>
              <a:cs typeface="Arial"/>
              <a:sym typeface="Arial"/>
            </a:endParaRPr>
          </a:p>
          <a:p>
            <a:pPr indent="-203200" lvl="0" marL="285750" marR="0" rtl="0" algn="l">
              <a:lnSpc>
                <a:spcPct val="100000"/>
              </a:lnSpc>
              <a:spcBef>
                <a:spcPts val="0"/>
              </a:spcBef>
              <a:spcAft>
                <a:spcPts val="0"/>
              </a:spcAft>
              <a:buClr>
                <a:schemeClr val="dk1"/>
              </a:buClr>
              <a:buSzPts val="1900"/>
              <a:buFont typeface="Arial"/>
              <a:buChar char="•"/>
            </a:pPr>
            <a:r>
              <a:rPr b="0" i="0" lang="en-US" sz="1900" u="none" cap="none" strike="noStrike">
                <a:solidFill>
                  <a:schemeClr val="dk1"/>
                </a:solidFill>
                <a:latin typeface="Arial"/>
                <a:ea typeface="Arial"/>
                <a:cs typeface="Arial"/>
                <a:sym typeface="Arial"/>
              </a:rPr>
              <a:t>UC Davis Medical Center</a:t>
            </a:r>
            <a:endParaRPr b="0" i="0" sz="1900" u="none" cap="none" strike="noStrike">
              <a:solidFill>
                <a:schemeClr val="dk1"/>
              </a:solidFill>
              <a:latin typeface="Arial"/>
              <a:ea typeface="Arial"/>
              <a:cs typeface="Arial"/>
              <a:sym typeface="Arial"/>
            </a:endParaRPr>
          </a:p>
          <a:p>
            <a:pPr indent="-203200" lvl="0" marL="285750" marR="0" rtl="0" algn="l">
              <a:lnSpc>
                <a:spcPct val="100000"/>
              </a:lnSpc>
              <a:spcBef>
                <a:spcPts val="0"/>
              </a:spcBef>
              <a:spcAft>
                <a:spcPts val="0"/>
              </a:spcAft>
              <a:buClr>
                <a:schemeClr val="dk1"/>
              </a:buClr>
              <a:buSzPts val="1900"/>
              <a:buFont typeface="Arial"/>
              <a:buChar char="•"/>
            </a:pPr>
            <a:r>
              <a:rPr b="0" i="0" lang="en-US" sz="1900" u="none" cap="none" strike="noStrike">
                <a:solidFill>
                  <a:schemeClr val="dk1"/>
                </a:solidFill>
                <a:latin typeface="Arial"/>
                <a:ea typeface="Arial"/>
                <a:cs typeface="Arial"/>
                <a:sym typeface="Arial"/>
              </a:rPr>
              <a:t>University of Michigan University Hospital</a:t>
            </a:r>
            <a:endParaRPr b="0" i="0" sz="1900" u="none" cap="none" strike="noStrike">
              <a:solidFill>
                <a:schemeClr val="dk1"/>
              </a:solidFill>
              <a:latin typeface="Arial"/>
              <a:ea typeface="Arial"/>
              <a:cs typeface="Arial"/>
              <a:sym typeface="Arial"/>
            </a:endParaRPr>
          </a:p>
          <a:p>
            <a:pPr indent="-203200" lvl="0" marL="285750" marR="0" rtl="0" algn="l">
              <a:lnSpc>
                <a:spcPct val="100000"/>
              </a:lnSpc>
              <a:spcBef>
                <a:spcPts val="0"/>
              </a:spcBef>
              <a:spcAft>
                <a:spcPts val="0"/>
              </a:spcAft>
              <a:buClr>
                <a:schemeClr val="dk1"/>
              </a:buClr>
              <a:buSzPts val="1900"/>
              <a:buFont typeface="Arial"/>
              <a:buChar char="•"/>
            </a:pPr>
            <a:r>
              <a:rPr b="0" i="0" lang="en-US" sz="1900" u="none" cap="none" strike="noStrike">
                <a:solidFill>
                  <a:schemeClr val="dk1"/>
                </a:solidFill>
                <a:latin typeface="Arial"/>
                <a:ea typeface="Arial"/>
                <a:cs typeface="Arial"/>
                <a:sym typeface="Arial"/>
              </a:rPr>
              <a:t>UVA Medical Center</a:t>
            </a:r>
            <a:endParaRPr b="0" i="0" sz="1900" u="none" cap="none" strike="noStrike">
              <a:solidFill>
                <a:schemeClr val="dk1"/>
              </a:solidFill>
              <a:latin typeface="Arial"/>
              <a:ea typeface="Arial"/>
              <a:cs typeface="Arial"/>
              <a:sym typeface="Arial"/>
            </a:endParaRPr>
          </a:p>
          <a:p>
            <a:pPr indent="-203200" lvl="0" marL="285750" marR="0" rtl="0" algn="l">
              <a:lnSpc>
                <a:spcPct val="100000"/>
              </a:lnSpc>
              <a:spcBef>
                <a:spcPts val="0"/>
              </a:spcBef>
              <a:spcAft>
                <a:spcPts val="0"/>
              </a:spcAft>
              <a:buClr>
                <a:schemeClr val="dk1"/>
              </a:buClr>
              <a:buSzPts val="1900"/>
              <a:buFont typeface="Arial"/>
              <a:buChar char="•"/>
            </a:pPr>
            <a:r>
              <a:rPr b="0" i="0" lang="en-US" sz="1900" u="none" cap="none" strike="noStrike">
                <a:solidFill>
                  <a:schemeClr val="dk1"/>
                </a:solidFill>
                <a:latin typeface="Arial"/>
                <a:ea typeface="Arial"/>
                <a:cs typeface="Arial"/>
                <a:sym typeface="Arial"/>
              </a:rPr>
              <a:t>Yale New Haven Hospital</a:t>
            </a:r>
            <a:endParaRPr b="0" i="0" sz="1900" u="none" cap="none" strike="noStrike">
              <a:solidFill>
                <a:schemeClr val="dk1"/>
              </a:solidFill>
              <a:latin typeface="Arial"/>
              <a:ea typeface="Arial"/>
              <a:cs typeface="Arial"/>
              <a:sym typeface="Arial"/>
            </a:endParaRPr>
          </a:p>
        </p:txBody>
      </p:sp>
    </p:spTree>
  </p:cSld>
  <p:clrMapOvr>
    <a:masterClrMapping/>
  </p:clrMapOvr>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569" name="Shape 1569"/>
        <p:cNvGrpSpPr/>
        <p:nvPr/>
      </p:nvGrpSpPr>
      <p:grpSpPr>
        <a:xfrm>
          <a:off x="0" y="0"/>
          <a:ext cx="0" cy="0"/>
          <a:chOff x="0" y="0"/>
          <a:chExt cx="0" cy="0"/>
        </a:xfrm>
      </p:grpSpPr>
      <p:sp>
        <p:nvSpPr>
          <p:cNvPr id="1570" name="Google Shape;1570;g3c2f736c8a3_0_27"/>
          <p:cNvSpPr txBox="1"/>
          <p:nvPr>
            <p:ph type="title"/>
          </p:nvPr>
        </p:nvSpPr>
        <p:spPr>
          <a:xfrm>
            <a:off x="429570" y="207325"/>
            <a:ext cx="8835600" cy="13257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Play"/>
              <a:buNone/>
            </a:pPr>
            <a:r>
              <a:rPr b="1" lang="en-US">
                <a:solidFill>
                  <a:srgbClr val="743192"/>
                </a:solidFill>
                <a:latin typeface="Arial"/>
                <a:ea typeface="Arial"/>
                <a:cs typeface="Arial"/>
                <a:sym typeface="Arial"/>
              </a:rPr>
              <a:t>Sites with Local IRB Ceding Acknowledgement in WebDCU: </a:t>
            </a:r>
            <a:endParaRPr b="1">
              <a:solidFill>
                <a:srgbClr val="743192"/>
              </a:solidFill>
              <a:latin typeface="Arial"/>
              <a:ea typeface="Arial"/>
              <a:cs typeface="Arial"/>
              <a:sym typeface="Arial"/>
            </a:endParaRPr>
          </a:p>
          <a:p>
            <a:pPr indent="0" lvl="0" marL="0" rtl="0" algn="l">
              <a:lnSpc>
                <a:spcPct val="90000"/>
              </a:lnSpc>
              <a:spcBef>
                <a:spcPts val="0"/>
              </a:spcBef>
              <a:spcAft>
                <a:spcPts val="0"/>
              </a:spcAft>
              <a:buClr>
                <a:schemeClr val="dk1"/>
              </a:buClr>
              <a:buSzPct val="100000"/>
              <a:buFont typeface="Play"/>
              <a:buNone/>
            </a:pPr>
            <a:r>
              <a:rPr b="1" lang="en-US">
                <a:solidFill>
                  <a:srgbClr val="743192"/>
                </a:solidFill>
                <a:latin typeface="Arial"/>
                <a:ea typeface="Arial"/>
                <a:cs typeface="Arial"/>
                <a:sym typeface="Arial"/>
                <a:extLst>
                  <a:ext uri="http://customooxmlschemas.google.com/">
                    <go:slidesCustomData xmlns:go="http://customooxmlschemas.google.com/" textRoundtripDataId="4"/>
                  </a:ext>
                </a:extLst>
              </a:rPr>
              <a:t>44</a:t>
            </a:r>
            <a:r>
              <a:rPr b="1" lang="en-US">
                <a:solidFill>
                  <a:srgbClr val="743192"/>
                </a:solidFill>
                <a:latin typeface="Arial"/>
                <a:ea typeface="Arial"/>
                <a:cs typeface="Arial"/>
                <a:sym typeface="Arial"/>
              </a:rPr>
              <a:t> / 68</a:t>
            </a:r>
            <a:endParaRPr>
              <a:solidFill>
                <a:srgbClr val="743192"/>
              </a:solidFill>
              <a:latin typeface="Arial"/>
              <a:ea typeface="Arial"/>
              <a:cs typeface="Arial"/>
              <a:sym typeface="Arial"/>
            </a:endParaRPr>
          </a:p>
        </p:txBody>
      </p:sp>
      <p:pic>
        <p:nvPicPr>
          <p:cNvPr descr="A close-up of a logo&#10;&#10;AI-generated content may be incorrect." id="1571" name="Google Shape;1571;g3c2f736c8a3_0_27"/>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572" name="Google Shape;1572;g3c2f736c8a3_0_27"/>
          <p:cNvSpPr txBox="1"/>
          <p:nvPr/>
        </p:nvSpPr>
        <p:spPr>
          <a:xfrm>
            <a:off x="504446" y="1871225"/>
            <a:ext cx="5369100" cy="4802400"/>
          </a:xfrm>
          <a:prstGeom prst="rect">
            <a:avLst/>
          </a:prstGeom>
          <a:noFill/>
          <a:ln>
            <a:noFill/>
          </a:ln>
        </p:spPr>
        <p:txBody>
          <a:bodyPr anchorCtr="0" anchor="t" bIns="45700" lIns="91425" spcFirstLastPara="1" rIns="91425" wrap="square" tIns="45700">
            <a:spAutoFit/>
          </a:bodyPr>
          <a:lstStyle/>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Banner University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Children’s Hospital Los Angeles</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Children's Hospital of Wisconsin</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Children's Medical Center UTSW</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Children's National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Froedtert Hospital</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Harbor-UCLA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Harborview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IU Health Methodist Hospital</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Jefferson Einstein Philadelphia Hospital</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Johns Hopkins Hospital</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Memorial Hermann Texas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Nationwide Children's Hospital</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Northwestern Memorial Hospital</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Oregon Health &amp; Sciences University Hospital</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OSU Wexner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Reading Hospital</a:t>
            </a:r>
            <a:endParaRPr b="0" i="0" sz="1800" u="none" cap="none" strike="noStrike">
              <a:solidFill>
                <a:schemeClr val="dk1"/>
              </a:solidFill>
              <a:latin typeface="Arial"/>
              <a:ea typeface="Arial"/>
              <a:cs typeface="Arial"/>
              <a:sym typeface="Arial"/>
            </a:endParaRPr>
          </a:p>
        </p:txBody>
      </p:sp>
      <p:sp>
        <p:nvSpPr>
          <p:cNvPr id="1573" name="Google Shape;1573;g3c2f736c8a3_0_27"/>
          <p:cNvSpPr txBox="1"/>
          <p:nvPr/>
        </p:nvSpPr>
        <p:spPr>
          <a:xfrm>
            <a:off x="6121046" y="1594175"/>
            <a:ext cx="5369100" cy="5356500"/>
          </a:xfrm>
          <a:prstGeom prst="rect">
            <a:avLst/>
          </a:prstGeom>
          <a:noFill/>
          <a:ln>
            <a:noFill/>
          </a:ln>
        </p:spPr>
        <p:txBody>
          <a:bodyPr anchorCtr="0" anchor="t" bIns="45700" lIns="91425" spcFirstLastPara="1" rIns="91425" wrap="square" tIns="45700">
            <a:spAutoFit/>
          </a:bodyPr>
          <a:lstStyle/>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Riley Hospital for Children/IU Health</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Ronald Reagan UCLA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Rush University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Stanford University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Temple University Hospital</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UC Davis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University of Alabama</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University of Cincinnati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University of Illinois Hospital</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University of Maryland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University of Michigan University Hospital</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University of Minnesota Masonic Children's</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University of Minnesota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University of New Mexico Hospital</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University of Utah Healthcare</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UPMC Presbyterian &amp; Children’s of Pittsburgh</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UVA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VCU Medical Center</a:t>
            </a:r>
            <a:endParaRPr b="0" i="0" sz="1800" u="none" cap="none" strike="noStrike">
              <a:solidFill>
                <a:schemeClr val="dk1"/>
              </a:solidFill>
              <a:latin typeface="Arial"/>
              <a:ea typeface="Arial"/>
              <a:cs typeface="Arial"/>
              <a:sym typeface="Arial"/>
            </a:endParaRPr>
          </a:p>
          <a:p>
            <a:pPr indent="-1968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Arial"/>
                <a:ea typeface="Arial"/>
                <a:cs typeface="Arial"/>
                <a:sym typeface="Arial"/>
              </a:rPr>
              <a:t>Yale New Haven Hospital</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578" name="Shape 1578"/>
        <p:cNvGrpSpPr/>
        <p:nvPr/>
      </p:nvGrpSpPr>
      <p:grpSpPr>
        <a:xfrm>
          <a:off x="0" y="0"/>
          <a:ext cx="0" cy="0"/>
          <a:chOff x="0" y="0"/>
          <a:chExt cx="0" cy="0"/>
        </a:xfrm>
      </p:grpSpPr>
      <p:pic>
        <p:nvPicPr>
          <p:cNvPr id="1579" name="Google Shape;1579;g3db1b23bfce_0_1" title="ppt9F1F.pptx  -  AutoRecovered.png"/>
          <p:cNvPicPr preferRelativeResize="0"/>
          <p:nvPr/>
        </p:nvPicPr>
        <p:blipFill rotWithShape="1">
          <a:blip r:embed="rId3">
            <a:alphaModFix/>
          </a:blip>
          <a:srcRect b="0" l="0" r="0" t="0"/>
          <a:stretch/>
        </p:blipFill>
        <p:spPr>
          <a:xfrm>
            <a:off x="0" y="0"/>
            <a:ext cx="12192000" cy="6858000"/>
          </a:xfrm>
          <a:prstGeom prst="rect">
            <a:avLst/>
          </a:prstGeom>
          <a:noFill/>
          <a:ln>
            <a:noFill/>
          </a:ln>
        </p:spPr>
      </p:pic>
    </p:spTree>
  </p:cSld>
  <p:clrMapOvr>
    <a:masterClrMapping/>
  </p:clrMapOvr>
</p:sld>
</file>

<file path=ppt/slides/slide1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583" name="Shape 1583"/>
        <p:cNvGrpSpPr/>
        <p:nvPr/>
      </p:nvGrpSpPr>
      <p:grpSpPr>
        <a:xfrm>
          <a:off x="0" y="0"/>
          <a:ext cx="0" cy="0"/>
          <a:chOff x="0" y="0"/>
          <a:chExt cx="0" cy="0"/>
        </a:xfrm>
      </p:grpSpPr>
      <p:pic>
        <p:nvPicPr>
          <p:cNvPr descr="A close-up of a logo&#10;&#10;AI-generated content may be incorrect." id="1584" name="Google Shape;1584;g3db1b23bfce_0_25"/>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
        <p:nvSpPr>
          <p:cNvPr id="1585" name="Google Shape;1585;g3db1b23bfce_0_25"/>
          <p:cNvSpPr txBox="1"/>
          <p:nvPr>
            <p:ph type="title"/>
          </p:nvPr>
        </p:nvSpPr>
        <p:spPr>
          <a:xfrm>
            <a:off x="303325" y="129325"/>
            <a:ext cx="10411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b="1" lang="en-US">
                <a:solidFill>
                  <a:srgbClr val="743192"/>
                </a:solidFill>
                <a:latin typeface="Arial"/>
                <a:ea typeface="Arial"/>
                <a:cs typeface="Arial"/>
                <a:sym typeface="Arial"/>
              </a:rPr>
              <a:t>Sites with CIRB Approval: 22 / 69</a:t>
            </a:r>
            <a:endParaRPr b="1">
              <a:solidFill>
                <a:srgbClr val="743192"/>
              </a:solidFill>
              <a:latin typeface="Arial"/>
              <a:ea typeface="Arial"/>
              <a:cs typeface="Arial"/>
              <a:sym typeface="Arial"/>
            </a:endParaRPr>
          </a:p>
        </p:txBody>
      </p:sp>
      <p:sp>
        <p:nvSpPr>
          <p:cNvPr id="1586" name="Google Shape;1586;g3db1b23bfce_0_25"/>
          <p:cNvSpPr txBox="1"/>
          <p:nvPr/>
        </p:nvSpPr>
        <p:spPr>
          <a:xfrm>
            <a:off x="267225" y="1480375"/>
            <a:ext cx="6030300" cy="4274400"/>
          </a:xfrm>
          <a:prstGeom prst="rect">
            <a:avLst/>
          </a:prstGeom>
          <a:noFill/>
          <a:ln>
            <a:noFill/>
          </a:ln>
        </p:spPr>
        <p:txBody>
          <a:bodyPr anchorCtr="0" anchor="t" bIns="45700" lIns="91425" spcFirstLastPara="1" rIns="91425" wrap="square" tIns="45700">
            <a:spAutoFit/>
          </a:bodyPr>
          <a:lstStyle/>
          <a:p>
            <a:pPr indent="-368300" lvl="0" marL="457200" marR="0" rtl="0" algn="l">
              <a:lnSpc>
                <a:spcPct val="100000"/>
              </a:lnSpc>
              <a:spcBef>
                <a:spcPts val="0"/>
              </a:spcBef>
              <a:spcAft>
                <a:spcPts val="0"/>
              </a:spcAft>
              <a:buClr>
                <a:schemeClr val="dk1"/>
              </a:buClr>
              <a:buSzPts val="2200"/>
              <a:buFont typeface="Arial"/>
              <a:buChar char="•"/>
            </a:pPr>
            <a:r>
              <a:rPr b="0" i="0" lang="en-US" sz="2200" u="none" cap="none" strike="noStrike">
                <a:solidFill>
                  <a:srgbClr val="000000"/>
                </a:solidFill>
                <a:latin typeface="Arial"/>
                <a:ea typeface="Arial"/>
                <a:cs typeface="Arial"/>
                <a:sym typeface="Arial"/>
              </a:rPr>
              <a:t>Arthur M. Blank Hospital</a:t>
            </a:r>
            <a:endParaRPr b="0" i="0" sz="2200" u="none" cap="none" strike="noStrike">
              <a:solidFill>
                <a:srgbClr val="000000"/>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rgbClr val="000000"/>
                </a:solidFill>
                <a:latin typeface="Arial"/>
                <a:ea typeface="Arial"/>
                <a:cs typeface="Arial"/>
                <a:sym typeface="Arial"/>
              </a:rPr>
              <a:t>Banner University Medical Center </a:t>
            </a:r>
            <a:endParaRPr b="0" i="0" sz="2200" u="none" cap="none" strike="noStrike">
              <a:solidFill>
                <a:srgbClr val="000000"/>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rgbClr val="000000"/>
                </a:solidFill>
                <a:latin typeface="Arial"/>
                <a:ea typeface="Arial"/>
                <a:cs typeface="Arial"/>
                <a:sym typeface="Arial"/>
              </a:rPr>
              <a:t>Children's National Medical Center</a:t>
            </a:r>
            <a:endParaRPr b="0" i="0" sz="2200" u="none" cap="none" strike="noStrike">
              <a:solidFill>
                <a:srgbClr val="000000"/>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rgbClr val="000000"/>
                </a:solidFill>
                <a:latin typeface="Arial"/>
                <a:ea typeface="Arial"/>
                <a:cs typeface="Arial"/>
                <a:sym typeface="Arial"/>
              </a:rPr>
              <a:t>Emory University Hospital</a:t>
            </a:r>
            <a:endParaRPr b="0" i="0" sz="2200" u="none" cap="none" strike="noStrike">
              <a:solidFill>
                <a:srgbClr val="000000"/>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rgbClr val="000000"/>
                </a:solidFill>
                <a:latin typeface="Arial"/>
                <a:ea typeface="Arial"/>
                <a:cs typeface="Arial"/>
                <a:sym typeface="Arial"/>
              </a:rPr>
              <a:t>Grady Memorial Hospital</a:t>
            </a:r>
            <a:endParaRPr b="0" i="0" sz="2200" u="none" cap="none" strike="noStrike">
              <a:solidFill>
                <a:srgbClr val="000000"/>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rgbClr val="000000"/>
                </a:solidFill>
                <a:latin typeface="Arial"/>
                <a:ea typeface="Arial"/>
                <a:cs typeface="Arial"/>
                <a:sym typeface="Arial"/>
              </a:rPr>
              <a:t>Harborview Medical Center</a:t>
            </a:r>
            <a:endParaRPr b="0" i="0" sz="2200" u="none" cap="none" strike="noStrike">
              <a:solidFill>
                <a:srgbClr val="000000"/>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rgbClr val="000000"/>
                </a:solidFill>
                <a:latin typeface="Arial"/>
                <a:ea typeface="Arial"/>
                <a:cs typeface="Arial"/>
                <a:sym typeface="Arial"/>
              </a:rPr>
              <a:t>IU Health Methodist Hospital</a:t>
            </a:r>
            <a:endParaRPr b="0" i="0" sz="2200" u="none" cap="none" strike="noStrike">
              <a:solidFill>
                <a:srgbClr val="000000"/>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rgbClr val="000000"/>
                </a:solidFill>
                <a:latin typeface="Arial"/>
                <a:ea typeface="Arial"/>
                <a:cs typeface="Arial"/>
                <a:sym typeface="Arial"/>
              </a:rPr>
              <a:t>Jefferson Einstein Philadelphia Hospital</a:t>
            </a:r>
            <a:endParaRPr b="0" i="0" sz="2200" u="none" cap="none" strike="noStrike">
              <a:solidFill>
                <a:srgbClr val="000000"/>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rgbClr val="000000"/>
                </a:solidFill>
                <a:latin typeface="Arial"/>
                <a:ea typeface="Arial"/>
                <a:cs typeface="Arial"/>
                <a:sym typeface="Arial"/>
              </a:rPr>
              <a:t>Memorial Hermann</a:t>
            </a:r>
            <a:endParaRPr b="0" i="0" sz="2200" u="none" cap="none" strike="noStrike">
              <a:solidFill>
                <a:srgbClr val="000000"/>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rgbClr val="000000"/>
                </a:solidFill>
                <a:latin typeface="Arial"/>
                <a:ea typeface="Arial"/>
                <a:cs typeface="Arial"/>
                <a:sym typeface="Arial"/>
              </a:rPr>
              <a:t>Nationwide Children's Hospital</a:t>
            </a:r>
            <a:endParaRPr b="0" i="0" sz="2200" u="none" cap="none" strike="noStrike">
              <a:solidFill>
                <a:srgbClr val="000000"/>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rgbClr val="000000"/>
                </a:solidFill>
                <a:latin typeface="Arial"/>
                <a:ea typeface="Arial"/>
                <a:cs typeface="Arial"/>
                <a:sym typeface="Arial"/>
              </a:rPr>
              <a:t>Nemours Children’s Hospital </a:t>
            </a:r>
            <a:endParaRPr b="0" i="0" sz="2200" u="none" cap="none" strike="noStrike">
              <a:solidFill>
                <a:schemeClr val="dk1"/>
              </a:solidFill>
              <a:latin typeface="Arial"/>
              <a:ea typeface="Arial"/>
              <a:cs typeface="Arial"/>
              <a:sym typeface="Arial"/>
            </a:endParaRPr>
          </a:p>
        </p:txBody>
      </p:sp>
      <p:sp>
        <p:nvSpPr>
          <p:cNvPr id="1587" name="Google Shape;1587;g3db1b23bfce_0_25"/>
          <p:cNvSpPr txBox="1"/>
          <p:nvPr/>
        </p:nvSpPr>
        <p:spPr>
          <a:xfrm>
            <a:off x="5752625" y="1455025"/>
            <a:ext cx="6030300" cy="4325100"/>
          </a:xfrm>
          <a:prstGeom prst="rect">
            <a:avLst/>
          </a:prstGeom>
          <a:noFill/>
          <a:ln>
            <a:noFill/>
          </a:ln>
        </p:spPr>
        <p:txBody>
          <a:bodyPr anchorCtr="0" anchor="t" bIns="45700" lIns="91425" spcFirstLastPara="1" rIns="91425" wrap="square" tIns="45700">
            <a:spAutoFit/>
          </a:bodyPr>
          <a:lstStyle/>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rgbClr val="000000"/>
                </a:solidFill>
                <a:latin typeface="Arial"/>
                <a:ea typeface="Arial"/>
                <a:cs typeface="Arial"/>
                <a:sym typeface="Arial"/>
              </a:rPr>
              <a:t>Oregon Health &amp; Sciences University </a:t>
            </a:r>
            <a:endParaRPr b="0" i="0" sz="2200" u="none" cap="none" strike="noStrike">
              <a:solidFill>
                <a:srgbClr val="000000"/>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rgbClr val="000000"/>
                </a:solidFill>
                <a:latin typeface="Arial"/>
                <a:ea typeface="Arial"/>
                <a:cs typeface="Arial"/>
                <a:sym typeface="Arial"/>
              </a:rPr>
              <a:t>OSU Wexner Medical Center</a:t>
            </a:r>
            <a:endParaRPr b="0" i="0" sz="2200" u="none" cap="none" strike="noStrike">
              <a:solidFill>
                <a:srgbClr val="000000"/>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rgbClr val="000000"/>
                </a:solidFill>
                <a:latin typeface="Arial"/>
                <a:ea typeface="Arial"/>
                <a:cs typeface="Arial"/>
                <a:sym typeface="Arial"/>
              </a:rPr>
              <a:t>Reading Hospital</a:t>
            </a:r>
            <a:endParaRPr b="0" i="0" sz="2200" u="none" cap="none" strike="noStrike">
              <a:solidFill>
                <a:srgbClr val="000000"/>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rgbClr val="000000"/>
                </a:solidFill>
                <a:latin typeface="Arial"/>
                <a:ea typeface="Arial"/>
                <a:cs typeface="Arial"/>
                <a:sym typeface="Arial"/>
              </a:rPr>
              <a:t>Riley Hospital for Children/IU Health</a:t>
            </a:r>
            <a:endParaRPr b="0" i="0" sz="2200" u="none" cap="none" strike="noStrike">
              <a:solidFill>
                <a:srgbClr val="000000"/>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rgbClr val="000000"/>
                </a:solidFill>
                <a:latin typeface="Arial"/>
                <a:ea typeface="Arial"/>
                <a:cs typeface="Arial"/>
                <a:sym typeface="Arial"/>
              </a:rPr>
              <a:t>Temple University Hospital</a:t>
            </a:r>
            <a:endParaRPr b="0" i="0" sz="2200" u="none" cap="none" strike="noStrike">
              <a:solidFill>
                <a:srgbClr val="000000"/>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rgbClr val="000000"/>
                </a:solidFill>
                <a:latin typeface="Arial"/>
                <a:ea typeface="Arial"/>
                <a:cs typeface="Arial"/>
                <a:sym typeface="Arial"/>
              </a:rPr>
              <a:t>UC Davis Medical Center</a:t>
            </a:r>
            <a:endParaRPr b="0" i="0" sz="2200" u="none" cap="none" strike="noStrike">
              <a:solidFill>
                <a:srgbClr val="000000"/>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rgbClr val="000000"/>
                </a:solidFill>
                <a:latin typeface="Arial"/>
                <a:ea typeface="Arial"/>
                <a:cs typeface="Arial"/>
                <a:sym typeface="Arial"/>
              </a:rPr>
              <a:t>University of Michigan </a:t>
            </a:r>
            <a:endParaRPr b="0" i="0" sz="2200" u="none" cap="none" strike="noStrike">
              <a:solidFill>
                <a:srgbClr val="000000"/>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rgbClr val="000000"/>
                </a:solidFill>
                <a:latin typeface="Arial"/>
                <a:ea typeface="Arial"/>
                <a:cs typeface="Arial"/>
                <a:sym typeface="Arial"/>
              </a:rPr>
              <a:t>UPMC Children's Hospital of Pittsburgh</a:t>
            </a:r>
            <a:endParaRPr b="0" i="0" sz="2200" u="none" cap="none" strike="noStrike">
              <a:solidFill>
                <a:srgbClr val="000000"/>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rgbClr val="000000"/>
                </a:solidFill>
                <a:latin typeface="Arial"/>
                <a:ea typeface="Arial"/>
                <a:cs typeface="Arial"/>
                <a:sym typeface="Arial"/>
              </a:rPr>
              <a:t>UPMC Presbyterian Hospital</a:t>
            </a:r>
            <a:endParaRPr b="0" i="0" sz="2200" u="none" cap="none" strike="noStrike">
              <a:solidFill>
                <a:srgbClr val="000000"/>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rgbClr val="000000"/>
                </a:solidFill>
                <a:latin typeface="Arial"/>
                <a:ea typeface="Arial"/>
                <a:cs typeface="Arial"/>
                <a:sym typeface="Arial"/>
              </a:rPr>
              <a:t>UVA Medical Center</a:t>
            </a:r>
            <a:endParaRPr b="0" i="0" sz="2200" u="none" cap="none" strike="noStrike">
              <a:solidFill>
                <a:srgbClr val="000000"/>
              </a:solidFill>
              <a:latin typeface="Arial"/>
              <a:ea typeface="Arial"/>
              <a:cs typeface="Arial"/>
              <a:sym typeface="Arial"/>
            </a:endParaRPr>
          </a:p>
          <a:p>
            <a:pPr indent="-368300" lvl="0" marL="457200" marR="0" rtl="0" algn="l">
              <a:lnSpc>
                <a:spcPct val="115000"/>
              </a:lnSpc>
              <a:spcBef>
                <a:spcPts val="0"/>
              </a:spcBef>
              <a:spcAft>
                <a:spcPts val="0"/>
              </a:spcAft>
              <a:buClr>
                <a:schemeClr val="dk1"/>
              </a:buClr>
              <a:buSzPts val="2200"/>
              <a:buFont typeface="Arial"/>
              <a:buChar char="•"/>
            </a:pPr>
            <a:r>
              <a:rPr b="0" i="0" lang="en-US" sz="2200" u="none" cap="none" strike="noStrike">
                <a:solidFill>
                  <a:srgbClr val="000000"/>
                </a:solidFill>
                <a:latin typeface="Arial"/>
                <a:ea typeface="Arial"/>
                <a:cs typeface="Arial"/>
                <a:sym typeface="Arial"/>
              </a:rPr>
              <a:t>Yale New Haven Hospital</a:t>
            </a:r>
            <a:endParaRPr b="0" i="0" sz="2200" u="none" cap="none" strike="noStrike">
              <a:solidFill>
                <a:srgbClr val="000000"/>
              </a:solidFill>
              <a:latin typeface="Arial"/>
              <a:ea typeface="Arial"/>
              <a:cs typeface="Arial"/>
              <a:sym typeface="Arial"/>
            </a:endParaRPr>
          </a:p>
        </p:txBody>
      </p:sp>
    </p:spTree>
  </p:cSld>
  <p:clrMapOvr>
    <a:masterClrMapping/>
  </p:clrMapOvr>
</p:sld>
</file>

<file path=ppt/slides/slide1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591" name="Shape 1591"/>
        <p:cNvGrpSpPr/>
        <p:nvPr/>
      </p:nvGrpSpPr>
      <p:grpSpPr>
        <a:xfrm>
          <a:off x="0" y="0"/>
          <a:ext cx="0" cy="0"/>
          <a:chOff x="0" y="0"/>
          <a:chExt cx="0" cy="0"/>
        </a:xfrm>
      </p:grpSpPr>
      <p:sp>
        <p:nvSpPr>
          <p:cNvPr id="1592" name="Google Shape;1592;g3db61d23d18_3_20"/>
          <p:cNvSpPr/>
          <p:nvPr/>
        </p:nvSpPr>
        <p:spPr>
          <a:xfrm>
            <a:off x="0" y="1"/>
            <a:ext cx="121917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593" name="Google Shape;1593;g3db61d23d18_3_20"/>
          <p:cNvSpPr/>
          <p:nvPr/>
        </p:nvSpPr>
        <p:spPr>
          <a:xfrm>
            <a:off x="305" y="0"/>
            <a:ext cx="12191700" cy="6858000"/>
          </a:xfrm>
          <a:prstGeom prst="rect">
            <a:avLst/>
          </a:prstGeom>
          <a:gradFill>
            <a:gsLst>
              <a:gs pos="0">
                <a:srgbClr val="6F8183">
                  <a:alpha val="20000"/>
                </a:srgbClr>
              </a:gs>
              <a:gs pos="16000">
                <a:srgbClr val="6F8183">
                  <a:alpha val="20000"/>
                </a:srgbClr>
              </a:gs>
              <a:gs pos="85000">
                <a:srgbClr val="AD84C6">
                  <a:alpha val="40000"/>
                </a:srgbClr>
              </a:gs>
              <a:gs pos="100000">
                <a:srgbClr val="AD84C6">
                  <a:alpha val="40000"/>
                </a:srgbClr>
              </a:gs>
            </a:gsLst>
            <a:lin ang="1200014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nvGrpSpPr>
          <p:cNvPr id="1594" name="Google Shape;1594;g3db61d23d18_3_20"/>
          <p:cNvGrpSpPr/>
          <p:nvPr/>
        </p:nvGrpSpPr>
        <p:grpSpPr>
          <a:xfrm>
            <a:off x="1303402" y="3985"/>
            <a:ext cx="9772765" cy="6858000"/>
            <a:chOff x="1303402" y="3985"/>
            <a:chExt cx="9772765" cy="6858000"/>
          </a:xfrm>
        </p:grpSpPr>
        <p:sp>
          <p:nvSpPr>
            <p:cNvPr id="1595" name="Google Shape;1595;g3db61d23d18_3_20"/>
            <p:cNvSpPr/>
            <p:nvPr/>
          </p:nvSpPr>
          <p:spPr>
            <a:xfrm>
              <a:off x="1560551" y="3985"/>
              <a:ext cx="9313016" cy="6858000"/>
            </a:xfrm>
            <a:custGeom>
              <a:rect b="b" l="l" r="r" t="t"/>
              <a:pathLst>
                <a:path extrusionOk="0" h="6858000" w="9313016">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596" name="Google Shape;1596;g3db61d23d18_3_20"/>
            <p:cNvSpPr/>
            <p:nvPr/>
          </p:nvSpPr>
          <p:spPr>
            <a:xfrm>
              <a:off x="1659468" y="3985"/>
              <a:ext cx="9065550" cy="6858000"/>
            </a:xfrm>
            <a:custGeom>
              <a:rect b="b" l="l" r="r" t="t"/>
              <a:pathLst>
                <a:path extrusionOk="0" h="6858000" w="906555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597" name="Google Shape;1597;g3db61d23d18_3_20"/>
            <p:cNvSpPr/>
            <p:nvPr/>
          </p:nvSpPr>
          <p:spPr>
            <a:xfrm>
              <a:off x="1648217" y="3985"/>
              <a:ext cx="9088051" cy="6858000"/>
            </a:xfrm>
            <a:custGeom>
              <a:rect b="b" l="l" r="r" t="t"/>
              <a:pathLst>
                <a:path extrusionOk="0" h="6858000" w="9088051">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598" name="Google Shape;1598;g3db61d23d18_3_20"/>
            <p:cNvSpPr/>
            <p:nvPr/>
          </p:nvSpPr>
          <p:spPr>
            <a:xfrm>
              <a:off x="1629061" y="3985"/>
              <a:ext cx="9107210" cy="6858000"/>
            </a:xfrm>
            <a:custGeom>
              <a:rect b="b" l="l" r="r" t="t"/>
              <a:pathLst>
                <a:path extrusionOk="0" h="6858000" w="910721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599" name="Google Shape;1599;g3db61d23d18_3_20"/>
            <p:cNvSpPr/>
            <p:nvPr/>
          </p:nvSpPr>
          <p:spPr>
            <a:xfrm>
              <a:off x="1303402" y="3985"/>
              <a:ext cx="9767847" cy="6858000"/>
            </a:xfrm>
            <a:custGeom>
              <a:rect b="b" l="l" r="r" t="t"/>
              <a:pathLst>
                <a:path extrusionOk="0" h="6858000" w="9767847">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lt1">
                <a:alpha val="50196"/>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00" name="Google Shape;1600;g3db61d23d18_3_20"/>
            <p:cNvSpPr/>
            <p:nvPr/>
          </p:nvSpPr>
          <p:spPr>
            <a:xfrm>
              <a:off x="1318434" y="3985"/>
              <a:ext cx="9747620" cy="6858000"/>
            </a:xfrm>
            <a:custGeom>
              <a:rect b="b" l="l" r="r" t="t"/>
              <a:pathLst>
                <a:path extrusionOk="0" h="6858000" w="974762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lt1">
                <a:alpha val="2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01" name="Google Shape;1601;g3db61d23d18_3_20"/>
            <p:cNvSpPr/>
            <p:nvPr/>
          </p:nvSpPr>
          <p:spPr>
            <a:xfrm>
              <a:off x="1308320" y="3985"/>
              <a:ext cx="9767847" cy="6858000"/>
            </a:xfrm>
            <a:custGeom>
              <a:rect b="b" l="l" r="r" t="t"/>
              <a:pathLst>
                <a:path extrusionOk="0" h="6858000" w="9767847">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lt1">
                <a:alpha val="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1602" name="Google Shape;1602;g3db61d23d18_3_20"/>
          <p:cNvSpPr txBox="1"/>
          <p:nvPr>
            <p:ph type="ctrTitle"/>
          </p:nvPr>
        </p:nvSpPr>
        <p:spPr>
          <a:xfrm>
            <a:off x="3215400" y="2217701"/>
            <a:ext cx="5760900" cy="19113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Arial"/>
              <a:buNone/>
            </a:pPr>
            <a:r>
              <a:rPr b="1" lang="en-US" sz="4900">
                <a:latin typeface="Arial"/>
                <a:ea typeface="Arial"/>
                <a:cs typeface="Arial"/>
                <a:sym typeface="Arial"/>
              </a:rPr>
              <a:t>eConsent</a:t>
            </a:r>
            <a:endParaRPr b="1" sz="4900">
              <a:latin typeface="Arial"/>
              <a:ea typeface="Arial"/>
              <a:cs typeface="Arial"/>
              <a:sym typeface="Arial"/>
            </a:endParaRPr>
          </a:p>
          <a:p>
            <a:pPr indent="0" lvl="0" marL="0" rtl="0" algn="l">
              <a:lnSpc>
                <a:spcPct val="90000"/>
              </a:lnSpc>
              <a:spcBef>
                <a:spcPts val="0"/>
              </a:spcBef>
              <a:spcAft>
                <a:spcPts val="0"/>
              </a:spcAft>
              <a:buClr>
                <a:schemeClr val="dk1"/>
              </a:buClr>
              <a:buSzPts val="1800"/>
              <a:buFont typeface="Arial"/>
              <a:buNone/>
            </a:pPr>
            <a:r>
              <a:t/>
            </a:r>
            <a:endParaRPr b="1" sz="4400">
              <a:latin typeface="Arial"/>
              <a:ea typeface="Arial"/>
              <a:cs typeface="Arial"/>
              <a:sym typeface="Arial"/>
            </a:endParaRPr>
          </a:p>
        </p:txBody>
      </p:sp>
      <p:sp>
        <p:nvSpPr>
          <p:cNvPr id="1603" name="Google Shape;1603;g3db61d23d18_3_20"/>
          <p:cNvSpPr txBox="1"/>
          <p:nvPr>
            <p:ph idx="1" type="subTitle"/>
          </p:nvPr>
        </p:nvSpPr>
        <p:spPr>
          <a:xfrm>
            <a:off x="3215729" y="4290202"/>
            <a:ext cx="5760900" cy="682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2"/>
              </a:buClr>
              <a:buSzPts val="2400"/>
              <a:buNone/>
            </a:pPr>
            <a:r>
              <a:rPr lang="en-US"/>
              <a:t>Vince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1602"/>
                                        </p:tgtEl>
                                        <p:attrNameLst>
                                          <p:attrName>style.visibility</p:attrName>
                                        </p:attrNameLst>
                                      </p:cBhvr>
                                      <p:to>
                                        <p:strVal val="visible"/>
                                      </p:to>
                                    </p:set>
                                    <p:animEffect filter="fade" transition="in">
                                      <p:cBhvr>
                                        <p:cTn dur="1000"/>
                                        <p:tgtEl>
                                          <p:spTgt spid="1602"/>
                                        </p:tgtEl>
                                      </p:cBhvr>
                                    </p:animEffect>
                                  </p:childTnLst>
                                </p:cTn>
                              </p:par>
                              <p:par>
                                <p:cTn fill="hold" nodeType="withEffect" presetClass="entr" presetID="10" presetSubtype="0">
                                  <p:stCondLst>
                                    <p:cond delay="1000"/>
                                  </p:stCondLst>
                                  <p:childTnLst>
                                    <p:set>
                                      <p:cBhvr>
                                        <p:cTn dur="1" fill="hold">
                                          <p:stCondLst>
                                            <p:cond delay="0"/>
                                          </p:stCondLst>
                                        </p:cTn>
                                        <p:tgtEl>
                                          <p:spTgt spid="1603">
                                            <p:txEl>
                                              <p:pRg end="0" st="0"/>
                                            </p:txEl>
                                          </p:spTgt>
                                        </p:tgtEl>
                                        <p:attrNameLst>
                                          <p:attrName>style.visibility</p:attrName>
                                        </p:attrNameLst>
                                      </p:cBhvr>
                                      <p:to>
                                        <p:strVal val="visible"/>
                                      </p:to>
                                    </p:set>
                                    <p:animEffect filter="fade" transition="in">
                                      <p:cBhvr>
                                        <p:cTn dur="1000"/>
                                        <p:tgtEl>
                                          <p:spTgt spid="1603">
                                            <p:txEl>
                                              <p:pRg end="0" st="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608" name="Shape 1608"/>
        <p:cNvGrpSpPr/>
        <p:nvPr/>
      </p:nvGrpSpPr>
      <p:grpSpPr>
        <a:xfrm>
          <a:off x="0" y="0"/>
          <a:ext cx="0" cy="0"/>
          <a:chOff x="0" y="0"/>
          <a:chExt cx="0" cy="0"/>
        </a:xfrm>
      </p:grpSpPr>
      <p:sp>
        <p:nvSpPr>
          <p:cNvPr id="1609" name="Google Shape;1609;g3d422ecfddc_0_650"/>
          <p:cNvSpPr txBox="1"/>
          <p:nvPr>
            <p:ph type="title"/>
          </p:nvPr>
        </p:nvSpPr>
        <p:spPr>
          <a:xfrm>
            <a:off x="796825" y="38167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800"/>
              <a:buNone/>
            </a:pPr>
            <a:r>
              <a:rPr lang="en-US">
                <a:solidFill>
                  <a:srgbClr val="7030A0"/>
                </a:solidFill>
                <a:latin typeface="Arial"/>
                <a:ea typeface="Arial"/>
                <a:cs typeface="Arial"/>
                <a:sym typeface="Arial"/>
              </a:rPr>
              <a:t>e-Consent</a:t>
            </a:r>
            <a:endParaRPr>
              <a:solidFill>
                <a:srgbClr val="7030A0"/>
              </a:solidFill>
              <a:latin typeface="Arial"/>
              <a:ea typeface="Arial"/>
              <a:cs typeface="Arial"/>
              <a:sym typeface="Arial"/>
            </a:endParaRPr>
          </a:p>
        </p:txBody>
      </p:sp>
      <p:sp>
        <p:nvSpPr>
          <p:cNvPr id="1610" name="Google Shape;1610;g3d422ecfddc_0_650"/>
          <p:cNvSpPr txBox="1"/>
          <p:nvPr>
            <p:ph idx="1" type="body"/>
          </p:nvPr>
        </p:nvSpPr>
        <p:spPr>
          <a:xfrm>
            <a:off x="838200" y="1586625"/>
            <a:ext cx="10515600" cy="4590300"/>
          </a:xfrm>
          <a:prstGeom prst="rect">
            <a:avLst/>
          </a:prstGeom>
          <a:noFill/>
          <a:ln>
            <a:noFill/>
          </a:ln>
        </p:spPr>
        <p:txBody>
          <a:bodyPr anchorCtr="0" anchor="t" bIns="45700" lIns="91425" spcFirstLastPara="1" rIns="91425" wrap="square" tIns="45700">
            <a:normAutofit fontScale="92500" lnSpcReduction="20000"/>
          </a:bodyPr>
          <a:lstStyle/>
          <a:p>
            <a:pPr indent="-434181" lvl="0" marL="457200" rtl="0" algn="l">
              <a:lnSpc>
                <a:spcPct val="90000"/>
              </a:lnSpc>
              <a:spcBef>
                <a:spcPts val="1000"/>
              </a:spcBef>
              <a:spcAft>
                <a:spcPts val="0"/>
              </a:spcAft>
              <a:buSzPct val="125000"/>
              <a:buChar char="•"/>
            </a:pPr>
            <a:r>
              <a:rPr lang="en-US"/>
              <a:t>RedCap Electronic consent is the prefered way to collect informed consent forms for SIREN</a:t>
            </a:r>
            <a:endParaRPr/>
          </a:p>
          <a:p>
            <a:pPr indent="0" lvl="0" marL="457200" rtl="0" algn="l">
              <a:lnSpc>
                <a:spcPct val="90000"/>
              </a:lnSpc>
              <a:spcBef>
                <a:spcPts val="1000"/>
              </a:spcBef>
              <a:spcAft>
                <a:spcPts val="0"/>
              </a:spcAft>
              <a:buSzPct val="75630"/>
              <a:buNone/>
            </a:pPr>
            <a:r>
              <a:t/>
            </a:r>
            <a:endParaRPr/>
          </a:p>
          <a:p>
            <a:pPr indent="-434181" lvl="0" marL="457200" rtl="0" algn="l">
              <a:lnSpc>
                <a:spcPct val="90000"/>
              </a:lnSpc>
              <a:spcBef>
                <a:spcPts val="1000"/>
              </a:spcBef>
              <a:spcAft>
                <a:spcPts val="0"/>
              </a:spcAft>
              <a:buSzPct val="125000"/>
              <a:buChar char="•"/>
            </a:pPr>
            <a:r>
              <a:rPr b="1" lang="en-US"/>
              <a:t>EFIC enrollments only</a:t>
            </a:r>
            <a:endParaRPr b="1"/>
          </a:p>
          <a:p>
            <a:pPr indent="0" lvl="0" marL="457200" rtl="0" algn="l">
              <a:lnSpc>
                <a:spcPct val="90000"/>
              </a:lnSpc>
              <a:spcBef>
                <a:spcPts val="1000"/>
              </a:spcBef>
              <a:spcAft>
                <a:spcPts val="0"/>
              </a:spcAft>
              <a:buSzPct val="64286"/>
              <a:buNone/>
            </a:pPr>
            <a:r>
              <a:t/>
            </a:r>
            <a:endParaRPr/>
          </a:p>
          <a:p>
            <a:pPr indent="-434181" lvl="0" marL="457200" rtl="0" algn="l">
              <a:lnSpc>
                <a:spcPct val="90000"/>
              </a:lnSpc>
              <a:spcBef>
                <a:spcPts val="1000"/>
              </a:spcBef>
              <a:spcAft>
                <a:spcPts val="0"/>
              </a:spcAft>
              <a:buSzPct val="125000"/>
              <a:buChar char="•"/>
            </a:pPr>
            <a:r>
              <a:rPr lang="en-US"/>
              <a:t>Best for remote verification</a:t>
            </a:r>
            <a:endParaRPr/>
          </a:p>
          <a:p>
            <a:pPr indent="0" lvl="0" marL="457200" rtl="0" algn="l">
              <a:lnSpc>
                <a:spcPct val="90000"/>
              </a:lnSpc>
              <a:spcBef>
                <a:spcPts val="1000"/>
              </a:spcBef>
              <a:spcAft>
                <a:spcPts val="0"/>
              </a:spcAft>
              <a:buSzPct val="64286"/>
              <a:buNone/>
            </a:pPr>
            <a:r>
              <a:t/>
            </a:r>
            <a:endParaRPr/>
          </a:p>
          <a:p>
            <a:pPr indent="-434181" lvl="0" marL="457200" rtl="0" algn="l">
              <a:lnSpc>
                <a:spcPct val="90000"/>
              </a:lnSpc>
              <a:spcBef>
                <a:spcPts val="1000"/>
              </a:spcBef>
              <a:spcAft>
                <a:spcPts val="0"/>
              </a:spcAft>
              <a:buSzPct val="125000"/>
              <a:buChar char="•"/>
            </a:pPr>
            <a:r>
              <a:rPr lang="en-US"/>
              <a:t>Site Specific link</a:t>
            </a:r>
            <a:endParaRPr/>
          </a:p>
          <a:p>
            <a:pPr indent="-334328" lvl="1" marL="914400" rtl="0" algn="l">
              <a:lnSpc>
                <a:spcPct val="90000"/>
              </a:lnSpc>
              <a:spcBef>
                <a:spcPts val="0"/>
              </a:spcBef>
              <a:spcAft>
                <a:spcPts val="0"/>
              </a:spcAft>
              <a:buSzPct val="75000"/>
              <a:buChar char="•"/>
            </a:pPr>
            <a:r>
              <a:rPr lang="en-US"/>
              <a:t>Will include site language</a:t>
            </a:r>
            <a:endParaRPr/>
          </a:p>
          <a:p>
            <a:pPr indent="-334328" lvl="1" marL="914400" rtl="0" algn="l">
              <a:lnSpc>
                <a:spcPct val="90000"/>
              </a:lnSpc>
              <a:spcBef>
                <a:spcPts val="0"/>
              </a:spcBef>
              <a:spcAft>
                <a:spcPts val="0"/>
              </a:spcAft>
              <a:buSzPct val="75000"/>
              <a:buChar char="•"/>
            </a:pPr>
            <a:r>
              <a:rPr lang="en-US"/>
              <a:t>Will include local HIPAA waivers and experimental bill of rights</a:t>
            </a:r>
            <a:endParaRPr/>
          </a:p>
          <a:p>
            <a:pPr indent="-334327" lvl="2" marL="1371600" rtl="0" algn="l">
              <a:lnSpc>
                <a:spcPct val="90000"/>
              </a:lnSpc>
              <a:spcBef>
                <a:spcPts val="0"/>
              </a:spcBef>
              <a:spcAft>
                <a:spcPts val="0"/>
              </a:spcAft>
              <a:buSzPct val="90000"/>
              <a:buChar char="•"/>
            </a:pPr>
            <a:r>
              <a:rPr lang="en-US"/>
              <a:t>Please send these to Vince and double check they are in your build</a:t>
            </a:r>
            <a:endParaRPr/>
          </a:p>
          <a:p>
            <a:pPr indent="-434181" lvl="0" marL="457200" rtl="0" algn="l">
              <a:lnSpc>
                <a:spcPct val="90000"/>
              </a:lnSpc>
              <a:spcBef>
                <a:spcPts val="1000"/>
              </a:spcBef>
              <a:spcAft>
                <a:spcPts val="0"/>
              </a:spcAft>
              <a:buSzPct val="125000"/>
              <a:buChar char="•"/>
            </a:pPr>
            <a:r>
              <a:rPr lang="en-US"/>
              <a:t>Part 11 compliant</a:t>
            </a:r>
            <a:endParaRPr/>
          </a:p>
        </p:txBody>
      </p:sp>
      <p:pic>
        <p:nvPicPr>
          <p:cNvPr descr="A close-up of a logo&#10;&#10;AI-generated content may be incorrect." id="1611" name="Google Shape;1611;g3d422ecfddc_0_650"/>
          <p:cNvPicPr preferRelativeResize="0"/>
          <p:nvPr>
            <p:ph idx="1" type="body"/>
          </p:nvPr>
        </p:nvPicPr>
        <p:blipFill rotWithShape="1">
          <a:blip r:embed="rId3">
            <a:alphaModFix/>
          </a:blip>
          <a:srcRect b="0" l="0" r="0" t="0"/>
          <a:stretch/>
        </p:blipFill>
        <p:spPr>
          <a:xfrm>
            <a:off x="9265180" y="207333"/>
            <a:ext cx="2642100" cy="1169700"/>
          </a:xfrm>
          <a:prstGeom prst="rect">
            <a:avLst/>
          </a:prstGeom>
          <a:noFill/>
          <a:ln>
            <a:noFill/>
          </a:ln>
        </p:spPr>
      </p:pic>
    </p:spTree>
  </p:cSld>
  <p:clrMapOvr>
    <a:masterClrMapping/>
  </p:clrMapOvr>
</p:sld>
</file>

<file path=ppt/slides/slide1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616" name="Shape 1616"/>
        <p:cNvGrpSpPr/>
        <p:nvPr/>
      </p:nvGrpSpPr>
      <p:grpSpPr>
        <a:xfrm>
          <a:off x="0" y="0"/>
          <a:ext cx="0" cy="0"/>
          <a:chOff x="0" y="0"/>
          <a:chExt cx="0" cy="0"/>
        </a:xfrm>
      </p:grpSpPr>
      <p:pic>
        <p:nvPicPr>
          <p:cNvPr id="1617" name="Google Shape;1617;g3d460df9019_0_1"/>
          <p:cNvPicPr preferRelativeResize="0"/>
          <p:nvPr/>
        </p:nvPicPr>
        <p:blipFill rotWithShape="1">
          <a:blip r:embed="rId3">
            <a:alphaModFix/>
          </a:blip>
          <a:srcRect b="0" l="0" r="0" t="0"/>
          <a:stretch/>
        </p:blipFill>
        <p:spPr>
          <a:xfrm>
            <a:off x="4345457" y="0"/>
            <a:ext cx="7801688" cy="6858001"/>
          </a:xfrm>
          <a:prstGeom prst="rect">
            <a:avLst/>
          </a:prstGeom>
          <a:noFill/>
          <a:ln>
            <a:noFill/>
          </a:ln>
        </p:spPr>
      </p:pic>
      <p:sp>
        <p:nvSpPr>
          <p:cNvPr id="1618" name="Google Shape;1618;g3d460df9019_0_1"/>
          <p:cNvSpPr txBox="1"/>
          <p:nvPr/>
        </p:nvSpPr>
        <p:spPr>
          <a:xfrm>
            <a:off x="146125" y="459300"/>
            <a:ext cx="3977100" cy="5991600"/>
          </a:xfrm>
          <a:prstGeom prst="rect">
            <a:avLst/>
          </a:prstGeom>
          <a:noFill/>
          <a:ln>
            <a:noFill/>
          </a:ln>
        </p:spPr>
        <p:txBody>
          <a:bodyPr anchorCtr="0" anchor="ctr" bIns="91425" lIns="91425" spcFirstLastPara="1" rIns="91425" wrap="square" tIns="91425">
            <a:noAutofit/>
          </a:bodyPr>
          <a:lstStyle/>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Test link to be used by all sites.</a:t>
            </a:r>
            <a:endParaRPr b="0" i="0" sz="28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Site specific builds will have unique links in WebDCU</a:t>
            </a:r>
            <a:endParaRPr b="0" i="0" sz="2800" u="none" cap="none" strike="noStrike">
              <a:solidFill>
                <a:schemeClr val="dk1"/>
              </a:solidFill>
              <a:latin typeface="Arial"/>
              <a:ea typeface="Arial"/>
              <a:cs typeface="Arial"/>
              <a:sym typeface="Arial"/>
            </a:endParaRPr>
          </a:p>
        </p:txBody>
      </p:sp>
    </p:spTree>
  </p:cSld>
  <p:clrMapOvr>
    <a:masterClrMapping/>
  </p:clrMapOvr>
</p:sld>
</file>

<file path=ppt/slides/slide1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623" name="Shape 1623"/>
        <p:cNvGrpSpPr/>
        <p:nvPr/>
      </p:nvGrpSpPr>
      <p:grpSpPr>
        <a:xfrm>
          <a:off x="0" y="0"/>
          <a:ext cx="0" cy="0"/>
          <a:chOff x="0" y="0"/>
          <a:chExt cx="0" cy="0"/>
        </a:xfrm>
      </p:grpSpPr>
      <p:sp>
        <p:nvSpPr>
          <p:cNvPr id="1624" name="Google Shape;1624;g3d460df9019_0_21"/>
          <p:cNvSpPr txBox="1"/>
          <p:nvPr/>
        </p:nvSpPr>
        <p:spPr>
          <a:xfrm>
            <a:off x="146125" y="459300"/>
            <a:ext cx="3977100" cy="5991600"/>
          </a:xfrm>
          <a:prstGeom prst="rect">
            <a:avLst/>
          </a:prstGeom>
          <a:noFill/>
          <a:ln>
            <a:noFill/>
          </a:ln>
        </p:spPr>
        <p:txBody>
          <a:bodyPr anchorCtr="0" anchor="ctr" bIns="91425" lIns="91425" spcFirstLastPara="1" rIns="91425" wrap="square" tIns="91425">
            <a:noAutofit/>
          </a:bodyPr>
          <a:lstStyle/>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In person vs over phone will dictate the attestation pathway</a:t>
            </a:r>
            <a:endParaRPr b="0" i="0" sz="28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Ensure correct relationship is being selected</a:t>
            </a:r>
            <a:endParaRPr b="0" i="0" sz="28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Participation Y/N will require a signature either way</a:t>
            </a:r>
            <a:endParaRPr b="0" i="0" sz="2800" u="none" cap="none" strike="noStrike">
              <a:solidFill>
                <a:schemeClr val="dk1"/>
              </a:solidFill>
              <a:latin typeface="Arial"/>
              <a:ea typeface="Arial"/>
              <a:cs typeface="Arial"/>
              <a:sym typeface="Arial"/>
            </a:endParaRPr>
          </a:p>
        </p:txBody>
      </p:sp>
      <p:pic>
        <p:nvPicPr>
          <p:cNvPr id="1625" name="Google Shape;1625;g3d460df9019_0_21"/>
          <p:cNvPicPr preferRelativeResize="0"/>
          <p:nvPr/>
        </p:nvPicPr>
        <p:blipFill rotWithShape="1">
          <a:blip r:embed="rId3">
            <a:alphaModFix/>
          </a:blip>
          <a:srcRect b="0" l="0" r="0" t="0"/>
          <a:stretch/>
        </p:blipFill>
        <p:spPr>
          <a:xfrm>
            <a:off x="4275625" y="152400"/>
            <a:ext cx="7763974" cy="6449250"/>
          </a:xfrm>
          <a:prstGeom prst="rect">
            <a:avLst/>
          </a:prstGeom>
          <a:noFill/>
          <a:ln>
            <a:noFill/>
          </a:ln>
        </p:spPr>
      </p:pic>
    </p:spTree>
  </p:cSld>
  <p:clrMapOvr>
    <a:masterClrMapping/>
  </p:clrMapOvr>
</p:sld>
</file>

<file path=ppt/slides/slide1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630" name="Shape 1630"/>
        <p:cNvGrpSpPr/>
        <p:nvPr/>
      </p:nvGrpSpPr>
      <p:grpSpPr>
        <a:xfrm>
          <a:off x="0" y="0"/>
          <a:ext cx="0" cy="0"/>
          <a:chOff x="0" y="0"/>
          <a:chExt cx="0" cy="0"/>
        </a:xfrm>
      </p:grpSpPr>
      <p:sp>
        <p:nvSpPr>
          <p:cNvPr id="1631" name="Google Shape;1631;g3d460df9019_0_29"/>
          <p:cNvSpPr txBox="1"/>
          <p:nvPr/>
        </p:nvSpPr>
        <p:spPr>
          <a:xfrm>
            <a:off x="146125" y="459300"/>
            <a:ext cx="3977100" cy="5991600"/>
          </a:xfrm>
          <a:prstGeom prst="rect">
            <a:avLst/>
          </a:prstGeom>
          <a:noFill/>
          <a:ln>
            <a:noFill/>
          </a:ln>
        </p:spPr>
        <p:txBody>
          <a:bodyPr anchorCtr="0" anchor="ctr" bIns="91425" lIns="91425" spcFirstLastPara="1" rIns="91425" wrap="square" tIns="91425">
            <a:noAutofit/>
          </a:bodyPr>
          <a:lstStyle/>
          <a:p>
            <a:pPr indent="-406400" lvl="0" marL="457200" marR="0" rtl="0" algn="l">
              <a:lnSpc>
                <a:spcPct val="100000"/>
              </a:lnSpc>
              <a:spcBef>
                <a:spcPts val="0"/>
              </a:spcBef>
              <a:spcAft>
                <a:spcPts val="0"/>
              </a:spcAft>
              <a:buClr>
                <a:schemeClr val="dk1"/>
              </a:buClr>
              <a:buSzPts val="2800"/>
              <a:buFont typeface="Arial"/>
              <a:buChar char="●"/>
            </a:pPr>
            <a:r>
              <a:rPr lang="en-US" sz="2800">
                <a:solidFill>
                  <a:schemeClr val="dk1"/>
                </a:solidFill>
              </a:rPr>
              <a:t>Attestation</a:t>
            </a:r>
            <a:r>
              <a:rPr b="0" i="0" lang="en-US" sz="2800" u="none" cap="none" strike="noStrike">
                <a:solidFill>
                  <a:schemeClr val="dk1"/>
                </a:solidFill>
                <a:latin typeface="Arial"/>
                <a:ea typeface="Arial"/>
                <a:cs typeface="Arial"/>
                <a:sym typeface="Arial"/>
              </a:rPr>
              <a:t> of consent by the authorized study team member collecting consent</a:t>
            </a:r>
            <a:endParaRPr b="0" i="0" sz="28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If collected on paper or remote this will be sent in a seperate form</a:t>
            </a:r>
            <a:endParaRPr b="0" i="0" sz="2800" u="none" cap="none" strike="noStrike">
              <a:solidFill>
                <a:schemeClr val="dk1"/>
              </a:solidFill>
              <a:latin typeface="Arial"/>
              <a:ea typeface="Arial"/>
              <a:cs typeface="Arial"/>
              <a:sym typeface="Arial"/>
            </a:endParaRPr>
          </a:p>
        </p:txBody>
      </p:sp>
      <p:pic>
        <p:nvPicPr>
          <p:cNvPr id="1632" name="Google Shape;1632;g3d460df9019_0_29"/>
          <p:cNvPicPr preferRelativeResize="0"/>
          <p:nvPr/>
        </p:nvPicPr>
        <p:blipFill rotWithShape="1">
          <a:blip r:embed="rId3">
            <a:alphaModFix/>
          </a:blip>
          <a:srcRect b="0" l="0" r="0" t="0"/>
          <a:stretch/>
        </p:blipFill>
        <p:spPr>
          <a:xfrm>
            <a:off x="4275625" y="152400"/>
            <a:ext cx="7763976" cy="6419526"/>
          </a:xfrm>
          <a:prstGeom prst="rect">
            <a:avLst/>
          </a:prstGeom>
          <a:noFill/>
          <a:ln>
            <a:noFill/>
          </a:ln>
        </p:spPr>
      </p:pic>
    </p:spTree>
  </p:cSld>
  <p:clrMapOvr>
    <a:masterClrMapping/>
  </p:clrMapOvr>
</p:sld>
</file>

<file path=ppt/slides/slide1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637" name="Shape 1637"/>
        <p:cNvGrpSpPr/>
        <p:nvPr/>
      </p:nvGrpSpPr>
      <p:grpSpPr>
        <a:xfrm>
          <a:off x="0" y="0"/>
          <a:ext cx="0" cy="0"/>
          <a:chOff x="0" y="0"/>
          <a:chExt cx="0" cy="0"/>
        </a:xfrm>
      </p:grpSpPr>
      <p:sp>
        <p:nvSpPr>
          <p:cNvPr id="1638" name="Google Shape;1638;g3d460df9019_0_36"/>
          <p:cNvSpPr txBox="1"/>
          <p:nvPr/>
        </p:nvSpPr>
        <p:spPr>
          <a:xfrm>
            <a:off x="146125" y="459300"/>
            <a:ext cx="3977100" cy="5991600"/>
          </a:xfrm>
          <a:prstGeom prst="rect">
            <a:avLst/>
          </a:prstGeom>
          <a:noFill/>
          <a:ln>
            <a:noFill/>
          </a:ln>
        </p:spPr>
        <p:txBody>
          <a:bodyPr anchorCtr="0" anchor="ctr" bIns="91425" lIns="91425" spcFirstLastPara="1" rIns="91425" wrap="square" tIns="91425">
            <a:noAutofit/>
          </a:bodyPr>
          <a:lstStyle/>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Verification that selections are collect and agreement to signature</a:t>
            </a:r>
            <a:endParaRPr b="0" i="0" sz="28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Required for </a:t>
            </a:r>
            <a:r>
              <a:rPr lang="en-US" sz="2800">
                <a:solidFill>
                  <a:schemeClr val="dk1"/>
                </a:solidFill>
              </a:rPr>
              <a:t>clinical</a:t>
            </a:r>
            <a:r>
              <a:rPr b="0" i="0" lang="en-US" sz="2800" u="none" cap="none" strike="noStrike">
                <a:solidFill>
                  <a:schemeClr val="dk1"/>
                </a:solidFill>
                <a:latin typeface="Arial"/>
                <a:ea typeface="Arial"/>
                <a:cs typeface="Arial"/>
                <a:sym typeface="Arial"/>
              </a:rPr>
              <a:t> trial eConsent </a:t>
            </a:r>
            <a:endParaRPr b="0" i="0" sz="2800" u="none" cap="none" strike="noStrike">
              <a:solidFill>
                <a:schemeClr val="dk1"/>
              </a:solidFill>
              <a:latin typeface="Arial"/>
              <a:ea typeface="Arial"/>
              <a:cs typeface="Arial"/>
              <a:sym typeface="Arial"/>
            </a:endParaRPr>
          </a:p>
        </p:txBody>
      </p:sp>
      <p:pic>
        <p:nvPicPr>
          <p:cNvPr id="1639" name="Google Shape;1639;g3d460df9019_0_36"/>
          <p:cNvPicPr preferRelativeResize="0"/>
          <p:nvPr/>
        </p:nvPicPr>
        <p:blipFill rotWithShape="1">
          <a:blip r:embed="rId3">
            <a:alphaModFix/>
          </a:blip>
          <a:srcRect b="0" l="0" r="0" t="0"/>
          <a:stretch/>
        </p:blipFill>
        <p:spPr>
          <a:xfrm>
            <a:off x="4275625" y="152400"/>
            <a:ext cx="7275795" cy="6553199"/>
          </a:xfrm>
          <a:prstGeom prst="rect">
            <a:avLst/>
          </a:prstGeom>
          <a:noFill/>
          <a:ln>
            <a:noFill/>
          </a:ln>
        </p:spPr>
      </p:pic>
    </p:spTree>
  </p:cSld>
  <p:clrMapOvr>
    <a:masterClrMapping/>
  </p:clrMapOvr>
</p:sld>
</file>

<file path=ppt/slides/slide1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644" name="Shape 1644"/>
        <p:cNvGrpSpPr/>
        <p:nvPr/>
      </p:nvGrpSpPr>
      <p:grpSpPr>
        <a:xfrm>
          <a:off x="0" y="0"/>
          <a:ext cx="0" cy="0"/>
          <a:chOff x="0" y="0"/>
          <a:chExt cx="0" cy="0"/>
        </a:xfrm>
      </p:grpSpPr>
      <p:sp>
        <p:nvSpPr>
          <p:cNvPr id="1645" name="Google Shape;1645;g3d460df9019_0_44"/>
          <p:cNvSpPr txBox="1"/>
          <p:nvPr/>
        </p:nvSpPr>
        <p:spPr>
          <a:xfrm>
            <a:off x="146125" y="459300"/>
            <a:ext cx="3977100" cy="5991600"/>
          </a:xfrm>
          <a:prstGeom prst="rect">
            <a:avLst/>
          </a:prstGeom>
          <a:noFill/>
          <a:ln>
            <a:noFill/>
          </a:ln>
        </p:spPr>
        <p:txBody>
          <a:bodyPr anchorCtr="0" anchor="ctr" bIns="91425" lIns="91425" spcFirstLastPara="1" rIns="91425" wrap="square" tIns="91425">
            <a:noAutofit/>
          </a:bodyPr>
          <a:lstStyle/>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Copy can be sent to the signers email</a:t>
            </a:r>
            <a:endParaRPr b="0" i="0" sz="28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If this is a remote consent they can also download a copy</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p:txBody>
      </p:sp>
      <p:pic>
        <p:nvPicPr>
          <p:cNvPr id="1646" name="Google Shape;1646;g3d460df9019_0_44"/>
          <p:cNvPicPr preferRelativeResize="0"/>
          <p:nvPr/>
        </p:nvPicPr>
        <p:blipFill rotWithShape="1">
          <a:blip r:embed="rId3">
            <a:alphaModFix/>
          </a:blip>
          <a:srcRect b="0" l="0" r="0" t="0"/>
          <a:stretch/>
        </p:blipFill>
        <p:spPr>
          <a:xfrm>
            <a:off x="4123225" y="803750"/>
            <a:ext cx="7999950" cy="5125350"/>
          </a:xfrm>
          <a:prstGeom prst="rect">
            <a:avLst/>
          </a:prstGeom>
          <a:noFill/>
          <a:ln>
            <a:noFill/>
          </a:ln>
        </p:spPr>
      </p:pic>
    </p:spTree>
  </p:cSld>
  <p:clrMapOvr>
    <a:masterClrMapping/>
  </p:clrMapOvr>
</p:sld>
</file>

<file path=ppt/slides/slide1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651" name="Shape 1651"/>
        <p:cNvGrpSpPr/>
        <p:nvPr/>
      </p:nvGrpSpPr>
      <p:grpSpPr>
        <a:xfrm>
          <a:off x="0" y="0"/>
          <a:ext cx="0" cy="0"/>
          <a:chOff x="0" y="0"/>
          <a:chExt cx="0" cy="0"/>
        </a:xfrm>
      </p:grpSpPr>
      <p:sp>
        <p:nvSpPr>
          <p:cNvPr id="1652" name="Google Shape;1652;g3d460df9019_0_51"/>
          <p:cNvSpPr txBox="1"/>
          <p:nvPr/>
        </p:nvSpPr>
        <p:spPr>
          <a:xfrm>
            <a:off x="146125" y="459300"/>
            <a:ext cx="3977100" cy="5991600"/>
          </a:xfrm>
          <a:prstGeom prst="rect">
            <a:avLst/>
          </a:prstGeom>
          <a:noFill/>
          <a:ln>
            <a:noFill/>
          </a:ln>
        </p:spPr>
        <p:txBody>
          <a:bodyPr anchorCtr="0" anchor="ctr" bIns="91425" lIns="91425" spcFirstLastPara="1" rIns="91425" wrap="square" tIns="91425">
            <a:noAutofit/>
          </a:bodyPr>
          <a:lstStyle/>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All study team members with consent </a:t>
            </a:r>
            <a:r>
              <a:rPr lang="en-US" sz="2800">
                <a:solidFill>
                  <a:schemeClr val="dk1"/>
                </a:solidFill>
              </a:rPr>
              <a:t>responsibility</a:t>
            </a:r>
            <a:r>
              <a:rPr b="0" i="0" lang="en-US" sz="2800" u="none" cap="none" strike="noStrike">
                <a:solidFill>
                  <a:schemeClr val="dk1"/>
                </a:solidFill>
                <a:latin typeface="Arial"/>
                <a:ea typeface="Arial"/>
                <a:cs typeface="Arial"/>
                <a:sym typeface="Arial"/>
              </a:rPr>
              <a:t> will receive an email copy and notification</a:t>
            </a:r>
            <a:endParaRPr b="0" i="0" sz="28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Secure email sent automatically</a:t>
            </a:r>
            <a:endParaRPr b="0"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p:txBody>
      </p:sp>
      <p:pic>
        <p:nvPicPr>
          <p:cNvPr id="1653" name="Google Shape;1653;g3d460df9019_0_51"/>
          <p:cNvPicPr preferRelativeResize="0"/>
          <p:nvPr/>
        </p:nvPicPr>
        <p:blipFill rotWithShape="1">
          <a:blip r:embed="rId3">
            <a:alphaModFix/>
          </a:blip>
          <a:srcRect b="0" l="0" r="0" t="0"/>
          <a:stretch/>
        </p:blipFill>
        <p:spPr>
          <a:xfrm>
            <a:off x="4567900" y="275250"/>
            <a:ext cx="7102175" cy="5642400"/>
          </a:xfrm>
          <a:prstGeom prst="rect">
            <a:avLst/>
          </a:prstGeom>
          <a:noFill/>
          <a:ln>
            <a:noFill/>
          </a:ln>
        </p:spPr>
      </p:pic>
    </p:spTree>
  </p:cSld>
  <p:clrMapOvr>
    <a:masterClrMapping/>
  </p:clrMapOvr>
</p:sld>
</file>

<file path=ppt/slides/slide1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658" name="Shape 1658"/>
        <p:cNvGrpSpPr/>
        <p:nvPr/>
      </p:nvGrpSpPr>
      <p:grpSpPr>
        <a:xfrm>
          <a:off x="0" y="0"/>
          <a:ext cx="0" cy="0"/>
          <a:chOff x="0" y="0"/>
          <a:chExt cx="0" cy="0"/>
        </a:xfrm>
      </p:grpSpPr>
      <p:sp>
        <p:nvSpPr>
          <p:cNvPr id="1659" name="Google Shape;1659;g3d460df9019_0_64"/>
          <p:cNvSpPr txBox="1"/>
          <p:nvPr/>
        </p:nvSpPr>
        <p:spPr>
          <a:xfrm>
            <a:off x="146125" y="459300"/>
            <a:ext cx="3977100" cy="5991600"/>
          </a:xfrm>
          <a:prstGeom prst="rect">
            <a:avLst/>
          </a:prstGeom>
          <a:noFill/>
          <a:ln>
            <a:noFill/>
          </a:ln>
        </p:spPr>
        <p:txBody>
          <a:bodyPr anchorCtr="0" anchor="ctr" bIns="91425" lIns="91425" spcFirstLastPara="1" rIns="91425" wrap="square" tIns="91425">
            <a:noAutofit/>
          </a:bodyPr>
          <a:lstStyle/>
          <a:p>
            <a:pPr indent="-406400" lvl="0" marL="457200" marR="0" rtl="0" algn="l">
              <a:lnSpc>
                <a:spcPct val="100000"/>
              </a:lnSpc>
              <a:spcBef>
                <a:spcPts val="0"/>
              </a:spcBef>
              <a:spcAft>
                <a:spcPts val="0"/>
              </a:spcAft>
              <a:buClr>
                <a:schemeClr val="dk1"/>
              </a:buClr>
              <a:buSzPts val="2800"/>
              <a:buFont typeface="Arial"/>
              <a:buChar char="●"/>
            </a:pPr>
            <a:r>
              <a:rPr b="0" i="0" lang="en-US" sz="2800" u="none" cap="none" strike="noStrike">
                <a:solidFill>
                  <a:schemeClr val="dk1"/>
                </a:solidFill>
                <a:latin typeface="Arial"/>
                <a:ea typeface="Arial"/>
                <a:cs typeface="Arial"/>
                <a:sym typeface="Arial"/>
              </a:rPr>
              <a:t>Following consent a participant contact form will be sent via email to the group</a:t>
            </a:r>
            <a:endParaRPr b="0" i="0" sz="2800" u="none" cap="none" strike="noStrike">
              <a:solidFill>
                <a:schemeClr val="dk1"/>
              </a:solidFill>
              <a:latin typeface="Arial"/>
              <a:ea typeface="Arial"/>
              <a:cs typeface="Arial"/>
              <a:sym typeface="Arial"/>
            </a:endParaRPr>
          </a:p>
        </p:txBody>
      </p:sp>
      <p:pic>
        <p:nvPicPr>
          <p:cNvPr id="1660" name="Google Shape;1660;g3d460df9019_0_64"/>
          <p:cNvPicPr preferRelativeResize="0"/>
          <p:nvPr/>
        </p:nvPicPr>
        <p:blipFill rotWithShape="1">
          <a:blip r:embed="rId3">
            <a:alphaModFix/>
          </a:blip>
          <a:srcRect b="0" l="0" r="0" t="0"/>
          <a:stretch/>
        </p:blipFill>
        <p:spPr>
          <a:xfrm>
            <a:off x="4588775" y="178500"/>
            <a:ext cx="6909352" cy="6553200"/>
          </a:xfrm>
          <a:prstGeom prst="rect">
            <a:avLst/>
          </a:prstGeom>
          <a:noFill/>
          <a:ln>
            <a:noFill/>
          </a:ln>
        </p:spPr>
      </p:pic>
    </p:spTree>
  </p:cSld>
  <p:clrMapOvr>
    <a:masterClrMapping/>
  </p:clrMapOvr>
</p:sld>
</file>

<file path=ppt/slides/slide1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665" name="Shape 1665"/>
        <p:cNvGrpSpPr/>
        <p:nvPr/>
      </p:nvGrpSpPr>
      <p:grpSpPr>
        <a:xfrm>
          <a:off x="0" y="0"/>
          <a:ext cx="0" cy="0"/>
          <a:chOff x="0" y="0"/>
          <a:chExt cx="0" cy="0"/>
        </a:xfrm>
      </p:grpSpPr>
      <p:sp>
        <p:nvSpPr>
          <p:cNvPr id="1666" name="Google Shape;1666;g3d460df9019_0_58"/>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800"/>
              <a:buNone/>
            </a:pPr>
            <a:r>
              <a:rPr lang="en-US">
                <a:solidFill>
                  <a:srgbClr val="7030A0"/>
                </a:solidFill>
                <a:latin typeface="Arial"/>
                <a:ea typeface="Arial"/>
                <a:cs typeface="Arial"/>
                <a:sym typeface="Arial"/>
              </a:rPr>
              <a:t>Paper and Remote Consent</a:t>
            </a:r>
            <a:endParaRPr>
              <a:solidFill>
                <a:srgbClr val="7030A0"/>
              </a:solidFill>
              <a:latin typeface="Arial"/>
              <a:ea typeface="Arial"/>
              <a:cs typeface="Arial"/>
              <a:sym typeface="Arial"/>
            </a:endParaRPr>
          </a:p>
        </p:txBody>
      </p:sp>
      <p:sp>
        <p:nvSpPr>
          <p:cNvPr id="1667" name="Google Shape;1667;g3d460df9019_0_58"/>
          <p:cNvSpPr txBox="1"/>
          <p:nvPr>
            <p:ph idx="1" type="body"/>
          </p:nvPr>
        </p:nvSpPr>
        <p:spPr>
          <a:xfrm>
            <a:off x="838200" y="1825625"/>
            <a:ext cx="10967700" cy="4351200"/>
          </a:xfrm>
          <a:prstGeom prst="rect">
            <a:avLst/>
          </a:prstGeom>
          <a:noFill/>
          <a:ln>
            <a:noFill/>
          </a:ln>
        </p:spPr>
        <p:txBody>
          <a:bodyPr anchorCtr="0" anchor="t" bIns="45700" lIns="91425" spcFirstLastPara="1" rIns="91425" wrap="square" tIns="45700">
            <a:normAutofit/>
          </a:bodyPr>
          <a:lstStyle/>
          <a:p>
            <a:pPr indent="-406400" lvl="0" marL="457200" rtl="0" algn="l">
              <a:lnSpc>
                <a:spcPct val="90000"/>
              </a:lnSpc>
              <a:spcBef>
                <a:spcPts val="1000"/>
              </a:spcBef>
              <a:spcAft>
                <a:spcPts val="0"/>
              </a:spcAft>
              <a:buSzPts val="2800"/>
              <a:buChar char="•"/>
            </a:pPr>
            <a:r>
              <a:rPr lang="en-US"/>
              <a:t>Participant</a:t>
            </a:r>
            <a:r>
              <a:rPr lang="en-US"/>
              <a:t> contact form will ask how consent was obtained if on paper upload the </a:t>
            </a:r>
            <a:r>
              <a:rPr lang="en-US"/>
              <a:t>scanned</a:t>
            </a:r>
            <a:r>
              <a:rPr lang="en-US"/>
              <a:t> PDF here</a:t>
            </a:r>
            <a:endParaRPr/>
          </a:p>
          <a:p>
            <a:pPr indent="-406400" lvl="0" marL="457200" rtl="0" algn="l">
              <a:lnSpc>
                <a:spcPct val="90000"/>
              </a:lnSpc>
              <a:spcBef>
                <a:spcPts val="0"/>
              </a:spcBef>
              <a:spcAft>
                <a:spcPts val="0"/>
              </a:spcAft>
              <a:buSzPts val="2800"/>
              <a:buChar char="•"/>
            </a:pPr>
            <a:r>
              <a:rPr lang="en-US"/>
              <a:t>Attestation will be sent in a </a:t>
            </a:r>
            <a:r>
              <a:rPr lang="en-US"/>
              <a:t>separate</a:t>
            </a:r>
            <a:r>
              <a:rPr lang="en-US"/>
              <a:t> email</a:t>
            </a:r>
            <a:endParaRPr/>
          </a:p>
          <a:p>
            <a:pPr indent="0" lvl="0" marL="0" rtl="0" algn="l">
              <a:lnSpc>
                <a:spcPct val="90000"/>
              </a:lnSpc>
              <a:spcBef>
                <a:spcPts val="1000"/>
              </a:spcBef>
              <a:spcAft>
                <a:spcPts val="0"/>
              </a:spcAft>
              <a:buSzPts val="1800"/>
              <a:buNone/>
            </a:pPr>
            <a:r>
              <a:t/>
            </a:r>
            <a:endParaRPr/>
          </a:p>
        </p:txBody>
      </p:sp>
      <p:pic>
        <p:nvPicPr>
          <p:cNvPr id="1668" name="Google Shape;1668;g3d460df9019_0_58"/>
          <p:cNvPicPr preferRelativeResize="0"/>
          <p:nvPr/>
        </p:nvPicPr>
        <p:blipFill rotWithShape="1">
          <a:blip r:embed="rId3">
            <a:alphaModFix/>
          </a:blip>
          <a:srcRect b="0" l="0" r="0" t="0"/>
          <a:stretch/>
        </p:blipFill>
        <p:spPr>
          <a:xfrm>
            <a:off x="1981200" y="3307950"/>
            <a:ext cx="8229600" cy="2590800"/>
          </a:xfrm>
          <a:prstGeom prst="rect">
            <a:avLst/>
          </a:prstGeom>
          <a:noFill/>
          <a:ln>
            <a:noFill/>
          </a:ln>
        </p:spPr>
      </p:pic>
      <p:pic>
        <p:nvPicPr>
          <p:cNvPr descr="A close-up of a logo&#10;&#10;AI-generated content may be incorrect." id="1669" name="Google Shape;1669;g3d460df9019_0_58"/>
          <p:cNvPicPr preferRelativeResize="0"/>
          <p:nvPr>
            <p:ph idx="1" type="body"/>
          </p:nvPr>
        </p:nvPicPr>
        <p:blipFill rotWithShape="1">
          <a:blip r:embed="rId4">
            <a:alphaModFix/>
          </a:blip>
          <a:srcRect b="0" l="0" r="0" t="0"/>
          <a:stretch/>
        </p:blipFill>
        <p:spPr>
          <a:xfrm>
            <a:off x="9265180" y="207333"/>
            <a:ext cx="2642100" cy="11697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Violet">
      <a:dk1>
        <a:srgbClr val="000000"/>
      </a:dk1>
      <a:lt1>
        <a:srgbClr val="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2025-11-06T21:33:02Z</dcterms:created>
  <dc:creator>Cervantes, Vincent</dc:creator>
</cp:coreProperties>
</file>