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43.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137.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1.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14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140.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141.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43.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3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4"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 id="366" r:id="rId117"/>
    <p:sldId id="367" r:id="rId118"/>
    <p:sldId id="368" r:id="rId119"/>
    <p:sldId id="369" r:id="rId120"/>
    <p:sldId id="370" r:id="rId121"/>
    <p:sldId id="371" r:id="rId122"/>
    <p:sldId id="372" r:id="rId123"/>
    <p:sldId id="373" r:id="rId124"/>
    <p:sldId id="374" r:id="rId125"/>
    <p:sldId id="375" r:id="rId126"/>
    <p:sldId id="376" r:id="rId127"/>
    <p:sldId id="377" r:id="rId128"/>
    <p:sldId id="378" r:id="rId129"/>
    <p:sldId id="379" r:id="rId130"/>
    <p:sldId id="380" r:id="rId131"/>
    <p:sldId id="381" r:id="rId132"/>
    <p:sldId id="382" r:id="rId133"/>
    <p:sldId id="383" r:id="rId134"/>
    <p:sldId id="384" r:id="rId135"/>
    <p:sldId id="385" r:id="rId136"/>
    <p:sldId id="386" r:id="rId137"/>
    <p:sldId id="387" r:id="rId138"/>
    <p:sldId id="388" r:id="rId139"/>
    <p:sldId id="389" r:id="rId140"/>
    <p:sldId id="390" r:id="rId141"/>
    <p:sldId id="391" r:id="rId142"/>
    <p:sldId id="392" r:id="rId143"/>
    <p:sldId id="393" r:id="rId144"/>
    <p:sldId id="394" r:id="rId145"/>
    <p:sldId id="395" r:id="rId146"/>
    <p:sldId id="396" r:id="rId147"/>
    <p:sldId id="397" r:id="rId148"/>
    <p:sldId id="398" r:id="rId149"/>
    <p:sldId id="399" r:id="rId150"/>
    <p:sldId id="400" r:id="rId151"/>
    <p:sldId id="401" r:id="rId152"/>
  </p:sldIdLst>
  <p:sldSz cy="6858000" cx="12192000"/>
  <p:notesSz cx="6858000" cy="9144000"/>
  <p:embeddedFontLst>
    <p:embeddedFont>
      <p:font typeface="Play"/>
      <p:regular r:id="rId153"/>
      <p:bold r:id="rId154"/>
    </p:embeddedFont>
    <p:embeddedFont>
      <p:font typeface="Urbanist Medium"/>
      <p:regular r:id="rId155"/>
      <p:bold r:id="rId156"/>
      <p:italic r:id="rId157"/>
      <p:boldItalic r:id="rId158"/>
    </p:embeddedFont>
    <p:embeddedFont>
      <p:font typeface="Urbanist"/>
      <p:regular r:id="rId159"/>
      <p:bold r:id="rId160"/>
      <p:italic r:id="rId161"/>
      <p:boldItalic r:id="rId16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63" roundtripDataSignature="AMtx7mjs9fyHJiP4mvuxstfyn+vUHtF36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8792ED4-F822-4C4B-A564-D2FAD31978A1}">
  <a:tblStyle styleId="{48792ED4-F822-4C4B-A564-D2FAD31978A1}"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959657DA-11D9-4C57-B6CB-8AF82BAD7C42}" styleName="Table_1">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07" Type="http://schemas.openxmlformats.org/officeDocument/2006/relationships/slide" Target="slides/slide101.xml"/><Relationship Id="rId106" Type="http://schemas.openxmlformats.org/officeDocument/2006/relationships/slide" Target="slides/slide100.xml"/><Relationship Id="rId105" Type="http://schemas.openxmlformats.org/officeDocument/2006/relationships/slide" Target="slides/slide99.xml"/><Relationship Id="rId104" Type="http://schemas.openxmlformats.org/officeDocument/2006/relationships/slide" Target="slides/slide98.xml"/><Relationship Id="rId109" Type="http://schemas.openxmlformats.org/officeDocument/2006/relationships/slide" Target="slides/slide103.xml"/><Relationship Id="rId108" Type="http://schemas.openxmlformats.org/officeDocument/2006/relationships/slide" Target="slides/slide102.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103" Type="http://schemas.openxmlformats.org/officeDocument/2006/relationships/slide" Target="slides/slide97.xml"/><Relationship Id="rId102" Type="http://schemas.openxmlformats.org/officeDocument/2006/relationships/slide" Target="slides/slide96.xml"/><Relationship Id="rId101" Type="http://schemas.openxmlformats.org/officeDocument/2006/relationships/slide" Target="slides/slide95.xml"/><Relationship Id="rId100" Type="http://schemas.openxmlformats.org/officeDocument/2006/relationships/slide" Target="slides/slide94.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29" Type="http://schemas.openxmlformats.org/officeDocument/2006/relationships/slide" Target="slides/slide123.xml"/><Relationship Id="rId128" Type="http://schemas.openxmlformats.org/officeDocument/2006/relationships/slide" Target="slides/slide122.xml"/><Relationship Id="rId127" Type="http://schemas.openxmlformats.org/officeDocument/2006/relationships/slide" Target="slides/slide121.xml"/><Relationship Id="rId126" Type="http://schemas.openxmlformats.org/officeDocument/2006/relationships/slide" Target="slides/slide120.xml"/><Relationship Id="rId26" Type="http://schemas.openxmlformats.org/officeDocument/2006/relationships/slide" Target="slides/slide20.xml"/><Relationship Id="rId121" Type="http://schemas.openxmlformats.org/officeDocument/2006/relationships/slide" Target="slides/slide115.xml"/><Relationship Id="rId25" Type="http://schemas.openxmlformats.org/officeDocument/2006/relationships/slide" Target="slides/slide19.xml"/><Relationship Id="rId120" Type="http://schemas.openxmlformats.org/officeDocument/2006/relationships/slide" Target="slides/slide114.xml"/><Relationship Id="rId28" Type="http://schemas.openxmlformats.org/officeDocument/2006/relationships/slide" Target="slides/slide22.xml"/><Relationship Id="rId27" Type="http://schemas.openxmlformats.org/officeDocument/2006/relationships/slide" Target="slides/slide21.xml"/><Relationship Id="rId125" Type="http://schemas.openxmlformats.org/officeDocument/2006/relationships/slide" Target="slides/slide119.xml"/><Relationship Id="rId29" Type="http://schemas.openxmlformats.org/officeDocument/2006/relationships/slide" Target="slides/slide23.xml"/><Relationship Id="rId124" Type="http://schemas.openxmlformats.org/officeDocument/2006/relationships/slide" Target="slides/slide118.xml"/><Relationship Id="rId123" Type="http://schemas.openxmlformats.org/officeDocument/2006/relationships/slide" Target="slides/slide117.xml"/><Relationship Id="rId122" Type="http://schemas.openxmlformats.org/officeDocument/2006/relationships/slide" Target="slides/slide116.xml"/><Relationship Id="rId95" Type="http://schemas.openxmlformats.org/officeDocument/2006/relationships/slide" Target="slides/slide89.xml"/><Relationship Id="rId94" Type="http://schemas.openxmlformats.org/officeDocument/2006/relationships/slide" Target="slides/slide88.xml"/><Relationship Id="rId97" Type="http://schemas.openxmlformats.org/officeDocument/2006/relationships/slide" Target="slides/slide91.xml"/><Relationship Id="rId96" Type="http://schemas.openxmlformats.org/officeDocument/2006/relationships/slide" Target="slides/slide90.xml"/><Relationship Id="rId11" Type="http://schemas.openxmlformats.org/officeDocument/2006/relationships/slide" Target="slides/slide5.xml"/><Relationship Id="rId99" Type="http://schemas.openxmlformats.org/officeDocument/2006/relationships/slide" Target="slides/slide93.xml"/><Relationship Id="rId10" Type="http://schemas.openxmlformats.org/officeDocument/2006/relationships/slide" Target="slides/slide4.xml"/><Relationship Id="rId98" Type="http://schemas.openxmlformats.org/officeDocument/2006/relationships/slide" Target="slides/slide92.xml"/><Relationship Id="rId13" Type="http://schemas.openxmlformats.org/officeDocument/2006/relationships/slide" Target="slides/slide7.xml"/><Relationship Id="rId12" Type="http://schemas.openxmlformats.org/officeDocument/2006/relationships/slide" Target="slides/slide6.xml"/><Relationship Id="rId91" Type="http://schemas.openxmlformats.org/officeDocument/2006/relationships/slide" Target="slides/slide85.xml"/><Relationship Id="rId90" Type="http://schemas.openxmlformats.org/officeDocument/2006/relationships/slide" Target="slides/slide84.xml"/><Relationship Id="rId93" Type="http://schemas.openxmlformats.org/officeDocument/2006/relationships/slide" Target="slides/slide87.xml"/><Relationship Id="rId92" Type="http://schemas.openxmlformats.org/officeDocument/2006/relationships/slide" Target="slides/slide86.xml"/><Relationship Id="rId118" Type="http://schemas.openxmlformats.org/officeDocument/2006/relationships/slide" Target="slides/slide112.xml"/><Relationship Id="rId117" Type="http://schemas.openxmlformats.org/officeDocument/2006/relationships/slide" Target="slides/slide111.xml"/><Relationship Id="rId116" Type="http://schemas.openxmlformats.org/officeDocument/2006/relationships/slide" Target="slides/slide110.xml"/><Relationship Id="rId115" Type="http://schemas.openxmlformats.org/officeDocument/2006/relationships/slide" Target="slides/slide109.xml"/><Relationship Id="rId119" Type="http://schemas.openxmlformats.org/officeDocument/2006/relationships/slide" Target="slides/slide113.xml"/><Relationship Id="rId15" Type="http://schemas.openxmlformats.org/officeDocument/2006/relationships/slide" Target="slides/slide9.xml"/><Relationship Id="rId110" Type="http://schemas.openxmlformats.org/officeDocument/2006/relationships/slide" Target="slides/slide104.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14" Type="http://schemas.openxmlformats.org/officeDocument/2006/relationships/slide" Target="slides/slide108.xml"/><Relationship Id="rId18" Type="http://schemas.openxmlformats.org/officeDocument/2006/relationships/slide" Target="slides/slide12.xml"/><Relationship Id="rId113" Type="http://schemas.openxmlformats.org/officeDocument/2006/relationships/slide" Target="slides/slide107.xml"/><Relationship Id="rId112" Type="http://schemas.openxmlformats.org/officeDocument/2006/relationships/slide" Target="slides/slide106.xml"/><Relationship Id="rId111" Type="http://schemas.openxmlformats.org/officeDocument/2006/relationships/slide" Target="slides/slide105.xml"/><Relationship Id="rId84" Type="http://schemas.openxmlformats.org/officeDocument/2006/relationships/slide" Target="slides/slide78.xml"/><Relationship Id="rId83" Type="http://schemas.openxmlformats.org/officeDocument/2006/relationships/slide" Target="slides/slide77.xml"/><Relationship Id="rId86" Type="http://schemas.openxmlformats.org/officeDocument/2006/relationships/slide" Target="slides/slide80.xml"/><Relationship Id="rId85" Type="http://schemas.openxmlformats.org/officeDocument/2006/relationships/slide" Target="slides/slide79.xml"/><Relationship Id="rId88" Type="http://schemas.openxmlformats.org/officeDocument/2006/relationships/slide" Target="slides/slide82.xml"/><Relationship Id="rId150" Type="http://schemas.openxmlformats.org/officeDocument/2006/relationships/slide" Target="slides/slide144.xml"/><Relationship Id="rId87" Type="http://schemas.openxmlformats.org/officeDocument/2006/relationships/slide" Target="slides/slide81.xml"/><Relationship Id="rId89" Type="http://schemas.openxmlformats.org/officeDocument/2006/relationships/slide" Target="slides/slide83.xml"/><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149" Type="http://schemas.openxmlformats.org/officeDocument/2006/relationships/slide" Target="slides/slide143.xml"/><Relationship Id="rId4" Type="http://schemas.openxmlformats.org/officeDocument/2006/relationships/slideMaster" Target="slideMasters/slideMaster1.xml"/><Relationship Id="rId148" Type="http://schemas.openxmlformats.org/officeDocument/2006/relationships/slide" Target="slides/slide142.xml"/><Relationship Id="rId9" Type="http://schemas.openxmlformats.org/officeDocument/2006/relationships/slide" Target="slides/slide3.xml"/><Relationship Id="rId143" Type="http://schemas.openxmlformats.org/officeDocument/2006/relationships/slide" Target="slides/slide137.xml"/><Relationship Id="rId142" Type="http://schemas.openxmlformats.org/officeDocument/2006/relationships/slide" Target="slides/slide136.xml"/><Relationship Id="rId141" Type="http://schemas.openxmlformats.org/officeDocument/2006/relationships/slide" Target="slides/slide135.xml"/><Relationship Id="rId140" Type="http://schemas.openxmlformats.org/officeDocument/2006/relationships/slide" Target="slides/slide134.xml"/><Relationship Id="rId5" Type="http://schemas.openxmlformats.org/officeDocument/2006/relationships/slideMaster" Target="slideMasters/slideMaster2.xml"/><Relationship Id="rId147" Type="http://schemas.openxmlformats.org/officeDocument/2006/relationships/slide" Target="slides/slide141.xml"/><Relationship Id="rId6" Type="http://schemas.openxmlformats.org/officeDocument/2006/relationships/notesMaster" Target="notesMasters/notesMaster1.xml"/><Relationship Id="rId146" Type="http://schemas.openxmlformats.org/officeDocument/2006/relationships/slide" Target="slides/slide140.xml"/><Relationship Id="rId7" Type="http://schemas.openxmlformats.org/officeDocument/2006/relationships/slide" Target="slides/slide1.xml"/><Relationship Id="rId145" Type="http://schemas.openxmlformats.org/officeDocument/2006/relationships/slide" Target="slides/slide139.xml"/><Relationship Id="rId8" Type="http://schemas.openxmlformats.org/officeDocument/2006/relationships/slide" Target="slides/slide2.xml"/><Relationship Id="rId144" Type="http://schemas.openxmlformats.org/officeDocument/2006/relationships/slide" Target="slides/slide138.xml"/><Relationship Id="rId73" Type="http://schemas.openxmlformats.org/officeDocument/2006/relationships/slide" Target="slides/slide67.xml"/><Relationship Id="rId72" Type="http://schemas.openxmlformats.org/officeDocument/2006/relationships/slide" Target="slides/slide66.xml"/><Relationship Id="rId75" Type="http://schemas.openxmlformats.org/officeDocument/2006/relationships/slide" Target="slides/slide69.xml"/><Relationship Id="rId74" Type="http://schemas.openxmlformats.org/officeDocument/2006/relationships/slide" Target="slides/slide68.xml"/><Relationship Id="rId77" Type="http://schemas.openxmlformats.org/officeDocument/2006/relationships/slide" Target="slides/slide71.xml"/><Relationship Id="rId76" Type="http://schemas.openxmlformats.org/officeDocument/2006/relationships/slide" Target="slides/slide70.xml"/><Relationship Id="rId79" Type="http://schemas.openxmlformats.org/officeDocument/2006/relationships/slide" Target="slides/slide73.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139" Type="http://schemas.openxmlformats.org/officeDocument/2006/relationships/slide" Target="slides/slide133.xml"/><Relationship Id="rId138" Type="http://schemas.openxmlformats.org/officeDocument/2006/relationships/slide" Target="slides/slide132.xml"/><Relationship Id="rId137" Type="http://schemas.openxmlformats.org/officeDocument/2006/relationships/slide" Target="slides/slide131.xml"/><Relationship Id="rId132" Type="http://schemas.openxmlformats.org/officeDocument/2006/relationships/slide" Target="slides/slide126.xml"/><Relationship Id="rId131" Type="http://schemas.openxmlformats.org/officeDocument/2006/relationships/slide" Target="slides/slide125.xml"/><Relationship Id="rId130" Type="http://schemas.openxmlformats.org/officeDocument/2006/relationships/slide" Target="slides/slide124.xml"/><Relationship Id="rId136" Type="http://schemas.openxmlformats.org/officeDocument/2006/relationships/slide" Target="slides/slide130.xml"/><Relationship Id="rId135" Type="http://schemas.openxmlformats.org/officeDocument/2006/relationships/slide" Target="slides/slide129.xml"/><Relationship Id="rId134" Type="http://schemas.openxmlformats.org/officeDocument/2006/relationships/slide" Target="slides/slide128.xml"/><Relationship Id="rId133" Type="http://schemas.openxmlformats.org/officeDocument/2006/relationships/slide" Target="slides/slide127.xml"/><Relationship Id="rId62" Type="http://schemas.openxmlformats.org/officeDocument/2006/relationships/slide" Target="slides/slide56.xml"/><Relationship Id="rId61" Type="http://schemas.openxmlformats.org/officeDocument/2006/relationships/slide" Target="slides/slide55.xml"/><Relationship Id="rId64" Type="http://schemas.openxmlformats.org/officeDocument/2006/relationships/slide" Target="slides/slide58.xml"/><Relationship Id="rId63" Type="http://schemas.openxmlformats.org/officeDocument/2006/relationships/slide" Target="slides/slide57.xml"/><Relationship Id="rId66" Type="http://schemas.openxmlformats.org/officeDocument/2006/relationships/slide" Target="slides/slide60.xml"/><Relationship Id="rId65" Type="http://schemas.openxmlformats.org/officeDocument/2006/relationships/slide" Target="slides/slide59.xml"/><Relationship Id="rId68" Type="http://schemas.openxmlformats.org/officeDocument/2006/relationships/slide" Target="slides/slide62.xml"/><Relationship Id="rId67" Type="http://schemas.openxmlformats.org/officeDocument/2006/relationships/slide" Target="slides/slide61.xml"/><Relationship Id="rId60" Type="http://schemas.openxmlformats.org/officeDocument/2006/relationships/slide" Target="slides/slide54.xml"/><Relationship Id="rId69" Type="http://schemas.openxmlformats.org/officeDocument/2006/relationships/slide" Target="slides/slide63.xml"/><Relationship Id="rId163" Type="http://customschemas.google.com/relationships/presentationmetadata" Target="metadata"/><Relationship Id="rId162" Type="http://schemas.openxmlformats.org/officeDocument/2006/relationships/font" Target="fonts/Urbanist-boldItalic.fntdata"/><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55" Type="http://schemas.openxmlformats.org/officeDocument/2006/relationships/slide" Target="slides/slide49.xml"/><Relationship Id="rId161" Type="http://schemas.openxmlformats.org/officeDocument/2006/relationships/font" Target="fonts/Urbanist-italic.fntdata"/><Relationship Id="rId54" Type="http://schemas.openxmlformats.org/officeDocument/2006/relationships/slide" Target="slides/slide48.xml"/><Relationship Id="rId160" Type="http://schemas.openxmlformats.org/officeDocument/2006/relationships/font" Target="fonts/Urbanist-bold.fntdata"/><Relationship Id="rId57" Type="http://schemas.openxmlformats.org/officeDocument/2006/relationships/slide" Target="slides/slide51.xml"/><Relationship Id="rId56" Type="http://schemas.openxmlformats.org/officeDocument/2006/relationships/slide" Target="slides/slide50.xml"/><Relationship Id="rId159" Type="http://schemas.openxmlformats.org/officeDocument/2006/relationships/font" Target="fonts/Urbanist-regular.fntdata"/><Relationship Id="rId59" Type="http://schemas.openxmlformats.org/officeDocument/2006/relationships/slide" Target="slides/slide53.xml"/><Relationship Id="rId154" Type="http://schemas.openxmlformats.org/officeDocument/2006/relationships/font" Target="fonts/Play-bold.fntdata"/><Relationship Id="rId58" Type="http://schemas.openxmlformats.org/officeDocument/2006/relationships/slide" Target="slides/slide52.xml"/><Relationship Id="rId153" Type="http://schemas.openxmlformats.org/officeDocument/2006/relationships/font" Target="fonts/Play-regular.fntdata"/><Relationship Id="rId152" Type="http://schemas.openxmlformats.org/officeDocument/2006/relationships/slide" Target="slides/slide146.xml"/><Relationship Id="rId151" Type="http://schemas.openxmlformats.org/officeDocument/2006/relationships/slide" Target="slides/slide145.xml"/><Relationship Id="rId158" Type="http://schemas.openxmlformats.org/officeDocument/2006/relationships/font" Target="fonts/UrbanistMedium-boldItalic.fntdata"/><Relationship Id="rId157" Type="http://schemas.openxmlformats.org/officeDocument/2006/relationships/font" Target="fonts/UrbanistMedium-italic.fntdata"/><Relationship Id="rId156" Type="http://schemas.openxmlformats.org/officeDocument/2006/relationships/font" Target="fonts/UrbanistMedium-bold.fntdata"/><Relationship Id="rId155" Type="http://schemas.openxmlformats.org/officeDocument/2006/relationships/font" Target="fonts/UrbanistMedium-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5" name="Google Shape;18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2" name="Google Shape;20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c2f736c8a3_0_7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8" name="Google Shape;208;g3c2f736c8a3_0_7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d422ecfddc_0_24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4" name="Google Shape;224;g3d422ecfddc_0_2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3cc9fd864d5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0" name="Google Shape;230;g3cc9fd864d5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c2f736c8a3_0_4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2" name="Google Shape;242;g3c2f736c8a3_0_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c2f736c8a3_0_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4" name="Google Shape;254;g3c2f736c8a3_0_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3c2f736c8a3_0_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2" name="Google Shape;262;g3c2f736c8a3_0_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3db1b23bfce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3db1b23bfce_0_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1" name="Google Shape;271;g3db1b23bfce_0_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3db1b23bfce_0_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6" name="Google Shape;276;g3db1b23bfce_0_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3d460df9019_1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4" name="Google Shape;284;g3d460df9019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3c2f736c8a3_2_7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0" name="Google Shape;290;g3c2f736c8a3_2_7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3c2f736c8a3_2_8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7" name="Google Shape;297;g3c2f736c8a3_2_8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3cd674dd85e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4" name="Google Shape;304;g3cd674dd85e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3c2f736c8a3_0_88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1" name="Google Shape;311;g3c2f736c8a3_0_8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3da8c3f9c3f_2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6" name="Google Shape;326;g3da8c3f9c3f_2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3db20e81dfb_0_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4" name="Google Shape;334;g3db20e81dfb_0_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3db20e81dfb_0_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3" name="Google Shape;343;g3db20e81dfb_0_2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3da8c3f9c3f_2_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1" name="Google Shape;351;g3da8c3f9c3f_2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3d422ecfddc_0_49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8" name="Google Shape;358;g3d422ecfddc_0_4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3d422ecfddc_0_6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7" name="Google Shape;367;g3d422ecfddc_0_6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8" name="Google Shape;368;g3d422ecfddc_0_65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3d422ecfddc_0_5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4" name="Google Shape;374;g3d422ecfddc_0_59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5" name="Google Shape;375;g3d422ecfddc_0_59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3d422ecfddc_0_5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3" name="Google Shape;383;g3d422ecfddc_0_540: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
        <p:nvSpPr>
          <p:cNvPr id="384" name="Google Shape;384;g3d422ecfddc_0_540:notes"/>
          <p:cNvSpPr txBox="1"/>
          <p:nvPr>
            <p:ph idx="12" type="sldNum"/>
          </p:nvPr>
        </p:nvSpPr>
        <p:spPr>
          <a:xfrm>
            <a:off x="3884613" y="8685213"/>
            <a:ext cx="2971800" cy="459000"/>
          </a:xfrm>
          <a:prstGeom prst="rect">
            <a:avLst/>
          </a:prstGeom>
          <a:noFill/>
          <a:ln>
            <a:noFill/>
          </a:ln>
        </p:spPr>
        <p:txBody>
          <a:bodyPr anchorCtr="0" anchor="ctr" bIns="89600" lIns="89600" spcFirstLastPara="1" rIns="89600" wrap="square" tIns="89600">
            <a:noAutofit/>
          </a:bodyPr>
          <a:lstStyle/>
          <a:p>
            <a:pPr indent="0" lvl="0" marL="0" rtl="0" algn="l">
              <a:lnSpc>
                <a:spcPct val="100000"/>
              </a:lnSpc>
              <a:spcBef>
                <a:spcPts val="0"/>
              </a:spcBef>
              <a:spcAft>
                <a:spcPts val="0"/>
              </a:spcAft>
              <a:buClr>
                <a:schemeClr val="dk1"/>
              </a:buClr>
              <a:buSzPts val="1400"/>
              <a:buFont typeface="Arial"/>
              <a:buNone/>
            </a:pPr>
            <a:fld id="{00000000-1234-1234-1234-123412341234}" type="slidenum">
              <a:rPr lang="en-US" sz="1400"/>
              <a:t>‹#›</a:t>
            </a:fld>
            <a:endParaRPr sz="1400"/>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3d422ecfddc_0_6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9" name="Google Shape;389;g3d422ecfddc_0_66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0" name="Google Shape;390;g3d422ecfddc_0_66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3d422ecfddc_0_7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9" name="Google Shape;399;g3d422ecfddc_0_7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3d422ecfddc_0_70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4" name="Google Shape;404;g3d422ecfddc_0_7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rPr lang="en-US"/>
              <a:t>Study drug comes in a single vial that contains both levetiracetam and ketamine or placebo.</a:t>
            </a:r>
            <a:endParaRPr/>
          </a:p>
          <a:p>
            <a:pPr indent="0" lvl="0" marL="0" rtl="0" algn="l">
              <a:lnSpc>
                <a:spcPct val="100000"/>
              </a:lnSpc>
              <a:spcBef>
                <a:spcPts val="0"/>
              </a:spcBef>
              <a:spcAft>
                <a:spcPts val="0"/>
              </a:spcAft>
              <a:buClr>
                <a:schemeClr val="dk1"/>
              </a:buClr>
              <a:buSzPts val="1200"/>
              <a:buFont typeface="Arial"/>
              <a:buNone/>
            </a:pPr>
            <a:r>
              <a:t/>
            </a:r>
            <a:endParaRPr/>
          </a:p>
          <a:p>
            <a:pPr indent="0" lvl="0" marL="0" rtl="0" algn="l">
              <a:lnSpc>
                <a:spcPct val="100000"/>
              </a:lnSpc>
              <a:spcBef>
                <a:spcPts val="0"/>
              </a:spcBef>
              <a:spcAft>
                <a:spcPts val="0"/>
              </a:spcAft>
              <a:buClr>
                <a:schemeClr val="dk1"/>
              </a:buClr>
              <a:buSzPts val="1200"/>
              <a:buFont typeface="Arial"/>
              <a:buNone/>
            </a:pPr>
            <a:r>
              <a:rPr lang="en-US"/>
              <a:t>Purple labeled vials are for children &lt;30 kg, white are for larger children and adults.</a:t>
            </a:r>
            <a:endParaRPr/>
          </a:p>
          <a:p>
            <a:pPr indent="0" lvl="0" marL="0" rtl="0" algn="l">
              <a:lnSpc>
                <a:spcPct val="100000"/>
              </a:lnSpc>
              <a:spcBef>
                <a:spcPts val="0"/>
              </a:spcBef>
              <a:spcAft>
                <a:spcPts val="0"/>
              </a:spcAft>
              <a:buClr>
                <a:schemeClr val="dk1"/>
              </a:buClr>
              <a:buSzPts val="1200"/>
              <a:buFont typeface="Arial"/>
              <a:buNone/>
            </a:pPr>
            <a:r>
              <a:rPr lang="en-US"/>
              <a:t>All vials contain the same concentrations of study drug.  Only difference is the vial fill volume - purple has 35 cc, white has 90 cc.  The purpose of the tiers is to minimize the risk of accidental overdose.</a:t>
            </a:r>
            <a:endParaRPr/>
          </a:p>
          <a:p>
            <a:pPr indent="0" lvl="0" marL="0" rtl="0" algn="l">
              <a:lnSpc>
                <a:spcPct val="100000"/>
              </a:lnSpc>
              <a:spcBef>
                <a:spcPts val="0"/>
              </a:spcBef>
              <a:spcAft>
                <a:spcPts val="0"/>
              </a:spcAft>
              <a:buClr>
                <a:schemeClr val="dk1"/>
              </a:buClr>
              <a:buSzPts val="1200"/>
              <a:buFont typeface="Arial"/>
              <a:buNone/>
            </a:pPr>
            <a:r>
              <a:t/>
            </a:r>
            <a:endParaRPr/>
          </a:p>
          <a:p>
            <a:pPr indent="0" lvl="0" marL="0" rtl="0" algn="l">
              <a:lnSpc>
                <a:spcPct val="100000"/>
              </a:lnSpc>
              <a:spcBef>
                <a:spcPts val="0"/>
              </a:spcBef>
              <a:spcAft>
                <a:spcPts val="0"/>
              </a:spcAft>
              <a:buClr>
                <a:schemeClr val="dk1"/>
              </a:buClr>
              <a:buSzPts val="1200"/>
              <a:buFont typeface="Arial"/>
              <a:buNone/>
            </a:pPr>
            <a:r>
              <a:rPr lang="en-US"/>
              <a:t>Best practice is to keep drug in the resuscitation bay omnicell or pyxis.  Storage in a nearby ED pharmacy may be acceptable if it doesn’t cause delay.  Storage in investigational pharmacy is unacceptable because of risk of delay.</a:t>
            </a:r>
            <a:endParaRPr/>
          </a:p>
          <a:p>
            <a:pPr indent="0" lvl="0" marL="0" rtl="0" algn="l">
              <a:lnSpc>
                <a:spcPct val="100000"/>
              </a:lnSpc>
              <a:spcBef>
                <a:spcPts val="0"/>
              </a:spcBef>
              <a:spcAft>
                <a:spcPts val="0"/>
              </a:spcAft>
              <a:buClr>
                <a:schemeClr val="dk1"/>
              </a:buClr>
              <a:buSzPts val="1200"/>
              <a:buFont typeface="Arial"/>
              <a:buNone/>
            </a:pPr>
            <a:r>
              <a:t/>
            </a:r>
            <a:endParaRPr/>
          </a:p>
          <a:p>
            <a:pPr indent="0" lvl="0" marL="0" rtl="0" algn="l">
              <a:lnSpc>
                <a:spcPct val="100000"/>
              </a:lnSpc>
              <a:spcBef>
                <a:spcPts val="0"/>
              </a:spcBef>
              <a:spcAft>
                <a:spcPts val="0"/>
              </a:spcAft>
              <a:buClr>
                <a:schemeClr val="dk1"/>
              </a:buClr>
              <a:buSzPts val="1200"/>
              <a:buFont typeface="Arial"/>
              <a:buNone/>
            </a:pPr>
            <a:r>
              <a:rPr lang="en-US"/>
              <a:t>Resuscitation areas treating kids and adults will receive one pre-randomized vial for each tier.  Resuscitation areas treating only adults will receive one white tier pre-randomized vial.</a:t>
            </a:r>
            <a:endParaRPr/>
          </a:p>
          <a:p>
            <a:pPr indent="0" lvl="0" marL="0" rtl="0" algn="l">
              <a:lnSpc>
                <a:spcPct val="100000"/>
              </a:lnSpc>
              <a:spcBef>
                <a:spcPts val="0"/>
              </a:spcBef>
              <a:spcAft>
                <a:spcPts val="0"/>
              </a:spcAft>
              <a:buClr>
                <a:schemeClr val="dk1"/>
              </a:buClr>
              <a:buSzPts val="1200"/>
              <a:buFont typeface="Arial"/>
              <a:buNone/>
            </a:pPr>
            <a:r>
              <a:rPr lang="en-US"/>
              <a:t>Enrollments entered in WebDCU trigger the central pharmacy to ship a replacement pre-randomized vial on the next business day.  Sites will have a backup vial that is moved to the resuscitation area after an enrollment, until the new randomized vial arrives.  When the new randomized vial is received, it is placed in the resuscitation area and the backup vial is moved back to a pharmacy storage location outside of the resuscitation.  High enrolling sites may have their par of randomized vials increased.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3d422ecfddc_0_70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4" name="Google Shape;414;g3d422ecfddc_0_70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5" name="Google Shape;415;g3d422ecfddc_0_70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3d422ecfddc_0_68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6" name="Google Shape;426;g3d422ecfddc_0_6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3d422ecfddc_0_7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rPr lang="en-US"/>
              <a:t>Start EEG if not started already</a:t>
            </a:r>
            <a:endParaRPr/>
          </a:p>
          <a:p>
            <a:pPr indent="0" lvl="0" marL="0" rtl="0" algn="l">
              <a:lnSpc>
                <a:spcPct val="100000"/>
              </a:lnSpc>
              <a:spcBef>
                <a:spcPts val="0"/>
              </a:spcBef>
              <a:spcAft>
                <a:spcPts val="0"/>
              </a:spcAft>
              <a:buClr>
                <a:schemeClr val="dk1"/>
              </a:buClr>
              <a:buSzPts val="1200"/>
              <a:buFont typeface="Arial"/>
              <a:buNone/>
            </a:pPr>
            <a:r>
              <a:rPr lang="en-US"/>
              <a:t>Get vial number</a:t>
            </a:r>
            <a:endParaRPr/>
          </a:p>
          <a:p>
            <a:pPr indent="0" lvl="0" marL="0" rtl="0" algn="l">
              <a:lnSpc>
                <a:spcPct val="100000"/>
              </a:lnSpc>
              <a:spcBef>
                <a:spcPts val="0"/>
              </a:spcBef>
              <a:spcAft>
                <a:spcPts val="0"/>
              </a:spcAft>
              <a:buClr>
                <a:schemeClr val="dk1"/>
              </a:buClr>
              <a:buSzPts val="1200"/>
              <a:buFont typeface="Arial"/>
              <a:buNone/>
            </a:pPr>
            <a:r>
              <a:rPr lang="en-US"/>
              <a:t>Enter enrollment in WebDCU (with vial number)</a:t>
            </a:r>
            <a:endParaRPr/>
          </a:p>
          <a:p>
            <a:pPr indent="0" lvl="0" marL="0" rtl="0" algn="l">
              <a:lnSpc>
                <a:spcPct val="100000"/>
              </a:lnSpc>
              <a:spcBef>
                <a:spcPts val="0"/>
              </a:spcBef>
              <a:spcAft>
                <a:spcPts val="0"/>
              </a:spcAft>
              <a:buClr>
                <a:schemeClr val="dk1"/>
              </a:buClr>
              <a:buSzPts val="1200"/>
              <a:buFont typeface="Arial"/>
              <a:buNone/>
            </a:pPr>
            <a:r>
              <a:rPr lang="en-US"/>
              <a:t>Collect data (on worksheet or direct data entry) especially primary outcome</a:t>
            </a:r>
            <a:endParaRPr/>
          </a:p>
          <a:p>
            <a:pPr indent="0" lvl="0" marL="0" rtl="0" algn="l">
              <a:lnSpc>
                <a:spcPct val="100000"/>
              </a:lnSpc>
              <a:spcBef>
                <a:spcPts val="0"/>
              </a:spcBef>
              <a:spcAft>
                <a:spcPts val="0"/>
              </a:spcAft>
              <a:buClr>
                <a:schemeClr val="dk1"/>
              </a:buClr>
              <a:buSzPts val="1200"/>
              <a:buFont typeface="Arial"/>
              <a:buNone/>
            </a:pPr>
            <a:r>
              <a:rPr lang="en-US"/>
              <a:t>Ensure charting on source documents is accurate and consistent with worksheet</a:t>
            </a:r>
            <a:endParaRPr/>
          </a:p>
          <a:p>
            <a:pPr indent="0" lvl="0" marL="0" rtl="0" algn="l">
              <a:lnSpc>
                <a:spcPct val="100000"/>
              </a:lnSpc>
              <a:spcBef>
                <a:spcPts val="0"/>
              </a:spcBef>
              <a:spcAft>
                <a:spcPts val="0"/>
              </a:spcAft>
              <a:buClr>
                <a:schemeClr val="dk1"/>
              </a:buClr>
              <a:buSzPts val="1200"/>
              <a:buFont typeface="Arial"/>
              <a:buNone/>
            </a:pPr>
            <a:r>
              <a:rPr lang="en-US"/>
              <a:t>Seek LAR for notification and consent to continue</a:t>
            </a:r>
            <a:endParaRPr/>
          </a:p>
          <a:p>
            <a:pPr indent="0" lvl="0" marL="0" rtl="0" algn="l">
              <a:lnSpc>
                <a:spcPct val="100000"/>
              </a:lnSpc>
              <a:spcBef>
                <a:spcPts val="0"/>
              </a:spcBef>
              <a:spcAft>
                <a:spcPts val="0"/>
              </a:spcAft>
              <a:buClr>
                <a:schemeClr val="dk1"/>
              </a:buClr>
              <a:buSzPts val="1200"/>
              <a:buFont typeface="Arial"/>
              <a:buNone/>
            </a:pPr>
            <a:r>
              <a:rPr lang="en-US"/>
              <a:t>Collect data directly from participant or family (race, ethnicity, medical history, drug reconciliation)</a:t>
            </a:r>
            <a:endParaRPr/>
          </a:p>
          <a:p>
            <a:pPr indent="0" lvl="0" marL="0" rtl="0" algn="l">
              <a:lnSpc>
                <a:spcPct val="100000"/>
              </a:lnSpc>
              <a:spcBef>
                <a:spcPts val="0"/>
              </a:spcBef>
              <a:spcAft>
                <a:spcPts val="0"/>
              </a:spcAft>
              <a:buClr>
                <a:schemeClr val="dk1"/>
              </a:buClr>
              <a:buSzPts val="1200"/>
              <a:buFont typeface="Arial"/>
              <a:buNone/>
            </a:pPr>
            <a:r>
              <a:t/>
            </a:r>
            <a:endParaRPr/>
          </a:p>
        </p:txBody>
      </p:sp>
      <p:sp>
        <p:nvSpPr>
          <p:cNvPr id="441" name="Google Shape;441;g3d422ecfddc_0_7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3d422ecfddc_0_6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3" name="Google Shape;453;g3d422ecfddc_0_67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4" name="Google Shape;454;g3d422ecfddc_0_67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3d44d63b734_0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1" name="Google Shape;461;g3d44d63b734_0_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2" name="Google Shape;462;g3d44d63b734_0_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3d422ecfddc_0_76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7" name="Google Shape;467;g3d422ecfddc_0_7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g3d422ecfddc_0_77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7" name="Google Shape;477;g3d422ecfddc_0_7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3d422ecfddc_0_7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4" name="Google Shape;484;g3d422ecfddc_0_74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5" name="Google Shape;485;g3d422ecfddc_0_74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3d422ecfddc_0_7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1" name="Google Shape;491;g3d422ecfddc_0_75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2" name="Google Shape;492;g3d422ecfddc_0_75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g3d422ecfddc_0_7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8" name="Google Shape;498;g3d422ecfddc_0_78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9" name="Google Shape;499;g3d422ecfddc_0_78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3d422ecfddc_0_5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5" name="Google Shape;505;g3d422ecfddc_0_545: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
        <p:nvSpPr>
          <p:cNvPr id="506" name="Google Shape;506;g3d422ecfddc_0_545:notes"/>
          <p:cNvSpPr txBox="1"/>
          <p:nvPr>
            <p:ph idx="12" type="sldNum"/>
          </p:nvPr>
        </p:nvSpPr>
        <p:spPr>
          <a:xfrm>
            <a:off x="3884613" y="8685213"/>
            <a:ext cx="2971800" cy="459000"/>
          </a:xfrm>
          <a:prstGeom prst="rect">
            <a:avLst/>
          </a:prstGeom>
          <a:noFill/>
          <a:ln>
            <a:noFill/>
          </a:ln>
        </p:spPr>
        <p:txBody>
          <a:bodyPr anchorCtr="0" anchor="ctr" bIns="89600" lIns="89600" spcFirstLastPara="1" rIns="89600" wrap="square" tIns="89600">
            <a:noAutofit/>
          </a:bodyPr>
          <a:lstStyle/>
          <a:p>
            <a:pPr indent="0" lvl="0" marL="0" rtl="0" algn="l">
              <a:lnSpc>
                <a:spcPct val="100000"/>
              </a:lnSpc>
              <a:spcBef>
                <a:spcPts val="0"/>
              </a:spcBef>
              <a:spcAft>
                <a:spcPts val="0"/>
              </a:spcAft>
              <a:buClr>
                <a:schemeClr val="dk1"/>
              </a:buClr>
              <a:buSzPts val="1400"/>
              <a:buFont typeface="Arial"/>
              <a:buNone/>
            </a:pPr>
            <a:fld id="{00000000-1234-1234-1234-123412341234}" type="slidenum">
              <a:rPr lang="en-US" sz="1400"/>
              <a:t>‹#›</a:t>
            </a:fld>
            <a:endParaRPr sz="1400"/>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g3d422ecfddc_0_83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1" name="Google Shape;511;g3d422ecfddc_0_8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g3d422ecfddc_0_88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7" name="Google Shape;527;g3d422ecfddc_0_8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g3db20e81dfb_0_1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4" name="Google Shape;534;g3db20e81dfb_0_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3db20e81dfb_0_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1" name="Google Shape;541;g3db20e81dfb_0_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3db61d23d18_6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8" name="Google Shape;548;g3db61d23d18_6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g3d460df9019_1_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3" name="Google Shape;563;g3d460df9019_1_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g3d460df9019_1_3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304801" lvl="0" marL="457200" rtl="0" algn="l">
              <a:lnSpc>
                <a:spcPct val="100000"/>
              </a:lnSpc>
              <a:spcBef>
                <a:spcPts val="1000"/>
              </a:spcBef>
              <a:spcAft>
                <a:spcPts val="0"/>
              </a:spcAft>
              <a:buClr>
                <a:schemeClr val="dk1"/>
              </a:buClr>
              <a:buSzPts val="1200"/>
              <a:buChar char="-"/>
            </a:pPr>
            <a:r>
              <a:rPr lang="en-US"/>
              <a:t>KESETT is the 1st SIREN study hosted in WebDCU version 2. The link is different than WebDCU version 1, so when you are logging in to find KESETT, please make sure you are using the correct link. </a:t>
            </a:r>
            <a:endParaRPr/>
          </a:p>
          <a:p>
            <a:pPr indent="-304801" lvl="0" marL="457200" rtl="0" algn="l">
              <a:lnSpc>
                <a:spcPct val="100000"/>
              </a:lnSpc>
              <a:spcBef>
                <a:spcPts val="1000"/>
              </a:spcBef>
              <a:spcAft>
                <a:spcPts val="0"/>
              </a:spcAft>
              <a:buClr>
                <a:schemeClr val="dk1"/>
              </a:buClr>
              <a:buSzPts val="1200"/>
              <a:buChar char="-"/>
            </a:pPr>
            <a:r>
              <a:rPr lang="en-US"/>
              <a:t>Permissions are granted based on eDOA roles and responsibilities. If you do not have permissions, please reach out to your site’s Primary Study Coordinator (PSC) to make sure you are on the DOA with the appropriate roles and responsibilities. If anyone is in need of regulatory permissions to work on the DOA or reg docs, please email us at the DCC.</a:t>
            </a:r>
            <a:endParaRPr/>
          </a:p>
          <a:p>
            <a:pPr indent="-304801" lvl="0" marL="457200" rtl="0" algn="l">
              <a:lnSpc>
                <a:spcPct val="100000"/>
              </a:lnSpc>
              <a:spcBef>
                <a:spcPts val="1000"/>
              </a:spcBef>
              <a:spcAft>
                <a:spcPts val="0"/>
              </a:spcAft>
              <a:buSzPts val="1200"/>
              <a:buChar char="-"/>
            </a:pPr>
            <a:r>
              <a:rPr lang="en-US"/>
              <a:t>As a reminder, KESETT is a live database, so please do not be entering any test data.</a:t>
            </a:r>
            <a:endParaRPr/>
          </a:p>
        </p:txBody>
      </p:sp>
      <p:sp>
        <p:nvSpPr>
          <p:cNvPr id="590" name="Google Shape;590;g3d460df9019_1_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g3d460df9019_1_4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304800" lvl="0" marL="457200" rtl="0" algn="l">
              <a:lnSpc>
                <a:spcPct val="115000"/>
              </a:lnSpc>
              <a:spcBef>
                <a:spcPts val="0"/>
              </a:spcBef>
              <a:spcAft>
                <a:spcPts val="0"/>
              </a:spcAft>
              <a:buSzPts val="1200"/>
              <a:buChar char="-"/>
            </a:pPr>
            <a:r>
              <a:rPr lang="en-US"/>
              <a:t>KESETT is a step forward randomization design, so there is not a randomization form to complete in WebDCU. Rather, sites will grab the ‘Use Next’ vial (or ‘Backup’ if the ‘Use Next’ vial is no longer available) and begin study drug infusion.</a:t>
            </a:r>
            <a:endParaRPr/>
          </a:p>
          <a:p>
            <a:pPr indent="-304800" lvl="0" marL="457200" rtl="0" algn="l">
              <a:lnSpc>
                <a:spcPct val="115000"/>
              </a:lnSpc>
              <a:spcBef>
                <a:spcPts val="0"/>
              </a:spcBef>
              <a:spcAft>
                <a:spcPts val="0"/>
              </a:spcAft>
              <a:buSzPts val="1200"/>
              <a:buChar char="-"/>
            </a:pPr>
            <a:r>
              <a:rPr lang="en-US"/>
              <a:t>Within 8 hours of initiation of study drug infusion, you will add a new record to the Subject Enrollment table, then complete and save the record. From here, you will open the Subject CRF Binder, complete,  and submit F501 (Rapid EEG) and F502 (Study Drug Infusion), also within this 8-hour window.</a:t>
            </a:r>
            <a:endParaRPr/>
          </a:p>
          <a:p>
            <a:pPr indent="-304800" lvl="0" marL="457200" rtl="0" algn="l">
              <a:lnSpc>
                <a:spcPct val="115000"/>
              </a:lnSpc>
              <a:spcBef>
                <a:spcPts val="0"/>
              </a:spcBef>
              <a:spcAft>
                <a:spcPts val="0"/>
              </a:spcAft>
              <a:buSzPts val="1200"/>
              <a:buChar char="-"/>
            </a:pPr>
            <a:r>
              <a:rPr lang="en-US"/>
              <a:t>Documentation of the Study Drug ID into F502 will tell the DCC which treatment assignment the participant received.</a:t>
            </a:r>
            <a:endParaRPr/>
          </a:p>
        </p:txBody>
      </p:sp>
      <p:sp>
        <p:nvSpPr>
          <p:cNvPr id="597" name="Google Shape;597;g3d460df9019_1_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g3d460df9019_1_7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304800" lvl="0" marL="457200" rtl="0" algn="l">
              <a:lnSpc>
                <a:spcPct val="115000"/>
              </a:lnSpc>
              <a:spcBef>
                <a:spcPts val="0"/>
              </a:spcBef>
              <a:spcAft>
                <a:spcPts val="0"/>
              </a:spcAft>
              <a:buSzPts val="1200"/>
              <a:buChar char="-"/>
            </a:pPr>
            <a:r>
              <a:rPr lang="en-US"/>
              <a:t>CRF data must be submitted within 5 days of collection. This includes Screen Failures and DCRs.</a:t>
            </a:r>
            <a:endParaRPr/>
          </a:p>
          <a:p>
            <a:pPr indent="0" lvl="0" marL="457200" rtl="0" algn="l">
              <a:lnSpc>
                <a:spcPct val="115000"/>
              </a:lnSpc>
              <a:spcBef>
                <a:spcPts val="0"/>
              </a:spcBef>
              <a:spcAft>
                <a:spcPts val="0"/>
              </a:spcAft>
              <a:buNone/>
            </a:pPr>
            <a:r>
              <a:t/>
            </a:r>
            <a:endParaRPr/>
          </a:p>
          <a:p>
            <a:pPr indent="-304800" lvl="0" marL="457200" rtl="0" algn="l">
              <a:lnSpc>
                <a:spcPct val="115000"/>
              </a:lnSpc>
              <a:spcBef>
                <a:spcPts val="0"/>
              </a:spcBef>
              <a:spcAft>
                <a:spcPts val="0"/>
              </a:spcAft>
              <a:buSzPts val="1200"/>
              <a:buChar char="-"/>
            </a:pPr>
            <a:r>
              <a:rPr lang="en-US"/>
              <a:t>Exceptions include the the aforementioned Subject Enrollment form, F501 (Rapid EEG), and F502 (Study Drug Infusion), which need to be submitted within 8 hours of administration of the study drug.</a:t>
            </a:r>
            <a:endParaRPr/>
          </a:p>
          <a:p>
            <a:pPr indent="0" lvl="0" marL="457200" rtl="0" algn="l">
              <a:lnSpc>
                <a:spcPct val="115000"/>
              </a:lnSpc>
              <a:spcBef>
                <a:spcPts val="0"/>
              </a:spcBef>
              <a:spcAft>
                <a:spcPts val="0"/>
              </a:spcAft>
              <a:buNone/>
            </a:pPr>
            <a:r>
              <a:t/>
            </a:r>
            <a:endParaRPr/>
          </a:p>
          <a:p>
            <a:pPr indent="-304800" lvl="0" marL="457200" rtl="0" algn="l">
              <a:lnSpc>
                <a:spcPct val="115000"/>
              </a:lnSpc>
              <a:spcBef>
                <a:spcPts val="0"/>
              </a:spcBef>
              <a:spcAft>
                <a:spcPts val="0"/>
              </a:spcAft>
              <a:buSzPts val="1200"/>
              <a:buChar char="-"/>
            </a:pPr>
            <a:r>
              <a:rPr lang="en-US"/>
              <a:t>Another exception includes SAEs and DCRs documented on F104 (Adverse Event), which need to be submitted within 24 hours of knowledge of the event.</a:t>
            </a:r>
            <a:endParaRPr/>
          </a:p>
        </p:txBody>
      </p:sp>
      <p:sp>
        <p:nvSpPr>
          <p:cNvPr id="604" name="Google Shape;604;g3d460df9019_1_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g3da8c3f9c3f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11" name="Google Shape;611;g3da8c3f9c3f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304800" lvl="0" marL="457200" rtl="0" algn="l">
              <a:lnSpc>
                <a:spcPct val="115000"/>
              </a:lnSpc>
              <a:spcBef>
                <a:spcPts val="0"/>
              </a:spcBef>
              <a:spcAft>
                <a:spcPts val="0"/>
              </a:spcAft>
              <a:buSzPts val="1200"/>
              <a:buChar char="-"/>
            </a:pPr>
            <a:r>
              <a:rPr lang="en-US"/>
              <a:t>Next, we have ‘Rule Violations’ in WebDCU. Forms cannot be submitted unless rule violations have been addressed. There are 3 types of potential rule violations:</a:t>
            </a:r>
            <a:endParaRPr/>
          </a:p>
          <a:p>
            <a:pPr indent="-304800" lvl="0" marL="457200" rtl="0" algn="l">
              <a:lnSpc>
                <a:spcPct val="115000"/>
              </a:lnSpc>
              <a:spcBef>
                <a:spcPts val="0"/>
              </a:spcBef>
              <a:spcAft>
                <a:spcPts val="0"/>
              </a:spcAft>
              <a:buSzPts val="1200"/>
              <a:buChar char="-"/>
            </a:pPr>
            <a:r>
              <a:rPr lang="en-US"/>
              <a:t>The first is ‘rejection’ rule violations, which require changes to the data in the CRF and cannot be dismissed. If updating the data to get rid of the rule violation does not work, please reach out to the DCC for help. Our contact information is shared at the end of the DCC section.</a:t>
            </a:r>
            <a:endParaRPr/>
          </a:p>
          <a:p>
            <a:pPr indent="-304800" lvl="0" marL="457200" rtl="0" algn="l">
              <a:lnSpc>
                <a:spcPct val="115000"/>
              </a:lnSpc>
              <a:spcBef>
                <a:spcPts val="0"/>
              </a:spcBef>
              <a:spcAft>
                <a:spcPts val="0"/>
              </a:spcAft>
              <a:buSzPts val="1200"/>
              <a:buChar char="-"/>
            </a:pPr>
            <a:r>
              <a:rPr lang="en-US"/>
              <a:t>Unlike rejection rule violations, ‘warning’ and ‘protocol violations’ can be responded to and dismissed if appropriate. When dismissing rule violations, please be as specific as possible. </a:t>
            </a:r>
            <a:endParaRPr/>
          </a:p>
          <a:p>
            <a:pPr indent="-317500" lvl="1" marL="914400" rtl="0" algn="l">
              <a:lnSpc>
                <a:spcPct val="115000"/>
              </a:lnSpc>
              <a:spcBef>
                <a:spcPts val="0"/>
              </a:spcBef>
              <a:spcAft>
                <a:spcPts val="0"/>
              </a:spcAft>
              <a:buSzPts val="1400"/>
              <a:buChar char="-"/>
            </a:pPr>
            <a:r>
              <a:rPr lang="en-US"/>
              <a:t>The example pictured here did a great job on providing ample detail to relay why a temperature unit was not data entered. Just like in this example, you will put the reason for dismissal in the violation message, itself, by clicking on the blue pencil icon. You can see this rule violation, in particular, was a ‘Warning’ due to the ‘W’ in the top left corner of the violation message. A protocol violation would yield a ‘PV’ and a rejection would be represented by an ‘R’.</a:t>
            </a:r>
            <a:endParaRPr/>
          </a:p>
          <a:p>
            <a:pPr indent="0" lvl="0" marL="0" rtl="0" algn="l">
              <a:spcBef>
                <a:spcPts val="0"/>
              </a:spcBef>
              <a:spcAft>
                <a:spcPts val="0"/>
              </a:spcAft>
              <a:buNone/>
            </a:pPr>
            <a:r>
              <a:t/>
            </a:r>
            <a:endParaRPr/>
          </a:p>
        </p:txBody>
      </p:sp>
      <p:sp>
        <p:nvSpPr>
          <p:cNvPr id="612" name="Google Shape;612;g3da8c3f9c3f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g3da8c3f9c3f_0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20" name="Google Shape;620;g3da8c3f9c3f_0_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304800" lvl="0" marL="457200" rtl="0" algn="l">
              <a:spcBef>
                <a:spcPts val="0"/>
              </a:spcBef>
              <a:spcAft>
                <a:spcPts val="0"/>
              </a:spcAft>
              <a:buSzPts val="1200"/>
              <a:buChar char="-"/>
            </a:pPr>
            <a:r>
              <a:rPr lang="en-US"/>
              <a:t>Now we will cover ‘Data Clarification Requests’, which may also be referred to as DCRs or queries. </a:t>
            </a:r>
            <a:endParaRPr/>
          </a:p>
          <a:p>
            <a:pPr indent="-304800" lvl="0" marL="457200" rtl="0" algn="l">
              <a:spcBef>
                <a:spcPts val="0"/>
              </a:spcBef>
              <a:spcAft>
                <a:spcPts val="0"/>
              </a:spcAft>
              <a:buClr>
                <a:schemeClr val="dk1"/>
              </a:buClr>
              <a:buSzPts val="1200"/>
              <a:buChar char="-"/>
            </a:pPr>
            <a:r>
              <a:rPr lang="en-US"/>
              <a:t>Data Clarification Requests will be generated on an as-needed basis by the central team.</a:t>
            </a:r>
            <a:endParaRPr/>
          </a:p>
          <a:p>
            <a:pPr indent="-304800" lvl="0" marL="457200" rtl="0" algn="l">
              <a:spcBef>
                <a:spcPts val="0"/>
              </a:spcBef>
              <a:spcAft>
                <a:spcPts val="0"/>
              </a:spcAft>
              <a:buClr>
                <a:schemeClr val="dk1"/>
              </a:buClr>
              <a:buSzPts val="1200"/>
              <a:buChar char="-"/>
            </a:pPr>
            <a:r>
              <a:rPr lang="en-US"/>
              <a:t>To view open DCRs affiliated with your user permissions, you can either click on the [Alerts] tab on the main menu, which opens up to the image on the left where you can select the DCR Alerts link </a:t>
            </a:r>
            <a:r>
              <a:rPr b="1" lang="en-US"/>
              <a:t>OR</a:t>
            </a:r>
            <a:r>
              <a:rPr lang="en-US"/>
              <a:t> you can click on the [Data Management] tab on the main menu and open the [DCR Query] table from there.</a:t>
            </a:r>
            <a:endParaRPr/>
          </a:p>
          <a:p>
            <a:pPr indent="-304800" lvl="1" marL="914400" rtl="0" algn="l">
              <a:spcBef>
                <a:spcPts val="0"/>
              </a:spcBef>
              <a:spcAft>
                <a:spcPts val="0"/>
              </a:spcAft>
              <a:buClr>
                <a:schemeClr val="dk1"/>
              </a:buClr>
              <a:buSzPts val="1200"/>
              <a:buChar char="-"/>
            </a:pPr>
            <a:r>
              <a:rPr lang="en-US"/>
              <a:t>Whichever of these methods you choose, once in the [DCR Query] table, you will select ‘Open DCRs’ from the Page Filters dropdown (as seen in the image on the right), then you’ll click on the green link icon under the ‘CRF ID’ column. This will take you to the page of the CRF that has been queried.</a:t>
            </a:r>
            <a:endParaRPr/>
          </a:p>
        </p:txBody>
      </p:sp>
      <p:sp>
        <p:nvSpPr>
          <p:cNvPr id="621" name="Google Shape;621;g3da8c3f9c3f_0_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g3da8c3f9c3f_0_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32" name="Google Shape;632;g3da8c3f9c3f_0_5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304800" lvl="0" marL="457200" rtl="0" algn="l">
              <a:spcBef>
                <a:spcPts val="0"/>
              </a:spcBef>
              <a:spcAft>
                <a:spcPts val="0"/>
              </a:spcAft>
              <a:buClr>
                <a:schemeClr val="dk1"/>
              </a:buClr>
              <a:buSzPts val="1200"/>
              <a:buChar char="-"/>
            </a:pPr>
            <a:r>
              <a:rPr lang="en-US"/>
              <a:t>As we can see on this test image, the DCR itself w</a:t>
            </a:r>
            <a:r>
              <a:rPr lang="en-US"/>
              <a:t>ill be located at the bottom of the CRF page.</a:t>
            </a:r>
            <a:endParaRPr/>
          </a:p>
          <a:p>
            <a:pPr indent="0" lvl="0" marL="457200" rtl="0" algn="l">
              <a:spcBef>
                <a:spcPts val="0"/>
              </a:spcBef>
              <a:spcAft>
                <a:spcPts val="0"/>
              </a:spcAft>
              <a:buNone/>
            </a:pPr>
            <a:r>
              <a:t/>
            </a:r>
            <a:endParaRPr/>
          </a:p>
          <a:p>
            <a:pPr indent="-292100" lvl="0" marL="457200" rtl="0" algn="l">
              <a:spcBef>
                <a:spcPts val="0"/>
              </a:spcBef>
              <a:spcAft>
                <a:spcPts val="0"/>
              </a:spcAft>
              <a:buClr>
                <a:schemeClr val="dk1"/>
              </a:buClr>
              <a:buSzPts val="1000"/>
              <a:buChar char="-"/>
            </a:pPr>
            <a:r>
              <a:rPr lang="en-US"/>
              <a:t>To respond to the DCR posted by a central team member, select [Add Response] next to the query (as seen in the red box) and enter a response. </a:t>
            </a:r>
            <a:endParaRPr/>
          </a:p>
        </p:txBody>
      </p:sp>
      <p:sp>
        <p:nvSpPr>
          <p:cNvPr id="633" name="Google Shape;633;g3da8c3f9c3f_0_5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g3da8c3f9c3f_0_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40" name="Google Shape;640;g3da8c3f9c3f_0_6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304800" lvl="0" marL="457200" rtl="0" algn="l">
              <a:spcBef>
                <a:spcPts val="0"/>
              </a:spcBef>
              <a:spcAft>
                <a:spcPts val="0"/>
              </a:spcAft>
              <a:buSzPts val="1200"/>
              <a:buChar char="-"/>
            </a:pPr>
            <a:r>
              <a:rPr lang="en-US"/>
              <a:t>If the CRF requires editing, prior to writing your DCR response, click on the [Edit Record] button at the top of the CRF page and correct the data as needed. After your data changes have been completed, click [Save Record] and then click [Submit CRF], </a:t>
            </a:r>
            <a:r>
              <a:rPr i="1" lang="en-US"/>
              <a:t>both of which are at the top of the CRF page</a:t>
            </a:r>
            <a:r>
              <a:rPr lang="en-US"/>
              <a:t>, to finalize the changes you made based on the query in the DCR. Once your submission of the data changes has been made, you can then respond to the DCR.</a:t>
            </a:r>
            <a:endParaRPr/>
          </a:p>
          <a:p>
            <a:pPr indent="-304800" lvl="0" marL="457200" rtl="0" algn="l">
              <a:spcBef>
                <a:spcPts val="0"/>
              </a:spcBef>
              <a:spcAft>
                <a:spcPts val="0"/>
              </a:spcAft>
              <a:buSzPts val="1200"/>
              <a:buChar char="-"/>
            </a:pPr>
            <a:r>
              <a:rPr lang="en-US"/>
              <a:t>You’ll do so by writing your response (as zoomed into on the top image with an ‘Open’ status) and clicking [Save Response]. In the bottom image, you can see that saving your response has updated the DCR status to ‘Responded’. This update in status prompts central team members to review your response, and </a:t>
            </a:r>
            <a:r>
              <a:rPr i="1" lang="en-US"/>
              <a:t>ideally</a:t>
            </a:r>
            <a:r>
              <a:rPr lang="en-US"/>
              <a:t> close out the DCR - otherwise, a central team member will reply to the DCR with notes for you to alter the CRF or your response. Altering your response is possible through selecting either the [EDIT] or [DELETE] buttons on the response.</a:t>
            </a:r>
            <a:endParaRPr/>
          </a:p>
          <a:p>
            <a:pPr indent="-304800" lvl="0" marL="457200" rtl="0" algn="l">
              <a:spcBef>
                <a:spcPts val="0"/>
              </a:spcBef>
              <a:spcAft>
                <a:spcPts val="0"/>
              </a:spcAft>
              <a:buSzPts val="1200"/>
              <a:buChar char="-"/>
            </a:pPr>
            <a:r>
              <a:rPr i="1" lang="en-US"/>
              <a:t>Some important notes on DCRs: </a:t>
            </a:r>
            <a:endParaRPr i="1"/>
          </a:p>
          <a:p>
            <a:pPr indent="-304800" lvl="1" marL="914400" rtl="0" algn="l">
              <a:spcBef>
                <a:spcPts val="0"/>
              </a:spcBef>
              <a:spcAft>
                <a:spcPts val="0"/>
              </a:spcAft>
              <a:buSzPts val="1200"/>
              <a:buChar char="-"/>
            </a:pPr>
            <a:r>
              <a:rPr lang="en-US"/>
              <a:t>DCRs should NOT be responded until the query has been fully addressed. </a:t>
            </a:r>
            <a:endParaRPr/>
          </a:p>
          <a:p>
            <a:pPr indent="-304800" lvl="2" marL="1371600" rtl="0" algn="l">
              <a:spcBef>
                <a:spcPts val="0"/>
              </a:spcBef>
              <a:spcAft>
                <a:spcPts val="0"/>
              </a:spcAft>
              <a:buClr>
                <a:schemeClr val="dk1"/>
              </a:buClr>
              <a:buSzPts val="1200"/>
              <a:buChar char="-"/>
            </a:pPr>
            <a:r>
              <a:rPr lang="en-US"/>
              <a:t>For example, if the query asks to confirm data, the response should NOT be</a:t>
            </a:r>
            <a:r>
              <a:rPr i="1" lang="en-US"/>
              <a:t> ‘I </a:t>
            </a:r>
            <a:r>
              <a:rPr b="1" lang="en-US"/>
              <a:t>will</a:t>
            </a:r>
            <a:r>
              <a:rPr lang="en-US"/>
              <a:t> </a:t>
            </a:r>
            <a:r>
              <a:rPr i="1" lang="en-US"/>
              <a:t>confirm the data’. </a:t>
            </a:r>
            <a:r>
              <a:rPr lang="en-US"/>
              <a:t>The data SHOULD be confirmed and then the DCR responded to with something along the lines of </a:t>
            </a:r>
            <a:r>
              <a:rPr i="1" lang="en-US"/>
              <a:t>‘I have confirmed the entered value is correct’ </a:t>
            </a:r>
            <a:r>
              <a:rPr lang="en-US"/>
              <a:t>or</a:t>
            </a:r>
            <a:r>
              <a:rPr i="1" lang="en-US"/>
              <a:t> ‘I have updated the value due to data entry error’.</a:t>
            </a:r>
            <a:endParaRPr i="1"/>
          </a:p>
          <a:p>
            <a:pPr indent="-304800" lvl="1" marL="914400" rtl="0" algn="l">
              <a:spcBef>
                <a:spcPts val="0"/>
              </a:spcBef>
              <a:spcAft>
                <a:spcPts val="0"/>
              </a:spcAft>
              <a:buClr>
                <a:schemeClr val="dk1"/>
              </a:buClr>
              <a:buSzPts val="1200"/>
              <a:buChar char="-"/>
            </a:pPr>
            <a:r>
              <a:rPr lang="en-US"/>
              <a:t>Query reponses do NOT need to be duplicated in the General comments. </a:t>
            </a:r>
            <a:endParaRPr/>
          </a:p>
          <a:p>
            <a:pPr indent="-304800" lvl="1" marL="914400" rtl="0" algn="l">
              <a:spcBef>
                <a:spcPts val="0"/>
              </a:spcBef>
              <a:spcAft>
                <a:spcPts val="0"/>
              </a:spcAft>
              <a:buClr>
                <a:schemeClr val="dk1"/>
              </a:buClr>
              <a:buSzPts val="1200"/>
              <a:buChar char="-"/>
            </a:pPr>
            <a:r>
              <a:rPr lang="en-US"/>
              <a:t>Responses should be clear and concise detailing if data was updated or confirmed as is.</a:t>
            </a:r>
            <a:r>
              <a:rPr i="1" lang="en-US">
                <a:solidFill>
                  <a:srgbClr val="FF0000"/>
                </a:solidFill>
              </a:rPr>
              <a:t> </a:t>
            </a:r>
            <a:endParaRPr i="1">
              <a:solidFill>
                <a:srgbClr val="FF0000"/>
              </a:solidFill>
            </a:endParaRPr>
          </a:p>
          <a:p>
            <a:pPr indent="-304800" lvl="1" marL="914400" rtl="0" algn="l">
              <a:spcBef>
                <a:spcPts val="0"/>
              </a:spcBef>
              <a:spcAft>
                <a:spcPts val="0"/>
              </a:spcAft>
              <a:buClr>
                <a:schemeClr val="dk1"/>
              </a:buClr>
              <a:buSzPts val="1200"/>
              <a:buChar char="-"/>
            </a:pPr>
            <a:r>
              <a:rPr lang="en-US"/>
              <a:t>If you need clarifications on what the query is asking or have any questions, feel free to reach out to us at the DCC via email.</a:t>
            </a:r>
            <a:endParaRPr/>
          </a:p>
          <a:p>
            <a:pPr indent="0" lvl="0" marL="0" rtl="0" algn="l">
              <a:spcBef>
                <a:spcPts val="0"/>
              </a:spcBef>
              <a:spcAft>
                <a:spcPts val="0"/>
              </a:spcAft>
              <a:buNone/>
            </a:pPr>
            <a:r>
              <a:t/>
            </a:r>
            <a:endParaRPr/>
          </a:p>
        </p:txBody>
      </p:sp>
      <p:sp>
        <p:nvSpPr>
          <p:cNvPr id="641" name="Google Shape;641;g3da8c3f9c3f_0_6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g3da8c3f9c3f_0_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51" name="Google Shape;651;g3da8c3f9c3f_0_2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317500" lvl="0" marL="457200" rtl="0" algn="l">
              <a:spcBef>
                <a:spcPts val="0"/>
              </a:spcBef>
              <a:spcAft>
                <a:spcPts val="0"/>
              </a:spcAft>
              <a:buClr>
                <a:schemeClr val="dk1"/>
              </a:buClr>
              <a:buSzPts val="1400"/>
              <a:buChar char="-"/>
            </a:pPr>
            <a:r>
              <a:rPr lang="en-US"/>
              <a:t>Next we have ‘Subject CRF Binder icons’. On the left, we have an example of one of the visits for a test subject in the Subject CRF Binder. </a:t>
            </a:r>
            <a:endParaRPr/>
          </a:p>
          <a:p>
            <a:pPr indent="-317500" lvl="0" marL="457200" rtl="0" algn="l">
              <a:spcBef>
                <a:spcPts val="0"/>
              </a:spcBef>
              <a:spcAft>
                <a:spcPts val="0"/>
              </a:spcAft>
              <a:buClr>
                <a:schemeClr val="dk1"/>
              </a:buClr>
              <a:buSzPts val="1400"/>
              <a:buChar char="-"/>
            </a:pPr>
            <a:r>
              <a:rPr lang="en-US"/>
              <a:t>On the right-hand image, representing another test subject, we can appreciate 1) t</a:t>
            </a:r>
            <a:r>
              <a:rPr lang="en-US"/>
              <a:t>he</a:t>
            </a:r>
            <a:r>
              <a:rPr lang="en-US" u="sng"/>
              <a:t> CRF ID #</a:t>
            </a:r>
            <a:r>
              <a:rPr lang="en-US"/>
              <a:t> that is assigned when the CRF is posted, 2) the </a:t>
            </a:r>
            <a:r>
              <a:rPr lang="en-US" u="sng"/>
              <a:t>visit</a:t>
            </a:r>
            <a:r>
              <a:rPr lang="en-US"/>
              <a:t> the CRF falls under, and 3) the </a:t>
            </a:r>
            <a:r>
              <a:rPr lang="en-US" u="sng"/>
              <a:t>name of the form</a:t>
            </a:r>
            <a:r>
              <a:rPr lang="en-US"/>
              <a:t>. This information is available when “hovering” your mouse over the corresponding icon in the Subject CRF Binder.</a:t>
            </a:r>
            <a:endParaRPr/>
          </a:p>
          <a:p>
            <a:pPr indent="-317500" lvl="0" marL="457200" rtl="0" algn="l">
              <a:spcBef>
                <a:spcPts val="0"/>
              </a:spcBef>
              <a:spcAft>
                <a:spcPts val="0"/>
              </a:spcAft>
              <a:buClr>
                <a:schemeClr val="dk1"/>
              </a:buClr>
              <a:buSzPts val="1400"/>
              <a:buChar char="-"/>
            </a:pPr>
            <a:r>
              <a:rPr lang="en-US"/>
              <a:t>You may have also noticed some color-coding on these images. The Subject CRF Binder’s rows and icons can be characterized by various colors and symbols, representing differing statuses. We will dive into these further on the next slide.</a:t>
            </a:r>
            <a:endParaRPr/>
          </a:p>
        </p:txBody>
      </p:sp>
      <p:sp>
        <p:nvSpPr>
          <p:cNvPr id="652" name="Google Shape;652;g3da8c3f9c3f_0_29: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7" name="Shape 657"/>
        <p:cNvGrpSpPr/>
        <p:nvPr/>
      </p:nvGrpSpPr>
      <p:grpSpPr>
        <a:xfrm>
          <a:off x="0" y="0"/>
          <a:ext cx="0" cy="0"/>
          <a:chOff x="0" y="0"/>
          <a:chExt cx="0" cy="0"/>
        </a:xfrm>
      </p:grpSpPr>
      <p:sp>
        <p:nvSpPr>
          <p:cNvPr id="658" name="Google Shape;658;g3da8c3f9c3f_0_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59" name="Google Shape;659;g3da8c3f9c3f_0_1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317500" lvl="0" marL="457200" rtl="0" algn="l">
              <a:spcBef>
                <a:spcPts val="0"/>
              </a:spcBef>
              <a:spcAft>
                <a:spcPts val="0"/>
              </a:spcAft>
              <a:buSzPts val="1400"/>
              <a:buChar char="-"/>
            </a:pPr>
            <a:r>
              <a:rPr lang="en-US"/>
              <a:t>This is the first half of the table covering Subject CRF Binder icons. </a:t>
            </a:r>
            <a:endParaRPr/>
          </a:p>
          <a:p>
            <a:pPr indent="-317500" lvl="0" marL="457200" rtl="0" algn="l">
              <a:spcBef>
                <a:spcPts val="0"/>
              </a:spcBef>
              <a:spcAft>
                <a:spcPts val="0"/>
              </a:spcAft>
              <a:buSzPts val="1400"/>
              <a:buChar char="-"/>
            </a:pPr>
            <a:r>
              <a:rPr lang="en-US"/>
              <a:t>As we can see depicted here, </a:t>
            </a:r>
            <a:endParaRPr/>
          </a:p>
          <a:p>
            <a:pPr indent="-317500" lvl="1" marL="914400" rtl="0" algn="l">
              <a:spcBef>
                <a:spcPts val="0"/>
              </a:spcBef>
              <a:spcAft>
                <a:spcPts val="0"/>
              </a:spcAft>
              <a:buSzPts val="1400"/>
              <a:buChar char="-"/>
            </a:pPr>
            <a:r>
              <a:rPr lang="en-US"/>
              <a:t>The icon with a tan fill indicates data has not yet been entered</a:t>
            </a:r>
            <a:endParaRPr/>
          </a:p>
          <a:p>
            <a:pPr indent="-317500" lvl="1" marL="914400" rtl="0" algn="l">
              <a:spcBef>
                <a:spcPts val="0"/>
              </a:spcBef>
              <a:spcAft>
                <a:spcPts val="0"/>
              </a:spcAft>
              <a:buSzPts val="1400"/>
              <a:buChar char="-"/>
            </a:pPr>
            <a:r>
              <a:rPr lang="en-US"/>
              <a:t>A blue fill indicates data has been entered without any violations or DCRs, but has not yet been submitted</a:t>
            </a:r>
            <a:endParaRPr/>
          </a:p>
          <a:p>
            <a:pPr indent="-317500" lvl="1" marL="914400" rtl="0" algn="l">
              <a:spcBef>
                <a:spcPts val="0"/>
              </a:spcBef>
              <a:spcAft>
                <a:spcPts val="0"/>
              </a:spcAft>
              <a:buSzPts val="1400"/>
              <a:buChar char="-"/>
            </a:pPr>
            <a:r>
              <a:rPr lang="en-US"/>
              <a:t>A red fill with an ‘X’ means the CRF has an open rule violation</a:t>
            </a:r>
            <a:endParaRPr/>
          </a:p>
          <a:p>
            <a:pPr indent="-317500" lvl="1" marL="914400" rtl="0" algn="l">
              <a:spcBef>
                <a:spcPts val="0"/>
              </a:spcBef>
              <a:spcAft>
                <a:spcPts val="0"/>
              </a:spcAft>
              <a:buSzPts val="1400"/>
              <a:buChar char="-"/>
            </a:pPr>
            <a:r>
              <a:rPr lang="en-US"/>
              <a:t>A light green fill with a checkmark suggests a CRF has been submitted but the CRF, itself, does not contain clinical data</a:t>
            </a:r>
            <a:endParaRPr/>
          </a:p>
          <a:p>
            <a:pPr indent="-317500" lvl="1" marL="914400" rtl="0" algn="l">
              <a:spcBef>
                <a:spcPts val="0"/>
              </a:spcBef>
              <a:spcAft>
                <a:spcPts val="0"/>
              </a:spcAft>
              <a:buSzPts val="1400"/>
              <a:buChar char="-"/>
            </a:pPr>
            <a:r>
              <a:rPr lang="en-US"/>
              <a:t>A dark green fill with a checkmark indicates a CRF has been submitted with clinical data</a:t>
            </a:r>
            <a:endParaRPr/>
          </a:p>
          <a:p>
            <a:pPr indent="-317500" lvl="0" marL="457200" rtl="0" algn="l">
              <a:spcBef>
                <a:spcPts val="0"/>
              </a:spcBef>
              <a:spcAft>
                <a:spcPts val="0"/>
              </a:spcAft>
              <a:buSzPts val="1400"/>
              <a:buChar char="-"/>
            </a:pPr>
            <a:r>
              <a:rPr lang="en-US"/>
              <a:t>We will continue on with reviewing these icons on the next slide.</a:t>
            </a:r>
            <a:endParaRPr/>
          </a:p>
        </p:txBody>
      </p:sp>
      <p:sp>
        <p:nvSpPr>
          <p:cNvPr id="660" name="Google Shape;660;g3da8c3f9c3f_0_1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g3da8c3f9c3f_0_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66" name="Google Shape;666;g3da8c3f9c3f_0_2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317500" lvl="0" marL="457200" rtl="0" algn="l">
              <a:spcBef>
                <a:spcPts val="0"/>
              </a:spcBef>
              <a:spcAft>
                <a:spcPts val="0"/>
              </a:spcAft>
              <a:buClr>
                <a:schemeClr val="dk1"/>
              </a:buClr>
              <a:buSzPts val="1400"/>
              <a:buChar char="-"/>
            </a:pPr>
            <a:r>
              <a:rPr lang="en-US"/>
              <a:t>This is the last of the table covering the Subject CRF Binder icons. </a:t>
            </a:r>
            <a:endParaRPr/>
          </a:p>
          <a:p>
            <a:pPr indent="-317500" lvl="0" marL="457200" rtl="0" algn="l">
              <a:spcBef>
                <a:spcPts val="0"/>
              </a:spcBef>
              <a:spcAft>
                <a:spcPts val="0"/>
              </a:spcAft>
              <a:buClr>
                <a:schemeClr val="dk1"/>
              </a:buClr>
              <a:buSzPts val="1400"/>
              <a:buChar char="-"/>
            </a:pPr>
            <a:r>
              <a:rPr lang="en-US"/>
              <a:t>As we can see depicted on the remainder of the table, </a:t>
            </a:r>
            <a:endParaRPr/>
          </a:p>
          <a:p>
            <a:pPr indent="-317500" lvl="1" marL="914400" rtl="0" algn="l">
              <a:spcBef>
                <a:spcPts val="0"/>
              </a:spcBef>
              <a:spcAft>
                <a:spcPts val="0"/>
              </a:spcAft>
              <a:buClr>
                <a:schemeClr val="dk1"/>
              </a:buClr>
              <a:buSzPts val="1400"/>
              <a:buChar char="-"/>
            </a:pPr>
            <a:r>
              <a:rPr lang="en-US"/>
              <a:t>The icon with a red fill and a question mark indicates a query/DCR is open on an unsubmitted CRF</a:t>
            </a:r>
            <a:endParaRPr/>
          </a:p>
          <a:p>
            <a:pPr indent="-317500" lvl="1" marL="914400" rtl="0" algn="l">
              <a:spcBef>
                <a:spcPts val="0"/>
              </a:spcBef>
              <a:spcAft>
                <a:spcPts val="0"/>
              </a:spcAft>
              <a:buClr>
                <a:schemeClr val="dk1"/>
              </a:buClr>
              <a:buSzPts val="1400"/>
              <a:buChar char="-"/>
            </a:pPr>
            <a:r>
              <a:rPr lang="en-US"/>
              <a:t>A yellow fill with a question mark indicates a query/DCR is open on a submitted CRF</a:t>
            </a:r>
            <a:endParaRPr/>
          </a:p>
          <a:p>
            <a:pPr indent="-317500" lvl="1" marL="914400" rtl="0" algn="l">
              <a:spcBef>
                <a:spcPts val="0"/>
              </a:spcBef>
              <a:spcAft>
                <a:spcPts val="0"/>
              </a:spcAft>
              <a:buClr>
                <a:schemeClr val="dk1"/>
              </a:buClr>
              <a:buSzPts val="1400"/>
              <a:buChar char="-"/>
            </a:pPr>
            <a:r>
              <a:rPr lang="en-US"/>
              <a:t>A pale yellow row means the CRF associated with this row is required for the visit</a:t>
            </a:r>
            <a:endParaRPr/>
          </a:p>
          <a:p>
            <a:pPr indent="-317500" lvl="1" marL="914400" rtl="0" algn="l">
              <a:spcBef>
                <a:spcPts val="0"/>
              </a:spcBef>
              <a:spcAft>
                <a:spcPts val="0"/>
              </a:spcAft>
              <a:buClr>
                <a:schemeClr val="dk1"/>
              </a:buClr>
              <a:buSzPts val="1400"/>
              <a:buChar char="-"/>
            </a:pPr>
            <a:r>
              <a:rPr lang="en-US"/>
              <a:t>A blue row suggests the CRF associated with this row is optional for the visit, such as the AE form</a:t>
            </a:r>
            <a:endParaRPr/>
          </a:p>
          <a:p>
            <a:pPr indent="-317500" lvl="0" marL="457200" rtl="0" algn="l">
              <a:spcBef>
                <a:spcPts val="0"/>
              </a:spcBef>
              <a:spcAft>
                <a:spcPts val="0"/>
              </a:spcAft>
              <a:buClr>
                <a:schemeClr val="dk1"/>
              </a:buClr>
              <a:buSzPts val="1400"/>
              <a:buChar char="-"/>
            </a:pPr>
            <a:r>
              <a:rPr lang="en-US"/>
              <a:t>And if there is not a CRF icon, the CRF is not being collected at that visit.</a:t>
            </a:r>
            <a:endParaRPr/>
          </a:p>
          <a:p>
            <a:pPr indent="-317500" lvl="0" marL="457200" rtl="0" algn="l">
              <a:spcBef>
                <a:spcPts val="0"/>
              </a:spcBef>
              <a:spcAft>
                <a:spcPts val="0"/>
              </a:spcAft>
              <a:buClr>
                <a:schemeClr val="dk1"/>
              </a:buClr>
              <a:buSzPts val="1400"/>
              <a:buChar char="-"/>
            </a:pPr>
            <a:r>
              <a:rPr lang="en-US"/>
              <a:t>This key we just reviewed can be found in our SIREN WebDCU User Manual for your reference. </a:t>
            </a:r>
            <a:endParaRPr/>
          </a:p>
          <a:p>
            <a:pPr indent="0" lvl="0" marL="0" rtl="0" algn="l">
              <a:spcBef>
                <a:spcPts val="0"/>
              </a:spcBef>
              <a:spcAft>
                <a:spcPts val="0"/>
              </a:spcAft>
              <a:buNone/>
            </a:pPr>
            <a:r>
              <a:t/>
            </a:r>
            <a:endParaRPr/>
          </a:p>
        </p:txBody>
      </p:sp>
      <p:sp>
        <p:nvSpPr>
          <p:cNvPr id="667" name="Google Shape;667;g3da8c3f9c3f_0_2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g3d460df9019_1_7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73" name="Google Shape;673;g3d460df9019_1_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g3db1b23bfce_0_4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80" name="Google Shape;680;g3db1b23bfce_0_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g3db1b23bfce_0_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6" name="Google Shape;696;g3db1b23bfce_0_8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97" name="Google Shape;697;g3db1b23bfce_0_8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g3db1b23bfce_0_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4" name="Google Shape;704;g3db1b23bfce_0_7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05" name="Google Shape;705;g3db1b23bfce_0_7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g3db1b23bfce_0_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2" name="Google Shape;712;g3db1b23bfce_0_6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13" name="Google Shape;713;g3db1b23bfce_0_6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7" name="Shape 717"/>
        <p:cNvGrpSpPr/>
        <p:nvPr/>
      </p:nvGrpSpPr>
      <p:grpSpPr>
        <a:xfrm>
          <a:off x="0" y="0"/>
          <a:ext cx="0" cy="0"/>
          <a:chOff x="0" y="0"/>
          <a:chExt cx="0" cy="0"/>
        </a:xfrm>
      </p:grpSpPr>
      <p:sp>
        <p:nvSpPr>
          <p:cNvPr id="718" name="Google Shape;718;g3db61d23d18_3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9" name="Google Shape;719;g3db61d23d18_3_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20" name="Google Shape;720;g3db61d23d18_3_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g3db61d23d18_3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7" name="Google Shape;727;g3db61d23d18_3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28" name="Google Shape;728;g3db61d23d18_3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3" name="Shape 733"/>
        <p:cNvGrpSpPr/>
        <p:nvPr/>
      </p:nvGrpSpPr>
      <p:grpSpPr>
        <a:xfrm>
          <a:off x="0" y="0"/>
          <a:ext cx="0" cy="0"/>
          <a:chOff x="0" y="0"/>
          <a:chExt cx="0" cy="0"/>
        </a:xfrm>
      </p:grpSpPr>
      <p:sp>
        <p:nvSpPr>
          <p:cNvPr id="734" name="Google Shape;734;g3db61d23d18_3_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5" name="Google Shape;735;g3db61d23d18_3_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36" name="Google Shape;736;g3db61d23d18_3_1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g3db61d23d18_3_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3" name="Google Shape;743;g3db61d23d18_3_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44" name="Google Shape;744;g3db61d23d18_3_5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g3db61d23d18_3_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51" name="Google Shape;751;g3db61d23d18_3_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g3d422ecfddc_0_6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7" name="Google Shape;767;g3d422ecfddc_0_6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68" name="Google Shape;768;g3d422ecfddc_0_65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g3d460df9019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5" name="Google Shape;775;g3d460df9019_0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76" name="Google Shape;776;g3d460df9019_0_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0" name="Shape 780"/>
        <p:cNvGrpSpPr/>
        <p:nvPr/>
      </p:nvGrpSpPr>
      <p:grpSpPr>
        <a:xfrm>
          <a:off x="0" y="0"/>
          <a:ext cx="0" cy="0"/>
          <a:chOff x="0" y="0"/>
          <a:chExt cx="0" cy="0"/>
        </a:xfrm>
      </p:grpSpPr>
      <p:sp>
        <p:nvSpPr>
          <p:cNvPr id="781" name="Google Shape;781;g3d460df9019_0_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2" name="Google Shape;782;g3d460df9019_0_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83" name="Google Shape;783;g3d460df9019_0_2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7" name="Shape 787"/>
        <p:cNvGrpSpPr/>
        <p:nvPr/>
      </p:nvGrpSpPr>
      <p:grpSpPr>
        <a:xfrm>
          <a:off x="0" y="0"/>
          <a:ext cx="0" cy="0"/>
          <a:chOff x="0" y="0"/>
          <a:chExt cx="0" cy="0"/>
        </a:xfrm>
      </p:grpSpPr>
      <p:sp>
        <p:nvSpPr>
          <p:cNvPr id="788" name="Google Shape;788;g3d460df9019_0_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9" name="Google Shape;789;g3d460df9019_0_2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90" name="Google Shape;790;g3d460df9019_0_2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4" name="Shape 794"/>
        <p:cNvGrpSpPr/>
        <p:nvPr/>
      </p:nvGrpSpPr>
      <p:grpSpPr>
        <a:xfrm>
          <a:off x="0" y="0"/>
          <a:ext cx="0" cy="0"/>
          <a:chOff x="0" y="0"/>
          <a:chExt cx="0" cy="0"/>
        </a:xfrm>
      </p:grpSpPr>
      <p:sp>
        <p:nvSpPr>
          <p:cNvPr id="795" name="Google Shape;795;g3d460df9019_0_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6" name="Google Shape;796;g3d460df9019_0_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97" name="Google Shape;797;g3d460df9019_0_3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1" name="Shape 801"/>
        <p:cNvGrpSpPr/>
        <p:nvPr/>
      </p:nvGrpSpPr>
      <p:grpSpPr>
        <a:xfrm>
          <a:off x="0" y="0"/>
          <a:ext cx="0" cy="0"/>
          <a:chOff x="0" y="0"/>
          <a:chExt cx="0" cy="0"/>
        </a:xfrm>
      </p:grpSpPr>
      <p:sp>
        <p:nvSpPr>
          <p:cNvPr id="802" name="Google Shape;802;g3d460df9019_0_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3" name="Google Shape;803;g3d460df9019_0_4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04" name="Google Shape;804;g3d460df9019_0_4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8" name="Shape 808"/>
        <p:cNvGrpSpPr/>
        <p:nvPr/>
      </p:nvGrpSpPr>
      <p:grpSpPr>
        <a:xfrm>
          <a:off x="0" y="0"/>
          <a:ext cx="0" cy="0"/>
          <a:chOff x="0" y="0"/>
          <a:chExt cx="0" cy="0"/>
        </a:xfrm>
      </p:grpSpPr>
      <p:sp>
        <p:nvSpPr>
          <p:cNvPr id="809" name="Google Shape;809;g3d460df9019_0_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0" name="Google Shape;810;g3d460df9019_0_5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11" name="Google Shape;811;g3d460df9019_0_5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5" name="Shape 815"/>
        <p:cNvGrpSpPr/>
        <p:nvPr/>
      </p:nvGrpSpPr>
      <p:grpSpPr>
        <a:xfrm>
          <a:off x="0" y="0"/>
          <a:ext cx="0" cy="0"/>
          <a:chOff x="0" y="0"/>
          <a:chExt cx="0" cy="0"/>
        </a:xfrm>
      </p:grpSpPr>
      <p:sp>
        <p:nvSpPr>
          <p:cNvPr id="816" name="Google Shape;816;g3d460df9019_0_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7" name="Google Shape;817;g3d460df9019_0_6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18" name="Google Shape;818;g3d460df9019_0_6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2" name="Shape 822"/>
        <p:cNvGrpSpPr/>
        <p:nvPr/>
      </p:nvGrpSpPr>
      <p:grpSpPr>
        <a:xfrm>
          <a:off x="0" y="0"/>
          <a:ext cx="0" cy="0"/>
          <a:chOff x="0" y="0"/>
          <a:chExt cx="0" cy="0"/>
        </a:xfrm>
      </p:grpSpPr>
      <p:sp>
        <p:nvSpPr>
          <p:cNvPr id="823" name="Google Shape;823;g3d460df9019_0_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4" name="Google Shape;824;g3d460df9019_0_5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25" name="Google Shape;825;g3d460df9019_0_5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1" name="Shape 831"/>
        <p:cNvGrpSpPr/>
        <p:nvPr/>
      </p:nvGrpSpPr>
      <p:grpSpPr>
        <a:xfrm>
          <a:off x="0" y="0"/>
          <a:ext cx="0" cy="0"/>
          <a:chOff x="0" y="0"/>
          <a:chExt cx="0" cy="0"/>
        </a:xfrm>
      </p:grpSpPr>
      <p:sp>
        <p:nvSpPr>
          <p:cNvPr id="832" name="Google Shape;832;g3db61d23d18_4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33" name="Google Shape;833;g3db61d23d18_4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7" name="Shape 847"/>
        <p:cNvGrpSpPr/>
        <p:nvPr/>
      </p:nvGrpSpPr>
      <p:grpSpPr>
        <a:xfrm>
          <a:off x="0" y="0"/>
          <a:ext cx="0" cy="0"/>
          <a:chOff x="0" y="0"/>
          <a:chExt cx="0" cy="0"/>
        </a:xfrm>
      </p:grpSpPr>
      <p:sp>
        <p:nvSpPr>
          <p:cNvPr id="848" name="Google Shape;848;g3db61d23d18_4_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9" name="Google Shape;849;g3db61d23d18_4_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50" name="Google Shape;850;g3db61d23d18_4_1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5" name="Shape 855"/>
        <p:cNvGrpSpPr/>
        <p:nvPr/>
      </p:nvGrpSpPr>
      <p:grpSpPr>
        <a:xfrm>
          <a:off x="0" y="0"/>
          <a:ext cx="0" cy="0"/>
          <a:chOff x="0" y="0"/>
          <a:chExt cx="0" cy="0"/>
        </a:xfrm>
      </p:grpSpPr>
      <p:sp>
        <p:nvSpPr>
          <p:cNvPr id="856" name="Google Shape;856;g3c2f736c8a3_0_108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57" name="Google Shape;857;g3c2f736c8a3_0_10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1" name="Shape 871"/>
        <p:cNvGrpSpPr/>
        <p:nvPr/>
      </p:nvGrpSpPr>
      <p:grpSpPr>
        <a:xfrm>
          <a:off x="0" y="0"/>
          <a:ext cx="0" cy="0"/>
          <a:chOff x="0" y="0"/>
          <a:chExt cx="0" cy="0"/>
        </a:xfrm>
      </p:grpSpPr>
      <p:sp>
        <p:nvSpPr>
          <p:cNvPr id="872" name="Google Shape;872;g3c2f736c8a3_0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73" name="Google Shape;873;g3c2f736c8a3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0" name="Shape 890"/>
        <p:cNvGrpSpPr/>
        <p:nvPr/>
      </p:nvGrpSpPr>
      <p:grpSpPr>
        <a:xfrm>
          <a:off x="0" y="0"/>
          <a:ext cx="0" cy="0"/>
          <a:chOff x="0" y="0"/>
          <a:chExt cx="0" cy="0"/>
        </a:xfrm>
      </p:grpSpPr>
      <p:sp>
        <p:nvSpPr>
          <p:cNvPr id="891" name="Google Shape;891;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92" name="Google Shape;892;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5" name="Shape 895"/>
        <p:cNvGrpSpPr/>
        <p:nvPr/>
      </p:nvGrpSpPr>
      <p:grpSpPr>
        <a:xfrm>
          <a:off x="0" y="0"/>
          <a:ext cx="0" cy="0"/>
          <a:chOff x="0" y="0"/>
          <a:chExt cx="0" cy="0"/>
        </a:xfrm>
      </p:grpSpPr>
      <p:sp>
        <p:nvSpPr>
          <p:cNvPr id="896" name="Google Shape;896;g3d422ecfddc_0_4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97" name="Google Shape;897;g3d422ecfddc_0_4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1" name="Shape 911"/>
        <p:cNvGrpSpPr/>
        <p:nvPr/>
      </p:nvGrpSpPr>
      <p:grpSpPr>
        <a:xfrm>
          <a:off x="0" y="0"/>
          <a:ext cx="0" cy="0"/>
          <a:chOff x="0" y="0"/>
          <a:chExt cx="0" cy="0"/>
        </a:xfrm>
      </p:grpSpPr>
      <p:sp>
        <p:nvSpPr>
          <p:cNvPr id="912" name="Google Shape;912;g3d422ecfddc_0_7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rPr lang="en-US"/>
              <a:t>Clinical staff training. Dependence on Guideline concordant usual care, adequate dosing of benzodiazepines, need to wait for effect, stepwise progression to second and third line (not returning to first line after determining to benzo refractory), giving a chance to wake up.</a:t>
            </a:r>
            <a:endParaRPr/>
          </a:p>
          <a:p>
            <a:pPr indent="0" lvl="0" marL="0" rtl="0" algn="l">
              <a:lnSpc>
                <a:spcPct val="100000"/>
              </a:lnSpc>
              <a:spcBef>
                <a:spcPts val="0"/>
              </a:spcBef>
              <a:spcAft>
                <a:spcPts val="0"/>
              </a:spcAft>
              <a:buClr>
                <a:schemeClr val="dk1"/>
              </a:buClr>
              <a:buSzPts val="1200"/>
              <a:buFont typeface="Arial"/>
              <a:buNone/>
            </a:pPr>
            <a:r>
              <a:rPr lang="en-US"/>
              <a:t>Study should never delay treatment of status.  Not for an opt-out discussion.  Not for EEG prior to treatment. Pharmacy must be as fast as usual care. </a:t>
            </a:r>
            <a:endParaRPr/>
          </a:p>
          <a:p>
            <a:pPr indent="0" lvl="0" marL="0" rtl="0" algn="l">
              <a:lnSpc>
                <a:spcPct val="100000"/>
              </a:lnSpc>
              <a:spcBef>
                <a:spcPts val="0"/>
              </a:spcBef>
              <a:spcAft>
                <a:spcPts val="0"/>
              </a:spcAft>
              <a:buClr>
                <a:schemeClr val="dk1"/>
              </a:buClr>
              <a:buSzPts val="1200"/>
              <a:buFont typeface="Arial"/>
              <a:buNone/>
            </a:pPr>
            <a:r>
              <a:t/>
            </a:r>
            <a:endParaRPr/>
          </a:p>
        </p:txBody>
      </p:sp>
      <p:sp>
        <p:nvSpPr>
          <p:cNvPr id="913" name="Google Shape;913;g3d422ecfddc_0_79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8" name="Shape 918"/>
        <p:cNvGrpSpPr/>
        <p:nvPr/>
      </p:nvGrpSpPr>
      <p:grpSpPr>
        <a:xfrm>
          <a:off x="0" y="0"/>
          <a:ext cx="0" cy="0"/>
          <a:chOff x="0" y="0"/>
          <a:chExt cx="0" cy="0"/>
        </a:xfrm>
      </p:grpSpPr>
      <p:sp>
        <p:nvSpPr>
          <p:cNvPr id="919" name="Google Shape;919;g3ccf2f72d4a_1_20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20" name="Google Shape;920;g3ccf2f72d4a_1_2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5" name="Shape 925"/>
        <p:cNvGrpSpPr/>
        <p:nvPr/>
      </p:nvGrpSpPr>
      <p:grpSpPr>
        <a:xfrm>
          <a:off x="0" y="0"/>
          <a:ext cx="0" cy="0"/>
          <a:chOff x="0" y="0"/>
          <a:chExt cx="0" cy="0"/>
        </a:xfrm>
      </p:grpSpPr>
      <p:sp>
        <p:nvSpPr>
          <p:cNvPr id="926" name="Google Shape;926;g3ccf2f72d4a_1_2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27" name="Google Shape;927;g3ccf2f72d4a_1_2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2" name="Shape 932"/>
        <p:cNvGrpSpPr/>
        <p:nvPr/>
      </p:nvGrpSpPr>
      <p:grpSpPr>
        <a:xfrm>
          <a:off x="0" y="0"/>
          <a:ext cx="0" cy="0"/>
          <a:chOff x="0" y="0"/>
          <a:chExt cx="0" cy="0"/>
        </a:xfrm>
      </p:grpSpPr>
      <p:sp>
        <p:nvSpPr>
          <p:cNvPr id="933" name="Google Shape;933;g3ccf2f72d4a_1_2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34" name="Google Shape;934;g3ccf2f72d4a_1_2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8" name="Shape 938"/>
        <p:cNvGrpSpPr/>
        <p:nvPr/>
      </p:nvGrpSpPr>
      <p:grpSpPr>
        <a:xfrm>
          <a:off x="0" y="0"/>
          <a:ext cx="0" cy="0"/>
          <a:chOff x="0" y="0"/>
          <a:chExt cx="0" cy="0"/>
        </a:xfrm>
      </p:grpSpPr>
      <p:sp>
        <p:nvSpPr>
          <p:cNvPr id="939" name="Google Shape;939;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40" name="Google Shape;940;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1" name="Shape 951"/>
        <p:cNvGrpSpPr/>
        <p:nvPr/>
      </p:nvGrpSpPr>
      <p:grpSpPr>
        <a:xfrm>
          <a:off x="0" y="0"/>
          <a:ext cx="0" cy="0"/>
          <a:chOff x="0" y="0"/>
          <a:chExt cx="0" cy="0"/>
        </a:xfrm>
      </p:grpSpPr>
      <p:sp>
        <p:nvSpPr>
          <p:cNvPr id="952" name="Google Shape;952;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53" name="Google Shape;953;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4" name="Shape 964"/>
        <p:cNvGrpSpPr/>
        <p:nvPr/>
      </p:nvGrpSpPr>
      <p:grpSpPr>
        <a:xfrm>
          <a:off x="0" y="0"/>
          <a:ext cx="0" cy="0"/>
          <a:chOff x="0" y="0"/>
          <a:chExt cx="0" cy="0"/>
        </a:xfrm>
      </p:grpSpPr>
      <p:sp>
        <p:nvSpPr>
          <p:cNvPr id="965" name="Google Shape;965;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66" name="Google Shape;966;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0" name="Shape 980"/>
        <p:cNvGrpSpPr/>
        <p:nvPr/>
      </p:nvGrpSpPr>
      <p:grpSpPr>
        <a:xfrm>
          <a:off x="0" y="0"/>
          <a:ext cx="0" cy="0"/>
          <a:chOff x="0" y="0"/>
          <a:chExt cx="0" cy="0"/>
        </a:xfrm>
      </p:grpSpPr>
      <p:sp>
        <p:nvSpPr>
          <p:cNvPr id="981" name="Google Shape;981;g3a14866209d_5_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2" name="Google Shape;982;g3a14866209d_5_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9" name="Shape 989"/>
        <p:cNvGrpSpPr/>
        <p:nvPr/>
      </p:nvGrpSpPr>
      <p:grpSpPr>
        <a:xfrm>
          <a:off x="0" y="0"/>
          <a:ext cx="0" cy="0"/>
          <a:chOff x="0" y="0"/>
          <a:chExt cx="0" cy="0"/>
        </a:xfrm>
      </p:grpSpPr>
      <p:sp>
        <p:nvSpPr>
          <p:cNvPr id="990" name="Google Shape;990;g3a14866209d_5_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91" name="Google Shape;991;g3a14866209d_5_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7" name="Shape 997"/>
        <p:cNvGrpSpPr/>
        <p:nvPr/>
      </p:nvGrpSpPr>
      <p:grpSpPr>
        <a:xfrm>
          <a:off x="0" y="0"/>
          <a:ext cx="0" cy="0"/>
          <a:chOff x="0" y="0"/>
          <a:chExt cx="0" cy="0"/>
        </a:xfrm>
      </p:grpSpPr>
      <p:sp>
        <p:nvSpPr>
          <p:cNvPr id="998" name="Google Shape;998;g3a14866209d_5_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99" name="Google Shape;999;g3a14866209d_5_2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7" name="Shape 1007"/>
        <p:cNvGrpSpPr/>
        <p:nvPr/>
      </p:nvGrpSpPr>
      <p:grpSpPr>
        <a:xfrm>
          <a:off x="0" y="0"/>
          <a:ext cx="0" cy="0"/>
          <a:chOff x="0" y="0"/>
          <a:chExt cx="0" cy="0"/>
        </a:xfrm>
      </p:grpSpPr>
      <p:sp>
        <p:nvSpPr>
          <p:cNvPr id="1008" name="Google Shape;1008;g3a14866209d_5_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09" name="Google Shape;1009;g3a14866209d_5_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6" name="Shape 1016"/>
        <p:cNvGrpSpPr/>
        <p:nvPr/>
      </p:nvGrpSpPr>
      <p:grpSpPr>
        <a:xfrm>
          <a:off x="0" y="0"/>
          <a:ext cx="0" cy="0"/>
          <a:chOff x="0" y="0"/>
          <a:chExt cx="0" cy="0"/>
        </a:xfrm>
      </p:grpSpPr>
      <p:sp>
        <p:nvSpPr>
          <p:cNvPr id="1017" name="Google Shape;1017;g3a14866209d_5_4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18" name="Google Shape;1018;g3a14866209d_5_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6" name="Shape 1026"/>
        <p:cNvGrpSpPr/>
        <p:nvPr/>
      </p:nvGrpSpPr>
      <p:grpSpPr>
        <a:xfrm>
          <a:off x="0" y="0"/>
          <a:ext cx="0" cy="0"/>
          <a:chOff x="0" y="0"/>
          <a:chExt cx="0" cy="0"/>
        </a:xfrm>
      </p:grpSpPr>
      <p:sp>
        <p:nvSpPr>
          <p:cNvPr id="1027" name="Google Shape;1027;g3a14866209d_5_5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28" name="Google Shape;1028;g3a14866209d_5_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6" name="Shape 1036"/>
        <p:cNvGrpSpPr/>
        <p:nvPr/>
      </p:nvGrpSpPr>
      <p:grpSpPr>
        <a:xfrm>
          <a:off x="0" y="0"/>
          <a:ext cx="0" cy="0"/>
          <a:chOff x="0" y="0"/>
          <a:chExt cx="0" cy="0"/>
        </a:xfrm>
      </p:grpSpPr>
      <p:sp>
        <p:nvSpPr>
          <p:cNvPr id="1037" name="Google Shape;1037;g3a14866209d_5_5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38" name="Google Shape;1038;g3a14866209d_5_5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6" name="Shape 1046"/>
        <p:cNvGrpSpPr/>
        <p:nvPr/>
      </p:nvGrpSpPr>
      <p:grpSpPr>
        <a:xfrm>
          <a:off x="0" y="0"/>
          <a:ext cx="0" cy="0"/>
          <a:chOff x="0" y="0"/>
          <a:chExt cx="0" cy="0"/>
        </a:xfrm>
      </p:grpSpPr>
      <p:sp>
        <p:nvSpPr>
          <p:cNvPr id="1047" name="Google Shape;1047;g3a14866209d_5_6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48" name="Google Shape;1048;g3a14866209d_5_6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6" name="Shape 1056"/>
        <p:cNvGrpSpPr/>
        <p:nvPr/>
      </p:nvGrpSpPr>
      <p:grpSpPr>
        <a:xfrm>
          <a:off x="0" y="0"/>
          <a:ext cx="0" cy="0"/>
          <a:chOff x="0" y="0"/>
          <a:chExt cx="0" cy="0"/>
        </a:xfrm>
      </p:grpSpPr>
      <p:sp>
        <p:nvSpPr>
          <p:cNvPr id="1057" name="Google Shape;1057;g3a14866209d_5_7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58" name="Google Shape;1058;g3a14866209d_5_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6" name="Shape 1066"/>
        <p:cNvGrpSpPr/>
        <p:nvPr/>
      </p:nvGrpSpPr>
      <p:grpSpPr>
        <a:xfrm>
          <a:off x="0" y="0"/>
          <a:ext cx="0" cy="0"/>
          <a:chOff x="0" y="0"/>
          <a:chExt cx="0" cy="0"/>
        </a:xfrm>
      </p:grpSpPr>
      <p:sp>
        <p:nvSpPr>
          <p:cNvPr id="1067" name="Google Shape;1067;g3a14866209d_5_8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68" name="Google Shape;1068;g3a14866209d_5_8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3" name="Shape 1073"/>
        <p:cNvGrpSpPr/>
        <p:nvPr/>
      </p:nvGrpSpPr>
      <p:grpSpPr>
        <a:xfrm>
          <a:off x="0" y="0"/>
          <a:ext cx="0" cy="0"/>
          <a:chOff x="0" y="0"/>
          <a:chExt cx="0" cy="0"/>
        </a:xfrm>
      </p:grpSpPr>
      <p:sp>
        <p:nvSpPr>
          <p:cNvPr id="1074" name="Google Shape;1074;g3a14866209d_5_9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75" name="Google Shape;1075;g3a14866209d_5_9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1" name="Shape 1081"/>
        <p:cNvGrpSpPr/>
        <p:nvPr/>
      </p:nvGrpSpPr>
      <p:grpSpPr>
        <a:xfrm>
          <a:off x="0" y="0"/>
          <a:ext cx="0" cy="0"/>
          <a:chOff x="0" y="0"/>
          <a:chExt cx="0" cy="0"/>
        </a:xfrm>
      </p:grpSpPr>
      <p:sp>
        <p:nvSpPr>
          <p:cNvPr id="1082" name="Google Shape;1082;g3a14866209d_5_9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83" name="Google Shape;1083;g3a14866209d_5_9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9" name="Shape 1089"/>
        <p:cNvGrpSpPr/>
        <p:nvPr/>
      </p:nvGrpSpPr>
      <p:grpSpPr>
        <a:xfrm>
          <a:off x="0" y="0"/>
          <a:ext cx="0" cy="0"/>
          <a:chOff x="0" y="0"/>
          <a:chExt cx="0" cy="0"/>
        </a:xfrm>
      </p:grpSpPr>
      <p:sp>
        <p:nvSpPr>
          <p:cNvPr id="1090" name="Google Shape;1090;g3d422ecfddc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91" name="Google Shape;1091;g3d422ecfddc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5" name="Shape 1105"/>
        <p:cNvGrpSpPr/>
        <p:nvPr/>
      </p:nvGrpSpPr>
      <p:grpSpPr>
        <a:xfrm>
          <a:off x="0" y="0"/>
          <a:ext cx="0" cy="0"/>
          <a:chOff x="0" y="0"/>
          <a:chExt cx="0" cy="0"/>
        </a:xfrm>
      </p:grpSpPr>
      <p:sp>
        <p:nvSpPr>
          <p:cNvPr id="1106" name="Google Shape;1106;g3d422ecfddc_0_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07" name="Google Shape;1107;g3d422ecfddc_0_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8" name="Shape 1128"/>
        <p:cNvGrpSpPr/>
        <p:nvPr/>
      </p:nvGrpSpPr>
      <p:grpSpPr>
        <a:xfrm>
          <a:off x="0" y="0"/>
          <a:ext cx="0" cy="0"/>
          <a:chOff x="0" y="0"/>
          <a:chExt cx="0" cy="0"/>
        </a:xfrm>
      </p:grpSpPr>
      <p:sp>
        <p:nvSpPr>
          <p:cNvPr id="1129" name="Google Shape;1129;g3d422ecfddc_0_3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30" name="Google Shape;1130;g3d422ecfddc_0_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2" name="Shape 1142"/>
        <p:cNvGrpSpPr/>
        <p:nvPr/>
      </p:nvGrpSpPr>
      <p:grpSpPr>
        <a:xfrm>
          <a:off x="0" y="0"/>
          <a:ext cx="0" cy="0"/>
          <a:chOff x="0" y="0"/>
          <a:chExt cx="0" cy="0"/>
        </a:xfrm>
      </p:grpSpPr>
      <p:sp>
        <p:nvSpPr>
          <p:cNvPr id="1143" name="Google Shape;1143;g3d422ecfddc_0_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44" name="Google Shape;1144;g3d422ecfddc_0_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2" name="Shape 1152"/>
        <p:cNvGrpSpPr/>
        <p:nvPr/>
      </p:nvGrpSpPr>
      <p:grpSpPr>
        <a:xfrm>
          <a:off x="0" y="0"/>
          <a:ext cx="0" cy="0"/>
          <a:chOff x="0" y="0"/>
          <a:chExt cx="0" cy="0"/>
        </a:xfrm>
      </p:grpSpPr>
      <p:sp>
        <p:nvSpPr>
          <p:cNvPr id="1153" name="Google Shape;1153;g3d422ecfddc_0_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54" name="Google Shape;1154;g3d422ecfddc_0_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2" name="Shape 1162"/>
        <p:cNvGrpSpPr/>
        <p:nvPr/>
      </p:nvGrpSpPr>
      <p:grpSpPr>
        <a:xfrm>
          <a:off x="0" y="0"/>
          <a:ext cx="0" cy="0"/>
          <a:chOff x="0" y="0"/>
          <a:chExt cx="0" cy="0"/>
        </a:xfrm>
      </p:grpSpPr>
      <p:sp>
        <p:nvSpPr>
          <p:cNvPr id="1163" name="Google Shape;1163;g3d422ecfddc_0_6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4" name="Google Shape;1164;g3d422ecfddc_0_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2" name="Shape 1172"/>
        <p:cNvGrpSpPr/>
        <p:nvPr/>
      </p:nvGrpSpPr>
      <p:grpSpPr>
        <a:xfrm>
          <a:off x="0" y="0"/>
          <a:ext cx="0" cy="0"/>
          <a:chOff x="0" y="0"/>
          <a:chExt cx="0" cy="0"/>
        </a:xfrm>
      </p:grpSpPr>
      <p:sp>
        <p:nvSpPr>
          <p:cNvPr id="1173" name="Google Shape;1173;g3d422ecfddc_0_7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74" name="Google Shape;1174;g3d422ecfddc_0_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9" name="Shape 1179"/>
        <p:cNvGrpSpPr/>
        <p:nvPr/>
      </p:nvGrpSpPr>
      <p:grpSpPr>
        <a:xfrm>
          <a:off x="0" y="0"/>
          <a:ext cx="0" cy="0"/>
          <a:chOff x="0" y="0"/>
          <a:chExt cx="0" cy="0"/>
        </a:xfrm>
      </p:grpSpPr>
      <p:sp>
        <p:nvSpPr>
          <p:cNvPr id="1180" name="Google Shape;1180;g3d422ecfddc_0_8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81" name="Google Shape;1181;g3d422ecfddc_0_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5" name="Shape 1195"/>
        <p:cNvGrpSpPr/>
        <p:nvPr/>
      </p:nvGrpSpPr>
      <p:grpSpPr>
        <a:xfrm>
          <a:off x="0" y="0"/>
          <a:ext cx="0" cy="0"/>
          <a:chOff x="0" y="0"/>
          <a:chExt cx="0" cy="0"/>
        </a:xfrm>
      </p:grpSpPr>
      <p:sp>
        <p:nvSpPr>
          <p:cNvPr id="1196" name="Google Shape;1196;g3d422ecfddc_0_9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CC in Blue PD in Green</a:t>
            </a:r>
            <a:endParaRPr/>
          </a:p>
        </p:txBody>
      </p:sp>
      <p:sp>
        <p:nvSpPr>
          <p:cNvPr id="1197" name="Google Shape;1197;g3d422ecfddc_0_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6" name="Shape 1216"/>
        <p:cNvGrpSpPr/>
        <p:nvPr/>
      </p:nvGrpSpPr>
      <p:grpSpPr>
        <a:xfrm>
          <a:off x="0" y="0"/>
          <a:ext cx="0" cy="0"/>
          <a:chOff x="0" y="0"/>
          <a:chExt cx="0" cy="0"/>
        </a:xfrm>
      </p:grpSpPr>
      <p:sp>
        <p:nvSpPr>
          <p:cNvPr id="1217" name="Google Shape;1217;g3d422ecfddc_0_1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18" name="Google Shape;1218;g3d422ecfddc_0_1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3" name="Shape 1223"/>
        <p:cNvGrpSpPr/>
        <p:nvPr/>
      </p:nvGrpSpPr>
      <p:grpSpPr>
        <a:xfrm>
          <a:off x="0" y="0"/>
          <a:ext cx="0" cy="0"/>
          <a:chOff x="0" y="0"/>
          <a:chExt cx="0" cy="0"/>
        </a:xfrm>
      </p:grpSpPr>
      <p:sp>
        <p:nvSpPr>
          <p:cNvPr id="1224" name="Google Shape;1224;g3d422ecfddc_0_1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25" name="Google Shape;1225;g3d422ecfddc_0_1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26" name="Google Shape;1226;g3d422ecfddc_0_12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9" name="Shape 1229"/>
        <p:cNvGrpSpPr/>
        <p:nvPr/>
      </p:nvGrpSpPr>
      <p:grpSpPr>
        <a:xfrm>
          <a:off x="0" y="0"/>
          <a:ext cx="0" cy="0"/>
          <a:chOff x="0" y="0"/>
          <a:chExt cx="0" cy="0"/>
        </a:xfrm>
      </p:grpSpPr>
      <p:sp>
        <p:nvSpPr>
          <p:cNvPr id="1230" name="Google Shape;1230;g3d422ecfddc_0_1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31" name="Google Shape;1231;g3d422ecfddc_0_12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32" name="Google Shape;1232;g3d422ecfddc_0_12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5" name="Shape 1235"/>
        <p:cNvGrpSpPr/>
        <p:nvPr/>
      </p:nvGrpSpPr>
      <p:grpSpPr>
        <a:xfrm>
          <a:off x="0" y="0"/>
          <a:ext cx="0" cy="0"/>
          <a:chOff x="0" y="0"/>
          <a:chExt cx="0" cy="0"/>
        </a:xfrm>
      </p:grpSpPr>
      <p:sp>
        <p:nvSpPr>
          <p:cNvPr id="1236" name="Google Shape;1236;g3d422ecfddc_0_13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37" name="Google Shape;1237;g3d422ecfddc_0_1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2" name="Shape 1242"/>
        <p:cNvGrpSpPr/>
        <p:nvPr/>
      </p:nvGrpSpPr>
      <p:grpSpPr>
        <a:xfrm>
          <a:off x="0" y="0"/>
          <a:ext cx="0" cy="0"/>
          <a:chOff x="0" y="0"/>
          <a:chExt cx="0" cy="0"/>
        </a:xfrm>
      </p:grpSpPr>
      <p:sp>
        <p:nvSpPr>
          <p:cNvPr id="1243" name="Google Shape;1243;g3d422ecfddc_0_14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44" name="Google Shape;1244;g3d422ecfddc_0_1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5" name="Shape 1265"/>
        <p:cNvGrpSpPr/>
        <p:nvPr/>
      </p:nvGrpSpPr>
      <p:grpSpPr>
        <a:xfrm>
          <a:off x="0" y="0"/>
          <a:ext cx="0" cy="0"/>
          <a:chOff x="0" y="0"/>
          <a:chExt cx="0" cy="0"/>
        </a:xfrm>
      </p:grpSpPr>
      <p:sp>
        <p:nvSpPr>
          <p:cNvPr id="1266" name="Google Shape;1266;g3d422ecfddc_0_16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67" name="Google Shape;1267;g3d422ecfddc_0_1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4" name="Shape 1284"/>
        <p:cNvGrpSpPr/>
        <p:nvPr/>
      </p:nvGrpSpPr>
      <p:grpSpPr>
        <a:xfrm>
          <a:off x="0" y="0"/>
          <a:ext cx="0" cy="0"/>
          <a:chOff x="0" y="0"/>
          <a:chExt cx="0" cy="0"/>
        </a:xfrm>
      </p:grpSpPr>
      <p:sp>
        <p:nvSpPr>
          <p:cNvPr id="1285" name="Google Shape;1285;g3d422ecfddc_0_18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914400" rtl="0" algn="l">
              <a:lnSpc>
                <a:spcPct val="100000"/>
              </a:lnSpc>
              <a:spcBef>
                <a:spcPts val="0"/>
              </a:spcBef>
              <a:spcAft>
                <a:spcPts val="0"/>
              </a:spcAft>
              <a:buSzPts val="1400"/>
              <a:buNone/>
            </a:pPr>
            <a:r>
              <a:rPr lang="en-US" sz="1600"/>
              <a:t>Have another reason for attendance other than clinical or research background</a:t>
            </a:r>
            <a:endParaRPr sz="100"/>
          </a:p>
        </p:txBody>
      </p:sp>
      <p:sp>
        <p:nvSpPr>
          <p:cNvPr id="1286" name="Google Shape;1286;g3d422ecfddc_0_1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3" name="Shape 1293"/>
        <p:cNvGrpSpPr/>
        <p:nvPr/>
      </p:nvGrpSpPr>
      <p:grpSpPr>
        <a:xfrm>
          <a:off x="0" y="0"/>
          <a:ext cx="0" cy="0"/>
          <a:chOff x="0" y="0"/>
          <a:chExt cx="0" cy="0"/>
        </a:xfrm>
      </p:grpSpPr>
      <p:sp>
        <p:nvSpPr>
          <p:cNvPr id="1294" name="Google Shape;1294;g3d422ecfddc_0_18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95" name="Google Shape;1295;g3d422ecfddc_0_18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0" name="Shape 1300"/>
        <p:cNvGrpSpPr/>
        <p:nvPr/>
      </p:nvGrpSpPr>
      <p:grpSpPr>
        <a:xfrm>
          <a:off x="0" y="0"/>
          <a:ext cx="0" cy="0"/>
          <a:chOff x="0" y="0"/>
          <a:chExt cx="0" cy="0"/>
        </a:xfrm>
      </p:grpSpPr>
      <p:sp>
        <p:nvSpPr>
          <p:cNvPr id="1301" name="Google Shape;1301;g3d422ecfddc_0_1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2" name="Google Shape;1302;g3d422ecfddc_0_19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03" name="Google Shape;1303;g3d422ecfddc_0_19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7" name="Shape 1307"/>
        <p:cNvGrpSpPr/>
        <p:nvPr/>
      </p:nvGrpSpPr>
      <p:grpSpPr>
        <a:xfrm>
          <a:off x="0" y="0"/>
          <a:ext cx="0" cy="0"/>
          <a:chOff x="0" y="0"/>
          <a:chExt cx="0" cy="0"/>
        </a:xfrm>
      </p:grpSpPr>
      <p:sp>
        <p:nvSpPr>
          <p:cNvPr id="1308" name="Google Shape;1308;g3d422ecfddc_0_20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09" name="Google Shape;1309;g3d422ecfddc_0_2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3" name="Shape 1323"/>
        <p:cNvGrpSpPr/>
        <p:nvPr/>
      </p:nvGrpSpPr>
      <p:grpSpPr>
        <a:xfrm>
          <a:off x="0" y="0"/>
          <a:ext cx="0" cy="0"/>
          <a:chOff x="0" y="0"/>
          <a:chExt cx="0" cy="0"/>
        </a:xfrm>
      </p:grpSpPr>
      <p:sp>
        <p:nvSpPr>
          <p:cNvPr id="1324" name="Google Shape;1324;g3d422ecfddc_0_2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25" name="Google Shape;1325;g3d422ecfddc_0_2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5" name="Shape 1345"/>
        <p:cNvGrpSpPr/>
        <p:nvPr/>
      </p:nvGrpSpPr>
      <p:grpSpPr>
        <a:xfrm>
          <a:off x="0" y="0"/>
          <a:ext cx="0" cy="0"/>
          <a:chOff x="0" y="0"/>
          <a:chExt cx="0" cy="0"/>
        </a:xfrm>
      </p:grpSpPr>
      <p:sp>
        <p:nvSpPr>
          <p:cNvPr id="1346" name="Google Shape;1346;g3d422ecfddc_0_2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47" name="Google Shape;1347;g3d422ecfddc_0_2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2" name="Shape 1352"/>
        <p:cNvGrpSpPr/>
        <p:nvPr/>
      </p:nvGrpSpPr>
      <p:grpSpPr>
        <a:xfrm>
          <a:off x="0" y="0"/>
          <a:ext cx="0" cy="0"/>
          <a:chOff x="0" y="0"/>
          <a:chExt cx="0" cy="0"/>
        </a:xfrm>
      </p:grpSpPr>
      <p:sp>
        <p:nvSpPr>
          <p:cNvPr id="1353" name="Google Shape;1353;g3d422ecfddc_0_26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54" name="Google Shape;1354;g3d422ecfddc_0_2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8" name="Shape 1368"/>
        <p:cNvGrpSpPr/>
        <p:nvPr/>
      </p:nvGrpSpPr>
      <p:grpSpPr>
        <a:xfrm>
          <a:off x="0" y="0"/>
          <a:ext cx="0" cy="0"/>
          <a:chOff x="0" y="0"/>
          <a:chExt cx="0" cy="0"/>
        </a:xfrm>
      </p:grpSpPr>
      <p:sp>
        <p:nvSpPr>
          <p:cNvPr id="1369" name="Google Shape;1369;g3d422ecfddc_0_27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https://docs.google.com/document/d/1j3cjjD-eb2j3xNXZcpZei0zmUs64g3ek/edit?usp=sharing&amp;ouid=109082613593533021113&amp;rtpof=true&amp;sd=true</a:t>
            </a:r>
            <a:endParaRPr/>
          </a:p>
        </p:txBody>
      </p:sp>
      <p:sp>
        <p:nvSpPr>
          <p:cNvPr id="1370" name="Google Shape;1370;g3d422ecfddc_0_2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2" name="Shape 1392"/>
        <p:cNvGrpSpPr/>
        <p:nvPr/>
      </p:nvGrpSpPr>
      <p:grpSpPr>
        <a:xfrm>
          <a:off x="0" y="0"/>
          <a:ext cx="0" cy="0"/>
          <a:chOff x="0" y="0"/>
          <a:chExt cx="0" cy="0"/>
        </a:xfrm>
      </p:grpSpPr>
      <p:sp>
        <p:nvSpPr>
          <p:cNvPr id="1393" name="Google Shape;1393;g3d422ecfddc_0_29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4" name="Google Shape;1394;g3d422ecfddc_0_2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2" name="Shape 1402"/>
        <p:cNvGrpSpPr/>
        <p:nvPr/>
      </p:nvGrpSpPr>
      <p:grpSpPr>
        <a:xfrm>
          <a:off x="0" y="0"/>
          <a:ext cx="0" cy="0"/>
          <a:chOff x="0" y="0"/>
          <a:chExt cx="0" cy="0"/>
        </a:xfrm>
      </p:grpSpPr>
      <p:sp>
        <p:nvSpPr>
          <p:cNvPr id="1403" name="Google Shape;1403;g3d422ecfddc_0_30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04" name="Google Shape;1404;g3d422ecfddc_0_30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1" name="Shape 1411"/>
        <p:cNvGrpSpPr/>
        <p:nvPr/>
      </p:nvGrpSpPr>
      <p:grpSpPr>
        <a:xfrm>
          <a:off x="0" y="0"/>
          <a:ext cx="0" cy="0"/>
          <a:chOff x="0" y="0"/>
          <a:chExt cx="0" cy="0"/>
        </a:xfrm>
      </p:grpSpPr>
      <p:sp>
        <p:nvSpPr>
          <p:cNvPr id="1412" name="Google Shape;1412;g3d422ecfddc_0_3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3" name="Google Shape;1413;g3d422ecfddc_0_3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1" name="Shape 1421"/>
        <p:cNvGrpSpPr/>
        <p:nvPr/>
      </p:nvGrpSpPr>
      <p:grpSpPr>
        <a:xfrm>
          <a:off x="0" y="0"/>
          <a:ext cx="0" cy="0"/>
          <a:chOff x="0" y="0"/>
          <a:chExt cx="0" cy="0"/>
        </a:xfrm>
      </p:grpSpPr>
      <p:sp>
        <p:nvSpPr>
          <p:cNvPr id="1422" name="Google Shape;1422;g3d422ecfddc_0_3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3" name="Google Shape;1423;g3d422ecfddc_0_3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0" name="Shape 1430"/>
        <p:cNvGrpSpPr/>
        <p:nvPr/>
      </p:nvGrpSpPr>
      <p:grpSpPr>
        <a:xfrm>
          <a:off x="0" y="0"/>
          <a:ext cx="0" cy="0"/>
          <a:chOff x="0" y="0"/>
          <a:chExt cx="0" cy="0"/>
        </a:xfrm>
      </p:grpSpPr>
      <p:sp>
        <p:nvSpPr>
          <p:cNvPr id="1431" name="Google Shape;1431;g3d422ecfddc_0_3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2" name="Google Shape;1432;g3d422ecfddc_0_3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9" name="Shape 1439"/>
        <p:cNvGrpSpPr/>
        <p:nvPr/>
      </p:nvGrpSpPr>
      <p:grpSpPr>
        <a:xfrm>
          <a:off x="0" y="0"/>
          <a:ext cx="0" cy="0"/>
          <a:chOff x="0" y="0"/>
          <a:chExt cx="0" cy="0"/>
        </a:xfrm>
      </p:grpSpPr>
      <p:sp>
        <p:nvSpPr>
          <p:cNvPr id="1440" name="Google Shape;1440;g3d422ecfddc_0_3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41" name="Google Shape;1441;g3d422ecfddc_0_3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8" name="Shape 1448"/>
        <p:cNvGrpSpPr/>
        <p:nvPr/>
      </p:nvGrpSpPr>
      <p:grpSpPr>
        <a:xfrm>
          <a:off x="0" y="0"/>
          <a:ext cx="0" cy="0"/>
          <a:chOff x="0" y="0"/>
          <a:chExt cx="0" cy="0"/>
        </a:xfrm>
      </p:grpSpPr>
      <p:sp>
        <p:nvSpPr>
          <p:cNvPr id="1449" name="Google Shape;1449;g3d422ecfddc_0_34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50" name="Google Shape;1450;g3d422ecfddc_0_3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6" name="Shape 1456"/>
        <p:cNvGrpSpPr/>
        <p:nvPr/>
      </p:nvGrpSpPr>
      <p:grpSpPr>
        <a:xfrm>
          <a:off x="0" y="0"/>
          <a:ext cx="0" cy="0"/>
          <a:chOff x="0" y="0"/>
          <a:chExt cx="0" cy="0"/>
        </a:xfrm>
      </p:grpSpPr>
      <p:sp>
        <p:nvSpPr>
          <p:cNvPr id="1457" name="Google Shape;1457;g3d422ecfddc_0_35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58" name="Google Shape;1458;g3d422ecfddc_0_35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3" name="Shape 1463"/>
        <p:cNvGrpSpPr/>
        <p:nvPr/>
      </p:nvGrpSpPr>
      <p:grpSpPr>
        <a:xfrm>
          <a:off x="0" y="0"/>
          <a:ext cx="0" cy="0"/>
          <a:chOff x="0" y="0"/>
          <a:chExt cx="0" cy="0"/>
        </a:xfrm>
      </p:grpSpPr>
      <p:sp>
        <p:nvSpPr>
          <p:cNvPr id="1464" name="Google Shape;1464;g3d422ecfddc_0_36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65" name="Google Shape;1465;g3d422ecfddc_0_36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0" name="Shape 1470"/>
        <p:cNvGrpSpPr/>
        <p:nvPr/>
      </p:nvGrpSpPr>
      <p:grpSpPr>
        <a:xfrm>
          <a:off x="0" y="0"/>
          <a:ext cx="0" cy="0"/>
          <a:chOff x="0" y="0"/>
          <a:chExt cx="0" cy="0"/>
        </a:xfrm>
      </p:grpSpPr>
      <p:sp>
        <p:nvSpPr>
          <p:cNvPr id="1471" name="Google Shape;1471;g3d422ecfddc_0_36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72" name="Google Shape;1472;g3d422ecfddc_0_36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8" name="Shape 1478"/>
        <p:cNvGrpSpPr/>
        <p:nvPr/>
      </p:nvGrpSpPr>
      <p:grpSpPr>
        <a:xfrm>
          <a:off x="0" y="0"/>
          <a:ext cx="0" cy="0"/>
          <a:chOff x="0" y="0"/>
          <a:chExt cx="0" cy="0"/>
        </a:xfrm>
      </p:grpSpPr>
      <p:sp>
        <p:nvSpPr>
          <p:cNvPr id="1479" name="Google Shape;1479;g3d422ecfddc_0_37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80" name="Google Shape;1480;g3d422ecfddc_0_3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4" name="Shape 1494"/>
        <p:cNvGrpSpPr/>
        <p:nvPr/>
      </p:nvGrpSpPr>
      <p:grpSpPr>
        <a:xfrm>
          <a:off x="0" y="0"/>
          <a:ext cx="0" cy="0"/>
          <a:chOff x="0" y="0"/>
          <a:chExt cx="0" cy="0"/>
        </a:xfrm>
      </p:grpSpPr>
      <p:sp>
        <p:nvSpPr>
          <p:cNvPr id="1495" name="Google Shape;1495;g3d422ecfddc_0_38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96" name="Google Shape;1496;g3d422ecfddc_0_38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1" name="Shape 1501"/>
        <p:cNvGrpSpPr/>
        <p:nvPr/>
      </p:nvGrpSpPr>
      <p:grpSpPr>
        <a:xfrm>
          <a:off x="0" y="0"/>
          <a:ext cx="0" cy="0"/>
          <a:chOff x="0" y="0"/>
          <a:chExt cx="0" cy="0"/>
        </a:xfrm>
      </p:grpSpPr>
      <p:sp>
        <p:nvSpPr>
          <p:cNvPr id="1502" name="Google Shape;1502;g3d422ecfddc_0_39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Defined in MoP</a:t>
            </a:r>
            <a:endParaRPr/>
          </a:p>
        </p:txBody>
      </p:sp>
      <p:sp>
        <p:nvSpPr>
          <p:cNvPr id="1503" name="Google Shape;1503;g3d422ecfddc_0_39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8" name="Shape 1508"/>
        <p:cNvGrpSpPr/>
        <p:nvPr/>
      </p:nvGrpSpPr>
      <p:grpSpPr>
        <a:xfrm>
          <a:off x="0" y="0"/>
          <a:ext cx="0" cy="0"/>
          <a:chOff x="0" y="0"/>
          <a:chExt cx="0" cy="0"/>
        </a:xfrm>
      </p:grpSpPr>
      <p:sp>
        <p:nvSpPr>
          <p:cNvPr id="1509" name="Google Shape;1509;g3d422ecfddc_0_40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10" name="Google Shape;1510;g3d422ecfddc_0_4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1" name="Shape 1521"/>
        <p:cNvGrpSpPr/>
        <p:nvPr/>
      </p:nvGrpSpPr>
      <p:grpSpPr>
        <a:xfrm>
          <a:off x="0" y="0"/>
          <a:ext cx="0" cy="0"/>
          <a:chOff x="0" y="0"/>
          <a:chExt cx="0" cy="0"/>
        </a:xfrm>
      </p:grpSpPr>
      <p:sp>
        <p:nvSpPr>
          <p:cNvPr id="1522" name="Google Shape;1522;g3d422ecfddc_0_4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Paper worksheets must be signed and dated by the person collecting the data and retained as source.</a:t>
            </a:r>
            <a:endParaRPr/>
          </a:p>
        </p:txBody>
      </p:sp>
      <p:sp>
        <p:nvSpPr>
          <p:cNvPr id="1523" name="Google Shape;1523;g3d422ecfddc_0_4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9" name="Shape 1529"/>
        <p:cNvGrpSpPr/>
        <p:nvPr/>
      </p:nvGrpSpPr>
      <p:grpSpPr>
        <a:xfrm>
          <a:off x="0" y="0"/>
          <a:ext cx="0" cy="0"/>
          <a:chOff x="0" y="0"/>
          <a:chExt cx="0" cy="0"/>
        </a:xfrm>
      </p:grpSpPr>
      <p:sp>
        <p:nvSpPr>
          <p:cNvPr id="1530" name="Google Shape;1530;g3d422ecfddc_0_79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Centrally provided</a:t>
            </a:r>
            <a:endParaRPr/>
          </a:p>
          <a:p>
            <a:pPr indent="0" lvl="0" marL="0" rtl="0" algn="l">
              <a:lnSpc>
                <a:spcPct val="100000"/>
              </a:lnSpc>
              <a:spcBef>
                <a:spcPts val="0"/>
              </a:spcBef>
              <a:spcAft>
                <a:spcPts val="0"/>
              </a:spcAft>
              <a:buSzPts val="1400"/>
              <a:buNone/>
            </a:pPr>
            <a:r>
              <a:rPr lang="en-US"/>
              <a:t>Other than the study drug</a:t>
            </a:r>
            <a:endParaRPr/>
          </a:p>
          <a:p>
            <a:pPr indent="0" lvl="0" marL="0" rtl="0" algn="l">
              <a:lnSpc>
                <a:spcPct val="100000"/>
              </a:lnSpc>
              <a:spcBef>
                <a:spcPts val="0"/>
              </a:spcBef>
              <a:spcAft>
                <a:spcPts val="0"/>
              </a:spcAft>
              <a:buSzPts val="1400"/>
              <a:buNone/>
            </a:pPr>
            <a:r>
              <a:rPr lang="en-US"/>
              <a:t>IV poles not provided by study</a:t>
            </a:r>
            <a:endParaRPr/>
          </a:p>
          <a:p>
            <a:pPr indent="0" lvl="0" marL="0" rtl="0" algn="l">
              <a:lnSpc>
                <a:spcPct val="100000"/>
              </a:lnSpc>
              <a:spcBef>
                <a:spcPts val="0"/>
              </a:spcBef>
              <a:spcAft>
                <a:spcPts val="0"/>
              </a:spcAft>
              <a:buSzPts val="1400"/>
              <a:buNone/>
            </a:pPr>
            <a:r>
              <a:rPr lang="en-US"/>
              <a:t>Protocol reminder cards file will be available in case sites want to produce extra copies, create poster, etc.</a:t>
            </a:r>
            <a:endParaRPr/>
          </a:p>
          <a:p>
            <a:pPr indent="0" lvl="0" marL="0" rtl="0" algn="l">
              <a:lnSpc>
                <a:spcPct val="100000"/>
              </a:lnSpc>
              <a:spcBef>
                <a:spcPts val="0"/>
              </a:spcBef>
              <a:spcAft>
                <a:spcPts val="0"/>
              </a:spcAft>
              <a:buSzPts val="1400"/>
              <a:buNone/>
            </a:pPr>
            <a:r>
              <a:t/>
            </a:r>
            <a:endParaRPr/>
          </a:p>
        </p:txBody>
      </p:sp>
      <p:sp>
        <p:nvSpPr>
          <p:cNvPr id="1531" name="Google Shape;1531;g3d422ecfddc_0_7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4" name="Shape 1544"/>
        <p:cNvGrpSpPr/>
        <p:nvPr/>
      </p:nvGrpSpPr>
      <p:grpSpPr>
        <a:xfrm>
          <a:off x="0" y="0"/>
          <a:ext cx="0" cy="0"/>
          <a:chOff x="0" y="0"/>
          <a:chExt cx="0" cy="0"/>
        </a:xfrm>
      </p:grpSpPr>
      <p:sp>
        <p:nvSpPr>
          <p:cNvPr id="1545" name="Google Shape;1545;g3d422ecfddc_0_8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46" name="Google Shape;1546;g3d422ecfddc_0_8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1" name="Shape 1551"/>
        <p:cNvGrpSpPr/>
        <p:nvPr/>
      </p:nvGrpSpPr>
      <p:grpSpPr>
        <a:xfrm>
          <a:off x="0" y="0"/>
          <a:ext cx="0" cy="0"/>
          <a:chOff x="0" y="0"/>
          <a:chExt cx="0" cy="0"/>
        </a:xfrm>
      </p:grpSpPr>
      <p:sp>
        <p:nvSpPr>
          <p:cNvPr id="1552" name="Google Shape;1552;g3d422ecfddc_0_8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Headbands are consumable so will be resupplied throughout the trial.</a:t>
            </a:r>
            <a:endParaRPr/>
          </a:p>
          <a:p>
            <a:pPr indent="0" lvl="0" marL="0" rtl="0" algn="l">
              <a:lnSpc>
                <a:spcPct val="100000"/>
              </a:lnSpc>
              <a:spcBef>
                <a:spcPts val="0"/>
              </a:spcBef>
              <a:spcAft>
                <a:spcPts val="0"/>
              </a:spcAft>
              <a:buSzPts val="1400"/>
              <a:buNone/>
            </a:pPr>
            <a:r>
              <a:rPr lang="en-US"/>
              <a:t>Par depends on enrollment population (adult/peds/both) and logistics of your EDs (separate, together, etc.)</a:t>
            </a:r>
            <a:endParaRPr/>
          </a:p>
          <a:p>
            <a:pPr indent="0" lvl="0" marL="0" rtl="0" algn="l">
              <a:lnSpc>
                <a:spcPct val="100000"/>
              </a:lnSpc>
              <a:spcBef>
                <a:spcPts val="0"/>
              </a:spcBef>
              <a:spcAft>
                <a:spcPts val="0"/>
              </a:spcAft>
              <a:buSzPts val="1400"/>
              <a:buNone/>
            </a:pPr>
            <a:r>
              <a:rPr lang="en-US"/>
              <a:t>Expired headbands are not a safety issue but may impact quality of recording; can use expired headbands for trainings</a:t>
            </a:r>
            <a:endParaRPr/>
          </a:p>
          <a:p>
            <a:pPr indent="0" lvl="0" marL="0" rtl="0" algn="l">
              <a:lnSpc>
                <a:spcPct val="100000"/>
              </a:lnSpc>
              <a:spcBef>
                <a:spcPts val="0"/>
              </a:spcBef>
              <a:spcAft>
                <a:spcPts val="0"/>
              </a:spcAft>
              <a:buSzPts val="1400"/>
              <a:buNone/>
            </a:pPr>
            <a:r>
              <a:t/>
            </a:r>
            <a:endParaRPr/>
          </a:p>
        </p:txBody>
      </p:sp>
      <p:sp>
        <p:nvSpPr>
          <p:cNvPr id="1553" name="Google Shape;1553;g3d422ecfddc_0_8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9" name="Shape 1559"/>
        <p:cNvGrpSpPr/>
        <p:nvPr/>
      </p:nvGrpSpPr>
      <p:grpSpPr>
        <a:xfrm>
          <a:off x="0" y="0"/>
          <a:ext cx="0" cy="0"/>
          <a:chOff x="0" y="0"/>
          <a:chExt cx="0" cy="0"/>
        </a:xfrm>
      </p:grpSpPr>
      <p:sp>
        <p:nvSpPr>
          <p:cNvPr id="1560" name="Google Shape;1560;g3d422ecfddc_0_8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Headbands are consumable so will be resupplied throughout the trial.</a:t>
            </a:r>
            <a:endParaRPr/>
          </a:p>
          <a:p>
            <a:pPr indent="0" lvl="0" marL="0" rtl="0" algn="l">
              <a:lnSpc>
                <a:spcPct val="100000"/>
              </a:lnSpc>
              <a:spcBef>
                <a:spcPts val="0"/>
              </a:spcBef>
              <a:spcAft>
                <a:spcPts val="0"/>
              </a:spcAft>
              <a:buSzPts val="1400"/>
              <a:buNone/>
            </a:pPr>
            <a:r>
              <a:rPr lang="en-US"/>
              <a:t>Par depends on enrollment population (adult/peds/both) and logistics of your EDs (separate, together, etc.)</a:t>
            </a:r>
            <a:endParaRPr/>
          </a:p>
          <a:p>
            <a:pPr indent="0" lvl="0" marL="0" rtl="0" algn="l">
              <a:lnSpc>
                <a:spcPct val="100000"/>
              </a:lnSpc>
              <a:spcBef>
                <a:spcPts val="0"/>
              </a:spcBef>
              <a:spcAft>
                <a:spcPts val="0"/>
              </a:spcAft>
              <a:buSzPts val="1400"/>
              <a:buNone/>
            </a:pPr>
            <a:r>
              <a:rPr lang="en-US"/>
              <a:t>Expired headbands are not a safety issue but may impact quality of recording; can use expired headbands for trainings</a:t>
            </a:r>
            <a:endParaRPr/>
          </a:p>
          <a:p>
            <a:pPr indent="0" lvl="0" marL="0" rtl="0" algn="l">
              <a:lnSpc>
                <a:spcPct val="100000"/>
              </a:lnSpc>
              <a:spcBef>
                <a:spcPts val="0"/>
              </a:spcBef>
              <a:spcAft>
                <a:spcPts val="0"/>
              </a:spcAft>
              <a:buSzPts val="1400"/>
              <a:buNone/>
            </a:pPr>
            <a:r>
              <a:t/>
            </a:r>
            <a:endParaRPr/>
          </a:p>
        </p:txBody>
      </p:sp>
      <p:sp>
        <p:nvSpPr>
          <p:cNvPr id="1561" name="Google Shape;1561;g3d422ecfddc_0_8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5" name="Shape 1565"/>
        <p:cNvGrpSpPr/>
        <p:nvPr/>
      </p:nvGrpSpPr>
      <p:grpSpPr>
        <a:xfrm>
          <a:off x="0" y="0"/>
          <a:ext cx="0" cy="0"/>
          <a:chOff x="0" y="0"/>
          <a:chExt cx="0" cy="0"/>
        </a:xfrm>
      </p:grpSpPr>
      <p:sp>
        <p:nvSpPr>
          <p:cNvPr id="1566" name="Google Shape;1566;g3d422ecfddc_0_83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Headbands are consumable so will be resupplied throughout the trial.</a:t>
            </a:r>
            <a:endParaRPr/>
          </a:p>
          <a:p>
            <a:pPr indent="0" lvl="0" marL="0" rtl="0" algn="l">
              <a:lnSpc>
                <a:spcPct val="100000"/>
              </a:lnSpc>
              <a:spcBef>
                <a:spcPts val="0"/>
              </a:spcBef>
              <a:spcAft>
                <a:spcPts val="0"/>
              </a:spcAft>
              <a:buSzPts val="1400"/>
              <a:buNone/>
            </a:pPr>
            <a:r>
              <a:rPr lang="en-US"/>
              <a:t>Par depends on enrollment population (adult/peds/both) and logistics of your EDs (separate, together, etc.)</a:t>
            </a:r>
            <a:endParaRPr/>
          </a:p>
          <a:p>
            <a:pPr indent="0" lvl="0" marL="0" rtl="0" algn="l">
              <a:lnSpc>
                <a:spcPct val="100000"/>
              </a:lnSpc>
              <a:spcBef>
                <a:spcPts val="0"/>
              </a:spcBef>
              <a:spcAft>
                <a:spcPts val="0"/>
              </a:spcAft>
              <a:buSzPts val="1400"/>
              <a:buNone/>
            </a:pPr>
            <a:r>
              <a:rPr lang="en-US"/>
              <a:t>Expired headbands are not a safety issue but may impact quality of recording; can use expired headbands for trainings</a:t>
            </a:r>
            <a:endParaRPr/>
          </a:p>
          <a:p>
            <a:pPr indent="0" lvl="0" marL="0" rtl="0" algn="l">
              <a:lnSpc>
                <a:spcPct val="100000"/>
              </a:lnSpc>
              <a:spcBef>
                <a:spcPts val="0"/>
              </a:spcBef>
              <a:spcAft>
                <a:spcPts val="0"/>
              </a:spcAft>
              <a:buSzPts val="1400"/>
              <a:buNone/>
            </a:pPr>
            <a:r>
              <a:t/>
            </a:r>
            <a:endParaRPr/>
          </a:p>
        </p:txBody>
      </p:sp>
      <p:sp>
        <p:nvSpPr>
          <p:cNvPr id="1567" name="Google Shape;1567;g3d422ecfddc_0_8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3" name="Shape 1573"/>
        <p:cNvGrpSpPr/>
        <p:nvPr/>
      </p:nvGrpSpPr>
      <p:grpSpPr>
        <a:xfrm>
          <a:off x="0" y="0"/>
          <a:ext cx="0" cy="0"/>
          <a:chOff x="0" y="0"/>
          <a:chExt cx="0" cy="0"/>
        </a:xfrm>
      </p:grpSpPr>
      <p:sp>
        <p:nvSpPr>
          <p:cNvPr id="1574" name="Google Shape;1574;g3d422ecfddc_0_9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75" name="Google Shape;1575;g3d422ecfddc_0_9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6" name="Shape 1586"/>
        <p:cNvGrpSpPr/>
        <p:nvPr/>
      </p:nvGrpSpPr>
      <p:grpSpPr>
        <a:xfrm>
          <a:off x="0" y="0"/>
          <a:ext cx="0" cy="0"/>
          <a:chOff x="0" y="0"/>
          <a:chExt cx="0" cy="0"/>
        </a:xfrm>
      </p:grpSpPr>
      <p:sp>
        <p:nvSpPr>
          <p:cNvPr id="1587" name="Google Shape;1587;g3d422ecfddc_0_9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88" name="Google Shape;1588;g3d422ecfddc_0_9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9" name="Shape 1599"/>
        <p:cNvGrpSpPr/>
        <p:nvPr/>
      </p:nvGrpSpPr>
      <p:grpSpPr>
        <a:xfrm>
          <a:off x="0" y="0"/>
          <a:ext cx="0" cy="0"/>
          <a:chOff x="0" y="0"/>
          <a:chExt cx="0" cy="0"/>
        </a:xfrm>
      </p:grpSpPr>
      <p:sp>
        <p:nvSpPr>
          <p:cNvPr id="1600" name="Google Shape;1600;g3d422ecfddc_0_9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01" name="Google Shape;1601;g3d422ecfddc_0_9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7" name="Shape 1607"/>
        <p:cNvGrpSpPr/>
        <p:nvPr/>
      </p:nvGrpSpPr>
      <p:grpSpPr>
        <a:xfrm>
          <a:off x="0" y="0"/>
          <a:ext cx="0" cy="0"/>
          <a:chOff x="0" y="0"/>
          <a:chExt cx="0" cy="0"/>
        </a:xfrm>
      </p:grpSpPr>
      <p:sp>
        <p:nvSpPr>
          <p:cNvPr id="1608" name="Google Shape;1608;g3d422ecfddc_0_9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09" name="Google Shape;1609;g3d422ecfddc_0_943: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
        <p:nvSpPr>
          <p:cNvPr id="1610" name="Google Shape;1610;g3d422ecfddc_0_943:notes"/>
          <p:cNvSpPr txBox="1"/>
          <p:nvPr>
            <p:ph idx="12" type="sldNum"/>
          </p:nvPr>
        </p:nvSpPr>
        <p:spPr>
          <a:xfrm>
            <a:off x="3884613" y="8685213"/>
            <a:ext cx="2971800" cy="459000"/>
          </a:xfrm>
          <a:prstGeom prst="rect">
            <a:avLst/>
          </a:prstGeom>
          <a:noFill/>
          <a:ln>
            <a:noFill/>
          </a:ln>
        </p:spPr>
        <p:txBody>
          <a:bodyPr anchorCtr="0" anchor="ctr" bIns="89600" lIns="89600" spcFirstLastPara="1" rIns="89600" wrap="square" tIns="89600">
            <a:noAutofit/>
          </a:bodyPr>
          <a:lstStyle/>
          <a:p>
            <a:pPr indent="0" lvl="0" marL="0" rtl="0" algn="l">
              <a:lnSpc>
                <a:spcPct val="100000"/>
              </a:lnSpc>
              <a:spcBef>
                <a:spcPts val="0"/>
              </a:spcBef>
              <a:spcAft>
                <a:spcPts val="0"/>
              </a:spcAft>
              <a:buClr>
                <a:srgbClr val="000000"/>
              </a:buClr>
              <a:buSzPts val="1400"/>
              <a:buFont typeface="Arial"/>
              <a:buNone/>
            </a:pPr>
            <a:fld id="{00000000-1234-1234-1234-123412341234}" type="slidenum">
              <a:rPr lang="en-US" sz="1400"/>
              <a:t>‹#›</a:t>
            </a:fld>
            <a:endParaRPr sz="1400"/>
          </a:p>
        </p:txBody>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3" name="Shape 1613"/>
        <p:cNvGrpSpPr/>
        <p:nvPr/>
      </p:nvGrpSpPr>
      <p:grpSpPr>
        <a:xfrm>
          <a:off x="0" y="0"/>
          <a:ext cx="0" cy="0"/>
          <a:chOff x="0" y="0"/>
          <a:chExt cx="0" cy="0"/>
        </a:xfrm>
      </p:grpSpPr>
      <p:sp>
        <p:nvSpPr>
          <p:cNvPr id="1614" name="Google Shape;1614;g3d422ecfddc_0_9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15" name="Google Shape;1615;g3d422ecfddc_0_94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16" name="Google Shape;1616;g3d422ecfddc_0_94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0" name="Shape 1620"/>
        <p:cNvGrpSpPr/>
        <p:nvPr/>
      </p:nvGrpSpPr>
      <p:grpSpPr>
        <a:xfrm>
          <a:off x="0" y="0"/>
          <a:ext cx="0" cy="0"/>
          <a:chOff x="0" y="0"/>
          <a:chExt cx="0" cy="0"/>
        </a:xfrm>
      </p:grpSpPr>
      <p:sp>
        <p:nvSpPr>
          <p:cNvPr id="1621" name="Google Shape;1621;g3d422ecfddc_0_95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22" name="Google Shape;1622;g3d422ecfddc_0_9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3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3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7" name="Shape 27"/>
        <p:cNvGrpSpPr/>
        <p:nvPr/>
      </p:nvGrpSpPr>
      <p:grpSpPr>
        <a:xfrm>
          <a:off x="0" y="0"/>
          <a:ext cx="0" cy="0"/>
          <a:chOff x="0" y="0"/>
          <a:chExt cx="0" cy="0"/>
        </a:xfrm>
      </p:grpSpPr>
      <p:sp>
        <p:nvSpPr>
          <p:cNvPr id="28" name="Google Shape;28;p35"/>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rmAutofit/>
          </a:bodyPr>
          <a:lstStyle>
            <a:lvl1pPr lvl="0" algn="l">
              <a:lnSpc>
                <a:spcPct val="90000"/>
              </a:lnSpc>
              <a:spcBef>
                <a:spcPts val="0"/>
              </a:spcBef>
              <a:spcAft>
                <a:spcPts val="0"/>
              </a:spcAft>
              <a:buClr>
                <a:schemeClr val="dk1"/>
              </a:buClr>
              <a:buSzPts val="2800"/>
              <a:buFont typeface="Play"/>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9" name="Google Shape;29;p35"/>
          <p:cNvSpPr txBox="1"/>
          <p:nvPr>
            <p:ph idx="1" type="body"/>
          </p:nvPr>
        </p:nvSpPr>
        <p:spPr>
          <a:xfrm>
            <a:off x="415600" y="1536633"/>
            <a:ext cx="11360800" cy="4555200"/>
          </a:xfrm>
          <a:prstGeom prst="rect">
            <a:avLst/>
          </a:prstGeom>
          <a:noFill/>
          <a:ln>
            <a:noFill/>
          </a:ln>
        </p:spPr>
        <p:txBody>
          <a:bodyPr anchorCtr="0" anchor="t" bIns="91425" lIns="91425" spcFirstLastPara="1" rIns="91425" wrap="square" tIns="91425">
            <a:normAutofit/>
          </a:bodyPr>
          <a:lstStyle>
            <a:lvl1pPr indent="-342900" lvl="0" marL="457200" algn="l">
              <a:lnSpc>
                <a:spcPct val="90000"/>
              </a:lnSpc>
              <a:spcBef>
                <a:spcPts val="0"/>
              </a:spcBef>
              <a:spcAft>
                <a:spcPts val="0"/>
              </a:spcAft>
              <a:buClr>
                <a:schemeClr val="dk1"/>
              </a:buClr>
              <a:buSzPts val="1800"/>
              <a:buChar char="●"/>
              <a:defRPr/>
            </a:lvl1pPr>
            <a:lvl2pPr indent="-317500" lvl="1" marL="914400" algn="l">
              <a:lnSpc>
                <a:spcPct val="90000"/>
              </a:lnSpc>
              <a:spcBef>
                <a:spcPts val="0"/>
              </a:spcBef>
              <a:spcAft>
                <a:spcPts val="0"/>
              </a:spcAft>
              <a:buClr>
                <a:schemeClr val="dk1"/>
              </a:buClr>
              <a:buSzPts val="1400"/>
              <a:buChar char="○"/>
              <a:defRPr/>
            </a:lvl2pPr>
            <a:lvl3pPr indent="-317500" lvl="2" marL="1371600" algn="l">
              <a:lnSpc>
                <a:spcPct val="90000"/>
              </a:lnSpc>
              <a:spcBef>
                <a:spcPts val="0"/>
              </a:spcBef>
              <a:spcAft>
                <a:spcPts val="0"/>
              </a:spcAft>
              <a:buClr>
                <a:schemeClr val="dk1"/>
              </a:buClr>
              <a:buSzPts val="1400"/>
              <a:buChar char="■"/>
              <a:defRPr/>
            </a:lvl3pPr>
            <a:lvl4pPr indent="-317500" lvl="3" marL="1828800" algn="l">
              <a:lnSpc>
                <a:spcPct val="90000"/>
              </a:lnSpc>
              <a:spcBef>
                <a:spcPts val="0"/>
              </a:spcBef>
              <a:spcAft>
                <a:spcPts val="0"/>
              </a:spcAft>
              <a:buClr>
                <a:schemeClr val="dk1"/>
              </a:buClr>
              <a:buSzPts val="1400"/>
              <a:buChar char="●"/>
              <a:defRPr/>
            </a:lvl4pPr>
            <a:lvl5pPr indent="-317500" lvl="4" marL="2286000" algn="l">
              <a:lnSpc>
                <a:spcPct val="90000"/>
              </a:lnSpc>
              <a:spcBef>
                <a:spcPts val="0"/>
              </a:spcBef>
              <a:spcAft>
                <a:spcPts val="0"/>
              </a:spcAft>
              <a:buClr>
                <a:schemeClr val="dk1"/>
              </a:buClr>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30" name="Google Shape;30;p35"/>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1" name="Shape 31"/>
        <p:cNvGrpSpPr/>
        <p:nvPr/>
      </p:nvGrpSpPr>
      <p:grpSpPr>
        <a:xfrm>
          <a:off x="0" y="0"/>
          <a:ext cx="0" cy="0"/>
          <a:chOff x="0" y="0"/>
          <a:chExt cx="0" cy="0"/>
        </a:xfrm>
      </p:grpSpPr>
      <p:sp>
        <p:nvSpPr>
          <p:cNvPr id="32" name="Google Shape;32;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ubtitle">
  <p:cSld name="Title and subtitle">
    <p:spTree>
      <p:nvGrpSpPr>
        <p:cNvPr id="35" name="Shape 35"/>
        <p:cNvGrpSpPr/>
        <p:nvPr/>
      </p:nvGrpSpPr>
      <p:grpSpPr>
        <a:xfrm>
          <a:off x="0" y="0"/>
          <a:ext cx="0" cy="0"/>
          <a:chOff x="0" y="0"/>
          <a:chExt cx="0" cy="0"/>
        </a:xfrm>
      </p:grpSpPr>
      <p:sp>
        <p:nvSpPr>
          <p:cNvPr id="36" name="Google Shape;36;p36"/>
          <p:cNvSpPr txBox="1"/>
          <p:nvPr>
            <p:ph idx="1" type="subTitle"/>
          </p:nvPr>
        </p:nvSpPr>
        <p:spPr>
          <a:xfrm>
            <a:off x="382633" y="1524000"/>
            <a:ext cx="5906400" cy="684800"/>
          </a:xfrm>
          <a:prstGeom prst="rect">
            <a:avLst/>
          </a:prstGeom>
          <a:noFill/>
          <a:ln>
            <a:noFill/>
          </a:ln>
        </p:spPr>
        <p:txBody>
          <a:bodyPr anchorCtr="0" anchor="t" bIns="0" lIns="0" spcFirstLastPara="1" rIns="0" wrap="square" tIns="0">
            <a:normAutofit/>
          </a:bodyPr>
          <a:lstStyle>
            <a:lvl1pPr lvl="0" algn="l">
              <a:lnSpc>
                <a:spcPct val="150000"/>
              </a:lnSpc>
              <a:spcBef>
                <a:spcPts val="0"/>
              </a:spcBef>
              <a:spcAft>
                <a:spcPts val="0"/>
              </a:spcAft>
              <a:buClr>
                <a:schemeClr val="dk1"/>
              </a:buClr>
              <a:buSzPts val="1100"/>
              <a:buNone/>
              <a:defRPr sz="1467"/>
            </a:lvl1pPr>
            <a:lvl2pPr lvl="1" algn="l">
              <a:lnSpc>
                <a:spcPct val="150000"/>
              </a:lnSpc>
              <a:spcBef>
                <a:spcPts val="0"/>
              </a:spcBef>
              <a:spcAft>
                <a:spcPts val="0"/>
              </a:spcAft>
              <a:buClr>
                <a:schemeClr val="dk1"/>
              </a:buClr>
              <a:buSzPts val="1100"/>
              <a:buNone/>
              <a:defRPr sz="1467"/>
            </a:lvl2pPr>
            <a:lvl3pPr lvl="2" algn="l">
              <a:lnSpc>
                <a:spcPct val="150000"/>
              </a:lnSpc>
              <a:spcBef>
                <a:spcPts val="0"/>
              </a:spcBef>
              <a:spcAft>
                <a:spcPts val="0"/>
              </a:spcAft>
              <a:buClr>
                <a:schemeClr val="dk1"/>
              </a:buClr>
              <a:buSzPts val="1100"/>
              <a:buNone/>
              <a:defRPr sz="1467"/>
            </a:lvl3pPr>
            <a:lvl4pPr lvl="3" algn="l">
              <a:lnSpc>
                <a:spcPct val="150000"/>
              </a:lnSpc>
              <a:spcBef>
                <a:spcPts val="0"/>
              </a:spcBef>
              <a:spcAft>
                <a:spcPts val="0"/>
              </a:spcAft>
              <a:buClr>
                <a:schemeClr val="dk1"/>
              </a:buClr>
              <a:buSzPts val="1100"/>
              <a:buNone/>
              <a:defRPr sz="1467"/>
            </a:lvl4pPr>
            <a:lvl5pPr lvl="4" algn="l">
              <a:lnSpc>
                <a:spcPct val="150000"/>
              </a:lnSpc>
              <a:spcBef>
                <a:spcPts val="0"/>
              </a:spcBef>
              <a:spcAft>
                <a:spcPts val="0"/>
              </a:spcAft>
              <a:buClr>
                <a:schemeClr val="dk1"/>
              </a:buClr>
              <a:buSzPts val="1100"/>
              <a:buNone/>
              <a:defRPr sz="1467"/>
            </a:lvl5pPr>
            <a:lvl6pPr lvl="5" algn="l">
              <a:lnSpc>
                <a:spcPct val="150000"/>
              </a:lnSpc>
              <a:spcBef>
                <a:spcPts val="0"/>
              </a:spcBef>
              <a:spcAft>
                <a:spcPts val="0"/>
              </a:spcAft>
              <a:buClr>
                <a:schemeClr val="dk1"/>
              </a:buClr>
              <a:buSzPts val="1100"/>
              <a:buNone/>
              <a:defRPr sz="1467"/>
            </a:lvl6pPr>
            <a:lvl7pPr lvl="6" algn="l">
              <a:lnSpc>
                <a:spcPct val="150000"/>
              </a:lnSpc>
              <a:spcBef>
                <a:spcPts val="0"/>
              </a:spcBef>
              <a:spcAft>
                <a:spcPts val="0"/>
              </a:spcAft>
              <a:buClr>
                <a:schemeClr val="dk1"/>
              </a:buClr>
              <a:buSzPts val="1100"/>
              <a:buNone/>
              <a:defRPr sz="1467"/>
            </a:lvl7pPr>
            <a:lvl8pPr lvl="7" algn="l">
              <a:lnSpc>
                <a:spcPct val="150000"/>
              </a:lnSpc>
              <a:spcBef>
                <a:spcPts val="0"/>
              </a:spcBef>
              <a:spcAft>
                <a:spcPts val="0"/>
              </a:spcAft>
              <a:buClr>
                <a:schemeClr val="dk1"/>
              </a:buClr>
              <a:buSzPts val="1100"/>
              <a:buNone/>
              <a:defRPr sz="1467"/>
            </a:lvl8pPr>
            <a:lvl9pPr lvl="8" algn="l">
              <a:lnSpc>
                <a:spcPct val="150000"/>
              </a:lnSpc>
              <a:spcBef>
                <a:spcPts val="0"/>
              </a:spcBef>
              <a:spcAft>
                <a:spcPts val="0"/>
              </a:spcAft>
              <a:buClr>
                <a:schemeClr val="dk1"/>
              </a:buClr>
              <a:buSzPts val="1100"/>
              <a:buNone/>
              <a:defRPr sz="1467"/>
            </a:lvl9pPr>
          </a:lstStyle>
          <a:p/>
        </p:txBody>
      </p:sp>
      <p:sp>
        <p:nvSpPr>
          <p:cNvPr id="37" name="Google Shape;37;p36"/>
          <p:cNvSpPr txBox="1"/>
          <p:nvPr>
            <p:ph type="title"/>
          </p:nvPr>
        </p:nvSpPr>
        <p:spPr>
          <a:xfrm>
            <a:off x="377967" y="578316"/>
            <a:ext cx="5843200" cy="578400"/>
          </a:xfrm>
          <a:prstGeom prst="rect">
            <a:avLst/>
          </a:prstGeom>
          <a:noFill/>
          <a:ln>
            <a:noFill/>
          </a:ln>
        </p:spPr>
        <p:txBody>
          <a:bodyPr anchorCtr="0" anchor="t" bIns="0" lIns="0" spcFirstLastPara="1" rIns="91425" wrap="square" tIns="0">
            <a:noAutofit/>
          </a:bodyPr>
          <a:lstStyle>
            <a:lvl1pPr lvl="0" algn="l">
              <a:lnSpc>
                <a:spcPct val="90000"/>
              </a:lnSpc>
              <a:spcBef>
                <a:spcPts val="0"/>
              </a:spcBef>
              <a:spcAft>
                <a:spcPts val="0"/>
              </a:spcAft>
              <a:buClr>
                <a:schemeClr val="lt1"/>
              </a:buClr>
              <a:buSzPts val="2400"/>
              <a:buFont typeface="Play"/>
              <a:buNone/>
              <a:defRPr sz="3200"/>
            </a:lvl1pPr>
            <a:lvl2pPr lvl="1" algn="l">
              <a:lnSpc>
                <a:spcPct val="90000"/>
              </a:lnSpc>
              <a:spcBef>
                <a:spcPts val="0"/>
              </a:spcBef>
              <a:spcAft>
                <a:spcPts val="0"/>
              </a:spcAft>
              <a:buSzPts val="2400"/>
              <a:buNone/>
              <a:defRPr sz="3200"/>
            </a:lvl2pPr>
            <a:lvl3pPr lvl="2" algn="l">
              <a:lnSpc>
                <a:spcPct val="90000"/>
              </a:lnSpc>
              <a:spcBef>
                <a:spcPts val="0"/>
              </a:spcBef>
              <a:spcAft>
                <a:spcPts val="0"/>
              </a:spcAft>
              <a:buSzPts val="2400"/>
              <a:buNone/>
              <a:defRPr sz="3200"/>
            </a:lvl3pPr>
            <a:lvl4pPr lvl="3" algn="l">
              <a:lnSpc>
                <a:spcPct val="90000"/>
              </a:lnSpc>
              <a:spcBef>
                <a:spcPts val="0"/>
              </a:spcBef>
              <a:spcAft>
                <a:spcPts val="0"/>
              </a:spcAft>
              <a:buSzPts val="2400"/>
              <a:buNone/>
              <a:defRPr sz="3200"/>
            </a:lvl4pPr>
            <a:lvl5pPr lvl="4" algn="l">
              <a:lnSpc>
                <a:spcPct val="90000"/>
              </a:lnSpc>
              <a:spcBef>
                <a:spcPts val="0"/>
              </a:spcBef>
              <a:spcAft>
                <a:spcPts val="0"/>
              </a:spcAft>
              <a:buSzPts val="2400"/>
              <a:buNone/>
              <a:defRPr sz="3200"/>
            </a:lvl5pPr>
            <a:lvl6pPr lvl="5" algn="l">
              <a:lnSpc>
                <a:spcPct val="90000"/>
              </a:lnSpc>
              <a:spcBef>
                <a:spcPts val="0"/>
              </a:spcBef>
              <a:spcAft>
                <a:spcPts val="0"/>
              </a:spcAft>
              <a:buSzPts val="2400"/>
              <a:buNone/>
              <a:defRPr sz="3200"/>
            </a:lvl6pPr>
            <a:lvl7pPr lvl="6" algn="l">
              <a:lnSpc>
                <a:spcPct val="90000"/>
              </a:lnSpc>
              <a:spcBef>
                <a:spcPts val="0"/>
              </a:spcBef>
              <a:spcAft>
                <a:spcPts val="0"/>
              </a:spcAft>
              <a:buSzPts val="2400"/>
              <a:buNone/>
              <a:defRPr sz="3200"/>
            </a:lvl7pPr>
            <a:lvl8pPr lvl="7" algn="l">
              <a:lnSpc>
                <a:spcPct val="90000"/>
              </a:lnSpc>
              <a:spcBef>
                <a:spcPts val="0"/>
              </a:spcBef>
              <a:spcAft>
                <a:spcPts val="0"/>
              </a:spcAft>
              <a:buSzPts val="2400"/>
              <a:buNone/>
              <a:defRPr sz="3200"/>
            </a:lvl8pPr>
            <a:lvl9pPr lvl="8" algn="l">
              <a:lnSpc>
                <a:spcPct val="90000"/>
              </a:lnSpc>
              <a:spcBef>
                <a:spcPts val="0"/>
              </a:spcBef>
              <a:spcAft>
                <a:spcPts val="0"/>
              </a:spcAft>
              <a:buSzPts val="2400"/>
              <a:buNone/>
              <a:defRPr sz="3200"/>
            </a:lvl9pPr>
          </a:lstStyle>
          <a:p/>
        </p:txBody>
      </p:sp>
      <p:sp>
        <p:nvSpPr>
          <p:cNvPr id="38" name="Google Shape;38;p36"/>
          <p:cNvSpPr txBox="1"/>
          <p:nvPr>
            <p:ph idx="2" type="subTitle"/>
          </p:nvPr>
        </p:nvSpPr>
        <p:spPr>
          <a:xfrm>
            <a:off x="386533" y="216400"/>
            <a:ext cx="2819600" cy="291200"/>
          </a:xfrm>
          <a:prstGeom prst="rect">
            <a:avLst/>
          </a:prstGeom>
          <a:noFill/>
          <a:ln>
            <a:noFill/>
          </a:ln>
        </p:spPr>
        <p:txBody>
          <a:bodyPr anchorCtr="0" anchor="ctr" bIns="0" lIns="0" spcFirstLastPara="1" rIns="0" wrap="square" tIns="0">
            <a:normAutofit/>
          </a:bodyPr>
          <a:lstStyle>
            <a:lvl1pPr lvl="0" algn="l">
              <a:lnSpc>
                <a:spcPct val="150000"/>
              </a:lnSpc>
              <a:spcBef>
                <a:spcPts val="0"/>
              </a:spcBef>
              <a:spcAft>
                <a:spcPts val="0"/>
              </a:spcAft>
              <a:buClr>
                <a:schemeClr val="dk1"/>
              </a:buClr>
              <a:buSzPts val="800"/>
              <a:buNone/>
              <a:defRPr sz="1067"/>
            </a:lvl1pPr>
            <a:lvl2pPr lvl="1" algn="l">
              <a:lnSpc>
                <a:spcPct val="150000"/>
              </a:lnSpc>
              <a:spcBef>
                <a:spcPts val="0"/>
              </a:spcBef>
              <a:spcAft>
                <a:spcPts val="0"/>
              </a:spcAft>
              <a:buClr>
                <a:schemeClr val="dk1"/>
              </a:buClr>
              <a:buSzPts val="800"/>
              <a:buNone/>
              <a:defRPr sz="1067"/>
            </a:lvl2pPr>
            <a:lvl3pPr lvl="2" algn="l">
              <a:lnSpc>
                <a:spcPct val="150000"/>
              </a:lnSpc>
              <a:spcBef>
                <a:spcPts val="0"/>
              </a:spcBef>
              <a:spcAft>
                <a:spcPts val="0"/>
              </a:spcAft>
              <a:buClr>
                <a:schemeClr val="dk1"/>
              </a:buClr>
              <a:buSzPts val="800"/>
              <a:buNone/>
              <a:defRPr sz="1067"/>
            </a:lvl3pPr>
            <a:lvl4pPr lvl="3" algn="l">
              <a:lnSpc>
                <a:spcPct val="150000"/>
              </a:lnSpc>
              <a:spcBef>
                <a:spcPts val="0"/>
              </a:spcBef>
              <a:spcAft>
                <a:spcPts val="0"/>
              </a:spcAft>
              <a:buClr>
                <a:schemeClr val="dk1"/>
              </a:buClr>
              <a:buSzPts val="800"/>
              <a:buNone/>
              <a:defRPr sz="1067"/>
            </a:lvl4pPr>
            <a:lvl5pPr lvl="4" algn="l">
              <a:lnSpc>
                <a:spcPct val="150000"/>
              </a:lnSpc>
              <a:spcBef>
                <a:spcPts val="0"/>
              </a:spcBef>
              <a:spcAft>
                <a:spcPts val="0"/>
              </a:spcAft>
              <a:buClr>
                <a:schemeClr val="dk1"/>
              </a:buClr>
              <a:buSzPts val="800"/>
              <a:buNone/>
              <a:defRPr sz="1067"/>
            </a:lvl5pPr>
            <a:lvl6pPr lvl="5" algn="l">
              <a:lnSpc>
                <a:spcPct val="150000"/>
              </a:lnSpc>
              <a:spcBef>
                <a:spcPts val="0"/>
              </a:spcBef>
              <a:spcAft>
                <a:spcPts val="0"/>
              </a:spcAft>
              <a:buClr>
                <a:schemeClr val="dk1"/>
              </a:buClr>
              <a:buSzPts val="800"/>
              <a:buNone/>
              <a:defRPr sz="1067"/>
            </a:lvl6pPr>
            <a:lvl7pPr lvl="6" algn="l">
              <a:lnSpc>
                <a:spcPct val="150000"/>
              </a:lnSpc>
              <a:spcBef>
                <a:spcPts val="0"/>
              </a:spcBef>
              <a:spcAft>
                <a:spcPts val="0"/>
              </a:spcAft>
              <a:buClr>
                <a:schemeClr val="dk1"/>
              </a:buClr>
              <a:buSzPts val="800"/>
              <a:buNone/>
              <a:defRPr sz="1067"/>
            </a:lvl7pPr>
            <a:lvl8pPr lvl="7" algn="l">
              <a:lnSpc>
                <a:spcPct val="150000"/>
              </a:lnSpc>
              <a:spcBef>
                <a:spcPts val="0"/>
              </a:spcBef>
              <a:spcAft>
                <a:spcPts val="0"/>
              </a:spcAft>
              <a:buClr>
                <a:schemeClr val="dk1"/>
              </a:buClr>
              <a:buSzPts val="800"/>
              <a:buNone/>
              <a:defRPr sz="1067"/>
            </a:lvl8pPr>
            <a:lvl9pPr lvl="8" algn="l">
              <a:lnSpc>
                <a:spcPct val="150000"/>
              </a:lnSpc>
              <a:spcBef>
                <a:spcPts val="0"/>
              </a:spcBef>
              <a:spcAft>
                <a:spcPts val="0"/>
              </a:spcAft>
              <a:buClr>
                <a:schemeClr val="dk1"/>
              </a:buClr>
              <a:buSzPts val="800"/>
              <a:buNone/>
              <a:defRPr sz="1067"/>
            </a:lvl9pPr>
          </a:lstStyle>
          <a:p/>
        </p:txBody>
      </p:sp>
      <p:sp>
        <p:nvSpPr>
          <p:cNvPr id="39" name="Google Shape;39;p36"/>
          <p:cNvSpPr txBox="1"/>
          <p:nvPr>
            <p:ph idx="3" type="subTitle"/>
          </p:nvPr>
        </p:nvSpPr>
        <p:spPr>
          <a:xfrm>
            <a:off x="5631200" y="216400"/>
            <a:ext cx="2366800" cy="291200"/>
          </a:xfrm>
          <a:prstGeom prst="rect">
            <a:avLst/>
          </a:prstGeom>
          <a:noFill/>
          <a:ln>
            <a:noFill/>
          </a:ln>
        </p:spPr>
        <p:txBody>
          <a:bodyPr anchorCtr="0" anchor="ctr" bIns="0" lIns="0" spcFirstLastPara="1" rIns="0" wrap="square" tIns="0">
            <a:normAutofit/>
          </a:bodyPr>
          <a:lstStyle>
            <a:lvl1pPr lvl="0" algn="l">
              <a:lnSpc>
                <a:spcPct val="150000"/>
              </a:lnSpc>
              <a:spcBef>
                <a:spcPts val="0"/>
              </a:spcBef>
              <a:spcAft>
                <a:spcPts val="0"/>
              </a:spcAft>
              <a:buClr>
                <a:schemeClr val="dk1"/>
              </a:buClr>
              <a:buSzPts val="800"/>
              <a:buNone/>
              <a:defRPr sz="1067"/>
            </a:lvl1pPr>
            <a:lvl2pPr lvl="1" algn="l">
              <a:lnSpc>
                <a:spcPct val="150000"/>
              </a:lnSpc>
              <a:spcBef>
                <a:spcPts val="0"/>
              </a:spcBef>
              <a:spcAft>
                <a:spcPts val="0"/>
              </a:spcAft>
              <a:buClr>
                <a:schemeClr val="dk1"/>
              </a:buClr>
              <a:buSzPts val="800"/>
              <a:buNone/>
              <a:defRPr sz="1067"/>
            </a:lvl2pPr>
            <a:lvl3pPr lvl="2" algn="l">
              <a:lnSpc>
                <a:spcPct val="150000"/>
              </a:lnSpc>
              <a:spcBef>
                <a:spcPts val="0"/>
              </a:spcBef>
              <a:spcAft>
                <a:spcPts val="0"/>
              </a:spcAft>
              <a:buClr>
                <a:schemeClr val="dk1"/>
              </a:buClr>
              <a:buSzPts val="800"/>
              <a:buNone/>
              <a:defRPr sz="1067"/>
            </a:lvl3pPr>
            <a:lvl4pPr lvl="3" algn="l">
              <a:lnSpc>
                <a:spcPct val="150000"/>
              </a:lnSpc>
              <a:spcBef>
                <a:spcPts val="0"/>
              </a:spcBef>
              <a:spcAft>
                <a:spcPts val="0"/>
              </a:spcAft>
              <a:buClr>
                <a:schemeClr val="dk1"/>
              </a:buClr>
              <a:buSzPts val="800"/>
              <a:buNone/>
              <a:defRPr sz="1067"/>
            </a:lvl4pPr>
            <a:lvl5pPr lvl="4" algn="l">
              <a:lnSpc>
                <a:spcPct val="150000"/>
              </a:lnSpc>
              <a:spcBef>
                <a:spcPts val="0"/>
              </a:spcBef>
              <a:spcAft>
                <a:spcPts val="0"/>
              </a:spcAft>
              <a:buClr>
                <a:schemeClr val="dk1"/>
              </a:buClr>
              <a:buSzPts val="800"/>
              <a:buNone/>
              <a:defRPr sz="1067"/>
            </a:lvl5pPr>
            <a:lvl6pPr lvl="5" algn="l">
              <a:lnSpc>
                <a:spcPct val="150000"/>
              </a:lnSpc>
              <a:spcBef>
                <a:spcPts val="0"/>
              </a:spcBef>
              <a:spcAft>
                <a:spcPts val="0"/>
              </a:spcAft>
              <a:buClr>
                <a:schemeClr val="dk1"/>
              </a:buClr>
              <a:buSzPts val="800"/>
              <a:buNone/>
              <a:defRPr sz="1067"/>
            </a:lvl6pPr>
            <a:lvl7pPr lvl="6" algn="l">
              <a:lnSpc>
                <a:spcPct val="150000"/>
              </a:lnSpc>
              <a:spcBef>
                <a:spcPts val="0"/>
              </a:spcBef>
              <a:spcAft>
                <a:spcPts val="0"/>
              </a:spcAft>
              <a:buClr>
                <a:schemeClr val="dk1"/>
              </a:buClr>
              <a:buSzPts val="800"/>
              <a:buNone/>
              <a:defRPr sz="1067"/>
            </a:lvl7pPr>
            <a:lvl8pPr lvl="7" algn="l">
              <a:lnSpc>
                <a:spcPct val="150000"/>
              </a:lnSpc>
              <a:spcBef>
                <a:spcPts val="0"/>
              </a:spcBef>
              <a:spcAft>
                <a:spcPts val="0"/>
              </a:spcAft>
              <a:buClr>
                <a:schemeClr val="dk1"/>
              </a:buClr>
              <a:buSzPts val="800"/>
              <a:buNone/>
              <a:defRPr sz="1067"/>
            </a:lvl8pPr>
            <a:lvl9pPr lvl="8" algn="l">
              <a:lnSpc>
                <a:spcPct val="150000"/>
              </a:lnSpc>
              <a:spcBef>
                <a:spcPts val="0"/>
              </a:spcBef>
              <a:spcAft>
                <a:spcPts val="0"/>
              </a:spcAft>
              <a:buClr>
                <a:schemeClr val="dk1"/>
              </a:buClr>
              <a:buSzPts val="800"/>
              <a:buNone/>
              <a:defRPr sz="1067"/>
            </a:lvl9pPr>
          </a:lstStyle>
          <a:p/>
        </p:txBody>
      </p:sp>
      <p:sp>
        <p:nvSpPr>
          <p:cNvPr id="40" name="Google Shape;40;p36"/>
          <p:cNvSpPr txBox="1"/>
          <p:nvPr>
            <p:ph idx="4" type="subTitle"/>
          </p:nvPr>
        </p:nvSpPr>
        <p:spPr>
          <a:xfrm>
            <a:off x="8762233" y="216400"/>
            <a:ext cx="3043200" cy="291200"/>
          </a:xfrm>
          <a:prstGeom prst="rect">
            <a:avLst/>
          </a:prstGeom>
          <a:noFill/>
          <a:ln>
            <a:noFill/>
          </a:ln>
        </p:spPr>
        <p:txBody>
          <a:bodyPr anchorCtr="0" anchor="ctr" bIns="0" lIns="0" spcFirstLastPara="1" rIns="0" wrap="square" tIns="0">
            <a:normAutofit/>
          </a:bodyPr>
          <a:lstStyle>
            <a:lvl1pPr lvl="0" algn="r">
              <a:lnSpc>
                <a:spcPct val="150000"/>
              </a:lnSpc>
              <a:spcBef>
                <a:spcPts val="0"/>
              </a:spcBef>
              <a:spcAft>
                <a:spcPts val="0"/>
              </a:spcAft>
              <a:buClr>
                <a:schemeClr val="dk1"/>
              </a:buClr>
              <a:buSzPts val="800"/>
              <a:buNone/>
              <a:defRPr sz="1067"/>
            </a:lvl1pPr>
            <a:lvl2pPr lvl="1" algn="r">
              <a:lnSpc>
                <a:spcPct val="150000"/>
              </a:lnSpc>
              <a:spcBef>
                <a:spcPts val="0"/>
              </a:spcBef>
              <a:spcAft>
                <a:spcPts val="0"/>
              </a:spcAft>
              <a:buClr>
                <a:schemeClr val="dk1"/>
              </a:buClr>
              <a:buSzPts val="1200"/>
              <a:buNone/>
              <a:defRPr/>
            </a:lvl2pPr>
            <a:lvl3pPr lvl="2" algn="r">
              <a:lnSpc>
                <a:spcPct val="150000"/>
              </a:lnSpc>
              <a:spcBef>
                <a:spcPts val="0"/>
              </a:spcBef>
              <a:spcAft>
                <a:spcPts val="0"/>
              </a:spcAft>
              <a:buClr>
                <a:schemeClr val="dk1"/>
              </a:buClr>
              <a:buSzPts val="1200"/>
              <a:buNone/>
              <a:defRPr/>
            </a:lvl3pPr>
            <a:lvl4pPr lvl="3" algn="r">
              <a:lnSpc>
                <a:spcPct val="150000"/>
              </a:lnSpc>
              <a:spcBef>
                <a:spcPts val="0"/>
              </a:spcBef>
              <a:spcAft>
                <a:spcPts val="0"/>
              </a:spcAft>
              <a:buClr>
                <a:schemeClr val="dk1"/>
              </a:buClr>
              <a:buSzPts val="1200"/>
              <a:buNone/>
              <a:defRPr/>
            </a:lvl4pPr>
            <a:lvl5pPr lvl="4" algn="r">
              <a:lnSpc>
                <a:spcPct val="150000"/>
              </a:lnSpc>
              <a:spcBef>
                <a:spcPts val="0"/>
              </a:spcBef>
              <a:spcAft>
                <a:spcPts val="0"/>
              </a:spcAft>
              <a:buClr>
                <a:schemeClr val="dk1"/>
              </a:buClr>
              <a:buSzPts val="1200"/>
              <a:buNone/>
              <a:defRPr/>
            </a:lvl5pPr>
            <a:lvl6pPr lvl="5" algn="r">
              <a:lnSpc>
                <a:spcPct val="150000"/>
              </a:lnSpc>
              <a:spcBef>
                <a:spcPts val="0"/>
              </a:spcBef>
              <a:spcAft>
                <a:spcPts val="0"/>
              </a:spcAft>
              <a:buClr>
                <a:schemeClr val="dk1"/>
              </a:buClr>
              <a:buSzPts val="1200"/>
              <a:buNone/>
              <a:defRPr/>
            </a:lvl6pPr>
            <a:lvl7pPr lvl="6" algn="r">
              <a:lnSpc>
                <a:spcPct val="150000"/>
              </a:lnSpc>
              <a:spcBef>
                <a:spcPts val="0"/>
              </a:spcBef>
              <a:spcAft>
                <a:spcPts val="0"/>
              </a:spcAft>
              <a:buClr>
                <a:schemeClr val="dk1"/>
              </a:buClr>
              <a:buSzPts val="1200"/>
              <a:buNone/>
              <a:defRPr/>
            </a:lvl7pPr>
            <a:lvl8pPr lvl="7" algn="r">
              <a:lnSpc>
                <a:spcPct val="150000"/>
              </a:lnSpc>
              <a:spcBef>
                <a:spcPts val="0"/>
              </a:spcBef>
              <a:spcAft>
                <a:spcPts val="0"/>
              </a:spcAft>
              <a:buClr>
                <a:schemeClr val="dk1"/>
              </a:buClr>
              <a:buSzPts val="1200"/>
              <a:buNone/>
              <a:defRPr/>
            </a:lvl8pPr>
            <a:lvl9pPr lvl="8" algn="r">
              <a:lnSpc>
                <a:spcPct val="150000"/>
              </a:lnSpc>
              <a:spcBef>
                <a:spcPts val="0"/>
              </a:spcBef>
              <a:spcAft>
                <a:spcPts val="0"/>
              </a:spcAft>
              <a:buClr>
                <a:schemeClr val="dk1"/>
              </a:buClr>
              <a:buSzPts val="1200"/>
              <a:buNone/>
              <a:defRPr/>
            </a:lvl9pPr>
          </a:lstStyle>
          <a:p/>
        </p:txBody>
      </p:sp>
      <p:sp>
        <p:nvSpPr>
          <p:cNvPr id="41" name="Google Shape;41;p36"/>
          <p:cNvSpPr txBox="1"/>
          <p:nvPr/>
        </p:nvSpPr>
        <p:spPr>
          <a:xfrm>
            <a:off x="8960400" y="6244837"/>
            <a:ext cx="2926800" cy="389746"/>
          </a:xfrm>
          <a:prstGeom prst="rect">
            <a:avLst/>
          </a:prstGeom>
          <a:noFill/>
          <a:ln>
            <a:noFill/>
          </a:ln>
        </p:spPr>
        <p:txBody>
          <a:bodyPr anchorCtr="0" anchor="t" bIns="121900" lIns="121900" spcFirstLastPara="1" rIns="121900" wrap="square" tIns="121900">
            <a:spAutoFit/>
          </a:bodyPr>
          <a:lstStyle/>
          <a:p>
            <a:pPr indent="0" lvl="0" marL="0" marR="0" rtl="0" algn="r">
              <a:lnSpc>
                <a:spcPct val="100000"/>
              </a:lnSpc>
              <a:spcBef>
                <a:spcPts val="0"/>
              </a:spcBef>
              <a:spcAft>
                <a:spcPts val="0"/>
              </a:spcAft>
              <a:buClr>
                <a:srgbClr val="000000"/>
              </a:buClr>
              <a:buSzPts val="700"/>
              <a:buFont typeface="Arial"/>
              <a:buNone/>
            </a:pPr>
            <a:fld id="{00000000-1234-1234-1234-123412341234}" type="slidenum">
              <a:rPr b="0" i="0" lang="en-US" sz="933" u="none" cap="none" strike="noStrike">
                <a:solidFill>
                  <a:schemeClr val="lt1"/>
                </a:solidFill>
                <a:latin typeface="Urbanist Medium"/>
                <a:ea typeface="Urbanist Medium"/>
                <a:cs typeface="Urbanist Medium"/>
                <a:sym typeface="Urbanist Medium"/>
              </a:rPr>
              <a:t>‹#›</a:t>
            </a:fld>
            <a:endParaRPr b="0" i="0" sz="933" u="none" cap="none" strike="noStrike">
              <a:solidFill>
                <a:schemeClr val="lt1"/>
              </a:solidFill>
              <a:latin typeface="Urbanist Medium"/>
              <a:ea typeface="Urbanist Medium"/>
              <a:cs typeface="Urbanist Medium"/>
              <a:sym typeface="Urbanist Medium"/>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2" name="Shape 42"/>
        <p:cNvGrpSpPr/>
        <p:nvPr/>
      </p:nvGrpSpPr>
      <p:grpSpPr>
        <a:xfrm>
          <a:off x="0" y="0"/>
          <a:ext cx="0" cy="0"/>
          <a:chOff x="0" y="0"/>
          <a:chExt cx="0" cy="0"/>
        </a:xfrm>
      </p:grpSpPr>
      <p:sp>
        <p:nvSpPr>
          <p:cNvPr id="43" name="Google Shape;43;p3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3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45" name="Google Shape;45;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8" name="Shape 48"/>
        <p:cNvGrpSpPr/>
        <p:nvPr/>
      </p:nvGrpSpPr>
      <p:grpSpPr>
        <a:xfrm>
          <a:off x="0" y="0"/>
          <a:ext cx="0" cy="0"/>
          <a:chOff x="0" y="0"/>
          <a:chExt cx="0" cy="0"/>
        </a:xfrm>
      </p:grpSpPr>
      <p:sp>
        <p:nvSpPr>
          <p:cNvPr id="49" name="Google Shape;49;p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3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 name="Google Shape;51;p3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5" name="Shape 55"/>
        <p:cNvGrpSpPr/>
        <p:nvPr/>
      </p:nvGrpSpPr>
      <p:grpSpPr>
        <a:xfrm>
          <a:off x="0" y="0"/>
          <a:ext cx="0" cy="0"/>
          <a:chOff x="0" y="0"/>
          <a:chExt cx="0" cy="0"/>
        </a:xfrm>
      </p:grpSpPr>
      <p:sp>
        <p:nvSpPr>
          <p:cNvPr id="56" name="Google Shape;56;p4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4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8" name="Google Shape;58;p4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 name="Google Shape;59;p4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0" name="Google Shape;60;p4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1" name="Google Shape;61;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4" name="Shape 64"/>
        <p:cNvGrpSpPr/>
        <p:nvPr/>
      </p:nvGrpSpPr>
      <p:grpSpPr>
        <a:xfrm>
          <a:off x="0" y="0"/>
          <a:ext cx="0" cy="0"/>
          <a:chOff x="0" y="0"/>
          <a:chExt cx="0" cy="0"/>
        </a:xfrm>
      </p:grpSpPr>
      <p:sp>
        <p:nvSpPr>
          <p:cNvPr id="65" name="Google Shape;65;p4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9" name="Shape 69"/>
        <p:cNvGrpSpPr/>
        <p:nvPr/>
      </p:nvGrpSpPr>
      <p:grpSpPr>
        <a:xfrm>
          <a:off x="0" y="0"/>
          <a:ext cx="0" cy="0"/>
          <a:chOff x="0" y="0"/>
          <a:chExt cx="0" cy="0"/>
        </a:xfrm>
      </p:grpSpPr>
      <p:sp>
        <p:nvSpPr>
          <p:cNvPr id="70" name="Google Shape;70;p4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4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2" name="Google Shape;72;p4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3" name="Google Shape;73;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6" name="Shape 76"/>
        <p:cNvGrpSpPr/>
        <p:nvPr/>
      </p:nvGrpSpPr>
      <p:grpSpPr>
        <a:xfrm>
          <a:off x="0" y="0"/>
          <a:ext cx="0" cy="0"/>
          <a:chOff x="0" y="0"/>
          <a:chExt cx="0" cy="0"/>
        </a:xfrm>
      </p:grpSpPr>
      <p:sp>
        <p:nvSpPr>
          <p:cNvPr id="77" name="Google Shape;77;p4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43"/>
          <p:cNvSpPr/>
          <p:nvPr>
            <p:ph idx="2" type="pic"/>
          </p:nvPr>
        </p:nvSpPr>
        <p:spPr>
          <a:xfrm>
            <a:off x="5183188" y="987425"/>
            <a:ext cx="6172200" cy="4873625"/>
          </a:xfrm>
          <a:prstGeom prst="rect">
            <a:avLst/>
          </a:prstGeom>
          <a:noFill/>
          <a:ln>
            <a:noFill/>
          </a:ln>
        </p:spPr>
      </p:sp>
      <p:sp>
        <p:nvSpPr>
          <p:cNvPr id="79" name="Google Shape;79;p4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0" name="Google Shape;80;p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3" name="Shape 83"/>
        <p:cNvGrpSpPr/>
        <p:nvPr/>
      </p:nvGrpSpPr>
      <p:grpSpPr>
        <a:xfrm>
          <a:off x="0" y="0"/>
          <a:ext cx="0" cy="0"/>
          <a:chOff x="0" y="0"/>
          <a:chExt cx="0" cy="0"/>
        </a:xfrm>
      </p:grpSpPr>
      <p:sp>
        <p:nvSpPr>
          <p:cNvPr id="84" name="Google Shape;84;p4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4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6" name="Google Shape;86;p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9" name="Shape 89"/>
        <p:cNvGrpSpPr/>
        <p:nvPr/>
      </p:nvGrpSpPr>
      <p:grpSpPr>
        <a:xfrm>
          <a:off x="0" y="0"/>
          <a:ext cx="0" cy="0"/>
          <a:chOff x="0" y="0"/>
          <a:chExt cx="0" cy="0"/>
        </a:xfrm>
      </p:grpSpPr>
      <p:sp>
        <p:nvSpPr>
          <p:cNvPr id="90" name="Google Shape;90;p4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4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 name="Google Shape;92;p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95" name="Shape 95"/>
        <p:cNvGrpSpPr/>
        <p:nvPr/>
      </p:nvGrpSpPr>
      <p:grpSpPr>
        <a:xfrm>
          <a:off x="0" y="0"/>
          <a:ext cx="0" cy="0"/>
          <a:chOff x="0" y="0"/>
          <a:chExt cx="0" cy="0"/>
        </a:xfrm>
      </p:grpSpPr>
      <p:sp>
        <p:nvSpPr>
          <p:cNvPr id="96" name="Google Shape;96;g3a20c1fc0fc_3_159"/>
          <p:cNvSpPr txBox="1"/>
          <p:nvPr>
            <p:ph type="title"/>
          </p:nvPr>
        </p:nvSpPr>
        <p:spPr>
          <a:xfrm>
            <a:off x="415600" y="2867800"/>
            <a:ext cx="11360700" cy="1122300"/>
          </a:xfrm>
          <a:prstGeom prst="rect">
            <a:avLst/>
          </a:prstGeom>
          <a:noFill/>
          <a:ln>
            <a:noFill/>
          </a:ln>
        </p:spPr>
        <p:txBody>
          <a:bodyPr anchorCtr="0" anchor="ctr" bIns="121900" lIns="121900" spcFirstLastPara="1" rIns="121900" wrap="square" tIns="121900">
            <a:normAutofit/>
          </a:bodyPr>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p:txBody>
      </p:sp>
      <p:sp>
        <p:nvSpPr>
          <p:cNvPr id="97" name="Google Shape;97;g3a20c1fc0fc_3_159"/>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mall title only">
  <p:cSld name="TITLE_1_1_4_2">
    <p:spTree>
      <p:nvGrpSpPr>
        <p:cNvPr id="98" name="Shape 98"/>
        <p:cNvGrpSpPr/>
        <p:nvPr/>
      </p:nvGrpSpPr>
      <p:grpSpPr>
        <a:xfrm>
          <a:off x="0" y="0"/>
          <a:ext cx="0" cy="0"/>
          <a:chOff x="0" y="0"/>
          <a:chExt cx="0" cy="0"/>
        </a:xfrm>
      </p:grpSpPr>
      <p:sp>
        <p:nvSpPr>
          <p:cNvPr id="99" name="Google Shape;99;g3a20c1fc0fc_3_162"/>
          <p:cNvSpPr txBox="1"/>
          <p:nvPr>
            <p:ph type="title"/>
          </p:nvPr>
        </p:nvSpPr>
        <p:spPr>
          <a:xfrm>
            <a:off x="377967" y="400017"/>
            <a:ext cx="5843100" cy="5784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1900"/>
              <a:buNone/>
              <a:defRPr sz="1900"/>
            </a:lvl1pPr>
            <a:lvl2pPr lvl="1" algn="l">
              <a:lnSpc>
                <a:spcPct val="100000"/>
              </a:lnSpc>
              <a:spcBef>
                <a:spcPts val="0"/>
              </a:spcBef>
              <a:spcAft>
                <a:spcPts val="0"/>
              </a:spcAft>
              <a:buSzPts val="1900"/>
              <a:buNone/>
              <a:defRPr sz="1900"/>
            </a:lvl2pPr>
            <a:lvl3pPr lvl="2" algn="l">
              <a:lnSpc>
                <a:spcPct val="100000"/>
              </a:lnSpc>
              <a:spcBef>
                <a:spcPts val="0"/>
              </a:spcBef>
              <a:spcAft>
                <a:spcPts val="0"/>
              </a:spcAft>
              <a:buSzPts val="1900"/>
              <a:buNone/>
              <a:defRPr sz="1900"/>
            </a:lvl3pPr>
            <a:lvl4pPr lvl="3" algn="l">
              <a:lnSpc>
                <a:spcPct val="100000"/>
              </a:lnSpc>
              <a:spcBef>
                <a:spcPts val="0"/>
              </a:spcBef>
              <a:spcAft>
                <a:spcPts val="0"/>
              </a:spcAft>
              <a:buSzPts val="1900"/>
              <a:buNone/>
              <a:defRPr sz="1900"/>
            </a:lvl4pPr>
            <a:lvl5pPr lvl="4" algn="l">
              <a:lnSpc>
                <a:spcPct val="100000"/>
              </a:lnSpc>
              <a:spcBef>
                <a:spcPts val="0"/>
              </a:spcBef>
              <a:spcAft>
                <a:spcPts val="0"/>
              </a:spcAft>
              <a:buSzPts val="1900"/>
              <a:buNone/>
              <a:defRPr sz="1900"/>
            </a:lvl5pPr>
            <a:lvl6pPr lvl="5" algn="l">
              <a:lnSpc>
                <a:spcPct val="100000"/>
              </a:lnSpc>
              <a:spcBef>
                <a:spcPts val="0"/>
              </a:spcBef>
              <a:spcAft>
                <a:spcPts val="0"/>
              </a:spcAft>
              <a:buSzPts val="1900"/>
              <a:buNone/>
              <a:defRPr sz="1900"/>
            </a:lvl6pPr>
            <a:lvl7pPr lvl="6" algn="l">
              <a:lnSpc>
                <a:spcPct val="100000"/>
              </a:lnSpc>
              <a:spcBef>
                <a:spcPts val="0"/>
              </a:spcBef>
              <a:spcAft>
                <a:spcPts val="0"/>
              </a:spcAft>
              <a:buSzPts val="1900"/>
              <a:buNone/>
              <a:defRPr sz="1900"/>
            </a:lvl7pPr>
            <a:lvl8pPr lvl="7" algn="l">
              <a:lnSpc>
                <a:spcPct val="100000"/>
              </a:lnSpc>
              <a:spcBef>
                <a:spcPts val="0"/>
              </a:spcBef>
              <a:spcAft>
                <a:spcPts val="0"/>
              </a:spcAft>
              <a:buSzPts val="1900"/>
              <a:buNone/>
              <a:defRPr sz="1900"/>
            </a:lvl8pPr>
            <a:lvl9pPr lvl="8" algn="l">
              <a:lnSpc>
                <a:spcPct val="100000"/>
              </a:lnSpc>
              <a:spcBef>
                <a:spcPts val="0"/>
              </a:spcBef>
              <a:spcAft>
                <a:spcPts val="0"/>
              </a:spcAft>
              <a:buSzPts val="1900"/>
              <a:buNone/>
              <a:defRPr sz="1900"/>
            </a:lvl9pPr>
          </a:lstStyle>
          <a:p/>
        </p:txBody>
      </p:sp>
      <p:sp>
        <p:nvSpPr>
          <p:cNvPr id="100" name="Google Shape;100;g3a20c1fc0fc_3_162"/>
          <p:cNvSpPr txBox="1"/>
          <p:nvPr>
            <p:ph idx="1" type="subTitle"/>
          </p:nvPr>
        </p:nvSpPr>
        <p:spPr>
          <a:xfrm>
            <a:off x="386533" y="216400"/>
            <a:ext cx="2819700" cy="291300"/>
          </a:xfrm>
          <a:prstGeom prst="rect">
            <a:avLst/>
          </a:prstGeom>
          <a:noFill/>
          <a:ln>
            <a:noFill/>
          </a:ln>
        </p:spPr>
        <p:txBody>
          <a:bodyPr anchorCtr="0" anchor="t" bIns="0" lIns="0" spcFirstLastPara="1" rIns="0" wrap="square" tIns="0">
            <a:normAutofit/>
          </a:bodyPr>
          <a:lstStyle>
            <a:lvl1pPr lvl="0" algn="l">
              <a:lnSpc>
                <a:spcPct val="90000"/>
              </a:lnSpc>
              <a:spcBef>
                <a:spcPts val="1000"/>
              </a:spcBef>
              <a:spcAft>
                <a:spcPts val="0"/>
              </a:spcAft>
              <a:buSzPts val="1100"/>
              <a:buNone/>
              <a:defRPr sz="1100"/>
            </a:lvl1pPr>
            <a:lvl2pPr lvl="1" algn="l">
              <a:lnSpc>
                <a:spcPct val="90000"/>
              </a:lnSpc>
              <a:spcBef>
                <a:spcPts val="500"/>
              </a:spcBef>
              <a:spcAft>
                <a:spcPts val="0"/>
              </a:spcAft>
              <a:buSzPts val="1100"/>
              <a:buNone/>
              <a:defRPr sz="1100"/>
            </a:lvl2pPr>
            <a:lvl3pPr lvl="2" algn="l">
              <a:lnSpc>
                <a:spcPct val="90000"/>
              </a:lnSpc>
              <a:spcBef>
                <a:spcPts val="500"/>
              </a:spcBef>
              <a:spcAft>
                <a:spcPts val="0"/>
              </a:spcAft>
              <a:buSzPts val="1100"/>
              <a:buNone/>
              <a:defRPr sz="1100"/>
            </a:lvl3pPr>
            <a:lvl4pPr lvl="3" algn="l">
              <a:lnSpc>
                <a:spcPct val="90000"/>
              </a:lnSpc>
              <a:spcBef>
                <a:spcPts val="500"/>
              </a:spcBef>
              <a:spcAft>
                <a:spcPts val="0"/>
              </a:spcAft>
              <a:buSzPts val="1100"/>
              <a:buNone/>
              <a:defRPr sz="1100"/>
            </a:lvl4pPr>
            <a:lvl5pPr lvl="4" algn="l">
              <a:lnSpc>
                <a:spcPct val="90000"/>
              </a:lnSpc>
              <a:spcBef>
                <a:spcPts val="500"/>
              </a:spcBef>
              <a:spcAft>
                <a:spcPts val="0"/>
              </a:spcAft>
              <a:buSzPts val="1100"/>
              <a:buNone/>
              <a:defRPr sz="1100"/>
            </a:lvl5pPr>
            <a:lvl6pPr lvl="5" algn="l">
              <a:lnSpc>
                <a:spcPct val="90000"/>
              </a:lnSpc>
              <a:spcBef>
                <a:spcPts val="500"/>
              </a:spcBef>
              <a:spcAft>
                <a:spcPts val="0"/>
              </a:spcAft>
              <a:buSzPts val="1100"/>
              <a:buNone/>
              <a:defRPr sz="1100"/>
            </a:lvl6pPr>
            <a:lvl7pPr lvl="6" algn="l">
              <a:lnSpc>
                <a:spcPct val="90000"/>
              </a:lnSpc>
              <a:spcBef>
                <a:spcPts val="500"/>
              </a:spcBef>
              <a:spcAft>
                <a:spcPts val="0"/>
              </a:spcAft>
              <a:buSzPts val="1100"/>
              <a:buNone/>
              <a:defRPr sz="1100"/>
            </a:lvl7pPr>
            <a:lvl8pPr lvl="7" algn="l">
              <a:lnSpc>
                <a:spcPct val="90000"/>
              </a:lnSpc>
              <a:spcBef>
                <a:spcPts val="500"/>
              </a:spcBef>
              <a:spcAft>
                <a:spcPts val="0"/>
              </a:spcAft>
              <a:buSzPts val="1100"/>
              <a:buNone/>
              <a:defRPr sz="1100"/>
            </a:lvl8pPr>
            <a:lvl9pPr lvl="8" algn="l">
              <a:lnSpc>
                <a:spcPct val="90000"/>
              </a:lnSpc>
              <a:spcBef>
                <a:spcPts val="500"/>
              </a:spcBef>
              <a:spcAft>
                <a:spcPts val="0"/>
              </a:spcAft>
              <a:buSzPts val="1100"/>
              <a:buNone/>
              <a:defRPr sz="1100"/>
            </a:lvl9pPr>
          </a:lstStyle>
          <a:p/>
        </p:txBody>
      </p:sp>
      <p:sp>
        <p:nvSpPr>
          <p:cNvPr id="101" name="Google Shape;101;g3a20c1fc0fc_3_162"/>
          <p:cNvSpPr txBox="1"/>
          <p:nvPr>
            <p:ph idx="2" type="subTitle"/>
          </p:nvPr>
        </p:nvSpPr>
        <p:spPr>
          <a:xfrm>
            <a:off x="5631200" y="216400"/>
            <a:ext cx="2366700" cy="291300"/>
          </a:xfrm>
          <a:prstGeom prst="rect">
            <a:avLst/>
          </a:prstGeom>
          <a:noFill/>
          <a:ln>
            <a:noFill/>
          </a:ln>
        </p:spPr>
        <p:txBody>
          <a:bodyPr anchorCtr="0" anchor="t" bIns="0" lIns="0" spcFirstLastPara="1" rIns="0" wrap="square" tIns="0">
            <a:normAutofit/>
          </a:bodyPr>
          <a:lstStyle>
            <a:lvl1pPr lvl="0" algn="l">
              <a:lnSpc>
                <a:spcPct val="90000"/>
              </a:lnSpc>
              <a:spcBef>
                <a:spcPts val="1000"/>
              </a:spcBef>
              <a:spcAft>
                <a:spcPts val="0"/>
              </a:spcAft>
              <a:buSzPts val="1100"/>
              <a:buNone/>
              <a:defRPr sz="1100"/>
            </a:lvl1pPr>
            <a:lvl2pPr lvl="1" algn="l">
              <a:lnSpc>
                <a:spcPct val="90000"/>
              </a:lnSpc>
              <a:spcBef>
                <a:spcPts val="500"/>
              </a:spcBef>
              <a:spcAft>
                <a:spcPts val="0"/>
              </a:spcAft>
              <a:buSzPts val="1100"/>
              <a:buNone/>
              <a:defRPr sz="1100"/>
            </a:lvl2pPr>
            <a:lvl3pPr lvl="2" algn="l">
              <a:lnSpc>
                <a:spcPct val="90000"/>
              </a:lnSpc>
              <a:spcBef>
                <a:spcPts val="500"/>
              </a:spcBef>
              <a:spcAft>
                <a:spcPts val="0"/>
              </a:spcAft>
              <a:buSzPts val="1100"/>
              <a:buNone/>
              <a:defRPr sz="1100"/>
            </a:lvl3pPr>
            <a:lvl4pPr lvl="3" algn="l">
              <a:lnSpc>
                <a:spcPct val="90000"/>
              </a:lnSpc>
              <a:spcBef>
                <a:spcPts val="500"/>
              </a:spcBef>
              <a:spcAft>
                <a:spcPts val="0"/>
              </a:spcAft>
              <a:buSzPts val="1100"/>
              <a:buNone/>
              <a:defRPr sz="1100"/>
            </a:lvl4pPr>
            <a:lvl5pPr lvl="4" algn="l">
              <a:lnSpc>
                <a:spcPct val="90000"/>
              </a:lnSpc>
              <a:spcBef>
                <a:spcPts val="500"/>
              </a:spcBef>
              <a:spcAft>
                <a:spcPts val="0"/>
              </a:spcAft>
              <a:buSzPts val="1100"/>
              <a:buNone/>
              <a:defRPr sz="1100"/>
            </a:lvl5pPr>
            <a:lvl6pPr lvl="5" algn="l">
              <a:lnSpc>
                <a:spcPct val="90000"/>
              </a:lnSpc>
              <a:spcBef>
                <a:spcPts val="500"/>
              </a:spcBef>
              <a:spcAft>
                <a:spcPts val="0"/>
              </a:spcAft>
              <a:buSzPts val="1100"/>
              <a:buNone/>
              <a:defRPr sz="1100"/>
            </a:lvl6pPr>
            <a:lvl7pPr lvl="6" algn="l">
              <a:lnSpc>
                <a:spcPct val="90000"/>
              </a:lnSpc>
              <a:spcBef>
                <a:spcPts val="500"/>
              </a:spcBef>
              <a:spcAft>
                <a:spcPts val="0"/>
              </a:spcAft>
              <a:buSzPts val="1100"/>
              <a:buNone/>
              <a:defRPr sz="1100"/>
            </a:lvl7pPr>
            <a:lvl8pPr lvl="7" algn="l">
              <a:lnSpc>
                <a:spcPct val="90000"/>
              </a:lnSpc>
              <a:spcBef>
                <a:spcPts val="500"/>
              </a:spcBef>
              <a:spcAft>
                <a:spcPts val="0"/>
              </a:spcAft>
              <a:buSzPts val="1100"/>
              <a:buNone/>
              <a:defRPr sz="1100"/>
            </a:lvl8pPr>
            <a:lvl9pPr lvl="8" algn="l">
              <a:lnSpc>
                <a:spcPct val="90000"/>
              </a:lnSpc>
              <a:spcBef>
                <a:spcPts val="500"/>
              </a:spcBef>
              <a:spcAft>
                <a:spcPts val="0"/>
              </a:spcAft>
              <a:buSzPts val="1100"/>
              <a:buNone/>
              <a:defRPr sz="1100"/>
            </a:lvl9pPr>
          </a:lstStyle>
          <a:p/>
        </p:txBody>
      </p:sp>
      <p:sp>
        <p:nvSpPr>
          <p:cNvPr id="102" name="Google Shape;102;g3a20c1fc0fc_3_162"/>
          <p:cNvSpPr txBox="1"/>
          <p:nvPr>
            <p:ph idx="3" type="subTitle"/>
          </p:nvPr>
        </p:nvSpPr>
        <p:spPr>
          <a:xfrm>
            <a:off x="8762233" y="216400"/>
            <a:ext cx="3043200" cy="291300"/>
          </a:xfrm>
          <a:prstGeom prst="rect">
            <a:avLst/>
          </a:prstGeom>
          <a:noFill/>
          <a:ln>
            <a:noFill/>
          </a:ln>
        </p:spPr>
        <p:txBody>
          <a:bodyPr anchorCtr="0" anchor="t" bIns="0" lIns="0" spcFirstLastPara="1" rIns="0" wrap="square" tIns="0">
            <a:normAutofit/>
          </a:bodyPr>
          <a:lstStyle>
            <a:lvl1pPr lvl="0" algn="r">
              <a:lnSpc>
                <a:spcPct val="90000"/>
              </a:lnSpc>
              <a:spcBef>
                <a:spcPts val="1000"/>
              </a:spcBef>
              <a:spcAft>
                <a:spcPts val="0"/>
              </a:spcAft>
              <a:buSzPts val="1100"/>
              <a:buNone/>
              <a:defRPr sz="1100"/>
            </a:lvl1pPr>
            <a:lvl2pPr lvl="1" algn="r">
              <a:lnSpc>
                <a:spcPct val="90000"/>
              </a:lnSpc>
              <a:spcBef>
                <a:spcPts val="500"/>
              </a:spcBef>
              <a:spcAft>
                <a:spcPts val="0"/>
              </a:spcAft>
              <a:buSzPts val="2400"/>
              <a:buNone/>
              <a:defRPr/>
            </a:lvl2pPr>
            <a:lvl3pPr lvl="2" algn="r">
              <a:lnSpc>
                <a:spcPct val="90000"/>
              </a:lnSpc>
              <a:spcBef>
                <a:spcPts val="500"/>
              </a:spcBef>
              <a:spcAft>
                <a:spcPts val="0"/>
              </a:spcAft>
              <a:buSzPts val="2000"/>
              <a:buNone/>
              <a:defRPr/>
            </a:lvl3pPr>
            <a:lvl4pPr lvl="3" algn="r">
              <a:lnSpc>
                <a:spcPct val="90000"/>
              </a:lnSpc>
              <a:spcBef>
                <a:spcPts val="500"/>
              </a:spcBef>
              <a:spcAft>
                <a:spcPts val="0"/>
              </a:spcAft>
              <a:buSzPts val="1800"/>
              <a:buNone/>
              <a:defRPr/>
            </a:lvl4pPr>
            <a:lvl5pPr lvl="4" algn="r">
              <a:lnSpc>
                <a:spcPct val="90000"/>
              </a:lnSpc>
              <a:spcBef>
                <a:spcPts val="500"/>
              </a:spcBef>
              <a:spcAft>
                <a:spcPts val="0"/>
              </a:spcAft>
              <a:buSzPts val="1800"/>
              <a:buNone/>
              <a:defRPr/>
            </a:lvl5pPr>
            <a:lvl6pPr lvl="5" algn="r">
              <a:lnSpc>
                <a:spcPct val="90000"/>
              </a:lnSpc>
              <a:spcBef>
                <a:spcPts val="500"/>
              </a:spcBef>
              <a:spcAft>
                <a:spcPts val="0"/>
              </a:spcAft>
              <a:buSzPts val="1800"/>
              <a:buNone/>
              <a:defRPr/>
            </a:lvl6pPr>
            <a:lvl7pPr lvl="6" algn="r">
              <a:lnSpc>
                <a:spcPct val="90000"/>
              </a:lnSpc>
              <a:spcBef>
                <a:spcPts val="500"/>
              </a:spcBef>
              <a:spcAft>
                <a:spcPts val="0"/>
              </a:spcAft>
              <a:buSzPts val="1800"/>
              <a:buNone/>
              <a:defRPr/>
            </a:lvl7pPr>
            <a:lvl8pPr lvl="7" algn="r">
              <a:lnSpc>
                <a:spcPct val="90000"/>
              </a:lnSpc>
              <a:spcBef>
                <a:spcPts val="500"/>
              </a:spcBef>
              <a:spcAft>
                <a:spcPts val="0"/>
              </a:spcAft>
              <a:buSzPts val="1800"/>
              <a:buNone/>
              <a:defRPr/>
            </a:lvl8pPr>
            <a:lvl9pPr lvl="8" algn="r">
              <a:lnSpc>
                <a:spcPct val="90000"/>
              </a:lnSpc>
              <a:spcBef>
                <a:spcPts val="500"/>
              </a:spcBef>
              <a:spcAft>
                <a:spcPts val="0"/>
              </a:spcAft>
              <a:buSzPts val="1800"/>
              <a:buNone/>
              <a:defRPr/>
            </a:lvl9pPr>
          </a:lstStyle>
          <a:p/>
        </p:txBody>
      </p:sp>
      <p:sp>
        <p:nvSpPr>
          <p:cNvPr id="103" name="Google Shape;103;g3a20c1fc0fc_3_162"/>
          <p:cNvSpPr txBox="1"/>
          <p:nvPr/>
        </p:nvSpPr>
        <p:spPr>
          <a:xfrm>
            <a:off x="8960400" y="6244835"/>
            <a:ext cx="2926800" cy="384900"/>
          </a:xfrm>
          <a:prstGeom prst="rect">
            <a:avLst/>
          </a:prstGeom>
          <a:noFill/>
          <a:ln>
            <a:noFill/>
          </a:ln>
        </p:spPr>
        <p:txBody>
          <a:bodyPr anchorCtr="0" anchor="t" bIns="121900" lIns="121900" spcFirstLastPara="1" rIns="121900" wrap="square" tIns="121900">
            <a:sp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chemeClr val="lt1"/>
                </a:solidFill>
                <a:latin typeface="Urbanist Medium"/>
                <a:ea typeface="Urbanist Medium"/>
                <a:cs typeface="Urbanist Medium"/>
                <a:sym typeface="Urbanist Medium"/>
              </a:rPr>
              <a:t>‹#›</a:t>
            </a:fld>
            <a:endParaRPr b="0" i="0" sz="900" u="none" cap="none" strike="noStrike">
              <a:solidFill>
                <a:schemeClr val="lt1"/>
              </a:solidFill>
              <a:latin typeface="Urbanist Medium"/>
              <a:ea typeface="Urbanist Medium"/>
              <a:cs typeface="Urbanist Medium"/>
              <a:sym typeface="Urbanist Medium"/>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0" name="Shape 110"/>
        <p:cNvGrpSpPr/>
        <p:nvPr/>
      </p:nvGrpSpPr>
      <p:grpSpPr>
        <a:xfrm>
          <a:off x="0" y="0"/>
          <a:ext cx="0" cy="0"/>
          <a:chOff x="0" y="0"/>
          <a:chExt cx="0" cy="0"/>
        </a:xfrm>
      </p:grpSpPr>
      <p:sp>
        <p:nvSpPr>
          <p:cNvPr id="111" name="Google Shape;111;g3c2f736c8a3_0_743"/>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2" name="Google Shape;112;g3c2f736c8a3_0_743"/>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13" name="Google Shape;113;g3c2f736c8a3_0_743"/>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g3c2f736c8a3_0_743"/>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5" name="Google Shape;115;g3c2f736c8a3_0_74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6" name="Shape 116"/>
        <p:cNvGrpSpPr/>
        <p:nvPr/>
      </p:nvGrpSpPr>
      <p:grpSpPr>
        <a:xfrm>
          <a:off x="0" y="0"/>
          <a:ext cx="0" cy="0"/>
          <a:chOff x="0" y="0"/>
          <a:chExt cx="0" cy="0"/>
        </a:xfrm>
      </p:grpSpPr>
      <p:sp>
        <p:nvSpPr>
          <p:cNvPr id="117" name="Google Shape;117;g3c2f736c8a3_0_74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g3c2f736c8a3_0_749"/>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9" name="Google Shape;119;g3c2f736c8a3_0_749"/>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g3c2f736c8a3_0_749"/>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1" name="Google Shape;121;g3c2f736c8a3_0_74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22" name="Shape 122"/>
        <p:cNvGrpSpPr/>
        <p:nvPr/>
      </p:nvGrpSpPr>
      <p:grpSpPr>
        <a:xfrm>
          <a:off x="0" y="0"/>
          <a:ext cx="0" cy="0"/>
          <a:chOff x="0" y="0"/>
          <a:chExt cx="0" cy="0"/>
        </a:xfrm>
      </p:grpSpPr>
      <p:sp>
        <p:nvSpPr>
          <p:cNvPr id="123" name="Google Shape;123;g3c2f736c8a3_0_764"/>
          <p:cNvSpPr txBox="1"/>
          <p:nvPr>
            <p:ph type="title"/>
          </p:nvPr>
        </p:nvSpPr>
        <p:spPr>
          <a:xfrm>
            <a:off x="839788"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g3c2f736c8a3_0_764"/>
          <p:cNvSpPr txBox="1"/>
          <p:nvPr>
            <p:ph idx="1" type="body"/>
          </p:nvPr>
        </p:nvSpPr>
        <p:spPr>
          <a:xfrm>
            <a:off x="839788" y="1681163"/>
            <a:ext cx="5157900" cy="8238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5" name="Google Shape;125;g3c2f736c8a3_0_764"/>
          <p:cNvSpPr txBox="1"/>
          <p:nvPr>
            <p:ph idx="2" type="body"/>
          </p:nvPr>
        </p:nvSpPr>
        <p:spPr>
          <a:xfrm>
            <a:off x="839788" y="2505075"/>
            <a:ext cx="5157900" cy="3684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6" name="Google Shape;126;g3c2f736c8a3_0_764"/>
          <p:cNvSpPr txBox="1"/>
          <p:nvPr>
            <p:ph idx="3" type="body"/>
          </p:nvPr>
        </p:nvSpPr>
        <p:spPr>
          <a:xfrm>
            <a:off x="6172200" y="1681163"/>
            <a:ext cx="5183100" cy="8238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7" name="Google Shape;127;g3c2f736c8a3_0_764"/>
          <p:cNvSpPr txBox="1"/>
          <p:nvPr>
            <p:ph idx="4" type="body"/>
          </p:nvPr>
        </p:nvSpPr>
        <p:spPr>
          <a:xfrm>
            <a:off x="6172200" y="2505075"/>
            <a:ext cx="5183100" cy="3684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8" name="Google Shape;128;g3c2f736c8a3_0_764"/>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g3c2f736c8a3_0_764"/>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0" name="Google Shape;130;g3c2f736c8a3_0_764"/>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1" name="Shape 131"/>
        <p:cNvGrpSpPr/>
        <p:nvPr/>
      </p:nvGrpSpPr>
      <p:grpSpPr>
        <a:xfrm>
          <a:off x="0" y="0"/>
          <a:ext cx="0" cy="0"/>
          <a:chOff x="0" y="0"/>
          <a:chExt cx="0" cy="0"/>
        </a:xfrm>
      </p:grpSpPr>
      <p:sp>
        <p:nvSpPr>
          <p:cNvPr id="132" name="Google Shape;132;g3c2f736c8a3_0_755"/>
          <p:cNvSpPr txBox="1"/>
          <p:nvPr>
            <p:ph type="title"/>
          </p:nvPr>
        </p:nvSpPr>
        <p:spPr>
          <a:xfrm>
            <a:off x="415600" y="593367"/>
            <a:ext cx="11360700" cy="763500"/>
          </a:xfrm>
          <a:prstGeom prst="rect">
            <a:avLst/>
          </a:prstGeom>
          <a:noFill/>
          <a:ln>
            <a:noFill/>
          </a:ln>
        </p:spPr>
        <p:txBody>
          <a:bodyPr anchorCtr="0" anchor="t" bIns="91425" lIns="91425" spcFirstLastPara="1" rIns="91425" wrap="square" tIns="91425">
            <a:normAutofit/>
          </a:bodyPr>
          <a:lstStyle>
            <a:lvl1pPr lvl="0" algn="l">
              <a:lnSpc>
                <a:spcPct val="90000"/>
              </a:lnSpc>
              <a:spcBef>
                <a:spcPts val="0"/>
              </a:spcBef>
              <a:spcAft>
                <a:spcPts val="0"/>
              </a:spcAft>
              <a:buClr>
                <a:schemeClr val="dk1"/>
              </a:buClr>
              <a:buSzPts val="2800"/>
              <a:buFont typeface="Play"/>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33" name="Google Shape;133;g3c2f736c8a3_0_755"/>
          <p:cNvSpPr txBox="1"/>
          <p:nvPr>
            <p:ph idx="1" type="body"/>
          </p:nvPr>
        </p:nvSpPr>
        <p:spPr>
          <a:xfrm>
            <a:off x="415600" y="1536633"/>
            <a:ext cx="11360700" cy="4555200"/>
          </a:xfrm>
          <a:prstGeom prst="rect">
            <a:avLst/>
          </a:prstGeom>
          <a:noFill/>
          <a:ln>
            <a:noFill/>
          </a:ln>
        </p:spPr>
        <p:txBody>
          <a:bodyPr anchorCtr="0" anchor="t" bIns="91425" lIns="91425" spcFirstLastPara="1" rIns="91425" wrap="square" tIns="91425">
            <a:normAutofit/>
          </a:bodyPr>
          <a:lstStyle>
            <a:lvl1pPr indent="-342900" lvl="0" marL="457200" algn="l">
              <a:lnSpc>
                <a:spcPct val="90000"/>
              </a:lnSpc>
              <a:spcBef>
                <a:spcPts val="0"/>
              </a:spcBef>
              <a:spcAft>
                <a:spcPts val="0"/>
              </a:spcAft>
              <a:buClr>
                <a:schemeClr val="dk1"/>
              </a:buClr>
              <a:buSzPts val="1800"/>
              <a:buChar char="●"/>
              <a:defRPr/>
            </a:lvl1pPr>
            <a:lvl2pPr indent="-317500" lvl="1" marL="914400" algn="l">
              <a:lnSpc>
                <a:spcPct val="90000"/>
              </a:lnSpc>
              <a:spcBef>
                <a:spcPts val="0"/>
              </a:spcBef>
              <a:spcAft>
                <a:spcPts val="0"/>
              </a:spcAft>
              <a:buClr>
                <a:schemeClr val="dk1"/>
              </a:buClr>
              <a:buSzPts val="1400"/>
              <a:buChar char="○"/>
              <a:defRPr/>
            </a:lvl2pPr>
            <a:lvl3pPr indent="-317500" lvl="2" marL="1371600" algn="l">
              <a:lnSpc>
                <a:spcPct val="90000"/>
              </a:lnSpc>
              <a:spcBef>
                <a:spcPts val="0"/>
              </a:spcBef>
              <a:spcAft>
                <a:spcPts val="0"/>
              </a:spcAft>
              <a:buClr>
                <a:schemeClr val="dk1"/>
              </a:buClr>
              <a:buSzPts val="1400"/>
              <a:buChar char="■"/>
              <a:defRPr/>
            </a:lvl3pPr>
            <a:lvl4pPr indent="-317500" lvl="3" marL="1828800" algn="l">
              <a:lnSpc>
                <a:spcPct val="90000"/>
              </a:lnSpc>
              <a:spcBef>
                <a:spcPts val="0"/>
              </a:spcBef>
              <a:spcAft>
                <a:spcPts val="0"/>
              </a:spcAft>
              <a:buClr>
                <a:schemeClr val="dk1"/>
              </a:buClr>
              <a:buSzPts val="1400"/>
              <a:buChar char="●"/>
              <a:defRPr/>
            </a:lvl4pPr>
            <a:lvl5pPr indent="-317500" lvl="4" marL="2286000" algn="l">
              <a:lnSpc>
                <a:spcPct val="90000"/>
              </a:lnSpc>
              <a:spcBef>
                <a:spcPts val="0"/>
              </a:spcBef>
              <a:spcAft>
                <a:spcPts val="0"/>
              </a:spcAft>
              <a:buClr>
                <a:schemeClr val="dk1"/>
              </a:buClr>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134" name="Google Shape;134;g3c2f736c8a3_0_755"/>
          <p:cNvSpPr txBox="1"/>
          <p:nvPr>
            <p:ph idx="12" type="sldNum"/>
          </p:nvPr>
        </p:nvSpPr>
        <p:spPr>
          <a:xfrm>
            <a:off x="11296611" y="6217623"/>
            <a:ext cx="731700" cy="5247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35" name="Shape 135"/>
        <p:cNvGrpSpPr/>
        <p:nvPr/>
      </p:nvGrpSpPr>
      <p:grpSpPr>
        <a:xfrm>
          <a:off x="0" y="0"/>
          <a:ext cx="0" cy="0"/>
          <a:chOff x="0" y="0"/>
          <a:chExt cx="0" cy="0"/>
        </a:xfrm>
      </p:grpSpPr>
      <p:sp>
        <p:nvSpPr>
          <p:cNvPr id="136" name="Google Shape;136;g3c2f736c8a3_0_75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 name="Google Shape;137;g3c2f736c8a3_0_759"/>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 name="Google Shape;138;g3c2f736c8a3_0_759"/>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9" name="Google Shape;139;g3c2f736c8a3_0_75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0" name="Shape 140"/>
        <p:cNvGrpSpPr/>
        <p:nvPr/>
      </p:nvGrpSpPr>
      <p:grpSpPr>
        <a:xfrm>
          <a:off x="0" y="0"/>
          <a:ext cx="0" cy="0"/>
          <a:chOff x="0" y="0"/>
          <a:chExt cx="0" cy="0"/>
        </a:xfrm>
      </p:grpSpPr>
      <p:sp>
        <p:nvSpPr>
          <p:cNvPr id="141" name="Google Shape;141;g3c2f736c8a3_0_773"/>
          <p:cNvSpPr txBox="1"/>
          <p:nvPr>
            <p:ph type="title"/>
          </p:nvPr>
        </p:nvSpPr>
        <p:spPr>
          <a:xfrm>
            <a:off x="831850" y="1709738"/>
            <a:ext cx="10515600" cy="28527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g3c2f736c8a3_0_773"/>
          <p:cNvSpPr txBox="1"/>
          <p:nvPr>
            <p:ph idx="1" type="body"/>
          </p:nvPr>
        </p:nvSpPr>
        <p:spPr>
          <a:xfrm>
            <a:off x="831850" y="4589463"/>
            <a:ext cx="10515600" cy="15003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143" name="Google Shape;143;g3c2f736c8a3_0_773"/>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4" name="Google Shape;144;g3c2f736c8a3_0_773"/>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5" name="Google Shape;145;g3c2f736c8a3_0_77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46" name="Shape 146"/>
        <p:cNvGrpSpPr/>
        <p:nvPr/>
      </p:nvGrpSpPr>
      <p:grpSpPr>
        <a:xfrm>
          <a:off x="0" y="0"/>
          <a:ext cx="0" cy="0"/>
          <a:chOff x="0" y="0"/>
          <a:chExt cx="0" cy="0"/>
        </a:xfrm>
      </p:grpSpPr>
      <p:sp>
        <p:nvSpPr>
          <p:cNvPr id="147" name="Google Shape;147;g3c2f736c8a3_0_77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8" name="Google Shape;148;g3c2f736c8a3_0_779"/>
          <p:cNvSpPr txBox="1"/>
          <p:nvPr>
            <p:ph idx="1" type="body"/>
          </p:nvPr>
        </p:nvSpPr>
        <p:spPr>
          <a:xfrm>
            <a:off x="838200" y="1825625"/>
            <a:ext cx="5181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9" name="Google Shape;149;g3c2f736c8a3_0_779"/>
          <p:cNvSpPr txBox="1"/>
          <p:nvPr>
            <p:ph idx="2" type="body"/>
          </p:nvPr>
        </p:nvSpPr>
        <p:spPr>
          <a:xfrm>
            <a:off x="6172200" y="1825625"/>
            <a:ext cx="5181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0" name="Google Shape;150;g3c2f736c8a3_0_779"/>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g3c2f736c8a3_0_779"/>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2" name="Google Shape;152;g3c2f736c8a3_0_77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3" name="Shape 153"/>
        <p:cNvGrpSpPr/>
        <p:nvPr/>
      </p:nvGrpSpPr>
      <p:grpSpPr>
        <a:xfrm>
          <a:off x="0" y="0"/>
          <a:ext cx="0" cy="0"/>
          <a:chOff x="0" y="0"/>
          <a:chExt cx="0" cy="0"/>
        </a:xfrm>
      </p:grpSpPr>
      <p:sp>
        <p:nvSpPr>
          <p:cNvPr id="154" name="Google Shape;154;g3c2f736c8a3_0_786"/>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5" name="Google Shape;155;g3c2f736c8a3_0_786"/>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6" name="Google Shape;156;g3c2f736c8a3_0_78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57" name="Shape 157"/>
        <p:cNvGrpSpPr/>
        <p:nvPr/>
      </p:nvGrpSpPr>
      <p:grpSpPr>
        <a:xfrm>
          <a:off x="0" y="0"/>
          <a:ext cx="0" cy="0"/>
          <a:chOff x="0" y="0"/>
          <a:chExt cx="0" cy="0"/>
        </a:xfrm>
      </p:grpSpPr>
      <p:sp>
        <p:nvSpPr>
          <p:cNvPr id="158" name="Google Shape;158;g3c2f736c8a3_0_790"/>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9" name="Google Shape;159;g3c2f736c8a3_0_790"/>
          <p:cNvSpPr txBox="1"/>
          <p:nvPr>
            <p:ph idx="1" type="body"/>
          </p:nvPr>
        </p:nvSpPr>
        <p:spPr>
          <a:xfrm>
            <a:off x="5183188" y="987425"/>
            <a:ext cx="6172200" cy="4873500"/>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60" name="Google Shape;160;g3c2f736c8a3_0_790"/>
          <p:cNvSpPr txBox="1"/>
          <p:nvPr>
            <p:ph idx="2" type="body"/>
          </p:nvPr>
        </p:nvSpPr>
        <p:spPr>
          <a:xfrm>
            <a:off x="839788" y="2057400"/>
            <a:ext cx="3932100" cy="38115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61" name="Google Shape;161;g3c2f736c8a3_0_79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2" name="Google Shape;162;g3c2f736c8a3_0_79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3" name="Google Shape;163;g3c2f736c8a3_0_79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64" name="Shape 164"/>
        <p:cNvGrpSpPr/>
        <p:nvPr/>
      </p:nvGrpSpPr>
      <p:grpSpPr>
        <a:xfrm>
          <a:off x="0" y="0"/>
          <a:ext cx="0" cy="0"/>
          <a:chOff x="0" y="0"/>
          <a:chExt cx="0" cy="0"/>
        </a:xfrm>
      </p:grpSpPr>
      <p:sp>
        <p:nvSpPr>
          <p:cNvPr id="165" name="Google Shape;165;g3c2f736c8a3_0_797"/>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6" name="Google Shape;166;g3c2f736c8a3_0_797"/>
          <p:cNvSpPr/>
          <p:nvPr>
            <p:ph idx="2" type="pic"/>
          </p:nvPr>
        </p:nvSpPr>
        <p:spPr>
          <a:xfrm>
            <a:off x="5183188" y="987425"/>
            <a:ext cx="6172200" cy="4873500"/>
          </a:xfrm>
          <a:prstGeom prst="rect">
            <a:avLst/>
          </a:prstGeom>
          <a:noFill/>
          <a:ln>
            <a:noFill/>
          </a:ln>
        </p:spPr>
      </p:sp>
      <p:sp>
        <p:nvSpPr>
          <p:cNvPr id="167" name="Google Shape;167;g3c2f736c8a3_0_797"/>
          <p:cNvSpPr txBox="1"/>
          <p:nvPr>
            <p:ph idx="1" type="body"/>
          </p:nvPr>
        </p:nvSpPr>
        <p:spPr>
          <a:xfrm>
            <a:off x="839788" y="2057400"/>
            <a:ext cx="3932100" cy="38115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68" name="Google Shape;168;g3c2f736c8a3_0_797"/>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9" name="Google Shape;169;g3c2f736c8a3_0_797"/>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0" name="Google Shape;170;g3c2f736c8a3_0_79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71" name="Shape 171"/>
        <p:cNvGrpSpPr/>
        <p:nvPr/>
      </p:nvGrpSpPr>
      <p:grpSpPr>
        <a:xfrm>
          <a:off x="0" y="0"/>
          <a:ext cx="0" cy="0"/>
          <a:chOff x="0" y="0"/>
          <a:chExt cx="0" cy="0"/>
        </a:xfrm>
      </p:grpSpPr>
      <p:sp>
        <p:nvSpPr>
          <p:cNvPr id="172" name="Google Shape;172;g3c2f736c8a3_0_804"/>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g3c2f736c8a3_0_804"/>
          <p:cNvSpPr txBox="1"/>
          <p:nvPr>
            <p:ph idx="1" type="body"/>
          </p:nvPr>
        </p:nvSpPr>
        <p:spPr>
          <a:xfrm rot="5400000">
            <a:off x="3920400" y="-1256575"/>
            <a:ext cx="4351200"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4" name="Google Shape;174;g3c2f736c8a3_0_804"/>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5" name="Google Shape;175;g3c2f736c8a3_0_804"/>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6" name="Google Shape;176;g3c2f736c8a3_0_804"/>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77" name="Shape 177"/>
        <p:cNvGrpSpPr/>
        <p:nvPr/>
      </p:nvGrpSpPr>
      <p:grpSpPr>
        <a:xfrm>
          <a:off x="0" y="0"/>
          <a:ext cx="0" cy="0"/>
          <a:chOff x="0" y="0"/>
          <a:chExt cx="0" cy="0"/>
        </a:xfrm>
      </p:grpSpPr>
      <p:sp>
        <p:nvSpPr>
          <p:cNvPr id="178" name="Google Shape;178;g3c2f736c8a3_0_810"/>
          <p:cNvSpPr txBox="1"/>
          <p:nvPr>
            <p:ph type="title"/>
          </p:nvPr>
        </p:nvSpPr>
        <p:spPr>
          <a:xfrm rot="5400000">
            <a:off x="7133400" y="1956625"/>
            <a:ext cx="5811900"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9" name="Google Shape;179;g3c2f736c8a3_0_810"/>
          <p:cNvSpPr txBox="1"/>
          <p:nvPr>
            <p:ph idx="1" type="body"/>
          </p:nvPr>
        </p:nvSpPr>
        <p:spPr>
          <a:xfrm rot="5400000">
            <a:off x="1799400" y="-596075"/>
            <a:ext cx="5811900"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0" name="Google Shape;180;g3c2f736c8a3_0_81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1" name="Google Shape;181;g3c2f736c8a3_0_81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2" name="Google Shape;182;g3c2f736c8a3_0_81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6.xml"/><Relationship Id="rId10" Type="http://schemas.openxmlformats.org/officeDocument/2006/relationships/slideLayout" Target="../slideLayouts/slideLayout25.xml"/><Relationship Id="rId13" Type="http://schemas.openxmlformats.org/officeDocument/2006/relationships/theme" Target="../theme/theme3.xml"/><Relationship Id="rId12" Type="http://schemas.openxmlformats.org/officeDocument/2006/relationships/slideLayout" Target="../slideLayouts/slideLayout27.xml"/><Relationship Id="rId1" Type="http://schemas.openxmlformats.org/officeDocument/2006/relationships/slideLayout" Target="../slideLayouts/slideLayout16.xml"/><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9" Type="http://schemas.openxmlformats.org/officeDocument/2006/relationships/slideLayout" Target="../slideLayouts/slideLayout24.xml"/><Relationship Id="rId5" Type="http://schemas.openxmlformats.org/officeDocument/2006/relationships/slideLayout" Target="../slideLayouts/slideLayout20.xml"/><Relationship Id="rId6" Type="http://schemas.openxmlformats.org/officeDocument/2006/relationships/slideLayout" Target="../slideLayouts/slideLayout21.xml"/><Relationship Id="rId7" Type="http://schemas.openxmlformats.org/officeDocument/2006/relationships/slideLayout" Target="../slideLayouts/slideLayout22.xml"/><Relationship Id="rId8"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3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4" name="Shape 104"/>
        <p:cNvGrpSpPr/>
        <p:nvPr/>
      </p:nvGrpSpPr>
      <p:grpSpPr>
        <a:xfrm>
          <a:off x="0" y="0"/>
          <a:ext cx="0" cy="0"/>
          <a:chOff x="0" y="0"/>
          <a:chExt cx="0" cy="0"/>
        </a:xfrm>
      </p:grpSpPr>
      <p:sp>
        <p:nvSpPr>
          <p:cNvPr id="105" name="Google Shape;105;g3c2f736c8a3_0_737"/>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06" name="Google Shape;106;g3c2f736c8a3_0_737"/>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07" name="Google Shape;107;g3c2f736c8a3_0_737"/>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08" name="Google Shape;108;g3c2f736c8a3_0_737"/>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09" name="Google Shape;109;g3c2f736c8a3_0_73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xml"/><Relationship Id="rId3"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xml"/><Relationship Id="rId3" Type="http://schemas.openxmlformats.org/officeDocument/2006/relationships/image" Target="../media/image1.jp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xml"/><Relationship Id="rId3"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 Id="rId3"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xml"/><Relationship Id="rId3" Type="http://schemas.openxmlformats.org/officeDocument/2006/relationships/image" Target="../media/image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xml"/><Relationship Id="rId3" Type="http://schemas.openxmlformats.org/officeDocument/2006/relationships/image" Target="../media/image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xml"/><Relationship Id="rId3" Type="http://schemas.openxmlformats.org/officeDocument/2006/relationships/image" Target="../media/image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2.xml"/><Relationship Id="rId3" Type="http://schemas.openxmlformats.org/officeDocument/2006/relationships/image" Target="../media/image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xml"/><Relationship Id="rId3" Type="http://schemas.openxmlformats.org/officeDocument/2006/relationships/image" Target="../media/image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4.xml"/><Relationship Id="rId3" Type="http://schemas.openxmlformats.org/officeDocument/2006/relationships/image" Target="../media/image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6.xml"/><Relationship Id="rId3" Type="http://schemas.openxmlformats.org/officeDocument/2006/relationships/image" Target="../media/image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7.xml"/><Relationship Id="rId3" Type="http://schemas.openxmlformats.org/officeDocument/2006/relationships/image" Target="../media/image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8.xml"/><Relationship Id="rId3" Type="http://schemas.openxmlformats.org/officeDocument/2006/relationships/image" Target="../media/image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9.xml"/><Relationship Id="rId3" Type="http://schemas.openxmlformats.org/officeDocument/2006/relationships/image" Target="../media/image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6.png"/><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7.png"/><Relationship Id="rId4" Type="http://schemas.openxmlformats.org/officeDocument/2006/relationships/image" Target="../media/image15.png"/><Relationship Id="rId5" Type="http://schemas.openxmlformats.org/officeDocument/2006/relationships/image" Target="../media/image3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5.jpg"/><Relationship Id="rId6" Type="http://schemas.openxmlformats.org/officeDocument/2006/relationships/image" Target="../media/image37.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1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16.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1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1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9.gif"/><Relationship Id="rId4" Type="http://schemas.openxmlformats.org/officeDocument/2006/relationships/image" Target="../media/image1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image" Target="../media/image10.png"/><Relationship Id="rId4" Type="http://schemas.openxmlformats.org/officeDocument/2006/relationships/image" Target="../media/image2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2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2.xml"/><Relationship Id="rId3" Type="http://schemas.openxmlformats.org/officeDocument/2006/relationships/image" Target="../media/image17.png"/><Relationship Id="rId4" Type="http://schemas.openxmlformats.org/officeDocument/2006/relationships/image" Target="../media/image1.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3.xml"/><Relationship Id="rId3" Type="http://schemas.openxmlformats.org/officeDocument/2006/relationships/image" Target="../media/image1.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image" Target="../media/image24.png"/><Relationship Id="rId4" Type="http://schemas.openxmlformats.org/officeDocument/2006/relationships/image" Target="../media/image1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 Id="rId3" Type="http://schemas.openxmlformats.org/officeDocument/2006/relationships/image" Target="../media/image10.png"/><Relationship Id="rId4" Type="http://schemas.openxmlformats.org/officeDocument/2006/relationships/image" Target="../media/image1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 Id="rId3" Type="http://schemas.openxmlformats.org/officeDocument/2006/relationships/image" Target="../media/image1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 Id="rId3" Type="http://schemas.openxmlformats.org/officeDocument/2006/relationships/image" Target="../media/image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9.xml"/><Relationship Id="rId3" Type="http://schemas.openxmlformats.org/officeDocument/2006/relationships/image" Target="../media/image1.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0.xml"/><Relationship Id="rId3" Type="http://schemas.openxmlformats.org/officeDocument/2006/relationships/image" Target="../media/image1.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1.xml"/><Relationship Id="rId3" Type="http://schemas.openxmlformats.org/officeDocument/2006/relationships/image" Target="../media/image1.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4.xml"/><Relationship Id="rId3" Type="http://schemas.openxmlformats.org/officeDocument/2006/relationships/hyperlink" Target="https://webdcu.musc.edu/DCUApp/Login" TargetMode="External"/><Relationship Id="rId4" Type="http://schemas.openxmlformats.org/officeDocument/2006/relationships/image" Target="../media/image1.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5.xml"/><Relationship Id="rId3" Type="http://schemas.openxmlformats.org/officeDocument/2006/relationships/image" Target="../media/image1.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6.xml"/><Relationship Id="rId3" Type="http://schemas.openxmlformats.org/officeDocument/2006/relationships/image" Target="../media/image1.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7.xml"/><Relationship Id="rId3" Type="http://schemas.openxmlformats.org/officeDocument/2006/relationships/image" Target="../media/image22.png"/><Relationship Id="rId4" Type="http://schemas.openxmlformats.org/officeDocument/2006/relationships/image" Target="../media/image1.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8.xml"/><Relationship Id="rId3" Type="http://schemas.openxmlformats.org/officeDocument/2006/relationships/image" Target="../media/image25.png"/><Relationship Id="rId4" Type="http://schemas.openxmlformats.org/officeDocument/2006/relationships/image" Target="../media/image2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9.xml"/><Relationship Id="rId3" Type="http://schemas.openxmlformats.org/officeDocument/2006/relationships/image" Target="../media/image26.png"/><Relationship Id="rId4" Type="http://schemas.openxmlformats.org/officeDocument/2006/relationships/image" Target="../media/image3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0.xml"/><Relationship Id="rId3" Type="http://schemas.openxmlformats.org/officeDocument/2006/relationships/image" Target="../media/image28.png"/><Relationship Id="rId4" Type="http://schemas.openxmlformats.org/officeDocument/2006/relationships/image" Target="../media/image2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1.xml"/><Relationship Id="rId3" Type="http://schemas.openxmlformats.org/officeDocument/2006/relationships/image" Target="../media/image36.png"/><Relationship Id="rId4" Type="http://schemas.openxmlformats.org/officeDocument/2006/relationships/image" Target="../media/image29.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2.xml"/><Relationship Id="rId3" Type="http://schemas.openxmlformats.org/officeDocument/2006/relationships/image" Target="../media/image23.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3.xml"/><Relationship Id="rId3" Type="http://schemas.openxmlformats.org/officeDocument/2006/relationships/image" Target="../media/image27.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4.xml"/><Relationship Id="rId3" Type="http://schemas.openxmlformats.org/officeDocument/2006/relationships/hyperlink" Target="mailto:luckmann@musc.edu" TargetMode="External"/><Relationship Id="rId4" Type="http://schemas.openxmlformats.org/officeDocument/2006/relationships/hyperlink" Target="mailto:daviem@musc.edu" TargetMode="External"/><Relationship Id="rId5" Type="http://schemas.openxmlformats.org/officeDocument/2006/relationships/hyperlink" Target="mailto:butlers@musc.edu" TargetMode="External"/><Relationship Id="rId6" Type="http://schemas.openxmlformats.org/officeDocument/2006/relationships/image" Target="../media/image1.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1.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1.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hyperlink" Target="http://kesett.org" TargetMode="External"/><Relationship Id="rId4" Type="http://schemas.openxmlformats.org/officeDocument/2006/relationships/image" Target="../media/image1.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1.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1.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1.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1.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31.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41.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40.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42.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43.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46.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34.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image" Target="../media/image30.png"/><Relationship Id="rId4" Type="http://schemas.openxmlformats.org/officeDocument/2006/relationships/image" Target="../media/image1.jp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image" Target="../media/image1.jp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5.xml"/><Relationship Id="rId3" Type="http://schemas.openxmlformats.org/officeDocument/2006/relationships/hyperlink" Target="http://kesett.org" TargetMode="Externa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 Id="rId3" Type="http://schemas.openxmlformats.org/officeDocument/2006/relationships/image" Target="../media/image39.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 Id="rId3" Type="http://schemas.openxmlformats.org/officeDocument/2006/relationships/image" Target="../media/image33.jp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0.xml"/><Relationship Id="rId3" Type="http://schemas.openxmlformats.org/officeDocument/2006/relationships/hyperlink" Target="http://kesett.org" TargetMode="External"/><Relationship Id="rId4" Type="http://schemas.openxmlformats.org/officeDocument/2006/relationships/image" Target="../media/image1.jp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1.xml"/><Relationship Id="rId3" Type="http://schemas.openxmlformats.org/officeDocument/2006/relationships/image" Target="../media/image1.jp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2.xml"/><Relationship Id="rId3" Type="http://schemas.openxmlformats.org/officeDocument/2006/relationships/image" Target="../media/image1.jp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 Id="rId3" Type="http://schemas.openxmlformats.org/officeDocument/2006/relationships/image" Target="../media/image2.png"/><Relationship Id="rId4" Type="http://schemas.openxmlformats.org/officeDocument/2006/relationships/image" Target="../media/image38.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7.xml"/><Relationship Id="rId3" Type="http://schemas.openxmlformats.org/officeDocument/2006/relationships/image" Target="../media/image2.png"/><Relationship Id="rId4" Type="http://schemas.openxmlformats.org/officeDocument/2006/relationships/image" Target="../media/image38.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 Id="rId3" Type="http://schemas.openxmlformats.org/officeDocument/2006/relationships/hyperlink" Target="https://webdcu.musc.edu/DCUApp/Login" TargetMode="External"/><Relationship Id="rId4" Type="http://schemas.openxmlformats.org/officeDocument/2006/relationships/image" Target="../media/image45.png"/><Relationship Id="rId5" Type="http://schemas.openxmlformats.org/officeDocument/2006/relationships/image" Target="../media/image2.png"/><Relationship Id="rId6" Type="http://schemas.openxmlformats.org/officeDocument/2006/relationships/image" Target="../media/image38.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 Id="rId3" Type="http://schemas.openxmlformats.org/officeDocument/2006/relationships/image" Target="../media/image66.png"/><Relationship Id="rId4" Type="http://schemas.openxmlformats.org/officeDocument/2006/relationships/image" Target="../media/image2.png"/><Relationship Id="rId5" Type="http://schemas.openxmlformats.org/officeDocument/2006/relationships/image" Target="../media/image38.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 Id="rId3" Type="http://schemas.openxmlformats.org/officeDocument/2006/relationships/image" Target="../media/image48.png"/><Relationship Id="rId4" Type="http://schemas.openxmlformats.org/officeDocument/2006/relationships/image" Target="../media/image2.png"/><Relationship Id="rId5" Type="http://schemas.openxmlformats.org/officeDocument/2006/relationships/image" Target="../media/image38.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 Id="rId3" Type="http://schemas.openxmlformats.org/officeDocument/2006/relationships/image" Target="../media/image44.png"/><Relationship Id="rId4" Type="http://schemas.openxmlformats.org/officeDocument/2006/relationships/image" Target="../media/image2.png"/><Relationship Id="rId5" Type="http://schemas.openxmlformats.org/officeDocument/2006/relationships/image" Target="../media/image38.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 Id="rId3" Type="http://schemas.openxmlformats.org/officeDocument/2006/relationships/image" Target="../media/image61.png"/><Relationship Id="rId4" Type="http://schemas.openxmlformats.org/officeDocument/2006/relationships/image" Target="../media/image2.png"/><Relationship Id="rId5" Type="http://schemas.openxmlformats.org/officeDocument/2006/relationships/image" Target="../media/image38.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 Id="rId3" Type="http://schemas.openxmlformats.org/officeDocument/2006/relationships/image" Target="../media/image50.png"/><Relationship Id="rId4" Type="http://schemas.openxmlformats.org/officeDocument/2006/relationships/image" Target="../media/image2.png"/><Relationship Id="rId5" Type="http://schemas.openxmlformats.org/officeDocument/2006/relationships/image" Target="../media/image38.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 Id="rId3" Type="http://schemas.openxmlformats.org/officeDocument/2006/relationships/image" Target="../media/image51.png"/><Relationship Id="rId4" Type="http://schemas.openxmlformats.org/officeDocument/2006/relationships/image" Target="../media/image2.png"/><Relationship Id="rId5" Type="http://schemas.openxmlformats.org/officeDocument/2006/relationships/image" Target="../media/image38.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 Id="rId3" Type="http://schemas.openxmlformats.org/officeDocument/2006/relationships/image" Target="../media/image55.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 Id="rId3" Type="http://schemas.openxmlformats.org/officeDocument/2006/relationships/image" Target="../media/image49.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 Id="rId3" Type="http://schemas.openxmlformats.org/officeDocument/2006/relationships/image" Target="../media/image59.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1.xml"/><Relationship Id="rId3" Type="http://schemas.openxmlformats.org/officeDocument/2006/relationships/image" Target="../media/image38.png"/><Relationship Id="rId4" Type="http://schemas.openxmlformats.org/officeDocument/2006/relationships/image" Target="../media/image2.png"/><Relationship Id="rId5" Type="http://schemas.openxmlformats.org/officeDocument/2006/relationships/image" Target="../media/image52.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2.xml"/><Relationship Id="rId3" Type="http://schemas.openxmlformats.org/officeDocument/2006/relationships/image" Target="../media/image38.png"/><Relationship Id="rId4" Type="http://schemas.openxmlformats.org/officeDocument/2006/relationships/image" Target="../media/image2.png"/><Relationship Id="rId5" Type="http://schemas.openxmlformats.org/officeDocument/2006/relationships/image" Target="../media/image57.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3.xml"/><Relationship Id="rId3" Type="http://schemas.openxmlformats.org/officeDocument/2006/relationships/image" Target="../media/image38.png"/><Relationship Id="rId4" Type="http://schemas.openxmlformats.org/officeDocument/2006/relationships/image" Target="../media/image2.png"/><Relationship Id="rId5" Type="http://schemas.openxmlformats.org/officeDocument/2006/relationships/image" Target="../media/image58.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4.xml"/><Relationship Id="rId3" Type="http://schemas.openxmlformats.org/officeDocument/2006/relationships/image" Target="../media/image1.jp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7.xml"/><Relationship Id="rId3" Type="http://schemas.openxmlformats.org/officeDocument/2006/relationships/image" Target="../media/image1.jp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0.xml"/><Relationship Id="rId3" Type="http://schemas.openxmlformats.org/officeDocument/2006/relationships/image" Target="../media/image1.jp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1.xml"/><Relationship Id="rId3" Type="http://schemas.openxmlformats.org/officeDocument/2006/relationships/image" Target="../media/image1.jp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2.xml"/><Relationship Id="rId3" Type="http://schemas.openxmlformats.org/officeDocument/2006/relationships/image" Target="../media/image54.png"/><Relationship Id="rId4" Type="http://schemas.openxmlformats.org/officeDocument/2006/relationships/image" Target="../media/image53.png"/><Relationship Id="rId5" Type="http://schemas.openxmlformats.org/officeDocument/2006/relationships/image" Target="../media/image64.png"/><Relationship Id="rId6" Type="http://schemas.openxmlformats.org/officeDocument/2006/relationships/image" Target="../media/image1.jp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3.xml"/><Relationship Id="rId3" Type="http://schemas.openxmlformats.org/officeDocument/2006/relationships/image" Target="../media/image1.jp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4.xml"/><Relationship Id="rId3" Type="http://schemas.openxmlformats.org/officeDocument/2006/relationships/image" Target="../media/image1.jp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7.xml"/><Relationship Id="rId3" Type="http://schemas.openxmlformats.org/officeDocument/2006/relationships/image" Target="../media/image63.jpg"/><Relationship Id="rId4" Type="http://schemas.openxmlformats.org/officeDocument/2006/relationships/image" Target="../media/image1.jp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8.xml"/><Relationship Id="rId3" Type="http://schemas.openxmlformats.org/officeDocument/2006/relationships/image" Target="../media/image1.jp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0.xml"/><Relationship Id="rId3" Type="http://schemas.openxmlformats.org/officeDocument/2006/relationships/image" Target="../media/image1.jpg"/><Relationship Id="rId4" Type="http://schemas.openxmlformats.org/officeDocument/2006/relationships/hyperlink" Target="http://kesett.org" TargetMode="Externa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1.xml"/><Relationship Id="rId3" Type="http://schemas.openxmlformats.org/officeDocument/2006/relationships/image" Target="../media/image67.png"/><Relationship Id="rId4" Type="http://schemas.openxmlformats.org/officeDocument/2006/relationships/image" Target="../media/image75.png"/><Relationship Id="rId5" Type="http://schemas.openxmlformats.org/officeDocument/2006/relationships/image" Target="../media/image2.png"/><Relationship Id="rId6" Type="http://schemas.openxmlformats.org/officeDocument/2006/relationships/image" Target="../media/image38.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2.xml"/><Relationship Id="rId3" Type="http://schemas.openxmlformats.org/officeDocument/2006/relationships/image" Target="../media/image38.png"/><Relationship Id="rId4" Type="http://schemas.openxmlformats.org/officeDocument/2006/relationships/image" Target="../media/image2.png"/><Relationship Id="rId5" Type="http://schemas.openxmlformats.org/officeDocument/2006/relationships/image" Target="../media/image76.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3.xml"/><Relationship Id="rId3" Type="http://schemas.openxmlformats.org/officeDocument/2006/relationships/image" Target="../media/image38.png"/><Relationship Id="rId4" Type="http://schemas.openxmlformats.org/officeDocument/2006/relationships/image" Target="../media/image2.png"/><Relationship Id="rId5" Type="http://schemas.openxmlformats.org/officeDocument/2006/relationships/image" Target="../media/image47.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4.xml"/><Relationship Id="rId3" Type="http://schemas.openxmlformats.org/officeDocument/2006/relationships/image" Target="../media/image38.png"/><Relationship Id="rId4" Type="http://schemas.openxmlformats.org/officeDocument/2006/relationships/image" Target="../media/image2.png"/><Relationship Id="rId5" Type="http://schemas.openxmlformats.org/officeDocument/2006/relationships/image" Target="../media/image62.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5.xml"/><Relationship Id="rId3" Type="http://schemas.openxmlformats.org/officeDocument/2006/relationships/image" Target="../media/image38.png"/><Relationship Id="rId4" Type="http://schemas.openxmlformats.org/officeDocument/2006/relationships/image" Target="../media/image2.png"/><Relationship Id="rId5" Type="http://schemas.openxmlformats.org/officeDocument/2006/relationships/image" Target="../media/image70.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6.xml"/><Relationship Id="rId3" Type="http://schemas.openxmlformats.org/officeDocument/2006/relationships/image" Target="../media/image38.png"/><Relationship Id="rId4" Type="http://schemas.openxmlformats.org/officeDocument/2006/relationships/image" Target="../media/image2.png"/><Relationship Id="rId5" Type="http://schemas.openxmlformats.org/officeDocument/2006/relationships/image" Target="../media/image73.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27.xml"/><Relationship Id="rId3" Type="http://schemas.openxmlformats.org/officeDocument/2006/relationships/image" Target="../media/image1.jp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28.xml"/><Relationship Id="rId3" Type="http://schemas.openxmlformats.org/officeDocument/2006/relationships/image" Target="../media/image1.jp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29.xml"/><Relationship Id="rId3" Type="http://schemas.openxmlformats.org/officeDocument/2006/relationships/image" Target="../media/image1.jp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0.xml"/><Relationship Id="rId3" Type="http://schemas.openxmlformats.org/officeDocument/2006/relationships/image" Target="../media/image1.jp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3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2.xml"/><Relationship Id="rId3" Type="http://schemas.openxmlformats.org/officeDocument/2006/relationships/image" Target="../media/image1.jp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3.xml"/><Relationship Id="rId3" Type="http://schemas.openxmlformats.org/officeDocument/2006/relationships/image" Target="../media/image1.jp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4.xml"/><Relationship Id="rId3" Type="http://schemas.openxmlformats.org/officeDocument/2006/relationships/image" Target="../media/image1.jpg"/><Relationship Id="rId4" Type="http://schemas.openxmlformats.org/officeDocument/2006/relationships/image" Target="../media/image56.png"/><Relationship Id="rId5" Type="http://schemas.openxmlformats.org/officeDocument/2006/relationships/image" Target="../media/image81.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5.xml"/><Relationship Id="rId3" Type="http://schemas.openxmlformats.org/officeDocument/2006/relationships/image" Target="../media/image1.jpg"/><Relationship Id="rId4" Type="http://schemas.openxmlformats.org/officeDocument/2006/relationships/image" Target="../media/image65.png"/></Relationships>
</file>

<file path=ppt/slides/_rels/slide136.xml.rels><?xml version="1.0" encoding="UTF-8" standalone="yes"?><Relationships xmlns="http://schemas.openxmlformats.org/package/2006/relationships"><Relationship Id="rId11" Type="http://schemas.openxmlformats.org/officeDocument/2006/relationships/image" Target="../media/image77.png"/><Relationship Id="rId10" Type="http://schemas.openxmlformats.org/officeDocument/2006/relationships/image" Target="../media/image80.png"/><Relationship Id="rId1" Type="http://schemas.openxmlformats.org/officeDocument/2006/relationships/slideLayout" Target="../slideLayouts/slideLayout17.xml"/><Relationship Id="rId2" Type="http://schemas.openxmlformats.org/officeDocument/2006/relationships/notesSlide" Target="../notesSlides/notesSlide136.xml"/><Relationship Id="rId3" Type="http://schemas.openxmlformats.org/officeDocument/2006/relationships/image" Target="../media/image18.png"/><Relationship Id="rId4" Type="http://schemas.openxmlformats.org/officeDocument/2006/relationships/image" Target="../media/image60.png"/><Relationship Id="rId9" Type="http://schemas.openxmlformats.org/officeDocument/2006/relationships/image" Target="../media/image69.png"/><Relationship Id="rId5" Type="http://schemas.openxmlformats.org/officeDocument/2006/relationships/image" Target="../media/image71.jpg"/><Relationship Id="rId6" Type="http://schemas.openxmlformats.org/officeDocument/2006/relationships/image" Target="../media/image74.png"/><Relationship Id="rId7" Type="http://schemas.openxmlformats.org/officeDocument/2006/relationships/image" Target="../media/image72.png"/><Relationship Id="rId8" Type="http://schemas.openxmlformats.org/officeDocument/2006/relationships/image" Target="../media/image68.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7.xml"/><Relationship Id="rId3" Type="http://schemas.openxmlformats.org/officeDocument/2006/relationships/image" Target="../media/image1.jp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8.xml"/><Relationship Id="rId3" Type="http://schemas.openxmlformats.org/officeDocument/2006/relationships/image" Target="../media/image78.png"/><Relationship Id="rId4" Type="http://schemas.openxmlformats.org/officeDocument/2006/relationships/image" Target="../media/image1.jp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9.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40.xml"/><Relationship Id="rId3" Type="http://schemas.openxmlformats.org/officeDocument/2006/relationships/image" Target="../media/image79.png"/><Relationship Id="rId4" Type="http://schemas.openxmlformats.org/officeDocument/2006/relationships/image" Target="../media/image1.jp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4.xml"/><Relationship Id="rId3" Type="http://schemas.openxmlformats.org/officeDocument/2006/relationships/image" Target="../media/image8.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5.xml"/><Relationship Id="rId3" Type="http://schemas.openxmlformats.org/officeDocument/2006/relationships/image" Target="../media/image24.png"/><Relationship Id="rId4" Type="http://schemas.openxmlformats.org/officeDocument/2006/relationships/image" Target="../media/image19.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6" name="Shape 186"/>
        <p:cNvGrpSpPr/>
        <p:nvPr/>
      </p:nvGrpSpPr>
      <p:grpSpPr>
        <a:xfrm>
          <a:off x="0" y="0"/>
          <a:ext cx="0" cy="0"/>
          <a:chOff x="0" y="0"/>
          <a:chExt cx="0" cy="0"/>
        </a:xfrm>
      </p:grpSpPr>
      <p:sp>
        <p:nvSpPr>
          <p:cNvPr id="187" name="Google Shape;187;p1"/>
          <p:cNvSpPr/>
          <p:nvPr/>
        </p:nvSpPr>
        <p:spPr>
          <a:xfrm>
            <a:off x="0" y="1"/>
            <a:ext cx="12191695"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88" name="Google Shape;188;p1"/>
          <p:cNvSpPr/>
          <p:nvPr/>
        </p:nvSpPr>
        <p:spPr>
          <a:xfrm>
            <a:off x="305" y="0"/>
            <a:ext cx="12191695"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189" name="Google Shape;189;p1"/>
          <p:cNvGrpSpPr/>
          <p:nvPr/>
        </p:nvGrpSpPr>
        <p:grpSpPr>
          <a:xfrm>
            <a:off x="1303402" y="3985"/>
            <a:ext cx="9772765" cy="6858000"/>
            <a:chOff x="1303402" y="3985"/>
            <a:chExt cx="9772765" cy="6858000"/>
          </a:xfrm>
        </p:grpSpPr>
        <p:sp>
          <p:nvSpPr>
            <p:cNvPr id="190" name="Google Shape;190;p1"/>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1" name="Google Shape;191;p1"/>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2" name="Google Shape;192;p1"/>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3" name="Google Shape;193;p1"/>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4" name="Google Shape;194;p1"/>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588"/>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5" name="Google Shape;195;p1"/>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6" name="Google Shape;196;p1"/>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197" name="Google Shape;197;p1"/>
          <p:cNvSpPr txBox="1"/>
          <p:nvPr>
            <p:ph type="ctrTitle"/>
          </p:nvPr>
        </p:nvSpPr>
        <p:spPr>
          <a:xfrm>
            <a:off x="3215729" y="1764407"/>
            <a:ext cx="5760846" cy="2310312"/>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5200"/>
              <a:buFont typeface="Play"/>
              <a:buNone/>
            </a:pPr>
            <a:r>
              <a:rPr lang="en-US" sz="5200">
                <a:solidFill>
                  <a:schemeClr val="dk2"/>
                </a:solidFill>
                <a:latin typeface="Arial"/>
                <a:ea typeface="Arial"/>
                <a:cs typeface="Arial"/>
                <a:sym typeface="Arial"/>
              </a:rPr>
              <a:t>All-Site Call</a:t>
            </a:r>
            <a:endParaRPr>
              <a:latin typeface="Arial"/>
              <a:ea typeface="Arial"/>
              <a:cs typeface="Arial"/>
              <a:sym typeface="Arial"/>
            </a:endParaRPr>
          </a:p>
        </p:txBody>
      </p:sp>
      <p:sp>
        <p:nvSpPr>
          <p:cNvPr id="198" name="Google Shape;198;p1"/>
          <p:cNvSpPr txBox="1"/>
          <p:nvPr>
            <p:ph idx="1" type="subTitle"/>
          </p:nvPr>
        </p:nvSpPr>
        <p:spPr>
          <a:xfrm>
            <a:off x="3215729" y="4165152"/>
            <a:ext cx="5760846" cy="682079"/>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solidFill>
                  <a:schemeClr val="dk2"/>
                </a:solidFill>
              </a:rPr>
              <a:t>May 1</a:t>
            </a:r>
            <a:r>
              <a:rPr lang="en-US">
                <a:solidFill>
                  <a:schemeClr val="dk2"/>
                </a:solidFill>
              </a:rPr>
              <a:t>, 2026</a:t>
            </a:r>
            <a:endParaRPr/>
          </a:p>
        </p:txBody>
      </p:sp>
      <p:pic>
        <p:nvPicPr>
          <p:cNvPr id="199" name="Google Shape;199;p1" title="kesett logo with eeg 3.png"/>
          <p:cNvPicPr preferRelativeResize="0"/>
          <p:nvPr/>
        </p:nvPicPr>
        <p:blipFill rotWithShape="1">
          <a:blip r:embed="rId3">
            <a:alphaModFix/>
          </a:blip>
          <a:srcRect b="0" l="0" r="0" t="0"/>
          <a:stretch/>
        </p:blipFill>
        <p:spPr>
          <a:xfrm>
            <a:off x="4014076" y="1084775"/>
            <a:ext cx="4246274" cy="200002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197"/>
                                        </p:tgtEl>
                                        <p:attrNameLst>
                                          <p:attrName>style.visibility</p:attrName>
                                        </p:attrNameLst>
                                      </p:cBhvr>
                                      <p:to>
                                        <p:strVal val="visible"/>
                                      </p:to>
                                    </p:set>
                                    <p:animEffect filter="fade" transition="in">
                                      <p:cBhvr>
                                        <p:cTn dur="1000"/>
                                        <p:tgtEl>
                                          <p:spTgt spid="197"/>
                                        </p:tgtEl>
                                      </p:cBhvr>
                                    </p:animEffect>
                                  </p:childTnLst>
                                </p:cTn>
                              </p:par>
                              <p:par>
                                <p:cTn fill="hold" nodeType="withEffect" presetClass="entr" presetID="10" presetSubtype="0">
                                  <p:stCondLst>
                                    <p:cond delay="1000"/>
                                  </p:stCondLst>
                                  <p:childTnLst>
                                    <p:set>
                                      <p:cBhvr>
                                        <p:cTn dur="1" fill="hold">
                                          <p:stCondLst>
                                            <p:cond delay="0"/>
                                          </p:stCondLst>
                                        </p:cTn>
                                        <p:tgtEl>
                                          <p:spTgt spid="198">
                                            <p:txEl>
                                              <p:pRg end="0" st="0"/>
                                            </p:txEl>
                                          </p:spTgt>
                                        </p:tgtEl>
                                        <p:attrNameLst>
                                          <p:attrName>style.visibility</p:attrName>
                                        </p:attrNameLst>
                                      </p:cBhvr>
                                      <p:to>
                                        <p:strVal val="visible"/>
                                      </p:to>
                                    </p:set>
                                    <p:animEffect filter="fade" transition="in">
                                      <p:cBhvr>
                                        <p:cTn dur="1000"/>
                                        <p:tgtEl>
                                          <p:spTgt spid="198">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2"/>
          <p:cNvSpPr txBox="1"/>
          <p:nvPr>
            <p:ph type="title"/>
          </p:nvPr>
        </p:nvSpPr>
        <p:spPr>
          <a:xfrm>
            <a:off x="838200" y="193450"/>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latin typeface="Arial"/>
                <a:ea typeface="Arial"/>
                <a:cs typeface="Arial"/>
                <a:sym typeface="Arial"/>
              </a:rPr>
              <a:t>Agenda</a:t>
            </a:r>
            <a:endParaRPr b="1">
              <a:latin typeface="Arial"/>
              <a:ea typeface="Arial"/>
              <a:cs typeface="Arial"/>
              <a:sym typeface="Arial"/>
            </a:endParaRPr>
          </a:p>
        </p:txBody>
      </p:sp>
      <p:graphicFrame>
        <p:nvGraphicFramePr>
          <p:cNvPr id="205" name="Google Shape;205;p2"/>
          <p:cNvGraphicFramePr/>
          <p:nvPr/>
        </p:nvGraphicFramePr>
        <p:xfrm>
          <a:off x="838200" y="1370250"/>
          <a:ext cx="3000000" cy="3000000"/>
        </p:xfrm>
        <a:graphic>
          <a:graphicData uri="http://schemas.openxmlformats.org/drawingml/2006/table">
            <a:tbl>
              <a:tblPr>
                <a:noFill/>
                <a:tableStyleId>{48792ED4-F822-4C4B-A564-D2FAD31978A1}</a:tableStyleId>
              </a:tblPr>
              <a:tblGrid>
                <a:gridCol w="1155575"/>
                <a:gridCol w="9131425"/>
              </a:tblGrid>
              <a:tr h="381000">
                <a:tc>
                  <a:txBody>
                    <a:bodyPr/>
                    <a:lstStyle/>
                    <a:p>
                      <a:pPr indent="0" lvl="0" marL="0" marR="0" rtl="0" algn="l">
                        <a:lnSpc>
                          <a:spcPct val="100000"/>
                        </a:lnSpc>
                        <a:spcBef>
                          <a:spcPts val="0"/>
                        </a:spcBef>
                        <a:spcAft>
                          <a:spcPts val="0"/>
                        </a:spcAft>
                        <a:buClr>
                          <a:srgbClr val="000000"/>
                        </a:buClr>
                        <a:buSzPts val="1900"/>
                        <a:buFont typeface="Arial"/>
                        <a:buNone/>
                      </a:pPr>
                      <a:r>
                        <a:t/>
                      </a:r>
                      <a:endParaRPr sz="1900" u="none" cap="none" strike="noStrike">
                        <a:solidFill>
                          <a:srgbClr val="743192"/>
                        </a:solidFill>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2400"/>
                        <a:buFont typeface="Arial"/>
                        <a:buNone/>
                      </a:pPr>
                      <a:r>
                        <a:rPr b="1" lang="en-US" sz="2400" u="none" cap="none" strike="noStrike">
                          <a:solidFill>
                            <a:srgbClr val="743192"/>
                          </a:solidFill>
                        </a:rPr>
                        <a:t>Study updates</a:t>
                      </a:r>
                      <a:endParaRPr b="1" sz="2400" u="none" cap="none" strike="noStrike">
                        <a:solidFill>
                          <a:srgbClr val="743192"/>
                        </a:solidFill>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900"/>
                        <a:buFont typeface="Arial"/>
                        <a:buNone/>
                      </a:pPr>
                      <a:r>
                        <a:t/>
                      </a:r>
                      <a:endParaRPr sz="1900" u="none" cap="none" strike="noStrike">
                        <a:solidFill>
                          <a:srgbClr val="743192"/>
                        </a:solidFill>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2400"/>
                        <a:buFont typeface="Arial"/>
                        <a:buNone/>
                      </a:pPr>
                      <a:r>
                        <a:rPr b="1" lang="en-US" sz="2400" u="none" cap="none" strike="noStrike">
                          <a:solidFill>
                            <a:srgbClr val="743192"/>
                          </a:solidFill>
                        </a:rPr>
                        <a:t>Enrollment </a:t>
                      </a:r>
                      <a:r>
                        <a:rPr b="1" lang="en-US" sz="2400">
                          <a:solidFill>
                            <a:srgbClr val="743192"/>
                          </a:solidFill>
                        </a:rPr>
                        <a:t>reminders</a:t>
                      </a:r>
                      <a:endParaRPr b="1" sz="2400" u="none" cap="none" strike="noStrike">
                        <a:solidFill>
                          <a:srgbClr val="743192"/>
                        </a:solidFill>
                      </a:endParaRPr>
                    </a:p>
                  </a:txBody>
                  <a:tcPr marT="91425" marB="91425" marR="91425" marL="91425">
                    <a:lnB cap="flat" cmpd="sng" w="9525">
                      <a:solidFill>
                        <a:srgbClr val="9E9E9E"/>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Clr>
                          <a:srgbClr val="000000"/>
                        </a:buClr>
                        <a:buSzPts val="1900"/>
                        <a:buFont typeface="Arial"/>
                        <a:buNone/>
                      </a:pPr>
                      <a:r>
                        <a:t/>
                      </a:r>
                      <a:endParaRPr sz="1900" u="none" cap="none" strike="noStrike">
                        <a:solidFill>
                          <a:srgbClr val="743192"/>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2400"/>
                        <a:buFont typeface="Arial"/>
                        <a:buNone/>
                      </a:pPr>
                      <a:r>
                        <a:rPr b="1" lang="en-US" sz="2400">
                          <a:solidFill>
                            <a:srgbClr val="743192"/>
                          </a:solidFill>
                        </a:rPr>
                        <a:t>Study drug supply &amp; resupply</a:t>
                      </a:r>
                      <a:endParaRPr b="1" sz="2400" u="none" cap="none" strike="noStrike">
                        <a:solidFill>
                          <a:srgbClr val="743192"/>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None/>
                      </a:pPr>
                      <a:r>
                        <a:t/>
                      </a:r>
                      <a:endParaRPr sz="1900" u="none" cap="none" strike="noStrike">
                        <a:solidFill>
                          <a:srgbClr val="743192"/>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lang="en-US" sz="2400">
                          <a:solidFill>
                            <a:srgbClr val="743192"/>
                          </a:solidFill>
                        </a:rPr>
                        <a:t>Ceribell questions</a:t>
                      </a:r>
                      <a:endParaRPr b="1" sz="2400">
                        <a:solidFill>
                          <a:srgbClr val="743192"/>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Clr>
                          <a:srgbClr val="000000"/>
                        </a:buClr>
                        <a:buSzPts val="1900"/>
                        <a:buFont typeface="Arial"/>
                        <a:buNone/>
                      </a:pPr>
                      <a:r>
                        <a:t/>
                      </a:r>
                      <a:endParaRPr sz="1900" u="none" cap="none" strike="noStrike">
                        <a:solidFill>
                          <a:srgbClr val="743192"/>
                        </a:solidFill>
                      </a:endParaRPr>
                    </a:p>
                  </a:txBody>
                  <a:tcPr marT="91425" marB="91425" marR="91425" marL="91425">
                    <a:lnT cap="flat" cmpd="sng" w="9525">
                      <a:solidFill>
                        <a:srgbClr val="9E9E9E"/>
                      </a:solidFill>
                      <a:prstDash val="solid"/>
                      <a:round/>
                      <a:headEnd len="sm" w="sm" type="none"/>
                      <a:tailEnd len="sm" w="sm" type="none"/>
                    </a:lnT>
                  </a:tcPr>
                </a:tc>
                <a:tc>
                  <a:txBody>
                    <a:bodyPr/>
                    <a:lstStyle/>
                    <a:p>
                      <a:pPr indent="0" lvl="0" marL="0" marR="0" rtl="0" algn="l">
                        <a:lnSpc>
                          <a:spcPct val="100000"/>
                        </a:lnSpc>
                        <a:spcBef>
                          <a:spcPts val="0"/>
                        </a:spcBef>
                        <a:spcAft>
                          <a:spcPts val="0"/>
                        </a:spcAft>
                        <a:buClr>
                          <a:schemeClr val="dk1"/>
                        </a:buClr>
                        <a:buSzPts val="2400"/>
                        <a:buFont typeface="Arial"/>
                        <a:buNone/>
                      </a:pPr>
                      <a:r>
                        <a:rPr b="1" lang="en-US" sz="2400" u="none" cap="none" strike="noStrike">
                          <a:solidFill>
                            <a:srgbClr val="743192"/>
                          </a:solidFill>
                        </a:rPr>
                        <a:t>DCC updates</a:t>
                      </a:r>
                      <a:endParaRPr b="1" sz="2400" u="none" cap="none" strike="noStrike">
                        <a:solidFill>
                          <a:srgbClr val="743192"/>
                        </a:solidFill>
                      </a:endParaRPr>
                    </a:p>
                  </a:txBody>
                  <a:tcPr marT="91425" marB="91425" marR="91425" marL="91425">
                    <a:lnT cap="flat" cmpd="sng" w="9525">
                      <a:solidFill>
                        <a:srgbClr val="9E9E9E"/>
                      </a:solidFill>
                      <a:prstDash val="solid"/>
                      <a:round/>
                      <a:headEnd len="sm" w="sm" type="none"/>
                      <a:tailEnd len="sm" w="sm" type="none"/>
                    </a:lnT>
                  </a:tcPr>
                </a:tc>
              </a:tr>
              <a:tr h="381000">
                <a:tc>
                  <a:txBody>
                    <a:bodyPr/>
                    <a:lstStyle/>
                    <a:p>
                      <a:pPr indent="0" lvl="0" marL="0" marR="0" rtl="0" algn="l">
                        <a:lnSpc>
                          <a:spcPct val="100000"/>
                        </a:lnSpc>
                        <a:spcBef>
                          <a:spcPts val="0"/>
                        </a:spcBef>
                        <a:spcAft>
                          <a:spcPts val="0"/>
                        </a:spcAft>
                        <a:buClr>
                          <a:srgbClr val="000000"/>
                        </a:buClr>
                        <a:buSzPts val="1900"/>
                        <a:buFont typeface="Arial"/>
                        <a:buNone/>
                      </a:pPr>
                      <a:r>
                        <a:t/>
                      </a:r>
                      <a:endParaRPr sz="1900" u="none" cap="none" strike="noStrike">
                        <a:solidFill>
                          <a:srgbClr val="743192"/>
                        </a:solidFill>
                      </a:endParaRPr>
                    </a:p>
                  </a:txBody>
                  <a:tcPr marT="91425" marB="91425" marR="91425" marL="91425"/>
                </a:tc>
                <a:tc>
                  <a:txBody>
                    <a:bodyPr/>
                    <a:lstStyle/>
                    <a:p>
                      <a:pPr indent="0" lvl="0" marL="0" marR="0" rtl="0" algn="l">
                        <a:lnSpc>
                          <a:spcPct val="100000"/>
                        </a:lnSpc>
                        <a:spcBef>
                          <a:spcPts val="0"/>
                        </a:spcBef>
                        <a:spcAft>
                          <a:spcPts val="0"/>
                        </a:spcAft>
                        <a:buClr>
                          <a:schemeClr val="dk1"/>
                        </a:buClr>
                        <a:buSzPts val="2400"/>
                        <a:buFont typeface="Arial"/>
                        <a:buNone/>
                      </a:pPr>
                      <a:r>
                        <a:rPr b="1" lang="en-US" sz="2400">
                          <a:solidFill>
                            <a:srgbClr val="743192"/>
                          </a:solidFill>
                        </a:rPr>
                        <a:t>EFIC &amp; CIRB Approval</a:t>
                      </a:r>
                      <a:endParaRPr b="1" sz="2400" u="none" cap="none" strike="noStrike">
                        <a:solidFill>
                          <a:srgbClr val="743192"/>
                        </a:solidFill>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900"/>
                        <a:buFont typeface="Arial"/>
                        <a:buNone/>
                      </a:pPr>
                      <a:r>
                        <a:t/>
                      </a:r>
                      <a:endParaRPr sz="1900" u="none" cap="none" strike="noStrike">
                        <a:solidFill>
                          <a:srgbClr val="743192"/>
                        </a:solidFill>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2400"/>
                        <a:buFont typeface="Arial"/>
                        <a:buNone/>
                      </a:pPr>
                      <a:r>
                        <a:rPr b="1" lang="en-US" sz="2400">
                          <a:solidFill>
                            <a:srgbClr val="743192"/>
                          </a:solidFill>
                        </a:rPr>
                        <a:t>Site Continuing Reviews</a:t>
                      </a:r>
                      <a:endParaRPr b="1" sz="2400" u="none" cap="none" strike="noStrike">
                        <a:solidFill>
                          <a:srgbClr val="743192"/>
                        </a:solidFill>
                      </a:endParaRPr>
                    </a:p>
                  </a:txBody>
                  <a:tcPr marT="91425" marB="91425" marR="91425" marL="91425"/>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9" name="Shape 209"/>
        <p:cNvGrpSpPr/>
        <p:nvPr/>
      </p:nvGrpSpPr>
      <p:grpSpPr>
        <a:xfrm>
          <a:off x="0" y="0"/>
          <a:ext cx="0" cy="0"/>
          <a:chOff x="0" y="0"/>
          <a:chExt cx="0" cy="0"/>
        </a:xfrm>
      </p:grpSpPr>
      <p:sp>
        <p:nvSpPr>
          <p:cNvPr id="210" name="Google Shape;210;g3c2f736c8a3_0_722"/>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1" name="Google Shape;211;g3c2f736c8a3_0_722"/>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212" name="Google Shape;212;g3c2f736c8a3_0_722"/>
          <p:cNvGrpSpPr/>
          <p:nvPr/>
        </p:nvGrpSpPr>
        <p:grpSpPr>
          <a:xfrm>
            <a:off x="1303402" y="3985"/>
            <a:ext cx="9772765" cy="6858000"/>
            <a:chOff x="1303402" y="3985"/>
            <a:chExt cx="9772765" cy="6858000"/>
          </a:xfrm>
        </p:grpSpPr>
        <p:sp>
          <p:nvSpPr>
            <p:cNvPr id="213" name="Google Shape;213;g3c2f736c8a3_0_722"/>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4" name="Google Shape;214;g3c2f736c8a3_0_722"/>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5" name="Google Shape;215;g3c2f736c8a3_0_722"/>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6" name="Google Shape;216;g3c2f736c8a3_0_722"/>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7" name="Google Shape;217;g3c2f736c8a3_0_722"/>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8" name="Google Shape;218;g3c2f736c8a3_0_722"/>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9" name="Google Shape;219;g3c2f736c8a3_0_722"/>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220" name="Google Shape;220;g3c2f736c8a3_0_722"/>
          <p:cNvSpPr txBox="1"/>
          <p:nvPr>
            <p:ph type="ctrTitle"/>
          </p:nvPr>
        </p:nvSpPr>
        <p:spPr>
          <a:xfrm>
            <a:off x="3215729" y="1764407"/>
            <a:ext cx="5760900" cy="2310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Study Updates</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221" name="Google Shape;221;g3c2f736c8a3_0_722"/>
          <p:cNvSpPr txBox="1"/>
          <p:nvPr>
            <p:ph idx="1" type="subTitle"/>
          </p:nvPr>
        </p:nvSpPr>
        <p:spPr>
          <a:xfrm>
            <a:off x="3215729" y="416515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Megan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220"/>
                                        </p:tgtEl>
                                        <p:attrNameLst>
                                          <p:attrName>style.visibility</p:attrName>
                                        </p:attrNameLst>
                                      </p:cBhvr>
                                      <p:to>
                                        <p:strVal val="visible"/>
                                      </p:to>
                                    </p:set>
                                    <p:animEffect filter="fade" transition="in">
                                      <p:cBhvr>
                                        <p:cTn dur="1000"/>
                                        <p:tgtEl>
                                          <p:spTgt spid="220"/>
                                        </p:tgtEl>
                                      </p:cBhvr>
                                    </p:animEffect>
                                  </p:childTnLst>
                                </p:cTn>
                              </p:par>
                              <p:par>
                                <p:cTn fill="hold" nodeType="withEffect" presetClass="entr" presetID="10" presetSubtype="0">
                                  <p:stCondLst>
                                    <p:cond delay="1000"/>
                                  </p:stCondLst>
                                  <p:childTnLst>
                                    <p:set>
                                      <p:cBhvr>
                                        <p:cTn dur="1" fill="hold">
                                          <p:stCondLst>
                                            <p:cond delay="0"/>
                                          </p:stCondLst>
                                        </p:cTn>
                                        <p:tgtEl>
                                          <p:spTgt spid="221">
                                            <p:txEl>
                                              <p:pRg end="0" st="0"/>
                                            </p:txEl>
                                          </p:spTgt>
                                        </p:tgtEl>
                                        <p:attrNameLst>
                                          <p:attrName>style.visibility</p:attrName>
                                        </p:attrNameLst>
                                      </p:cBhvr>
                                      <p:to>
                                        <p:strVal val="visible"/>
                                      </p:to>
                                    </p:set>
                                    <p:animEffect filter="fade" transition="in">
                                      <p:cBhvr>
                                        <p:cTn dur="1000"/>
                                        <p:tgtEl>
                                          <p:spTgt spid="221">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pic>
        <p:nvPicPr>
          <p:cNvPr descr="A close-up of a logo&#10;&#10;AI-generated content may be incorrect." id="226" name="Google Shape;226;g3d422ecfddc_0_242"/>
          <p:cNvPicPr preferRelativeResize="0"/>
          <p:nvPr>
            <p:ph idx="1" type="body"/>
          </p:nvPr>
        </p:nvPicPr>
        <p:blipFill rotWithShape="1">
          <a:blip r:embed="rId3">
            <a:alphaModFix/>
          </a:blip>
          <a:srcRect b="0" l="0" r="0" t="0"/>
          <a:stretch/>
        </p:blipFill>
        <p:spPr>
          <a:xfrm>
            <a:off x="454024" y="272599"/>
            <a:ext cx="3104100" cy="1374300"/>
          </a:xfrm>
          <a:prstGeom prst="rect">
            <a:avLst/>
          </a:prstGeom>
          <a:noFill/>
          <a:ln>
            <a:noFill/>
          </a:ln>
        </p:spPr>
      </p:pic>
      <p:sp>
        <p:nvSpPr>
          <p:cNvPr id="227" name="Google Shape;227;g3d422ecfddc_0_242"/>
          <p:cNvSpPr txBox="1"/>
          <p:nvPr/>
        </p:nvSpPr>
        <p:spPr>
          <a:xfrm>
            <a:off x="2383525" y="2171200"/>
            <a:ext cx="8412000" cy="33417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chemeClr val="dk1"/>
              </a:buClr>
              <a:buSzPts val="1100"/>
              <a:buFont typeface="Arial"/>
              <a:buNone/>
            </a:pPr>
            <a:r>
              <a:rPr lang="en-US" sz="2800">
                <a:solidFill>
                  <a:schemeClr val="dk1"/>
                </a:solidFill>
                <a:highlight>
                  <a:srgbClr val="FFFFFF"/>
                </a:highlight>
              </a:rPr>
              <a:t>As of 05/01/2026-</a:t>
            </a:r>
            <a:endParaRPr sz="2800">
              <a:solidFill>
                <a:schemeClr val="dk1"/>
              </a:solidFill>
              <a:highlight>
                <a:srgbClr val="FFFFFF"/>
              </a:highlight>
            </a:endParaRPr>
          </a:p>
          <a:p>
            <a:pPr indent="0" lvl="0" marL="0" marR="0" rtl="0" algn="l">
              <a:lnSpc>
                <a:spcPct val="115000"/>
              </a:lnSpc>
              <a:spcBef>
                <a:spcPts val="0"/>
              </a:spcBef>
              <a:spcAft>
                <a:spcPts val="0"/>
              </a:spcAft>
              <a:buClr>
                <a:schemeClr val="dk1"/>
              </a:buClr>
              <a:buSzPts val="1100"/>
              <a:buFont typeface="Arial"/>
              <a:buNone/>
            </a:pPr>
            <a:r>
              <a:rPr b="1" i="0" lang="en-US" sz="2800" u="none" cap="none" strike="noStrike">
                <a:solidFill>
                  <a:srgbClr val="743192"/>
                </a:solidFill>
                <a:highlight>
                  <a:srgbClr val="FFFFFF"/>
                </a:highlight>
                <a:latin typeface="Arial"/>
                <a:ea typeface="Arial"/>
                <a:cs typeface="Arial"/>
                <a:sym typeface="Arial"/>
              </a:rPr>
              <a:t>Total enrollment</a:t>
            </a:r>
            <a:r>
              <a:rPr b="0" i="0" lang="en-US" sz="2800" u="none" cap="none" strike="noStrike">
                <a:solidFill>
                  <a:srgbClr val="743192"/>
                </a:solidFill>
                <a:highlight>
                  <a:srgbClr val="FFFFFF"/>
                </a:highlight>
                <a:latin typeface="Arial"/>
                <a:ea typeface="Arial"/>
                <a:cs typeface="Arial"/>
                <a:sym typeface="Arial"/>
              </a:rPr>
              <a:t>:   </a:t>
            </a:r>
            <a:r>
              <a:rPr lang="en-US" sz="2800">
                <a:solidFill>
                  <a:srgbClr val="743192"/>
                </a:solidFill>
                <a:highlight>
                  <a:srgbClr val="FFFFFF"/>
                </a:highlight>
              </a:rPr>
              <a:t>3</a:t>
            </a:r>
            <a:endParaRPr b="0" i="0" sz="2800" u="none" cap="none" strike="noStrike">
              <a:solidFill>
                <a:srgbClr val="743192"/>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rPr b="0" i="0" lang="en-US" sz="2800" u="none" cap="none" strike="noStrike">
                <a:solidFill>
                  <a:schemeClr val="dk1"/>
                </a:solidFill>
                <a:highlight>
                  <a:srgbClr val="FFFFFF"/>
                </a:highlight>
                <a:latin typeface="Arial"/>
                <a:ea typeface="Arial"/>
                <a:cs typeface="Arial"/>
                <a:sym typeface="Arial"/>
              </a:rPr>
              <a:t>Sites Released to Enroll: </a:t>
            </a:r>
            <a:r>
              <a:rPr lang="en-US" sz="2800">
                <a:solidFill>
                  <a:schemeClr val="dk1"/>
                </a:solidFill>
                <a:highlight>
                  <a:srgbClr val="FFFFFF"/>
                </a:highlight>
              </a:rPr>
              <a:t>9</a:t>
            </a:r>
            <a:endParaRPr b="0" i="0" sz="2800" u="none" cap="none" strike="noStrike">
              <a:solidFill>
                <a:schemeClr val="dk1"/>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rPr b="0" i="0" lang="en-US" sz="2800" u="none" cap="none" strike="noStrike">
                <a:solidFill>
                  <a:schemeClr val="dk1"/>
                </a:solidFill>
                <a:highlight>
                  <a:srgbClr val="FFFFFF"/>
                </a:highlight>
                <a:latin typeface="Arial"/>
                <a:ea typeface="Arial"/>
                <a:cs typeface="Arial"/>
                <a:sym typeface="Arial"/>
              </a:rPr>
              <a:t>Sites with Enrollments: </a:t>
            </a:r>
            <a:r>
              <a:rPr lang="en-US" sz="2800">
                <a:solidFill>
                  <a:schemeClr val="dk1"/>
                </a:solidFill>
                <a:highlight>
                  <a:srgbClr val="FFFFFF"/>
                </a:highlight>
              </a:rPr>
              <a:t>2</a:t>
            </a:r>
            <a:endParaRPr b="0" i="0" sz="2800" u="none" cap="none" strike="noStrike">
              <a:solidFill>
                <a:schemeClr val="dk1"/>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600"/>
              <a:buFont typeface="Arial"/>
              <a:buNone/>
            </a:pPr>
            <a:r>
              <a:rPr b="0" i="0" lang="en-US" sz="2800" u="none" cap="none" strike="noStrike">
                <a:solidFill>
                  <a:schemeClr val="dk1"/>
                </a:solidFill>
                <a:highlight>
                  <a:srgbClr val="FFFFFF"/>
                </a:highlight>
                <a:latin typeface="Arial"/>
                <a:ea typeface="Arial"/>
                <a:cs typeface="Arial"/>
                <a:sym typeface="Arial"/>
              </a:rPr>
              <a:t>Target Enrollment:  770</a:t>
            </a:r>
            <a:endParaRPr b="0" i="0" sz="2800" u="none" cap="none" strike="noStrike">
              <a:solidFill>
                <a:schemeClr val="dk1"/>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t/>
            </a:r>
            <a:endParaRPr b="0" i="0" sz="1400" u="none" cap="none" strike="noStrike">
              <a:solidFill>
                <a:schemeClr val="dk1"/>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g3cc9fd864d5_0_0"/>
          <p:cNvSpPr txBox="1"/>
          <p:nvPr>
            <p:ph type="title"/>
          </p:nvPr>
        </p:nvSpPr>
        <p:spPr>
          <a:xfrm>
            <a:off x="153295" y="129325"/>
            <a:ext cx="883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Sites Released to Enroll: 9 / 69</a:t>
            </a:r>
            <a:endParaRPr>
              <a:solidFill>
                <a:srgbClr val="743192"/>
              </a:solidFill>
              <a:latin typeface="Arial"/>
              <a:ea typeface="Arial"/>
              <a:cs typeface="Arial"/>
              <a:sym typeface="Arial"/>
            </a:endParaRPr>
          </a:p>
        </p:txBody>
      </p:sp>
      <p:pic>
        <p:nvPicPr>
          <p:cNvPr descr="A close-up of a logo&#10;&#10;AI-generated content may be incorrect." id="233" name="Google Shape;233;g3cc9fd864d5_0_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234" name="Google Shape;234;g3cc9fd864d5_0_0"/>
          <p:cNvSpPr txBox="1"/>
          <p:nvPr/>
        </p:nvSpPr>
        <p:spPr>
          <a:xfrm>
            <a:off x="370951" y="1172550"/>
            <a:ext cx="6156600" cy="1785600"/>
          </a:xfrm>
          <a:prstGeom prst="rect">
            <a:avLst/>
          </a:prstGeom>
          <a:noFill/>
          <a:ln>
            <a:noFill/>
          </a:ln>
        </p:spPr>
        <p:txBody>
          <a:bodyPr anchorCtr="0" anchor="t" bIns="45700" lIns="91425" spcFirstLastPara="1" rIns="91425" wrap="square" tIns="45700">
            <a:spAutoFit/>
          </a:bodyPr>
          <a:lstStyle/>
          <a:p>
            <a:pPr indent="-222250" lvl="0" marL="285750" marR="0" rtl="0" algn="l">
              <a:lnSpc>
                <a:spcPct val="100000"/>
              </a:lnSpc>
              <a:spcBef>
                <a:spcPts val="0"/>
              </a:spcBef>
              <a:spcAft>
                <a:spcPts val="0"/>
              </a:spcAft>
              <a:buClr>
                <a:schemeClr val="dk1"/>
              </a:buClr>
              <a:buSzPts val="2200"/>
              <a:buFont typeface="Arial"/>
              <a:buChar char="•"/>
            </a:pPr>
            <a:r>
              <a:rPr lang="en-US" sz="2200">
                <a:solidFill>
                  <a:schemeClr val="dk1"/>
                </a:solidFill>
              </a:rPr>
              <a:t>Yale New Haven Hospital</a:t>
            </a:r>
            <a:endParaRPr sz="2200">
              <a:solidFill>
                <a:schemeClr val="dk1"/>
              </a:solidFill>
            </a:endParaRPr>
          </a:p>
          <a:p>
            <a:pPr indent="-222250" lvl="0" marL="285750" marR="0" rtl="0" algn="l">
              <a:lnSpc>
                <a:spcPct val="100000"/>
              </a:lnSpc>
              <a:spcBef>
                <a:spcPts val="0"/>
              </a:spcBef>
              <a:spcAft>
                <a:spcPts val="0"/>
              </a:spcAft>
              <a:buClr>
                <a:schemeClr val="dk1"/>
              </a:buClr>
              <a:buSzPts val="2200"/>
              <a:buFont typeface="Arial"/>
              <a:buChar char="•"/>
            </a:pPr>
            <a:r>
              <a:rPr lang="en-US" sz="2200">
                <a:solidFill>
                  <a:schemeClr val="dk1"/>
                </a:solidFill>
              </a:rPr>
              <a:t>Temple University Hospital</a:t>
            </a:r>
            <a:endParaRPr sz="2200">
              <a:solidFill>
                <a:schemeClr val="dk1"/>
              </a:solidFill>
            </a:endParaRPr>
          </a:p>
          <a:p>
            <a:pPr indent="-222250" lvl="0" marL="285750" marR="0" rtl="0" algn="l">
              <a:lnSpc>
                <a:spcPct val="100000"/>
              </a:lnSpc>
              <a:spcBef>
                <a:spcPts val="0"/>
              </a:spcBef>
              <a:spcAft>
                <a:spcPts val="0"/>
              </a:spcAft>
              <a:buClr>
                <a:schemeClr val="dk1"/>
              </a:buClr>
              <a:buSzPts val="2200"/>
              <a:buFont typeface="Arial"/>
              <a:buChar char="•"/>
            </a:pPr>
            <a:r>
              <a:rPr lang="en-US" sz="2200">
                <a:solidFill>
                  <a:schemeClr val="dk1"/>
                </a:solidFill>
              </a:rPr>
              <a:t>University of Michigan </a:t>
            </a:r>
            <a:endParaRPr sz="2200">
              <a:solidFill>
                <a:schemeClr val="dk1"/>
              </a:solidFill>
            </a:endParaRPr>
          </a:p>
          <a:p>
            <a:pPr indent="-222250" lvl="0" marL="285750" marR="0" rtl="0" algn="l">
              <a:lnSpc>
                <a:spcPct val="100000"/>
              </a:lnSpc>
              <a:spcBef>
                <a:spcPts val="0"/>
              </a:spcBef>
              <a:spcAft>
                <a:spcPts val="0"/>
              </a:spcAft>
              <a:buClr>
                <a:schemeClr val="dk1"/>
              </a:buClr>
              <a:buSzPts val="2200"/>
              <a:buFont typeface="Arial"/>
              <a:buChar char="•"/>
            </a:pPr>
            <a:r>
              <a:rPr lang="en-US" sz="2200">
                <a:solidFill>
                  <a:schemeClr val="dk1"/>
                </a:solidFill>
              </a:rPr>
              <a:t>UC Davis Medical Center</a:t>
            </a:r>
            <a:endParaRPr sz="2200">
              <a:solidFill>
                <a:schemeClr val="dk1"/>
              </a:solidFill>
            </a:endParaRPr>
          </a:p>
          <a:p>
            <a:pPr indent="0" lvl="0" marL="45720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p:txBody>
      </p:sp>
      <p:sp>
        <p:nvSpPr>
          <p:cNvPr id="235" name="Google Shape;235;g3cc9fd864d5_0_0"/>
          <p:cNvSpPr txBox="1"/>
          <p:nvPr>
            <p:ph type="title"/>
          </p:nvPr>
        </p:nvSpPr>
        <p:spPr>
          <a:xfrm>
            <a:off x="270825" y="3053850"/>
            <a:ext cx="108201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Sites with Readiness Calls completed: 15 / 69</a:t>
            </a:r>
            <a:endParaRPr>
              <a:solidFill>
                <a:srgbClr val="743192"/>
              </a:solidFill>
              <a:latin typeface="Arial"/>
              <a:ea typeface="Arial"/>
              <a:cs typeface="Arial"/>
              <a:sym typeface="Arial"/>
            </a:endParaRPr>
          </a:p>
        </p:txBody>
      </p:sp>
      <p:sp>
        <p:nvSpPr>
          <p:cNvPr id="236" name="Google Shape;236;g3cc9fd864d5_0_0"/>
          <p:cNvSpPr txBox="1"/>
          <p:nvPr/>
        </p:nvSpPr>
        <p:spPr>
          <a:xfrm>
            <a:off x="2223451" y="4003625"/>
            <a:ext cx="6156600" cy="2801400"/>
          </a:xfrm>
          <a:prstGeom prst="rect">
            <a:avLst/>
          </a:prstGeom>
          <a:noFill/>
          <a:ln>
            <a:noFill/>
          </a:ln>
        </p:spPr>
        <p:txBody>
          <a:bodyPr anchorCtr="0" anchor="t" bIns="45700" lIns="91425" spcFirstLastPara="1" rIns="91425" wrap="square" tIns="45700">
            <a:spAutoFit/>
          </a:bodyPr>
          <a:lstStyle/>
          <a:p>
            <a:pPr indent="-222250" lvl="0" marL="285750" marR="0" rtl="0" algn="l">
              <a:lnSpc>
                <a:spcPct val="100000"/>
              </a:lnSpc>
              <a:spcBef>
                <a:spcPts val="0"/>
              </a:spcBef>
              <a:spcAft>
                <a:spcPts val="0"/>
              </a:spcAft>
              <a:buClr>
                <a:schemeClr val="dk1"/>
              </a:buClr>
              <a:buSzPts val="2200"/>
              <a:buFont typeface="Arial"/>
              <a:buChar char="•"/>
            </a:pPr>
            <a:r>
              <a:rPr lang="en-US" sz="2200">
                <a:solidFill>
                  <a:schemeClr val="dk1"/>
                </a:solidFill>
              </a:rPr>
              <a:t>Yale New Haven Hospital</a:t>
            </a:r>
            <a:endParaRPr sz="2200">
              <a:solidFill>
                <a:schemeClr val="dk1"/>
              </a:solidFill>
            </a:endParaRPr>
          </a:p>
          <a:p>
            <a:pPr indent="-222250" lvl="0" marL="285750" marR="0" rtl="0" algn="l">
              <a:lnSpc>
                <a:spcPct val="100000"/>
              </a:lnSpc>
              <a:spcBef>
                <a:spcPts val="0"/>
              </a:spcBef>
              <a:spcAft>
                <a:spcPts val="0"/>
              </a:spcAft>
              <a:buClr>
                <a:schemeClr val="dk1"/>
              </a:buClr>
              <a:buSzPts val="2200"/>
              <a:buFont typeface="Arial"/>
              <a:buChar char="•"/>
            </a:pPr>
            <a:r>
              <a:rPr lang="en-US" sz="2200">
                <a:solidFill>
                  <a:schemeClr val="dk1"/>
                </a:solidFill>
              </a:rPr>
              <a:t>Temple University Hospital</a:t>
            </a:r>
            <a:endParaRPr sz="2200">
              <a:solidFill>
                <a:schemeClr val="dk1"/>
              </a:solidFill>
            </a:endParaRPr>
          </a:p>
          <a:p>
            <a:pPr indent="-222250" lvl="0" marL="285750" marR="0" rtl="0" algn="l">
              <a:lnSpc>
                <a:spcPct val="100000"/>
              </a:lnSpc>
              <a:spcBef>
                <a:spcPts val="0"/>
              </a:spcBef>
              <a:spcAft>
                <a:spcPts val="0"/>
              </a:spcAft>
              <a:buClr>
                <a:schemeClr val="dk1"/>
              </a:buClr>
              <a:buSzPts val="2200"/>
              <a:buFont typeface="Arial"/>
              <a:buChar char="•"/>
            </a:pPr>
            <a:r>
              <a:rPr lang="en-US" sz="2200">
                <a:solidFill>
                  <a:schemeClr val="dk1"/>
                </a:solidFill>
              </a:rPr>
              <a:t>University of Michigan </a:t>
            </a:r>
            <a:endParaRPr sz="2200">
              <a:solidFill>
                <a:schemeClr val="dk1"/>
              </a:solidFill>
            </a:endParaRPr>
          </a:p>
          <a:p>
            <a:pPr indent="-222250" lvl="0" marL="285750" marR="0" rtl="0" algn="l">
              <a:lnSpc>
                <a:spcPct val="100000"/>
              </a:lnSpc>
              <a:spcBef>
                <a:spcPts val="0"/>
              </a:spcBef>
              <a:spcAft>
                <a:spcPts val="0"/>
              </a:spcAft>
              <a:buClr>
                <a:schemeClr val="dk1"/>
              </a:buClr>
              <a:buSzPts val="2200"/>
              <a:buFont typeface="Arial"/>
              <a:buChar char="•"/>
            </a:pPr>
            <a:r>
              <a:rPr lang="en-US" sz="2200">
                <a:solidFill>
                  <a:schemeClr val="dk1"/>
                </a:solidFill>
              </a:rPr>
              <a:t>UC Davis Medical Center</a:t>
            </a:r>
            <a:endParaRPr sz="2200">
              <a:solidFill>
                <a:schemeClr val="dk1"/>
              </a:solidFill>
            </a:endParaRPr>
          </a:p>
          <a:p>
            <a:pPr indent="-222250" lvl="0" marL="285750" marR="0" rtl="0" algn="l">
              <a:lnSpc>
                <a:spcPct val="100000"/>
              </a:lnSpc>
              <a:spcBef>
                <a:spcPts val="0"/>
              </a:spcBef>
              <a:spcAft>
                <a:spcPts val="0"/>
              </a:spcAft>
              <a:buClr>
                <a:schemeClr val="dk1"/>
              </a:buClr>
              <a:buSzPts val="2200"/>
              <a:buFont typeface="Arial"/>
              <a:buChar char="•"/>
            </a:pPr>
            <a:r>
              <a:rPr lang="en-US" sz="2200">
                <a:solidFill>
                  <a:schemeClr val="dk1"/>
                </a:solidFill>
              </a:rPr>
              <a:t>UVA Medical Center</a:t>
            </a:r>
            <a:endParaRPr sz="2200">
              <a:solidFill>
                <a:schemeClr val="dk1"/>
              </a:solidFill>
            </a:endParaRPr>
          </a:p>
          <a:p>
            <a:pPr indent="-222250" lvl="0" marL="285750" marR="0" rtl="0" algn="l">
              <a:lnSpc>
                <a:spcPct val="100000"/>
              </a:lnSpc>
              <a:spcBef>
                <a:spcPts val="0"/>
              </a:spcBef>
              <a:spcAft>
                <a:spcPts val="0"/>
              </a:spcAft>
              <a:buClr>
                <a:schemeClr val="dk1"/>
              </a:buClr>
              <a:buSzPts val="2200"/>
              <a:buFont typeface="Arial"/>
              <a:buChar char="•"/>
            </a:pPr>
            <a:r>
              <a:rPr lang="en-US" sz="2200">
                <a:solidFill>
                  <a:schemeClr val="dk1"/>
                </a:solidFill>
              </a:rPr>
              <a:t>Arthur M. Blank Hospital</a:t>
            </a:r>
            <a:endParaRPr sz="2200">
              <a:solidFill>
                <a:schemeClr val="dk1"/>
              </a:solidFill>
            </a:endParaRPr>
          </a:p>
          <a:p>
            <a:pPr indent="-222250" lvl="0" marL="285750" marR="0" rtl="0" algn="l">
              <a:lnSpc>
                <a:spcPct val="100000"/>
              </a:lnSpc>
              <a:spcBef>
                <a:spcPts val="0"/>
              </a:spcBef>
              <a:spcAft>
                <a:spcPts val="0"/>
              </a:spcAft>
              <a:buClr>
                <a:schemeClr val="dk1"/>
              </a:buClr>
              <a:buSzPts val="2200"/>
              <a:buChar char="•"/>
            </a:pPr>
            <a:r>
              <a:rPr lang="en-US" sz="2200">
                <a:solidFill>
                  <a:schemeClr val="dk1"/>
                </a:solidFill>
              </a:rPr>
              <a:t>Reading Hospital</a:t>
            </a:r>
            <a:endParaRPr sz="2200">
              <a:solidFill>
                <a:schemeClr val="dk1"/>
              </a:solidFill>
            </a:endParaRPr>
          </a:p>
          <a:p>
            <a:pPr indent="0" lvl="0" marL="0" marR="0" rtl="0" algn="l">
              <a:lnSpc>
                <a:spcPct val="100000"/>
              </a:lnSpc>
              <a:spcBef>
                <a:spcPts val="0"/>
              </a:spcBef>
              <a:spcAft>
                <a:spcPts val="0"/>
              </a:spcAft>
              <a:buNone/>
            </a:pPr>
            <a:r>
              <a:t/>
            </a:r>
            <a:endParaRPr sz="2200">
              <a:solidFill>
                <a:schemeClr val="dk1"/>
              </a:solidFill>
            </a:endParaRPr>
          </a:p>
        </p:txBody>
      </p:sp>
      <p:pic>
        <p:nvPicPr>
          <p:cNvPr id="237" name="Google Shape;237;g3cc9fd864d5_0_0"/>
          <p:cNvPicPr preferRelativeResize="0"/>
          <p:nvPr/>
        </p:nvPicPr>
        <p:blipFill rotWithShape="1">
          <a:blip r:embed="rId4">
            <a:alphaModFix/>
          </a:blip>
          <a:srcRect b="0" l="0" r="0" t="0"/>
          <a:stretch/>
        </p:blipFill>
        <p:spPr>
          <a:xfrm rot="1506930">
            <a:off x="8585043" y="1933574"/>
            <a:ext cx="2074298" cy="968548"/>
          </a:xfrm>
          <a:prstGeom prst="rect">
            <a:avLst/>
          </a:prstGeom>
          <a:noFill/>
          <a:ln>
            <a:noFill/>
          </a:ln>
        </p:spPr>
      </p:pic>
      <p:sp>
        <p:nvSpPr>
          <p:cNvPr id="238" name="Google Shape;238;g3cc9fd864d5_0_0"/>
          <p:cNvSpPr txBox="1"/>
          <p:nvPr/>
        </p:nvSpPr>
        <p:spPr>
          <a:xfrm>
            <a:off x="6131701" y="3920300"/>
            <a:ext cx="6156600" cy="2801400"/>
          </a:xfrm>
          <a:prstGeom prst="rect">
            <a:avLst/>
          </a:prstGeom>
          <a:noFill/>
          <a:ln>
            <a:noFill/>
          </a:ln>
        </p:spPr>
        <p:txBody>
          <a:bodyPr anchorCtr="0" anchor="t" bIns="45700" lIns="91425" spcFirstLastPara="1" rIns="91425" wrap="square" tIns="45700">
            <a:spAutoFit/>
          </a:bodyPr>
          <a:lstStyle/>
          <a:p>
            <a:pPr indent="-222250" lvl="0" marL="285750" marR="0" rtl="0" algn="l">
              <a:lnSpc>
                <a:spcPct val="100000"/>
              </a:lnSpc>
              <a:spcBef>
                <a:spcPts val="0"/>
              </a:spcBef>
              <a:spcAft>
                <a:spcPts val="0"/>
              </a:spcAft>
              <a:buClr>
                <a:schemeClr val="dk1"/>
              </a:buClr>
              <a:buSzPts val="2200"/>
              <a:buFont typeface="Arial"/>
              <a:buChar char="•"/>
            </a:pPr>
            <a:r>
              <a:rPr lang="en-US" sz="2200">
                <a:solidFill>
                  <a:schemeClr val="dk1"/>
                </a:solidFill>
              </a:rPr>
              <a:t>Harborview Medical Center</a:t>
            </a:r>
            <a:endParaRPr sz="2200">
              <a:solidFill>
                <a:schemeClr val="dk1"/>
              </a:solidFill>
            </a:endParaRPr>
          </a:p>
          <a:p>
            <a:pPr indent="-222250" lvl="0" marL="285750" marR="0" rtl="0" algn="l">
              <a:lnSpc>
                <a:spcPct val="100000"/>
              </a:lnSpc>
              <a:spcBef>
                <a:spcPts val="0"/>
              </a:spcBef>
              <a:spcAft>
                <a:spcPts val="0"/>
              </a:spcAft>
              <a:buClr>
                <a:schemeClr val="dk1"/>
              </a:buClr>
              <a:buSzPts val="2200"/>
              <a:buChar char="•"/>
            </a:pPr>
            <a:r>
              <a:rPr lang="en-US" sz="2200">
                <a:solidFill>
                  <a:schemeClr val="dk1"/>
                </a:solidFill>
              </a:rPr>
              <a:t>Oregon Health &amp; Sciences University</a:t>
            </a:r>
            <a:endParaRPr sz="2200">
              <a:solidFill>
                <a:schemeClr val="dk1"/>
              </a:solidFill>
            </a:endParaRPr>
          </a:p>
          <a:p>
            <a:pPr indent="-222250" lvl="0" marL="285750" marR="0" rtl="0" algn="l">
              <a:lnSpc>
                <a:spcPct val="100000"/>
              </a:lnSpc>
              <a:spcBef>
                <a:spcPts val="0"/>
              </a:spcBef>
              <a:spcAft>
                <a:spcPts val="0"/>
              </a:spcAft>
              <a:buClr>
                <a:schemeClr val="dk1"/>
              </a:buClr>
              <a:buSzPts val="2200"/>
              <a:buChar char="•"/>
            </a:pPr>
            <a:r>
              <a:rPr lang="en-US" sz="2200">
                <a:solidFill>
                  <a:schemeClr val="dk1"/>
                </a:solidFill>
              </a:rPr>
              <a:t>Children's National Medical Center</a:t>
            </a:r>
            <a:endParaRPr sz="2200">
              <a:solidFill>
                <a:schemeClr val="dk1"/>
              </a:solidFill>
            </a:endParaRPr>
          </a:p>
          <a:p>
            <a:pPr indent="-222250" lvl="0" marL="285750" marR="0" rtl="0" algn="l">
              <a:lnSpc>
                <a:spcPct val="100000"/>
              </a:lnSpc>
              <a:spcBef>
                <a:spcPts val="0"/>
              </a:spcBef>
              <a:spcAft>
                <a:spcPts val="0"/>
              </a:spcAft>
              <a:buClr>
                <a:schemeClr val="dk1"/>
              </a:buClr>
              <a:buSzPts val="2200"/>
              <a:buFont typeface="Arial"/>
              <a:buChar char="•"/>
            </a:pPr>
            <a:r>
              <a:rPr lang="en-US" sz="2200">
                <a:solidFill>
                  <a:schemeClr val="dk1"/>
                </a:solidFill>
              </a:rPr>
              <a:t>Nationwide Children's Hospital</a:t>
            </a:r>
            <a:endParaRPr sz="2200">
              <a:solidFill>
                <a:schemeClr val="dk1"/>
              </a:solidFill>
            </a:endParaRPr>
          </a:p>
          <a:p>
            <a:pPr indent="-222250" lvl="0" marL="285750" marR="0" rtl="0" algn="l">
              <a:lnSpc>
                <a:spcPct val="100000"/>
              </a:lnSpc>
              <a:spcBef>
                <a:spcPts val="0"/>
              </a:spcBef>
              <a:spcAft>
                <a:spcPts val="0"/>
              </a:spcAft>
              <a:buClr>
                <a:schemeClr val="dk1"/>
              </a:buClr>
              <a:buSzPts val="2200"/>
              <a:buFont typeface="Arial"/>
              <a:buChar char="•"/>
            </a:pPr>
            <a:r>
              <a:rPr lang="en-US" sz="2200">
                <a:solidFill>
                  <a:schemeClr val="dk1"/>
                </a:solidFill>
              </a:rPr>
              <a:t>Banner University Medical Center</a:t>
            </a:r>
            <a:endParaRPr sz="2200">
              <a:solidFill>
                <a:schemeClr val="dk1"/>
              </a:solidFill>
            </a:endParaRPr>
          </a:p>
          <a:p>
            <a:pPr indent="-222250" lvl="0" marL="285750" marR="0" rtl="0" algn="l">
              <a:lnSpc>
                <a:spcPct val="100000"/>
              </a:lnSpc>
              <a:spcBef>
                <a:spcPts val="0"/>
              </a:spcBef>
              <a:spcAft>
                <a:spcPts val="0"/>
              </a:spcAft>
              <a:buClr>
                <a:schemeClr val="dk1"/>
              </a:buClr>
              <a:buSzPts val="2200"/>
              <a:buFont typeface="Arial"/>
              <a:buChar char="•"/>
            </a:pPr>
            <a:r>
              <a:rPr lang="en-US" sz="2200">
                <a:solidFill>
                  <a:schemeClr val="dk1"/>
                </a:solidFill>
              </a:rPr>
              <a:t>Memorial Hermann Texas Medical Center</a:t>
            </a:r>
            <a:endParaRPr sz="2200">
              <a:solidFill>
                <a:schemeClr val="dk1"/>
              </a:solidFill>
            </a:endParaRPr>
          </a:p>
          <a:p>
            <a:pPr indent="-222250" lvl="0" marL="285750" marR="0" rtl="0" algn="l">
              <a:lnSpc>
                <a:spcPct val="100000"/>
              </a:lnSpc>
              <a:spcBef>
                <a:spcPts val="0"/>
              </a:spcBef>
              <a:spcAft>
                <a:spcPts val="0"/>
              </a:spcAft>
              <a:buClr>
                <a:schemeClr val="dk1"/>
              </a:buClr>
              <a:buSzPts val="2200"/>
              <a:buFont typeface="Arial"/>
              <a:buChar char="•"/>
            </a:pPr>
            <a:r>
              <a:rPr lang="en-US" sz="2200">
                <a:solidFill>
                  <a:schemeClr val="dk1"/>
                </a:solidFill>
              </a:rPr>
              <a:t>UPMC Children's Hospital of Pittsburgh</a:t>
            </a:r>
            <a:endParaRPr sz="2200">
              <a:solidFill>
                <a:schemeClr val="dk1"/>
              </a:solidFill>
            </a:endParaRPr>
          </a:p>
          <a:p>
            <a:pPr indent="-222250" lvl="0" marL="285750" marR="0" rtl="0" algn="l">
              <a:lnSpc>
                <a:spcPct val="100000"/>
              </a:lnSpc>
              <a:spcBef>
                <a:spcPts val="0"/>
              </a:spcBef>
              <a:spcAft>
                <a:spcPts val="0"/>
              </a:spcAft>
              <a:buClr>
                <a:schemeClr val="dk1"/>
              </a:buClr>
              <a:buSzPts val="2200"/>
              <a:buFont typeface="Arial"/>
              <a:buChar char="•"/>
            </a:pPr>
            <a:r>
              <a:rPr lang="en-US" sz="2200">
                <a:solidFill>
                  <a:schemeClr val="dk1"/>
                </a:solidFill>
              </a:rPr>
              <a:t>Grady Memorial Hospital</a:t>
            </a:r>
            <a:endParaRPr sz="2200">
              <a:solidFill>
                <a:schemeClr val="dk1"/>
              </a:solidFill>
            </a:endParaRPr>
          </a:p>
        </p:txBody>
      </p:sp>
      <p:sp>
        <p:nvSpPr>
          <p:cNvPr id="239" name="Google Shape;239;g3cc9fd864d5_0_0"/>
          <p:cNvSpPr txBox="1"/>
          <p:nvPr/>
        </p:nvSpPr>
        <p:spPr>
          <a:xfrm>
            <a:off x="4219976" y="1172550"/>
            <a:ext cx="6156600" cy="2462700"/>
          </a:xfrm>
          <a:prstGeom prst="rect">
            <a:avLst/>
          </a:prstGeom>
          <a:noFill/>
          <a:ln>
            <a:noFill/>
          </a:ln>
        </p:spPr>
        <p:txBody>
          <a:bodyPr anchorCtr="0" anchor="t" bIns="45700" lIns="91425" spcFirstLastPara="1" rIns="91425" wrap="square" tIns="45700">
            <a:spAutoFit/>
          </a:bodyPr>
          <a:lstStyle/>
          <a:p>
            <a:pPr indent="-222250" lvl="0" marL="285750" marR="0" rtl="0" algn="l">
              <a:lnSpc>
                <a:spcPct val="100000"/>
              </a:lnSpc>
              <a:spcBef>
                <a:spcPts val="0"/>
              </a:spcBef>
              <a:spcAft>
                <a:spcPts val="0"/>
              </a:spcAft>
              <a:buClr>
                <a:schemeClr val="dk1"/>
              </a:buClr>
              <a:buSzPts val="2200"/>
              <a:buFont typeface="Arial"/>
              <a:buChar char="•"/>
            </a:pPr>
            <a:r>
              <a:rPr lang="en-US" sz="2200">
                <a:solidFill>
                  <a:schemeClr val="dk1"/>
                </a:solidFill>
              </a:rPr>
              <a:t>Oregon Health &amp; Sciences University </a:t>
            </a:r>
            <a:endParaRPr sz="2200">
              <a:solidFill>
                <a:schemeClr val="dk1"/>
              </a:solidFill>
            </a:endParaRPr>
          </a:p>
          <a:p>
            <a:pPr indent="-222250" lvl="0" marL="285750" marR="0" rtl="0" algn="l">
              <a:lnSpc>
                <a:spcPct val="100000"/>
              </a:lnSpc>
              <a:spcBef>
                <a:spcPts val="0"/>
              </a:spcBef>
              <a:spcAft>
                <a:spcPts val="0"/>
              </a:spcAft>
              <a:buClr>
                <a:schemeClr val="dk1"/>
              </a:buClr>
              <a:buSzPts val="2200"/>
              <a:buFont typeface="Arial"/>
              <a:buChar char="•"/>
            </a:pPr>
            <a:r>
              <a:rPr lang="en-US" sz="2200">
                <a:solidFill>
                  <a:schemeClr val="dk1"/>
                </a:solidFill>
              </a:rPr>
              <a:t>Arthur M. Blank Hospital</a:t>
            </a:r>
            <a:endParaRPr sz="2200">
              <a:solidFill>
                <a:schemeClr val="dk1"/>
              </a:solidFill>
            </a:endParaRPr>
          </a:p>
          <a:p>
            <a:pPr indent="-222250" lvl="0" marL="285750" marR="0" rtl="0" algn="l">
              <a:lnSpc>
                <a:spcPct val="100000"/>
              </a:lnSpc>
              <a:spcBef>
                <a:spcPts val="0"/>
              </a:spcBef>
              <a:spcAft>
                <a:spcPts val="0"/>
              </a:spcAft>
              <a:buClr>
                <a:schemeClr val="dk1"/>
              </a:buClr>
              <a:buSzPts val="2200"/>
              <a:buFont typeface="Arial"/>
              <a:buChar char="•"/>
            </a:pPr>
            <a:r>
              <a:rPr lang="en-US" sz="2200">
                <a:solidFill>
                  <a:schemeClr val="dk1"/>
                </a:solidFill>
              </a:rPr>
              <a:t>Harborview Medical Center</a:t>
            </a:r>
            <a:endParaRPr sz="2200">
              <a:solidFill>
                <a:schemeClr val="dk1"/>
              </a:solidFill>
            </a:endParaRPr>
          </a:p>
          <a:p>
            <a:pPr indent="-222250" lvl="0" marL="285750" marR="0" rtl="0" algn="l">
              <a:lnSpc>
                <a:spcPct val="100000"/>
              </a:lnSpc>
              <a:spcBef>
                <a:spcPts val="0"/>
              </a:spcBef>
              <a:spcAft>
                <a:spcPts val="0"/>
              </a:spcAft>
              <a:buClr>
                <a:schemeClr val="dk1"/>
              </a:buClr>
              <a:buSzPts val="2200"/>
              <a:buFont typeface="Arial"/>
              <a:buChar char="•"/>
            </a:pPr>
            <a:r>
              <a:rPr lang="en-US" sz="2200">
                <a:solidFill>
                  <a:schemeClr val="dk1"/>
                </a:solidFill>
              </a:rPr>
              <a:t>UVA Medical Center</a:t>
            </a:r>
            <a:endParaRPr sz="2200">
              <a:solidFill>
                <a:schemeClr val="dk1"/>
              </a:solidFill>
            </a:endParaRPr>
          </a:p>
          <a:p>
            <a:pPr indent="-222250" lvl="0" marL="285750" marR="0" rtl="0" algn="l">
              <a:lnSpc>
                <a:spcPct val="100000"/>
              </a:lnSpc>
              <a:spcBef>
                <a:spcPts val="0"/>
              </a:spcBef>
              <a:spcAft>
                <a:spcPts val="0"/>
              </a:spcAft>
              <a:buClr>
                <a:schemeClr val="dk1"/>
              </a:buClr>
              <a:buSzPts val="2200"/>
              <a:buChar char="•"/>
            </a:pPr>
            <a:r>
              <a:rPr lang="en-US" sz="2200">
                <a:solidFill>
                  <a:schemeClr val="dk1"/>
                </a:solidFill>
              </a:rPr>
              <a:t>Reading Hospital</a:t>
            </a:r>
            <a:endParaRPr sz="2200">
              <a:solidFill>
                <a:schemeClr val="dk1"/>
              </a:solidFill>
            </a:endParaRPr>
          </a:p>
          <a:p>
            <a:pPr indent="0" lvl="0" marL="0" marR="0" rtl="0" algn="l">
              <a:lnSpc>
                <a:spcPct val="100000"/>
              </a:lnSpc>
              <a:spcBef>
                <a:spcPts val="0"/>
              </a:spcBef>
              <a:spcAft>
                <a:spcPts val="0"/>
              </a:spcAft>
              <a:buNone/>
            </a:pPr>
            <a:r>
              <a:t/>
            </a:r>
            <a:endParaRPr sz="2200">
              <a:solidFill>
                <a:schemeClr val="dk1"/>
              </a:solidFill>
            </a:endParaRPr>
          </a:p>
          <a:p>
            <a:pPr indent="0" lvl="0" marL="45720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43" name="Shape 243"/>
        <p:cNvGrpSpPr/>
        <p:nvPr/>
      </p:nvGrpSpPr>
      <p:grpSpPr>
        <a:xfrm>
          <a:off x="0" y="0"/>
          <a:ext cx="0" cy="0"/>
          <a:chOff x="0" y="0"/>
          <a:chExt cx="0" cy="0"/>
        </a:xfrm>
      </p:grpSpPr>
      <p:pic>
        <p:nvPicPr>
          <p:cNvPr descr="A close-up of a logo&#10;&#10;AI-generated content may be incorrect." id="244" name="Google Shape;244;g3c2f736c8a3_0_42"/>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245" name="Google Shape;245;g3c2f736c8a3_0_42"/>
          <p:cNvSpPr txBox="1"/>
          <p:nvPr>
            <p:ph type="title"/>
          </p:nvPr>
        </p:nvSpPr>
        <p:spPr>
          <a:xfrm>
            <a:off x="234601" y="3967925"/>
            <a:ext cx="97773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Sites with CIRB Approval: 10 / 68</a:t>
            </a:r>
            <a:endParaRPr>
              <a:solidFill>
                <a:srgbClr val="743192"/>
              </a:solidFill>
              <a:latin typeface="Arial"/>
              <a:ea typeface="Arial"/>
              <a:cs typeface="Arial"/>
              <a:sym typeface="Arial"/>
            </a:endParaRPr>
          </a:p>
        </p:txBody>
      </p:sp>
      <p:sp>
        <p:nvSpPr>
          <p:cNvPr id="246" name="Google Shape;246;g3c2f736c8a3_0_42"/>
          <p:cNvSpPr txBox="1"/>
          <p:nvPr/>
        </p:nvSpPr>
        <p:spPr>
          <a:xfrm>
            <a:off x="303325" y="5015525"/>
            <a:ext cx="5421900" cy="1554600"/>
          </a:xfrm>
          <a:prstGeom prst="rect">
            <a:avLst/>
          </a:prstGeom>
          <a:noFill/>
          <a:ln>
            <a:noFill/>
          </a:ln>
        </p:spPr>
        <p:txBody>
          <a:bodyPr anchorCtr="0" anchor="t" bIns="45700" lIns="91425" spcFirstLastPara="1" rIns="91425" wrap="square" tIns="45700">
            <a:spAutoFit/>
          </a:bodyPr>
          <a:lstStyle/>
          <a:p>
            <a:pPr indent="-203200" lvl="0" marL="285750" marR="0" rtl="0" algn="l">
              <a:lnSpc>
                <a:spcPct val="10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Banner University Medical Center - Tucson</a:t>
            </a:r>
            <a:endParaRPr b="0" i="0" sz="1900" u="none" cap="none" strike="noStrike">
              <a:solidFill>
                <a:schemeClr val="dk1"/>
              </a:solidFill>
              <a:latin typeface="Arial"/>
              <a:ea typeface="Arial"/>
              <a:cs typeface="Arial"/>
              <a:sym typeface="Arial"/>
            </a:endParaRPr>
          </a:p>
          <a:p>
            <a:pPr indent="-203200" lvl="0" marL="285750" marR="0" rtl="0" algn="l">
              <a:lnSpc>
                <a:spcPct val="10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Children’s National Medical Center</a:t>
            </a:r>
            <a:endParaRPr b="0" i="0" sz="1900" u="none" cap="none" strike="noStrike">
              <a:solidFill>
                <a:schemeClr val="dk1"/>
              </a:solidFill>
              <a:latin typeface="Arial"/>
              <a:ea typeface="Arial"/>
              <a:cs typeface="Arial"/>
              <a:sym typeface="Arial"/>
            </a:endParaRPr>
          </a:p>
          <a:p>
            <a:pPr indent="-203200" lvl="0" marL="285750" marR="0" rtl="0" algn="l">
              <a:lnSpc>
                <a:spcPct val="10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Jefferson Einstein Philadelphia Hospital</a:t>
            </a:r>
            <a:endParaRPr b="0" i="0" sz="1900" u="none" cap="none" strike="noStrike">
              <a:solidFill>
                <a:schemeClr val="dk1"/>
              </a:solidFill>
              <a:latin typeface="Arial"/>
              <a:ea typeface="Arial"/>
              <a:cs typeface="Arial"/>
              <a:sym typeface="Arial"/>
            </a:endParaRPr>
          </a:p>
          <a:p>
            <a:pPr indent="-203200" lvl="0" marL="285750" marR="0" rtl="0" algn="l">
              <a:lnSpc>
                <a:spcPct val="10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Oregon Health &amp; Scinces University Hospital</a:t>
            </a:r>
            <a:endParaRPr b="0" i="0" sz="1900" u="none" cap="none" strike="noStrike">
              <a:solidFill>
                <a:schemeClr val="dk1"/>
              </a:solidFill>
              <a:latin typeface="Arial"/>
              <a:ea typeface="Arial"/>
              <a:cs typeface="Arial"/>
              <a:sym typeface="Arial"/>
            </a:endParaRPr>
          </a:p>
          <a:p>
            <a:pPr indent="-203200" lvl="0" marL="285750" marR="0" rtl="0" algn="l">
              <a:lnSpc>
                <a:spcPct val="10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Reading Hospital</a:t>
            </a:r>
            <a:endParaRPr b="0" i="0" sz="1900" u="none" cap="none" strike="noStrike">
              <a:solidFill>
                <a:schemeClr val="dk1"/>
              </a:solidFill>
              <a:latin typeface="Arial"/>
              <a:ea typeface="Arial"/>
              <a:cs typeface="Arial"/>
              <a:sym typeface="Arial"/>
            </a:endParaRPr>
          </a:p>
        </p:txBody>
      </p:sp>
      <p:sp>
        <p:nvSpPr>
          <p:cNvPr id="247" name="Google Shape;247;g3c2f736c8a3_0_42"/>
          <p:cNvSpPr txBox="1"/>
          <p:nvPr/>
        </p:nvSpPr>
        <p:spPr>
          <a:xfrm>
            <a:off x="9459552" y="4246013"/>
            <a:ext cx="25590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0" i="0" lang="en-US" sz="4400" u="none" cap="none" strike="noStrike">
                <a:solidFill>
                  <a:schemeClr val="dk1"/>
                </a:solidFill>
                <a:latin typeface="Arial"/>
                <a:ea typeface="Arial"/>
                <a:cs typeface="Arial"/>
                <a:sym typeface="Arial"/>
              </a:rPr>
              <a:t>🎉</a:t>
            </a:r>
            <a:endParaRPr b="0" i="0" sz="4400" u="none" cap="none" strike="noStrike">
              <a:solidFill>
                <a:schemeClr val="dk1"/>
              </a:solidFill>
              <a:latin typeface="Arial"/>
              <a:ea typeface="Arial"/>
              <a:cs typeface="Arial"/>
              <a:sym typeface="Arial"/>
            </a:endParaRPr>
          </a:p>
        </p:txBody>
      </p:sp>
      <p:sp>
        <p:nvSpPr>
          <p:cNvPr id="248" name="Google Shape;248;g3c2f736c8a3_0_42"/>
          <p:cNvSpPr txBox="1"/>
          <p:nvPr>
            <p:ph type="title"/>
          </p:nvPr>
        </p:nvSpPr>
        <p:spPr>
          <a:xfrm>
            <a:off x="303325" y="129325"/>
            <a:ext cx="10411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Sites Submitted to CIRB: 21 / 68</a:t>
            </a:r>
            <a:endParaRPr>
              <a:solidFill>
                <a:srgbClr val="743192"/>
              </a:solidFill>
              <a:latin typeface="Arial"/>
              <a:ea typeface="Arial"/>
              <a:cs typeface="Arial"/>
              <a:sym typeface="Arial"/>
            </a:endParaRPr>
          </a:p>
        </p:txBody>
      </p:sp>
      <p:sp>
        <p:nvSpPr>
          <p:cNvPr id="249" name="Google Shape;249;g3c2f736c8a3_0_42"/>
          <p:cNvSpPr txBox="1"/>
          <p:nvPr/>
        </p:nvSpPr>
        <p:spPr>
          <a:xfrm>
            <a:off x="303325" y="1149000"/>
            <a:ext cx="4932300" cy="3140100"/>
          </a:xfrm>
          <a:prstGeom prst="rect">
            <a:avLst/>
          </a:prstGeom>
          <a:noFill/>
          <a:ln>
            <a:noFill/>
          </a:ln>
        </p:spPr>
        <p:txBody>
          <a:bodyPr anchorCtr="0" anchor="t" bIns="45700" lIns="91425" spcFirstLastPara="1" rIns="91425" wrap="square" tIns="45700">
            <a:spAutoFit/>
          </a:bodyPr>
          <a:lstStyle/>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Arthur M. Blank Hospital</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Banner University Medical Center </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Children's National Medical Center</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Grady Memorial Hospital &amp; Emory University Hospital</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Harborview Medical Center</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Jefferson Einstein Philadelphia Hospital</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Memorial Hermann TMC</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Nationwide Children’s Hospital</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Nemours Children’s Hospital of Delaware</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OHSU Wexner Hospital</a:t>
            </a:r>
            <a:endParaRPr b="0" i="0" sz="2200" u="none" cap="none" strike="noStrike">
              <a:solidFill>
                <a:schemeClr val="dk1"/>
              </a:solidFill>
              <a:latin typeface="Arial"/>
              <a:ea typeface="Arial"/>
              <a:cs typeface="Arial"/>
              <a:sym typeface="Arial"/>
            </a:endParaRPr>
          </a:p>
        </p:txBody>
      </p:sp>
      <p:sp>
        <p:nvSpPr>
          <p:cNvPr id="250" name="Google Shape;250;g3c2f736c8a3_0_42"/>
          <p:cNvSpPr txBox="1"/>
          <p:nvPr/>
        </p:nvSpPr>
        <p:spPr>
          <a:xfrm>
            <a:off x="5235625" y="1149000"/>
            <a:ext cx="5987700" cy="3201600"/>
          </a:xfrm>
          <a:prstGeom prst="rect">
            <a:avLst/>
          </a:prstGeom>
          <a:noFill/>
          <a:ln>
            <a:noFill/>
          </a:ln>
        </p:spPr>
        <p:txBody>
          <a:bodyPr anchorCtr="0" anchor="t" bIns="45700" lIns="91425" spcFirstLastPara="1" rIns="91425" wrap="square" tIns="45700">
            <a:spAutoFit/>
          </a:bodyPr>
          <a:lstStyle/>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OSU Wexner Medical Center</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Reading Hospital</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Stanford University</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Temple University Hospital</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UC Davis Medical Center</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Michigan University</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UPMC Presbyterian &amp; Children’s Hospital of Pittsburgh </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UVA Medical Center</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Yale New Haven Hospital</a:t>
            </a:r>
            <a:endParaRPr b="0" i="0" sz="18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p:txBody>
      </p:sp>
      <p:sp>
        <p:nvSpPr>
          <p:cNvPr id="251" name="Google Shape;251;g3c2f736c8a3_0_42"/>
          <p:cNvSpPr txBox="1"/>
          <p:nvPr/>
        </p:nvSpPr>
        <p:spPr>
          <a:xfrm>
            <a:off x="5572800" y="5015525"/>
            <a:ext cx="5421900" cy="1554600"/>
          </a:xfrm>
          <a:prstGeom prst="rect">
            <a:avLst/>
          </a:prstGeom>
          <a:noFill/>
          <a:ln>
            <a:noFill/>
          </a:ln>
        </p:spPr>
        <p:txBody>
          <a:bodyPr anchorCtr="0" anchor="t" bIns="45700" lIns="91425" spcFirstLastPara="1" rIns="91425" wrap="square" tIns="45700">
            <a:spAutoFit/>
          </a:bodyPr>
          <a:lstStyle/>
          <a:p>
            <a:pPr indent="-203200" lvl="0" marL="285750" marR="0" rtl="0" algn="l">
              <a:lnSpc>
                <a:spcPct val="10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Temple University Hospital</a:t>
            </a:r>
            <a:endParaRPr b="0" i="0" sz="1900" u="none" cap="none" strike="noStrike">
              <a:solidFill>
                <a:schemeClr val="dk1"/>
              </a:solidFill>
              <a:latin typeface="Arial"/>
              <a:ea typeface="Arial"/>
              <a:cs typeface="Arial"/>
              <a:sym typeface="Arial"/>
            </a:endParaRPr>
          </a:p>
          <a:p>
            <a:pPr indent="-203200" lvl="0" marL="285750" marR="0" rtl="0" algn="l">
              <a:lnSpc>
                <a:spcPct val="10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UC Davis Medical Center</a:t>
            </a:r>
            <a:endParaRPr b="0" i="0" sz="1900" u="none" cap="none" strike="noStrike">
              <a:solidFill>
                <a:schemeClr val="dk1"/>
              </a:solidFill>
              <a:latin typeface="Arial"/>
              <a:ea typeface="Arial"/>
              <a:cs typeface="Arial"/>
              <a:sym typeface="Arial"/>
            </a:endParaRPr>
          </a:p>
          <a:p>
            <a:pPr indent="-203200" lvl="0" marL="285750" marR="0" rtl="0" algn="l">
              <a:lnSpc>
                <a:spcPct val="10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University of Michigan University Hospital</a:t>
            </a:r>
            <a:endParaRPr b="0" i="0" sz="1900" u="none" cap="none" strike="noStrike">
              <a:solidFill>
                <a:schemeClr val="dk1"/>
              </a:solidFill>
              <a:latin typeface="Arial"/>
              <a:ea typeface="Arial"/>
              <a:cs typeface="Arial"/>
              <a:sym typeface="Arial"/>
            </a:endParaRPr>
          </a:p>
          <a:p>
            <a:pPr indent="-203200" lvl="0" marL="285750" marR="0" rtl="0" algn="l">
              <a:lnSpc>
                <a:spcPct val="10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UVA Medical Center</a:t>
            </a:r>
            <a:endParaRPr b="0" i="0" sz="1900" u="none" cap="none" strike="noStrike">
              <a:solidFill>
                <a:schemeClr val="dk1"/>
              </a:solidFill>
              <a:latin typeface="Arial"/>
              <a:ea typeface="Arial"/>
              <a:cs typeface="Arial"/>
              <a:sym typeface="Arial"/>
            </a:endParaRPr>
          </a:p>
          <a:p>
            <a:pPr indent="-203200" lvl="0" marL="285750" marR="0" rtl="0" algn="l">
              <a:lnSpc>
                <a:spcPct val="10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Yale New Haven Hospital</a:t>
            </a:r>
            <a:endParaRPr b="0" i="0" sz="1900" u="none" cap="none" strike="noStrike">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55" name="Shape 255"/>
        <p:cNvGrpSpPr/>
        <p:nvPr/>
      </p:nvGrpSpPr>
      <p:grpSpPr>
        <a:xfrm>
          <a:off x="0" y="0"/>
          <a:ext cx="0" cy="0"/>
          <a:chOff x="0" y="0"/>
          <a:chExt cx="0" cy="0"/>
        </a:xfrm>
      </p:grpSpPr>
      <p:sp>
        <p:nvSpPr>
          <p:cNvPr id="256" name="Google Shape;256;g3c2f736c8a3_0_27"/>
          <p:cNvSpPr txBox="1"/>
          <p:nvPr>
            <p:ph type="title"/>
          </p:nvPr>
        </p:nvSpPr>
        <p:spPr>
          <a:xfrm>
            <a:off x="429570" y="207325"/>
            <a:ext cx="8835600" cy="1325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Play"/>
              <a:buNone/>
            </a:pPr>
            <a:r>
              <a:rPr b="1" lang="en-US">
                <a:solidFill>
                  <a:srgbClr val="743192"/>
                </a:solidFill>
                <a:latin typeface="Arial"/>
                <a:ea typeface="Arial"/>
                <a:cs typeface="Arial"/>
                <a:sym typeface="Arial"/>
              </a:rPr>
              <a:t>Sites with Local IRB Ceding Acknowledgement in WebDCU: </a:t>
            </a:r>
            <a:endParaRPr b="1">
              <a:solidFill>
                <a:srgbClr val="743192"/>
              </a:solidFill>
              <a:latin typeface="Arial"/>
              <a:ea typeface="Arial"/>
              <a:cs typeface="Arial"/>
              <a:sym typeface="Arial"/>
            </a:endParaRPr>
          </a:p>
          <a:p>
            <a:pPr indent="0" lvl="0" marL="0" rtl="0" algn="l">
              <a:lnSpc>
                <a:spcPct val="90000"/>
              </a:lnSpc>
              <a:spcBef>
                <a:spcPts val="0"/>
              </a:spcBef>
              <a:spcAft>
                <a:spcPts val="0"/>
              </a:spcAft>
              <a:buClr>
                <a:schemeClr val="dk1"/>
              </a:buClr>
              <a:buSzPct val="100000"/>
              <a:buFont typeface="Play"/>
              <a:buNone/>
            </a:pPr>
            <a:r>
              <a:rPr b="1" lang="en-US">
                <a:solidFill>
                  <a:srgbClr val="743192"/>
                </a:solidFill>
                <a:latin typeface="Arial"/>
                <a:ea typeface="Arial"/>
                <a:cs typeface="Arial"/>
                <a:sym typeface="Arial"/>
                <a:extLst>
                  <a:ext uri="http://customooxmlschemas.google.com/">
                    <go:slidesCustomData xmlns:go="http://customooxmlschemas.google.com/" textRoundtripDataId="0"/>
                  </a:ext>
                </a:extLst>
              </a:rPr>
              <a:t>44</a:t>
            </a:r>
            <a:r>
              <a:rPr b="1" lang="en-US">
                <a:solidFill>
                  <a:srgbClr val="743192"/>
                </a:solidFill>
                <a:latin typeface="Arial"/>
                <a:ea typeface="Arial"/>
                <a:cs typeface="Arial"/>
                <a:sym typeface="Arial"/>
              </a:rPr>
              <a:t> / 68</a:t>
            </a:r>
            <a:endParaRPr>
              <a:solidFill>
                <a:srgbClr val="743192"/>
              </a:solidFill>
              <a:latin typeface="Arial"/>
              <a:ea typeface="Arial"/>
              <a:cs typeface="Arial"/>
              <a:sym typeface="Arial"/>
            </a:endParaRPr>
          </a:p>
        </p:txBody>
      </p:sp>
      <p:pic>
        <p:nvPicPr>
          <p:cNvPr descr="A close-up of a logo&#10;&#10;AI-generated content may be incorrect." id="257" name="Google Shape;257;g3c2f736c8a3_0_27"/>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258" name="Google Shape;258;g3c2f736c8a3_0_27"/>
          <p:cNvSpPr txBox="1"/>
          <p:nvPr/>
        </p:nvSpPr>
        <p:spPr>
          <a:xfrm>
            <a:off x="504446" y="1871225"/>
            <a:ext cx="5369100" cy="4802400"/>
          </a:xfrm>
          <a:prstGeom prst="rect">
            <a:avLst/>
          </a:prstGeom>
          <a:noFill/>
          <a:ln>
            <a:noFill/>
          </a:ln>
        </p:spPr>
        <p:txBody>
          <a:bodyPr anchorCtr="0" anchor="t" bIns="45700" lIns="91425" spcFirstLastPara="1" rIns="91425" wrap="square" tIns="45700">
            <a:spAutoFit/>
          </a:bodyPr>
          <a:lstStyle/>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Banner University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Children’s Hospital Los Angeles</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Children's Hospital of Wisconsin</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Children's Medical Center UTSW</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Children's National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Froedtert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Harbor-UCLA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Harborview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IU Health Methodist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Jefferson Einstein Philadelphia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Johns Hopkins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Memorial Hermann Texas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Nationwide Children's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Northwestern Memorial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Oregon Health &amp; Sciences University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OSU Wexner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Reading Hospital</a:t>
            </a:r>
            <a:endParaRPr b="0" i="0" sz="1800" u="none" cap="none" strike="noStrike">
              <a:solidFill>
                <a:schemeClr val="dk1"/>
              </a:solidFill>
              <a:latin typeface="Arial"/>
              <a:ea typeface="Arial"/>
              <a:cs typeface="Arial"/>
              <a:sym typeface="Arial"/>
            </a:endParaRPr>
          </a:p>
        </p:txBody>
      </p:sp>
      <p:sp>
        <p:nvSpPr>
          <p:cNvPr id="259" name="Google Shape;259;g3c2f736c8a3_0_27"/>
          <p:cNvSpPr txBox="1"/>
          <p:nvPr/>
        </p:nvSpPr>
        <p:spPr>
          <a:xfrm>
            <a:off x="6121046" y="1594175"/>
            <a:ext cx="5369100" cy="5356500"/>
          </a:xfrm>
          <a:prstGeom prst="rect">
            <a:avLst/>
          </a:prstGeom>
          <a:noFill/>
          <a:ln>
            <a:noFill/>
          </a:ln>
        </p:spPr>
        <p:txBody>
          <a:bodyPr anchorCtr="0" anchor="t" bIns="45700" lIns="91425" spcFirstLastPara="1" rIns="91425" wrap="square" tIns="45700">
            <a:spAutoFit/>
          </a:bodyPr>
          <a:lstStyle/>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Riley Hospital for Children/IU Health</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Ronald Reagan UCLA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Rush University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Stanford University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Temple University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UC Davis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Alabama</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Cincinnati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Illinois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Maryland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Michigan University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Minnesota Masonic Children's</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Minnesota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New Mexico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Utah Healthcare</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UPMC Presbyterian &amp; Children’s of Pittsburgh</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UVA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VCU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Yale New Haven Hospital</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63" name="Shape 263"/>
        <p:cNvGrpSpPr/>
        <p:nvPr/>
      </p:nvGrpSpPr>
      <p:grpSpPr>
        <a:xfrm>
          <a:off x="0" y="0"/>
          <a:ext cx="0" cy="0"/>
          <a:chOff x="0" y="0"/>
          <a:chExt cx="0" cy="0"/>
        </a:xfrm>
      </p:grpSpPr>
      <p:sp>
        <p:nvSpPr>
          <p:cNvPr id="264" name="Google Shape;264;g3c2f736c8a3_0_35"/>
          <p:cNvSpPr txBox="1"/>
          <p:nvPr>
            <p:ph type="title"/>
          </p:nvPr>
        </p:nvSpPr>
        <p:spPr>
          <a:xfrm>
            <a:off x="429570" y="207325"/>
            <a:ext cx="883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Sites with initial EFIC activities completed: 31 / 68</a:t>
            </a:r>
            <a:endParaRPr>
              <a:solidFill>
                <a:srgbClr val="743192"/>
              </a:solidFill>
              <a:latin typeface="Arial"/>
              <a:ea typeface="Arial"/>
              <a:cs typeface="Arial"/>
              <a:sym typeface="Arial"/>
            </a:endParaRPr>
          </a:p>
        </p:txBody>
      </p:sp>
      <p:pic>
        <p:nvPicPr>
          <p:cNvPr descr="A close-up of a logo&#10;&#10;AI-generated content may be incorrect." id="265" name="Google Shape;265;g3c2f736c8a3_0_35"/>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266" name="Google Shape;266;g3c2f736c8a3_0_35"/>
          <p:cNvSpPr txBox="1"/>
          <p:nvPr/>
        </p:nvSpPr>
        <p:spPr>
          <a:xfrm>
            <a:off x="429575" y="1651275"/>
            <a:ext cx="5911500" cy="4941000"/>
          </a:xfrm>
          <a:prstGeom prst="rect">
            <a:avLst/>
          </a:prstGeom>
          <a:noFill/>
          <a:ln>
            <a:noFill/>
          </a:ln>
        </p:spPr>
        <p:txBody>
          <a:bodyPr anchorCtr="0" anchor="t" bIns="45700" lIns="91425" spcFirstLastPara="1" rIns="91425" wrap="square" tIns="45700">
            <a:spAutoFit/>
          </a:bodyPr>
          <a:lstStyle/>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Arthur M. Blank Hospital</a:t>
            </a:r>
            <a:endParaRPr b="0" i="0" sz="2100" u="none" cap="none" strike="noStrike">
              <a:solidFill>
                <a:schemeClr val="dk1"/>
              </a:solidFill>
              <a:latin typeface="Arial"/>
              <a:ea typeface="Arial"/>
              <a:cs typeface="Arial"/>
              <a:sym typeface="Aria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Banner University Medical Center - Tucson</a:t>
            </a:r>
            <a:endParaRPr b="0" i="0" sz="2100" u="none" cap="none" strike="noStrike">
              <a:solidFill>
                <a:schemeClr val="dk1"/>
              </a:solidFill>
              <a:latin typeface="Arial"/>
              <a:ea typeface="Arial"/>
              <a:cs typeface="Arial"/>
              <a:sym typeface="Aria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Children’s Hospital of Wisconsin</a:t>
            </a:r>
            <a:endParaRPr b="0" i="0" sz="2100" u="none" cap="none" strike="noStrike">
              <a:solidFill>
                <a:schemeClr val="dk1"/>
              </a:solidFill>
              <a:latin typeface="Arial"/>
              <a:ea typeface="Arial"/>
              <a:cs typeface="Arial"/>
              <a:sym typeface="Aria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Children’s National Medical Center</a:t>
            </a:r>
            <a:endParaRPr b="0" i="0" sz="2100" u="none" cap="none" strike="noStrike">
              <a:solidFill>
                <a:schemeClr val="dk1"/>
              </a:solidFill>
              <a:latin typeface="Arial"/>
              <a:ea typeface="Arial"/>
              <a:cs typeface="Arial"/>
              <a:sym typeface="Aria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Christiana Hospital</a:t>
            </a:r>
            <a:endParaRPr b="0" i="0" sz="2100" u="none" cap="none" strike="noStrike">
              <a:solidFill>
                <a:schemeClr val="dk1"/>
              </a:solidFill>
              <a:latin typeface="Arial"/>
              <a:ea typeface="Arial"/>
              <a:cs typeface="Arial"/>
              <a:sym typeface="Aria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Cooper University Hospital</a:t>
            </a:r>
            <a:endParaRPr b="0" i="0" sz="2100" u="none" cap="none" strike="noStrike">
              <a:solidFill>
                <a:schemeClr val="dk1"/>
              </a:solidFill>
              <a:latin typeface="Arial"/>
              <a:ea typeface="Arial"/>
              <a:cs typeface="Arial"/>
              <a:sym typeface="Aria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Emory University</a:t>
            </a:r>
            <a:endParaRPr b="0" i="0" sz="2100" u="none" cap="none" strike="noStrike">
              <a:solidFill>
                <a:schemeClr val="dk1"/>
              </a:solidFill>
              <a:latin typeface="Arial"/>
              <a:ea typeface="Arial"/>
              <a:cs typeface="Arial"/>
              <a:sym typeface="Aria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Froedtert Hospital</a:t>
            </a:r>
            <a:endParaRPr b="0" i="0" sz="2100" u="none" cap="none" strike="noStrike">
              <a:solidFill>
                <a:schemeClr val="dk1"/>
              </a:solidFill>
              <a:latin typeface="Arial"/>
              <a:ea typeface="Arial"/>
              <a:cs typeface="Arial"/>
              <a:sym typeface="Aria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Grady Memorial Hospital</a:t>
            </a:r>
            <a:endParaRPr b="0" i="0" sz="2100" u="none" cap="none" strike="noStrike">
              <a:solidFill>
                <a:schemeClr val="dk1"/>
              </a:solidFill>
              <a:latin typeface="Arial"/>
              <a:ea typeface="Arial"/>
              <a:cs typeface="Arial"/>
              <a:sym typeface="Aria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Harborview Medical Center</a:t>
            </a:r>
            <a:endParaRPr b="0" i="0" sz="2100" u="none" cap="none" strike="noStrike">
              <a:solidFill>
                <a:schemeClr val="dk1"/>
              </a:solidFill>
              <a:latin typeface="Arial"/>
              <a:ea typeface="Arial"/>
              <a:cs typeface="Arial"/>
              <a:sym typeface="Aria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Hospital of the University of Pennsylvania</a:t>
            </a:r>
            <a:endParaRPr b="0" i="0" sz="2100" u="none" cap="none" strike="noStrike">
              <a:solidFill>
                <a:schemeClr val="dk1"/>
              </a:solidFill>
              <a:latin typeface="Arial"/>
              <a:ea typeface="Arial"/>
              <a:cs typeface="Arial"/>
              <a:sym typeface="Aria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IU Health Methodist Hospital</a:t>
            </a:r>
            <a:endParaRPr b="0" i="0" sz="2100" u="none" cap="none" strike="noStrike">
              <a:solidFill>
                <a:schemeClr val="dk1"/>
              </a:solidFill>
              <a:latin typeface="Arial"/>
              <a:ea typeface="Arial"/>
              <a:cs typeface="Arial"/>
              <a:sym typeface="Aria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Jefferson Einstein Philadelphia Hospital</a:t>
            </a:r>
            <a:endParaRPr b="0" i="0" sz="2100" u="none" cap="none" strike="noStrike">
              <a:solidFill>
                <a:schemeClr val="dk1"/>
              </a:solidFill>
              <a:latin typeface="Arial"/>
              <a:ea typeface="Arial"/>
              <a:cs typeface="Arial"/>
              <a:sym typeface="Aria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Memorial Hermann Texas Medical Center</a:t>
            </a:r>
            <a:endParaRPr b="0" i="0" sz="2100" u="none" cap="none" strike="noStrike">
              <a:solidFill>
                <a:schemeClr val="dk1"/>
              </a:solidFill>
              <a:latin typeface="Arial"/>
              <a:ea typeface="Arial"/>
              <a:cs typeface="Arial"/>
              <a:sym typeface="Aria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Nationwide Children’s Hospital</a:t>
            </a:r>
            <a:endParaRPr b="0" i="0" sz="2100" u="none" cap="none" strike="noStrike">
              <a:solidFill>
                <a:schemeClr val="dk1"/>
              </a:solidFill>
              <a:latin typeface="Arial"/>
              <a:ea typeface="Arial"/>
              <a:cs typeface="Arial"/>
              <a:sym typeface="Arial"/>
            </a:endParaRPr>
          </a:p>
        </p:txBody>
      </p:sp>
      <p:sp>
        <p:nvSpPr>
          <p:cNvPr id="267" name="Google Shape;267;g3c2f736c8a3_0_35"/>
          <p:cNvSpPr txBox="1"/>
          <p:nvPr/>
        </p:nvSpPr>
        <p:spPr>
          <a:xfrm>
            <a:off x="6013526" y="1533025"/>
            <a:ext cx="6018300" cy="5264100"/>
          </a:xfrm>
          <a:prstGeom prst="rect">
            <a:avLst/>
          </a:prstGeom>
          <a:noFill/>
          <a:ln>
            <a:noFill/>
          </a:ln>
        </p:spPr>
        <p:txBody>
          <a:bodyPr anchorCtr="0" anchor="t" bIns="45700" lIns="91425" spcFirstLastPara="1" rIns="91425" wrap="square" tIns="45700">
            <a:spAutoFit/>
          </a:bodyPr>
          <a:lstStyle/>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Oregon Health &amp; Sciences University Hospital</a:t>
            </a:r>
            <a:endParaRPr b="0" i="0" sz="2100" u="none" cap="none" strike="noStrike">
              <a:solidFill>
                <a:schemeClr val="dk1"/>
              </a:solidFill>
              <a:latin typeface="Arial"/>
              <a:ea typeface="Arial"/>
              <a:cs typeface="Arial"/>
              <a:sym typeface="Aria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OSU Wexner Medical Center</a:t>
            </a:r>
            <a:endParaRPr b="0" i="0" sz="2100" u="none" cap="none" strike="noStrike">
              <a:solidFill>
                <a:schemeClr val="dk1"/>
              </a:solidFill>
              <a:latin typeface="Arial"/>
              <a:ea typeface="Arial"/>
              <a:cs typeface="Arial"/>
              <a:sym typeface="Aria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Penn Presbyterian Medical Center</a:t>
            </a:r>
            <a:endParaRPr b="0" i="0" sz="2100" u="none" cap="none" strike="noStrike">
              <a:solidFill>
                <a:schemeClr val="dk1"/>
              </a:solidFill>
              <a:latin typeface="Arial"/>
              <a:ea typeface="Arial"/>
              <a:cs typeface="Arial"/>
              <a:sym typeface="Aria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Reading Hospital</a:t>
            </a:r>
            <a:endParaRPr b="0" i="0" sz="2100" u="none" cap="none" strike="noStrike">
              <a:solidFill>
                <a:schemeClr val="dk1"/>
              </a:solidFill>
              <a:latin typeface="Arial"/>
              <a:ea typeface="Arial"/>
              <a:cs typeface="Arial"/>
              <a:sym typeface="Aria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Riley Hospital for Children/IU Health</a:t>
            </a:r>
            <a:endParaRPr b="0" i="0" sz="2100" u="none" cap="none" strike="noStrike">
              <a:solidFill>
                <a:schemeClr val="dk1"/>
              </a:solidFill>
              <a:latin typeface="Arial"/>
              <a:ea typeface="Arial"/>
              <a:cs typeface="Arial"/>
              <a:sym typeface="Aria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San Francisco General Hospital</a:t>
            </a:r>
            <a:endParaRPr b="0" i="0" sz="2100" u="none" cap="none" strike="noStrike">
              <a:solidFill>
                <a:schemeClr val="dk1"/>
              </a:solidFill>
              <a:latin typeface="Arial"/>
              <a:ea typeface="Arial"/>
              <a:cs typeface="Arial"/>
              <a:sym typeface="Aria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Stanford</a:t>
            </a:r>
            <a:endParaRPr b="0" i="0" sz="2100" u="none" cap="none" strike="noStrike">
              <a:solidFill>
                <a:schemeClr val="dk1"/>
              </a:solidFill>
              <a:latin typeface="Arial"/>
              <a:ea typeface="Arial"/>
              <a:cs typeface="Arial"/>
              <a:sym typeface="Aria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Temple University Hospital</a:t>
            </a:r>
            <a:endParaRPr b="0" i="0" sz="2100" u="none" cap="none" strike="noStrike">
              <a:solidFill>
                <a:schemeClr val="dk1"/>
              </a:solidFill>
              <a:latin typeface="Arial"/>
              <a:ea typeface="Arial"/>
              <a:cs typeface="Arial"/>
              <a:sym typeface="Aria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UC Davis Medical Center</a:t>
            </a:r>
            <a:endParaRPr b="0" i="0" sz="2100" u="none" cap="none" strike="noStrike">
              <a:solidFill>
                <a:schemeClr val="dk1"/>
              </a:solidFill>
              <a:latin typeface="Arial"/>
              <a:ea typeface="Arial"/>
              <a:cs typeface="Arial"/>
              <a:sym typeface="Aria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UCSF Medical Center</a:t>
            </a:r>
            <a:endParaRPr b="0" i="0" sz="2100" u="none" cap="none" strike="noStrike">
              <a:solidFill>
                <a:schemeClr val="dk1"/>
              </a:solidFill>
              <a:latin typeface="Arial"/>
              <a:ea typeface="Arial"/>
              <a:cs typeface="Arial"/>
              <a:sym typeface="Aria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University of Michigan University Hospital</a:t>
            </a:r>
            <a:endParaRPr b="0" i="0" sz="2100" u="none" cap="none" strike="noStrike">
              <a:solidFill>
                <a:schemeClr val="dk1"/>
              </a:solidFill>
              <a:latin typeface="Arial"/>
              <a:ea typeface="Arial"/>
              <a:cs typeface="Arial"/>
              <a:sym typeface="Aria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University of Iowa Medical Center</a:t>
            </a:r>
            <a:endParaRPr b="0" i="0" sz="2100" u="none" cap="none" strike="noStrike">
              <a:solidFill>
                <a:schemeClr val="dk1"/>
              </a:solidFill>
              <a:latin typeface="Arial"/>
              <a:ea typeface="Arial"/>
              <a:cs typeface="Arial"/>
              <a:sym typeface="Aria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UPMC Presbyterian Hospital</a:t>
            </a:r>
            <a:endParaRPr b="0" i="0" sz="2100" u="none" cap="none" strike="noStrike">
              <a:solidFill>
                <a:schemeClr val="dk1"/>
              </a:solidFill>
              <a:latin typeface="Arial"/>
              <a:ea typeface="Arial"/>
              <a:cs typeface="Arial"/>
              <a:sym typeface="Aria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UPMC Children’s Hospital of Pittsburgh</a:t>
            </a:r>
            <a:endParaRPr b="0" i="0" sz="2100" u="none" cap="none" strike="noStrike">
              <a:solidFill>
                <a:schemeClr val="dk1"/>
              </a:solidFill>
              <a:latin typeface="Arial"/>
              <a:ea typeface="Arial"/>
              <a:cs typeface="Arial"/>
              <a:sym typeface="Aria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UVA Medical Center</a:t>
            </a:r>
            <a:endParaRPr b="0" i="0" sz="2100" u="none" cap="none" strike="noStrike">
              <a:solidFill>
                <a:schemeClr val="dk1"/>
              </a:solidFill>
              <a:latin typeface="Arial"/>
              <a:ea typeface="Arial"/>
              <a:cs typeface="Arial"/>
              <a:sym typeface="Aria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Yale New Haven Hospital</a:t>
            </a:r>
            <a:endParaRPr b="0" i="0" sz="2100" u="none" cap="none" strike="noStrike">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pic>
        <p:nvPicPr>
          <p:cNvPr id="273" name="Google Shape;273;g3db1b23bfce_0_1" title="ppt9F1F.pptx  -  AutoRecovered.png"/>
          <p:cNvPicPr preferRelativeResize="0"/>
          <p:nvPr/>
        </p:nvPicPr>
        <p:blipFill>
          <a:blip r:embed="rId3">
            <a:alphaModFix/>
          </a:blip>
          <a:stretch>
            <a:fillRect/>
          </a:stretch>
        </p:blipFill>
        <p:spPr>
          <a:xfrm>
            <a:off x="0" y="0"/>
            <a:ext cx="12192000" cy="6858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pic>
        <p:nvPicPr>
          <p:cNvPr descr="A close-up of a logo&#10;&#10;AI-generated content may be incorrect." id="278" name="Google Shape;278;g3db1b23bfce_0_25"/>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279" name="Google Shape;279;g3db1b23bfce_0_25"/>
          <p:cNvSpPr txBox="1"/>
          <p:nvPr>
            <p:ph type="title"/>
          </p:nvPr>
        </p:nvSpPr>
        <p:spPr>
          <a:xfrm>
            <a:off x="303325" y="129325"/>
            <a:ext cx="10411500" cy="13257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Sites with CIRB Approval: 22 / 69</a:t>
            </a:r>
            <a:endParaRPr b="1">
              <a:solidFill>
                <a:srgbClr val="743192"/>
              </a:solidFill>
              <a:latin typeface="Arial"/>
              <a:ea typeface="Arial"/>
              <a:cs typeface="Arial"/>
              <a:sym typeface="Arial"/>
            </a:endParaRPr>
          </a:p>
        </p:txBody>
      </p:sp>
      <p:sp>
        <p:nvSpPr>
          <p:cNvPr id="280" name="Google Shape;280;g3db1b23bfce_0_25"/>
          <p:cNvSpPr txBox="1"/>
          <p:nvPr/>
        </p:nvSpPr>
        <p:spPr>
          <a:xfrm>
            <a:off x="267225" y="1480375"/>
            <a:ext cx="6030300" cy="4274400"/>
          </a:xfrm>
          <a:prstGeom prst="rect">
            <a:avLst/>
          </a:prstGeom>
          <a:noFill/>
          <a:ln>
            <a:noFill/>
          </a:ln>
        </p:spPr>
        <p:txBody>
          <a:bodyPr anchorCtr="0" anchor="t" bIns="45700" lIns="91425" spcFirstLastPara="1" rIns="91425" wrap="square" tIns="45700">
            <a:spAutoFit/>
          </a:bodyPr>
          <a:lstStyle/>
          <a:p>
            <a:pPr indent="-368300" lvl="0" marL="457200" marR="0" rtl="0" algn="l">
              <a:lnSpc>
                <a:spcPct val="100000"/>
              </a:lnSpc>
              <a:spcBef>
                <a:spcPts val="0"/>
              </a:spcBef>
              <a:spcAft>
                <a:spcPts val="0"/>
              </a:spcAft>
              <a:buClr>
                <a:schemeClr val="dk1"/>
              </a:buClr>
              <a:buSzPts val="2200"/>
              <a:buChar char="•"/>
            </a:pPr>
            <a:r>
              <a:rPr lang="en-US" sz="2200"/>
              <a:t>Arthur M. Blank Hospital</a:t>
            </a:r>
            <a:endParaRPr sz="2200"/>
          </a:p>
          <a:p>
            <a:pPr indent="-368300" lvl="0" marL="457200" rtl="0" algn="l">
              <a:lnSpc>
                <a:spcPct val="115000"/>
              </a:lnSpc>
              <a:spcBef>
                <a:spcPts val="0"/>
              </a:spcBef>
              <a:spcAft>
                <a:spcPts val="0"/>
              </a:spcAft>
              <a:buClr>
                <a:schemeClr val="dk1"/>
              </a:buClr>
              <a:buSzPts val="2200"/>
              <a:buChar char="•"/>
            </a:pPr>
            <a:r>
              <a:rPr lang="en-US" sz="2200"/>
              <a:t>Banner University Medical Center </a:t>
            </a:r>
            <a:endParaRPr sz="2200"/>
          </a:p>
          <a:p>
            <a:pPr indent="-368300" lvl="0" marL="457200" rtl="0" algn="l">
              <a:lnSpc>
                <a:spcPct val="115000"/>
              </a:lnSpc>
              <a:spcBef>
                <a:spcPts val="0"/>
              </a:spcBef>
              <a:spcAft>
                <a:spcPts val="0"/>
              </a:spcAft>
              <a:buClr>
                <a:schemeClr val="dk1"/>
              </a:buClr>
              <a:buSzPts val="2200"/>
              <a:buChar char="•"/>
            </a:pPr>
            <a:r>
              <a:rPr lang="en-US" sz="2200"/>
              <a:t>Children's National Medical Center</a:t>
            </a:r>
            <a:endParaRPr sz="2200"/>
          </a:p>
          <a:p>
            <a:pPr indent="-368300" lvl="0" marL="457200" rtl="0" algn="l">
              <a:lnSpc>
                <a:spcPct val="115000"/>
              </a:lnSpc>
              <a:spcBef>
                <a:spcPts val="0"/>
              </a:spcBef>
              <a:spcAft>
                <a:spcPts val="0"/>
              </a:spcAft>
              <a:buClr>
                <a:schemeClr val="dk1"/>
              </a:buClr>
              <a:buSzPts val="2200"/>
              <a:buChar char="•"/>
            </a:pPr>
            <a:r>
              <a:rPr lang="en-US" sz="2200"/>
              <a:t>Emory University Hospital</a:t>
            </a:r>
            <a:endParaRPr sz="2200"/>
          </a:p>
          <a:p>
            <a:pPr indent="-368300" lvl="0" marL="457200" rtl="0" algn="l">
              <a:lnSpc>
                <a:spcPct val="115000"/>
              </a:lnSpc>
              <a:spcBef>
                <a:spcPts val="0"/>
              </a:spcBef>
              <a:spcAft>
                <a:spcPts val="0"/>
              </a:spcAft>
              <a:buClr>
                <a:schemeClr val="dk1"/>
              </a:buClr>
              <a:buSzPts val="2200"/>
              <a:buChar char="•"/>
            </a:pPr>
            <a:r>
              <a:rPr lang="en-US" sz="2200"/>
              <a:t>Grady Memorial Hospital</a:t>
            </a:r>
            <a:endParaRPr sz="2200"/>
          </a:p>
          <a:p>
            <a:pPr indent="-368300" lvl="0" marL="457200" rtl="0" algn="l">
              <a:lnSpc>
                <a:spcPct val="115000"/>
              </a:lnSpc>
              <a:spcBef>
                <a:spcPts val="0"/>
              </a:spcBef>
              <a:spcAft>
                <a:spcPts val="0"/>
              </a:spcAft>
              <a:buClr>
                <a:schemeClr val="dk1"/>
              </a:buClr>
              <a:buSzPts val="2200"/>
              <a:buChar char="•"/>
            </a:pPr>
            <a:r>
              <a:rPr lang="en-US" sz="2200"/>
              <a:t>Harborview Medical Center</a:t>
            </a:r>
            <a:endParaRPr sz="2200"/>
          </a:p>
          <a:p>
            <a:pPr indent="-368300" lvl="0" marL="457200" rtl="0" algn="l">
              <a:lnSpc>
                <a:spcPct val="115000"/>
              </a:lnSpc>
              <a:spcBef>
                <a:spcPts val="0"/>
              </a:spcBef>
              <a:spcAft>
                <a:spcPts val="0"/>
              </a:spcAft>
              <a:buClr>
                <a:schemeClr val="dk1"/>
              </a:buClr>
              <a:buSzPts val="2200"/>
              <a:buChar char="•"/>
            </a:pPr>
            <a:r>
              <a:rPr lang="en-US" sz="2200"/>
              <a:t>IU Health Methodist Hospital</a:t>
            </a:r>
            <a:endParaRPr sz="2200"/>
          </a:p>
          <a:p>
            <a:pPr indent="-368300" lvl="0" marL="457200" rtl="0" algn="l">
              <a:lnSpc>
                <a:spcPct val="115000"/>
              </a:lnSpc>
              <a:spcBef>
                <a:spcPts val="0"/>
              </a:spcBef>
              <a:spcAft>
                <a:spcPts val="0"/>
              </a:spcAft>
              <a:buClr>
                <a:schemeClr val="dk1"/>
              </a:buClr>
              <a:buSzPts val="2200"/>
              <a:buChar char="•"/>
            </a:pPr>
            <a:r>
              <a:rPr lang="en-US" sz="2200"/>
              <a:t>Jefferson Einstein Philadelphia Hospital</a:t>
            </a:r>
            <a:endParaRPr sz="2200"/>
          </a:p>
          <a:p>
            <a:pPr indent="-368300" lvl="0" marL="457200" rtl="0" algn="l">
              <a:lnSpc>
                <a:spcPct val="115000"/>
              </a:lnSpc>
              <a:spcBef>
                <a:spcPts val="0"/>
              </a:spcBef>
              <a:spcAft>
                <a:spcPts val="0"/>
              </a:spcAft>
              <a:buClr>
                <a:schemeClr val="dk1"/>
              </a:buClr>
              <a:buSzPts val="2200"/>
              <a:buChar char="•"/>
            </a:pPr>
            <a:r>
              <a:rPr lang="en-US" sz="2200"/>
              <a:t>Memorial Hermann</a:t>
            </a:r>
            <a:endParaRPr sz="2200"/>
          </a:p>
          <a:p>
            <a:pPr indent="-368300" lvl="0" marL="457200" rtl="0" algn="l">
              <a:lnSpc>
                <a:spcPct val="115000"/>
              </a:lnSpc>
              <a:spcBef>
                <a:spcPts val="0"/>
              </a:spcBef>
              <a:spcAft>
                <a:spcPts val="0"/>
              </a:spcAft>
              <a:buClr>
                <a:schemeClr val="dk1"/>
              </a:buClr>
              <a:buSzPts val="2200"/>
              <a:buChar char="•"/>
            </a:pPr>
            <a:r>
              <a:rPr lang="en-US" sz="2200"/>
              <a:t>Nationwide Children's Hospital</a:t>
            </a:r>
            <a:endParaRPr sz="2200"/>
          </a:p>
          <a:p>
            <a:pPr indent="-368300" lvl="0" marL="457200" rtl="0" algn="l">
              <a:lnSpc>
                <a:spcPct val="115000"/>
              </a:lnSpc>
              <a:spcBef>
                <a:spcPts val="0"/>
              </a:spcBef>
              <a:spcAft>
                <a:spcPts val="0"/>
              </a:spcAft>
              <a:buClr>
                <a:schemeClr val="dk1"/>
              </a:buClr>
              <a:buSzPts val="2200"/>
              <a:buChar char="•"/>
            </a:pPr>
            <a:r>
              <a:rPr lang="en-US" sz="2200"/>
              <a:t>Nemours Children’s Hospital </a:t>
            </a:r>
            <a:endParaRPr sz="2200">
              <a:solidFill>
                <a:schemeClr val="dk1"/>
              </a:solidFill>
            </a:endParaRPr>
          </a:p>
        </p:txBody>
      </p:sp>
      <p:sp>
        <p:nvSpPr>
          <p:cNvPr id="281" name="Google Shape;281;g3db1b23bfce_0_25"/>
          <p:cNvSpPr txBox="1"/>
          <p:nvPr/>
        </p:nvSpPr>
        <p:spPr>
          <a:xfrm>
            <a:off x="5752625" y="1455025"/>
            <a:ext cx="6030300" cy="4325100"/>
          </a:xfrm>
          <a:prstGeom prst="rect">
            <a:avLst/>
          </a:prstGeom>
          <a:noFill/>
          <a:ln>
            <a:noFill/>
          </a:ln>
        </p:spPr>
        <p:txBody>
          <a:bodyPr anchorCtr="0" anchor="t" bIns="45700" lIns="91425" spcFirstLastPara="1" rIns="91425" wrap="square" tIns="45700">
            <a:spAutoFit/>
          </a:bodyPr>
          <a:lstStyle/>
          <a:p>
            <a:pPr indent="-368300" lvl="0" marL="457200" rtl="0" algn="l">
              <a:lnSpc>
                <a:spcPct val="115000"/>
              </a:lnSpc>
              <a:spcBef>
                <a:spcPts val="0"/>
              </a:spcBef>
              <a:spcAft>
                <a:spcPts val="0"/>
              </a:spcAft>
              <a:buClr>
                <a:schemeClr val="dk1"/>
              </a:buClr>
              <a:buSzPts val="2200"/>
              <a:buChar char="•"/>
            </a:pPr>
            <a:r>
              <a:rPr lang="en-US" sz="2200"/>
              <a:t>Oregon Health &amp; Sciences University </a:t>
            </a:r>
            <a:endParaRPr sz="2200"/>
          </a:p>
          <a:p>
            <a:pPr indent="-368300" lvl="0" marL="457200" rtl="0" algn="l">
              <a:lnSpc>
                <a:spcPct val="115000"/>
              </a:lnSpc>
              <a:spcBef>
                <a:spcPts val="0"/>
              </a:spcBef>
              <a:spcAft>
                <a:spcPts val="0"/>
              </a:spcAft>
              <a:buClr>
                <a:schemeClr val="dk1"/>
              </a:buClr>
              <a:buSzPts val="2200"/>
              <a:buChar char="•"/>
            </a:pPr>
            <a:r>
              <a:rPr lang="en-US" sz="2200"/>
              <a:t>OSU Wexner Medical Center</a:t>
            </a:r>
            <a:endParaRPr sz="2200"/>
          </a:p>
          <a:p>
            <a:pPr indent="-368300" lvl="0" marL="457200" rtl="0" algn="l">
              <a:lnSpc>
                <a:spcPct val="115000"/>
              </a:lnSpc>
              <a:spcBef>
                <a:spcPts val="0"/>
              </a:spcBef>
              <a:spcAft>
                <a:spcPts val="0"/>
              </a:spcAft>
              <a:buClr>
                <a:schemeClr val="dk1"/>
              </a:buClr>
              <a:buSzPts val="2200"/>
              <a:buChar char="•"/>
            </a:pPr>
            <a:r>
              <a:rPr lang="en-US" sz="2200"/>
              <a:t>Reading Hospital</a:t>
            </a:r>
            <a:endParaRPr sz="2200"/>
          </a:p>
          <a:p>
            <a:pPr indent="-368300" lvl="0" marL="457200" rtl="0" algn="l">
              <a:lnSpc>
                <a:spcPct val="115000"/>
              </a:lnSpc>
              <a:spcBef>
                <a:spcPts val="0"/>
              </a:spcBef>
              <a:spcAft>
                <a:spcPts val="0"/>
              </a:spcAft>
              <a:buClr>
                <a:schemeClr val="dk1"/>
              </a:buClr>
              <a:buSzPts val="2200"/>
              <a:buChar char="•"/>
            </a:pPr>
            <a:r>
              <a:rPr lang="en-US" sz="2200"/>
              <a:t>Riley Hospital for Children/IU Health</a:t>
            </a:r>
            <a:endParaRPr sz="2200"/>
          </a:p>
          <a:p>
            <a:pPr indent="-368300" lvl="0" marL="457200" rtl="0" algn="l">
              <a:lnSpc>
                <a:spcPct val="115000"/>
              </a:lnSpc>
              <a:spcBef>
                <a:spcPts val="0"/>
              </a:spcBef>
              <a:spcAft>
                <a:spcPts val="0"/>
              </a:spcAft>
              <a:buClr>
                <a:schemeClr val="dk1"/>
              </a:buClr>
              <a:buSzPts val="2200"/>
              <a:buChar char="•"/>
            </a:pPr>
            <a:r>
              <a:rPr lang="en-US" sz="2200"/>
              <a:t>Temple University Hospital</a:t>
            </a:r>
            <a:endParaRPr sz="2200"/>
          </a:p>
          <a:p>
            <a:pPr indent="-368300" lvl="0" marL="457200" rtl="0" algn="l">
              <a:lnSpc>
                <a:spcPct val="115000"/>
              </a:lnSpc>
              <a:spcBef>
                <a:spcPts val="0"/>
              </a:spcBef>
              <a:spcAft>
                <a:spcPts val="0"/>
              </a:spcAft>
              <a:buClr>
                <a:schemeClr val="dk1"/>
              </a:buClr>
              <a:buSzPts val="2200"/>
              <a:buChar char="•"/>
            </a:pPr>
            <a:r>
              <a:rPr lang="en-US" sz="2200"/>
              <a:t>UC Davis Medical Center</a:t>
            </a:r>
            <a:endParaRPr sz="2200"/>
          </a:p>
          <a:p>
            <a:pPr indent="-368300" lvl="0" marL="457200" rtl="0" algn="l">
              <a:lnSpc>
                <a:spcPct val="115000"/>
              </a:lnSpc>
              <a:spcBef>
                <a:spcPts val="0"/>
              </a:spcBef>
              <a:spcAft>
                <a:spcPts val="0"/>
              </a:spcAft>
              <a:buClr>
                <a:schemeClr val="dk1"/>
              </a:buClr>
              <a:buSzPts val="2200"/>
              <a:buChar char="•"/>
            </a:pPr>
            <a:r>
              <a:rPr lang="en-US" sz="2200"/>
              <a:t>University of Michigan </a:t>
            </a:r>
            <a:endParaRPr sz="2200"/>
          </a:p>
          <a:p>
            <a:pPr indent="-368300" lvl="0" marL="457200" rtl="0" algn="l">
              <a:lnSpc>
                <a:spcPct val="115000"/>
              </a:lnSpc>
              <a:spcBef>
                <a:spcPts val="0"/>
              </a:spcBef>
              <a:spcAft>
                <a:spcPts val="0"/>
              </a:spcAft>
              <a:buClr>
                <a:schemeClr val="dk1"/>
              </a:buClr>
              <a:buSzPts val="2200"/>
              <a:buChar char="•"/>
            </a:pPr>
            <a:r>
              <a:rPr lang="en-US" sz="2200"/>
              <a:t>UPMC Children's Hospital of Pittsburgh</a:t>
            </a:r>
            <a:endParaRPr sz="2200"/>
          </a:p>
          <a:p>
            <a:pPr indent="-368300" lvl="0" marL="457200" rtl="0" algn="l">
              <a:lnSpc>
                <a:spcPct val="115000"/>
              </a:lnSpc>
              <a:spcBef>
                <a:spcPts val="0"/>
              </a:spcBef>
              <a:spcAft>
                <a:spcPts val="0"/>
              </a:spcAft>
              <a:buClr>
                <a:schemeClr val="dk1"/>
              </a:buClr>
              <a:buSzPts val="2200"/>
              <a:buChar char="•"/>
            </a:pPr>
            <a:r>
              <a:rPr lang="en-US" sz="2200"/>
              <a:t>UPMC Presbyterian Hospital</a:t>
            </a:r>
            <a:endParaRPr sz="2200"/>
          </a:p>
          <a:p>
            <a:pPr indent="-368300" lvl="0" marL="457200" rtl="0" algn="l">
              <a:lnSpc>
                <a:spcPct val="115000"/>
              </a:lnSpc>
              <a:spcBef>
                <a:spcPts val="0"/>
              </a:spcBef>
              <a:spcAft>
                <a:spcPts val="0"/>
              </a:spcAft>
              <a:buClr>
                <a:schemeClr val="dk1"/>
              </a:buClr>
              <a:buSzPts val="2200"/>
              <a:buChar char="•"/>
            </a:pPr>
            <a:r>
              <a:rPr lang="en-US" sz="2200"/>
              <a:t>UVA Medical Center</a:t>
            </a:r>
            <a:endParaRPr sz="2200"/>
          </a:p>
          <a:p>
            <a:pPr indent="-368300" lvl="0" marL="457200" rtl="0" algn="l">
              <a:lnSpc>
                <a:spcPct val="115000"/>
              </a:lnSpc>
              <a:spcBef>
                <a:spcPts val="0"/>
              </a:spcBef>
              <a:spcAft>
                <a:spcPts val="0"/>
              </a:spcAft>
              <a:buClr>
                <a:schemeClr val="dk1"/>
              </a:buClr>
              <a:buSzPts val="2200"/>
              <a:buChar char="•"/>
            </a:pPr>
            <a:r>
              <a:rPr lang="en-US" sz="2200"/>
              <a:t>Yale New Haven Hospital</a:t>
            </a:r>
            <a:endParaRPr sz="22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g3d460df9019_1_0"/>
          <p:cNvSpPr txBox="1"/>
          <p:nvPr>
            <p:ph type="title"/>
          </p:nvPr>
        </p:nvSpPr>
        <p:spPr>
          <a:xfrm>
            <a:off x="838200" y="1975075"/>
            <a:ext cx="10515600" cy="26385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Enrollment Experiences</a:t>
            </a:r>
            <a:endParaRPr b="1">
              <a:solidFill>
                <a:srgbClr val="743192"/>
              </a:solidFill>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rPr b="1" lang="en-US">
                <a:latin typeface="Arial"/>
                <a:ea typeface="Arial"/>
                <a:cs typeface="Arial"/>
                <a:sym typeface="Arial"/>
              </a:rPr>
              <a:t>UC Davis Medical Center</a:t>
            </a:r>
            <a:endParaRPr b="1">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rPr lang="en-US">
                <a:latin typeface="Arial"/>
                <a:ea typeface="Arial"/>
                <a:cs typeface="Arial"/>
                <a:sym typeface="Arial"/>
              </a:rPr>
              <a:t>PI: Daniel Nishijima &amp; Pranav Shetty</a:t>
            </a:r>
            <a:endParaRPr>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rPr lang="en-US">
                <a:latin typeface="Arial"/>
                <a:ea typeface="Arial"/>
                <a:cs typeface="Arial"/>
                <a:sym typeface="Arial"/>
              </a:rPr>
              <a:t>PSC: Donovan Nielsen </a:t>
            </a:r>
            <a:endParaRPr>
              <a:latin typeface="Arial"/>
              <a:ea typeface="Arial"/>
              <a:cs typeface="Arial"/>
              <a:sym typeface="Arial"/>
            </a:endParaRPr>
          </a:p>
        </p:txBody>
      </p:sp>
      <p:pic>
        <p:nvPicPr>
          <p:cNvPr descr="A close-up of a logo&#10;&#10;AI-generated content may be incorrect." id="287" name="Google Shape;287;g3d460df9019_1_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91" name="Shape 291"/>
        <p:cNvGrpSpPr/>
        <p:nvPr/>
      </p:nvGrpSpPr>
      <p:grpSpPr>
        <a:xfrm>
          <a:off x="0" y="0"/>
          <a:ext cx="0" cy="0"/>
          <a:chOff x="0" y="0"/>
          <a:chExt cx="0" cy="0"/>
        </a:xfrm>
      </p:grpSpPr>
      <p:sp>
        <p:nvSpPr>
          <p:cNvPr id="292" name="Google Shape;292;g3c2f736c8a3_2_75"/>
          <p:cNvSpPr txBox="1"/>
          <p:nvPr>
            <p:ph type="title"/>
          </p:nvPr>
        </p:nvSpPr>
        <p:spPr>
          <a:xfrm>
            <a:off x="429633" y="148183"/>
            <a:ext cx="5442357"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Study Timeline</a:t>
            </a:r>
            <a:endParaRPr>
              <a:solidFill>
                <a:srgbClr val="743192"/>
              </a:solidFill>
              <a:latin typeface="Arial"/>
              <a:ea typeface="Arial"/>
              <a:cs typeface="Arial"/>
              <a:sym typeface="Arial"/>
            </a:endParaRPr>
          </a:p>
        </p:txBody>
      </p:sp>
      <p:pic>
        <p:nvPicPr>
          <p:cNvPr descr="A close-up of a logo&#10;&#10;AI-generated content may be incorrect." id="293" name="Google Shape;293;g3c2f736c8a3_2_75"/>
          <p:cNvPicPr preferRelativeResize="0"/>
          <p:nvPr>
            <p:ph idx="1" type="body"/>
          </p:nvPr>
        </p:nvPicPr>
        <p:blipFill rotWithShape="1">
          <a:blip r:embed="rId3">
            <a:alphaModFix/>
          </a:blip>
          <a:srcRect b="0" l="0" r="0" t="0"/>
          <a:stretch/>
        </p:blipFill>
        <p:spPr>
          <a:xfrm>
            <a:off x="9265180" y="207333"/>
            <a:ext cx="2642218" cy="1169775"/>
          </a:xfrm>
          <a:prstGeom prst="rect">
            <a:avLst/>
          </a:prstGeom>
          <a:noFill/>
          <a:ln>
            <a:noFill/>
          </a:ln>
        </p:spPr>
      </p:pic>
      <p:sp>
        <p:nvSpPr>
          <p:cNvPr id="294" name="Google Shape;294;g3c2f736c8a3_2_75"/>
          <p:cNvSpPr txBox="1"/>
          <p:nvPr/>
        </p:nvSpPr>
        <p:spPr>
          <a:xfrm>
            <a:off x="517792" y="1284303"/>
            <a:ext cx="10708500" cy="35403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Award entered an NCE in January pending completion of Y1 milestones</a:t>
            </a:r>
            <a:endParaRPr b="0" i="0" sz="32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February 2026: 1</a:t>
            </a:r>
            <a:r>
              <a:rPr b="0" baseline="30000" i="0" lang="en-US" sz="3200" u="none" cap="none" strike="noStrike">
                <a:solidFill>
                  <a:schemeClr val="dk1"/>
                </a:solidFill>
                <a:latin typeface="Arial"/>
                <a:ea typeface="Arial"/>
                <a:cs typeface="Arial"/>
                <a:sym typeface="Arial"/>
              </a:rPr>
              <a:t>st</a:t>
            </a:r>
            <a:r>
              <a:rPr b="0" i="0" lang="en-US" sz="3200" u="none" cap="none" strike="noStrike">
                <a:solidFill>
                  <a:schemeClr val="dk1"/>
                </a:solidFill>
                <a:latin typeface="Arial"/>
                <a:ea typeface="Arial"/>
                <a:cs typeface="Arial"/>
                <a:sym typeface="Arial"/>
              </a:rPr>
              <a:t> site released to enroll</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February 2026: 1</a:t>
            </a:r>
            <a:r>
              <a:rPr b="0" baseline="30000" i="0" lang="en-US" sz="3200" u="none" cap="none" strike="noStrike">
                <a:solidFill>
                  <a:schemeClr val="dk1"/>
                </a:solidFill>
                <a:latin typeface="Arial"/>
                <a:ea typeface="Arial"/>
                <a:cs typeface="Arial"/>
                <a:sym typeface="Arial"/>
              </a:rPr>
              <a:t>st</a:t>
            </a:r>
            <a:r>
              <a:rPr b="0" i="0" lang="en-US" sz="3200" u="none" cap="none" strike="noStrike">
                <a:solidFill>
                  <a:schemeClr val="dk1"/>
                </a:solidFill>
                <a:latin typeface="Arial"/>
                <a:ea typeface="Arial"/>
                <a:cs typeface="Arial"/>
                <a:sym typeface="Arial"/>
              </a:rPr>
              <a:t> participant randomized</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End of May 2026: 50% sites CIRB approved</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End of June 2026: 50% sites released to enroll</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98" name="Shape 298"/>
        <p:cNvGrpSpPr/>
        <p:nvPr/>
      </p:nvGrpSpPr>
      <p:grpSpPr>
        <a:xfrm>
          <a:off x="0" y="0"/>
          <a:ext cx="0" cy="0"/>
          <a:chOff x="0" y="0"/>
          <a:chExt cx="0" cy="0"/>
        </a:xfrm>
      </p:grpSpPr>
      <p:sp>
        <p:nvSpPr>
          <p:cNvPr id="299" name="Google Shape;299;g3c2f736c8a3_2_82"/>
          <p:cNvSpPr txBox="1"/>
          <p:nvPr>
            <p:ph type="title"/>
          </p:nvPr>
        </p:nvSpPr>
        <p:spPr>
          <a:xfrm>
            <a:off x="429633" y="148183"/>
            <a:ext cx="7414377"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Contracts &amp; Payments</a:t>
            </a:r>
            <a:endParaRPr>
              <a:solidFill>
                <a:srgbClr val="743192"/>
              </a:solidFill>
              <a:latin typeface="Arial"/>
              <a:ea typeface="Arial"/>
              <a:cs typeface="Arial"/>
              <a:sym typeface="Arial"/>
            </a:endParaRPr>
          </a:p>
        </p:txBody>
      </p:sp>
      <p:pic>
        <p:nvPicPr>
          <p:cNvPr descr="A close-up of a logo&#10;&#10;AI-generated content may be incorrect." id="300" name="Google Shape;300;g3c2f736c8a3_2_82"/>
          <p:cNvPicPr preferRelativeResize="0"/>
          <p:nvPr>
            <p:ph idx="1" type="body"/>
          </p:nvPr>
        </p:nvPicPr>
        <p:blipFill rotWithShape="1">
          <a:blip r:embed="rId3">
            <a:alphaModFix/>
          </a:blip>
          <a:srcRect b="0" l="0" r="0" t="0"/>
          <a:stretch/>
        </p:blipFill>
        <p:spPr>
          <a:xfrm>
            <a:off x="9265180" y="207333"/>
            <a:ext cx="2642218" cy="1169775"/>
          </a:xfrm>
          <a:prstGeom prst="rect">
            <a:avLst/>
          </a:prstGeom>
          <a:noFill/>
          <a:ln>
            <a:noFill/>
          </a:ln>
        </p:spPr>
      </p:pic>
      <p:sp>
        <p:nvSpPr>
          <p:cNvPr id="301" name="Google Shape;301;g3c2f736c8a3_2_82"/>
          <p:cNvSpPr txBox="1"/>
          <p:nvPr/>
        </p:nvSpPr>
        <p:spPr>
          <a:xfrm>
            <a:off x="517792" y="1284303"/>
            <a:ext cx="11138100" cy="57876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Award entered a NCE in January </a:t>
            </a:r>
            <a:endParaRPr b="0" i="0" sz="32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Contract extensions in progress between Michigan &amp; hubs: required before site payments can be processed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Milestone start-up payments ($10,000 ea. including F&amp;A):</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#1: Local IRB ceding approval; eDOA accepted; Local Context Form; UAB intake meeting; plans for 2 in-person CC events</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#2: Readiness call completed &amp; open to enrollment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Arial"/>
              <a:ea typeface="Arial"/>
              <a:cs typeface="Arial"/>
              <a:sym typeface="Arial"/>
            </a:endParaRPr>
          </a:p>
          <a:p>
            <a:pPr indent="-82550" lvl="0" marL="28575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05" name="Shape 305"/>
        <p:cNvGrpSpPr/>
        <p:nvPr/>
      </p:nvGrpSpPr>
      <p:grpSpPr>
        <a:xfrm>
          <a:off x="0" y="0"/>
          <a:ext cx="0" cy="0"/>
          <a:chOff x="0" y="0"/>
          <a:chExt cx="0" cy="0"/>
        </a:xfrm>
      </p:grpSpPr>
      <p:sp>
        <p:nvSpPr>
          <p:cNvPr id="306" name="Google Shape;306;g3cd674dd85e_0_0"/>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Ancillary Studies</a:t>
            </a:r>
            <a:endParaRPr>
              <a:solidFill>
                <a:srgbClr val="743192"/>
              </a:solidFill>
              <a:latin typeface="Arial"/>
              <a:ea typeface="Arial"/>
              <a:cs typeface="Arial"/>
              <a:sym typeface="Arial"/>
            </a:endParaRPr>
          </a:p>
        </p:txBody>
      </p:sp>
      <p:pic>
        <p:nvPicPr>
          <p:cNvPr descr="A close-up of a logo&#10;&#10;AI-generated content may be incorrect." id="307" name="Google Shape;307;g3cd674dd85e_0_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308" name="Google Shape;308;g3cd674dd85e_0_0"/>
          <p:cNvSpPr txBox="1"/>
          <p:nvPr/>
        </p:nvSpPr>
        <p:spPr>
          <a:xfrm>
            <a:off x="517800" y="1284300"/>
            <a:ext cx="11138100" cy="63384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3200"/>
              <a:buFont typeface="Arial"/>
              <a:buChar char="•"/>
            </a:pPr>
            <a:r>
              <a:rPr b="1" i="0" lang="en-US" sz="3200" u="none" cap="none" strike="noStrike">
                <a:solidFill>
                  <a:schemeClr val="dk1"/>
                </a:solidFill>
                <a:latin typeface="Arial"/>
                <a:ea typeface="Arial"/>
                <a:cs typeface="Arial"/>
                <a:sym typeface="Arial"/>
              </a:rPr>
              <a:t>KPOP:</a:t>
            </a:r>
            <a:r>
              <a:rPr b="0" i="0" lang="en-US" sz="3200" u="none" cap="none" strike="noStrike">
                <a:solidFill>
                  <a:schemeClr val="dk1"/>
                </a:solidFill>
                <a:latin typeface="Arial"/>
                <a:ea typeface="Arial"/>
                <a:cs typeface="Arial"/>
                <a:sym typeface="Arial"/>
              </a:rPr>
              <a:t> </a:t>
            </a:r>
            <a:r>
              <a:rPr b="1" i="1" lang="en-US" sz="3200" u="none" cap="none" strike="noStrike">
                <a:solidFill>
                  <a:schemeClr val="dk1"/>
                </a:solidFill>
                <a:latin typeface="Arial"/>
                <a:ea typeface="Arial"/>
                <a:cs typeface="Arial"/>
                <a:sym typeface="Arial"/>
              </a:rPr>
              <a:t>K</a:t>
            </a:r>
            <a:r>
              <a:rPr b="0" i="1" lang="en-US" sz="3200" u="none" cap="none" strike="noStrike">
                <a:solidFill>
                  <a:schemeClr val="dk1"/>
                </a:solidFill>
                <a:latin typeface="Arial"/>
                <a:ea typeface="Arial"/>
                <a:cs typeface="Arial"/>
                <a:sym typeface="Arial"/>
              </a:rPr>
              <a:t>ESETT-</a:t>
            </a:r>
            <a:r>
              <a:rPr b="1" i="1" lang="en-US" sz="3200" u="none" cap="none" strike="noStrike">
                <a:solidFill>
                  <a:schemeClr val="dk1"/>
                </a:solidFill>
                <a:latin typeface="Arial"/>
                <a:ea typeface="Arial"/>
                <a:cs typeface="Arial"/>
                <a:sym typeface="Arial"/>
              </a:rPr>
              <a:t>P</a:t>
            </a:r>
            <a:r>
              <a:rPr b="0" i="1" lang="en-US" sz="3200" u="none" cap="none" strike="noStrike">
                <a:solidFill>
                  <a:schemeClr val="dk1"/>
                </a:solidFill>
                <a:latin typeface="Arial"/>
                <a:ea typeface="Arial"/>
                <a:cs typeface="Arial"/>
                <a:sym typeface="Arial"/>
              </a:rPr>
              <a:t>harmacokinetics </a:t>
            </a:r>
            <a:r>
              <a:rPr b="1" i="1" lang="en-US" sz="3200" u="none" cap="none" strike="noStrike">
                <a:solidFill>
                  <a:schemeClr val="dk1"/>
                </a:solidFill>
                <a:latin typeface="Arial"/>
                <a:ea typeface="Arial"/>
                <a:cs typeface="Arial"/>
                <a:sym typeface="Arial"/>
              </a:rPr>
              <a:t>O</a:t>
            </a:r>
            <a:r>
              <a:rPr b="0" i="1" lang="en-US" sz="3200" u="none" cap="none" strike="noStrike">
                <a:solidFill>
                  <a:schemeClr val="dk1"/>
                </a:solidFill>
                <a:latin typeface="Arial"/>
                <a:ea typeface="Arial"/>
                <a:cs typeface="Arial"/>
                <a:sym typeface="Arial"/>
              </a:rPr>
              <a:t>utcomes, and </a:t>
            </a:r>
            <a:r>
              <a:rPr b="1" i="1" lang="en-US" sz="3200" u="none" cap="none" strike="noStrike">
                <a:solidFill>
                  <a:schemeClr val="dk1"/>
                </a:solidFill>
                <a:latin typeface="Arial"/>
                <a:ea typeface="Arial"/>
                <a:cs typeface="Arial"/>
                <a:sym typeface="Arial"/>
              </a:rPr>
              <a:t>P</a:t>
            </a:r>
            <a:r>
              <a:rPr b="0" i="1" lang="en-US" sz="3200" u="none" cap="none" strike="noStrike">
                <a:solidFill>
                  <a:schemeClr val="dk1"/>
                </a:solidFill>
                <a:latin typeface="Arial"/>
                <a:ea typeface="Arial"/>
                <a:cs typeface="Arial"/>
                <a:sym typeface="Arial"/>
              </a:rPr>
              <a:t>harmacodynamics Study </a:t>
            </a:r>
            <a:r>
              <a:rPr b="0" i="0" lang="en-US" sz="3200" u="none" cap="none" strike="noStrike">
                <a:solidFill>
                  <a:schemeClr val="dk1"/>
                </a:solidFill>
                <a:latin typeface="Arial"/>
                <a:ea typeface="Arial"/>
                <a:cs typeface="Arial"/>
                <a:sym typeface="Arial"/>
              </a:rPr>
              <a:t>(MPI: Coles &amp; Rosenthal)</a:t>
            </a:r>
            <a:endParaRPr b="0" i="0" sz="3200" u="none" cap="none" strike="noStrike">
              <a:solidFill>
                <a:schemeClr val="dk1"/>
              </a:solidFill>
              <a:latin typeface="Arial"/>
              <a:ea typeface="Arial"/>
              <a:cs typeface="Arial"/>
              <a:sym typeface="Arial"/>
            </a:endParaRPr>
          </a:p>
          <a:p>
            <a:pPr indent="-393700" lvl="1" marL="914400" marR="0" rtl="0" algn="l">
              <a:lnSpc>
                <a:spcPct val="115000"/>
              </a:lnSpc>
              <a:spcBef>
                <a:spcPts val="0"/>
              </a:spcBef>
              <a:spcAft>
                <a:spcPts val="0"/>
              </a:spcAft>
              <a:buClr>
                <a:schemeClr val="dk1"/>
              </a:buClr>
              <a:buSzPts val="2600"/>
              <a:buFont typeface="Arial"/>
              <a:buChar char="•"/>
            </a:pPr>
            <a:r>
              <a:rPr b="0" i="0" lang="en-US" sz="2600" u="none" cap="none" strike="noStrike">
                <a:solidFill>
                  <a:schemeClr val="dk1"/>
                </a:solidFill>
                <a:latin typeface="Arial"/>
                <a:ea typeface="Arial"/>
                <a:cs typeface="Arial"/>
                <a:sym typeface="Arial"/>
              </a:rPr>
              <a:t>Scored outside the NINDS pay line but within the historical range for select-pay considerations</a:t>
            </a:r>
            <a:endParaRPr b="0" i="0" sz="2600" u="none" cap="none" strike="noStrike">
              <a:solidFill>
                <a:schemeClr val="dk1"/>
              </a:solidFill>
              <a:latin typeface="Arial"/>
              <a:ea typeface="Arial"/>
              <a:cs typeface="Arial"/>
              <a:sym typeface="Arial"/>
            </a:endParaRPr>
          </a:p>
          <a:p>
            <a:pPr indent="-393700" lvl="1" marL="914400" marR="0" rtl="0" algn="l">
              <a:lnSpc>
                <a:spcPct val="100000"/>
              </a:lnSpc>
              <a:spcBef>
                <a:spcPts val="0"/>
              </a:spcBef>
              <a:spcAft>
                <a:spcPts val="0"/>
              </a:spcAft>
              <a:buClr>
                <a:schemeClr val="dk1"/>
              </a:buClr>
              <a:buSzPts val="2600"/>
              <a:buFont typeface="Arial"/>
              <a:buChar char="•"/>
            </a:pPr>
            <a:r>
              <a:rPr b="0" i="0" lang="en-US" sz="2600" u="none" cap="none" strike="noStrike">
                <a:solidFill>
                  <a:schemeClr val="dk1"/>
                </a:solidFill>
                <a:latin typeface="Arial"/>
                <a:ea typeface="Arial"/>
                <a:cs typeface="Arial"/>
                <a:sym typeface="Arial"/>
              </a:rPr>
              <a:t>Planning for resubmission July 2026</a:t>
            </a:r>
            <a:endParaRPr b="0" i="0" sz="2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3200"/>
              <a:buFont typeface="Arial"/>
              <a:buChar char="•"/>
            </a:pPr>
            <a:r>
              <a:rPr b="1" i="0" lang="en-US" sz="3200" u="none" cap="none" strike="noStrike">
                <a:solidFill>
                  <a:schemeClr val="dk1"/>
                </a:solidFill>
                <a:latin typeface="Arial"/>
                <a:ea typeface="Arial"/>
                <a:cs typeface="Arial"/>
                <a:sym typeface="Arial"/>
              </a:rPr>
              <a:t>COGNISE: </a:t>
            </a:r>
            <a:r>
              <a:rPr b="1" i="1" lang="en-US" sz="3200" u="none" cap="none" strike="noStrike">
                <a:solidFill>
                  <a:schemeClr val="dk1"/>
                </a:solidFill>
                <a:latin typeface="Arial"/>
                <a:ea typeface="Arial"/>
                <a:cs typeface="Arial"/>
                <a:sym typeface="Arial"/>
              </a:rPr>
              <a:t>COG</a:t>
            </a:r>
            <a:r>
              <a:rPr b="0" i="1" lang="en-US" sz="3200" u="none" cap="none" strike="noStrike">
                <a:solidFill>
                  <a:schemeClr val="dk1"/>
                </a:solidFill>
                <a:latin typeface="Arial"/>
                <a:ea typeface="Arial"/>
                <a:cs typeface="Arial"/>
                <a:sym typeface="Arial"/>
              </a:rPr>
              <a:t>nition and </a:t>
            </a:r>
            <a:r>
              <a:rPr b="1" i="1" lang="en-US" sz="3200" u="none" cap="none" strike="noStrike">
                <a:solidFill>
                  <a:schemeClr val="dk1"/>
                </a:solidFill>
                <a:latin typeface="Arial"/>
                <a:ea typeface="Arial"/>
                <a:cs typeface="Arial"/>
                <a:sym typeface="Arial"/>
              </a:rPr>
              <a:t>N</a:t>
            </a:r>
            <a:r>
              <a:rPr b="0" i="1" lang="en-US" sz="3200" u="none" cap="none" strike="noStrike">
                <a:solidFill>
                  <a:schemeClr val="dk1"/>
                </a:solidFill>
                <a:latin typeface="Arial"/>
                <a:ea typeface="Arial"/>
                <a:cs typeface="Arial"/>
                <a:sym typeface="Arial"/>
              </a:rPr>
              <a:t>eurodegenerative biomarkers </a:t>
            </a:r>
            <a:r>
              <a:rPr b="1" i="1" lang="en-US" sz="3200" u="none" cap="none" strike="noStrike">
                <a:solidFill>
                  <a:schemeClr val="dk1"/>
                </a:solidFill>
                <a:latin typeface="Arial"/>
                <a:ea typeface="Arial"/>
                <a:cs typeface="Arial"/>
                <a:sym typeface="Arial"/>
              </a:rPr>
              <a:t>I</a:t>
            </a:r>
            <a:r>
              <a:rPr b="0" i="1" lang="en-US" sz="3200" u="none" cap="none" strike="noStrike">
                <a:solidFill>
                  <a:schemeClr val="dk1"/>
                </a:solidFill>
                <a:latin typeface="Arial"/>
                <a:ea typeface="Arial"/>
                <a:cs typeface="Arial"/>
                <a:sym typeface="Arial"/>
              </a:rPr>
              <a:t>n </a:t>
            </a:r>
            <a:r>
              <a:rPr b="1" i="1" lang="en-US" sz="3200" u="none" cap="none" strike="noStrike">
                <a:solidFill>
                  <a:schemeClr val="dk1"/>
                </a:solidFill>
                <a:latin typeface="Arial"/>
                <a:ea typeface="Arial"/>
                <a:cs typeface="Arial"/>
                <a:sym typeface="Arial"/>
              </a:rPr>
              <a:t>S</a:t>
            </a:r>
            <a:r>
              <a:rPr b="0" i="1" lang="en-US" sz="3200" u="none" cap="none" strike="noStrike">
                <a:solidFill>
                  <a:schemeClr val="dk1"/>
                </a:solidFill>
                <a:latin typeface="Arial"/>
                <a:ea typeface="Arial"/>
                <a:cs typeface="Arial"/>
                <a:sym typeface="Arial"/>
              </a:rPr>
              <a:t>tatus </a:t>
            </a:r>
            <a:r>
              <a:rPr b="1" i="1" lang="en-US" sz="3200" u="none" cap="none" strike="noStrike">
                <a:solidFill>
                  <a:schemeClr val="dk1"/>
                </a:solidFill>
                <a:latin typeface="Arial"/>
                <a:ea typeface="Arial"/>
                <a:cs typeface="Arial"/>
                <a:sym typeface="Arial"/>
              </a:rPr>
              <a:t>E</a:t>
            </a:r>
            <a:r>
              <a:rPr b="0" i="1" lang="en-US" sz="3200" u="none" cap="none" strike="noStrike">
                <a:solidFill>
                  <a:schemeClr val="dk1"/>
                </a:solidFill>
                <a:latin typeface="Arial"/>
                <a:ea typeface="Arial"/>
                <a:cs typeface="Arial"/>
                <a:sym typeface="Arial"/>
              </a:rPr>
              <a:t>pilepticus </a:t>
            </a:r>
            <a:r>
              <a:rPr b="0" i="0" lang="en-US" sz="3200" u="none" cap="none" strike="noStrike">
                <a:solidFill>
                  <a:schemeClr val="dk1"/>
                </a:solidFill>
                <a:latin typeface="Arial"/>
                <a:ea typeface="Arial"/>
                <a:cs typeface="Arial"/>
                <a:sym typeface="Arial"/>
              </a:rPr>
              <a:t>(PI: Zawar)</a:t>
            </a:r>
            <a:endParaRPr b="0" i="0" sz="3200" u="none" cap="none" strike="noStrike">
              <a:solidFill>
                <a:schemeClr val="dk1"/>
              </a:solidFill>
              <a:latin typeface="Arial"/>
              <a:ea typeface="Arial"/>
              <a:cs typeface="Arial"/>
              <a:sym typeface="Arial"/>
            </a:endParaRPr>
          </a:p>
          <a:p>
            <a:pPr indent="-393700" lvl="1" marL="914400" marR="0" rtl="0" algn="l">
              <a:lnSpc>
                <a:spcPct val="100000"/>
              </a:lnSpc>
              <a:spcBef>
                <a:spcPts val="0"/>
              </a:spcBef>
              <a:spcAft>
                <a:spcPts val="0"/>
              </a:spcAft>
              <a:buClr>
                <a:schemeClr val="dk1"/>
              </a:buClr>
              <a:buSzPts val="2600"/>
              <a:buFont typeface="Arial"/>
              <a:buChar char="•"/>
            </a:pPr>
            <a:r>
              <a:rPr b="0" i="0" lang="en-US" sz="2600" u="none" cap="none" strike="noStrike">
                <a:solidFill>
                  <a:schemeClr val="dk1"/>
                </a:solidFill>
                <a:latin typeface="Arial"/>
                <a:ea typeface="Arial"/>
                <a:cs typeface="Arial"/>
                <a:sym typeface="Arial"/>
              </a:rPr>
              <a:t>Long term follow up to study cognitive &amp; functional outcomes after ESE</a:t>
            </a:r>
            <a:endParaRPr b="0" i="0" sz="2600" u="none" cap="none" strike="noStrike">
              <a:solidFill>
                <a:schemeClr val="dk1"/>
              </a:solidFill>
              <a:latin typeface="Arial"/>
              <a:ea typeface="Arial"/>
              <a:cs typeface="Arial"/>
              <a:sym typeface="Arial"/>
            </a:endParaRPr>
          </a:p>
          <a:p>
            <a:pPr indent="-393700" lvl="1" marL="914400" marR="0" rtl="0" algn="l">
              <a:lnSpc>
                <a:spcPct val="100000"/>
              </a:lnSpc>
              <a:spcBef>
                <a:spcPts val="0"/>
              </a:spcBef>
              <a:spcAft>
                <a:spcPts val="0"/>
              </a:spcAft>
              <a:buClr>
                <a:schemeClr val="dk1"/>
              </a:buClr>
              <a:buSzPts val="2600"/>
              <a:buFont typeface="Arial"/>
              <a:buChar char="•"/>
            </a:pPr>
            <a:r>
              <a:rPr b="0" i="0" lang="en-US" sz="2600" u="none" cap="none" strike="noStrike">
                <a:solidFill>
                  <a:schemeClr val="dk1"/>
                </a:solidFill>
                <a:latin typeface="Arial"/>
                <a:ea typeface="Arial"/>
                <a:cs typeface="Arial"/>
                <a:sym typeface="Arial"/>
              </a:rPr>
              <a:t>Submitted Feb 2026; earliest start Dec 2026</a:t>
            </a:r>
            <a:endParaRPr b="0" i="0" sz="2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Arial"/>
              <a:ea typeface="Arial"/>
              <a:cs typeface="Arial"/>
              <a:sym typeface="Arial"/>
            </a:endParaRPr>
          </a:p>
          <a:p>
            <a:pPr indent="-82550" lvl="0" marL="28575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2" name="Shape 312"/>
        <p:cNvGrpSpPr/>
        <p:nvPr/>
      </p:nvGrpSpPr>
      <p:grpSpPr>
        <a:xfrm>
          <a:off x="0" y="0"/>
          <a:ext cx="0" cy="0"/>
          <a:chOff x="0" y="0"/>
          <a:chExt cx="0" cy="0"/>
        </a:xfrm>
      </p:grpSpPr>
      <p:sp>
        <p:nvSpPr>
          <p:cNvPr id="313" name="Google Shape;313;g3c2f736c8a3_0_884"/>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14" name="Google Shape;314;g3c2f736c8a3_0_884"/>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315" name="Google Shape;315;g3c2f736c8a3_0_884"/>
          <p:cNvGrpSpPr/>
          <p:nvPr/>
        </p:nvGrpSpPr>
        <p:grpSpPr>
          <a:xfrm>
            <a:off x="1303402" y="3985"/>
            <a:ext cx="9772765" cy="6858000"/>
            <a:chOff x="1303402" y="3985"/>
            <a:chExt cx="9772765" cy="6858000"/>
          </a:xfrm>
        </p:grpSpPr>
        <p:sp>
          <p:nvSpPr>
            <p:cNvPr id="316" name="Google Shape;316;g3c2f736c8a3_0_884"/>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17" name="Google Shape;317;g3c2f736c8a3_0_884"/>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18" name="Google Shape;318;g3c2f736c8a3_0_884"/>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19" name="Google Shape;319;g3c2f736c8a3_0_884"/>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20" name="Google Shape;320;g3c2f736c8a3_0_884"/>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21" name="Google Shape;321;g3c2f736c8a3_0_884"/>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22" name="Google Shape;322;g3c2f736c8a3_0_884"/>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323" name="Google Shape;323;g3c2f736c8a3_0_884"/>
          <p:cNvSpPr txBox="1"/>
          <p:nvPr>
            <p:ph type="ctrTitle"/>
          </p:nvPr>
        </p:nvSpPr>
        <p:spPr>
          <a:xfrm>
            <a:off x="2811300" y="1764400"/>
            <a:ext cx="6569400" cy="2310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Enrollment reminders</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323"/>
                                        </p:tgtEl>
                                        <p:attrNameLst>
                                          <p:attrName>style.visibility</p:attrName>
                                        </p:attrNameLst>
                                      </p:cBhvr>
                                      <p:to>
                                        <p:strVal val="visible"/>
                                      </p:to>
                                    </p:set>
                                    <p:animEffect filter="fade" transition="in">
                                      <p:cBhvr>
                                        <p:cTn dur="1000"/>
                                        <p:tgtEl>
                                          <p:spTgt spid="32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g3da8c3f9c3f_2_0"/>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Eligibility: Inclusion #2</a:t>
            </a:r>
            <a:endParaRPr>
              <a:solidFill>
                <a:srgbClr val="743192"/>
              </a:solidFill>
              <a:latin typeface="Arial"/>
              <a:ea typeface="Arial"/>
              <a:cs typeface="Arial"/>
              <a:sym typeface="Arial"/>
            </a:endParaRPr>
          </a:p>
        </p:txBody>
      </p:sp>
      <p:pic>
        <p:nvPicPr>
          <p:cNvPr descr="A close-up of a logo&#10;&#10;AI-generated content may be incorrect." id="329" name="Google Shape;329;g3da8c3f9c3f_2_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330" name="Google Shape;330;g3da8c3f9c3f_2_0"/>
          <p:cNvSpPr txBox="1"/>
          <p:nvPr/>
        </p:nvSpPr>
        <p:spPr>
          <a:xfrm>
            <a:off x="466700" y="1220875"/>
            <a:ext cx="9018600" cy="1139100"/>
          </a:xfrm>
          <a:prstGeom prst="rect">
            <a:avLst/>
          </a:prstGeom>
          <a:noFill/>
          <a:ln>
            <a:noFill/>
          </a:ln>
        </p:spPr>
        <p:txBody>
          <a:bodyPr anchorCtr="0" anchor="t" bIns="91425" lIns="91425" spcFirstLastPara="1" rIns="91425" wrap="square" tIns="91425">
            <a:spAutoFit/>
          </a:bodyPr>
          <a:lstStyle/>
          <a:p>
            <a:pPr indent="0" lvl="0" marL="0" rtl="0" algn="l">
              <a:spcBef>
                <a:spcPts val="1000"/>
              </a:spcBef>
              <a:spcAft>
                <a:spcPts val="600"/>
              </a:spcAft>
              <a:buNone/>
            </a:pPr>
            <a:r>
              <a:rPr b="1" i="1" lang="en-US" sz="3100">
                <a:solidFill>
                  <a:schemeClr val="dk1"/>
                </a:solidFill>
              </a:rPr>
              <a:t>The patient received an adequate dose of benzodiazepines. The doses may be divided. </a:t>
            </a:r>
            <a:endParaRPr sz="4200">
              <a:solidFill>
                <a:schemeClr val="dk1"/>
              </a:solidFill>
            </a:endParaRPr>
          </a:p>
        </p:txBody>
      </p:sp>
      <p:sp>
        <p:nvSpPr>
          <p:cNvPr id="331" name="Google Shape;331;g3da8c3f9c3f_2_0"/>
          <p:cNvSpPr txBox="1"/>
          <p:nvPr/>
        </p:nvSpPr>
        <p:spPr>
          <a:xfrm>
            <a:off x="575425" y="2439100"/>
            <a:ext cx="10785900" cy="4017300"/>
          </a:xfrm>
          <a:prstGeom prst="rect">
            <a:avLst/>
          </a:prstGeom>
          <a:noFill/>
          <a:ln>
            <a:noFill/>
          </a:ln>
        </p:spPr>
        <p:txBody>
          <a:bodyPr anchorCtr="0" anchor="t" bIns="91425" lIns="91425" spcFirstLastPara="1" rIns="91425" wrap="square" tIns="91425">
            <a:spAutoFit/>
          </a:bodyPr>
          <a:lstStyle/>
          <a:p>
            <a:pPr indent="-406400" lvl="0" marL="457200" rtl="0" algn="l">
              <a:spcBef>
                <a:spcPts val="1000"/>
              </a:spcBef>
              <a:spcAft>
                <a:spcPts val="0"/>
              </a:spcAft>
              <a:buClr>
                <a:schemeClr val="dk1"/>
              </a:buClr>
              <a:buSzPts val="2800"/>
              <a:buChar char="●"/>
            </a:pPr>
            <a:r>
              <a:rPr lang="en-US" sz="2800">
                <a:solidFill>
                  <a:schemeClr val="dk1"/>
                </a:solidFill>
              </a:rPr>
              <a:t>Not expected to use calculators at the bedside to determine eligibility</a:t>
            </a:r>
            <a:endParaRPr sz="2800">
              <a:solidFill>
                <a:schemeClr val="dk1"/>
              </a:solidFill>
            </a:endParaRPr>
          </a:p>
          <a:p>
            <a:pPr indent="-406400" lvl="1" marL="914400" rtl="0" algn="l">
              <a:spcBef>
                <a:spcPts val="0"/>
              </a:spcBef>
              <a:spcAft>
                <a:spcPts val="0"/>
              </a:spcAft>
              <a:buClr>
                <a:schemeClr val="accent2"/>
              </a:buClr>
              <a:buSzPts val="2800"/>
              <a:buChar char="○"/>
            </a:pPr>
            <a:r>
              <a:rPr lang="en-US" sz="2800">
                <a:solidFill>
                  <a:schemeClr val="accent2"/>
                </a:solidFill>
              </a:rPr>
              <a:t>If in doubt, give another dose!</a:t>
            </a:r>
            <a:endParaRPr sz="2800">
              <a:solidFill>
                <a:schemeClr val="accent2"/>
              </a:solidFill>
            </a:endParaRPr>
          </a:p>
          <a:p>
            <a:pPr indent="-406400" lvl="1" marL="914400" rtl="0" algn="l">
              <a:spcBef>
                <a:spcPts val="0"/>
              </a:spcBef>
              <a:spcAft>
                <a:spcPts val="0"/>
              </a:spcAft>
              <a:buClr>
                <a:schemeClr val="dk1"/>
              </a:buClr>
              <a:buSzPts val="2800"/>
              <a:buChar char="○"/>
            </a:pPr>
            <a:r>
              <a:rPr lang="en-US" sz="2800">
                <a:solidFill>
                  <a:schemeClr val="dk1"/>
                </a:solidFill>
              </a:rPr>
              <a:t>Tools for CRF entry: MoP Section 3.1.1 (calculator and chart)</a:t>
            </a:r>
            <a:endParaRPr sz="2800">
              <a:solidFill>
                <a:schemeClr val="dk1"/>
              </a:solidFill>
            </a:endParaRPr>
          </a:p>
          <a:p>
            <a:pPr indent="0" lvl="0" marL="914400" rtl="0" algn="l">
              <a:spcBef>
                <a:spcPts val="1000"/>
              </a:spcBef>
              <a:spcAft>
                <a:spcPts val="0"/>
              </a:spcAft>
              <a:buNone/>
            </a:pPr>
            <a:r>
              <a:t/>
            </a:r>
            <a:endParaRPr sz="2800">
              <a:solidFill>
                <a:schemeClr val="dk1"/>
              </a:solidFill>
            </a:endParaRPr>
          </a:p>
          <a:p>
            <a:pPr indent="-406400" lvl="0" marL="457200" rtl="0" algn="l">
              <a:spcBef>
                <a:spcPts val="1000"/>
              </a:spcBef>
              <a:spcAft>
                <a:spcPts val="0"/>
              </a:spcAft>
              <a:buClr>
                <a:schemeClr val="dk1"/>
              </a:buClr>
              <a:buSzPts val="2800"/>
              <a:buChar char="●"/>
            </a:pPr>
            <a:r>
              <a:rPr lang="en-US" sz="2800">
                <a:solidFill>
                  <a:schemeClr val="dk1"/>
                </a:solidFill>
              </a:rPr>
              <a:t>Home BZD may be included but </a:t>
            </a:r>
            <a:r>
              <a:rPr lang="en-US" sz="2800" u="sng">
                <a:solidFill>
                  <a:schemeClr val="dk1"/>
                </a:solidFill>
              </a:rPr>
              <a:t>at least 1 dose</a:t>
            </a:r>
            <a:r>
              <a:rPr lang="en-US" sz="2800">
                <a:solidFill>
                  <a:schemeClr val="dk1"/>
                </a:solidFill>
              </a:rPr>
              <a:t> must be given by EMS or in the ED </a:t>
            </a:r>
            <a:r>
              <a:rPr b="1" i="1" lang="en-US" sz="2800">
                <a:solidFill>
                  <a:schemeClr val="dk1"/>
                </a:solidFill>
              </a:rPr>
              <a:t> </a:t>
            </a:r>
            <a:endParaRPr b="1" i="1" sz="2800">
              <a:solidFill>
                <a:schemeClr val="dk1"/>
              </a:solidFill>
            </a:endParaRPr>
          </a:p>
          <a:p>
            <a:pPr indent="0" lvl="0" marL="457200" rtl="0" algn="l">
              <a:spcBef>
                <a:spcPts val="1000"/>
              </a:spcBef>
              <a:spcAft>
                <a:spcPts val="600"/>
              </a:spcAft>
              <a:buNone/>
            </a:pPr>
            <a:r>
              <a:t/>
            </a:r>
            <a:endParaRPr sz="2800">
              <a:solidFill>
                <a:schemeClr val="dk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g3db20e81dfb_0_2"/>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Eligibility: Inclusion #2</a:t>
            </a:r>
            <a:endParaRPr>
              <a:solidFill>
                <a:srgbClr val="743192"/>
              </a:solidFill>
              <a:latin typeface="Arial"/>
              <a:ea typeface="Arial"/>
              <a:cs typeface="Arial"/>
              <a:sym typeface="Arial"/>
            </a:endParaRPr>
          </a:p>
        </p:txBody>
      </p:sp>
      <p:pic>
        <p:nvPicPr>
          <p:cNvPr descr="A close-up of a logo&#10;&#10;AI-generated content may be incorrect." id="337" name="Google Shape;337;g3db20e81dfb_0_2"/>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338" name="Google Shape;338;g3db20e81dfb_0_2"/>
          <p:cNvSpPr txBox="1"/>
          <p:nvPr/>
        </p:nvSpPr>
        <p:spPr>
          <a:xfrm>
            <a:off x="466700" y="1220875"/>
            <a:ext cx="9018600" cy="1046700"/>
          </a:xfrm>
          <a:prstGeom prst="rect">
            <a:avLst/>
          </a:prstGeom>
          <a:noFill/>
          <a:ln>
            <a:noFill/>
          </a:ln>
        </p:spPr>
        <p:txBody>
          <a:bodyPr anchorCtr="0" anchor="t" bIns="91425" lIns="91425" spcFirstLastPara="1" rIns="91425" wrap="square" tIns="91425">
            <a:spAutoFit/>
          </a:bodyPr>
          <a:lstStyle/>
          <a:p>
            <a:pPr indent="0" lvl="0" marL="0" rtl="0" algn="l">
              <a:spcBef>
                <a:spcPts val="1000"/>
              </a:spcBef>
              <a:spcAft>
                <a:spcPts val="600"/>
              </a:spcAft>
              <a:buNone/>
            </a:pPr>
            <a:r>
              <a:rPr b="1" i="1" lang="en-US" sz="2800">
                <a:solidFill>
                  <a:schemeClr val="dk1"/>
                </a:solidFill>
              </a:rPr>
              <a:t>The patient received an adequate dose of benzodiazepines. The doses may be divided. </a:t>
            </a:r>
            <a:endParaRPr sz="3900">
              <a:solidFill>
                <a:schemeClr val="dk1"/>
              </a:solidFill>
            </a:endParaRPr>
          </a:p>
        </p:txBody>
      </p:sp>
      <p:sp>
        <p:nvSpPr>
          <p:cNvPr id="339" name="Google Shape;339;g3db20e81dfb_0_2"/>
          <p:cNvSpPr txBox="1"/>
          <p:nvPr/>
        </p:nvSpPr>
        <p:spPr>
          <a:xfrm>
            <a:off x="466700" y="5667250"/>
            <a:ext cx="9018600" cy="985200"/>
          </a:xfrm>
          <a:prstGeom prst="rect">
            <a:avLst/>
          </a:prstGeom>
          <a:noFill/>
          <a:ln>
            <a:noFill/>
          </a:ln>
        </p:spPr>
        <p:txBody>
          <a:bodyPr anchorCtr="0" anchor="t" bIns="91425" lIns="91425" spcFirstLastPara="1" rIns="91425" wrap="square" tIns="91425">
            <a:spAutoFit/>
          </a:bodyPr>
          <a:lstStyle/>
          <a:p>
            <a:pPr indent="-393700" lvl="0" marL="457200" rtl="0" algn="l">
              <a:spcBef>
                <a:spcPts val="1000"/>
              </a:spcBef>
              <a:spcAft>
                <a:spcPts val="0"/>
              </a:spcAft>
              <a:buClr>
                <a:schemeClr val="dk1"/>
              </a:buClr>
              <a:buSzPts val="2600"/>
              <a:buChar char="●"/>
            </a:pPr>
            <a:r>
              <a:rPr lang="en-US" sz="2600">
                <a:solidFill>
                  <a:schemeClr val="dk1"/>
                </a:solidFill>
              </a:rPr>
              <a:t>Clonazepam is not contraindication to enroll but should not be included in minimum adequate dose</a:t>
            </a:r>
            <a:endParaRPr sz="2600">
              <a:solidFill>
                <a:schemeClr val="dk1"/>
              </a:solidFill>
            </a:endParaRPr>
          </a:p>
        </p:txBody>
      </p:sp>
      <p:graphicFrame>
        <p:nvGraphicFramePr>
          <p:cNvPr id="340" name="Google Shape;340;g3db20e81dfb_0_2"/>
          <p:cNvGraphicFramePr/>
          <p:nvPr/>
        </p:nvGraphicFramePr>
        <p:xfrm>
          <a:off x="1693100" y="2356050"/>
          <a:ext cx="3000000" cy="3000000"/>
        </p:xfrm>
        <a:graphic>
          <a:graphicData uri="http://schemas.openxmlformats.org/drawingml/2006/table">
            <a:tbl>
              <a:tblPr>
                <a:noFill/>
                <a:tableStyleId>{959657DA-11D9-4C57-B6CB-8AF82BAD7C42}</a:tableStyleId>
              </a:tblPr>
              <a:tblGrid>
                <a:gridCol w="3006200"/>
                <a:gridCol w="3006200"/>
                <a:gridCol w="3006200"/>
              </a:tblGrid>
              <a:tr h="100000">
                <a:tc>
                  <a:txBody>
                    <a:bodyPr/>
                    <a:lstStyle/>
                    <a:p>
                      <a:pPr indent="0" lvl="0" marL="0" rtl="0" algn="ctr">
                        <a:spcBef>
                          <a:spcPts val="0"/>
                        </a:spcBef>
                        <a:spcAft>
                          <a:spcPts val="0"/>
                        </a:spcAft>
                        <a:buNone/>
                      </a:pPr>
                      <a:r>
                        <a:rPr b="1" lang="en-US" sz="1700"/>
                        <a:t>Population</a:t>
                      </a:r>
                      <a:endParaRPr b="1" sz="1700"/>
                    </a:p>
                  </a:txBody>
                  <a:tcPr marT="63500" marB="63500" marR="63500" marL="63500"/>
                </a:tc>
                <a:tc>
                  <a:txBody>
                    <a:bodyPr/>
                    <a:lstStyle/>
                    <a:p>
                      <a:pPr indent="0" lvl="0" marL="0" rtl="0" algn="ctr">
                        <a:spcBef>
                          <a:spcPts val="0"/>
                        </a:spcBef>
                        <a:spcAft>
                          <a:spcPts val="0"/>
                        </a:spcAft>
                        <a:buNone/>
                      </a:pPr>
                      <a:r>
                        <a:rPr b="1" lang="en-US" sz="1700"/>
                        <a:t>Drug</a:t>
                      </a:r>
                      <a:endParaRPr b="1" sz="1700"/>
                    </a:p>
                  </a:txBody>
                  <a:tcPr marT="63500" marB="63500" marR="63500" marL="63500"/>
                </a:tc>
                <a:tc>
                  <a:txBody>
                    <a:bodyPr/>
                    <a:lstStyle/>
                    <a:p>
                      <a:pPr indent="0" lvl="0" marL="0" rtl="0" algn="ctr">
                        <a:spcBef>
                          <a:spcPts val="0"/>
                        </a:spcBef>
                        <a:spcAft>
                          <a:spcPts val="0"/>
                        </a:spcAft>
                        <a:buNone/>
                      </a:pPr>
                      <a:r>
                        <a:rPr b="1" lang="en-US" sz="1700"/>
                        <a:t>Minimum Adequate dose</a:t>
                      </a:r>
                      <a:endParaRPr b="1" sz="1700"/>
                    </a:p>
                  </a:txBody>
                  <a:tcPr marT="63500" marB="63500" marR="63500" marL="63500"/>
                </a:tc>
              </a:tr>
              <a:tr h="452775">
                <a:tc rowSpan="3">
                  <a:txBody>
                    <a:bodyPr/>
                    <a:lstStyle/>
                    <a:p>
                      <a:pPr indent="0" lvl="0" marL="0" rtl="0" algn="ctr">
                        <a:lnSpc>
                          <a:spcPct val="200000"/>
                        </a:lnSpc>
                        <a:spcBef>
                          <a:spcPts val="0"/>
                        </a:spcBef>
                        <a:spcAft>
                          <a:spcPts val="0"/>
                        </a:spcAft>
                        <a:buNone/>
                      </a:pPr>
                      <a:r>
                        <a:t/>
                      </a:r>
                      <a:endParaRPr sz="1700"/>
                    </a:p>
                    <a:p>
                      <a:pPr indent="0" lvl="0" marL="0" rtl="0" algn="ctr">
                        <a:lnSpc>
                          <a:spcPct val="200000"/>
                        </a:lnSpc>
                        <a:spcBef>
                          <a:spcPts val="0"/>
                        </a:spcBef>
                        <a:spcAft>
                          <a:spcPts val="0"/>
                        </a:spcAft>
                        <a:buNone/>
                      </a:pPr>
                      <a:r>
                        <a:rPr lang="en-US" sz="1700"/>
                        <a:t>Children less than 32 kg</a:t>
                      </a:r>
                      <a:endParaRPr sz="1700"/>
                    </a:p>
                  </a:txBody>
                  <a:tcPr marT="63500" marB="63500" marR="63500" marL="63500"/>
                </a:tc>
                <a:tc>
                  <a:txBody>
                    <a:bodyPr/>
                    <a:lstStyle/>
                    <a:p>
                      <a:pPr indent="0" lvl="0" marL="0" rtl="0" algn="ctr">
                        <a:spcBef>
                          <a:spcPts val="0"/>
                        </a:spcBef>
                        <a:spcAft>
                          <a:spcPts val="0"/>
                        </a:spcAft>
                        <a:buNone/>
                      </a:pPr>
                      <a:r>
                        <a:rPr lang="en-US" sz="1700"/>
                        <a:t>Diazepam</a:t>
                      </a:r>
                      <a:endParaRPr sz="1700"/>
                    </a:p>
                  </a:txBody>
                  <a:tcPr marT="63500" marB="63500" marR="63500" marL="63500"/>
                </a:tc>
                <a:tc>
                  <a:txBody>
                    <a:bodyPr/>
                    <a:lstStyle/>
                    <a:p>
                      <a:pPr indent="0" lvl="0" marL="0" rtl="0" algn="ctr">
                        <a:spcBef>
                          <a:spcPts val="0"/>
                        </a:spcBef>
                        <a:spcAft>
                          <a:spcPts val="0"/>
                        </a:spcAft>
                        <a:buNone/>
                      </a:pPr>
                      <a:r>
                        <a:rPr lang="en-US" sz="1700"/>
                        <a:t>0.3 mg/kg IV or PR</a:t>
                      </a:r>
                      <a:endParaRPr sz="1700"/>
                    </a:p>
                  </a:txBody>
                  <a:tcPr marT="63500" marB="63500" marR="63500" marL="63500"/>
                </a:tc>
              </a:tr>
              <a:tr h="433475">
                <a:tc vMerge="1"/>
                <a:tc>
                  <a:txBody>
                    <a:bodyPr/>
                    <a:lstStyle/>
                    <a:p>
                      <a:pPr indent="0" lvl="0" marL="0" rtl="0" algn="ctr">
                        <a:spcBef>
                          <a:spcPts val="0"/>
                        </a:spcBef>
                        <a:spcAft>
                          <a:spcPts val="0"/>
                        </a:spcAft>
                        <a:buNone/>
                      </a:pPr>
                      <a:r>
                        <a:rPr lang="en-US" sz="1700"/>
                        <a:t>Lorazepam</a:t>
                      </a:r>
                      <a:endParaRPr sz="1700"/>
                    </a:p>
                  </a:txBody>
                  <a:tcPr marT="63500" marB="63500" marR="63500" marL="63500"/>
                </a:tc>
                <a:tc>
                  <a:txBody>
                    <a:bodyPr/>
                    <a:lstStyle/>
                    <a:p>
                      <a:pPr indent="0" lvl="0" marL="0" rtl="0" algn="ctr">
                        <a:spcBef>
                          <a:spcPts val="0"/>
                        </a:spcBef>
                        <a:spcAft>
                          <a:spcPts val="0"/>
                        </a:spcAft>
                        <a:buNone/>
                      </a:pPr>
                      <a:r>
                        <a:rPr lang="en-US" sz="1700"/>
                        <a:t>0.1 mg/kg IV</a:t>
                      </a:r>
                      <a:endParaRPr sz="1700"/>
                    </a:p>
                  </a:txBody>
                  <a:tcPr marT="63500" marB="63500" marR="63500" marL="63500"/>
                </a:tc>
              </a:tr>
              <a:tr h="433475">
                <a:tc vMerge="1"/>
                <a:tc>
                  <a:txBody>
                    <a:bodyPr/>
                    <a:lstStyle/>
                    <a:p>
                      <a:pPr indent="0" lvl="0" marL="0" rtl="0" algn="ctr">
                        <a:spcBef>
                          <a:spcPts val="0"/>
                        </a:spcBef>
                        <a:spcAft>
                          <a:spcPts val="0"/>
                        </a:spcAft>
                        <a:buNone/>
                      </a:pPr>
                      <a:r>
                        <a:rPr lang="en-US" sz="1700"/>
                        <a:t>Midazolam</a:t>
                      </a:r>
                      <a:endParaRPr sz="1700"/>
                    </a:p>
                  </a:txBody>
                  <a:tcPr marT="63500" marB="63500" marR="63500" marL="63500"/>
                </a:tc>
                <a:tc>
                  <a:txBody>
                    <a:bodyPr/>
                    <a:lstStyle/>
                    <a:p>
                      <a:pPr indent="0" lvl="0" marL="0" rtl="0" algn="ctr">
                        <a:spcBef>
                          <a:spcPts val="0"/>
                        </a:spcBef>
                        <a:spcAft>
                          <a:spcPts val="0"/>
                        </a:spcAft>
                        <a:buNone/>
                      </a:pPr>
                      <a:r>
                        <a:rPr lang="en-US" sz="1700"/>
                        <a:t>0.3mg/kg IM or 0.2 mg/kg IV</a:t>
                      </a:r>
                      <a:endParaRPr sz="1700"/>
                    </a:p>
                  </a:txBody>
                  <a:tcPr marT="63500" marB="63500" marR="63500" marL="63500"/>
                </a:tc>
              </a:tr>
              <a:tr h="433475">
                <a:tc rowSpan="3">
                  <a:txBody>
                    <a:bodyPr/>
                    <a:lstStyle/>
                    <a:p>
                      <a:pPr indent="0" lvl="0" marL="0" rtl="0" algn="l">
                        <a:spcBef>
                          <a:spcPts val="0"/>
                        </a:spcBef>
                        <a:spcAft>
                          <a:spcPts val="0"/>
                        </a:spcAft>
                        <a:buNone/>
                      </a:pPr>
                      <a:r>
                        <a:t/>
                      </a:r>
                      <a:endParaRPr sz="1700"/>
                    </a:p>
                    <a:p>
                      <a:pPr indent="0" lvl="0" marL="0" rtl="0" algn="ctr">
                        <a:spcBef>
                          <a:spcPts val="0"/>
                        </a:spcBef>
                        <a:spcAft>
                          <a:spcPts val="0"/>
                        </a:spcAft>
                        <a:buNone/>
                      </a:pPr>
                      <a:r>
                        <a:rPr lang="en-US" sz="1700"/>
                        <a:t>Adults and children greater than equal to 32 kg</a:t>
                      </a:r>
                      <a:endParaRPr sz="1700"/>
                    </a:p>
                  </a:txBody>
                  <a:tcPr marT="63500" marB="63500" marR="63500" marL="63500">
                    <a:solidFill>
                      <a:srgbClr val="D9D9D9"/>
                    </a:solidFill>
                  </a:tcPr>
                </a:tc>
                <a:tc>
                  <a:txBody>
                    <a:bodyPr/>
                    <a:lstStyle/>
                    <a:p>
                      <a:pPr indent="0" lvl="0" marL="0" rtl="0" algn="ctr">
                        <a:spcBef>
                          <a:spcPts val="0"/>
                        </a:spcBef>
                        <a:spcAft>
                          <a:spcPts val="0"/>
                        </a:spcAft>
                        <a:buNone/>
                      </a:pPr>
                      <a:r>
                        <a:rPr lang="en-US" sz="1700"/>
                        <a:t>Diazepam</a:t>
                      </a:r>
                      <a:endParaRPr sz="1700"/>
                    </a:p>
                  </a:txBody>
                  <a:tcPr marT="63500" marB="63500" marR="63500" marL="63500">
                    <a:solidFill>
                      <a:srgbClr val="D9D9D9"/>
                    </a:solidFill>
                  </a:tcPr>
                </a:tc>
                <a:tc>
                  <a:txBody>
                    <a:bodyPr/>
                    <a:lstStyle/>
                    <a:p>
                      <a:pPr indent="0" lvl="0" marL="0" rtl="0" algn="ctr">
                        <a:spcBef>
                          <a:spcPts val="0"/>
                        </a:spcBef>
                        <a:spcAft>
                          <a:spcPts val="0"/>
                        </a:spcAft>
                        <a:buNone/>
                      </a:pPr>
                      <a:r>
                        <a:rPr lang="en-US" sz="1700"/>
                        <a:t>10 mg IV or PR,</a:t>
                      </a:r>
                      <a:endParaRPr sz="1700"/>
                    </a:p>
                  </a:txBody>
                  <a:tcPr marT="63500" marB="63500" marR="63500" marL="63500">
                    <a:solidFill>
                      <a:srgbClr val="D9D9D9"/>
                    </a:solidFill>
                  </a:tcPr>
                </a:tc>
              </a:tr>
              <a:tr h="433475">
                <a:tc vMerge="1"/>
                <a:tc>
                  <a:txBody>
                    <a:bodyPr/>
                    <a:lstStyle/>
                    <a:p>
                      <a:pPr indent="0" lvl="0" marL="0" rtl="0" algn="ctr">
                        <a:spcBef>
                          <a:spcPts val="0"/>
                        </a:spcBef>
                        <a:spcAft>
                          <a:spcPts val="0"/>
                        </a:spcAft>
                        <a:buNone/>
                      </a:pPr>
                      <a:r>
                        <a:rPr lang="en-US" sz="1700"/>
                        <a:t>Lorazepam</a:t>
                      </a:r>
                      <a:endParaRPr sz="1700"/>
                    </a:p>
                  </a:txBody>
                  <a:tcPr marT="63500" marB="63500" marR="63500" marL="63500">
                    <a:solidFill>
                      <a:srgbClr val="D9D9D9"/>
                    </a:solidFill>
                  </a:tcPr>
                </a:tc>
                <a:tc>
                  <a:txBody>
                    <a:bodyPr/>
                    <a:lstStyle/>
                    <a:p>
                      <a:pPr indent="0" lvl="0" marL="0" rtl="0" algn="ctr">
                        <a:spcBef>
                          <a:spcPts val="0"/>
                        </a:spcBef>
                        <a:spcAft>
                          <a:spcPts val="0"/>
                        </a:spcAft>
                        <a:buNone/>
                      </a:pPr>
                      <a:r>
                        <a:rPr lang="en-US" sz="1700"/>
                        <a:t>4 mg IV</a:t>
                      </a:r>
                      <a:endParaRPr sz="1700"/>
                    </a:p>
                  </a:txBody>
                  <a:tcPr marT="63500" marB="63500" marR="63500" marL="63500">
                    <a:solidFill>
                      <a:srgbClr val="D9D9D9"/>
                    </a:solidFill>
                  </a:tcPr>
                </a:tc>
              </a:tr>
              <a:tr h="433475">
                <a:tc vMerge="1"/>
                <a:tc>
                  <a:txBody>
                    <a:bodyPr/>
                    <a:lstStyle/>
                    <a:p>
                      <a:pPr indent="0" lvl="0" marL="0" rtl="0" algn="ctr">
                        <a:spcBef>
                          <a:spcPts val="0"/>
                        </a:spcBef>
                        <a:spcAft>
                          <a:spcPts val="0"/>
                        </a:spcAft>
                        <a:buNone/>
                      </a:pPr>
                      <a:r>
                        <a:rPr lang="en-US" sz="1700"/>
                        <a:t>Midazolam </a:t>
                      </a:r>
                      <a:endParaRPr sz="1700"/>
                    </a:p>
                  </a:txBody>
                  <a:tcPr marT="63500" marB="63500" marR="63500" marL="63500">
                    <a:solidFill>
                      <a:srgbClr val="D9D9D9"/>
                    </a:solidFill>
                  </a:tcPr>
                </a:tc>
                <a:tc>
                  <a:txBody>
                    <a:bodyPr/>
                    <a:lstStyle/>
                    <a:p>
                      <a:pPr indent="0" lvl="0" marL="0" rtl="0" algn="ctr">
                        <a:spcBef>
                          <a:spcPts val="0"/>
                        </a:spcBef>
                        <a:spcAft>
                          <a:spcPts val="0"/>
                        </a:spcAft>
                        <a:buNone/>
                      </a:pPr>
                      <a:r>
                        <a:rPr lang="en-US" sz="1700"/>
                        <a:t>10 mg IM or IV</a:t>
                      </a:r>
                      <a:endParaRPr sz="1700"/>
                    </a:p>
                  </a:txBody>
                  <a:tcPr marT="63500" marB="63500" marR="63500" marL="63500">
                    <a:solidFill>
                      <a:srgbClr val="D9D9D9"/>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g3db20e81dfb_0_23"/>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Eligibility: Inclusion #3</a:t>
            </a:r>
            <a:endParaRPr>
              <a:solidFill>
                <a:srgbClr val="743192"/>
              </a:solidFill>
              <a:latin typeface="Arial"/>
              <a:ea typeface="Arial"/>
              <a:cs typeface="Arial"/>
              <a:sym typeface="Arial"/>
            </a:endParaRPr>
          </a:p>
        </p:txBody>
      </p:sp>
      <p:pic>
        <p:nvPicPr>
          <p:cNvPr descr="A close-up of a logo&#10;&#10;AI-generated content may be incorrect." id="346" name="Google Shape;346;g3db20e81dfb_0_23"/>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347" name="Google Shape;347;g3db20e81dfb_0_23"/>
          <p:cNvSpPr txBox="1"/>
          <p:nvPr/>
        </p:nvSpPr>
        <p:spPr>
          <a:xfrm>
            <a:off x="466700" y="1220875"/>
            <a:ext cx="9018600" cy="1616100"/>
          </a:xfrm>
          <a:prstGeom prst="rect">
            <a:avLst/>
          </a:prstGeom>
          <a:noFill/>
          <a:ln>
            <a:noFill/>
          </a:ln>
        </p:spPr>
        <p:txBody>
          <a:bodyPr anchorCtr="0" anchor="t" bIns="91425" lIns="91425" spcFirstLastPara="1" rIns="91425" wrap="square" tIns="91425">
            <a:spAutoFit/>
          </a:bodyPr>
          <a:lstStyle/>
          <a:p>
            <a:pPr indent="0" lvl="0" marL="0" rtl="0" algn="l">
              <a:spcBef>
                <a:spcPts val="1000"/>
              </a:spcBef>
              <a:spcAft>
                <a:spcPts val="600"/>
              </a:spcAft>
              <a:buNone/>
            </a:pPr>
            <a:r>
              <a:rPr b="1" i="1" lang="en-US" sz="3100">
                <a:solidFill>
                  <a:schemeClr val="dk1"/>
                </a:solidFill>
              </a:rPr>
              <a:t>The last dose of a benzodiazepine was administered 5-30 minutes before study drug administration.</a:t>
            </a:r>
            <a:endParaRPr i="1" sz="3100">
              <a:solidFill>
                <a:schemeClr val="dk1"/>
              </a:solidFill>
            </a:endParaRPr>
          </a:p>
        </p:txBody>
      </p:sp>
      <p:sp>
        <p:nvSpPr>
          <p:cNvPr id="348" name="Google Shape;348;g3db20e81dfb_0_23"/>
          <p:cNvSpPr txBox="1"/>
          <p:nvPr/>
        </p:nvSpPr>
        <p:spPr>
          <a:xfrm>
            <a:off x="561275" y="3271775"/>
            <a:ext cx="10785900" cy="3714600"/>
          </a:xfrm>
          <a:prstGeom prst="rect">
            <a:avLst/>
          </a:prstGeom>
          <a:noFill/>
          <a:ln>
            <a:noFill/>
          </a:ln>
        </p:spPr>
        <p:txBody>
          <a:bodyPr anchorCtr="0" anchor="t" bIns="91425" lIns="91425" spcFirstLastPara="1" rIns="91425" wrap="square" tIns="91425">
            <a:spAutoFit/>
          </a:bodyPr>
          <a:lstStyle/>
          <a:p>
            <a:pPr indent="-406400" lvl="0" marL="457200" rtl="0" algn="l">
              <a:spcBef>
                <a:spcPts val="1000"/>
              </a:spcBef>
              <a:spcAft>
                <a:spcPts val="0"/>
              </a:spcAft>
              <a:buClr>
                <a:schemeClr val="dk1"/>
              </a:buClr>
              <a:buSzPts val="2800"/>
              <a:buChar char="●"/>
            </a:pPr>
            <a:r>
              <a:rPr lang="en-US" sz="2800">
                <a:solidFill>
                  <a:schemeClr val="dk1"/>
                </a:solidFill>
              </a:rPr>
              <a:t>Clinical team determines that BZD failed to cause seizure cessation and requires further intervention &gt; 2nd line treatment</a:t>
            </a:r>
            <a:endParaRPr sz="2800">
              <a:solidFill>
                <a:schemeClr val="dk1"/>
              </a:solidFill>
            </a:endParaRPr>
          </a:p>
          <a:p>
            <a:pPr indent="-406400" lvl="0" marL="457200" rtl="0" algn="l">
              <a:spcBef>
                <a:spcPts val="1000"/>
              </a:spcBef>
              <a:spcAft>
                <a:spcPts val="0"/>
              </a:spcAft>
              <a:buClr>
                <a:schemeClr val="dk1"/>
              </a:buClr>
              <a:buSzPts val="2800"/>
              <a:buChar char="●"/>
            </a:pPr>
            <a:r>
              <a:rPr lang="en-US" sz="2800">
                <a:solidFill>
                  <a:schemeClr val="dk1"/>
                </a:solidFill>
              </a:rPr>
              <a:t>5 minutes: sufficient time for BZD to act</a:t>
            </a:r>
            <a:endParaRPr sz="2800">
              <a:solidFill>
                <a:schemeClr val="dk1"/>
              </a:solidFill>
            </a:endParaRPr>
          </a:p>
          <a:p>
            <a:pPr indent="-406400" lvl="0" marL="457200" rtl="0" algn="l">
              <a:spcBef>
                <a:spcPts val="1000"/>
              </a:spcBef>
              <a:spcAft>
                <a:spcPts val="0"/>
              </a:spcAft>
              <a:buClr>
                <a:schemeClr val="dk1"/>
              </a:buClr>
              <a:buSzPts val="2800"/>
              <a:buChar char="●"/>
            </a:pPr>
            <a:r>
              <a:rPr lang="en-US" sz="2800">
                <a:solidFill>
                  <a:schemeClr val="dk1"/>
                </a:solidFill>
              </a:rPr>
              <a:t>30 minutes: last dose of BZD has not worn off</a:t>
            </a:r>
            <a:endParaRPr sz="2800">
              <a:solidFill>
                <a:schemeClr val="dk1"/>
              </a:solidFill>
            </a:endParaRPr>
          </a:p>
          <a:p>
            <a:pPr indent="-406400" lvl="0" marL="457200" rtl="0" algn="l">
              <a:spcBef>
                <a:spcPts val="1000"/>
              </a:spcBef>
              <a:spcAft>
                <a:spcPts val="0"/>
              </a:spcAft>
              <a:buClr>
                <a:schemeClr val="dk1"/>
              </a:buClr>
              <a:buSzPts val="2800"/>
              <a:buChar char="●"/>
            </a:pPr>
            <a:r>
              <a:rPr lang="en-US" sz="2800">
                <a:solidFill>
                  <a:schemeClr val="dk1"/>
                </a:solidFill>
              </a:rPr>
              <a:t>Outside the window and still want to try BZD? </a:t>
            </a:r>
            <a:r>
              <a:rPr lang="en-US" sz="2800">
                <a:solidFill>
                  <a:schemeClr val="accent2"/>
                </a:solidFill>
              </a:rPr>
              <a:t>Give another dose and allow time to act</a:t>
            </a:r>
            <a:endParaRPr sz="2800">
              <a:solidFill>
                <a:schemeClr val="accent2"/>
              </a:solidFill>
            </a:endParaRPr>
          </a:p>
          <a:p>
            <a:pPr indent="0" lvl="0" marL="457200" rtl="0" algn="l">
              <a:spcBef>
                <a:spcPts val="1000"/>
              </a:spcBef>
              <a:spcAft>
                <a:spcPts val="600"/>
              </a:spcAft>
              <a:buNone/>
            </a:pPr>
            <a:r>
              <a:t/>
            </a:r>
            <a:endParaRPr sz="2800">
              <a:solidFill>
                <a:schemeClr val="dk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g3da8c3f9c3f_2_6"/>
          <p:cNvSpPr txBox="1"/>
          <p:nvPr>
            <p:ph type="title"/>
          </p:nvPr>
        </p:nvSpPr>
        <p:spPr>
          <a:xfrm>
            <a:off x="222325" y="222950"/>
            <a:ext cx="10678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sz="4200">
                <a:solidFill>
                  <a:srgbClr val="743192"/>
                </a:solidFill>
                <a:latin typeface="Arial"/>
                <a:ea typeface="Arial"/>
                <a:cs typeface="Arial"/>
                <a:sym typeface="Arial"/>
              </a:rPr>
              <a:t>Data Collection &amp; Documentation Tips</a:t>
            </a:r>
            <a:r>
              <a:rPr b="1" lang="en-US" sz="4700">
                <a:solidFill>
                  <a:srgbClr val="743192"/>
                </a:solidFill>
                <a:latin typeface="Arial"/>
                <a:ea typeface="Arial"/>
                <a:cs typeface="Arial"/>
                <a:sym typeface="Arial"/>
              </a:rPr>
              <a:t> </a:t>
            </a:r>
            <a:endParaRPr sz="4700">
              <a:solidFill>
                <a:srgbClr val="743192"/>
              </a:solidFill>
              <a:latin typeface="Arial"/>
              <a:ea typeface="Arial"/>
              <a:cs typeface="Arial"/>
              <a:sym typeface="Arial"/>
            </a:endParaRPr>
          </a:p>
        </p:txBody>
      </p:sp>
      <p:pic>
        <p:nvPicPr>
          <p:cNvPr descr="A close-up of a logo&#10;&#10;AI-generated content may be incorrect." id="354" name="Google Shape;354;g3da8c3f9c3f_2_6"/>
          <p:cNvPicPr preferRelativeResize="0"/>
          <p:nvPr>
            <p:ph idx="1" type="body"/>
          </p:nvPr>
        </p:nvPicPr>
        <p:blipFill rotWithShape="1">
          <a:blip r:embed="rId3">
            <a:alphaModFix/>
          </a:blip>
          <a:srcRect b="0" l="0" r="0" t="0"/>
          <a:stretch/>
        </p:blipFill>
        <p:spPr>
          <a:xfrm>
            <a:off x="9249505" y="5228183"/>
            <a:ext cx="2642100" cy="1169700"/>
          </a:xfrm>
          <a:prstGeom prst="rect">
            <a:avLst/>
          </a:prstGeom>
          <a:noFill/>
          <a:ln>
            <a:noFill/>
          </a:ln>
        </p:spPr>
      </p:pic>
      <p:sp>
        <p:nvSpPr>
          <p:cNvPr id="355" name="Google Shape;355;g3da8c3f9c3f_2_6"/>
          <p:cNvSpPr txBox="1"/>
          <p:nvPr/>
        </p:nvSpPr>
        <p:spPr>
          <a:xfrm>
            <a:off x="672725" y="1442725"/>
            <a:ext cx="9018600" cy="4525200"/>
          </a:xfrm>
          <a:prstGeom prst="rect">
            <a:avLst/>
          </a:prstGeom>
          <a:noFill/>
          <a:ln>
            <a:noFill/>
          </a:ln>
        </p:spPr>
        <p:txBody>
          <a:bodyPr anchorCtr="0" anchor="t" bIns="91425" lIns="91425" spcFirstLastPara="1" rIns="91425" wrap="square" tIns="91425">
            <a:spAutoFit/>
          </a:bodyPr>
          <a:lstStyle/>
          <a:p>
            <a:pPr indent="-419100" lvl="0" marL="457200" rtl="0" algn="l">
              <a:spcBef>
                <a:spcPts val="0"/>
              </a:spcBef>
              <a:spcAft>
                <a:spcPts val="0"/>
              </a:spcAft>
              <a:buClr>
                <a:schemeClr val="dk1"/>
              </a:buClr>
              <a:buSzPts val="3000"/>
              <a:buChar char="●"/>
            </a:pPr>
            <a:r>
              <a:rPr lang="en-US" sz="3000">
                <a:solidFill>
                  <a:schemeClr val="dk1"/>
                </a:solidFill>
              </a:rPr>
              <a:t>Vital Signs</a:t>
            </a:r>
            <a:endParaRPr sz="3000">
              <a:solidFill>
                <a:schemeClr val="dk1"/>
              </a:solidFill>
            </a:endParaRPr>
          </a:p>
          <a:p>
            <a:pPr indent="-381000" lvl="1" marL="914400" rtl="0" algn="l">
              <a:spcBef>
                <a:spcPts val="0"/>
              </a:spcBef>
              <a:spcAft>
                <a:spcPts val="0"/>
              </a:spcAft>
              <a:buClr>
                <a:schemeClr val="dk1"/>
              </a:buClr>
              <a:buSzPts val="2400"/>
              <a:buChar char="○"/>
            </a:pPr>
            <a:r>
              <a:rPr lang="en-US" sz="2400">
                <a:solidFill>
                  <a:schemeClr val="dk1"/>
                </a:solidFill>
              </a:rPr>
              <a:t>Prior to study drug start</a:t>
            </a:r>
            <a:endParaRPr sz="2400">
              <a:solidFill>
                <a:schemeClr val="dk1"/>
              </a:solidFill>
            </a:endParaRPr>
          </a:p>
          <a:p>
            <a:pPr indent="0" lvl="0" marL="0" rtl="0" algn="l">
              <a:spcBef>
                <a:spcPts val="0"/>
              </a:spcBef>
              <a:spcAft>
                <a:spcPts val="0"/>
              </a:spcAft>
              <a:buNone/>
            </a:pPr>
            <a:r>
              <a:t/>
            </a:r>
            <a:endParaRPr sz="3000">
              <a:solidFill>
                <a:schemeClr val="dk1"/>
              </a:solidFill>
            </a:endParaRPr>
          </a:p>
          <a:p>
            <a:pPr indent="-419100" lvl="0" marL="457200" rtl="0" algn="l">
              <a:spcBef>
                <a:spcPts val="0"/>
              </a:spcBef>
              <a:spcAft>
                <a:spcPts val="0"/>
              </a:spcAft>
              <a:buClr>
                <a:schemeClr val="dk1"/>
              </a:buClr>
              <a:buSzPts val="3000"/>
              <a:buChar char="●"/>
            </a:pPr>
            <a:r>
              <a:rPr lang="en-US" sz="3000">
                <a:solidFill>
                  <a:schemeClr val="dk1"/>
                </a:solidFill>
              </a:rPr>
              <a:t>Medical History &amp; Demographics</a:t>
            </a:r>
            <a:endParaRPr sz="3000">
              <a:solidFill>
                <a:schemeClr val="dk1"/>
              </a:solidFill>
            </a:endParaRPr>
          </a:p>
          <a:p>
            <a:pPr indent="-381000" lvl="1" marL="914400" rtl="0" algn="l">
              <a:spcBef>
                <a:spcPts val="0"/>
              </a:spcBef>
              <a:spcAft>
                <a:spcPts val="0"/>
              </a:spcAft>
              <a:buClr>
                <a:schemeClr val="dk1"/>
              </a:buClr>
              <a:buSzPts val="2400"/>
              <a:buChar char="○"/>
            </a:pPr>
            <a:r>
              <a:rPr lang="en-US" sz="2400">
                <a:solidFill>
                  <a:schemeClr val="dk1"/>
                </a:solidFill>
              </a:rPr>
              <a:t>Patient or LAR vs EMR</a:t>
            </a:r>
            <a:endParaRPr sz="2400">
              <a:solidFill>
                <a:schemeClr val="dk1"/>
              </a:solidFill>
            </a:endParaRPr>
          </a:p>
          <a:p>
            <a:pPr indent="0" lvl="0" marL="457200" rtl="0" algn="l">
              <a:spcBef>
                <a:spcPts val="0"/>
              </a:spcBef>
              <a:spcAft>
                <a:spcPts val="0"/>
              </a:spcAft>
              <a:buNone/>
            </a:pPr>
            <a:r>
              <a:t/>
            </a:r>
            <a:endParaRPr sz="2800">
              <a:solidFill>
                <a:schemeClr val="dk1"/>
              </a:solidFill>
            </a:endParaRPr>
          </a:p>
          <a:p>
            <a:pPr indent="-419100" lvl="0" marL="457200" rtl="0" algn="l">
              <a:spcBef>
                <a:spcPts val="0"/>
              </a:spcBef>
              <a:spcAft>
                <a:spcPts val="0"/>
              </a:spcAft>
              <a:buClr>
                <a:schemeClr val="dk1"/>
              </a:buClr>
              <a:buSzPts val="3000"/>
              <a:buChar char="●"/>
            </a:pPr>
            <a:r>
              <a:rPr lang="en-US" sz="3000">
                <a:solidFill>
                  <a:schemeClr val="dk1"/>
                </a:solidFill>
              </a:rPr>
              <a:t>Sign &amp; date all source documentation</a:t>
            </a:r>
            <a:endParaRPr sz="3000">
              <a:solidFill>
                <a:schemeClr val="dk1"/>
              </a:solidFill>
            </a:endParaRPr>
          </a:p>
          <a:p>
            <a:pPr indent="0" lvl="0" marL="457200" rtl="0" algn="l">
              <a:spcBef>
                <a:spcPts val="0"/>
              </a:spcBef>
              <a:spcAft>
                <a:spcPts val="0"/>
              </a:spcAft>
              <a:buNone/>
            </a:pPr>
            <a:r>
              <a:t/>
            </a:r>
            <a:endParaRPr sz="2800">
              <a:solidFill>
                <a:schemeClr val="dk1"/>
              </a:solidFill>
            </a:endParaRPr>
          </a:p>
          <a:p>
            <a:pPr indent="-419100" lvl="0" marL="457200" rtl="0" algn="l">
              <a:spcBef>
                <a:spcPts val="0"/>
              </a:spcBef>
              <a:spcAft>
                <a:spcPts val="0"/>
              </a:spcAft>
              <a:buClr>
                <a:schemeClr val="dk1"/>
              </a:buClr>
              <a:buSzPts val="3000"/>
              <a:buChar char="●"/>
            </a:pPr>
            <a:r>
              <a:rPr lang="en-US" sz="3000">
                <a:solidFill>
                  <a:schemeClr val="dk1"/>
                </a:solidFill>
              </a:rPr>
              <a:t>Have all sources available</a:t>
            </a:r>
            <a:endParaRPr sz="3000">
              <a:solidFill>
                <a:schemeClr val="dk1"/>
              </a:solidFill>
            </a:endParaRPr>
          </a:p>
          <a:p>
            <a:pPr indent="0" lvl="0" marL="0" rtl="0" algn="l">
              <a:spcBef>
                <a:spcPts val="0"/>
              </a:spcBef>
              <a:spcAft>
                <a:spcPts val="0"/>
              </a:spcAft>
              <a:buNone/>
            </a:pPr>
            <a:r>
              <a:t/>
            </a:r>
            <a:endParaRPr sz="2800">
              <a:solidFill>
                <a:schemeClr val="dk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359" name="Shape 359"/>
        <p:cNvGrpSpPr/>
        <p:nvPr/>
      </p:nvGrpSpPr>
      <p:grpSpPr>
        <a:xfrm>
          <a:off x="0" y="0"/>
          <a:ext cx="0" cy="0"/>
          <a:chOff x="0" y="0"/>
          <a:chExt cx="0" cy="0"/>
        </a:xfrm>
      </p:grpSpPr>
      <p:sp>
        <p:nvSpPr>
          <p:cNvPr id="360" name="Google Shape;360;g3d422ecfddc_0_49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61" name="Google Shape;361;g3d422ecfddc_0_494"/>
          <p:cNvSpPr txBox="1"/>
          <p:nvPr>
            <p:ph type="title"/>
          </p:nvPr>
        </p:nvSpPr>
        <p:spPr>
          <a:xfrm>
            <a:off x="431846" y="332151"/>
            <a:ext cx="5814300" cy="1557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Play"/>
              <a:buNone/>
            </a:pPr>
            <a:r>
              <a:rPr lang="en-US" sz="4000">
                <a:latin typeface="Arial"/>
                <a:ea typeface="Arial"/>
                <a:cs typeface="Arial"/>
                <a:sym typeface="Arial"/>
              </a:rPr>
              <a:t>Protocol Premises</a:t>
            </a:r>
            <a:endParaRPr>
              <a:latin typeface="Arial"/>
              <a:ea typeface="Arial"/>
              <a:cs typeface="Arial"/>
              <a:sym typeface="Arial"/>
            </a:endParaRPr>
          </a:p>
        </p:txBody>
      </p:sp>
      <p:sp>
        <p:nvSpPr>
          <p:cNvPr id="362" name="Google Shape;362;g3d422ecfddc_0_494"/>
          <p:cNvSpPr txBox="1"/>
          <p:nvPr>
            <p:ph idx="1" type="body"/>
          </p:nvPr>
        </p:nvSpPr>
        <p:spPr>
          <a:xfrm>
            <a:off x="526796" y="2223146"/>
            <a:ext cx="5624400" cy="33744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Char char="•"/>
            </a:pPr>
            <a:r>
              <a:rPr lang="en-US" sz="2400"/>
              <a:t>KESETT should never delay treatment of status epilepticus</a:t>
            </a:r>
            <a:endParaRPr/>
          </a:p>
          <a:p>
            <a:pPr indent="0" lvl="0" marL="0" rtl="0" algn="l">
              <a:lnSpc>
                <a:spcPct val="90000"/>
              </a:lnSpc>
              <a:spcBef>
                <a:spcPts val="1600"/>
              </a:spcBef>
              <a:spcAft>
                <a:spcPts val="1600"/>
              </a:spcAft>
              <a:buClr>
                <a:schemeClr val="dk1"/>
              </a:buClr>
              <a:buSzPts val="1800"/>
              <a:buFont typeface="Arial"/>
              <a:buChar char="•"/>
            </a:pPr>
            <a:r>
              <a:rPr lang="en-US" sz="2400"/>
              <a:t>KESETT is based upon guideline-</a:t>
            </a:r>
            <a:br>
              <a:rPr lang="en-US" sz="2400"/>
            </a:br>
            <a:r>
              <a:rPr lang="en-US" sz="2400"/>
              <a:t>concordant treatment of status</a:t>
            </a:r>
            <a:endParaRPr/>
          </a:p>
        </p:txBody>
      </p:sp>
      <p:pic>
        <p:nvPicPr>
          <p:cNvPr id="363" name="Google Shape;363;g3d422ecfddc_0_494"/>
          <p:cNvPicPr preferRelativeResize="0"/>
          <p:nvPr/>
        </p:nvPicPr>
        <p:blipFill rotWithShape="1">
          <a:blip r:embed="rId3">
            <a:alphaModFix/>
          </a:blip>
          <a:srcRect b="0" l="0" r="0" t="0"/>
          <a:stretch/>
        </p:blipFill>
        <p:spPr>
          <a:xfrm>
            <a:off x="5029425" y="1207475"/>
            <a:ext cx="952025" cy="952025"/>
          </a:xfrm>
          <a:prstGeom prst="rect">
            <a:avLst/>
          </a:prstGeom>
          <a:noFill/>
          <a:ln>
            <a:noFill/>
          </a:ln>
        </p:spPr>
      </p:pic>
      <p:pic>
        <p:nvPicPr>
          <p:cNvPr id="364" name="Google Shape;364;g3d422ecfddc_0_494"/>
          <p:cNvPicPr preferRelativeResize="0"/>
          <p:nvPr/>
        </p:nvPicPr>
        <p:blipFill rotWithShape="1">
          <a:blip r:embed="rId4">
            <a:alphaModFix/>
          </a:blip>
          <a:srcRect b="0" l="0" r="0" t="0"/>
          <a:stretch/>
        </p:blipFill>
        <p:spPr>
          <a:xfrm>
            <a:off x="6558750" y="152400"/>
            <a:ext cx="5159702" cy="6553198"/>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69" name="Shape 369"/>
        <p:cNvGrpSpPr/>
        <p:nvPr/>
      </p:nvGrpSpPr>
      <p:grpSpPr>
        <a:xfrm>
          <a:off x="0" y="0"/>
          <a:ext cx="0" cy="0"/>
          <a:chOff x="0" y="0"/>
          <a:chExt cx="0" cy="0"/>
        </a:xfrm>
      </p:grpSpPr>
      <p:pic>
        <p:nvPicPr>
          <p:cNvPr id="370" name="Google Shape;370;g3d422ecfddc_0_656" title="Screenshot 2026-04-02 at 9.56.44 AM.png"/>
          <p:cNvPicPr preferRelativeResize="0"/>
          <p:nvPr/>
        </p:nvPicPr>
        <p:blipFill rotWithShape="1">
          <a:blip r:embed="rId3">
            <a:alphaModFix/>
          </a:blip>
          <a:srcRect b="0" l="0" r="0" t="0"/>
          <a:stretch/>
        </p:blipFill>
        <p:spPr>
          <a:xfrm>
            <a:off x="1052449" y="418150"/>
            <a:ext cx="9938849" cy="2882425"/>
          </a:xfrm>
          <a:prstGeom prst="rect">
            <a:avLst/>
          </a:prstGeom>
          <a:noFill/>
          <a:ln>
            <a:noFill/>
          </a:ln>
        </p:spPr>
      </p:pic>
      <p:sp>
        <p:nvSpPr>
          <p:cNvPr id="371" name="Google Shape;371;g3d422ecfddc_0_656"/>
          <p:cNvSpPr txBox="1"/>
          <p:nvPr/>
        </p:nvSpPr>
        <p:spPr>
          <a:xfrm>
            <a:off x="1211525" y="3894550"/>
            <a:ext cx="9620700" cy="2339700"/>
          </a:xfrm>
          <a:prstGeom prst="rect">
            <a:avLst/>
          </a:prstGeom>
          <a:noFill/>
          <a:ln>
            <a:noFill/>
          </a:ln>
        </p:spPr>
        <p:txBody>
          <a:bodyPr anchorCtr="0" anchor="t" bIns="91425" lIns="91425" spcFirstLastPara="1" rIns="91425" wrap="square" tIns="91425">
            <a:spAutoFit/>
          </a:bodyPr>
          <a:lstStyle/>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Clinical team needs to be aware of study and screening</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Study team can assist via EHR alerts, EMS alerts, etc.</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Leverage key teams such as ED pharmacy</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Provider will assess eligibility and enroll; investigator will confirm eligibility later for CRF entry</a:t>
            </a:r>
            <a:endParaRPr b="0" i="0" sz="2800" u="none" cap="none" strike="noStrike">
              <a:solidFill>
                <a:schemeClr val="dk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76" name="Shape 376"/>
        <p:cNvGrpSpPr/>
        <p:nvPr/>
      </p:nvGrpSpPr>
      <p:grpSpPr>
        <a:xfrm>
          <a:off x="0" y="0"/>
          <a:ext cx="0" cy="0"/>
          <a:chOff x="0" y="0"/>
          <a:chExt cx="0" cy="0"/>
        </a:xfrm>
      </p:grpSpPr>
      <p:pic>
        <p:nvPicPr>
          <p:cNvPr id="377" name="Google Shape;377;g3d422ecfddc_0_594"/>
          <p:cNvPicPr preferRelativeResize="0"/>
          <p:nvPr/>
        </p:nvPicPr>
        <p:blipFill rotWithShape="1">
          <a:blip r:embed="rId3">
            <a:alphaModFix/>
          </a:blip>
          <a:srcRect b="0" l="0" r="0" t="0"/>
          <a:stretch/>
        </p:blipFill>
        <p:spPr>
          <a:xfrm>
            <a:off x="8585575" y="1445497"/>
            <a:ext cx="3454274" cy="4378804"/>
          </a:xfrm>
          <a:prstGeom prst="rect">
            <a:avLst/>
          </a:prstGeom>
          <a:noFill/>
          <a:ln>
            <a:noFill/>
          </a:ln>
        </p:spPr>
      </p:pic>
      <p:pic>
        <p:nvPicPr>
          <p:cNvPr id="378" name="Google Shape;378;g3d422ecfddc_0_594" title="Screenshot 2026-04-02 at 10.00.07 AM.png"/>
          <p:cNvPicPr preferRelativeResize="0"/>
          <p:nvPr/>
        </p:nvPicPr>
        <p:blipFill rotWithShape="1">
          <a:blip r:embed="rId4">
            <a:alphaModFix/>
          </a:blip>
          <a:srcRect b="0" l="0" r="0" t="0"/>
          <a:stretch/>
        </p:blipFill>
        <p:spPr>
          <a:xfrm>
            <a:off x="-12" y="3624900"/>
            <a:ext cx="6920288" cy="3233100"/>
          </a:xfrm>
          <a:prstGeom prst="rect">
            <a:avLst/>
          </a:prstGeom>
          <a:noFill/>
          <a:ln>
            <a:noFill/>
          </a:ln>
        </p:spPr>
      </p:pic>
      <p:pic>
        <p:nvPicPr>
          <p:cNvPr id="379" name="Google Shape;379;g3d422ecfddc_0_594" title="Screenshot 2026-04-02 at 9.59.56 AM.png"/>
          <p:cNvPicPr preferRelativeResize="0"/>
          <p:nvPr/>
        </p:nvPicPr>
        <p:blipFill rotWithShape="1">
          <a:blip r:embed="rId5">
            <a:alphaModFix/>
          </a:blip>
          <a:srcRect b="0" l="0" r="0" t="0"/>
          <a:stretch/>
        </p:blipFill>
        <p:spPr>
          <a:xfrm>
            <a:off x="0" y="-86950"/>
            <a:ext cx="6920275" cy="3711850"/>
          </a:xfrm>
          <a:prstGeom prst="rect">
            <a:avLst/>
          </a:prstGeom>
          <a:noFill/>
          <a:ln>
            <a:noFill/>
          </a:ln>
        </p:spPr>
      </p:pic>
      <p:sp>
        <p:nvSpPr>
          <p:cNvPr id="380" name="Google Shape;380;g3d422ecfddc_0_594"/>
          <p:cNvSpPr/>
          <p:nvPr/>
        </p:nvSpPr>
        <p:spPr>
          <a:xfrm>
            <a:off x="7033975" y="2816000"/>
            <a:ext cx="1437900" cy="1422300"/>
          </a:xfrm>
          <a:prstGeom prst="curvedRightArrow">
            <a:avLst>
              <a:gd fmla="val 25000" name="adj1"/>
              <a:gd fmla="val 50000" name="adj2"/>
              <a:gd fmla="val 2500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85" name="Shape 385"/>
        <p:cNvGrpSpPr/>
        <p:nvPr/>
      </p:nvGrpSpPr>
      <p:grpSpPr>
        <a:xfrm>
          <a:off x="0" y="0"/>
          <a:ext cx="0" cy="0"/>
          <a:chOff x="0" y="0"/>
          <a:chExt cx="0" cy="0"/>
        </a:xfrm>
      </p:grpSpPr>
      <p:pic>
        <p:nvPicPr>
          <p:cNvPr id="386" name="Google Shape;386;g3d422ecfddc_0_540"/>
          <p:cNvPicPr preferRelativeResize="0"/>
          <p:nvPr/>
        </p:nvPicPr>
        <p:blipFill rotWithShape="1">
          <a:blip r:embed="rId3">
            <a:alphaModFix/>
          </a:blip>
          <a:srcRect b="0" l="0" r="0" t="0"/>
          <a:stretch/>
        </p:blipFill>
        <p:spPr>
          <a:xfrm>
            <a:off x="0" y="9150"/>
            <a:ext cx="12191999" cy="1124150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2" presetSubtype="1">
                                  <p:stCondLst>
                                    <p:cond delay="0"/>
                                  </p:stCondLst>
                                  <p:childTnLst>
                                    <p:anim calcmode="lin" valueType="num">
                                      <p:cBhvr additive="base">
                                        <p:cTn dur="1000"/>
                                        <p:tgtEl>
                                          <p:spTgt spid="386"/>
                                        </p:tgtEl>
                                        <p:attrNameLst>
                                          <p:attrName>ppt_y</p:attrName>
                                        </p:attrNameLst>
                                      </p:cBhvr>
                                      <p:tavLst>
                                        <p:tav fmla="" tm="0">
                                          <p:val>
                                            <p:strVal val="#ppt_y"/>
                                          </p:val>
                                        </p:tav>
                                        <p:tav fmla="" tm="100000">
                                          <p:val>
                                            <p:strVal val="#ppt_y-1"/>
                                          </p:val>
                                        </p:tav>
                                      </p:tavLst>
                                    </p:anim>
                                    <p:set>
                                      <p:cBhvr>
                                        <p:cTn dur="1" fill="hold">
                                          <p:stCondLst>
                                            <p:cond delay="1000"/>
                                          </p:stCondLst>
                                        </p:cTn>
                                        <p:tgtEl>
                                          <p:spTgt spid="386"/>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91" name="Shape 391"/>
        <p:cNvGrpSpPr/>
        <p:nvPr/>
      </p:nvGrpSpPr>
      <p:grpSpPr>
        <a:xfrm>
          <a:off x="0" y="0"/>
          <a:ext cx="0" cy="0"/>
          <a:chOff x="0" y="0"/>
          <a:chExt cx="0" cy="0"/>
        </a:xfrm>
      </p:grpSpPr>
      <p:pic>
        <p:nvPicPr>
          <p:cNvPr id="392" name="Google Shape;392;g3d422ecfddc_0_663"/>
          <p:cNvPicPr preferRelativeResize="0"/>
          <p:nvPr/>
        </p:nvPicPr>
        <p:blipFill rotWithShape="1">
          <a:blip r:embed="rId3">
            <a:alphaModFix/>
          </a:blip>
          <a:srcRect b="50051" l="0" r="0" t="21848"/>
          <a:stretch/>
        </p:blipFill>
        <p:spPr>
          <a:xfrm>
            <a:off x="78150" y="1284176"/>
            <a:ext cx="6613300" cy="2360249"/>
          </a:xfrm>
          <a:prstGeom prst="rect">
            <a:avLst/>
          </a:prstGeom>
          <a:noFill/>
          <a:ln>
            <a:noFill/>
          </a:ln>
        </p:spPr>
      </p:pic>
      <p:pic>
        <p:nvPicPr>
          <p:cNvPr id="393" name="Google Shape;393;g3d422ecfddc_0_663"/>
          <p:cNvPicPr preferRelativeResize="0"/>
          <p:nvPr/>
        </p:nvPicPr>
        <p:blipFill rotWithShape="1">
          <a:blip r:embed="rId4">
            <a:alphaModFix/>
          </a:blip>
          <a:srcRect b="0" l="0" r="0" t="0"/>
          <a:stretch/>
        </p:blipFill>
        <p:spPr>
          <a:xfrm>
            <a:off x="7148100" y="346325"/>
            <a:ext cx="4614850" cy="6001001"/>
          </a:xfrm>
          <a:prstGeom prst="rect">
            <a:avLst/>
          </a:prstGeom>
          <a:noFill/>
          <a:ln>
            <a:noFill/>
          </a:ln>
        </p:spPr>
      </p:pic>
      <p:sp>
        <p:nvSpPr>
          <p:cNvPr id="394" name="Google Shape;394;g3d422ecfddc_0_663"/>
          <p:cNvSpPr/>
          <p:nvPr/>
        </p:nvSpPr>
        <p:spPr>
          <a:xfrm>
            <a:off x="5908550" y="3581900"/>
            <a:ext cx="1062900" cy="1156800"/>
          </a:xfrm>
          <a:prstGeom prst="curvedRightArrow">
            <a:avLst>
              <a:gd fmla="val 25000" name="adj1"/>
              <a:gd fmla="val 50000" name="adj2"/>
              <a:gd fmla="val 2500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95" name="Google Shape;395;g3d422ecfddc_0_663" title="362.jpg"/>
          <p:cNvPicPr preferRelativeResize="0"/>
          <p:nvPr/>
        </p:nvPicPr>
        <p:blipFill rotWithShape="1">
          <a:blip r:embed="rId5">
            <a:alphaModFix/>
          </a:blip>
          <a:srcRect b="0" l="0" r="0" t="0"/>
          <a:stretch/>
        </p:blipFill>
        <p:spPr>
          <a:xfrm>
            <a:off x="668225" y="3796825"/>
            <a:ext cx="2181581" cy="2908775"/>
          </a:xfrm>
          <a:prstGeom prst="rect">
            <a:avLst/>
          </a:prstGeom>
          <a:noFill/>
          <a:ln>
            <a:noFill/>
          </a:ln>
        </p:spPr>
      </p:pic>
      <p:pic>
        <p:nvPicPr>
          <p:cNvPr id="396" name="Google Shape;396;g3d422ecfddc_0_663" title="1000024794.jpg"/>
          <p:cNvPicPr preferRelativeResize="0"/>
          <p:nvPr/>
        </p:nvPicPr>
        <p:blipFill rotWithShape="1">
          <a:blip r:embed="rId6">
            <a:alphaModFix/>
          </a:blip>
          <a:srcRect b="0" l="0" r="0" t="0"/>
          <a:stretch/>
        </p:blipFill>
        <p:spPr>
          <a:xfrm>
            <a:off x="3033481" y="4738700"/>
            <a:ext cx="3225779" cy="181450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0" name="Shape 400"/>
        <p:cNvGrpSpPr/>
        <p:nvPr/>
      </p:nvGrpSpPr>
      <p:grpSpPr>
        <a:xfrm>
          <a:off x="0" y="0"/>
          <a:ext cx="0" cy="0"/>
          <a:chOff x="0" y="0"/>
          <a:chExt cx="0" cy="0"/>
        </a:xfrm>
      </p:grpSpPr>
      <p:pic>
        <p:nvPicPr>
          <p:cNvPr id="401" name="Google Shape;401;g3d422ecfddc_0_720"/>
          <p:cNvPicPr preferRelativeResize="0"/>
          <p:nvPr/>
        </p:nvPicPr>
        <p:blipFill rotWithShape="1">
          <a:blip r:embed="rId3">
            <a:alphaModFix/>
          </a:blip>
          <a:srcRect b="12989" l="6121" r="0" t="25714"/>
          <a:stretch/>
        </p:blipFill>
        <p:spPr>
          <a:xfrm>
            <a:off x="127000" y="35650"/>
            <a:ext cx="11844997" cy="66802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5" name="Shape 405"/>
        <p:cNvGrpSpPr/>
        <p:nvPr/>
      </p:nvGrpSpPr>
      <p:grpSpPr>
        <a:xfrm>
          <a:off x="0" y="0"/>
          <a:ext cx="0" cy="0"/>
          <a:chOff x="0" y="0"/>
          <a:chExt cx="0" cy="0"/>
        </a:xfrm>
      </p:grpSpPr>
      <p:pic>
        <p:nvPicPr>
          <p:cNvPr id="406" name="Google Shape;406;g3d422ecfddc_0_700"/>
          <p:cNvPicPr preferRelativeResize="0"/>
          <p:nvPr/>
        </p:nvPicPr>
        <p:blipFill rotWithShape="1">
          <a:blip r:embed="rId3">
            <a:alphaModFix amt="90000"/>
          </a:blip>
          <a:srcRect b="0" l="0" r="299" t="0"/>
          <a:stretch/>
        </p:blipFill>
        <p:spPr>
          <a:xfrm>
            <a:off x="0" y="17824"/>
            <a:ext cx="12192000" cy="6858000"/>
          </a:xfrm>
          <a:prstGeom prst="rect">
            <a:avLst/>
          </a:prstGeom>
          <a:noFill/>
          <a:ln>
            <a:noFill/>
          </a:ln>
        </p:spPr>
      </p:pic>
      <p:sp>
        <p:nvSpPr>
          <p:cNvPr id="407" name="Google Shape;407;g3d422ecfddc_0_700"/>
          <p:cNvSpPr txBox="1"/>
          <p:nvPr>
            <p:ph idx="4294967295" type="body"/>
          </p:nvPr>
        </p:nvSpPr>
        <p:spPr>
          <a:xfrm>
            <a:off x="5864267" y="3446824"/>
            <a:ext cx="6203100" cy="3201900"/>
          </a:xfrm>
          <a:prstGeom prst="rect">
            <a:avLst/>
          </a:prstGeom>
          <a:noFill/>
          <a:ln>
            <a:noFill/>
          </a:ln>
        </p:spPr>
        <p:txBody>
          <a:bodyPr anchorCtr="0" anchor="t" bIns="121900" lIns="121900" spcFirstLastPara="1" rIns="121900" wrap="square" tIns="121900">
            <a:normAutofit/>
          </a:bodyPr>
          <a:lstStyle/>
          <a:p>
            <a:pPr indent="0" lvl="0" marL="0" rtl="0" algn="l">
              <a:lnSpc>
                <a:spcPct val="90000"/>
              </a:lnSpc>
              <a:spcBef>
                <a:spcPts val="0"/>
              </a:spcBef>
              <a:spcAft>
                <a:spcPts val="0"/>
              </a:spcAft>
              <a:buClr>
                <a:schemeClr val="dk1"/>
              </a:buClr>
              <a:buSzPts val="2800"/>
              <a:buNone/>
            </a:pPr>
            <a:r>
              <a:rPr lang="en-US"/>
              <a:t>Vials contain LEV and KET, or LEV alone </a:t>
            </a:r>
            <a:endParaRPr/>
          </a:p>
          <a:p>
            <a:pPr indent="0" lvl="0" marL="0" rtl="0" algn="l">
              <a:lnSpc>
                <a:spcPct val="90000"/>
              </a:lnSpc>
              <a:spcBef>
                <a:spcPts val="1600"/>
              </a:spcBef>
              <a:spcAft>
                <a:spcPts val="0"/>
              </a:spcAft>
              <a:buClr>
                <a:schemeClr val="dk1"/>
              </a:buClr>
              <a:buSzPts val="2800"/>
              <a:buNone/>
            </a:pPr>
            <a:r>
              <a:rPr lang="en-US"/>
              <a:t>Same concentration in all vials</a:t>
            </a:r>
            <a:endParaRPr/>
          </a:p>
          <a:p>
            <a:pPr indent="0" lvl="0" marL="0" rtl="0" algn="l">
              <a:lnSpc>
                <a:spcPct val="90000"/>
              </a:lnSpc>
              <a:spcBef>
                <a:spcPts val="1600"/>
              </a:spcBef>
              <a:spcAft>
                <a:spcPts val="0"/>
              </a:spcAft>
              <a:buClr>
                <a:schemeClr val="dk1"/>
              </a:buClr>
              <a:buSzPts val="2800"/>
              <a:buNone/>
            </a:pPr>
            <a:r>
              <a:rPr lang="en-US"/>
              <a:t>Purple tier 35mL - Weight     30kg</a:t>
            </a:r>
            <a:endParaRPr/>
          </a:p>
          <a:p>
            <a:pPr indent="0" lvl="0" marL="0" rtl="0" algn="l">
              <a:lnSpc>
                <a:spcPct val="90000"/>
              </a:lnSpc>
              <a:spcBef>
                <a:spcPts val="1600"/>
              </a:spcBef>
              <a:spcAft>
                <a:spcPts val="1600"/>
              </a:spcAft>
              <a:buClr>
                <a:schemeClr val="dk1"/>
              </a:buClr>
              <a:buSzPts val="2800"/>
              <a:buNone/>
            </a:pPr>
            <a:r>
              <a:t/>
            </a:r>
            <a:endParaRPr/>
          </a:p>
        </p:txBody>
      </p:sp>
      <p:sp>
        <p:nvSpPr>
          <p:cNvPr id="408" name="Google Shape;408;g3d422ecfddc_0_700"/>
          <p:cNvSpPr txBox="1"/>
          <p:nvPr>
            <p:ph idx="4294967295" type="title"/>
          </p:nvPr>
        </p:nvSpPr>
        <p:spPr>
          <a:xfrm>
            <a:off x="8217100" y="2179767"/>
            <a:ext cx="37431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100000"/>
              <a:buFont typeface="Play"/>
              <a:buNone/>
            </a:pPr>
            <a:r>
              <a:rPr lang="en-US">
                <a:latin typeface="Arial"/>
                <a:ea typeface="Arial"/>
                <a:cs typeface="Arial"/>
                <a:sym typeface="Arial"/>
              </a:rPr>
              <a:t>Vials</a:t>
            </a:r>
            <a:endParaRPr>
              <a:latin typeface="Arial"/>
              <a:ea typeface="Arial"/>
              <a:cs typeface="Arial"/>
              <a:sym typeface="Arial"/>
            </a:endParaRPr>
          </a:p>
        </p:txBody>
      </p:sp>
      <p:sp>
        <p:nvSpPr>
          <p:cNvPr id="409" name="Google Shape;409;g3d422ecfddc_0_700"/>
          <p:cNvSpPr/>
          <p:nvPr/>
        </p:nvSpPr>
        <p:spPr>
          <a:xfrm>
            <a:off x="7619975" y="331725"/>
            <a:ext cx="634200" cy="680400"/>
          </a:xfrm>
          <a:prstGeom prst="ellipse">
            <a:avLst/>
          </a:prstGeom>
          <a:noFill/>
          <a:ln cap="flat" cmpd="sng" w="952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10" name="Google Shape;410;g3d422ecfddc_0_700"/>
          <p:cNvCxnSpPr/>
          <p:nvPr/>
        </p:nvCxnSpPr>
        <p:spPr>
          <a:xfrm flipH="1" rot="10800000">
            <a:off x="10141800" y="5146825"/>
            <a:ext cx="231000" cy="173400"/>
          </a:xfrm>
          <a:prstGeom prst="straightConnector1">
            <a:avLst/>
          </a:prstGeom>
          <a:noFill/>
          <a:ln cap="flat" cmpd="sng" w="28575">
            <a:solidFill>
              <a:schemeClr val="dk2"/>
            </a:solidFill>
            <a:prstDash val="solid"/>
            <a:round/>
            <a:headEnd len="sm" w="sm" type="none"/>
            <a:tailEnd len="sm" w="sm" type="none"/>
          </a:ln>
        </p:spPr>
      </p:cxnSp>
      <p:cxnSp>
        <p:nvCxnSpPr>
          <p:cNvPr id="411" name="Google Shape;411;g3d422ecfddc_0_700"/>
          <p:cNvCxnSpPr/>
          <p:nvPr/>
        </p:nvCxnSpPr>
        <p:spPr>
          <a:xfrm rot="10800000">
            <a:off x="10148250" y="5320175"/>
            <a:ext cx="256800" cy="109200"/>
          </a:xfrm>
          <a:prstGeom prst="straightConnector1">
            <a:avLst/>
          </a:prstGeom>
          <a:noFill/>
          <a:ln cap="flat" cmpd="sng" w="28575">
            <a:solidFill>
              <a:schemeClr val="dk2"/>
            </a:solidFill>
            <a:prstDash val="solid"/>
            <a:round/>
            <a:headEnd len="sm" w="sm" type="none"/>
            <a:tailEnd len="sm" w="sm" type="none"/>
          </a:ln>
        </p:spPr>
      </p:cxn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16" name="Shape 416"/>
        <p:cNvGrpSpPr/>
        <p:nvPr/>
      </p:nvGrpSpPr>
      <p:grpSpPr>
        <a:xfrm>
          <a:off x="0" y="0"/>
          <a:ext cx="0" cy="0"/>
          <a:chOff x="0" y="0"/>
          <a:chExt cx="0" cy="0"/>
        </a:xfrm>
      </p:grpSpPr>
      <p:pic>
        <p:nvPicPr>
          <p:cNvPr id="417" name="Google Shape;417;g3d422ecfddc_0_709"/>
          <p:cNvPicPr preferRelativeResize="0"/>
          <p:nvPr/>
        </p:nvPicPr>
        <p:blipFill rotWithShape="1">
          <a:blip r:embed="rId3">
            <a:alphaModFix/>
          </a:blip>
          <a:srcRect b="0" l="0" r="0" t="0"/>
          <a:stretch/>
        </p:blipFill>
        <p:spPr>
          <a:xfrm>
            <a:off x="152400" y="152400"/>
            <a:ext cx="11650135" cy="6553201"/>
          </a:xfrm>
          <a:prstGeom prst="rect">
            <a:avLst/>
          </a:prstGeom>
          <a:noFill/>
          <a:ln>
            <a:noFill/>
          </a:ln>
        </p:spPr>
      </p:pic>
      <p:sp>
        <p:nvSpPr>
          <p:cNvPr id="418" name="Google Shape;418;g3d422ecfddc_0_709"/>
          <p:cNvSpPr/>
          <p:nvPr/>
        </p:nvSpPr>
        <p:spPr>
          <a:xfrm>
            <a:off x="7060075" y="2617300"/>
            <a:ext cx="532800" cy="500700"/>
          </a:xfrm>
          <a:prstGeom prst="ellipse">
            <a:avLst/>
          </a:prstGeom>
          <a:noFill/>
          <a:ln cap="flat" cmpd="sng" w="952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9" name="Google Shape;419;g3d422ecfddc_0_709"/>
          <p:cNvSpPr/>
          <p:nvPr/>
        </p:nvSpPr>
        <p:spPr>
          <a:xfrm>
            <a:off x="3207975" y="2931900"/>
            <a:ext cx="481500" cy="1174800"/>
          </a:xfrm>
          <a:prstGeom prst="ellipse">
            <a:avLst/>
          </a:prstGeom>
          <a:noFill/>
          <a:ln cap="flat" cmpd="sng" w="952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0" name="Google Shape;420;g3d422ecfddc_0_709"/>
          <p:cNvSpPr txBox="1"/>
          <p:nvPr>
            <p:ph idx="4294967295" type="body"/>
          </p:nvPr>
        </p:nvSpPr>
        <p:spPr>
          <a:xfrm>
            <a:off x="6056874" y="4106700"/>
            <a:ext cx="5124900" cy="2458500"/>
          </a:xfrm>
          <a:prstGeom prst="rect">
            <a:avLst/>
          </a:prstGeom>
          <a:noFill/>
          <a:ln>
            <a:noFill/>
          </a:ln>
        </p:spPr>
        <p:txBody>
          <a:bodyPr anchorCtr="0" anchor="t" bIns="121900" lIns="121900" spcFirstLastPara="1" rIns="121900" wrap="square" tIns="121900">
            <a:normAutofit fontScale="92500" lnSpcReduction="10000"/>
          </a:bodyPr>
          <a:lstStyle/>
          <a:p>
            <a:pPr indent="0" lvl="0" marL="0" rtl="0" algn="l">
              <a:lnSpc>
                <a:spcPct val="90000"/>
              </a:lnSpc>
              <a:spcBef>
                <a:spcPts val="0"/>
              </a:spcBef>
              <a:spcAft>
                <a:spcPts val="0"/>
              </a:spcAft>
              <a:buClr>
                <a:schemeClr val="dk1"/>
              </a:buClr>
              <a:buSzPct val="100000"/>
              <a:buNone/>
            </a:pPr>
            <a:r>
              <a:rPr lang="en-US"/>
              <a:t>Drug ID on the vial</a:t>
            </a:r>
            <a:endParaRPr/>
          </a:p>
          <a:p>
            <a:pPr indent="0" lvl="0" marL="0" rtl="0" algn="l">
              <a:lnSpc>
                <a:spcPct val="90000"/>
              </a:lnSpc>
              <a:spcBef>
                <a:spcPts val="1600"/>
              </a:spcBef>
              <a:spcAft>
                <a:spcPts val="0"/>
              </a:spcAft>
              <a:buClr>
                <a:schemeClr val="dk1"/>
              </a:buClr>
              <a:buSzPct val="100000"/>
              <a:buNone/>
            </a:pPr>
            <a:r>
              <a:rPr lang="en-US"/>
              <a:t>White tier 90mL - Weight    30kg</a:t>
            </a:r>
            <a:endParaRPr/>
          </a:p>
          <a:p>
            <a:pPr indent="0" lvl="0" marL="0" rtl="0" algn="l">
              <a:lnSpc>
                <a:spcPct val="90000"/>
              </a:lnSpc>
              <a:spcBef>
                <a:spcPts val="1600"/>
              </a:spcBef>
              <a:spcAft>
                <a:spcPts val="0"/>
              </a:spcAft>
              <a:buClr>
                <a:schemeClr val="dk1"/>
              </a:buClr>
              <a:buSzPct val="100000"/>
              <a:buNone/>
            </a:pPr>
            <a:r>
              <a:rPr lang="en-US"/>
              <a:t>Use next vials and backup vials</a:t>
            </a:r>
            <a:endParaRPr/>
          </a:p>
          <a:p>
            <a:pPr indent="0" lvl="0" marL="0" rtl="0" algn="l">
              <a:lnSpc>
                <a:spcPct val="90000"/>
              </a:lnSpc>
              <a:spcBef>
                <a:spcPts val="1600"/>
              </a:spcBef>
              <a:spcAft>
                <a:spcPts val="1600"/>
              </a:spcAft>
              <a:buClr>
                <a:schemeClr val="dk1"/>
              </a:buClr>
              <a:buSzPct val="100000"/>
              <a:buNone/>
            </a:pPr>
            <a:r>
              <a:rPr lang="en-US"/>
              <a:t>Storage, replacement and shipping</a:t>
            </a:r>
            <a:endParaRPr/>
          </a:p>
        </p:txBody>
      </p:sp>
      <p:cxnSp>
        <p:nvCxnSpPr>
          <p:cNvPr id="421" name="Google Shape;421;g3d422ecfddc_0_709"/>
          <p:cNvCxnSpPr/>
          <p:nvPr/>
        </p:nvCxnSpPr>
        <p:spPr>
          <a:xfrm>
            <a:off x="9891475" y="4874025"/>
            <a:ext cx="179700" cy="109200"/>
          </a:xfrm>
          <a:prstGeom prst="straightConnector1">
            <a:avLst/>
          </a:prstGeom>
          <a:noFill/>
          <a:ln cap="flat" cmpd="sng" w="28575">
            <a:solidFill>
              <a:schemeClr val="dk2"/>
            </a:solidFill>
            <a:prstDash val="solid"/>
            <a:round/>
            <a:headEnd len="sm" w="sm" type="none"/>
            <a:tailEnd len="sm" w="sm" type="none"/>
          </a:ln>
        </p:spPr>
      </p:cxnSp>
      <p:cxnSp>
        <p:nvCxnSpPr>
          <p:cNvPr id="422" name="Google Shape;422;g3d422ecfddc_0_709"/>
          <p:cNvCxnSpPr/>
          <p:nvPr/>
        </p:nvCxnSpPr>
        <p:spPr>
          <a:xfrm flipH="1">
            <a:off x="9878700" y="4890075"/>
            <a:ext cx="166800" cy="77100"/>
          </a:xfrm>
          <a:prstGeom prst="straightConnector1">
            <a:avLst/>
          </a:prstGeom>
          <a:noFill/>
          <a:ln cap="flat" cmpd="sng" w="28575">
            <a:solidFill>
              <a:schemeClr val="dk2"/>
            </a:solidFill>
            <a:prstDash val="solid"/>
            <a:round/>
            <a:headEnd len="sm" w="sm" type="none"/>
            <a:tailEnd len="sm" w="sm" type="none"/>
          </a:ln>
        </p:spPr>
      </p:cxnSp>
      <p:cxnSp>
        <p:nvCxnSpPr>
          <p:cNvPr id="423" name="Google Shape;423;g3d422ecfddc_0_709"/>
          <p:cNvCxnSpPr/>
          <p:nvPr/>
        </p:nvCxnSpPr>
        <p:spPr>
          <a:xfrm flipH="1" rot="10800000">
            <a:off x="9878575" y="5037850"/>
            <a:ext cx="205500" cy="6300"/>
          </a:xfrm>
          <a:prstGeom prst="straightConnector1">
            <a:avLst/>
          </a:prstGeom>
          <a:noFill/>
          <a:ln cap="flat" cmpd="sng" w="28575">
            <a:solidFill>
              <a:schemeClr val="dk2"/>
            </a:solidFill>
            <a:prstDash val="solid"/>
            <a:round/>
            <a:headEnd len="sm" w="sm" type="none"/>
            <a:tailEnd len="sm" w="sm" type="none"/>
          </a:ln>
        </p:spPr>
      </p:cxn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27" name="Shape 427"/>
        <p:cNvGrpSpPr/>
        <p:nvPr/>
      </p:nvGrpSpPr>
      <p:grpSpPr>
        <a:xfrm>
          <a:off x="0" y="0"/>
          <a:ext cx="0" cy="0"/>
          <a:chOff x="0" y="0"/>
          <a:chExt cx="0" cy="0"/>
        </a:xfrm>
      </p:grpSpPr>
      <p:pic>
        <p:nvPicPr>
          <p:cNvPr id="428" name="Google Shape;428;g3d422ecfddc_0_686"/>
          <p:cNvPicPr preferRelativeResize="0"/>
          <p:nvPr/>
        </p:nvPicPr>
        <p:blipFill rotWithShape="1">
          <a:blip r:embed="rId3">
            <a:alphaModFix/>
          </a:blip>
          <a:srcRect b="21204" l="0" r="0" t="0"/>
          <a:stretch/>
        </p:blipFill>
        <p:spPr>
          <a:xfrm>
            <a:off x="4920401" y="1"/>
            <a:ext cx="3171967" cy="6858001"/>
          </a:xfrm>
          <a:prstGeom prst="rect">
            <a:avLst/>
          </a:prstGeom>
          <a:noFill/>
          <a:ln>
            <a:noFill/>
          </a:ln>
        </p:spPr>
      </p:pic>
      <p:sp>
        <p:nvSpPr>
          <p:cNvPr id="429" name="Google Shape;429;g3d422ecfddc_0_686"/>
          <p:cNvSpPr txBox="1"/>
          <p:nvPr/>
        </p:nvSpPr>
        <p:spPr>
          <a:xfrm>
            <a:off x="8537933" y="552667"/>
            <a:ext cx="3351300" cy="9624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Arial"/>
                <a:ea typeface="Arial"/>
                <a:cs typeface="Arial"/>
                <a:sym typeface="Arial"/>
              </a:rPr>
              <a:t>Reminder Cards with instructions</a:t>
            </a:r>
            <a:endParaRPr b="0" i="0" sz="2800" u="none" cap="none" strike="noStrike">
              <a:solidFill>
                <a:schemeClr val="dk2"/>
              </a:solidFill>
              <a:latin typeface="Arial"/>
              <a:ea typeface="Arial"/>
              <a:cs typeface="Arial"/>
              <a:sym typeface="Arial"/>
            </a:endParaRPr>
          </a:p>
        </p:txBody>
      </p:sp>
      <p:sp>
        <p:nvSpPr>
          <p:cNvPr id="430" name="Google Shape;430;g3d422ecfddc_0_686"/>
          <p:cNvSpPr txBox="1"/>
          <p:nvPr/>
        </p:nvSpPr>
        <p:spPr>
          <a:xfrm>
            <a:off x="8698200" y="2947800"/>
            <a:ext cx="3351300" cy="9624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Arial"/>
                <a:ea typeface="Arial"/>
                <a:cs typeface="Arial"/>
                <a:sym typeface="Arial"/>
              </a:rPr>
              <a:t>Length-based weight-estimation tool</a:t>
            </a:r>
            <a:endParaRPr b="0" i="0" sz="2800" u="none" cap="none" strike="noStrike">
              <a:solidFill>
                <a:schemeClr val="dk2"/>
              </a:solidFill>
              <a:latin typeface="Arial"/>
              <a:ea typeface="Arial"/>
              <a:cs typeface="Arial"/>
              <a:sym typeface="Arial"/>
            </a:endParaRPr>
          </a:p>
        </p:txBody>
      </p:sp>
      <p:sp>
        <p:nvSpPr>
          <p:cNvPr id="431" name="Google Shape;431;g3d422ecfddc_0_686"/>
          <p:cNvSpPr txBox="1"/>
          <p:nvPr/>
        </p:nvSpPr>
        <p:spPr>
          <a:xfrm>
            <a:off x="1137200" y="5026533"/>
            <a:ext cx="3351300" cy="9624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Arial"/>
                <a:ea typeface="Arial"/>
                <a:cs typeface="Arial"/>
                <a:sym typeface="Arial"/>
              </a:rPr>
              <a:t>Study Ceribell with headbands in a basket below</a:t>
            </a:r>
            <a:endParaRPr b="0" i="0" sz="28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2"/>
              </a:solidFill>
              <a:latin typeface="Arial"/>
              <a:ea typeface="Arial"/>
              <a:cs typeface="Arial"/>
              <a:sym typeface="Arial"/>
            </a:endParaRPr>
          </a:p>
        </p:txBody>
      </p:sp>
      <p:sp>
        <p:nvSpPr>
          <p:cNvPr id="432" name="Google Shape;432;g3d422ecfddc_0_686"/>
          <p:cNvSpPr txBox="1"/>
          <p:nvPr/>
        </p:nvSpPr>
        <p:spPr>
          <a:xfrm>
            <a:off x="1444433" y="342200"/>
            <a:ext cx="3351300" cy="19215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Arial"/>
                <a:ea typeface="Arial"/>
                <a:cs typeface="Arial"/>
                <a:sym typeface="Arial"/>
              </a:rPr>
              <a:t>Retrieved KESETT study drug spiked and inverted on hanger tab</a:t>
            </a:r>
            <a:endParaRPr b="0" i="0" sz="2800" u="none" cap="none" strike="noStrike">
              <a:solidFill>
                <a:schemeClr val="dk2"/>
              </a:solidFill>
              <a:latin typeface="Arial"/>
              <a:ea typeface="Arial"/>
              <a:cs typeface="Arial"/>
              <a:sym typeface="Arial"/>
            </a:endParaRPr>
          </a:p>
        </p:txBody>
      </p:sp>
      <p:sp>
        <p:nvSpPr>
          <p:cNvPr id="433" name="Google Shape;433;g3d422ecfddc_0_686"/>
          <p:cNvSpPr txBox="1"/>
          <p:nvPr/>
        </p:nvSpPr>
        <p:spPr>
          <a:xfrm>
            <a:off x="409967" y="3304300"/>
            <a:ext cx="4078500" cy="9624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Arial"/>
                <a:ea typeface="Arial"/>
                <a:cs typeface="Arial"/>
                <a:sym typeface="Arial"/>
              </a:rPr>
              <a:t>Your institutional pump</a:t>
            </a:r>
            <a:endParaRPr b="0" i="0" sz="2800" u="none" cap="none" strike="noStrike">
              <a:solidFill>
                <a:schemeClr val="dk2"/>
              </a:solidFill>
              <a:latin typeface="Arial"/>
              <a:ea typeface="Arial"/>
              <a:cs typeface="Arial"/>
              <a:sym typeface="Arial"/>
            </a:endParaRPr>
          </a:p>
        </p:txBody>
      </p:sp>
      <p:cxnSp>
        <p:nvCxnSpPr>
          <p:cNvPr id="434" name="Google Shape;434;g3d422ecfddc_0_686"/>
          <p:cNvCxnSpPr/>
          <p:nvPr/>
        </p:nvCxnSpPr>
        <p:spPr>
          <a:xfrm flipH="1" rot="10800000">
            <a:off x="4795633" y="1087605"/>
            <a:ext cx="694500" cy="1500"/>
          </a:xfrm>
          <a:prstGeom prst="straightConnector1">
            <a:avLst/>
          </a:prstGeom>
          <a:noFill/>
          <a:ln cap="flat" cmpd="sng" w="38100">
            <a:solidFill>
              <a:schemeClr val="dk2"/>
            </a:solidFill>
            <a:prstDash val="solid"/>
            <a:round/>
            <a:headEnd len="sm" w="sm" type="none"/>
            <a:tailEnd len="med" w="med" type="triangle"/>
          </a:ln>
        </p:spPr>
      </p:cxnSp>
      <p:cxnSp>
        <p:nvCxnSpPr>
          <p:cNvPr id="435" name="Google Shape;435;g3d422ecfddc_0_686"/>
          <p:cNvCxnSpPr/>
          <p:nvPr/>
        </p:nvCxnSpPr>
        <p:spPr>
          <a:xfrm flipH="1" rot="10800000">
            <a:off x="4297304" y="3662296"/>
            <a:ext cx="694500" cy="1500"/>
          </a:xfrm>
          <a:prstGeom prst="straightConnector1">
            <a:avLst/>
          </a:prstGeom>
          <a:noFill/>
          <a:ln cap="flat" cmpd="sng" w="38100">
            <a:solidFill>
              <a:schemeClr val="dk2"/>
            </a:solidFill>
            <a:prstDash val="solid"/>
            <a:round/>
            <a:headEnd len="sm" w="sm" type="none"/>
            <a:tailEnd len="med" w="med" type="triangle"/>
          </a:ln>
        </p:spPr>
      </p:cxnSp>
      <p:cxnSp>
        <p:nvCxnSpPr>
          <p:cNvPr id="436" name="Google Shape;436;g3d422ecfddc_0_686"/>
          <p:cNvCxnSpPr/>
          <p:nvPr/>
        </p:nvCxnSpPr>
        <p:spPr>
          <a:xfrm rot="10800000">
            <a:off x="7804295" y="1302305"/>
            <a:ext cx="694500" cy="1500"/>
          </a:xfrm>
          <a:prstGeom prst="straightConnector1">
            <a:avLst/>
          </a:prstGeom>
          <a:noFill/>
          <a:ln cap="flat" cmpd="sng" w="38100">
            <a:solidFill>
              <a:schemeClr val="dk2"/>
            </a:solidFill>
            <a:prstDash val="solid"/>
            <a:round/>
            <a:headEnd len="sm" w="sm" type="none"/>
            <a:tailEnd len="med" w="med" type="triangle"/>
          </a:ln>
        </p:spPr>
      </p:cxnSp>
      <p:cxnSp>
        <p:nvCxnSpPr>
          <p:cNvPr id="437" name="Google Shape;437;g3d422ecfddc_0_686"/>
          <p:cNvCxnSpPr/>
          <p:nvPr/>
        </p:nvCxnSpPr>
        <p:spPr>
          <a:xfrm flipH="1">
            <a:off x="7397733" y="3939233"/>
            <a:ext cx="1193700" cy="578400"/>
          </a:xfrm>
          <a:prstGeom prst="straightConnector1">
            <a:avLst/>
          </a:prstGeom>
          <a:noFill/>
          <a:ln cap="flat" cmpd="sng" w="38100">
            <a:solidFill>
              <a:schemeClr val="dk2"/>
            </a:solidFill>
            <a:prstDash val="solid"/>
            <a:round/>
            <a:headEnd len="sm" w="sm" type="none"/>
            <a:tailEnd len="med" w="med" type="triangle"/>
          </a:ln>
        </p:spPr>
      </p:cxnSp>
      <p:cxnSp>
        <p:nvCxnSpPr>
          <p:cNvPr id="438" name="Google Shape;438;g3d422ecfddc_0_686"/>
          <p:cNvCxnSpPr/>
          <p:nvPr/>
        </p:nvCxnSpPr>
        <p:spPr>
          <a:xfrm flipH="1" rot="10800000">
            <a:off x="4488400" y="5507639"/>
            <a:ext cx="1126500" cy="900"/>
          </a:xfrm>
          <a:prstGeom prst="straightConnector1">
            <a:avLst/>
          </a:prstGeom>
          <a:noFill/>
          <a:ln cap="flat" cmpd="sng" w="38100">
            <a:solidFill>
              <a:schemeClr val="dk2"/>
            </a:solidFill>
            <a:prstDash val="solid"/>
            <a:round/>
            <a:headEnd len="sm" w="sm" type="none"/>
            <a:tailEnd len="med" w="med" type="triangle"/>
          </a:ln>
        </p:spPr>
      </p:cxn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42" name="Shape 442"/>
        <p:cNvGrpSpPr/>
        <p:nvPr/>
      </p:nvGrpSpPr>
      <p:grpSpPr>
        <a:xfrm>
          <a:off x="0" y="0"/>
          <a:ext cx="0" cy="0"/>
          <a:chOff x="0" y="0"/>
          <a:chExt cx="0" cy="0"/>
        </a:xfrm>
      </p:grpSpPr>
      <p:sp>
        <p:nvSpPr>
          <p:cNvPr id="443" name="Google Shape;443;g3d422ecfddc_0_730"/>
          <p:cNvSpPr txBox="1"/>
          <p:nvPr>
            <p:ph type="title"/>
          </p:nvPr>
        </p:nvSpPr>
        <p:spPr>
          <a:xfrm>
            <a:off x="338025" y="1987575"/>
            <a:ext cx="5773800" cy="1325700"/>
          </a:xfrm>
          <a:prstGeom prst="rect">
            <a:avLst/>
          </a:prstGeom>
          <a:noFill/>
          <a:ln>
            <a:noFill/>
          </a:ln>
        </p:spPr>
        <p:txBody>
          <a:bodyPr anchorCtr="0" anchor="ctr" bIns="60925" lIns="121900" spcFirstLastPara="1" rIns="121900" wrap="square" tIns="60925">
            <a:normAutofit fontScale="90000"/>
          </a:bodyPr>
          <a:lstStyle/>
          <a:p>
            <a:pPr indent="0" lvl="0" marL="0" rtl="0" algn="l">
              <a:lnSpc>
                <a:spcPct val="90000"/>
              </a:lnSpc>
              <a:spcBef>
                <a:spcPts val="0"/>
              </a:spcBef>
              <a:spcAft>
                <a:spcPts val="0"/>
              </a:spcAft>
              <a:buClr>
                <a:schemeClr val="dk1"/>
              </a:buClr>
              <a:buSzPct val="150000"/>
              <a:buFont typeface="Play"/>
              <a:buNone/>
            </a:pPr>
            <a:r>
              <a:rPr b="1" lang="en-US">
                <a:solidFill>
                  <a:srgbClr val="7030A0"/>
                </a:solidFill>
                <a:latin typeface="Arial"/>
                <a:ea typeface="Arial"/>
                <a:cs typeface="Arial"/>
                <a:sym typeface="Arial"/>
              </a:rPr>
              <a:t>Cavalry to the rescue!</a:t>
            </a:r>
            <a:endParaRPr b="1">
              <a:solidFill>
                <a:srgbClr val="7030A0"/>
              </a:solidFill>
              <a:latin typeface="Arial"/>
              <a:ea typeface="Arial"/>
              <a:cs typeface="Arial"/>
              <a:sym typeface="Arial"/>
            </a:endParaRPr>
          </a:p>
        </p:txBody>
      </p:sp>
      <p:sp>
        <p:nvSpPr>
          <p:cNvPr id="444" name="Google Shape;444;g3d422ecfddc_0_730"/>
          <p:cNvSpPr txBox="1"/>
          <p:nvPr>
            <p:ph idx="1" type="body"/>
          </p:nvPr>
        </p:nvSpPr>
        <p:spPr>
          <a:xfrm>
            <a:off x="416175" y="3081725"/>
            <a:ext cx="5617500" cy="3110700"/>
          </a:xfrm>
          <a:prstGeom prst="rect">
            <a:avLst/>
          </a:prstGeom>
          <a:noFill/>
          <a:ln>
            <a:noFill/>
          </a:ln>
        </p:spPr>
        <p:txBody>
          <a:bodyPr anchorCtr="0" anchor="t" bIns="60925" lIns="121900" spcFirstLastPara="1" rIns="121900" wrap="square" tIns="60925">
            <a:normAutofit/>
          </a:bodyPr>
          <a:lstStyle/>
          <a:p>
            <a:pPr indent="0" lvl="0" marL="0" rtl="0" algn="l">
              <a:lnSpc>
                <a:spcPct val="90000"/>
              </a:lnSpc>
              <a:spcBef>
                <a:spcPts val="0"/>
              </a:spcBef>
              <a:spcAft>
                <a:spcPts val="1600"/>
              </a:spcAft>
              <a:buClr>
                <a:schemeClr val="dk1"/>
              </a:buClr>
              <a:buSzPts val="3200"/>
              <a:buNone/>
            </a:pPr>
            <a:r>
              <a:rPr lang="en-US" sz="2933"/>
              <a:t>Study team needs to arrive as soon as possible</a:t>
            </a:r>
            <a:endParaRPr sz="2933"/>
          </a:p>
        </p:txBody>
      </p:sp>
      <p:pic>
        <p:nvPicPr>
          <p:cNvPr descr="http://tomohalloran.com/wp-content/uploads/2014/05/calvary.gif" id="445" name="Google Shape;445;g3d422ecfddc_0_730"/>
          <p:cNvPicPr preferRelativeResize="0"/>
          <p:nvPr/>
        </p:nvPicPr>
        <p:blipFill rotWithShape="1">
          <a:blip r:embed="rId3">
            <a:alphaModFix/>
          </a:blip>
          <a:srcRect b="0" l="0" r="0" t="0"/>
          <a:stretch/>
        </p:blipFill>
        <p:spPr>
          <a:xfrm>
            <a:off x="838200" y="4160250"/>
            <a:ext cx="3432375" cy="2416400"/>
          </a:xfrm>
          <a:prstGeom prst="rect">
            <a:avLst/>
          </a:prstGeom>
          <a:noFill/>
          <a:ln>
            <a:noFill/>
          </a:ln>
        </p:spPr>
      </p:pic>
      <p:sp>
        <p:nvSpPr>
          <p:cNvPr id="446" name="Google Shape;446;g3d422ecfddc_0_730"/>
          <p:cNvSpPr txBox="1"/>
          <p:nvPr/>
        </p:nvSpPr>
        <p:spPr>
          <a:xfrm>
            <a:off x="6393100" y="2940975"/>
            <a:ext cx="5617500" cy="3557700"/>
          </a:xfrm>
          <a:prstGeom prst="rect">
            <a:avLst/>
          </a:prstGeom>
          <a:solidFill>
            <a:schemeClr val="lt1"/>
          </a:solid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600"/>
              <a:buFont typeface="Arial"/>
              <a:buNone/>
            </a:pPr>
            <a:r>
              <a:rPr b="0" i="0" lang="en-US" sz="2100" u="none" cap="none" strike="noStrike">
                <a:solidFill>
                  <a:schemeClr val="dk1"/>
                </a:solidFill>
                <a:latin typeface="Arial"/>
                <a:ea typeface="Arial"/>
                <a:cs typeface="Arial"/>
                <a:sym typeface="Arial"/>
              </a:rPr>
              <a:t>1. Start or confirm EEG</a:t>
            </a:r>
            <a:endParaRPr b="0" i="0" sz="2100" u="none" cap="none" strike="noStrike">
              <a:solidFill>
                <a:schemeClr val="dk1"/>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600"/>
              <a:buFont typeface="Arial"/>
              <a:buNone/>
            </a:pPr>
            <a:r>
              <a:rPr b="0" i="0" lang="en-US" sz="2100" u="none" cap="none" strike="noStrike">
                <a:solidFill>
                  <a:schemeClr val="dk1"/>
                </a:solidFill>
                <a:latin typeface="Arial"/>
                <a:ea typeface="Arial"/>
                <a:cs typeface="Arial"/>
                <a:sym typeface="Arial"/>
              </a:rPr>
              <a:t>2. Retrieve vial ID number</a:t>
            </a:r>
            <a:endParaRPr b="0" i="0" sz="2100" u="none" cap="none" strike="noStrike">
              <a:solidFill>
                <a:schemeClr val="dk1"/>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600"/>
              <a:buFont typeface="Arial"/>
              <a:buNone/>
            </a:pPr>
            <a:r>
              <a:rPr b="0" i="0" lang="en-US" sz="2100" u="none" cap="none" strike="noStrike">
                <a:solidFill>
                  <a:schemeClr val="dk1"/>
                </a:solidFill>
                <a:latin typeface="Arial"/>
                <a:ea typeface="Arial"/>
                <a:cs typeface="Arial"/>
                <a:sym typeface="Arial"/>
              </a:rPr>
              <a:t>3. Record treatment outcomes at 15- and 60-min; ensure source docs are consistent </a:t>
            </a:r>
            <a:endParaRPr b="0" i="0" sz="7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600"/>
              <a:buFont typeface="Arial"/>
              <a:buNone/>
            </a:pPr>
            <a:r>
              <a:rPr b="0" i="0" lang="en-US" sz="2100" u="none" cap="none" strike="noStrike">
                <a:solidFill>
                  <a:schemeClr val="dk1"/>
                </a:solidFill>
                <a:latin typeface="Arial"/>
                <a:ea typeface="Arial"/>
                <a:cs typeface="Arial"/>
                <a:sym typeface="Arial"/>
              </a:rPr>
              <a:t>4. Identify LAR for informed consent approach; collect medical hx, home meds, race, ethnicity as needed</a:t>
            </a:r>
            <a:endParaRPr b="0" i="0" sz="7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600"/>
              <a:buFont typeface="Arial"/>
              <a:buNone/>
            </a:pPr>
            <a:r>
              <a:rPr b="0" i="0" lang="en-US" sz="2100" u="none" cap="none" strike="noStrike">
                <a:solidFill>
                  <a:schemeClr val="dk1"/>
                </a:solidFill>
                <a:latin typeface="Arial"/>
                <a:ea typeface="Arial"/>
                <a:cs typeface="Arial"/>
                <a:sym typeface="Arial"/>
              </a:rPr>
              <a:t>5. Complete enrollment CRFs in WebDCU within 8 hours </a:t>
            </a:r>
            <a:endParaRPr b="0" i="0" sz="2100" u="none" cap="none" strike="noStrike">
              <a:solidFill>
                <a:schemeClr val="dk1"/>
              </a:solidFill>
              <a:latin typeface="Arial"/>
              <a:ea typeface="Arial"/>
              <a:cs typeface="Arial"/>
              <a:sym typeface="Arial"/>
            </a:endParaRPr>
          </a:p>
        </p:txBody>
      </p:sp>
      <p:pic>
        <p:nvPicPr>
          <p:cNvPr id="447" name="Google Shape;447;g3d422ecfddc_0_730"/>
          <p:cNvPicPr preferRelativeResize="0"/>
          <p:nvPr/>
        </p:nvPicPr>
        <p:blipFill rotWithShape="1">
          <a:blip r:embed="rId4">
            <a:alphaModFix/>
          </a:blip>
          <a:srcRect b="38601" l="0" r="0" t="49234"/>
          <a:stretch/>
        </p:blipFill>
        <p:spPr>
          <a:xfrm>
            <a:off x="338023" y="262850"/>
            <a:ext cx="10271326" cy="1586924"/>
          </a:xfrm>
          <a:prstGeom prst="rect">
            <a:avLst/>
          </a:prstGeom>
          <a:noFill/>
          <a:ln>
            <a:noFill/>
          </a:ln>
        </p:spPr>
      </p:pic>
      <p:sp>
        <p:nvSpPr>
          <p:cNvPr id="448" name="Google Shape;448;g3d422ecfddc_0_730"/>
          <p:cNvSpPr/>
          <p:nvPr/>
        </p:nvSpPr>
        <p:spPr>
          <a:xfrm flipH="1" rot="10323457">
            <a:off x="8032762" y="690007"/>
            <a:ext cx="3612755" cy="261985"/>
          </a:xfrm>
          <a:prstGeom prst="leftArrow">
            <a:avLst>
              <a:gd fmla="val 50000" name="adj1"/>
              <a:gd fmla="val 50000" name="adj2"/>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9" name="Google Shape;449;g3d422ecfddc_0_730"/>
          <p:cNvSpPr txBox="1"/>
          <p:nvPr/>
        </p:nvSpPr>
        <p:spPr>
          <a:xfrm>
            <a:off x="10395650" y="893425"/>
            <a:ext cx="1593300" cy="1703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rPr b="1" i="0" lang="en-US" sz="2700" u="none" cap="none" strike="noStrike">
                <a:solidFill>
                  <a:srgbClr val="CC0000"/>
                </a:solidFill>
                <a:latin typeface="Arial"/>
                <a:ea typeface="Arial"/>
                <a:cs typeface="Arial"/>
                <a:sym typeface="Arial"/>
              </a:rPr>
              <a:t>Write in your pager #!</a:t>
            </a:r>
            <a:endParaRPr b="1" i="0" sz="2700" u="none" cap="none" strike="noStrike">
              <a:solidFill>
                <a:srgbClr val="CC0000"/>
              </a:solidFill>
              <a:latin typeface="Arial"/>
              <a:ea typeface="Arial"/>
              <a:cs typeface="Arial"/>
              <a:sym typeface="Arial"/>
            </a:endParaRPr>
          </a:p>
        </p:txBody>
      </p:sp>
      <p:sp>
        <p:nvSpPr>
          <p:cNvPr id="450" name="Google Shape;450;g3d422ecfddc_0_730"/>
          <p:cNvSpPr txBox="1"/>
          <p:nvPr>
            <p:ph type="title"/>
          </p:nvPr>
        </p:nvSpPr>
        <p:spPr>
          <a:xfrm>
            <a:off x="6393100" y="2080650"/>
            <a:ext cx="5127900" cy="1325700"/>
          </a:xfrm>
          <a:prstGeom prst="rect">
            <a:avLst/>
          </a:prstGeom>
          <a:noFill/>
          <a:ln>
            <a:noFill/>
          </a:ln>
        </p:spPr>
        <p:txBody>
          <a:bodyPr anchorCtr="0" anchor="ctr" bIns="60925" lIns="121900" spcFirstLastPara="1" rIns="121900" wrap="square" tIns="60925">
            <a:normAutofit/>
          </a:bodyPr>
          <a:lstStyle/>
          <a:p>
            <a:pPr indent="0" lvl="0" marL="0" rtl="0" algn="l">
              <a:lnSpc>
                <a:spcPct val="90000"/>
              </a:lnSpc>
              <a:spcBef>
                <a:spcPts val="0"/>
              </a:spcBef>
              <a:spcAft>
                <a:spcPts val="0"/>
              </a:spcAft>
              <a:buClr>
                <a:schemeClr val="dk1"/>
              </a:buClr>
              <a:buSzPts val="5940"/>
              <a:buFont typeface="Play"/>
              <a:buNone/>
            </a:pPr>
            <a:r>
              <a:rPr b="1" lang="en-US" sz="2960" u="sng">
                <a:solidFill>
                  <a:srgbClr val="7030A0"/>
                </a:solidFill>
                <a:latin typeface="Arial"/>
                <a:ea typeface="Arial"/>
                <a:cs typeface="Arial"/>
                <a:sym typeface="Arial"/>
              </a:rPr>
              <a:t>Study team actions:</a:t>
            </a:r>
            <a:endParaRPr b="1" sz="2960" u="sng">
              <a:solidFill>
                <a:srgbClr val="7030A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55" name="Shape 455"/>
        <p:cNvGrpSpPr/>
        <p:nvPr/>
      </p:nvGrpSpPr>
      <p:grpSpPr>
        <a:xfrm>
          <a:off x="0" y="0"/>
          <a:ext cx="0" cy="0"/>
          <a:chOff x="0" y="0"/>
          <a:chExt cx="0" cy="0"/>
        </a:xfrm>
      </p:grpSpPr>
      <p:pic>
        <p:nvPicPr>
          <p:cNvPr id="456" name="Google Shape;456;g3d422ecfddc_0_671"/>
          <p:cNvPicPr preferRelativeResize="0"/>
          <p:nvPr/>
        </p:nvPicPr>
        <p:blipFill rotWithShape="1">
          <a:blip r:embed="rId3">
            <a:alphaModFix/>
          </a:blip>
          <a:srcRect b="28866" l="0" r="0" t="60649"/>
          <a:stretch/>
        </p:blipFill>
        <p:spPr>
          <a:xfrm>
            <a:off x="838200" y="228626"/>
            <a:ext cx="10073924" cy="1341524"/>
          </a:xfrm>
          <a:prstGeom prst="rect">
            <a:avLst/>
          </a:prstGeom>
          <a:noFill/>
          <a:ln>
            <a:noFill/>
          </a:ln>
        </p:spPr>
      </p:pic>
      <p:pic>
        <p:nvPicPr>
          <p:cNvPr id="457" name="Google Shape;457;g3d422ecfddc_0_671"/>
          <p:cNvPicPr preferRelativeResize="0"/>
          <p:nvPr/>
        </p:nvPicPr>
        <p:blipFill rotWithShape="1">
          <a:blip r:embed="rId4">
            <a:alphaModFix/>
          </a:blip>
          <a:srcRect b="0" l="0" r="0" t="0"/>
          <a:stretch/>
        </p:blipFill>
        <p:spPr>
          <a:xfrm>
            <a:off x="6337500" y="1654350"/>
            <a:ext cx="3814850" cy="4941849"/>
          </a:xfrm>
          <a:prstGeom prst="rect">
            <a:avLst/>
          </a:prstGeom>
          <a:noFill/>
          <a:ln>
            <a:noFill/>
          </a:ln>
        </p:spPr>
      </p:pic>
      <p:sp>
        <p:nvSpPr>
          <p:cNvPr id="458" name="Google Shape;458;g3d422ecfddc_0_671"/>
          <p:cNvSpPr txBox="1"/>
          <p:nvPr>
            <p:ph idx="4294967295" type="body"/>
          </p:nvPr>
        </p:nvSpPr>
        <p:spPr>
          <a:xfrm>
            <a:off x="838200" y="1772525"/>
            <a:ext cx="5586300" cy="4529100"/>
          </a:xfrm>
          <a:prstGeom prst="rect">
            <a:avLst/>
          </a:prstGeom>
          <a:noFill/>
          <a:ln>
            <a:noFill/>
          </a:ln>
        </p:spPr>
        <p:txBody>
          <a:bodyPr anchorCtr="0" anchor="t" bIns="45700" lIns="91425" spcFirstLastPara="1" rIns="91425" wrap="square" tIns="45700">
            <a:normAutofit/>
          </a:bodyPr>
          <a:lstStyle/>
          <a:p>
            <a:pPr indent="-406400" lvl="0" marL="457200" rtl="0" algn="l">
              <a:lnSpc>
                <a:spcPct val="115000"/>
              </a:lnSpc>
              <a:spcBef>
                <a:spcPts val="0"/>
              </a:spcBef>
              <a:spcAft>
                <a:spcPts val="0"/>
              </a:spcAft>
              <a:buSzPts val="2800"/>
              <a:buChar char="●"/>
            </a:pPr>
            <a:r>
              <a:rPr lang="en-US"/>
              <a:t>Ideally within 5-15 minutes of study drug start</a:t>
            </a:r>
            <a:endParaRPr/>
          </a:p>
          <a:p>
            <a:pPr indent="-342900" lvl="1" marL="914400" rtl="0" algn="l">
              <a:lnSpc>
                <a:spcPct val="115000"/>
              </a:lnSpc>
              <a:spcBef>
                <a:spcPts val="0"/>
              </a:spcBef>
              <a:spcAft>
                <a:spcPts val="0"/>
              </a:spcAft>
              <a:buSzPts val="1800"/>
              <a:buChar char="○"/>
            </a:pPr>
            <a:r>
              <a:rPr lang="en-US"/>
              <a:t>Do not delay treatment</a:t>
            </a:r>
            <a:endParaRPr/>
          </a:p>
          <a:p>
            <a:pPr indent="-406400" lvl="0" marL="457200" rtl="0" algn="l">
              <a:lnSpc>
                <a:spcPct val="115000"/>
              </a:lnSpc>
              <a:spcBef>
                <a:spcPts val="0"/>
              </a:spcBef>
              <a:spcAft>
                <a:spcPts val="0"/>
              </a:spcAft>
              <a:buSzPts val="2800"/>
              <a:buChar char="●"/>
            </a:pPr>
            <a:r>
              <a:rPr lang="en-US"/>
              <a:t>First hour is most important EEG data collection</a:t>
            </a:r>
            <a:endParaRPr/>
          </a:p>
          <a:p>
            <a:pPr indent="-406400" lvl="0" marL="457200" rtl="0" algn="l">
              <a:lnSpc>
                <a:spcPct val="115000"/>
              </a:lnSpc>
              <a:spcBef>
                <a:spcPts val="0"/>
              </a:spcBef>
              <a:spcAft>
                <a:spcPts val="0"/>
              </a:spcAft>
              <a:buSzPts val="2800"/>
              <a:buChar char="●"/>
            </a:pPr>
            <a:r>
              <a:rPr lang="en-US"/>
              <a:t>Protocol cards include instructions</a:t>
            </a:r>
            <a:endParaRPr/>
          </a:p>
          <a:p>
            <a:pPr indent="0" lvl="0" marL="0" rtl="0" algn="l">
              <a:lnSpc>
                <a:spcPct val="115000"/>
              </a:lnSpc>
              <a:spcBef>
                <a:spcPts val="1000"/>
              </a:spcBef>
              <a:spcAft>
                <a:spcPts val="0"/>
              </a:spcAft>
              <a:buSzPts val="1800"/>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63" name="Shape 463"/>
        <p:cNvGrpSpPr/>
        <p:nvPr/>
      </p:nvGrpSpPr>
      <p:grpSpPr>
        <a:xfrm>
          <a:off x="0" y="0"/>
          <a:ext cx="0" cy="0"/>
          <a:chOff x="0" y="0"/>
          <a:chExt cx="0" cy="0"/>
        </a:xfrm>
      </p:grpSpPr>
      <p:pic>
        <p:nvPicPr>
          <p:cNvPr id="464" name="Google Shape;464;g3d44d63b734_0_7"/>
          <p:cNvPicPr preferRelativeResize="0"/>
          <p:nvPr/>
        </p:nvPicPr>
        <p:blipFill rotWithShape="1">
          <a:blip r:embed="rId3">
            <a:alphaModFix/>
          </a:blip>
          <a:srcRect b="0" l="0" r="0" t="0"/>
          <a:stretch/>
        </p:blipFill>
        <p:spPr>
          <a:xfrm>
            <a:off x="3063750" y="-672925"/>
            <a:ext cx="6526150" cy="8454151"/>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68" name="Shape 468"/>
        <p:cNvGrpSpPr/>
        <p:nvPr/>
      </p:nvGrpSpPr>
      <p:grpSpPr>
        <a:xfrm>
          <a:off x="0" y="0"/>
          <a:ext cx="0" cy="0"/>
          <a:chOff x="0" y="0"/>
          <a:chExt cx="0" cy="0"/>
        </a:xfrm>
      </p:grpSpPr>
      <p:sp>
        <p:nvSpPr>
          <p:cNvPr id="469" name="Google Shape;469;g3d422ecfddc_0_769"/>
          <p:cNvSpPr txBox="1"/>
          <p:nvPr>
            <p:ph type="title"/>
          </p:nvPr>
        </p:nvSpPr>
        <p:spPr>
          <a:xfrm>
            <a:off x="838200" y="213625"/>
            <a:ext cx="10515600" cy="1169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Ceribell Procedures</a:t>
            </a:r>
            <a:endParaRPr b="1">
              <a:solidFill>
                <a:srgbClr val="743192"/>
              </a:solidFill>
            </a:endParaRPr>
          </a:p>
        </p:txBody>
      </p:sp>
      <p:sp>
        <p:nvSpPr>
          <p:cNvPr id="470" name="Google Shape;470;g3d422ecfddc_0_769"/>
          <p:cNvSpPr txBox="1"/>
          <p:nvPr>
            <p:ph idx="1" type="body"/>
          </p:nvPr>
        </p:nvSpPr>
        <p:spPr>
          <a:xfrm>
            <a:off x="838200" y="1383325"/>
            <a:ext cx="10515600" cy="4586400"/>
          </a:xfrm>
          <a:prstGeom prst="rect">
            <a:avLst/>
          </a:prstGeom>
          <a:noFill/>
          <a:ln>
            <a:noFill/>
          </a:ln>
        </p:spPr>
        <p:txBody>
          <a:bodyPr anchorCtr="0" anchor="t" bIns="45700" lIns="91425" spcFirstLastPara="1" rIns="91425" wrap="square" tIns="45700">
            <a:normAutofit/>
          </a:bodyPr>
          <a:lstStyle/>
          <a:p>
            <a:pPr indent="-342900" lvl="0" marL="457200" rtl="0" algn="l">
              <a:lnSpc>
                <a:spcPct val="115000"/>
              </a:lnSpc>
              <a:spcBef>
                <a:spcPts val="1000"/>
              </a:spcBef>
              <a:spcAft>
                <a:spcPts val="0"/>
              </a:spcAft>
              <a:buSzPts val="1800"/>
              <a:buChar char="●"/>
            </a:pPr>
            <a:r>
              <a:rPr b="1" lang="en-US"/>
              <a:t>No PHI </a:t>
            </a:r>
            <a:r>
              <a:rPr lang="en-US"/>
              <a:t>should be entered into research device</a:t>
            </a:r>
            <a:endParaRPr/>
          </a:p>
          <a:p>
            <a:pPr indent="-342900" lvl="1" marL="914400" rtl="0" algn="l">
              <a:lnSpc>
                <a:spcPct val="115000"/>
              </a:lnSpc>
              <a:spcBef>
                <a:spcPts val="0"/>
              </a:spcBef>
              <a:spcAft>
                <a:spcPts val="0"/>
              </a:spcAft>
              <a:buSzPts val="1800"/>
              <a:buChar char="○"/>
            </a:pPr>
            <a:r>
              <a:rPr lang="en-US"/>
              <a:t>Study Drug ID = 5 digits from vial label will identify the record</a:t>
            </a:r>
            <a:endParaRPr/>
          </a:p>
          <a:p>
            <a:pPr indent="0" lvl="0" marL="0" rtl="0" algn="l">
              <a:lnSpc>
                <a:spcPct val="115000"/>
              </a:lnSpc>
              <a:spcBef>
                <a:spcPts val="1000"/>
              </a:spcBef>
              <a:spcAft>
                <a:spcPts val="0"/>
              </a:spcAft>
              <a:buSzPts val="1800"/>
              <a:buNone/>
            </a:pPr>
            <a:r>
              <a:t/>
            </a:r>
            <a:endParaRPr/>
          </a:p>
        </p:txBody>
      </p:sp>
      <p:sp>
        <p:nvSpPr>
          <p:cNvPr id="471" name="Google Shape;471;g3d422ecfddc_0_769"/>
          <p:cNvSpPr/>
          <p:nvPr/>
        </p:nvSpPr>
        <p:spPr>
          <a:xfrm>
            <a:off x="411325" y="2505475"/>
            <a:ext cx="6525000" cy="42726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72" name="Google Shape;472;g3d422ecfddc_0_769" title="Screenshot 2025-10-31 at 1.48.26 PM.png"/>
          <p:cNvPicPr preferRelativeResize="0"/>
          <p:nvPr/>
        </p:nvPicPr>
        <p:blipFill rotWithShape="1">
          <a:blip r:embed="rId3">
            <a:alphaModFix/>
          </a:blip>
          <a:srcRect b="0" l="0" r="0" t="0"/>
          <a:stretch/>
        </p:blipFill>
        <p:spPr>
          <a:xfrm>
            <a:off x="644675" y="2688200"/>
            <a:ext cx="6077150" cy="3989675"/>
          </a:xfrm>
          <a:prstGeom prst="rect">
            <a:avLst/>
          </a:prstGeom>
          <a:noFill/>
          <a:ln>
            <a:noFill/>
          </a:ln>
        </p:spPr>
      </p:pic>
      <p:sp>
        <p:nvSpPr>
          <p:cNvPr id="473" name="Google Shape;473;g3d422ecfddc_0_769"/>
          <p:cNvSpPr txBox="1"/>
          <p:nvPr>
            <p:ph idx="1" type="body"/>
          </p:nvPr>
        </p:nvSpPr>
        <p:spPr>
          <a:xfrm>
            <a:off x="7347525" y="2886138"/>
            <a:ext cx="4158600" cy="3464700"/>
          </a:xfrm>
          <a:prstGeom prst="rect">
            <a:avLst/>
          </a:prstGeom>
          <a:noFill/>
          <a:ln>
            <a:noFill/>
          </a:ln>
        </p:spPr>
        <p:txBody>
          <a:bodyPr anchorCtr="0" anchor="t" bIns="45700" lIns="91425" spcFirstLastPara="1" rIns="91425" wrap="square" tIns="45700">
            <a:normAutofit/>
          </a:bodyPr>
          <a:lstStyle/>
          <a:p>
            <a:pPr indent="-342900" lvl="0" marL="457200" rtl="0" algn="l">
              <a:lnSpc>
                <a:spcPct val="115000"/>
              </a:lnSpc>
              <a:spcBef>
                <a:spcPts val="1000"/>
              </a:spcBef>
              <a:spcAft>
                <a:spcPts val="0"/>
              </a:spcAft>
              <a:buSzPts val="1800"/>
              <a:buChar char="●"/>
            </a:pPr>
            <a:r>
              <a:rPr lang="en-US"/>
              <a:t>Stickers on headband boxes &amp; recorder as reminder</a:t>
            </a:r>
            <a:endParaRPr/>
          </a:p>
          <a:p>
            <a:pPr indent="0" lvl="0" marL="0" rtl="0" algn="l">
              <a:lnSpc>
                <a:spcPct val="115000"/>
              </a:lnSpc>
              <a:spcBef>
                <a:spcPts val="1000"/>
              </a:spcBef>
              <a:spcAft>
                <a:spcPts val="0"/>
              </a:spcAft>
              <a:buSzPts val="1800"/>
              <a:buNone/>
            </a:pPr>
            <a:r>
              <a:t/>
            </a:r>
            <a:endParaRPr/>
          </a:p>
        </p:txBody>
      </p:sp>
      <p:pic>
        <p:nvPicPr>
          <p:cNvPr descr="A close-up of a logo&#10;&#10;AI-generated content may be incorrect." id="474" name="Google Shape;474;g3d422ecfddc_0_769"/>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78" name="Shape 478"/>
        <p:cNvGrpSpPr/>
        <p:nvPr/>
      </p:nvGrpSpPr>
      <p:grpSpPr>
        <a:xfrm>
          <a:off x="0" y="0"/>
          <a:ext cx="0" cy="0"/>
          <a:chOff x="0" y="0"/>
          <a:chExt cx="0" cy="0"/>
        </a:xfrm>
      </p:grpSpPr>
      <p:sp>
        <p:nvSpPr>
          <p:cNvPr id="479" name="Google Shape;479;g3d422ecfddc_0_778"/>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Ceribell Procedures (cont.)</a:t>
            </a:r>
            <a:endParaRPr b="1">
              <a:solidFill>
                <a:srgbClr val="743192"/>
              </a:solidFill>
            </a:endParaRPr>
          </a:p>
        </p:txBody>
      </p:sp>
      <p:sp>
        <p:nvSpPr>
          <p:cNvPr id="480" name="Google Shape;480;g3d422ecfddc_0_778"/>
          <p:cNvSpPr txBox="1"/>
          <p:nvPr>
            <p:ph idx="1" type="body"/>
          </p:nvPr>
        </p:nvSpPr>
        <p:spPr>
          <a:xfrm>
            <a:off x="838200" y="1951300"/>
            <a:ext cx="10515600" cy="4098900"/>
          </a:xfrm>
          <a:prstGeom prst="rect">
            <a:avLst/>
          </a:prstGeom>
          <a:noFill/>
          <a:ln>
            <a:noFill/>
          </a:ln>
        </p:spPr>
        <p:txBody>
          <a:bodyPr anchorCtr="0" anchor="t" bIns="45700" lIns="91425" spcFirstLastPara="1" rIns="91425" wrap="square" tIns="45700">
            <a:normAutofit/>
          </a:bodyPr>
          <a:lstStyle/>
          <a:p>
            <a:pPr indent="-342900" lvl="0" marL="457200" rtl="0" algn="l">
              <a:lnSpc>
                <a:spcPct val="115000"/>
              </a:lnSpc>
              <a:spcBef>
                <a:spcPts val="1000"/>
              </a:spcBef>
              <a:spcAft>
                <a:spcPts val="0"/>
              </a:spcAft>
              <a:buSzPts val="1800"/>
              <a:buChar char="●"/>
            </a:pPr>
            <a:r>
              <a:rPr b="1" lang="en-US"/>
              <a:t>Record EEG for </a:t>
            </a:r>
            <a:r>
              <a:rPr b="1" lang="en-US" u="sng"/>
              <a:t>at least</a:t>
            </a:r>
            <a:r>
              <a:rPr b="1" lang="en-US"/>
              <a:t> 1 hour and </a:t>
            </a:r>
            <a:r>
              <a:rPr b="1" lang="en-US" u="sng"/>
              <a:t>up to</a:t>
            </a:r>
            <a:r>
              <a:rPr b="1" lang="en-US"/>
              <a:t> 4 hours</a:t>
            </a:r>
            <a:endParaRPr b="1"/>
          </a:p>
          <a:p>
            <a:pPr indent="-342900" lvl="1" marL="914400" rtl="0" algn="l">
              <a:lnSpc>
                <a:spcPct val="115000"/>
              </a:lnSpc>
              <a:spcBef>
                <a:spcPts val="0"/>
              </a:spcBef>
              <a:spcAft>
                <a:spcPts val="0"/>
              </a:spcAft>
              <a:buSzPts val="1800"/>
              <a:buChar char="○"/>
            </a:pPr>
            <a:r>
              <a:rPr lang="en-US"/>
              <a:t>OK to replace with clinical EEG if indicated, ideally after 1 hour mark</a:t>
            </a:r>
            <a:endParaRPr/>
          </a:p>
          <a:p>
            <a:pPr indent="-342900" lvl="1" marL="914400" rtl="0" algn="l">
              <a:lnSpc>
                <a:spcPct val="115000"/>
              </a:lnSpc>
              <a:spcBef>
                <a:spcPts val="0"/>
              </a:spcBef>
              <a:spcAft>
                <a:spcPts val="0"/>
              </a:spcAft>
              <a:buSzPts val="1800"/>
              <a:buChar char="○"/>
            </a:pPr>
            <a:r>
              <a:rPr lang="en-US"/>
              <a:t>Remove before MRI or CT; can be replaced afterwards</a:t>
            </a:r>
            <a:endParaRPr/>
          </a:p>
          <a:p>
            <a:pPr indent="-342900" lvl="1" marL="914400" rtl="0" algn="l">
              <a:lnSpc>
                <a:spcPct val="115000"/>
              </a:lnSpc>
              <a:spcBef>
                <a:spcPts val="0"/>
              </a:spcBef>
              <a:spcAft>
                <a:spcPts val="0"/>
              </a:spcAft>
              <a:buSzPts val="1800"/>
              <a:buChar char="○"/>
            </a:pPr>
            <a:r>
              <a:rPr lang="en-US"/>
              <a:t>Skin check at 2 hours per manufacturer</a:t>
            </a:r>
            <a:endParaRPr/>
          </a:p>
          <a:p>
            <a:pPr indent="-342900" lvl="1" marL="914400" rtl="0" algn="l">
              <a:lnSpc>
                <a:spcPct val="115000"/>
              </a:lnSpc>
              <a:spcBef>
                <a:spcPts val="0"/>
              </a:spcBef>
              <a:spcAft>
                <a:spcPts val="0"/>
              </a:spcAft>
              <a:buSzPts val="1800"/>
              <a:buChar char="○"/>
            </a:pPr>
            <a:r>
              <a:rPr lang="en-US"/>
              <a:t>Recover &amp; reset device after recording complete</a:t>
            </a:r>
            <a:endParaRPr/>
          </a:p>
          <a:p>
            <a:pPr indent="-342900" lvl="0" marL="457200" rtl="0" algn="l">
              <a:lnSpc>
                <a:spcPct val="115000"/>
              </a:lnSpc>
              <a:spcBef>
                <a:spcPts val="0"/>
              </a:spcBef>
              <a:spcAft>
                <a:spcPts val="0"/>
              </a:spcAft>
              <a:buSzPts val="1800"/>
              <a:buChar char="●"/>
            </a:pPr>
            <a:r>
              <a:rPr b="1" lang="en-US"/>
              <a:t>EEG waveform is viewable at the bedside; not readily available for site review in the portal</a:t>
            </a:r>
            <a:endParaRPr b="1"/>
          </a:p>
          <a:p>
            <a:pPr indent="0" lvl="0" marL="0" rtl="0" algn="l">
              <a:lnSpc>
                <a:spcPct val="115000"/>
              </a:lnSpc>
              <a:spcBef>
                <a:spcPts val="1000"/>
              </a:spcBef>
              <a:spcAft>
                <a:spcPts val="0"/>
              </a:spcAft>
              <a:buSzPts val="1800"/>
              <a:buNone/>
            </a:pPr>
            <a:r>
              <a:t/>
            </a:r>
            <a:endParaRPr/>
          </a:p>
        </p:txBody>
      </p:sp>
      <p:pic>
        <p:nvPicPr>
          <p:cNvPr descr="A close-up of a logo&#10;&#10;AI-generated content may be incorrect." id="481" name="Google Shape;481;g3d422ecfddc_0_778"/>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86" name="Shape 486"/>
        <p:cNvGrpSpPr/>
        <p:nvPr/>
      </p:nvGrpSpPr>
      <p:grpSpPr>
        <a:xfrm>
          <a:off x="0" y="0"/>
          <a:ext cx="0" cy="0"/>
          <a:chOff x="0" y="0"/>
          <a:chExt cx="0" cy="0"/>
        </a:xfrm>
      </p:grpSpPr>
      <p:pic>
        <p:nvPicPr>
          <p:cNvPr id="487" name="Google Shape;487;g3d422ecfddc_0_743"/>
          <p:cNvPicPr preferRelativeResize="0"/>
          <p:nvPr/>
        </p:nvPicPr>
        <p:blipFill rotWithShape="1">
          <a:blip r:embed="rId3">
            <a:alphaModFix/>
          </a:blip>
          <a:srcRect b="0" l="0" r="0" t="0"/>
          <a:stretch/>
        </p:blipFill>
        <p:spPr>
          <a:xfrm>
            <a:off x="608225" y="152400"/>
            <a:ext cx="5058719" cy="6553199"/>
          </a:xfrm>
          <a:prstGeom prst="rect">
            <a:avLst/>
          </a:prstGeom>
          <a:noFill/>
          <a:ln>
            <a:noFill/>
          </a:ln>
        </p:spPr>
      </p:pic>
      <p:pic>
        <p:nvPicPr>
          <p:cNvPr id="488" name="Google Shape;488;g3d422ecfddc_0_743"/>
          <p:cNvPicPr preferRelativeResize="0"/>
          <p:nvPr/>
        </p:nvPicPr>
        <p:blipFill rotWithShape="1">
          <a:blip r:embed="rId4">
            <a:alphaModFix/>
          </a:blip>
          <a:srcRect b="0" l="0" r="0" t="0"/>
          <a:stretch/>
        </p:blipFill>
        <p:spPr>
          <a:xfrm>
            <a:off x="6487044" y="152400"/>
            <a:ext cx="5022254" cy="6553201"/>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3" name="Shape 493"/>
        <p:cNvGrpSpPr/>
        <p:nvPr/>
      </p:nvGrpSpPr>
      <p:grpSpPr>
        <a:xfrm>
          <a:off x="0" y="0"/>
          <a:ext cx="0" cy="0"/>
          <a:chOff x="0" y="0"/>
          <a:chExt cx="0" cy="0"/>
        </a:xfrm>
      </p:grpSpPr>
      <p:pic>
        <p:nvPicPr>
          <p:cNvPr id="494" name="Google Shape;494;g3d422ecfddc_0_757"/>
          <p:cNvPicPr preferRelativeResize="0"/>
          <p:nvPr/>
        </p:nvPicPr>
        <p:blipFill rotWithShape="1">
          <a:blip r:embed="rId3">
            <a:alphaModFix/>
          </a:blip>
          <a:srcRect b="0" l="0" r="0" t="0"/>
          <a:stretch/>
        </p:blipFill>
        <p:spPr>
          <a:xfrm>
            <a:off x="608250" y="152400"/>
            <a:ext cx="5159702" cy="6553198"/>
          </a:xfrm>
          <a:prstGeom prst="rect">
            <a:avLst/>
          </a:prstGeom>
          <a:noFill/>
          <a:ln>
            <a:noFill/>
          </a:ln>
        </p:spPr>
      </p:pic>
      <p:pic>
        <p:nvPicPr>
          <p:cNvPr id="495" name="Google Shape;495;g3d422ecfddc_0_757"/>
          <p:cNvPicPr preferRelativeResize="0"/>
          <p:nvPr/>
        </p:nvPicPr>
        <p:blipFill rotWithShape="1">
          <a:blip r:embed="rId4">
            <a:alphaModFix/>
          </a:blip>
          <a:srcRect b="0" l="0" r="0" t="0"/>
          <a:stretch/>
        </p:blipFill>
        <p:spPr>
          <a:xfrm>
            <a:off x="6382577" y="152400"/>
            <a:ext cx="5039504" cy="6553201"/>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00" name="Shape 500"/>
        <p:cNvGrpSpPr/>
        <p:nvPr/>
      </p:nvGrpSpPr>
      <p:grpSpPr>
        <a:xfrm>
          <a:off x="0" y="0"/>
          <a:ext cx="0" cy="0"/>
          <a:chOff x="0" y="0"/>
          <a:chExt cx="0" cy="0"/>
        </a:xfrm>
      </p:grpSpPr>
      <p:pic>
        <p:nvPicPr>
          <p:cNvPr id="501" name="Google Shape;501;g3d422ecfddc_0_786"/>
          <p:cNvPicPr preferRelativeResize="0"/>
          <p:nvPr/>
        </p:nvPicPr>
        <p:blipFill rotWithShape="1">
          <a:blip r:embed="rId3">
            <a:alphaModFix/>
          </a:blip>
          <a:srcRect b="8308" l="0" r="0" t="70702"/>
          <a:stretch/>
        </p:blipFill>
        <p:spPr>
          <a:xfrm>
            <a:off x="910837" y="239375"/>
            <a:ext cx="10370325" cy="2764551"/>
          </a:xfrm>
          <a:prstGeom prst="rect">
            <a:avLst/>
          </a:prstGeom>
          <a:noFill/>
          <a:ln>
            <a:noFill/>
          </a:ln>
        </p:spPr>
      </p:pic>
      <p:sp>
        <p:nvSpPr>
          <p:cNvPr id="502" name="Google Shape;502;g3d422ecfddc_0_786"/>
          <p:cNvSpPr txBox="1"/>
          <p:nvPr/>
        </p:nvSpPr>
        <p:spPr>
          <a:xfrm>
            <a:off x="1285650" y="3225300"/>
            <a:ext cx="9620700" cy="3570900"/>
          </a:xfrm>
          <a:prstGeom prst="rect">
            <a:avLst/>
          </a:prstGeom>
          <a:noFill/>
          <a:ln>
            <a:noFill/>
          </a:ln>
        </p:spPr>
        <p:txBody>
          <a:bodyPr anchorCtr="0" anchor="t" bIns="91425" lIns="91425" spcFirstLastPara="1" rIns="91425" wrap="square" tIns="91425">
            <a:spAutoFit/>
          </a:bodyPr>
          <a:lstStyle/>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Have plan for how assessments will be performed and data documented</a:t>
            </a:r>
            <a:endParaRPr b="0" i="0" sz="2800" u="none" cap="none" strike="noStrike">
              <a:solidFill>
                <a:schemeClr val="dk1"/>
              </a:solidFill>
              <a:latin typeface="Arial"/>
              <a:ea typeface="Arial"/>
              <a:cs typeface="Arial"/>
              <a:sym typeface="Arial"/>
            </a:endParaRPr>
          </a:p>
          <a:p>
            <a:pPr indent="-406400" lvl="1" marL="9144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In presence and absence of study team</a:t>
            </a:r>
            <a:endParaRPr b="0" i="0" sz="2800" u="none" cap="none" strike="noStrike">
              <a:solidFill>
                <a:schemeClr val="dk1"/>
              </a:solidFill>
              <a:latin typeface="Arial"/>
              <a:ea typeface="Arial"/>
              <a:cs typeface="Arial"/>
              <a:sym typeface="Arial"/>
            </a:endParaRPr>
          </a:p>
          <a:p>
            <a:pPr indent="-406400" lvl="1" marL="9144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E.g., Worksheet, Smartphrase</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Access the CRF study book in WebDCU to view what data points are required </a:t>
            </a:r>
            <a:endParaRPr b="0" i="0" sz="2800" u="none" cap="none" strike="noStrike">
              <a:solidFill>
                <a:schemeClr val="dk1"/>
              </a:solidFill>
              <a:latin typeface="Arial"/>
              <a:ea typeface="Arial"/>
              <a:cs typeface="Arial"/>
              <a:sym typeface="Arial"/>
            </a:endParaRPr>
          </a:p>
          <a:p>
            <a:pPr indent="-393700" lvl="1" marL="914400" marR="0" rtl="0" algn="l">
              <a:lnSpc>
                <a:spcPct val="100000"/>
              </a:lnSpc>
              <a:spcBef>
                <a:spcPts val="0"/>
              </a:spcBef>
              <a:spcAft>
                <a:spcPts val="0"/>
              </a:spcAft>
              <a:buClr>
                <a:schemeClr val="dk1"/>
              </a:buClr>
              <a:buSzPts val="2600"/>
              <a:buFont typeface="Arial"/>
              <a:buChar char="○"/>
            </a:pPr>
            <a:r>
              <a:rPr b="0" i="1" lang="en-US" sz="2600" u="none" cap="none" strike="noStrike">
                <a:solidFill>
                  <a:schemeClr val="dk1"/>
                </a:solidFill>
                <a:latin typeface="Arial"/>
                <a:ea typeface="Arial"/>
                <a:cs typeface="Arial"/>
                <a:sym typeface="Arial"/>
              </a:rPr>
              <a:t>Project Management &gt; CRF Collection Schedule &gt; All CRFs in Header</a:t>
            </a:r>
            <a:endParaRPr b="0" i="1" sz="2600" u="none" cap="none" strike="noStrike">
              <a:solidFill>
                <a:schemeClr val="dk1"/>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07" name="Shape 507"/>
        <p:cNvGrpSpPr/>
        <p:nvPr/>
      </p:nvGrpSpPr>
      <p:grpSpPr>
        <a:xfrm>
          <a:off x="0" y="0"/>
          <a:ext cx="0" cy="0"/>
          <a:chOff x="0" y="0"/>
          <a:chExt cx="0" cy="0"/>
        </a:xfrm>
      </p:grpSpPr>
      <p:pic>
        <p:nvPicPr>
          <p:cNvPr id="508" name="Google Shape;508;g3d422ecfddc_0_545"/>
          <p:cNvPicPr preferRelativeResize="0"/>
          <p:nvPr/>
        </p:nvPicPr>
        <p:blipFill rotWithShape="1">
          <a:blip r:embed="rId3">
            <a:alphaModFix/>
          </a:blip>
          <a:srcRect b="0" l="0" r="0" t="0"/>
          <a:stretch/>
        </p:blipFill>
        <p:spPr>
          <a:xfrm>
            <a:off x="0" y="-4383499"/>
            <a:ext cx="12191999" cy="1124150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508"/>
                                        </p:tgtEl>
                                        <p:attrNameLst>
                                          <p:attrName>style.visibility</p:attrName>
                                        </p:attrNameLst>
                                      </p:cBhvr>
                                      <p:to>
                                        <p:strVal val="visible"/>
                                      </p:to>
                                    </p:set>
                                    <p:anim calcmode="lin" valueType="num">
                                      <p:cBhvr additive="base">
                                        <p:cTn dur="1000"/>
                                        <p:tgtEl>
                                          <p:spTgt spid="50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12" name="Shape 512"/>
        <p:cNvGrpSpPr/>
        <p:nvPr/>
      </p:nvGrpSpPr>
      <p:grpSpPr>
        <a:xfrm>
          <a:off x="0" y="0"/>
          <a:ext cx="0" cy="0"/>
          <a:chOff x="0" y="0"/>
          <a:chExt cx="0" cy="0"/>
        </a:xfrm>
      </p:grpSpPr>
      <p:sp>
        <p:nvSpPr>
          <p:cNvPr id="513" name="Google Shape;513;g3d422ecfddc_0_838"/>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14" name="Google Shape;514;g3d422ecfddc_0_838"/>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515" name="Google Shape;515;g3d422ecfddc_0_838"/>
          <p:cNvGrpSpPr/>
          <p:nvPr/>
        </p:nvGrpSpPr>
        <p:grpSpPr>
          <a:xfrm>
            <a:off x="1303402" y="3985"/>
            <a:ext cx="9772765" cy="6858000"/>
            <a:chOff x="1303402" y="3985"/>
            <a:chExt cx="9772765" cy="6858000"/>
          </a:xfrm>
        </p:grpSpPr>
        <p:sp>
          <p:nvSpPr>
            <p:cNvPr id="516" name="Google Shape;516;g3d422ecfddc_0_838"/>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17" name="Google Shape;517;g3d422ecfddc_0_838"/>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18" name="Google Shape;518;g3d422ecfddc_0_838"/>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19" name="Google Shape;519;g3d422ecfddc_0_838"/>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20" name="Google Shape;520;g3d422ecfddc_0_838"/>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21" name="Google Shape;521;g3d422ecfddc_0_838"/>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22" name="Google Shape;522;g3d422ecfddc_0_838"/>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523" name="Google Shape;523;g3d422ecfddc_0_838"/>
          <p:cNvSpPr txBox="1"/>
          <p:nvPr>
            <p:ph type="ctrTitle"/>
          </p:nvPr>
        </p:nvSpPr>
        <p:spPr>
          <a:xfrm>
            <a:off x="3215729" y="1764407"/>
            <a:ext cx="5760900" cy="2310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Study Drug Supply &amp; Resupply</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524" name="Google Shape;524;g3d422ecfddc_0_838"/>
          <p:cNvSpPr txBox="1"/>
          <p:nvPr>
            <p:ph idx="1" type="subTitle"/>
          </p:nvPr>
        </p:nvSpPr>
        <p:spPr>
          <a:xfrm>
            <a:off x="3215729" y="416515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Megan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523"/>
                                        </p:tgtEl>
                                        <p:attrNameLst>
                                          <p:attrName>style.visibility</p:attrName>
                                        </p:attrNameLst>
                                      </p:cBhvr>
                                      <p:to>
                                        <p:strVal val="visible"/>
                                      </p:to>
                                    </p:set>
                                    <p:animEffect filter="fade" transition="in">
                                      <p:cBhvr>
                                        <p:cTn dur="1000"/>
                                        <p:tgtEl>
                                          <p:spTgt spid="523"/>
                                        </p:tgtEl>
                                      </p:cBhvr>
                                    </p:animEffect>
                                  </p:childTnLst>
                                </p:cTn>
                              </p:par>
                              <p:par>
                                <p:cTn fill="hold" nodeType="withEffect" presetClass="entr" presetID="10" presetSubtype="0">
                                  <p:stCondLst>
                                    <p:cond delay="1000"/>
                                  </p:stCondLst>
                                  <p:childTnLst>
                                    <p:set>
                                      <p:cBhvr>
                                        <p:cTn dur="1" fill="hold">
                                          <p:stCondLst>
                                            <p:cond delay="0"/>
                                          </p:stCondLst>
                                        </p:cTn>
                                        <p:tgtEl>
                                          <p:spTgt spid="524">
                                            <p:txEl>
                                              <p:pRg end="0" st="0"/>
                                            </p:txEl>
                                          </p:spTgt>
                                        </p:tgtEl>
                                        <p:attrNameLst>
                                          <p:attrName>style.visibility</p:attrName>
                                        </p:attrNameLst>
                                      </p:cBhvr>
                                      <p:to>
                                        <p:strVal val="visible"/>
                                      </p:to>
                                    </p:set>
                                    <p:animEffect filter="fade" transition="in">
                                      <p:cBhvr>
                                        <p:cTn dur="1000"/>
                                        <p:tgtEl>
                                          <p:spTgt spid="524">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id="529" name="Google Shape;529;g3d422ecfddc_0_884"/>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Study Drug/IP Procedures</a:t>
            </a:r>
            <a:endParaRPr b="1">
              <a:solidFill>
                <a:srgbClr val="743192"/>
              </a:solidFill>
            </a:endParaRPr>
          </a:p>
        </p:txBody>
      </p:sp>
      <p:sp>
        <p:nvSpPr>
          <p:cNvPr id="530" name="Google Shape;530;g3d422ecfddc_0_884"/>
          <p:cNvSpPr txBox="1"/>
          <p:nvPr>
            <p:ph idx="1" type="body"/>
          </p:nvPr>
        </p:nvSpPr>
        <p:spPr>
          <a:xfrm>
            <a:off x="838200" y="1587375"/>
            <a:ext cx="10515600" cy="5101500"/>
          </a:xfrm>
          <a:prstGeom prst="rect">
            <a:avLst/>
          </a:prstGeom>
          <a:noFill/>
          <a:ln>
            <a:noFill/>
          </a:ln>
        </p:spPr>
        <p:txBody>
          <a:bodyPr anchorCtr="0" anchor="t" bIns="45700" lIns="91425" spcFirstLastPara="1" rIns="91425" wrap="square" tIns="45700">
            <a:normAutofit lnSpcReduction="20000"/>
          </a:bodyPr>
          <a:lstStyle/>
          <a:p>
            <a:pPr indent="-342900" lvl="0" marL="457200" rtl="0" algn="l">
              <a:lnSpc>
                <a:spcPct val="115000"/>
              </a:lnSpc>
              <a:spcBef>
                <a:spcPts val="0"/>
              </a:spcBef>
              <a:spcAft>
                <a:spcPts val="0"/>
              </a:spcAft>
              <a:buSzPts val="1800"/>
              <a:buChar char="●"/>
            </a:pPr>
            <a:r>
              <a:rPr lang="en-US"/>
              <a:t>KESETT uses step-forward randomization</a:t>
            </a:r>
            <a:endParaRPr/>
          </a:p>
          <a:p>
            <a:pPr indent="-342900" lvl="0" marL="457200" rtl="0" algn="l">
              <a:lnSpc>
                <a:spcPct val="115000"/>
              </a:lnSpc>
              <a:spcBef>
                <a:spcPts val="1400"/>
              </a:spcBef>
              <a:spcAft>
                <a:spcPts val="0"/>
              </a:spcAft>
              <a:buSzPts val="1800"/>
              <a:buChar char="●"/>
            </a:pPr>
            <a:r>
              <a:rPr lang="en-US"/>
              <a:t>Initial IP shipment will contain ‘use-next’ vials for your weight strata and backup vials</a:t>
            </a:r>
            <a:endParaRPr/>
          </a:p>
          <a:p>
            <a:pPr indent="-342900" lvl="1" marL="914400" rtl="0" algn="l">
              <a:lnSpc>
                <a:spcPct val="115000"/>
              </a:lnSpc>
              <a:spcBef>
                <a:spcPts val="1400"/>
              </a:spcBef>
              <a:spcAft>
                <a:spcPts val="0"/>
              </a:spcAft>
              <a:buSzPts val="1800"/>
              <a:buChar char="○"/>
            </a:pPr>
            <a:r>
              <a:rPr lang="en-US"/>
              <a:t>Purple label - 35mL - for participants &lt; 30 kg</a:t>
            </a:r>
            <a:endParaRPr/>
          </a:p>
          <a:p>
            <a:pPr indent="-342900" lvl="1" marL="914400" rtl="0" algn="l">
              <a:lnSpc>
                <a:spcPct val="115000"/>
              </a:lnSpc>
              <a:spcBef>
                <a:spcPts val="1400"/>
              </a:spcBef>
              <a:spcAft>
                <a:spcPts val="0"/>
              </a:spcAft>
              <a:buSzPts val="1800"/>
              <a:buChar char="○"/>
            </a:pPr>
            <a:r>
              <a:rPr lang="en-US"/>
              <a:t>White label - 90mL - for participants ≥ 30 kg</a:t>
            </a:r>
            <a:endParaRPr/>
          </a:p>
          <a:p>
            <a:pPr indent="-342900" lvl="0" marL="457200" rtl="0" algn="l">
              <a:lnSpc>
                <a:spcPct val="115000"/>
              </a:lnSpc>
              <a:spcBef>
                <a:spcPts val="1400"/>
              </a:spcBef>
              <a:spcAft>
                <a:spcPts val="0"/>
              </a:spcAft>
              <a:buSzPts val="1800"/>
              <a:buChar char="●"/>
            </a:pPr>
            <a:r>
              <a:rPr lang="en-US"/>
              <a:t>‘Use-next’ vials get stored in ED / close to treatment area - must be available to treating team</a:t>
            </a:r>
            <a:endParaRPr/>
          </a:p>
          <a:p>
            <a:pPr indent="-342900" lvl="0" marL="457200" rtl="0" algn="l">
              <a:lnSpc>
                <a:spcPct val="115000"/>
              </a:lnSpc>
              <a:spcBef>
                <a:spcPts val="1400"/>
              </a:spcBef>
              <a:spcAft>
                <a:spcPts val="0"/>
              </a:spcAft>
              <a:buSzPts val="1800"/>
              <a:buChar char="●"/>
            </a:pPr>
            <a:r>
              <a:rPr lang="en-US"/>
              <a:t>‘Use-next’ vials are resupplied automatically after an enrollment via WebDCU</a:t>
            </a:r>
            <a:endParaRPr/>
          </a:p>
          <a:p>
            <a:pPr indent="0" lvl="0" marL="0" rtl="0" algn="l">
              <a:lnSpc>
                <a:spcPct val="115000"/>
              </a:lnSpc>
              <a:spcBef>
                <a:spcPts val="1400"/>
              </a:spcBef>
              <a:spcAft>
                <a:spcPts val="0"/>
              </a:spcAft>
              <a:buSzPts val="1800"/>
              <a:buNone/>
            </a:pPr>
            <a:r>
              <a:t/>
            </a:r>
            <a:endParaRPr/>
          </a:p>
        </p:txBody>
      </p:sp>
      <p:pic>
        <p:nvPicPr>
          <p:cNvPr descr="A close-up of a logo&#10;&#10;AI-generated content may be incorrect." id="531" name="Google Shape;531;g3d422ecfddc_0_884"/>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sp>
        <p:nvSpPr>
          <p:cNvPr id="536" name="Google Shape;536;g3db20e81dfb_0_11"/>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Backup vial</a:t>
            </a:r>
            <a:endParaRPr b="1">
              <a:solidFill>
                <a:srgbClr val="743192"/>
              </a:solidFill>
            </a:endParaRPr>
          </a:p>
        </p:txBody>
      </p:sp>
      <p:sp>
        <p:nvSpPr>
          <p:cNvPr id="537" name="Google Shape;537;g3db20e81dfb_0_11"/>
          <p:cNvSpPr txBox="1"/>
          <p:nvPr>
            <p:ph idx="1" type="body"/>
          </p:nvPr>
        </p:nvSpPr>
        <p:spPr>
          <a:xfrm>
            <a:off x="838200" y="1587375"/>
            <a:ext cx="10515600" cy="4957500"/>
          </a:xfrm>
          <a:prstGeom prst="rect">
            <a:avLst/>
          </a:prstGeom>
          <a:noFill/>
          <a:ln>
            <a:noFill/>
          </a:ln>
        </p:spPr>
        <p:txBody>
          <a:bodyPr anchorCtr="0" anchor="t" bIns="45700" lIns="91425" spcFirstLastPara="1" rIns="91425" wrap="square" tIns="45700">
            <a:normAutofit/>
          </a:bodyPr>
          <a:lstStyle/>
          <a:p>
            <a:pPr indent="-342900" lvl="0" marL="457200" rtl="0" algn="l">
              <a:lnSpc>
                <a:spcPct val="115000"/>
              </a:lnSpc>
              <a:spcBef>
                <a:spcPts val="0"/>
              </a:spcBef>
              <a:spcAft>
                <a:spcPts val="0"/>
              </a:spcAft>
              <a:buSzPts val="1800"/>
              <a:buChar char="●"/>
            </a:pPr>
            <a:r>
              <a:rPr lang="en-US"/>
              <a:t>Backup vials should rarely be used</a:t>
            </a:r>
            <a:endParaRPr/>
          </a:p>
          <a:p>
            <a:pPr indent="-342900" lvl="0" marL="457200" rtl="0" algn="l">
              <a:lnSpc>
                <a:spcPct val="115000"/>
              </a:lnSpc>
              <a:spcBef>
                <a:spcPts val="1400"/>
              </a:spcBef>
              <a:spcAft>
                <a:spcPts val="0"/>
              </a:spcAft>
              <a:buSzPts val="1800"/>
              <a:buChar char="●"/>
            </a:pPr>
            <a:r>
              <a:rPr lang="en-US"/>
              <a:t>Could be stored in ED or pharmacy, should be clearly designated</a:t>
            </a:r>
            <a:endParaRPr/>
          </a:p>
          <a:p>
            <a:pPr indent="-342900" lvl="0" marL="457200" rtl="0" algn="l">
              <a:lnSpc>
                <a:spcPct val="115000"/>
              </a:lnSpc>
              <a:spcBef>
                <a:spcPts val="1400"/>
              </a:spcBef>
              <a:spcAft>
                <a:spcPts val="0"/>
              </a:spcAft>
              <a:buSzPts val="1800"/>
              <a:buChar char="●"/>
            </a:pPr>
            <a:r>
              <a:rPr lang="en-US"/>
              <a:t>Placed in enrollment storage area following an enrollment until the new ‘use-next’ vial arrives</a:t>
            </a:r>
            <a:endParaRPr/>
          </a:p>
          <a:p>
            <a:pPr indent="-342900" lvl="0" marL="457200" rtl="0" algn="l">
              <a:lnSpc>
                <a:spcPct val="115000"/>
              </a:lnSpc>
              <a:spcBef>
                <a:spcPts val="1400"/>
              </a:spcBef>
              <a:spcAft>
                <a:spcPts val="0"/>
              </a:spcAft>
              <a:buSzPts val="1800"/>
              <a:buChar char="●"/>
            </a:pPr>
            <a:r>
              <a:rPr lang="en-US"/>
              <a:t>Once new vial is received, replace the backup vial </a:t>
            </a:r>
            <a:endParaRPr/>
          </a:p>
          <a:p>
            <a:pPr indent="0" lvl="0" marL="0" rtl="0" algn="l">
              <a:lnSpc>
                <a:spcPct val="115000"/>
              </a:lnSpc>
              <a:spcBef>
                <a:spcPts val="1400"/>
              </a:spcBef>
              <a:spcAft>
                <a:spcPts val="0"/>
              </a:spcAft>
              <a:buSzPts val="1800"/>
              <a:buNone/>
            </a:pPr>
            <a:r>
              <a:t/>
            </a:r>
            <a:endParaRPr/>
          </a:p>
        </p:txBody>
      </p:sp>
      <p:pic>
        <p:nvPicPr>
          <p:cNvPr descr="A close-up of a logo&#10;&#10;AI-generated content may be incorrect." id="538" name="Google Shape;538;g3db20e81dfb_0_11"/>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g3db20e81dfb_0_17"/>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IP Shipping</a:t>
            </a:r>
            <a:endParaRPr b="1">
              <a:solidFill>
                <a:srgbClr val="743192"/>
              </a:solidFill>
            </a:endParaRPr>
          </a:p>
        </p:txBody>
      </p:sp>
      <p:sp>
        <p:nvSpPr>
          <p:cNvPr id="544" name="Google Shape;544;g3db20e81dfb_0_17"/>
          <p:cNvSpPr txBox="1"/>
          <p:nvPr>
            <p:ph idx="1" type="body"/>
          </p:nvPr>
        </p:nvSpPr>
        <p:spPr>
          <a:xfrm>
            <a:off x="838200" y="1587375"/>
            <a:ext cx="10515600" cy="4957500"/>
          </a:xfrm>
          <a:prstGeom prst="rect">
            <a:avLst/>
          </a:prstGeom>
          <a:noFill/>
          <a:ln>
            <a:noFill/>
          </a:ln>
        </p:spPr>
        <p:txBody>
          <a:bodyPr anchorCtr="0" anchor="t" bIns="45700" lIns="91425" spcFirstLastPara="1" rIns="91425" wrap="square" tIns="45700">
            <a:normAutofit lnSpcReduction="10000"/>
          </a:bodyPr>
          <a:lstStyle/>
          <a:p>
            <a:pPr indent="-342900" lvl="0" marL="457200" rtl="0" algn="l">
              <a:lnSpc>
                <a:spcPct val="115000"/>
              </a:lnSpc>
              <a:spcBef>
                <a:spcPts val="0"/>
              </a:spcBef>
              <a:spcAft>
                <a:spcPts val="0"/>
              </a:spcAft>
              <a:buSzPts val="1800"/>
              <a:buChar char="●"/>
            </a:pPr>
            <a:r>
              <a:rPr lang="en-US"/>
              <a:t>Shipment requests are filled Monday - Thursday midday with overnight shipping</a:t>
            </a:r>
            <a:endParaRPr/>
          </a:p>
          <a:p>
            <a:pPr indent="0" lvl="0" marL="0" rtl="0" algn="l">
              <a:lnSpc>
                <a:spcPct val="115000"/>
              </a:lnSpc>
              <a:spcBef>
                <a:spcPts val="1000"/>
              </a:spcBef>
              <a:spcAft>
                <a:spcPts val="0"/>
              </a:spcAft>
              <a:buNone/>
            </a:pPr>
            <a:r>
              <a:rPr lang="en-US"/>
              <a:t>&gt;&gt; IP received at site Tuesday - Friday</a:t>
            </a:r>
            <a:endParaRPr/>
          </a:p>
          <a:p>
            <a:pPr indent="-342900" lvl="0" marL="457200" rtl="0" algn="l">
              <a:lnSpc>
                <a:spcPct val="115000"/>
              </a:lnSpc>
              <a:spcBef>
                <a:spcPts val="1000"/>
              </a:spcBef>
              <a:spcAft>
                <a:spcPts val="0"/>
              </a:spcAft>
              <a:buSzPts val="1800"/>
              <a:buChar char="●"/>
            </a:pPr>
            <a:r>
              <a:rPr lang="en-US"/>
              <a:t>Upon receipt, pharmacy logs receipt in WebDCU and restocks storage area</a:t>
            </a:r>
            <a:endParaRPr/>
          </a:p>
          <a:p>
            <a:pPr indent="-342900" lvl="1" marL="914400" rtl="0" algn="l">
              <a:lnSpc>
                <a:spcPct val="115000"/>
              </a:lnSpc>
              <a:spcBef>
                <a:spcPts val="1000"/>
              </a:spcBef>
              <a:spcAft>
                <a:spcPts val="0"/>
              </a:spcAft>
              <a:buSzPts val="1800"/>
              <a:buChar char="○"/>
            </a:pPr>
            <a:r>
              <a:rPr lang="en-US"/>
              <a:t>Verifies vial ID on vial label</a:t>
            </a:r>
            <a:endParaRPr/>
          </a:p>
          <a:p>
            <a:pPr indent="-342900" lvl="0" marL="457200" rtl="0" algn="l">
              <a:lnSpc>
                <a:spcPct val="115000"/>
              </a:lnSpc>
              <a:spcBef>
                <a:spcPts val="1000"/>
              </a:spcBef>
              <a:spcAft>
                <a:spcPts val="0"/>
              </a:spcAft>
              <a:buSzPts val="1800"/>
              <a:buChar char="●"/>
            </a:pPr>
            <a:r>
              <a:rPr lang="en-US"/>
              <a:t>Room temperature shipping &amp; storage</a:t>
            </a:r>
            <a:endParaRPr/>
          </a:p>
          <a:p>
            <a:pPr indent="-342900" lvl="0" marL="457200" rtl="0" algn="l">
              <a:lnSpc>
                <a:spcPct val="115000"/>
              </a:lnSpc>
              <a:spcBef>
                <a:spcPts val="1000"/>
              </a:spcBef>
              <a:spcAft>
                <a:spcPts val="0"/>
              </a:spcAft>
              <a:buSzPts val="1800"/>
              <a:buChar char="●"/>
            </a:pPr>
            <a:r>
              <a:rPr lang="en-US"/>
              <a:t>Pharmacy personnel must be on eDOA for WebDCU access</a:t>
            </a:r>
            <a:endParaRPr/>
          </a:p>
          <a:p>
            <a:pPr indent="0" lvl="0" marL="0" rtl="0" algn="l">
              <a:lnSpc>
                <a:spcPct val="115000"/>
              </a:lnSpc>
              <a:spcBef>
                <a:spcPts val="1000"/>
              </a:spcBef>
              <a:spcAft>
                <a:spcPts val="0"/>
              </a:spcAft>
              <a:buSzPts val="1800"/>
              <a:buNone/>
            </a:pPr>
            <a:r>
              <a:t/>
            </a:r>
            <a:endParaRPr/>
          </a:p>
        </p:txBody>
      </p:sp>
      <p:pic>
        <p:nvPicPr>
          <p:cNvPr descr="A close-up of a logo&#10;&#10;AI-generated content may be incorrect." id="545" name="Google Shape;545;g3db20e81dfb_0_17"/>
          <p:cNvPicPr preferRelativeResize="0"/>
          <p:nvPr>
            <p:ph idx="1" type="body"/>
          </p:nvPr>
        </p:nvPicPr>
        <p:blipFill rotWithShape="1">
          <a:blip r:embed="rId3">
            <a:alphaModFix/>
          </a:blip>
          <a:srcRect b="0" l="0" r="0" t="0"/>
          <a:stretch/>
        </p:blipFill>
        <p:spPr>
          <a:xfrm>
            <a:off x="-255020" y="3158883"/>
            <a:ext cx="2642100" cy="11697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49" name="Shape 549"/>
        <p:cNvGrpSpPr/>
        <p:nvPr/>
      </p:nvGrpSpPr>
      <p:grpSpPr>
        <a:xfrm>
          <a:off x="0" y="0"/>
          <a:ext cx="0" cy="0"/>
          <a:chOff x="0" y="0"/>
          <a:chExt cx="0" cy="0"/>
        </a:xfrm>
      </p:grpSpPr>
      <p:sp>
        <p:nvSpPr>
          <p:cNvPr id="550" name="Google Shape;550;g3db61d23d18_6_0"/>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51" name="Google Shape;551;g3db61d23d18_6_0"/>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552" name="Google Shape;552;g3db61d23d18_6_0"/>
          <p:cNvGrpSpPr/>
          <p:nvPr/>
        </p:nvGrpSpPr>
        <p:grpSpPr>
          <a:xfrm>
            <a:off x="1303402" y="3985"/>
            <a:ext cx="9772765" cy="6858000"/>
            <a:chOff x="1303402" y="3985"/>
            <a:chExt cx="9772765" cy="6858000"/>
          </a:xfrm>
        </p:grpSpPr>
        <p:sp>
          <p:nvSpPr>
            <p:cNvPr id="553" name="Google Shape;553;g3db61d23d18_6_0"/>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54" name="Google Shape;554;g3db61d23d18_6_0"/>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55" name="Google Shape;555;g3db61d23d18_6_0"/>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56" name="Google Shape;556;g3db61d23d18_6_0"/>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57" name="Google Shape;557;g3db61d23d18_6_0"/>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58" name="Google Shape;558;g3db61d23d18_6_0"/>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59" name="Google Shape;559;g3db61d23d18_6_0"/>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560" name="Google Shape;560;g3db61d23d18_6_0"/>
          <p:cNvSpPr txBox="1"/>
          <p:nvPr>
            <p:ph type="ctrTitle"/>
          </p:nvPr>
        </p:nvSpPr>
        <p:spPr>
          <a:xfrm>
            <a:off x="2712450" y="1741075"/>
            <a:ext cx="6766800" cy="28341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Ceribell: </a:t>
            </a:r>
            <a:endParaRPr b="1" sz="4400">
              <a:latin typeface="Arial"/>
              <a:ea typeface="Arial"/>
              <a:cs typeface="Arial"/>
              <a:sym typeface="Arial"/>
            </a:endParaRPr>
          </a:p>
          <a:p>
            <a:pPr indent="0" lvl="0" marL="0" rtl="0" algn="ctr">
              <a:lnSpc>
                <a:spcPct val="90000"/>
              </a:lnSpc>
              <a:spcBef>
                <a:spcPts val="0"/>
              </a:spcBef>
              <a:spcAft>
                <a:spcPts val="0"/>
              </a:spcAft>
              <a:buClr>
                <a:schemeClr val="dk1"/>
              </a:buClr>
              <a:buSzPts val="1800"/>
              <a:buFont typeface="Arial"/>
              <a:buNone/>
            </a:pPr>
            <a:r>
              <a:rPr lang="en-US" sz="4400">
                <a:latin typeface="Arial"/>
                <a:ea typeface="Arial"/>
                <a:cs typeface="Arial"/>
                <a:sym typeface="Arial"/>
              </a:rPr>
              <a:t>Michelle Hofmann &amp; Courtney Fietsam</a:t>
            </a:r>
            <a:endParaRPr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560"/>
                                        </p:tgtEl>
                                        <p:attrNameLst>
                                          <p:attrName>style.visibility</p:attrName>
                                        </p:attrNameLst>
                                      </p:cBhvr>
                                      <p:to>
                                        <p:strVal val="visible"/>
                                      </p:to>
                                    </p:set>
                                    <p:animEffect filter="fade" transition="in">
                                      <p:cBhvr>
                                        <p:cTn dur="1000"/>
                                        <p:tgtEl>
                                          <p:spTgt spid="56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64" name="Shape 564"/>
        <p:cNvGrpSpPr/>
        <p:nvPr/>
      </p:nvGrpSpPr>
      <p:grpSpPr>
        <a:xfrm>
          <a:off x="0" y="0"/>
          <a:ext cx="0" cy="0"/>
          <a:chOff x="0" y="0"/>
          <a:chExt cx="0" cy="0"/>
        </a:xfrm>
      </p:grpSpPr>
      <p:sp>
        <p:nvSpPr>
          <p:cNvPr id="565" name="Google Shape;565;g3d460df9019_1_5"/>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66" name="Google Shape;566;g3d460df9019_1_5"/>
          <p:cNvSpPr/>
          <p:nvPr/>
        </p:nvSpPr>
        <p:spPr>
          <a:xfrm>
            <a:off x="305" y="0"/>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800"/>
              <a:buFont typeface="Arial"/>
              <a:buNone/>
            </a:pPr>
            <a:r>
              <a:t/>
            </a:r>
            <a:endParaRPr b="0" i="0" sz="800" u="none" cap="none" strike="noStrike">
              <a:solidFill>
                <a:schemeClr val="lt1"/>
              </a:solidFill>
              <a:latin typeface="Arial"/>
              <a:ea typeface="Arial"/>
              <a:cs typeface="Arial"/>
              <a:sym typeface="Arial"/>
            </a:endParaRPr>
          </a:p>
        </p:txBody>
      </p:sp>
      <p:sp>
        <p:nvSpPr>
          <p:cNvPr id="567" name="Google Shape;567;g3d460df9019_1_5"/>
          <p:cNvSpPr/>
          <p:nvPr/>
        </p:nvSpPr>
        <p:spPr>
          <a:xfrm>
            <a:off x="1496934" y="3984"/>
            <a:ext cx="9376632" cy="6858000"/>
          </a:xfrm>
          <a:custGeom>
            <a:rect b="b" l="l" r="r" t="t"/>
            <a:pathLst>
              <a:path extrusionOk="0" h="6858000" w="9376632">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568" name="Google Shape;568;g3d460df9019_1_5"/>
          <p:cNvGrpSpPr/>
          <p:nvPr/>
        </p:nvGrpSpPr>
        <p:grpSpPr>
          <a:xfrm>
            <a:off x="1303402" y="3985"/>
            <a:ext cx="9772765" cy="6858000"/>
            <a:chOff x="1303402" y="36937"/>
            <a:chExt cx="9772765" cy="6858000"/>
          </a:xfrm>
        </p:grpSpPr>
        <p:sp>
          <p:nvSpPr>
            <p:cNvPr id="569" name="Google Shape;569;g3d460df9019_1_5"/>
            <p:cNvSpPr/>
            <p:nvPr/>
          </p:nvSpPr>
          <p:spPr>
            <a:xfrm>
              <a:off x="1560551" y="36937"/>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70" name="Google Shape;570;g3d460df9019_1_5"/>
            <p:cNvSpPr/>
            <p:nvPr/>
          </p:nvSpPr>
          <p:spPr>
            <a:xfrm>
              <a:off x="1659468" y="36937"/>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71" name="Google Shape;571;g3d460df9019_1_5"/>
            <p:cNvSpPr/>
            <p:nvPr/>
          </p:nvSpPr>
          <p:spPr>
            <a:xfrm>
              <a:off x="1648217" y="36937"/>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72" name="Google Shape;572;g3d460df9019_1_5"/>
            <p:cNvSpPr/>
            <p:nvPr/>
          </p:nvSpPr>
          <p:spPr>
            <a:xfrm>
              <a:off x="1629061" y="36937"/>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73" name="Google Shape;573;g3d460df9019_1_5"/>
            <p:cNvSpPr/>
            <p:nvPr/>
          </p:nvSpPr>
          <p:spPr>
            <a:xfrm>
              <a:off x="1318434" y="36937"/>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74" name="Google Shape;574;g3d460df9019_1_5"/>
            <p:cNvSpPr/>
            <p:nvPr/>
          </p:nvSpPr>
          <p:spPr>
            <a:xfrm>
              <a:off x="1308320" y="36937"/>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75" name="Google Shape;575;g3d460df9019_1_5"/>
            <p:cNvSpPr/>
            <p:nvPr/>
          </p:nvSpPr>
          <p:spPr>
            <a:xfrm>
              <a:off x="1303402" y="36937"/>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576" name="Google Shape;576;g3d460df9019_1_5"/>
          <p:cNvSpPr txBox="1"/>
          <p:nvPr>
            <p:ph type="ctrTitle"/>
          </p:nvPr>
        </p:nvSpPr>
        <p:spPr>
          <a:xfrm>
            <a:off x="3502506" y="2170177"/>
            <a:ext cx="5186700" cy="23880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Play"/>
              <a:buNone/>
            </a:pPr>
            <a:r>
              <a:rPr lang="en-US" sz="5200">
                <a:latin typeface="Arial"/>
                <a:ea typeface="Arial"/>
                <a:cs typeface="Arial"/>
                <a:sym typeface="Arial"/>
              </a:rPr>
              <a:t>Data Coordinating Center (DCC)</a:t>
            </a:r>
            <a:endParaRPr/>
          </a:p>
        </p:txBody>
      </p:sp>
      <p:grpSp>
        <p:nvGrpSpPr>
          <p:cNvPr id="577" name="Google Shape;577;g3d460df9019_1_5"/>
          <p:cNvGrpSpPr/>
          <p:nvPr/>
        </p:nvGrpSpPr>
        <p:grpSpPr>
          <a:xfrm>
            <a:off x="-305" y="-4155"/>
            <a:ext cx="2514948" cy="2174333"/>
            <a:chOff x="-305" y="-4155"/>
            <a:chExt cx="2514948" cy="2174333"/>
          </a:xfrm>
        </p:grpSpPr>
        <p:sp>
          <p:nvSpPr>
            <p:cNvPr id="578" name="Google Shape;578;g3d460df9019_1_5"/>
            <p:cNvSpPr/>
            <p:nvPr/>
          </p:nvSpPr>
          <p:spPr>
            <a:xfrm>
              <a:off x="-305" y="0"/>
              <a:ext cx="2514948" cy="2170178"/>
            </a:xfrm>
            <a:custGeom>
              <a:rect b="b" l="l" r="r" t="t"/>
              <a:pathLst>
                <a:path extrusionOk="0" h="2170178" w="251494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0">
                  <a:srgbClr val="FFFFFF">
                    <a:alpha val="9411"/>
                  </a:srgbClr>
                </a:gs>
                <a:gs pos="2000">
                  <a:srgbClr val="FFFFFF">
                    <a:alpha val="9411"/>
                  </a:srgbClr>
                </a:gs>
                <a:gs pos="16000">
                  <a:srgbClr val="6F8183">
                    <a:alpha val="9411"/>
                  </a:srgbClr>
                </a:gs>
                <a:gs pos="85000">
                  <a:srgbClr val="AD84C6">
                    <a:alpha val="9411"/>
                  </a:srgbClr>
                </a:gs>
                <a:gs pos="100000">
                  <a:srgbClr val="FFFFFF">
                    <a:alpha val="9411"/>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79" name="Google Shape;579;g3d460df9019_1_5"/>
            <p:cNvSpPr/>
            <p:nvPr/>
          </p:nvSpPr>
          <p:spPr>
            <a:xfrm>
              <a:off x="-305" y="-4155"/>
              <a:ext cx="2493062" cy="1947896"/>
            </a:xfrm>
            <a:custGeom>
              <a:rect b="b" l="l" r="r" t="t"/>
              <a:pathLst>
                <a:path extrusionOk="0" h="1947896" w="2493062">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0">
                  <a:srgbClr val="FFFFFF">
                    <a:alpha val="9411"/>
                  </a:srgbClr>
                </a:gs>
                <a:gs pos="2000">
                  <a:srgbClr val="FFFFFF">
                    <a:alpha val="9411"/>
                  </a:srgbClr>
                </a:gs>
                <a:gs pos="16000">
                  <a:srgbClr val="6F8183">
                    <a:alpha val="9411"/>
                  </a:srgbClr>
                </a:gs>
                <a:gs pos="85000">
                  <a:srgbClr val="AD84C6">
                    <a:alpha val="9411"/>
                  </a:srgbClr>
                </a:gs>
                <a:gs pos="100000">
                  <a:srgbClr val="FFFFFF">
                    <a:alpha val="9411"/>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80" name="Google Shape;580;g3d460df9019_1_5"/>
            <p:cNvSpPr/>
            <p:nvPr/>
          </p:nvSpPr>
          <p:spPr>
            <a:xfrm>
              <a:off x="-305" y="0"/>
              <a:ext cx="2501089" cy="1972702"/>
            </a:xfrm>
            <a:custGeom>
              <a:rect b="b" l="l" r="r" t="t"/>
              <a:pathLst>
                <a:path extrusionOk="0" h="1972702" w="2501089">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0">
                  <a:srgbClr val="FFFFFF">
                    <a:alpha val="9411"/>
                  </a:srgbClr>
                </a:gs>
                <a:gs pos="2000">
                  <a:srgbClr val="FFFFFF">
                    <a:alpha val="9411"/>
                  </a:srgbClr>
                </a:gs>
                <a:gs pos="16000">
                  <a:srgbClr val="6F8183">
                    <a:alpha val="9411"/>
                  </a:srgbClr>
                </a:gs>
                <a:gs pos="85000">
                  <a:srgbClr val="AD84C6">
                    <a:alpha val="9411"/>
                  </a:srgbClr>
                </a:gs>
                <a:gs pos="100000">
                  <a:srgbClr val="FFFFFF">
                    <a:alpha val="9411"/>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800"/>
                <a:buFont typeface="Arial"/>
                <a:buNone/>
              </a:pPr>
              <a:r>
                <a:t/>
              </a:r>
              <a:endParaRPr b="0" i="0" sz="800" u="none" cap="none" strike="noStrike">
                <a:solidFill>
                  <a:schemeClr val="lt1"/>
                </a:solidFill>
                <a:latin typeface="Arial"/>
                <a:ea typeface="Arial"/>
                <a:cs typeface="Arial"/>
                <a:sym typeface="Arial"/>
              </a:endParaRPr>
            </a:p>
          </p:txBody>
        </p:sp>
        <p:sp>
          <p:nvSpPr>
            <p:cNvPr id="581" name="Google Shape;581;g3d460df9019_1_5"/>
            <p:cNvSpPr/>
            <p:nvPr/>
          </p:nvSpPr>
          <p:spPr>
            <a:xfrm>
              <a:off x="305" y="1"/>
              <a:ext cx="2491105" cy="1943661"/>
            </a:xfrm>
            <a:custGeom>
              <a:rect b="b" l="l" r="r" t="t"/>
              <a:pathLst>
                <a:path extrusionOk="0" h="1943661" w="2491105">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0">
                  <a:srgbClr val="FFFFFF">
                    <a:alpha val="9411"/>
                  </a:srgbClr>
                </a:gs>
                <a:gs pos="2000">
                  <a:srgbClr val="FFFFFF">
                    <a:alpha val="9411"/>
                  </a:srgbClr>
                </a:gs>
                <a:gs pos="16000">
                  <a:srgbClr val="6F8183">
                    <a:alpha val="9411"/>
                  </a:srgbClr>
                </a:gs>
                <a:gs pos="85000">
                  <a:srgbClr val="AD84C6">
                    <a:alpha val="9411"/>
                  </a:srgbClr>
                </a:gs>
                <a:gs pos="100000">
                  <a:srgbClr val="FFFFFF">
                    <a:alpha val="9411"/>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582" name="Google Shape;582;g3d460df9019_1_5"/>
          <p:cNvGrpSpPr/>
          <p:nvPr/>
        </p:nvGrpSpPr>
        <p:grpSpPr>
          <a:xfrm rot="10800000">
            <a:off x="9685727" y="4683666"/>
            <a:ext cx="2514948" cy="2174333"/>
            <a:chOff x="-305" y="-4155"/>
            <a:chExt cx="2514948" cy="2174333"/>
          </a:xfrm>
        </p:grpSpPr>
        <p:sp>
          <p:nvSpPr>
            <p:cNvPr id="583" name="Google Shape;583;g3d460df9019_1_5"/>
            <p:cNvSpPr/>
            <p:nvPr/>
          </p:nvSpPr>
          <p:spPr>
            <a:xfrm>
              <a:off x="-305" y="0"/>
              <a:ext cx="2514948" cy="2170178"/>
            </a:xfrm>
            <a:custGeom>
              <a:rect b="b" l="l" r="r" t="t"/>
              <a:pathLst>
                <a:path extrusionOk="0" h="2170178" w="251494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0">
                  <a:srgbClr val="FFFFFF">
                    <a:alpha val="9411"/>
                  </a:srgbClr>
                </a:gs>
                <a:gs pos="2000">
                  <a:srgbClr val="FFFFFF">
                    <a:alpha val="9411"/>
                  </a:srgbClr>
                </a:gs>
                <a:gs pos="16000">
                  <a:srgbClr val="6F8183">
                    <a:alpha val="9411"/>
                  </a:srgbClr>
                </a:gs>
                <a:gs pos="85000">
                  <a:srgbClr val="AD84C6">
                    <a:alpha val="9411"/>
                  </a:srgbClr>
                </a:gs>
                <a:gs pos="100000">
                  <a:srgbClr val="FFFFFF">
                    <a:alpha val="9411"/>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84" name="Google Shape;584;g3d460df9019_1_5"/>
            <p:cNvSpPr/>
            <p:nvPr/>
          </p:nvSpPr>
          <p:spPr>
            <a:xfrm>
              <a:off x="-305" y="-4155"/>
              <a:ext cx="2493062" cy="1947896"/>
            </a:xfrm>
            <a:custGeom>
              <a:rect b="b" l="l" r="r" t="t"/>
              <a:pathLst>
                <a:path extrusionOk="0" h="1947896" w="2493062">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0">
                  <a:srgbClr val="FFFFFF">
                    <a:alpha val="9411"/>
                  </a:srgbClr>
                </a:gs>
                <a:gs pos="2000">
                  <a:srgbClr val="FFFFFF">
                    <a:alpha val="9411"/>
                  </a:srgbClr>
                </a:gs>
                <a:gs pos="16000">
                  <a:srgbClr val="6F8183">
                    <a:alpha val="9411"/>
                  </a:srgbClr>
                </a:gs>
                <a:gs pos="85000">
                  <a:srgbClr val="AD84C6">
                    <a:alpha val="9411"/>
                  </a:srgbClr>
                </a:gs>
                <a:gs pos="100000">
                  <a:srgbClr val="FFFFFF">
                    <a:alpha val="9411"/>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85" name="Google Shape;585;g3d460df9019_1_5"/>
            <p:cNvSpPr/>
            <p:nvPr/>
          </p:nvSpPr>
          <p:spPr>
            <a:xfrm>
              <a:off x="-305" y="0"/>
              <a:ext cx="2501089" cy="1972702"/>
            </a:xfrm>
            <a:custGeom>
              <a:rect b="b" l="l" r="r" t="t"/>
              <a:pathLst>
                <a:path extrusionOk="0" h="1972702" w="2501089">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0">
                  <a:srgbClr val="FFFFFF">
                    <a:alpha val="9411"/>
                  </a:srgbClr>
                </a:gs>
                <a:gs pos="2000">
                  <a:srgbClr val="FFFFFF">
                    <a:alpha val="9411"/>
                  </a:srgbClr>
                </a:gs>
                <a:gs pos="16000">
                  <a:srgbClr val="6F8183">
                    <a:alpha val="9411"/>
                  </a:srgbClr>
                </a:gs>
                <a:gs pos="85000">
                  <a:srgbClr val="AD84C6">
                    <a:alpha val="9411"/>
                  </a:srgbClr>
                </a:gs>
                <a:gs pos="100000">
                  <a:srgbClr val="FFFFFF">
                    <a:alpha val="9411"/>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800"/>
                <a:buFont typeface="Arial"/>
                <a:buNone/>
              </a:pPr>
              <a:r>
                <a:t/>
              </a:r>
              <a:endParaRPr b="0" i="0" sz="800" u="none" cap="none" strike="noStrike">
                <a:solidFill>
                  <a:schemeClr val="lt1"/>
                </a:solidFill>
                <a:latin typeface="Arial"/>
                <a:ea typeface="Arial"/>
                <a:cs typeface="Arial"/>
                <a:sym typeface="Arial"/>
              </a:endParaRPr>
            </a:p>
          </p:txBody>
        </p:sp>
        <p:sp>
          <p:nvSpPr>
            <p:cNvPr id="586" name="Google Shape;586;g3d460df9019_1_5"/>
            <p:cNvSpPr/>
            <p:nvPr/>
          </p:nvSpPr>
          <p:spPr>
            <a:xfrm>
              <a:off x="305" y="1"/>
              <a:ext cx="2491105" cy="1943661"/>
            </a:xfrm>
            <a:custGeom>
              <a:rect b="b" l="l" r="r" t="t"/>
              <a:pathLst>
                <a:path extrusionOk="0" h="1943661" w="2491105">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0">
                  <a:srgbClr val="FFFFFF">
                    <a:alpha val="9411"/>
                  </a:srgbClr>
                </a:gs>
                <a:gs pos="2000">
                  <a:srgbClr val="FFFFFF">
                    <a:alpha val="9411"/>
                  </a:srgbClr>
                </a:gs>
                <a:gs pos="16000">
                  <a:srgbClr val="6F8183">
                    <a:alpha val="9411"/>
                  </a:srgbClr>
                </a:gs>
                <a:gs pos="85000">
                  <a:srgbClr val="AD84C6">
                    <a:alpha val="9411"/>
                  </a:srgbClr>
                </a:gs>
                <a:gs pos="100000">
                  <a:srgbClr val="FFFFFF">
                    <a:alpha val="9411"/>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587" name="Google Shape;587;g3d460df9019_1_5"/>
          <p:cNvSpPr txBox="1"/>
          <p:nvPr>
            <p:ph idx="1" type="subTitle"/>
          </p:nvPr>
        </p:nvSpPr>
        <p:spPr>
          <a:xfrm>
            <a:off x="3215404" y="4773627"/>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Morgan</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sp>
        <p:nvSpPr>
          <p:cNvPr id="592" name="Google Shape;592;g3d460df9019_1_31"/>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WebDCU Access</a:t>
            </a:r>
            <a:endParaRPr>
              <a:solidFill>
                <a:srgbClr val="7030A0"/>
              </a:solidFill>
              <a:latin typeface="Arial"/>
              <a:ea typeface="Arial"/>
              <a:cs typeface="Arial"/>
              <a:sym typeface="Arial"/>
            </a:endParaRPr>
          </a:p>
        </p:txBody>
      </p:sp>
      <p:sp>
        <p:nvSpPr>
          <p:cNvPr id="593" name="Google Shape;593;g3d460df9019_1_31"/>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342900" lvl="0" marL="457200" rtl="0" algn="l">
              <a:lnSpc>
                <a:spcPct val="100000"/>
              </a:lnSpc>
              <a:spcBef>
                <a:spcPts val="1000"/>
              </a:spcBef>
              <a:spcAft>
                <a:spcPts val="0"/>
              </a:spcAft>
              <a:buClr>
                <a:schemeClr val="dk1"/>
              </a:buClr>
              <a:buSzPts val="1800"/>
              <a:buChar char="-"/>
            </a:pPr>
            <a:r>
              <a:rPr lang="en-US"/>
              <a:t>KESETT is the first SIREN study hosted in </a:t>
            </a:r>
            <a:r>
              <a:rPr b="1" lang="en-US"/>
              <a:t>WebDCUv2</a:t>
            </a:r>
            <a:endParaRPr b="1"/>
          </a:p>
          <a:p>
            <a:pPr indent="0" lvl="0" marL="228600" rtl="0" algn="l">
              <a:lnSpc>
                <a:spcPct val="100000"/>
              </a:lnSpc>
              <a:spcBef>
                <a:spcPts val="1000"/>
              </a:spcBef>
              <a:spcAft>
                <a:spcPts val="0"/>
              </a:spcAft>
              <a:buSzPts val="1800"/>
              <a:buNone/>
            </a:pPr>
            <a:r>
              <a:rPr lang="en-US" u="sng">
                <a:solidFill>
                  <a:schemeClr val="hlink"/>
                </a:solidFill>
                <a:hlinkClick r:id="rId3"/>
              </a:rPr>
              <a:t>https://webdcu.musc.edu/DCUApp/Login</a:t>
            </a:r>
            <a:endParaRPr/>
          </a:p>
          <a:p>
            <a:pPr indent="0" lvl="0" marL="0" rtl="0" algn="l">
              <a:lnSpc>
                <a:spcPct val="100000"/>
              </a:lnSpc>
              <a:spcBef>
                <a:spcPts val="1000"/>
              </a:spcBef>
              <a:spcAft>
                <a:spcPts val="0"/>
              </a:spcAft>
              <a:buSzPts val="1800"/>
              <a:buNone/>
            </a:pPr>
            <a:r>
              <a:t/>
            </a:r>
            <a:endParaRPr/>
          </a:p>
          <a:p>
            <a:pPr indent="-342900" lvl="0" marL="457200" rtl="0" algn="l">
              <a:lnSpc>
                <a:spcPct val="100000"/>
              </a:lnSpc>
              <a:spcBef>
                <a:spcPts val="1000"/>
              </a:spcBef>
              <a:spcAft>
                <a:spcPts val="0"/>
              </a:spcAft>
              <a:buClr>
                <a:schemeClr val="dk1"/>
              </a:buClr>
              <a:buSzPts val="1800"/>
              <a:buChar char="-"/>
            </a:pPr>
            <a:r>
              <a:rPr lang="en-US"/>
              <a:t>Permissions are granted based on eDOA roles and responsibilities.</a:t>
            </a:r>
            <a:endParaRPr/>
          </a:p>
          <a:p>
            <a:pPr indent="0" lvl="0" marL="457200" rtl="0" algn="l">
              <a:lnSpc>
                <a:spcPct val="100000"/>
              </a:lnSpc>
              <a:spcBef>
                <a:spcPts val="1000"/>
              </a:spcBef>
              <a:spcAft>
                <a:spcPts val="0"/>
              </a:spcAft>
              <a:buSzPts val="1800"/>
              <a:buNone/>
            </a:pPr>
            <a:r>
              <a:t/>
            </a:r>
            <a:endParaRPr/>
          </a:p>
          <a:p>
            <a:pPr indent="-342900" lvl="0" marL="457200" rtl="0" algn="l">
              <a:lnSpc>
                <a:spcPct val="100000"/>
              </a:lnSpc>
              <a:spcBef>
                <a:spcPts val="1000"/>
              </a:spcBef>
              <a:spcAft>
                <a:spcPts val="0"/>
              </a:spcAft>
              <a:buSzPts val="1800"/>
              <a:buChar char="-"/>
            </a:pPr>
            <a:r>
              <a:rPr lang="en-US"/>
              <a:t>KESETT is a live database. </a:t>
            </a:r>
            <a:r>
              <a:rPr b="1" lang="en-US"/>
              <a:t>DO NOT enter test data.</a:t>
            </a:r>
            <a:endParaRPr/>
          </a:p>
        </p:txBody>
      </p:sp>
      <p:pic>
        <p:nvPicPr>
          <p:cNvPr descr="A close-up of a logo&#10;&#10;AI-generated content may be incorrect." id="594" name="Google Shape;594;g3d460df9019_1_31"/>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8" name="Shape 598"/>
        <p:cNvGrpSpPr/>
        <p:nvPr/>
      </p:nvGrpSpPr>
      <p:grpSpPr>
        <a:xfrm>
          <a:off x="0" y="0"/>
          <a:ext cx="0" cy="0"/>
          <a:chOff x="0" y="0"/>
          <a:chExt cx="0" cy="0"/>
        </a:xfrm>
      </p:grpSpPr>
      <p:sp>
        <p:nvSpPr>
          <p:cNvPr id="599" name="Google Shape;599;g3d460df9019_1_46"/>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KESETT Enrollment</a:t>
            </a:r>
            <a:endParaRPr>
              <a:solidFill>
                <a:srgbClr val="7030A0"/>
              </a:solidFill>
              <a:latin typeface="Arial"/>
              <a:ea typeface="Arial"/>
              <a:cs typeface="Arial"/>
              <a:sym typeface="Arial"/>
            </a:endParaRPr>
          </a:p>
        </p:txBody>
      </p:sp>
      <p:sp>
        <p:nvSpPr>
          <p:cNvPr id="600" name="Google Shape;600;g3d460df9019_1_46"/>
          <p:cNvSpPr txBox="1"/>
          <p:nvPr>
            <p:ph idx="1" type="body"/>
          </p:nvPr>
        </p:nvSpPr>
        <p:spPr>
          <a:xfrm>
            <a:off x="838200" y="1690825"/>
            <a:ext cx="10515600" cy="4635300"/>
          </a:xfrm>
          <a:prstGeom prst="rect">
            <a:avLst/>
          </a:prstGeom>
          <a:noFill/>
          <a:ln>
            <a:noFill/>
          </a:ln>
        </p:spPr>
        <p:txBody>
          <a:bodyPr anchorCtr="0" anchor="t" bIns="45700" lIns="91425" spcFirstLastPara="1" rIns="91425" wrap="square" tIns="45700">
            <a:noAutofit/>
          </a:bodyPr>
          <a:lstStyle/>
          <a:p>
            <a:pPr indent="-400050" lvl="0" marL="457200" rtl="0" algn="l">
              <a:lnSpc>
                <a:spcPct val="115000"/>
              </a:lnSpc>
              <a:spcBef>
                <a:spcPts val="0"/>
              </a:spcBef>
              <a:spcAft>
                <a:spcPts val="0"/>
              </a:spcAft>
              <a:buSzPts val="2700"/>
              <a:buChar char="•"/>
            </a:pPr>
            <a:r>
              <a:rPr lang="en-US" sz="2700"/>
              <a:t>NO Randomization form to complete →</a:t>
            </a:r>
            <a:endParaRPr sz="2700"/>
          </a:p>
          <a:p>
            <a:pPr indent="-336550" lvl="1" marL="914400" rtl="0" algn="l">
              <a:lnSpc>
                <a:spcPct val="115000"/>
              </a:lnSpc>
              <a:spcBef>
                <a:spcPts val="0"/>
              </a:spcBef>
              <a:spcAft>
                <a:spcPts val="0"/>
              </a:spcAft>
              <a:buSzPts val="1700"/>
              <a:buChar char="•"/>
            </a:pPr>
            <a:r>
              <a:rPr lang="en-US" sz="2300"/>
              <a:t>Instead, grab the ‘Use Next’ vial (or ‘Backup’ if ‘Use Next’ not available) and begin study drug infusion.</a:t>
            </a:r>
            <a:endParaRPr sz="2300"/>
          </a:p>
          <a:p>
            <a:pPr indent="0" lvl="0" marL="914400" rtl="0" algn="l">
              <a:lnSpc>
                <a:spcPct val="115000"/>
              </a:lnSpc>
              <a:spcBef>
                <a:spcPts val="0"/>
              </a:spcBef>
              <a:spcAft>
                <a:spcPts val="0"/>
              </a:spcAft>
              <a:buSzPts val="1800"/>
              <a:buNone/>
            </a:pPr>
            <a:r>
              <a:t/>
            </a:r>
            <a:endParaRPr sz="2700"/>
          </a:p>
          <a:p>
            <a:pPr indent="-400050" lvl="0" marL="457200" rtl="0" algn="l">
              <a:lnSpc>
                <a:spcPct val="115000"/>
              </a:lnSpc>
              <a:spcBef>
                <a:spcPts val="0"/>
              </a:spcBef>
              <a:spcAft>
                <a:spcPts val="0"/>
              </a:spcAft>
              <a:buSzPts val="2700"/>
              <a:buChar char="•"/>
            </a:pPr>
            <a:r>
              <a:rPr lang="en-US" sz="2700"/>
              <a:t>Within </a:t>
            </a:r>
            <a:r>
              <a:rPr b="1" lang="en-US" sz="2700" u="sng"/>
              <a:t>8 hours</a:t>
            </a:r>
            <a:r>
              <a:rPr lang="en-US" sz="2700"/>
              <a:t> of start of infusion →</a:t>
            </a:r>
            <a:endParaRPr sz="2700"/>
          </a:p>
          <a:p>
            <a:pPr indent="-336550" lvl="1" marL="914400" rtl="0" algn="l">
              <a:lnSpc>
                <a:spcPct val="115000"/>
              </a:lnSpc>
              <a:spcBef>
                <a:spcPts val="0"/>
              </a:spcBef>
              <a:spcAft>
                <a:spcPts val="0"/>
              </a:spcAft>
              <a:buSzPts val="1700"/>
              <a:buChar char="•"/>
            </a:pPr>
            <a:r>
              <a:rPr lang="en-US" sz="2300"/>
              <a:t>Add a new record to the Subject Enrollment table, complete, and save the record.</a:t>
            </a:r>
            <a:endParaRPr sz="2300"/>
          </a:p>
          <a:p>
            <a:pPr indent="0" lvl="0" marL="914400" rtl="0" algn="l">
              <a:lnSpc>
                <a:spcPct val="100000"/>
              </a:lnSpc>
              <a:spcBef>
                <a:spcPts val="15"/>
              </a:spcBef>
              <a:spcAft>
                <a:spcPts val="0"/>
              </a:spcAft>
              <a:buSzPts val="1800"/>
              <a:buNone/>
            </a:pPr>
            <a:r>
              <a:t/>
            </a:r>
            <a:endParaRPr sz="2700"/>
          </a:p>
          <a:p>
            <a:pPr indent="-336550" lvl="1" marL="914400" rtl="0" algn="l">
              <a:lnSpc>
                <a:spcPct val="115000"/>
              </a:lnSpc>
              <a:spcBef>
                <a:spcPts val="0"/>
              </a:spcBef>
              <a:spcAft>
                <a:spcPts val="0"/>
              </a:spcAft>
              <a:buSzPts val="1700"/>
              <a:buChar char="•"/>
            </a:pPr>
            <a:r>
              <a:rPr lang="en-US" sz="2300"/>
              <a:t>Open the Subject CRF Binder and…</a:t>
            </a:r>
            <a:endParaRPr sz="2300"/>
          </a:p>
          <a:p>
            <a:pPr indent="-336550" lvl="2" marL="1371600" rtl="0" algn="l">
              <a:lnSpc>
                <a:spcPct val="115000"/>
              </a:lnSpc>
              <a:spcBef>
                <a:spcPts val="0"/>
              </a:spcBef>
              <a:spcAft>
                <a:spcPts val="0"/>
              </a:spcAft>
              <a:buSzPts val="1700"/>
              <a:buChar char="•"/>
            </a:pPr>
            <a:r>
              <a:rPr lang="en-US" sz="1900"/>
              <a:t>Complete and submit F501 Rapid EEG.</a:t>
            </a:r>
            <a:endParaRPr sz="1900"/>
          </a:p>
          <a:p>
            <a:pPr indent="-336550" lvl="2" marL="1371600" rtl="0" algn="l">
              <a:lnSpc>
                <a:spcPct val="115000"/>
              </a:lnSpc>
              <a:spcBef>
                <a:spcPts val="0"/>
              </a:spcBef>
              <a:spcAft>
                <a:spcPts val="0"/>
              </a:spcAft>
              <a:buSzPts val="1700"/>
              <a:buChar char="•"/>
            </a:pPr>
            <a:r>
              <a:rPr lang="en-US" sz="1900"/>
              <a:t>Complete and submit F502 Study Drug Infusion.</a:t>
            </a:r>
            <a:endParaRPr sz="1900"/>
          </a:p>
        </p:txBody>
      </p:sp>
      <p:pic>
        <p:nvPicPr>
          <p:cNvPr descr="A close-up of a logo&#10;&#10;AI-generated content may be incorrect." id="601" name="Google Shape;601;g3d460df9019_1_46"/>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 name="Shape 605"/>
        <p:cNvGrpSpPr/>
        <p:nvPr/>
      </p:nvGrpSpPr>
      <p:grpSpPr>
        <a:xfrm>
          <a:off x="0" y="0"/>
          <a:ext cx="0" cy="0"/>
          <a:chOff x="0" y="0"/>
          <a:chExt cx="0" cy="0"/>
        </a:xfrm>
      </p:grpSpPr>
      <p:sp>
        <p:nvSpPr>
          <p:cNvPr id="606" name="Google Shape;606;g3d460df9019_1_70"/>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Data Timelines</a:t>
            </a:r>
            <a:endParaRPr>
              <a:solidFill>
                <a:srgbClr val="7030A0"/>
              </a:solidFill>
              <a:latin typeface="Arial"/>
              <a:ea typeface="Arial"/>
              <a:cs typeface="Arial"/>
              <a:sym typeface="Arial"/>
            </a:endParaRPr>
          </a:p>
        </p:txBody>
      </p:sp>
      <p:sp>
        <p:nvSpPr>
          <p:cNvPr id="607" name="Google Shape;607;g3d460df9019_1_70"/>
          <p:cNvSpPr txBox="1"/>
          <p:nvPr>
            <p:ph idx="1" type="body"/>
          </p:nvPr>
        </p:nvSpPr>
        <p:spPr>
          <a:xfrm>
            <a:off x="838200" y="1690825"/>
            <a:ext cx="10515600" cy="4635300"/>
          </a:xfrm>
          <a:prstGeom prst="rect">
            <a:avLst/>
          </a:prstGeom>
          <a:noFill/>
          <a:ln>
            <a:noFill/>
          </a:ln>
        </p:spPr>
        <p:txBody>
          <a:bodyPr anchorCtr="0" anchor="t" bIns="45700" lIns="91425" spcFirstLastPara="1" rIns="91425" wrap="square" tIns="45700">
            <a:noAutofit/>
          </a:bodyPr>
          <a:lstStyle/>
          <a:p>
            <a:pPr indent="-387350" lvl="0" marL="457200" rtl="0" algn="l">
              <a:lnSpc>
                <a:spcPct val="90000"/>
              </a:lnSpc>
              <a:spcBef>
                <a:spcPts val="1000"/>
              </a:spcBef>
              <a:spcAft>
                <a:spcPts val="0"/>
              </a:spcAft>
              <a:buSzPts val="2500"/>
              <a:buChar char="•"/>
            </a:pPr>
            <a:r>
              <a:rPr lang="en-US" sz="2500"/>
              <a:t>CRF data must be submitted within</a:t>
            </a:r>
            <a:r>
              <a:rPr b="1" lang="en-US" sz="2500"/>
              <a:t> 5 days</a:t>
            </a:r>
            <a:r>
              <a:rPr lang="en-US" sz="2500"/>
              <a:t> of collection. This also applies to:</a:t>
            </a:r>
            <a:endParaRPr sz="2500"/>
          </a:p>
          <a:p>
            <a:pPr indent="-387350" lvl="1" marL="914400" rtl="0" algn="l">
              <a:lnSpc>
                <a:spcPct val="90000"/>
              </a:lnSpc>
              <a:spcBef>
                <a:spcPts val="0"/>
              </a:spcBef>
              <a:spcAft>
                <a:spcPts val="0"/>
              </a:spcAft>
              <a:buSzPts val="2500"/>
              <a:buChar char="•"/>
            </a:pPr>
            <a:r>
              <a:rPr lang="en-US" sz="2500"/>
              <a:t>Screen Failure forms</a:t>
            </a:r>
            <a:endParaRPr sz="2500"/>
          </a:p>
          <a:p>
            <a:pPr indent="-387350" lvl="1" marL="914400" rtl="0" algn="l">
              <a:lnSpc>
                <a:spcPct val="90000"/>
              </a:lnSpc>
              <a:spcBef>
                <a:spcPts val="0"/>
              </a:spcBef>
              <a:spcAft>
                <a:spcPts val="0"/>
              </a:spcAft>
              <a:buSzPts val="2500"/>
              <a:buChar char="•"/>
            </a:pPr>
            <a:r>
              <a:rPr lang="en-US" sz="2500"/>
              <a:t>Queries/DCRs (should respond to within 5 days of generation)</a:t>
            </a:r>
            <a:endParaRPr sz="2500"/>
          </a:p>
          <a:p>
            <a:pPr indent="0" lvl="0" marL="457200" rtl="0" algn="l">
              <a:lnSpc>
                <a:spcPct val="90000"/>
              </a:lnSpc>
              <a:spcBef>
                <a:spcPts val="500"/>
              </a:spcBef>
              <a:spcAft>
                <a:spcPts val="0"/>
              </a:spcAft>
              <a:buSzPts val="1800"/>
              <a:buNone/>
            </a:pPr>
            <a:r>
              <a:t/>
            </a:r>
            <a:endParaRPr i="1" sz="2500"/>
          </a:p>
          <a:p>
            <a:pPr indent="-387350" lvl="0" marL="457200" rtl="0" algn="l">
              <a:lnSpc>
                <a:spcPct val="90000"/>
              </a:lnSpc>
              <a:spcBef>
                <a:spcPts val="500"/>
              </a:spcBef>
              <a:spcAft>
                <a:spcPts val="0"/>
              </a:spcAft>
              <a:buSzPts val="2500"/>
              <a:buChar char="•"/>
            </a:pPr>
            <a:r>
              <a:rPr i="1" lang="en-US" sz="2500"/>
              <a:t>Exceptions:</a:t>
            </a:r>
            <a:endParaRPr i="1" sz="2500"/>
          </a:p>
          <a:p>
            <a:pPr indent="-387350" lvl="1" marL="914400" rtl="0" algn="l">
              <a:lnSpc>
                <a:spcPct val="90000"/>
              </a:lnSpc>
              <a:spcBef>
                <a:spcPts val="0"/>
              </a:spcBef>
              <a:spcAft>
                <a:spcPts val="0"/>
              </a:spcAft>
              <a:buSzPts val="2500"/>
              <a:buChar char="•"/>
            </a:pPr>
            <a:r>
              <a:rPr lang="en-US" sz="2500"/>
              <a:t>Subject Enrollment, F501 Rapid EEG, F502 Study Drug Infusion: must be submitted within </a:t>
            </a:r>
            <a:r>
              <a:rPr b="1" lang="en-US" sz="2500"/>
              <a:t>8 hours</a:t>
            </a:r>
            <a:r>
              <a:rPr lang="en-US" sz="2500"/>
              <a:t> of study drug administration</a:t>
            </a:r>
            <a:endParaRPr sz="2500"/>
          </a:p>
          <a:p>
            <a:pPr indent="-387350" lvl="1" marL="914400" rtl="0" algn="l">
              <a:lnSpc>
                <a:spcPct val="90000"/>
              </a:lnSpc>
              <a:spcBef>
                <a:spcPts val="0"/>
              </a:spcBef>
              <a:spcAft>
                <a:spcPts val="0"/>
              </a:spcAft>
              <a:buSzPts val="2500"/>
              <a:buChar char="•"/>
            </a:pPr>
            <a:r>
              <a:rPr lang="en-US" sz="2500"/>
              <a:t>Form 104 Adverse Event: SAEs and queries/DCRs must be submitted within </a:t>
            </a:r>
            <a:r>
              <a:rPr b="1" lang="en-US" sz="2500"/>
              <a:t>24 hours</a:t>
            </a:r>
            <a:r>
              <a:rPr lang="en-US" sz="2500"/>
              <a:t> of knowledge of event</a:t>
            </a:r>
            <a:endParaRPr sz="2500"/>
          </a:p>
        </p:txBody>
      </p:sp>
      <p:pic>
        <p:nvPicPr>
          <p:cNvPr descr="A close-up of a logo&#10;&#10;AI-generated content may be incorrect." id="608" name="Google Shape;608;g3d460df9019_1_7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sp>
        <p:nvSpPr>
          <p:cNvPr id="614" name="Google Shape;614;g3da8c3f9c3f_0_0"/>
          <p:cNvSpPr txBox="1"/>
          <p:nvPr>
            <p:ph type="title"/>
          </p:nvPr>
        </p:nvSpPr>
        <p:spPr>
          <a:xfrm>
            <a:off x="838200" y="207975"/>
            <a:ext cx="10515600" cy="13257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solidFill>
                  <a:srgbClr val="7030A0"/>
                </a:solidFill>
                <a:latin typeface="Arial"/>
                <a:ea typeface="Arial"/>
                <a:cs typeface="Arial"/>
                <a:sym typeface="Arial"/>
              </a:rPr>
              <a:t>Rule Violations</a:t>
            </a:r>
            <a:endParaRPr/>
          </a:p>
        </p:txBody>
      </p:sp>
      <p:sp>
        <p:nvSpPr>
          <p:cNvPr id="615" name="Google Shape;615;g3da8c3f9c3f_0_0"/>
          <p:cNvSpPr txBox="1"/>
          <p:nvPr>
            <p:ph idx="1" type="body"/>
          </p:nvPr>
        </p:nvSpPr>
        <p:spPr>
          <a:xfrm>
            <a:off x="832200" y="1376500"/>
            <a:ext cx="10515600" cy="4351200"/>
          </a:xfrm>
          <a:prstGeom prst="rect">
            <a:avLst/>
          </a:prstGeom>
        </p:spPr>
        <p:txBody>
          <a:bodyPr anchorCtr="0" anchor="t" bIns="45700" lIns="91425" spcFirstLastPara="1" rIns="91425" wrap="square" tIns="45700">
            <a:normAutofit/>
          </a:bodyPr>
          <a:lstStyle/>
          <a:p>
            <a:pPr indent="-400050" lvl="0" marL="457200" rtl="0" algn="l">
              <a:lnSpc>
                <a:spcPct val="115000"/>
              </a:lnSpc>
              <a:spcBef>
                <a:spcPts val="1000"/>
              </a:spcBef>
              <a:spcAft>
                <a:spcPts val="0"/>
              </a:spcAft>
              <a:buSzPts val="2700"/>
              <a:buChar char="•"/>
            </a:pPr>
            <a:r>
              <a:rPr lang="en-US" sz="2700"/>
              <a:t>Forms cannot be submitted unless rule violation(s) have been addressed</a:t>
            </a:r>
            <a:r>
              <a:rPr lang="en-US" sz="2700"/>
              <a:t>:</a:t>
            </a:r>
            <a:endParaRPr sz="2700"/>
          </a:p>
          <a:p>
            <a:pPr indent="-374650" lvl="1" marL="914400" rtl="0" algn="l">
              <a:lnSpc>
                <a:spcPct val="115000"/>
              </a:lnSpc>
              <a:spcBef>
                <a:spcPts val="0"/>
              </a:spcBef>
              <a:spcAft>
                <a:spcPts val="0"/>
              </a:spcAft>
              <a:buSzPts val="2300"/>
              <a:buChar char="•"/>
            </a:pPr>
            <a:r>
              <a:rPr b="1" lang="en-US" sz="2300" u="sng"/>
              <a:t>Rejection</a:t>
            </a:r>
            <a:r>
              <a:rPr lang="en-US" sz="2300" u="sng"/>
              <a:t> rule violations</a:t>
            </a:r>
            <a:r>
              <a:rPr lang="en-US" sz="2300"/>
              <a:t> - must be fixed; cannot be dismissed</a:t>
            </a:r>
            <a:endParaRPr sz="2300"/>
          </a:p>
          <a:p>
            <a:pPr indent="-355600" lvl="2" marL="1371600" rtl="0" algn="l">
              <a:lnSpc>
                <a:spcPct val="115000"/>
              </a:lnSpc>
              <a:spcBef>
                <a:spcPts val="0"/>
              </a:spcBef>
              <a:spcAft>
                <a:spcPts val="0"/>
              </a:spcAft>
              <a:buSzPts val="2000"/>
              <a:buChar char="•"/>
            </a:pPr>
            <a:r>
              <a:rPr i="1" lang="en-US"/>
              <a:t>If updating the data to get rid of the rule violation does not work, reach out to the DCC for help</a:t>
            </a:r>
            <a:endParaRPr i="1"/>
          </a:p>
          <a:p>
            <a:pPr indent="-374650" lvl="1" marL="914400" rtl="0" algn="l">
              <a:lnSpc>
                <a:spcPct val="115000"/>
              </a:lnSpc>
              <a:spcBef>
                <a:spcPts val="0"/>
              </a:spcBef>
              <a:spcAft>
                <a:spcPts val="0"/>
              </a:spcAft>
              <a:buSzPts val="2300"/>
              <a:buChar char="•"/>
            </a:pPr>
            <a:r>
              <a:rPr b="1" lang="en-US" sz="2300" u="sng"/>
              <a:t>Warning</a:t>
            </a:r>
            <a:r>
              <a:rPr lang="en-US" sz="2300" u="sng"/>
              <a:t> rule violations</a:t>
            </a:r>
            <a:r>
              <a:rPr lang="en-US" sz="2300"/>
              <a:t> - can be explained and dismissed</a:t>
            </a:r>
            <a:endParaRPr sz="2300"/>
          </a:p>
          <a:p>
            <a:pPr indent="-374650" lvl="1" marL="914400" rtl="0" algn="l">
              <a:lnSpc>
                <a:spcPct val="115000"/>
              </a:lnSpc>
              <a:spcBef>
                <a:spcPts val="0"/>
              </a:spcBef>
              <a:spcAft>
                <a:spcPts val="0"/>
              </a:spcAft>
              <a:buSzPts val="2300"/>
              <a:buChar char="•"/>
            </a:pPr>
            <a:r>
              <a:rPr b="1" lang="en-US" sz="2300" u="sng"/>
              <a:t>Protocol Violation </a:t>
            </a:r>
            <a:r>
              <a:rPr lang="en-US" sz="2300" u="sng"/>
              <a:t>rule violations</a:t>
            </a:r>
            <a:r>
              <a:rPr lang="en-US" sz="2300"/>
              <a:t> - can be explained and dismissed</a:t>
            </a:r>
            <a:endParaRPr sz="2300"/>
          </a:p>
          <a:p>
            <a:pPr indent="0" lvl="0" marL="457200" rtl="0" algn="l">
              <a:spcBef>
                <a:spcPts val="500"/>
              </a:spcBef>
              <a:spcAft>
                <a:spcPts val="0"/>
              </a:spcAft>
              <a:buClr>
                <a:schemeClr val="dk1"/>
              </a:buClr>
              <a:buSzPts val="1800"/>
              <a:buFont typeface="Arial"/>
              <a:buNone/>
            </a:pPr>
            <a:r>
              <a:t/>
            </a:r>
            <a:endParaRPr sz="2500"/>
          </a:p>
          <a:p>
            <a:pPr indent="-400050" lvl="0" marL="457200" rtl="0" algn="l">
              <a:spcBef>
                <a:spcPts val="500"/>
              </a:spcBef>
              <a:spcAft>
                <a:spcPts val="0"/>
              </a:spcAft>
              <a:buSzPts val="2700"/>
              <a:buChar char="•"/>
            </a:pPr>
            <a:r>
              <a:rPr lang="en-US" sz="2700"/>
              <a:t>Be specific when dismissing rule violations</a:t>
            </a:r>
            <a:endParaRPr sz="2700"/>
          </a:p>
          <a:p>
            <a:pPr indent="0" lvl="0" marL="457200" rtl="0" algn="l">
              <a:spcBef>
                <a:spcPts val="500"/>
              </a:spcBef>
              <a:spcAft>
                <a:spcPts val="0"/>
              </a:spcAft>
              <a:buNone/>
            </a:pPr>
            <a:r>
              <a:t/>
            </a:r>
            <a:endParaRPr sz="2700"/>
          </a:p>
        </p:txBody>
      </p:sp>
      <p:pic>
        <p:nvPicPr>
          <p:cNvPr id="616" name="Google Shape;616;g3da8c3f9c3f_0_0"/>
          <p:cNvPicPr preferRelativeResize="0"/>
          <p:nvPr/>
        </p:nvPicPr>
        <p:blipFill>
          <a:blip r:embed="rId3">
            <a:alphaModFix/>
          </a:blip>
          <a:stretch>
            <a:fillRect/>
          </a:stretch>
        </p:blipFill>
        <p:spPr>
          <a:xfrm>
            <a:off x="107775" y="5292200"/>
            <a:ext cx="11964449" cy="1325700"/>
          </a:xfrm>
          <a:prstGeom prst="rect">
            <a:avLst/>
          </a:prstGeom>
          <a:noFill/>
          <a:ln>
            <a:noFill/>
          </a:ln>
        </p:spPr>
      </p:pic>
      <p:pic>
        <p:nvPicPr>
          <p:cNvPr descr="A close-up of a logo&#10;&#10;AI-generated content may be incorrect." id="617" name="Google Shape;617;g3da8c3f9c3f_0_0"/>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2" name="Shape 622"/>
        <p:cNvGrpSpPr/>
        <p:nvPr/>
      </p:nvGrpSpPr>
      <p:grpSpPr>
        <a:xfrm>
          <a:off x="0" y="0"/>
          <a:ext cx="0" cy="0"/>
          <a:chOff x="0" y="0"/>
          <a:chExt cx="0" cy="0"/>
        </a:xfrm>
      </p:grpSpPr>
      <p:sp>
        <p:nvSpPr>
          <p:cNvPr id="623" name="Google Shape;623;g3da8c3f9c3f_0_6"/>
          <p:cNvSpPr txBox="1"/>
          <p:nvPr>
            <p:ph type="title"/>
          </p:nvPr>
        </p:nvSpPr>
        <p:spPr>
          <a:xfrm>
            <a:off x="838200" y="79375"/>
            <a:ext cx="10515600" cy="13257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solidFill>
                  <a:srgbClr val="7030A0"/>
                </a:solidFill>
                <a:latin typeface="Arial"/>
                <a:ea typeface="Arial"/>
                <a:cs typeface="Arial"/>
                <a:sym typeface="Arial"/>
              </a:rPr>
              <a:t>Data Clarification Requests (DCR</a:t>
            </a:r>
            <a:r>
              <a:rPr lang="en-US">
                <a:solidFill>
                  <a:srgbClr val="7030A0"/>
                </a:solidFill>
                <a:latin typeface="Arial"/>
                <a:ea typeface="Arial"/>
                <a:cs typeface="Arial"/>
                <a:sym typeface="Arial"/>
              </a:rPr>
              <a:t>s)</a:t>
            </a:r>
            <a:endParaRPr/>
          </a:p>
        </p:txBody>
      </p:sp>
      <p:pic>
        <p:nvPicPr>
          <p:cNvPr id="624" name="Google Shape;624;g3da8c3f9c3f_0_6"/>
          <p:cNvPicPr preferRelativeResize="0"/>
          <p:nvPr/>
        </p:nvPicPr>
        <p:blipFill>
          <a:blip r:embed="rId3">
            <a:alphaModFix/>
          </a:blip>
          <a:stretch>
            <a:fillRect/>
          </a:stretch>
        </p:blipFill>
        <p:spPr>
          <a:xfrm>
            <a:off x="323850" y="2330812"/>
            <a:ext cx="6648450" cy="1955425"/>
          </a:xfrm>
          <a:prstGeom prst="rect">
            <a:avLst/>
          </a:prstGeom>
          <a:noFill/>
          <a:ln>
            <a:noFill/>
          </a:ln>
        </p:spPr>
      </p:pic>
      <p:sp>
        <p:nvSpPr>
          <p:cNvPr id="625" name="Google Shape;625;g3da8c3f9c3f_0_6"/>
          <p:cNvSpPr txBox="1"/>
          <p:nvPr>
            <p:ph idx="1" type="body"/>
          </p:nvPr>
        </p:nvSpPr>
        <p:spPr>
          <a:xfrm>
            <a:off x="838200" y="1285875"/>
            <a:ext cx="10515600" cy="4843500"/>
          </a:xfrm>
          <a:prstGeom prst="rect">
            <a:avLst/>
          </a:prstGeom>
        </p:spPr>
        <p:txBody>
          <a:bodyPr anchorCtr="0" anchor="t" bIns="45700" lIns="91425" spcFirstLastPara="1" rIns="91425" wrap="square" tIns="45700">
            <a:normAutofit/>
          </a:bodyPr>
          <a:lstStyle/>
          <a:p>
            <a:pPr indent="-381000" lvl="0" marL="457200" rtl="0" algn="l">
              <a:lnSpc>
                <a:spcPct val="100000"/>
              </a:lnSpc>
              <a:spcBef>
                <a:spcPts val="1000"/>
              </a:spcBef>
              <a:spcAft>
                <a:spcPts val="0"/>
              </a:spcAft>
              <a:buSzPts val="2400"/>
              <a:buChar char="•"/>
            </a:pPr>
            <a:r>
              <a:rPr lang="en-US" sz="2400"/>
              <a:t>DCRs will be generated as needed</a:t>
            </a:r>
            <a:endParaRPr sz="2400"/>
          </a:p>
          <a:p>
            <a:pPr indent="-381000" lvl="0" marL="457200" rtl="0" algn="l">
              <a:lnSpc>
                <a:spcPct val="100000"/>
              </a:lnSpc>
              <a:spcBef>
                <a:spcPts val="1000"/>
              </a:spcBef>
              <a:spcAft>
                <a:spcPts val="0"/>
              </a:spcAft>
              <a:buSzPts val="2400"/>
              <a:buChar char="•"/>
            </a:pPr>
            <a:r>
              <a:rPr lang="en-US" sz="2400"/>
              <a:t>To view open DCRs:</a:t>
            </a:r>
            <a:endParaRPr b="1" sz="2000"/>
          </a:p>
          <a:p>
            <a:pPr indent="0" lvl="0" marL="914400" rtl="0" algn="l">
              <a:lnSpc>
                <a:spcPct val="100000"/>
              </a:lnSpc>
              <a:spcBef>
                <a:spcPts val="1000"/>
              </a:spcBef>
              <a:spcAft>
                <a:spcPts val="0"/>
              </a:spcAft>
              <a:buNone/>
            </a:pPr>
            <a:r>
              <a:t/>
            </a:r>
            <a:endParaRPr sz="2300"/>
          </a:p>
          <a:p>
            <a:pPr indent="0" lvl="0" marL="914400" rtl="0" algn="l">
              <a:lnSpc>
                <a:spcPct val="100000"/>
              </a:lnSpc>
              <a:spcBef>
                <a:spcPts val="1000"/>
              </a:spcBef>
              <a:spcAft>
                <a:spcPts val="0"/>
              </a:spcAft>
              <a:buNone/>
            </a:pPr>
            <a:r>
              <a:t/>
            </a:r>
            <a:endParaRPr sz="2300"/>
          </a:p>
          <a:p>
            <a:pPr indent="0" lvl="0" marL="914400" rtl="0" algn="l">
              <a:lnSpc>
                <a:spcPct val="100000"/>
              </a:lnSpc>
              <a:spcBef>
                <a:spcPts val="1000"/>
              </a:spcBef>
              <a:spcAft>
                <a:spcPts val="0"/>
              </a:spcAft>
              <a:buNone/>
            </a:pPr>
            <a:r>
              <a:t/>
            </a:r>
            <a:endParaRPr sz="2300"/>
          </a:p>
          <a:p>
            <a:pPr indent="0" lvl="0" marL="914400" rtl="0" algn="l">
              <a:lnSpc>
                <a:spcPct val="100000"/>
              </a:lnSpc>
              <a:spcBef>
                <a:spcPts val="1000"/>
              </a:spcBef>
              <a:spcAft>
                <a:spcPts val="0"/>
              </a:spcAft>
              <a:buNone/>
            </a:pPr>
            <a:r>
              <a:t/>
            </a:r>
            <a:endParaRPr sz="2300"/>
          </a:p>
          <a:p>
            <a:pPr indent="0" lvl="0" marL="0" rtl="0" algn="l">
              <a:lnSpc>
                <a:spcPct val="100000"/>
              </a:lnSpc>
              <a:spcBef>
                <a:spcPts val="1000"/>
              </a:spcBef>
              <a:spcAft>
                <a:spcPts val="0"/>
              </a:spcAft>
              <a:buNone/>
            </a:pPr>
            <a:r>
              <a:t/>
            </a:r>
            <a:endParaRPr sz="2300"/>
          </a:p>
          <a:p>
            <a:pPr indent="0" lvl="0" marL="0" rtl="0" algn="l">
              <a:lnSpc>
                <a:spcPct val="100000"/>
              </a:lnSpc>
              <a:spcBef>
                <a:spcPts val="1000"/>
              </a:spcBef>
              <a:spcAft>
                <a:spcPts val="0"/>
              </a:spcAft>
              <a:buNone/>
            </a:pPr>
            <a:r>
              <a:t/>
            </a:r>
            <a:endParaRPr/>
          </a:p>
        </p:txBody>
      </p:sp>
      <p:sp>
        <p:nvSpPr>
          <p:cNvPr id="626" name="Google Shape;626;g3da8c3f9c3f_0_6"/>
          <p:cNvSpPr/>
          <p:nvPr/>
        </p:nvSpPr>
        <p:spPr>
          <a:xfrm>
            <a:off x="3357575" y="2586025"/>
            <a:ext cx="985800" cy="500100"/>
          </a:xfrm>
          <a:prstGeom prst="rect">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627" name="Google Shape;627;g3da8c3f9c3f_0_6"/>
          <p:cNvPicPr preferRelativeResize="0"/>
          <p:nvPr/>
        </p:nvPicPr>
        <p:blipFill>
          <a:blip r:embed="rId4">
            <a:alphaModFix/>
          </a:blip>
          <a:stretch>
            <a:fillRect/>
          </a:stretch>
        </p:blipFill>
        <p:spPr>
          <a:xfrm>
            <a:off x="2571738" y="4400538"/>
            <a:ext cx="9286875" cy="2238375"/>
          </a:xfrm>
          <a:prstGeom prst="rect">
            <a:avLst/>
          </a:prstGeom>
          <a:noFill/>
          <a:ln>
            <a:noFill/>
          </a:ln>
        </p:spPr>
      </p:pic>
      <p:sp>
        <p:nvSpPr>
          <p:cNvPr id="628" name="Google Shape;628;g3da8c3f9c3f_0_6"/>
          <p:cNvSpPr/>
          <p:nvPr/>
        </p:nvSpPr>
        <p:spPr>
          <a:xfrm>
            <a:off x="10158425" y="4743450"/>
            <a:ext cx="1257300" cy="1386000"/>
          </a:xfrm>
          <a:prstGeom prst="rect">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29" name="Google Shape;629;g3da8c3f9c3f_0_6"/>
          <p:cNvSpPr/>
          <p:nvPr/>
        </p:nvSpPr>
        <p:spPr>
          <a:xfrm>
            <a:off x="4443425" y="5086350"/>
            <a:ext cx="528600" cy="714300"/>
          </a:xfrm>
          <a:prstGeom prst="rect">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4" name="Shape 634"/>
        <p:cNvGrpSpPr/>
        <p:nvPr/>
      </p:nvGrpSpPr>
      <p:grpSpPr>
        <a:xfrm>
          <a:off x="0" y="0"/>
          <a:ext cx="0" cy="0"/>
          <a:chOff x="0" y="0"/>
          <a:chExt cx="0" cy="0"/>
        </a:xfrm>
      </p:grpSpPr>
      <p:sp>
        <p:nvSpPr>
          <p:cNvPr id="635" name="Google Shape;635;g3da8c3f9c3f_0_50"/>
          <p:cNvSpPr txBox="1"/>
          <p:nvPr>
            <p:ph type="title"/>
          </p:nvPr>
        </p:nvSpPr>
        <p:spPr>
          <a:xfrm>
            <a:off x="838200" y="0"/>
            <a:ext cx="10515600" cy="13257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1100"/>
              <a:buFont typeface="Arial"/>
              <a:buNone/>
            </a:pPr>
            <a:r>
              <a:rPr lang="en-US">
                <a:solidFill>
                  <a:srgbClr val="7030A0"/>
                </a:solidFill>
                <a:latin typeface="Arial"/>
                <a:ea typeface="Arial"/>
                <a:cs typeface="Arial"/>
                <a:sym typeface="Arial"/>
              </a:rPr>
              <a:t>DCRs: Responding Part 1 of 2</a:t>
            </a:r>
            <a:endParaRPr/>
          </a:p>
        </p:txBody>
      </p:sp>
      <p:pic>
        <p:nvPicPr>
          <p:cNvPr id="636" name="Google Shape;636;g3da8c3f9c3f_0_50"/>
          <p:cNvPicPr preferRelativeResize="0"/>
          <p:nvPr/>
        </p:nvPicPr>
        <p:blipFill>
          <a:blip r:embed="rId3">
            <a:alphaModFix/>
          </a:blip>
          <a:stretch>
            <a:fillRect/>
          </a:stretch>
        </p:blipFill>
        <p:spPr>
          <a:xfrm>
            <a:off x="152400" y="1325700"/>
            <a:ext cx="11887198" cy="2926720"/>
          </a:xfrm>
          <a:prstGeom prst="rect">
            <a:avLst/>
          </a:prstGeom>
          <a:noFill/>
          <a:ln>
            <a:noFill/>
          </a:ln>
        </p:spPr>
      </p:pic>
      <p:pic>
        <p:nvPicPr>
          <p:cNvPr id="637" name="Google Shape;637;g3da8c3f9c3f_0_50"/>
          <p:cNvPicPr preferRelativeResize="0"/>
          <p:nvPr/>
        </p:nvPicPr>
        <p:blipFill>
          <a:blip r:embed="rId4">
            <a:alphaModFix/>
          </a:blip>
          <a:stretch>
            <a:fillRect/>
          </a:stretch>
        </p:blipFill>
        <p:spPr>
          <a:xfrm>
            <a:off x="152400" y="4616870"/>
            <a:ext cx="11887203" cy="1646772"/>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2" name="Shape 642"/>
        <p:cNvGrpSpPr/>
        <p:nvPr/>
      </p:nvGrpSpPr>
      <p:grpSpPr>
        <a:xfrm>
          <a:off x="0" y="0"/>
          <a:ext cx="0" cy="0"/>
          <a:chOff x="0" y="0"/>
          <a:chExt cx="0" cy="0"/>
        </a:xfrm>
      </p:grpSpPr>
      <p:sp>
        <p:nvSpPr>
          <p:cNvPr id="643" name="Google Shape;643;g3da8c3f9c3f_0_62"/>
          <p:cNvSpPr txBox="1"/>
          <p:nvPr>
            <p:ph type="title"/>
          </p:nvPr>
        </p:nvSpPr>
        <p:spPr>
          <a:xfrm>
            <a:off x="838200" y="166125"/>
            <a:ext cx="10515600" cy="13257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1100"/>
              <a:buFont typeface="Arial"/>
              <a:buNone/>
            </a:pPr>
            <a:r>
              <a:rPr lang="en-US">
                <a:solidFill>
                  <a:srgbClr val="7030A0"/>
                </a:solidFill>
                <a:latin typeface="Arial"/>
                <a:ea typeface="Arial"/>
                <a:cs typeface="Arial"/>
                <a:sym typeface="Arial"/>
              </a:rPr>
              <a:t>DCRs: Responding Part 2 of 2</a:t>
            </a:r>
            <a:endParaRPr/>
          </a:p>
        </p:txBody>
      </p:sp>
      <p:pic>
        <p:nvPicPr>
          <p:cNvPr id="644" name="Google Shape;644;g3da8c3f9c3f_0_62"/>
          <p:cNvPicPr preferRelativeResize="0"/>
          <p:nvPr/>
        </p:nvPicPr>
        <p:blipFill>
          <a:blip r:embed="rId3">
            <a:alphaModFix/>
          </a:blip>
          <a:stretch>
            <a:fillRect/>
          </a:stretch>
        </p:blipFill>
        <p:spPr>
          <a:xfrm>
            <a:off x="95575" y="1300500"/>
            <a:ext cx="8181975" cy="2095500"/>
          </a:xfrm>
          <a:prstGeom prst="rect">
            <a:avLst/>
          </a:prstGeom>
          <a:noFill/>
          <a:ln>
            <a:noFill/>
          </a:ln>
        </p:spPr>
      </p:pic>
      <p:sp>
        <p:nvSpPr>
          <p:cNvPr id="645" name="Google Shape;645;g3da8c3f9c3f_0_62"/>
          <p:cNvSpPr/>
          <p:nvPr/>
        </p:nvSpPr>
        <p:spPr>
          <a:xfrm>
            <a:off x="324525" y="2810575"/>
            <a:ext cx="3873000" cy="352200"/>
          </a:xfrm>
          <a:prstGeom prst="rect">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46" name="Google Shape;646;g3da8c3f9c3f_0_62"/>
          <p:cNvSpPr/>
          <p:nvPr/>
        </p:nvSpPr>
        <p:spPr>
          <a:xfrm>
            <a:off x="153075" y="1300500"/>
            <a:ext cx="1071600" cy="352200"/>
          </a:xfrm>
          <a:prstGeom prst="rect">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647" name="Google Shape;647;g3da8c3f9c3f_0_62"/>
          <p:cNvPicPr preferRelativeResize="0"/>
          <p:nvPr/>
        </p:nvPicPr>
        <p:blipFill>
          <a:blip r:embed="rId4">
            <a:alphaModFix/>
          </a:blip>
          <a:stretch>
            <a:fillRect/>
          </a:stretch>
        </p:blipFill>
        <p:spPr>
          <a:xfrm>
            <a:off x="3596825" y="3320963"/>
            <a:ext cx="8305800" cy="1438275"/>
          </a:xfrm>
          <a:prstGeom prst="rect">
            <a:avLst/>
          </a:prstGeom>
          <a:noFill/>
          <a:ln>
            <a:noFill/>
          </a:ln>
        </p:spPr>
      </p:pic>
      <p:sp>
        <p:nvSpPr>
          <p:cNvPr id="648" name="Google Shape;648;g3da8c3f9c3f_0_62"/>
          <p:cNvSpPr txBox="1"/>
          <p:nvPr>
            <p:ph idx="1" type="body"/>
          </p:nvPr>
        </p:nvSpPr>
        <p:spPr>
          <a:xfrm>
            <a:off x="0" y="4831725"/>
            <a:ext cx="12192000" cy="1840500"/>
          </a:xfrm>
          <a:prstGeom prst="rect">
            <a:avLst/>
          </a:prstGeom>
        </p:spPr>
        <p:txBody>
          <a:bodyPr anchorCtr="0" anchor="t" bIns="45700" lIns="91425" spcFirstLastPara="1" rIns="91425" wrap="square" tIns="45700">
            <a:normAutofit fontScale="85000" lnSpcReduction="20000"/>
          </a:bodyPr>
          <a:lstStyle/>
          <a:p>
            <a:pPr indent="-374333" lvl="0" marL="457200" rtl="0" algn="l">
              <a:lnSpc>
                <a:spcPct val="115000"/>
              </a:lnSpc>
              <a:spcBef>
                <a:spcPts val="1000"/>
              </a:spcBef>
              <a:spcAft>
                <a:spcPts val="0"/>
              </a:spcAft>
              <a:buSzPct val="100000"/>
              <a:buChar char="•"/>
            </a:pPr>
            <a:r>
              <a:rPr lang="en-US" sz="2700"/>
              <a:t>Important DCR notes:</a:t>
            </a:r>
            <a:endParaRPr sz="2700"/>
          </a:p>
          <a:p>
            <a:pPr indent="-352743" lvl="1" marL="914400" rtl="0" algn="l">
              <a:lnSpc>
                <a:spcPct val="115000"/>
              </a:lnSpc>
              <a:spcBef>
                <a:spcPts val="500"/>
              </a:spcBef>
              <a:spcAft>
                <a:spcPts val="0"/>
              </a:spcAft>
              <a:buSzPct val="100000"/>
              <a:buChar char="•"/>
            </a:pPr>
            <a:r>
              <a:rPr lang="en-US" sz="2300"/>
              <a:t>Should not be responded until the query has been fully addressed</a:t>
            </a:r>
            <a:endParaRPr sz="2300"/>
          </a:p>
          <a:p>
            <a:pPr indent="-352743" lvl="1" marL="914400" rtl="0" algn="l">
              <a:lnSpc>
                <a:spcPct val="115000"/>
              </a:lnSpc>
              <a:spcBef>
                <a:spcPts val="500"/>
              </a:spcBef>
              <a:spcAft>
                <a:spcPts val="0"/>
              </a:spcAft>
              <a:buSzPct val="100000"/>
              <a:buChar char="•"/>
            </a:pPr>
            <a:r>
              <a:rPr lang="en-US" sz="2300"/>
              <a:t>Query responses do not need to be duplicated in the General comments</a:t>
            </a:r>
            <a:endParaRPr sz="2300"/>
          </a:p>
          <a:p>
            <a:pPr indent="-352743" lvl="1" marL="914400" rtl="0" algn="l">
              <a:lnSpc>
                <a:spcPct val="115000"/>
              </a:lnSpc>
              <a:spcBef>
                <a:spcPts val="500"/>
              </a:spcBef>
              <a:spcAft>
                <a:spcPts val="0"/>
              </a:spcAft>
              <a:buSzPct val="100000"/>
              <a:buChar char="•"/>
            </a:pPr>
            <a:r>
              <a:rPr lang="en-US" sz="2300"/>
              <a:t>Should be clear, concise, and detailed on whether data was updated or confirmed as is</a:t>
            </a:r>
            <a:endParaRPr sz="2300"/>
          </a:p>
          <a:p>
            <a:pPr indent="-352743" lvl="1" marL="914400" rtl="0" algn="l">
              <a:lnSpc>
                <a:spcPct val="115000"/>
              </a:lnSpc>
              <a:spcBef>
                <a:spcPts val="500"/>
              </a:spcBef>
              <a:spcAft>
                <a:spcPts val="0"/>
              </a:spcAft>
              <a:buSzPct val="100000"/>
              <a:buChar char="•"/>
            </a:pPr>
            <a:r>
              <a:rPr lang="en-US" sz="2300"/>
              <a:t>Reach out to the DCC via </a:t>
            </a:r>
            <a:r>
              <a:rPr lang="en-US" sz="2300" u="sng"/>
              <a:t>email</a:t>
            </a:r>
            <a:r>
              <a:rPr lang="en-US" sz="2300"/>
              <a:t> if you have any questions or need any clarifications on the query</a:t>
            </a:r>
            <a:endParaRPr sz="2300"/>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3" name="Shape 653"/>
        <p:cNvGrpSpPr/>
        <p:nvPr/>
      </p:nvGrpSpPr>
      <p:grpSpPr>
        <a:xfrm>
          <a:off x="0" y="0"/>
          <a:ext cx="0" cy="0"/>
          <a:chOff x="0" y="0"/>
          <a:chExt cx="0" cy="0"/>
        </a:xfrm>
      </p:grpSpPr>
      <p:sp>
        <p:nvSpPr>
          <p:cNvPr id="654" name="Google Shape;654;g3da8c3f9c3f_0_29"/>
          <p:cNvSpPr txBox="1"/>
          <p:nvPr>
            <p:ph type="title"/>
          </p:nvPr>
        </p:nvSpPr>
        <p:spPr>
          <a:xfrm>
            <a:off x="838200" y="0"/>
            <a:ext cx="10515600" cy="13257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1100"/>
              <a:buFont typeface="Arial"/>
              <a:buNone/>
            </a:pPr>
            <a:r>
              <a:rPr lang="en-US">
                <a:solidFill>
                  <a:srgbClr val="7030A0"/>
                </a:solidFill>
                <a:latin typeface="Arial"/>
                <a:ea typeface="Arial"/>
                <a:cs typeface="Arial"/>
                <a:sym typeface="Arial"/>
              </a:rPr>
              <a:t>Subject CRF Binder Icons: </a:t>
            </a:r>
            <a:r>
              <a:rPr lang="en-US" sz="3200">
                <a:solidFill>
                  <a:srgbClr val="7030A0"/>
                </a:solidFill>
                <a:latin typeface="Arial"/>
                <a:ea typeface="Arial"/>
                <a:cs typeface="Arial"/>
                <a:sym typeface="Arial"/>
              </a:rPr>
              <a:t>Part 1 of 3</a:t>
            </a:r>
            <a:endParaRPr/>
          </a:p>
        </p:txBody>
      </p:sp>
      <p:pic>
        <p:nvPicPr>
          <p:cNvPr id="655" name="Google Shape;655;g3da8c3f9c3f_0_29"/>
          <p:cNvPicPr preferRelativeResize="0"/>
          <p:nvPr/>
        </p:nvPicPr>
        <p:blipFill>
          <a:blip r:embed="rId3">
            <a:alphaModFix/>
          </a:blip>
          <a:stretch>
            <a:fillRect/>
          </a:stretch>
        </p:blipFill>
        <p:spPr>
          <a:xfrm>
            <a:off x="7199500" y="1325700"/>
            <a:ext cx="1918700" cy="5217850"/>
          </a:xfrm>
          <a:prstGeom prst="rect">
            <a:avLst/>
          </a:prstGeom>
          <a:noFill/>
          <a:ln>
            <a:noFill/>
          </a:ln>
        </p:spPr>
      </p:pic>
      <p:pic>
        <p:nvPicPr>
          <p:cNvPr id="656" name="Google Shape;656;g3da8c3f9c3f_0_29"/>
          <p:cNvPicPr preferRelativeResize="0"/>
          <p:nvPr/>
        </p:nvPicPr>
        <p:blipFill>
          <a:blip r:embed="rId4">
            <a:alphaModFix/>
          </a:blip>
          <a:stretch>
            <a:fillRect/>
          </a:stretch>
        </p:blipFill>
        <p:spPr>
          <a:xfrm>
            <a:off x="1852000" y="1325700"/>
            <a:ext cx="4129293" cy="5416200"/>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1" name="Shape 661"/>
        <p:cNvGrpSpPr/>
        <p:nvPr/>
      </p:nvGrpSpPr>
      <p:grpSpPr>
        <a:xfrm>
          <a:off x="0" y="0"/>
          <a:ext cx="0" cy="0"/>
          <a:chOff x="0" y="0"/>
          <a:chExt cx="0" cy="0"/>
        </a:xfrm>
      </p:grpSpPr>
      <p:sp>
        <p:nvSpPr>
          <p:cNvPr id="662" name="Google Shape;662;g3da8c3f9c3f_0_12"/>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solidFill>
                  <a:srgbClr val="7030A0"/>
                </a:solidFill>
                <a:latin typeface="Arial"/>
                <a:ea typeface="Arial"/>
                <a:cs typeface="Arial"/>
                <a:sym typeface="Arial"/>
              </a:rPr>
              <a:t>Subject CRF Binder Icons: </a:t>
            </a:r>
            <a:r>
              <a:rPr lang="en-US" sz="3200">
                <a:solidFill>
                  <a:srgbClr val="7030A0"/>
                </a:solidFill>
                <a:latin typeface="Arial"/>
                <a:ea typeface="Arial"/>
                <a:cs typeface="Arial"/>
                <a:sym typeface="Arial"/>
              </a:rPr>
              <a:t>Part 2 of 3</a:t>
            </a:r>
            <a:endParaRPr sz="3200"/>
          </a:p>
        </p:txBody>
      </p:sp>
      <p:pic>
        <p:nvPicPr>
          <p:cNvPr id="663" name="Google Shape;663;g3da8c3f9c3f_0_12"/>
          <p:cNvPicPr preferRelativeResize="0"/>
          <p:nvPr/>
        </p:nvPicPr>
        <p:blipFill>
          <a:blip r:embed="rId3">
            <a:alphaModFix/>
          </a:blip>
          <a:stretch>
            <a:fillRect/>
          </a:stretch>
        </p:blipFill>
        <p:spPr>
          <a:xfrm>
            <a:off x="2050225" y="1690825"/>
            <a:ext cx="8091550" cy="489860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8" name="Shape 668"/>
        <p:cNvGrpSpPr/>
        <p:nvPr/>
      </p:nvGrpSpPr>
      <p:grpSpPr>
        <a:xfrm>
          <a:off x="0" y="0"/>
          <a:ext cx="0" cy="0"/>
          <a:chOff x="0" y="0"/>
          <a:chExt cx="0" cy="0"/>
        </a:xfrm>
      </p:grpSpPr>
      <p:sp>
        <p:nvSpPr>
          <p:cNvPr id="669" name="Google Shape;669;g3da8c3f9c3f_0_22"/>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1100"/>
              <a:buFont typeface="Arial"/>
              <a:buNone/>
            </a:pPr>
            <a:r>
              <a:rPr lang="en-US">
                <a:solidFill>
                  <a:srgbClr val="7030A0"/>
                </a:solidFill>
                <a:latin typeface="Arial"/>
                <a:ea typeface="Arial"/>
                <a:cs typeface="Arial"/>
                <a:sym typeface="Arial"/>
              </a:rPr>
              <a:t>Subject CRF Binder Icons: </a:t>
            </a:r>
            <a:r>
              <a:rPr lang="en-US" sz="3200">
                <a:solidFill>
                  <a:srgbClr val="7030A0"/>
                </a:solidFill>
                <a:latin typeface="Arial"/>
                <a:ea typeface="Arial"/>
                <a:cs typeface="Arial"/>
                <a:sym typeface="Arial"/>
              </a:rPr>
              <a:t>Part 3 of 3</a:t>
            </a:r>
            <a:endParaRPr sz="3200"/>
          </a:p>
        </p:txBody>
      </p:sp>
      <p:pic>
        <p:nvPicPr>
          <p:cNvPr id="670" name="Google Shape;670;g3da8c3f9c3f_0_22"/>
          <p:cNvPicPr preferRelativeResize="0"/>
          <p:nvPr/>
        </p:nvPicPr>
        <p:blipFill>
          <a:blip r:embed="rId3">
            <a:alphaModFix/>
          </a:blip>
          <a:stretch>
            <a:fillRect/>
          </a:stretch>
        </p:blipFill>
        <p:spPr>
          <a:xfrm>
            <a:off x="2083000" y="1690825"/>
            <a:ext cx="8026000" cy="4856075"/>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sp>
        <p:nvSpPr>
          <p:cNvPr id="675" name="Google Shape;675;g3d460df9019_1_75"/>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DCC Resources</a:t>
            </a:r>
            <a:endParaRPr>
              <a:solidFill>
                <a:srgbClr val="7030A0"/>
              </a:solidFill>
              <a:latin typeface="Arial"/>
              <a:ea typeface="Arial"/>
              <a:cs typeface="Arial"/>
              <a:sym typeface="Arial"/>
            </a:endParaRPr>
          </a:p>
        </p:txBody>
      </p:sp>
      <p:sp>
        <p:nvSpPr>
          <p:cNvPr id="676" name="Google Shape;676;g3d460df9019_1_75"/>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Autofit/>
          </a:bodyPr>
          <a:lstStyle/>
          <a:p>
            <a:pPr indent="-406400" lvl="0" marL="457200" rtl="0" algn="l">
              <a:lnSpc>
                <a:spcPct val="115000"/>
              </a:lnSpc>
              <a:spcBef>
                <a:spcPts val="0"/>
              </a:spcBef>
              <a:spcAft>
                <a:spcPts val="0"/>
              </a:spcAft>
              <a:buSzPts val="2800"/>
              <a:buChar char="•"/>
            </a:pPr>
            <a:r>
              <a:rPr lang="en-US"/>
              <a:t>SIREN Website</a:t>
            </a:r>
            <a:endParaRPr/>
          </a:p>
          <a:p>
            <a:pPr indent="-342900" lvl="1" marL="914400" rtl="0" algn="l">
              <a:lnSpc>
                <a:spcPct val="115000"/>
              </a:lnSpc>
              <a:spcBef>
                <a:spcPts val="0"/>
              </a:spcBef>
              <a:spcAft>
                <a:spcPts val="0"/>
              </a:spcAft>
              <a:buSzPts val="1800"/>
              <a:buChar char="•"/>
            </a:pPr>
            <a:r>
              <a:rPr lang="en-US"/>
              <a:t>SIREN </a:t>
            </a:r>
            <a:r>
              <a:rPr lang="en-US"/>
              <a:t>WebDCUv2 User Manual </a:t>
            </a:r>
            <a:endParaRPr/>
          </a:p>
          <a:p>
            <a:pPr indent="-342900" lvl="1" marL="914400" rtl="0" algn="l">
              <a:lnSpc>
                <a:spcPct val="115000"/>
              </a:lnSpc>
              <a:spcBef>
                <a:spcPts val="0"/>
              </a:spcBef>
              <a:spcAft>
                <a:spcPts val="0"/>
              </a:spcAft>
              <a:buSzPts val="1800"/>
              <a:buChar char="•"/>
            </a:pPr>
            <a:r>
              <a:rPr lang="en-US"/>
              <a:t>Data Collection Guidelines</a:t>
            </a:r>
            <a:endParaRPr/>
          </a:p>
          <a:p>
            <a:pPr indent="0" lvl="0" marL="914400" rtl="0" algn="l">
              <a:lnSpc>
                <a:spcPct val="115000"/>
              </a:lnSpc>
              <a:spcBef>
                <a:spcPts val="0"/>
              </a:spcBef>
              <a:spcAft>
                <a:spcPts val="0"/>
              </a:spcAft>
              <a:buSzPts val="1800"/>
              <a:buNone/>
            </a:pPr>
            <a:r>
              <a:t/>
            </a:r>
            <a:endParaRPr/>
          </a:p>
          <a:p>
            <a:pPr indent="-406400" lvl="0" marL="457200" rtl="0" algn="l">
              <a:lnSpc>
                <a:spcPct val="115000"/>
              </a:lnSpc>
              <a:spcBef>
                <a:spcPts val="0"/>
              </a:spcBef>
              <a:spcAft>
                <a:spcPts val="0"/>
              </a:spcAft>
              <a:buSzPts val="2800"/>
              <a:buChar char="•"/>
            </a:pPr>
            <a:r>
              <a:rPr lang="en-US"/>
              <a:t>Contact us</a:t>
            </a:r>
            <a:endParaRPr/>
          </a:p>
          <a:p>
            <a:pPr indent="-342900" lvl="1" marL="914400" rtl="0" algn="l">
              <a:lnSpc>
                <a:spcPct val="115000"/>
              </a:lnSpc>
              <a:spcBef>
                <a:spcPts val="0"/>
              </a:spcBef>
              <a:spcAft>
                <a:spcPts val="0"/>
              </a:spcAft>
              <a:buSzPts val="1800"/>
              <a:buChar char="•"/>
            </a:pPr>
            <a:r>
              <a:rPr lang="en-US"/>
              <a:t>Riley Luckmann (</a:t>
            </a:r>
            <a:r>
              <a:rPr lang="en-US" u="sng">
                <a:solidFill>
                  <a:schemeClr val="hlink"/>
                </a:solidFill>
                <a:hlinkClick r:id="rId3"/>
              </a:rPr>
              <a:t>luckmann@musc.edu</a:t>
            </a:r>
            <a:r>
              <a:rPr lang="en-US"/>
              <a:t>)</a:t>
            </a:r>
            <a:endParaRPr/>
          </a:p>
          <a:p>
            <a:pPr indent="-342900" lvl="1" marL="914400" rtl="0" algn="l">
              <a:lnSpc>
                <a:spcPct val="115000"/>
              </a:lnSpc>
              <a:spcBef>
                <a:spcPts val="0"/>
              </a:spcBef>
              <a:spcAft>
                <a:spcPts val="0"/>
              </a:spcAft>
              <a:buSzPts val="1800"/>
              <a:buChar char="•"/>
            </a:pPr>
            <a:r>
              <a:rPr lang="en-US"/>
              <a:t>Morgan Davie (</a:t>
            </a:r>
            <a:r>
              <a:rPr lang="en-US" u="sng">
                <a:solidFill>
                  <a:schemeClr val="hlink"/>
                </a:solidFill>
                <a:hlinkClick r:id="rId4"/>
              </a:rPr>
              <a:t>daviem@musc.edu</a:t>
            </a:r>
            <a:r>
              <a:rPr lang="en-US"/>
              <a:t>)</a:t>
            </a:r>
            <a:endParaRPr/>
          </a:p>
          <a:p>
            <a:pPr indent="-342900" lvl="1" marL="914400" rtl="0" algn="l">
              <a:lnSpc>
                <a:spcPct val="115000"/>
              </a:lnSpc>
              <a:spcBef>
                <a:spcPts val="0"/>
              </a:spcBef>
              <a:spcAft>
                <a:spcPts val="0"/>
              </a:spcAft>
              <a:buSzPts val="1800"/>
              <a:buChar char="•"/>
            </a:pPr>
            <a:r>
              <a:rPr lang="en-US"/>
              <a:t>Sara Meyer (</a:t>
            </a:r>
            <a:r>
              <a:rPr lang="en-US" u="sng">
                <a:solidFill>
                  <a:schemeClr val="hlink"/>
                </a:solidFill>
                <a:hlinkClick r:id="rId5"/>
              </a:rPr>
              <a:t>butlers@musc.edu</a:t>
            </a:r>
            <a:r>
              <a:rPr lang="en-US"/>
              <a:t>)</a:t>
            </a:r>
            <a:endParaRPr/>
          </a:p>
          <a:p>
            <a:pPr indent="0" lvl="0" marL="0" rtl="0" algn="l">
              <a:lnSpc>
                <a:spcPct val="115000"/>
              </a:lnSpc>
              <a:spcBef>
                <a:spcPts val="0"/>
              </a:spcBef>
              <a:spcAft>
                <a:spcPts val="0"/>
              </a:spcAft>
              <a:buSzPts val="1800"/>
              <a:buNone/>
            </a:pPr>
            <a:r>
              <a:t/>
            </a:r>
            <a:endParaRPr/>
          </a:p>
          <a:p>
            <a:pPr indent="0" lvl="0" marL="0" rtl="0" algn="l">
              <a:lnSpc>
                <a:spcPct val="115000"/>
              </a:lnSpc>
              <a:spcBef>
                <a:spcPts val="0"/>
              </a:spcBef>
              <a:spcAft>
                <a:spcPts val="0"/>
              </a:spcAft>
              <a:buSzPts val="1800"/>
              <a:buNone/>
            </a:pPr>
            <a:r>
              <a:t/>
            </a:r>
            <a:endParaRPr/>
          </a:p>
          <a:p>
            <a:pPr indent="0" lvl="0" marL="457200" rtl="0" algn="l">
              <a:lnSpc>
                <a:spcPct val="115000"/>
              </a:lnSpc>
              <a:spcBef>
                <a:spcPts val="0"/>
              </a:spcBef>
              <a:spcAft>
                <a:spcPts val="0"/>
              </a:spcAft>
              <a:buSzPts val="1800"/>
              <a:buNone/>
            </a:pPr>
            <a:r>
              <a:t/>
            </a:r>
            <a:endParaRPr/>
          </a:p>
          <a:p>
            <a:pPr indent="0" lvl="0" marL="12700" rtl="0" algn="l">
              <a:lnSpc>
                <a:spcPct val="115000"/>
              </a:lnSpc>
              <a:spcBef>
                <a:spcPts val="0"/>
              </a:spcBef>
              <a:spcAft>
                <a:spcPts val="0"/>
              </a:spcAft>
              <a:buSzPts val="1800"/>
              <a:buNone/>
            </a:pPr>
            <a:r>
              <a:t/>
            </a:r>
            <a:endParaRPr/>
          </a:p>
        </p:txBody>
      </p:sp>
      <p:pic>
        <p:nvPicPr>
          <p:cNvPr descr="A close-up of a logo&#10;&#10;AI-generated content may be incorrect." id="677" name="Google Shape;677;g3d460df9019_1_75"/>
          <p:cNvPicPr preferRelativeResize="0"/>
          <p:nvPr>
            <p:ph idx="1" type="body"/>
          </p:nvPr>
        </p:nvPicPr>
        <p:blipFill rotWithShape="1">
          <a:blip r:embed="rId6">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81" name="Shape 681"/>
        <p:cNvGrpSpPr/>
        <p:nvPr/>
      </p:nvGrpSpPr>
      <p:grpSpPr>
        <a:xfrm>
          <a:off x="0" y="0"/>
          <a:ext cx="0" cy="0"/>
          <a:chOff x="0" y="0"/>
          <a:chExt cx="0" cy="0"/>
        </a:xfrm>
      </p:grpSpPr>
      <p:sp>
        <p:nvSpPr>
          <p:cNvPr id="682" name="Google Shape;682;g3db1b23bfce_0_47"/>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83" name="Google Shape;683;g3db1b23bfce_0_47"/>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684" name="Google Shape;684;g3db1b23bfce_0_47"/>
          <p:cNvGrpSpPr/>
          <p:nvPr/>
        </p:nvGrpSpPr>
        <p:grpSpPr>
          <a:xfrm>
            <a:off x="1303402" y="3985"/>
            <a:ext cx="9772765" cy="6858000"/>
            <a:chOff x="1303402" y="3985"/>
            <a:chExt cx="9772765" cy="6858000"/>
          </a:xfrm>
        </p:grpSpPr>
        <p:sp>
          <p:nvSpPr>
            <p:cNvPr id="685" name="Google Shape;685;g3db1b23bfce_0_47"/>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86" name="Google Shape;686;g3db1b23bfce_0_47"/>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87" name="Google Shape;687;g3db1b23bfce_0_47"/>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88" name="Google Shape;688;g3db1b23bfce_0_47"/>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89" name="Google Shape;689;g3db1b23bfce_0_47"/>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90" name="Google Shape;690;g3db1b23bfce_0_47"/>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91" name="Google Shape;691;g3db1b23bfce_0_47"/>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692" name="Google Shape;692;g3db1b23bfce_0_47"/>
          <p:cNvSpPr txBox="1"/>
          <p:nvPr>
            <p:ph type="ctrTitle"/>
          </p:nvPr>
        </p:nvSpPr>
        <p:spPr>
          <a:xfrm>
            <a:off x="3215400" y="2217701"/>
            <a:ext cx="5760900" cy="19113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36735"/>
              <a:buFont typeface="Arial"/>
              <a:buNone/>
            </a:pPr>
            <a:r>
              <a:rPr b="1" lang="en-US" sz="4900">
                <a:latin typeface="Arial"/>
                <a:ea typeface="Arial"/>
                <a:cs typeface="Arial"/>
                <a:sym typeface="Arial"/>
              </a:rPr>
              <a:t>EFIC &amp; </a:t>
            </a:r>
            <a:r>
              <a:rPr b="1" lang="en-US" sz="4900">
                <a:latin typeface="Arial"/>
                <a:ea typeface="Arial"/>
                <a:cs typeface="Arial"/>
                <a:sym typeface="Arial"/>
              </a:rPr>
              <a:t>CIRB Approval</a:t>
            </a:r>
            <a:endParaRPr b="1" sz="4900">
              <a:latin typeface="Arial"/>
              <a:ea typeface="Arial"/>
              <a:cs typeface="Arial"/>
              <a:sym typeface="Arial"/>
            </a:endParaRPr>
          </a:p>
          <a:p>
            <a:pPr indent="0" lvl="0" marL="0" rtl="0" algn="l">
              <a:lnSpc>
                <a:spcPct val="90000"/>
              </a:lnSpc>
              <a:spcBef>
                <a:spcPts val="0"/>
              </a:spcBef>
              <a:spcAft>
                <a:spcPts val="0"/>
              </a:spcAft>
              <a:buClr>
                <a:schemeClr val="dk1"/>
              </a:buClr>
              <a:buSzPct val="40909"/>
              <a:buFont typeface="Arial"/>
              <a:buNone/>
            </a:pPr>
            <a:r>
              <a:t/>
            </a:r>
            <a:endParaRPr b="1" sz="4400">
              <a:latin typeface="Arial"/>
              <a:ea typeface="Arial"/>
              <a:cs typeface="Arial"/>
              <a:sym typeface="Arial"/>
            </a:endParaRPr>
          </a:p>
        </p:txBody>
      </p:sp>
      <p:sp>
        <p:nvSpPr>
          <p:cNvPr id="693" name="Google Shape;693;g3db1b23bfce_0_47"/>
          <p:cNvSpPr txBox="1"/>
          <p:nvPr>
            <p:ph idx="1" type="subTitle"/>
          </p:nvPr>
        </p:nvSpPr>
        <p:spPr>
          <a:xfrm>
            <a:off x="3215729" y="429020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Vince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692"/>
                                        </p:tgtEl>
                                        <p:attrNameLst>
                                          <p:attrName>style.visibility</p:attrName>
                                        </p:attrNameLst>
                                      </p:cBhvr>
                                      <p:to>
                                        <p:strVal val="visible"/>
                                      </p:to>
                                    </p:set>
                                    <p:animEffect filter="fade" transition="in">
                                      <p:cBhvr>
                                        <p:cTn dur="1000"/>
                                        <p:tgtEl>
                                          <p:spTgt spid="692"/>
                                        </p:tgtEl>
                                      </p:cBhvr>
                                    </p:animEffect>
                                  </p:childTnLst>
                                </p:cTn>
                              </p:par>
                              <p:par>
                                <p:cTn fill="hold" nodeType="withEffect" presetClass="entr" presetID="10" presetSubtype="0">
                                  <p:stCondLst>
                                    <p:cond delay="1000"/>
                                  </p:stCondLst>
                                  <p:childTnLst>
                                    <p:set>
                                      <p:cBhvr>
                                        <p:cTn dur="1" fill="hold">
                                          <p:stCondLst>
                                            <p:cond delay="0"/>
                                          </p:stCondLst>
                                        </p:cTn>
                                        <p:tgtEl>
                                          <p:spTgt spid="693">
                                            <p:txEl>
                                              <p:pRg end="0" st="0"/>
                                            </p:txEl>
                                          </p:spTgt>
                                        </p:tgtEl>
                                        <p:attrNameLst>
                                          <p:attrName>style.visibility</p:attrName>
                                        </p:attrNameLst>
                                      </p:cBhvr>
                                      <p:to>
                                        <p:strVal val="visible"/>
                                      </p:to>
                                    </p:set>
                                    <p:animEffect filter="fade" transition="in">
                                      <p:cBhvr>
                                        <p:cTn dur="1000"/>
                                        <p:tgtEl>
                                          <p:spTgt spid="693">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8" name="Shape 698"/>
        <p:cNvGrpSpPr/>
        <p:nvPr/>
      </p:nvGrpSpPr>
      <p:grpSpPr>
        <a:xfrm>
          <a:off x="0" y="0"/>
          <a:ext cx="0" cy="0"/>
          <a:chOff x="0" y="0"/>
          <a:chExt cx="0" cy="0"/>
        </a:xfrm>
      </p:grpSpPr>
      <p:sp>
        <p:nvSpPr>
          <p:cNvPr id="699" name="Google Shape;699;g3db1b23bfce_0_81"/>
          <p:cNvSpPr txBox="1"/>
          <p:nvPr>
            <p:ph type="title"/>
          </p:nvPr>
        </p:nvSpPr>
        <p:spPr>
          <a:xfrm>
            <a:off x="838200" y="19217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lang="en-US">
                <a:solidFill>
                  <a:srgbClr val="7030A0"/>
                </a:solidFill>
                <a:latin typeface="Arial"/>
                <a:ea typeface="Arial"/>
                <a:cs typeface="Arial"/>
                <a:sym typeface="Arial"/>
              </a:rPr>
              <a:t>EFIC CC Event target population</a:t>
            </a:r>
            <a:endParaRPr>
              <a:solidFill>
                <a:srgbClr val="7030A0"/>
              </a:solidFill>
              <a:latin typeface="Arial"/>
              <a:ea typeface="Arial"/>
              <a:cs typeface="Arial"/>
              <a:sym typeface="Arial"/>
            </a:endParaRPr>
          </a:p>
        </p:txBody>
      </p:sp>
      <p:sp>
        <p:nvSpPr>
          <p:cNvPr id="700" name="Google Shape;700;g3db1b23bfce_0_81"/>
          <p:cNvSpPr txBox="1"/>
          <p:nvPr>
            <p:ph idx="1" type="body"/>
          </p:nvPr>
        </p:nvSpPr>
        <p:spPr>
          <a:xfrm>
            <a:off x="387025" y="1692900"/>
            <a:ext cx="11072100" cy="4484100"/>
          </a:xfrm>
          <a:prstGeom prst="rect">
            <a:avLst/>
          </a:prstGeom>
          <a:noFill/>
          <a:ln>
            <a:noFill/>
          </a:ln>
        </p:spPr>
        <p:txBody>
          <a:bodyPr anchorCtr="0" anchor="t" bIns="45700" lIns="91425" spcFirstLastPara="1" rIns="91425" wrap="square" tIns="45700">
            <a:normAutofit/>
          </a:bodyPr>
          <a:lstStyle/>
          <a:p>
            <a:pPr indent="-450850" lvl="0" marL="457200" rtl="0" algn="l">
              <a:lnSpc>
                <a:spcPct val="90000"/>
              </a:lnSpc>
              <a:spcBef>
                <a:spcPts val="1000"/>
              </a:spcBef>
              <a:spcAft>
                <a:spcPts val="0"/>
              </a:spcAft>
              <a:buSzPts val="3500"/>
              <a:buChar char="•"/>
            </a:pPr>
            <a:r>
              <a:rPr lang="en-US"/>
              <a:t>Diversity in your </a:t>
            </a:r>
            <a:r>
              <a:rPr lang="en-US"/>
              <a:t>community</a:t>
            </a:r>
            <a:r>
              <a:rPr lang="en-US"/>
              <a:t> events and focus groups</a:t>
            </a:r>
            <a:endParaRPr/>
          </a:p>
          <a:p>
            <a:pPr indent="-450850" lvl="0" marL="457200" rtl="0" algn="l">
              <a:lnSpc>
                <a:spcPct val="90000"/>
              </a:lnSpc>
              <a:spcBef>
                <a:spcPts val="1000"/>
              </a:spcBef>
              <a:spcAft>
                <a:spcPts val="0"/>
              </a:spcAft>
              <a:buSzPts val="3500"/>
              <a:buChar char="•"/>
            </a:pPr>
            <a:r>
              <a:rPr lang="en-US"/>
              <a:t>Consultative</a:t>
            </a:r>
            <a:r>
              <a:rPr lang="en-US"/>
              <a:t> groups and events represent community demographics</a:t>
            </a:r>
            <a:endParaRPr/>
          </a:p>
          <a:p>
            <a:pPr indent="-450850" lvl="0" marL="457200" rtl="0" algn="l">
              <a:lnSpc>
                <a:spcPct val="90000"/>
              </a:lnSpc>
              <a:spcBef>
                <a:spcPts val="1000"/>
              </a:spcBef>
              <a:spcAft>
                <a:spcPts val="0"/>
              </a:spcAft>
              <a:buSzPts val="3500"/>
              <a:buChar char="•"/>
            </a:pPr>
            <a:r>
              <a:rPr lang="en-US"/>
              <a:t>Consultation targets the your site enrollment population</a:t>
            </a:r>
            <a:endParaRPr/>
          </a:p>
          <a:p>
            <a:pPr indent="-342900" lvl="1" marL="914400" rtl="0" algn="l">
              <a:lnSpc>
                <a:spcPct val="90000"/>
              </a:lnSpc>
              <a:spcBef>
                <a:spcPts val="1000"/>
              </a:spcBef>
              <a:spcAft>
                <a:spcPts val="0"/>
              </a:spcAft>
              <a:buSzPts val="1800"/>
              <a:buChar char="•"/>
            </a:pPr>
            <a:r>
              <a:rPr lang="en-US"/>
              <a:t>Special considerations for bundleled sites and adult &amp; peds sites</a:t>
            </a:r>
            <a:endParaRPr/>
          </a:p>
          <a:p>
            <a:pPr indent="0" lvl="0" marL="0" rtl="0" algn="l">
              <a:lnSpc>
                <a:spcPct val="115000"/>
              </a:lnSpc>
              <a:spcBef>
                <a:spcPts val="1100"/>
              </a:spcBef>
              <a:spcAft>
                <a:spcPts val="0"/>
              </a:spcAft>
              <a:buNone/>
            </a:pPr>
            <a:r>
              <a:t/>
            </a:r>
            <a:endParaRPr sz="3774"/>
          </a:p>
          <a:p>
            <a:pPr indent="0" lvl="0" marL="0" rtl="0" algn="l">
              <a:lnSpc>
                <a:spcPct val="90000"/>
              </a:lnSpc>
              <a:spcBef>
                <a:spcPts val="1000"/>
              </a:spcBef>
              <a:spcAft>
                <a:spcPts val="0"/>
              </a:spcAft>
              <a:buNone/>
            </a:pPr>
            <a:r>
              <a:t/>
            </a:r>
            <a:endParaRPr/>
          </a:p>
        </p:txBody>
      </p:sp>
      <p:pic>
        <p:nvPicPr>
          <p:cNvPr descr="A close-up of a logo&#10;&#10;AI-generated content may be incorrect." id="701" name="Google Shape;701;g3db1b23bfce_0_81"/>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6" name="Shape 706"/>
        <p:cNvGrpSpPr/>
        <p:nvPr/>
      </p:nvGrpSpPr>
      <p:grpSpPr>
        <a:xfrm>
          <a:off x="0" y="0"/>
          <a:ext cx="0" cy="0"/>
          <a:chOff x="0" y="0"/>
          <a:chExt cx="0" cy="0"/>
        </a:xfrm>
      </p:grpSpPr>
      <p:sp>
        <p:nvSpPr>
          <p:cNvPr id="707" name="Google Shape;707;g3db1b23bfce_0_74"/>
          <p:cNvSpPr txBox="1"/>
          <p:nvPr>
            <p:ph type="title"/>
          </p:nvPr>
        </p:nvSpPr>
        <p:spPr>
          <a:xfrm>
            <a:off x="838200" y="19217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lang="en-US">
                <a:solidFill>
                  <a:srgbClr val="7030A0"/>
                </a:solidFill>
                <a:latin typeface="Arial"/>
                <a:ea typeface="Arial"/>
                <a:cs typeface="Arial"/>
                <a:sym typeface="Arial"/>
              </a:rPr>
              <a:t>EFIC (where, why, who, what)</a:t>
            </a:r>
            <a:endParaRPr>
              <a:solidFill>
                <a:srgbClr val="7030A0"/>
              </a:solidFill>
              <a:latin typeface="Arial"/>
              <a:ea typeface="Arial"/>
              <a:cs typeface="Arial"/>
              <a:sym typeface="Arial"/>
            </a:endParaRPr>
          </a:p>
        </p:txBody>
      </p:sp>
      <p:sp>
        <p:nvSpPr>
          <p:cNvPr id="708" name="Google Shape;708;g3db1b23bfce_0_74"/>
          <p:cNvSpPr txBox="1"/>
          <p:nvPr>
            <p:ph idx="1" type="body"/>
          </p:nvPr>
        </p:nvSpPr>
        <p:spPr>
          <a:xfrm>
            <a:off x="368975" y="1575600"/>
            <a:ext cx="11072100" cy="4854000"/>
          </a:xfrm>
          <a:prstGeom prst="rect">
            <a:avLst/>
          </a:prstGeom>
          <a:noFill/>
          <a:ln>
            <a:noFill/>
          </a:ln>
        </p:spPr>
        <p:txBody>
          <a:bodyPr anchorCtr="0" anchor="t" bIns="45700" lIns="91425" spcFirstLastPara="1" rIns="91425" wrap="square" tIns="45700">
            <a:normAutofit fontScale="77500" lnSpcReduction="20000"/>
          </a:bodyPr>
          <a:lstStyle/>
          <a:p>
            <a:pPr indent="-410448" lvl="0" marL="457200" rtl="0" algn="l">
              <a:lnSpc>
                <a:spcPct val="90000"/>
              </a:lnSpc>
              <a:spcBef>
                <a:spcPts val="1000"/>
              </a:spcBef>
              <a:spcAft>
                <a:spcPts val="0"/>
              </a:spcAft>
              <a:buSzPct val="100000"/>
              <a:buChar char="•"/>
            </a:pPr>
            <a:r>
              <a:rPr lang="en-US" sz="3695"/>
              <a:t>Proactively review your CC events in WebDCU for completeness</a:t>
            </a:r>
            <a:endParaRPr sz="3695"/>
          </a:p>
          <a:p>
            <a:pPr indent="0" lvl="0" marL="457200" rtl="0" algn="l">
              <a:lnSpc>
                <a:spcPct val="90000"/>
              </a:lnSpc>
              <a:spcBef>
                <a:spcPts val="1000"/>
              </a:spcBef>
              <a:spcAft>
                <a:spcPts val="0"/>
              </a:spcAft>
              <a:buNone/>
            </a:pPr>
            <a:r>
              <a:t/>
            </a:r>
            <a:endParaRPr sz="3050"/>
          </a:p>
          <a:p>
            <a:pPr indent="-355291" lvl="1" marL="914400" rtl="0" algn="l">
              <a:lnSpc>
                <a:spcPct val="115000"/>
              </a:lnSpc>
              <a:spcBef>
                <a:spcPts val="1100"/>
              </a:spcBef>
              <a:spcAft>
                <a:spcPts val="0"/>
              </a:spcAft>
              <a:buSzPct val="100000"/>
              <a:buChar char="•"/>
            </a:pPr>
            <a:r>
              <a:rPr lang="en-US" sz="2574">
                <a:highlight>
                  <a:srgbClr val="FFFFFF"/>
                </a:highlight>
              </a:rPr>
              <a:t>Brief statement on why this event was chosen. (ie. at risk population, high community attendance, underserved or minority population attendance)</a:t>
            </a:r>
            <a:endParaRPr sz="2574">
              <a:highlight>
                <a:srgbClr val="FFFFFF"/>
              </a:highlight>
            </a:endParaRPr>
          </a:p>
          <a:p>
            <a:pPr indent="-355291" lvl="1" marL="914400" rtl="0" algn="l">
              <a:lnSpc>
                <a:spcPct val="115000"/>
              </a:lnSpc>
              <a:spcBef>
                <a:spcPts val="0"/>
              </a:spcBef>
              <a:spcAft>
                <a:spcPts val="0"/>
              </a:spcAft>
              <a:buSzPct val="100000"/>
              <a:buChar char="•"/>
            </a:pPr>
            <a:r>
              <a:rPr lang="en-US" sz="2574">
                <a:highlight>
                  <a:srgbClr val="FFFFFF"/>
                </a:highlight>
              </a:rPr>
              <a:t>Describe your consultations with attendees so the board will understand what took place.  </a:t>
            </a:r>
            <a:endParaRPr sz="2574">
              <a:highlight>
                <a:srgbClr val="FFFFFF"/>
              </a:highlight>
            </a:endParaRPr>
          </a:p>
          <a:p>
            <a:pPr indent="-355291" lvl="1" marL="914400" rtl="0" algn="l">
              <a:lnSpc>
                <a:spcPct val="115000"/>
              </a:lnSpc>
              <a:spcBef>
                <a:spcPts val="0"/>
              </a:spcBef>
              <a:spcAft>
                <a:spcPts val="0"/>
              </a:spcAft>
              <a:buSzPct val="100000"/>
              <a:buChar char="•"/>
            </a:pPr>
            <a:r>
              <a:rPr lang="en-US" sz="2574">
                <a:highlight>
                  <a:srgbClr val="FFFFFF"/>
                </a:highlight>
              </a:rPr>
              <a:t>How many discussions did you have and for how long? </a:t>
            </a:r>
            <a:endParaRPr sz="2574">
              <a:highlight>
                <a:srgbClr val="FFFFFF"/>
              </a:highlight>
            </a:endParaRPr>
          </a:p>
          <a:p>
            <a:pPr indent="-355291" lvl="1" marL="914400" rtl="0" algn="l">
              <a:lnSpc>
                <a:spcPct val="115000"/>
              </a:lnSpc>
              <a:spcBef>
                <a:spcPts val="0"/>
              </a:spcBef>
              <a:spcAft>
                <a:spcPts val="0"/>
              </a:spcAft>
              <a:buSzPct val="100000"/>
              <a:buChar char="•"/>
            </a:pPr>
            <a:r>
              <a:rPr lang="en-US" sz="2574">
                <a:highlight>
                  <a:srgbClr val="FFFFFF"/>
                </a:highlight>
              </a:rPr>
              <a:t>Who were the conversations with?</a:t>
            </a:r>
            <a:endParaRPr sz="2574">
              <a:highlight>
                <a:srgbClr val="FFFFFF"/>
              </a:highlight>
            </a:endParaRPr>
          </a:p>
          <a:p>
            <a:pPr indent="-355291" lvl="1" marL="914400" rtl="0" algn="l">
              <a:lnSpc>
                <a:spcPct val="115000"/>
              </a:lnSpc>
              <a:spcBef>
                <a:spcPts val="0"/>
              </a:spcBef>
              <a:spcAft>
                <a:spcPts val="0"/>
              </a:spcAft>
              <a:buSzPct val="100000"/>
              <a:buChar char="•"/>
            </a:pPr>
            <a:r>
              <a:rPr lang="en-US" sz="2574">
                <a:highlight>
                  <a:srgbClr val="FFFFFF"/>
                </a:highlight>
              </a:rPr>
              <a:t>Duration of the event and team attendance time.</a:t>
            </a:r>
            <a:endParaRPr sz="2574">
              <a:highlight>
                <a:srgbClr val="FFFFFF"/>
              </a:highlight>
            </a:endParaRPr>
          </a:p>
          <a:p>
            <a:pPr indent="-355291" lvl="1" marL="914400" rtl="0" algn="l">
              <a:lnSpc>
                <a:spcPct val="115000"/>
              </a:lnSpc>
              <a:spcBef>
                <a:spcPts val="0"/>
              </a:spcBef>
              <a:spcAft>
                <a:spcPts val="0"/>
              </a:spcAft>
              <a:buSzPct val="100000"/>
              <a:buChar char="•"/>
            </a:pPr>
            <a:r>
              <a:rPr lang="en-US" sz="2574">
                <a:highlight>
                  <a:srgbClr val="FFFFFF"/>
                </a:highlight>
              </a:rPr>
              <a:t>Information on the demographics or types of people at the event to your knowledge. </a:t>
            </a:r>
            <a:endParaRPr sz="2574">
              <a:highlight>
                <a:srgbClr val="FFFFFF"/>
              </a:highlight>
            </a:endParaRPr>
          </a:p>
          <a:p>
            <a:pPr indent="-355291" lvl="1" marL="914400" rtl="0" algn="l">
              <a:lnSpc>
                <a:spcPct val="115000"/>
              </a:lnSpc>
              <a:spcBef>
                <a:spcPts val="0"/>
              </a:spcBef>
              <a:spcAft>
                <a:spcPts val="0"/>
              </a:spcAft>
              <a:buSzPct val="100000"/>
              <a:buChar char="•"/>
            </a:pPr>
            <a:r>
              <a:rPr lang="en-US" sz="2574">
                <a:highlight>
                  <a:srgbClr val="FFFFFF"/>
                </a:highlight>
              </a:rPr>
              <a:t>What was the essence of the feedback received/heard? positive, negative, mixed?</a:t>
            </a:r>
            <a:endParaRPr sz="2574">
              <a:highlight>
                <a:srgbClr val="FFFFFF"/>
              </a:highlight>
            </a:endParaRPr>
          </a:p>
          <a:p>
            <a:pPr indent="-355291" lvl="1" marL="914400" rtl="0" algn="l">
              <a:lnSpc>
                <a:spcPct val="115000"/>
              </a:lnSpc>
              <a:spcBef>
                <a:spcPts val="0"/>
              </a:spcBef>
              <a:spcAft>
                <a:spcPts val="0"/>
              </a:spcAft>
              <a:buSzPct val="100000"/>
              <a:buChar char="•"/>
            </a:pPr>
            <a:r>
              <a:rPr lang="en-US" sz="2574">
                <a:highlight>
                  <a:srgbClr val="FFFFFF"/>
                </a:highlight>
              </a:rPr>
              <a:t>The approximate number of people that attended the event</a:t>
            </a:r>
            <a:endParaRPr sz="2574">
              <a:highlight>
                <a:srgbClr val="FFFFFF"/>
              </a:highlight>
            </a:endParaRPr>
          </a:p>
          <a:p>
            <a:pPr indent="-355291" lvl="1" marL="914400" rtl="0" algn="l">
              <a:lnSpc>
                <a:spcPct val="115000"/>
              </a:lnSpc>
              <a:spcBef>
                <a:spcPts val="0"/>
              </a:spcBef>
              <a:spcAft>
                <a:spcPts val="0"/>
              </a:spcAft>
              <a:buClr>
                <a:srgbClr val="242424"/>
              </a:buClr>
              <a:buSzPct val="100000"/>
              <a:buChar char="•"/>
            </a:pPr>
            <a:r>
              <a:rPr lang="en-US" sz="2574">
                <a:highlight>
                  <a:srgbClr val="FFFFFF"/>
                </a:highlight>
              </a:rPr>
              <a:t>Were any opt-out bracelets requested?</a:t>
            </a:r>
            <a:endParaRPr sz="2574">
              <a:highlight>
                <a:srgbClr val="FFFFFF"/>
              </a:highlight>
            </a:endParaRPr>
          </a:p>
          <a:p>
            <a:pPr indent="-355291" lvl="1" marL="914400" rtl="0" algn="l">
              <a:lnSpc>
                <a:spcPct val="115000"/>
              </a:lnSpc>
              <a:spcBef>
                <a:spcPts val="0"/>
              </a:spcBef>
              <a:spcAft>
                <a:spcPts val="0"/>
              </a:spcAft>
              <a:buSzPct val="100000"/>
              <a:buChar char="•"/>
            </a:pPr>
            <a:r>
              <a:rPr lang="en-US" sz="2574">
                <a:highlight>
                  <a:srgbClr val="FFFFFF"/>
                </a:highlight>
              </a:rPr>
              <a:t>How was feedback captured?</a:t>
            </a:r>
            <a:endParaRPr sz="2574">
              <a:highlight>
                <a:srgbClr val="FFFFFF"/>
              </a:highlight>
            </a:endParaRPr>
          </a:p>
          <a:p>
            <a:pPr indent="-355291" lvl="1" marL="914400" rtl="0" algn="l">
              <a:lnSpc>
                <a:spcPct val="115000"/>
              </a:lnSpc>
              <a:spcBef>
                <a:spcPts val="0"/>
              </a:spcBef>
              <a:spcAft>
                <a:spcPts val="0"/>
              </a:spcAft>
              <a:buClr>
                <a:srgbClr val="242424"/>
              </a:buClr>
              <a:buSzPct val="100000"/>
              <a:buChar char="•"/>
            </a:pPr>
            <a:r>
              <a:rPr lang="en-US" sz="2574">
                <a:solidFill>
                  <a:srgbClr val="242424"/>
                </a:solidFill>
                <a:highlight>
                  <a:srgbClr val="FFFFFF"/>
                </a:highlight>
              </a:rPr>
              <a:t>Examples of conversations or questions</a:t>
            </a:r>
            <a:endParaRPr sz="3774"/>
          </a:p>
          <a:p>
            <a:pPr indent="0" lvl="0" marL="0" rtl="0" algn="l">
              <a:lnSpc>
                <a:spcPct val="90000"/>
              </a:lnSpc>
              <a:spcBef>
                <a:spcPts val="1000"/>
              </a:spcBef>
              <a:spcAft>
                <a:spcPts val="0"/>
              </a:spcAft>
              <a:buNone/>
            </a:pPr>
            <a:r>
              <a:t/>
            </a:r>
            <a:endParaRPr/>
          </a:p>
        </p:txBody>
      </p:sp>
      <p:pic>
        <p:nvPicPr>
          <p:cNvPr descr="A close-up of a logo&#10;&#10;AI-generated content may be incorrect." id="709" name="Google Shape;709;g3db1b23bfce_0_74"/>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4" name="Shape 714"/>
        <p:cNvGrpSpPr/>
        <p:nvPr/>
      </p:nvGrpSpPr>
      <p:grpSpPr>
        <a:xfrm>
          <a:off x="0" y="0"/>
          <a:ext cx="0" cy="0"/>
          <a:chOff x="0" y="0"/>
          <a:chExt cx="0" cy="0"/>
        </a:xfrm>
      </p:grpSpPr>
      <p:sp>
        <p:nvSpPr>
          <p:cNvPr id="715" name="Google Shape;715;g3db1b23bfce_0_68"/>
          <p:cNvSpPr txBox="1"/>
          <p:nvPr>
            <p:ph type="title"/>
          </p:nvPr>
        </p:nvSpPr>
        <p:spPr>
          <a:xfrm>
            <a:off x="838200" y="19217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lang="en-US">
                <a:solidFill>
                  <a:srgbClr val="7030A0"/>
                </a:solidFill>
                <a:latin typeface="Arial"/>
                <a:ea typeface="Arial"/>
                <a:cs typeface="Arial"/>
                <a:sym typeface="Arial"/>
              </a:rPr>
              <a:t>Required Items for CIRB Submission</a:t>
            </a:r>
            <a:endParaRPr>
              <a:solidFill>
                <a:srgbClr val="7030A0"/>
              </a:solidFill>
              <a:latin typeface="Arial"/>
              <a:ea typeface="Arial"/>
              <a:cs typeface="Arial"/>
              <a:sym typeface="Arial"/>
            </a:endParaRPr>
          </a:p>
        </p:txBody>
      </p:sp>
      <p:sp>
        <p:nvSpPr>
          <p:cNvPr id="716" name="Google Shape;716;g3db1b23bfce_0_68"/>
          <p:cNvSpPr txBox="1"/>
          <p:nvPr>
            <p:ph idx="1" type="body"/>
          </p:nvPr>
        </p:nvSpPr>
        <p:spPr>
          <a:xfrm>
            <a:off x="838200" y="1322950"/>
            <a:ext cx="10515600" cy="4854000"/>
          </a:xfrm>
          <a:prstGeom prst="rect">
            <a:avLst/>
          </a:prstGeom>
          <a:noFill/>
          <a:ln>
            <a:noFill/>
          </a:ln>
        </p:spPr>
        <p:txBody>
          <a:bodyPr anchorCtr="0" anchor="t" bIns="45700" lIns="91425" spcFirstLastPara="1" rIns="91425" wrap="square" tIns="45700">
            <a:normAutofit fontScale="85000" lnSpcReduction="20000"/>
          </a:bodyPr>
          <a:lstStyle/>
          <a:p>
            <a:pPr indent="-417513" lvl="0" marL="457200" rtl="0" algn="l">
              <a:lnSpc>
                <a:spcPct val="90000"/>
              </a:lnSpc>
              <a:spcBef>
                <a:spcPts val="1000"/>
              </a:spcBef>
              <a:spcAft>
                <a:spcPts val="0"/>
              </a:spcAft>
              <a:buSzPct val="125000"/>
              <a:buChar char="•"/>
            </a:pPr>
            <a:r>
              <a:rPr lang="en-US"/>
              <a:t>Reg documents uploaded</a:t>
            </a:r>
            <a:endParaRPr/>
          </a:p>
          <a:p>
            <a:pPr indent="-331153" lvl="1" marL="914400" rtl="0" algn="l">
              <a:lnSpc>
                <a:spcPct val="90000"/>
              </a:lnSpc>
              <a:spcBef>
                <a:spcPts val="1000"/>
              </a:spcBef>
              <a:spcAft>
                <a:spcPts val="0"/>
              </a:spcAft>
              <a:buSzPct val="79167"/>
              <a:buChar char="•"/>
            </a:pPr>
            <a:r>
              <a:rPr lang="en-US"/>
              <a:t>Local IRB approval</a:t>
            </a:r>
            <a:endParaRPr/>
          </a:p>
          <a:p>
            <a:pPr indent="-325755" lvl="1" marL="914400" rtl="0" algn="l">
              <a:lnSpc>
                <a:spcPct val="90000"/>
              </a:lnSpc>
              <a:spcBef>
                <a:spcPts val="1000"/>
              </a:spcBef>
              <a:spcAft>
                <a:spcPts val="0"/>
              </a:spcAft>
              <a:buSzPct val="75000"/>
              <a:buChar char="•"/>
            </a:pPr>
            <a:r>
              <a:rPr lang="en-US"/>
              <a:t>PI CV and medical </a:t>
            </a:r>
            <a:r>
              <a:rPr lang="en-US"/>
              <a:t>license</a:t>
            </a:r>
            <a:endParaRPr/>
          </a:p>
          <a:p>
            <a:pPr indent="-325755" lvl="1" marL="914400" rtl="0" algn="l">
              <a:lnSpc>
                <a:spcPct val="90000"/>
              </a:lnSpc>
              <a:spcBef>
                <a:spcPts val="1000"/>
              </a:spcBef>
              <a:spcAft>
                <a:spcPts val="0"/>
              </a:spcAft>
              <a:buSzPct val="75000"/>
              <a:buChar char="•"/>
            </a:pPr>
            <a:r>
              <a:rPr lang="en-US"/>
              <a:t>FWA</a:t>
            </a:r>
            <a:endParaRPr/>
          </a:p>
          <a:p>
            <a:pPr indent="-417513" lvl="0" marL="457200" rtl="0" algn="l">
              <a:lnSpc>
                <a:spcPct val="90000"/>
              </a:lnSpc>
              <a:spcBef>
                <a:spcPts val="1000"/>
              </a:spcBef>
              <a:spcAft>
                <a:spcPts val="0"/>
              </a:spcAft>
              <a:buSzPct val="125000"/>
              <a:buChar char="•"/>
            </a:pPr>
            <a:r>
              <a:rPr lang="en-US"/>
              <a:t>Initial</a:t>
            </a:r>
            <a:r>
              <a:rPr lang="en-US"/>
              <a:t> site submission form in WebDCU. (</a:t>
            </a:r>
            <a:r>
              <a:rPr i="1" lang="en-US"/>
              <a:t>Central IRB &gt; </a:t>
            </a:r>
            <a:r>
              <a:rPr i="1" lang="en-US"/>
              <a:t>Initial</a:t>
            </a:r>
            <a:r>
              <a:rPr i="1" lang="en-US"/>
              <a:t> site submission</a:t>
            </a:r>
            <a:r>
              <a:rPr lang="en-US"/>
              <a:t>)</a:t>
            </a:r>
            <a:endParaRPr/>
          </a:p>
          <a:p>
            <a:pPr indent="-417513" lvl="0" marL="457200" rtl="0" algn="l">
              <a:lnSpc>
                <a:spcPct val="90000"/>
              </a:lnSpc>
              <a:spcBef>
                <a:spcPts val="1000"/>
              </a:spcBef>
              <a:spcAft>
                <a:spcPts val="0"/>
              </a:spcAft>
              <a:buSzPct val="125000"/>
              <a:buChar char="•"/>
            </a:pPr>
            <a:r>
              <a:rPr lang="en-US"/>
              <a:t>CCC reviewed site specific ICF </a:t>
            </a:r>
            <a:r>
              <a:rPr lang="en-US"/>
              <a:t>language</a:t>
            </a:r>
            <a:r>
              <a:rPr lang="en-US"/>
              <a:t>. If we do not have any language from your site, it will not be included in your submission.</a:t>
            </a:r>
            <a:endParaRPr/>
          </a:p>
          <a:p>
            <a:pPr indent="-417513" lvl="0" marL="457200" rtl="0" algn="l">
              <a:lnSpc>
                <a:spcPct val="90000"/>
              </a:lnSpc>
              <a:spcBef>
                <a:spcPts val="1000"/>
              </a:spcBef>
              <a:spcAft>
                <a:spcPts val="0"/>
              </a:spcAft>
              <a:buSzPct val="125000"/>
              <a:buChar char="•"/>
            </a:pPr>
            <a:r>
              <a:rPr lang="en-US"/>
              <a:t>End of EFIC details</a:t>
            </a:r>
            <a:endParaRPr/>
          </a:p>
          <a:p>
            <a:pPr indent="-325755" lvl="1" marL="914400" rtl="0" algn="l">
              <a:lnSpc>
                <a:spcPct val="90000"/>
              </a:lnSpc>
              <a:spcBef>
                <a:spcPts val="1000"/>
              </a:spcBef>
              <a:spcAft>
                <a:spcPts val="0"/>
              </a:spcAft>
              <a:buSzPct val="75000"/>
              <a:buChar char="•"/>
            </a:pPr>
            <a:r>
              <a:rPr lang="en-US"/>
              <a:t>PI statement</a:t>
            </a:r>
            <a:endParaRPr/>
          </a:p>
          <a:p>
            <a:pPr indent="-325755" lvl="1" marL="914400" rtl="0" algn="l">
              <a:lnSpc>
                <a:spcPct val="90000"/>
              </a:lnSpc>
              <a:spcBef>
                <a:spcPts val="1000"/>
              </a:spcBef>
              <a:spcAft>
                <a:spcPts val="0"/>
              </a:spcAft>
              <a:buSzPct val="75000"/>
              <a:buChar char="•"/>
            </a:pPr>
            <a:r>
              <a:rPr lang="en-US"/>
              <a:t>Focus groups details</a:t>
            </a:r>
            <a:endParaRPr/>
          </a:p>
          <a:p>
            <a:pPr indent="-325755" lvl="1" marL="914400" rtl="0" algn="l">
              <a:lnSpc>
                <a:spcPct val="90000"/>
              </a:lnSpc>
              <a:spcBef>
                <a:spcPts val="1000"/>
              </a:spcBef>
              <a:spcAft>
                <a:spcPts val="0"/>
              </a:spcAft>
              <a:buSzPct val="75000"/>
              <a:buChar char="•"/>
            </a:pPr>
            <a:r>
              <a:rPr lang="en-US"/>
              <a:t>Number of opt outs</a:t>
            </a:r>
            <a:endParaRPr/>
          </a:p>
          <a:p>
            <a:pPr indent="-417513" lvl="0" marL="457200" rtl="0" algn="l">
              <a:spcBef>
                <a:spcPts val="1000"/>
              </a:spcBef>
              <a:spcAft>
                <a:spcPts val="0"/>
              </a:spcAft>
              <a:buSzPct val="125000"/>
              <a:buChar char="•"/>
            </a:pPr>
            <a:r>
              <a:rPr lang="en-US"/>
              <a:t>PI Advarra account</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1" name="Shape 721"/>
        <p:cNvGrpSpPr/>
        <p:nvPr/>
      </p:nvGrpSpPr>
      <p:grpSpPr>
        <a:xfrm>
          <a:off x="0" y="0"/>
          <a:ext cx="0" cy="0"/>
          <a:chOff x="0" y="0"/>
          <a:chExt cx="0" cy="0"/>
        </a:xfrm>
      </p:grpSpPr>
      <p:sp>
        <p:nvSpPr>
          <p:cNvPr id="722" name="Google Shape;722;g3db61d23d18_3_6"/>
          <p:cNvSpPr txBox="1"/>
          <p:nvPr>
            <p:ph type="title"/>
          </p:nvPr>
        </p:nvSpPr>
        <p:spPr>
          <a:xfrm>
            <a:off x="838200" y="19217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lang="en-US">
                <a:solidFill>
                  <a:srgbClr val="7030A0"/>
                </a:solidFill>
                <a:latin typeface="Arial"/>
                <a:ea typeface="Arial"/>
                <a:cs typeface="Arial"/>
                <a:sym typeface="Arial"/>
              </a:rPr>
              <a:t>Intitial site submission form</a:t>
            </a:r>
            <a:endParaRPr>
              <a:solidFill>
                <a:srgbClr val="7030A0"/>
              </a:solidFill>
              <a:latin typeface="Arial"/>
              <a:ea typeface="Arial"/>
              <a:cs typeface="Arial"/>
              <a:sym typeface="Arial"/>
            </a:endParaRPr>
          </a:p>
        </p:txBody>
      </p:sp>
      <p:sp>
        <p:nvSpPr>
          <p:cNvPr id="723" name="Google Shape;723;g3db61d23d18_3_6"/>
          <p:cNvSpPr txBox="1"/>
          <p:nvPr>
            <p:ph idx="1" type="body"/>
          </p:nvPr>
        </p:nvSpPr>
        <p:spPr>
          <a:xfrm>
            <a:off x="838200" y="1322950"/>
            <a:ext cx="10515600" cy="4854000"/>
          </a:xfrm>
          <a:prstGeom prst="rect">
            <a:avLst/>
          </a:prstGeom>
          <a:noFill/>
          <a:ln>
            <a:noFill/>
          </a:ln>
        </p:spPr>
        <p:txBody>
          <a:bodyPr anchorCtr="0" anchor="t" bIns="45700" lIns="91425" spcFirstLastPara="1" rIns="91425" wrap="square" tIns="45700">
            <a:normAutofit/>
          </a:bodyPr>
          <a:lstStyle/>
          <a:p>
            <a:pPr indent="-431800" lvl="0" marL="457200" rtl="0" algn="l">
              <a:spcBef>
                <a:spcPts val="1000"/>
              </a:spcBef>
              <a:spcAft>
                <a:spcPts val="0"/>
              </a:spcAft>
              <a:buSzPts val="3200"/>
              <a:buChar char="•"/>
            </a:pPr>
            <a:r>
              <a:rPr lang="en-US"/>
              <a:t>Please use as a reference:</a:t>
            </a:r>
            <a:endParaRPr/>
          </a:p>
          <a:p>
            <a:pPr indent="0" lvl="0" marL="457200" rtl="0" algn="l">
              <a:spcBef>
                <a:spcPts val="1000"/>
              </a:spcBef>
              <a:spcAft>
                <a:spcPts val="0"/>
              </a:spcAft>
              <a:buNone/>
            </a:pPr>
            <a:r>
              <a:rPr i="1" lang="en-US"/>
              <a:t>KESETT Regulatory Document Approval Parameters for WebDCU </a:t>
            </a:r>
            <a:endParaRPr/>
          </a:p>
          <a:p>
            <a:pPr indent="-342900" lvl="1" marL="914400" rtl="0" algn="l">
              <a:spcBef>
                <a:spcPts val="500"/>
              </a:spcBef>
              <a:spcAft>
                <a:spcPts val="0"/>
              </a:spcAft>
              <a:buSzPts val="1800"/>
              <a:buChar char="•"/>
            </a:pPr>
            <a:r>
              <a:rPr lang="en-US" u="sng">
                <a:solidFill>
                  <a:schemeClr val="hlink"/>
                </a:solidFill>
                <a:hlinkClick r:id="rId3"/>
              </a:rPr>
              <a:t>KESETT.ORG</a:t>
            </a:r>
            <a:r>
              <a:rPr lang="en-US"/>
              <a:t> &gt; Workbench &gt; WebDCU resources</a:t>
            </a:r>
            <a:endParaRPr/>
          </a:p>
          <a:p>
            <a:pPr indent="-431800" lvl="0" marL="457200" rtl="0" algn="l">
              <a:spcBef>
                <a:spcPts val="1000"/>
              </a:spcBef>
              <a:spcAft>
                <a:spcPts val="0"/>
              </a:spcAft>
              <a:buSzPts val="3200"/>
              <a:buChar char="•"/>
            </a:pPr>
            <a:r>
              <a:rPr lang="en-US"/>
              <a:t>Street address listed on form, we will use your site address from WebDCU unless requested otherwise.</a:t>
            </a:r>
            <a:endParaRPr/>
          </a:p>
          <a:p>
            <a:pPr indent="-342900" lvl="1" marL="914400" rtl="0" algn="l">
              <a:spcBef>
                <a:spcPts val="500"/>
              </a:spcBef>
              <a:spcAft>
                <a:spcPts val="0"/>
              </a:spcAft>
              <a:buSzPts val="1800"/>
              <a:buChar char="•"/>
            </a:pPr>
            <a:r>
              <a:rPr lang="en-US"/>
              <a:t>Avarra requires the location of research activities to be listed</a:t>
            </a:r>
            <a:endParaRPr/>
          </a:p>
          <a:p>
            <a:pPr indent="-431800" lvl="0" marL="457200" rtl="0" algn="l">
              <a:spcBef>
                <a:spcPts val="1000"/>
              </a:spcBef>
              <a:spcAft>
                <a:spcPts val="0"/>
              </a:spcAft>
              <a:buSzPts val="3200"/>
              <a:buChar char="•"/>
            </a:pPr>
            <a:r>
              <a:rPr lang="en-US"/>
              <a:t>Phone numbers: office and 24 hour</a:t>
            </a:r>
            <a:endParaRPr/>
          </a:p>
          <a:p>
            <a:pPr indent="-431800" lvl="0" marL="457200" rtl="0" algn="l">
              <a:spcBef>
                <a:spcPts val="1000"/>
              </a:spcBef>
              <a:spcAft>
                <a:spcPts val="0"/>
              </a:spcAft>
              <a:buSzPts val="3200"/>
              <a:buChar char="•"/>
            </a:pPr>
            <a:r>
              <a:rPr lang="en-US"/>
              <a:t>PI </a:t>
            </a:r>
            <a:r>
              <a:rPr lang="en-US"/>
              <a:t>experience</a:t>
            </a:r>
            <a:r>
              <a:rPr lang="en-US"/>
              <a:t> </a:t>
            </a:r>
            <a:endParaRPr/>
          </a:p>
          <a:p>
            <a:pPr indent="-342900" lvl="1" marL="914400" rtl="0" algn="l">
              <a:spcBef>
                <a:spcPts val="500"/>
              </a:spcBef>
              <a:spcAft>
                <a:spcPts val="0"/>
              </a:spcAft>
              <a:buSzPts val="1800"/>
              <a:buChar char="•"/>
            </a:pPr>
            <a:r>
              <a:rPr lang="en-US"/>
              <a:t>Therapeutic areas the investigator has research experience</a:t>
            </a:r>
            <a:endParaRPr/>
          </a:p>
        </p:txBody>
      </p:sp>
      <p:pic>
        <p:nvPicPr>
          <p:cNvPr descr="A close-up of a logo&#10;&#10;AI-generated content may be incorrect." id="724" name="Google Shape;724;g3db61d23d18_3_6"/>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9" name="Shape 729"/>
        <p:cNvGrpSpPr/>
        <p:nvPr/>
      </p:nvGrpSpPr>
      <p:grpSpPr>
        <a:xfrm>
          <a:off x="0" y="0"/>
          <a:ext cx="0" cy="0"/>
          <a:chOff x="0" y="0"/>
          <a:chExt cx="0" cy="0"/>
        </a:xfrm>
      </p:grpSpPr>
      <p:sp>
        <p:nvSpPr>
          <p:cNvPr id="730" name="Google Shape;730;g3db61d23d18_3_0"/>
          <p:cNvSpPr txBox="1"/>
          <p:nvPr>
            <p:ph type="title"/>
          </p:nvPr>
        </p:nvSpPr>
        <p:spPr>
          <a:xfrm>
            <a:off x="838200" y="19217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lang="en-US">
                <a:solidFill>
                  <a:srgbClr val="7030A0"/>
                </a:solidFill>
                <a:latin typeface="Arial"/>
                <a:ea typeface="Arial"/>
                <a:cs typeface="Arial"/>
                <a:sym typeface="Arial"/>
              </a:rPr>
              <a:t>CIRB Review</a:t>
            </a:r>
            <a:endParaRPr>
              <a:solidFill>
                <a:srgbClr val="7030A0"/>
              </a:solidFill>
              <a:latin typeface="Arial"/>
              <a:ea typeface="Arial"/>
              <a:cs typeface="Arial"/>
              <a:sym typeface="Arial"/>
            </a:endParaRPr>
          </a:p>
        </p:txBody>
      </p:sp>
      <p:sp>
        <p:nvSpPr>
          <p:cNvPr id="731" name="Google Shape;731;g3db61d23d18_3_0"/>
          <p:cNvSpPr txBox="1"/>
          <p:nvPr>
            <p:ph idx="1" type="body"/>
          </p:nvPr>
        </p:nvSpPr>
        <p:spPr>
          <a:xfrm>
            <a:off x="838200" y="1322950"/>
            <a:ext cx="10515600" cy="4854000"/>
          </a:xfrm>
          <a:prstGeom prst="rect">
            <a:avLst/>
          </a:prstGeom>
          <a:noFill/>
          <a:ln>
            <a:noFill/>
          </a:ln>
        </p:spPr>
        <p:txBody>
          <a:bodyPr anchorCtr="0" anchor="t" bIns="45700" lIns="91425" spcFirstLastPara="1" rIns="91425" wrap="square" tIns="45700">
            <a:normAutofit/>
          </a:bodyPr>
          <a:lstStyle/>
          <a:p>
            <a:pPr indent="-450850" lvl="0" marL="457200" rtl="0" algn="l">
              <a:lnSpc>
                <a:spcPct val="90000"/>
              </a:lnSpc>
              <a:spcBef>
                <a:spcPts val="1000"/>
              </a:spcBef>
              <a:spcAft>
                <a:spcPts val="0"/>
              </a:spcAft>
              <a:buSzPts val="3500"/>
              <a:buChar char="•"/>
            </a:pPr>
            <a:r>
              <a:rPr lang="en-US"/>
              <a:t>The CCC will submit your Appication </a:t>
            </a:r>
            <a:endParaRPr/>
          </a:p>
          <a:p>
            <a:pPr indent="-450850" lvl="0" marL="457200" rtl="0" algn="l">
              <a:lnSpc>
                <a:spcPct val="90000"/>
              </a:lnSpc>
              <a:spcBef>
                <a:spcPts val="1000"/>
              </a:spcBef>
              <a:spcAft>
                <a:spcPts val="0"/>
              </a:spcAft>
              <a:buSzPts val="3500"/>
              <a:buChar char="•"/>
            </a:pPr>
            <a:r>
              <a:rPr lang="en-US"/>
              <a:t>Site HIPAA authorization waivers are not included in the submission</a:t>
            </a:r>
            <a:endParaRPr/>
          </a:p>
          <a:p>
            <a:pPr indent="-431800" lvl="0" marL="457200" rtl="0" algn="l">
              <a:lnSpc>
                <a:spcPct val="90000"/>
              </a:lnSpc>
              <a:spcBef>
                <a:spcPts val="1000"/>
              </a:spcBef>
              <a:spcAft>
                <a:spcPts val="0"/>
              </a:spcAft>
              <a:buSzPts val="3200"/>
              <a:buChar char="•"/>
            </a:pPr>
            <a:r>
              <a:rPr lang="en-US"/>
              <a:t>Clarifications are sent to the CCC and PI. </a:t>
            </a:r>
            <a:endParaRPr/>
          </a:p>
          <a:p>
            <a:pPr indent="-342900" lvl="1" marL="914400" rtl="0" algn="l">
              <a:lnSpc>
                <a:spcPct val="90000"/>
              </a:lnSpc>
              <a:spcBef>
                <a:spcPts val="1000"/>
              </a:spcBef>
              <a:spcAft>
                <a:spcPts val="0"/>
              </a:spcAft>
              <a:buSzPts val="1800"/>
              <a:buChar char="•"/>
            </a:pPr>
            <a:r>
              <a:rPr lang="en-US"/>
              <a:t>CCC will collaborate with the PI and site team</a:t>
            </a:r>
            <a:endParaRPr/>
          </a:p>
          <a:p>
            <a:pPr indent="-342900" lvl="1" marL="914400" rtl="0" algn="l">
              <a:lnSpc>
                <a:spcPct val="90000"/>
              </a:lnSpc>
              <a:spcBef>
                <a:spcPts val="1000"/>
              </a:spcBef>
              <a:spcAft>
                <a:spcPts val="0"/>
              </a:spcAft>
              <a:buSzPts val="1800"/>
              <a:buChar char="•"/>
            </a:pPr>
            <a:r>
              <a:rPr lang="en-US"/>
              <a:t>Please do not respond directly to advarra in the CIRBI interface.</a:t>
            </a:r>
            <a:endParaRPr/>
          </a:p>
          <a:p>
            <a:pPr indent="-431800" lvl="0" marL="457200" rtl="0" algn="l">
              <a:lnSpc>
                <a:spcPct val="90000"/>
              </a:lnSpc>
              <a:spcBef>
                <a:spcPts val="1000"/>
              </a:spcBef>
              <a:spcAft>
                <a:spcPts val="0"/>
              </a:spcAft>
              <a:buSzPts val="3200"/>
              <a:buChar char="•"/>
            </a:pPr>
            <a:r>
              <a:rPr lang="en-US"/>
              <a:t>Advarra may request consent </a:t>
            </a:r>
            <a:r>
              <a:rPr lang="en-US"/>
              <a:t>language</a:t>
            </a:r>
            <a:r>
              <a:rPr lang="en-US"/>
              <a:t> changes</a:t>
            </a:r>
            <a:endParaRPr/>
          </a:p>
        </p:txBody>
      </p:sp>
      <p:pic>
        <p:nvPicPr>
          <p:cNvPr descr="A close-up of a logo&#10;&#10;AI-generated content may be incorrect." id="732" name="Google Shape;732;g3db61d23d18_3_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7" name="Shape 737"/>
        <p:cNvGrpSpPr/>
        <p:nvPr/>
      </p:nvGrpSpPr>
      <p:grpSpPr>
        <a:xfrm>
          <a:off x="0" y="0"/>
          <a:ext cx="0" cy="0"/>
          <a:chOff x="0" y="0"/>
          <a:chExt cx="0" cy="0"/>
        </a:xfrm>
      </p:grpSpPr>
      <p:sp>
        <p:nvSpPr>
          <p:cNvPr id="738" name="Google Shape;738;g3db61d23d18_3_14"/>
          <p:cNvSpPr txBox="1"/>
          <p:nvPr>
            <p:ph type="title"/>
          </p:nvPr>
        </p:nvSpPr>
        <p:spPr>
          <a:xfrm>
            <a:off x="838200" y="19217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lang="en-US">
                <a:solidFill>
                  <a:srgbClr val="7030A0"/>
                </a:solidFill>
                <a:latin typeface="Arial"/>
                <a:ea typeface="Arial"/>
                <a:cs typeface="Arial"/>
                <a:sym typeface="Arial"/>
              </a:rPr>
              <a:t>Spanish Consent</a:t>
            </a:r>
            <a:endParaRPr>
              <a:solidFill>
                <a:srgbClr val="7030A0"/>
              </a:solidFill>
              <a:latin typeface="Arial"/>
              <a:ea typeface="Arial"/>
              <a:cs typeface="Arial"/>
              <a:sym typeface="Arial"/>
            </a:endParaRPr>
          </a:p>
        </p:txBody>
      </p:sp>
      <p:sp>
        <p:nvSpPr>
          <p:cNvPr id="739" name="Google Shape;739;g3db61d23d18_3_14"/>
          <p:cNvSpPr txBox="1"/>
          <p:nvPr>
            <p:ph idx="1" type="body"/>
          </p:nvPr>
        </p:nvSpPr>
        <p:spPr>
          <a:xfrm>
            <a:off x="838200" y="1322950"/>
            <a:ext cx="10515600" cy="4854000"/>
          </a:xfrm>
          <a:prstGeom prst="rect">
            <a:avLst/>
          </a:prstGeom>
          <a:noFill/>
          <a:ln>
            <a:noFill/>
          </a:ln>
        </p:spPr>
        <p:txBody>
          <a:bodyPr anchorCtr="0" anchor="t" bIns="45700" lIns="91425" spcFirstLastPara="1" rIns="91425" wrap="square" tIns="45700">
            <a:normAutofit lnSpcReduction="10000"/>
          </a:bodyPr>
          <a:lstStyle/>
          <a:p>
            <a:pPr indent="-450850" lvl="0" marL="457200" rtl="0" algn="l">
              <a:lnSpc>
                <a:spcPct val="90000"/>
              </a:lnSpc>
              <a:spcBef>
                <a:spcPts val="1000"/>
              </a:spcBef>
              <a:spcAft>
                <a:spcPts val="0"/>
              </a:spcAft>
              <a:buSzPts val="3500"/>
              <a:buChar char="•"/>
            </a:pPr>
            <a:r>
              <a:rPr lang="en-US"/>
              <a:t>Sites without site specific </a:t>
            </a:r>
            <a:r>
              <a:rPr lang="en-US"/>
              <a:t>language</a:t>
            </a:r>
            <a:r>
              <a:rPr lang="en-US"/>
              <a:t> will </a:t>
            </a:r>
            <a:r>
              <a:rPr lang="en-US"/>
              <a:t>receive</a:t>
            </a:r>
            <a:r>
              <a:rPr lang="en-US"/>
              <a:t> them with IRB approval</a:t>
            </a:r>
            <a:endParaRPr/>
          </a:p>
          <a:p>
            <a:pPr indent="-444500" lvl="0" marL="457200" rtl="0" algn="l">
              <a:lnSpc>
                <a:spcPct val="90000"/>
              </a:lnSpc>
              <a:spcBef>
                <a:spcPts val="0"/>
              </a:spcBef>
              <a:spcAft>
                <a:spcPts val="0"/>
              </a:spcAft>
              <a:buSzPts val="3400"/>
              <a:buChar char="•"/>
            </a:pPr>
            <a:r>
              <a:rPr lang="en-US"/>
              <a:t>Site specific language is required to be translated via a modification after IRB approval</a:t>
            </a:r>
            <a:endParaRPr/>
          </a:p>
          <a:p>
            <a:pPr indent="-342900" lvl="1" marL="914400" rtl="0" algn="l">
              <a:lnSpc>
                <a:spcPct val="90000"/>
              </a:lnSpc>
              <a:spcBef>
                <a:spcPts val="0"/>
              </a:spcBef>
              <a:spcAft>
                <a:spcPts val="0"/>
              </a:spcAft>
              <a:buSzPts val="1800"/>
              <a:buChar char="•"/>
            </a:pPr>
            <a:r>
              <a:rPr lang="en-US"/>
              <a:t>If your site already has translated </a:t>
            </a:r>
            <a:r>
              <a:rPr lang="en-US"/>
              <a:t>boilerplate</a:t>
            </a:r>
            <a:r>
              <a:rPr lang="en-US"/>
              <a:t> we can submit please email Vince</a:t>
            </a:r>
            <a:endParaRPr/>
          </a:p>
          <a:p>
            <a:pPr indent="-444500" lvl="0" marL="457200" rtl="0" algn="l">
              <a:lnSpc>
                <a:spcPct val="90000"/>
              </a:lnSpc>
              <a:spcBef>
                <a:spcPts val="0"/>
              </a:spcBef>
              <a:spcAft>
                <a:spcPts val="0"/>
              </a:spcAft>
              <a:buSzPts val="3400"/>
              <a:buChar char="•"/>
            </a:pPr>
            <a:r>
              <a:rPr lang="en-US"/>
              <a:t>These are currently in process for all CIRB approved sites</a:t>
            </a:r>
            <a:endParaRPr/>
          </a:p>
          <a:p>
            <a:pPr indent="-444500" lvl="0" marL="457200" rtl="0" algn="l">
              <a:lnSpc>
                <a:spcPct val="90000"/>
              </a:lnSpc>
              <a:spcBef>
                <a:spcPts val="0"/>
              </a:spcBef>
              <a:spcAft>
                <a:spcPts val="0"/>
              </a:spcAft>
              <a:buSzPts val="3400"/>
              <a:buChar char="•"/>
            </a:pPr>
            <a:r>
              <a:rPr lang="en-US"/>
              <a:t>Will be in the eConsent build</a:t>
            </a:r>
            <a:endParaRPr/>
          </a:p>
          <a:p>
            <a:pPr indent="0" lvl="0" marL="0" rtl="0" algn="l">
              <a:lnSpc>
                <a:spcPct val="90000"/>
              </a:lnSpc>
              <a:spcBef>
                <a:spcPts val="1000"/>
              </a:spcBef>
              <a:spcAft>
                <a:spcPts val="0"/>
              </a:spcAft>
              <a:buNone/>
            </a:pPr>
            <a:r>
              <a:t/>
            </a:r>
            <a:endParaRPr/>
          </a:p>
          <a:p>
            <a:pPr indent="-431800" lvl="0" marL="457200" rtl="0" algn="l">
              <a:lnSpc>
                <a:spcPct val="90000"/>
              </a:lnSpc>
              <a:spcBef>
                <a:spcPts val="1000"/>
              </a:spcBef>
              <a:spcAft>
                <a:spcPts val="0"/>
              </a:spcAft>
              <a:buSzPts val="3200"/>
              <a:buChar char="•"/>
            </a:pPr>
            <a:r>
              <a:rPr lang="en-US"/>
              <a:t>Long form translations to other </a:t>
            </a:r>
            <a:r>
              <a:rPr lang="en-US"/>
              <a:t>languages</a:t>
            </a:r>
            <a:r>
              <a:rPr lang="en-US"/>
              <a:t> are considered on a case by case basis</a:t>
            </a:r>
            <a:endParaRPr/>
          </a:p>
        </p:txBody>
      </p:sp>
      <p:pic>
        <p:nvPicPr>
          <p:cNvPr descr="A close-up of a logo&#10;&#10;AI-generated content may be incorrect." id="740" name="Google Shape;740;g3db61d23d18_3_14"/>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sp>
        <p:nvSpPr>
          <p:cNvPr id="746" name="Google Shape;746;g3db61d23d18_3_50"/>
          <p:cNvSpPr txBox="1"/>
          <p:nvPr>
            <p:ph type="title"/>
          </p:nvPr>
        </p:nvSpPr>
        <p:spPr>
          <a:xfrm>
            <a:off x="838200" y="19217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lang="en-US">
                <a:solidFill>
                  <a:srgbClr val="7030A0"/>
                </a:solidFill>
                <a:latin typeface="Arial"/>
                <a:ea typeface="Arial"/>
                <a:cs typeface="Arial"/>
                <a:sym typeface="Arial"/>
              </a:rPr>
              <a:t>After CIRB approval</a:t>
            </a:r>
            <a:endParaRPr>
              <a:solidFill>
                <a:srgbClr val="7030A0"/>
              </a:solidFill>
              <a:latin typeface="Arial"/>
              <a:ea typeface="Arial"/>
              <a:cs typeface="Arial"/>
              <a:sym typeface="Arial"/>
            </a:endParaRPr>
          </a:p>
        </p:txBody>
      </p:sp>
      <p:sp>
        <p:nvSpPr>
          <p:cNvPr id="747" name="Google Shape;747;g3db61d23d18_3_50"/>
          <p:cNvSpPr txBox="1"/>
          <p:nvPr>
            <p:ph idx="1" type="body"/>
          </p:nvPr>
        </p:nvSpPr>
        <p:spPr>
          <a:xfrm>
            <a:off x="838200" y="1322950"/>
            <a:ext cx="10515600" cy="4854000"/>
          </a:xfrm>
          <a:prstGeom prst="rect">
            <a:avLst/>
          </a:prstGeom>
          <a:noFill/>
          <a:ln>
            <a:noFill/>
          </a:ln>
        </p:spPr>
        <p:txBody>
          <a:bodyPr anchorCtr="0" anchor="t" bIns="45700" lIns="91425" spcFirstLastPara="1" rIns="91425" wrap="square" tIns="45700">
            <a:normAutofit/>
          </a:bodyPr>
          <a:lstStyle/>
          <a:p>
            <a:pPr indent="-431800" lvl="0" marL="457200" rtl="0" algn="l">
              <a:lnSpc>
                <a:spcPct val="90000"/>
              </a:lnSpc>
              <a:spcBef>
                <a:spcPts val="1000"/>
              </a:spcBef>
              <a:spcAft>
                <a:spcPts val="0"/>
              </a:spcAft>
              <a:buSzPts val="3200"/>
              <a:buChar char="•"/>
            </a:pPr>
            <a:r>
              <a:rPr lang="en-US"/>
              <a:t>Complete readiness call if pending</a:t>
            </a:r>
            <a:endParaRPr/>
          </a:p>
          <a:p>
            <a:pPr indent="-342900" lvl="1" marL="914400" rtl="0" algn="l">
              <a:lnSpc>
                <a:spcPct val="90000"/>
              </a:lnSpc>
              <a:spcBef>
                <a:spcPts val="0"/>
              </a:spcBef>
              <a:spcAft>
                <a:spcPts val="0"/>
              </a:spcAft>
              <a:buSzPts val="1800"/>
              <a:buChar char="•"/>
            </a:pPr>
            <a:r>
              <a:rPr lang="en-US"/>
              <a:t>Megan will reach out to schedule - PI &amp; PSC are required</a:t>
            </a:r>
            <a:endParaRPr/>
          </a:p>
          <a:p>
            <a:pPr indent="-431800" lvl="0" marL="457200" rtl="0" algn="l">
              <a:lnSpc>
                <a:spcPct val="90000"/>
              </a:lnSpc>
              <a:spcBef>
                <a:spcPts val="0"/>
              </a:spcBef>
              <a:spcAft>
                <a:spcPts val="0"/>
              </a:spcAft>
              <a:buSzPts val="3200"/>
              <a:buChar char="•"/>
            </a:pPr>
            <a:r>
              <a:rPr lang="en-US"/>
              <a:t>Address any outstanding items on readiness checklist</a:t>
            </a:r>
            <a:endParaRPr/>
          </a:p>
          <a:p>
            <a:pPr indent="-431800" lvl="0" marL="457200" rtl="0" algn="l">
              <a:lnSpc>
                <a:spcPct val="90000"/>
              </a:lnSpc>
              <a:spcBef>
                <a:spcPts val="0"/>
              </a:spcBef>
              <a:spcAft>
                <a:spcPts val="0"/>
              </a:spcAft>
              <a:buSzPts val="3200"/>
              <a:buChar char="•"/>
            </a:pPr>
            <a:r>
              <a:rPr lang="en-US"/>
              <a:t>Complete upload of any outstanding Regulatory documents</a:t>
            </a:r>
            <a:endParaRPr/>
          </a:p>
          <a:p>
            <a:pPr indent="-342900" lvl="1" marL="914400" rtl="0" algn="l">
              <a:lnSpc>
                <a:spcPct val="90000"/>
              </a:lnSpc>
              <a:spcBef>
                <a:spcPts val="0"/>
              </a:spcBef>
              <a:spcAft>
                <a:spcPts val="0"/>
              </a:spcAft>
              <a:buSzPts val="1800"/>
              <a:buChar char="•"/>
            </a:pPr>
            <a:r>
              <a:rPr lang="en-US"/>
              <a:t>eDOA</a:t>
            </a:r>
            <a:endParaRPr/>
          </a:p>
          <a:p>
            <a:pPr indent="-342900" lvl="1" marL="914400" rtl="0" algn="l">
              <a:lnSpc>
                <a:spcPct val="90000"/>
              </a:lnSpc>
              <a:spcBef>
                <a:spcPts val="0"/>
              </a:spcBef>
              <a:spcAft>
                <a:spcPts val="0"/>
              </a:spcAft>
              <a:buSzPts val="1800"/>
              <a:buChar char="•"/>
            </a:pPr>
            <a:r>
              <a:rPr lang="en-US"/>
              <a:t>Pharmacy documents</a:t>
            </a:r>
            <a:endParaRPr/>
          </a:p>
          <a:p>
            <a:pPr indent="-342900" lvl="1" marL="914400" rtl="0" algn="l">
              <a:lnSpc>
                <a:spcPct val="90000"/>
              </a:lnSpc>
              <a:spcBef>
                <a:spcPts val="0"/>
              </a:spcBef>
              <a:spcAft>
                <a:spcPts val="0"/>
              </a:spcAft>
              <a:buSzPts val="1800"/>
              <a:buChar char="•"/>
            </a:pPr>
            <a:r>
              <a:rPr lang="en-US"/>
              <a:t>1572 - Do not include lab or pharmacy</a:t>
            </a:r>
            <a:endParaRPr/>
          </a:p>
          <a:p>
            <a:pPr indent="-431800" lvl="0" marL="457200" rtl="0" algn="l">
              <a:lnSpc>
                <a:spcPct val="90000"/>
              </a:lnSpc>
              <a:spcBef>
                <a:spcPts val="0"/>
              </a:spcBef>
              <a:spcAft>
                <a:spcPts val="0"/>
              </a:spcAft>
              <a:buSzPts val="3200"/>
              <a:buChar char="•"/>
            </a:pPr>
            <a:r>
              <a:rPr lang="en-US"/>
              <a:t>Prep your clinical teams and set a launch date</a:t>
            </a:r>
            <a:endParaRPr/>
          </a:p>
          <a:p>
            <a:pPr indent="-431800" lvl="0" marL="457200" rtl="0" algn="l">
              <a:lnSpc>
                <a:spcPct val="90000"/>
              </a:lnSpc>
              <a:spcBef>
                <a:spcPts val="0"/>
              </a:spcBef>
              <a:spcAft>
                <a:spcPts val="0"/>
              </a:spcAft>
              <a:buSzPts val="3200"/>
              <a:buChar char="•"/>
            </a:pPr>
            <a:r>
              <a:rPr lang="en-US"/>
              <a:t>We will confirm if you are ready to </a:t>
            </a:r>
            <a:r>
              <a:rPr lang="en-US"/>
              <a:t>receive</a:t>
            </a:r>
            <a:r>
              <a:rPr lang="en-US"/>
              <a:t> drug.</a:t>
            </a:r>
            <a:endParaRPr/>
          </a:p>
          <a:p>
            <a:pPr indent="-431800" lvl="0" marL="457200" rtl="0" algn="l">
              <a:lnSpc>
                <a:spcPct val="90000"/>
              </a:lnSpc>
              <a:spcBef>
                <a:spcPts val="0"/>
              </a:spcBef>
              <a:spcAft>
                <a:spcPts val="0"/>
              </a:spcAft>
              <a:buSzPts val="3200"/>
              <a:buChar char="•"/>
            </a:pPr>
            <a:r>
              <a:rPr lang="en-US"/>
              <a:t>Once drug is </a:t>
            </a:r>
            <a:r>
              <a:rPr lang="en-US"/>
              <a:t>received</a:t>
            </a:r>
            <a:r>
              <a:rPr lang="en-US"/>
              <a:t> and all regulatory items are address you will be open for enrollment </a:t>
            </a:r>
            <a:endParaRPr/>
          </a:p>
        </p:txBody>
      </p:sp>
      <p:pic>
        <p:nvPicPr>
          <p:cNvPr descr="A close-up of a logo&#10;&#10;AI-generated content may be incorrect." id="748" name="Google Shape;748;g3db61d23d18_3_5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52" name="Shape 752"/>
        <p:cNvGrpSpPr/>
        <p:nvPr/>
      </p:nvGrpSpPr>
      <p:grpSpPr>
        <a:xfrm>
          <a:off x="0" y="0"/>
          <a:ext cx="0" cy="0"/>
          <a:chOff x="0" y="0"/>
          <a:chExt cx="0" cy="0"/>
        </a:xfrm>
      </p:grpSpPr>
      <p:sp>
        <p:nvSpPr>
          <p:cNvPr id="753" name="Google Shape;753;g3db61d23d18_3_20"/>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54" name="Google Shape;754;g3db61d23d18_3_20"/>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755" name="Google Shape;755;g3db61d23d18_3_20"/>
          <p:cNvGrpSpPr/>
          <p:nvPr/>
        </p:nvGrpSpPr>
        <p:grpSpPr>
          <a:xfrm>
            <a:off x="1303402" y="3985"/>
            <a:ext cx="9772765" cy="6858000"/>
            <a:chOff x="1303402" y="3985"/>
            <a:chExt cx="9772765" cy="6858000"/>
          </a:xfrm>
        </p:grpSpPr>
        <p:sp>
          <p:nvSpPr>
            <p:cNvPr id="756" name="Google Shape;756;g3db61d23d18_3_20"/>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57" name="Google Shape;757;g3db61d23d18_3_20"/>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58" name="Google Shape;758;g3db61d23d18_3_20"/>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59" name="Google Shape;759;g3db61d23d18_3_20"/>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60" name="Google Shape;760;g3db61d23d18_3_20"/>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61" name="Google Shape;761;g3db61d23d18_3_20"/>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62" name="Google Shape;762;g3db61d23d18_3_20"/>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763" name="Google Shape;763;g3db61d23d18_3_20"/>
          <p:cNvSpPr txBox="1"/>
          <p:nvPr>
            <p:ph type="ctrTitle"/>
          </p:nvPr>
        </p:nvSpPr>
        <p:spPr>
          <a:xfrm>
            <a:off x="3215400" y="2217701"/>
            <a:ext cx="5760900" cy="1911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900">
                <a:latin typeface="Arial"/>
                <a:ea typeface="Arial"/>
                <a:cs typeface="Arial"/>
                <a:sym typeface="Arial"/>
              </a:rPr>
              <a:t>eConsent</a:t>
            </a:r>
            <a:endParaRPr b="1" sz="49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764" name="Google Shape;764;g3db61d23d18_3_20"/>
          <p:cNvSpPr txBox="1"/>
          <p:nvPr>
            <p:ph idx="1" type="subTitle"/>
          </p:nvPr>
        </p:nvSpPr>
        <p:spPr>
          <a:xfrm>
            <a:off x="3215729" y="429020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Vince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763"/>
                                        </p:tgtEl>
                                        <p:attrNameLst>
                                          <p:attrName>style.visibility</p:attrName>
                                        </p:attrNameLst>
                                      </p:cBhvr>
                                      <p:to>
                                        <p:strVal val="visible"/>
                                      </p:to>
                                    </p:set>
                                    <p:animEffect filter="fade" transition="in">
                                      <p:cBhvr>
                                        <p:cTn dur="1000"/>
                                        <p:tgtEl>
                                          <p:spTgt spid="763"/>
                                        </p:tgtEl>
                                      </p:cBhvr>
                                    </p:animEffect>
                                  </p:childTnLst>
                                </p:cTn>
                              </p:par>
                              <p:par>
                                <p:cTn fill="hold" nodeType="withEffect" presetClass="entr" presetID="10" presetSubtype="0">
                                  <p:stCondLst>
                                    <p:cond delay="1000"/>
                                  </p:stCondLst>
                                  <p:childTnLst>
                                    <p:set>
                                      <p:cBhvr>
                                        <p:cTn dur="1" fill="hold">
                                          <p:stCondLst>
                                            <p:cond delay="0"/>
                                          </p:stCondLst>
                                        </p:cTn>
                                        <p:tgtEl>
                                          <p:spTgt spid="764">
                                            <p:txEl>
                                              <p:pRg end="0" st="0"/>
                                            </p:txEl>
                                          </p:spTgt>
                                        </p:tgtEl>
                                        <p:attrNameLst>
                                          <p:attrName>style.visibility</p:attrName>
                                        </p:attrNameLst>
                                      </p:cBhvr>
                                      <p:to>
                                        <p:strVal val="visible"/>
                                      </p:to>
                                    </p:set>
                                    <p:animEffect filter="fade" transition="in">
                                      <p:cBhvr>
                                        <p:cTn dur="1000"/>
                                        <p:tgtEl>
                                          <p:spTgt spid="764">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9" name="Shape 769"/>
        <p:cNvGrpSpPr/>
        <p:nvPr/>
      </p:nvGrpSpPr>
      <p:grpSpPr>
        <a:xfrm>
          <a:off x="0" y="0"/>
          <a:ext cx="0" cy="0"/>
          <a:chOff x="0" y="0"/>
          <a:chExt cx="0" cy="0"/>
        </a:xfrm>
      </p:grpSpPr>
      <p:sp>
        <p:nvSpPr>
          <p:cNvPr id="770" name="Google Shape;770;g3d422ecfddc_0_650"/>
          <p:cNvSpPr txBox="1"/>
          <p:nvPr>
            <p:ph type="title"/>
          </p:nvPr>
        </p:nvSpPr>
        <p:spPr>
          <a:xfrm>
            <a:off x="796825" y="38167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lang="en-US">
                <a:solidFill>
                  <a:srgbClr val="7030A0"/>
                </a:solidFill>
                <a:latin typeface="Arial"/>
                <a:ea typeface="Arial"/>
                <a:cs typeface="Arial"/>
                <a:sym typeface="Arial"/>
              </a:rPr>
              <a:t>e-Consent</a:t>
            </a:r>
            <a:endParaRPr>
              <a:solidFill>
                <a:srgbClr val="7030A0"/>
              </a:solidFill>
              <a:latin typeface="Arial"/>
              <a:ea typeface="Arial"/>
              <a:cs typeface="Arial"/>
              <a:sym typeface="Arial"/>
            </a:endParaRPr>
          </a:p>
        </p:txBody>
      </p:sp>
      <p:sp>
        <p:nvSpPr>
          <p:cNvPr id="771" name="Google Shape;771;g3d422ecfddc_0_650"/>
          <p:cNvSpPr txBox="1"/>
          <p:nvPr>
            <p:ph idx="1" type="body"/>
          </p:nvPr>
        </p:nvSpPr>
        <p:spPr>
          <a:xfrm>
            <a:off x="838200" y="1586625"/>
            <a:ext cx="10515600" cy="4590300"/>
          </a:xfrm>
          <a:prstGeom prst="rect">
            <a:avLst/>
          </a:prstGeom>
          <a:noFill/>
          <a:ln>
            <a:noFill/>
          </a:ln>
        </p:spPr>
        <p:txBody>
          <a:bodyPr anchorCtr="0" anchor="t" bIns="45700" lIns="91425" spcFirstLastPara="1" rIns="91425" wrap="square" tIns="45700">
            <a:normAutofit fontScale="92500" lnSpcReduction="20000"/>
          </a:bodyPr>
          <a:lstStyle/>
          <a:p>
            <a:pPr indent="-434181" lvl="0" marL="457200" rtl="0" algn="l">
              <a:lnSpc>
                <a:spcPct val="90000"/>
              </a:lnSpc>
              <a:spcBef>
                <a:spcPts val="1000"/>
              </a:spcBef>
              <a:spcAft>
                <a:spcPts val="0"/>
              </a:spcAft>
              <a:buSzPct val="125000"/>
              <a:buChar char="•"/>
            </a:pPr>
            <a:r>
              <a:rPr lang="en-US"/>
              <a:t>RedCap Electronic consent is the prefered way to collect informed consent forms for SIREN</a:t>
            </a:r>
            <a:endParaRPr/>
          </a:p>
          <a:p>
            <a:pPr indent="0" lvl="0" marL="457200" rtl="0" algn="l">
              <a:lnSpc>
                <a:spcPct val="90000"/>
              </a:lnSpc>
              <a:spcBef>
                <a:spcPts val="1000"/>
              </a:spcBef>
              <a:spcAft>
                <a:spcPts val="0"/>
              </a:spcAft>
              <a:buSzPct val="75630"/>
              <a:buNone/>
            </a:pPr>
            <a:r>
              <a:t/>
            </a:r>
            <a:endParaRPr/>
          </a:p>
          <a:p>
            <a:pPr indent="-434181" lvl="0" marL="457200" rtl="0" algn="l">
              <a:lnSpc>
                <a:spcPct val="90000"/>
              </a:lnSpc>
              <a:spcBef>
                <a:spcPts val="1000"/>
              </a:spcBef>
              <a:spcAft>
                <a:spcPts val="0"/>
              </a:spcAft>
              <a:buSzPct val="125000"/>
              <a:buChar char="•"/>
            </a:pPr>
            <a:r>
              <a:rPr b="1" lang="en-US"/>
              <a:t>EFIC enrollments only</a:t>
            </a:r>
            <a:endParaRPr b="1"/>
          </a:p>
          <a:p>
            <a:pPr indent="0" lvl="0" marL="457200" rtl="0" algn="l">
              <a:lnSpc>
                <a:spcPct val="90000"/>
              </a:lnSpc>
              <a:spcBef>
                <a:spcPts val="1000"/>
              </a:spcBef>
              <a:spcAft>
                <a:spcPts val="0"/>
              </a:spcAft>
              <a:buSzPct val="64286"/>
              <a:buNone/>
            </a:pPr>
            <a:r>
              <a:t/>
            </a:r>
            <a:endParaRPr/>
          </a:p>
          <a:p>
            <a:pPr indent="-434181" lvl="0" marL="457200" rtl="0" algn="l">
              <a:lnSpc>
                <a:spcPct val="90000"/>
              </a:lnSpc>
              <a:spcBef>
                <a:spcPts val="1000"/>
              </a:spcBef>
              <a:spcAft>
                <a:spcPts val="0"/>
              </a:spcAft>
              <a:buSzPct val="125000"/>
              <a:buChar char="•"/>
            </a:pPr>
            <a:r>
              <a:rPr lang="en-US"/>
              <a:t>Best for remote verification</a:t>
            </a:r>
            <a:endParaRPr/>
          </a:p>
          <a:p>
            <a:pPr indent="0" lvl="0" marL="457200" rtl="0" algn="l">
              <a:lnSpc>
                <a:spcPct val="90000"/>
              </a:lnSpc>
              <a:spcBef>
                <a:spcPts val="1000"/>
              </a:spcBef>
              <a:spcAft>
                <a:spcPts val="0"/>
              </a:spcAft>
              <a:buSzPct val="64286"/>
              <a:buNone/>
            </a:pPr>
            <a:r>
              <a:t/>
            </a:r>
            <a:endParaRPr/>
          </a:p>
          <a:p>
            <a:pPr indent="-434181" lvl="0" marL="457200" rtl="0" algn="l">
              <a:lnSpc>
                <a:spcPct val="90000"/>
              </a:lnSpc>
              <a:spcBef>
                <a:spcPts val="1000"/>
              </a:spcBef>
              <a:spcAft>
                <a:spcPts val="0"/>
              </a:spcAft>
              <a:buSzPct val="125000"/>
              <a:buChar char="•"/>
            </a:pPr>
            <a:r>
              <a:rPr lang="en-US"/>
              <a:t>Site Specific link</a:t>
            </a:r>
            <a:endParaRPr/>
          </a:p>
          <a:p>
            <a:pPr indent="-334328" lvl="1" marL="914400" rtl="0" algn="l">
              <a:lnSpc>
                <a:spcPct val="90000"/>
              </a:lnSpc>
              <a:spcBef>
                <a:spcPts val="0"/>
              </a:spcBef>
              <a:spcAft>
                <a:spcPts val="0"/>
              </a:spcAft>
              <a:buSzPct val="75000"/>
              <a:buChar char="•"/>
            </a:pPr>
            <a:r>
              <a:rPr lang="en-US"/>
              <a:t>Will include site language</a:t>
            </a:r>
            <a:endParaRPr/>
          </a:p>
          <a:p>
            <a:pPr indent="-334328" lvl="1" marL="914400" rtl="0" algn="l">
              <a:lnSpc>
                <a:spcPct val="90000"/>
              </a:lnSpc>
              <a:spcBef>
                <a:spcPts val="0"/>
              </a:spcBef>
              <a:spcAft>
                <a:spcPts val="0"/>
              </a:spcAft>
              <a:buSzPct val="75000"/>
              <a:buChar char="•"/>
            </a:pPr>
            <a:r>
              <a:rPr lang="en-US"/>
              <a:t>Will include local HIPAA waivers and experimental bill of rights</a:t>
            </a:r>
            <a:endParaRPr/>
          </a:p>
          <a:p>
            <a:pPr indent="-334327" lvl="2" marL="1371600" rtl="0" algn="l">
              <a:lnSpc>
                <a:spcPct val="90000"/>
              </a:lnSpc>
              <a:spcBef>
                <a:spcPts val="0"/>
              </a:spcBef>
              <a:spcAft>
                <a:spcPts val="0"/>
              </a:spcAft>
              <a:buSzPct val="90000"/>
              <a:buChar char="•"/>
            </a:pPr>
            <a:r>
              <a:rPr lang="en-US"/>
              <a:t>Please send these to Vince and double check they are in your build</a:t>
            </a:r>
            <a:endParaRPr/>
          </a:p>
          <a:p>
            <a:pPr indent="-434181" lvl="0" marL="457200" rtl="0" algn="l">
              <a:lnSpc>
                <a:spcPct val="90000"/>
              </a:lnSpc>
              <a:spcBef>
                <a:spcPts val="1000"/>
              </a:spcBef>
              <a:spcAft>
                <a:spcPts val="0"/>
              </a:spcAft>
              <a:buSzPct val="125000"/>
              <a:buChar char="•"/>
            </a:pPr>
            <a:r>
              <a:rPr lang="en-US"/>
              <a:t>Part 11 compliant</a:t>
            </a:r>
            <a:endParaRPr/>
          </a:p>
        </p:txBody>
      </p:sp>
      <p:pic>
        <p:nvPicPr>
          <p:cNvPr descr="A close-up of a logo&#10;&#10;AI-generated content may be incorrect." id="772" name="Google Shape;772;g3d422ecfddc_0_65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7" name="Shape 777"/>
        <p:cNvGrpSpPr/>
        <p:nvPr/>
      </p:nvGrpSpPr>
      <p:grpSpPr>
        <a:xfrm>
          <a:off x="0" y="0"/>
          <a:ext cx="0" cy="0"/>
          <a:chOff x="0" y="0"/>
          <a:chExt cx="0" cy="0"/>
        </a:xfrm>
      </p:grpSpPr>
      <p:pic>
        <p:nvPicPr>
          <p:cNvPr id="778" name="Google Shape;778;g3d460df9019_0_1"/>
          <p:cNvPicPr preferRelativeResize="0"/>
          <p:nvPr/>
        </p:nvPicPr>
        <p:blipFill rotWithShape="1">
          <a:blip r:embed="rId3">
            <a:alphaModFix/>
          </a:blip>
          <a:srcRect b="0" l="0" r="0" t="0"/>
          <a:stretch/>
        </p:blipFill>
        <p:spPr>
          <a:xfrm>
            <a:off x="4345457" y="0"/>
            <a:ext cx="7801688" cy="6858001"/>
          </a:xfrm>
          <a:prstGeom prst="rect">
            <a:avLst/>
          </a:prstGeom>
          <a:noFill/>
          <a:ln>
            <a:noFill/>
          </a:ln>
        </p:spPr>
      </p:pic>
      <p:sp>
        <p:nvSpPr>
          <p:cNvPr id="779" name="Google Shape;779;g3d460df9019_0_1"/>
          <p:cNvSpPr txBox="1"/>
          <p:nvPr/>
        </p:nvSpPr>
        <p:spPr>
          <a:xfrm>
            <a:off x="146125" y="459300"/>
            <a:ext cx="3977100" cy="5991600"/>
          </a:xfrm>
          <a:prstGeom prst="rect">
            <a:avLst/>
          </a:prstGeom>
          <a:noFill/>
          <a:ln>
            <a:noFill/>
          </a:ln>
        </p:spPr>
        <p:txBody>
          <a:bodyPr anchorCtr="0" anchor="ctr" bIns="91425" lIns="91425" spcFirstLastPara="1" rIns="91425" wrap="square" tIns="91425">
            <a:noAutofit/>
          </a:bodyPr>
          <a:lstStyle/>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Test link to be used by all sites.</a:t>
            </a:r>
            <a:endParaRPr b="0" i="0" sz="28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Site specific builds will have unique links in WebDCU</a:t>
            </a:r>
            <a:endParaRPr b="0" i="0" sz="2800" u="none" cap="none" strike="noStrike">
              <a:solidFill>
                <a:schemeClr val="dk1"/>
              </a:solidFill>
              <a:latin typeface="Arial"/>
              <a:ea typeface="Arial"/>
              <a:cs typeface="Arial"/>
              <a:sym typeface="Arial"/>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4" name="Shape 784"/>
        <p:cNvGrpSpPr/>
        <p:nvPr/>
      </p:nvGrpSpPr>
      <p:grpSpPr>
        <a:xfrm>
          <a:off x="0" y="0"/>
          <a:ext cx="0" cy="0"/>
          <a:chOff x="0" y="0"/>
          <a:chExt cx="0" cy="0"/>
        </a:xfrm>
      </p:grpSpPr>
      <p:sp>
        <p:nvSpPr>
          <p:cNvPr id="785" name="Google Shape;785;g3d460df9019_0_21"/>
          <p:cNvSpPr txBox="1"/>
          <p:nvPr/>
        </p:nvSpPr>
        <p:spPr>
          <a:xfrm>
            <a:off x="146125" y="459300"/>
            <a:ext cx="3977100" cy="5991600"/>
          </a:xfrm>
          <a:prstGeom prst="rect">
            <a:avLst/>
          </a:prstGeom>
          <a:noFill/>
          <a:ln>
            <a:noFill/>
          </a:ln>
        </p:spPr>
        <p:txBody>
          <a:bodyPr anchorCtr="0" anchor="ctr" bIns="91425" lIns="91425" spcFirstLastPara="1" rIns="91425" wrap="square" tIns="91425">
            <a:noAutofit/>
          </a:bodyPr>
          <a:lstStyle/>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In person vs over phone will dictate the attestation pathway</a:t>
            </a:r>
            <a:endParaRPr b="0" i="0" sz="28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Ensure correct relationship is being selected</a:t>
            </a:r>
            <a:endParaRPr b="0" i="0" sz="28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Participation Y/N will require a signature either way</a:t>
            </a:r>
            <a:endParaRPr b="0" i="0" sz="2800" u="none" cap="none" strike="noStrike">
              <a:solidFill>
                <a:schemeClr val="dk1"/>
              </a:solidFill>
              <a:latin typeface="Arial"/>
              <a:ea typeface="Arial"/>
              <a:cs typeface="Arial"/>
              <a:sym typeface="Arial"/>
            </a:endParaRPr>
          </a:p>
        </p:txBody>
      </p:sp>
      <p:pic>
        <p:nvPicPr>
          <p:cNvPr id="786" name="Google Shape;786;g3d460df9019_0_21"/>
          <p:cNvPicPr preferRelativeResize="0"/>
          <p:nvPr/>
        </p:nvPicPr>
        <p:blipFill rotWithShape="1">
          <a:blip r:embed="rId3">
            <a:alphaModFix/>
          </a:blip>
          <a:srcRect b="0" l="0" r="0" t="0"/>
          <a:stretch/>
        </p:blipFill>
        <p:spPr>
          <a:xfrm>
            <a:off x="4275625" y="152400"/>
            <a:ext cx="7763974" cy="6449250"/>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1" name="Shape 791"/>
        <p:cNvGrpSpPr/>
        <p:nvPr/>
      </p:nvGrpSpPr>
      <p:grpSpPr>
        <a:xfrm>
          <a:off x="0" y="0"/>
          <a:ext cx="0" cy="0"/>
          <a:chOff x="0" y="0"/>
          <a:chExt cx="0" cy="0"/>
        </a:xfrm>
      </p:grpSpPr>
      <p:sp>
        <p:nvSpPr>
          <p:cNvPr id="792" name="Google Shape;792;g3d460df9019_0_29"/>
          <p:cNvSpPr txBox="1"/>
          <p:nvPr/>
        </p:nvSpPr>
        <p:spPr>
          <a:xfrm>
            <a:off x="146125" y="459300"/>
            <a:ext cx="3977100" cy="5991600"/>
          </a:xfrm>
          <a:prstGeom prst="rect">
            <a:avLst/>
          </a:prstGeom>
          <a:noFill/>
          <a:ln>
            <a:noFill/>
          </a:ln>
        </p:spPr>
        <p:txBody>
          <a:bodyPr anchorCtr="0" anchor="ctr" bIns="91425" lIns="91425" spcFirstLastPara="1" rIns="91425" wrap="square" tIns="91425">
            <a:noAutofit/>
          </a:bodyPr>
          <a:lstStyle/>
          <a:p>
            <a:pPr indent="-406400" lvl="0" marL="457200" marR="0" rtl="0" algn="l">
              <a:lnSpc>
                <a:spcPct val="100000"/>
              </a:lnSpc>
              <a:spcBef>
                <a:spcPts val="0"/>
              </a:spcBef>
              <a:spcAft>
                <a:spcPts val="0"/>
              </a:spcAft>
              <a:buClr>
                <a:schemeClr val="dk1"/>
              </a:buClr>
              <a:buSzPts val="2800"/>
              <a:buFont typeface="Arial"/>
              <a:buChar char="●"/>
            </a:pPr>
            <a:r>
              <a:rPr lang="en-US" sz="2800">
                <a:solidFill>
                  <a:schemeClr val="dk1"/>
                </a:solidFill>
              </a:rPr>
              <a:t>Attestation</a:t>
            </a:r>
            <a:r>
              <a:rPr b="0" i="0" lang="en-US" sz="2800" u="none" cap="none" strike="noStrike">
                <a:solidFill>
                  <a:schemeClr val="dk1"/>
                </a:solidFill>
                <a:latin typeface="Arial"/>
                <a:ea typeface="Arial"/>
                <a:cs typeface="Arial"/>
                <a:sym typeface="Arial"/>
              </a:rPr>
              <a:t> of consent by the authorized study team member collecting consent</a:t>
            </a:r>
            <a:endParaRPr b="0" i="0" sz="28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If collected on paper or remote this will be sent in a seperate form</a:t>
            </a:r>
            <a:endParaRPr b="0" i="0" sz="2800" u="none" cap="none" strike="noStrike">
              <a:solidFill>
                <a:schemeClr val="dk1"/>
              </a:solidFill>
              <a:latin typeface="Arial"/>
              <a:ea typeface="Arial"/>
              <a:cs typeface="Arial"/>
              <a:sym typeface="Arial"/>
            </a:endParaRPr>
          </a:p>
        </p:txBody>
      </p:sp>
      <p:pic>
        <p:nvPicPr>
          <p:cNvPr id="793" name="Google Shape;793;g3d460df9019_0_29"/>
          <p:cNvPicPr preferRelativeResize="0"/>
          <p:nvPr/>
        </p:nvPicPr>
        <p:blipFill rotWithShape="1">
          <a:blip r:embed="rId3">
            <a:alphaModFix/>
          </a:blip>
          <a:srcRect b="0" l="0" r="0" t="0"/>
          <a:stretch/>
        </p:blipFill>
        <p:spPr>
          <a:xfrm>
            <a:off x="4275625" y="152400"/>
            <a:ext cx="7763976" cy="6419526"/>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8" name="Shape 798"/>
        <p:cNvGrpSpPr/>
        <p:nvPr/>
      </p:nvGrpSpPr>
      <p:grpSpPr>
        <a:xfrm>
          <a:off x="0" y="0"/>
          <a:ext cx="0" cy="0"/>
          <a:chOff x="0" y="0"/>
          <a:chExt cx="0" cy="0"/>
        </a:xfrm>
      </p:grpSpPr>
      <p:sp>
        <p:nvSpPr>
          <p:cNvPr id="799" name="Google Shape;799;g3d460df9019_0_36"/>
          <p:cNvSpPr txBox="1"/>
          <p:nvPr/>
        </p:nvSpPr>
        <p:spPr>
          <a:xfrm>
            <a:off x="146125" y="459300"/>
            <a:ext cx="3977100" cy="5991600"/>
          </a:xfrm>
          <a:prstGeom prst="rect">
            <a:avLst/>
          </a:prstGeom>
          <a:noFill/>
          <a:ln>
            <a:noFill/>
          </a:ln>
        </p:spPr>
        <p:txBody>
          <a:bodyPr anchorCtr="0" anchor="ctr" bIns="91425" lIns="91425" spcFirstLastPara="1" rIns="91425" wrap="square" tIns="91425">
            <a:noAutofit/>
          </a:bodyPr>
          <a:lstStyle/>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Verification that selections are collect and agreement to signature</a:t>
            </a:r>
            <a:endParaRPr b="0" i="0" sz="28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Required for </a:t>
            </a:r>
            <a:r>
              <a:rPr lang="en-US" sz="2800">
                <a:solidFill>
                  <a:schemeClr val="dk1"/>
                </a:solidFill>
              </a:rPr>
              <a:t>clinical</a:t>
            </a:r>
            <a:r>
              <a:rPr b="0" i="0" lang="en-US" sz="2800" u="none" cap="none" strike="noStrike">
                <a:solidFill>
                  <a:schemeClr val="dk1"/>
                </a:solidFill>
                <a:latin typeface="Arial"/>
                <a:ea typeface="Arial"/>
                <a:cs typeface="Arial"/>
                <a:sym typeface="Arial"/>
              </a:rPr>
              <a:t> trial eConsent </a:t>
            </a:r>
            <a:endParaRPr b="0" i="0" sz="2800" u="none" cap="none" strike="noStrike">
              <a:solidFill>
                <a:schemeClr val="dk1"/>
              </a:solidFill>
              <a:latin typeface="Arial"/>
              <a:ea typeface="Arial"/>
              <a:cs typeface="Arial"/>
              <a:sym typeface="Arial"/>
            </a:endParaRPr>
          </a:p>
        </p:txBody>
      </p:sp>
      <p:pic>
        <p:nvPicPr>
          <p:cNvPr id="800" name="Google Shape;800;g3d460df9019_0_36"/>
          <p:cNvPicPr preferRelativeResize="0"/>
          <p:nvPr/>
        </p:nvPicPr>
        <p:blipFill rotWithShape="1">
          <a:blip r:embed="rId3">
            <a:alphaModFix/>
          </a:blip>
          <a:srcRect b="0" l="0" r="0" t="0"/>
          <a:stretch/>
        </p:blipFill>
        <p:spPr>
          <a:xfrm>
            <a:off x="4275625" y="152400"/>
            <a:ext cx="7275795" cy="6553199"/>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5" name="Shape 805"/>
        <p:cNvGrpSpPr/>
        <p:nvPr/>
      </p:nvGrpSpPr>
      <p:grpSpPr>
        <a:xfrm>
          <a:off x="0" y="0"/>
          <a:ext cx="0" cy="0"/>
          <a:chOff x="0" y="0"/>
          <a:chExt cx="0" cy="0"/>
        </a:xfrm>
      </p:grpSpPr>
      <p:sp>
        <p:nvSpPr>
          <p:cNvPr id="806" name="Google Shape;806;g3d460df9019_0_44"/>
          <p:cNvSpPr txBox="1"/>
          <p:nvPr/>
        </p:nvSpPr>
        <p:spPr>
          <a:xfrm>
            <a:off x="146125" y="459300"/>
            <a:ext cx="3977100" cy="5991600"/>
          </a:xfrm>
          <a:prstGeom prst="rect">
            <a:avLst/>
          </a:prstGeom>
          <a:noFill/>
          <a:ln>
            <a:noFill/>
          </a:ln>
        </p:spPr>
        <p:txBody>
          <a:bodyPr anchorCtr="0" anchor="ctr" bIns="91425" lIns="91425" spcFirstLastPara="1" rIns="91425" wrap="square" tIns="91425">
            <a:noAutofit/>
          </a:bodyPr>
          <a:lstStyle/>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Copy can be sent to the signers email</a:t>
            </a:r>
            <a:endParaRPr b="0" i="0" sz="28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If this is a remote consent they can also download a copy</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p:txBody>
      </p:sp>
      <p:pic>
        <p:nvPicPr>
          <p:cNvPr id="807" name="Google Shape;807;g3d460df9019_0_44"/>
          <p:cNvPicPr preferRelativeResize="0"/>
          <p:nvPr/>
        </p:nvPicPr>
        <p:blipFill rotWithShape="1">
          <a:blip r:embed="rId3">
            <a:alphaModFix/>
          </a:blip>
          <a:srcRect b="0" l="0" r="0" t="0"/>
          <a:stretch/>
        </p:blipFill>
        <p:spPr>
          <a:xfrm>
            <a:off x="4123225" y="803750"/>
            <a:ext cx="7999950" cy="5125350"/>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2" name="Shape 812"/>
        <p:cNvGrpSpPr/>
        <p:nvPr/>
      </p:nvGrpSpPr>
      <p:grpSpPr>
        <a:xfrm>
          <a:off x="0" y="0"/>
          <a:ext cx="0" cy="0"/>
          <a:chOff x="0" y="0"/>
          <a:chExt cx="0" cy="0"/>
        </a:xfrm>
      </p:grpSpPr>
      <p:sp>
        <p:nvSpPr>
          <p:cNvPr id="813" name="Google Shape;813;g3d460df9019_0_51"/>
          <p:cNvSpPr txBox="1"/>
          <p:nvPr/>
        </p:nvSpPr>
        <p:spPr>
          <a:xfrm>
            <a:off x="146125" y="459300"/>
            <a:ext cx="3977100" cy="5991600"/>
          </a:xfrm>
          <a:prstGeom prst="rect">
            <a:avLst/>
          </a:prstGeom>
          <a:noFill/>
          <a:ln>
            <a:noFill/>
          </a:ln>
        </p:spPr>
        <p:txBody>
          <a:bodyPr anchorCtr="0" anchor="ctr" bIns="91425" lIns="91425" spcFirstLastPara="1" rIns="91425" wrap="square" tIns="91425">
            <a:noAutofit/>
          </a:bodyPr>
          <a:lstStyle/>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All study team members with consent </a:t>
            </a:r>
            <a:r>
              <a:rPr lang="en-US" sz="2800">
                <a:solidFill>
                  <a:schemeClr val="dk1"/>
                </a:solidFill>
              </a:rPr>
              <a:t>responsibility</a:t>
            </a:r>
            <a:r>
              <a:rPr b="0" i="0" lang="en-US" sz="2800" u="none" cap="none" strike="noStrike">
                <a:solidFill>
                  <a:schemeClr val="dk1"/>
                </a:solidFill>
                <a:latin typeface="Arial"/>
                <a:ea typeface="Arial"/>
                <a:cs typeface="Arial"/>
                <a:sym typeface="Arial"/>
              </a:rPr>
              <a:t> will receive an email copy and notification</a:t>
            </a:r>
            <a:endParaRPr b="0" i="0" sz="28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Secure email sent automatically</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p:txBody>
      </p:sp>
      <p:pic>
        <p:nvPicPr>
          <p:cNvPr id="814" name="Google Shape;814;g3d460df9019_0_51"/>
          <p:cNvPicPr preferRelativeResize="0"/>
          <p:nvPr/>
        </p:nvPicPr>
        <p:blipFill rotWithShape="1">
          <a:blip r:embed="rId3">
            <a:alphaModFix/>
          </a:blip>
          <a:srcRect b="0" l="0" r="0" t="0"/>
          <a:stretch/>
        </p:blipFill>
        <p:spPr>
          <a:xfrm>
            <a:off x="4567900" y="275250"/>
            <a:ext cx="7102175" cy="5642400"/>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9" name="Shape 819"/>
        <p:cNvGrpSpPr/>
        <p:nvPr/>
      </p:nvGrpSpPr>
      <p:grpSpPr>
        <a:xfrm>
          <a:off x="0" y="0"/>
          <a:ext cx="0" cy="0"/>
          <a:chOff x="0" y="0"/>
          <a:chExt cx="0" cy="0"/>
        </a:xfrm>
      </p:grpSpPr>
      <p:sp>
        <p:nvSpPr>
          <p:cNvPr id="820" name="Google Shape;820;g3d460df9019_0_64"/>
          <p:cNvSpPr txBox="1"/>
          <p:nvPr/>
        </p:nvSpPr>
        <p:spPr>
          <a:xfrm>
            <a:off x="146125" y="459300"/>
            <a:ext cx="3977100" cy="5991600"/>
          </a:xfrm>
          <a:prstGeom prst="rect">
            <a:avLst/>
          </a:prstGeom>
          <a:noFill/>
          <a:ln>
            <a:noFill/>
          </a:ln>
        </p:spPr>
        <p:txBody>
          <a:bodyPr anchorCtr="0" anchor="ctr" bIns="91425" lIns="91425" spcFirstLastPara="1" rIns="91425" wrap="square" tIns="91425">
            <a:noAutofit/>
          </a:bodyPr>
          <a:lstStyle/>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Following consent a participant contact form will be sent via email to</a:t>
            </a:r>
            <a:r>
              <a:rPr lang="en-US" sz="2800">
                <a:solidFill>
                  <a:schemeClr val="dk1"/>
                </a:solidFill>
              </a:rPr>
              <a:t> the group</a:t>
            </a:r>
            <a:endParaRPr b="0" i="0" sz="2800" u="none" cap="none" strike="noStrike">
              <a:solidFill>
                <a:schemeClr val="dk1"/>
              </a:solidFill>
              <a:latin typeface="Arial"/>
              <a:ea typeface="Arial"/>
              <a:cs typeface="Arial"/>
              <a:sym typeface="Arial"/>
            </a:endParaRPr>
          </a:p>
        </p:txBody>
      </p:sp>
      <p:pic>
        <p:nvPicPr>
          <p:cNvPr id="821" name="Google Shape;821;g3d460df9019_0_64"/>
          <p:cNvPicPr preferRelativeResize="0"/>
          <p:nvPr/>
        </p:nvPicPr>
        <p:blipFill rotWithShape="1">
          <a:blip r:embed="rId3">
            <a:alphaModFix/>
          </a:blip>
          <a:srcRect b="0" l="0" r="0" t="0"/>
          <a:stretch/>
        </p:blipFill>
        <p:spPr>
          <a:xfrm>
            <a:off x="4588775" y="178500"/>
            <a:ext cx="6909352" cy="6553200"/>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6" name="Shape 826"/>
        <p:cNvGrpSpPr/>
        <p:nvPr/>
      </p:nvGrpSpPr>
      <p:grpSpPr>
        <a:xfrm>
          <a:off x="0" y="0"/>
          <a:ext cx="0" cy="0"/>
          <a:chOff x="0" y="0"/>
          <a:chExt cx="0" cy="0"/>
        </a:xfrm>
      </p:grpSpPr>
      <p:sp>
        <p:nvSpPr>
          <p:cNvPr id="827" name="Google Shape;827;g3d460df9019_0_58"/>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lang="en-US">
                <a:solidFill>
                  <a:srgbClr val="7030A0"/>
                </a:solidFill>
                <a:latin typeface="Arial"/>
                <a:ea typeface="Arial"/>
                <a:cs typeface="Arial"/>
                <a:sym typeface="Arial"/>
              </a:rPr>
              <a:t>Paper and Remote Consent</a:t>
            </a:r>
            <a:endParaRPr>
              <a:solidFill>
                <a:srgbClr val="7030A0"/>
              </a:solidFill>
              <a:latin typeface="Arial"/>
              <a:ea typeface="Arial"/>
              <a:cs typeface="Arial"/>
              <a:sym typeface="Arial"/>
            </a:endParaRPr>
          </a:p>
        </p:txBody>
      </p:sp>
      <p:sp>
        <p:nvSpPr>
          <p:cNvPr id="828" name="Google Shape;828;g3d460df9019_0_58"/>
          <p:cNvSpPr txBox="1"/>
          <p:nvPr>
            <p:ph idx="1" type="body"/>
          </p:nvPr>
        </p:nvSpPr>
        <p:spPr>
          <a:xfrm>
            <a:off x="838200" y="1825625"/>
            <a:ext cx="10967700" cy="4351200"/>
          </a:xfrm>
          <a:prstGeom prst="rect">
            <a:avLst/>
          </a:prstGeom>
          <a:noFill/>
          <a:ln>
            <a:noFill/>
          </a:ln>
        </p:spPr>
        <p:txBody>
          <a:bodyPr anchorCtr="0" anchor="t" bIns="45700" lIns="91425" spcFirstLastPara="1" rIns="91425" wrap="square" tIns="45700">
            <a:normAutofit/>
          </a:bodyPr>
          <a:lstStyle/>
          <a:p>
            <a:pPr indent="-406400" lvl="0" marL="457200" rtl="0" algn="l">
              <a:lnSpc>
                <a:spcPct val="90000"/>
              </a:lnSpc>
              <a:spcBef>
                <a:spcPts val="1000"/>
              </a:spcBef>
              <a:spcAft>
                <a:spcPts val="0"/>
              </a:spcAft>
              <a:buSzPts val="2800"/>
              <a:buChar char="•"/>
            </a:pPr>
            <a:r>
              <a:rPr lang="en-US"/>
              <a:t>Participant</a:t>
            </a:r>
            <a:r>
              <a:rPr lang="en-US"/>
              <a:t> contact form will ask how consent was obtained if on paper upload the </a:t>
            </a:r>
            <a:r>
              <a:rPr lang="en-US"/>
              <a:t>scanned</a:t>
            </a:r>
            <a:r>
              <a:rPr lang="en-US"/>
              <a:t> PDF here</a:t>
            </a:r>
            <a:endParaRPr/>
          </a:p>
          <a:p>
            <a:pPr indent="-406400" lvl="0" marL="457200" rtl="0" algn="l">
              <a:lnSpc>
                <a:spcPct val="90000"/>
              </a:lnSpc>
              <a:spcBef>
                <a:spcPts val="0"/>
              </a:spcBef>
              <a:spcAft>
                <a:spcPts val="0"/>
              </a:spcAft>
              <a:buSzPts val="2800"/>
              <a:buChar char="•"/>
            </a:pPr>
            <a:r>
              <a:rPr lang="en-US"/>
              <a:t>Attestation will be sent in a </a:t>
            </a:r>
            <a:r>
              <a:rPr lang="en-US"/>
              <a:t>separate</a:t>
            </a:r>
            <a:r>
              <a:rPr lang="en-US"/>
              <a:t> email</a:t>
            </a:r>
            <a:endParaRPr/>
          </a:p>
          <a:p>
            <a:pPr indent="0" lvl="0" marL="0" rtl="0" algn="l">
              <a:lnSpc>
                <a:spcPct val="90000"/>
              </a:lnSpc>
              <a:spcBef>
                <a:spcPts val="1000"/>
              </a:spcBef>
              <a:spcAft>
                <a:spcPts val="0"/>
              </a:spcAft>
              <a:buSzPts val="1800"/>
              <a:buNone/>
            </a:pPr>
            <a:r>
              <a:t/>
            </a:r>
            <a:endParaRPr/>
          </a:p>
        </p:txBody>
      </p:sp>
      <p:pic>
        <p:nvPicPr>
          <p:cNvPr id="829" name="Google Shape;829;g3d460df9019_0_58"/>
          <p:cNvPicPr preferRelativeResize="0"/>
          <p:nvPr/>
        </p:nvPicPr>
        <p:blipFill rotWithShape="1">
          <a:blip r:embed="rId3">
            <a:alphaModFix/>
          </a:blip>
          <a:srcRect b="0" l="0" r="0" t="0"/>
          <a:stretch/>
        </p:blipFill>
        <p:spPr>
          <a:xfrm>
            <a:off x="1981200" y="3307950"/>
            <a:ext cx="8229600" cy="2590800"/>
          </a:xfrm>
          <a:prstGeom prst="rect">
            <a:avLst/>
          </a:prstGeom>
          <a:noFill/>
          <a:ln>
            <a:noFill/>
          </a:ln>
        </p:spPr>
      </p:pic>
      <p:pic>
        <p:nvPicPr>
          <p:cNvPr descr="A close-up of a logo&#10;&#10;AI-generated content may be incorrect." id="830" name="Google Shape;830;g3d460df9019_0_58"/>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34" name="Shape 834"/>
        <p:cNvGrpSpPr/>
        <p:nvPr/>
      </p:nvGrpSpPr>
      <p:grpSpPr>
        <a:xfrm>
          <a:off x="0" y="0"/>
          <a:ext cx="0" cy="0"/>
          <a:chOff x="0" y="0"/>
          <a:chExt cx="0" cy="0"/>
        </a:xfrm>
      </p:grpSpPr>
      <p:sp>
        <p:nvSpPr>
          <p:cNvPr id="835" name="Google Shape;835;g3db61d23d18_4_0"/>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36" name="Google Shape;836;g3db61d23d18_4_0"/>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837" name="Google Shape;837;g3db61d23d18_4_0"/>
          <p:cNvGrpSpPr/>
          <p:nvPr/>
        </p:nvGrpSpPr>
        <p:grpSpPr>
          <a:xfrm>
            <a:off x="1303402" y="3985"/>
            <a:ext cx="9772765" cy="6858000"/>
            <a:chOff x="1303402" y="3985"/>
            <a:chExt cx="9772765" cy="6858000"/>
          </a:xfrm>
        </p:grpSpPr>
        <p:sp>
          <p:nvSpPr>
            <p:cNvPr id="838" name="Google Shape;838;g3db61d23d18_4_0"/>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39" name="Google Shape;839;g3db61d23d18_4_0"/>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40" name="Google Shape;840;g3db61d23d18_4_0"/>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41" name="Google Shape;841;g3db61d23d18_4_0"/>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42" name="Google Shape;842;g3db61d23d18_4_0"/>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43" name="Google Shape;843;g3db61d23d18_4_0"/>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44" name="Google Shape;844;g3db61d23d18_4_0"/>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845" name="Google Shape;845;g3db61d23d18_4_0"/>
          <p:cNvSpPr txBox="1"/>
          <p:nvPr>
            <p:ph type="ctrTitle"/>
          </p:nvPr>
        </p:nvSpPr>
        <p:spPr>
          <a:xfrm>
            <a:off x="3215400" y="2217701"/>
            <a:ext cx="5760900" cy="1911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900">
                <a:latin typeface="Arial"/>
                <a:ea typeface="Arial"/>
                <a:cs typeface="Arial"/>
                <a:sym typeface="Arial"/>
              </a:rPr>
              <a:t>Site Continuing Reviews</a:t>
            </a:r>
            <a:endParaRPr b="1" sz="4400">
              <a:latin typeface="Arial"/>
              <a:ea typeface="Arial"/>
              <a:cs typeface="Arial"/>
              <a:sym typeface="Arial"/>
            </a:endParaRPr>
          </a:p>
        </p:txBody>
      </p:sp>
      <p:sp>
        <p:nvSpPr>
          <p:cNvPr id="846" name="Google Shape;846;g3db61d23d18_4_0"/>
          <p:cNvSpPr txBox="1"/>
          <p:nvPr>
            <p:ph idx="1" type="subTitle"/>
          </p:nvPr>
        </p:nvSpPr>
        <p:spPr>
          <a:xfrm>
            <a:off x="3215729" y="429020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Vince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845"/>
                                        </p:tgtEl>
                                        <p:attrNameLst>
                                          <p:attrName>style.visibility</p:attrName>
                                        </p:attrNameLst>
                                      </p:cBhvr>
                                      <p:to>
                                        <p:strVal val="visible"/>
                                      </p:to>
                                    </p:set>
                                    <p:animEffect filter="fade" transition="in">
                                      <p:cBhvr>
                                        <p:cTn dur="1000"/>
                                        <p:tgtEl>
                                          <p:spTgt spid="845"/>
                                        </p:tgtEl>
                                      </p:cBhvr>
                                    </p:animEffect>
                                  </p:childTnLst>
                                </p:cTn>
                              </p:par>
                              <p:par>
                                <p:cTn fill="hold" nodeType="withEffect" presetClass="entr" presetID="10" presetSubtype="0">
                                  <p:stCondLst>
                                    <p:cond delay="1000"/>
                                  </p:stCondLst>
                                  <p:childTnLst>
                                    <p:set>
                                      <p:cBhvr>
                                        <p:cTn dur="1" fill="hold">
                                          <p:stCondLst>
                                            <p:cond delay="0"/>
                                          </p:stCondLst>
                                        </p:cTn>
                                        <p:tgtEl>
                                          <p:spTgt spid="846">
                                            <p:txEl>
                                              <p:pRg end="0" st="0"/>
                                            </p:txEl>
                                          </p:spTgt>
                                        </p:tgtEl>
                                        <p:attrNameLst>
                                          <p:attrName>style.visibility</p:attrName>
                                        </p:attrNameLst>
                                      </p:cBhvr>
                                      <p:to>
                                        <p:strVal val="visible"/>
                                      </p:to>
                                    </p:set>
                                    <p:animEffect filter="fade" transition="in">
                                      <p:cBhvr>
                                        <p:cTn dur="1000"/>
                                        <p:tgtEl>
                                          <p:spTgt spid="846">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1" name="Shape 851"/>
        <p:cNvGrpSpPr/>
        <p:nvPr/>
      </p:nvGrpSpPr>
      <p:grpSpPr>
        <a:xfrm>
          <a:off x="0" y="0"/>
          <a:ext cx="0" cy="0"/>
          <a:chOff x="0" y="0"/>
          <a:chExt cx="0" cy="0"/>
        </a:xfrm>
      </p:grpSpPr>
      <p:sp>
        <p:nvSpPr>
          <p:cNvPr id="852" name="Google Shape;852;g3db61d23d18_4_15"/>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lang="en-US">
                <a:solidFill>
                  <a:srgbClr val="7030A0"/>
                </a:solidFill>
                <a:latin typeface="Arial"/>
                <a:ea typeface="Arial"/>
                <a:cs typeface="Arial"/>
                <a:sym typeface="Arial"/>
              </a:rPr>
              <a:t>Continuing review </a:t>
            </a:r>
            <a:endParaRPr>
              <a:solidFill>
                <a:srgbClr val="7030A0"/>
              </a:solidFill>
              <a:latin typeface="Arial"/>
              <a:ea typeface="Arial"/>
              <a:cs typeface="Arial"/>
              <a:sym typeface="Arial"/>
            </a:endParaRPr>
          </a:p>
        </p:txBody>
      </p:sp>
      <p:sp>
        <p:nvSpPr>
          <p:cNvPr id="853" name="Google Shape;853;g3db61d23d18_4_15"/>
          <p:cNvSpPr txBox="1"/>
          <p:nvPr>
            <p:ph idx="1" type="body"/>
          </p:nvPr>
        </p:nvSpPr>
        <p:spPr>
          <a:xfrm>
            <a:off x="838200" y="1825625"/>
            <a:ext cx="10967700" cy="4351200"/>
          </a:xfrm>
          <a:prstGeom prst="rect">
            <a:avLst/>
          </a:prstGeom>
          <a:noFill/>
          <a:ln>
            <a:noFill/>
          </a:ln>
        </p:spPr>
        <p:txBody>
          <a:bodyPr anchorCtr="0" anchor="t" bIns="45700" lIns="91425" spcFirstLastPara="1" rIns="91425" wrap="square" tIns="45700">
            <a:normAutofit lnSpcReduction="10000"/>
          </a:bodyPr>
          <a:lstStyle/>
          <a:p>
            <a:pPr indent="-419100" lvl="0" marL="457200" rtl="0" algn="l">
              <a:lnSpc>
                <a:spcPct val="90000"/>
              </a:lnSpc>
              <a:spcBef>
                <a:spcPts val="1000"/>
              </a:spcBef>
              <a:spcAft>
                <a:spcPts val="0"/>
              </a:spcAft>
              <a:buSzPts val="3000"/>
              <a:buChar char="•"/>
            </a:pPr>
            <a:r>
              <a:rPr lang="en-US"/>
              <a:t>Site expiration is same as protocol expiration </a:t>
            </a:r>
            <a:r>
              <a:rPr b="1" lang="en-US"/>
              <a:t>6/23/2026</a:t>
            </a:r>
            <a:endParaRPr b="1"/>
          </a:p>
          <a:p>
            <a:pPr indent="-342900" lvl="1" marL="914400" rtl="0" algn="l">
              <a:lnSpc>
                <a:spcPct val="90000"/>
              </a:lnSpc>
              <a:spcBef>
                <a:spcPts val="1000"/>
              </a:spcBef>
              <a:spcAft>
                <a:spcPts val="0"/>
              </a:spcAft>
              <a:buSzPts val="1800"/>
              <a:buChar char="•"/>
            </a:pPr>
            <a:r>
              <a:rPr lang="en-US"/>
              <a:t>Only for sites who have CIRB approval</a:t>
            </a:r>
            <a:endParaRPr/>
          </a:p>
          <a:p>
            <a:pPr indent="-342900" lvl="0" marL="457200" rtl="0" algn="l">
              <a:lnSpc>
                <a:spcPct val="90000"/>
              </a:lnSpc>
              <a:spcBef>
                <a:spcPts val="1000"/>
              </a:spcBef>
              <a:spcAft>
                <a:spcPts val="0"/>
              </a:spcAft>
              <a:buSzPts val="1800"/>
              <a:buChar char="•"/>
            </a:pPr>
            <a:r>
              <a:rPr lang="en-US"/>
              <a:t>Local context from sites needs to be uploaded in WebDCU</a:t>
            </a:r>
            <a:endParaRPr/>
          </a:p>
          <a:p>
            <a:pPr indent="-342900" lvl="1" marL="914400" rtl="0" algn="l">
              <a:lnSpc>
                <a:spcPct val="90000"/>
              </a:lnSpc>
              <a:spcBef>
                <a:spcPts val="1000"/>
              </a:spcBef>
              <a:spcAft>
                <a:spcPts val="0"/>
              </a:spcAft>
              <a:buSzPts val="1800"/>
              <a:buChar char="•"/>
            </a:pPr>
            <a:r>
              <a:rPr lang="en-US"/>
              <a:t>Please completed by </a:t>
            </a:r>
            <a:r>
              <a:rPr b="1" lang="en-US" u="sng"/>
              <a:t>5/22/2026</a:t>
            </a:r>
            <a:endParaRPr b="1" u="sng"/>
          </a:p>
          <a:p>
            <a:pPr indent="-342900" lvl="1" marL="914400" rtl="0" algn="l">
              <a:lnSpc>
                <a:spcPct val="90000"/>
              </a:lnSpc>
              <a:spcBef>
                <a:spcPts val="1000"/>
              </a:spcBef>
              <a:spcAft>
                <a:spcPts val="0"/>
              </a:spcAft>
              <a:buSzPts val="1800"/>
              <a:buChar char="•"/>
            </a:pPr>
            <a:r>
              <a:rPr i="1" lang="en-US"/>
              <a:t>Central IRB &gt; Site Continuing Review</a:t>
            </a:r>
            <a:endParaRPr i="1"/>
          </a:p>
          <a:p>
            <a:pPr indent="-342900" lvl="1" marL="914400" rtl="0" algn="l">
              <a:lnSpc>
                <a:spcPct val="90000"/>
              </a:lnSpc>
              <a:spcBef>
                <a:spcPts val="1000"/>
              </a:spcBef>
              <a:spcAft>
                <a:spcPts val="0"/>
              </a:spcAft>
              <a:buSzPts val="1800"/>
              <a:buChar char="•"/>
            </a:pPr>
            <a:r>
              <a:rPr lang="en-US"/>
              <a:t>Takes less than 5 minutes</a:t>
            </a:r>
            <a:endParaRPr/>
          </a:p>
          <a:p>
            <a:pPr indent="-342900" lvl="0" marL="457200" rtl="0" algn="l">
              <a:lnSpc>
                <a:spcPct val="90000"/>
              </a:lnSpc>
              <a:spcBef>
                <a:spcPts val="1000"/>
              </a:spcBef>
              <a:spcAft>
                <a:spcPts val="0"/>
              </a:spcAft>
              <a:buSzPts val="1800"/>
              <a:buChar char="•"/>
            </a:pPr>
            <a:r>
              <a:rPr lang="en-US"/>
              <a:t>Enrollment &amp; screening numbers are derived from WebDCU and do not require manual entry</a:t>
            </a:r>
            <a:endParaRPr/>
          </a:p>
          <a:p>
            <a:pPr indent="0" lvl="0" marL="457200" rtl="0" algn="l">
              <a:lnSpc>
                <a:spcPct val="90000"/>
              </a:lnSpc>
              <a:spcBef>
                <a:spcPts val="1000"/>
              </a:spcBef>
              <a:spcAft>
                <a:spcPts val="0"/>
              </a:spcAft>
              <a:buNone/>
            </a:pPr>
            <a:r>
              <a:t/>
            </a:r>
            <a:endParaRPr b="1"/>
          </a:p>
          <a:p>
            <a:pPr indent="0" lvl="0" marL="0" rtl="0" algn="l">
              <a:lnSpc>
                <a:spcPct val="90000"/>
              </a:lnSpc>
              <a:spcBef>
                <a:spcPts val="1000"/>
              </a:spcBef>
              <a:spcAft>
                <a:spcPts val="0"/>
              </a:spcAft>
              <a:buSzPts val="1800"/>
              <a:buNone/>
            </a:pPr>
            <a:r>
              <a:t/>
            </a:r>
            <a:endParaRPr/>
          </a:p>
        </p:txBody>
      </p:sp>
      <p:pic>
        <p:nvPicPr>
          <p:cNvPr descr="A close-up of a logo&#10;&#10;AI-generated content may be incorrect." id="854" name="Google Shape;854;g3db61d23d18_4_15"/>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58" name="Shape 858"/>
        <p:cNvGrpSpPr/>
        <p:nvPr/>
      </p:nvGrpSpPr>
      <p:grpSpPr>
        <a:xfrm>
          <a:off x="0" y="0"/>
          <a:ext cx="0" cy="0"/>
          <a:chOff x="0" y="0"/>
          <a:chExt cx="0" cy="0"/>
        </a:xfrm>
      </p:grpSpPr>
      <p:sp>
        <p:nvSpPr>
          <p:cNvPr id="859" name="Google Shape;859;g3c2f736c8a3_0_1088"/>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60" name="Google Shape;860;g3c2f736c8a3_0_1088"/>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861" name="Google Shape;861;g3c2f736c8a3_0_1088"/>
          <p:cNvGrpSpPr/>
          <p:nvPr/>
        </p:nvGrpSpPr>
        <p:grpSpPr>
          <a:xfrm>
            <a:off x="1303402" y="3985"/>
            <a:ext cx="9772765" cy="6858000"/>
            <a:chOff x="1303402" y="3985"/>
            <a:chExt cx="9772765" cy="6858000"/>
          </a:xfrm>
        </p:grpSpPr>
        <p:sp>
          <p:nvSpPr>
            <p:cNvPr id="862" name="Google Shape;862;g3c2f736c8a3_0_1088"/>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63" name="Google Shape;863;g3c2f736c8a3_0_1088"/>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64" name="Google Shape;864;g3c2f736c8a3_0_1088"/>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65" name="Google Shape;865;g3c2f736c8a3_0_1088"/>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66" name="Google Shape;866;g3c2f736c8a3_0_1088"/>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67" name="Google Shape;867;g3c2f736c8a3_0_1088"/>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68" name="Google Shape;868;g3c2f736c8a3_0_1088"/>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869" name="Google Shape;869;g3c2f736c8a3_0_1088"/>
          <p:cNvSpPr txBox="1"/>
          <p:nvPr>
            <p:ph type="ctrTitle"/>
          </p:nvPr>
        </p:nvSpPr>
        <p:spPr>
          <a:xfrm>
            <a:off x="2786400" y="666850"/>
            <a:ext cx="6619500" cy="43167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Questions &amp; discussion</a:t>
            </a:r>
            <a:endParaRPr b="1" sz="4400">
              <a:latin typeface="Arial"/>
              <a:ea typeface="Arial"/>
              <a:cs typeface="Arial"/>
              <a:sym typeface="Arial"/>
            </a:endParaRPr>
          </a:p>
          <a:p>
            <a:pPr indent="0" lvl="0" marL="0" rtl="0" algn="ctr">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a:p>
            <a:pPr indent="0" lvl="0" marL="0" rtl="0" algn="ctr">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Thank you!</a:t>
            </a:r>
            <a:endParaRPr b="1" sz="4400">
              <a:latin typeface="Arial"/>
              <a:ea typeface="Arial"/>
              <a:cs typeface="Arial"/>
              <a:sym typeface="Arial"/>
            </a:endParaRPr>
          </a:p>
          <a:p>
            <a:pPr indent="0" lvl="0" marL="0" rtl="0" algn="ctr">
              <a:lnSpc>
                <a:spcPct val="90000"/>
              </a:lnSpc>
              <a:spcBef>
                <a:spcPts val="0"/>
              </a:spcBef>
              <a:spcAft>
                <a:spcPts val="0"/>
              </a:spcAft>
              <a:buClr>
                <a:schemeClr val="dk1"/>
              </a:buClr>
              <a:buSzPts val="1800"/>
              <a:buFont typeface="Arial"/>
              <a:buNone/>
            </a:pPr>
            <a:r>
              <a:rPr b="1" lang="en-US" sz="4400" u="sng">
                <a:solidFill>
                  <a:schemeClr val="hlink"/>
                </a:solidFill>
                <a:latin typeface="Arial"/>
                <a:ea typeface="Arial"/>
                <a:cs typeface="Arial"/>
                <a:sym typeface="Arial"/>
                <a:hlinkClick r:id="rId3"/>
              </a:rPr>
              <a:t>kesett.org</a:t>
            </a:r>
            <a:r>
              <a:rPr b="1" lang="en-US" sz="4400">
                <a:latin typeface="Arial"/>
                <a:ea typeface="Arial"/>
                <a:cs typeface="Arial"/>
                <a:sym typeface="Arial"/>
              </a:rPr>
              <a:t> </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870" name="Google Shape;870;g3c2f736c8a3_0_1088"/>
          <p:cNvSpPr txBox="1"/>
          <p:nvPr>
            <p:ph idx="1" type="subTitle"/>
          </p:nvPr>
        </p:nvSpPr>
        <p:spPr>
          <a:xfrm>
            <a:off x="3215404" y="534350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Next All-site call: Friday, June 5</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869"/>
                                        </p:tgtEl>
                                        <p:attrNameLst>
                                          <p:attrName>style.visibility</p:attrName>
                                        </p:attrNameLst>
                                      </p:cBhvr>
                                      <p:to>
                                        <p:strVal val="visible"/>
                                      </p:to>
                                    </p:set>
                                    <p:animEffect filter="fade" transition="in">
                                      <p:cBhvr>
                                        <p:cTn dur="1000"/>
                                        <p:tgtEl>
                                          <p:spTgt spid="869"/>
                                        </p:tgtEl>
                                      </p:cBhvr>
                                    </p:animEffect>
                                  </p:childTnLst>
                                </p:cTn>
                              </p:par>
                              <p:par>
                                <p:cTn fill="hold" nodeType="withEffect" presetClass="entr" presetID="10" presetSubtype="0">
                                  <p:stCondLst>
                                    <p:cond delay="1000"/>
                                  </p:stCondLst>
                                  <p:childTnLst>
                                    <p:set>
                                      <p:cBhvr>
                                        <p:cTn dur="1" fill="hold">
                                          <p:stCondLst>
                                            <p:cond delay="0"/>
                                          </p:stCondLst>
                                        </p:cTn>
                                        <p:tgtEl>
                                          <p:spTgt spid="870">
                                            <p:txEl>
                                              <p:pRg end="0" st="0"/>
                                            </p:txEl>
                                          </p:spTgt>
                                        </p:tgtEl>
                                        <p:attrNameLst>
                                          <p:attrName>style.visibility</p:attrName>
                                        </p:attrNameLst>
                                      </p:cBhvr>
                                      <p:to>
                                        <p:strVal val="visible"/>
                                      </p:to>
                                    </p:set>
                                    <p:animEffect filter="fade" transition="in">
                                      <p:cBhvr>
                                        <p:cTn dur="1000"/>
                                        <p:tgtEl>
                                          <p:spTgt spid="870">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74" name="Shape 874"/>
        <p:cNvGrpSpPr/>
        <p:nvPr/>
      </p:nvGrpSpPr>
      <p:grpSpPr>
        <a:xfrm>
          <a:off x="0" y="0"/>
          <a:ext cx="0" cy="0"/>
          <a:chOff x="0" y="0"/>
          <a:chExt cx="0" cy="0"/>
        </a:xfrm>
      </p:grpSpPr>
      <p:grpSp>
        <p:nvGrpSpPr>
          <p:cNvPr id="875" name="Google Shape;875;g3c2f736c8a3_0_1"/>
          <p:cNvGrpSpPr/>
          <p:nvPr/>
        </p:nvGrpSpPr>
        <p:grpSpPr>
          <a:xfrm>
            <a:off x="838200" y="1419850"/>
            <a:ext cx="10515600" cy="3755461"/>
            <a:chOff x="0" y="-312525"/>
            <a:chExt cx="10515600" cy="3755461"/>
          </a:xfrm>
        </p:grpSpPr>
        <p:sp>
          <p:nvSpPr>
            <p:cNvPr id="876" name="Google Shape;876;g3c2f736c8a3_0_1"/>
            <p:cNvSpPr/>
            <p:nvPr/>
          </p:nvSpPr>
          <p:spPr>
            <a:xfrm>
              <a:off x="0" y="-312525"/>
              <a:ext cx="10515600" cy="1112100"/>
            </a:xfrm>
            <a:prstGeom prst="roundRect">
              <a:avLst>
                <a:gd fmla="val 10000" name="adj"/>
              </a:avLst>
            </a:prstGeom>
            <a:solidFill>
              <a:srgbClr val="E2D8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7" name="Google Shape;877;g3c2f736c8a3_0_1"/>
            <p:cNvSpPr/>
            <p:nvPr/>
          </p:nvSpPr>
          <p:spPr>
            <a:xfrm>
              <a:off x="836323" y="3399"/>
              <a:ext cx="9679200" cy="724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8" name="Google Shape;878;g3c2f736c8a3_0_1"/>
            <p:cNvSpPr txBox="1"/>
            <p:nvPr/>
          </p:nvSpPr>
          <p:spPr>
            <a:xfrm>
              <a:off x="836325" y="-185825"/>
              <a:ext cx="9679200" cy="985500"/>
            </a:xfrm>
            <a:prstGeom prst="rect">
              <a:avLst/>
            </a:prstGeom>
            <a:noFill/>
            <a:ln>
              <a:noFill/>
            </a:ln>
          </p:spPr>
          <p:txBody>
            <a:bodyPr anchorCtr="0" anchor="ctr" bIns="76625" lIns="76625" spcFirstLastPara="1" rIns="76625" wrap="square" tIns="76625">
              <a:noAutofit/>
            </a:bodyPr>
            <a:lstStyle/>
            <a:p>
              <a:pPr indent="0" lvl="0" marL="0" marR="0" rtl="0" algn="l">
                <a:lnSpc>
                  <a:spcPct val="100000"/>
                </a:lnSpc>
                <a:spcBef>
                  <a:spcPts val="0"/>
                </a:spcBef>
                <a:spcAft>
                  <a:spcPts val="0"/>
                </a:spcAft>
                <a:buClr>
                  <a:schemeClr val="dk1"/>
                </a:buClr>
                <a:buSzPts val="1900"/>
                <a:buFont typeface="Arial"/>
                <a:buNone/>
              </a:pPr>
              <a:r>
                <a:rPr b="0" i="0" lang="en-US" sz="2300" u="none" cap="none" strike="noStrike">
                  <a:solidFill>
                    <a:schemeClr val="dk1"/>
                  </a:solidFill>
                  <a:latin typeface="Arial"/>
                  <a:ea typeface="Arial"/>
                  <a:cs typeface="Arial"/>
                  <a:sym typeface="Arial"/>
                </a:rPr>
                <a:t>Do VNS or VP shunts exclude patients from KESETT?</a:t>
              </a:r>
              <a:endParaRPr b="0" i="0" sz="2300" u="none" cap="none" strike="noStrike">
                <a:solidFill>
                  <a:schemeClr val="dk1"/>
                </a:solidFill>
                <a:latin typeface="Arial"/>
                <a:ea typeface="Arial"/>
                <a:cs typeface="Arial"/>
                <a:sym typeface="Arial"/>
              </a:endParaRPr>
            </a:p>
          </p:txBody>
        </p:sp>
        <p:sp>
          <p:nvSpPr>
            <p:cNvPr id="879" name="Google Shape;879;g3c2f736c8a3_0_1"/>
            <p:cNvSpPr/>
            <p:nvPr/>
          </p:nvSpPr>
          <p:spPr>
            <a:xfrm>
              <a:off x="0" y="908511"/>
              <a:ext cx="10515600" cy="724200"/>
            </a:xfrm>
            <a:prstGeom prst="roundRect">
              <a:avLst>
                <a:gd fmla="val 10000" name="adj"/>
              </a:avLst>
            </a:prstGeom>
            <a:solidFill>
              <a:srgbClr val="E2D8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0" name="Google Shape;880;g3c2f736c8a3_0_1"/>
            <p:cNvSpPr/>
            <p:nvPr/>
          </p:nvSpPr>
          <p:spPr>
            <a:xfrm>
              <a:off x="836323" y="908511"/>
              <a:ext cx="9679200" cy="724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1" name="Google Shape;881;g3c2f736c8a3_0_1"/>
            <p:cNvSpPr txBox="1"/>
            <p:nvPr/>
          </p:nvSpPr>
          <p:spPr>
            <a:xfrm>
              <a:off x="836323" y="908511"/>
              <a:ext cx="9679200" cy="724200"/>
            </a:xfrm>
            <a:prstGeom prst="rect">
              <a:avLst/>
            </a:prstGeom>
            <a:noFill/>
            <a:ln>
              <a:noFill/>
            </a:ln>
          </p:spPr>
          <p:txBody>
            <a:bodyPr anchorCtr="0" anchor="ctr" bIns="76625" lIns="76625" spcFirstLastPara="1" rIns="76625" wrap="square" tIns="76625">
              <a:noAutofit/>
            </a:bodyPr>
            <a:lstStyle/>
            <a:p>
              <a:pPr indent="0" lvl="0" marL="0" marR="0" rtl="0" algn="l">
                <a:lnSpc>
                  <a:spcPct val="100000"/>
                </a:lnSpc>
                <a:spcBef>
                  <a:spcPts val="0"/>
                </a:spcBef>
                <a:spcAft>
                  <a:spcPts val="0"/>
                </a:spcAft>
                <a:buClr>
                  <a:schemeClr val="dk1"/>
                </a:buClr>
                <a:buSzPts val="1900"/>
                <a:buFont typeface="Arial"/>
                <a:buNone/>
              </a:pPr>
              <a:r>
                <a:rPr b="0" i="0" lang="en-US" sz="2300" u="none" cap="none" strike="noStrike">
                  <a:solidFill>
                    <a:schemeClr val="dk1"/>
                  </a:solidFill>
                  <a:latin typeface="Arial"/>
                  <a:ea typeface="Arial"/>
                  <a:cs typeface="Arial"/>
                  <a:sym typeface="Arial"/>
                </a:rPr>
                <a:t>How should we clean the Ceribell device?</a:t>
              </a:r>
              <a:endParaRPr b="0" i="0" sz="1800" u="none" cap="none" strike="noStrike">
                <a:solidFill>
                  <a:srgbClr val="000000"/>
                </a:solidFill>
                <a:latin typeface="Arial"/>
                <a:ea typeface="Arial"/>
                <a:cs typeface="Arial"/>
                <a:sym typeface="Arial"/>
              </a:endParaRPr>
            </a:p>
          </p:txBody>
        </p:sp>
        <p:sp>
          <p:nvSpPr>
            <p:cNvPr id="882" name="Google Shape;882;g3c2f736c8a3_0_1"/>
            <p:cNvSpPr/>
            <p:nvPr/>
          </p:nvSpPr>
          <p:spPr>
            <a:xfrm>
              <a:off x="0" y="1813624"/>
              <a:ext cx="10515600" cy="724200"/>
            </a:xfrm>
            <a:prstGeom prst="roundRect">
              <a:avLst>
                <a:gd fmla="val 10000" name="adj"/>
              </a:avLst>
            </a:prstGeom>
            <a:solidFill>
              <a:srgbClr val="E2D8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3" name="Google Shape;883;g3c2f736c8a3_0_1"/>
            <p:cNvSpPr/>
            <p:nvPr/>
          </p:nvSpPr>
          <p:spPr>
            <a:xfrm>
              <a:off x="836323" y="1813624"/>
              <a:ext cx="9679200" cy="724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4" name="Google Shape;884;g3c2f736c8a3_0_1"/>
            <p:cNvSpPr/>
            <p:nvPr/>
          </p:nvSpPr>
          <p:spPr>
            <a:xfrm>
              <a:off x="836323" y="2718736"/>
              <a:ext cx="9679200" cy="724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85" name="Google Shape;885;g3c2f736c8a3_0_1"/>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latin typeface="Arial"/>
                <a:ea typeface="Arial"/>
                <a:cs typeface="Arial"/>
                <a:sym typeface="Arial"/>
              </a:rPr>
              <a:t>New FAQs</a:t>
            </a:r>
            <a:endParaRPr>
              <a:latin typeface="Arial"/>
              <a:ea typeface="Arial"/>
              <a:cs typeface="Arial"/>
              <a:sym typeface="Arial"/>
            </a:endParaRPr>
          </a:p>
        </p:txBody>
      </p:sp>
      <p:sp>
        <p:nvSpPr>
          <p:cNvPr id="886" name="Google Shape;886;g3c2f736c8a3_0_1"/>
          <p:cNvSpPr/>
          <p:nvPr/>
        </p:nvSpPr>
        <p:spPr>
          <a:xfrm>
            <a:off x="1041762" y="1789393"/>
            <a:ext cx="398100" cy="398100"/>
          </a:xfrm>
          <a:prstGeom prst="rect">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7" name="Google Shape;887;g3c2f736c8a3_0_1"/>
          <p:cNvSpPr/>
          <p:nvPr/>
        </p:nvSpPr>
        <p:spPr>
          <a:xfrm>
            <a:off x="1041762" y="2760168"/>
            <a:ext cx="398100" cy="398100"/>
          </a:xfrm>
          <a:prstGeom prst="rect">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8" name="Google Shape;888;g3c2f736c8a3_0_1"/>
          <p:cNvSpPr/>
          <p:nvPr/>
        </p:nvSpPr>
        <p:spPr>
          <a:xfrm>
            <a:off x="1041762" y="3730943"/>
            <a:ext cx="398100" cy="398100"/>
          </a:xfrm>
          <a:prstGeom prst="rect">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9" name="Google Shape;889;g3c2f736c8a3_0_1"/>
          <p:cNvSpPr txBox="1"/>
          <p:nvPr/>
        </p:nvSpPr>
        <p:spPr>
          <a:xfrm>
            <a:off x="1674598" y="3567898"/>
            <a:ext cx="9679200" cy="724200"/>
          </a:xfrm>
          <a:prstGeom prst="rect">
            <a:avLst/>
          </a:prstGeom>
          <a:noFill/>
          <a:ln>
            <a:noFill/>
          </a:ln>
        </p:spPr>
        <p:txBody>
          <a:bodyPr anchorCtr="0" anchor="ctr" bIns="76625" lIns="76625" spcFirstLastPara="1" rIns="76625" wrap="square" tIns="76625">
            <a:noAutofit/>
          </a:bodyPr>
          <a:lstStyle/>
          <a:p>
            <a:pPr indent="0" lvl="0" marL="0" marR="0" rtl="0" algn="l">
              <a:lnSpc>
                <a:spcPct val="100000"/>
              </a:lnSpc>
              <a:spcBef>
                <a:spcPts val="0"/>
              </a:spcBef>
              <a:spcAft>
                <a:spcPts val="0"/>
              </a:spcAft>
              <a:buClr>
                <a:schemeClr val="dk1"/>
              </a:buClr>
              <a:buSzPts val="1900"/>
              <a:buFont typeface="Arial"/>
              <a:buNone/>
            </a:pPr>
            <a:r>
              <a:rPr b="0" i="0" lang="en-US" sz="2300" u="none" cap="none" strike="noStrike">
                <a:solidFill>
                  <a:schemeClr val="dk1"/>
                </a:solidFill>
                <a:latin typeface="Arial"/>
                <a:ea typeface="Arial"/>
                <a:cs typeface="Arial"/>
                <a:sym typeface="Arial"/>
              </a:rPr>
              <a:t>Check out the FAQs on the website &gt; </a:t>
            </a:r>
            <a:r>
              <a:rPr b="0" i="1" lang="en-US" sz="2300" u="none" cap="none" strike="noStrike">
                <a:solidFill>
                  <a:schemeClr val="dk1"/>
                </a:solidFill>
                <a:latin typeface="Arial"/>
                <a:ea typeface="Arial"/>
                <a:cs typeface="Arial"/>
                <a:sym typeface="Arial"/>
              </a:rPr>
              <a:t>FAQs tab</a:t>
            </a:r>
            <a:endParaRPr b="0" i="1" sz="1800" u="none" cap="none" strike="noStrike">
              <a:solidFill>
                <a:srgbClr val="000000"/>
              </a:solidFill>
              <a:latin typeface="Arial"/>
              <a:ea typeface="Arial"/>
              <a:cs typeface="Arial"/>
              <a:sym typeface="Arial"/>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93" name="Shape 893"/>
        <p:cNvGrpSpPr/>
        <p:nvPr/>
      </p:nvGrpSpPr>
      <p:grpSpPr>
        <a:xfrm>
          <a:off x="0" y="0"/>
          <a:ext cx="0" cy="0"/>
          <a:chOff x="0" y="0"/>
          <a:chExt cx="0" cy="0"/>
        </a:xfrm>
      </p:grpSpPr>
      <p:sp>
        <p:nvSpPr>
          <p:cNvPr id="894" name="Google Shape;894;p13"/>
          <p:cNvSpPr txBox="1"/>
          <p:nvPr/>
        </p:nvSpPr>
        <p:spPr>
          <a:xfrm>
            <a:off x="1731523" y="2505670"/>
            <a:ext cx="8472792" cy="92333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0" i="0" lang="en-US" sz="5400" u="none" cap="none" strike="noStrike">
                <a:solidFill>
                  <a:schemeClr val="dk1"/>
                </a:solidFill>
                <a:latin typeface="Arial"/>
                <a:ea typeface="Arial"/>
                <a:cs typeface="Arial"/>
                <a:sym typeface="Arial"/>
              </a:rPr>
              <a:t>Enrollment Video</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898" name="Shape 898"/>
        <p:cNvGrpSpPr/>
        <p:nvPr/>
      </p:nvGrpSpPr>
      <p:grpSpPr>
        <a:xfrm>
          <a:off x="0" y="0"/>
          <a:ext cx="0" cy="0"/>
          <a:chOff x="0" y="0"/>
          <a:chExt cx="0" cy="0"/>
        </a:xfrm>
      </p:grpSpPr>
      <p:sp>
        <p:nvSpPr>
          <p:cNvPr id="899" name="Google Shape;899;g3d422ecfddc_0_420"/>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00" name="Google Shape;900;g3d422ecfddc_0_420"/>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901" name="Google Shape;901;g3d422ecfddc_0_420"/>
          <p:cNvGrpSpPr/>
          <p:nvPr/>
        </p:nvGrpSpPr>
        <p:grpSpPr>
          <a:xfrm>
            <a:off x="1303402" y="3985"/>
            <a:ext cx="9772765" cy="6858000"/>
            <a:chOff x="1303402" y="3985"/>
            <a:chExt cx="9772765" cy="6858000"/>
          </a:xfrm>
        </p:grpSpPr>
        <p:sp>
          <p:nvSpPr>
            <p:cNvPr id="902" name="Google Shape;902;g3d422ecfddc_0_420"/>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03" name="Google Shape;903;g3d422ecfddc_0_420"/>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04" name="Google Shape;904;g3d422ecfddc_0_420"/>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05" name="Google Shape;905;g3d422ecfddc_0_420"/>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06" name="Google Shape;906;g3d422ecfddc_0_420"/>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07" name="Google Shape;907;g3d422ecfddc_0_420"/>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08" name="Google Shape;908;g3d422ecfddc_0_420"/>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909" name="Google Shape;909;g3d422ecfddc_0_420"/>
          <p:cNvSpPr txBox="1"/>
          <p:nvPr>
            <p:ph type="ctrTitle"/>
          </p:nvPr>
        </p:nvSpPr>
        <p:spPr>
          <a:xfrm>
            <a:off x="3215400" y="2217701"/>
            <a:ext cx="5760900" cy="19113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36735"/>
              <a:buFont typeface="Arial"/>
              <a:buNone/>
            </a:pPr>
            <a:r>
              <a:rPr b="1" lang="en-US" sz="4900">
                <a:latin typeface="Arial"/>
                <a:ea typeface="Arial"/>
                <a:cs typeface="Arial"/>
                <a:sym typeface="Arial"/>
              </a:rPr>
              <a:t>Training: </a:t>
            </a:r>
            <a:endParaRPr b="1" sz="4900">
              <a:latin typeface="Arial"/>
              <a:ea typeface="Arial"/>
              <a:cs typeface="Arial"/>
              <a:sym typeface="Arial"/>
            </a:endParaRPr>
          </a:p>
          <a:p>
            <a:pPr indent="0" lvl="0" marL="0" rtl="0" algn="ctr">
              <a:lnSpc>
                <a:spcPct val="90000"/>
              </a:lnSpc>
              <a:spcBef>
                <a:spcPts val="0"/>
              </a:spcBef>
              <a:spcAft>
                <a:spcPts val="0"/>
              </a:spcAft>
              <a:buClr>
                <a:schemeClr val="dk1"/>
              </a:buClr>
              <a:buSzPct val="36735"/>
              <a:buFont typeface="Arial"/>
              <a:buNone/>
            </a:pPr>
            <a:r>
              <a:rPr b="1" lang="en-US" sz="4900">
                <a:latin typeface="Arial"/>
                <a:ea typeface="Arial"/>
                <a:cs typeface="Arial"/>
                <a:sym typeface="Arial"/>
              </a:rPr>
              <a:t>Study Team &amp; Clinical Team</a:t>
            </a:r>
            <a:endParaRPr b="1" sz="4900">
              <a:latin typeface="Arial"/>
              <a:ea typeface="Arial"/>
              <a:cs typeface="Arial"/>
              <a:sym typeface="Arial"/>
            </a:endParaRPr>
          </a:p>
          <a:p>
            <a:pPr indent="0" lvl="0" marL="0" rtl="0" algn="l">
              <a:lnSpc>
                <a:spcPct val="90000"/>
              </a:lnSpc>
              <a:spcBef>
                <a:spcPts val="0"/>
              </a:spcBef>
              <a:spcAft>
                <a:spcPts val="0"/>
              </a:spcAft>
              <a:buClr>
                <a:schemeClr val="dk1"/>
              </a:buClr>
              <a:buSzPct val="40909"/>
              <a:buFont typeface="Arial"/>
              <a:buNone/>
            </a:pPr>
            <a:r>
              <a:t/>
            </a:r>
            <a:endParaRPr b="1" sz="4400">
              <a:latin typeface="Arial"/>
              <a:ea typeface="Arial"/>
              <a:cs typeface="Arial"/>
              <a:sym typeface="Arial"/>
            </a:endParaRPr>
          </a:p>
        </p:txBody>
      </p:sp>
      <p:sp>
        <p:nvSpPr>
          <p:cNvPr id="910" name="Google Shape;910;g3d422ecfddc_0_420"/>
          <p:cNvSpPr txBox="1"/>
          <p:nvPr>
            <p:ph idx="1" type="subTitle"/>
          </p:nvPr>
        </p:nvSpPr>
        <p:spPr>
          <a:xfrm>
            <a:off x="3215729" y="429020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Megan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909"/>
                                        </p:tgtEl>
                                        <p:attrNameLst>
                                          <p:attrName>style.visibility</p:attrName>
                                        </p:attrNameLst>
                                      </p:cBhvr>
                                      <p:to>
                                        <p:strVal val="visible"/>
                                      </p:to>
                                    </p:set>
                                    <p:animEffect filter="fade" transition="in">
                                      <p:cBhvr>
                                        <p:cTn dur="1000"/>
                                        <p:tgtEl>
                                          <p:spTgt spid="909"/>
                                        </p:tgtEl>
                                      </p:cBhvr>
                                    </p:animEffect>
                                  </p:childTnLst>
                                </p:cTn>
                              </p:par>
                              <p:par>
                                <p:cTn fill="hold" nodeType="withEffect" presetClass="entr" presetID="10" presetSubtype="0">
                                  <p:stCondLst>
                                    <p:cond delay="1000"/>
                                  </p:stCondLst>
                                  <p:childTnLst>
                                    <p:set>
                                      <p:cBhvr>
                                        <p:cTn dur="1" fill="hold">
                                          <p:stCondLst>
                                            <p:cond delay="0"/>
                                          </p:stCondLst>
                                        </p:cTn>
                                        <p:tgtEl>
                                          <p:spTgt spid="910">
                                            <p:txEl>
                                              <p:pRg end="0" st="0"/>
                                            </p:txEl>
                                          </p:spTgt>
                                        </p:tgtEl>
                                        <p:attrNameLst>
                                          <p:attrName>style.visibility</p:attrName>
                                        </p:attrNameLst>
                                      </p:cBhvr>
                                      <p:to>
                                        <p:strVal val="visible"/>
                                      </p:to>
                                    </p:set>
                                    <p:animEffect filter="fade" transition="in">
                                      <p:cBhvr>
                                        <p:cTn dur="1000"/>
                                        <p:tgtEl>
                                          <p:spTgt spid="910">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14" name="Shape 914"/>
        <p:cNvGrpSpPr/>
        <p:nvPr/>
      </p:nvGrpSpPr>
      <p:grpSpPr>
        <a:xfrm>
          <a:off x="0" y="0"/>
          <a:ext cx="0" cy="0"/>
          <a:chOff x="0" y="0"/>
          <a:chExt cx="0" cy="0"/>
        </a:xfrm>
      </p:grpSpPr>
      <p:pic>
        <p:nvPicPr>
          <p:cNvPr descr="http://www.buffalo.edu/ubreporter/archive/2011_09_22/images/BehlingSimulation.jpg" id="915" name="Google Shape;915;g3d422ecfddc_0_793"/>
          <p:cNvPicPr preferRelativeResize="0"/>
          <p:nvPr/>
        </p:nvPicPr>
        <p:blipFill rotWithShape="1">
          <a:blip r:embed="rId3">
            <a:alphaModFix amt="30000"/>
          </a:blip>
          <a:srcRect b="5282" l="5447" r="5545" t="10209"/>
          <a:stretch/>
        </p:blipFill>
        <p:spPr>
          <a:xfrm>
            <a:off x="0" y="0"/>
            <a:ext cx="12192000" cy="6858000"/>
          </a:xfrm>
          <a:prstGeom prst="rect">
            <a:avLst/>
          </a:prstGeom>
          <a:solidFill>
            <a:schemeClr val="lt1">
              <a:alpha val="78039"/>
            </a:schemeClr>
          </a:solidFill>
          <a:ln>
            <a:noFill/>
          </a:ln>
        </p:spPr>
      </p:pic>
      <p:sp>
        <p:nvSpPr>
          <p:cNvPr id="916" name="Google Shape;916;g3d422ecfddc_0_793"/>
          <p:cNvSpPr txBox="1"/>
          <p:nvPr>
            <p:ph type="title"/>
          </p:nvPr>
        </p:nvSpPr>
        <p:spPr>
          <a:xfrm>
            <a:off x="0" y="588200"/>
            <a:ext cx="12192000" cy="838500"/>
          </a:xfrm>
          <a:prstGeom prst="rect">
            <a:avLst/>
          </a:prstGeom>
          <a:noFill/>
          <a:ln>
            <a:noFill/>
          </a:ln>
        </p:spPr>
        <p:txBody>
          <a:bodyPr anchorCtr="0" anchor="ctr" bIns="60925" lIns="121900" spcFirstLastPara="1" rIns="121900" wrap="square" tIns="60925">
            <a:normAutofit/>
          </a:bodyPr>
          <a:lstStyle/>
          <a:p>
            <a:pPr indent="0" lvl="0" marL="0" rtl="0" algn="l">
              <a:lnSpc>
                <a:spcPct val="90000"/>
              </a:lnSpc>
              <a:spcBef>
                <a:spcPts val="0"/>
              </a:spcBef>
              <a:spcAft>
                <a:spcPts val="0"/>
              </a:spcAft>
              <a:buClr>
                <a:schemeClr val="dk1"/>
              </a:buClr>
              <a:buSzPts val="7300"/>
              <a:buFont typeface="Play"/>
              <a:buNone/>
            </a:pPr>
            <a:r>
              <a:rPr lang="en-US">
                <a:latin typeface="Arial"/>
                <a:ea typeface="Arial"/>
                <a:cs typeface="Arial"/>
                <a:sym typeface="Arial"/>
              </a:rPr>
              <a:t>Educate, monitor, re-educate</a:t>
            </a:r>
            <a:endParaRPr>
              <a:latin typeface="Arial"/>
              <a:ea typeface="Arial"/>
              <a:cs typeface="Arial"/>
              <a:sym typeface="Arial"/>
            </a:endParaRPr>
          </a:p>
        </p:txBody>
      </p:sp>
      <p:sp>
        <p:nvSpPr>
          <p:cNvPr id="917" name="Google Shape;917;g3d422ecfddc_0_793"/>
          <p:cNvSpPr txBox="1"/>
          <p:nvPr>
            <p:ph idx="1" type="body"/>
          </p:nvPr>
        </p:nvSpPr>
        <p:spPr>
          <a:xfrm>
            <a:off x="417067" y="2034667"/>
            <a:ext cx="6766500" cy="4526100"/>
          </a:xfrm>
          <a:prstGeom prst="rect">
            <a:avLst/>
          </a:prstGeom>
          <a:noFill/>
          <a:ln>
            <a:noFill/>
          </a:ln>
        </p:spPr>
        <p:txBody>
          <a:bodyPr anchorCtr="0" anchor="t" bIns="60925" lIns="121900" spcFirstLastPara="1" rIns="121900" wrap="square" tIns="60925">
            <a:normAutofit/>
          </a:bodyPr>
          <a:lstStyle/>
          <a:p>
            <a:pPr indent="0" lvl="0" marL="0" rtl="0" algn="l">
              <a:lnSpc>
                <a:spcPct val="90000"/>
              </a:lnSpc>
              <a:spcBef>
                <a:spcPts val="0"/>
              </a:spcBef>
              <a:spcAft>
                <a:spcPts val="0"/>
              </a:spcAft>
              <a:buClr>
                <a:schemeClr val="dk1"/>
              </a:buClr>
              <a:buSzPts val="3200"/>
              <a:buNone/>
            </a:pPr>
            <a:r>
              <a:rPr lang="en-US"/>
              <a:t>Change of shift</a:t>
            </a:r>
            <a:endParaRPr/>
          </a:p>
          <a:p>
            <a:pPr indent="0" lvl="0" marL="0" rtl="0" algn="l">
              <a:lnSpc>
                <a:spcPct val="90000"/>
              </a:lnSpc>
              <a:spcBef>
                <a:spcPts val="853"/>
              </a:spcBef>
              <a:spcAft>
                <a:spcPts val="0"/>
              </a:spcAft>
              <a:buClr>
                <a:schemeClr val="dk1"/>
              </a:buClr>
              <a:buSzPts val="3200"/>
              <a:buNone/>
            </a:pPr>
            <a:r>
              <a:t/>
            </a:r>
            <a:endParaRPr/>
          </a:p>
          <a:p>
            <a:pPr indent="0" lvl="0" marL="0" rtl="0" algn="l">
              <a:lnSpc>
                <a:spcPct val="90000"/>
              </a:lnSpc>
              <a:spcBef>
                <a:spcPts val="853"/>
              </a:spcBef>
              <a:spcAft>
                <a:spcPts val="0"/>
              </a:spcAft>
              <a:buClr>
                <a:schemeClr val="dk1"/>
              </a:buClr>
              <a:buSzPts val="3200"/>
              <a:buNone/>
            </a:pPr>
            <a:r>
              <a:rPr lang="en-US"/>
              <a:t>Simulated mock enrollments</a:t>
            </a:r>
            <a:endParaRPr/>
          </a:p>
          <a:p>
            <a:pPr indent="0" lvl="0" marL="0" rtl="0" algn="l">
              <a:lnSpc>
                <a:spcPct val="90000"/>
              </a:lnSpc>
              <a:spcBef>
                <a:spcPts val="853"/>
              </a:spcBef>
              <a:spcAft>
                <a:spcPts val="0"/>
              </a:spcAft>
              <a:buClr>
                <a:schemeClr val="dk1"/>
              </a:buClr>
              <a:buSzPts val="3200"/>
              <a:buNone/>
            </a:pPr>
            <a:r>
              <a:t/>
            </a:r>
            <a:endParaRPr/>
          </a:p>
          <a:p>
            <a:pPr indent="0" lvl="0" marL="0" rtl="0" algn="l">
              <a:lnSpc>
                <a:spcPct val="90000"/>
              </a:lnSpc>
              <a:spcBef>
                <a:spcPts val="853"/>
              </a:spcBef>
              <a:spcAft>
                <a:spcPts val="0"/>
              </a:spcAft>
              <a:buClr>
                <a:schemeClr val="dk1"/>
              </a:buClr>
              <a:buSzPts val="3200"/>
              <a:buNone/>
            </a:pPr>
            <a:r>
              <a:rPr lang="en-US"/>
              <a:t>Academic “detailing”</a:t>
            </a:r>
            <a:endParaRPr/>
          </a:p>
          <a:p>
            <a:pPr indent="0" lvl="0" marL="0" rtl="0" algn="l">
              <a:lnSpc>
                <a:spcPct val="90000"/>
              </a:lnSpc>
              <a:spcBef>
                <a:spcPts val="853"/>
              </a:spcBef>
              <a:spcAft>
                <a:spcPts val="1600"/>
              </a:spcAft>
              <a:buClr>
                <a:schemeClr val="dk1"/>
              </a:buClr>
              <a:buSzPts val="3200"/>
              <a:buNone/>
            </a:pPr>
            <a:r>
              <a:t/>
            </a:r>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21" name="Shape 921"/>
        <p:cNvGrpSpPr/>
        <p:nvPr/>
      </p:nvGrpSpPr>
      <p:grpSpPr>
        <a:xfrm>
          <a:off x="0" y="0"/>
          <a:ext cx="0" cy="0"/>
          <a:chOff x="0" y="0"/>
          <a:chExt cx="0" cy="0"/>
        </a:xfrm>
      </p:grpSpPr>
      <p:sp>
        <p:nvSpPr>
          <p:cNvPr id="922" name="Google Shape;922;g3ccf2f72d4a_1_203"/>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Resources Available</a:t>
            </a:r>
            <a:endParaRPr b="1">
              <a:solidFill>
                <a:srgbClr val="743192"/>
              </a:solidFill>
              <a:latin typeface="Arial"/>
              <a:ea typeface="Arial"/>
              <a:cs typeface="Arial"/>
              <a:sym typeface="Arial"/>
            </a:endParaRPr>
          </a:p>
        </p:txBody>
      </p:sp>
      <p:sp>
        <p:nvSpPr>
          <p:cNvPr id="923" name="Google Shape;923;g3ccf2f72d4a_1_203"/>
          <p:cNvSpPr txBox="1"/>
          <p:nvPr>
            <p:ph idx="1" type="body"/>
          </p:nvPr>
        </p:nvSpPr>
        <p:spPr>
          <a:xfrm>
            <a:off x="838200" y="1624550"/>
            <a:ext cx="10515600" cy="4586400"/>
          </a:xfrm>
          <a:prstGeom prst="rect">
            <a:avLst/>
          </a:prstGeom>
          <a:noFill/>
          <a:ln>
            <a:noFill/>
          </a:ln>
        </p:spPr>
        <p:txBody>
          <a:bodyPr anchorCtr="0" anchor="t" bIns="45700" lIns="91425" spcFirstLastPara="1" rIns="91425" wrap="square" tIns="45700">
            <a:normAutofit/>
          </a:bodyPr>
          <a:lstStyle/>
          <a:p>
            <a:pPr indent="-368300" lvl="0" marL="457200" rtl="0" algn="l">
              <a:lnSpc>
                <a:spcPct val="115000"/>
              </a:lnSpc>
              <a:spcBef>
                <a:spcPts val="1000"/>
              </a:spcBef>
              <a:spcAft>
                <a:spcPts val="0"/>
              </a:spcAft>
              <a:buSzPts val="2200"/>
              <a:buChar char="●"/>
            </a:pPr>
            <a:r>
              <a:rPr i="1" lang="en-US" sz="3200" u="sng">
                <a:solidFill>
                  <a:schemeClr val="hlink"/>
                </a:solidFill>
                <a:hlinkClick r:id="rId3"/>
              </a:rPr>
              <a:t>Kesett.org</a:t>
            </a:r>
            <a:r>
              <a:rPr i="1" lang="en-US" sz="3200"/>
              <a:t> &gt; Education &amp; Training tab</a:t>
            </a:r>
            <a:endParaRPr i="1" sz="3200"/>
          </a:p>
          <a:p>
            <a:pPr indent="-368300" lvl="1" marL="914400" rtl="0" algn="l">
              <a:lnSpc>
                <a:spcPct val="115000"/>
              </a:lnSpc>
              <a:spcBef>
                <a:spcPts val="0"/>
              </a:spcBef>
              <a:spcAft>
                <a:spcPts val="0"/>
              </a:spcAft>
              <a:buSzPts val="2200"/>
              <a:buChar char="○"/>
            </a:pPr>
            <a:r>
              <a:rPr lang="en-US" sz="2800"/>
              <a:t>Enrollment video</a:t>
            </a:r>
            <a:endParaRPr sz="2800"/>
          </a:p>
          <a:p>
            <a:pPr indent="-368300" lvl="1" marL="914400" rtl="0" algn="l">
              <a:lnSpc>
                <a:spcPct val="115000"/>
              </a:lnSpc>
              <a:spcBef>
                <a:spcPts val="0"/>
              </a:spcBef>
              <a:spcAft>
                <a:spcPts val="0"/>
              </a:spcAft>
              <a:buSzPts val="2200"/>
              <a:buChar char="○"/>
            </a:pPr>
            <a:r>
              <a:rPr lang="en-US" sz="2800"/>
              <a:t>Clinical team slide deck</a:t>
            </a:r>
            <a:endParaRPr sz="2800"/>
          </a:p>
          <a:p>
            <a:pPr indent="-368300" lvl="1" marL="914400" rtl="0" algn="l">
              <a:lnSpc>
                <a:spcPct val="115000"/>
              </a:lnSpc>
              <a:spcBef>
                <a:spcPts val="0"/>
              </a:spcBef>
              <a:spcAft>
                <a:spcPts val="0"/>
              </a:spcAft>
              <a:buSzPts val="2200"/>
              <a:buChar char="○"/>
            </a:pPr>
            <a:r>
              <a:rPr lang="en-US" sz="2800"/>
              <a:t>Safety of ketamine video </a:t>
            </a:r>
            <a:endParaRPr sz="2800"/>
          </a:p>
          <a:p>
            <a:pPr indent="-368300" lvl="1" marL="914400" rtl="0" algn="l">
              <a:lnSpc>
                <a:spcPct val="115000"/>
              </a:lnSpc>
              <a:spcBef>
                <a:spcPts val="0"/>
              </a:spcBef>
              <a:spcAft>
                <a:spcPts val="0"/>
              </a:spcAft>
              <a:buSzPts val="2200"/>
              <a:buChar char="○"/>
            </a:pPr>
            <a:r>
              <a:rPr lang="en-US" sz="2800"/>
              <a:t>IM videos</a:t>
            </a:r>
            <a:endParaRPr sz="2800"/>
          </a:p>
          <a:p>
            <a:pPr indent="-368300" lvl="1" marL="914400" rtl="0" algn="l">
              <a:lnSpc>
                <a:spcPct val="115000"/>
              </a:lnSpc>
              <a:spcBef>
                <a:spcPts val="0"/>
              </a:spcBef>
              <a:spcAft>
                <a:spcPts val="0"/>
              </a:spcAft>
              <a:buSzPts val="2200"/>
              <a:buChar char="○"/>
            </a:pPr>
            <a:r>
              <a:rPr lang="en-US" sz="2800"/>
              <a:t>Ceribell training videos</a:t>
            </a:r>
            <a:endParaRPr sz="2800"/>
          </a:p>
        </p:txBody>
      </p:sp>
      <p:pic>
        <p:nvPicPr>
          <p:cNvPr descr="A close-up of a logo&#10;&#10;AI-generated content may be incorrect." id="924" name="Google Shape;924;g3ccf2f72d4a_1_203"/>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28" name="Shape 928"/>
        <p:cNvGrpSpPr/>
        <p:nvPr/>
      </p:nvGrpSpPr>
      <p:grpSpPr>
        <a:xfrm>
          <a:off x="0" y="0"/>
          <a:ext cx="0" cy="0"/>
          <a:chOff x="0" y="0"/>
          <a:chExt cx="0" cy="0"/>
        </a:xfrm>
      </p:grpSpPr>
      <p:sp>
        <p:nvSpPr>
          <p:cNvPr id="929" name="Google Shape;929;g3ccf2f72d4a_1_221"/>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Suggested methods</a:t>
            </a:r>
            <a:endParaRPr b="1">
              <a:solidFill>
                <a:srgbClr val="743192"/>
              </a:solidFill>
              <a:latin typeface="Arial"/>
              <a:ea typeface="Arial"/>
              <a:cs typeface="Arial"/>
              <a:sym typeface="Arial"/>
            </a:endParaRPr>
          </a:p>
        </p:txBody>
      </p:sp>
      <p:sp>
        <p:nvSpPr>
          <p:cNvPr id="930" name="Google Shape;930;g3ccf2f72d4a_1_221"/>
          <p:cNvSpPr txBox="1"/>
          <p:nvPr>
            <p:ph idx="1" type="body"/>
          </p:nvPr>
        </p:nvSpPr>
        <p:spPr>
          <a:xfrm>
            <a:off x="838200" y="1624550"/>
            <a:ext cx="10515600" cy="4586400"/>
          </a:xfrm>
          <a:prstGeom prst="rect">
            <a:avLst/>
          </a:prstGeom>
          <a:noFill/>
          <a:ln>
            <a:noFill/>
          </a:ln>
        </p:spPr>
        <p:txBody>
          <a:bodyPr anchorCtr="0" anchor="t" bIns="45700" lIns="91425" spcFirstLastPara="1" rIns="91425" wrap="square" tIns="45700">
            <a:normAutofit/>
          </a:bodyPr>
          <a:lstStyle/>
          <a:p>
            <a:pPr indent="-342900" lvl="0" marL="457200" rtl="0" algn="l">
              <a:lnSpc>
                <a:spcPct val="115000"/>
              </a:lnSpc>
              <a:spcBef>
                <a:spcPts val="1000"/>
              </a:spcBef>
              <a:spcAft>
                <a:spcPts val="0"/>
              </a:spcAft>
              <a:buSzPts val="1800"/>
              <a:buChar char="●"/>
            </a:pPr>
            <a:r>
              <a:rPr lang="en-US"/>
              <a:t>Faculty meetings</a:t>
            </a:r>
            <a:endParaRPr/>
          </a:p>
          <a:p>
            <a:pPr indent="-342900" lvl="0" marL="457200" rtl="0" algn="l">
              <a:lnSpc>
                <a:spcPct val="115000"/>
              </a:lnSpc>
              <a:spcBef>
                <a:spcPts val="0"/>
              </a:spcBef>
              <a:spcAft>
                <a:spcPts val="0"/>
              </a:spcAft>
              <a:buSzPts val="1800"/>
              <a:buChar char="●"/>
            </a:pPr>
            <a:r>
              <a:rPr lang="en-US"/>
              <a:t>Charge nurse meetings</a:t>
            </a:r>
            <a:endParaRPr/>
          </a:p>
          <a:p>
            <a:pPr indent="-342900" lvl="0" marL="457200" rtl="0" algn="l">
              <a:lnSpc>
                <a:spcPct val="115000"/>
              </a:lnSpc>
              <a:spcBef>
                <a:spcPts val="0"/>
              </a:spcBef>
              <a:spcAft>
                <a:spcPts val="0"/>
              </a:spcAft>
              <a:buSzPts val="1800"/>
              <a:buChar char="●"/>
            </a:pPr>
            <a:r>
              <a:rPr lang="en-US"/>
              <a:t>In-service meetings</a:t>
            </a:r>
            <a:endParaRPr/>
          </a:p>
          <a:p>
            <a:pPr indent="-342900" lvl="0" marL="457200" rtl="0" algn="l">
              <a:lnSpc>
                <a:spcPct val="115000"/>
              </a:lnSpc>
              <a:spcBef>
                <a:spcPts val="0"/>
              </a:spcBef>
              <a:spcAft>
                <a:spcPts val="0"/>
              </a:spcAft>
              <a:buSzPts val="1800"/>
              <a:buChar char="●"/>
            </a:pPr>
            <a:r>
              <a:rPr b="1" lang="en-US"/>
              <a:t>Mock enrollments/seizure codes</a:t>
            </a:r>
            <a:endParaRPr b="1"/>
          </a:p>
          <a:p>
            <a:pPr indent="-342900" lvl="0" marL="457200" rtl="0" algn="l">
              <a:lnSpc>
                <a:spcPct val="115000"/>
              </a:lnSpc>
              <a:spcBef>
                <a:spcPts val="0"/>
              </a:spcBef>
              <a:spcAft>
                <a:spcPts val="0"/>
              </a:spcAft>
              <a:buSzPts val="1800"/>
              <a:buChar char="●"/>
            </a:pPr>
            <a:r>
              <a:rPr lang="en-US"/>
              <a:t>Email </a:t>
            </a:r>
            <a:endParaRPr/>
          </a:p>
          <a:p>
            <a:pPr indent="-342900" lvl="0" marL="457200" rtl="0" algn="l">
              <a:lnSpc>
                <a:spcPct val="115000"/>
              </a:lnSpc>
              <a:spcBef>
                <a:spcPts val="0"/>
              </a:spcBef>
              <a:spcAft>
                <a:spcPts val="0"/>
              </a:spcAft>
              <a:buSzPts val="1800"/>
              <a:buChar char="●"/>
            </a:pPr>
            <a:r>
              <a:rPr lang="en-US"/>
              <a:t>Info sheets</a:t>
            </a:r>
            <a:endParaRPr/>
          </a:p>
        </p:txBody>
      </p:sp>
      <p:pic>
        <p:nvPicPr>
          <p:cNvPr descr="A close-up of a logo&#10;&#10;AI-generated content may be incorrect." id="931" name="Google Shape;931;g3ccf2f72d4a_1_221"/>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35" name="Shape 935"/>
        <p:cNvGrpSpPr/>
        <p:nvPr/>
      </p:nvGrpSpPr>
      <p:grpSpPr>
        <a:xfrm>
          <a:off x="0" y="0"/>
          <a:ext cx="0" cy="0"/>
          <a:chOff x="0" y="0"/>
          <a:chExt cx="0" cy="0"/>
        </a:xfrm>
      </p:grpSpPr>
      <p:pic>
        <p:nvPicPr>
          <p:cNvPr descr="A close-up of a logo&#10;&#10;AI-generated content may be incorrect." id="936" name="Google Shape;936;g3ccf2f72d4a_1_215"/>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937" name="Google Shape;937;g3ccf2f72d4a_1_215"/>
          <p:cNvSpPr txBox="1"/>
          <p:nvPr/>
        </p:nvSpPr>
        <p:spPr>
          <a:xfrm>
            <a:off x="403200" y="779700"/>
            <a:ext cx="10225800" cy="607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200"/>
              <a:buFont typeface="Arial"/>
              <a:buNone/>
            </a:pPr>
            <a:r>
              <a:rPr b="1" i="0" lang="en-US" sz="4200" u="sng" cap="none" strike="noStrike">
                <a:solidFill>
                  <a:srgbClr val="7030A0"/>
                </a:solidFill>
                <a:latin typeface="Arial"/>
                <a:ea typeface="Arial"/>
                <a:cs typeface="Arial"/>
                <a:sym typeface="Arial"/>
              </a:rPr>
              <a:t>Discussion: </a:t>
            </a:r>
            <a:endParaRPr b="1" i="0" sz="4200" u="sng" cap="none" strike="noStrike">
              <a:solidFill>
                <a:srgbClr val="7030A0"/>
              </a:solidFill>
              <a:latin typeface="Arial"/>
              <a:ea typeface="Arial"/>
              <a:cs typeface="Arial"/>
              <a:sym typeface="Arial"/>
            </a:endParaRPr>
          </a:p>
          <a:p>
            <a:pPr indent="-412750" lvl="0" marL="457200" marR="0" rtl="0" algn="l">
              <a:lnSpc>
                <a:spcPct val="100000"/>
              </a:lnSpc>
              <a:spcBef>
                <a:spcPts val="0"/>
              </a:spcBef>
              <a:spcAft>
                <a:spcPts val="0"/>
              </a:spcAft>
              <a:buClr>
                <a:schemeClr val="dk1"/>
              </a:buClr>
              <a:buSzPts val="3500"/>
              <a:buFont typeface="Arial"/>
              <a:buAutoNum type="arabicPeriod"/>
            </a:pPr>
            <a:r>
              <a:rPr b="0" i="0" lang="en-US" sz="3500" u="none" cap="none" strike="noStrike">
                <a:solidFill>
                  <a:schemeClr val="dk1"/>
                </a:solidFill>
                <a:latin typeface="Arial"/>
                <a:ea typeface="Arial"/>
                <a:cs typeface="Arial"/>
                <a:sym typeface="Arial"/>
              </a:rPr>
              <a:t>Experiences with mock enrollments?</a:t>
            </a:r>
            <a:endParaRPr b="0" i="0" sz="35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500"/>
              <a:buFont typeface="Arial"/>
              <a:buNone/>
            </a:pPr>
            <a:r>
              <a:t/>
            </a:r>
            <a:endParaRPr b="0" i="0" sz="3500" u="none" cap="none" strike="noStrike">
              <a:solidFill>
                <a:schemeClr val="dk1"/>
              </a:solidFill>
              <a:latin typeface="Arial"/>
              <a:ea typeface="Arial"/>
              <a:cs typeface="Arial"/>
              <a:sym typeface="Arial"/>
            </a:endParaRPr>
          </a:p>
          <a:p>
            <a:pPr indent="-412750" lvl="0" marL="457200" marR="0" rtl="0" algn="l">
              <a:lnSpc>
                <a:spcPct val="100000"/>
              </a:lnSpc>
              <a:spcBef>
                <a:spcPts val="0"/>
              </a:spcBef>
              <a:spcAft>
                <a:spcPts val="0"/>
              </a:spcAft>
              <a:buClr>
                <a:schemeClr val="dk1"/>
              </a:buClr>
              <a:buSzPts val="3500"/>
              <a:buFont typeface="Arial"/>
              <a:buAutoNum type="arabicPeriod"/>
            </a:pPr>
            <a:r>
              <a:rPr b="0" i="0" lang="en-US" sz="3500" u="none" cap="none" strike="noStrike">
                <a:solidFill>
                  <a:schemeClr val="dk1"/>
                </a:solidFill>
                <a:latin typeface="Arial"/>
                <a:ea typeface="Arial"/>
                <a:cs typeface="Arial"/>
                <a:sym typeface="Arial"/>
              </a:rPr>
              <a:t>What has worked well for clinical team trainings and/or Ceribell trainings at your site?</a:t>
            </a:r>
            <a:endParaRPr b="0" i="0" sz="35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3500"/>
              <a:buFont typeface="Arial"/>
              <a:buNone/>
            </a:pPr>
            <a:r>
              <a:t/>
            </a:r>
            <a:endParaRPr b="0" i="0" sz="3500" u="none" cap="none" strike="noStrike">
              <a:solidFill>
                <a:schemeClr val="dk1"/>
              </a:solidFill>
              <a:latin typeface="Arial"/>
              <a:ea typeface="Arial"/>
              <a:cs typeface="Arial"/>
              <a:sym typeface="Arial"/>
            </a:endParaRPr>
          </a:p>
          <a:p>
            <a:pPr indent="-412750" lvl="0" marL="457200" marR="0" rtl="0" algn="l">
              <a:lnSpc>
                <a:spcPct val="100000"/>
              </a:lnSpc>
              <a:spcBef>
                <a:spcPts val="0"/>
              </a:spcBef>
              <a:spcAft>
                <a:spcPts val="0"/>
              </a:spcAft>
              <a:buClr>
                <a:schemeClr val="dk1"/>
              </a:buClr>
              <a:buSzPts val="3500"/>
              <a:buFont typeface="Arial"/>
              <a:buAutoNum type="arabicPeriod"/>
            </a:pPr>
            <a:r>
              <a:rPr b="0" i="0" lang="en-US" sz="3500" u="none" cap="none" strike="noStrike">
                <a:solidFill>
                  <a:schemeClr val="dk1"/>
                </a:solidFill>
                <a:latin typeface="Arial"/>
                <a:ea typeface="Arial"/>
                <a:cs typeface="Arial"/>
                <a:sym typeface="Arial"/>
              </a:rPr>
              <a:t>What other resources would help?</a:t>
            </a:r>
            <a:endParaRPr b="0" i="0" sz="3500" u="none" cap="none" strike="noStrike">
              <a:solidFill>
                <a:schemeClr val="dk1"/>
              </a:solidFill>
              <a:latin typeface="Arial"/>
              <a:ea typeface="Arial"/>
              <a:cs typeface="Arial"/>
              <a:sym typeface="Arial"/>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941" name="Shape 941"/>
        <p:cNvGrpSpPr/>
        <p:nvPr/>
      </p:nvGrpSpPr>
      <p:grpSpPr>
        <a:xfrm>
          <a:off x="0" y="0"/>
          <a:ext cx="0" cy="0"/>
          <a:chOff x="0" y="0"/>
          <a:chExt cx="0" cy="0"/>
        </a:xfrm>
      </p:grpSpPr>
      <p:sp>
        <p:nvSpPr>
          <p:cNvPr id="942" name="Google Shape;942;p2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43" name="Google Shape;943;p29"/>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44" name="Google Shape;944;p29"/>
          <p:cNvSpPr/>
          <p:nvPr/>
        </p:nvSpPr>
        <p:spPr>
          <a:xfrm flipH="1" rot="5400000">
            <a:off x="-1410084" y="1410082"/>
            <a:ext cx="6858000" cy="4037836"/>
          </a:xfrm>
          <a:prstGeom prst="rect">
            <a:avLst/>
          </a:prstGeom>
          <a:gradFill>
            <a:gsLst>
              <a:gs pos="0">
                <a:srgbClr val="000000"/>
              </a:gs>
              <a:gs pos="8000">
                <a:srgbClr val="000000"/>
              </a:gs>
              <a:gs pos="100000">
                <a:srgbClr val="864EA9"/>
              </a:gs>
            </a:gsLst>
            <a:lin ang="3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45" name="Google Shape;945;p29"/>
          <p:cNvSpPr/>
          <p:nvPr/>
        </p:nvSpPr>
        <p:spPr>
          <a:xfrm flipH="1" rot="5400000">
            <a:off x="-1410085" y="1420219"/>
            <a:ext cx="6857999" cy="4037839"/>
          </a:xfrm>
          <a:prstGeom prst="rect">
            <a:avLst/>
          </a:prstGeom>
          <a:gradFill>
            <a:gsLst>
              <a:gs pos="0">
                <a:srgbClr val="000000">
                  <a:alpha val="0"/>
                </a:srgbClr>
              </a:gs>
              <a:gs pos="99000">
                <a:srgbClr val="AD84C6">
                  <a:alpha val="45490"/>
                </a:srgbClr>
              </a:gs>
              <a:gs pos="100000">
                <a:srgbClr val="AD84C6">
                  <a:alpha val="45490"/>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46" name="Google Shape;946;p29"/>
          <p:cNvSpPr/>
          <p:nvPr/>
        </p:nvSpPr>
        <p:spPr>
          <a:xfrm flipH="1" rot="5400000">
            <a:off x="767923" y="3588085"/>
            <a:ext cx="2501979" cy="4037841"/>
          </a:xfrm>
          <a:prstGeom prst="rect">
            <a:avLst/>
          </a:prstGeom>
          <a:gradFill>
            <a:gsLst>
              <a:gs pos="0">
                <a:srgbClr val="AD84C6">
                  <a:alpha val="28235"/>
                </a:srgbClr>
              </a:gs>
              <a:gs pos="2000">
                <a:srgbClr val="AD84C6">
                  <a:alpha val="28235"/>
                </a:srgbClr>
              </a:gs>
              <a:gs pos="100000">
                <a:srgbClr val="000000">
                  <a:alpha val="29411"/>
                </a:srgbClr>
              </a:gs>
            </a:gsLst>
            <a:lin ang="7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47" name="Google Shape;947;p29"/>
          <p:cNvSpPr/>
          <p:nvPr/>
        </p:nvSpPr>
        <p:spPr>
          <a:xfrm rot="-964587">
            <a:off x="-501737" y="969718"/>
            <a:ext cx="3900357" cy="4178958"/>
          </a:xfrm>
          <a:custGeom>
            <a:rect b="b" l="l" r="r" t="t"/>
            <a:pathLst>
              <a:path extrusionOk="0" h="4178958" w="3900357">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AD84C6">
                  <a:alpha val="42352"/>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48" name="Google Shape;948;p29"/>
          <p:cNvSpPr/>
          <p:nvPr/>
        </p:nvSpPr>
        <p:spPr>
          <a:xfrm flipH="1" rot="5400000">
            <a:off x="-1410093" y="1399943"/>
            <a:ext cx="6858003" cy="4037835"/>
          </a:xfrm>
          <a:prstGeom prst="rect">
            <a:avLst/>
          </a:prstGeom>
          <a:gradFill>
            <a:gsLst>
              <a:gs pos="0">
                <a:srgbClr val="000000">
                  <a:alpha val="0"/>
                </a:srgbClr>
              </a:gs>
              <a:gs pos="99000">
                <a:srgbClr val="CDB4DC">
                  <a:alpha val="10588"/>
                </a:srgbClr>
              </a:gs>
              <a:gs pos="100000">
                <a:srgbClr val="CDB4DC">
                  <a:alpha val="10588"/>
                </a:srgbClr>
              </a:gs>
            </a:gsLst>
            <a:lin ang="7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49" name="Google Shape;949;p29"/>
          <p:cNvSpPr txBox="1"/>
          <p:nvPr>
            <p:ph type="title"/>
          </p:nvPr>
        </p:nvSpPr>
        <p:spPr>
          <a:xfrm>
            <a:off x="466722" y="586855"/>
            <a:ext cx="3201366" cy="3387497"/>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FFFFF"/>
              </a:buClr>
              <a:buSzPts val="4000"/>
              <a:buFont typeface="Play"/>
              <a:buNone/>
            </a:pPr>
            <a:r>
              <a:rPr lang="en-US" sz="4000">
                <a:solidFill>
                  <a:srgbClr val="FFFFFF"/>
                </a:solidFill>
                <a:latin typeface="Arial"/>
                <a:ea typeface="Arial"/>
                <a:cs typeface="Arial"/>
                <a:sym typeface="Arial"/>
              </a:rPr>
              <a:t>Screening</a:t>
            </a:r>
            <a:endParaRPr>
              <a:latin typeface="Arial"/>
              <a:ea typeface="Arial"/>
              <a:cs typeface="Arial"/>
              <a:sym typeface="Arial"/>
            </a:endParaRPr>
          </a:p>
        </p:txBody>
      </p:sp>
      <p:sp>
        <p:nvSpPr>
          <p:cNvPr id="950" name="Google Shape;950;p29"/>
          <p:cNvSpPr txBox="1"/>
          <p:nvPr>
            <p:ph idx="1" type="body"/>
          </p:nvPr>
        </p:nvSpPr>
        <p:spPr>
          <a:xfrm>
            <a:off x="4810259" y="649480"/>
            <a:ext cx="6555347" cy="5546047"/>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b="1" lang="en-US" sz="2000"/>
              <a:t>Patients who meet one of the below criteria:</a:t>
            </a:r>
            <a:endParaRPr/>
          </a:p>
          <a:p>
            <a:pPr indent="0" lvl="0" marL="0" rtl="0" algn="l">
              <a:lnSpc>
                <a:spcPct val="90000"/>
              </a:lnSpc>
              <a:spcBef>
                <a:spcPts val="1000"/>
              </a:spcBef>
              <a:spcAft>
                <a:spcPts val="0"/>
              </a:spcAft>
              <a:buClr>
                <a:schemeClr val="dk1"/>
              </a:buClr>
              <a:buSzPts val="2000"/>
              <a:buNone/>
            </a:pPr>
            <a:r>
              <a:t/>
            </a:r>
            <a:endParaRPr sz="2000"/>
          </a:p>
          <a:p>
            <a:pPr indent="-228600" lvl="0" marL="228600" rtl="0" algn="l">
              <a:lnSpc>
                <a:spcPct val="90000"/>
              </a:lnSpc>
              <a:spcBef>
                <a:spcPts val="1000"/>
              </a:spcBef>
              <a:spcAft>
                <a:spcPts val="0"/>
              </a:spcAft>
              <a:buClr>
                <a:schemeClr val="dk1"/>
              </a:buClr>
              <a:buSzPts val="2000"/>
              <a:buChar char="•"/>
            </a:pPr>
            <a:r>
              <a:rPr lang="en-US" sz="2000"/>
              <a:t>Administered one of the following for the treatment of seizures or status epilepticus</a:t>
            </a:r>
            <a:endParaRPr/>
          </a:p>
          <a:p>
            <a:pPr indent="-228600" lvl="2" marL="1143000" rtl="0" algn="l">
              <a:lnSpc>
                <a:spcPct val="90000"/>
              </a:lnSpc>
              <a:spcBef>
                <a:spcPts val="500"/>
              </a:spcBef>
              <a:spcAft>
                <a:spcPts val="0"/>
              </a:spcAft>
              <a:buClr>
                <a:schemeClr val="dk1"/>
              </a:buClr>
              <a:buSzPts val="2000"/>
              <a:buChar char="•"/>
            </a:pPr>
            <a:r>
              <a:rPr lang="en-US"/>
              <a:t> LEV, </a:t>
            </a:r>
            <a:endParaRPr/>
          </a:p>
          <a:p>
            <a:pPr indent="-228600" lvl="2" marL="1143000" rtl="0" algn="l">
              <a:lnSpc>
                <a:spcPct val="90000"/>
              </a:lnSpc>
              <a:spcBef>
                <a:spcPts val="500"/>
              </a:spcBef>
              <a:spcAft>
                <a:spcPts val="0"/>
              </a:spcAft>
              <a:buClr>
                <a:schemeClr val="dk1"/>
              </a:buClr>
              <a:buSzPts val="2000"/>
              <a:buChar char="•"/>
            </a:pPr>
            <a:r>
              <a:rPr lang="en-US"/>
              <a:t>valproate (valproic acid), or </a:t>
            </a:r>
            <a:endParaRPr/>
          </a:p>
          <a:p>
            <a:pPr indent="-228600" lvl="2" marL="1143000" rtl="0" algn="l">
              <a:lnSpc>
                <a:spcPct val="90000"/>
              </a:lnSpc>
              <a:spcBef>
                <a:spcPts val="500"/>
              </a:spcBef>
              <a:spcAft>
                <a:spcPts val="0"/>
              </a:spcAft>
              <a:buClr>
                <a:schemeClr val="dk1"/>
              </a:buClr>
              <a:buSzPts val="2000"/>
              <a:buChar char="•"/>
            </a:pPr>
            <a:r>
              <a:rPr lang="en-US"/>
              <a:t>fosphenytoin intravenously</a:t>
            </a:r>
            <a:endParaRPr/>
          </a:p>
          <a:p>
            <a:pPr indent="0" lvl="1" marL="457200" rtl="0" algn="l">
              <a:lnSpc>
                <a:spcPct val="90000"/>
              </a:lnSpc>
              <a:spcBef>
                <a:spcPts val="500"/>
              </a:spcBef>
              <a:spcAft>
                <a:spcPts val="0"/>
              </a:spcAft>
              <a:buClr>
                <a:schemeClr val="dk1"/>
              </a:buClr>
              <a:buSzPts val="2000"/>
              <a:buNone/>
            </a:pPr>
            <a:r>
              <a:t/>
            </a:r>
            <a:endParaRPr b="1" sz="2000"/>
          </a:p>
          <a:p>
            <a:pPr indent="0" lvl="0" marL="0" rtl="0" algn="l">
              <a:lnSpc>
                <a:spcPct val="90000"/>
              </a:lnSpc>
              <a:spcBef>
                <a:spcPts val="1000"/>
              </a:spcBef>
              <a:spcAft>
                <a:spcPts val="0"/>
              </a:spcAft>
              <a:buClr>
                <a:schemeClr val="dk1"/>
              </a:buClr>
              <a:buSzPts val="2000"/>
              <a:buNone/>
            </a:pPr>
            <a:r>
              <a:rPr b="1" lang="en-US" sz="2000"/>
              <a:t>OR</a:t>
            </a:r>
            <a:endParaRPr/>
          </a:p>
          <a:p>
            <a:pPr indent="-101600" lvl="1" marL="685800" rtl="0" algn="l">
              <a:lnSpc>
                <a:spcPct val="90000"/>
              </a:lnSpc>
              <a:spcBef>
                <a:spcPts val="500"/>
              </a:spcBef>
              <a:spcAft>
                <a:spcPts val="0"/>
              </a:spcAft>
              <a:buClr>
                <a:schemeClr val="dk1"/>
              </a:buClr>
              <a:buSzPts val="2000"/>
              <a:buNone/>
            </a:pPr>
            <a:r>
              <a:t/>
            </a:r>
            <a:endParaRPr sz="2000"/>
          </a:p>
          <a:p>
            <a:pPr indent="-228600" lvl="0" marL="228600" rtl="0" algn="l">
              <a:lnSpc>
                <a:spcPct val="90000"/>
              </a:lnSpc>
              <a:spcBef>
                <a:spcPts val="1000"/>
              </a:spcBef>
              <a:spcAft>
                <a:spcPts val="0"/>
              </a:spcAft>
              <a:buClr>
                <a:schemeClr val="dk1"/>
              </a:buClr>
              <a:buSzPts val="2000"/>
              <a:buChar char="•"/>
            </a:pPr>
            <a:r>
              <a:rPr lang="en-US" sz="2000"/>
              <a:t>Patients in the ED who have had a witnessed seizure and are determined to be experiencing a continuing seizure event who were screened in real time by the study team.</a:t>
            </a:r>
            <a:endParaRPr/>
          </a:p>
          <a:p>
            <a:pPr indent="-101600" lvl="2" marL="1143000" rtl="0" algn="l">
              <a:lnSpc>
                <a:spcPct val="90000"/>
              </a:lnSpc>
              <a:spcBef>
                <a:spcPts val="500"/>
              </a:spcBef>
              <a:spcAft>
                <a:spcPts val="0"/>
              </a:spcAft>
              <a:buClr>
                <a:schemeClr val="dk1"/>
              </a:buClr>
              <a:buSzPts val="2000"/>
              <a:buNone/>
            </a:pPr>
            <a:r>
              <a:t/>
            </a:r>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954" name="Shape 954"/>
        <p:cNvGrpSpPr/>
        <p:nvPr/>
      </p:nvGrpSpPr>
      <p:grpSpPr>
        <a:xfrm>
          <a:off x="0" y="0"/>
          <a:ext cx="0" cy="0"/>
          <a:chOff x="0" y="0"/>
          <a:chExt cx="0" cy="0"/>
        </a:xfrm>
      </p:grpSpPr>
      <p:sp>
        <p:nvSpPr>
          <p:cNvPr id="955" name="Google Shape;955;p3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56" name="Google Shape;956;p30"/>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57" name="Google Shape;957;p30"/>
          <p:cNvSpPr/>
          <p:nvPr/>
        </p:nvSpPr>
        <p:spPr>
          <a:xfrm flipH="1" rot="5400000">
            <a:off x="-1410084" y="1410082"/>
            <a:ext cx="6858000" cy="4037836"/>
          </a:xfrm>
          <a:prstGeom prst="rect">
            <a:avLst/>
          </a:prstGeom>
          <a:gradFill>
            <a:gsLst>
              <a:gs pos="0">
                <a:srgbClr val="000000"/>
              </a:gs>
              <a:gs pos="8000">
                <a:srgbClr val="000000"/>
              </a:gs>
              <a:gs pos="100000">
                <a:srgbClr val="864EA9"/>
              </a:gs>
            </a:gsLst>
            <a:lin ang="3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58" name="Google Shape;958;p30"/>
          <p:cNvSpPr/>
          <p:nvPr/>
        </p:nvSpPr>
        <p:spPr>
          <a:xfrm flipH="1" rot="5400000">
            <a:off x="-1410085" y="1420219"/>
            <a:ext cx="6857999" cy="4037839"/>
          </a:xfrm>
          <a:prstGeom prst="rect">
            <a:avLst/>
          </a:prstGeom>
          <a:gradFill>
            <a:gsLst>
              <a:gs pos="0">
                <a:srgbClr val="000000">
                  <a:alpha val="0"/>
                </a:srgbClr>
              </a:gs>
              <a:gs pos="99000">
                <a:srgbClr val="AD84C6">
                  <a:alpha val="45490"/>
                </a:srgbClr>
              </a:gs>
              <a:gs pos="100000">
                <a:srgbClr val="AD84C6">
                  <a:alpha val="45490"/>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59" name="Google Shape;959;p30"/>
          <p:cNvSpPr/>
          <p:nvPr/>
        </p:nvSpPr>
        <p:spPr>
          <a:xfrm flipH="1" rot="5400000">
            <a:off x="767923" y="3588085"/>
            <a:ext cx="2501979" cy="4037841"/>
          </a:xfrm>
          <a:prstGeom prst="rect">
            <a:avLst/>
          </a:prstGeom>
          <a:gradFill>
            <a:gsLst>
              <a:gs pos="0">
                <a:srgbClr val="AD84C6">
                  <a:alpha val="28235"/>
                </a:srgbClr>
              </a:gs>
              <a:gs pos="2000">
                <a:srgbClr val="AD84C6">
                  <a:alpha val="28235"/>
                </a:srgbClr>
              </a:gs>
              <a:gs pos="100000">
                <a:srgbClr val="000000">
                  <a:alpha val="29411"/>
                </a:srgbClr>
              </a:gs>
            </a:gsLst>
            <a:lin ang="7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60" name="Google Shape;960;p30"/>
          <p:cNvSpPr/>
          <p:nvPr/>
        </p:nvSpPr>
        <p:spPr>
          <a:xfrm rot="-964587">
            <a:off x="-501737" y="969718"/>
            <a:ext cx="3900357" cy="4178958"/>
          </a:xfrm>
          <a:custGeom>
            <a:rect b="b" l="l" r="r" t="t"/>
            <a:pathLst>
              <a:path extrusionOk="0" h="4178958" w="3900357">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AD84C6">
                  <a:alpha val="42352"/>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61" name="Google Shape;961;p30"/>
          <p:cNvSpPr/>
          <p:nvPr/>
        </p:nvSpPr>
        <p:spPr>
          <a:xfrm flipH="1" rot="5400000">
            <a:off x="-1410093" y="1399943"/>
            <a:ext cx="6858003" cy="4037835"/>
          </a:xfrm>
          <a:prstGeom prst="rect">
            <a:avLst/>
          </a:prstGeom>
          <a:gradFill>
            <a:gsLst>
              <a:gs pos="0">
                <a:srgbClr val="000000">
                  <a:alpha val="0"/>
                </a:srgbClr>
              </a:gs>
              <a:gs pos="99000">
                <a:srgbClr val="CDB4DC">
                  <a:alpha val="10588"/>
                </a:srgbClr>
              </a:gs>
              <a:gs pos="100000">
                <a:srgbClr val="CDB4DC">
                  <a:alpha val="10588"/>
                </a:srgbClr>
              </a:gs>
            </a:gsLst>
            <a:lin ang="7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62" name="Google Shape;962;p30"/>
          <p:cNvSpPr txBox="1"/>
          <p:nvPr>
            <p:ph type="title"/>
          </p:nvPr>
        </p:nvSpPr>
        <p:spPr>
          <a:xfrm>
            <a:off x="466722" y="586855"/>
            <a:ext cx="3201366" cy="3387497"/>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FFFFF"/>
              </a:buClr>
              <a:buSzPts val="4000"/>
              <a:buFont typeface="Play"/>
              <a:buNone/>
            </a:pPr>
            <a:r>
              <a:rPr lang="en-US" sz="4000">
                <a:solidFill>
                  <a:srgbClr val="FFFFFF"/>
                </a:solidFill>
                <a:latin typeface="Arial"/>
                <a:ea typeface="Arial"/>
                <a:cs typeface="Arial"/>
                <a:sym typeface="Arial"/>
              </a:rPr>
              <a:t>Screen Failure</a:t>
            </a:r>
            <a:endParaRPr>
              <a:latin typeface="Arial"/>
              <a:ea typeface="Arial"/>
              <a:cs typeface="Arial"/>
              <a:sym typeface="Arial"/>
            </a:endParaRPr>
          </a:p>
        </p:txBody>
      </p:sp>
      <p:sp>
        <p:nvSpPr>
          <p:cNvPr id="963" name="Google Shape;963;p30"/>
          <p:cNvSpPr txBox="1"/>
          <p:nvPr>
            <p:ph idx="1" type="body"/>
          </p:nvPr>
        </p:nvSpPr>
        <p:spPr>
          <a:xfrm>
            <a:off x="4810259" y="649480"/>
            <a:ext cx="6555347" cy="554604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rPr b="1" lang="en-US" sz="2000"/>
              <a:t>Patients that meet the below criteria and were </a:t>
            </a:r>
            <a:r>
              <a:rPr b="1" lang="en-US" sz="2000" u="sng"/>
              <a:t>not enrolled </a:t>
            </a:r>
            <a:r>
              <a:rPr b="1" lang="en-US" sz="2000"/>
              <a:t>regardless of when they were screened and if the study team was present</a:t>
            </a:r>
            <a:endParaRPr/>
          </a:p>
          <a:p>
            <a:pPr indent="-228600" lvl="0" marL="228600" rtl="0" algn="l">
              <a:lnSpc>
                <a:spcPct val="90000"/>
              </a:lnSpc>
              <a:spcBef>
                <a:spcPts val="1000"/>
              </a:spcBef>
              <a:spcAft>
                <a:spcPts val="0"/>
              </a:spcAft>
              <a:buClr>
                <a:schemeClr val="dk1"/>
              </a:buClr>
              <a:buSzPts val="2000"/>
              <a:buChar char="•"/>
            </a:pPr>
            <a:r>
              <a:rPr lang="en-US" sz="2000"/>
              <a:t>Administered one of the following for the treatment of seizures or status epilepticus</a:t>
            </a:r>
            <a:endParaRPr/>
          </a:p>
          <a:p>
            <a:pPr indent="-228600" lvl="2" marL="1143000" rtl="0" algn="l">
              <a:lnSpc>
                <a:spcPct val="90000"/>
              </a:lnSpc>
              <a:spcBef>
                <a:spcPts val="500"/>
              </a:spcBef>
              <a:spcAft>
                <a:spcPts val="0"/>
              </a:spcAft>
              <a:buClr>
                <a:schemeClr val="dk1"/>
              </a:buClr>
              <a:buSzPts val="2000"/>
              <a:buChar char="•"/>
            </a:pPr>
            <a:r>
              <a:rPr lang="en-US"/>
              <a:t>LEV, </a:t>
            </a:r>
            <a:endParaRPr/>
          </a:p>
          <a:p>
            <a:pPr indent="-228600" lvl="2" marL="1143000" rtl="0" algn="l">
              <a:lnSpc>
                <a:spcPct val="90000"/>
              </a:lnSpc>
              <a:spcBef>
                <a:spcPts val="500"/>
              </a:spcBef>
              <a:spcAft>
                <a:spcPts val="0"/>
              </a:spcAft>
              <a:buClr>
                <a:schemeClr val="dk1"/>
              </a:buClr>
              <a:buSzPts val="2000"/>
              <a:buChar char="•"/>
            </a:pPr>
            <a:r>
              <a:rPr lang="en-US"/>
              <a:t>valproate (valproic acid), or </a:t>
            </a:r>
            <a:endParaRPr/>
          </a:p>
          <a:p>
            <a:pPr indent="-228600" lvl="2" marL="1143000" rtl="0" algn="l">
              <a:lnSpc>
                <a:spcPct val="90000"/>
              </a:lnSpc>
              <a:spcBef>
                <a:spcPts val="500"/>
              </a:spcBef>
              <a:spcAft>
                <a:spcPts val="0"/>
              </a:spcAft>
              <a:buClr>
                <a:schemeClr val="dk1"/>
              </a:buClr>
              <a:buSzPts val="2000"/>
              <a:buChar char="•"/>
            </a:pPr>
            <a:r>
              <a:rPr lang="en-US"/>
              <a:t>fosphenytoin intravenously</a:t>
            </a:r>
            <a:endParaRPr/>
          </a:p>
          <a:p>
            <a:pPr indent="-101600" lvl="2" marL="1143000" rtl="0" algn="l">
              <a:lnSpc>
                <a:spcPct val="90000"/>
              </a:lnSpc>
              <a:spcBef>
                <a:spcPts val="500"/>
              </a:spcBef>
              <a:spcAft>
                <a:spcPts val="0"/>
              </a:spcAft>
              <a:buClr>
                <a:schemeClr val="dk1"/>
              </a:buClr>
              <a:buSzPts val="2000"/>
              <a:buNone/>
            </a:pPr>
            <a:r>
              <a:t/>
            </a:r>
            <a:endParaRPr/>
          </a:p>
          <a:p>
            <a:pPr indent="-228600" lvl="0" marL="228600" rtl="0" algn="l">
              <a:lnSpc>
                <a:spcPct val="90000"/>
              </a:lnSpc>
              <a:spcBef>
                <a:spcPts val="1000"/>
              </a:spcBef>
              <a:spcAft>
                <a:spcPts val="0"/>
              </a:spcAft>
              <a:buClr>
                <a:schemeClr val="dk1"/>
              </a:buClr>
              <a:buSzPts val="2000"/>
              <a:buChar char="•"/>
            </a:pPr>
            <a:r>
              <a:rPr lang="en-US" sz="2000"/>
              <a:t>Patients to whom the study team is alerted to in real time but are not enrolled should be entered as screen failures within 5 days of screening.</a:t>
            </a:r>
            <a:endParaRPr/>
          </a:p>
          <a:p>
            <a:pPr indent="-101600" lvl="0" marL="228600" rtl="0" algn="l">
              <a:lnSpc>
                <a:spcPct val="90000"/>
              </a:lnSpc>
              <a:spcBef>
                <a:spcPts val="1000"/>
              </a:spcBef>
              <a:spcAft>
                <a:spcPts val="0"/>
              </a:spcAft>
              <a:buClr>
                <a:schemeClr val="dk1"/>
              </a:buClr>
              <a:buSzPts val="2000"/>
              <a:buNone/>
            </a:pPr>
            <a:r>
              <a:t/>
            </a:r>
            <a:endParaRPr sz="2000"/>
          </a:p>
          <a:p>
            <a:pPr indent="-228600" lvl="0" marL="228600" rtl="0" algn="l">
              <a:lnSpc>
                <a:spcPct val="90000"/>
              </a:lnSpc>
              <a:spcBef>
                <a:spcPts val="1000"/>
              </a:spcBef>
              <a:spcAft>
                <a:spcPts val="0"/>
              </a:spcAft>
              <a:buClr>
                <a:schemeClr val="dk1"/>
              </a:buClr>
              <a:buSzPts val="2000"/>
              <a:buChar char="•"/>
            </a:pPr>
            <a:r>
              <a:rPr lang="en-US" sz="2000"/>
              <a:t>An administrative review should also be performed at least monthly to identify patients who met the criteria above but were not alerted to the study team or enrolled. </a:t>
            </a:r>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967" name="Shape 967"/>
        <p:cNvGrpSpPr/>
        <p:nvPr/>
      </p:nvGrpSpPr>
      <p:grpSpPr>
        <a:xfrm>
          <a:off x="0" y="0"/>
          <a:ext cx="0" cy="0"/>
          <a:chOff x="0" y="0"/>
          <a:chExt cx="0" cy="0"/>
        </a:xfrm>
      </p:grpSpPr>
      <p:sp>
        <p:nvSpPr>
          <p:cNvPr id="968" name="Google Shape;968;p31"/>
          <p:cNvSpPr/>
          <p:nvPr/>
        </p:nvSpPr>
        <p:spPr>
          <a:xfrm>
            <a:off x="0" y="1"/>
            <a:ext cx="12191695"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69" name="Google Shape;969;p31"/>
          <p:cNvSpPr/>
          <p:nvPr/>
        </p:nvSpPr>
        <p:spPr>
          <a:xfrm>
            <a:off x="305" y="0"/>
            <a:ext cx="12191695"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970" name="Google Shape;970;p31"/>
          <p:cNvGrpSpPr/>
          <p:nvPr/>
        </p:nvGrpSpPr>
        <p:grpSpPr>
          <a:xfrm>
            <a:off x="1303402" y="3985"/>
            <a:ext cx="9772765" cy="6858000"/>
            <a:chOff x="1303402" y="3985"/>
            <a:chExt cx="9772765" cy="6858000"/>
          </a:xfrm>
        </p:grpSpPr>
        <p:sp>
          <p:nvSpPr>
            <p:cNvPr id="971" name="Google Shape;971;p31"/>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72" name="Google Shape;972;p31"/>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73" name="Google Shape;973;p31"/>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74" name="Google Shape;974;p31"/>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75" name="Google Shape;975;p31"/>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588"/>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76" name="Google Shape;976;p31"/>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77" name="Google Shape;977;p31"/>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978" name="Google Shape;978;p31"/>
          <p:cNvSpPr txBox="1"/>
          <p:nvPr>
            <p:ph type="title"/>
          </p:nvPr>
        </p:nvSpPr>
        <p:spPr>
          <a:xfrm>
            <a:off x="3215729" y="1764407"/>
            <a:ext cx="5760846" cy="2310312"/>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5200"/>
              <a:buFont typeface="Play"/>
              <a:buNone/>
            </a:pPr>
            <a:r>
              <a:rPr lang="en-US" sz="5200">
                <a:solidFill>
                  <a:schemeClr val="dk2"/>
                </a:solidFill>
                <a:latin typeface="Play"/>
                <a:ea typeface="Play"/>
                <a:cs typeface="Play"/>
                <a:sym typeface="Play"/>
              </a:rPr>
              <a:t>Enrollment in WebDCU</a:t>
            </a:r>
            <a:endParaRPr/>
          </a:p>
        </p:txBody>
      </p:sp>
      <p:sp>
        <p:nvSpPr>
          <p:cNvPr id="979" name="Google Shape;979;p31"/>
          <p:cNvSpPr txBox="1"/>
          <p:nvPr>
            <p:ph idx="1" type="body"/>
          </p:nvPr>
        </p:nvSpPr>
        <p:spPr>
          <a:xfrm>
            <a:off x="3215729" y="4165152"/>
            <a:ext cx="5760846" cy="682079"/>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sz="2400">
                <a:solidFill>
                  <a:schemeClr val="dk2"/>
                </a:solidFill>
                <a:latin typeface="Arial"/>
                <a:ea typeface="Arial"/>
                <a:cs typeface="Arial"/>
                <a:sym typeface="Arial"/>
              </a:rPr>
              <a:t>DCC Riley Luckmann</a:t>
            </a:r>
            <a:endParaRPr sz="2400">
              <a:solidFill>
                <a:schemeClr val="dk2"/>
              </a:solidFill>
              <a:latin typeface="Arial"/>
              <a:ea typeface="Arial"/>
              <a:cs typeface="Arial"/>
              <a:sym typeface="Arial"/>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83" name="Shape 983"/>
        <p:cNvGrpSpPr/>
        <p:nvPr/>
      </p:nvGrpSpPr>
      <p:grpSpPr>
        <a:xfrm>
          <a:off x="0" y="0"/>
          <a:ext cx="0" cy="0"/>
          <a:chOff x="0" y="0"/>
          <a:chExt cx="0" cy="0"/>
        </a:xfrm>
      </p:grpSpPr>
      <p:sp>
        <p:nvSpPr>
          <p:cNvPr id="984" name="Google Shape;984;g3a14866209d_5_8"/>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KESETT – step forward randomization</a:t>
            </a:r>
            <a:endParaRPr/>
          </a:p>
        </p:txBody>
      </p:sp>
      <p:sp>
        <p:nvSpPr>
          <p:cNvPr id="985" name="Google Shape;985;g3a14866209d_5_8"/>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fontScale="92500" lnSpcReduction="10000"/>
          </a:bodyPr>
          <a:lstStyle/>
          <a:p>
            <a:pPr indent="-334327" lvl="0" marL="457200" rtl="0" algn="l">
              <a:lnSpc>
                <a:spcPct val="115000"/>
              </a:lnSpc>
              <a:spcBef>
                <a:spcPts val="0"/>
              </a:spcBef>
              <a:spcAft>
                <a:spcPts val="0"/>
              </a:spcAft>
              <a:buSzPct val="64285"/>
              <a:buChar char="•"/>
            </a:pPr>
            <a:r>
              <a:rPr lang="en-US"/>
              <a:t>KESETT is a step forward randomization design, which means we do not have a Randomization Form in WebDCU that assigns a treatment when submitted. </a:t>
            </a:r>
            <a:endParaRPr/>
          </a:p>
          <a:p>
            <a:pPr indent="-334327" lvl="0" marL="457200" rtl="0" algn="l">
              <a:lnSpc>
                <a:spcPct val="115000"/>
              </a:lnSpc>
              <a:spcBef>
                <a:spcPts val="0"/>
              </a:spcBef>
              <a:spcAft>
                <a:spcPts val="0"/>
              </a:spcAft>
              <a:buSzPct val="64285"/>
              <a:buChar char="•"/>
            </a:pPr>
            <a:r>
              <a:rPr lang="en-US"/>
              <a:t>Instead, sites will grab the ‘Use Next’ vial (or ‘Backup’ vial if no ‘Use Next’ is available) and use it to treat the KESETT participant. </a:t>
            </a:r>
            <a:endParaRPr/>
          </a:p>
          <a:p>
            <a:pPr indent="-334327" lvl="0" marL="457200" rtl="0" algn="l">
              <a:lnSpc>
                <a:spcPct val="115000"/>
              </a:lnSpc>
              <a:spcBef>
                <a:spcPts val="0"/>
              </a:spcBef>
              <a:spcAft>
                <a:spcPts val="0"/>
              </a:spcAft>
              <a:buSzPct val="64285"/>
              <a:buChar char="•"/>
            </a:pPr>
            <a:r>
              <a:rPr lang="en-US"/>
              <a:t>Data entry into WebDCU will occur after enrollment. </a:t>
            </a:r>
            <a:endParaRPr/>
          </a:p>
          <a:p>
            <a:pPr indent="-334326" lvl="1" marL="914400" rtl="0" algn="l">
              <a:lnSpc>
                <a:spcPct val="115000"/>
              </a:lnSpc>
              <a:spcBef>
                <a:spcPts val="0"/>
              </a:spcBef>
              <a:spcAft>
                <a:spcPts val="0"/>
              </a:spcAft>
              <a:buSzPct val="75000"/>
              <a:buChar char="•"/>
            </a:pPr>
            <a:r>
              <a:rPr lang="en-US"/>
              <a:t>This includes documentation of Study Drug ID, which will tell the DCC which treatment assignment the participant received.</a:t>
            </a:r>
            <a:endParaRPr/>
          </a:p>
          <a:p>
            <a:pPr indent="-334327" lvl="0" marL="457200" rtl="0" algn="l">
              <a:lnSpc>
                <a:spcPct val="115000"/>
              </a:lnSpc>
              <a:spcBef>
                <a:spcPts val="0"/>
              </a:spcBef>
              <a:spcAft>
                <a:spcPts val="0"/>
              </a:spcAft>
              <a:buSzPct val="64285"/>
              <a:buChar char="•"/>
            </a:pPr>
            <a:r>
              <a:rPr lang="en-US"/>
              <a:t>The KESETT database in WebDCU is a real, live database. No testing or fake data should ever be entered by sites. </a:t>
            </a:r>
            <a:endParaRPr/>
          </a:p>
        </p:txBody>
      </p:sp>
      <p:pic>
        <p:nvPicPr>
          <p:cNvPr id="986" name="Google Shape;986;g3a14866209d_5_8" title="kesett logo with eeg 3.png"/>
          <p:cNvPicPr preferRelativeResize="0"/>
          <p:nvPr/>
        </p:nvPicPr>
        <p:blipFill rotWithShape="1">
          <a:blip r:embed="rId3">
            <a:alphaModFix/>
          </a:blip>
          <a:srcRect b="0" l="0" r="0" t="0"/>
          <a:stretch/>
        </p:blipFill>
        <p:spPr>
          <a:xfrm>
            <a:off x="10467296" y="5997034"/>
            <a:ext cx="1600895" cy="754036"/>
          </a:xfrm>
          <a:prstGeom prst="rect">
            <a:avLst/>
          </a:prstGeom>
          <a:noFill/>
          <a:ln>
            <a:noFill/>
          </a:ln>
        </p:spPr>
      </p:pic>
      <p:pic>
        <p:nvPicPr>
          <p:cNvPr id="987" name="Google Shape;987;g3a14866209d_5_8" title="SIREN-Acronym Only.png"/>
          <p:cNvPicPr preferRelativeResize="0"/>
          <p:nvPr/>
        </p:nvPicPr>
        <p:blipFill rotWithShape="1">
          <a:blip r:embed="rId4">
            <a:alphaModFix/>
          </a:blip>
          <a:srcRect b="0" l="0" r="0" t="0"/>
          <a:stretch/>
        </p:blipFill>
        <p:spPr>
          <a:xfrm>
            <a:off x="0" y="5826779"/>
            <a:ext cx="1947293" cy="1094534"/>
          </a:xfrm>
          <a:prstGeom prst="rect">
            <a:avLst/>
          </a:prstGeom>
          <a:noFill/>
          <a:ln>
            <a:noFill/>
          </a:ln>
        </p:spPr>
      </p:pic>
      <p:sp>
        <p:nvSpPr>
          <p:cNvPr id="988" name="Google Shape;988;g3a14866209d_5_8"/>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92" name="Shape 992"/>
        <p:cNvGrpSpPr/>
        <p:nvPr/>
      </p:nvGrpSpPr>
      <p:grpSpPr>
        <a:xfrm>
          <a:off x="0" y="0"/>
          <a:ext cx="0" cy="0"/>
          <a:chOff x="0" y="0"/>
          <a:chExt cx="0" cy="0"/>
        </a:xfrm>
      </p:grpSpPr>
      <p:sp>
        <p:nvSpPr>
          <p:cNvPr id="993" name="Google Shape;993;g3a14866209d_5_16"/>
          <p:cNvSpPr txBox="1"/>
          <p:nvPr>
            <p:ph type="ctrTitle"/>
          </p:nvPr>
        </p:nvSpPr>
        <p:spPr>
          <a:xfrm>
            <a:off x="1533600" y="2659050"/>
            <a:ext cx="9144000" cy="15399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Play"/>
              <a:buNone/>
            </a:pPr>
            <a:r>
              <a:rPr lang="en-US"/>
              <a:t>Within 8 hours of KESETT study drug administration…</a:t>
            </a:r>
            <a:endParaRPr/>
          </a:p>
        </p:txBody>
      </p:sp>
      <p:pic>
        <p:nvPicPr>
          <p:cNvPr id="994" name="Google Shape;994;g3a14866209d_5_16" title="kesett logo with eeg 3.png"/>
          <p:cNvPicPr preferRelativeResize="0"/>
          <p:nvPr/>
        </p:nvPicPr>
        <p:blipFill rotWithShape="1">
          <a:blip r:embed="rId3">
            <a:alphaModFix/>
          </a:blip>
          <a:srcRect b="0" l="0" r="0" t="0"/>
          <a:stretch/>
        </p:blipFill>
        <p:spPr>
          <a:xfrm>
            <a:off x="10467296" y="5997034"/>
            <a:ext cx="1600895" cy="754036"/>
          </a:xfrm>
          <a:prstGeom prst="rect">
            <a:avLst/>
          </a:prstGeom>
          <a:noFill/>
          <a:ln>
            <a:noFill/>
          </a:ln>
        </p:spPr>
      </p:pic>
      <p:pic>
        <p:nvPicPr>
          <p:cNvPr id="995" name="Google Shape;995;g3a14866209d_5_16" title="SIREN-Acronym Only.png"/>
          <p:cNvPicPr preferRelativeResize="0"/>
          <p:nvPr/>
        </p:nvPicPr>
        <p:blipFill rotWithShape="1">
          <a:blip r:embed="rId4">
            <a:alphaModFix/>
          </a:blip>
          <a:srcRect b="0" l="0" r="0" t="0"/>
          <a:stretch/>
        </p:blipFill>
        <p:spPr>
          <a:xfrm>
            <a:off x="0" y="5826779"/>
            <a:ext cx="1947293" cy="1094534"/>
          </a:xfrm>
          <a:prstGeom prst="rect">
            <a:avLst/>
          </a:prstGeom>
          <a:noFill/>
          <a:ln>
            <a:noFill/>
          </a:ln>
        </p:spPr>
      </p:pic>
      <p:sp>
        <p:nvSpPr>
          <p:cNvPr id="996" name="Google Shape;996;g3a14866209d_5_16"/>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00" name="Shape 1000"/>
        <p:cNvGrpSpPr/>
        <p:nvPr/>
      </p:nvGrpSpPr>
      <p:grpSpPr>
        <a:xfrm>
          <a:off x="0" y="0"/>
          <a:ext cx="0" cy="0"/>
          <a:chOff x="0" y="0"/>
          <a:chExt cx="0" cy="0"/>
        </a:xfrm>
      </p:grpSpPr>
      <p:sp>
        <p:nvSpPr>
          <p:cNvPr id="1001" name="Google Shape;1001;g3a14866209d_5_23"/>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1. Log into WebDCU</a:t>
            </a:r>
            <a:r>
              <a:rPr b="1" lang="en-US"/>
              <a:t>v2</a:t>
            </a:r>
            <a:endParaRPr b="1"/>
          </a:p>
        </p:txBody>
      </p:sp>
      <p:sp>
        <p:nvSpPr>
          <p:cNvPr id="1002" name="Google Shape;1002;g3a14866209d_5_23"/>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u="sng">
                <a:solidFill>
                  <a:schemeClr val="hlink"/>
                </a:solidFill>
                <a:hlinkClick r:id="rId3"/>
              </a:rPr>
              <a:t>https://webdcu.musc.edu/DCUApp/Login</a:t>
            </a:r>
            <a:endParaRPr/>
          </a:p>
        </p:txBody>
      </p:sp>
      <p:pic>
        <p:nvPicPr>
          <p:cNvPr id="1003" name="Google Shape;1003;g3a14866209d_5_23"/>
          <p:cNvPicPr preferRelativeResize="0"/>
          <p:nvPr/>
        </p:nvPicPr>
        <p:blipFill rotWithShape="1">
          <a:blip r:embed="rId4">
            <a:alphaModFix/>
          </a:blip>
          <a:srcRect b="0" l="0" r="0" t="0"/>
          <a:stretch/>
        </p:blipFill>
        <p:spPr>
          <a:xfrm>
            <a:off x="5338016" y="2580555"/>
            <a:ext cx="4195005" cy="4170521"/>
          </a:xfrm>
          <a:prstGeom prst="rect">
            <a:avLst/>
          </a:prstGeom>
          <a:noFill/>
          <a:ln>
            <a:noFill/>
          </a:ln>
        </p:spPr>
      </p:pic>
      <p:pic>
        <p:nvPicPr>
          <p:cNvPr id="1004" name="Google Shape;1004;g3a14866209d_5_23" title="kesett logo with eeg 3.png"/>
          <p:cNvPicPr preferRelativeResize="0"/>
          <p:nvPr/>
        </p:nvPicPr>
        <p:blipFill rotWithShape="1">
          <a:blip r:embed="rId5">
            <a:alphaModFix/>
          </a:blip>
          <a:srcRect b="0" l="0" r="0" t="0"/>
          <a:stretch/>
        </p:blipFill>
        <p:spPr>
          <a:xfrm>
            <a:off x="10467296" y="5997034"/>
            <a:ext cx="1600895" cy="754036"/>
          </a:xfrm>
          <a:prstGeom prst="rect">
            <a:avLst/>
          </a:prstGeom>
          <a:noFill/>
          <a:ln>
            <a:noFill/>
          </a:ln>
        </p:spPr>
      </p:pic>
      <p:pic>
        <p:nvPicPr>
          <p:cNvPr id="1005" name="Google Shape;1005;g3a14866209d_5_23" title="SIREN-Acronym Only.png"/>
          <p:cNvPicPr preferRelativeResize="0"/>
          <p:nvPr/>
        </p:nvPicPr>
        <p:blipFill rotWithShape="1">
          <a:blip r:embed="rId6">
            <a:alphaModFix/>
          </a:blip>
          <a:srcRect b="0" l="0" r="0" t="0"/>
          <a:stretch/>
        </p:blipFill>
        <p:spPr>
          <a:xfrm>
            <a:off x="0" y="5826779"/>
            <a:ext cx="1947293" cy="1094534"/>
          </a:xfrm>
          <a:prstGeom prst="rect">
            <a:avLst/>
          </a:prstGeom>
          <a:noFill/>
          <a:ln>
            <a:noFill/>
          </a:ln>
        </p:spPr>
      </p:pic>
      <p:sp>
        <p:nvSpPr>
          <p:cNvPr id="1006" name="Google Shape;1006;g3a14866209d_5_23"/>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10" name="Shape 1010"/>
        <p:cNvGrpSpPr/>
        <p:nvPr/>
      </p:nvGrpSpPr>
      <p:grpSpPr>
        <a:xfrm>
          <a:off x="0" y="0"/>
          <a:ext cx="0" cy="0"/>
          <a:chOff x="0" y="0"/>
          <a:chExt cx="0" cy="0"/>
        </a:xfrm>
      </p:grpSpPr>
      <p:sp>
        <p:nvSpPr>
          <p:cNvPr id="1011" name="Google Shape;1011;g3a14866209d_5_32"/>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2. Click on the KESETT tile</a:t>
            </a:r>
            <a:endParaRPr/>
          </a:p>
        </p:txBody>
      </p:sp>
      <p:pic>
        <p:nvPicPr>
          <p:cNvPr id="1012" name="Google Shape;1012;g3a14866209d_5_32"/>
          <p:cNvPicPr preferRelativeResize="0"/>
          <p:nvPr/>
        </p:nvPicPr>
        <p:blipFill rotWithShape="1">
          <a:blip r:embed="rId3">
            <a:alphaModFix/>
          </a:blip>
          <a:srcRect b="0" l="0" r="0" t="0"/>
          <a:stretch/>
        </p:blipFill>
        <p:spPr>
          <a:xfrm>
            <a:off x="1525655" y="2088862"/>
            <a:ext cx="3406563" cy="3347831"/>
          </a:xfrm>
          <a:prstGeom prst="rect">
            <a:avLst/>
          </a:prstGeom>
          <a:noFill/>
          <a:ln>
            <a:noFill/>
          </a:ln>
        </p:spPr>
      </p:pic>
      <p:pic>
        <p:nvPicPr>
          <p:cNvPr id="1013" name="Google Shape;1013;g3a14866209d_5_32" title="kesett logo with eeg 3.png"/>
          <p:cNvPicPr preferRelativeResize="0"/>
          <p:nvPr/>
        </p:nvPicPr>
        <p:blipFill rotWithShape="1">
          <a:blip r:embed="rId4">
            <a:alphaModFix/>
          </a:blip>
          <a:srcRect b="0" l="0" r="0" t="0"/>
          <a:stretch/>
        </p:blipFill>
        <p:spPr>
          <a:xfrm>
            <a:off x="10467296" y="5997034"/>
            <a:ext cx="1600895" cy="754036"/>
          </a:xfrm>
          <a:prstGeom prst="rect">
            <a:avLst/>
          </a:prstGeom>
          <a:noFill/>
          <a:ln>
            <a:noFill/>
          </a:ln>
        </p:spPr>
      </p:pic>
      <p:pic>
        <p:nvPicPr>
          <p:cNvPr id="1014" name="Google Shape;1014;g3a14866209d_5_32" title="SIREN-Acronym Only.png"/>
          <p:cNvPicPr preferRelativeResize="0"/>
          <p:nvPr/>
        </p:nvPicPr>
        <p:blipFill rotWithShape="1">
          <a:blip r:embed="rId5">
            <a:alphaModFix/>
          </a:blip>
          <a:srcRect b="0" l="0" r="0" t="0"/>
          <a:stretch/>
        </p:blipFill>
        <p:spPr>
          <a:xfrm>
            <a:off x="0" y="5826779"/>
            <a:ext cx="1947293" cy="1094534"/>
          </a:xfrm>
          <a:prstGeom prst="rect">
            <a:avLst/>
          </a:prstGeom>
          <a:noFill/>
          <a:ln>
            <a:noFill/>
          </a:ln>
        </p:spPr>
      </p:pic>
      <p:sp>
        <p:nvSpPr>
          <p:cNvPr id="1015" name="Google Shape;1015;g3a14866209d_5_32"/>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19" name="Shape 1019"/>
        <p:cNvGrpSpPr/>
        <p:nvPr/>
      </p:nvGrpSpPr>
      <p:grpSpPr>
        <a:xfrm>
          <a:off x="0" y="0"/>
          <a:ext cx="0" cy="0"/>
          <a:chOff x="0" y="0"/>
          <a:chExt cx="0" cy="0"/>
        </a:xfrm>
      </p:grpSpPr>
      <p:sp>
        <p:nvSpPr>
          <p:cNvPr id="1020" name="Google Shape;1020;g3a14866209d_5_41"/>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3. Select the Subject Enrollment button from the main menu bar</a:t>
            </a:r>
            <a:endParaRPr/>
          </a:p>
        </p:txBody>
      </p:sp>
      <p:sp>
        <p:nvSpPr>
          <p:cNvPr id="1021" name="Google Shape;1021;g3a14866209d_5_41"/>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1022" name="Google Shape;1022;g3a14866209d_5_41"/>
          <p:cNvPicPr preferRelativeResize="0"/>
          <p:nvPr/>
        </p:nvPicPr>
        <p:blipFill rotWithShape="1">
          <a:blip r:embed="rId3">
            <a:alphaModFix/>
          </a:blip>
          <a:srcRect b="0" l="0" r="0" t="0"/>
          <a:stretch/>
        </p:blipFill>
        <p:spPr>
          <a:xfrm>
            <a:off x="585018" y="2525717"/>
            <a:ext cx="11021964" cy="2000529"/>
          </a:xfrm>
          <a:prstGeom prst="rect">
            <a:avLst/>
          </a:prstGeom>
          <a:noFill/>
          <a:ln>
            <a:noFill/>
          </a:ln>
        </p:spPr>
      </p:pic>
      <p:pic>
        <p:nvPicPr>
          <p:cNvPr id="1023" name="Google Shape;1023;g3a14866209d_5_41" title="kesett logo with eeg 3.png"/>
          <p:cNvPicPr preferRelativeResize="0"/>
          <p:nvPr/>
        </p:nvPicPr>
        <p:blipFill rotWithShape="1">
          <a:blip r:embed="rId4">
            <a:alphaModFix/>
          </a:blip>
          <a:srcRect b="0" l="0" r="0" t="0"/>
          <a:stretch/>
        </p:blipFill>
        <p:spPr>
          <a:xfrm>
            <a:off x="10467296" y="5997034"/>
            <a:ext cx="1600895" cy="754036"/>
          </a:xfrm>
          <a:prstGeom prst="rect">
            <a:avLst/>
          </a:prstGeom>
          <a:noFill/>
          <a:ln>
            <a:noFill/>
          </a:ln>
        </p:spPr>
      </p:pic>
      <p:pic>
        <p:nvPicPr>
          <p:cNvPr id="1024" name="Google Shape;1024;g3a14866209d_5_41" title="SIREN-Acronym Only.png"/>
          <p:cNvPicPr preferRelativeResize="0"/>
          <p:nvPr/>
        </p:nvPicPr>
        <p:blipFill rotWithShape="1">
          <a:blip r:embed="rId5">
            <a:alphaModFix/>
          </a:blip>
          <a:srcRect b="0" l="0" r="0" t="0"/>
          <a:stretch/>
        </p:blipFill>
        <p:spPr>
          <a:xfrm>
            <a:off x="0" y="5826779"/>
            <a:ext cx="1947293" cy="1094534"/>
          </a:xfrm>
          <a:prstGeom prst="rect">
            <a:avLst/>
          </a:prstGeom>
          <a:noFill/>
          <a:ln>
            <a:noFill/>
          </a:ln>
        </p:spPr>
      </p:pic>
      <p:sp>
        <p:nvSpPr>
          <p:cNvPr id="1025" name="Google Shape;1025;g3a14866209d_5_41"/>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29" name="Shape 1029"/>
        <p:cNvGrpSpPr/>
        <p:nvPr/>
      </p:nvGrpSpPr>
      <p:grpSpPr>
        <a:xfrm>
          <a:off x="0" y="0"/>
          <a:ext cx="0" cy="0"/>
          <a:chOff x="0" y="0"/>
          <a:chExt cx="0" cy="0"/>
        </a:xfrm>
      </p:grpSpPr>
      <p:sp>
        <p:nvSpPr>
          <p:cNvPr id="1030" name="Google Shape;1030;g3a14866209d_5_50"/>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4. Select ‘Add Record’</a:t>
            </a:r>
            <a:endParaRPr/>
          </a:p>
        </p:txBody>
      </p:sp>
      <p:sp>
        <p:nvSpPr>
          <p:cNvPr id="1031" name="Google Shape;1031;g3a14866209d_5_50"/>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1032" name="Google Shape;1032;g3a14866209d_5_50"/>
          <p:cNvPicPr preferRelativeResize="0"/>
          <p:nvPr/>
        </p:nvPicPr>
        <p:blipFill rotWithShape="1">
          <a:blip r:embed="rId3">
            <a:alphaModFix/>
          </a:blip>
          <a:srcRect b="0" l="0" r="0" t="0"/>
          <a:stretch/>
        </p:blipFill>
        <p:spPr>
          <a:xfrm>
            <a:off x="1671020" y="2706760"/>
            <a:ext cx="8849961" cy="1028844"/>
          </a:xfrm>
          <a:prstGeom prst="rect">
            <a:avLst/>
          </a:prstGeom>
          <a:noFill/>
          <a:ln>
            <a:noFill/>
          </a:ln>
        </p:spPr>
      </p:pic>
      <p:pic>
        <p:nvPicPr>
          <p:cNvPr id="1033" name="Google Shape;1033;g3a14866209d_5_50" title="kesett logo with eeg 3.png"/>
          <p:cNvPicPr preferRelativeResize="0"/>
          <p:nvPr/>
        </p:nvPicPr>
        <p:blipFill rotWithShape="1">
          <a:blip r:embed="rId4">
            <a:alphaModFix/>
          </a:blip>
          <a:srcRect b="0" l="0" r="0" t="0"/>
          <a:stretch/>
        </p:blipFill>
        <p:spPr>
          <a:xfrm>
            <a:off x="10467296" y="5997034"/>
            <a:ext cx="1600895" cy="754036"/>
          </a:xfrm>
          <a:prstGeom prst="rect">
            <a:avLst/>
          </a:prstGeom>
          <a:noFill/>
          <a:ln>
            <a:noFill/>
          </a:ln>
        </p:spPr>
      </p:pic>
      <p:pic>
        <p:nvPicPr>
          <p:cNvPr id="1034" name="Google Shape;1034;g3a14866209d_5_50" title="SIREN-Acronym Only.png"/>
          <p:cNvPicPr preferRelativeResize="0"/>
          <p:nvPr/>
        </p:nvPicPr>
        <p:blipFill rotWithShape="1">
          <a:blip r:embed="rId5">
            <a:alphaModFix/>
          </a:blip>
          <a:srcRect b="0" l="0" r="0" t="0"/>
          <a:stretch/>
        </p:blipFill>
        <p:spPr>
          <a:xfrm>
            <a:off x="0" y="5826779"/>
            <a:ext cx="1947293" cy="1094534"/>
          </a:xfrm>
          <a:prstGeom prst="rect">
            <a:avLst/>
          </a:prstGeom>
          <a:noFill/>
          <a:ln>
            <a:noFill/>
          </a:ln>
        </p:spPr>
      </p:pic>
      <p:sp>
        <p:nvSpPr>
          <p:cNvPr id="1035" name="Google Shape;1035;g3a14866209d_5_50"/>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39" name="Shape 1039"/>
        <p:cNvGrpSpPr/>
        <p:nvPr/>
      </p:nvGrpSpPr>
      <p:grpSpPr>
        <a:xfrm>
          <a:off x="0" y="0"/>
          <a:ext cx="0" cy="0"/>
          <a:chOff x="0" y="0"/>
          <a:chExt cx="0" cy="0"/>
        </a:xfrm>
      </p:grpSpPr>
      <p:sp>
        <p:nvSpPr>
          <p:cNvPr id="1040" name="Google Shape;1040;g3a14866209d_5_5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5. Enter the Subject Enrollment form and select ‘Save Record’</a:t>
            </a:r>
            <a:endParaRPr/>
          </a:p>
        </p:txBody>
      </p:sp>
      <p:sp>
        <p:nvSpPr>
          <p:cNvPr id="1041" name="Google Shape;1041;g3a14866209d_5_59"/>
          <p:cNvSpPr txBox="1"/>
          <p:nvPr>
            <p:ph idx="1" type="body"/>
          </p:nvPr>
        </p:nvSpPr>
        <p:spPr>
          <a:xfrm>
            <a:off x="346050" y="2107725"/>
            <a:ext cx="3270000" cy="4069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sz="1800"/>
              <a:t>*As the instructions indicate, Subject Enrollment is irreversible. It should not be data entered until a patient has already received KESETT study drug. In Q20 and Q21, you will have to indicate the Date and time of study drug infusion start.</a:t>
            </a:r>
            <a:endParaRPr/>
          </a:p>
        </p:txBody>
      </p:sp>
      <p:pic>
        <p:nvPicPr>
          <p:cNvPr id="1042" name="Google Shape;1042;g3a14866209d_5_59"/>
          <p:cNvPicPr preferRelativeResize="0"/>
          <p:nvPr/>
        </p:nvPicPr>
        <p:blipFill rotWithShape="1">
          <a:blip r:embed="rId3">
            <a:alphaModFix/>
          </a:blip>
          <a:srcRect b="0" l="0" r="0" t="0"/>
          <a:stretch/>
        </p:blipFill>
        <p:spPr>
          <a:xfrm>
            <a:off x="3616026" y="1720001"/>
            <a:ext cx="7376595" cy="4456976"/>
          </a:xfrm>
          <a:prstGeom prst="rect">
            <a:avLst/>
          </a:prstGeom>
          <a:noFill/>
          <a:ln>
            <a:noFill/>
          </a:ln>
        </p:spPr>
      </p:pic>
      <p:pic>
        <p:nvPicPr>
          <p:cNvPr id="1043" name="Google Shape;1043;g3a14866209d_5_59" title="kesett logo with eeg 3.png"/>
          <p:cNvPicPr preferRelativeResize="0"/>
          <p:nvPr/>
        </p:nvPicPr>
        <p:blipFill rotWithShape="1">
          <a:blip r:embed="rId4">
            <a:alphaModFix/>
          </a:blip>
          <a:srcRect b="0" l="0" r="0" t="0"/>
          <a:stretch/>
        </p:blipFill>
        <p:spPr>
          <a:xfrm>
            <a:off x="10467296" y="5997034"/>
            <a:ext cx="1600895" cy="754036"/>
          </a:xfrm>
          <a:prstGeom prst="rect">
            <a:avLst/>
          </a:prstGeom>
          <a:noFill/>
          <a:ln>
            <a:noFill/>
          </a:ln>
        </p:spPr>
      </p:pic>
      <p:pic>
        <p:nvPicPr>
          <p:cNvPr id="1044" name="Google Shape;1044;g3a14866209d_5_59" title="SIREN-Acronym Only.png"/>
          <p:cNvPicPr preferRelativeResize="0"/>
          <p:nvPr/>
        </p:nvPicPr>
        <p:blipFill rotWithShape="1">
          <a:blip r:embed="rId5">
            <a:alphaModFix/>
          </a:blip>
          <a:srcRect b="0" l="0" r="0" t="0"/>
          <a:stretch/>
        </p:blipFill>
        <p:spPr>
          <a:xfrm>
            <a:off x="0" y="5826779"/>
            <a:ext cx="1947293" cy="1094534"/>
          </a:xfrm>
          <a:prstGeom prst="rect">
            <a:avLst/>
          </a:prstGeom>
          <a:noFill/>
          <a:ln>
            <a:noFill/>
          </a:ln>
        </p:spPr>
      </p:pic>
      <p:sp>
        <p:nvSpPr>
          <p:cNvPr id="1045" name="Google Shape;1045;g3a14866209d_5_59"/>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49" name="Shape 1049"/>
        <p:cNvGrpSpPr/>
        <p:nvPr/>
      </p:nvGrpSpPr>
      <p:grpSpPr>
        <a:xfrm>
          <a:off x="0" y="0"/>
          <a:ext cx="0" cy="0"/>
          <a:chOff x="0" y="0"/>
          <a:chExt cx="0" cy="0"/>
        </a:xfrm>
      </p:grpSpPr>
      <p:sp>
        <p:nvSpPr>
          <p:cNvPr id="1050" name="Google Shape;1050;g3a14866209d_5_68"/>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6. Click the green arrow to go to the Subject CRF Binder</a:t>
            </a:r>
            <a:endParaRPr/>
          </a:p>
        </p:txBody>
      </p:sp>
      <p:sp>
        <p:nvSpPr>
          <p:cNvPr id="1051" name="Google Shape;1051;g3a14866209d_5_68"/>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1052" name="Google Shape;1052;g3a14866209d_5_68"/>
          <p:cNvPicPr preferRelativeResize="0"/>
          <p:nvPr/>
        </p:nvPicPr>
        <p:blipFill rotWithShape="1">
          <a:blip r:embed="rId3">
            <a:alphaModFix/>
          </a:blip>
          <a:srcRect b="0" l="0" r="0" t="0"/>
          <a:stretch/>
        </p:blipFill>
        <p:spPr>
          <a:xfrm>
            <a:off x="2387275" y="1763500"/>
            <a:ext cx="7897876" cy="4540900"/>
          </a:xfrm>
          <a:prstGeom prst="rect">
            <a:avLst/>
          </a:prstGeom>
          <a:noFill/>
          <a:ln>
            <a:noFill/>
          </a:ln>
        </p:spPr>
      </p:pic>
      <p:pic>
        <p:nvPicPr>
          <p:cNvPr id="1053" name="Google Shape;1053;g3a14866209d_5_68" title="kesett logo with eeg 3.png"/>
          <p:cNvPicPr preferRelativeResize="0"/>
          <p:nvPr/>
        </p:nvPicPr>
        <p:blipFill rotWithShape="1">
          <a:blip r:embed="rId4">
            <a:alphaModFix/>
          </a:blip>
          <a:srcRect b="0" l="0" r="0" t="0"/>
          <a:stretch/>
        </p:blipFill>
        <p:spPr>
          <a:xfrm>
            <a:off x="10467296" y="5997034"/>
            <a:ext cx="1600895" cy="754036"/>
          </a:xfrm>
          <a:prstGeom prst="rect">
            <a:avLst/>
          </a:prstGeom>
          <a:noFill/>
          <a:ln>
            <a:noFill/>
          </a:ln>
        </p:spPr>
      </p:pic>
      <p:pic>
        <p:nvPicPr>
          <p:cNvPr id="1054" name="Google Shape;1054;g3a14866209d_5_68" title="SIREN-Acronym Only.png"/>
          <p:cNvPicPr preferRelativeResize="0"/>
          <p:nvPr/>
        </p:nvPicPr>
        <p:blipFill rotWithShape="1">
          <a:blip r:embed="rId5">
            <a:alphaModFix/>
          </a:blip>
          <a:srcRect b="0" l="0" r="0" t="0"/>
          <a:stretch/>
        </p:blipFill>
        <p:spPr>
          <a:xfrm>
            <a:off x="0" y="5826779"/>
            <a:ext cx="1947293" cy="1094534"/>
          </a:xfrm>
          <a:prstGeom prst="rect">
            <a:avLst/>
          </a:prstGeom>
          <a:noFill/>
          <a:ln>
            <a:noFill/>
          </a:ln>
        </p:spPr>
      </p:pic>
      <p:sp>
        <p:nvSpPr>
          <p:cNvPr id="1055" name="Google Shape;1055;g3a14866209d_5_68"/>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59" name="Shape 1059"/>
        <p:cNvGrpSpPr/>
        <p:nvPr/>
      </p:nvGrpSpPr>
      <p:grpSpPr>
        <a:xfrm>
          <a:off x="0" y="0"/>
          <a:ext cx="0" cy="0"/>
          <a:chOff x="0" y="0"/>
          <a:chExt cx="0" cy="0"/>
        </a:xfrm>
      </p:grpSpPr>
      <p:sp>
        <p:nvSpPr>
          <p:cNvPr id="1060" name="Google Shape;1060;g3a14866209d_5_77"/>
          <p:cNvSpPr txBox="1"/>
          <p:nvPr>
            <p:ph type="title"/>
          </p:nvPr>
        </p:nvSpPr>
        <p:spPr>
          <a:xfrm>
            <a:off x="838200" y="365125"/>
            <a:ext cx="109902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7. Enter and submit other enrollment CRFs</a:t>
            </a:r>
            <a:endParaRPr/>
          </a:p>
        </p:txBody>
      </p:sp>
      <p:sp>
        <p:nvSpPr>
          <p:cNvPr id="1061" name="Google Shape;1061;g3a14866209d_5_77"/>
          <p:cNvSpPr txBox="1"/>
          <p:nvPr>
            <p:ph idx="1" type="body"/>
          </p:nvPr>
        </p:nvSpPr>
        <p:spPr>
          <a:xfrm>
            <a:off x="847800" y="1645675"/>
            <a:ext cx="10515600" cy="43512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F501 Rapid EEG</a:t>
            </a:r>
            <a:endParaRPr/>
          </a:p>
          <a:p>
            <a:pPr indent="-228600" lvl="0" marL="228600" rtl="0" algn="l">
              <a:lnSpc>
                <a:spcPct val="90000"/>
              </a:lnSpc>
              <a:spcBef>
                <a:spcPts val="1000"/>
              </a:spcBef>
              <a:spcAft>
                <a:spcPts val="0"/>
              </a:spcAft>
              <a:buClr>
                <a:schemeClr val="dk1"/>
              </a:buClr>
              <a:buSzPts val="2800"/>
              <a:buChar char="•"/>
            </a:pPr>
            <a:r>
              <a:rPr lang="en-US"/>
              <a:t>F502 Study Drug Infusion </a:t>
            </a:r>
            <a:endParaRPr/>
          </a:p>
        </p:txBody>
      </p:sp>
      <p:pic>
        <p:nvPicPr>
          <p:cNvPr id="1062" name="Google Shape;1062;g3a14866209d_5_77"/>
          <p:cNvPicPr preferRelativeResize="0"/>
          <p:nvPr/>
        </p:nvPicPr>
        <p:blipFill rotWithShape="1">
          <a:blip r:embed="rId3">
            <a:alphaModFix/>
          </a:blip>
          <a:srcRect b="0" l="0" r="0" t="0"/>
          <a:stretch/>
        </p:blipFill>
        <p:spPr>
          <a:xfrm>
            <a:off x="2321525" y="2747050"/>
            <a:ext cx="8145776" cy="3755825"/>
          </a:xfrm>
          <a:prstGeom prst="rect">
            <a:avLst/>
          </a:prstGeom>
          <a:noFill/>
          <a:ln>
            <a:noFill/>
          </a:ln>
        </p:spPr>
      </p:pic>
      <p:pic>
        <p:nvPicPr>
          <p:cNvPr id="1063" name="Google Shape;1063;g3a14866209d_5_77" title="kesett logo with eeg 3.png"/>
          <p:cNvPicPr preferRelativeResize="0"/>
          <p:nvPr/>
        </p:nvPicPr>
        <p:blipFill rotWithShape="1">
          <a:blip r:embed="rId4">
            <a:alphaModFix/>
          </a:blip>
          <a:srcRect b="0" l="0" r="0" t="0"/>
          <a:stretch/>
        </p:blipFill>
        <p:spPr>
          <a:xfrm>
            <a:off x="10467296" y="5997034"/>
            <a:ext cx="1600895" cy="754036"/>
          </a:xfrm>
          <a:prstGeom prst="rect">
            <a:avLst/>
          </a:prstGeom>
          <a:noFill/>
          <a:ln>
            <a:noFill/>
          </a:ln>
        </p:spPr>
      </p:pic>
      <p:pic>
        <p:nvPicPr>
          <p:cNvPr id="1064" name="Google Shape;1064;g3a14866209d_5_77" title="SIREN-Acronym Only.png"/>
          <p:cNvPicPr preferRelativeResize="0"/>
          <p:nvPr/>
        </p:nvPicPr>
        <p:blipFill rotWithShape="1">
          <a:blip r:embed="rId5">
            <a:alphaModFix/>
          </a:blip>
          <a:srcRect b="0" l="0" r="0" t="0"/>
          <a:stretch/>
        </p:blipFill>
        <p:spPr>
          <a:xfrm>
            <a:off x="0" y="5826779"/>
            <a:ext cx="1947293" cy="1094534"/>
          </a:xfrm>
          <a:prstGeom prst="rect">
            <a:avLst/>
          </a:prstGeom>
          <a:noFill/>
          <a:ln>
            <a:noFill/>
          </a:ln>
        </p:spPr>
      </p:pic>
      <p:sp>
        <p:nvSpPr>
          <p:cNvPr id="1065" name="Google Shape;1065;g3a14866209d_5_77"/>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69" name="Shape 1069"/>
        <p:cNvGrpSpPr/>
        <p:nvPr/>
      </p:nvGrpSpPr>
      <p:grpSpPr>
        <a:xfrm>
          <a:off x="0" y="0"/>
          <a:ext cx="0" cy="0"/>
          <a:chOff x="0" y="0"/>
          <a:chExt cx="0" cy="0"/>
        </a:xfrm>
      </p:grpSpPr>
      <p:sp>
        <p:nvSpPr>
          <p:cNvPr id="1070" name="Google Shape;1070;g3a14866209d_5_86"/>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F501 Rapid EEG</a:t>
            </a:r>
            <a:endParaRPr/>
          </a:p>
        </p:txBody>
      </p:sp>
      <p:pic>
        <p:nvPicPr>
          <p:cNvPr id="1071" name="Google Shape;1071;g3a14866209d_5_86"/>
          <p:cNvPicPr preferRelativeResize="0"/>
          <p:nvPr>
            <p:ph idx="1" type="body"/>
          </p:nvPr>
        </p:nvPicPr>
        <p:blipFill rotWithShape="1">
          <a:blip r:embed="rId3">
            <a:alphaModFix/>
          </a:blip>
          <a:srcRect b="0" l="0" r="0" t="0"/>
          <a:stretch/>
        </p:blipFill>
        <p:spPr>
          <a:xfrm>
            <a:off x="1297475" y="1454725"/>
            <a:ext cx="10209900" cy="5258700"/>
          </a:xfrm>
          <a:prstGeom prst="rect">
            <a:avLst/>
          </a:prstGeom>
          <a:noFill/>
          <a:ln>
            <a:noFill/>
          </a:ln>
        </p:spPr>
      </p:pic>
      <p:sp>
        <p:nvSpPr>
          <p:cNvPr id="1072" name="Google Shape;1072;g3a14866209d_5_86"/>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76" name="Shape 1076"/>
        <p:cNvGrpSpPr/>
        <p:nvPr/>
      </p:nvGrpSpPr>
      <p:grpSpPr>
        <a:xfrm>
          <a:off x="0" y="0"/>
          <a:ext cx="0" cy="0"/>
          <a:chOff x="0" y="0"/>
          <a:chExt cx="0" cy="0"/>
        </a:xfrm>
      </p:grpSpPr>
      <p:sp>
        <p:nvSpPr>
          <p:cNvPr id="1077" name="Google Shape;1077;g3a14866209d_5_92"/>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F502 Study Drug Infusion</a:t>
            </a:r>
            <a:endParaRPr/>
          </a:p>
        </p:txBody>
      </p:sp>
      <p:sp>
        <p:nvSpPr>
          <p:cNvPr id="1078" name="Google Shape;1078;g3a14866209d_5_92"/>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1079" name="Google Shape;1079;g3a14866209d_5_92"/>
          <p:cNvPicPr preferRelativeResize="0"/>
          <p:nvPr/>
        </p:nvPicPr>
        <p:blipFill rotWithShape="1">
          <a:blip r:embed="rId3">
            <a:alphaModFix/>
          </a:blip>
          <a:srcRect b="0" l="0" r="0" t="0"/>
          <a:stretch/>
        </p:blipFill>
        <p:spPr>
          <a:xfrm>
            <a:off x="1087575" y="1566900"/>
            <a:ext cx="10515601" cy="5111230"/>
          </a:xfrm>
          <a:prstGeom prst="rect">
            <a:avLst/>
          </a:prstGeom>
          <a:noFill/>
          <a:ln>
            <a:noFill/>
          </a:ln>
        </p:spPr>
      </p:pic>
      <p:sp>
        <p:nvSpPr>
          <p:cNvPr id="1080" name="Google Shape;1080;g3a14866209d_5_92"/>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84" name="Shape 1084"/>
        <p:cNvGrpSpPr/>
        <p:nvPr/>
      </p:nvGrpSpPr>
      <p:grpSpPr>
        <a:xfrm>
          <a:off x="0" y="0"/>
          <a:ext cx="0" cy="0"/>
          <a:chOff x="0" y="0"/>
          <a:chExt cx="0" cy="0"/>
        </a:xfrm>
      </p:grpSpPr>
      <p:sp>
        <p:nvSpPr>
          <p:cNvPr id="1085" name="Google Shape;1085;g3a14866209d_5_9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F502 Study Drug Infusion</a:t>
            </a:r>
            <a:endParaRPr/>
          </a:p>
        </p:txBody>
      </p:sp>
      <p:sp>
        <p:nvSpPr>
          <p:cNvPr id="1086" name="Google Shape;1086;g3a14866209d_5_99"/>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1087" name="Google Shape;1087;g3a14866209d_5_99"/>
          <p:cNvPicPr preferRelativeResize="0"/>
          <p:nvPr/>
        </p:nvPicPr>
        <p:blipFill rotWithShape="1">
          <a:blip r:embed="rId3">
            <a:alphaModFix/>
          </a:blip>
          <a:srcRect b="0" l="0" r="0" t="0"/>
          <a:stretch/>
        </p:blipFill>
        <p:spPr>
          <a:xfrm>
            <a:off x="1191500" y="1579850"/>
            <a:ext cx="10162301" cy="5048530"/>
          </a:xfrm>
          <a:prstGeom prst="rect">
            <a:avLst/>
          </a:prstGeom>
          <a:noFill/>
          <a:ln>
            <a:noFill/>
          </a:ln>
        </p:spPr>
      </p:pic>
      <p:sp>
        <p:nvSpPr>
          <p:cNvPr id="1088" name="Google Shape;1088;g3a14866209d_5_99"/>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092" name="Shape 1092"/>
        <p:cNvGrpSpPr/>
        <p:nvPr/>
      </p:nvGrpSpPr>
      <p:grpSpPr>
        <a:xfrm>
          <a:off x="0" y="0"/>
          <a:ext cx="0" cy="0"/>
          <a:chOff x="0" y="0"/>
          <a:chExt cx="0" cy="0"/>
        </a:xfrm>
      </p:grpSpPr>
      <p:sp>
        <p:nvSpPr>
          <p:cNvPr id="1093" name="Google Shape;1093;g3d422ecfddc_0_0"/>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94" name="Google Shape;1094;g3d422ecfddc_0_0"/>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1095" name="Google Shape;1095;g3d422ecfddc_0_0"/>
          <p:cNvGrpSpPr/>
          <p:nvPr/>
        </p:nvGrpSpPr>
        <p:grpSpPr>
          <a:xfrm>
            <a:off x="1303402" y="3985"/>
            <a:ext cx="9772765" cy="6858000"/>
            <a:chOff x="1303402" y="3985"/>
            <a:chExt cx="9772765" cy="6858000"/>
          </a:xfrm>
        </p:grpSpPr>
        <p:sp>
          <p:nvSpPr>
            <p:cNvPr id="1096" name="Google Shape;1096;g3d422ecfddc_0_0"/>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97" name="Google Shape;1097;g3d422ecfddc_0_0"/>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98" name="Google Shape;1098;g3d422ecfddc_0_0"/>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99" name="Google Shape;1099;g3d422ecfddc_0_0"/>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00" name="Google Shape;1100;g3d422ecfddc_0_0"/>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01" name="Google Shape;1101;g3d422ecfddc_0_0"/>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02" name="Google Shape;1102;g3d422ecfddc_0_0"/>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1103" name="Google Shape;1103;g3d422ecfddc_0_0"/>
          <p:cNvSpPr txBox="1"/>
          <p:nvPr>
            <p:ph type="ctrTitle"/>
          </p:nvPr>
        </p:nvSpPr>
        <p:spPr>
          <a:xfrm>
            <a:off x="2779349" y="1618147"/>
            <a:ext cx="6633000" cy="32292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CIRB Review Process &amp; Initial Site Submission Table</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1104" name="Google Shape;1104;g3d422ecfddc_0_0"/>
          <p:cNvSpPr txBox="1"/>
          <p:nvPr>
            <p:ph idx="1" type="subTitle"/>
          </p:nvPr>
        </p:nvSpPr>
        <p:spPr>
          <a:xfrm>
            <a:off x="3215729" y="416515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Vince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1103"/>
                                        </p:tgtEl>
                                        <p:attrNameLst>
                                          <p:attrName>style.visibility</p:attrName>
                                        </p:attrNameLst>
                                      </p:cBhvr>
                                      <p:to>
                                        <p:strVal val="visible"/>
                                      </p:to>
                                    </p:set>
                                    <p:animEffect filter="fade" transition="in">
                                      <p:cBhvr>
                                        <p:cTn dur="1000"/>
                                        <p:tgtEl>
                                          <p:spTgt spid="1103"/>
                                        </p:tgtEl>
                                      </p:cBhvr>
                                    </p:animEffect>
                                  </p:childTnLst>
                                </p:cTn>
                              </p:par>
                              <p:par>
                                <p:cTn fill="hold" nodeType="withEffect" presetClass="entr" presetID="10" presetSubtype="0">
                                  <p:stCondLst>
                                    <p:cond delay="1000"/>
                                  </p:stCondLst>
                                  <p:childTnLst>
                                    <p:set>
                                      <p:cBhvr>
                                        <p:cTn dur="1" fill="hold">
                                          <p:stCondLst>
                                            <p:cond delay="0"/>
                                          </p:stCondLst>
                                        </p:cTn>
                                        <p:tgtEl>
                                          <p:spTgt spid="1104">
                                            <p:txEl>
                                              <p:pRg end="0" st="0"/>
                                            </p:txEl>
                                          </p:spTgt>
                                        </p:tgtEl>
                                        <p:attrNameLst>
                                          <p:attrName>style.visibility</p:attrName>
                                        </p:attrNameLst>
                                      </p:cBhvr>
                                      <p:to>
                                        <p:strVal val="visible"/>
                                      </p:to>
                                    </p:set>
                                    <p:animEffect filter="fade" transition="in">
                                      <p:cBhvr>
                                        <p:cTn dur="1000"/>
                                        <p:tgtEl>
                                          <p:spTgt spid="1104">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08" name="Shape 1108"/>
        <p:cNvGrpSpPr/>
        <p:nvPr/>
      </p:nvGrpSpPr>
      <p:grpSpPr>
        <a:xfrm>
          <a:off x="0" y="0"/>
          <a:ext cx="0" cy="0"/>
          <a:chOff x="0" y="0"/>
          <a:chExt cx="0" cy="0"/>
        </a:xfrm>
      </p:grpSpPr>
      <p:sp>
        <p:nvSpPr>
          <p:cNvPr id="1109" name="Google Shape;1109;g3d422ecfddc_0_15"/>
          <p:cNvSpPr/>
          <p:nvPr/>
        </p:nvSpPr>
        <p:spPr>
          <a:xfrm>
            <a:off x="516799" y="2444325"/>
            <a:ext cx="11675100" cy="3630900"/>
          </a:xfrm>
          <a:prstGeom prst="rightArrow">
            <a:avLst>
              <a:gd fmla="val 50000" name="adj1"/>
              <a:gd fmla="val 50000" name="adj2"/>
            </a:avLst>
          </a:prstGeom>
          <a:solidFill>
            <a:srgbClr val="E2D8EA"/>
          </a:solidFill>
          <a:ln>
            <a:noFill/>
          </a:ln>
        </p:spPr>
        <p:txBody>
          <a:bodyPr anchorCtr="0" anchor="ctr" bIns="76275" lIns="76275" spcFirstLastPara="1" rIns="76275" wrap="square" tIns="76275">
            <a:noAutofit/>
          </a:bodyPr>
          <a:lstStyle/>
          <a:p>
            <a:pPr indent="0" lvl="0" marL="0" marR="0" rtl="0" algn="l">
              <a:lnSpc>
                <a:spcPct val="100000"/>
              </a:lnSpc>
              <a:spcBef>
                <a:spcPts val="0"/>
              </a:spcBef>
              <a:spcAft>
                <a:spcPts val="0"/>
              </a:spcAft>
              <a:buClr>
                <a:schemeClr val="dk1"/>
              </a:buClr>
              <a:buSzPts val="1502"/>
              <a:buFont typeface="Arial"/>
              <a:buNone/>
            </a:pPr>
            <a:r>
              <a:t/>
            </a:r>
            <a:endParaRPr b="0" i="0" sz="1502" u="none" cap="none" strike="noStrike">
              <a:solidFill>
                <a:schemeClr val="dk1"/>
              </a:solidFill>
              <a:latin typeface="Arial"/>
              <a:ea typeface="Arial"/>
              <a:cs typeface="Arial"/>
              <a:sym typeface="Arial"/>
            </a:endParaRPr>
          </a:p>
        </p:txBody>
      </p:sp>
      <p:cxnSp>
        <p:nvCxnSpPr>
          <p:cNvPr id="1110" name="Google Shape;1110;g3d422ecfddc_0_15"/>
          <p:cNvCxnSpPr/>
          <p:nvPr/>
        </p:nvCxnSpPr>
        <p:spPr>
          <a:xfrm flipH="1" rot="10800000">
            <a:off x="6334875" y="5039575"/>
            <a:ext cx="8700" cy="811500"/>
          </a:xfrm>
          <a:prstGeom prst="straightConnector1">
            <a:avLst/>
          </a:prstGeom>
          <a:noFill/>
          <a:ln cap="flat" cmpd="sng" w="21200">
            <a:solidFill>
              <a:schemeClr val="dk1"/>
            </a:solidFill>
            <a:prstDash val="solid"/>
            <a:round/>
            <a:headEnd len="sm" w="sm" type="none"/>
            <a:tailEnd len="med" w="med" type="triangle"/>
          </a:ln>
          <a:effectLst>
            <a:outerShdw blurRad="33378" rotWithShape="0" dir="5400000" dist="16689">
              <a:srgbClr val="000000">
                <a:alpha val="37647"/>
              </a:srgbClr>
            </a:outerShdw>
          </a:effectLst>
        </p:spPr>
      </p:cxnSp>
      <p:sp>
        <p:nvSpPr>
          <p:cNvPr id="1111" name="Google Shape;1111;g3d422ecfddc_0_15"/>
          <p:cNvSpPr/>
          <p:nvPr/>
        </p:nvSpPr>
        <p:spPr>
          <a:xfrm>
            <a:off x="591048" y="3426295"/>
            <a:ext cx="2112300" cy="1452600"/>
          </a:xfrm>
          <a:prstGeom prst="roundRect">
            <a:avLst>
              <a:gd fmla="val 16667" name="adj"/>
            </a:avLst>
          </a:prstGeom>
          <a:solidFill>
            <a:srgbClr val="AB84C6"/>
          </a:solidFill>
          <a:ln cap="flat" cmpd="sng" w="21200">
            <a:solidFill>
              <a:schemeClr val="lt1"/>
            </a:solidFill>
            <a:prstDash val="solid"/>
            <a:round/>
            <a:headEnd len="sm" w="sm" type="none"/>
            <a:tailEnd len="sm" w="sm" type="none"/>
          </a:ln>
        </p:spPr>
        <p:txBody>
          <a:bodyPr anchorCtr="0" anchor="ctr" bIns="76275" lIns="76275" spcFirstLastPara="1" rIns="76275" wrap="square" tIns="76275">
            <a:noAutofit/>
          </a:bodyPr>
          <a:lstStyle/>
          <a:p>
            <a:pPr indent="0" lvl="0" marL="0" marR="0" rtl="0" algn="l">
              <a:lnSpc>
                <a:spcPct val="100000"/>
              </a:lnSpc>
              <a:spcBef>
                <a:spcPts val="0"/>
              </a:spcBef>
              <a:spcAft>
                <a:spcPts val="0"/>
              </a:spcAft>
              <a:buClr>
                <a:schemeClr val="dk1"/>
              </a:buClr>
              <a:buSzPts val="1502"/>
              <a:buFont typeface="Arial"/>
              <a:buNone/>
            </a:pPr>
            <a:r>
              <a:t/>
            </a:r>
            <a:endParaRPr b="0" i="0" sz="1502" u="none" cap="none" strike="noStrike">
              <a:solidFill>
                <a:schemeClr val="dk1"/>
              </a:solidFill>
              <a:latin typeface="Arial"/>
              <a:ea typeface="Arial"/>
              <a:cs typeface="Arial"/>
              <a:sym typeface="Arial"/>
            </a:endParaRPr>
          </a:p>
        </p:txBody>
      </p:sp>
      <p:sp>
        <p:nvSpPr>
          <p:cNvPr id="1112" name="Google Shape;1112;g3d422ecfddc_0_15"/>
          <p:cNvSpPr txBox="1"/>
          <p:nvPr>
            <p:ph type="title"/>
          </p:nvPr>
        </p:nvSpPr>
        <p:spPr>
          <a:xfrm>
            <a:off x="838200" y="109331"/>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IRB Approval Process (“One-step”)</a:t>
            </a:r>
            <a:endParaRPr>
              <a:solidFill>
                <a:srgbClr val="7030A0"/>
              </a:solidFill>
            </a:endParaRPr>
          </a:p>
        </p:txBody>
      </p:sp>
      <p:sp>
        <p:nvSpPr>
          <p:cNvPr id="1113" name="Google Shape;1113;g3d422ecfddc_0_15"/>
          <p:cNvSpPr txBox="1"/>
          <p:nvPr/>
        </p:nvSpPr>
        <p:spPr>
          <a:xfrm>
            <a:off x="662013" y="3479380"/>
            <a:ext cx="1970400" cy="1310400"/>
          </a:xfrm>
          <a:prstGeom prst="rect">
            <a:avLst/>
          </a:prstGeom>
          <a:noFill/>
          <a:ln>
            <a:noFill/>
          </a:ln>
        </p:spPr>
        <p:txBody>
          <a:bodyPr anchorCtr="0" anchor="ctr" bIns="89025" lIns="89025" spcFirstLastPara="1" rIns="89025" wrap="square" tIns="89025">
            <a:noAutofit/>
          </a:bodyPr>
          <a:lstStyle/>
          <a:p>
            <a:pPr indent="0" lvl="0" marL="0" marR="0" rtl="0" algn="ctr">
              <a:lnSpc>
                <a:spcPct val="90000"/>
              </a:lnSpc>
              <a:spcBef>
                <a:spcPts val="0"/>
              </a:spcBef>
              <a:spcAft>
                <a:spcPts val="0"/>
              </a:spcAft>
              <a:buClr>
                <a:srgbClr val="000000"/>
              </a:buClr>
              <a:buSzPts val="2336"/>
              <a:buFont typeface="Arial"/>
              <a:buNone/>
            </a:pPr>
            <a:r>
              <a:rPr b="0" i="0" lang="en-US" sz="2336" u="none" cap="none" strike="noStrike">
                <a:solidFill>
                  <a:schemeClr val="lt1"/>
                </a:solidFill>
                <a:latin typeface="Arial"/>
                <a:ea typeface="Arial"/>
                <a:cs typeface="Arial"/>
                <a:sym typeface="Arial"/>
              </a:rPr>
              <a:t>CIRB Protocol &amp; EFIC Plan Approval </a:t>
            </a:r>
            <a:endParaRPr b="0" i="0" sz="2336" u="none" cap="none" strike="noStrike">
              <a:solidFill>
                <a:schemeClr val="lt1"/>
              </a:solidFill>
              <a:latin typeface="Arial"/>
              <a:ea typeface="Arial"/>
              <a:cs typeface="Arial"/>
              <a:sym typeface="Arial"/>
            </a:endParaRPr>
          </a:p>
        </p:txBody>
      </p:sp>
      <p:sp>
        <p:nvSpPr>
          <p:cNvPr id="1114" name="Google Shape;1114;g3d422ecfddc_0_15"/>
          <p:cNvSpPr/>
          <p:nvPr/>
        </p:nvSpPr>
        <p:spPr>
          <a:xfrm>
            <a:off x="2862539" y="3434577"/>
            <a:ext cx="2112300" cy="1452600"/>
          </a:xfrm>
          <a:prstGeom prst="roundRect">
            <a:avLst>
              <a:gd fmla="val 16667" name="adj"/>
            </a:avLst>
          </a:prstGeom>
          <a:solidFill>
            <a:srgbClr val="AB84C6"/>
          </a:solidFill>
          <a:ln cap="flat" cmpd="sng" w="21200">
            <a:solidFill>
              <a:schemeClr val="lt1"/>
            </a:solidFill>
            <a:prstDash val="solid"/>
            <a:round/>
            <a:headEnd len="sm" w="sm" type="none"/>
            <a:tailEnd len="sm" w="sm" type="none"/>
          </a:ln>
        </p:spPr>
        <p:txBody>
          <a:bodyPr anchorCtr="0" anchor="ctr" bIns="76275" lIns="76275" spcFirstLastPara="1" rIns="76275" wrap="square" tIns="76275">
            <a:noAutofit/>
          </a:bodyPr>
          <a:lstStyle/>
          <a:p>
            <a:pPr indent="0" lvl="0" marL="0" marR="0" rtl="0" algn="l">
              <a:lnSpc>
                <a:spcPct val="100000"/>
              </a:lnSpc>
              <a:spcBef>
                <a:spcPts val="0"/>
              </a:spcBef>
              <a:spcAft>
                <a:spcPts val="0"/>
              </a:spcAft>
              <a:buClr>
                <a:schemeClr val="dk1"/>
              </a:buClr>
              <a:buSzPts val="1502"/>
              <a:buFont typeface="Arial"/>
              <a:buNone/>
            </a:pPr>
            <a:r>
              <a:t/>
            </a:r>
            <a:endParaRPr b="0" i="0" sz="1502" u="none" cap="none" strike="noStrike">
              <a:solidFill>
                <a:schemeClr val="dk1"/>
              </a:solidFill>
              <a:latin typeface="Arial"/>
              <a:ea typeface="Arial"/>
              <a:cs typeface="Arial"/>
              <a:sym typeface="Arial"/>
            </a:endParaRPr>
          </a:p>
        </p:txBody>
      </p:sp>
      <p:sp>
        <p:nvSpPr>
          <p:cNvPr id="1115" name="Google Shape;1115;g3d422ecfddc_0_15"/>
          <p:cNvSpPr txBox="1"/>
          <p:nvPr/>
        </p:nvSpPr>
        <p:spPr>
          <a:xfrm>
            <a:off x="2933502" y="3505540"/>
            <a:ext cx="1970400" cy="1310400"/>
          </a:xfrm>
          <a:prstGeom prst="rect">
            <a:avLst/>
          </a:prstGeom>
          <a:noFill/>
          <a:ln>
            <a:noFill/>
          </a:ln>
        </p:spPr>
        <p:txBody>
          <a:bodyPr anchorCtr="0" anchor="ctr" bIns="89025" lIns="89025" spcFirstLastPara="1" rIns="89025" wrap="square" tIns="89025">
            <a:noAutofit/>
          </a:bodyPr>
          <a:lstStyle/>
          <a:p>
            <a:pPr indent="0" lvl="0" marL="0" marR="0" rtl="0" algn="ctr">
              <a:lnSpc>
                <a:spcPct val="90000"/>
              </a:lnSpc>
              <a:spcBef>
                <a:spcPts val="0"/>
              </a:spcBef>
              <a:spcAft>
                <a:spcPts val="0"/>
              </a:spcAft>
              <a:buClr>
                <a:srgbClr val="000000"/>
              </a:buClr>
              <a:buSzPts val="2336"/>
              <a:buFont typeface="Arial"/>
              <a:buNone/>
            </a:pPr>
            <a:r>
              <a:rPr b="0" i="0" lang="en-US" sz="2336" u="none" cap="none" strike="noStrike">
                <a:solidFill>
                  <a:schemeClr val="lt1"/>
                </a:solidFill>
                <a:latin typeface="Arial"/>
                <a:ea typeface="Arial"/>
                <a:cs typeface="Arial"/>
                <a:sym typeface="Arial"/>
              </a:rPr>
              <a:t>Local IRB Submission and Acknowledge </a:t>
            </a:r>
            <a:endParaRPr b="0" i="0" sz="2336" u="none" cap="none" strike="noStrike">
              <a:solidFill>
                <a:schemeClr val="lt1"/>
              </a:solidFill>
              <a:latin typeface="Arial"/>
              <a:ea typeface="Arial"/>
              <a:cs typeface="Arial"/>
              <a:sym typeface="Arial"/>
            </a:endParaRPr>
          </a:p>
        </p:txBody>
      </p:sp>
      <p:sp>
        <p:nvSpPr>
          <p:cNvPr id="1116" name="Google Shape;1116;g3d422ecfddc_0_15"/>
          <p:cNvSpPr/>
          <p:nvPr/>
        </p:nvSpPr>
        <p:spPr>
          <a:xfrm>
            <a:off x="5134048" y="3426295"/>
            <a:ext cx="2112300" cy="1452600"/>
          </a:xfrm>
          <a:prstGeom prst="roundRect">
            <a:avLst>
              <a:gd fmla="val 16667" name="adj"/>
            </a:avLst>
          </a:prstGeom>
          <a:solidFill>
            <a:srgbClr val="AB84C6"/>
          </a:solidFill>
          <a:ln cap="flat" cmpd="sng" w="21200">
            <a:solidFill>
              <a:schemeClr val="lt1"/>
            </a:solidFill>
            <a:prstDash val="solid"/>
            <a:round/>
            <a:headEnd len="sm" w="sm" type="none"/>
            <a:tailEnd len="sm" w="sm" type="none"/>
          </a:ln>
        </p:spPr>
        <p:txBody>
          <a:bodyPr anchorCtr="0" anchor="ctr" bIns="76275" lIns="76275" spcFirstLastPara="1" rIns="76275" wrap="square" tIns="76275">
            <a:noAutofit/>
          </a:bodyPr>
          <a:lstStyle/>
          <a:p>
            <a:pPr indent="0" lvl="0" marL="0" marR="0" rtl="0" algn="l">
              <a:lnSpc>
                <a:spcPct val="100000"/>
              </a:lnSpc>
              <a:spcBef>
                <a:spcPts val="0"/>
              </a:spcBef>
              <a:spcAft>
                <a:spcPts val="0"/>
              </a:spcAft>
              <a:buClr>
                <a:schemeClr val="dk1"/>
              </a:buClr>
              <a:buSzPts val="1502"/>
              <a:buFont typeface="Arial"/>
              <a:buNone/>
            </a:pPr>
            <a:r>
              <a:t/>
            </a:r>
            <a:endParaRPr b="0" i="0" sz="1502" u="none" cap="none" strike="noStrike">
              <a:solidFill>
                <a:schemeClr val="dk1"/>
              </a:solidFill>
              <a:latin typeface="Arial"/>
              <a:ea typeface="Arial"/>
              <a:cs typeface="Arial"/>
              <a:sym typeface="Arial"/>
            </a:endParaRPr>
          </a:p>
        </p:txBody>
      </p:sp>
      <p:sp>
        <p:nvSpPr>
          <p:cNvPr id="1117" name="Google Shape;1117;g3d422ecfddc_0_15"/>
          <p:cNvSpPr txBox="1"/>
          <p:nvPr/>
        </p:nvSpPr>
        <p:spPr>
          <a:xfrm>
            <a:off x="5384252" y="3497400"/>
            <a:ext cx="1611900" cy="1310400"/>
          </a:xfrm>
          <a:prstGeom prst="rect">
            <a:avLst/>
          </a:prstGeom>
          <a:noFill/>
          <a:ln>
            <a:noFill/>
          </a:ln>
        </p:spPr>
        <p:txBody>
          <a:bodyPr anchorCtr="0" anchor="ctr" bIns="89025" lIns="89025" spcFirstLastPara="1" rIns="89025" wrap="square" tIns="89025">
            <a:noAutofit/>
          </a:bodyPr>
          <a:lstStyle/>
          <a:p>
            <a:pPr indent="0" lvl="0" marL="0" marR="0" rtl="0" algn="ctr">
              <a:lnSpc>
                <a:spcPct val="90000"/>
              </a:lnSpc>
              <a:spcBef>
                <a:spcPts val="0"/>
              </a:spcBef>
              <a:spcAft>
                <a:spcPts val="0"/>
              </a:spcAft>
              <a:buClr>
                <a:srgbClr val="000000"/>
              </a:buClr>
              <a:buSzPts val="2336"/>
              <a:buFont typeface="Arial"/>
              <a:buNone/>
            </a:pPr>
            <a:r>
              <a:rPr b="0" i="0" lang="en-US" sz="2336" u="none" cap="none" strike="noStrike">
                <a:solidFill>
                  <a:schemeClr val="lt1"/>
                </a:solidFill>
                <a:latin typeface="Arial"/>
                <a:ea typeface="Arial"/>
                <a:cs typeface="Arial"/>
                <a:sym typeface="Arial"/>
              </a:rPr>
              <a:t>CIRB Site Approval</a:t>
            </a:r>
            <a:endParaRPr b="0" i="0" sz="2336" u="none" cap="none" strike="noStrike">
              <a:solidFill>
                <a:schemeClr val="lt1"/>
              </a:solidFill>
              <a:latin typeface="Arial"/>
              <a:ea typeface="Arial"/>
              <a:cs typeface="Arial"/>
              <a:sym typeface="Arial"/>
            </a:endParaRPr>
          </a:p>
        </p:txBody>
      </p:sp>
      <p:sp>
        <p:nvSpPr>
          <p:cNvPr id="1118" name="Google Shape;1118;g3d422ecfddc_0_15"/>
          <p:cNvSpPr/>
          <p:nvPr/>
        </p:nvSpPr>
        <p:spPr>
          <a:xfrm>
            <a:off x="9677043" y="3408277"/>
            <a:ext cx="2112300" cy="1452600"/>
          </a:xfrm>
          <a:prstGeom prst="roundRect">
            <a:avLst>
              <a:gd fmla="val 16667" name="adj"/>
            </a:avLst>
          </a:prstGeom>
          <a:solidFill>
            <a:srgbClr val="AB84C6"/>
          </a:solidFill>
          <a:ln cap="flat" cmpd="sng" w="21200">
            <a:solidFill>
              <a:schemeClr val="lt1"/>
            </a:solidFill>
            <a:prstDash val="solid"/>
            <a:round/>
            <a:headEnd len="sm" w="sm" type="none"/>
            <a:tailEnd len="sm" w="sm" type="none"/>
          </a:ln>
        </p:spPr>
        <p:txBody>
          <a:bodyPr anchorCtr="0" anchor="ctr" bIns="76275" lIns="76275" spcFirstLastPara="1" rIns="76275" wrap="square" tIns="76275">
            <a:noAutofit/>
          </a:bodyPr>
          <a:lstStyle/>
          <a:p>
            <a:pPr indent="0" lvl="0" marL="0" marR="0" rtl="0" algn="l">
              <a:lnSpc>
                <a:spcPct val="100000"/>
              </a:lnSpc>
              <a:spcBef>
                <a:spcPts val="0"/>
              </a:spcBef>
              <a:spcAft>
                <a:spcPts val="0"/>
              </a:spcAft>
              <a:buClr>
                <a:schemeClr val="dk1"/>
              </a:buClr>
              <a:buSzPts val="1502"/>
              <a:buFont typeface="Arial"/>
              <a:buNone/>
            </a:pPr>
            <a:r>
              <a:t/>
            </a:r>
            <a:endParaRPr b="0" i="0" sz="1502" u="none" cap="none" strike="noStrike">
              <a:solidFill>
                <a:schemeClr val="dk1"/>
              </a:solidFill>
              <a:latin typeface="Arial"/>
              <a:ea typeface="Arial"/>
              <a:cs typeface="Arial"/>
              <a:sym typeface="Arial"/>
            </a:endParaRPr>
          </a:p>
        </p:txBody>
      </p:sp>
      <p:sp>
        <p:nvSpPr>
          <p:cNvPr id="1119" name="Google Shape;1119;g3d422ecfddc_0_15"/>
          <p:cNvSpPr txBox="1"/>
          <p:nvPr/>
        </p:nvSpPr>
        <p:spPr>
          <a:xfrm>
            <a:off x="9747987" y="3479373"/>
            <a:ext cx="1970400" cy="1310400"/>
          </a:xfrm>
          <a:prstGeom prst="rect">
            <a:avLst/>
          </a:prstGeom>
          <a:noFill/>
          <a:ln>
            <a:noFill/>
          </a:ln>
        </p:spPr>
        <p:txBody>
          <a:bodyPr anchorCtr="0" anchor="ctr" bIns="89025" lIns="89025" spcFirstLastPara="1" rIns="89025" wrap="square" tIns="89025">
            <a:noAutofit/>
          </a:bodyPr>
          <a:lstStyle/>
          <a:p>
            <a:pPr indent="0" lvl="0" marL="0" marR="0" rtl="0" algn="ctr">
              <a:lnSpc>
                <a:spcPct val="90000"/>
              </a:lnSpc>
              <a:spcBef>
                <a:spcPts val="0"/>
              </a:spcBef>
              <a:spcAft>
                <a:spcPts val="0"/>
              </a:spcAft>
              <a:buClr>
                <a:srgbClr val="000000"/>
              </a:buClr>
              <a:buSzPts val="2336"/>
              <a:buFont typeface="Arial"/>
              <a:buNone/>
            </a:pPr>
            <a:r>
              <a:rPr b="0" i="0" lang="en-US" sz="2336" u="none" cap="none" strike="noStrike">
                <a:solidFill>
                  <a:schemeClr val="lt1"/>
                </a:solidFill>
                <a:latin typeface="Arial"/>
                <a:ea typeface="Arial"/>
                <a:cs typeface="Arial"/>
                <a:sym typeface="Arial"/>
              </a:rPr>
              <a:t>Return Site CIRB Documents to Local IRB</a:t>
            </a:r>
            <a:endParaRPr b="0" i="0" sz="2336" u="none" cap="none" strike="noStrike">
              <a:solidFill>
                <a:schemeClr val="lt1"/>
              </a:solidFill>
              <a:latin typeface="Arial"/>
              <a:ea typeface="Arial"/>
              <a:cs typeface="Arial"/>
              <a:sym typeface="Arial"/>
            </a:endParaRPr>
          </a:p>
        </p:txBody>
      </p:sp>
      <p:sp>
        <p:nvSpPr>
          <p:cNvPr id="1120" name="Google Shape;1120;g3d422ecfddc_0_15"/>
          <p:cNvSpPr/>
          <p:nvPr/>
        </p:nvSpPr>
        <p:spPr>
          <a:xfrm rot="488">
            <a:off x="1769227" y="1736900"/>
            <a:ext cx="2112300" cy="1090200"/>
          </a:xfrm>
          <a:prstGeom prst="ellipse">
            <a:avLst/>
          </a:prstGeom>
          <a:solidFill>
            <a:schemeClr val="accent1"/>
          </a:solidFill>
          <a:ln cap="flat" cmpd="sng" w="25400">
            <a:solidFill>
              <a:srgbClr val="49375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rPr b="0" i="0" lang="en-US" sz="1800" u="none" cap="none" strike="noStrike">
                <a:solidFill>
                  <a:schemeClr val="lt1"/>
                </a:solidFill>
                <a:latin typeface="Arial"/>
                <a:ea typeface="Arial"/>
                <a:cs typeface="Arial"/>
                <a:sym typeface="Arial"/>
              </a:rPr>
              <a:t>Site </a:t>
            </a:r>
            <a:r>
              <a:rPr b="0" i="0" lang="en-US" sz="1400" u="none" cap="none" strike="noStrike">
                <a:solidFill>
                  <a:schemeClr val="lt1"/>
                </a:solidFill>
                <a:latin typeface="Arial"/>
                <a:ea typeface="Arial"/>
                <a:cs typeface="Arial"/>
                <a:sym typeface="Arial"/>
              </a:rPr>
              <a:t>submits local ICF language to CCC</a:t>
            </a:r>
            <a:endParaRPr b="0" i="0" sz="1800" u="none" cap="none" strike="noStrike">
              <a:solidFill>
                <a:schemeClr val="dk1"/>
              </a:solidFill>
              <a:latin typeface="Arial"/>
              <a:ea typeface="Arial"/>
              <a:cs typeface="Arial"/>
              <a:sym typeface="Arial"/>
            </a:endParaRPr>
          </a:p>
        </p:txBody>
      </p:sp>
      <p:cxnSp>
        <p:nvCxnSpPr>
          <p:cNvPr id="1121" name="Google Shape;1121;g3d422ecfddc_0_15"/>
          <p:cNvCxnSpPr>
            <a:stCxn id="1120" idx="4"/>
          </p:cNvCxnSpPr>
          <p:nvPr/>
        </p:nvCxnSpPr>
        <p:spPr>
          <a:xfrm>
            <a:off x="2825300" y="2827100"/>
            <a:ext cx="16800" cy="574800"/>
          </a:xfrm>
          <a:prstGeom prst="straightConnector1">
            <a:avLst/>
          </a:prstGeom>
          <a:noFill/>
          <a:ln cap="flat" cmpd="sng" w="21200">
            <a:solidFill>
              <a:schemeClr val="dk1"/>
            </a:solidFill>
            <a:prstDash val="solid"/>
            <a:round/>
            <a:headEnd len="sm" w="sm" type="none"/>
            <a:tailEnd len="med" w="med" type="triangle"/>
          </a:ln>
          <a:effectLst>
            <a:outerShdw blurRad="33378" rotWithShape="0" dir="5400000" dist="16689">
              <a:srgbClr val="000000">
                <a:alpha val="37254"/>
              </a:srgbClr>
            </a:outerShdw>
          </a:effectLst>
        </p:spPr>
      </p:cxnSp>
      <p:sp>
        <p:nvSpPr>
          <p:cNvPr id="1122" name="Google Shape;1122;g3d422ecfddc_0_15"/>
          <p:cNvSpPr/>
          <p:nvPr/>
        </p:nvSpPr>
        <p:spPr>
          <a:xfrm>
            <a:off x="8693100" y="1717763"/>
            <a:ext cx="1838400" cy="1090500"/>
          </a:xfrm>
          <a:prstGeom prst="ellipse">
            <a:avLst/>
          </a:prstGeom>
          <a:solidFill>
            <a:schemeClr val="accent1"/>
          </a:solidFill>
          <a:ln cap="flat" cmpd="sng" w="25400">
            <a:solidFill>
              <a:srgbClr val="49375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400"/>
              <a:buFont typeface="Arial"/>
              <a:buNone/>
            </a:pPr>
            <a:r>
              <a:rPr b="0" i="0" lang="en-US" sz="1400" u="none" cap="none" strike="noStrike">
                <a:solidFill>
                  <a:schemeClr val="lt1"/>
                </a:solidFill>
                <a:latin typeface="Arial"/>
                <a:ea typeface="Arial"/>
                <a:cs typeface="Arial"/>
                <a:sym typeface="Arial"/>
              </a:rPr>
              <a:t>Site information added to local ICFs</a:t>
            </a:r>
            <a:endParaRPr b="0" i="0" sz="1800" u="none" cap="none" strike="noStrike">
              <a:solidFill>
                <a:schemeClr val="dk1"/>
              </a:solidFill>
              <a:latin typeface="Arial"/>
              <a:ea typeface="Arial"/>
              <a:cs typeface="Arial"/>
              <a:sym typeface="Arial"/>
            </a:endParaRPr>
          </a:p>
        </p:txBody>
      </p:sp>
      <p:cxnSp>
        <p:nvCxnSpPr>
          <p:cNvPr id="1123" name="Google Shape;1123;g3d422ecfddc_0_15"/>
          <p:cNvCxnSpPr/>
          <p:nvPr/>
        </p:nvCxnSpPr>
        <p:spPr>
          <a:xfrm>
            <a:off x="9610338" y="2808274"/>
            <a:ext cx="3900" cy="492900"/>
          </a:xfrm>
          <a:prstGeom prst="straightConnector1">
            <a:avLst/>
          </a:prstGeom>
          <a:noFill/>
          <a:ln cap="flat" cmpd="sng" w="21200">
            <a:solidFill>
              <a:schemeClr val="dk1"/>
            </a:solidFill>
            <a:prstDash val="solid"/>
            <a:round/>
            <a:headEnd len="sm" w="sm" type="none"/>
            <a:tailEnd len="med" w="med" type="triangle"/>
          </a:ln>
          <a:effectLst>
            <a:outerShdw blurRad="33378" rotWithShape="0" dir="5400000" dist="16689">
              <a:srgbClr val="000000">
                <a:alpha val="37254"/>
              </a:srgbClr>
            </a:outerShdw>
          </a:effectLst>
        </p:spPr>
      </p:cxnSp>
      <p:sp>
        <p:nvSpPr>
          <p:cNvPr id="1124" name="Google Shape;1124;g3d422ecfddc_0_15"/>
          <p:cNvSpPr txBox="1"/>
          <p:nvPr/>
        </p:nvSpPr>
        <p:spPr>
          <a:xfrm>
            <a:off x="1035530" y="3262489"/>
            <a:ext cx="523200" cy="522000"/>
          </a:xfrm>
          <a:prstGeom prst="rect">
            <a:avLst/>
          </a:prstGeom>
          <a:noFill/>
          <a:ln>
            <a:noFill/>
          </a:ln>
        </p:spPr>
        <p:txBody>
          <a:bodyPr anchorCtr="0" anchor="t" bIns="76275" lIns="76275" spcFirstLastPara="1" rIns="76275" wrap="square" tIns="76275">
            <a:noAutofit/>
          </a:bodyPr>
          <a:lstStyle/>
          <a:p>
            <a:pPr indent="0" lvl="0" marL="0" marR="0" rtl="0" algn="l">
              <a:lnSpc>
                <a:spcPct val="100000"/>
              </a:lnSpc>
              <a:spcBef>
                <a:spcPts val="0"/>
              </a:spcBef>
              <a:spcAft>
                <a:spcPts val="0"/>
              </a:spcAft>
              <a:buClr>
                <a:schemeClr val="dk1"/>
              </a:buClr>
              <a:buSzPts val="3171"/>
              <a:buFont typeface="Arial"/>
              <a:buNone/>
            </a:pPr>
            <a:r>
              <a:t/>
            </a:r>
            <a:endParaRPr b="0" i="0" sz="3170" u="none" cap="none" strike="noStrike">
              <a:solidFill>
                <a:schemeClr val="dk1"/>
              </a:solidFill>
              <a:latin typeface="Arial"/>
              <a:ea typeface="Arial"/>
              <a:cs typeface="Arial"/>
              <a:sym typeface="Arial"/>
            </a:endParaRPr>
          </a:p>
        </p:txBody>
      </p:sp>
      <p:sp>
        <p:nvSpPr>
          <p:cNvPr id="1125" name="Google Shape;1125;g3d422ecfddc_0_15"/>
          <p:cNvSpPr/>
          <p:nvPr/>
        </p:nvSpPr>
        <p:spPr>
          <a:xfrm>
            <a:off x="5533275" y="5469175"/>
            <a:ext cx="1611900" cy="1090500"/>
          </a:xfrm>
          <a:prstGeom prst="ellipse">
            <a:avLst/>
          </a:prstGeom>
          <a:solidFill>
            <a:schemeClr val="accent1"/>
          </a:solidFill>
          <a:ln cap="flat" cmpd="sng" w="25400">
            <a:solidFill>
              <a:srgbClr val="49375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rPr b="0" i="0" lang="en-US" sz="1400" u="none" cap="none" strike="noStrike">
                <a:solidFill>
                  <a:schemeClr val="lt1"/>
                </a:solidFill>
                <a:latin typeface="Arial"/>
                <a:ea typeface="Arial"/>
                <a:cs typeface="Arial"/>
                <a:sym typeface="Arial"/>
              </a:rPr>
              <a:t>CCC submits site application to CIRB</a:t>
            </a:r>
            <a:endParaRPr b="0" i="0" sz="1400" u="none" cap="none" strike="noStrike">
              <a:solidFill>
                <a:schemeClr val="dk1"/>
              </a:solidFill>
              <a:latin typeface="Arial"/>
              <a:ea typeface="Arial"/>
              <a:cs typeface="Arial"/>
              <a:sym typeface="Arial"/>
            </a:endParaRPr>
          </a:p>
        </p:txBody>
      </p:sp>
      <p:sp>
        <p:nvSpPr>
          <p:cNvPr id="1126" name="Google Shape;1126;g3d422ecfddc_0_15"/>
          <p:cNvSpPr/>
          <p:nvPr/>
        </p:nvSpPr>
        <p:spPr>
          <a:xfrm>
            <a:off x="7405543" y="3426302"/>
            <a:ext cx="2112300" cy="1452600"/>
          </a:xfrm>
          <a:prstGeom prst="roundRect">
            <a:avLst>
              <a:gd fmla="val 16667" name="adj"/>
            </a:avLst>
          </a:prstGeom>
          <a:solidFill>
            <a:srgbClr val="AB84C6"/>
          </a:solidFill>
          <a:ln cap="flat" cmpd="sng" w="21200">
            <a:solidFill>
              <a:schemeClr val="lt1"/>
            </a:solidFill>
            <a:prstDash val="solid"/>
            <a:round/>
            <a:headEnd len="sm" w="sm" type="none"/>
            <a:tailEnd len="sm" w="sm" type="none"/>
          </a:ln>
        </p:spPr>
        <p:txBody>
          <a:bodyPr anchorCtr="0" anchor="ctr" bIns="76275" lIns="76275" spcFirstLastPara="1" rIns="76275" wrap="square" tIns="76275">
            <a:noAutofit/>
          </a:bodyPr>
          <a:lstStyle/>
          <a:p>
            <a:pPr indent="0" lvl="0" marL="0" marR="0" rtl="0" algn="l">
              <a:lnSpc>
                <a:spcPct val="100000"/>
              </a:lnSpc>
              <a:spcBef>
                <a:spcPts val="0"/>
              </a:spcBef>
              <a:spcAft>
                <a:spcPts val="0"/>
              </a:spcAft>
              <a:buClr>
                <a:schemeClr val="dk1"/>
              </a:buClr>
              <a:buSzPts val="1502"/>
              <a:buFont typeface="Arial"/>
              <a:buNone/>
            </a:pPr>
            <a:r>
              <a:t/>
            </a:r>
            <a:endParaRPr b="0" i="0" sz="1502" u="none" cap="none" strike="noStrike">
              <a:solidFill>
                <a:schemeClr val="dk1"/>
              </a:solidFill>
              <a:latin typeface="Arial"/>
              <a:ea typeface="Arial"/>
              <a:cs typeface="Arial"/>
              <a:sym typeface="Arial"/>
            </a:endParaRPr>
          </a:p>
        </p:txBody>
      </p:sp>
      <p:sp>
        <p:nvSpPr>
          <p:cNvPr id="1127" name="Google Shape;1127;g3d422ecfddc_0_15"/>
          <p:cNvSpPr txBox="1"/>
          <p:nvPr/>
        </p:nvSpPr>
        <p:spPr>
          <a:xfrm>
            <a:off x="7441037" y="3497398"/>
            <a:ext cx="1970400" cy="1310400"/>
          </a:xfrm>
          <a:prstGeom prst="rect">
            <a:avLst/>
          </a:prstGeom>
          <a:noFill/>
          <a:ln>
            <a:noFill/>
          </a:ln>
        </p:spPr>
        <p:txBody>
          <a:bodyPr anchorCtr="0" anchor="ctr" bIns="89025" lIns="89025" spcFirstLastPara="1" rIns="89025" wrap="square" tIns="89025">
            <a:noAutofit/>
          </a:bodyPr>
          <a:lstStyle/>
          <a:p>
            <a:pPr indent="0" lvl="0" marL="0" marR="0" rtl="0" algn="ctr">
              <a:lnSpc>
                <a:spcPct val="90000"/>
              </a:lnSpc>
              <a:spcBef>
                <a:spcPts val="0"/>
              </a:spcBef>
              <a:spcAft>
                <a:spcPts val="0"/>
              </a:spcAft>
              <a:buClr>
                <a:srgbClr val="000000"/>
              </a:buClr>
              <a:buSzPts val="2336"/>
              <a:buFont typeface="Arial"/>
              <a:buNone/>
            </a:pPr>
            <a:r>
              <a:rPr b="0" i="0" lang="en-US" sz="2336" u="none" cap="none" strike="noStrike">
                <a:solidFill>
                  <a:schemeClr val="lt1"/>
                </a:solidFill>
                <a:latin typeface="Arial"/>
                <a:ea typeface="Arial"/>
                <a:cs typeface="Arial"/>
                <a:sym typeface="Arial"/>
              </a:rPr>
              <a:t>EFIC Activities and UAB report creation</a:t>
            </a:r>
            <a:endParaRPr b="0" i="0" sz="2336" u="none" cap="none" strike="noStrike">
              <a:solidFill>
                <a:schemeClr val="lt1"/>
              </a:solidFill>
              <a:latin typeface="Arial"/>
              <a:ea typeface="Arial"/>
              <a:cs typeface="Arial"/>
              <a:sym typeface="Arial"/>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31" name="Shape 1131"/>
        <p:cNvGrpSpPr/>
        <p:nvPr/>
      </p:nvGrpSpPr>
      <p:grpSpPr>
        <a:xfrm>
          <a:off x="0" y="0"/>
          <a:ext cx="0" cy="0"/>
          <a:chOff x="0" y="0"/>
          <a:chExt cx="0" cy="0"/>
        </a:xfrm>
      </p:grpSpPr>
      <p:sp>
        <p:nvSpPr>
          <p:cNvPr id="1132" name="Google Shape;1132;g3d422ecfddc_0_37"/>
          <p:cNvSpPr/>
          <p:nvPr/>
        </p:nvSpPr>
        <p:spPr>
          <a:xfrm>
            <a:off x="2746530" y="1993199"/>
            <a:ext cx="2762400" cy="1657500"/>
          </a:xfrm>
          <a:prstGeom prst="roundRect">
            <a:avLst>
              <a:gd fmla="val 10000"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33" name="Google Shape;1133;g3d422ecfddc_0_37"/>
          <p:cNvSpPr txBox="1"/>
          <p:nvPr>
            <p:ph type="title"/>
          </p:nvPr>
        </p:nvSpPr>
        <p:spPr>
          <a:xfrm>
            <a:off x="838200" y="21397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7030A0"/>
              </a:buClr>
              <a:buSzPts val="1800"/>
              <a:buFont typeface="Arial"/>
              <a:buNone/>
            </a:pPr>
            <a:r>
              <a:rPr lang="en-US">
                <a:solidFill>
                  <a:srgbClr val="7030A0"/>
                </a:solidFill>
                <a:latin typeface="Arial"/>
                <a:ea typeface="Arial"/>
                <a:cs typeface="Arial"/>
                <a:sym typeface="Arial"/>
              </a:rPr>
              <a:t>Items Complete by end of EFIC</a:t>
            </a:r>
            <a:endParaRPr>
              <a:solidFill>
                <a:srgbClr val="7030A0"/>
              </a:solidFill>
            </a:endParaRPr>
          </a:p>
        </p:txBody>
      </p:sp>
      <p:sp>
        <p:nvSpPr>
          <p:cNvPr id="1134" name="Google Shape;1134;g3d422ecfddc_0_37"/>
          <p:cNvSpPr txBox="1"/>
          <p:nvPr/>
        </p:nvSpPr>
        <p:spPr>
          <a:xfrm>
            <a:off x="2795138" y="2207399"/>
            <a:ext cx="2665200" cy="1229100"/>
          </a:xfrm>
          <a:prstGeom prst="rect">
            <a:avLst/>
          </a:prstGeom>
          <a:noFill/>
          <a:ln>
            <a:noFill/>
          </a:ln>
        </p:spPr>
        <p:txBody>
          <a:bodyPr anchorCtr="0" anchor="t" bIns="83800" lIns="83800" spcFirstLastPara="1" rIns="83800" wrap="square" tIns="83800">
            <a:noAutofit/>
          </a:bodyPr>
          <a:lstStyle/>
          <a:p>
            <a:pPr indent="0" lvl="1" marL="0" marR="0" rtl="0" algn="ctr">
              <a:lnSpc>
                <a:spcPct val="90000"/>
              </a:lnSpc>
              <a:spcBef>
                <a:spcPts val="770"/>
              </a:spcBef>
              <a:spcAft>
                <a:spcPts val="0"/>
              </a:spcAft>
              <a:buClr>
                <a:srgbClr val="000000"/>
              </a:buClr>
              <a:buSzPts val="1700"/>
              <a:buFont typeface="Arial"/>
              <a:buNone/>
            </a:pPr>
            <a:r>
              <a:rPr b="0" i="0" lang="en-US" sz="2200" u="none" cap="none" strike="noStrike">
                <a:solidFill>
                  <a:schemeClr val="lt1"/>
                </a:solidFill>
                <a:latin typeface="Arial"/>
                <a:ea typeface="Arial"/>
                <a:cs typeface="Arial"/>
                <a:sym typeface="Arial"/>
              </a:rPr>
              <a:t>LIRB complete and documented in WebDCU</a:t>
            </a:r>
            <a:endParaRPr b="0" i="0" sz="2200" u="none" cap="none" strike="noStrike">
              <a:solidFill>
                <a:schemeClr val="lt1"/>
              </a:solidFill>
              <a:latin typeface="Arial"/>
              <a:ea typeface="Arial"/>
              <a:cs typeface="Arial"/>
              <a:sym typeface="Arial"/>
            </a:endParaRPr>
          </a:p>
        </p:txBody>
      </p:sp>
      <p:sp>
        <p:nvSpPr>
          <p:cNvPr id="1135" name="Google Shape;1135;g3d422ecfddc_0_37"/>
          <p:cNvSpPr/>
          <p:nvPr/>
        </p:nvSpPr>
        <p:spPr>
          <a:xfrm>
            <a:off x="2746538" y="4153074"/>
            <a:ext cx="2762400" cy="1657500"/>
          </a:xfrm>
          <a:prstGeom prst="roundRect">
            <a:avLst>
              <a:gd fmla="val 10000"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36" name="Google Shape;1136;g3d422ecfddc_0_37"/>
          <p:cNvSpPr txBox="1"/>
          <p:nvPr/>
        </p:nvSpPr>
        <p:spPr>
          <a:xfrm>
            <a:off x="2795082" y="4201619"/>
            <a:ext cx="2665200" cy="1560300"/>
          </a:xfrm>
          <a:prstGeom prst="rect">
            <a:avLst/>
          </a:prstGeom>
          <a:noFill/>
          <a:ln>
            <a:noFill/>
          </a:ln>
        </p:spPr>
        <p:txBody>
          <a:bodyPr anchorCtr="0" anchor="t" bIns="83800" lIns="83800" spcFirstLastPara="1" rIns="83800" wrap="square" tIns="83800">
            <a:noAutofit/>
          </a:bodyPr>
          <a:lstStyle/>
          <a:p>
            <a:pPr indent="0" lvl="1" marL="0" marR="0" rtl="0" algn="ctr">
              <a:lnSpc>
                <a:spcPct val="90000"/>
              </a:lnSpc>
              <a:spcBef>
                <a:spcPts val="770"/>
              </a:spcBef>
              <a:spcAft>
                <a:spcPts val="0"/>
              </a:spcAft>
              <a:buClr>
                <a:srgbClr val="000000"/>
              </a:buClr>
              <a:buSzPts val="1700"/>
              <a:buFont typeface="Arial"/>
              <a:buNone/>
            </a:pPr>
            <a:r>
              <a:rPr b="0" i="0" lang="en-US" sz="2200" u="none" cap="none" strike="noStrike">
                <a:solidFill>
                  <a:schemeClr val="lt1"/>
                </a:solidFill>
                <a:latin typeface="Arial"/>
                <a:ea typeface="Arial"/>
                <a:cs typeface="Arial"/>
                <a:sym typeface="Arial"/>
              </a:rPr>
              <a:t>CIRB Initial site submission form completed</a:t>
            </a:r>
            <a:endParaRPr b="0" i="0" sz="1700" u="none" cap="none" strike="noStrike">
              <a:solidFill>
                <a:schemeClr val="lt1"/>
              </a:solidFill>
              <a:latin typeface="Arial"/>
              <a:ea typeface="Arial"/>
              <a:cs typeface="Arial"/>
              <a:sym typeface="Arial"/>
            </a:endParaRPr>
          </a:p>
        </p:txBody>
      </p:sp>
      <p:sp>
        <p:nvSpPr>
          <p:cNvPr id="1137" name="Google Shape;1137;g3d422ecfddc_0_37"/>
          <p:cNvSpPr txBox="1"/>
          <p:nvPr/>
        </p:nvSpPr>
        <p:spPr>
          <a:xfrm>
            <a:off x="7922427" y="5135846"/>
            <a:ext cx="409800" cy="411000"/>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38" name="Google Shape;1138;g3d422ecfddc_0_37"/>
          <p:cNvSpPr/>
          <p:nvPr/>
        </p:nvSpPr>
        <p:spPr>
          <a:xfrm>
            <a:off x="6634471" y="4104424"/>
            <a:ext cx="2762400" cy="1657500"/>
          </a:xfrm>
          <a:prstGeom prst="roundRect">
            <a:avLst>
              <a:gd fmla="val 10000"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39" name="Google Shape;1139;g3d422ecfddc_0_37"/>
          <p:cNvSpPr txBox="1"/>
          <p:nvPr/>
        </p:nvSpPr>
        <p:spPr>
          <a:xfrm>
            <a:off x="6683016" y="4152969"/>
            <a:ext cx="2665200" cy="1560300"/>
          </a:xfrm>
          <a:prstGeom prst="rect">
            <a:avLst/>
          </a:prstGeom>
          <a:noFill/>
          <a:ln>
            <a:noFill/>
          </a:ln>
        </p:spPr>
        <p:txBody>
          <a:bodyPr anchorCtr="0" anchor="t" bIns="83800" lIns="83800" spcFirstLastPara="1" rIns="83800" wrap="square" tIns="83800">
            <a:noAutofit/>
          </a:bodyPr>
          <a:lstStyle/>
          <a:p>
            <a:pPr indent="0" lvl="1" marL="0" marR="0" rtl="0" algn="ctr">
              <a:lnSpc>
                <a:spcPct val="90000"/>
              </a:lnSpc>
              <a:spcBef>
                <a:spcPts val="770"/>
              </a:spcBef>
              <a:spcAft>
                <a:spcPts val="0"/>
              </a:spcAft>
              <a:buClr>
                <a:srgbClr val="000000"/>
              </a:buClr>
              <a:buSzPts val="1700"/>
              <a:buFont typeface="Arial"/>
              <a:buNone/>
            </a:pPr>
            <a:r>
              <a:rPr b="0" i="0" lang="en-US" sz="2200" u="none" cap="none" strike="noStrike">
                <a:solidFill>
                  <a:schemeClr val="lt1"/>
                </a:solidFill>
                <a:latin typeface="Arial"/>
                <a:ea typeface="Arial"/>
                <a:cs typeface="Arial"/>
                <a:sym typeface="Arial"/>
              </a:rPr>
              <a:t>Local Consent language agreed upon by CCC and local IRB</a:t>
            </a:r>
            <a:endParaRPr b="0" i="0" sz="1700" u="none" cap="none" strike="noStrike">
              <a:solidFill>
                <a:schemeClr val="lt1"/>
              </a:solidFill>
              <a:latin typeface="Arial"/>
              <a:ea typeface="Arial"/>
              <a:cs typeface="Arial"/>
              <a:sym typeface="Arial"/>
            </a:endParaRPr>
          </a:p>
        </p:txBody>
      </p:sp>
      <p:sp>
        <p:nvSpPr>
          <p:cNvPr id="1140" name="Google Shape;1140;g3d422ecfddc_0_37"/>
          <p:cNvSpPr/>
          <p:nvPr/>
        </p:nvSpPr>
        <p:spPr>
          <a:xfrm>
            <a:off x="6683055" y="1993199"/>
            <a:ext cx="2762400" cy="1657500"/>
          </a:xfrm>
          <a:prstGeom prst="roundRect">
            <a:avLst>
              <a:gd fmla="val 10000"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41" name="Google Shape;1141;g3d422ecfddc_0_37"/>
          <p:cNvSpPr txBox="1"/>
          <p:nvPr/>
        </p:nvSpPr>
        <p:spPr>
          <a:xfrm>
            <a:off x="6731666" y="2041794"/>
            <a:ext cx="2665200" cy="1560300"/>
          </a:xfrm>
          <a:prstGeom prst="rect">
            <a:avLst/>
          </a:prstGeom>
          <a:noFill/>
          <a:ln>
            <a:noFill/>
          </a:ln>
        </p:spPr>
        <p:txBody>
          <a:bodyPr anchorCtr="0" anchor="t" bIns="83800" lIns="83800" spcFirstLastPara="1" rIns="83800" wrap="square" tIns="83800">
            <a:noAutofit/>
          </a:bodyPr>
          <a:lstStyle/>
          <a:p>
            <a:pPr indent="0" lvl="1" marL="0" marR="0" rtl="0" algn="ctr">
              <a:lnSpc>
                <a:spcPct val="90000"/>
              </a:lnSpc>
              <a:spcBef>
                <a:spcPts val="770"/>
              </a:spcBef>
              <a:spcAft>
                <a:spcPts val="0"/>
              </a:spcAft>
              <a:buClr>
                <a:srgbClr val="000000"/>
              </a:buClr>
              <a:buSzPts val="1700"/>
              <a:buFont typeface="Arial"/>
              <a:buNone/>
            </a:pPr>
            <a:r>
              <a:rPr b="0" i="0" lang="en-US" sz="2200" u="none" cap="none" strike="noStrike">
                <a:solidFill>
                  <a:schemeClr val="lt1"/>
                </a:solidFill>
                <a:latin typeface="Arial"/>
                <a:ea typeface="Arial"/>
                <a:cs typeface="Arial"/>
                <a:sym typeface="Arial"/>
              </a:rPr>
              <a:t>CC Events documented and containing requested details</a:t>
            </a:r>
            <a:endParaRPr b="0" i="0" sz="1700" u="none" cap="none" strike="noStrike">
              <a:solidFill>
                <a:schemeClr val="lt1"/>
              </a:solidFill>
              <a:latin typeface="Arial"/>
              <a:ea typeface="Arial"/>
              <a:cs typeface="Arial"/>
              <a:sym typeface="Arial"/>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45" name="Shape 1145"/>
        <p:cNvGrpSpPr/>
        <p:nvPr/>
      </p:nvGrpSpPr>
      <p:grpSpPr>
        <a:xfrm>
          <a:off x="0" y="0"/>
          <a:ext cx="0" cy="0"/>
          <a:chOff x="0" y="0"/>
          <a:chExt cx="0" cy="0"/>
        </a:xfrm>
      </p:grpSpPr>
      <p:sp>
        <p:nvSpPr>
          <p:cNvPr id="1146" name="Google Shape;1146;g3d422ecfddc_0_50"/>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t/>
            </a:r>
            <a:endParaRPr/>
          </a:p>
        </p:txBody>
      </p:sp>
      <p:sp>
        <p:nvSpPr>
          <p:cNvPr id="1147" name="Google Shape;1147;g3d422ecfddc_0_50"/>
          <p:cNvSpPr txBox="1"/>
          <p:nvPr>
            <p:ph idx="1" type="body"/>
          </p:nvPr>
        </p:nvSpPr>
        <p:spPr>
          <a:xfrm>
            <a:off x="415600" y="1536633"/>
            <a:ext cx="11360700" cy="4250700"/>
          </a:xfrm>
          <a:prstGeom prst="rect">
            <a:avLst/>
          </a:prstGeom>
          <a:noFill/>
          <a:ln>
            <a:noFill/>
          </a:ln>
        </p:spPr>
        <p:txBody>
          <a:bodyPr anchorCtr="0" anchor="t" bIns="121900" lIns="121900" spcFirstLastPara="1" rIns="121900" wrap="square" tIns="121900">
            <a:normAutofit/>
          </a:bodyPr>
          <a:lstStyle/>
          <a:p>
            <a:pPr indent="0" lvl="0" marL="0" rtl="0" algn="l">
              <a:lnSpc>
                <a:spcPct val="90000"/>
              </a:lnSpc>
              <a:spcBef>
                <a:spcPts val="0"/>
              </a:spcBef>
              <a:spcAft>
                <a:spcPts val="1600"/>
              </a:spcAft>
              <a:buClr>
                <a:schemeClr val="dk1"/>
              </a:buClr>
              <a:buSzPts val="1800"/>
              <a:buNone/>
            </a:pPr>
            <a:r>
              <a:t/>
            </a:r>
            <a:endParaRPr/>
          </a:p>
        </p:txBody>
      </p:sp>
      <p:sp>
        <p:nvSpPr>
          <p:cNvPr id="1148" name="Google Shape;1148;g3d422ecfddc_0_50"/>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1149" name="Google Shape;1149;g3d422ecfddc_0_50" title="SIREN-Acronym Only.png"/>
          <p:cNvPicPr preferRelativeResize="0"/>
          <p:nvPr/>
        </p:nvPicPr>
        <p:blipFill rotWithShape="1">
          <a:blip r:embed="rId3">
            <a:alphaModFix/>
          </a:blip>
          <a:srcRect b="0" l="0" r="0" t="0"/>
          <a:stretch/>
        </p:blipFill>
        <p:spPr>
          <a:xfrm>
            <a:off x="0" y="5675500"/>
            <a:ext cx="2229436" cy="1253133"/>
          </a:xfrm>
          <a:prstGeom prst="rect">
            <a:avLst/>
          </a:prstGeom>
          <a:noFill/>
          <a:ln>
            <a:noFill/>
          </a:ln>
        </p:spPr>
      </p:pic>
      <p:pic>
        <p:nvPicPr>
          <p:cNvPr id="1150" name="Google Shape;1150;g3d422ecfddc_0_50" title="kesett logo with eeg 3.png"/>
          <p:cNvPicPr preferRelativeResize="0"/>
          <p:nvPr/>
        </p:nvPicPr>
        <p:blipFill rotWithShape="1">
          <a:blip r:embed="rId4">
            <a:alphaModFix/>
          </a:blip>
          <a:srcRect b="0" l="0" r="0" t="0"/>
          <a:stretch/>
        </p:blipFill>
        <p:spPr>
          <a:xfrm>
            <a:off x="10090132" y="5837900"/>
            <a:ext cx="1970934" cy="928333"/>
          </a:xfrm>
          <a:prstGeom prst="rect">
            <a:avLst/>
          </a:prstGeom>
          <a:noFill/>
          <a:ln>
            <a:noFill/>
          </a:ln>
        </p:spPr>
      </p:pic>
      <p:pic>
        <p:nvPicPr>
          <p:cNvPr id="1151" name="Google Shape;1151;g3d422ecfddc_0_50"/>
          <p:cNvPicPr preferRelativeResize="0"/>
          <p:nvPr/>
        </p:nvPicPr>
        <p:blipFill rotWithShape="1">
          <a:blip r:embed="rId5">
            <a:alphaModFix/>
          </a:blip>
          <a:srcRect b="0" l="0" r="0" t="0"/>
          <a:stretch/>
        </p:blipFill>
        <p:spPr>
          <a:xfrm>
            <a:off x="415600" y="643684"/>
            <a:ext cx="11360799" cy="5194200"/>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55" name="Shape 1155"/>
        <p:cNvGrpSpPr/>
        <p:nvPr/>
      </p:nvGrpSpPr>
      <p:grpSpPr>
        <a:xfrm>
          <a:off x="0" y="0"/>
          <a:ext cx="0" cy="0"/>
          <a:chOff x="0" y="0"/>
          <a:chExt cx="0" cy="0"/>
        </a:xfrm>
      </p:grpSpPr>
      <p:sp>
        <p:nvSpPr>
          <p:cNvPr id="1156" name="Google Shape;1156;g3d422ecfddc_0_59"/>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rPr lang="en-US">
                <a:latin typeface="Arial"/>
                <a:ea typeface="Arial"/>
                <a:cs typeface="Arial"/>
                <a:sym typeface="Arial"/>
              </a:rPr>
              <a:t>Central IRB (CIRB) Tables</a:t>
            </a:r>
            <a:endParaRPr>
              <a:latin typeface="Arial"/>
              <a:ea typeface="Arial"/>
              <a:cs typeface="Arial"/>
              <a:sym typeface="Arial"/>
            </a:endParaRPr>
          </a:p>
        </p:txBody>
      </p:sp>
      <p:sp>
        <p:nvSpPr>
          <p:cNvPr id="1157" name="Google Shape;1157;g3d422ecfddc_0_59"/>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p>
            <a:pPr indent="0" lvl="0" marL="0" rtl="0" algn="l">
              <a:lnSpc>
                <a:spcPct val="90000"/>
              </a:lnSpc>
              <a:spcBef>
                <a:spcPts val="0"/>
              </a:spcBef>
              <a:spcAft>
                <a:spcPts val="0"/>
              </a:spcAft>
              <a:buClr>
                <a:schemeClr val="dk1"/>
              </a:buClr>
              <a:buSzPts val="1800"/>
              <a:buNone/>
            </a:pPr>
            <a:r>
              <a:rPr lang="en-US"/>
              <a:t>Steps 1 &amp; 2 in WebDCU v1 &gt; SIREN:</a:t>
            </a:r>
            <a:endParaRPr/>
          </a:p>
          <a:p>
            <a:pPr indent="0" lvl="0" marL="0" rtl="0" algn="l">
              <a:lnSpc>
                <a:spcPct val="90000"/>
              </a:lnSpc>
              <a:spcBef>
                <a:spcPts val="1600"/>
              </a:spcBef>
              <a:spcAft>
                <a:spcPts val="1600"/>
              </a:spcAft>
              <a:buClr>
                <a:schemeClr val="dk1"/>
              </a:buClr>
              <a:buSzPts val="1800"/>
              <a:buNone/>
            </a:pPr>
            <a:r>
              <a:t/>
            </a:r>
            <a:endParaRPr/>
          </a:p>
        </p:txBody>
      </p:sp>
      <p:sp>
        <p:nvSpPr>
          <p:cNvPr id="1158" name="Google Shape;1158;g3d422ecfddc_0_59"/>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1159" name="Google Shape;1159;g3d422ecfddc_0_59" title="SIREN-Acronym Only.png"/>
          <p:cNvPicPr preferRelativeResize="0"/>
          <p:nvPr/>
        </p:nvPicPr>
        <p:blipFill rotWithShape="1">
          <a:blip r:embed="rId3">
            <a:alphaModFix/>
          </a:blip>
          <a:srcRect b="0" l="0" r="0" t="0"/>
          <a:stretch/>
        </p:blipFill>
        <p:spPr>
          <a:xfrm>
            <a:off x="0" y="5675500"/>
            <a:ext cx="2229436" cy="1253133"/>
          </a:xfrm>
          <a:prstGeom prst="rect">
            <a:avLst/>
          </a:prstGeom>
          <a:noFill/>
          <a:ln>
            <a:noFill/>
          </a:ln>
        </p:spPr>
      </p:pic>
      <p:pic>
        <p:nvPicPr>
          <p:cNvPr id="1160" name="Google Shape;1160;g3d422ecfddc_0_59" title="kesett logo with eeg 3.png"/>
          <p:cNvPicPr preferRelativeResize="0"/>
          <p:nvPr/>
        </p:nvPicPr>
        <p:blipFill rotWithShape="1">
          <a:blip r:embed="rId4">
            <a:alphaModFix/>
          </a:blip>
          <a:srcRect b="0" l="0" r="0" t="0"/>
          <a:stretch/>
        </p:blipFill>
        <p:spPr>
          <a:xfrm>
            <a:off x="10090132" y="5837900"/>
            <a:ext cx="1970934" cy="928333"/>
          </a:xfrm>
          <a:prstGeom prst="rect">
            <a:avLst/>
          </a:prstGeom>
          <a:noFill/>
          <a:ln>
            <a:noFill/>
          </a:ln>
        </p:spPr>
      </p:pic>
      <p:pic>
        <p:nvPicPr>
          <p:cNvPr id="1161" name="Google Shape;1161;g3d422ecfddc_0_59"/>
          <p:cNvPicPr preferRelativeResize="0"/>
          <p:nvPr/>
        </p:nvPicPr>
        <p:blipFill rotWithShape="1">
          <a:blip r:embed="rId5">
            <a:alphaModFix/>
          </a:blip>
          <a:srcRect b="0" l="0" r="0" t="0"/>
          <a:stretch/>
        </p:blipFill>
        <p:spPr>
          <a:xfrm>
            <a:off x="1344325" y="2151425"/>
            <a:ext cx="9503351" cy="3717925"/>
          </a:xfrm>
          <a:prstGeom prst="rect">
            <a:avLst/>
          </a:prstGeom>
          <a:noFill/>
          <a:ln>
            <a:noFill/>
          </a:ln>
        </p:spPr>
      </p:pic>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65" name="Shape 1165"/>
        <p:cNvGrpSpPr/>
        <p:nvPr/>
      </p:nvGrpSpPr>
      <p:grpSpPr>
        <a:xfrm>
          <a:off x="0" y="0"/>
          <a:ext cx="0" cy="0"/>
          <a:chOff x="0" y="0"/>
          <a:chExt cx="0" cy="0"/>
        </a:xfrm>
      </p:grpSpPr>
      <p:sp>
        <p:nvSpPr>
          <p:cNvPr id="1166" name="Google Shape;1166;g3d422ecfddc_0_68"/>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39285"/>
              <a:buFont typeface="Play"/>
              <a:buNone/>
            </a:pPr>
            <a:r>
              <a:rPr lang="en-US">
                <a:latin typeface="Arial"/>
                <a:ea typeface="Arial"/>
                <a:cs typeface="Arial"/>
                <a:sym typeface="Arial"/>
              </a:rPr>
              <a:t>Central IRB (CIRB) Tables</a:t>
            </a:r>
            <a:endParaRPr>
              <a:latin typeface="Arial"/>
              <a:ea typeface="Arial"/>
              <a:cs typeface="Arial"/>
              <a:sym typeface="Arial"/>
            </a:endParaRPr>
          </a:p>
        </p:txBody>
      </p:sp>
      <p:sp>
        <p:nvSpPr>
          <p:cNvPr id="1167" name="Google Shape;1167;g3d422ecfddc_0_68"/>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p>
            <a:pPr indent="0" lvl="0" marL="0" rtl="0" algn="l">
              <a:lnSpc>
                <a:spcPct val="90000"/>
              </a:lnSpc>
              <a:spcBef>
                <a:spcPts val="0"/>
              </a:spcBef>
              <a:spcAft>
                <a:spcPts val="0"/>
              </a:spcAft>
              <a:buClr>
                <a:schemeClr val="dk1"/>
              </a:buClr>
              <a:buSzPts val="1800"/>
              <a:buNone/>
            </a:pPr>
            <a:r>
              <a:rPr lang="en-US"/>
              <a:t>Step 3 in WebDCU v2 &gt; KESETT:</a:t>
            </a:r>
            <a:endParaRPr/>
          </a:p>
          <a:p>
            <a:pPr indent="0" lvl="0" marL="0" rtl="0" algn="l">
              <a:lnSpc>
                <a:spcPct val="90000"/>
              </a:lnSpc>
              <a:spcBef>
                <a:spcPts val="1600"/>
              </a:spcBef>
              <a:spcAft>
                <a:spcPts val="1600"/>
              </a:spcAft>
              <a:buClr>
                <a:schemeClr val="dk1"/>
              </a:buClr>
              <a:buSzPts val="1100"/>
              <a:buNone/>
            </a:pPr>
            <a:r>
              <a:t/>
            </a:r>
            <a:endParaRPr/>
          </a:p>
        </p:txBody>
      </p:sp>
      <p:sp>
        <p:nvSpPr>
          <p:cNvPr id="1168" name="Google Shape;1168;g3d422ecfddc_0_68"/>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1169" name="Google Shape;1169;g3d422ecfddc_0_68" title="SIREN-Acronym Only.png"/>
          <p:cNvPicPr preferRelativeResize="0"/>
          <p:nvPr/>
        </p:nvPicPr>
        <p:blipFill rotWithShape="1">
          <a:blip r:embed="rId3">
            <a:alphaModFix/>
          </a:blip>
          <a:srcRect b="0" l="0" r="0" t="0"/>
          <a:stretch/>
        </p:blipFill>
        <p:spPr>
          <a:xfrm>
            <a:off x="0" y="5675500"/>
            <a:ext cx="2229436" cy="1253133"/>
          </a:xfrm>
          <a:prstGeom prst="rect">
            <a:avLst/>
          </a:prstGeom>
          <a:noFill/>
          <a:ln>
            <a:noFill/>
          </a:ln>
        </p:spPr>
      </p:pic>
      <p:pic>
        <p:nvPicPr>
          <p:cNvPr id="1170" name="Google Shape;1170;g3d422ecfddc_0_68" title="kesett logo with eeg 3.png"/>
          <p:cNvPicPr preferRelativeResize="0"/>
          <p:nvPr/>
        </p:nvPicPr>
        <p:blipFill rotWithShape="1">
          <a:blip r:embed="rId4">
            <a:alphaModFix/>
          </a:blip>
          <a:srcRect b="0" l="0" r="0" t="0"/>
          <a:stretch/>
        </p:blipFill>
        <p:spPr>
          <a:xfrm>
            <a:off x="10090132" y="5837900"/>
            <a:ext cx="1970934" cy="928333"/>
          </a:xfrm>
          <a:prstGeom prst="rect">
            <a:avLst/>
          </a:prstGeom>
          <a:noFill/>
          <a:ln>
            <a:noFill/>
          </a:ln>
        </p:spPr>
      </p:pic>
      <p:pic>
        <p:nvPicPr>
          <p:cNvPr id="1171" name="Google Shape;1171;g3d422ecfddc_0_68"/>
          <p:cNvPicPr preferRelativeResize="0"/>
          <p:nvPr/>
        </p:nvPicPr>
        <p:blipFill rotWithShape="1">
          <a:blip r:embed="rId5">
            <a:alphaModFix/>
          </a:blip>
          <a:srcRect b="0" l="0" r="14690" t="0"/>
          <a:stretch/>
        </p:blipFill>
        <p:spPr>
          <a:xfrm>
            <a:off x="681500" y="2217350"/>
            <a:ext cx="10747927" cy="3331175"/>
          </a:xfrm>
          <a:prstGeom prst="rect">
            <a:avLst/>
          </a:prstGeom>
          <a:noFill/>
          <a:ln>
            <a:noFill/>
          </a:ln>
        </p:spPr>
      </p:pic>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75" name="Shape 1175"/>
        <p:cNvGrpSpPr/>
        <p:nvPr/>
      </p:nvGrpSpPr>
      <p:grpSpPr>
        <a:xfrm>
          <a:off x="0" y="0"/>
          <a:ext cx="0" cy="0"/>
          <a:chOff x="0" y="0"/>
          <a:chExt cx="0" cy="0"/>
        </a:xfrm>
      </p:grpSpPr>
      <p:sp>
        <p:nvSpPr>
          <p:cNvPr id="1176" name="Google Shape;1176;g3d422ecfddc_0_77"/>
          <p:cNvSpPr txBox="1"/>
          <p:nvPr>
            <p:ph type="title"/>
          </p:nvPr>
        </p:nvSpPr>
        <p:spPr>
          <a:xfrm>
            <a:off x="429623" y="148175"/>
            <a:ext cx="883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Initial Site Submission Table Tips</a:t>
            </a:r>
            <a:endParaRPr>
              <a:solidFill>
                <a:srgbClr val="743192"/>
              </a:solidFill>
              <a:latin typeface="Arial"/>
              <a:ea typeface="Arial"/>
              <a:cs typeface="Arial"/>
              <a:sym typeface="Arial"/>
            </a:endParaRPr>
          </a:p>
        </p:txBody>
      </p:sp>
      <p:pic>
        <p:nvPicPr>
          <p:cNvPr descr="A close-up of a logo&#10;&#10;AI-generated content may be incorrect." id="1177" name="Google Shape;1177;g3d422ecfddc_0_77"/>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178" name="Google Shape;1178;g3d422ecfddc_0_77"/>
          <p:cNvSpPr txBox="1"/>
          <p:nvPr/>
        </p:nvSpPr>
        <p:spPr>
          <a:xfrm>
            <a:off x="526942" y="1677253"/>
            <a:ext cx="11138100" cy="26781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b="1" i="0" lang="en-US" sz="3000" u="none" cap="none" strike="noStrike">
                <a:solidFill>
                  <a:schemeClr val="dk1"/>
                </a:solidFill>
                <a:latin typeface="Arial"/>
                <a:ea typeface="Arial"/>
                <a:cs typeface="Arial"/>
                <a:sym typeface="Arial"/>
              </a:rPr>
              <a:t>Refer to the KESETT Regulatory Document Approval Parameters guide </a:t>
            </a:r>
            <a:endParaRPr b="1" i="0" sz="30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1" i="0" lang="en-US" sz="3000" u="none" cap="none" strike="noStrike">
                <a:solidFill>
                  <a:schemeClr val="dk1"/>
                </a:solidFill>
                <a:latin typeface="Arial"/>
                <a:ea typeface="Arial"/>
                <a:cs typeface="Arial"/>
                <a:sym typeface="Arial"/>
              </a:rPr>
              <a:t>Q120: </a:t>
            </a:r>
            <a:r>
              <a:rPr b="0" i="1" lang="en-US" sz="3000" u="none" cap="none" strike="noStrike">
                <a:solidFill>
                  <a:schemeClr val="dk1"/>
                </a:solidFill>
                <a:latin typeface="Arial"/>
                <a:ea typeface="Arial"/>
                <a:cs typeface="Arial"/>
                <a:sym typeface="Arial"/>
              </a:rPr>
              <a:t>In which therapeutic areas does the investigator have research experience?</a:t>
            </a:r>
            <a:endParaRPr b="0" i="1"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Select from list of choices in Reg Doc Approval Parameters</a:t>
            </a:r>
            <a:endParaRPr b="0"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182" name="Shape 1182"/>
        <p:cNvGrpSpPr/>
        <p:nvPr/>
      </p:nvGrpSpPr>
      <p:grpSpPr>
        <a:xfrm>
          <a:off x="0" y="0"/>
          <a:ext cx="0" cy="0"/>
          <a:chOff x="0" y="0"/>
          <a:chExt cx="0" cy="0"/>
        </a:xfrm>
      </p:grpSpPr>
      <p:sp>
        <p:nvSpPr>
          <p:cNvPr id="1183" name="Google Shape;1183;g3d422ecfddc_0_83"/>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84" name="Google Shape;1184;g3d422ecfddc_0_83"/>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1185" name="Google Shape;1185;g3d422ecfddc_0_83"/>
          <p:cNvGrpSpPr/>
          <p:nvPr/>
        </p:nvGrpSpPr>
        <p:grpSpPr>
          <a:xfrm>
            <a:off x="1303402" y="3985"/>
            <a:ext cx="9772765" cy="6858000"/>
            <a:chOff x="1303402" y="3985"/>
            <a:chExt cx="9772765" cy="6858000"/>
          </a:xfrm>
        </p:grpSpPr>
        <p:sp>
          <p:nvSpPr>
            <p:cNvPr id="1186" name="Google Shape;1186;g3d422ecfddc_0_83"/>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87" name="Google Shape;1187;g3d422ecfddc_0_83"/>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88" name="Google Shape;1188;g3d422ecfddc_0_83"/>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89" name="Google Shape;1189;g3d422ecfddc_0_83"/>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90" name="Google Shape;1190;g3d422ecfddc_0_83"/>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91" name="Google Shape;1191;g3d422ecfddc_0_83"/>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92" name="Google Shape;1192;g3d422ecfddc_0_83"/>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1193" name="Google Shape;1193;g3d422ecfddc_0_83"/>
          <p:cNvSpPr txBox="1"/>
          <p:nvPr>
            <p:ph type="ctrTitle"/>
          </p:nvPr>
        </p:nvSpPr>
        <p:spPr>
          <a:xfrm>
            <a:off x="3215729" y="1764407"/>
            <a:ext cx="5760900" cy="2310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EFIC Activities</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1194" name="Google Shape;1194;g3d422ecfddc_0_83"/>
          <p:cNvSpPr txBox="1"/>
          <p:nvPr>
            <p:ph idx="1" type="subTitle"/>
          </p:nvPr>
        </p:nvSpPr>
        <p:spPr>
          <a:xfrm>
            <a:off x="3215729" y="416515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1193"/>
                                        </p:tgtEl>
                                        <p:attrNameLst>
                                          <p:attrName>style.visibility</p:attrName>
                                        </p:attrNameLst>
                                      </p:cBhvr>
                                      <p:to>
                                        <p:strVal val="visible"/>
                                      </p:to>
                                    </p:set>
                                    <p:animEffect filter="fade" transition="in">
                                      <p:cBhvr>
                                        <p:cTn dur="1000"/>
                                        <p:tgtEl>
                                          <p:spTgt spid="1193"/>
                                        </p:tgtEl>
                                      </p:cBhvr>
                                    </p:animEffect>
                                  </p:childTnLst>
                                </p:cTn>
                              </p:par>
                              <p:par>
                                <p:cTn fill="hold" nodeType="withEffect" presetClass="entr" presetID="10" presetSubtype="0">
                                  <p:stCondLst>
                                    <p:cond delay="1000"/>
                                  </p:stCondLst>
                                  <p:childTnLst>
                                    <p:set>
                                      <p:cBhvr>
                                        <p:cTn dur="1" fill="hold">
                                          <p:stCondLst>
                                            <p:cond delay="0"/>
                                          </p:stCondLst>
                                        </p:cTn>
                                        <p:tgtEl>
                                          <p:spTgt spid="1194">
                                            <p:txEl>
                                              <p:pRg end="0" st="0"/>
                                            </p:txEl>
                                          </p:spTgt>
                                        </p:tgtEl>
                                        <p:attrNameLst>
                                          <p:attrName>style.visibility</p:attrName>
                                        </p:attrNameLst>
                                      </p:cBhvr>
                                      <p:to>
                                        <p:strVal val="visible"/>
                                      </p:to>
                                    </p:set>
                                    <p:animEffect filter="fade" transition="in">
                                      <p:cBhvr>
                                        <p:cTn dur="1000"/>
                                        <p:tgtEl>
                                          <p:spTgt spid="1194">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98" name="Shape 1198"/>
        <p:cNvGrpSpPr/>
        <p:nvPr/>
      </p:nvGrpSpPr>
      <p:grpSpPr>
        <a:xfrm>
          <a:off x="0" y="0"/>
          <a:ext cx="0" cy="0"/>
          <a:chOff x="0" y="0"/>
          <a:chExt cx="0" cy="0"/>
        </a:xfrm>
      </p:grpSpPr>
      <p:sp>
        <p:nvSpPr>
          <p:cNvPr id="1199" name="Google Shape;1199;g3d422ecfddc_0_98"/>
          <p:cNvSpPr txBox="1"/>
          <p:nvPr>
            <p:ph type="title"/>
          </p:nvPr>
        </p:nvSpPr>
        <p:spPr>
          <a:xfrm>
            <a:off x="839788"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43192"/>
                </a:solidFill>
                <a:latin typeface="Arial"/>
                <a:ea typeface="Arial"/>
                <a:cs typeface="Arial"/>
                <a:sym typeface="Arial"/>
              </a:rPr>
              <a:t>EFIC Activities</a:t>
            </a:r>
            <a:endParaRPr>
              <a:solidFill>
                <a:srgbClr val="743192"/>
              </a:solidFill>
            </a:endParaRPr>
          </a:p>
        </p:txBody>
      </p:sp>
      <p:sp>
        <p:nvSpPr>
          <p:cNvPr id="1200" name="Google Shape;1200;g3d422ecfddc_0_98"/>
          <p:cNvSpPr txBox="1"/>
          <p:nvPr/>
        </p:nvSpPr>
        <p:spPr>
          <a:xfrm>
            <a:off x="4383088" y="1804988"/>
            <a:ext cx="3543300" cy="823800"/>
          </a:xfrm>
          <a:prstGeom prst="rect">
            <a:avLst/>
          </a:prstGeom>
          <a:noFill/>
          <a:ln>
            <a:noFill/>
          </a:ln>
        </p:spPr>
        <p:txBody>
          <a:bodyPr anchorCtr="0" anchor="b" bIns="45700" lIns="91425" spcFirstLastPara="1" rIns="91425" wrap="square" tIns="45700">
            <a:normAutofit/>
          </a:bodyPr>
          <a:lstStyle/>
          <a:p>
            <a:pPr indent="-228600" lvl="0" marL="457200" marR="0" rtl="0" algn="ctr">
              <a:lnSpc>
                <a:spcPct val="90000"/>
              </a:lnSpc>
              <a:spcBef>
                <a:spcPts val="1000"/>
              </a:spcBef>
              <a:spcAft>
                <a:spcPts val="0"/>
              </a:spcAft>
              <a:buClr>
                <a:schemeClr val="dk1"/>
              </a:buClr>
              <a:buSzPts val="2400"/>
              <a:buFont typeface="Arial"/>
              <a:buNone/>
            </a:pPr>
            <a:r>
              <a:t/>
            </a:r>
            <a:endParaRPr b="1" i="0" sz="2400" u="none" cap="none" strike="noStrike">
              <a:solidFill>
                <a:schemeClr val="dk1"/>
              </a:solidFill>
              <a:latin typeface="Arial"/>
              <a:ea typeface="Arial"/>
              <a:cs typeface="Arial"/>
              <a:sym typeface="Arial"/>
            </a:endParaRPr>
          </a:p>
        </p:txBody>
      </p:sp>
      <p:sp>
        <p:nvSpPr>
          <p:cNvPr id="1201" name="Google Shape;1201;g3d422ecfddc_0_98"/>
          <p:cNvSpPr txBox="1"/>
          <p:nvPr/>
        </p:nvSpPr>
        <p:spPr>
          <a:xfrm>
            <a:off x="4383088" y="2638425"/>
            <a:ext cx="3543300" cy="3684600"/>
          </a:xfrm>
          <a:prstGeom prst="rect">
            <a:avLst/>
          </a:prstGeom>
          <a:noFill/>
          <a:ln>
            <a:noFill/>
          </a:ln>
        </p:spPr>
        <p:txBody>
          <a:bodyPr anchorCtr="0" anchor="t" bIns="45700" lIns="91425" spcFirstLastPara="1" rIns="91425" wrap="square" tIns="45700">
            <a:normAutofit/>
          </a:bodyPr>
          <a:lstStyle/>
          <a:p>
            <a:pPr indent="0" lvl="0" marL="114300" marR="0" rtl="0" algn="ctr">
              <a:lnSpc>
                <a:spcPct val="90000"/>
              </a:lnSpc>
              <a:spcBef>
                <a:spcPts val="1000"/>
              </a:spcBef>
              <a:spcAft>
                <a:spcPts val="0"/>
              </a:spcAft>
              <a:buClr>
                <a:schemeClr val="dk1"/>
              </a:buClr>
              <a:buSzPts val="1800"/>
              <a:buFont typeface="Arial"/>
              <a:buNone/>
            </a:pPr>
            <a:r>
              <a:t/>
            </a:r>
            <a:endParaRPr b="0" i="0" sz="2800" u="none" cap="none" strike="noStrike">
              <a:solidFill>
                <a:srgbClr val="00B050"/>
              </a:solidFill>
              <a:latin typeface="Arial"/>
              <a:ea typeface="Arial"/>
              <a:cs typeface="Arial"/>
              <a:sym typeface="Arial"/>
            </a:endParaRPr>
          </a:p>
        </p:txBody>
      </p:sp>
      <p:grpSp>
        <p:nvGrpSpPr>
          <p:cNvPr id="1202" name="Google Shape;1202;g3d422ecfddc_0_98"/>
          <p:cNvGrpSpPr/>
          <p:nvPr/>
        </p:nvGrpSpPr>
        <p:grpSpPr>
          <a:xfrm>
            <a:off x="839788" y="1740454"/>
            <a:ext cx="10512423" cy="4382037"/>
            <a:chOff x="0" y="2141"/>
            <a:chExt cx="10512423" cy="4382037"/>
          </a:xfrm>
        </p:grpSpPr>
        <p:sp>
          <p:nvSpPr>
            <p:cNvPr id="1203" name="Google Shape;1203;g3d422ecfddc_0_98"/>
            <p:cNvSpPr/>
            <p:nvPr/>
          </p:nvSpPr>
          <p:spPr>
            <a:xfrm rot="5400000">
              <a:off x="6583023" y="-2655204"/>
              <a:ext cx="1130700" cy="6728100"/>
            </a:xfrm>
            <a:prstGeom prst="round2SameRect">
              <a:avLst>
                <a:gd fmla="val 16667" name="adj1"/>
                <a:gd fmla="val 0" name="adj2"/>
              </a:avLst>
            </a:prstGeom>
            <a:solidFill>
              <a:srgbClr val="E2D8EA">
                <a:alpha val="89411"/>
              </a:srgbClr>
            </a:solidFill>
            <a:ln cap="flat" cmpd="sng" w="25400">
              <a:solidFill>
                <a:srgbClr val="E2D8EA">
                  <a:alpha val="89411"/>
                </a:srgb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04" name="Google Shape;1204;g3d422ecfddc_0_98"/>
            <p:cNvSpPr txBox="1"/>
            <p:nvPr/>
          </p:nvSpPr>
          <p:spPr>
            <a:xfrm>
              <a:off x="3784473" y="198698"/>
              <a:ext cx="6672600" cy="1020300"/>
            </a:xfrm>
            <a:prstGeom prst="rect">
              <a:avLst/>
            </a:prstGeom>
            <a:noFill/>
            <a:ln>
              <a:noFill/>
            </a:ln>
          </p:spPr>
          <p:txBody>
            <a:bodyPr anchorCtr="0" anchor="ctr" bIns="40000" lIns="80000" spcFirstLastPara="1" rIns="80000" wrap="square" tIns="40000">
              <a:noAutofit/>
            </a:bodyPr>
            <a:lstStyle/>
            <a:p>
              <a:pPr indent="-228600" lvl="1" marL="228600" marR="0" rtl="0" algn="l">
                <a:lnSpc>
                  <a:spcPct val="90000"/>
                </a:lnSpc>
                <a:spcBef>
                  <a:spcPts val="0"/>
                </a:spcBef>
                <a:spcAft>
                  <a:spcPts val="0"/>
                </a:spcAft>
                <a:buClr>
                  <a:srgbClr val="000000"/>
                </a:buClr>
                <a:buSzPts val="2100"/>
                <a:buFont typeface="Arial"/>
                <a:buChar char="•"/>
              </a:pPr>
              <a:r>
                <a:rPr b="0" i="0" lang="en-US" sz="2100" u="none" cap="none" strike="noStrike">
                  <a:solidFill>
                    <a:srgbClr val="00B0F0"/>
                  </a:solidFill>
                  <a:latin typeface="Arial"/>
                  <a:ea typeface="Arial"/>
                  <a:cs typeface="Arial"/>
                  <a:sym typeface="Arial"/>
                </a:rPr>
                <a:t>2 In-person community events</a:t>
              </a:r>
              <a:endParaRPr b="0" i="0" sz="2100" u="none" cap="none" strike="noStrike">
                <a:solidFill>
                  <a:srgbClr val="00B0F0"/>
                </a:solidFill>
                <a:latin typeface="Arial"/>
                <a:ea typeface="Arial"/>
                <a:cs typeface="Arial"/>
                <a:sym typeface="Arial"/>
              </a:endParaRPr>
            </a:p>
          </p:txBody>
        </p:sp>
        <p:sp>
          <p:nvSpPr>
            <p:cNvPr id="1205" name="Google Shape;1205;g3d422ecfddc_0_98"/>
            <p:cNvSpPr/>
            <p:nvPr/>
          </p:nvSpPr>
          <p:spPr>
            <a:xfrm>
              <a:off x="0" y="2141"/>
              <a:ext cx="3784500" cy="1413600"/>
            </a:xfrm>
            <a:prstGeom prst="roundRect">
              <a:avLst>
                <a:gd fmla="val 16667"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06" name="Google Shape;1206;g3d422ecfddc_0_98"/>
            <p:cNvSpPr txBox="1"/>
            <p:nvPr/>
          </p:nvSpPr>
          <p:spPr>
            <a:xfrm>
              <a:off x="69003" y="71144"/>
              <a:ext cx="3646500" cy="1275600"/>
            </a:xfrm>
            <a:prstGeom prst="rect">
              <a:avLst/>
            </a:prstGeom>
            <a:noFill/>
            <a:ln>
              <a:noFill/>
            </a:ln>
          </p:spPr>
          <p:txBody>
            <a:bodyPr anchorCtr="0" anchor="ctr" bIns="97150" lIns="194300" spcFirstLastPara="1" rIns="194300" wrap="square" tIns="97150">
              <a:noAutofit/>
            </a:bodyPr>
            <a:lstStyle/>
            <a:p>
              <a:pPr indent="0" lvl="0" marL="0" marR="0" rtl="0" algn="ctr">
                <a:lnSpc>
                  <a:spcPct val="90000"/>
                </a:lnSpc>
                <a:spcBef>
                  <a:spcPts val="0"/>
                </a:spcBef>
                <a:spcAft>
                  <a:spcPts val="0"/>
                </a:spcAft>
                <a:buClr>
                  <a:srgbClr val="000000"/>
                </a:buClr>
                <a:buSzPts val="5100"/>
                <a:buFont typeface="Arial"/>
                <a:buNone/>
              </a:pPr>
              <a:r>
                <a:rPr b="0" i="0" lang="en-US" sz="5100" u="none" cap="none" strike="noStrike">
                  <a:solidFill>
                    <a:schemeClr val="lt1"/>
                  </a:solidFill>
                  <a:latin typeface="Arial"/>
                  <a:ea typeface="Arial"/>
                  <a:cs typeface="Arial"/>
                  <a:sym typeface="Arial"/>
                </a:rPr>
                <a:t>Site Alone</a:t>
              </a:r>
              <a:endParaRPr b="0" i="0" sz="5100" u="none" cap="none" strike="noStrike">
                <a:solidFill>
                  <a:schemeClr val="lt1"/>
                </a:solidFill>
                <a:latin typeface="Arial"/>
                <a:ea typeface="Arial"/>
                <a:cs typeface="Arial"/>
                <a:sym typeface="Arial"/>
              </a:endParaRPr>
            </a:p>
          </p:txBody>
        </p:sp>
        <p:sp>
          <p:nvSpPr>
            <p:cNvPr id="1207" name="Google Shape;1207;g3d422ecfddc_0_98"/>
            <p:cNvSpPr/>
            <p:nvPr/>
          </p:nvSpPr>
          <p:spPr>
            <a:xfrm rot="5400000">
              <a:off x="6583023" y="-1170985"/>
              <a:ext cx="1130700" cy="6728100"/>
            </a:xfrm>
            <a:prstGeom prst="round2SameRect">
              <a:avLst>
                <a:gd fmla="val 16667" name="adj1"/>
                <a:gd fmla="val 0" name="adj2"/>
              </a:avLst>
            </a:prstGeom>
            <a:solidFill>
              <a:srgbClr val="E2D8EA">
                <a:alpha val="89411"/>
              </a:srgbClr>
            </a:solidFill>
            <a:ln cap="flat" cmpd="sng" w="25400">
              <a:solidFill>
                <a:srgbClr val="E2D8EA">
                  <a:alpha val="89411"/>
                </a:srgb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08" name="Google Shape;1208;g3d422ecfddc_0_98"/>
            <p:cNvSpPr txBox="1"/>
            <p:nvPr/>
          </p:nvSpPr>
          <p:spPr>
            <a:xfrm>
              <a:off x="3784473" y="1682917"/>
              <a:ext cx="6672600" cy="1020300"/>
            </a:xfrm>
            <a:prstGeom prst="rect">
              <a:avLst/>
            </a:prstGeom>
            <a:noFill/>
            <a:ln>
              <a:noFill/>
            </a:ln>
          </p:spPr>
          <p:txBody>
            <a:bodyPr anchorCtr="0" anchor="ctr" bIns="40000" lIns="80000" spcFirstLastPara="1" rIns="80000" wrap="square" tIns="40000">
              <a:noAutofit/>
            </a:bodyPr>
            <a:lstStyle/>
            <a:p>
              <a:pPr indent="-228600" lvl="1" marL="228600" marR="0" rtl="0" algn="l">
                <a:lnSpc>
                  <a:spcPct val="90000"/>
                </a:lnSpc>
                <a:spcBef>
                  <a:spcPts val="0"/>
                </a:spcBef>
                <a:spcAft>
                  <a:spcPts val="0"/>
                </a:spcAft>
                <a:buClr>
                  <a:srgbClr val="000000"/>
                </a:buClr>
                <a:buSzPts val="2100"/>
                <a:buFont typeface="Arial"/>
                <a:buChar char="•"/>
              </a:pPr>
              <a:r>
                <a:rPr b="0" i="0" lang="en-US" sz="2100" u="none" cap="none" strike="noStrike">
                  <a:solidFill>
                    <a:srgbClr val="00B0F0"/>
                  </a:solidFill>
                  <a:latin typeface="Arial"/>
                  <a:ea typeface="Arial"/>
                  <a:cs typeface="Arial"/>
                  <a:sym typeface="Arial"/>
                </a:rPr>
                <a:t>2 Virtual focus groups</a:t>
              </a:r>
              <a:endParaRPr b="0" i="0" sz="2100" u="none" cap="none" strike="noStrike">
                <a:solidFill>
                  <a:srgbClr val="00B0F0"/>
                </a:solidFill>
                <a:latin typeface="Arial"/>
                <a:ea typeface="Arial"/>
                <a:cs typeface="Arial"/>
                <a:sym typeface="Arial"/>
              </a:endParaRPr>
            </a:p>
          </p:txBody>
        </p:sp>
        <p:sp>
          <p:nvSpPr>
            <p:cNvPr id="1209" name="Google Shape;1209;g3d422ecfddc_0_98"/>
            <p:cNvSpPr/>
            <p:nvPr/>
          </p:nvSpPr>
          <p:spPr>
            <a:xfrm>
              <a:off x="0" y="1486360"/>
              <a:ext cx="3784500" cy="1413600"/>
            </a:xfrm>
            <a:prstGeom prst="roundRect">
              <a:avLst>
                <a:gd fmla="val 16667"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10" name="Google Shape;1210;g3d422ecfddc_0_98"/>
            <p:cNvSpPr txBox="1"/>
            <p:nvPr/>
          </p:nvSpPr>
          <p:spPr>
            <a:xfrm>
              <a:off x="69003" y="1555363"/>
              <a:ext cx="3646500" cy="1275600"/>
            </a:xfrm>
            <a:prstGeom prst="rect">
              <a:avLst/>
            </a:prstGeom>
            <a:noFill/>
            <a:ln>
              <a:noFill/>
            </a:ln>
          </p:spPr>
          <p:txBody>
            <a:bodyPr anchorCtr="0" anchor="ctr" bIns="97150" lIns="194300" spcFirstLastPara="1" rIns="194300" wrap="square" tIns="97150">
              <a:noAutofit/>
            </a:bodyPr>
            <a:lstStyle/>
            <a:p>
              <a:pPr indent="0" lvl="0" marL="0" marR="0" rtl="0" algn="ctr">
                <a:lnSpc>
                  <a:spcPct val="90000"/>
                </a:lnSpc>
                <a:spcBef>
                  <a:spcPts val="0"/>
                </a:spcBef>
                <a:spcAft>
                  <a:spcPts val="0"/>
                </a:spcAft>
                <a:buClr>
                  <a:srgbClr val="000000"/>
                </a:buClr>
                <a:buSzPts val="5100"/>
                <a:buFont typeface="Arial"/>
                <a:buNone/>
              </a:pPr>
              <a:r>
                <a:rPr b="0" i="0" lang="en-US" sz="5100" u="none" cap="none" strike="noStrike">
                  <a:solidFill>
                    <a:schemeClr val="lt1"/>
                  </a:solidFill>
                  <a:latin typeface="Arial"/>
                  <a:ea typeface="Arial"/>
                  <a:cs typeface="Arial"/>
                  <a:sym typeface="Arial"/>
                </a:rPr>
                <a:t>Site &amp; UAB</a:t>
              </a:r>
              <a:endParaRPr b="0" i="0" sz="5100" u="none" cap="none" strike="noStrike">
                <a:solidFill>
                  <a:schemeClr val="lt1"/>
                </a:solidFill>
                <a:latin typeface="Arial"/>
                <a:ea typeface="Arial"/>
                <a:cs typeface="Arial"/>
                <a:sym typeface="Arial"/>
              </a:endParaRPr>
            </a:p>
          </p:txBody>
        </p:sp>
        <p:sp>
          <p:nvSpPr>
            <p:cNvPr id="1211" name="Google Shape;1211;g3d422ecfddc_0_98"/>
            <p:cNvSpPr/>
            <p:nvPr/>
          </p:nvSpPr>
          <p:spPr>
            <a:xfrm rot="5400000">
              <a:off x="6583023" y="313232"/>
              <a:ext cx="1130700" cy="6728100"/>
            </a:xfrm>
            <a:prstGeom prst="round2SameRect">
              <a:avLst>
                <a:gd fmla="val 16667" name="adj1"/>
                <a:gd fmla="val 0" name="adj2"/>
              </a:avLst>
            </a:prstGeom>
            <a:solidFill>
              <a:srgbClr val="E2D8EA">
                <a:alpha val="89411"/>
              </a:srgbClr>
            </a:solidFill>
            <a:ln cap="flat" cmpd="sng" w="25400">
              <a:solidFill>
                <a:srgbClr val="E2D8EA">
                  <a:alpha val="89411"/>
                </a:srgb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12" name="Google Shape;1212;g3d422ecfddc_0_98"/>
            <p:cNvSpPr txBox="1"/>
            <p:nvPr/>
          </p:nvSpPr>
          <p:spPr>
            <a:xfrm>
              <a:off x="3784473" y="3167135"/>
              <a:ext cx="6672600" cy="1020300"/>
            </a:xfrm>
            <a:prstGeom prst="rect">
              <a:avLst/>
            </a:prstGeom>
            <a:noFill/>
            <a:ln>
              <a:noFill/>
            </a:ln>
          </p:spPr>
          <p:txBody>
            <a:bodyPr anchorCtr="0" anchor="ctr" bIns="40000" lIns="80000" spcFirstLastPara="1" rIns="80000" wrap="square" tIns="40000">
              <a:noAutofit/>
            </a:bodyPr>
            <a:lstStyle/>
            <a:p>
              <a:pPr indent="-228600" lvl="1" marL="228600" marR="0" rtl="0" algn="l">
                <a:lnSpc>
                  <a:spcPct val="90000"/>
                </a:lnSpc>
                <a:spcBef>
                  <a:spcPts val="0"/>
                </a:spcBef>
                <a:spcAft>
                  <a:spcPts val="0"/>
                </a:spcAft>
                <a:buClr>
                  <a:srgbClr val="000000"/>
                </a:buClr>
                <a:buSzPts val="2100"/>
                <a:buFont typeface="Arial"/>
                <a:buChar char="•"/>
              </a:pPr>
              <a:r>
                <a:rPr b="0" i="0" lang="en-US" sz="2100" u="none" cap="none" strike="noStrike">
                  <a:solidFill>
                    <a:srgbClr val="00B0F0"/>
                  </a:solidFill>
                  <a:latin typeface="Arial"/>
                  <a:ea typeface="Arial"/>
                  <a:cs typeface="Arial"/>
                  <a:sym typeface="Arial"/>
                </a:rPr>
                <a:t>Community surveys</a:t>
              </a:r>
              <a:endParaRPr b="0" i="0" sz="2100" u="none" cap="none" strike="noStrike">
                <a:solidFill>
                  <a:srgbClr val="00B0F0"/>
                </a:solidFill>
                <a:latin typeface="Arial"/>
                <a:ea typeface="Arial"/>
                <a:cs typeface="Arial"/>
                <a:sym typeface="Arial"/>
              </a:endParaRPr>
            </a:p>
            <a:p>
              <a:pPr indent="-228600" lvl="1" marL="228600" marR="0" rtl="0" algn="l">
                <a:lnSpc>
                  <a:spcPct val="90000"/>
                </a:lnSpc>
                <a:spcBef>
                  <a:spcPts val="315"/>
                </a:spcBef>
                <a:spcAft>
                  <a:spcPts val="0"/>
                </a:spcAft>
                <a:buClr>
                  <a:srgbClr val="000000"/>
                </a:buClr>
                <a:buSzPts val="2100"/>
                <a:buFont typeface="Arial"/>
                <a:buChar char="•"/>
              </a:pPr>
              <a:r>
                <a:rPr b="0" i="0" lang="en-US" sz="2100" u="none" cap="none" strike="noStrike">
                  <a:solidFill>
                    <a:srgbClr val="00B050"/>
                  </a:solidFill>
                  <a:latin typeface="Arial"/>
                  <a:ea typeface="Arial"/>
                  <a:cs typeface="Arial"/>
                  <a:sym typeface="Arial"/>
                </a:rPr>
                <a:t>Social media ads</a:t>
              </a:r>
              <a:endParaRPr b="0" i="0" sz="2100" u="none" cap="none" strike="noStrike">
                <a:solidFill>
                  <a:srgbClr val="00B050"/>
                </a:solidFill>
                <a:latin typeface="Arial"/>
                <a:ea typeface="Arial"/>
                <a:cs typeface="Arial"/>
                <a:sym typeface="Arial"/>
              </a:endParaRPr>
            </a:p>
            <a:p>
              <a:pPr indent="-228600" lvl="1" marL="228600" marR="0" rtl="0" algn="l">
                <a:lnSpc>
                  <a:spcPct val="90000"/>
                </a:lnSpc>
                <a:spcBef>
                  <a:spcPts val="315"/>
                </a:spcBef>
                <a:spcAft>
                  <a:spcPts val="0"/>
                </a:spcAft>
                <a:buClr>
                  <a:srgbClr val="000000"/>
                </a:buClr>
                <a:buSzPts val="2100"/>
                <a:buFont typeface="Arial"/>
                <a:buChar char="•"/>
              </a:pPr>
              <a:r>
                <a:rPr b="0" i="0" lang="en-US" sz="2100" u="none" cap="none" strike="noStrike">
                  <a:solidFill>
                    <a:srgbClr val="00B050"/>
                  </a:solidFill>
                  <a:latin typeface="Arial"/>
                  <a:ea typeface="Arial"/>
                  <a:cs typeface="Arial"/>
                  <a:sym typeface="Arial"/>
                </a:rPr>
                <a:t>Website</a:t>
              </a:r>
              <a:endParaRPr b="0" i="0" sz="2100" u="none" cap="none" strike="noStrike">
                <a:solidFill>
                  <a:srgbClr val="00B050"/>
                </a:solidFill>
                <a:latin typeface="Arial"/>
                <a:ea typeface="Arial"/>
                <a:cs typeface="Arial"/>
                <a:sym typeface="Arial"/>
              </a:endParaRPr>
            </a:p>
          </p:txBody>
        </p:sp>
        <p:sp>
          <p:nvSpPr>
            <p:cNvPr id="1213" name="Google Shape;1213;g3d422ecfddc_0_98"/>
            <p:cNvSpPr/>
            <p:nvPr/>
          </p:nvSpPr>
          <p:spPr>
            <a:xfrm>
              <a:off x="0" y="2970578"/>
              <a:ext cx="3784500" cy="1413600"/>
            </a:xfrm>
            <a:prstGeom prst="roundRect">
              <a:avLst>
                <a:gd fmla="val 16667"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14" name="Google Shape;1214;g3d422ecfddc_0_98"/>
            <p:cNvSpPr txBox="1"/>
            <p:nvPr/>
          </p:nvSpPr>
          <p:spPr>
            <a:xfrm>
              <a:off x="69003" y="3039581"/>
              <a:ext cx="3646500" cy="1275600"/>
            </a:xfrm>
            <a:prstGeom prst="rect">
              <a:avLst/>
            </a:prstGeom>
            <a:noFill/>
            <a:ln>
              <a:noFill/>
            </a:ln>
          </p:spPr>
          <p:txBody>
            <a:bodyPr anchorCtr="0" anchor="ctr" bIns="97150" lIns="194300" spcFirstLastPara="1" rIns="194300" wrap="square" tIns="97150">
              <a:noAutofit/>
            </a:bodyPr>
            <a:lstStyle/>
            <a:p>
              <a:pPr indent="0" lvl="0" marL="0" marR="0" rtl="0" algn="ctr">
                <a:lnSpc>
                  <a:spcPct val="90000"/>
                </a:lnSpc>
                <a:spcBef>
                  <a:spcPts val="0"/>
                </a:spcBef>
                <a:spcAft>
                  <a:spcPts val="0"/>
                </a:spcAft>
                <a:buClr>
                  <a:srgbClr val="000000"/>
                </a:buClr>
                <a:buSzPts val="5100"/>
                <a:buFont typeface="Arial"/>
                <a:buNone/>
              </a:pPr>
              <a:r>
                <a:rPr b="0" i="0" lang="en-US" sz="5100" u="none" cap="none" strike="noStrike">
                  <a:solidFill>
                    <a:schemeClr val="lt1"/>
                  </a:solidFill>
                  <a:latin typeface="Arial"/>
                  <a:ea typeface="Arial"/>
                  <a:cs typeface="Arial"/>
                  <a:sym typeface="Arial"/>
                </a:rPr>
                <a:t>UAB</a:t>
              </a:r>
              <a:endParaRPr b="0" i="0" sz="5100" u="none" cap="none" strike="noStrike">
                <a:solidFill>
                  <a:schemeClr val="lt1"/>
                </a:solidFill>
                <a:latin typeface="Arial"/>
                <a:ea typeface="Arial"/>
                <a:cs typeface="Arial"/>
                <a:sym typeface="Arial"/>
              </a:endParaRPr>
            </a:p>
          </p:txBody>
        </p:sp>
      </p:grpSp>
      <p:sp>
        <p:nvSpPr>
          <p:cNvPr id="1215" name="Google Shape;1215;g3d422ecfddc_0_98"/>
          <p:cNvSpPr txBox="1"/>
          <p:nvPr/>
        </p:nvSpPr>
        <p:spPr>
          <a:xfrm>
            <a:off x="839788" y="1814513"/>
            <a:ext cx="3543300" cy="823800"/>
          </a:xfrm>
          <a:prstGeom prst="rect">
            <a:avLst/>
          </a:prstGeom>
          <a:noFill/>
          <a:ln>
            <a:noFill/>
          </a:ln>
        </p:spPr>
        <p:txBody>
          <a:bodyPr anchorCtr="0" anchor="b" bIns="45700" lIns="91425" spcFirstLastPara="1" rIns="91425" wrap="square" tIns="45700">
            <a:normAutofit/>
          </a:bodyPr>
          <a:lstStyle/>
          <a:p>
            <a:pPr indent="-228600" lvl="0" marL="457200" marR="0" rtl="0" algn="ctr">
              <a:lnSpc>
                <a:spcPct val="90000"/>
              </a:lnSpc>
              <a:spcBef>
                <a:spcPts val="1000"/>
              </a:spcBef>
              <a:spcAft>
                <a:spcPts val="0"/>
              </a:spcAft>
              <a:buClr>
                <a:schemeClr val="dk1"/>
              </a:buClr>
              <a:buSzPts val="2400"/>
              <a:buFont typeface="Arial"/>
              <a:buNone/>
            </a:pPr>
            <a:r>
              <a:t/>
            </a:r>
            <a:endParaRPr b="1" i="0" sz="2400" u="none" cap="none" strike="noStrike">
              <a:solidFill>
                <a:schemeClr val="dk1"/>
              </a:solidFill>
              <a:latin typeface="Arial"/>
              <a:ea typeface="Arial"/>
              <a:cs typeface="Arial"/>
              <a:sym typeface="Arial"/>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19" name="Shape 1219"/>
        <p:cNvGrpSpPr/>
        <p:nvPr/>
      </p:nvGrpSpPr>
      <p:grpSpPr>
        <a:xfrm>
          <a:off x="0" y="0"/>
          <a:ext cx="0" cy="0"/>
          <a:chOff x="0" y="0"/>
          <a:chExt cx="0" cy="0"/>
        </a:xfrm>
      </p:grpSpPr>
      <p:sp>
        <p:nvSpPr>
          <p:cNvPr id="1220" name="Google Shape;1220;g3d422ecfddc_0_118"/>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CC Community Event Documentation</a:t>
            </a:r>
            <a:endParaRPr>
              <a:solidFill>
                <a:srgbClr val="743192"/>
              </a:solidFill>
              <a:latin typeface="Arial"/>
              <a:ea typeface="Arial"/>
              <a:cs typeface="Arial"/>
              <a:sym typeface="Arial"/>
            </a:endParaRPr>
          </a:p>
        </p:txBody>
      </p:sp>
      <p:pic>
        <p:nvPicPr>
          <p:cNvPr descr="A close-up of a logo&#10;&#10;AI-generated content may be incorrect." id="1221" name="Google Shape;1221;g3d422ecfddc_0_118"/>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222" name="Google Shape;1222;g3d422ecfddc_0_118"/>
          <p:cNvSpPr txBox="1"/>
          <p:nvPr/>
        </p:nvSpPr>
        <p:spPr>
          <a:xfrm>
            <a:off x="527075" y="1628225"/>
            <a:ext cx="11380200" cy="54489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CCC is reviewing and asking for clarifications</a:t>
            </a:r>
            <a:endParaRPr b="0" i="0" sz="3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Key information to include</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Why this event was chosen</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duration of event and team presence</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Which team members attended</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Community attendance - At event and contacted</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Number engaged in extened conversations (consulted)</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Examples of conversations, questions, or impact</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Demographics - At event and extended discussion</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Overall reception and feedback including any opt-outs</a:t>
            </a:r>
            <a:endParaRPr b="0"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27" name="Shape 1227"/>
        <p:cNvGrpSpPr/>
        <p:nvPr/>
      </p:nvGrpSpPr>
      <p:grpSpPr>
        <a:xfrm>
          <a:off x="0" y="0"/>
          <a:ext cx="0" cy="0"/>
          <a:chOff x="0" y="0"/>
          <a:chExt cx="0" cy="0"/>
        </a:xfrm>
      </p:grpSpPr>
      <p:sp>
        <p:nvSpPr>
          <p:cNvPr id="1228" name="Google Shape;1228;g3d422ecfddc_0_124"/>
          <p:cNvSpPr txBox="1"/>
          <p:nvPr>
            <p:ph idx="1" type="body"/>
          </p:nvPr>
        </p:nvSpPr>
        <p:spPr>
          <a:xfrm>
            <a:off x="838200" y="627200"/>
            <a:ext cx="10515600" cy="5991900"/>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115000"/>
              </a:lnSpc>
              <a:spcBef>
                <a:spcPts val="1000"/>
              </a:spcBef>
              <a:spcAft>
                <a:spcPts val="0"/>
              </a:spcAft>
              <a:buSzPct val="74844"/>
              <a:buNone/>
            </a:pPr>
            <a:r>
              <a:rPr lang="en-US" sz="2600"/>
              <a:t>Investigators X, and Y along with PSC Z attended the Gotham Farmers Market to introduce the KESETT study. The study members had a booth at the market for the full duration (09:00 to 14:00) and handed out EFIC-approved fliers and pamphlets. The market patrons were non-specific members of the general public, although attending study members noticed that most patrons who stopped to learn about the study either knew someone with epilepsy, were healthcare workers, or were interested in the neurosciences. The most common question revolved around what a patron without a history or predisposition of seizures could do to support the study. Study members encouraged the patrons to inform people they know of the study and encourage others to register their interest in the Focus Groups via the survey provided in the UAB-created website. Patrons tended to understand the concept of EFIC and did not have any questions regarding that topic. Overall, market patrons responded encouragingly to this study and did not have many questions or comments. No opt out mechanisms were requested.</a:t>
            </a:r>
            <a:endParaRPr sz="2600"/>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33" name="Shape 1233"/>
        <p:cNvGrpSpPr/>
        <p:nvPr/>
      </p:nvGrpSpPr>
      <p:grpSpPr>
        <a:xfrm>
          <a:off x="0" y="0"/>
          <a:ext cx="0" cy="0"/>
          <a:chOff x="0" y="0"/>
          <a:chExt cx="0" cy="0"/>
        </a:xfrm>
      </p:grpSpPr>
      <p:sp>
        <p:nvSpPr>
          <p:cNvPr id="1234" name="Google Shape;1234;g3d422ecfddc_0_129"/>
          <p:cNvSpPr txBox="1"/>
          <p:nvPr>
            <p:ph idx="1" type="body"/>
          </p:nvPr>
        </p:nvSpPr>
        <p:spPr>
          <a:xfrm>
            <a:off x="838200" y="287900"/>
            <a:ext cx="10515600" cy="5991900"/>
          </a:xfrm>
          <a:prstGeom prst="rect">
            <a:avLst/>
          </a:prstGeom>
          <a:noFill/>
          <a:ln>
            <a:noFill/>
          </a:ln>
        </p:spPr>
        <p:txBody>
          <a:bodyPr anchorCtr="0" anchor="t" bIns="45700" lIns="91425" spcFirstLastPara="1" rIns="91425" wrap="square" tIns="45700">
            <a:noAutofit/>
          </a:bodyPr>
          <a:lstStyle/>
          <a:p>
            <a:pPr indent="0" lvl="0" marL="0" rtl="0" algn="l">
              <a:lnSpc>
                <a:spcPct val="95000"/>
              </a:lnSpc>
              <a:spcBef>
                <a:spcPts val="1200"/>
              </a:spcBef>
              <a:spcAft>
                <a:spcPts val="1200"/>
              </a:spcAft>
              <a:buSzPts val="852"/>
              <a:buNone/>
            </a:pPr>
            <a:r>
              <a:rPr lang="en-US" sz="2115"/>
              <a:t>Investigators X and Y along with PSC Z attended the Gotham Farmers Market to talk to people for it’s 5 hour duration. Gotham Farmers Market is one of the cities largest and well attended gatherings, drawing over </a:t>
            </a:r>
            <a:r>
              <a:rPr lang="en-US" sz="2115">
                <a:highlight>
                  <a:srgbClr val="FFFF00"/>
                </a:highlight>
              </a:rPr>
              <a:t>10,000 visitors every week from a wide area.</a:t>
            </a:r>
            <a:r>
              <a:rPr lang="en-US" sz="2115"/>
              <a:t> The market is </a:t>
            </a:r>
            <a:r>
              <a:rPr lang="en-US" sz="2115">
                <a:highlight>
                  <a:srgbClr val="FFFF00"/>
                </a:highlight>
              </a:rPr>
              <a:t>dedicated to diversity and food justice and attracts customers of all socioeconomic groups by emphasizing acceptance of EBT/SNAP, WIC and Senior FMNP.</a:t>
            </a:r>
            <a:r>
              <a:rPr lang="en-US" sz="2115"/>
              <a:t> Many people stopped by the booth to pick up fliers and brochures about the study and the study team was able to have discussions with about </a:t>
            </a:r>
            <a:r>
              <a:rPr lang="en-US" sz="2115">
                <a:highlight>
                  <a:srgbClr val="FFFF00"/>
                </a:highlight>
              </a:rPr>
              <a:t>200 people</a:t>
            </a:r>
            <a:r>
              <a:rPr lang="en-US" sz="2115"/>
              <a:t>. Discussions differed in duration. Most were brief, but </a:t>
            </a:r>
            <a:r>
              <a:rPr lang="en-US" sz="2115">
                <a:highlight>
                  <a:srgbClr val="FFFF00"/>
                </a:highlight>
              </a:rPr>
              <a:t>many (10 or more) were 10 minutes or longer.</a:t>
            </a:r>
            <a:r>
              <a:rPr lang="en-US" sz="2115"/>
              <a:t> The event allowed us to talk </a:t>
            </a:r>
            <a:r>
              <a:rPr lang="en-US" sz="2115">
                <a:highlight>
                  <a:schemeClr val="lt1"/>
                </a:highlight>
              </a:rPr>
              <a:t>to </a:t>
            </a:r>
            <a:r>
              <a:rPr lang="en-US" sz="2115">
                <a:highlight>
                  <a:srgbClr val="FFFF00"/>
                </a:highlight>
              </a:rPr>
              <a:t>young and old people of many colors and backgrounds.</a:t>
            </a:r>
            <a:r>
              <a:rPr lang="en-US" sz="2115"/>
              <a:t> Many of the patrons who stopped to learn about the study either knew someone with epilepsy, some were interested in science, some with prior experience with research, and some were healthcare workers. </a:t>
            </a:r>
            <a:r>
              <a:rPr lang="en-US" sz="2115">
                <a:highlight>
                  <a:srgbClr val="FFFF00"/>
                </a:highlight>
              </a:rPr>
              <a:t>People talked to expressed support for the research. One father of a child with epilepsy described their difficulty dealing with the disease and expressed gratitude for the study </a:t>
            </a:r>
            <a:r>
              <a:rPr lang="en-US" sz="2115">
                <a:highlight>
                  <a:schemeClr val="lt1"/>
                </a:highlight>
              </a:rPr>
              <a:t>Many of those with whom we talked who didn’t have epilepsy or seizures, asked what they could do to help.</a:t>
            </a:r>
            <a:r>
              <a:rPr lang="en-US" sz="2115"/>
              <a:t> They were told to help spread the word by telling friends and family about it. Some expressed interest in the focus groups as well. People tended to understand the concept of EFIC and did not ask questions about that much. Overall, those with whom we </a:t>
            </a:r>
            <a:r>
              <a:rPr lang="en-US" sz="2115">
                <a:highlight>
                  <a:srgbClr val="FFFF00"/>
                </a:highlight>
              </a:rPr>
              <a:t>engaged responded encouragingly to this study and did have any concerns</a:t>
            </a:r>
            <a:r>
              <a:rPr lang="en-US" sz="2115"/>
              <a:t>. No opt out mechanisms were requested.</a:t>
            </a:r>
            <a:endParaRPr sz="2115"/>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38" name="Shape 1238"/>
        <p:cNvGrpSpPr/>
        <p:nvPr/>
      </p:nvGrpSpPr>
      <p:grpSpPr>
        <a:xfrm>
          <a:off x="0" y="0"/>
          <a:ext cx="0" cy="0"/>
          <a:chOff x="0" y="0"/>
          <a:chExt cx="0" cy="0"/>
        </a:xfrm>
      </p:grpSpPr>
      <p:sp>
        <p:nvSpPr>
          <p:cNvPr id="1239" name="Google Shape;1239;g3d422ecfddc_0_134"/>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CC Virtual Focus Groups </a:t>
            </a:r>
            <a:endParaRPr>
              <a:solidFill>
                <a:srgbClr val="743192"/>
              </a:solidFill>
              <a:latin typeface="Arial"/>
              <a:ea typeface="Arial"/>
              <a:cs typeface="Arial"/>
              <a:sym typeface="Arial"/>
            </a:endParaRPr>
          </a:p>
        </p:txBody>
      </p:sp>
      <p:pic>
        <p:nvPicPr>
          <p:cNvPr descr="A close-up of a logo&#10;&#10;AI-generated content may be incorrect." id="1240" name="Google Shape;1240;g3d422ecfddc_0_134"/>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241" name="Google Shape;1241;g3d422ecfddc_0_134"/>
          <p:cNvSpPr txBox="1"/>
          <p:nvPr/>
        </p:nvSpPr>
        <p:spPr>
          <a:xfrm>
            <a:off x="527075" y="1628225"/>
            <a:ext cx="11380200" cy="49872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Event documentation entered into WebDCU by the UAB EFIC team</a:t>
            </a:r>
            <a:endParaRPr b="0" i="0" sz="3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Site responsibilities:</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Recruit attendees</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Provide list of attendees and why they were invited to UAB</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Propose times to the UAB facilitator</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Present study information on the call (facilitator guide)</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Answer attendee questions</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Keep record of what organizations or groups were contacted</a:t>
            </a:r>
            <a:endParaRPr b="0"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245" name="Shape 1245"/>
        <p:cNvGrpSpPr/>
        <p:nvPr/>
      </p:nvGrpSpPr>
      <p:grpSpPr>
        <a:xfrm>
          <a:off x="0" y="0"/>
          <a:ext cx="0" cy="0"/>
          <a:chOff x="0" y="0"/>
          <a:chExt cx="0" cy="0"/>
        </a:xfrm>
      </p:grpSpPr>
      <p:sp>
        <p:nvSpPr>
          <p:cNvPr id="1246" name="Google Shape;1246;g3d422ecfddc_0_140"/>
          <p:cNvSpPr/>
          <p:nvPr/>
        </p:nvSpPr>
        <p:spPr>
          <a:xfrm>
            <a:off x="0" y="0"/>
            <a:ext cx="12192000" cy="6857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1247" name="Google Shape;1247;g3d422ecfddc_0_140"/>
          <p:cNvGrpSpPr/>
          <p:nvPr/>
        </p:nvGrpSpPr>
        <p:grpSpPr>
          <a:xfrm>
            <a:off x="82" y="1216597"/>
            <a:ext cx="731548" cy="673456"/>
            <a:chOff x="3940602" y="308034"/>
            <a:chExt cx="2116748" cy="3429000"/>
          </a:xfrm>
        </p:grpSpPr>
        <p:sp>
          <p:nvSpPr>
            <p:cNvPr id="1248" name="Google Shape;1248;g3d422ecfddc_0_140"/>
            <p:cNvSpPr/>
            <p:nvPr/>
          </p:nvSpPr>
          <p:spPr>
            <a:xfrm>
              <a:off x="3940602" y="308034"/>
              <a:ext cx="566700" cy="3429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249" name="Google Shape;1249;g3d422ecfddc_0_140"/>
            <p:cNvSpPr/>
            <p:nvPr/>
          </p:nvSpPr>
          <p:spPr>
            <a:xfrm>
              <a:off x="4715626" y="308034"/>
              <a:ext cx="566700" cy="3429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250" name="Google Shape;1250;g3d422ecfddc_0_140"/>
            <p:cNvSpPr/>
            <p:nvPr/>
          </p:nvSpPr>
          <p:spPr>
            <a:xfrm>
              <a:off x="5490650" y="308034"/>
              <a:ext cx="566700" cy="3429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1251" name="Google Shape;1251;g3d422ecfddc_0_140"/>
          <p:cNvSpPr/>
          <p:nvPr/>
        </p:nvSpPr>
        <p:spPr>
          <a:xfrm>
            <a:off x="640079" y="613954"/>
            <a:ext cx="10907400" cy="1894200"/>
          </a:xfrm>
          <a:prstGeom prst="rect">
            <a:avLst/>
          </a:prstGeom>
          <a:solidFill>
            <a:schemeClr val="lt1"/>
          </a:solidFill>
          <a:ln>
            <a:noFill/>
          </a:ln>
          <a:effectLst>
            <a:outerShdw blurRad="139700" rotWithShape="0" algn="t" dir="5400000" dist="127000">
              <a:srgbClr val="000000">
                <a:alpha val="1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252" name="Google Shape;1252;g3d422ecfddc_0_140"/>
          <p:cNvSpPr txBox="1"/>
          <p:nvPr>
            <p:ph type="title"/>
          </p:nvPr>
        </p:nvSpPr>
        <p:spPr>
          <a:xfrm>
            <a:off x="1043631" y="809898"/>
            <a:ext cx="10173000" cy="1554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lang="en-US" sz="4800">
                <a:solidFill>
                  <a:srgbClr val="7030A0"/>
                </a:solidFill>
                <a:latin typeface="Arial"/>
                <a:ea typeface="Arial"/>
                <a:cs typeface="Arial"/>
                <a:sym typeface="Arial"/>
              </a:rPr>
              <a:t>Focus Group Invitation</a:t>
            </a:r>
            <a:endParaRPr>
              <a:solidFill>
                <a:srgbClr val="7030A0"/>
              </a:solidFill>
            </a:endParaRPr>
          </a:p>
        </p:txBody>
      </p:sp>
      <p:cxnSp>
        <p:nvCxnSpPr>
          <p:cNvPr id="1253" name="Google Shape;1253;g3d422ecfddc_0_140"/>
          <p:cNvCxnSpPr/>
          <p:nvPr/>
        </p:nvCxnSpPr>
        <p:spPr>
          <a:xfrm rot="10800000">
            <a:off x="838200" y="6485313"/>
            <a:ext cx="10515600" cy="0"/>
          </a:xfrm>
          <a:prstGeom prst="straightConnector1">
            <a:avLst/>
          </a:prstGeom>
          <a:noFill/>
          <a:ln cap="flat" cmpd="sng" w="57150">
            <a:solidFill>
              <a:schemeClr val="accent4"/>
            </a:solidFill>
            <a:prstDash val="solid"/>
            <a:round/>
            <a:headEnd len="sm" w="sm" type="none"/>
            <a:tailEnd len="sm" w="sm" type="none"/>
          </a:ln>
        </p:spPr>
      </p:cxnSp>
      <p:grpSp>
        <p:nvGrpSpPr>
          <p:cNvPr id="1254" name="Google Shape;1254;g3d422ecfddc_0_140"/>
          <p:cNvGrpSpPr/>
          <p:nvPr/>
        </p:nvGrpSpPr>
        <p:grpSpPr>
          <a:xfrm>
            <a:off x="911790" y="3024969"/>
            <a:ext cx="10364213" cy="3195001"/>
            <a:chOff x="7188" y="7450"/>
            <a:chExt cx="10364213" cy="3195001"/>
          </a:xfrm>
        </p:grpSpPr>
        <p:sp>
          <p:nvSpPr>
            <p:cNvPr id="1255" name="Google Shape;1255;g3d422ecfddc_0_140"/>
            <p:cNvSpPr/>
            <p:nvPr/>
          </p:nvSpPr>
          <p:spPr>
            <a:xfrm>
              <a:off x="610470" y="7450"/>
              <a:ext cx="1887300" cy="1887300"/>
            </a:xfrm>
            <a:prstGeom prst="round2DiagRect">
              <a:avLst>
                <a:gd fmla="val 29727" name="adj1"/>
                <a:gd fmla="val 0" name="adj2"/>
              </a:avLst>
            </a:prstGeom>
            <a:solidFill>
              <a:srgbClr val="F2F2F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6600"/>
                <a:buFont typeface="Arial"/>
                <a:buNone/>
              </a:pPr>
              <a:r>
                <a:rPr b="0" i="0" lang="en-US" sz="6600" u="none" cap="none" strike="noStrike">
                  <a:solidFill>
                    <a:schemeClr val="dk1"/>
                  </a:solidFill>
                  <a:latin typeface="Arial"/>
                  <a:ea typeface="Arial"/>
                  <a:cs typeface="Arial"/>
                  <a:sym typeface="Arial"/>
                </a:rPr>
                <a:t>10</a:t>
              </a:r>
              <a:endParaRPr b="0" i="0" sz="1800" u="none" cap="none" strike="noStrike">
                <a:solidFill>
                  <a:schemeClr val="dk1"/>
                </a:solidFill>
                <a:latin typeface="Arial"/>
                <a:ea typeface="Arial"/>
                <a:cs typeface="Arial"/>
                <a:sym typeface="Arial"/>
              </a:endParaRPr>
            </a:p>
          </p:txBody>
        </p:sp>
        <p:sp>
          <p:nvSpPr>
            <p:cNvPr id="1256" name="Google Shape;1256;g3d422ecfddc_0_140"/>
            <p:cNvSpPr/>
            <p:nvPr/>
          </p:nvSpPr>
          <p:spPr>
            <a:xfrm>
              <a:off x="7188" y="2482451"/>
              <a:ext cx="3093900" cy="72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57" name="Google Shape;1257;g3d422ecfddc_0_140"/>
            <p:cNvSpPr txBox="1"/>
            <p:nvPr/>
          </p:nvSpPr>
          <p:spPr>
            <a:xfrm>
              <a:off x="7188" y="2482451"/>
              <a:ext cx="3093900"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CONFIRM</a:t>
              </a:r>
              <a:endParaRPr b="0" i="0" sz="1800" u="none" cap="none" strike="noStrike">
                <a:solidFill>
                  <a:schemeClr val="dk1"/>
                </a:solidFill>
                <a:latin typeface="Arial"/>
                <a:ea typeface="Arial"/>
                <a:cs typeface="Arial"/>
                <a:sym typeface="Arial"/>
              </a:endParaRPr>
            </a:p>
          </p:txBody>
        </p:sp>
        <p:sp>
          <p:nvSpPr>
            <p:cNvPr id="1258" name="Google Shape;1258;g3d422ecfddc_0_140"/>
            <p:cNvSpPr/>
            <p:nvPr/>
          </p:nvSpPr>
          <p:spPr>
            <a:xfrm>
              <a:off x="4245626" y="7450"/>
              <a:ext cx="1887300" cy="1887300"/>
            </a:xfrm>
            <a:prstGeom prst="round2DiagRect">
              <a:avLst>
                <a:gd fmla="val 29727" name="adj1"/>
                <a:gd fmla="val 0" name="adj2"/>
              </a:avLst>
            </a:prstGeom>
            <a:solidFill>
              <a:srgbClr val="F2F2F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6600"/>
                <a:buFont typeface="Arial"/>
                <a:buNone/>
              </a:pPr>
              <a:r>
                <a:rPr b="0" i="0" lang="en-US" sz="6600" u="none" cap="none" strike="noStrike">
                  <a:solidFill>
                    <a:schemeClr val="dk1"/>
                  </a:solidFill>
                  <a:latin typeface="Arial"/>
                  <a:ea typeface="Arial"/>
                  <a:cs typeface="Arial"/>
                  <a:sym typeface="Arial"/>
                </a:rPr>
                <a:t>8</a:t>
              </a:r>
              <a:endParaRPr b="0" i="0" sz="6600" u="none" cap="none" strike="noStrike">
                <a:solidFill>
                  <a:schemeClr val="dk1"/>
                </a:solidFill>
                <a:latin typeface="Arial"/>
                <a:ea typeface="Arial"/>
                <a:cs typeface="Arial"/>
                <a:sym typeface="Arial"/>
              </a:endParaRPr>
            </a:p>
          </p:txBody>
        </p:sp>
        <p:sp>
          <p:nvSpPr>
            <p:cNvPr id="1259" name="Google Shape;1259;g3d422ecfddc_0_140"/>
            <p:cNvSpPr/>
            <p:nvPr/>
          </p:nvSpPr>
          <p:spPr>
            <a:xfrm>
              <a:off x="3642345" y="2482451"/>
              <a:ext cx="3093900" cy="72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60" name="Google Shape;1260;g3d422ecfddc_0_140"/>
            <p:cNvSpPr txBox="1"/>
            <p:nvPr/>
          </p:nvSpPr>
          <p:spPr>
            <a:xfrm>
              <a:off x="3642345" y="2482451"/>
              <a:ext cx="3093900"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GOAL </a:t>
              </a:r>
              <a:endParaRPr b="0" i="0" sz="1800" u="none" cap="none" strike="noStrike">
                <a:solidFill>
                  <a:schemeClr val="dk1"/>
                </a:solidFill>
                <a:latin typeface="Arial"/>
                <a:ea typeface="Arial"/>
                <a:cs typeface="Arial"/>
                <a:sym typeface="Arial"/>
              </a:endParaRPr>
            </a:p>
          </p:txBody>
        </p:sp>
        <p:sp>
          <p:nvSpPr>
            <p:cNvPr id="1261" name="Google Shape;1261;g3d422ecfddc_0_140"/>
            <p:cNvSpPr/>
            <p:nvPr/>
          </p:nvSpPr>
          <p:spPr>
            <a:xfrm>
              <a:off x="7880782" y="7450"/>
              <a:ext cx="1887300" cy="1887300"/>
            </a:xfrm>
            <a:prstGeom prst="round2DiagRect">
              <a:avLst>
                <a:gd fmla="val 29727" name="adj1"/>
                <a:gd fmla="val 0" name="adj2"/>
              </a:avLst>
            </a:prstGeom>
            <a:solidFill>
              <a:srgbClr val="F2F2F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6600"/>
                <a:buFont typeface="Arial"/>
                <a:buNone/>
              </a:pPr>
              <a:r>
                <a:rPr b="0" i="0" lang="en-US" sz="6600" u="none" cap="none" strike="noStrike">
                  <a:solidFill>
                    <a:schemeClr val="dk1"/>
                  </a:solidFill>
                  <a:latin typeface="Arial"/>
                  <a:ea typeface="Arial"/>
                  <a:cs typeface="Arial"/>
                  <a:sym typeface="Arial"/>
                </a:rPr>
                <a:t>5</a:t>
              </a:r>
              <a:endParaRPr b="0" i="0" sz="6600" u="none" cap="none" strike="noStrike">
                <a:solidFill>
                  <a:schemeClr val="dk1"/>
                </a:solidFill>
                <a:latin typeface="Arial"/>
                <a:ea typeface="Arial"/>
                <a:cs typeface="Arial"/>
                <a:sym typeface="Arial"/>
              </a:endParaRPr>
            </a:p>
          </p:txBody>
        </p:sp>
        <p:sp>
          <p:nvSpPr>
            <p:cNvPr id="1262" name="Google Shape;1262;g3d422ecfddc_0_140"/>
            <p:cNvSpPr/>
            <p:nvPr/>
          </p:nvSpPr>
          <p:spPr>
            <a:xfrm>
              <a:off x="7277501" y="2482451"/>
              <a:ext cx="3093900" cy="72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63" name="Google Shape;1263;g3d422ecfddc_0_140"/>
            <p:cNvSpPr txBox="1"/>
            <p:nvPr/>
          </p:nvSpPr>
          <p:spPr>
            <a:xfrm>
              <a:off x="7277501" y="2482451"/>
              <a:ext cx="3093900"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CONDUCT</a:t>
              </a:r>
              <a:endParaRPr b="0" i="0" sz="2000" u="none" cap="none" strike="noStrike">
                <a:solidFill>
                  <a:srgbClr val="000000"/>
                </a:solidFill>
                <a:latin typeface="Arial"/>
                <a:ea typeface="Arial"/>
                <a:cs typeface="Arial"/>
                <a:sym typeface="Arial"/>
              </a:endParaRPr>
            </a:p>
          </p:txBody>
        </p:sp>
      </p:grpSp>
      <p:pic>
        <p:nvPicPr>
          <p:cNvPr descr="A close-up of a logo&#10;&#10;AI-generated content may be incorrect." id="1264" name="Google Shape;1264;g3d422ecfddc_0_14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68" name="Shape 1268"/>
        <p:cNvGrpSpPr/>
        <p:nvPr/>
      </p:nvGrpSpPr>
      <p:grpSpPr>
        <a:xfrm>
          <a:off x="0" y="0"/>
          <a:ext cx="0" cy="0"/>
          <a:chOff x="0" y="0"/>
          <a:chExt cx="0" cy="0"/>
        </a:xfrm>
      </p:grpSpPr>
      <p:sp>
        <p:nvSpPr>
          <p:cNvPr id="1269" name="Google Shape;1269;g3d422ecfddc_0_162"/>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Focus Group Best Practices</a:t>
            </a:r>
            <a:endParaRPr>
              <a:solidFill>
                <a:srgbClr val="7030A0"/>
              </a:solidFill>
            </a:endParaRPr>
          </a:p>
        </p:txBody>
      </p:sp>
      <p:grpSp>
        <p:nvGrpSpPr>
          <p:cNvPr id="1270" name="Google Shape;1270;g3d422ecfddc_0_162"/>
          <p:cNvGrpSpPr/>
          <p:nvPr/>
        </p:nvGrpSpPr>
        <p:grpSpPr>
          <a:xfrm>
            <a:off x="838200" y="1826156"/>
            <a:ext cx="10515690" cy="4350239"/>
            <a:chOff x="0" y="531"/>
            <a:chExt cx="10515690" cy="4350239"/>
          </a:xfrm>
        </p:grpSpPr>
        <p:sp>
          <p:nvSpPr>
            <p:cNvPr id="1271" name="Google Shape;1271;g3d422ecfddc_0_162"/>
            <p:cNvSpPr/>
            <p:nvPr/>
          </p:nvSpPr>
          <p:spPr>
            <a:xfrm>
              <a:off x="0" y="531"/>
              <a:ext cx="10515600" cy="1242900"/>
            </a:xfrm>
            <a:prstGeom prst="roundRect">
              <a:avLst>
                <a:gd fmla="val 10000" name="adj"/>
              </a:avLst>
            </a:prstGeom>
            <a:solidFill>
              <a:srgbClr val="E2D8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72" name="Google Shape;1272;g3d422ecfddc_0_162"/>
            <p:cNvSpPr/>
            <p:nvPr/>
          </p:nvSpPr>
          <p:spPr>
            <a:xfrm>
              <a:off x="375988" y="280191"/>
              <a:ext cx="683700" cy="683700"/>
            </a:xfrm>
            <a:prstGeom prst="rect">
              <a:avLst/>
            </a:prstGeom>
            <a:blipFill rotWithShape="1">
              <a:blip r:embed="rId3">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73" name="Google Shape;1273;g3d422ecfddc_0_162"/>
            <p:cNvSpPr/>
            <p:nvPr/>
          </p:nvSpPr>
          <p:spPr>
            <a:xfrm>
              <a:off x="1435590" y="531"/>
              <a:ext cx="9080100" cy="12429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74" name="Google Shape;1274;g3d422ecfddc_0_162"/>
            <p:cNvSpPr txBox="1"/>
            <p:nvPr/>
          </p:nvSpPr>
          <p:spPr>
            <a:xfrm>
              <a:off x="1435590" y="531"/>
              <a:ext cx="9080100" cy="1242900"/>
            </a:xfrm>
            <a:prstGeom prst="rect">
              <a:avLst/>
            </a:prstGeom>
            <a:noFill/>
            <a:ln>
              <a:noFill/>
            </a:ln>
          </p:spPr>
          <p:txBody>
            <a:bodyPr anchorCtr="0" anchor="ctr" bIns="131525" lIns="131525" spcFirstLastPara="1" rIns="131525" wrap="square" tIns="131525">
              <a:noAutofit/>
            </a:bodyPr>
            <a:lstStyle/>
            <a:p>
              <a:pPr indent="0" lvl="0" marL="0" marR="0" rtl="0" algn="l">
                <a:lnSpc>
                  <a:spcPct val="100000"/>
                </a:lnSpc>
                <a:spcBef>
                  <a:spcPts val="0"/>
                </a:spcBef>
                <a:spcAft>
                  <a:spcPts val="0"/>
                </a:spcAft>
                <a:buClr>
                  <a:srgbClr val="000000"/>
                </a:buClr>
                <a:buSzPts val="2500"/>
                <a:buFont typeface="Arial"/>
                <a:buNone/>
              </a:pPr>
              <a:r>
                <a:rPr b="0" i="0" lang="en-US" sz="2500" u="none" cap="none" strike="noStrike">
                  <a:solidFill>
                    <a:srgbClr val="000000"/>
                  </a:solidFill>
                  <a:latin typeface="Arial"/>
                  <a:ea typeface="Arial"/>
                  <a:cs typeface="Arial"/>
                  <a:sym typeface="Arial"/>
                </a:rPr>
                <a:t>Limit team member attendance with brief introductions</a:t>
              </a:r>
              <a:endParaRPr b="0" i="0" sz="2500" u="none" cap="none" strike="noStrike">
                <a:solidFill>
                  <a:srgbClr val="000000"/>
                </a:solidFill>
                <a:latin typeface="Arial"/>
                <a:ea typeface="Arial"/>
                <a:cs typeface="Arial"/>
                <a:sym typeface="Arial"/>
              </a:endParaRPr>
            </a:p>
          </p:txBody>
        </p:sp>
        <p:sp>
          <p:nvSpPr>
            <p:cNvPr id="1275" name="Google Shape;1275;g3d422ecfddc_0_162"/>
            <p:cNvSpPr/>
            <p:nvPr/>
          </p:nvSpPr>
          <p:spPr>
            <a:xfrm>
              <a:off x="0" y="1554201"/>
              <a:ext cx="10515600" cy="1242900"/>
            </a:xfrm>
            <a:prstGeom prst="roundRect">
              <a:avLst>
                <a:gd fmla="val 10000" name="adj"/>
              </a:avLst>
            </a:prstGeom>
            <a:solidFill>
              <a:srgbClr val="E2D8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76" name="Google Shape;1276;g3d422ecfddc_0_162"/>
            <p:cNvSpPr/>
            <p:nvPr/>
          </p:nvSpPr>
          <p:spPr>
            <a:xfrm>
              <a:off x="375988" y="1833861"/>
              <a:ext cx="683700" cy="683700"/>
            </a:xfrm>
            <a:prstGeom prst="rect">
              <a:avLst/>
            </a:prstGeom>
            <a:blipFill rotWithShape="1">
              <a:blip r:embed="rId4">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77" name="Google Shape;1277;g3d422ecfddc_0_162"/>
            <p:cNvSpPr/>
            <p:nvPr/>
          </p:nvSpPr>
          <p:spPr>
            <a:xfrm>
              <a:off x="1435590" y="1554201"/>
              <a:ext cx="9080100" cy="12429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78" name="Google Shape;1278;g3d422ecfddc_0_162"/>
            <p:cNvSpPr txBox="1"/>
            <p:nvPr/>
          </p:nvSpPr>
          <p:spPr>
            <a:xfrm>
              <a:off x="1435590" y="1554201"/>
              <a:ext cx="9080100" cy="1242900"/>
            </a:xfrm>
            <a:prstGeom prst="rect">
              <a:avLst/>
            </a:prstGeom>
            <a:noFill/>
            <a:ln>
              <a:noFill/>
            </a:ln>
          </p:spPr>
          <p:txBody>
            <a:bodyPr anchorCtr="0" anchor="ctr" bIns="131525" lIns="131525" spcFirstLastPara="1" rIns="131525" wrap="square" tIns="131525">
              <a:noAutofit/>
            </a:bodyPr>
            <a:lstStyle/>
            <a:p>
              <a:pPr indent="0" lvl="0" marL="0" marR="0" rtl="0" algn="l">
                <a:lnSpc>
                  <a:spcPct val="100000"/>
                </a:lnSpc>
                <a:spcBef>
                  <a:spcPts val="0"/>
                </a:spcBef>
                <a:spcAft>
                  <a:spcPts val="0"/>
                </a:spcAft>
                <a:buClr>
                  <a:srgbClr val="000000"/>
                </a:buClr>
                <a:buSzPts val="2500"/>
                <a:buFont typeface="Arial"/>
                <a:buNone/>
              </a:pPr>
              <a:r>
                <a:rPr b="0" i="0" lang="en-US" sz="2500" u="none" cap="none" strike="noStrike">
                  <a:solidFill>
                    <a:srgbClr val="000000"/>
                  </a:solidFill>
                  <a:latin typeface="Arial"/>
                  <a:ea typeface="Arial"/>
                  <a:cs typeface="Arial"/>
                  <a:sym typeface="Arial"/>
                </a:rPr>
                <a:t>Concise presentation to allow ample time for community member input</a:t>
              </a:r>
              <a:endParaRPr b="0" i="0" sz="2500" u="none" cap="none" strike="noStrike">
                <a:solidFill>
                  <a:srgbClr val="000000"/>
                </a:solidFill>
                <a:latin typeface="Arial"/>
                <a:ea typeface="Arial"/>
                <a:cs typeface="Arial"/>
                <a:sym typeface="Arial"/>
              </a:endParaRPr>
            </a:p>
          </p:txBody>
        </p:sp>
        <p:sp>
          <p:nvSpPr>
            <p:cNvPr id="1279" name="Google Shape;1279;g3d422ecfddc_0_162"/>
            <p:cNvSpPr/>
            <p:nvPr/>
          </p:nvSpPr>
          <p:spPr>
            <a:xfrm>
              <a:off x="0" y="3107870"/>
              <a:ext cx="10515600" cy="1242900"/>
            </a:xfrm>
            <a:prstGeom prst="roundRect">
              <a:avLst>
                <a:gd fmla="val 10000" name="adj"/>
              </a:avLst>
            </a:prstGeom>
            <a:solidFill>
              <a:srgbClr val="E2D8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80" name="Google Shape;1280;g3d422ecfddc_0_162"/>
            <p:cNvSpPr/>
            <p:nvPr/>
          </p:nvSpPr>
          <p:spPr>
            <a:xfrm>
              <a:off x="375988" y="3387531"/>
              <a:ext cx="683700" cy="683700"/>
            </a:xfrm>
            <a:prstGeom prst="rect">
              <a:avLst/>
            </a:prstGeom>
            <a:blipFill rotWithShape="1">
              <a:blip r:embed="rId5">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81" name="Google Shape;1281;g3d422ecfddc_0_162"/>
            <p:cNvSpPr/>
            <p:nvPr/>
          </p:nvSpPr>
          <p:spPr>
            <a:xfrm>
              <a:off x="1435590" y="3107870"/>
              <a:ext cx="9080100" cy="12429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82" name="Google Shape;1282;g3d422ecfddc_0_162"/>
            <p:cNvSpPr txBox="1"/>
            <p:nvPr/>
          </p:nvSpPr>
          <p:spPr>
            <a:xfrm>
              <a:off x="1435590" y="3107870"/>
              <a:ext cx="9080100" cy="1242900"/>
            </a:xfrm>
            <a:prstGeom prst="rect">
              <a:avLst/>
            </a:prstGeom>
            <a:noFill/>
            <a:ln>
              <a:noFill/>
            </a:ln>
          </p:spPr>
          <p:txBody>
            <a:bodyPr anchorCtr="0" anchor="ctr" bIns="131525" lIns="131525" spcFirstLastPara="1" rIns="131525" wrap="square" tIns="131525">
              <a:noAutofit/>
            </a:bodyPr>
            <a:lstStyle/>
            <a:p>
              <a:pPr indent="0" lvl="0" marL="0" marR="0" rtl="0" algn="l">
                <a:lnSpc>
                  <a:spcPct val="100000"/>
                </a:lnSpc>
                <a:spcBef>
                  <a:spcPts val="0"/>
                </a:spcBef>
                <a:spcAft>
                  <a:spcPts val="0"/>
                </a:spcAft>
                <a:buClr>
                  <a:srgbClr val="000000"/>
                </a:buClr>
                <a:buSzPts val="2500"/>
                <a:buFont typeface="Arial"/>
                <a:buNone/>
              </a:pPr>
              <a:r>
                <a:rPr b="0" i="0" lang="en-US" sz="2500" u="none" cap="none" strike="noStrike">
                  <a:solidFill>
                    <a:srgbClr val="000000"/>
                  </a:solidFill>
                  <a:latin typeface="Arial"/>
                  <a:ea typeface="Arial"/>
                  <a:cs typeface="Arial"/>
                  <a:sym typeface="Arial"/>
                </a:rPr>
                <a:t>Pre review the facilitator guide</a:t>
              </a:r>
              <a:endParaRPr b="0" i="0" sz="2500" u="none" cap="none" strike="noStrike">
                <a:solidFill>
                  <a:srgbClr val="000000"/>
                </a:solidFill>
                <a:latin typeface="Arial"/>
                <a:ea typeface="Arial"/>
                <a:cs typeface="Arial"/>
                <a:sym typeface="Arial"/>
              </a:endParaRPr>
            </a:p>
          </p:txBody>
        </p:sp>
      </p:grpSp>
      <p:pic>
        <p:nvPicPr>
          <p:cNvPr descr="A close-up of a logo&#10;&#10;AI-generated content may be incorrect." id="1283" name="Google Shape;1283;g3d422ecfddc_0_162"/>
          <p:cNvPicPr preferRelativeResize="0"/>
          <p:nvPr>
            <p:ph idx="1" type="body"/>
          </p:nvPr>
        </p:nvPicPr>
        <p:blipFill rotWithShape="1">
          <a:blip r:embed="rId6">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287" name="Shape 1287"/>
        <p:cNvGrpSpPr/>
        <p:nvPr/>
      </p:nvGrpSpPr>
      <p:grpSpPr>
        <a:xfrm>
          <a:off x="0" y="0"/>
          <a:ext cx="0" cy="0"/>
          <a:chOff x="0" y="0"/>
          <a:chExt cx="0" cy="0"/>
        </a:xfrm>
      </p:grpSpPr>
      <p:sp>
        <p:nvSpPr>
          <p:cNvPr id="1288" name="Google Shape;1288;g3d422ecfddc_0_180"/>
          <p:cNvSpPr/>
          <p:nvPr/>
        </p:nvSpPr>
        <p:spPr>
          <a:xfrm>
            <a:off x="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289" name="Google Shape;1289;g3d422ecfddc_0_180"/>
          <p:cNvSpPr txBox="1"/>
          <p:nvPr>
            <p:ph type="title"/>
          </p:nvPr>
        </p:nvSpPr>
        <p:spPr>
          <a:xfrm>
            <a:off x="572493" y="238539"/>
            <a:ext cx="11018400" cy="14343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lang="en-US" sz="5400">
                <a:solidFill>
                  <a:srgbClr val="7030A0"/>
                </a:solidFill>
                <a:latin typeface="Arial"/>
                <a:ea typeface="Arial"/>
                <a:cs typeface="Arial"/>
                <a:sym typeface="Arial"/>
              </a:rPr>
              <a:t>Focus Group Recruitment</a:t>
            </a:r>
            <a:endParaRPr>
              <a:solidFill>
                <a:srgbClr val="7030A0"/>
              </a:solidFill>
            </a:endParaRPr>
          </a:p>
        </p:txBody>
      </p:sp>
      <p:sp>
        <p:nvSpPr>
          <p:cNvPr id="1290" name="Google Shape;1290;g3d422ecfddc_0_180"/>
          <p:cNvSpPr/>
          <p:nvPr/>
        </p:nvSpPr>
        <p:spPr>
          <a:xfrm>
            <a:off x="572493" y="1681544"/>
            <a:ext cx="10972800" cy="18288"/>
          </a:xfrm>
          <a:custGeom>
            <a:rect b="b" l="l" r="r" t="t"/>
            <a:pathLst>
              <a:path extrusionOk="0" fill="none" h="18288" w="1097280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extrusionOk="0" h="18288" w="1097280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509"/>
            </a:schemeClr>
          </a:solidFill>
          <a:ln cap="rnd" cmpd="sng" w="44450">
            <a:solidFill>
              <a:schemeClr val="accent2">
                <a:alpha val="74509"/>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A close-up of a logo&#10;&#10;AI-generated content may be incorrect." id="1291" name="Google Shape;1291;g3d422ecfddc_0_18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292" name="Google Shape;1292;g3d422ecfddc_0_180"/>
          <p:cNvSpPr txBox="1"/>
          <p:nvPr/>
        </p:nvSpPr>
        <p:spPr>
          <a:xfrm>
            <a:off x="527075" y="2049800"/>
            <a:ext cx="11380200" cy="49872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Who?</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Local epilepsy and seizure disorder community</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Interested or invested community members</a:t>
            </a:r>
            <a:endParaRPr b="0" i="0" sz="3000" u="none" cap="none" strike="noStrike">
              <a:solidFill>
                <a:schemeClr val="dk1"/>
              </a:solidFill>
              <a:latin typeface="Arial"/>
              <a:ea typeface="Arial"/>
              <a:cs typeface="Arial"/>
              <a:sym typeface="Arial"/>
            </a:endParaRPr>
          </a:p>
          <a:p>
            <a:pPr indent="-419100" lvl="2" marL="13716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Do </a:t>
            </a:r>
            <a:r>
              <a:rPr b="0" i="0" lang="en-US" sz="3000" u="sng" cap="none" strike="noStrike">
                <a:solidFill>
                  <a:schemeClr val="dk1"/>
                </a:solidFill>
                <a:latin typeface="Arial"/>
                <a:ea typeface="Arial"/>
                <a:cs typeface="Arial"/>
                <a:sym typeface="Arial"/>
              </a:rPr>
              <a:t>not</a:t>
            </a:r>
            <a:r>
              <a:rPr b="0" i="0" lang="en-US" sz="3000" u="none" cap="none" strike="noStrike">
                <a:solidFill>
                  <a:schemeClr val="dk1"/>
                </a:solidFill>
                <a:latin typeface="Arial"/>
                <a:ea typeface="Arial"/>
                <a:cs typeface="Arial"/>
                <a:sym typeface="Arial"/>
              </a:rPr>
              <a:t> need to have a direct link to epilepsy or seizures</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Diverse backgrounds</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Representative of your community</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Include concerns specific for your community</a:t>
            </a:r>
            <a:endParaRPr b="0" i="0" sz="3000" u="none" cap="none" strike="noStrike">
              <a:solidFill>
                <a:schemeClr val="dk1"/>
              </a:solidFill>
              <a:latin typeface="Arial"/>
              <a:ea typeface="Arial"/>
              <a:cs typeface="Arial"/>
              <a:sym typeface="Arial"/>
            </a:endParaRPr>
          </a:p>
          <a:p>
            <a:pPr indent="-419100" lvl="2" marL="13716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Minorities and underrepresented</a:t>
            </a:r>
            <a:endParaRPr b="0" i="0" sz="3000" u="none" cap="none" strike="noStrike">
              <a:solidFill>
                <a:schemeClr val="dk1"/>
              </a:solidFill>
              <a:latin typeface="Arial"/>
              <a:ea typeface="Arial"/>
              <a:cs typeface="Arial"/>
              <a:sym typeface="Arial"/>
            </a:endParaRPr>
          </a:p>
          <a:p>
            <a:pPr indent="-419100" lvl="2" marL="13716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Low income or unhoused</a:t>
            </a:r>
            <a:endParaRPr b="0" i="0" sz="3000" u="none" cap="none" strike="noStrike">
              <a:solidFill>
                <a:schemeClr val="dk1"/>
              </a:solidFill>
              <a:latin typeface="Arial"/>
              <a:ea typeface="Arial"/>
              <a:cs typeface="Arial"/>
              <a:sym typeface="Arial"/>
            </a:endParaRPr>
          </a:p>
          <a:p>
            <a:pPr indent="-419100" lvl="2" marL="13716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Faith based</a:t>
            </a:r>
            <a:endParaRPr b="0"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96" name="Shape 1296"/>
        <p:cNvGrpSpPr/>
        <p:nvPr/>
      </p:nvGrpSpPr>
      <p:grpSpPr>
        <a:xfrm>
          <a:off x="0" y="0"/>
          <a:ext cx="0" cy="0"/>
          <a:chOff x="0" y="0"/>
          <a:chExt cx="0" cy="0"/>
        </a:xfrm>
      </p:grpSpPr>
      <p:sp>
        <p:nvSpPr>
          <p:cNvPr id="1297" name="Google Shape;1297;g3d422ecfddc_0_188"/>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Post EFIC Information</a:t>
            </a:r>
            <a:endParaRPr>
              <a:solidFill>
                <a:srgbClr val="743192"/>
              </a:solidFill>
              <a:latin typeface="Arial"/>
              <a:ea typeface="Arial"/>
              <a:cs typeface="Arial"/>
              <a:sym typeface="Arial"/>
            </a:endParaRPr>
          </a:p>
        </p:txBody>
      </p:sp>
      <p:pic>
        <p:nvPicPr>
          <p:cNvPr descr="A close-up of a logo&#10;&#10;AI-generated content may be incorrect." id="1298" name="Google Shape;1298;g3d422ecfddc_0_188"/>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299" name="Google Shape;1299;g3d422ecfddc_0_188"/>
          <p:cNvSpPr txBox="1"/>
          <p:nvPr/>
        </p:nvSpPr>
        <p:spPr>
          <a:xfrm>
            <a:off x="405900" y="1377025"/>
            <a:ext cx="11380200" cy="5944500"/>
          </a:xfrm>
          <a:prstGeom prst="rect">
            <a:avLst/>
          </a:prstGeom>
          <a:noFill/>
          <a:ln>
            <a:noFill/>
          </a:ln>
        </p:spPr>
        <p:txBody>
          <a:bodyPr anchorCtr="0" anchor="t" bIns="45700" lIns="91425" spcFirstLastPara="1" rIns="91425" wrap="square" tIns="45700">
            <a:spAutoFit/>
          </a:bodyPr>
          <a:lstStyle/>
          <a:p>
            <a:pPr indent="-368300" lvl="0" marL="457200" marR="0" rtl="0" algn="l">
              <a:lnSpc>
                <a:spcPct val="115000"/>
              </a:lnSpc>
              <a:spcBef>
                <a:spcPts val="0"/>
              </a:spcBef>
              <a:spcAft>
                <a:spcPts val="0"/>
              </a:spcAft>
              <a:buClr>
                <a:schemeClr val="dk1"/>
              </a:buClr>
              <a:buSzPts val="2200"/>
              <a:buFont typeface="Arial"/>
              <a:buChar char="●"/>
            </a:pPr>
            <a:r>
              <a:rPr b="1" i="0" lang="en-US" sz="2200" u="none" cap="none" strike="noStrike">
                <a:solidFill>
                  <a:schemeClr val="dk1"/>
                </a:solidFill>
                <a:highlight>
                  <a:srgbClr val="FFFFFF"/>
                </a:highlight>
                <a:latin typeface="Arial"/>
                <a:ea typeface="Arial"/>
                <a:cs typeface="Arial"/>
                <a:sym typeface="Arial"/>
              </a:rPr>
              <a:t>Report any additional opt-outs</a:t>
            </a:r>
            <a:endParaRPr b="1" i="0" sz="2200" u="none" cap="none" strike="noStrike">
              <a:solidFill>
                <a:schemeClr val="dk1"/>
              </a:solidFill>
              <a:highlight>
                <a:srgbClr val="FFFFFF"/>
              </a:highlight>
              <a:latin typeface="Arial"/>
              <a:ea typeface="Arial"/>
              <a:cs typeface="Arial"/>
              <a:sym typeface="Arial"/>
            </a:endParaRPr>
          </a:p>
          <a:p>
            <a:pPr indent="0" lvl="0" marL="457200" marR="0" rtl="0" algn="l">
              <a:lnSpc>
                <a:spcPct val="115000"/>
              </a:lnSpc>
              <a:spcBef>
                <a:spcPts val="0"/>
              </a:spcBef>
              <a:spcAft>
                <a:spcPts val="0"/>
              </a:spcAft>
              <a:buClr>
                <a:srgbClr val="000000"/>
              </a:buClr>
              <a:buSzPts val="2200"/>
              <a:buFont typeface="Arial"/>
              <a:buNone/>
            </a:pPr>
            <a:r>
              <a:t/>
            </a:r>
            <a:endParaRPr b="1" i="0" sz="2200" u="none" cap="none" strike="noStrike">
              <a:solidFill>
                <a:schemeClr val="dk1"/>
              </a:solidFill>
              <a:highlight>
                <a:srgbClr val="FFFFFF"/>
              </a:highlight>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1" i="0" lang="en-US" sz="2200" u="none" cap="none" strike="noStrike">
                <a:solidFill>
                  <a:schemeClr val="dk1"/>
                </a:solidFill>
                <a:highlight>
                  <a:srgbClr val="FFFFFF"/>
                </a:highlight>
                <a:latin typeface="Arial"/>
                <a:ea typeface="Arial"/>
                <a:cs typeface="Arial"/>
                <a:sym typeface="Arial"/>
              </a:rPr>
              <a:t>Focus group attendees - How/why they were selected</a:t>
            </a:r>
            <a:endParaRPr b="1" i="0" sz="2200" u="none" cap="none" strike="noStrike">
              <a:solidFill>
                <a:schemeClr val="dk1"/>
              </a:solidFill>
              <a:highlight>
                <a:srgbClr val="FFFFFF"/>
              </a:highlight>
              <a:latin typeface="Arial"/>
              <a:ea typeface="Arial"/>
              <a:cs typeface="Arial"/>
              <a:sym typeface="Arial"/>
            </a:endParaRPr>
          </a:p>
          <a:p>
            <a:pPr indent="0" lvl="0" marL="457200" marR="0" rtl="0" algn="l">
              <a:lnSpc>
                <a:spcPct val="120000"/>
              </a:lnSpc>
              <a:spcBef>
                <a:spcPts val="0"/>
              </a:spcBef>
              <a:spcAft>
                <a:spcPts val="0"/>
              </a:spcAft>
              <a:buClr>
                <a:srgbClr val="000000"/>
              </a:buClr>
              <a:buSzPts val="2200"/>
              <a:buFont typeface="Arial"/>
              <a:buNone/>
            </a:pPr>
            <a:r>
              <a:rPr b="0" i="0" lang="en-US" sz="2200" u="none" cap="none" strike="noStrike">
                <a:solidFill>
                  <a:schemeClr val="dk1"/>
                </a:solidFill>
                <a:highlight>
                  <a:srgbClr val="FFFFFF"/>
                </a:highlight>
                <a:latin typeface="Arial"/>
                <a:ea typeface="Arial"/>
                <a:cs typeface="Arial"/>
                <a:sym typeface="Arial"/>
              </a:rPr>
              <a:t>The “why” is very important to the IRB. Please give a 2-3 sentence summary for each meeting describing the individuals that attended. </a:t>
            </a:r>
            <a:endParaRPr b="0" i="1" sz="2200" u="none" cap="none" strike="noStrike">
              <a:solidFill>
                <a:schemeClr val="dk1"/>
              </a:solidFill>
              <a:highlight>
                <a:srgbClr val="FFFFFF"/>
              </a:highlight>
              <a:latin typeface="Arial"/>
              <a:ea typeface="Arial"/>
              <a:cs typeface="Arial"/>
              <a:sym typeface="Arial"/>
            </a:endParaRPr>
          </a:p>
          <a:p>
            <a:pPr indent="0" lvl="0" marL="457200" marR="0" rtl="0" algn="l">
              <a:lnSpc>
                <a:spcPct val="120000"/>
              </a:lnSpc>
              <a:spcBef>
                <a:spcPts val="0"/>
              </a:spcBef>
              <a:spcAft>
                <a:spcPts val="0"/>
              </a:spcAft>
              <a:buClr>
                <a:srgbClr val="000000"/>
              </a:buClr>
              <a:buSzPts val="2200"/>
              <a:buFont typeface="Arial"/>
              <a:buNone/>
            </a:pPr>
            <a:r>
              <a:t/>
            </a:r>
            <a:endParaRPr b="0" i="0" sz="2200" u="none" cap="none" strike="noStrike">
              <a:solidFill>
                <a:schemeClr val="dk1"/>
              </a:solidFill>
              <a:highlight>
                <a:srgbClr val="FFFFFF"/>
              </a:highlight>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1" i="0" lang="en-US" sz="2200" u="none" cap="none" strike="noStrike">
                <a:solidFill>
                  <a:schemeClr val="dk1"/>
                </a:solidFill>
                <a:highlight>
                  <a:srgbClr val="FFFFFF"/>
                </a:highlight>
                <a:latin typeface="Arial"/>
                <a:ea typeface="Arial"/>
                <a:cs typeface="Arial"/>
                <a:sym typeface="Arial"/>
              </a:rPr>
              <a:t>Names of the groups that were invited to participate in the focus groups. </a:t>
            </a:r>
            <a:endParaRPr b="1" i="0" sz="2200" u="none" cap="none" strike="noStrike">
              <a:solidFill>
                <a:schemeClr val="dk1"/>
              </a:solidFill>
              <a:highlight>
                <a:srgbClr val="FFFFFF"/>
              </a:highlight>
              <a:latin typeface="Arial"/>
              <a:ea typeface="Arial"/>
              <a:cs typeface="Arial"/>
              <a:sym typeface="Arial"/>
            </a:endParaRPr>
          </a:p>
          <a:p>
            <a:pPr indent="0" lvl="0" marL="457200" marR="0" rtl="0" algn="l">
              <a:lnSpc>
                <a:spcPct val="115000"/>
              </a:lnSpc>
              <a:spcBef>
                <a:spcPts val="0"/>
              </a:spcBef>
              <a:spcAft>
                <a:spcPts val="0"/>
              </a:spcAft>
              <a:buClr>
                <a:srgbClr val="000000"/>
              </a:buClr>
              <a:buSzPts val="2200"/>
              <a:buFont typeface="Arial"/>
              <a:buNone/>
            </a:pPr>
            <a:r>
              <a:rPr b="0" i="0" lang="en-US" sz="2200" u="none" cap="none" strike="noStrike">
                <a:solidFill>
                  <a:schemeClr val="dk1"/>
                </a:solidFill>
                <a:highlight>
                  <a:srgbClr val="FFFFFF"/>
                </a:highlight>
                <a:latin typeface="Arial"/>
                <a:ea typeface="Arial"/>
                <a:cs typeface="Arial"/>
                <a:sym typeface="Arial"/>
              </a:rPr>
              <a:t>These can be a specific organization such as an epilepsy foundation chapter, or a population targeted such as neurology clinic patients</a:t>
            </a:r>
            <a:endParaRPr b="0" i="0" sz="2200" u="none" cap="none" strike="noStrike">
              <a:solidFill>
                <a:schemeClr val="dk1"/>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dk1"/>
              </a:solidFill>
              <a:highlight>
                <a:srgbClr val="FFFFFF"/>
              </a:highlight>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1" i="0" lang="en-US" sz="2200" u="none" cap="none" strike="noStrike">
                <a:solidFill>
                  <a:schemeClr val="dk1"/>
                </a:solidFill>
                <a:highlight>
                  <a:srgbClr val="FFFFFF"/>
                </a:highlight>
                <a:latin typeface="Arial"/>
                <a:ea typeface="Arial"/>
                <a:cs typeface="Arial"/>
                <a:sym typeface="Arial"/>
              </a:rPr>
              <a:t>Paragraph from the local Principal Investigator</a:t>
            </a:r>
            <a:endParaRPr b="1" i="0" sz="2200" u="none" cap="none" strike="noStrike">
              <a:solidFill>
                <a:schemeClr val="dk1"/>
              </a:solidFill>
              <a:highlight>
                <a:srgbClr val="FFFFFF"/>
              </a:highlight>
              <a:latin typeface="Arial"/>
              <a:ea typeface="Arial"/>
              <a:cs typeface="Arial"/>
              <a:sym typeface="Arial"/>
            </a:endParaRPr>
          </a:p>
          <a:p>
            <a:pPr indent="0" lvl="0" marL="457200" marR="0" rtl="0" algn="l">
              <a:lnSpc>
                <a:spcPct val="115000"/>
              </a:lnSpc>
              <a:spcBef>
                <a:spcPts val="0"/>
              </a:spcBef>
              <a:spcAft>
                <a:spcPts val="0"/>
              </a:spcAft>
              <a:buClr>
                <a:srgbClr val="000000"/>
              </a:buClr>
              <a:buSzPts val="2200"/>
              <a:buFont typeface="Arial"/>
              <a:buNone/>
            </a:pPr>
            <a:r>
              <a:rPr b="0" i="0" lang="en-US" sz="2200" u="none" cap="none" strike="noStrike">
                <a:solidFill>
                  <a:schemeClr val="dk1"/>
                </a:solidFill>
                <a:highlight>
                  <a:srgbClr val="FFFFFF"/>
                </a:highlight>
                <a:latin typeface="Arial"/>
                <a:ea typeface="Arial"/>
                <a:cs typeface="Arial"/>
                <a:sym typeface="Arial"/>
              </a:rPr>
              <a:t>Assessment of their </a:t>
            </a:r>
            <a:r>
              <a:rPr b="0" i="0" lang="en-US" sz="2200" u="sng" cap="none" strike="noStrike">
                <a:solidFill>
                  <a:schemeClr val="dk1"/>
                </a:solidFill>
                <a:highlight>
                  <a:srgbClr val="FFFFFF"/>
                </a:highlight>
                <a:latin typeface="Arial"/>
                <a:ea typeface="Arial"/>
                <a:cs typeface="Arial"/>
                <a:sym typeface="Arial"/>
              </a:rPr>
              <a:t>overall</a:t>
            </a:r>
            <a:r>
              <a:rPr b="0" i="0" lang="en-US" sz="2200" u="none" cap="none" strike="noStrike">
                <a:solidFill>
                  <a:schemeClr val="dk1"/>
                </a:solidFill>
                <a:highlight>
                  <a:srgbClr val="FFFFFF"/>
                </a:highlight>
                <a:latin typeface="Arial"/>
                <a:ea typeface="Arial"/>
                <a:cs typeface="Arial"/>
                <a:sym typeface="Arial"/>
              </a:rPr>
              <a:t> perspective of the community meetings, in-person events, the feedback received, and the utility of these meetings/events. </a:t>
            </a:r>
            <a:endParaRPr b="0" i="1" sz="2200" u="none" cap="none" strike="noStrike">
              <a:solidFill>
                <a:schemeClr val="dk1"/>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04" name="Shape 1304"/>
        <p:cNvGrpSpPr/>
        <p:nvPr/>
      </p:nvGrpSpPr>
      <p:grpSpPr>
        <a:xfrm>
          <a:off x="0" y="0"/>
          <a:ext cx="0" cy="0"/>
          <a:chOff x="0" y="0"/>
          <a:chExt cx="0" cy="0"/>
        </a:xfrm>
      </p:grpSpPr>
      <p:sp>
        <p:nvSpPr>
          <p:cNvPr id="1305" name="Google Shape;1305;g3d422ecfddc_0_194"/>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b="1" lang="en-US">
                <a:solidFill>
                  <a:srgbClr val="743192"/>
                </a:solidFill>
                <a:latin typeface="Arial"/>
                <a:ea typeface="Arial"/>
                <a:cs typeface="Arial"/>
                <a:sym typeface="Arial"/>
              </a:rPr>
              <a:t>Opt-outs</a:t>
            </a:r>
            <a:endParaRPr>
              <a:latin typeface="Arial"/>
              <a:ea typeface="Arial"/>
              <a:cs typeface="Arial"/>
              <a:sym typeface="Arial"/>
            </a:endParaRPr>
          </a:p>
        </p:txBody>
      </p:sp>
      <p:sp>
        <p:nvSpPr>
          <p:cNvPr id="1306" name="Google Shape;1306;g3d422ecfddc_0_194"/>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fontScale="92500" lnSpcReduction="20000"/>
          </a:bodyPr>
          <a:lstStyle/>
          <a:p>
            <a:pPr indent="-457200" lvl="0" marL="457200" rtl="0" algn="l">
              <a:lnSpc>
                <a:spcPct val="90000"/>
              </a:lnSpc>
              <a:spcBef>
                <a:spcPts val="1000"/>
              </a:spcBef>
              <a:spcAft>
                <a:spcPts val="0"/>
              </a:spcAft>
              <a:buSzPct val="142857"/>
              <a:buChar char="•"/>
            </a:pPr>
            <a:r>
              <a:rPr lang="en-US"/>
              <a:t>At in person events &amp; focus groups- Reported in the CC form in WebDCU</a:t>
            </a:r>
            <a:endParaRPr/>
          </a:p>
          <a:p>
            <a:pPr indent="-457200" lvl="0" marL="457200" rtl="0" algn="l">
              <a:lnSpc>
                <a:spcPct val="90000"/>
              </a:lnSpc>
              <a:spcBef>
                <a:spcPts val="0"/>
              </a:spcBef>
              <a:spcAft>
                <a:spcPts val="0"/>
              </a:spcAft>
              <a:buSzPct val="142857"/>
              <a:buChar char="•"/>
            </a:pPr>
            <a:r>
              <a:rPr lang="en-US"/>
              <a:t>PD activities such as the social media campaign will direct to the website and your team contact information</a:t>
            </a:r>
            <a:endParaRPr/>
          </a:p>
          <a:p>
            <a:pPr indent="-457200" lvl="0" marL="457200" rtl="0" algn="l">
              <a:lnSpc>
                <a:spcPct val="90000"/>
              </a:lnSpc>
              <a:spcBef>
                <a:spcPts val="0"/>
              </a:spcBef>
              <a:spcAft>
                <a:spcPts val="0"/>
              </a:spcAft>
              <a:buSzPct val="142857"/>
              <a:buChar char="•"/>
            </a:pPr>
            <a:r>
              <a:rPr lang="en-US"/>
              <a:t>Study team should keep a list of opted-out community members to mail a wristband to. </a:t>
            </a:r>
            <a:endParaRPr/>
          </a:p>
          <a:p>
            <a:pPr indent="-457200" lvl="0" marL="457200" rtl="0" algn="l">
              <a:lnSpc>
                <a:spcPct val="90000"/>
              </a:lnSpc>
              <a:spcBef>
                <a:spcPts val="0"/>
              </a:spcBef>
              <a:spcAft>
                <a:spcPts val="0"/>
              </a:spcAft>
              <a:buSzPct val="142857"/>
              <a:buChar char="•"/>
            </a:pPr>
            <a:r>
              <a:rPr lang="en-US"/>
              <a:t>Prior to CIRB approval- Opt outs reported to the CCC in final EFIC details</a:t>
            </a:r>
            <a:endParaRPr/>
          </a:p>
          <a:p>
            <a:pPr indent="-457200" lvl="0" marL="457200" rtl="0" algn="l">
              <a:lnSpc>
                <a:spcPct val="90000"/>
              </a:lnSpc>
              <a:spcBef>
                <a:spcPts val="0"/>
              </a:spcBef>
              <a:spcAft>
                <a:spcPts val="0"/>
              </a:spcAft>
              <a:buSzPct val="142857"/>
              <a:buChar char="•"/>
            </a:pPr>
            <a:r>
              <a:rPr lang="en-US"/>
              <a:t>Post IRB approval - Maintained locally and submitted to the CIRB at yearly SCR</a:t>
            </a:r>
            <a:endParaRPr/>
          </a:p>
          <a:p>
            <a:pPr indent="-457200" lvl="0" marL="457200" rtl="0" algn="l">
              <a:lnSpc>
                <a:spcPct val="90000"/>
              </a:lnSpc>
              <a:spcBef>
                <a:spcPts val="0"/>
              </a:spcBef>
              <a:spcAft>
                <a:spcPts val="0"/>
              </a:spcAft>
              <a:buSzPct val="142857"/>
              <a:buChar char="•"/>
            </a:pPr>
            <a:r>
              <a:rPr lang="en-US"/>
              <a:t>Opt out will be mailed by the study team or CCC using the Opt out letter under review by Advarra</a:t>
            </a:r>
            <a:endParaRPr/>
          </a:p>
        </p:txBody>
      </p:sp>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310" name="Shape 1310"/>
        <p:cNvGrpSpPr/>
        <p:nvPr/>
      </p:nvGrpSpPr>
      <p:grpSpPr>
        <a:xfrm>
          <a:off x="0" y="0"/>
          <a:ext cx="0" cy="0"/>
          <a:chOff x="0" y="0"/>
          <a:chExt cx="0" cy="0"/>
        </a:xfrm>
      </p:grpSpPr>
      <p:sp>
        <p:nvSpPr>
          <p:cNvPr id="1311" name="Google Shape;1311;g3d422ecfddc_0_200"/>
          <p:cNvSpPr/>
          <p:nvPr/>
        </p:nvSpPr>
        <p:spPr>
          <a:xfrm>
            <a:off x="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312" name="Google Shape;1312;g3d422ecfddc_0_200"/>
          <p:cNvSpPr txBox="1"/>
          <p:nvPr>
            <p:ph type="title"/>
          </p:nvPr>
        </p:nvSpPr>
        <p:spPr>
          <a:xfrm>
            <a:off x="635000" y="640823"/>
            <a:ext cx="3615600" cy="55830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sz="5000">
                <a:solidFill>
                  <a:srgbClr val="7030A0"/>
                </a:solidFill>
                <a:latin typeface="Arial"/>
                <a:ea typeface="Arial"/>
                <a:cs typeface="Arial"/>
                <a:sym typeface="Arial"/>
              </a:rPr>
              <a:t>Focus Group RecruitmentIdeas</a:t>
            </a:r>
            <a:endParaRPr>
              <a:solidFill>
                <a:srgbClr val="7030A0"/>
              </a:solidFill>
            </a:endParaRPr>
          </a:p>
        </p:txBody>
      </p:sp>
      <p:sp>
        <p:nvSpPr>
          <p:cNvPr id="1313" name="Google Shape;1313;g3d422ecfddc_0_200"/>
          <p:cNvSpPr/>
          <p:nvPr/>
        </p:nvSpPr>
        <p:spPr>
          <a:xfrm rot="5400000">
            <a:off x="1627450" y="3462719"/>
            <a:ext cx="5410200" cy="18288"/>
          </a:xfrm>
          <a:custGeom>
            <a:rect b="b" l="l" r="r" t="t"/>
            <a:pathLst>
              <a:path extrusionOk="0" fill="none" h="18288" w="541020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extrusionOk="0" h="18288" w="541020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cap="rnd" cmpd="sng" w="412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1314" name="Google Shape;1314;g3d422ecfddc_0_200"/>
          <p:cNvGrpSpPr/>
          <p:nvPr/>
        </p:nvGrpSpPr>
        <p:grpSpPr>
          <a:xfrm>
            <a:off x="4648018" y="1044232"/>
            <a:ext cx="6900600" cy="4729230"/>
            <a:chOff x="0" y="403410"/>
            <a:chExt cx="6900600" cy="4729230"/>
          </a:xfrm>
        </p:grpSpPr>
        <p:sp>
          <p:nvSpPr>
            <p:cNvPr id="1315" name="Google Shape;1315;g3d422ecfddc_0_200"/>
            <p:cNvSpPr/>
            <p:nvPr/>
          </p:nvSpPr>
          <p:spPr>
            <a:xfrm>
              <a:off x="0" y="403410"/>
              <a:ext cx="6900600" cy="1119600"/>
            </a:xfrm>
            <a:prstGeom prst="roundRect">
              <a:avLst>
                <a:gd fmla="val 16667" name="adj"/>
              </a:avLst>
            </a:prstGeom>
            <a:solidFill>
              <a:schemeClr val="accent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16" name="Google Shape;1316;g3d422ecfddc_0_200"/>
            <p:cNvSpPr txBox="1"/>
            <p:nvPr/>
          </p:nvSpPr>
          <p:spPr>
            <a:xfrm>
              <a:off x="54659" y="458069"/>
              <a:ext cx="6791100" cy="1010400"/>
            </a:xfrm>
            <a:prstGeom prst="rect">
              <a:avLst/>
            </a:prstGeom>
            <a:noFill/>
            <a:ln>
              <a:noFill/>
            </a:ln>
          </p:spPr>
          <p:txBody>
            <a:bodyPr anchorCtr="0" anchor="ctr" bIns="110475" lIns="110475" spcFirstLastPara="1" rIns="110475" wrap="square" tIns="110475">
              <a:noAutofit/>
            </a:bodyPr>
            <a:lstStyle/>
            <a:p>
              <a:pPr indent="0" lvl="0" marL="0" marR="0" rtl="0" algn="l">
                <a:lnSpc>
                  <a:spcPct val="90000"/>
                </a:lnSpc>
                <a:spcBef>
                  <a:spcPts val="0"/>
                </a:spcBef>
                <a:spcAft>
                  <a:spcPts val="0"/>
                </a:spcAft>
                <a:buClr>
                  <a:srgbClr val="000000"/>
                </a:buClr>
                <a:buSzPts val="2900"/>
                <a:buFont typeface="Arial"/>
                <a:buNone/>
              </a:pPr>
              <a:r>
                <a:rPr b="0" i="0" lang="en-US" sz="2900" u="none" cap="none" strike="noStrike">
                  <a:solidFill>
                    <a:schemeClr val="lt1"/>
                  </a:solidFill>
                  <a:latin typeface="Arial"/>
                  <a:ea typeface="Arial"/>
                  <a:cs typeface="Arial"/>
                  <a:sym typeface="Arial"/>
                </a:rPr>
                <a:t>Inviting interested persons from your in-person events</a:t>
              </a:r>
              <a:endParaRPr b="0" i="0" sz="1800" u="none" cap="none" strike="noStrike">
                <a:solidFill>
                  <a:schemeClr val="dk1"/>
                </a:solidFill>
                <a:latin typeface="Arial"/>
                <a:ea typeface="Arial"/>
                <a:cs typeface="Arial"/>
                <a:sym typeface="Arial"/>
              </a:endParaRPr>
            </a:p>
          </p:txBody>
        </p:sp>
        <p:sp>
          <p:nvSpPr>
            <p:cNvPr id="1317" name="Google Shape;1317;g3d422ecfddc_0_200"/>
            <p:cNvSpPr/>
            <p:nvPr/>
          </p:nvSpPr>
          <p:spPr>
            <a:xfrm>
              <a:off x="0" y="1606620"/>
              <a:ext cx="6900600" cy="1119600"/>
            </a:xfrm>
            <a:prstGeom prst="roundRect">
              <a:avLst>
                <a:gd fmla="val 16667" name="adj"/>
              </a:avLst>
            </a:prstGeom>
            <a:solidFill>
              <a:srgbClr val="7A9EA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18" name="Google Shape;1318;g3d422ecfddc_0_200"/>
            <p:cNvSpPr txBox="1"/>
            <p:nvPr/>
          </p:nvSpPr>
          <p:spPr>
            <a:xfrm>
              <a:off x="54659" y="1661279"/>
              <a:ext cx="6791100" cy="1010400"/>
            </a:xfrm>
            <a:prstGeom prst="rect">
              <a:avLst/>
            </a:prstGeom>
            <a:noFill/>
            <a:ln>
              <a:noFill/>
            </a:ln>
          </p:spPr>
          <p:txBody>
            <a:bodyPr anchorCtr="0" anchor="ctr" bIns="110475" lIns="110475" spcFirstLastPara="1" rIns="110475" wrap="square" tIns="110475">
              <a:noAutofit/>
            </a:bodyPr>
            <a:lstStyle/>
            <a:p>
              <a:pPr indent="0" lvl="0" marL="0" marR="0" rtl="0" algn="l">
                <a:lnSpc>
                  <a:spcPct val="90000"/>
                </a:lnSpc>
                <a:spcBef>
                  <a:spcPts val="0"/>
                </a:spcBef>
                <a:spcAft>
                  <a:spcPts val="0"/>
                </a:spcAft>
                <a:buClr>
                  <a:srgbClr val="000000"/>
                </a:buClr>
                <a:buSzPts val="2900"/>
                <a:buFont typeface="Arial"/>
                <a:buNone/>
              </a:pPr>
              <a:r>
                <a:rPr b="0" i="0" lang="en-US" sz="2900" u="none" cap="none" strike="noStrike">
                  <a:solidFill>
                    <a:schemeClr val="lt1"/>
                  </a:solidFill>
                  <a:latin typeface="Arial"/>
                  <a:ea typeface="Arial"/>
                  <a:cs typeface="Arial"/>
                  <a:sym typeface="Arial"/>
                </a:rPr>
                <a:t>Low acuity patients from your ED who have already been seen and are stable </a:t>
              </a:r>
              <a:endParaRPr b="0" i="0" sz="1800" u="none" cap="none" strike="noStrike">
                <a:solidFill>
                  <a:schemeClr val="dk1"/>
                </a:solidFill>
                <a:latin typeface="Arial"/>
                <a:ea typeface="Arial"/>
                <a:cs typeface="Arial"/>
                <a:sym typeface="Arial"/>
              </a:endParaRPr>
            </a:p>
          </p:txBody>
        </p:sp>
        <p:sp>
          <p:nvSpPr>
            <p:cNvPr id="1319" name="Google Shape;1319;g3d422ecfddc_0_200"/>
            <p:cNvSpPr/>
            <p:nvPr/>
          </p:nvSpPr>
          <p:spPr>
            <a:xfrm>
              <a:off x="0" y="2809830"/>
              <a:ext cx="6900600" cy="1119600"/>
            </a:xfrm>
            <a:prstGeom prst="roundRect">
              <a:avLst>
                <a:gd fmla="val 16667" name="adj"/>
              </a:avLst>
            </a:prstGeom>
            <a:solidFill>
              <a:srgbClr val="73909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20" name="Google Shape;1320;g3d422ecfddc_0_200"/>
            <p:cNvSpPr txBox="1"/>
            <p:nvPr/>
          </p:nvSpPr>
          <p:spPr>
            <a:xfrm>
              <a:off x="54659" y="2864489"/>
              <a:ext cx="6791100" cy="1010400"/>
            </a:xfrm>
            <a:prstGeom prst="rect">
              <a:avLst/>
            </a:prstGeom>
            <a:noFill/>
            <a:ln>
              <a:noFill/>
            </a:ln>
          </p:spPr>
          <p:txBody>
            <a:bodyPr anchorCtr="0" anchor="ctr" bIns="110475" lIns="110475" spcFirstLastPara="1" rIns="110475" wrap="square" tIns="110475">
              <a:noAutofit/>
            </a:bodyPr>
            <a:lstStyle/>
            <a:p>
              <a:pPr indent="0" lvl="0" marL="0" marR="0" rtl="0" algn="l">
                <a:lnSpc>
                  <a:spcPct val="90000"/>
                </a:lnSpc>
                <a:spcBef>
                  <a:spcPts val="0"/>
                </a:spcBef>
                <a:spcAft>
                  <a:spcPts val="0"/>
                </a:spcAft>
                <a:buClr>
                  <a:srgbClr val="000000"/>
                </a:buClr>
                <a:buSzPts val="2900"/>
                <a:buFont typeface="Arial"/>
                <a:buNone/>
              </a:pPr>
              <a:r>
                <a:rPr b="0" i="0" lang="en-US" sz="2900" u="none" cap="none" strike="noStrike">
                  <a:solidFill>
                    <a:schemeClr val="lt1"/>
                  </a:solidFill>
                  <a:latin typeface="Arial"/>
                  <a:ea typeface="Arial"/>
                  <a:cs typeface="Arial"/>
                  <a:sym typeface="Arial"/>
                </a:rPr>
                <a:t>Engaging patients from your outpatient clinics </a:t>
              </a:r>
              <a:endParaRPr b="0" i="0" sz="1800" u="none" cap="none" strike="noStrike">
                <a:solidFill>
                  <a:schemeClr val="dk1"/>
                </a:solidFill>
                <a:latin typeface="Arial"/>
                <a:ea typeface="Arial"/>
                <a:cs typeface="Arial"/>
                <a:sym typeface="Arial"/>
              </a:endParaRPr>
            </a:p>
          </p:txBody>
        </p:sp>
        <p:sp>
          <p:nvSpPr>
            <p:cNvPr id="1321" name="Google Shape;1321;g3d422ecfddc_0_200"/>
            <p:cNvSpPr/>
            <p:nvPr/>
          </p:nvSpPr>
          <p:spPr>
            <a:xfrm>
              <a:off x="0" y="4013040"/>
              <a:ext cx="6900600" cy="1119600"/>
            </a:xfrm>
            <a:prstGeom prst="roundRect">
              <a:avLst>
                <a:gd fmla="val 16667" name="adj"/>
              </a:avLst>
            </a:prstGeom>
            <a:solidFill>
              <a:srgbClr val="6E8082"/>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22" name="Google Shape;1322;g3d422ecfddc_0_200"/>
            <p:cNvSpPr txBox="1"/>
            <p:nvPr/>
          </p:nvSpPr>
          <p:spPr>
            <a:xfrm>
              <a:off x="54659" y="4067699"/>
              <a:ext cx="6791100" cy="1010400"/>
            </a:xfrm>
            <a:prstGeom prst="rect">
              <a:avLst/>
            </a:prstGeom>
            <a:noFill/>
            <a:ln>
              <a:noFill/>
            </a:ln>
          </p:spPr>
          <p:txBody>
            <a:bodyPr anchorCtr="0" anchor="ctr" bIns="110475" lIns="110475" spcFirstLastPara="1" rIns="110475" wrap="square" tIns="110475">
              <a:noAutofit/>
            </a:bodyPr>
            <a:lstStyle/>
            <a:p>
              <a:pPr indent="0" lvl="0" marL="0" marR="0" rtl="0" algn="l">
                <a:lnSpc>
                  <a:spcPct val="90000"/>
                </a:lnSpc>
                <a:spcBef>
                  <a:spcPts val="0"/>
                </a:spcBef>
                <a:spcAft>
                  <a:spcPts val="0"/>
                </a:spcAft>
                <a:buClr>
                  <a:srgbClr val="000000"/>
                </a:buClr>
                <a:buSzPts val="2900"/>
                <a:buFont typeface="Arial"/>
                <a:buNone/>
              </a:pPr>
              <a:r>
                <a:rPr b="0" i="0" lang="en-US" sz="2900" u="none" cap="none" strike="noStrike">
                  <a:solidFill>
                    <a:schemeClr val="lt1"/>
                  </a:solidFill>
                  <a:latin typeface="Arial"/>
                  <a:ea typeface="Arial"/>
                  <a:cs typeface="Arial"/>
                  <a:sym typeface="Arial"/>
                </a:rPr>
                <a:t>Community groups and engaged community members</a:t>
              </a:r>
              <a:endParaRPr b="0" i="0" sz="1800" u="none" cap="none" strike="noStrike">
                <a:solidFill>
                  <a:schemeClr val="dk1"/>
                </a:solidFill>
                <a:latin typeface="Arial"/>
                <a:ea typeface="Arial"/>
                <a:cs typeface="Arial"/>
                <a:sym typeface="Arial"/>
              </a:endParaRPr>
            </a:p>
          </p:txBody>
        </p:sp>
      </p:grpSp>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326" name="Shape 1326"/>
        <p:cNvGrpSpPr/>
        <p:nvPr/>
      </p:nvGrpSpPr>
      <p:grpSpPr>
        <a:xfrm>
          <a:off x="0" y="0"/>
          <a:ext cx="0" cy="0"/>
          <a:chOff x="0" y="0"/>
          <a:chExt cx="0" cy="0"/>
        </a:xfrm>
      </p:grpSpPr>
      <p:sp>
        <p:nvSpPr>
          <p:cNvPr id="1327" name="Google Shape;1327;g3d422ecfddc_0_215"/>
          <p:cNvSpPr/>
          <p:nvPr/>
        </p:nvSpPr>
        <p:spPr>
          <a:xfrm>
            <a:off x="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328" name="Google Shape;1328;g3d422ecfddc_0_215"/>
          <p:cNvSpPr txBox="1"/>
          <p:nvPr>
            <p:ph type="title"/>
          </p:nvPr>
        </p:nvSpPr>
        <p:spPr>
          <a:xfrm>
            <a:off x="572498" y="238550"/>
            <a:ext cx="8597100" cy="14343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33333"/>
              <a:buFont typeface="Arial"/>
              <a:buNone/>
            </a:pPr>
            <a:r>
              <a:rPr lang="en-US" sz="5400">
                <a:solidFill>
                  <a:srgbClr val="7030A0"/>
                </a:solidFill>
                <a:latin typeface="Arial"/>
                <a:ea typeface="Arial"/>
                <a:cs typeface="Arial"/>
                <a:sym typeface="Arial"/>
              </a:rPr>
              <a:t>Focus Group Recruitment Ideas</a:t>
            </a:r>
            <a:endParaRPr>
              <a:solidFill>
                <a:srgbClr val="7030A0"/>
              </a:solidFill>
            </a:endParaRPr>
          </a:p>
        </p:txBody>
      </p:sp>
      <p:sp>
        <p:nvSpPr>
          <p:cNvPr id="1329" name="Google Shape;1329;g3d422ecfddc_0_215"/>
          <p:cNvSpPr/>
          <p:nvPr/>
        </p:nvSpPr>
        <p:spPr>
          <a:xfrm>
            <a:off x="572493" y="1681544"/>
            <a:ext cx="10972800" cy="18288"/>
          </a:xfrm>
          <a:custGeom>
            <a:rect b="b" l="l" r="r" t="t"/>
            <a:pathLst>
              <a:path extrusionOk="0" fill="none" h="18288" w="1097280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extrusionOk="0" h="18288" w="1097280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509"/>
            </a:schemeClr>
          </a:solidFill>
          <a:ln cap="rnd" cmpd="sng" w="44450">
            <a:solidFill>
              <a:schemeClr val="accent2">
                <a:alpha val="74509"/>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1330" name="Google Shape;1330;g3d422ecfddc_0_215"/>
          <p:cNvGrpSpPr/>
          <p:nvPr/>
        </p:nvGrpSpPr>
        <p:grpSpPr>
          <a:xfrm>
            <a:off x="572493" y="2126781"/>
            <a:ext cx="6713700" cy="4008331"/>
            <a:chOff x="0" y="55465"/>
            <a:chExt cx="6713700" cy="4008331"/>
          </a:xfrm>
        </p:grpSpPr>
        <p:sp>
          <p:nvSpPr>
            <p:cNvPr id="1331" name="Google Shape;1331;g3d422ecfddc_0_215"/>
            <p:cNvSpPr/>
            <p:nvPr/>
          </p:nvSpPr>
          <p:spPr>
            <a:xfrm>
              <a:off x="0" y="55465"/>
              <a:ext cx="6713700" cy="444600"/>
            </a:xfrm>
            <a:prstGeom prst="roundRect">
              <a:avLst>
                <a:gd fmla="val 16667" name="adj"/>
              </a:avLst>
            </a:prstGeom>
            <a:solidFill>
              <a:schemeClr val="accent5"/>
            </a:solidFill>
            <a:ln cap="flat" cmpd="sng" w="38100">
              <a:solidFill>
                <a:schemeClr val="lt1"/>
              </a:solidFill>
              <a:prstDash val="solid"/>
              <a:round/>
              <a:headEnd len="sm" w="sm" type="none"/>
              <a:tailEnd len="sm" w="sm" type="none"/>
            </a:ln>
            <a:effectLst>
              <a:outerShdw blurRad="40000" rotWithShape="0" dir="5400000" dist="20000">
                <a:srgbClr val="000000">
                  <a:alpha val="37254"/>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32" name="Google Shape;1332;g3d422ecfddc_0_215"/>
            <p:cNvSpPr txBox="1"/>
            <p:nvPr/>
          </p:nvSpPr>
          <p:spPr>
            <a:xfrm>
              <a:off x="21704" y="77169"/>
              <a:ext cx="6670200" cy="401100"/>
            </a:xfrm>
            <a:prstGeom prst="rect">
              <a:avLst/>
            </a:prstGeom>
            <a:noFill/>
            <a:ln>
              <a:noFill/>
            </a:ln>
          </p:spPr>
          <p:txBody>
            <a:bodyPr anchorCtr="0" anchor="ctr" bIns="72375" lIns="72375" spcFirstLastPara="1" rIns="72375" wrap="square" tIns="72375">
              <a:noAutofit/>
            </a:bodyPr>
            <a:lstStyle/>
            <a:p>
              <a:pPr indent="0" lvl="0" marL="0" marR="0" rtl="0" algn="l">
                <a:lnSpc>
                  <a:spcPct val="90000"/>
                </a:lnSpc>
                <a:spcBef>
                  <a:spcPts val="0"/>
                </a:spcBef>
                <a:spcAft>
                  <a:spcPts val="0"/>
                </a:spcAft>
                <a:buClr>
                  <a:srgbClr val="000000"/>
                </a:buClr>
                <a:buSzPts val="1900"/>
                <a:buFont typeface="Arial"/>
                <a:buNone/>
              </a:pPr>
              <a:r>
                <a:rPr b="0" i="0" lang="en-US" sz="1900" u="none" cap="none" strike="noStrike">
                  <a:solidFill>
                    <a:schemeClr val="lt1"/>
                  </a:solidFill>
                  <a:latin typeface="Arial"/>
                  <a:ea typeface="Arial"/>
                  <a:cs typeface="Arial"/>
                  <a:sym typeface="Arial"/>
                </a:rPr>
                <a:t>Posting on social media sites</a:t>
              </a:r>
              <a:endParaRPr b="0" i="0" sz="1900" u="none" cap="none" strike="noStrike">
                <a:solidFill>
                  <a:schemeClr val="lt1"/>
                </a:solidFill>
                <a:latin typeface="Arial"/>
                <a:ea typeface="Arial"/>
                <a:cs typeface="Arial"/>
                <a:sym typeface="Arial"/>
              </a:endParaRPr>
            </a:p>
          </p:txBody>
        </p:sp>
        <p:sp>
          <p:nvSpPr>
            <p:cNvPr id="1333" name="Google Shape;1333;g3d422ecfddc_0_215"/>
            <p:cNvSpPr/>
            <p:nvPr/>
          </p:nvSpPr>
          <p:spPr>
            <a:xfrm>
              <a:off x="0" y="500066"/>
              <a:ext cx="6713700" cy="7275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34" name="Google Shape;1334;g3d422ecfddc_0_215"/>
            <p:cNvSpPr txBox="1"/>
            <p:nvPr/>
          </p:nvSpPr>
          <p:spPr>
            <a:xfrm>
              <a:off x="0" y="500066"/>
              <a:ext cx="6713700" cy="727500"/>
            </a:xfrm>
            <a:prstGeom prst="rect">
              <a:avLst/>
            </a:prstGeom>
            <a:noFill/>
            <a:ln>
              <a:noFill/>
            </a:ln>
          </p:spPr>
          <p:txBody>
            <a:bodyPr anchorCtr="0" anchor="t" bIns="24125" lIns="213150" spcFirstLastPara="1" rIns="135125" wrap="square" tIns="24125">
              <a:noAutofit/>
            </a:bodyPr>
            <a:lstStyle/>
            <a:p>
              <a:pPr indent="-114300" lvl="1" marL="114300" marR="0" rtl="0" algn="l">
                <a:lnSpc>
                  <a:spcPct val="90000"/>
                </a:lnSpc>
                <a:spcBef>
                  <a:spcPts val="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Next Door</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Facebook groups</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Institutional pages</a:t>
              </a:r>
              <a:endParaRPr b="0" i="0" sz="1500" u="none" cap="none" strike="noStrike">
                <a:solidFill>
                  <a:srgbClr val="000000"/>
                </a:solidFill>
                <a:latin typeface="Arial"/>
                <a:ea typeface="Arial"/>
                <a:cs typeface="Arial"/>
                <a:sym typeface="Arial"/>
              </a:endParaRPr>
            </a:p>
          </p:txBody>
        </p:sp>
        <p:sp>
          <p:nvSpPr>
            <p:cNvPr id="1335" name="Google Shape;1335;g3d422ecfddc_0_215"/>
            <p:cNvSpPr/>
            <p:nvPr/>
          </p:nvSpPr>
          <p:spPr>
            <a:xfrm>
              <a:off x="0" y="1227671"/>
              <a:ext cx="6713700" cy="444600"/>
            </a:xfrm>
            <a:prstGeom prst="roundRect">
              <a:avLst>
                <a:gd fmla="val 16667" name="adj"/>
              </a:avLst>
            </a:prstGeom>
            <a:solidFill>
              <a:srgbClr val="76989E"/>
            </a:solidFill>
            <a:ln cap="flat" cmpd="sng" w="38100">
              <a:solidFill>
                <a:schemeClr val="lt1"/>
              </a:solidFill>
              <a:prstDash val="solid"/>
              <a:round/>
              <a:headEnd len="sm" w="sm" type="none"/>
              <a:tailEnd len="sm" w="sm" type="none"/>
            </a:ln>
            <a:effectLst>
              <a:outerShdw blurRad="40000" rotWithShape="0" dir="5400000" dist="20000">
                <a:srgbClr val="000000">
                  <a:alpha val="37254"/>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36" name="Google Shape;1336;g3d422ecfddc_0_215"/>
            <p:cNvSpPr txBox="1"/>
            <p:nvPr/>
          </p:nvSpPr>
          <p:spPr>
            <a:xfrm>
              <a:off x="21704" y="1249375"/>
              <a:ext cx="6670200" cy="401100"/>
            </a:xfrm>
            <a:prstGeom prst="rect">
              <a:avLst/>
            </a:prstGeom>
            <a:noFill/>
            <a:ln>
              <a:noFill/>
            </a:ln>
          </p:spPr>
          <p:txBody>
            <a:bodyPr anchorCtr="0" anchor="ctr" bIns="72375" lIns="72375" spcFirstLastPara="1" rIns="72375" wrap="square" tIns="72375">
              <a:noAutofit/>
            </a:bodyPr>
            <a:lstStyle/>
            <a:p>
              <a:pPr indent="0" lvl="0" marL="0" marR="0" rtl="0" algn="l">
                <a:lnSpc>
                  <a:spcPct val="90000"/>
                </a:lnSpc>
                <a:spcBef>
                  <a:spcPts val="0"/>
                </a:spcBef>
                <a:spcAft>
                  <a:spcPts val="0"/>
                </a:spcAft>
                <a:buClr>
                  <a:srgbClr val="000000"/>
                </a:buClr>
                <a:buSzPts val="1900"/>
                <a:buFont typeface="Arial"/>
                <a:buNone/>
              </a:pPr>
              <a:r>
                <a:rPr b="0" i="0" lang="en-US" sz="1900" u="none" cap="none" strike="noStrike">
                  <a:solidFill>
                    <a:schemeClr val="lt1"/>
                  </a:solidFill>
                  <a:latin typeface="Arial"/>
                  <a:ea typeface="Arial"/>
                  <a:cs typeface="Arial"/>
                  <a:sym typeface="Arial"/>
                </a:rPr>
                <a:t>Leverage existing community relationships at your site</a:t>
              </a:r>
              <a:endParaRPr b="0" i="0" sz="1900" u="none" cap="none" strike="noStrike">
                <a:solidFill>
                  <a:schemeClr val="lt1"/>
                </a:solidFill>
                <a:latin typeface="Arial"/>
                <a:ea typeface="Arial"/>
                <a:cs typeface="Arial"/>
                <a:sym typeface="Arial"/>
              </a:endParaRPr>
            </a:p>
          </p:txBody>
        </p:sp>
        <p:sp>
          <p:nvSpPr>
            <p:cNvPr id="1337" name="Google Shape;1337;g3d422ecfddc_0_215"/>
            <p:cNvSpPr/>
            <p:nvPr/>
          </p:nvSpPr>
          <p:spPr>
            <a:xfrm>
              <a:off x="0" y="1672271"/>
              <a:ext cx="6713700" cy="491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38" name="Google Shape;1338;g3d422ecfddc_0_215"/>
            <p:cNvSpPr txBox="1"/>
            <p:nvPr/>
          </p:nvSpPr>
          <p:spPr>
            <a:xfrm>
              <a:off x="0" y="1672271"/>
              <a:ext cx="6713700" cy="491700"/>
            </a:xfrm>
            <a:prstGeom prst="rect">
              <a:avLst/>
            </a:prstGeom>
            <a:noFill/>
            <a:ln>
              <a:noFill/>
            </a:ln>
          </p:spPr>
          <p:txBody>
            <a:bodyPr anchorCtr="0" anchor="t" bIns="24125" lIns="213150" spcFirstLastPara="1" rIns="135125" wrap="square" tIns="24125">
              <a:noAutofit/>
            </a:bodyPr>
            <a:lstStyle/>
            <a:p>
              <a:pPr indent="-114300" lvl="1" marL="114300" marR="0" rtl="0" algn="l">
                <a:lnSpc>
                  <a:spcPct val="90000"/>
                </a:lnSpc>
                <a:spcBef>
                  <a:spcPts val="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Research Community Advisory Boards</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Patient advocacy groups </a:t>
              </a:r>
              <a:endParaRPr b="0" i="0" sz="1500" u="none" cap="none" strike="noStrike">
                <a:solidFill>
                  <a:srgbClr val="000000"/>
                </a:solidFill>
                <a:latin typeface="Arial"/>
                <a:ea typeface="Arial"/>
                <a:cs typeface="Arial"/>
                <a:sym typeface="Arial"/>
              </a:endParaRPr>
            </a:p>
          </p:txBody>
        </p:sp>
        <p:sp>
          <p:nvSpPr>
            <p:cNvPr id="1339" name="Google Shape;1339;g3d422ecfddc_0_215"/>
            <p:cNvSpPr/>
            <p:nvPr/>
          </p:nvSpPr>
          <p:spPr>
            <a:xfrm>
              <a:off x="0" y="2163896"/>
              <a:ext cx="6713700" cy="444600"/>
            </a:xfrm>
            <a:prstGeom prst="roundRect">
              <a:avLst>
                <a:gd fmla="val 16667" name="adj"/>
              </a:avLst>
            </a:prstGeom>
            <a:solidFill>
              <a:srgbClr val="6E8082"/>
            </a:solidFill>
            <a:ln cap="flat" cmpd="sng" w="38100">
              <a:solidFill>
                <a:schemeClr val="lt1"/>
              </a:solidFill>
              <a:prstDash val="solid"/>
              <a:round/>
              <a:headEnd len="sm" w="sm" type="none"/>
              <a:tailEnd len="sm" w="sm" type="none"/>
            </a:ln>
            <a:effectLst>
              <a:outerShdw blurRad="40000" rotWithShape="0" dir="5400000" dist="20000">
                <a:srgbClr val="000000">
                  <a:alpha val="37254"/>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40" name="Google Shape;1340;g3d422ecfddc_0_215"/>
            <p:cNvSpPr txBox="1"/>
            <p:nvPr/>
          </p:nvSpPr>
          <p:spPr>
            <a:xfrm>
              <a:off x="21704" y="2185600"/>
              <a:ext cx="6670200" cy="401100"/>
            </a:xfrm>
            <a:prstGeom prst="rect">
              <a:avLst/>
            </a:prstGeom>
            <a:noFill/>
            <a:ln>
              <a:noFill/>
            </a:ln>
          </p:spPr>
          <p:txBody>
            <a:bodyPr anchorCtr="0" anchor="ctr" bIns="72375" lIns="72375" spcFirstLastPara="1" rIns="72375" wrap="square" tIns="72375">
              <a:noAutofit/>
            </a:bodyPr>
            <a:lstStyle/>
            <a:p>
              <a:pPr indent="0" lvl="0" marL="0" marR="0" rtl="0" algn="l">
                <a:lnSpc>
                  <a:spcPct val="90000"/>
                </a:lnSpc>
                <a:spcBef>
                  <a:spcPts val="0"/>
                </a:spcBef>
                <a:spcAft>
                  <a:spcPts val="0"/>
                </a:spcAft>
                <a:buClr>
                  <a:srgbClr val="000000"/>
                </a:buClr>
                <a:buSzPts val="1900"/>
                <a:buFont typeface="Arial"/>
                <a:buNone/>
              </a:pPr>
              <a:r>
                <a:rPr b="0" i="0" lang="en-US" sz="1900" u="none" cap="none" strike="noStrike">
                  <a:solidFill>
                    <a:schemeClr val="lt1"/>
                  </a:solidFill>
                  <a:latin typeface="Arial"/>
                  <a:ea typeface="Arial"/>
                  <a:cs typeface="Arial"/>
                  <a:sym typeface="Arial"/>
                </a:rPr>
                <a:t>Contact community groups</a:t>
              </a:r>
              <a:endParaRPr b="0" i="0" sz="1900" u="none" cap="none" strike="noStrike">
                <a:solidFill>
                  <a:schemeClr val="lt1"/>
                </a:solidFill>
                <a:latin typeface="Arial"/>
                <a:ea typeface="Arial"/>
                <a:cs typeface="Arial"/>
                <a:sym typeface="Arial"/>
              </a:endParaRPr>
            </a:p>
          </p:txBody>
        </p:sp>
        <p:sp>
          <p:nvSpPr>
            <p:cNvPr id="1341" name="Google Shape;1341;g3d422ecfddc_0_215"/>
            <p:cNvSpPr/>
            <p:nvPr/>
          </p:nvSpPr>
          <p:spPr>
            <a:xfrm>
              <a:off x="0" y="2608496"/>
              <a:ext cx="6713700" cy="14553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42" name="Google Shape;1342;g3d422ecfddc_0_215"/>
            <p:cNvSpPr txBox="1"/>
            <p:nvPr/>
          </p:nvSpPr>
          <p:spPr>
            <a:xfrm>
              <a:off x="0" y="2608496"/>
              <a:ext cx="6713700" cy="1455300"/>
            </a:xfrm>
            <a:prstGeom prst="rect">
              <a:avLst/>
            </a:prstGeom>
            <a:noFill/>
            <a:ln>
              <a:noFill/>
            </a:ln>
          </p:spPr>
          <p:txBody>
            <a:bodyPr anchorCtr="0" anchor="t" bIns="24125" lIns="213150" spcFirstLastPara="1" rIns="135125" wrap="square" tIns="24125">
              <a:noAutofit/>
            </a:bodyPr>
            <a:lstStyle/>
            <a:p>
              <a:pPr indent="-114300" lvl="1" marL="114300" marR="0" rtl="0" algn="l">
                <a:lnSpc>
                  <a:spcPct val="90000"/>
                </a:lnSpc>
                <a:spcBef>
                  <a:spcPts val="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Elected officials / city council</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Religious leaders</a:t>
              </a:r>
              <a:r>
                <a:rPr b="0" i="0" lang="en-US" sz="1500" u="none" cap="none" strike="noStrike">
                  <a:solidFill>
                    <a:schemeClr val="dk1"/>
                  </a:solidFill>
                  <a:latin typeface="Arial"/>
                  <a:ea typeface="Arial"/>
                  <a:cs typeface="Arial"/>
                  <a:sym typeface="Arial"/>
                </a:rPr>
                <a:t> and groups</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PTAs</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Retirement and neighborhood communities</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Community resource organizations </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Local epilepsy support groups and/or foundation chapters</a:t>
              </a:r>
              <a:endParaRPr b="0" i="0" sz="1500" u="none" cap="none" strike="noStrike">
                <a:solidFill>
                  <a:srgbClr val="000000"/>
                </a:solidFill>
                <a:latin typeface="Arial"/>
                <a:ea typeface="Arial"/>
                <a:cs typeface="Arial"/>
                <a:sym typeface="Arial"/>
              </a:endParaRPr>
            </a:p>
          </p:txBody>
        </p:sp>
      </p:grpSp>
      <p:pic>
        <p:nvPicPr>
          <p:cNvPr descr="Crowd of people on a street" id="1343" name="Google Shape;1343;g3d422ecfddc_0_215"/>
          <p:cNvPicPr preferRelativeResize="0"/>
          <p:nvPr/>
        </p:nvPicPr>
        <p:blipFill rotWithShape="1">
          <a:blip r:embed="rId3">
            <a:alphaModFix/>
          </a:blip>
          <a:srcRect b="0" l="0" r="0" t="0"/>
          <a:stretch/>
        </p:blipFill>
        <p:spPr>
          <a:xfrm>
            <a:off x="7612980" y="2759103"/>
            <a:ext cx="4249037" cy="2832000"/>
          </a:xfrm>
          <a:prstGeom prst="rect">
            <a:avLst/>
          </a:prstGeom>
          <a:noFill/>
          <a:ln>
            <a:noFill/>
          </a:ln>
        </p:spPr>
      </p:pic>
      <p:pic>
        <p:nvPicPr>
          <p:cNvPr descr="A close-up of a logo&#10;&#10;AI-generated content may be incorrect." id="1344" name="Google Shape;1344;g3d422ecfddc_0_215"/>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48" name="Shape 1348"/>
        <p:cNvGrpSpPr/>
        <p:nvPr/>
      </p:nvGrpSpPr>
      <p:grpSpPr>
        <a:xfrm>
          <a:off x="0" y="0"/>
          <a:ext cx="0" cy="0"/>
          <a:chOff x="0" y="0"/>
          <a:chExt cx="0" cy="0"/>
        </a:xfrm>
      </p:grpSpPr>
      <p:pic>
        <p:nvPicPr>
          <p:cNvPr descr="A close-up of a logo&#10;&#10;AI-generated content may be incorrect." id="1349" name="Google Shape;1349;g3d422ecfddc_0_236"/>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350" name="Google Shape;1350;g3d422ecfddc_0_236"/>
          <p:cNvSpPr/>
          <p:nvPr/>
        </p:nvSpPr>
        <p:spPr>
          <a:xfrm>
            <a:off x="520475" y="456700"/>
            <a:ext cx="9032400" cy="5919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1" name="Google Shape;1351;g3d422ecfddc_0_236"/>
          <p:cNvSpPr txBox="1"/>
          <p:nvPr/>
        </p:nvSpPr>
        <p:spPr>
          <a:xfrm>
            <a:off x="2146800" y="1345675"/>
            <a:ext cx="5869200" cy="4588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700"/>
              <a:buFont typeface="Arial"/>
              <a:buNone/>
            </a:pPr>
            <a:r>
              <a:rPr b="1" i="0" lang="en-US" sz="4700" u="none" cap="none" strike="noStrike">
                <a:solidFill>
                  <a:srgbClr val="7030A0"/>
                </a:solidFill>
                <a:latin typeface="Arial"/>
                <a:ea typeface="Arial"/>
                <a:cs typeface="Arial"/>
                <a:sym typeface="Arial"/>
              </a:rPr>
              <a:t>Discussion: </a:t>
            </a:r>
            <a:endParaRPr b="1" i="0" sz="4700" u="none" cap="none" strike="noStrike">
              <a:solidFill>
                <a:srgbClr val="7030A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700"/>
              <a:buFont typeface="Arial"/>
              <a:buNone/>
            </a:pPr>
            <a:r>
              <a:rPr b="1" i="0" lang="en-US" sz="4700" u="none" cap="none" strike="noStrike">
                <a:solidFill>
                  <a:srgbClr val="7030A0"/>
                </a:solidFill>
                <a:latin typeface="Arial"/>
                <a:ea typeface="Arial"/>
                <a:cs typeface="Arial"/>
                <a:sym typeface="Arial"/>
              </a:rPr>
              <a:t>What are recent wins or challenges for EFIC activities at your site?</a:t>
            </a:r>
            <a:endParaRPr b="1" i="0" sz="4700" u="none" cap="none" strike="noStrike">
              <a:solidFill>
                <a:srgbClr val="7030A0"/>
              </a:solidFill>
              <a:latin typeface="Arial"/>
              <a:ea typeface="Arial"/>
              <a:cs typeface="Arial"/>
              <a:sym typeface="Arial"/>
            </a:endParaRPr>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355" name="Shape 1355"/>
        <p:cNvGrpSpPr/>
        <p:nvPr/>
      </p:nvGrpSpPr>
      <p:grpSpPr>
        <a:xfrm>
          <a:off x="0" y="0"/>
          <a:ext cx="0" cy="0"/>
          <a:chOff x="0" y="0"/>
          <a:chExt cx="0" cy="0"/>
        </a:xfrm>
      </p:grpSpPr>
      <p:sp>
        <p:nvSpPr>
          <p:cNvPr id="1356" name="Google Shape;1356;g3d422ecfddc_0_260"/>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57" name="Google Shape;1357;g3d422ecfddc_0_260"/>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1358" name="Google Shape;1358;g3d422ecfddc_0_260"/>
          <p:cNvGrpSpPr/>
          <p:nvPr/>
        </p:nvGrpSpPr>
        <p:grpSpPr>
          <a:xfrm>
            <a:off x="1303402" y="3985"/>
            <a:ext cx="9772765" cy="6858000"/>
            <a:chOff x="1303402" y="3985"/>
            <a:chExt cx="9772765" cy="6858000"/>
          </a:xfrm>
        </p:grpSpPr>
        <p:sp>
          <p:nvSpPr>
            <p:cNvPr id="1359" name="Google Shape;1359;g3d422ecfddc_0_260"/>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60" name="Google Shape;1360;g3d422ecfddc_0_260"/>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61" name="Google Shape;1361;g3d422ecfddc_0_260"/>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62" name="Google Shape;1362;g3d422ecfddc_0_260"/>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63" name="Google Shape;1363;g3d422ecfddc_0_260"/>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64" name="Google Shape;1364;g3d422ecfddc_0_260"/>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65" name="Google Shape;1365;g3d422ecfddc_0_260"/>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1366" name="Google Shape;1366;g3d422ecfddc_0_260"/>
          <p:cNvSpPr txBox="1"/>
          <p:nvPr>
            <p:ph type="ctrTitle"/>
          </p:nvPr>
        </p:nvSpPr>
        <p:spPr>
          <a:xfrm>
            <a:off x="3215729" y="1764407"/>
            <a:ext cx="5760900" cy="2310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Site Readiness</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1367" name="Google Shape;1367;g3d422ecfddc_0_260"/>
          <p:cNvSpPr txBox="1"/>
          <p:nvPr>
            <p:ph idx="1" type="subTitle"/>
          </p:nvPr>
        </p:nvSpPr>
        <p:spPr>
          <a:xfrm>
            <a:off x="3215729" y="416515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Vince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1366"/>
                                        </p:tgtEl>
                                        <p:attrNameLst>
                                          <p:attrName>style.visibility</p:attrName>
                                        </p:attrNameLst>
                                      </p:cBhvr>
                                      <p:to>
                                        <p:strVal val="visible"/>
                                      </p:to>
                                    </p:set>
                                    <p:animEffect filter="fade" transition="in">
                                      <p:cBhvr>
                                        <p:cTn dur="1000"/>
                                        <p:tgtEl>
                                          <p:spTgt spid="1366"/>
                                        </p:tgtEl>
                                      </p:cBhvr>
                                    </p:animEffect>
                                  </p:childTnLst>
                                </p:cTn>
                              </p:par>
                              <p:par>
                                <p:cTn fill="hold" nodeType="withEffect" presetClass="entr" presetID="10" presetSubtype="0">
                                  <p:stCondLst>
                                    <p:cond delay="1000"/>
                                  </p:stCondLst>
                                  <p:childTnLst>
                                    <p:set>
                                      <p:cBhvr>
                                        <p:cTn dur="1" fill="hold">
                                          <p:stCondLst>
                                            <p:cond delay="0"/>
                                          </p:stCondLst>
                                        </p:cTn>
                                        <p:tgtEl>
                                          <p:spTgt spid="1367">
                                            <p:txEl>
                                              <p:pRg end="0" st="0"/>
                                            </p:txEl>
                                          </p:spTgt>
                                        </p:tgtEl>
                                        <p:attrNameLst>
                                          <p:attrName>style.visibility</p:attrName>
                                        </p:attrNameLst>
                                      </p:cBhvr>
                                      <p:to>
                                        <p:strVal val="visible"/>
                                      </p:to>
                                    </p:set>
                                    <p:animEffect filter="fade" transition="in">
                                      <p:cBhvr>
                                        <p:cTn dur="1000"/>
                                        <p:tgtEl>
                                          <p:spTgt spid="1367">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71" name="Shape 1371"/>
        <p:cNvGrpSpPr/>
        <p:nvPr/>
      </p:nvGrpSpPr>
      <p:grpSpPr>
        <a:xfrm>
          <a:off x="0" y="0"/>
          <a:ext cx="0" cy="0"/>
          <a:chOff x="0" y="0"/>
          <a:chExt cx="0" cy="0"/>
        </a:xfrm>
      </p:grpSpPr>
      <p:sp>
        <p:nvSpPr>
          <p:cNvPr id="1372" name="Google Shape;1372;g3d422ecfddc_0_275"/>
          <p:cNvSpPr txBox="1"/>
          <p:nvPr>
            <p:ph type="title"/>
          </p:nvPr>
        </p:nvSpPr>
        <p:spPr>
          <a:xfrm>
            <a:off x="683850" y="0"/>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Readiness: What should we be doing?</a:t>
            </a:r>
            <a:endParaRPr b="1">
              <a:solidFill>
                <a:srgbClr val="743192"/>
              </a:solidFill>
              <a:latin typeface="Arial"/>
              <a:ea typeface="Arial"/>
              <a:cs typeface="Arial"/>
              <a:sym typeface="Arial"/>
            </a:endParaRPr>
          </a:p>
        </p:txBody>
      </p:sp>
      <p:grpSp>
        <p:nvGrpSpPr>
          <p:cNvPr id="1373" name="Google Shape;1373;g3d422ecfddc_0_275"/>
          <p:cNvGrpSpPr/>
          <p:nvPr/>
        </p:nvGrpSpPr>
        <p:grpSpPr>
          <a:xfrm>
            <a:off x="736092" y="1608162"/>
            <a:ext cx="10719900" cy="4631040"/>
            <a:chOff x="0" y="53062"/>
            <a:chExt cx="10719900" cy="4631040"/>
          </a:xfrm>
        </p:grpSpPr>
        <p:sp>
          <p:nvSpPr>
            <p:cNvPr id="1374" name="Google Shape;1374;g3d422ecfddc_0_275"/>
            <p:cNvSpPr/>
            <p:nvPr/>
          </p:nvSpPr>
          <p:spPr>
            <a:xfrm>
              <a:off x="0" y="289222"/>
              <a:ext cx="10719900" cy="403200"/>
            </a:xfrm>
            <a:prstGeom prst="rect">
              <a:avLst/>
            </a:prstGeom>
            <a:solidFill>
              <a:schemeClr val="lt1">
                <a:alpha val="89411"/>
              </a:schemeClr>
            </a:solidFill>
            <a:ln cap="flat" cmpd="sng" w="19050">
              <a:solidFill>
                <a:srgbClr val="AB84C6"/>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5" name="Google Shape;1375;g3d422ecfddc_0_275"/>
            <p:cNvSpPr/>
            <p:nvPr/>
          </p:nvSpPr>
          <p:spPr>
            <a:xfrm>
              <a:off x="535990" y="53062"/>
              <a:ext cx="7503900" cy="472200"/>
            </a:xfrm>
            <a:prstGeom prst="roundRect">
              <a:avLst>
                <a:gd fmla="val 16667" name="adj"/>
              </a:avLst>
            </a:prstGeom>
            <a:solidFill>
              <a:srgbClr val="AB84C6"/>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6" name="Google Shape;1376;g3d422ecfddc_0_275"/>
            <p:cNvSpPr txBox="1"/>
            <p:nvPr/>
          </p:nvSpPr>
          <p:spPr>
            <a:xfrm>
              <a:off x="559047" y="76119"/>
              <a:ext cx="7457700" cy="426300"/>
            </a:xfrm>
            <a:prstGeom prst="rect">
              <a:avLst/>
            </a:prstGeom>
            <a:noFill/>
            <a:ln>
              <a:noFill/>
            </a:ln>
          </p:spPr>
          <p:txBody>
            <a:bodyPr anchorCtr="0" anchor="ctr" bIns="0" lIns="283625" spcFirstLastPara="1" rIns="283625" wrap="square" tIns="0">
              <a:noAutofit/>
            </a:bodyPr>
            <a:lstStyle/>
            <a:p>
              <a:pPr indent="0" lvl="0" marL="0" marR="0" rtl="0" algn="l">
                <a:lnSpc>
                  <a:spcPct val="90000"/>
                </a:lnSpc>
                <a:spcBef>
                  <a:spcPts val="0"/>
                </a:spcBef>
                <a:spcAft>
                  <a:spcPts val="0"/>
                </a:spcAft>
                <a:buClr>
                  <a:schemeClr val="lt1"/>
                </a:buClr>
                <a:buSzPts val="1600"/>
                <a:buFont typeface="Arial"/>
                <a:buNone/>
              </a:pPr>
              <a:r>
                <a:rPr b="0" i="0" lang="en-US" sz="1600" u="none" cap="none" strike="noStrike">
                  <a:solidFill>
                    <a:schemeClr val="lt1"/>
                  </a:solidFill>
                  <a:latin typeface="Arial"/>
                  <a:ea typeface="Arial"/>
                  <a:cs typeface="Arial"/>
                  <a:sym typeface="Arial"/>
                </a:rPr>
                <a:t>Work on uploading regulatory documents</a:t>
              </a:r>
              <a:endParaRPr b="0" i="0" sz="1400" u="none" cap="none" strike="noStrike">
                <a:solidFill>
                  <a:srgbClr val="000000"/>
                </a:solidFill>
                <a:latin typeface="Arial"/>
                <a:ea typeface="Arial"/>
                <a:cs typeface="Arial"/>
                <a:sym typeface="Arial"/>
              </a:endParaRPr>
            </a:p>
          </p:txBody>
        </p:sp>
        <p:sp>
          <p:nvSpPr>
            <p:cNvPr id="1377" name="Google Shape;1377;g3d422ecfddc_0_275"/>
            <p:cNvSpPr/>
            <p:nvPr/>
          </p:nvSpPr>
          <p:spPr>
            <a:xfrm>
              <a:off x="0" y="1014982"/>
              <a:ext cx="10719900" cy="403200"/>
            </a:xfrm>
            <a:prstGeom prst="rect">
              <a:avLst/>
            </a:prstGeom>
            <a:solidFill>
              <a:schemeClr val="lt1">
                <a:alpha val="89411"/>
              </a:schemeClr>
            </a:solidFill>
            <a:ln cap="flat" cmpd="sng" w="19050">
              <a:solidFill>
                <a:srgbClr val="AB84C6"/>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8" name="Google Shape;1378;g3d422ecfddc_0_275"/>
            <p:cNvSpPr/>
            <p:nvPr/>
          </p:nvSpPr>
          <p:spPr>
            <a:xfrm>
              <a:off x="535990" y="778822"/>
              <a:ext cx="7503900" cy="472200"/>
            </a:xfrm>
            <a:prstGeom prst="roundRect">
              <a:avLst>
                <a:gd fmla="val 16667" name="adj"/>
              </a:avLst>
            </a:prstGeom>
            <a:solidFill>
              <a:srgbClr val="AB84C6"/>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9" name="Google Shape;1379;g3d422ecfddc_0_275"/>
            <p:cNvSpPr txBox="1"/>
            <p:nvPr/>
          </p:nvSpPr>
          <p:spPr>
            <a:xfrm>
              <a:off x="559047" y="801879"/>
              <a:ext cx="7457700" cy="426300"/>
            </a:xfrm>
            <a:prstGeom prst="rect">
              <a:avLst/>
            </a:prstGeom>
            <a:noFill/>
            <a:ln>
              <a:noFill/>
            </a:ln>
          </p:spPr>
          <p:txBody>
            <a:bodyPr anchorCtr="0" anchor="ctr" bIns="0" lIns="283625" spcFirstLastPara="1" rIns="283625" wrap="square" tIns="0">
              <a:noAutofit/>
            </a:bodyPr>
            <a:lstStyle/>
            <a:p>
              <a:pPr indent="0" lvl="0" marL="0" marR="0" rtl="0" algn="l">
                <a:lnSpc>
                  <a:spcPct val="90000"/>
                </a:lnSpc>
                <a:spcBef>
                  <a:spcPts val="0"/>
                </a:spcBef>
                <a:spcAft>
                  <a:spcPts val="0"/>
                </a:spcAft>
                <a:buClr>
                  <a:schemeClr val="lt1"/>
                </a:buClr>
                <a:buSzPts val="1600"/>
                <a:buFont typeface="Arial"/>
                <a:buNone/>
              </a:pPr>
              <a:r>
                <a:rPr b="0" i="0" lang="en-US" sz="1600" u="none" cap="none" strike="noStrike">
                  <a:solidFill>
                    <a:schemeClr val="lt1"/>
                  </a:solidFill>
                  <a:latin typeface="Arial"/>
                  <a:ea typeface="Arial"/>
                  <a:cs typeface="Arial"/>
                  <a:sym typeface="Arial"/>
                </a:rPr>
                <a:t>Site Addresses in WebDCUv2 - </a:t>
              </a:r>
              <a:r>
                <a:rPr b="0" i="1" lang="en-US" sz="1600" u="none" cap="none" strike="noStrike">
                  <a:solidFill>
                    <a:schemeClr val="lt1"/>
                  </a:solidFill>
                  <a:latin typeface="Arial"/>
                  <a:ea typeface="Arial"/>
                  <a:cs typeface="Arial"/>
                  <a:sym typeface="Arial"/>
                </a:rPr>
                <a:t>Site management &gt; Site Address</a:t>
              </a:r>
              <a:endParaRPr b="0" i="0" sz="1600" u="none" cap="none" strike="noStrike">
                <a:solidFill>
                  <a:schemeClr val="lt1"/>
                </a:solidFill>
                <a:latin typeface="Arial"/>
                <a:ea typeface="Arial"/>
                <a:cs typeface="Arial"/>
                <a:sym typeface="Arial"/>
              </a:endParaRPr>
            </a:p>
          </p:txBody>
        </p:sp>
        <p:sp>
          <p:nvSpPr>
            <p:cNvPr id="1380" name="Google Shape;1380;g3d422ecfddc_0_275"/>
            <p:cNvSpPr/>
            <p:nvPr/>
          </p:nvSpPr>
          <p:spPr>
            <a:xfrm>
              <a:off x="0" y="1740742"/>
              <a:ext cx="10719900" cy="403200"/>
            </a:xfrm>
            <a:prstGeom prst="rect">
              <a:avLst/>
            </a:prstGeom>
            <a:solidFill>
              <a:schemeClr val="lt1">
                <a:alpha val="89411"/>
              </a:schemeClr>
            </a:solidFill>
            <a:ln cap="flat" cmpd="sng" w="19050">
              <a:solidFill>
                <a:srgbClr val="AB84C6"/>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1" name="Google Shape;1381;g3d422ecfddc_0_275"/>
            <p:cNvSpPr/>
            <p:nvPr/>
          </p:nvSpPr>
          <p:spPr>
            <a:xfrm>
              <a:off x="535990" y="1504582"/>
              <a:ext cx="7503900" cy="472200"/>
            </a:xfrm>
            <a:prstGeom prst="roundRect">
              <a:avLst>
                <a:gd fmla="val 16667" name="adj"/>
              </a:avLst>
            </a:prstGeom>
            <a:solidFill>
              <a:srgbClr val="AB84C6"/>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2" name="Google Shape;1382;g3d422ecfddc_0_275"/>
            <p:cNvSpPr txBox="1"/>
            <p:nvPr/>
          </p:nvSpPr>
          <p:spPr>
            <a:xfrm>
              <a:off x="559047" y="1527639"/>
              <a:ext cx="7457700" cy="426300"/>
            </a:xfrm>
            <a:prstGeom prst="rect">
              <a:avLst/>
            </a:prstGeom>
            <a:noFill/>
            <a:ln>
              <a:noFill/>
            </a:ln>
          </p:spPr>
          <p:txBody>
            <a:bodyPr anchorCtr="0" anchor="ctr" bIns="0" lIns="283625" spcFirstLastPara="1" rIns="283625" wrap="square" tIns="0">
              <a:noAutofit/>
            </a:bodyPr>
            <a:lstStyle/>
            <a:p>
              <a:pPr indent="0" lvl="0" marL="0" marR="0" rtl="0" algn="l">
                <a:lnSpc>
                  <a:spcPct val="90000"/>
                </a:lnSpc>
                <a:spcBef>
                  <a:spcPts val="0"/>
                </a:spcBef>
                <a:spcAft>
                  <a:spcPts val="0"/>
                </a:spcAft>
                <a:buClr>
                  <a:schemeClr val="lt1"/>
                </a:buClr>
                <a:buSzPts val="1600"/>
                <a:buFont typeface="Arial"/>
                <a:buNone/>
              </a:pPr>
              <a:r>
                <a:rPr b="0" i="0" lang="en-US" sz="1600" u="none" cap="none" strike="noStrike">
                  <a:solidFill>
                    <a:schemeClr val="lt1"/>
                  </a:solidFill>
                  <a:latin typeface="Arial"/>
                  <a:ea typeface="Arial"/>
                  <a:cs typeface="Arial"/>
                  <a:sym typeface="Arial"/>
                </a:rPr>
                <a:t>Initial Site submission table </a:t>
              </a:r>
              <a:endParaRPr b="0" i="0" sz="1400" u="none" cap="none" strike="noStrike">
                <a:solidFill>
                  <a:srgbClr val="000000"/>
                </a:solidFill>
                <a:latin typeface="Arial"/>
                <a:ea typeface="Arial"/>
                <a:cs typeface="Arial"/>
                <a:sym typeface="Arial"/>
              </a:endParaRPr>
            </a:p>
          </p:txBody>
        </p:sp>
        <p:sp>
          <p:nvSpPr>
            <p:cNvPr id="1383" name="Google Shape;1383;g3d422ecfddc_0_275"/>
            <p:cNvSpPr/>
            <p:nvPr/>
          </p:nvSpPr>
          <p:spPr>
            <a:xfrm>
              <a:off x="0" y="2466502"/>
              <a:ext cx="10719900" cy="2217600"/>
            </a:xfrm>
            <a:prstGeom prst="rect">
              <a:avLst/>
            </a:prstGeom>
            <a:solidFill>
              <a:schemeClr val="lt1">
                <a:alpha val="89411"/>
              </a:schemeClr>
            </a:solidFill>
            <a:ln cap="flat" cmpd="sng" w="19050">
              <a:solidFill>
                <a:srgbClr val="AB84C6"/>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4" name="Google Shape;1384;g3d422ecfddc_0_275"/>
            <p:cNvSpPr txBox="1"/>
            <p:nvPr/>
          </p:nvSpPr>
          <p:spPr>
            <a:xfrm>
              <a:off x="0" y="2466502"/>
              <a:ext cx="10719900" cy="2217600"/>
            </a:xfrm>
            <a:prstGeom prst="rect">
              <a:avLst/>
            </a:prstGeom>
            <a:noFill/>
            <a:ln>
              <a:noFill/>
            </a:ln>
          </p:spPr>
          <p:txBody>
            <a:bodyPr anchorCtr="0" anchor="t" bIns="113775" lIns="831975" spcFirstLastPara="1" rIns="831975" wrap="square" tIns="333225">
              <a:noAutofit/>
            </a:bodyPr>
            <a:lstStyle/>
            <a:p>
              <a:pPr indent="-171450" lvl="1" marL="171450" marR="0" rtl="0" algn="l">
                <a:lnSpc>
                  <a:spcPct val="90000"/>
                </a:lnSpc>
                <a:spcBef>
                  <a:spcPts val="0"/>
                </a:spcBef>
                <a:spcAft>
                  <a:spcPts val="0"/>
                </a:spcAft>
                <a:buClr>
                  <a:schemeClr val="dk1"/>
                </a:buClr>
                <a:buSzPts val="1600"/>
                <a:buFont typeface="Arial"/>
                <a:buChar char="•"/>
              </a:pPr>
              <a:r>
                <a:rPr b="1" i="1" lang="en-US" sz="1600" u="none" cap="none" strike="noStrike">
                  <a:solidFill>
                    <a:schemeClr val="dk1"/>
                  </a:solidFill>
                  <a:latin typeface="Arial"/>
                  <a:ea typeface="Arial"/>
                  <a:cs typeface="Arial"/>
                  <a:sym typeface="Arial"/>
                </a:rPr>
                <a:t>Protocol</a:t>
              </a:r>
              <a:r>
                <a:rPr b="0" i="0" lang="en-US" sz="1600" u="none" cap="none" strike="noStrike">
                  <a:solidFill>
                    <a:schemeClr val="dk1"/>
                  </a:solidFill>
                  <a:latin typeface="Arial"/>
                  <a:ea typeface="Arial"/>
                  <a:cs typeface="Arial"/>
                  <a:sym typeface="Arial"/>
                </a:rPr>
                <a:t> – Read Protocol, IM video and quiz on the Website &gt; Upload quiz results to WebDCU</a:t>
              </a:r>
              <a:endParaRPr b="0" i="0" sz="1400" u="none" cap="none" strike="noStrike">
                <a:solidFill>
                  <a:srgbClr val="000000"/>
                </a:solidFill>
                <a:latin typeface="Arial"/>
                <a:ea typeface="Arial"/>
                <a:cs typeface="Arial"/>
                <a:sym typeface="Arial"/>
              </a:endParaRPr>
            </a:p>
            <a:p>
              <a:pPr indent="-171450" lvl="1" marL="171450" marR="0" rtl="0" algn="l">
                <a:lnSpc>
                  <a:spcPct val="90000"/>
                </a:lnSpc>
                <a:spcBef>
                  <a:spcPts val="240"/>
                </a:spcBef>
                <a:spcAft>
                  <a:spcPts val="0"/>
                </a:spcAft>
                <a:buClr>
                  <a:schemeClr val="dk1"/>
                </a:buClr>
                <a:buSzPts val="1600"/>
                <a:buFont typeface="Arial"/>
                <a:buChar char="•"/>
              </a:pPr>
              <a:r>
                <a:rPr b="1" i="1" lang="en-US" sz="1600" u="none" cap="none" strike="noStrike">
                  <a:solidFill>
                    <a:schemeClr val="dk1"/>
                  </a:solidFill>
                  <a:latin typeface="Arial"/>
                  <a:ea typeface="Arial"/>
                  <a:cs typeface="Arial"/>
                  <a:sym typeface="Arial"/>
                </a:rPr>
                <a:t>Data</a:t>
              </a:r>
              <a:r>
                <a:rPr b="0" i="0" lang="en-US" sz="1600" u="none" cap="none" strike="noStrike">
                  <a:solidFill>
                    <a:schemeClr val="dk1"/>
                  </a:solidFill>
                  <a:latin typeface="Arial"/>
                  <a:ea typeface="Arial"/>
                  <a:cs typeface="Arial"/>
                  <a:sym typeface="Arial"/>
                </a:rPr>
                <a:t> – IM video on the Website &gt; Upload cert to WebDCU</a:t>
              </a:r>
              <a:endParaRPr b="0" i="0" sz="1400" u="none" cap="none" strike="noStrike">
                <a:solidFill>
                  <a:srgbClr val="000000"/>
                </a:solidFill>
                <a:latin typeface="Arial"/>
                <a:ea typeface="Arial"/>
                <a:cs typeface="Arial"/>
                <a:sym typeface="Arial"/>
              </a:endParaRPr>
            </a:p>
            <a:p>
              <a:pPr indent="-171450" lvl="1" marL="171450" marR="0" rtl="0" algn="l">
                <a:lnSpc>
                  <a:spcPct val="90000"/>
                </a:lnSpc>
                <a:spcBef>
                  <a:spcPts val="240"/>
                </a:spcBef>
                <a:spcAft>
                  <a:spcPts val="0"/>
                </a:spcAft>
                <a:buClr>
                  <a:schemeClr val="dk1"/>
                </a:buClr>
                <a:buSzPts val="1600"/>
                <a:buFont typeface="Arial"/>
                <a:buChar char="•"/>
              </a:pPr>
              <a:r>
                <a:rPr b="1" i="1" lang="en-US" sz="1600" u="none" cap="none" strike="noStrike">
                  <a:solidFill>
                    <a:schemeClr val="dk1"/>
                  </a:solidFill>
                  <a:latin typeface="Arial"/>
                  <a:ea typeface="Arial"/>
                  <a:cs typeface="Arial"/>
                  <a:sym typeface="Arial"/>
                </a:rPr>
                <a:t>Regulatory</a:t>
              </a:r>
              <a:r>
                <a:rPr b="0" i="0" lang="en-US" sz="1600" u="none" cap="none" strike="noStrike">
                  <a:solidFill>
                    <a:schemeClr val="dk1"/>
                  </a:solidFill>
                  <a:latin typeface="Arial"/>
                  <a:ea typeface="Arial"/>
                  <a:cs typeface="Arial"/>
                  <a:sym typeface="Arial"/>
                </a:rPr>
                <a:t> – IM Video on the Website &gt; Upload cert to WebDCU</a:t>
              </a:r>
              <a:endParaRPr b="0" i="0" sz="1600" u="none" cap="none" strike="noStrike">
                <a:solidFill>
                  <a:schemeClr val="dk1"/>
                </a:solidFill>
                <a:latin typeface="Arial"/>
                <a:ea typeface="Arial"/>
                <a:cs typeface="Arial"/>
                <a:sym typeface="Arial"/>
              </a:endParaRPr>
            </a:p>
            <a:p>
              <a:pPr indent="-171450" lvl="2" marL="342900" marR="0" rtl="0" algn="l">
                <a:lnSpc>
                  <a:spcPct val="90000"/>
                </a:lnSpc>
                <a:spcBef>
                  <a:spcPts val="24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Required for KESETT as WebDCUv2 has some new features</a:t>
              </a:r>
              <a:endParaRPr b="0" i="0" sz="1400" u="none" cap="none" strike="noStrike">
                <a:solidFill>
                  <a:srgbClr val="000000"/>
                </a:solidFill>
                <a:latin typeface="Arial"/>
                <a:ea typeface="Arial"/>
                <a:cs typeface="Arial"/>
                <a:sym typeface="Arial"/>
              </a:endParaRPr>
            </a:p>
            <a:p>
              <a:pPr indent="-171450" lvl="1" marL="171450" marR="0" rtl="0" algn="l">
                <a:lnSpc>
                  <a:spcPct val="90000"/>
                </a:lnSpc>
                <a:spcBef>
                  <a:spcPts val="240"/>
                </a:spcBef>
                <a:spcAft>
                  <a:spcPts val="0"/>
                </a:spcAft>
                <a:buClr>
                  <a:schemeClr val="dk1"/>
                </a:buClr>
                <a:buSzPts val="1600"/>
                <a:buFont typeface="Arial"/>
                <a:buChar char="•"/>
              </a:pPr>
              <a:r>
                <a:rPr b="1" i="0" lang="en-US" sz="1600" u="none" cap="none" strike="noStrike">
                  <a:solidFill>
                    <a:schemeClr val="dk1"/>
                  </a:solidFill>
                  <a:latin typeface="Arial"/>
                  <a:ea typeface="Arial"/>
                  <a:cs typeface="Arial"/>
                  <a:sym typeface="Arial"/>
                </a:rPr>
                <a:t>Pharmacy</a:t>
              </a:r>
              <a:r>
                <a:rPr b="0" i="0" lang="en-US" sz="1600" u="none" cap="none" strike="noStrike">
                  <a:solidFill>
                    <a:schemeClr val="dk1"/>
                  </a:solidFill>
                  <a:latin typeface="Arial"/>
                  <a:ea typeface="Arial"/>
                  <a:cs typeface="Arial"/>
                  <a:sym typeface="Arial"/>
                </a:rPr>
                <a:t> – Have pharmacists on the eDOA review the pharmacy manual and sign the attestation on the website &gt; Upload attestation to WebDCU </a:t>
              </a:r>
              <a:endParaRPr b="0" i="0" sz="1400" u="none" cap="none" strike="noStrike">
                <a:solidFill>
                  <a:srgbClr val="000000"/>
                </a:solidFill>
                <a:latin typeface="Arial"/>
                <a:ea typeface="Arial"/>
                <a:cs typeface="Arial"/>
                <a:sym typeface="Arial"/>
              </a:endParaRPr>
            </a:p>
            <a:p>
              <a:pPr indent="-171450" lvl="1" marL="171450" marR="0" rtl="0" algn="l">
                <a:lnSpc>
                  <a:spcPct val="90000"/>
                </a:lnSpc>
                <a:spcBef>
                  <a:spcPts val="240"/>
                </a:spcBef>
                <a:spcAft>
                  <a:spcPts val="0"/>
                </a:spcAft>
                <a:buClr>
                  <a:schemeClr val="dk1"/>
                </a:buClr>
                <a:buSzPts val="1600"/>
                <a:buFont typeface="Arial"/>
                <a:buChar char="•"/>
              </a:pPr>
              <a:r>
                <a:rPr b="1" i="0" lang="en-US" sz="1600" u="none" cap="none" strike="noStrike">
                  <a:solidFill>
                    <a:schemeClr val="dk1"/>
                  </a:solidFill>
                  <a:latin typeface="Arial"/>
                  <a:ea typeface="Arial"/>
                  <a:cs typeface="Arial"/>
                  <a:sym typeface="Arial"/>
                </a:rPr>
                <a:t>Clinical </a:t>
              </a:r>
              <a:r>
                <a:rPr b="0" i="0" lang="en-US" sz="1600" u="none" cap="none" strike="noStrike">
                  <a:solidFill>
                    <a:schemeClr val="dk1"/>
                  </a:solidFill>
                  <a:latin typeface="Arial"/>
                  <a:ea typeface="Arial"/>
                  <a:cs typeface="Arial"/>
                  <a:sym typeface="Arial"/>
                </a:rPr>
                <a:t>– Attestation by the site PI (protocol signature page) &gt; Upload to WebDCU</a:t>
              </a:r>
              <a:endParaRPr b="0" i="0" sz="1400" u="none" cap="none" strike="noStrike">
                <a:solidFill>
                  <a:srgbClr val="000000"/>
                </a:solidFill>
                <a:latin typeface="Arial"/>
                <a:ea typeface="Arial"/>
                <a:cs typeface="Arial"/>
                <a:sym typeface="Arial"/>
              </a:endParaRPr>
            </a:p>
          </p:txBody>
        </p:sp>
        <p:sp>
          <p:nvSpPr>
            <p:cNvPr id="1385" name="Google Shape;1385;g3d422ecfddc_0_275"/>
            <p:cNvSpPr/>
            <p:nvPr/>
          </p:nvSpPr>
          <p:spPr>
            <a:xfrm>
              <a:off x="535990" y="2230342"/>
              <a:ext cx="7503900" cy="472200"/>
            </a:xfrm>
            <a:prstGeom prst="roundRect">
              <a:avLst>
                <a:gd fmla="val 16667" name="adj"/>
              </a:avLst>
            </a:prstGeom>
            <a:solidFill>
              <a:srgbClr val="AB84C6"/>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6" name="Google Shape;1386;g3d422ecfddc_0_275"/>
            <p:cNvSpPr txBox="1"/>
            <p:nvPr/>
          </p:nvSpPr>
          <p:spPr>
            <a:xfrm>
              <a:off x="559047" y="2253399"/>
              <a:ext cx="7457700" cy="426300"/>
            </a:xfrm>
            <a:prstGeom prst="rect">
              <a:avLst/>
            </a:prstGeom>
            <a:noFill/>
            <a:ln>
              <a:noFill/>
            </a:ln>
          </p:spPr>
          <p:txBody>
            <a:bodyPr anchorCtr="0" anchor="ctr" bIns="0" lIns="283625" spcFirstLastPara="1" rIns="283625" wrap="square" tIns="0">
              <a:noAutofit/>
            </a:bodyPr>
            <a:lstStyle/>
            <a:p>
              <a:pPr indent="0" lvl="0" marL="0" marR="0" rtl="0" algn="l">
                <a:lnSpc>
                  <a:spcPct val="90000"/>
                </a:lnSpc>
                <a:spcBef>
                  <a:spcPts val="0"/>
                </a:spcBef>
                <a:spcAft>
                  <a:spcPts val="0"/>
                </a:spcAft>
                <a:buClr>
                  <a:schemeClr val="lt1"/>
                </a:buClr>
                <a:buSzPts val="1600"/>
                <a:buFont typeface="Arial"/>
                <a:buNone/>
              </a:pPr>
              <a:r>
                <a:rPr b="0" i="0" lang="en-US" sz="1600" u="none" cap="none" strike="noStrike">
                  <a:solidFill>
                    <a:schemeClr val="lt1"/>
                  </a:solidFill>
                  <a:latin typeface="Arial"/>
                  <a:ea typeface="Arial"/>
                  <a:cs typeface="Arial"/>
                  <a:sym typeface="Arial"/>
                </a:rPr>
                <a:t>Training</a:t>
              </a:r>
              <a:endParaRPr b="0" i="0" sz="1400" u="none" cap="none" strike="noStrike">
                <a:solidFill>
                  <a:srgbClr val="000000"/>
                </a:solidFill>
                <a:latin typeface="Arial"/>
                <a:ea typeface="Arial"/>
                <a:cs typeface="Arial"/>
                <a:sym typeface="Arial"/>
              </a:endParaRPr>
            </a:p>
          </p:txBody>
        </p:sp>
      </p:grpSp>
      <p:sp>
        <p:nvSpPr>
          <p:cNvPr id="1387" name="Google Shape;1387;g3d422ecfddc_0_275"/>
          <p:cNvSpPr/>
          <p:nvPr/>
        </p:nvSpPr>
        <p:spPr>
          <a:xfrm>
            <a:off x="1376395" y="4383197"/>
            <a:ext cx="231600" cy="783000"/>
          </a:xfrm>
          <a:prstGeom prst="leftBracket">
            <a:avLst>
              <a:gd fmla="val 8333" name="adj"/>
            </a:avLst>
          </a:prstGeom>
          <a:noFill/>
          <a:ln cap="flat" cmpd="sng" w="1905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88" name="Google Shape;1388;g3d422ecfddc_0_275"/>
          <p:cNvSpPr txBox="1"/>
          <p:nvPr/>
        </p:nvSpPr>
        <p:spPr>
          <a:xfrm>
            <a:off x="736108" y="4513092"/>
            <a:ext cx="776400" cy="523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Study Team</a:t>
            </a:r>
            <a:endParaRPr b="0" i="0" sz="1400" u="none" cap="none" strike="noStrike">
              <a:solidFill>
                <a:srgbClr val="000000"/>
              </a:solidFill>
              <a:latin typeface="Arial"/>
              <a:ea typeface="Arial"/>
              <a:cs typeface="Arial"/>
              <a:sym typeface="Arial"/>
            </a:endParaRPr>
          </a:p>
        </p:txBody>
      </p:sp>
      <p:pic>
        <p:nvPicPr>
          <p:cNvPr descr="A close-up of a logo&#10;&#10;AI-generated content may be incorrect." id="1389" name="Google Shape;1389;g3d422ecfddc_0_275"/>
          <p:cNvPicPr preferRelativeResize="0"/>
          <p:nvPr>
            <p:ph idx="1" type="body"/>
          </p:nvPr>
        </p:nvPicPr>
        <p:blipFill rotWithShape="1">
          <a:blip r:embed="rId3">
            <a:alphaModFix/>
          </a:blip>
          <a:srcRect b="0" l="0" r="0" t="0"/>
          <a:stretch/>
        </p:blipFill>
        <p:spPr>
          <a:xfrm>
            <a:off x="10628025" y="6103325"/>
            <a:ext cx="1369500" cy="606300"/>
          </a:xfrm>
          <a:prstGeom prst="rect">
            <a:avLst/>
          </a:prstGeom>
          <a:noFill/>
          <a:ln>
            <a:noFill/>
          </a:ln>
        </p:spPr>
      </p:pic>
      <p:sp>
        <p:nvSpPr>
          <p:cNvPr id="1390" name="Google Shape;1390;g3d422ecfddc_0_275"/>
          <p:cNvSpPr/>
          <p:nvPr/>
        </p:nvSpPr>
        <p:spPr>
          <a:xfrm>
            <a:off x="981200" y="973775"/>
            <a:ext cx="531300" cy="523200"/>
          </a:xfrm>
          <a:prstGeom prst="star4">
            <a:avLst>
              <a:gd fmla="val 12500"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1" name="Google Shape;1391;g3d422ecfddc_0_275"/>
          <p:cNvSpPr txBox="1"/>
          <p:nvPr>
            <p:ph type="title"/>
          </p:nvPr>
        </p:nvSpPr>
        <p:spPr>
          <a:xfrm>
            <a:off x="1608000" y="796775"/>
            <a:ext cx="9348900" cy="877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sz="2400">
                <a:latin typeface="Arial"/>
                <a:ea typeface="Arial"/>
                <a:cs typeface="Arial"/>
                <a:sym typeface="Arial"/>
              </a:rPr>
              <a:t>Use the checklist! </a:t>
            </a:r>
            <a:r>
              <a:rPr i="1" lang="en-US" sz="2400" u="sng">
                <a:solidFill>
                  <a:schemeClr val="hlink"/>
                </a:solidFill>
                <a:latin typeface="Arial"/>
                <a:ea typeface="Arial"/>
                <a:cs typeface="Arial"/>
                <a:sym typeface="Arial"/>
                <a:hlinkClick r:id="rId4"/>
              </a:rPr>
              <a:t>KESETT.org</a:t>
            </a:r>
            <a:r>
              <a:rPr i="1" lang="en-US" sz="2400">
                <a:latin typeface="Arial"/>
                <a:ea typeface="Arial"/>
                <a:cs typeface="Arial"/>
                <a:sym typeface="Arial"/>
              </a:rPr>
              <a:t> &gt; Getting started &gt; Blue button </a:t>
            </a:r>
            <a:endParaRPr i="1" sz="2400">
              <a:latin typeface="Arial"/>
              <a:ea typeface="Arial"/>
              <a:cs typeface="Arial"/>
              <a:sym typeface="Arial"/>
            </a:endParaRPr>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95" name="Shape 1395"/>
        <p:cNvGrpSpPr/>
        <p:nvPr/>
      </p:nvGrpSpPr>
      <p:grpSpPr>
        <a:xfrm>
          <a:off x="0" y="0"/>
          <a:ext cx="0" cy="0"/>
          <a:chOff x="0" y="0"/>
          <a:chExt cx="0" cy="0"/>
        </a:xfrm>
      </p:grpSpPr>
      <p:sp>
        <p:nvSpPr>
          <p:cNvPr id="1396" name="Google Shape;1396;g3d422ecfddc_0_298"/>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rPr lang="en-US">
                <a:latin typeface="Arial"/>
                <a:ea typeface="Arial"/>
                <a:cs typeface="Arial"/>
                <a:sym typeface="Arial"/>
              </a:rPr>
              <a:t>Site Addresses</a:t>
            </a:r>
            <a:endParaRPr>
              <a:latin typeface="Arial"/>
              <a:ea typeface="Arial"/>
              <a:cs typeface="Arial"/>
              <a:sym typeface="Arial"/>
            </a:endParaRPr>
          </a:p>
        </p:txBody>
      </p:sp>
      <p:sp>
        <p:nvSpPr>
          <p:cNvPr id="1397" name="Google Shape;1397;g3d422ecfddc_0_298"/>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1398" name="Google Shape;1398;g3d422ecfddc_0_298"/>
          <p:cNvPicPr preferRelativeResize="0"/>
          <p:nvPr/>
        </p:nvPicPr>
        <p:blipFill rotWithShape="1">
          <a:blip r:embed="rId3">
            <a:alphaModFix/>
          </a:blip>
          <a:srcRect b="0" l="0" r="0" t="25893"/>
          <a:stretch/>
        </p:blipFill>
        <p:spPr>
          <a:xfrm>
            <a:off x="415601" y="1536650"/>
            <a:ext cx="11360800" cy="2146983"/>
          </a:xfrm>
          <a:prstGeom prst="rect">
            <a:avLst/>
          </a:prstGeom>
          <a:noFill/>
          <a:ln>
            <a:noFill/>
          </a:ln>
        </p:spPr>
      </p:pic>
      <p:pic>
        <p:nvPicPr>
          <p:cNvPr id="1399" name="Google Shape;1399;g3d422ecfddc_0_298"/>
          <p:cNvPicPr preferRelativeResize="0"/>
          <p:nvPr/>
        </p:nvPicPr>
        <p:blipFill rotWithShape="1">
          <a:blip r:embed="rId4">
            <a:alphaModFix/>
          </a:blip>
          <a:srcRect b="0" l="0" r="8534" t="0"/>
          <a:stretch/>
        </p:blipFill>
        <p:spPr>
          <a:xfrm>
            <a:off x="273268" y="3850237"/>
            <a:ext cx="11645466" cy="1763993"/>
          </a:xfrm>
          <a:prstGeom prst="rect">
            <a:avLst/>
          </a:prstGeom>
          <a:noFill/>
          <a:ln>
            <a:noFill/>
          </a:ln>
        </p:spPr>
      </p:pic>
      <p:pic>
        <p:nvPicPr>
          <p:cNvPr id="1400" name="Google Shape;1400;g3d422ecfddc_0_298" title="kesett logo with eeg 3.png"/>
          <p:cNvPicPr preferRelativeResize="0"/>
          <p:nvPr/>
        </p:nvPicPr>
        <p:blipFill rotWithShape="1">
          <a:blip r:embed="rId5">
            <a:alphaModFix/>
          </a:blip>
          <a:srcRect b="0" l="0" r="0" t="0"/>
          <a:stretch/>
        </p:blipFill>
        <p:spPr>
          <a:xfrm>
            <a:off x="10090132" y="5837900"/>
            <a:ext cx="1970934" cy="928333"/>
          </a:xfrm>
          <a:prstGeom prst="rect">
            <a:avLst/>
          </a:prstGeom>
          <a:noFill/>
          <a:ln>
            <a:noFill/>
          </a:ln>
        </p:spPr>
      </p:pic>
      <p:pic>
        <p:nvPicPr>
          <p:cNvPr id="1401" name="Google Shape;1401;g3d422ecfddc_0_298" title="SIREN-Acronym Only.png"/>
          <p:cNvPicPr preferRelativeResize="0"/>
          <p:nvPr/>
        </p:nvPicPr>
        <p:blipFill rotWithShape="1">
          <a:blip r:embed="rId6">
            <a:alphaModFix/>
          </a:blip>
          <a:srcRect b="0" l="0" r="0" t="0"/>
          <a:stretch/>
        </p:blipFill>
        <p:spPr>
          <a:xfrm>
            <a:off x="0" y="5675500"/>
            <a:ext cx="2229436" cy="1253133"/>
          </a:xfrm>
          <a:prstGeom prst="rect">
            <a:avLst/>
          </a:prstGeom>
          <a:noFill/>
          <a:ln>
            <a:noFill/>
          </a:ln>
        </p:spPr>
      </p:pic>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05" name="Shape 1405"/>
        <p:cNvGrpSpPr/>
        <p:nvPr/>
      </p:nvGrpSpPr>
      <p:grpSpPr>
        <a:xfrm>
          <a:off x="0" y="0"/>
          <a:ext cx="0" cy="0"/>
          <a:chOff x="0" y="0"/>
          <a:chExt cx="0" cy="0"/>
        </a:xfrm>
      </p:grpSpPr>
      <p:sp>
        <p:nvSpPr>
          <p:cNvPr id="1406" name="Google Shape;1406;g3d422ecfddc_0_307"/>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rPr lang="en-US">
                <a:latin typeface="Arial"/>
                <a:ea typeface="Arial"/>
                <a:cs typeface="Arial"/>
                <a:sym typeface="Arial"/>
              </a:rPr>
              <a:t>Regulatory Documents</a:t>
            </a:r>
            <a:endParaRPr>
              <a:latin typeface="Arial"/>
              <a:ea typeface="Arial"/>
              <a:cs typeface="Arial"/>
              <a:sym typeface="Arial"/>
            </a:endParaRPr>
          </a:p>
        </p:txBody>
      </p:sp>
      <p:sp>
        <p:nvSpPr>
          <p:cNvPr id="1407" name="Google Shape;1407;g3d422ecfddc_0_307"/>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1408" name="Google Shape;1408;g3d422ecfddc_0_307" title="SIREN-Acronym Only.png"/>
          <p:cNvPicPr preferRelativeResize="0"/>
          <p:nvPr/>
        </p:nvPicPr>
        <p:blipFill rotWithShape="1">
          <a:blip r:embed="rId3">
            <a:alphaModFix/>
          </a:blip>
          <a:srcRect b="0" l="0" r="0" t="0"/>
          <a:stretch/>
        </p:blipFill>
        <p:spPr>
          <a:xfrm>
            <a:off x="0" y="5675500"/>
            <a:ext cx="2229436" cy="1253133"/>
          </a:xfrm>
          <a:prstGeom prst="rect">
            <a:avLst/>
          </a:prstGeom>
          <a:noFill/>
          <a:ln>
            <a:noFill/>
          </a:ln>
        </p:spPr>
      </p:pic>
      <p:pic>
        <p:nvPicPr>
          <p:cNvPr id="1409" name="Google Shape;1409;g3d422ecfddc_0_307" title="kesett logo with eeg 3.png"/>
          <p:cNvPicPr preferRelativeResize="0"/>
          <p:nvPr/>
        </p:nvPicPr>
        <p:blipFill rotWithShape="1">
          <a:blip r:embed="rId4">
            <a:alphaModFix/>
          </a:blip>
          <a:srcRect b="0" l="0" r="0" t="0"/>
          <a:stretch/>
        </p:blipFill>
        <p:spPr>
          <a:xfrm>
            <a:off x="10090132" y="5837900"/>
            <a:ext cx="1970934" cy="928333"/>
          </a:xfrm>
          <a:prstGeom prst="rect">
            <a:avLst/>
          </a:prstGeom>
          <a:noFill/>
          <a:ln>
            <a:noFill/>
          </a:ln>
        </p:spPr>
      </p:pic>
      <p:pic>
        <p:nvPicPr>
          <p:cNvPr id="1410" name="Google Shape;1410;g3d422ecfddc_0_307"/>
          <p:cNvPicPr preferRelativeResize="0"/>
          <p:nvPr/>
        </p:nvPicPr>
        <p:blipFill rotWithShape="1">
          <a:blip r:embed="rId5">
            <a:alphaModFix/>
          </a:blip>
          <a:srcRect b="0" l="0" r="13778" t="0"/>
          <a:stretch/>
        </p:blipFill>
        <p:spPr>
          <a:xfrm>
            <a:off x="746708" y="1356967"/>
            <a:ext cx="10512534" cy="4385416"/>
          </a:xfrm>
          <a:prstGeom prst="rect">
            <a:avLst/>
          </a:prstGeom>
          <a:noFill/>
          <a:ln>
            <a:noFill/>
          </a:ln>
        </p:spPr>
      </p:pic>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14" name="Shape 1414"/>
        <p:cNvGrpSpPr/>
        <p:nvPr/>
      </p:nvGrpSpPr>
      <p:grpSpPr>
        <a:xfrm>
          <a:off x="0" y="0"/>
          <a:ext cx="0" cy="0"/>
          <a:chOff x="0" y="0"/>
          <a:chExt cx="0" cy="0"/>
        </a:xfrm>
      </p:grpSpPr>
      <p:sp>
        <p:nvSpPr>
          <p:cNvPr id="1415" name="Google Shape;1415;g3d422ecfddc_0_315"/>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rPr lang="en-US">
                <a:latin typeface="Arial"/>
                <a:ea typeface="Arial"/>
                <a:cs typeface="Arial"/>
                <a:sym typeface="Arial"/>
              </a:rPr>
              <a:t>Regulatory Documents</a:t>
            </a:r>
            <a:endParaRPr>
              <a:latin typeface="Arial"/>
              <a:ea typeface="Arial"/>
              <a:cs typeface="Arial"/>
              <a:sym typeface="Arial"/>
            </a:endParaRPr>
          </a:p>
        </p:txBody>
      </p:sp>
      <p:sp>
        <p:nvSpPr>
          <p:cNvPr id="1416" name="Google Shape;1416;g3d422ecfddc_0_315"/>
          <p:cNvSpPr txBox="1"/>
          <p:nvPr>
            <p:ph idx="1" type="body"/>
          </p:nvPr>
        </p:nvSpPr>
        <p:spPr>
          <a:xfrm>
            <a:off x="2184400" y="1536633"/>
            <a:ext cx="7823100" cy="3798300"/>
          </a:xfrm>
          <a:prstGeom prst="rect">
            <a:avLst/>
          </a:prstGeom>
          <a:noFill/>
          <a:ln>
            <a:noFill/>
          </a:ln>
        </p:spPr>
        <p:txBody>
          <a:bodyPr anchorCtr="0" anchor="t" bIns="121900" lIns="121900" spcFirstLastPara="1" rIns="121900" wrap="square" tIns="121900">
            <a:normAutofit/>
          </a:bodyPr>
          <a:lstStyle/>
          <a:p>
            <a:pPr indent="0" lvl="0" marL="0" rtl="0" algn="l">
              <a:lnSpc>
                <a:spcPct val="90000"/>
              </a:lnSpc>
              <a:spcBef>
                <a:spcPts val="0"/>
              </a:spcBef>
              <a:spcAft>
                <a:spcPts val="1600"/>
              </a:spcAft>
              <a:buClr>
                <a:schemeClr val="dk1"/>
              </a:buClr>
              <a:buSzPts val="1800"/>
              <a:buNone/>
            </a:pPr>
            <a:r>
              <a:t/>
            </a:r>
            <a:endParaRPr/>
          </a:p>
        </p:txBody>
      </p:sp>
      <p:sp>
        <p:nvSpPr>
          <p:cNvPr id="1417" name="Google Shape;1417;g3d422ecfddc_0_315"/>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1418" name="Google Shape;1418;g3d422ecfddc_0_315" title="SIREN-Acronym Only.png"/>
          <p:cNvPicPr preferRelativeResize="0"/>
          <p:nvPr/>
        </p:nvPicPr>
        <p:blipFill rotWithShape="1">
          <a:blip r:embed="rId3">
            <a:alphaModFix/>
          </a:blip>
          <a:srcRect b="0" l="0" r="0" t="0"/>
          <a:stretch/>
        </p:blipFill>
        <p:spPr>
          <a:xfrm>
            <a:off x="0" y="5675500"/>
            <a:ext cx="2229436" cy="1253133"/>
          </a:xfrm>
          <a:prstGeom prst="rect">
            <a:avLst/>
          </a:prstGeom>
          <a:noFill/>
          <a:ln>
            <a:noFill/>
          </a:ln>
        </p:spPr>
      </p:pic>
      <p:pic>
        <p:nvPicPr>
          <p:cNvPr id="1419" name="Google Shape;1419;g3d422ecfddc_0_315" title="kesett logo with eeg 3.png"/>
          <p:cNvPicPr preferRelativeResize="0"/>
          <p:nvPr/>
        </p:nvPicPr>
        <p:blipFill rotWithShape="1">
          <a:blip r:embed="rId4">
            <a:alphaModFix/>
          </a:blip>
          <a:srcRect b="0" l="0" r="0" t="0"/>
          <a:stretch/>
        </p:blipFill>
        <p:spPr>
          <a:xfrm>
            <a:off x="10090132" y="5837900"/>
            <a:ext cx="1970934" cy="928333"/>
          </a:xfrm>
          <a:prstGeom prst="rect">
            <a:avLst/>
          </a:prstGeom>
          <a:noFill/>
          <a:ln>
            <a:noFill/>
          </a:ln>
        </p:spPr>
      </p:pic>
      <p:pic>
        <p:nvPicPr>
          <p:cNvPr id="1420" name="Google Shape;1420;g3d422ecfddc_0_315"/>
          <p:cNvPicPr preferRelativeResize="0"/>
          <p:nvPr/>
        </p:nvPicPr>
        <p:blipFill rotWithShape="1">
          <a:blip r:embed="rId5">
            <a:alphaModFix/>
          </a:blip>
          <a:srcRect b="0" l="0" r="0" t="0"/>
          <a:stretch/>
        </p:blipFill>
        <p:spPr>
          <a:xfrm>
            <a:off x="2184400" y="1701800"/>
            <a:ext cx="7823200" cy="3454400"/>
          </a:xfrm>
          <a:prstGeom prst="rect">
            <a:avLst/>
          </a:prstGeom>
          <a:noFill/>
          <a:ln>
            <a:noFill/>
          </a:ln>
        </p:spPr>
      </p:pic>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24" name="Shape 1424"/>
        <p:cNvGrpSpPr/>
        <p:nvPr/>
      </p:nvGrpSpPr>
      <p:grpSpPr>
        <a:xfrm>
          <a:off x="0" y="0"/>
          <a:ext cx="0" cy="0"/>
          <a:chOff x="0" y="0"/>
          <a:chExt cx="0" cy="0"/>
        </a:xfrm>
      </p:grpSpPr>
      <p:sp>
        <p:nvSpPr>
          <p:cNvPr id="1425" name="Google Shape;1425;g3d422ecfddc_0_324"/>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rPr lang="en-US">
                <a:latin typeface="Arial"/>
                <a:ea typeface="Arial"/>
                <a:cs typeface="Arial"/>
                <a:sym typeface="Arial"/>
              </a:rPr>
              <a:t>Regulatory Documents</a:t>
            </a:r>
            <a:endParaRPr>
              <a:latin typeface="Arial"/>
              <a:ea typeface="Arial"/>
              <a:cs typeface="Arial"/>
              <a:sym typeface="Arial"/>
            </a:endParaRPr>
          </a:p>
        </p:txBody>
      </p:sp>
      <p:sp>
        <p:nvSpPr>
          <p:cNvPr id="1426" name="Google Shape;1426;g3d422ecfddc_0_324"/>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1427" name="Google Shape;1427;g3d422ecfddc_0_324" title="SIREN-Acronym Only.png"/>
          <p:cNvPicPr preferRelativeResize="0"/>
          <p:nvPr/>
        </p:nvPicPr>
        <p:blipFill rotWithShape="1">
          <a:blip r:embed="rId3">
            <a:alphaModFix/>
          </a:blip>
          <a:srcRect b="0" l="0" r="0" t="0"/>
          <a:stretch/>
        </p:blipFill>
        <p:spPr>
          <a:xfrm>
            <a:off x="0" y="5675500"/>
            <a:ext cx="2229436" cy="1253133"/>
          </a:xfrm>
          <a:prstGeom prst="rect">
            <a:avLst/>
          </a:prstGeom>
          <a:noFill/>
          <a:ln>
            <a:noFill/>
          </a:ln>
        </p:spPr>
      </p:pic>
      <p:pic>
        <p:nvPicPr>
          <p:cNvPr id="1428" name="Google Shape;1428;g3d422ecfddc_0_324" title="kesett logo with eeg 3.png"/>
          <p:cNvPicPr preferRelativeResize="0"/>
          <p:nvPr/>
        </p:nvPicPr>
        <p:blipFill rotWithShape="1">
          <a:blip r:embed="rId4">
            <a:alphaModFix/>
          </a:blip>
          <a:srcRect b="0" l="0" r="0" t="0"/>
          <a:stretch/>
        </p:blipFill>
        <p:spPr>
          <a:xfrm>
            <a:off x="10090132" y="5837900"/>
            <a:ext cx="1970934" cy="928333"/>
          </a:xfrm>
          <a:prstGeom prst="rect">
            <a:avLst/>
          </a:prstGeom>
          <a:noFill/>
          <a:ln>
            <a:noFill/>
          </a:ln>
        </p:spPr>
      </p:pic>
      <p:pic>
        <p:nvPicPr>
          <p:cNvPr id="1429" name="Google Shape;1429;g3d422ecfddc_0_324"/>
          <p:cNvPicPr preferRelativeResize="0"/>
          <p:nvPr/>
        </p:nvPicPr>
        <p:blipFill rotWithShape="1">
          <a:blip r:embed="rId5">
            <a:alphaModFix/>
          </a:blip>
          <a:srcRect b="0" l="0" r="0" t="0"/>
          <a:stretch/>
        </p:blipFill>
        <p:spPr>
          <a:xfrm>
            <a:off x="857250" y="1356967"/>
            <a:ext cx="9808326" cy="4702333"/>
          </a:xfrm>
          <a:prstGeom prst="rect">
            <a:avLst/>
          </a:prstGeom>
          <a:noFill/>
          <a:ln>
            <a:noFill/>
          </a:ln>
        </p:spPr>
      </p:pic>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33" name="Shape 1433"/>
        <p:cNvGrpSpPr/>
        <p:nvPr/>
      </p:nvGrpSpPr>
      <p:grpSpPr>
        <a:xfrm>
          <a:off x="0" y="0"/>
          <a:ext cx="0" cy="0"/>
          <a:chOff x="0" y="0"/>
          <a:chExt cx="0" cy="0"/>
        </a:xfrm>
      </p:grpSpPr>
      <p:sp>
        <p:nvSpPr>
          <p:cNvPr id="1434" name="Google Shape;1434;g3d422ecfddc_0_332"/>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rPr lang="en-US">
                <a:latin typeface="Arial"/>
                <a:ea typeface="Arial"/>
                <a:cs typeface="Arial"/>
                <a:sym typeface="Arial"/>
              </a:rPr>
              <a:t>Regulatory Documents</a:t>
            </a:r>
            <a:endParaRPr>
              <a:latin typeface="Arial"/>
              <a:ea typeface="Arial"/>
              <a:cs typeface="Arial"/>
              <a:sym typeface="Arial"/>
            </a:endParaRPr>
          </a:p>
        </p:txBody>
      </p:sp>
      <p:sp>
        <p:nvSpPr>
          <p:cNvPr id="1435" name="Google Shape;1435;g3d422ecfddc_0_332"/>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1436" name="Google Shape;1436;g3d422ecfddc_0_332" title="SIREN-Acronym Only.png"/>
          <p:cNvPicPr preferRelativeResize="0"/>
          <p:nvPr/>
        </p:nvPicPr>
        <p:blipFill rotWithShape="1">
          <a:blip r:embed="rId3">
            <a:alphaModFix/>
          </a:blip>
          <a:srcRect b="0" l="0" r="0" t="0"/>
          <a:stretch/>
        </p:blipFill>
        <p:spPr>
          <a:xfrm>
            <a:off x="0" y="5675500"/>
            <a:ext cx="2229436" cy="1253133"/>
          </a:xfrm>
          <a:prstGeom prst="rect">
            <a:avLst/>
          </a:prstGeom>
          <a:noFill/>
          <a:ln>
            <a:noFill/>
          </a:ln>
        </p:spPr>
      </p:pic>
      <p:pic>
        <p:nvPicPr>
          <p:cNvPr id="1437" name="Google Shape;1437;g3d422ecfddc_0_332" title="kesett logo with eeg 3.png"/>
          <p:cNvPicPr preferRelativeResize="0"/>
          <p:nvPr/>
        </p:nvPicPr>
        <p:blipFill rotWithShape="1">
          <a:blip r:embed="rId4">
            <a:alphaModFix/>
          </a:blip>
          <a:srcRect b="0" l="0" r="0" t="0"/>
          <a:stretch/>
        </p:blipFill>
        <p:spPr>
          <a:xfrm>
            <a:off x="10090132" y="5837900"/>
            <a:ext cx="1970934" cy="928333"/>
          </a:xfrm>
          <a:prstGeom prst="rect">
            <a:avLst/>
          </a:prstGeom>
          <a:noFill/>
          <a:ln>
            <a:noFill/>
          </a:ln>
        </p:spPr>
      </p:pic>
      <p:pic>
        <p:nvPicPr>
          <p:cNvPr id="1438" name="Google Shape;1438;g3d422ecfddc_0_332"/>
          <p:cNvPicPr preferRelativeResize="0"/>
          <p:nvPr/>
        </p:nvPicPr>
        <p:blipFill rotWithShape="1">
          <a:blip r:embed="rId5">
            <a:alphaModFix/>
          </a:blip>
          <a:srcRect b="0" l="0" r="0" t="0"/>
          <a:stretch/>
        </p:blipFill>
        <p:spPr>
          <a:xfrm>
            <a:off x="254875" y="2260188"/>
            <a:ext cx="11573298" cy="2512088"/>
          </a:xfrm>
          <a:prstGeom prst="rect">
            <a:avLst/>
          </a:prstGeom>
          <a:noFill/>
          <a:ln>
            <a:noFill/>
          </a:ln>
        </p:spPr>
      </p:pic>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42" name="Shape 1442"/>
        <p:cNvGrpSpPr/>
        <p:nvPr/>
      </p:nvGrpSpPr>
      <p:grpSpPr>
        <a:xfrm>
          <a:off x="0" y="0"/>
          <a:ext cx="0" cy="0"/>
          <a:chOff x="0" y="0"/>
          <a:chExt cx="0" cy="0"/>
        </a:xfrm>
      </p:grpSpPr>
      <p:sp>
        <p:nvSpPr>
          <p:cNvPr id="1443" name="Google Shape;1443;g3d422ecfddc_0_340"/>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rPr lang="en-US">
                <a:latin typeface="Arial"/>
                <a:ea typeface="Arial"/>
                <a:cs typeface="Arial"/>
                <a:sym typeface="Arial"/>
              </a:rPr>
              <a:t>EFIC</a:t>
            </a:r>
            <a:endParaRPr>
              <a:latin typeface="Arial"/>
              <a:ea typeface="Arial"/>
              <a:cs typeface="Arial"/>
              <a:sym typeface="Arial"/>
            </a:endParaRPr>
          </a:p>
        </p:txBody>
      </p:sp>
      <p:sp>
        <p:nvSpPr>
          <p:cNvPr id="1444" name="Google Shape;1444;g3d422ecfddc_0_340"/>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1445" name="Google Shape;1445;g3d422ecfddc_0_340" title="SIREN-Acronym Only.png"/>
          <p:cNvPicPr preferRelativeResize="0"/>
          <p:nvPr/>
        </p:nvPicPr>
        <p:blipFill rotWithShape="1">
          <a:blip r:embed="rId3">
            <a:alphaModFix/>
          </a:blip>
          <a:srcRect b="0" l="0" r="0" t="0"/>
          <a:stretch/>
        </p:blipFill>
        <p:spPr>
          <a:xfrm>
            <a:off x="0" y="5675500"/>
            <a:ext cx="2229436" cy="1253133"/>
          </a:xfrm>
          <a:prstGeom prst="rect">
            <a:avLst/>
          </a:prstGeom>
          <a:noFill/>
          <a:ln>
            <a:noFill/>
          </a:ln>
        </p:spPr>
      </p:pic>
      <p:pic>
        <p:nvPicPr>
          <p:cNvPr id="1446" name="Google Shape;1446;g3d422ecfddc_0_340" title="kesett logo with eeg 3.png"/>
          <p:cNvPicPr preferRelativeResize="0"/>
          <p:nvPr/>
        </p:nvPicPr>
        <p:blipFill rotWithShape="1">
          <a:blip r:embed="rId4">
            <a:alphaModFix/>
          </a:blip>
          <a:srcRect b="0" l="0" r="0" t="0"/>
          <a:stretch/>
        </p:blipFill>
        <p:spPr>
          <a:xfrm>
            <a:off x="10090132" y="5837900"/>
            <a:ext cx="1970934" cy="928333"/>
          </a:xfrm>
          <a:prstGeom prst="rect">
            <a:avLst/>
          </a:prstGeom>
          <a:noFill/>
          <a:ln>
            <a:noFill/>
          </a:ln>
        </p:spPr>
      </p:pic>
      <p:pic>
        <p:nvPicPr>
          <p:cNvPr id="1447" name="Google Shape;1447;g3d422ecfddc_0_340"/>
          <p:cNvPicPr preferRelativeResize="0"/>
          <p:nvPr/>
        </p:nvPicPr>
        <p:blipFill rotWithShape="1">
          <a:blip r:embed="rId5">
            <a:alphaModFix/>
          </a:blip>
          <a:srcRect b="0" l="0" r="0" t="0"/>
          <a:stretch/>
        </p:blipFill>
        <p:spPr>
          <a:xfrm>
            <a:off x="630463" y="1428200"/>
            <a:ext cx="10931077" cy="4338475"/>
          </a:xfrm>
          <a:prstGeom prst="rect">
            <a:avLst/>
          </a:prstGeom>
          <a:noFill/>
          <a:ln>
            <a:noFill/>
          </a:ln>
        </p:spPr>
      </p:pic>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51" name="Shape 1451"/>
        <p:cNvGrpSpPr/>
        <p:nvPr/>
      </p:nvGrpSpPr>
      <p:grpSpPr>
        <a:xfrm>
          <a:off x="0" y="0"/>
          <a:ext cx="0" cy="0"/>
          <a:chOff x="0" y="0"/>
          <a:chExt cx="0" cy="0"/>
        </a:xfrm>
      </p:grpSpPr>
      <p:sp>
        <p:nvSpPr>
          <p:cNvPr id="1452" name="Google Shape;1452;g3d422ecfddc_0_348"/>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Readiness Calls SOP</a:t>
            </a:r>
            <a:endParaRPr>
              <a:solidFill>
                <a:srgbClr val="743192"/>
              </a:solidFill>
              <a:latin typeface="Arial"/>
              <a:ea typeface="Arial"/>
              <a:cs typeface="Arial"/>
              <a:sym typeface="Arial"/>
            </a:endParaRPr>
          </a:p>
        </p:txBody>
      </p:sp>
      <p:pic>
        <p:nvPicPr>
          <p:cNvPr descr="A close-up of a logo&#10;&#10;AI-generated content may be incorrect." id="1453" name="Google Shape;1453;g3d422ecfddc_0_348"/>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454" name="Google Shape;1454;g3d422ecfddc_0_348"/>
          <p:cNvSpPr txBox="1"/>
          <p:nvPr/>
        </p:nvSpPr>
        <p:spPr>
          <a:xfrm>
            <a:off x="517792" y="1284303"/>
            <a:ext cx="11138100" cy="54489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Vince/Megan will contact site to schedule once EFIC report is finalized by UAB and CIRB submission is complete/in queue</a:t>
            </a:r>
            <a:endParaRPr b="0" i="0" sz="3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0" lvl="0" marL="91440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Once scheduled, we will share the site-specific Readiness Checklist </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Site study team completes Checklist </a:t>
            </a:r>
            <a:r>
              <a:rPr b="0" i="0" lang="en-US" sz="3000" u="sng" cap="none" strike="noStrike">
                <a:solidFill>
                  <a:schemeClr val="dk1"/>
                </a:solidFill>
                <a:latin typeface="Arial"/>
                <a:ea typeface="Arial"/>
                <a:cs typeface="Arial"/>
                <a:sym typeface="Arial"/>
              </a:rPr>
              <a:t>at least 24-48 hours in advance</a:t>
            </a:r>
            <a:r>
              <a:rPr b="0" i="0" lang="en-US" sz="3000" u="none" cap="none" strike="noStrike">
                <a:solidFill>
                  <a:schemeClr val="dk1"/>
                </a:solidFill>
                <a:latin typeface="Arial"/>
                <a:ea typeface="Arial"/>
                <a:cs typeface="Arial"/>
                <a:sym typeface="Arial"/>
              </a:rPr>
              <a:t> to confirm call</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Aim to have very few/no remaining action items after the call</a:t>
            </a:r>
            <a:endParaRPr b="0"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graphicFrame>
        <p:nvGraphicFramePr>
          <p:cNvPr id="1455" name="Google Shape;1455;g3d422ecfddc_0_348"/>
          <p:cNvGraphicFramePr/>
          <p:nvPr/>
        </p:nvGraphicFramePr>
        <p:xfrm>
          <a:off x="952500" y="2430378"/>
          <a:ext cx="3000000" cy="3000000"/>
        </p:xfrm>
        <a:graphic>
          <a:graphicData uri="http://schemas.openxmlformats.org/drawingml/2006/table">
            <a:tbl>
              <a:tblPr>
                <a:noFill/>
                <a:tableStyleId>{48792ED4-F822-4C4B-A564-D2FAD31978A1}</a:tableStyleId>
              </a:tblPr>
              <a:tblGrid>
                <a:gridCol w="3315325"/>
                <a:gridCol w="6971675"/>
              </a:tblGrid>
              <a:tr h="381000">
                <a:tc>
                  <a:txBody>
                    <a:bodyPr/>
                    <a:lstStyle/>
                    <a:p>
                      <a:pPr indent="0" lvl="0" marL="0" marR="0" rtl="0" algn="l">
                        <a:lnSpc>
                          <a:spcPct val="100000"/>
                        </a:lnSpc>
                        <a:spcBef>
                          <a:spcPts val="0"/>
                        </a:spcBef>
                        <a:spcAft>
                          <a:spcPts val="0"/>
                        </a:spcAft>
                        <a:buClr>
                          <a:srgbClr val="000000"/>
                        </a:buClr>
                        <a:buSzPts val="1600"/>
                        <a:buFont typeface="Arial"/>
                        <a:buNone/>
                      </a:pPr>
                      <a:r>
                        <a:rPr b="1" lang="en-US" sz="1600" u="none" cap="none" strike="noStrike">
                          <a:solidFill>
                            <a:schemeClr val="dk1"/>
                          </a:solidFill>
                        </a:rPr>
                        <a:t>Site required attendees</a:t>
                      </a:r>
                      <a:endParaRPr b="1" sz="1600" u="none" cap="none" strike="noStrike">
                        <a:solidFill>
                          <a:schemeClr val="dk1"/>
                        </a:solidFill>
                      </a:endParaRPr>
                    </a:p>
                  </a:txBody>
                  <a:tcPr marT="91425" marB="91425" marR="91425" marL="91425">
                    <a:solidFill>
                      <a:srgbClr val="E2D8EA"/>
                    </a:solidFill>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Site PI, Primary SC</a:t>
                      </a:r>
                      <a:endParaRPr sz="1600" u="none" cap="none" strike="noStrike"/>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600"/>
                        <a:buFont typeface="Arial"/>
                        <a:buNone/>
                      </a:pPr>
                      <a:r>
                        <a:rPr b="1" lang="en-US" sz="1600" u="none" cap="none" strike="noStrike">
                          <a:solidFill>
                            <a:schemeClr val="dk1"/>
                          </a:solidFill>
                        </a:rPr>
                        <a:t>Site recommended attendees</a:t>
                      </a:r>
                      <a:endParaRPr b="1" sz="1600" u="none" cap="none" strike="noStrike">
                        <a:solidFill>
                          <a:schemeClr val="dk1"/>
                        </a:solidFill>
                      </a:endParaRPr>
                    </a:p>
                  </a:txBody>
                  <a:tcPr marT="91425" marB="91425" marR="91425" marL="91425">
                    <a:solidFill>
                      <a:srgbClr val="E2D8EA"/>
                    </a:solidFill>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Co-Is, SSC, Pharmacy representatives, Hub PI, Hub PM</a:t>
                      </a:r>
                      <a:endParaRPr sz="1600" u="none" cap="none" strike="noStrike"/>
                    </a:p>
                  </a:txBody>
                  <a:tcPr marT="91425" marB="91425" marR="91425" marL="91425"/>
                </a:tc>
              </a:tr>
            </a:tbl>
          </a:graphicData>
        </a:graphic>
      </p:graphicFrame>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59" name="Shape 1459"/>
        <p:cNvGrpSpPr/>
        <p:nvPr/>
      </p:nvGrpSpPr>
      <p:grpSpPr>
        <a:xfrm>
          <a:off x="0" y="0"/>
          <a:ext cx="0" cy="0"/>
          <a:chOff x="0" y="0"/>
          <a:chExt cx="0" cy="0"/>
        </a:xfrm>
      </p:grpSpPr>
      <p:sp>
        <p:nvSpPr>
          <p:cNvPr id="1460" name="Google Shape;1460;g3d422ecfddc_0_355"/>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Release to enroll</a:t>
            </a:r>
            <a:endParaRPr>
              <a:solidFill>
                <a:srgbClr val="743192"/>
              </a:solidFill>
              <a:latin typeface="Arial"/>
              <a:ea typeface="Arial"/>
              <a:cs typeface="Arial"/>
              <a:sym typeface="Arial"/>
            </a:endParaRPr>
          </a:p>
        </p:txBody>
      </p:sp>
      <p:pic>
        <p:nvPicPr>
          <p:cNvPr descr="A close-up of a logo&#10;&#10;AI-generated content may be incorrect." id="1461" name="Google Shape;1461;g3d422ecfddc_0_355"/>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462" name="Google Shape;1462;g3d422ecfddc_0_355"/>
          <p:cNvSpPr txBox="1"/>
          <p:nvPr/>
        </p:nvSpPr>
        <p:spPr>
          <a:xfrm>
            <a:off x="517792" y="1284303"/>
            <a:ext cx="11138100" cy="31401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After readiness call, if CIRB approved &amp; no major outstanding issues, site will be</a:t>
            </a:r>
            <a:r>
              <a:rPr b="1" i="0" lang="en-US" sz="3000" u="none" cap="none" strike="noStrike">
                <a:solidFill>
                  <a:schemeClr val="dk1"/>
                </a:solidFill>
                <a:latin typeface="Arial"/>
                <a:ea typeface="Arial"/>
                <a:cs typeface="Arial"/>
                <a:sym typeface="Arial"/>
              </a:rPr>
              <a:t> Released to Receive Study Supplies</a:t>
            </a:r>
            <a:endParaRPr b="1"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Triggers study drug shipment</a:t>
            </a:r>
            <a:endParaRPr b="0" i="0" sz="3000" u="none" cap="none" strike="noStrike">
              <a:solidFill>
                <a:schemeClr val="dk1"/>
              </a:solidFill>
              <a:latin typeface="Arial"/>
              <a:ea typeface="Arial"/>
              <a:cs typeface="Arial"/>
              <a:sym typeface="Arial"/>
            </a:endParaRPr>
          </a:p>
          <a:p>
            <a:pPr indent="0" lvl="0" marL="91440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Once study drug is checked in at site, final administrative review &gt; </a:t>
            </a:r>
            <a:r>
              <a:rPr b="1" i="0" lang="en-US" sz="3000" u="none" cap="none" strike="noStrike">
                <a:solidFill>
                  <a:schemeClr val="dk1"/>
                </a:solidFill>
                <a:latin typeface="Arial"/>
                <a:ea typeface="Arial"/>
                <a:cs typeface="Arial"/>
                <a:sym typeface="Arial"/>
              </a:rPr>
              <a:t>Released to Enroll</a:t>
            </a:r>
            <a:endParaRPr b="1"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66" name="Shape 1466"/>
        <p:cNvGrpSpPr/>
        <p:nvPr/>
      </p:nvGrpSpPr>
      <p:grpSpPr>
        <a:xfrm>
          <a:off x="0" y="0"/>
          <a:ext cx="0" cy="0"/>
          <a:chOff x="0" y="0"/>
          <a:chExt cx="0" cy="0"/>
        </a:xfrm>
      </p:grpSpPr>
      <p:sp>
        <p:nvSpPr>
          <p:cNvPr id="1467" name="Google Shape;1467;g3d422ecfddc_0_361"/>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Study Team Coverage</a:t>
            </a:r>
            <a:endParaRPr>
              <a:solidFill>
                <a:srgbClr val="743192"/>
              </a:solidFill>
              <a:latin typeface="Arial"/>
              <a:ea typeface="Arial"/>
              <a:cs typeface="Arial"/>
              <a:sym typeface="Arial"/>
            </a:endParaRPr>
          </a:p>
        </p:txBody>
      </p:sp>
      <p:pic>
        <p:nvPicPr>
          <p:cNvPr descr="A close-up of a logo&#10;&#10;AI-generated content may be incorrect." id="1468" name="Google Shape;1468;g3d422ecfddc_0_361"/>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469" name="Google Shape;1469;g3d422ecfddc_0_361"/>
          <p:cNvSpPr txBox="1"/>
          <p:nvPr/>
        </p:nvSpPr>
        <p:spPr>
          <a:xfrm>
            <a:off x="526942" y="1957678"/>
            <a:ext cx="11138100" cy="36018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Study team is to arrive ideally within 30 minutes of an enrollment</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Ceribell assistance if needed</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Study drug vial ID recovery</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Informed consent</a:t>
            </a:r>
            <a:endParaRPr b="0" i="0" sz="3000" u="none" cap="none" strike="noStrike">
              <a:solidFill>
                <a:schemeClr val="dk1"/>
              </a:solidFill>
              <a:latin typeface="Arial"/>
              <a:ea typeface="Arial"/>
              <a:cs typeface="Arial"/>
              <a:sym typeface="Arial"/>
            </a:endParaRPr>
          </a:p>
          <a:p>
            <a:pPr indent="0" lvl="0" marL="91440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Enrollment CRFs to be completed within 8 hours</a:t>
            </a:r>
            <a:endParaRPr b="0"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73" name="Shape 1473"/>
        <p:cNvGrpSpPr/>
        <p:nvPr/>
      </p:nvGrpSpPr>
      <p:grpSpPr>
        <a:xfrm>
          <a:off x="0" y="0"/>
          <a:ext cx="0" cy="0"/>
          <a:chOff x="0" y="0"/>
          <a:chExt cx="0" cy="0"/>
        </a:xfrm>
      </p:grpSpPr>
      <p:pic>
        <p:nvPicPr>
          <p:cNvPr descr="A close-up of a logo&#10;&#10;AI-generated content may be incorrect." id="1474" name="Google Shape;1474;g3d422ecfddc_0_367"/>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pic>
        <p:nvPicPr>
          <p:cNvPr descr="A close-up of a logo&#10;&#10;AI-generated content may be incorrect." id="1475" name="Google Shape;1475;g3d422ecfddc_0_367"/>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476" name="Google Shape;1476;g3d422ecfddc_0_367"/>
          <p:cNvSpPr/>
          <p:nvPr/>
        </p:nvSpPr>
        <p:spPr>
          <a:xfrm>
            <a:off x="520475" y="456700"/>
            <a:ext cx="9032400" cy="5919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7" name="Google Shape;1477;g3d422ecfddc_0_367"/>
          <p:cNvSpPr txBox="1"/>
          <p:nvPr/>
        </p:nvSpPr>
        <p:spPr>
          <a:xfrm>
            <a:off x="2102075" y="1013075"/>
            <a:ext cx="5869200" cy="4588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700"/>
              <a:buFont typeface="Arial"/>
              <a:buNone/>
            </a:pPr>
            <a:r>
              <a:rPr b="1" i="0" lang="en-US" sz="4700" u="none" cap="none" strike="noStrike">
                <a:solidFill>
                  <a:srgbClr val="7030A0"/>
                </a:solidFill>
                <a:latin typeface="Arial"/>
                <a:ea typeface="Arial"/>
                <a:cs typeface="Arial"/>
                <a:sym typeface="Arial"/>
              </a:rPr>
              <a:t>Discussion: </a:t>
            </a:r>
            <a:endParaRPr b="1" i="0" sz="4700" u="none" cap="none" strike="noStrike">
              <a:solidFill>
                <a:srgbClr val="7030A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700"/>
              <a:buFont typeface="Arial"/>
              <a:buNone/>
            </a:pPr>
            <a:r>
              <a:rPr b="1" i="0" lang="en-US" sz="4700" u="none" cap="none" strike="noStrike">
                <a:solidFill>
                  <a:srgbClr val="7030A0"/>
                </a:solidFill>
                <a:latin typeface="Arial"/>
                <a:ea typeface="Arial"/>
                <a:cs typeface="Arial"/>
                <a:sym typeface="Arial"/>
              </a:rPr>
              <a:t>What strategies are you using to provide study team coverage on weekends &amp; nights? </a:t>
            </a:r>
            <a:endParaRPr b="1" i="0" sz="4700" u="none" cap="none" strike="noStrike">
              <a:solidFill>
                <a:srgbClr val="7030A0"/>
              </a:solidFill>
              <a:latin typeface="Arial"/>
              <a:ea typeface="Arial"/>
              <a:cs typeface="Arial"/>
              <a:sym typeface="Arial"/>
            </a:endParaRPr>
          </a:p>
        </p:txBody>
      </p:sp>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481" name="Shape 1481"/>
        <p:cNvGrpSpPr/>
        <p:nvPr/>
      </p:nvGrpSpPr>
      <p:grpSpPr>
        <a:xfrm>
          <a:off x="0" y="0"/>
          <a:ext cx="0" cy="0"/>
          <a:chOff x="0" y="0"/>
          <a:chExt cx="0" cy="0"/>
        </a:xfrm>
      </p:grpSpPr>
      <p:sp>
        <p:nvSpPr>
          <p:cNvPr id="1482" name="Google Shape;1482;g3d422ecfddc_0_374"/>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83" name="Google Shape;1483;g3d422ecfddc_0_374"/>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1484" name="Google Shape;1484;g3d422ecfddc_0_374"/>
          <p:cNvGrpSpPr/>
          <p:nvPr/>
        </p:nvGrpSpPr>
        <p:grpSpPr>
          <a:xfrm>
            <a:off x="1303402" y="3985"/>
            <a:ext cx="9772765" cy="6858000"/>
            <a:chOff x="1303402" y="3985"/>
            <a:chExt cx="9772765" cy="6858000"/>
          </a:xfrm>
        </p:grpSpPr>
        <p:sp>
          <p:nvSpPr>
            <p:cNvPr id="1485" name="Google Shape;1485;g3d422ecfddc_0_374"/>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86" name="Google Shape;1486;g3d422ecfddc_0_374"/>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87" name="Google Shape;1487;g3d422ecfddc_0_374"/>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88" name="Google Shape;1488;g3d422ecfddc_0_374"/>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89" name="Google Shape;1489;g3d422ecfddc_0_374"/>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90" name="Google Shape;1490;g3d422ecfddc_0_374"/>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91" name="Google Shape;1491;g3d422ecfddc_0_374"/>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1492" name="Google Shape;1492;g3d422ecfddc_0_374"/>
          <p:cNvSpPr txBox="1"/>
          <p:nvPr>
            <p:ph type="ctrTitle"/>
          </p:nvPr>
        </p:nvSpPr>
        <p:spPr>
          <a:xfrm>
            <a:off x="3215729" y="1764407"/>
            <a:ext cx="5760900" cy="2310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Source Documents</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1493" name="Google Shape;1493;g3d422ecfddc_0_374"/>
          <p:cNvSpPr txBox="1"/>
          <p:nvPr>
            <p:ph idx="1" type="subTitle"/>
          </p:nvPr>
        </p:nvSpPr>
        <p:spPr>
          <a:xfrm>
            <a:off x="3215729" y="416515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1492"/>
                                        </p:tgtEl>
                                        <p:attrNameLst>
                                          <p:attrName>style.visibility</p:attrName>
                                        </p:attrNameLst>
                                      </p:cBhvr>
                                      <p:to>
                                        <p:strVal val="visible"/>
                                      </p:to>
                                    </p:set>
                                    <p:animEffect filter="fade" transition="in">
                                      <p:cBhvr>
                                        <p:cTn dur="1000"/>
                                        <p:tgtEl>
                                          <p:spTgt spid="1492"/>
                                        </p:tgtEl>
                                      </p:cBhvr>
                                    </p:animEffect>
                                  </p:childTnLst>
                                </p:cTn>
                              </p:par>
                              <p:par>
                                <p:cTn fill="hold" nodeType="withEffect" presetClass="entr" presetID="10" presetSubtype="0">
                                  <p:stCondLst>
                                    <p:cond delay="1000"/>
                                  </p:stCondLst>
                                  <p:childTnLst>
                                    <p:set>
                                      <p:cBhvr>
                                        <p:cTn dur="1" fill="hold">
                                          <p:stCondLst>
                                            <p:cond delay="0"/>
                                          </p:stCondLst>
                                        </p:cTn>
                                        <p:tgtEl>
                                          <p:spTgt spid="1493">
                                            <p:txEl>
                                              <p:pRg end="0" st="0"/>
                                            </p:txEl>
                                          </p:spTgt>
                                        </p:tgtEl>
                                        <p:attrNameLst>
                                          <p:attrName>style.visibility</p:attrName>
                                        </p:attrNameLst>
                                      </p:cBhvr>
                                      <p:to>
                                        <p:strVal val="visible"/>
                                      </p:to>
                                    </p:set>
                                    <p:animEffect filter="fade" transition="in">
                                      <p:cBhvr>
                                        <p:cTn dur="1000"/>
                                        <p:tgtEl>
                                          <p:spTgt spid="1493">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97" name="Shape 1497"/>
        <p:cNvGrpSpPr/>
        <p:nvPr/>
      </p:nvGrpSpPr>
      <p:grpSpPr>
        <a:xfrm>
          <a:off x="0" y="0"/>
          <a:ext cx="0" cy="0"/>
          <a:chOff x="0" y="0"/>
          <a:chExt cx="0" cy="0"/>
        </a:xfrm>
      </p:grpSpPr>
      <p:sp>
        <p:nvSpPr>
          <p:cNvPr id="1498" name="Google Shape;1498;g3d422ecfddc_0_389"/>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Source Docs &amp; CRFs</a:t>
            </a:r>
            <a:endParaRPr>
              <a:solidFill>
                <a:srgbClr val="743192"/>
              </a:solidFill>
              <a:latin typeface="Arial"/>
              <a:ea typeface="Arial"/>
              <a:cs typeface="Arial"/>
              <a:sym typeface="Arial"/>
            </a:endParaRPr>
          </a:p>
        </p:txBody>
      </p:sp>
      <p:pic>
        <p:nvPicPr>
          <p:cNvPr descr="A close-up of a logo&#10;&#10;AI-generated content may be incorrect." id="1499" name="Google Shape;1499;g3d422ecfddc_0_389"/>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500" name="Google Shape;1500;g3d422ecfddc_0_389"/>
          <p:cNvSpPr txBox="1"/>
          <p:nvPr/>
        </p:nvSpPr>
        <p:spPr>
          <a:xfrm>
            <a:off x="526942" y="1473878"/>
            <a:ext cx="11138100" cy="4648500"/>
          </a:xfrm>
          <a:prstGeom prst="rect">
            <a:avLst/>
          </a:prstGeom>
          <a:noFill/>
          <a:ln>
            <a:noFill/>
          </a:ln>
        </p:spPr>
        <p:txBody>
          <a:bodyPr anchorCtr="0" anchor="t" bIns="45700" lIns="91425" spcFirstLastPara="1" rIns="91425" wrap="square" tIns="45700">
            <a:spAutoFit/>
          </a:bodyPr>
          <a:lstStyle/>
          <a:p>
            <a:pPr indent="-431800" lvl="0" marL="457200" marR="0" rtl="0" algn="l">
              <a:lnSpc>
                <a:spcPct val="100000"/>
              </a:lnSpc>
              <a:spcBef>
                <a:spcPts val="0"/>
              </a:spcBef>
              <a:spcAft>
                <a:spcPts val="0"/>
              </a:spcAft>
              <a:buClr>
                <a:schemeClr val="dk1"/>
              </a:buClr>
              <a:buSzPts val="3200"/>
              <a:buFont typeface="Arial"/>
              <a:buChar char="●"/>
            </a:pPr>
            <a:r>
              <a:rPr b="1" i="0" lang="en-US" sz="3200" u="none" cap="none" strike="noStrike">
                <a:solidFill>
                  <a:schemeClr val="dk1"/>
                </a:solidFill>
                <a:latin typeface="Arial"/>
                <a:ea typeface="Arial"/>
                <a:cs typeface="Arial"/>
                <a:sym typeface="Arial"/>
              </a:rPr>
              <a:t>Source document for all data recorded in the CRFs is the 1st location where those data are recorded.</a:t>
            </a:r>
            <a:endParaRPr b="1" i="0" sz="3200" u="none" cap="none" strike="noStrike">
              <a:solidFill>
                <a:schemeClr val="dk1"/>
              </a:solidFill>
              <a:latin typeface="Arial"/>
              <a:ea typeface="Arial"/>
              <a:cs typeface="Arial"/>
              <a:sym typeface="Arial"/>
            </a:endParaRPr>
          </a:p>
          <a:p>
            <a:pPr indent="-431800" lvl="1" marL="9144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eCRF itself (data is observed &amp; directly data entered)</a:t>
            </a:r>
            <a:endParaRPr b="0" i="0" sz="3200" u="none" cap="none" strike="noStrike">
              <a:solidFill>
                <a:schemeClr val="dk1"/>
              </a:solidFill>
              <a:latin typeface="Arial"/>
              <a:ea typeface="Arial"/>
              <a:cs typeface="Arial"/>
              <a:sym typeface="Arial"/>
            </a:endParaRPr>
          </a:p>
          <a:p>
            <a:pPr indent="0" lvl="0" marL="1371600" marR="0" rtl="0" algn="l">
              <a:lnSpc>
                <a:spcPct val="100000"/>
              </a:lnSpc>
              <a:spcBef>
                <a:spcPts val="0"/>
              </a:spcBef>
              <a:spcAft>
                <a:spcPts val="0"/>
              </a:spcAft>
              <a:buClr>
                <a:srgbClr val="000000"/>
              </a:buClr>
              <a:buSzPts val="2200"/>
              <a:buFont typeface="Arial"/>
              <a:buNone/>
            </a:pPr>
            <a:r>
              <a:rPr b="0" i="1" lang="en-US" sz="2200" u="none" cap="none" strike="noStrike">
                <a:solidFill>
                  <a:schemeClr val="dk1"/>
                </a:solidFill>
                <a:latin typeface="Arial"/>
                <a:ea typeface="Arial"/>
                <a:cs typeface="Arial"/>
                <a:sym typeface="Arial"/>
              </a:rPr>
              <a:t>*Add note to General comments filed stating “direct data entry”</a:t>
            </a:r>
            <a:endParaRPr b="0" i="1" sz="2200" u="none" cap="none" strike="noStrike">
              <a:solidFill>
                <a:schemeClr val="dk1"/>
              </a:solidFill>
              <a:latin typeface="Arial"/>
              <a:ea typeface="Arial"/>
              <a:cs typeface="Arial"/>
              <a:sym typeface="Arial"/>
            </a:endParaRPr>
          </a:p>
          <a:p>
            <a:pPr indent="-431800" lvl="1" marL="9144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Paper case report form representative of the study eCRF</a:t>
            </a:r>
            <a:endParaRPr b="0" i="0" sz="3200" u="none" cap="none" strike="noStrike">
              <a:solidFill>
                <a:schemeClr val="dk1"/>
              </a:solidFill>
              <a:latin typeface="Arial"/>
              <a:ea typeface="Arial"/>
              <a:cs typeface="Arial"/>
              <a:sym typeface="Arial"/>
            </a:endParaRPr>
          </a:p>
          <a:p>
            <a:pPr indent="-431800" lvl="1" marL="9144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Electronic health record</a:t>
            </a:r>
            <a:endParaRPr b="0" i="0" sz="3200" u="none" cap="none" strike="noStrike">
              <a:solidFill>
                <a:schemeClr val="dk1"/>
              </a:solidFill>
              <a:latin typeface="Arial"/>
              <a:ea typeface="Arial"/>
              <a:cs typeface="Arial"/>
              <a:sym typeface="Arial"/>
            </a:endParaRPr>
          </a:p>
          <a:p>
            <a:pPr indent="-431800" lvl="1" marL="9144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Paper medical record</a:t>
            </a:r>
            <a:endParaRPr b="0" i="0" sz="3200" u="none" cap="none" strike="noStrike">
              <a:solidFill>
                <a:schemeClr val="dk1"/>
              </a:solidFill>
              <a:latin typeface="Arial"/>
              <a:ea typeface="Arial"/>
              <a:cs typeface="Arial"/>
              <a:sym typeface="Arial"/>
            </a:endParaRPr>
          </a:p>
          <a:p>
            <a:pPr indent="-82550" lvl="0" marL="28575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04" name="Shape 1504"/>
        <p:cNvGrpSpPr/>
        <p:nvPr/>
      </p:nvGrpSpPr>
      <p:grpSpPr>
        <a:xfrm>
          <a:off x="0" y="0"/>
          <a:ext cx="0" cy="0"/>
          <a:chOff x="0" y="0"/>
          <a:chExt cx="0" cy="0"/>
        </a:xfrm>
      </p:grpSpPr>
      <p:sp>
        <p:nvSpPr>
          <p:cNvPr id="1505" name="Google Shape;1505;g3d422ecfddc_0_395"/>
          <p:cNvSpPr txBox="1"/>
          <p:nvPr>
            <p:ph type="title"/>
          </p:nvPr>
        </p:nvSpPr>
        <p:spPr>
          <a:xfrm>
            <a:off x="429624" y="148175"/>
            <a:ext cx="87750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Source Doc Hierarchy: </a:t>
            </a:r>
            <a:endParaRPr b="1">
              <a:solidFill>
                <a:srgbClr val="743192"/>
              </a:solidFill>
              <a:latin typeface="Arial"/>
              <a:ea typeface="Arial"/>
              <a:cs typeface="Arial"/>
              <a:sym typeface="Arial"/>
            </a:endParaRPr>
          </a:p>
          <a:p>
            <a:pPr indent="0" lvl="0" marL="0" rtl="0" algn="l">
              <a:lnSpc>
                <a:spcPct val="90000"/>
              </a:lnSpc>
              <a:spcBef>
                <a:spcPts val="0"/>
              </a:spcBef>
              <a:spcAft>
                <a:spcPts val="0"/>
              </a:spcAft>
              <a:buClr>
                <a:schemeClr val="dk1"/>
              </a:buClr>
              <a:buSzPts val="4400"/>
              <a:buFont typeface="Play"/>
              <a:buNone/>
            </a:pPr>
            <a:r>
              <a:rPr b="1" lang="en-US" sz="2577">
                <a:solidFill>
                  <a:srgbClr val="743192"/>
                </a:solidFill>
                <a:latin typeface="Arial"/>
                <a:ea typeface="Arial"/>
                <a:cs typeface="Arial"/>
                <a:sym typeface="Arial"/>
              </a:rPr>
              <a:t>Clinical Outcomes at 15- &amp; 60-min</a:t>
            </a:r>
            <a:endParaRPr sz="2577">
              <a:solidFill>
                <a:srgbClr val="743192"/>
              </a:solidFill>
              <a:latin typeface="Arial"/>
              <a:ea typeface="Arial"/>
              <a:cs typeface="Arial"/>
              <a:sym typeface="Arial"/>
            </a:endParaRPr>
          </a:p>
        </p:txBody>
      </p:sp>
      <p:pic>
        <p:nvPicPr>
          <p:cNvPr descr="A close-up of a logo&#10;&#10;AI-generated content may be incorrect." id="1506" name="Google Shape;1506;g3d422ecfddc_0_395"/>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507" name="Google Shape;1507;g3d422ecfddc_0_395"/>
          <p:cNvSpPr txBox="1"/>
          <p:nvPr/>
        </p:nvSpPr>
        <p:spPr>
          <a:xfrm>
            <a:off x="526942" y="1671203"/>
            <a:ext cx="11138100" cy="5295000"/>
          </a:xfrm>
          <a:prstGeom prst="rect">
            <a:avLst/>
          </a:prstGeom>
          <a:noFill/>
          <a:ln>
            <a:noFill/>
          </a:ln>
        </p:spPr>
        <p:txBody>
          <a:bodyPr anchorCtr="0" anchor="t" bIns="45700" lIns="91425" spcFirstLastPara="1" rIns="91425" wrap="square" tIns="45700">
            <a:spAutoFit/>
          </a:bodyPr>
          <a:lstStyle/>
          <a:p>
            <a:pPr indent="-431800" lvl="0" marL="457200" marR="0" rtl="0" algn="l">
              <a:lnSpc>
                <a:spcPct val="100000"/>
              </a:lnSpc>
              <a:spcBef>
                <a:spcPts val="0"/>
              </a:spcBef>
              <a:spcAft>
                <a:spcPts val="0"/>
              </a:spcAft>
              <a:buClr>
                <a:schemeClr val="dk1"/>
              </a:buClr>
              <a:buSzPts val="3200"/>
              <a:buFont typeface="Arial"/>
              <a:buAutoNum type="arabicPeriod"/>
            </a:pPr>
            <a:r>
              <a:rPr b="1" i="0" lang="en-US" sz="3200" u="none" cap="none" strike="noStrike">
                <a:solidFill>
                  <a:schemeClr val="dk1"/>
                </a:solidFill>
                <a:latin typeface="Arial"/>
                <a:ea typeface="Arial"/>
                <a:cs typeface="Arial"/>
                <a:sym typeface="Arial"/>
              </a:rPr>
              <a:t>Contemporaneous observation &amp; documentation of attending physician’s determination</a:t>
            </a:r>
            <a:endParaRPr b="1" i="0" sz="3200" u="none" cap="none" strike="noStrike">
              <a:solidFill>
                <a:schemeClr val="dk1"/>
              </a:solidFill>
              <a:latin typeface="Arial"/>
              <a:ea typeface="Arial"/>
              <a:cs typeface="Arial"/>
              <a:sym typeface="Arial"/>
            </a:endParaRPr>
          </a:p>
          <a:p>
            <a:pPr indent="0" lvl="0" marL="91440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Arial"/>
                <a:ea typeface="Arial"/>
                <a:cs typeface="Arial"/>
                <a:sym typeface="Arial"/>
              </a:rPr>
              <a:t>Directly recorded on paper or electronic CRF</a:t>
            </a:r>
            <a:endParaRPr b="0" i="0" sz="3200" u="none" cap="none" strike="noStrike">
              <a:solidFill>
                <a:schemeClr val="dk1"/>
              </a:solidFill>
              <a:latin typeface="Arial"/>
              <a:ea typeface="Arial"/>
              <a:cs typeface="Arial"/>
              <a:sym typeface="Arial"/>
            </a:endParaRPr>
          </a:p>
          <a:p>
            <a:pPr indent="-431800" lvl="0" marL="457200" marR="0" rtl="0" algn="l">
              <a:lnSpc>
                <a:spcPct val="100000"/>
              </a:lnSpc>
              <a:spcBef>
                <a:spcPts val="0"/>
              </a:spcBef>
              <a:spcAft>
                <a:spcPts val="0"/>
              </a:spcAft>
              <a:buClr>
                <a:schemeClr val="dk1"/>
              </a:buClr>
              <a:buSzPts val="3200"/>
              <a:buFont typeface="Arial"/>
              <a:buAutoNum type="arabicPeriod"/>
            </a:pPr>
            <a:r>
              <a:rPr b="1" i="0" lang="en-US" sz="3200" u="none" cap="none" strike="noStrike">
                <a:solidFill>
                  <a:schemeClr val="dk1"/>
                </a:solidFill>
                <a:latin typeface="Arial"/>
                <a:ea typeface="Arial"/>
                <a:cs typeface="Arial"/>
                <a:sym typeface="Arial"/>
              </a:rPr>
              <a:t>Direct communication with the attending physician</a:t>
            </a:r>
            <a:endParaRPr b="1" i="0" sz="3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Arial"/>
                <a:ea typeface="Arial"/>
                <a:cs typeface="Arial"/>
                <a:sym typeface="Arial"/>
              </a:rPr>
              <a:t>		Directly recorded on paper or electronic CRF</a:t>
            </a:r>
            <a:endParaRPr b="0" i="0" sz="3200" u="none" cap="none" strike="noStrike">
              <a:solidFill>
                <a:schemeClr val="dk1"/>
              </a:solidFill>
              <a:latin typeface="Arial"/>
              <a:ea typeface="Arial"/>
              <a:cs typeface="Arial"/>
              <a:sym typeface="Arial"/>
            </a:endParaRPr>
          </a:p>
          <a:p>
            <a:pPr indent="-431800" lvl="0" marL="457200" marR="0" rtl="0" algn="l">
              <a:lnSpc>
                <a:spcPct val="100000"/>
              </a:lnSpc>
              <a:spcBef>
                <a:spcPts val="0"/>
              </a:spcBef>
              <a:spcAft>
                <a:spcPts val="0"/>
              </a:spcAft>
              <a:buClr>
                <a:schemeClr val="dk1"/>
              </a:buClr>
              <a:buSzPts val="3200"/>
              <a:buFont typeface="Arial"/>
              <a:buAutoNum type="arabicPeriod"/>
            </a:pPr>
            <a:r>
              <a:rPr b="1" i="0" lang="en-US" sz="3200" u="none" cap="none" strike="noStrike">
                <a:solidFill>
                  <a:schemeClr val="dk1"/>
                </a:solidFill>
                <a:latin typeface="Arial"/>
                <a:ea typeface="Arial"/>
                <a:cs typeface="Arial"/>
                <a:sym typeface="Arial"/>
              </a:rPr>
              <a:t>Medical record - explicit study-specific documentation</a:t>
            </a:r>
            <a:endParaRPr b="1" i="0" sz="3200" u="none" cap="none" strike="noStrike">
              <a:solidFill>
                <a:schemeClr val="dk1"/>
              </a:solidFill>
              <a:latin typeface="Arial"/>
              <a:ea typeface="Arial"/>
              <a:cs typeface="Arial"/>
              <a:sym typeface="Arial"/>
            </a:endParaRPr>
          </a:p>
          <a:p>
            <a:pPr indent="-431800" lvl="0" marL="457200" marR="0" rtl="0" algn="l">
              <a:lnSpc>
                <a:spcPct val="100000"/>
              </a:lnSpc>
              <a:spcBef>
                <a:spcPts val="0"/>
              </a:spcBef>
              <a:spcAft>
                <a:spcPts val="0"/>
              </a:spcAft>
              <a:buClr>
                <a:schemeClr val="dk1"/>
              </a:buClr>
              <a:buSzPts val="3200"/>
              <a:buFont typeface="Arial"/>
              <a:buAutoNum type="arabicPeriod"/>
            </a:pPr>
            <a:r>
              <a:rPr b="1" i="0" lang="en-US" sz="3200" u="none" cap="none" strike="noStrike">
                <a:solidFill>
                  <a:schemeClr val="dk1"/>
                </a:solidFill>
                <a:latin typeface="Arial"/>
                <a:ea typeface="Arial"/>
                <a:cs typeface="Arial"/>
                <a:sym typeface="Arial"/>
              </a:rPr>
              <a:t>Medical record - implicit review (should be used in very rare cases)</a:t>
            </a:r>
            <a:endParaRPr b="1" i="0" sz="3200" u="none" cap="none" strike="noStrike">
              <a:solidFill>
                <a:schemeClr val="dk1"/>
              </a:solidFill>
              <a:latin typeface="Arial"/>
              <a:ea typeface="Arial"/>
              <a:cs typeface="Arial"/>
              <a:sym typeface="Arial"/>
            </a:endParaRPr>
          </a:p>
          <a:p>
            <a:pPr indent="-82550" lvl="0" marL="28575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11" name="Shape 1511"/>
        <p:cNvGrpSpPr/>
        <p:nvPr/>
      </p:nvGrpSpPr>
      <p:grpSpPr>
        <a:xfrm>
          <a:off x="0" y="0"/>
          <a:ext cx="0" cy="0"/>
          <a:chOff x="0" y="0"/>
          <a:chExt cx="0" cy="0"/>
        </a:xfrm>
      </p:grpSpPr>
      <p:sp>
        <p:nvSpPr>
          <p:cNvPr id="1512" name="Google Shape;1512;g3d422ecfddc_0_401"/>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Source Docs &amp; CRFs</a:t>
            </a:r>
            <a:endParaRPr>
              <a:solidFill>
                <a:srgbClr val="743192"/>
              </a:solidFill>
              <a:latin typeface="Arial"/>
              <a:ea typeface="Arial"/>
              <a:cs typeface="Arial"/>
              <a:sym typeface="Arial"/>
            </a:endParaRPr>
          </a:p>
        </p:txBody>
      </p:sp>
      <p:pic>
        <p:nvPicPr>
          <p:cNvPr descr="A close-up of a logo&#10;&#10;AI-generated content may be incorrect." id="1513" name="Google Shape;1513;g3d422ecfddc_0_401"/>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514" name="Google Shape;1514;g3d422ecfddc_0_401"/>
          <p:cNvSpPr txBox="1"/>
          <p:nvPr/>
        </p:nvSpPr>
        <p:spPr>
          <a:xfrm>
            <a:off x="517792" y="1284303"/>
            <a:ext cx="11138100" cy="2339700"/>
          </a:xfrm>
          <a:prstGeom prst="rect">
            <a:avLst/>
          </a:prstGeom>
          <a:noFill/>
          <a:ln>
            <a:noFill/>
          </a:ln>
        </p:spPr>
        <p:txBody>
          <a:bodyPr anchorCtr="0" anchor="t" bIns="45700" lIns="91425" spcFirstLastPara="1" rIns="91425" wrap="square" tIns="45700">
            <a:spAutoFit/>
          </a:bodyPr>
          <a:lstStyle/>
          <a:p>
            <a:pPr indent="-431800" lvl="0" marL="4572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Use CRFs as guide if you are creating your own source documents for clinical and study teams</a:t>
            </a:r>
            <a:endParaRPr b="0" i="0" sz="3200" u="none" cap="none" strike="noStrike">
              <a:solidFill>
                <a:schemeClr val="dk1"/>
              </a:solidFill>
              <a:latin typeface="Arial"/>
              <a:ea typeface="Arial"/>
              <a:cs typeface="Arial"/>
              <a:sym typeface="Arial"/>
            </a:endParaRPr>
          </a:p>
          <a:p>
            <a:pPr indent="-431800" lvl="0" marL="457200" marR="0" rtl="0" algn="l">
              <a:lnSpc>
                <a:spcPct val="100000"/>
              </a:lnSpc>
              <a:spcBef>
                <a:spcPts val="0"/>
              </a:spcBef>
              <a:spcAft>
                <a:spcPts val="0"/>
              </a:spcAft>
              <a:buClr>
                <a:schemeClr val="dk1"/>
              </a:buClr>
              <a:buSzPts val="3200"/>
              <a:buFont typeface="Arial"/>
              <a:buChar char="●"/>
            </a:pPr>
            <a:r>
              <a:t/>
            </a:r>
            <a:endParaRPr b="0" i="0" sz="3200" u="none" cap="none" strike="noStrike">
              <a:solidFill>
                <a:schemeClr val="dk1"/>
              </a:solidFill>
              <a:latin typeface="Arial"/>
              <a:ea typeface="Arial"/>
              <a:cs typeface="Arial"/>
              <a:sym typeface="Arial"/>
            </a:endParaRPr>
          </a:p>
          <a:p>
            <a:pPr indent="-82550" lvl="0" marL="28575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1515" name="Google Shape;1515;g3d422ecfddc_0_401" title="Screenshot 2026-02-03 at 1.52.41 PM.png"/>
          <p:cNvPicPr preferRelativeResize="0"/>
          <p:nvPr/>
        </p:nvPicPr>
        <p:blipFill rotWithShape="1">
          <a:blip r:embed="rId4">
            <a:alphaModFix/>
          </a:blip>
          <a:srcRect b="0" l="0" r="0" t="0"/>
          <a:stretch/>
        </p:blipFill>
        <p:spPr>
          <a:xfrm>
            <a:off x="429625" y="2479375"/>
            <a:ext cx="5421501" cy="3994651"/>
          </a:xfrm>
          <a:prstGeom prst="rect">
            <a:avLst/>
          </a:prstGeom>
          <a:noFill/>
          <a:ln>
            <a:noFill/>
          </a:ln>
        </p:spPr>
      </p:pic>
      <p:sp>
        <p:nvSpPr>
          <p:cNvPr id="1516" name="Google Shape;1516;g3d422ecfddc_0_401"/>
          <p:cNvSpPr/>
          <p:nvPr/>
        </p:nvSpPr>
        <p:spPr>
          <a:xfrm>
            <a:off x="1519475" y="6128175"/>
            <a:ext cx="778200" cy="296400"/>
          </a:xfrm>
          <a:prstGeom prst="leftArrow">
            <a:avLst>
              <a:gd fmla="val 50000" name="adj1"/>
              <a:gd fmla="val 50000" name="adj2"/>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7" name="Google Shape;1517;g3d422ecfddc_0_401"/>
          <p:cNvSpPr/>
          <p:nvPr/>
        </p:nvSpPr>
        <p:spPr>
          <a:xfrm>
            <a:off x="2927675" y="3608225"/>
            <a:ext cx="1395900" cy="568200"/>
          </a:xfrm>
          <a:prstGeom prst="ellipse">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518" name="Google Shape;1518;g3d422ecfddc_0_401" title="Screenshot 2026-02-03 at 1.54.02 PM.png"/>
          <p:cNvPicPr preferRelativeResize="0"/>
          <p:nvPr/>
        </p:nvPicPr>
        <p:blipFill rotWithShape="1">
          <a:blip r:embed="rId5">
            <a:alphaModFix/>
          </a:blip>
          <a:srcRect b="0" l="0" r="0" t="0"/>
          <a:stretch/>
        </p:blipFill>
        <p:spPr>
          <a:xfrm>
            <a:off x="5978725" y="2479375"/>
            <a:ext cx="6213274" cy="5269776"/>
          </a:xfrm>
          <a:prstGeom prst="rect">
            <a:avLst/>
          </a:prstGeom>
          <a:noFill/>
          <a:ln>
            <a:noFill/>
          </a:ln>
        </p:spPr>
      </p:pic>
      <p:sp>
        <p:nvSpPr>
          <p:cNvPr id="1519" name="Google Shape;1519;g3d422ecfddc_0_401"/>
          <p:cNvSpPr/>
          <p:nvPr/>
        </p:nvSpPr>
        <p:spPr>
          <a:xfrm>
            <a:off x="5682300" y="4769375"/>
            <a:ext cx="247200" cy="234600"/>
          </a:xfrm>
          <a:prstGeom prst="rightArrow">
            <a:avLst>
              <a:gd fmla="val 50000" name="adj1"/>
              <a:gd fmla="val 50000" name="adj2"/>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0" name="Google Shape;1520;g3d422ecfddc_0_401"/>
          <p:cNvSpPr/>
          <p:nvPr/>
        </p:nvSpPr>
        <p:spPr>
          <a:xfrm>
            <a:off x="5904625" y="3114125"/>
            <a:ext cx="1482300" cy="4533300"/>
          </a:xfrm>
          <a:prstGeom prst="ellipse">
            <a:avLst/>
          </a:prstGeom>
          <a:noFill/>
          <a:ln cap="flat" cmpd="sng" w="285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24" name="Shape 1524"/>
        <p:cNvGrpSpPr/>
        <p:nvPr/>
      </p:nvGrpSpPr>
      <p:grpSpPr>
        <a:xfrm>
          <a:off x="0" y="0"/>
          <a:ext cx="0" cy="0"/>
          <a:chOff x="0" y="0"/>
          <a:chExt cx="0" cy="0"/>
        </a:xfrm>
      </p:grpSpPr>
      <p:sp>
        <p:nvSpPr>
          <p:cNvPr id="1525" name="Google Shape;1525;g3d422ecfddc_0_413"/>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Source Docs &amp; CRFs</a:t>
            </a:r>
            <a:endParaRPr>
              <a:solidFill>
                <a:srgbClr val="743192"/>
              </a:solidFill>
              <a:latin typeface="Arial"/>
              <a:ea typeface="Arial"/>
              <a:cs typeface="Arial"/>
              <a:sym typeface="Arial"/>
            </a:endParaRPr>
          </a:p>
        </p:txBody>
      </p:sp>
      <p:pic>
        <p:nvPicPr>
          <p:cNvPr descr="A close-up of a logo&#10;&#10;AI-generated content may be incorrect." id="1526" name="Google Shape;1526;g3d422ecfddc_0_413"/>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527" name="Google Shape;1527;g3d422ecfddc_0_413"/>
          <p:cNvSpPr txBox="1"/>
          <p:nvPr/>
        </p:nvSpPr>
        <p:spPr>
          <a:xfrm>
            <a:off x="517792" y="1284303"/>
            <a:ext cx="11138100" cy="2832300"/>
          </a:xfrm>
          <a:prstGeom prst="rect">
            <a:avLst/>
          </a:prstGeom>
          <a:noFill/>
          <a:ln>
            <a:noFill/>
          </a:ln>
        </p:spPr>
        <p:txBody>
          <a:bodyPr anchorCtr="0" anchor="t" bIns="45700" lIns="91425" spcFirstLastPara="1" rIns="91425" wrap="square" tIns="45700">
            <a:spAutoFit/>
          </a:bodyPr>
          <a:lstStyle/>
          <a:p>
            <a:pPr indent="-431800" lvl="0" marL="4572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Can export/print as pdf or use as guide to build your own form</a:t>
            </a:r>
            <a:endParaRPr b="0" i="0" sz="3200" u="none" cap="none" strike="noStrike">
              <a:solidFill>
                <a:schemeClr val="dk1"/>
              </a:solidFill>
              <a:latin typeface="Arial"/>
              <a:ea typeface="Arial"/>
              <a:cs typeface="Arial"/>
              <a:sym typeface="Arial"/>
            </a:endParaRPr>
          </a:p>
          <a:p>
            <a:pPr indent="-431800" lvl="0" marL="4572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Remember GCP guidelines &amp; ALCOA-C if using a paper source document!</a:t>
            </a:r>
            <a:endParaRPr b="0" i="0" sz="3200" u="none" cap="none" strike="noStrike">
              <a:solidFill>
                <a:schemeClr val="dk1"/>
              </a:solidFill>
              <a:latin typeface="Arial"/>
              <a:ea typeface="Arial"/>
              <a:cs typeface="Arial"/>
              <a:sym typeface="Arial"/>
            </a:endParaRPr>
          </a:p>
          <a:p>
            <a:pPr indent="-82550" lvl="0" marL="28575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1528" name="Google Shape;1528;g3d422ecfddc_0_413" title="Screenshot 2026-02-03 at 1.56.03 PM.png"/>
          <p:cNvPicPr preferRelativeResize="0"/>
          <p:nvPr/>
        </p:nvPicPr>
        <p:blipFill rotWithShape="1">
          <a:blip r:embed="rId4">
            <a:alphaModFix/>
          </a:blip>
          <a:srcRect b="0" l="0" r="0" t="0"/>
          <a:stretch/>
        </p:blipFill>
        <p:spPr>
          <a:xfrm>
            <a:off x="1935025" y="3406728"/>
            <a:ext cx="7790751" cy="3914396"/>
          </a:xfrm>
          <a:prstGeom prst="rect">
            <a:avLst/>
          </a:prstGeom>
          <a:noFill/>
          <a:ln>
            <a:noFill/>
          </a:ln>
        </p:spPr>
      </p:pic>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32" name="Shape 1532"/>
        <p:cNvGrpSpPr/>
        <p:nvPr/>
      </p:nvGrpSpPr>
      <p:grpSpPr>
        <a:xfrm>
          <a:off x="0" y="0"/>
          <a:ext cx="0" cy="0"/>
          <a:chOff x="0" y="0"/>
          <a:chExt cx="0" cy="0"/>
        </a:xfrm>
      </p:grpSpPr>
      <p:pic>
        <p:nvPicPr>
          <p:cNvPr id="1533" name="Google Shape;1533;g3d422ecfddc_0_799"/>
          <p:cNvPicPr preferRelativeResize="0"/>
          <p:nvPr/>
        </p:nvPicPr>
        <p:blipFill rotWithShape="1">
          <a:blip r:embed="rId3">
            <a:alphaModFix/>
          </a:blip>
          <a:srcRect b="12989" l="6121" r="0" t="25714"/>
          <a:stretch/>
        </p:blipFill>
        <p:spPr>
          <a:xfrm>
            <a:off x="8811150" y="5346633"/>
            <a:ext cx="3292078" cy="1856623"/>
          </a:xfrm>
          <a:prstGeom prst="rect">
            <a:avLst/>
          </a:prstGeom>
          <a:noFill/>
          <a:ln>
            <a:noFill/>
          </a:ln>
        </p:spPr>
      </p:pic>
      <p:sp>
        <p:nvSpPr>
          <p:cNvPr id="1534" name="Google Shape;1534;g3d422ecfddc_0_799"/>
          <p:cNvSpPr txBox="1"/>
          <p:nvPr>
            <p:ph type="title"/>
          </p:nvPr>
        </p:nvSpPr>
        <p:spPr>
          <a:xfrm>
            <a:off x="522300" y="209725"/>
            <a:ext cx="111474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Study “Kit” Materials: Centrally provided</a:t>
            </a:r>
            <a:endParaRPr b="1">
              <a:solidFill>
                <a:srgbClr val="743192"/>
              </a:solidFill>
            </a:endParaRPr>
          </a:p>
        </p:txBody>
      </p:sp>
      <p:sp>
        <p:nvSpPr>
          <p:cNvPr id="1535" name="Google Shape;1535;g3d422ecfddc_0_799"/>
          <p:cNvSpPr txBox="1"/>
          <p:nvPr>
            <p:ph idx="1" type="body"/>
          </p:nvPr>
        </p:nvSpPr>
        <p:spPr>
          <a:xfrm>
            <a:off x="522300" y="1438700"/>
            <a:ext cx="10515600" cy="5023500"/>
          </a:xfrm>
          <a:prstGeom prst="rect">
            <a:avLst/>
          </a:prstGeom>
          <a:noFill/>
          <a:ln>
            <a:noFill/>
          </a:ln>
        </p:spPr>
        <p:txBody>
          <a:bodyPr anchorCtr="0" anchor="t" bIns="45700" lIns="91425" spcFirstLastPara="1" rIns="91425" wrap="square" tIns="45700">
            <a:normAutofit/>
          </a:bodyPr>
          <a:lstStyle/>
          <a:p>
            <a:pPr indent="-342900" lvl="0" marL="457200" rtl="0" algn="l">
              <a:lnSpc>
                <a:spcPct val="90000"/>
              </a:lnSpc>
              <a:spcBef>
                <a:spcPts val="1000"/>
              </a:spcBef>
              <a:spcAft>
                <a:spcPts val="0"/>
              </a:spcAft>
              <a:buClr>
                <a:schemeClr val="dk1"/>
              </a:buClr>
              <a:buSzPts val="1800"/>
              <a:buChar char="•"/>
            </a:pPr>
            <a:r>
              <a:rPr lang="en-US"/>
              <a:t>Ceribell </a:t>
            </a:r>
            <a:r>
              <a:rPr lang="en-US" sz="2400"/>
              <a:t>(unless using own clinical device):</a:t>
            </a:r>
            <a:endParaRPr/>
          </a:p>
          <a:p>
            <a:pPr indent="-342900" lvl="1" marL="914400" rtl="0" algn="l">
              <a:lnSpc>
                <a:spcPct val="90000"/>
              </a:lnSpc>
              <a:spcBef>
                <a:spcPts val="1000"/>
              </a:spcBef>
              <a:spcAft>
                <a:spcPts val="0"/>
              </a:spcAft>
              <a:buClr>
                <a:schemeClr val="dk1"/>
              </a:buClr>
              <a:buSzPts val="1800"/>
              <a:buChar char="•"/>
            </a:pPr>
            <a:r>
              <a:rPr lang="en-US"/>
              <a:t>Recorder device</a:t>
            </a:r>
            <a:endParaRPr/>
          </a:p>
          <a:p>
            <a:pPr indent="-342900" lvl="1" marL="914400" rtl="0" algn="l">
              <a:lnSpc>
                <a:spcPct val="90000"/>
              </a:lnSpc>
              <a:spcBef>
                <a:spcPts val="1000"/>
              </a:spcBef>
              <a:spcAft>
                <a:spcPts val="0"/>
              </a:spcAft>
              <a:buClr>
                <a:schemeClr val="dk1"/>
              </a:buClr>
              <a:buSzPts val="1800"/>
              <a:buChar char="•"/>
            </a:pPr>
            <a:r>
              <a:rPr lang="en-US"/>
              <a:t>KESETT stickers for recorder</a:t>
            </a:r>
            <a:endParaRPr/>
          </a:p>
          <a:p>
            <a:pPr indent="-342900" lvl="1" marL="914400" rtl="0" algn="l">
              <a:lnSpc>
                <a:spcPct val="90000"/>
              </a:lnSpc>
              <a:spcBef>
                <a:spcPts val="1000"/>
              </a:spcBef>
              <a:spcAft>
                <a:spcPts val="0"/>
              </a:spcAft>
              <a:buClr>
                <a:schemeClr val="dk1"/>
              </a:buClr>
              <a:buSzPts val="1800"/>
              <a:buChar char="•"/>
            </a:pPr>
            <a:r>
              <a:rPr lang="en-US"/>
              <a:t>Ceribell headbands</a:t>
            </a:r>
            <a:endParaRPr/>
          </a:p>
          <a:p>
            <a:pPr indent="-342900" lvl="1" marL="914400" rtl="0" algn="l">
              <a:lnSpc>
                <a:spcPct val="90000"/>
              </a:lnSpc>
              <a:spcBef>
                <a:spcPts val="1000"/>
              </a:spcBef>
              <a:spcAft>
                <a:spcPts val="0"/>
              </a:spcAft>
              <a:buClr>
                <a:schemeClr val="dk1"/>
              </a:buClr>
              <a:buSzPts val="1800"/>
              <a:buChar char="•"/>
            </a:pPr>
            <a:r>
              <a:rPr lang="en-US"/>
              <a:t>KESETT stickers for headband boxes</a:t>
            </a:r>
            <a:endParaRPr/>
          </a:p>
          <a:p>
            <a:pPr indent="-342900" lvl="0" marL="457200" rtl="0" algn="l">
              <a:lnSpc>
                <a:spcPct val="90000"/>
              </a:lnSpc>
              <a:spcBef>
                <a:spcPts val="1000"/>
              </a:spcBef>
              <a:spcAft>
                <a:spcPts val="0"/>
              </a:spcAft>
              <a:buClr>
                <a:schemeClr val="dk1"/>
              </a:buClr>
              <a:buSzPts val="1800"/>
              <a:buChar char="•"/>
            </a:pPr>
            <a:r>
              <a:rPr lang="en-US"/>
              <a:t>Ceribell headband basket for IV pole</a:t>
            </a:r>
            <a:endParaRPr/>
          </a:p>
          <a:p>
            <a:pPr indent="-342900" lvl="0" marL="457200" rtl="0" algn="l">
              <a:lnSpc>
                <a:spcPct val="90000"/>
              </a:lnSpc>
              <a:spcBef>
                <a:spcPts val="1000"/>
              </a:spcBef>
              <a:spcAft>
                <a:spcPts val="0"/>
              </a:spcAft>
              <a:buClr>
                <a:schemeClr val="dk1"/>
              </a:buClr>
              <a:buSzPts val="1800"/>
              <a:buChar char="•"/>
            </a:pPr>
            <a:r>
              <a:rPr lang="en-US"/>
              <a:t>Protocol Reminder Cards</a:t>
            </a:r>
            <a:endParaRPr/>
          </a:p>
          <a:p>
            <a:pPr indent="-342900" lvl="0" marL="457200" rtl="0" algn="l">
              <a:lnSpc>
                <a:spcPct val="90000"/>
              </a:lnSpc>
              <a:spcBef>
                <a:spcPts val="1000"/>
              </a:spcBef>
              <a:spcAft>
                <a:spcPts val="0"/>
              </a:spcAft>
              <a:buClr>
                <a:schemeClr val="dk1"/>
              </a:buClr>
              <a:buSzPts val="1800"/>
              <a:buChar char="•"/>
            </a:pPr>
            <a:r>
              <a:rPr lang="en-US"/>
              <a:t>Length-based-weight estimation </a:t>
            </a:r>
            <a:endParaRPr/>
          </a:p>
          <a:p>
            <a:pPr indent="0" lvl="0" marL="457200" rtl="0" algn="l">
              <a:lnSpc>
                <a:spcPct val="90000"/>
              </a:lnSpc>
              <a:spcBef>
                <a:spcPts val="1000"/>
              </a:spcBef>
              <a:spcAft>
                <a:spcPts val="0"/>
              </a:spcAft>
              <a:buClr>
                <a:schemeClr val="dk1"/>
              </a:buClr>
              <a:buSzPts val="2800"/>
              <a:buNone/>
            </a:pPr>
            <a:r>
              <a:rPr lang="en-US"/>
              <a:t>measuring tape</a:t>
            </a:r>
            <a:endParaRPr/>
          </a:p>
          <a:p>
            <a:pPr indent="-342900" lvl="1" marL="914400" rtl="0" algn="l">
              <a:lnSpc>
                <a:spcPct val="90000"/>
              </a:lnSpc>
              <a:spcBef>
                <a:spcPts val="1000"/>
              </a:spcBef>
              <a:spcAft>
                <a:spcPts val="0"/>
              </a:spcAft>
              <a:buClr>
                <a:schemeClr val="dk1"/>
              </a:buClr>
              <a:buSzPts val="1800"/>
              <a:buChar char="•"/>
            </a:pPr>
            <a:r>
              <a:rPr lang="en-US"/>
              <a:t>Can also be used to measure head circumference</a:t>
            </a:r>
            <a:endParaRPr/>
          </a:p>
        </p:txBody>
      </p:sp>
      <p:pic>
        <p:nvPicPr>
          <p:cNvPr id="1536" name="Google Shape;1536;g3d422ecfddc_0_799" title="Screenshot 2025-12-05 at 8.27.30 AM.png"/>
          <p:cNvPicPr preferRelativeResize="0"/>
          <p:nvPr/>
        </p:nvPicPr>
        <p:blipFill rotWithShape="1">
          <a:blip r:embed="rId4">
            <a:alphaModFix/>
          </a:blip>
          <a:srcRect b="0" l="0" r="0" t="0"/>
          <a:stretch/>
        </p:blipFill>
        <p:spPr>
          <a:xfrm>
            <a:off x="7037100" y="1283125"/>
            <a:ext cx="2175424" cy="1479850"/>
          </a:xfrm>
          <a:prstGeom prst="rect">
            <a:avLst/>
          </a:prstGeom>
          <a:noFill/>
          <a:ln>
            <a:noFill/>
          </a:ln>
        </p:spPr>
      </p:pic>
      <p:pic>
        <p:nvPicPr>
          <p:cNvPr id="1537" name="Google Shape;1537;g3d422ecfddc_0_799" title="Ceribell data.jpg"/>
          <p:cNvPicPr preferRelativeResize="0"/>
          <p:nvPr/>
        </p:nvPicPr>
        <p:blipFill rotWithShape="1">
          <a:blip r:embed="rId5">
            <a:alphaModFix/>
          </a:blip>
          <a:srcRect b="0" l="0" r="0" t="0"/>
          <a:stretch/>
        </p:blipFill>
        <p:spPr>
          <a:xfrm>
            <a:off x="9306663" y="1617650"/>
            <a:ext cx="2522301" cy="1577750"/>
          </a:xfrm>
          <a:prstGeom prst="rect">
            <a:avLst/>
          </a:prstGeom>
          <a:noFill/>
          <a:ln>
            <a:noFill/>
          </a:ln>
        </p:spPr>
      </p:pic>
      <p:pic>
        <p:nvPicPr>
          <p:cNvPr id="1538" name="Google Shape;1538;g3d422ecfddc_0_799"/>
          <p:cNvPicPr preferRelativeResize="0"/>
          <p:nvPr/>
        </p:nvPicPr>
        <p:blipFill rotWithShape="1">
          <a:blip r:embed="rId6">
            <a:alphaModFix/>
          </a:blip>
          <a:srcRect b="0" l="0" r="0" t="0"/>
          <a:stretch/>
        </p:blipFill>
        <p:spPr>
          <a:xfrm>
            <a:off x="9852493" y="3600011"/>
            <a:ext cx="1430632" cy="1856626"/>
          </a:xfrm>
          <a:prstGeom prst="rect">
            <a:avLst/>
          </a:prstGeom>
          <a:noFill/>
          <a:ln cap="flat" cmpd="sng" w="9525">
            <a:solidFill>
              <a:srgbClr val="000000"/>
            </a:solidFill>
            <a:prstDash val="solid"/>
            <a:round/>
            <a:headEnd len="sm" w="sm" type="none"/>
            <a:tailEnd len="sm" w="sm" type="none"/>
          </a:ln>
        </p:spPr>
      </p:pic>
      <p:pic>
        <p:nvPicPr>
          <p:cNvPr id="1539" name="Google Shape;1539;g3d422ecfddc_0_799"/>
          <p:cNvPicPr preferRelativeResize="0"/>
          <p:nvPr/>
        </p:nvPicPr>
        <p:blipFill rotWithShape="1">
          <a:blip r:embed="rId7">
            <a:alphaModFix/>
          </a:blip>
          <a:srcRect b="0" l="0" r="0" t="0"/>
          <a:stretch/>
        </p:blipFill>
        <p:spPr>
          <a:xfrm>
            <a:off x="9329035" y="3277621"/>
            <a:ext cx="1429818" cy="1856629"/>
          </a:xfrm>
          <a:prstGeom prst="rect">
            <a:avLst/>
          </a:prstGeom>
          <a:noFill/>
          <a:ln cap="flat" cmpd="sng" w="9525">
            <a:solidFill>
              <a:srgbClr val="000000"/>
            </a:solidFill>
            <a:prstDash val="solid"/>
            <a:round/>
            <a:headEnd len="sm" w="sm" type="none"/>
            <a:tailEnd len="sm" w="sm" type="none"/>
          </a:ln>
        </p:spPr>
      </p:pic>
      <p:pic>
        <p:nvPicPr>
          <p:cNvPr id="1540" name="Google Shape;1540;g3d422ecfddc_0_799"/>
          <p:cNvPicPr preferRelativeResize="0"/>
          <p:nvPr/>
        </p:nvPicPr>
        <p:blipFill rotWithShape="1">
          <a:blip r:embed="rId8">
            <a:alphaModFix/>
          </a:blip>
          <a:srcRect b="0" l="0" r="0" t="0"/>
          <a:stretch/>
        </p:blipFill>
        <p:spPr>
          <a:xfrm>
            <a:off x="8631163" y="3544992"/>
            <a:ext cx="1428313" cy="1856630"/>
          </a:xfrm>
          <a:prstGeom prst="rect">
            <a:avLst/>
          </a:prstGeom>
          <a:noFill/>
          <a:ln cap="flat" cmpd="sng" w="9525">
            <a:solidFill>
              <a:srgbClr val="000000"/>
            </a:solidFill>
            <a:prstDash val="solid"/>
            <a:round/>
            <a:headEnd len="sm" w="sm" type="none"/>
            <a:tailEnd len="sm" w="sm" type="none"/>
          </a:ln>
        </p:spPr>
      </p:pic>
      <p:pic>
        <p:nvPicPr>
          <p:cNvPr id="1541" name="Google Shape;1541;g3d422ecfddc_0_799"/>
          <p:cNvPicPr preferRelativeResize="0"/>
          <p:nvPr/>
        </p:nvPicPr>
        <p:blipFill rotWithShape="1">
          <a:blip r:embed="rId9">
            <a:alphaModFix/>
          </a:blip>
          <a:srcRect b="0" l="0" r="0" t="0"/>
          <a:stretch/>
        </p:blipFill>
        <p:spPr>
          <a:xfrm>
            <a:off x="8277360" y="3236112"/>
            <a:ext cx="1437163" cy="1856630"/>
          </a:xfrm>
          <a:prstGeom prst="rect">
            <a:avLst/>
          </a:prstGeom>
          <a:noFill/>
          <a:ln cap="flat" cmpd="sng" w="9525">
            <a:solidFill>
              <a:srgbClr val="000000"/>
            </a:solidFill>
            <a:prstDash val="solid"/>
            <a:round/>
            <a:headEnd len="sm" w="sm" type="none"/>
            <a:tailEnd len="sm" w="sm" type="none"/>
          </a:ln>
        </p:spPr>
      </p:pic>
      <p:pic>
        <p:nvPicPr>
          <p:cNvPr id="1542" name="Google Shape;1542;g3d422ecfddc_0_799"/>
          <p:cNvPicPr preferRelativeResize="0"/>
          <p:nvPr/>
        </p:nvPicPr>
        <p:blipFill rotWithShape="1">
          <a:blip r:embed="rId10">
            <a:alphaModFix/>
          </a:blip>
          <a:srcRect b="0" l="0" r="0" t="0"/>
          <a:stretch/>
        </p:blipFill>
        <p:spPr>
          <a:xfrm>
            <a:off x="7867570" y="3600011"/>
            <a:ext cx="1344954" cy="1746607"/>
          </a:xfrm>
          <a:prstGeom prst="rect">
            <a:avLst/>
          </a:prstGeom>
          <a:noFill/>
          <a:ln cap="flat" cmpd="sng" w="9525">
            <a:solidFill>
              <a:srgbClr val="000000"/>
            </a:solidFill>
            <a:prstDash val="solid"/>
            <a:round/>
            <a:headEnd len="sm" w="sm" type="none"/>
            <a:tailEnd len="sm" w="sm" type="none"/>
          </a:ln>
        </p:spPr>
      </p:pic>
      <p:pic>
        <p:nvPicPr>
          <p:cNvPr id="1543" name="Google Shape;1543;g3d422ecfddc_0_799"/>
          <p:cNvPicPr preferRelativeResize="0"/>
          <p:nvPr/>
        </p:nvPicPr>
        <p:blipFill rotWithShape="1">
          <a:blip r:embed="rId11">
            <a:alphaModFix/>
          </a:blip>
          <a:srcRect b="0" l="0" r="0" t="0"/>
          <a:stretch/>
        </p:blipFill>
        <p:spPr>
          <a:xfrm>
            <a:off x="7291600" y="3387659"/>
            <a:ext cx="1341115" cy="1746607"/>
          </a:xfrm>
          <a:prstGeom prst="rect">
            <a:avLst/>
          </a:prstGeom>
          <a:noFill/>
          <a:ln cap="flat" cmpd="sng" w="9525">
            <a:solidFill>
              <a:srgbClr val="000000"/>
            </a:solidFill>
            <a:prstDash val="solid"/>
            <a:round/>
            <a:headEnd len="sm" w="sm" type="none"/>
            <a:tailEnd len="sm" w="sm" type="none"/>
          </a:ln>
        </p:spPr>
      </p:pic>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47" name="Shape 1547"/>
        <p:cNvGrpSpPr/>
        <p:nvPr/>
      </p:nvGrpSpPr>
      <p:grpSpPr>
        <a:xfrm>
          <a:off x="0" y="0"/>
          <a:ext cx="0" cy="0"/>
          <a:chOff x="0" y="0"/>
          <a:chExt cx="0" cy="0"/>
        </a:xfrm>
      </p:grpSpPr>
      <p:sp>
        <p:nvSpPr>
          <p:cNvPr id="1548" name="Google Shape;1548;g3d422ecfddc_0_813"/>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Ceribell Training</a:t>
            </a:r>
            <a:endParaRPr b="1">
              <a:solidFill>
                <a:srgbClr val="743192"/>
              </a:solidFill>
            </a:endParaRPr>
          </a:p>
        </p:txBody>
      </p:sp>
      <p:sp>
        <p:nvSpPr>
          <p:cNvPr id="1549" name="Google Shape;1549;g3d422ecfddc_0_813"/>
          <p:cNvSpPr txBox="1"/>
          <p:nvPr>
            <p:ph idx="1" type="body"/>
          </p:nvPr>
        </p:nvSpPr>
        <p:spPr>
          <a:xfrm>
            <a:off x="838200" y="1463650"/>
            <a:ext cx="10515600" cy="4586400"/>
          </a:xfrm>
          <a:prstGeom prst="rect">
            <a:avLst/>
          </a:prstGeom>
          <a:noFill/>
          <a:ln>
            <a:noFill/>
          </a:ln>
        </p:spPr>
        <p:txBody>
          <a:bodyPr anchorCtr="0" anchor="t" bIns="45700" lIns="91425" spcFirstLastPara="1" rIns="91425" wrap="square" tIns="45700">
            <a:normAutofit/>
          </a:bodyPr>
          <a:lstStyle/>
          <a:p>
            <a:pPr indent="-342900" lvl="0" marL="457200" rtl="0" algn="l">
              <a:lnSpc>
                <a:spcPct val="100000"/>
              </a:lnSpc>
              <a:spcBef>
                <a:spcPts val="1000"/>
              </a:spcBef>
              <a:spcAft>
                <a:spcPts val="0"/>
              </a:spcAft>
              <a:buSzPts val="1800"/>
              <a:buChar char="●"/>
            </a:pPr>
            <a:r>
              <a:rPr b="1" lang="en-US"/>
              <a:t>“Intake” call is optional</a:t>
            </a:r>
            <a:endParaRPr b="1"/>
          </a:p>
          <a:p>
            <a:pPr indent="-342900" lvl="1" marL="914400" rtl="0" algn="l">
              <a:lnSpc>
                <a:spcPct val="100000"/>
              </a:lnSpc>
              <a:spcBef>
                <a:spcPts val="0"/>
              </a:spcBef>
              <a:spcAft>
                <a:spcPts val="0"/>
              </a:spcAft>
              <a:buSzPts val="1800"/>
              <a:buChar char="○"/>
            </a:pPr>
            <a:r>
              <a:rPr lang="en-US"/>
              <a:t>Discuss device and use in study with Ceribell liaison and PM</a:t>
            </a:r>
            <a:endParaRPr/>
          </a:p>
          <a:p>
            <a:pPr indent="-342900" lvl="0" marL="457200" rtl="0" algn="l">
              <a:lnSpc>
                <a:spcPct val="100000"/>
              </a:lnSpc>
              <a:spcBef>
                <a:spcPts val="0"/>
              </a:spcBef>
              <a:spcAft>
                <a:spcPts val="0"/>
              </a:spcAft>
              <a:buSzPts val="1800"/>
              <a:buChar char="●"/>
            </a:pPr>
            <a:r>
              <a:rPr b="1" lang="en-US"/>
              <a:t>IT training/support is available </a:t>
            </a:r>
            <a:endParaRPr b="1"/>
          </a:p>
          <a:p>
            <a:pPr indent="-342900" lvl="1" marL="914400" rtl="0" algn="l">
              <a:lnSpc>
                <a:spcPct val="100000"/>
              </a:lnSpc>
              <a:spcBef>
                <a:spcPts val="0"/>
              </a:spcBef>
              <a:spcAft>
                <a:spcPts val="0"/>
              </a:spcAft>
              <a:buSzPts val="1800"/>
              <a:buChar char="○"/>
            </a:pPr>
            <a:r>
              <a:rPr lang="en-US"/>
              <a:t>Email, 24/7 support number, meetings</a:t>
            </a:r>
            <a:endParaRPr/>
          </a:p>
          <a:p>
            <a:pPr indent="-342900" lvl="0" marL="457200" rtl="0" algn="l">
              <a:lnSpc>
                <a:spcPct val="100000"/>
              </a:lnSpc>
              <a:spcBef>
                <a:spcPts val="0"/>
              </a:spcBef>
              <a:spcAft>
                <a:spcPts val="0"/>
              </a:spcAft>
              <a:buSzPts val="1800"/>
              <a:buChar char="●"/>
            </a:pPr>
            <a:r>
              <a:rPr b="1" lang="en-US"/>
              <a:t>In-person, on-site training for study team is required if not already using device clinically</a:t>
            </a:r>
            <a:endParaRPr b="1"/>
          </a:p>
          <a:p>
            <a:pPr indent="-342900" lvl="1" marL="914400" rtl="0" algn="l">
              <a:lnSpc>
                <a:spcPct val="100000"/>
              </a:lnSpc>
              <a:spcBef>
                <a:spcPts val="0"/>
              </a:spcBef>
              <a:spcAft>
                <a:spcPts val="0"/>
              </a:spcAft>
              <a:buSzPts val="1800"/>
              <a:buChar char="○"/>
            </a:pPr>
            <a:r>
              <a:rPr lang="en-US"/>
              <a:t>Conducted by local commercial reps</a:t>
            </a:r>
            <a:endParaRPr/>
          </a:p>
          <a:p>
            <a:pPr indent="-342900" lvl="1" marL="914400" rtl="0" algn="l">
              <a:lnSpc>
                <a:spcPct val="100000"/>
              </a:lnSpc>
              <a:spcBef>
                <a:spcPts val="0"/>
              </a:spcBef>
              <a:spcAft>
                <a:spcPts val="0"/>
              </a:spcAft>
              <a:buSzPts val="1800"/>
              <a:buChar char="○"/>
            </a:pPr>
            <a:r>
              <a:rPr lang="en-US"/>
              <a:t>Site can determine who should attend the training</a:t>
            </a:r>
            <a:endParaRPr/>
          </a:p>
          <a:p>
            <a:pPr indent="-342900" lvl="1" marL="914400" rtl="0" algn="l">
              <a:lnSpc>
                <a:spcPct val="100000"/>
              </a:lnSpc>
              <a:spcBef>
                <a:spcPts val="0"/>
              </a:spcBef>
              <a:spcAft>
                <a:spcPts val="0"/>
              </a:spcAft>
              <a:buSzPts val="1800"/>
              <a:buChar char="○"/>
            </a:pPr>
            <a:r>
              <a:rPr lang="en-US"/>
              <a:t>Designate a group of ‘super-users’</a:t>
            </a:r>
            <a:endParaRPr/>
          </a:p>
          <a:p>
            <a:pPr indent="-342900" lvl="1" marL="914400" rtl="0" algn="l">
              <a:lnSpc>
                <a:spcPct val="100000"/>
              </a:lnSpc>
              <a:spcBef>
                <a:spcPts val="0"/>
              </a:spcBef>
              <a:spcAft>
                <a:spcPts val="0"/>
              </a:spcAft>
              <a:buSzPts val="1800"/>
              <a:buChar char="○"/>
            </a:pPr>
            <a:r>
              <a:rPr lang="en-US"/>
              <a:t>Scheduled as your site approaches CIRB submission</a:t>
            </a:r>
            <a:endParaRPr/>
          </a:p>
          <a:p>
            <a:pPr indent="0" lvl="0" marL="0" rtl="0" algn="l">
              <a:lnSpc>
                <a:spcPct val="115000"/>
              </a:lnSpc>
              <a:spcBef>
                <a:spcPts val="1000"/>
              </a:spcBef>
              <a:spcAft>
                <a:spcPts val="0"/>
              </a:spcAft>
              <a:buSzPts val="1800"/>
              <a:buNone/>
            </a:pPr>
            <a:r>
              <a:t/>
            </a:r>
            <a:endParaRPr/>
          </a:p>
        </p:txBody>
      </p:sp>
      <p:pic>
        <p:nvPicPr>
          <p:cNvPr descr="A close-up of a logo&#10;&#10;AI-generated content may be incorrect." id="1550" name="Google Shape;1550;g3d422ecfddc_0_813"/>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54" name="Shape 1554"/>
        <p:cNvGrpSpPr/>
        <p:nvPr/>
      </p:nvGrpSpPr>
      <p:grpSpPr>
        <a:xfrm>
          <a:off x="0" y="0"/>
          <a:ext cx="0" cy="0"/>
          <a:chOff x="0" y="0"/>
          <a:chExt cx="0" cy="0"/>
        </a:xfrm>
      </p:grpSpPr>
      <p:sp>
        <p:nvSpPr>
          <p:cNvPr id="1555" name="Google Shape;1555;g3d422ecfddc_0_819"/>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Ceribell Supply Logistics</a:t>
            </a:r>
            <a:endParaRPr b="1">
              <a:solidFill>
                <a:srgbClr val="743192"/>
              </a:solidFill>
            </a:endParaRPr>
          </a:p>
        </p:txBody>
      </p:sp>
      <p:sp>
        <p:nvSpPr>
          <p:cNvPr id="1556" name="Google Shape;1556;g3d422ecfddc_0_819"/>
          <p:cNvSpPr txBox="1"/>
          <p:nvPr>
            <p:ph idx="1" type="body"/>
          </p:nvPr>
        </p:nvSpPr>
        <p:spPr>
          <a:xfrm>
            <a:off x="838200" y="1463650"/>
            <a:ext cx="10515600" cy="45864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Clr>
                <a:schemeClr val="dk1"/>
              </a:buClr>
              <a:buSzPts val="1800"/>
              <a:buNone/>
            </a:pPr>
            <a:r>
              <a:rPr lang="en-US"/>
              <a:t>&gt; Device provided after site contract is executed to allow local approvals. </a:t>
            </a:r>
            <a:endParaRPr/>
          </a:p>
          <a:p>
            <a:pPr indent="0" lvl="0" marL="0" rtl="0" algn="l">
              <a:lnSpc>
                <a:spcPct val="90000"/>
              </a:lnSpc>
              <a:spcBef>
                <a:spcPts val="1000"/>
              </a:spcBef>
              <a:spcAft>
                <a:spcPts val="0"/>
              </a:spcAft>
              <a:buClr>
                <a:schemeClr val="dk1"/>
              </a:buClr>
              <a:buSzPts val="1800"/>
              <a:buNone/>
            </a:pPr>
            <a:r>
              <a:rPr lang="en-US"/>
              <a:t>&gt; Headbands sent to sites after CIRB approval</a:t>
            </a:r>
            <a:endParaRPr/>
          </a:p>
          <a:p>
            <a:pPr indent="0" lvl="0" marL="0" rtl="0" algn="l">
              <a:lnSpc>
                <a:spcPct val="90000"/>
              </a:lnSpc>
              <a:spcBef>
                <a:spcPts val="1000"/>
              </a:spcBef>
              <a:spcAft>
                <a:spcPts val="0"/>
              </a:spcAft>
              <a:buClr>
                <a:schemeClr val="dk1"/>
              </a:buClr>
              <a:buSzPts val="1800"/>
              <a:buNone/>
            </a:pPr>
            <a:r>
              <a:rPr lang="en-US"/>
              <a:t>&gt; Headbands come in 2 sizes: </a:t>
            </a:r>
            <a:endParaRPr/>
          </a:p>
          <a:p>
            <a:pPr indent="-342900" lvl="0" marL="1371600" rtl="0" algn="l">
              <a:lnSpc>
                <a:spcPct val="90000"/>
              </a:lnSpc>
              <a:spcBef>
                <a:spcPts val="1000"/>
              </a:spcBef>
              <a:spcAft>
                <a:spcPts val="0"/>
              </a:spcAft>
              <a:buClr>
                <a:schemeClr val="dk1"/>
              </a:buClr>
              <a:buSzPts val="1800"/>
              <a:buChar char="-"/>
            </a:pPr>
            <a:r>
              <a:rPr lang="en-US"/>
              <a:t>Small (C151)</a:t>
            </a:r>
            <a:endParaRPr/>
          </a:p>
          <a:p>
            <a:pPr indent="-342900" lvl="0" marL="1371600" rtl="0" algn="l">
              <a:lnSpc>
                <a:spcPct val="90000"/>
              </a:lnSpc>
              <a:spcBef>
                <a:spcPts val="0"/>
              </a:spcBef>
              <a:spcAft>
                <a:spcPts val="0"/>
              </a:spcAft>
              <a:buClr>
                <a:schemeClr val="dk1"/>
              </a:buClr>
              <a:buSzPts val="1800"/>
              <a:buChar char="-"/>
            </a:pPr>
            <a:r>
              <a:rPr lang="en-US"/>
              <a:t>Medium/Large (C152)</a:t>
            </a:r>
            <a:endParaRPr/>
          </a:p>
          <a:p>
            <a:pPr indent="0" lvl="0" marL="0" rtl="0" algn="l">
              <a:lnSpc>
                <a:spcPct val="90000"/>
              </a:lnSpc>
              <a:spcBef>
                <a:spcPts val="1000"/>
              </a:spcBef>
              <a:spcAft>
                <a:spcPts val="0"/>
              </a:spcAft>
              <a:buClr>
                <a:schemeClr val="dk1"/>
              </a:buClr>
              <a:buSzPts val="2800"/>
              <a:buNone/>
            </a:pPr>
            <a:r>
              <a:rPr lang="en-US"/>
              <a:t>&gt; Each site will have a set par for number of headbands on site.</a:t>
            </a:r>
            <a:endParaRPr/>
          </a:p>
          <a:p>
            <a:pPr indent="0" lvl="0" marL="0" rtl="0" algn="l">
              <a:lnSpc>
                <a:spcPct val="90000"/>
              </a:lnSpc>
              <a:spcBef>
                <a:spcPts val="1000"/>
              </a:spcBef>
              <a:spcAft>
                <a:spcPts val="0"/>
              </a:spcAft>
              <a:buClr>
                <a:schemeClr val="dk1"/>
              </a:buClr>
              <a:buSzPts val="2800"/>
              <a:buNone/>
            </a:pPr>
            <a:r>
              <a:rPr lang="en-US"/>
              <a:t>&gt; Headbands expire after ~6 months; </a:t>
            </a:r>
            <a:endParaRPr/>
          </a:p>
          <a:p>
            <a:pPr indent="0" lvl="0" marL="0" rtl="0" algn="l">
              <a:lnSpc>
                <a:spcPct val="90000"/>
              </a:lnSpc>
              <a:spcBef>
                <a:spcPts val="1000"/>
              </a:spcBef>
              <a:spcAft>
                <a:spcPts val="0"/>
              </a:spcAft>
              <a:buClr>
                <a:schemeClr val="dk1"/>
              </a:buClr>
              <a:buSzPts val="2800"/>
              <a:buNone/>
            </a:pPr>
            <a:r>
              <a:rPr lang="en-US"/>
              <a:t>will have expiration date on box.</a:t>
            </a:r>
            <a:endParaRPr/>
          </a:p>
        </p:txBody>
      </p:sp>
      <p:pic>
        <p:nvPicPr>
          <p:cNvPr id="1557" name="Google Shape;1557;g3d422ecfddc_0_819" title="Screenshot 2025-12-04 at 10.26.35 AM.png"/>
          <p:cNvPicPr preferRelativeResize="0"/>
          <p:nvPr/>
        </p:nvPicPr>
        <p:blipFill rotWithShape="1">
          <a:blip r:embed="rId3">
            <a:alphaModFix/>
          </a:blip>
          <a:srcRect b="0" l="0" r="0" t="0"/>
          <a:stretch/>
        </p:blipFill>
        <p:spPr>
          <a:xfrm>
            <a:off x="6905709" y="4969566"/>
            <a:ext cx="4369241" cy="1779359"/>
          </a:xfrm>
          <a:prstGeom prst="rect">
            <a:avLst/>
          </a:prstGeom>
          <a:noFill/>
          <a:ln>
            <a:noFill/>
          </a:ln>
        </p:spPr>
      </p:pic>
      <p:pic>
        <p:nvPicPr>
          <p:cNvPr descr="A close-up of a logo&#10;&#10;AI-generated content may be incorrect." id="1558" name="Google Shape;1558;g3d422ecfddc_0_819"/>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62" name="Shape 1562"/>
        <p:cNvGrpSpPr/>
        <p:nvPr/>
      </p:nvGrpSpPr>
      <p:grpSpPr>
        <a:xfrm>
          <a:off x="0" y="0"/>
          <a:ext cx="0" cy="0"/>
          <a:chOff x="0" y="0"/>
          <a:chExt cx="0" cy="0"/>
        </a:xfrm>
      </p:grpSpPr>
      <p:sp>
        <p:nvSpPr>
          <p:cNvPr id="1563" name="Google Shape;1563;g3d422ecfddc_0_826"/>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20"/>
              <a:buFont typeface="Arial"/>
              <a:buNone/>
            </a:pPr>
            <a:r>
              <a:rPr b="1" lang="en-US" sz="4059">
                <a:solidFill>
                  <a:srgbClr val="743192"/>
                </a:solidFill>
                <a:latin typeface="Arial"/>
                <a:ea typeface="Arial"/>
                <a:cs typeface="Arial"/>
                <a:sym typeface="Arial"/>
              </a:rPr>
              <a:t>Ceribell: Headband Inventory &amp; Resupply</a:t>
            </a:r>
            <a:endParaRPr b="1" sz="4059">
              <a:solidFill>
                <a:srgbClr val="743192"/>
              </a:solidFill>
            </a:endParaRPr>
          </a:p>
        </p:txBody>
      </p:sp>
      <p:sp>
        <p:nvSpPr>
          <p:cNvPr id="1564" name="Google Shape;1564;g3d422ecfddc_0_826"/>
          <p:cNvSpPr txBox="1"/>
          <p:nvPr>
            <p:ph idx="1" type="body"/>
          </p:nvPr>
        </p:nvSpPr>
        <p:spPr>
          <a:xfrm>
            <a:off x="838200" y="1551800"/>
            <a:ext cx="10515600" cy="5005500"/>
          </a:xfrm>
          <a:prstGeom prst="rect">
            <a:avLst/>
          </a:prstGeom>
          <a:noFill/>
          <a:ln>
            <a:noFill/>
          </a:ln>
        </p:spPr>
        <p:txBody>
          <a:bodyPr anchorCtr="0" anchor="t" bIns="45700" lIns="91425" spcFirstLastPara="1" rIns="91425" wrap="square" tIns="45700">
            <a:normAutofit lnSpcReduction="20000"/>
          </a:bodyPr>
          <a:lstStyle/>
          <a:p>
            <a:pPr indent="-352167" lvl="0" marL="457200" rtl="0" algn="l">
              <a:lnSpc>
                <a:spcPct val="100000"/>
              </a:lnSpc>
              <a:spcBef>
                <a:spcPts val="1000"/>
              </a:spcBef>
              <a:spcAft>
                <a:spcPts val="0"/>
              </a:spcAft>
              <a:buClr>
                <a:schemeClr val="dk1"/>
              </a:buClr>
              <a:buSzPts val="1946"/>
              <a:buAutoNum type="arabicPeriod"/>
            </a:pPr>
            <a:r>
              <a:rPr b="1" lang="en-US"/>
              <a:t>Sites will complete monthly inventory survey.</a:t>
            </a:r>
            <a:r>
              <a:rPr lang="en-US"/>
              <a:t> </a:t>
            </a:r>
            <a:endParaRPr/>
          </a:p>
          <a:p>
            <a:pPr indent="-352167" lvl="1" marL="914400" rtl="0" algn="l">
              <a:lnSpc>
                <a:spcPct val="100000"/>
              </a:lnSpc>
              <a:spcBef>
                <a:spcPts val="1000"/>
              </a:spcBef>
              <a:spcAft>
                <a:spcPts val="0"/>
              </a:spcAft>
              <a:buClr>
                <a:schemeClr val="dk1"/>
              </a:buClr>
              <a:buSzPts val="1946"/>
              <a:buChar char="•"/>
            </a:pPr>
            <a:r>
              <a:rPr lang="en-US"/>
              <a:t>Can be completed anytime; must be completed at least 1x/month</a:t>
            </a:r>
            <a:endParaRPr/>
          </a:p>
          <a:p>
            <a:pPr indent="-352167" lvl="1" marL="914400" rtl="0" algn="l">
              <a:lnSpc>
                <a:spcPct val="100000"/>
              </a:lnSpc>
              <a:spcBef>
                <a:spcPts val="1000"/>
              </a:spcBef>
              <a:spcAft>
                <a:spcPts val="0"/>
              </a:spcAft>
              <a:buClr>
                <a:schemeClr val="dk1"/>
              </a:buClr>
              <a:buSzPts val="1946"/>
              <a:buChar char="•"/>
            </a:pPr>
            <a:r>
              <a:rPr lang="en-US"/>
              <a:t>Responses submitted by 1st of month will be used to place monthly resupply orders by central team on 3rd of month. </a:t>
            </a:r>
            <a:endParaRPr/>
          </a:p>
          <a:p>
            <a:pPr indent="-352167" lvl="0" marL="457200" rtl="0" algn="l">
              <a:lnSpc>
                <a:spcPct val="100000"/>
              </a:lnSpc>
              <a:spcBef>
                <a:spcPts val="1000"/>
              </a:spcBef>
              <a:spcAft>
                <a:spcPts val="0"/>
              </a:spcAft>
              <a:buClr>
                <a:schemeClr val="dk1"/>
              </a:buClr>
              <a:buSzPts val="1946"/>
              <a:buAutoNum type="arabicPeriod"/>
            </a:pPr>
            <a:r>
              <a:rPr b="1" lang="en-US"/>
              <a:t>Central team uses survey responses to bring each site up to full par. </a:t>
            </a:r>
            <a:endParaRPr b="1"/>
          </a:p>
          <a:p>
            <a:pPr indent="-352167" lvl="1" marL="914400" rtl="0" algn="l">
              <a:lnSpc>
                <a:spcPct val="100000"/>
              </a:lnSpc>
              <a:spcBef>
                <a:spcPts val="1000"/>
              </a:spcBef>
              <a:spcAft>
                <a:spcPts val="0"/>
              </a:spcAft>
              <a:buClr>
                <a:schemeClr val="dk1"/>
              </a:buClr>
              <a:buSzPts val="1946"/>
              <a:buChar char="•"/>
            </a:pPr>
            <a:r>
              <a:rPr lang="en-US"/>
              <a:t>Sites receive shipment tracking info once order is fulfilled.</a:t>
            </a:r>
            <a:endParaRPr/>
          </a:p>
          <a:p>
            <a:pPr indent="-352167" lvl="1" marL="914400" rtl="0" algn="l">
              <a:lnSpc>
                <a:spcPct val="100000"/>
              </a:lnSpc>
              <a:spcBef>
                <a:spcPts val="1000"/>
              </a:spcBef>
              <a:spcAft>
                <a:spcPts val="0"/>
              </a:spcAft>
              <a:buClr>
                <a:schemeClr val="dk1"/>
              </a:buClr>
              <a:buSzPts val="1946"/>
              <a:buChar char="•"/>
            </a:pPr>
            <a:r>
              <a:rPr lang="en-US"/>
              <a:t>Will use shipping address in WebDCU</a:t>
            </a:r>
            <a:endParaRPr/>
          </a:p>
          <a:p>
            <a:pPr indent="-352167" lvl="0" marL="457200" rtl="0" algn="l">
              <a:lnSpc>
                <a:spcPct val="100000"/>
              </a:lnSpc>
              <a:spcBef>
                <a:spcPts val="1000"/>
              </a:spcBef>
              <a:spcAft>
                <a:spcPts val="0"/>
              </a:spcAft>
              <a:buClr>
                <a:srgbClr val="FF0000"/>
              </a:buClr>
              <a:buSzPts val="1946"/>
              <a:buAutoNum type="arabicPeriod"/>
            </a:pPr>
            <a:r>
              <a:rPr b="1" lang="en-US">
                <a:solidFill>
                  <a:srgbClr val="FF0000"/>
                </a:solidFill>
              </a:rPr>
              <a:t>Urgent</a:t>
            </a:r>
            <a:r>
              <a:rPr b="1" lang="en-US"/>
              <a:t> resupply can be triggered by the site or central team.</a:t>
            </a:r>
            <a:r>
              <a:rPr lang="en-US"/>
              <a:t> </a:t>
            </a:r>
            <a:endParaRPr/>
          </a:p>
          <a:p>
            <a:pPr indent="-352167" lvl="1" marL="914400" rtl="0" algn="l">
              <a:lnSpc>
                <a:spcPct val="100000"/>
              </a:lnSpc>
              <a:spcBef>
                <a:spcPts val="1000"/>
              </a:spcBef>
              <a:spcAft>
                <a:spcPts val="0"/>
              </a:spcAft>
              <a:buClr>
                <a:schemeClr val="dk1"/>
              </a:buClr>
              <a:buSzPts val="1946"/>
              <a:buChar char="•"/>
            </a:pPr>
            <a:r>
              <a:rPr lang="en-US"/>
              <a:t>Site can use survey to indicate urgent request.</a:t>
            </a:r>
            <a:endParaRPr/>
          </a:p>
          <a:p>
            <a:pPr indent="-352167" lvl="1" marL="914400" rtl="0" algn="l">
              <a:lnSpc>
                <a:spcPct val="100000"/>
              </a:lnSpc>
              <a:spcBef>
                <a:spcPts val="1000"/>
              </a:spcBef>
              <a:spcAft>
                <a:spcPts val="1000"/>
              </a:spcAft>
              <a:buClr>
                <a:schemeClr val="dk1"/>
              </a:buClr>
              <a:buSzPts val="1946"/>
              <a:buChar char="•"/>
            </a:pPr>
            <a:r>
              <a:rPr lang="en-US"/>
              <a:t>Central team will monitor use based on enrollment CRFs. </a:t>
            </a:r>
            <a:endParaRPr/>
          </a:p>
        </p:txBody>
      </p:sp>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68" name="Shape 1568"/>
        <p:cNvGrpSpPr/>
        <p:nvPr/>
      </p:nvGrpSpPr>
      <p:grpSpPr>
        <a:xfrm>
          <a:off x="0" y="0"/>
          <a:ext cx="0" cy="0"/>
          <a:chOff x="0" y="0"/>
          <a:chExt cx="0" cy="0"/>
        </a:xfrm>
      </p:grpSpPr>
      <p:sp>
        <p:nvSpPr>
          <p:cNvPr id="1569" name="Google Shape;1569;g3d422ecfddc_0_831"/>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Ceribell Inventory Survey</a:t>
            </a:r>
            <a:endParaRPr b="1">
              <a:solidFill>
                <a:srgbClr val="743192"/>
              </a:solidFill>
            </a:endParaRPr>
          </a:p>
        </p:txBody>
      </p:sp>
      <p:pic>
        <p:nvPicPr>
          <p:cNvPr id="1570" name="Google Shape;1570;g3d422ecfddc_0_831" title="Screenshot 2025-12-04 at 10.46.46 AM.png"/>
          <p:cNvPicPr preferRelativeResize="0"/>
          <p:nvPr/>
        </p:nvPicPr>
        <p:blipFill rotWithShape="1">
          <a:blip r:embed="rId3">
            <a:alphaModFix/>
          </a:blip>
          <a:srcRect b="0" l="0" r="0" t="0"/>
          <a:stretch/>
        </p:blipFill>
        <p:spPr>
          <a:xfrm>
            <a:off x="1415650" y="1447600"/>
            <a:ext cx="4952788" cy="5169874"/>
          </a:xfrm>
          <a:prstGeom prst="rect">
            <a:avLst/>
          </a:prstGeom>
          <a:noFill/>
          <a:ln>
            <a:noFill/>
          </a:ln>
        </p:spPr>
      </p:pic>
      <p:sp>
        <p:nvSpPr>
          <p:cNvPr id="1571" name="Google Shape;1571;g3d422ecfddc_0_831"/>
          <p:cNvSpPr txBox="1"/>
          <p:nvPr/>
        </p:nvSpPr>
        <p:spPr>
          <a:xfrm>
            <a:off x="7271125" y="1827325"/>
            <a:ext cx="3246300" cy="2174100"/>
          </a:xfrm>
          <a:prstGeom prst="rect">
            <a:avLst/>
          </a:prstGeom>
          <a:noFill/>
          <a:ln>
            <a:noFill/>
          </a:ln>
        </p:spPr>
        <p:txBody>
          <a:bodyPr anchorCtr="0" anchor="t" bIns="91425" lIns="91425" spcFirstLastPara="1" rIns="91425" wrap="square" tIns="91425">
            <a:noAutofit/>
          </a:bodyPr>
          <a:lstStyle/>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REDCap survey</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Link in MoP</a:t>
            </a:r>
            <a:endParaRPr b="0" i="0" sz="2800" u="none" cap="none" strike="noStrike">
              <a:solidFill>
                <a:schemeClr val="dk1"/>
              </a:solidFill>
              <a:latin typeface="Arial"/>
              <a:ea typeface="Arial"/>
              <a:cs typeface="Arial"/>
              <a:sym typeface="Arial"/>
            </a:endParaRPr>
          </a:p>
        </p:txBody>
      </p:sp>
      <p:pic>
        <p:nvPicPr>
          <p:cNvPr descr="A close-up of a logo&#10;&#10;AI-generated content may be incorrect." id="1572" name="Google Shape;1572;g3d422ecfddc_0_831"/>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576" name="Shape 1576"/>
        <p:cNvGrpSpPr/>
        <p:nvPr/>
      </p:nvGrpSpPr>
      <p:grpSpPr>
        <a:xfrm>
          <a:off x="0" y="0"/>
          <a:ext cx="0" cy="0"/>
          <a:chOff x="0" y="0"/>
          <a:chExt cx="0" cy="0"/>
        </a:xfrm>
      </p:grpSpPr>
      <p:sp>
        <p:nvSpPr>
          <p:cNvPr id="1577" name="Google Shape;1577;g3d422ecfddc_0_91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78" name="Google Shape;1578;g3d422ecfddc_0_912"/>
          <p:cNvSpPr/>
          <p:nvPr/>
        </p:nvSpPr>
        <p:spPr>
          <a:xfrm>
            <a:off x="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79" name="Google Shape;1579;g3d422ecfddc_0_912"/>
          <p:cNvSpPr/>
          <p:nvPr/>
        </p:nvSpPr>
        <p:spPr>
          <a:xfrm flipH="1" rot="5400000">
            <a:off x="-1410016" y="1410150"/>
            <a:ext cx="6858000" cy="4037700"/>
          </a:xfrm>
          <a:prstGeom prst="rect">
            <a:avLst/>
          </a:prstGeom>
          <a:gradFill>
            <a:gsLst>
              <a:gs pos="0">
                <a:srgbClr val="000000"/>
              </a:gs>
              <a:gs pos="8000">
                <a:srgbClr val="000000"/>
              </a:gs>
              <a:gs pos="100000">
                <a:srgbClr val="864EA9"/>
              </a:gs>
            </a:gsLst>
            <a:lin ang="300012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80" name="Google Shape;1580;g3d422ecfddc_0_912"/>
          <p:cNvSpPr/>
          <p:nvPr/>
        </p:nvSpPr>
        <p:spPr>
          <a:xfrm flipH="1" rot="5400000">
            <a:off x="-1410016" y="1420288"/>
            <a:ext cx="6858000" cy="4037700"/>
          </a:xfrm>
          <a:prstGeom prst="rect">
            <a:avLst/>
          </a:prstGeom>
          <a:gradFill>
            <a:gsLst>
              <a:gs pos="0">
                <a:srgbClr val="000000">
                  <a:alpha val="0"/>
                </a:srgbClr>
              </a:gs>
              <a:gs pos="99000">
                <a:srgbClr val="AD84C6">
                  <a:alpha val="45490"/>
                </a:srgbClr>
              </a:gs>
              <a:gs pos="100000">
                <a:srgbClr val="AD84C6">
                  <a:alpha val="45490"/>
                </a:srgbClr>
              </a:gs>
            </a:gsLst>
            <a:lin ang="180000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81" name="Google Shape;1581;g3d422ecfddc_0_912"/>
          <p:cNvSpPr/>
          <p:nvPr/>
        </p:nvSpPr>
        <p:spPr>
          <a:xfrm flipH="1" rot="5400000">
            <a:off x="767983" y="3588145"/>
            <a:ext cx="2502000" cy="4037700"/>
          </a:xfrm>
          <a:prstGeom prst="rect">
            <a:avLst/>
          </a:prstGeom>
          <a:gradFill>
            <a:gsLst>
              <a:gs pos="0">
                <a:srgbClr val="AD84C6">
                  <a:alpha val="28235"/>
                </a:srgbClr>
              </a:gs>
              <a:gs pos="2000">
                <a:srgbClr val="AD84C6">
                  <a:alpha val="28235"/>
                </a:srgbClr>
              </a:gs>
              <a:gs pos="100000">
                <a:srgbClr val="000000">
                  <a:alpha val="29411"/>
                </a:srgbClr>
              </a:gs>
            </a:gsLst>
            <a:lin ang="779990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82" name="Google Shape;1582;g3d422ecfddc_0_912"/>
          <p:cNvSpPr/>
          <p:nvPr/>
        </p:nvSpPr>
        <p:spPr>
          <a:xfrm rot="-967356">
            <a:off x="-500907" y="968177"/>
            <a:ext cx="3897638" cy="4176045"/>
          </a:xfrm>
          <a:custGeom>
            <a:rect b="b" l="l" r="r" t="t"/>
            <a:pathLst>
              <a:path extrusionOk="0" h="4178958" w="3900357">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AD84C6">
                  <a:alpha val="42352"/>
                </a:srgbClr>
              </a:gs>
            </a:gsLst>
            <a:lin ang="180000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83" name="Google Shape;1583;g3d422ecfddc_0_912"/>
          <p:cNvSpPr/>
          <p:nvPr/>
        </p:nvSpPr>
        <p:spPr>
          <a:xfrm flipH="1" rot="5400000">
            <a:off x="-1410024" y="1400012"/>
            <a:ext cx="6858000" cy="4037700"/>
          </a:xfrm>
          <a:prstGeom prst="rect">
            <a:avLst/>
          </a:prstGeom>
          <a:gradFill>
            <a:gsLst>
              <a:gs pos="0">
                <a:srgbClr val="000000">
                  <a:alpha val="0"/>
                </a:srgbClr>
              </a:gs>
              <a:gs pos="99000">
                <a:srgbClr val="CDB4DC">
                  <a:alpha val="10588"/>
                </a:srgbClr>
              </a:gs>
              <a:gs pos="100000">
                <a:srgbClr val="CDB4DC">
                  <a:alpha val="10588"/>
                </a:srgbClr>
              </a:gs>
            </a:gsLst>
            <a:lin ang="7200017"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84" name="Google Shape;1584;g3d422ecfddc_0_912"/>
          <p:cNvSpPr txBox="1"/>
          <p:nvPr>
            <p:ph type="title"/>
          </p:nvPr>
        </p:nvSpPr>
        <p:spPr>
          <a:xfrm>
            <a:off x="466722" y="586855"/>
            <a:ext cx="3201300" cy="3387600"/>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FFFFF"/>
              </a:buClr>
              <a:buSzPts val="2800"/>
              <a:buFont typeface="Play"/>
              <a:buNone/>
            </a:pPr>
            <a:r>
              <a:rPr lang="en-US" sz="4000">
                <a:solidFill>
                  <a:srgbClr val="FFFFFF"/>
                </a:solidFill>
                <a:latin typeface="Arial"/>
                <a:ea typeface="Arial"/>
                <a:cs typeface="Arial"/>
                <a:sym typeface="Arial"/>
              </a:rPr>
              <a:t>Inclusion Criteria</a:t>
            </a:r>
            <a:br>
              <a:rPr lang="en-US" sz="4000">
                <a:solidFill>
                  <a:srgbClr val="FFFFFF"/>
                </a:solidFill>
                <a:latin typeface="Arial"/>
                <a:ea typeface="Arial"/>
                <a:cs typeface="Arial"/>
                <a:sym typeface="Arial"/>
              </a:rPr>
            </a:br>
            <a:endParaRPr sz="4000">
              <a:solidFill>
                <a:srgbClr val="FFFFFF"/>
              </a:solidFill>
              <a:latin typeface="Arial"/>
              <a:ea typeface="Arial"/>
              <a:cs typeface="Arial"/>
              <a:sym typeface="Arial"/>
            </a:endParaRPr>
          </a:p>
        </p:txBody>
      </p:sp>
      <p:sp>
        <p:nvSpPr>
          <p:cNvPr id="1585" name="Google Shape;1585;g3d422ecfddc_0_912"/>
          <p:cNvSpPr txBox="1"/>
          <p:nvPr>
            <p:ph idx="1" type="body"/>
          </p:nvPr>
        </p:nvSpPr>
        <p:spPr>
          <a:xfrm>
            <a:off x="4810259" y="649480"/>
            <a:ext cx="6555300" cy="55461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600"/>
              </a:spcBef>
              <a:spcAft>
                <a:spcPts val="0"/>
              </a:spcAft>
              <a:buClr>
                <a:schemeClr val="dk1"/>
              </a:buClr>
              <a:buSzPts val="1800"/>
              <a:buNone/>
            </a:pPr>
            <a:r>
              <a:rPr lang="en-US" sz="2000"/>
              <a:t>1. The patient was witnessed to have a convulsive seizure for greater than 5-minute duration.</a:t>
            </a:r>
            <a:endParaRPr/>
          </a:p>
          <a:p>
            <a:pPr indent="0" lvl="0" marL="0" rtl="0" algn="l">
              <a:lnSpc>
                <a:spcPct val="90000"/>
              </a:lnSpc>
              <a:spcBef>
                <a:spcPts val="600"/>
              </a:spcBef>
              <a:spcAft>
                <a:spcPts val="0"/>
              </a:spcAft>
              <a:buClr>
                <a:schemeClr val="dk1"/>
              </a:buClr>
              <a:buSzPts val="1800"/>
              <a:buNone/>
            </a:pPr>
            <a:r>
              <a:rPr lang="en-US" sz="2000"/>
              <a:t>2. The patient received an adequate dose of benzodiazepines. The doses may be divided.</a:t>
            </a:r>
            <a:endParaRPr/>
          </a:p>
          <a:p>
            <a:pPr indent="0" lvl="0" marL="0" rtl="0" algn="l">
              <a:lnSpc>
                <a:spcPct val="90000"/>
              </a:lnSpc>
              <a:spcBef>
                <a:spcPts val="600"/>
              </a:spcBef>
              <a:spcAft>
                <a:spcPts val="0"/>
              </a:spcAft>
              <a:buClr>
                <a:schemeClr val="dk1"/>
              </a:buClr>
              <a:buSzPts val="1800"/>
              <a:buNone/>
            </a:pPr>
            <a:r>
              <a:rPr lang="en-US" sz="2000"/>
              <a:t>3. The last dose of a benzodiazepine was administered 5-30 minutes before study drug administration.</a:t>
            </a:r>
            <a:endParaRPr/>
          </a:p>
          <a:p>
            <a:pPr indent="0" lvl="0" marL="0" rtl="0" algn="l">
              <a:lnSpc>
                <a:spcPct val="90000"/>
              </a:lnSpc>
              <a:spcBef>
                <a:spcPts val="600"/>
              </a:spcBef>
              <a:spcAft>
                <a:spcPts val="0"/>
              </a:spcAft>
              <a:buClr>
                <a:schemeClr val="dk1"/>
              </a:buClr>
              <a:buSzPts val="1800"/>
              <a:buNone/>
            </a:pPr>
            <a:r>
              <a:rPr lang="en-US" sz="2000"/>
              <a:t>4. Continued or recurring seizures in the Emergency Department.</a:t>
            </a:r>
            <a:endParaRPr/>
          </a:p>
          <a:p>
            <a:pPr indent="0" lvl="0" marL="0" rtl="0" algn="l">
              <a:lnSpc>
                <a:spcPct val="90000"/>
              </a:lnSpc>
              <a:spcBef>
                <a:spcPts val="600"/>
              </a:spcBef>
              <a:spcAft>
                <a:spcPts val="0"/>
              </a:spcAft>
              <a:buClr>
                <a:schemeClr val="dk1"/>
              </a:buClr>
              <a:buSzPts val="1800"/>
              <a:buNone/>
            </a:pPr>
            <a:r>
              <a:rPr lang="en-US" sz="2000"/>
              <a:t>5. Age 1 year or older.</a:t>
            </a:r>
            <a:endParaRPr/>
          </a:p>
          <a:p>
            <a:pPr indent="0" lvl="0" marL="0" rtl="0" algn="l">
              <a:lnSpc>
                <a:spcPct val="90000"/>
              </a:lnSpc>
              <a:spcBef>
                <a:spcPts val="600"/>
              </a:spcBef>
              <a:spcAft>
                <a:spcPts val="0"/>
              </a:spcAft>
              <a:buClr>
                <a:schemeClr val="dk1"/>
              </a:buClr>
              <a:buSzPts val="1800"/>
              <a:buNone/>
            </a:pPr>
            <a:r>
              <a:rPr lang="en-US" sz="2000"/>
              <a:t>6. Known or estimated weight ≥ 10 kg</a:t>
            </a:r>
            <a:endParaRPr/>
          </a:p>
          <a:p>
            <a:pPr indent="-38096" lvl="0" marL="152396" rtl="0" algn="l">
              <a:lnSpc>
                <a:spcPct val="90000"/>
              </a:lnSpc>
              <a:spcBef>
                <a:spcPts val="0"/>
              </a:spcBef>
              <a:spcAft>
                <a:spcPts val="0"/>
              </a:spcAft>
              <a:buClr>
                <a:schemeClr val="dk1"/>
              </a:buClr>
              <a:buSzPts val="1800"/>
              <a:buFont typeface="Arial"/>
              <a:buNone/>
            </a:pPr>
            <a:r>
              <a:t/>
            </a:r>
            <a:endParaRPr sz="2000"/>
          </a:p>
          <a:p>
            <a:pPr indent="-114300" lvl="0" marL="609585" rtl="0" algn="l">
              <a:lnSpc>
                <a:spcPct val="90000"/>
              </a:lnSpc>
              <a:spcBef>
                <a:spcPts val="0"/>
              </a:spcBef>
              <a:spcAft>
                <a:spcPts val="0"/>
              </a:spcAft>
              <a:buClr>
                <a:schemeClr val="dk1"/>
              </a:buClr>
              <a:buSzPts val="1800"/>
              <a:buFont typeface="Arial"/>
              <a:buNone/>
            </a:pPr>
            <a:r>
              <a:t/>
            </a:r>
            <a:endParaRPr sz="2000"/>
          </a:p>
        </p:txBody>
      </p:sp>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589" name="Shape 1589"/>
        <p:cNvGrpSpPr/>
        <p:nvPr/>
      </p:nvGrpSpPr>
      <p:grpSpPr>
        <a:xfrm>
          <a:off x="0" y="0"/>
          <a:ext cx="0" cy="0"/>
          <a:chOff x="0" y="0"/>
          <a:chExt cx="0" cy="0"/>
        </a:xfrm>
      </p:grpSpPr>
      <p:sp>
        <p:nvSpPr>
          <p:cNvPr id="1590" name="Google Shape;1590;g3d422ecfddc_0_92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91" name="Google Shape;1591;g3d422ecfddc_0_924"/>
          <p:cNvSpPr/>
          <p:nvPr/>
        </p:nvSpPr>
        <p:spPr>
          <a:xfrm>
            <a:off x="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92" name="Google Shape;1592;g3d422ecfddc_0_924"/>
          <p:cNvSpPr/>
          <p:nvPr/>
        </p:nvSpPr>
        <p:spPr>
          <a:xfrm flipH="1" rot="5400000">
            <a:off x="-1410016" y="1410150"/>
            <a:ext cx="6858000" cy="4037700"/>
          </a:xfrm>
          <a:prstGeom prst="rect">
            <a:avLst/>
          </a:prstGeom>
          <a:gradFill>
            <a:gsLst>
              <a:gs pos="0">
                <a:srgbClr val="000000"/>
              </a:gs>
              <a:gs pos="8000">
                <a:srgbClr val="000000"/>
              </a:gs>
              <a:gs pos="100000">
                <a:srgbClr val="864EA9"/>
              </a:gs>
            </a:gsLst>
            <a:lin ang="300012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93" name="Google Shape;1593;g3d422ecfddc_0_924"/>
          <p:cNvSpPr/>
          <p:nvPr/>
        </p:nvSpPr>
        <p:spPr>
          <a:xfrm flipH="1" rot="5400000">
            <a:off x="-1410016" y="1420288"/>
            <a:ext cx="6858000" cy="4037700"/>
          </a:xfrm>
          <a:prstGeom prst="rect">
            <a:avLst/>
          </a:prstGeom>
          <a:gradFill>
            <a:gsLst>
              <a:gs pos="0">
                <a:srgbClr val="000000">
                  <a:alpha val="0"/>
                </a:srgbClr>
              </a:gs>
              <a:gs pos="99000">
                <a:srgbClr val="AD84C6">
                  <a:alpha val="45490"/>
                </a:srgbClr>
              </a:gs>
              <a:gs pos="100000">
                <a:srgbClr val="AD84C6">
                  <a:alpha val="45490"/>
                </a:srgbClr>
              </a:gs>
            </a:gsLst>
            <a:lin ang="180000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94" name="Google Shape;1594;g3d422ecfddc_0_924"/>
          <p:cNvSpPr/>
          <p:nvPr/>
        </p:nvSpPr>
        <p:spPr>
          <a:xfrm flipH="1" rot="5400000">
            <a:off x="767983" y="3588145"/>
            <a:ext cx="2502000" cy="4037700"/>
          </a:xfrm>
          <a:prstGeom prst="rect">
            <a:avLst/>
          </a:prstGeom>
          <a:gradFill>
            <a:gsLst>
              <a:gs pos="0">
                <a:srgbClr val="AD84C6">
                  <a:alpha val="28235"/>
                </a:srgbClr>
              </a:gs>
              <a:gs pos="2000">
                <a:srgbClr val="AD84C6">
                  <a:alpha val="28235"/>
                </a:srgbClr>
              </a:gs>
              <a:gs pos="100000">
                <a:srgbClr val="000000">
                  <a:alpha val="29411"/>
                </a:srgbClr>
              </a:gs>
            </a:gsLst>
            <a:lin ang="779990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95" name="Google Shape;1595;g3d422ecfddc_0_924"/>
          <p:cNvSpPr/>
          <p:nvPr/>
        </p:nvSpPr>
        <p:spPr>
          <a:xfrm rot="-967356">
            <a:off x="-500907" y="968177"/>
            <a:ext cx="3897638" cy="4176045"/>
          </a:xfrm>
          <a:custGeom>
            <a:rect b="b" l="l" r="r" t="t"/>
            <a:pathLst>
              <a:path extrusionOk="0" h="4178958" w="3900357">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AD84C6">
                  <a:alpha val="42352"/>
                </a:srgbClr>
              </a:gs>
            </a:gsLst>
            <a:lin ang="180000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96" name="Google Shape;1596;g3d422ecfddc_0_924"/>
          <p:cNvSpPr/>
          <p:nvPr/>
        </p:nvSpPr>
        <p:spPr>
          <a:xfrm flipH="1" rot="5400000">
            <a:off x="-1410024" y="1400012"/>
            <a:ext cx="6858000" cy="4037700"/>
          </a:xfrm>
          <a:prstGeom prst="rect">
            <a:avLst/>
          </a:prstGeom>
          <a:gradFill>
            <a:gsLst>
              <a:gs pos="0">
                <a:srgbClr val="000000">
                  <a:alpha val="0"/>
                </a:srgbClr>
              </a:gs>
              <a:gs pos="99000">
                <a:srgbClr val="CDB4DC">
                  <a:alpha val="10588"/>
                </a:srgbClr>
              </a:gs>
              <a:gs pos="100000">
                <a:srgbClr val="CDB4DC">
                  <a:alpha val="10588"/>
                </a:srgbClr>
              </a:gs>
            </a:gsLst>
            <a:lin ang="7200017"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97" name="Google Shape;1597;g3d422ecfddc_0_924"/>
          <p:cNvSpPr txBox="1"/>
          <p:nvPr>
            <p:ph type="title"/>
          </p:nvPr>
        </p:nvSpPr>
        <p:spPr>
          <a:xfrm>
            <a:off x="466722" y="586855"/>
            <a:ext cx="3201300" cy="3387600"/>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FFFFF"/>
              </a:buClr>
              <a:buSzPts val="2800"/>
              <a:buFont typeface="Play"/>
              <a:buNone/>
            </a:pPr>
            <a:r>
              <a:rPr lang="en-US" sz="4000">
                <a:solidFill>
                  <a:srgbClr val="FFFFFF"/>
                </a:solidFill>
                <a:latin typeface="Arial"/>
                <a:ea typeface="Arial"/>
                <a:cs typeface="Arial"/>
                <a:sym typeface="Arial"/>
              </a:rPr>
              <a:t>Exclusion Criteria</a:t>
            </a:r>
            <a:br>
              <a:rPr lang="en-US" sz="4000">
                <a:solidFill>
                  <a:srgbClr val="FFFFFF"/>
                </a:solidFill>
                <a:latin typeface="Play"/>
                <a:ea typeface="Play"/>
                <a:cs typeface="Play"/>
                <a:sym typeface="Play"/>
              </a:rPr>
            </a:br>
            <a:endParaRPr sz="4000">
              <a:solidFill>
                <a:srgbClr val="FFFFFF"/>
              </a:solidFill>
              <a:latin typeface="Play"/>
              <a:ea typeface="Play"/>
              <a:cs typeface="Play"/>
              <a:sym typeface="Play"/>
            </a:endParaRPr>
          </a:p>
        </p:txBody>
      </p:sp>
      <p:sp>
        <p:nvSpPr>
          <p:cNvPr id="1598" name="Google Shape;1598;g3d422ecfddc_0_924"/>
          <p:cNvSpPr txBox="1"/>
          <p:nvPr>
            <p:ph idx="1" type="body"/>
          </p:nvPr>
        </p:nvSpPr>
        <p:spPr>
          <a:xfrm>
            <a:off x="4810259" y="649480"/>
            <a:ext cx="6555300" cy="5546100"/>
          </a:xfrm>
          <a:prstGeom prst="rect">
            <a:avLst/>
          </a:prstGeom>
          <a:noFill/>
          <a:ln>
            <a:noFill/>
          </a:ln>
        </p:spPr>
        <p:txBody>
          <a:bodyPr anchorCtr="0" anchor="ctr" bIns="45700" lIns="91425" spcFirstLastPara="1" rIns="91425" wrap="square" tIns="45700">
            <a:noAutofit/>
          </a:bodyPr>
          <a:lstStyle/>
          <a:p>
            <a:pPr indent="9144" lvl="0" marL="0" rtl="0" algn="l">
              <a:lnSpc>
                <a:spcPct val="90000"/>
              </a:lnSpc>
              <a:spcBef>
                <a:spcPts val="600"/>
              </a:spcBef>
              <a:spcAft>
                <a:spcPts val="0"/>
              </a:spcAft>
              <a:buClr>
                <a:schemeClr val="dk1"/>
              </a:buClr>
              <a:buSzPts val="1800"/>
              <a:buNone/>
            </a:pPr>
            <a:r>
              <a:rPr lang="en-US" sz="1700"/>
              <a:t>1. Known pregnancy (lab testing not indicated for screening)</a:t>
            </a:r>
            <a:endParaRPr/>
          </a:p>
          <a:p>
            <a:pPr indent="9144" lvl="0" marL="0" rtl="0" algn="l">
              <a:lnSpc>
                <a:spcPct val="90000"/>
              </a:lnSpc>
              <a:spcBef>
                <a:spcPts val="600"/>
              </a:spcBef>
              <a:spcAft>
                <a:spcPts val="0"/>
              </a:spcAft>
              <a:buClr>
                <a:schemeClr val="dk1"/>
              </a:buClr>
              <a:buSzPts val="1800"/>
              <a:buNone/>
            </a:pPr>
            <a:r>
              <a:rPr lang="en-US" sz="1700"/>
              <a:t>2. Prisoner.</a:t>
            </a:r>
            <a:endParaRPr/>
          </a:p>
          <a:p>
            <a:pPr indent="9144" lvl="0" marL="0" rtl="0" algn="l">
              <a:lnSpc>
                <a:spcPct val="90000"/>
              </a:lnSpc>
              <a:spcBef>
                <a:spcPts val="600"/>
              </a:spcBef>
              <a:spcAft>
                <a:spcPts val="0"/>
              </a:spcAft>
              <a:buClr>
                <a:schemeClr val="dk1"/>
              </a:buClr>
              <a:buSzPts val="1800"/>
              <a:buNone/>
            </a:pPr>
            <a:r>
              <a:rPr lang="en-US" sz="1700"/>
              <a:t>3. Opt-out identification or otherwise known to be previously enrolled in KESETT.</a:t>
            </a:r>
            <a:endParaRPr/>
          </a:p>
          <a:p>
            <a:pPr indent="9144" lvl="0" marL="0" rtl="0" algn="l">
              <a:lnSpc>
                <a:spcPct val="90000"/>
              </a:lnSpc>
              <a:spcBef>
                <a:spcPts val="600"/>
              </a:spcBef>
              <a:spcAft>
                <a:spcPts val="0"/>
              </a:spcAft>
              <a:buClr>
                <a:schemeClr val="dk1"/>
              </a:buClr>
              <a:buSzPts val="1800"/>
              <a:buNone/>
            </a:pPr>
            <a:r>
              <a:rPr lang="en-US" sz="1700"/>
              <a:t>4. Treatment with a second line anticonvulsant (FOS, PHT, VPA, LEV, phenobarbital, or other agents defined in the MoP) for this episode of status epilepticus (SE).</a:t>
            </a:r>
            <a:endParaRPr/>
          </a:p>
          <a:p>
            <a:pPr indent="9144" lvl="0" marL="0" rtl="0" algn="l">
              <a:lnSpc>
                <a:spcPct val="90000"/>
              </a:lnSpc>
              <a:spcBef>
                <a:spcPts val="600"/>
              </a:spcBef>
              <a:spcAft>
                <a:spcPts val="0"/>
              </a:spcAft>
              <a:buClr>
                <a:schemeClr val="dk1"/>
              </a:buClr>
              <a:buSzPts val="1800"/>
              <a:buNone/>
            </a:pPr>
            <a:r>
              <a:rPr lang="en-US" sz="1700"/>
              <a:t>5. Treatment with sedatives with anticonvulsant properties other than benzodiazepines for this episode of SE (propofol, etomidate, ketamine, or other agents defined in the MoP).</a:t>
            </a:r>
            <a:endParaRPr/>
          </a:p>
          <a:p>
            <a:pPr indent="9144" lvl="0" marL="0" rtl="0" algn="l">
              <a:lnSpc>
                <a:spcPct val="90000"/>
              </a:lnSpc>
              <a:spcBef>
                <a:spcPts val="600"/>
              </a:spcBef>
              <a:spcAft>
                <a:spcPts val="0"/>
              </a:spcAft>
              <a:buClr>
                <a:schemeClr val="dk1"/>
              </a:buClr>
              <a:buSzPts val="1800"/>
              <a:buNone/>
            </a:pPr>
            <a:r>
              <a:rPr lang="en-US" sz="1700"/>
              <a:t>6. Endotracheal intubation prior to enrollment.</a:t>
            </a:r>
            <a:endParaRPr/>
          </a:p>
          <a:p>
            <a:pPr indent="9144" lvl="0" marL="0" rtl="0" algn="l">
              <a:lnSpc>
                <a:spcPct val="90000"/>
              </a:lnSpc>
              <a:spcBef>
                <a:spcPts val="600"/>
              </a:spcBef>
              <a:spcAft>
                <a:spcPts val="0"/>
              </a:spcAft>
              <a:buClr>
                <a:schemeClr val="dk1"/>
              </a:buClr>
              <a:buSzPts val="1800"/>
              <a:buNone/>
            </a:pPr>
            <a:r>
              <a:rPr lang="en-US" sz="1700"/>
              <a:t>7. Acute traumatic brain injury clearly precedes seizures.</a:t>
            </a:r>
            <a:endParaRPr/>
          </a:p>
          <a:p>
            <a:pPr indent="9144" lvl="0" marL="0" rtl="0" algn="l">
              <a:lnSpc>
                <a:spcPct val="90000"/>
              </a:lnSpc>
              <a:spcBef>
                <a:spcPts val="600"/>
              </a:spcBef>
              <a:spcAft>
                <a:spcPts val="0"/>
              </a:spcAft>
              <a:buClr>
                <a:schemeClr val="dk1"/>
              </a:buClr>
              <a:buSzPts val="1800"/>
              <a:buNone/>
            </a:pPr>
            <a:r>
              <a:rPr lang="en-US" sz="1700"/>
              <a:t>8. Scalp injury or burn preventing EEG placement.</a:t>
            </a:r>
            <a:endParaRPr/>
          </a:p>
          <a:p>
            <a:pPr indent="9144" lvl="0" marL="0" rtl="0" algn="l">
              <a:lnSpc>
                <a:spcPct val="90000"/>
              </a:lnSpc>
              <a:spcBef>
                <a:spcPts val="600"/>
              </a:spcBef>
              <a:spcAft>
                <a:spcPts val="0"/>
              </a:spcAft>
              <a:buClr>
                <a:schemeClr val="dk1"/>
              </a:buClr>
              <a:buSzPts val="1800"/>
              <a:buNone/>
            </a:pPr>
            <a:r>
              <a:rPr lang="en-US" sz="1700"/>
              <a:t>9. Known allergy or other known contraindication to KET or LEV.</a:t>
            </a:r>
            <a:endParaRPr/>
          </a:p>
          <a:p>
            <a:pPr indent="9144" lvl="0" marL="0" rtl="0" algn="l">
              <a:lnSpc>
                <a:spcPct val="90000"/>
              </a:lnSpc>
              <a:spcBef>
                <a:spcPts val="600"/>
              </a:spcBef>
              <a:spcAft>
                <a:spcPts val="0"/>
              </a:spcAft>
              <a:buClr>
                <a:schemeClr val="dk1"/>
              </a:buClr>
              <a:buSzPts val="1800"/>
              <a:buNone/>
            </a:pPr>
            <a:r>
              <a:rPr lang="en-US" sz="1700"/>
              <a:t>10. Hypoglycemia &lt; 50 mg/dL</a:t>
            </a:r>
            <a:endParaRPr/>
          </a:p>
          <a:p>
            <a:pPr indent="9144" lvl="0" marL="0" rtl="0" algn="l">
              <a:lnSpc>
                <a:spcPct val="90000"/>
              </a:lnSpc>
              <a:spcBef>
                <a:spcPts val="600"/>
              </a:spcBef>
              <a:spcAft>
                <a:spcPts val="0"/>
              </a:spcAft>
              <a:buClr>
                <a:schemeClr val="dk1"/>
              </a:buClr>
              <a:buSzPts val="1800"/>
              <a:buNone/>
            </a:pPr>
            <a:r>
              <a:rPr lang="en-US" sz="1700"/>
              <a:t>11. Hyperglycemia &gt; 400 mg/dL</a:t>
            </a:r>
            <a:endParaRPr/>
          </a:p>
          <a:p>
            <a:pPr indent="9144" lvl="0" marL="0" rtl="0" algn="l">
              <a:lnSpc>
                <a:spcPct val="90000"/>
              </a:lnSpc>
              <a:spcBef>
                <a:spcPts val="600"/>
              </a:spcBef>
              <a:spcAft>
                <a:spcPts val="0"/>
              </a:spcAft>
              <a:buClr>
                <a:schemeClr val="dk1"/>
              </a:buClr>
              <a:buSzPts val="1800"/>
              <a:buNone/>
            </a:pPr>
            <a:r>
              <a:rPr lang="en-US" sz="1700"/>
              <a:t>12. Cardiac arrest / post-anoxic seizures</a:t>
            </a:r>
            <a:endParaRPr/>
          </a:p>
        </p:txBody>
      </p:sp>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602" name="Shape 1602"/>
        <p:cNvGrpSpPr/>
        <p:nvPr/>
      </p:nvGrpSpPr>
      <p:grpSpPr>
        <a:xfrm>
          <a:off x="0" y="0"/>
          <a:ext cx="0" cy="0"/>
          <a:chOff x="0" y="0"/>
          <a:chExt cx="0" cy="0"/>
        </a:xfrm>
      </p:grpSpPr>
      <p:sp>
        <p:nvSpPr>
          <p:cNvPr id="1603" name="Google Shape;1603;g3d422ecfddc_0_936"/>
          <p:cNvSpPr txBox="1"/>
          <p:nvPr>
            <p:ph type="title"/>
          </p:nvPr>
        </p:nvSpPr>
        <p:spPr>
          <a:xfrm>
            <a:off x="377967" y="578316"/>
            <a:ext cx="5843100" cy="578400"/>
          </a:xfrm>
          <a:prstGeom prst="rect">
            <a:avLst/>
          </a:prstGeom>
          <a:noFill/>
          <a:ln>
            <a:noFill/>
          </a:ln>
        </p:spPr>
        <p:txBody>
          <a:bodyPr anchorCtr="0" anchor="t" bIns="0" lIns="0" spcFirstLastPara="1" rIns="121900" wrap="square" tIns="0">
            <a:noAutofit/>
          </a:bodyPr>
          <a:lstStyle/>
          <a:p>
            <a:pPr indent="0" lvl="0" marL="0" rtl="0" algn="l">
              <a:lnSpc>
                <a:spcPct val="90000"/>
              </a:lnSpc>
              <a:spcBef>
                <a:spcPts val="0"/>
              </a:spcBef>
              <a:spcAft>
                <a:spcPts val="0"/>
              </a:spcAft>
              <a:buClr>
                <a:schemeClr val="lt1"/>
              </a:buClr>
              <a:buSzPts val="2400"/>
              <a:buFont typeface="Play"/>
              <a:buNone/>
            </a:pPr>
            <a:r>
              <a:rPr lang="en-US" sz="4400">
                <a:latin typeface="Arial"/>
                <a:ea typeface="Arial"/>
                <a:cs typeface="Arial"/>
                <a:sym typeface="Arial"/>
              </a:rPr>
              <a:t>Abbreviated Eligibility</a:t>
            </a:r>
            <a:endParaRPr sz="4400">
              <a:latin typeface="Arial"/>
              <a:ea typeface="Arial"/>
              <a:cs typeface="Arial"/>
              <a:sym typeface="Arial"/>
            </a:endParaRPr>
          </a:p>
        </p:txBody>
      </p:sp>
      <p:sp>
        <p:nvSpPr>
          <p:cNvPr id="1604" name="Google Shape;1604;g3d422ecfddc_0_936"/>
          <p:cNvSpPr txBox="1"/>
          <p:nvPr/>
        </p:nvSpPr>
        <p:spPr>
          <a:xfrm>
            <a:off x="386533" y="1513000"/>
            <a:ext cx="5074800" cy="4315500"/>
          </a:xfrm>
          <a:prstGeom prst="rect">
            <a:avLst/>
          </a:prstGeom>
          <a:noFill/>
          <a:ln>
            <a:noFill/>
          </a:ln>
        </p:spPr>
        <p:txBody>
          <a:bodyPr anchorCtr="0" anchor="t" bIns="60925" lIns="121900" spcFirstLastPara="1" rIns="121900" wrap="square" tIns="60925">
            <a:noAutofit/>
          </a:bodyPr>
          <a:lstStyle/>
          <a:p>
            <a:pPr indent="0" lvl="0" marL="0" marR="0" rtl="0" algn="l">
              <a:lnSpc>
                <a:spcPct val="90000"/>
              </a:lnSpc>
              <a:spcBef>
                <a:spcPts val="1333"/>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Inclusion</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Convulsive seizure &gt; 5 minutes</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2. Seizures continue/recur in ED</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3. Seizure despite adequate dose of benzos</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4. Seizure despite properly timed benzo</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5. Age ≥ 1 year &amp; est. wgt &gt; 10kg</a:t>
            </a:r>
            <a:endParaRPr b="0" i="0" sz="2800" u="none" cap="none" strike="noStrike">
              <a:solidFill>
                <a:schemeClr val="dk1"/>
              </a:solidFill>
              <a:latin typeface="Calibri"/>
              <a:ea typeface="Calibri"/>
              <a:cs typeface="Calibri"/>
              <a:sym typeface="Calibri"/>
            </a:endParaRPr>
          </a:p>
        </p:txBody>
      </p:sp>
      <p:sp>
        <p:nvSpPr>
          <p:cNvPr id="1605" name="Google Shape;1605;g3d422ecfddc_0_936"/>
          <p:cNvSpPr txBox="1"/>
          <p:nvPr/>
        </p:nvSpPr>
        <p:spPr>
          <a:xfrm>
            <a:off x="8229600" y="1936751"/>
            <a:ext cx="6910800" cy="1098300"/>
          </a:xfrm>
          <a:prstGeom prst="rect">
            <a:avLst/>
          </a:prstGeom>
          <a:noFill/>
          <a:ln>
            <a:noFill/>
          </a:ln>
        </p:spPr>
        <p:txBody>
          <a:bodyPr anchorCtr="0" anchor="b" bIns="60925" lIns="121900" spcFirstLastPara="1" rIns="121900" wrap="square" tIns="60925">
            <a:normAutofit/>
          </a:bodyPr>
          <a:lstStyle/>
          <a:p>
            <a:pPr indent="0" lvl="0" marL="0" marR="0" rtl="0" algn="l">
              <a:lnSpc>
                <a:spcPct val="90000"/>
              </a:lnSpc>
              <a:spcBef>
                <a:spcPts val="1333"/>
              </a:spcBef>
              <a:spcAft>
                <a:spcPts val="0"/>
              </a:spcAft>
              <a:buClr>
                <a:srgbClr val="000000"/>
              </a:buClr>
              <a:buSzPts val="2133"/>
              <a:buFont typeface="Arial"/>
              <a:buNone/>
            </a:pPr>
            <a:r>
              <a:t/>
            </a:r>
            <a:endParaRPr b="1" i="0" sz="2133" u="none" cap="none" strike="noStrike">
              <a:solidFill>
                <a:schemeClr val="lt1"/>
              </a:solidFill>
              <a:latin typeface="Urbanist"/>
              <a:ea typeface="Urbanist"/>
              <a:cs typeface="Urbanist"/>
              <a:sym typeface="Urbanist"/>
            </a:endParaRPr>
          </a:p>
        </p:txBody>
      </p:sp>
      <p:sp>
        <p:nvSpPr>
          <p:cNvPr id="1606" name="Google Shape;1606;g3d422ecfddc_0_936"/>
          <p:cNvSpPr txBox="1"/>
          <p:nvPr/>
        </p:nvSpPr>
        <p:spPr>
          <a:xfrm>
            <a:off x="5488300" y="1513000"/>
            <a:ext cx="6703800" cy="5064000"/>
          </a:xfrm>
          <a:prstGeom prst="rect">
            <a:avLst/>
          </a:prstGeom>
          <a:noFill/>
          <a:ln>
            <a:noFill/>
          </a:ln>
        </p:spPr>
        <p:txBody>
          <a:bodyPr anchorCtr="0" anchor="t" bIns="60925" lIns="121900" spcFirstLastPara="1" rIns="121900" wrap="square" tIns="60925">
            <a:noAutofit/>
          </a:bodyPr>
          <a:lstStyle/>
          <a:p>
            <a:pPr indent="0" lvl="0" marL="0" marR="0" rtl="0" algn="l">
              <a:lnSpc>
                <a:spcPct val="90000"/>
              </a:lnSpc>
              <a:spcBef>
                <a:spcPts val="1333"/>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Exclusion</a:t>
            </a:r>
            <a:endParaRPr b="1"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Hypoglycemia, TBI, cardiac arrest</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2. Known contraindication to drugs or EEG</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3. Already received 2nd line agent or anesthetic</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4. Already intubated</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5. EFIC prohibited - known pregnancy, prisoner or opt out identification</a:t>
            </a:r>
            <a:br>
              <a:rPr b="0" i="0" lang="en-US" sz="2800" u="none" cap="none" strike="noStrike">
                <a:solidFill>
                  <a:schemeClr val="dk1"/>
                </a:solidFill>
                <a:latin typeface="Calibri"/>
                <a:ea typeface="Calibri"/>
                <a:cs typeface="Calibri"/>
                <a:sym typeface="Calibri"/>
              </a:rPr>
            </a:br>
            <a:endParaRPr b="0" i="0" sz="2800" u="none" cap="none" strike="noStrike">
              <a:solidFill>
                <a:schemeClr val="dk1"/>
              </a:solidFill>
              <a:latin typeface="Calibri"/>
              <a:ea typeface="Calibri"/>
              <a:cs typeface="Calibri"/>
              <a:sym typeface="Calibri"/>
            </a:endParaRPr>
          </a:p>
          <a:p>
            <a:pPr indent="0" lvl="0" marL="609585" marR="0" rtl="0" algn="l">
              <a:lnSpc>
                <a:spcPct val="80000"/>
              </a:lnSpc>
              <a:spcBef>
                <a:spcPts val="1333"/>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611" name="Shape 1611"/>
        <p:cNvGrpSpPr/>
        <p:nvPr/>
      </p:nvGrpSpPr>
      <p:grpSpPr>
        <a:xfrm>
          <a:off x="0" y="0"/>
          <a:ext cx="0" cy="0"/>
          <a:chOff x="0" y="0"/>
          <a:chExt cx="0" cy="0"/>
        </a:xfrm>
      </p:grpSpPr>
      <p:pic>
        <p:nvPicPr>
          <p:cNvPr id="1612" name="Google Shape;1612;g3d422ecfddc_0_943"/>
          <p:cNvPicPr preferRelativeResize="0"/>
          <p:nvPr/>
        </p:nvPicPr>
        <p:blipFill rotWithShape="1">
          <a:blip r:embed="rId3">
            <a:alphaModFix/>
          </a:blip>
          <a:srcRect b="0" l="0" r="0" t="0"/>
          <a:stretch/>
        </p:blipFill>
        <p:spPr>
          <a:xfrm>
            <a:off x="2377081" y="9144"/>
            <a:ext cx="7437840" cy="6858000"/>
          </a:xfrm>
          <a:prstGeom prst="rect">
            <a:avLst/>
          </a:prstGeom>
          <a:noFill/>
          <a:ln>
            <a:noFill/>
          </a:ln>
        </p:spPr>
      </p:pic>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617" name="Shape 1617"/>
        <p:cNvGrpSpPr/>
        <p:nvPr/>
      </p:nvGrpSpPr>
      <p:grpSpPr>
        <a:xfrm>
          <a:off x="0" y="0"/>
          <a:ext cx="0" cy="0"/>
          <a:chOff x="0" y="0"/>
          <a:chExt cx="0" cy="0"/>
        </a:xfrm>
      </p:grpSpPr>
      <p:pic>
        <p:nvPicPr>
          <p:cNvPr id="1618" name="Google Shape;1618;g3d422ecfddc_0_948"/>
          <p:cNvPicPr preferRelativeResize="0"/>
          <p:nvPr/>
        </p:nvPicPr>
        <p:blipFill rotWithShape="1">
          <a:blip r:embed="rId3">
            <a:alphaModFix/>
          </a:blip>
          <a:srcRect b="0" l="0" r="0" t="0"/>
          <a:stretch/>
        </p:blipFill>
        <p:spPr>
          <a:xfrm>
            <a:off x="608225" y="152400"/>
            <a:ext cx="5058719" cy="6553199"/>
          </a:xfrm>
          <a:prstGeom prst="rect">
            <a:avLst/>
          </a:prstGeom>
          <a:noFill/>
          <a:ln>
            <a:noFill/>
          </a:ln>
        </p:spPr>
      </p:pic>
      <p:pic>
        <p:nvPicPr>
          <p:cNvPr id="1619" name="Google Shape;1619;g3d422ecfddc_0_948"/>
          <p:cNvPicPr preferRelativeResize="0"/>
          <p:nvPr/>
        </p:nvPicPr>
        <p:blipFill rotWithShape="1">
          <a:blip r:embed="rId4">
            <a:alphaModFix/>
          </a:blip>
          <a:srcRect b="0" l="0" r="0" t="0"/>
          <a:stretch/>
        </p:blipFill>
        <p:spPr>
          <a:xfrm>
            <a:off x="6487044" y="152400"/>
            <a:ext cx="5022254" cy="6553201"/>
          </a:xfrm>
          <a:prstGeom prst="rect">
            <a:avLst/>
          </a:prstGeom>
          <a:noFill/>
          <a:ln>
            <a:noFill/>
          </a:ln>
        </p:spPr>
      </p:pic>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623" name="Shape 1623"/>
        <p:cNvGrpSpPr/>
        <p:nvPr/>
      </p:nvGrpSpPr>
      <p:grpSpPr>
        <a:xfrm>
          <a:off x="0" y="0"/>
          <a:ext cx="0" cy="0"/>
          <a:chOff x="0" y="0"/>
          <a:chExt cx="0" cy="0"/>
        </a:xfrm>
      </p:grpSpPr>
      <p:sp>
        <p:nvSpPr>
          <p:cNvPr id="1624" name="Google Shape;1624;g3d422ecfddc_0_95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25" name="Google Shape;1625;g3d422ecfddc_0_954"/>
          <p:cNvSpPr/>
          <p:nvPr/>
        </p:nvSpPr>
        <p:spPr>
          <a:xfrm>
            <a:off x="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26" name="Google Shape;1626;g3d422ecfddc_0_954"/>
          <p:cNvSpPr/>
          <p:nvPr/>
        </p:nvSpPr>
        <p:spPr>
          <a:xfrm flipH="1" rot="5400000">
            <a:off x="-1410016" y="1410150"/>
            <a:ext cx="6858000" cy="4037700"/>
          </a:xfrm>
          <a:prstGeom prst="rect">
            <a:avLst/>
          </a:prstGeom>
          <a:gradFill>
            <a:gsLst>
              <a:gs pos="0">
                <a:srgbClr val="000000"/>
              </a:gs>
              <a:gs pos="8000">
                <a:srgbClr val="000000"/>
              </a:gs>
              <a:gs pos="100000">
                <a:srgbClr val="864EA9"/>
              </a:gs>
            </a:gsLst>
            <a:lin ang="300012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27" name="Google Shape;1627;g3d422ecfddc_0_954"/>
          <p:cNvSpPr/>
          <p:nvPr/>
        </p:nvSpPr>
        <p:spPr>
          <a:xfrm flipH="1" rot="5400000">
            <a:off x="-1410016" y="1420288"/>
            <a:ext cx="6858000" cy="4037700"/>
          </a:xfrm>
          <a:prstGeom prst="rect">
            <a:avLst/>
          </a:prstGeom>
          <a:gradFill>
            <a:gsLst>
              <a:gs pos="0">
                <a:srgbClr val="000000">
                  <a:alpha val="0"/>
                </a:srgbClr>
              </a:gs>
              <a:gs pos="99000">
                <a:srgbClr val="AD84C6">
                  <a:alpha val="45490"/>
                </a:srgbClr>
              </a:gs>
              <a:gs pos="100000">
                <a:srgbClr val="AD84C6">
                  <a:alpha val="45490"/>
                </a:srgbClr>
              </a:gs>
            </a:gsLst>
            <a:lin ang="180000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28" name="Google Shape;1628;g3d422ecfddc_0_954"/>
          <p:cNvSpPr/>
          <p:nvPr/>
        </p:nvSpPr>
        <p:spPr>
          <a:xfrm flipH="1" rot="5400000">
            <a:off x="767983" y="3588145"/>
            <a:ext cx="2502000" cy="4037700"/>
          </a:xfrm>
          <a:prstGeom prst="rect">
            <a:avLst/>
          </a:prstGeom>
          <a:gradFill>
            <a:gsLst>
              <a:gs pos="0">
                <a:srgbClr val="AD84C6">
                  <a:alpha val="28235"/>
                </a:srgbClr>
              </a:gs>
              <a:gs pos="2000">
                <a:srgbClr val="AD84C6">
                  <a:alpha val="28235"/>
                </a:srgbClr>
              </a:gs>
              <a:gs pos="100000">
                <a:srgbClr val="000000">
                  <a:alpha val="29411"/>
                </a:srgbClr>
              </a:gs>
            </a:gsLst>
            <a:lin ang="779990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29" name="Google Shape;1629;g3d422ecfddc_0_954"/>
          <p:cNvSpPr/>
          <p:nvPr/>
        </p:nvSpPr>
        <p:spPr>
          <a:xfrm rot="-967356">
            <a:off x="-500907" y="968177"/>
            <a:ext cx="3897638" cy="4176045"/>
          </a:xfrm>
          <a:custGeom>
            <a:rect b="b" l="l" r="r" t="t"/>
            <a:pathLst>
              <a:path extrusionOk="0" h="4178958" w="3900357">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AD84C6">
                  <a:alpha val="42352"/>
                </a:srgbClr>
              </a:gs>
            </a:gsLst>
            <a:lin ang="180000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30" name="Google Shape;1630;g3d422ecfddc_0_954"/>
          <p:cNvSpPr/>
          <p:nvPr/>
        </p:nvSpPr>
        <p:spPr>
          <a:xfrm flipH="1" rot="5400000">
            <a:off x="-1410024" y="1400012"/>
            <a:ext cx="6858000" cy="4037700"/>
          </a:xfrm>
          <a:prstGeom prst="rect">
            <a:avLst/>
          </a:prstGeom>
          <a:gradFill>
            <a:gsLst>
              <a:gs pos="0">
                <a:srgbClr val="000000">
                  <a:alpha val="0"/>
                </a:srgbClr>
              </a:gs>
              <a:gs pos="99000">
                <a:srgbClr val="CDB4DC">
                  <a:alpha val="10588"/>
                </a:srgbClr>
              </a:gs>
              <a:gs pos="100000">
                <a:srgbClr val="CDB4DC">
                  <a:alpha val="10588"/>
                </a:srgbClr>
              </a:gs>
            </a:gsLst>
            <a:lin ang="7200017"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31" name="Google Shape;1631;g3d422ecfddc_0_954"/>
          <p:cNvSpPr txBox="1"/>
          <p:nvPr>
            <p:ph type="title"/>
          </p:nvPr>
        </p:nvSpPr>
        <p:spPr>
          <a:xfrm>
            <a:off x="466722" y="586855"/>
            <a:ext cx="3201300" cy="3387600"/>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FFFFF"/>
              </a:buClr>
              <a:buSzPts val="4000"/>
              <a:buFont typeface="Play"/>
              <a:buNone/>
            </a:pPr>
            <a:r>
              <a:rPr lang="en-US" sz="4000">
                <a:solidFill>
                  <a:srgbClr val="FFFFFF"/>
                </a:solidFill>
                <a:latin typeface="Arial"/>
                <a:ea typeface="Arial"/>
                <a:cs typeface="Arial"/>
                <a:sym typeface="Arial"/>
              </a:rPr>
              <a:t>Study team coverage</a:t>
            </a:r>
            <a:endParaRPr>
              <a:latin typeface="Arial"/>
              <a:ea typeface="Arial"/>
              <a:cs typeface="Arial"/>
              <a:sym typeface="Arial"/>
            </a:endParaRPr>
          </a:p>
        </p:txBody>
      </p:sp>
      <p:sp>
        <p:nvSpPr>
          <p:cNvPr id="1632" name="Google Shape;1632;g3d422ecfddc_0_954"/>
          <p:cNvSpPr txBox="1"/>
          <p:nvPr>
            <p:ph idx="1" type="body"/>
          </p:nvPr>
        </p:nvSpPr>
        <p:spPr>
          <a:xfrm>
            <a:off x="4199125" y="384225"/>
            <a:ext cx="7699500" cy="6353100"/>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400"/>
              <a:buChar char="•"/>
            </a:pPr>
            <a:r>
              <a:rPr lang="en-US" sz="2400"/>
              <a:t>24-hour study team phone number / pager</a:t>
            </a:r>
            <a:endParaRPr sz="3200"/>
          </a:p>
          <a:p>
            <a:pPr indent="-228600" lvl="0" marL="228600" rtl="0" algn="l">
              <a:lnSpc>
                <a:spcPct val="90000"/>
              </a:lnSpc>
              <a:spcBef>
                <a:spcPts val="1000"/>
              </a:spcBef>
              <a:spcAft>
                <a:spcPts val="0"/>
              </a:spcAft>
              <a:buClr>
                <a:schemeClr val="dk1"/>
              </a:buClr>
              <a:buSzPts val="2400"/>
              <a:buChar char="•"/>
            </a:pPr>
            <a:r>
              <a:rPr lang="en-US" sz="2400"/>
              <a:t>Alert to enrollment occurs immediately after drug is started</a:t>
            </a:r>
            <a:endParaRPr sz="3200"/>
          </a:p>
          <a:p>
            <a:pPr indent="-228600" lvl="0" marL="228600" rtl="0" algn="l">
              <a:lnSpc>
                <a:spcPct val="90000"/>
              </a:lnSpc>
              <a:spcBef>
                <a:spcPts val="1000"/>
              </a:spcBef>
              <a:spcAft>
                <a:spcPts val="0"/>
              </a:spcAft>
              <a:buClr>
                <a:schemeClr val="dk1"/>
              </a:buClr>
              <a:buSzPts val="2400"/>
              <a:buChar char="•"/>
            </a:pPr>
            <a:r>
              <a:rPr lang="en-US" sz="2400"/>
              <a:t>Study team arrival ~30 minutes</a:t>
            </a:r>
            <a:endParaRPr sz="3200"/>
          </a:p>
          <a:p>
            <a:pPr indent="-228600" lvl="0" marL="228600" rtl="0" algn="l">
              <a:lnSpc>
                <a:spcPct val="90000"/>
              </a:lnSpc>
              <a:spcBef>
                <a:spcPts val="1000"/>
              </a:spcBef>
              <a:spcAft>
                <a:spcPts val="0"/>
              </a:spcAft>
              <a:buClr>
                <a:schemeClr val="dk1"/>
              </a:buClr>
              <a:buSzPts val="2400"/>
              <a:buChar char="•"/>
            </a:pPr>
            <a:r>
              <a:rPr lang="en-US" sz="2400"/>
              <a:t>Overnight enrollments may occur </a:t>
            </a:r>
            <a:endParaRPr sz="3200"/>
          </a:p>
          <a:p>
            <a:pPr indent="-228600" lvl="0" marL="228600" rtl="0" algn="l">
              <a:lnSpc>
                <a:spcPct val="90000"/>
              </a:lnSpc>
              <a:spcBef>
                <a:spcPts val="1000"/>
              </a:spcBef>
              <a:spcAft>
                <a:spcPts val="0"/>
              </a:spcAft>
              <a:buClr>
                <a:schemeClr val="dk1"/>
              </a:buClr>
              <a:buSzPts val="2400"/>
              <a:buChar char="•"/>
            </a:pPr>
            <a:r>
              <a:rPr lang="en-US" sz="2400"/>
              <a:t>Site team can decide how to implement KESETT coverage.</a:t>
            </a:r>
            <a:endParaRPr sz="3200"/>
          </a:p>
          <a:p>
            <a:pPr indent="-228600" lvl="0" marL="228600" rtl="0" algn="l">
              <a:lnSpc>
                <a:spcPct val="90000"/>
              </a:lnSpc>
              <a:spcBef>
                <a:spcPts val="1000"/>
              </a:spcBef>
              <a:spcAft>
                <a:spcPts val="0"/>
              </a:spcAft>
              <a:buClr>
                <a:schemeClr val="dk1"/>
              </a:buClr>
              <a:buSzPts val="2400"/>
              <a:buChar char="•"/>
            </a:pPr>
            <a:r>
              <a:rPr lang="en-US" sz="2400"/>
              <a:t>Clinical team  </a:t>
            </a:r>
            <a:endParaRPr sz="3200"/>
          </a:p>
          <a:p>
            <a:pPr indent="-254000" lvl="1" marL="685800" rtl="0" algn="l">
              <a:lnSpc>
                <a:spcPct val="90000"/>
              </a:lnSpc>
              <a:spcBef>
                <a:spcPts val="500"/>
              </a:spcBef>
              <a:spcAft>
                <a:spcPts val="0"/>
              </a:spcAft>
              <a:buClr>
                <a:schemeClr val="dk1"/>
              </a:buClr>
              <a:buSzPts val="2400"/>
              <a:buChar char="•"/>
            </a:pPr>
            <a:r>
              <a:rPr lang="en-US"/>
              <a:t>Conduct opt out if feasible </a:t>
            </a:r>
            <a:endParaRPr sz="2800"/>
          </a:p>
          <a:p>
            <a:pPr indent="-254000" lvl="1" marL="685800" rtl="0" algn="l">
              <a:lnSpc>
                <a:spcPct val="90000"/>
              </a:lnSpc>
              <a:spcBef>
                <a:spcPts val="500"/>
              </a:spcBef>
              <a:spcAft>
                <a:spcPts val="0"/>
              </a:spcAft>
              <a:buClr>
                <a:schemeClr val="dk1"/>
              </a:buClr>
              <a:buSzPts val="2400"/>
              <a:buChar char="•"/>
            </a:pPr>
            <a:r>
              <a:rPr lang="en-US"/>
              <a:t>Enroll</a:t>
            </a:r>
            <a:endParaRPr sz="2800"/>
          </a:p>
          <a:p>
            <a:pPr indent="-254000" lvl="1" marL="685800" rtl="0" algn="l">
              <a:lnSpc>
                <a:spcPct val="90000"/>
              </a:lnSpc>
              <a:spcBef>
                <a:spcPts val="500"/>
              </a:spcBef>
              <a:spcAft>
                <a:spcPts val="0"/>
              </a:spcAft>
              <a:buClr>
                <a:schemeClr val="dk1"/>
              </a:buClr>
              <a:buSzPts val="2400"/>
              <a:buChar char="•"/>
            </a:pPr>
            <a:r>
              <a:rPr lang="en-US"/>
              <a:t>Apply Ceribell</a:t>
            </a:r>
            <a:endParaRPr/>
          </a:p>
          <a:p>
            <a:pPr indent="-254000" lvl="1" marL="685800" rtl="0" algn="l">
              <a:lnSpc>
                <a:spcPct val="90000"/>
              </a:lnSpc>
              <a:spcBef>
                <a:spcPts val="500"/>
              </a:spcBef>
              <a:spcAft>
                <a:spcPts val="0"/>
              </a:spcAft>
              <a:buSzPts val="2400"/>
              <a:buChar char="•"/>
            </a:pPr>
            <a:r>
              <a:rPr lang="en-US"/>
              <a:t>Assess for treatment outcomes at 15-min (continuing seizures, RASS, GCS)</a:t>
            </a:r>
            <a:endParaRPr/>
          </a:p>
          <a:p>
            <a:pPr indent="0" lvl="0" marL="0" rtl="0" algn="l">
              <a:lnSpc>
                <a:spcPct val="90000"/>
              </a:lnSpc>
              <a:spcBef>
                <a:spcPts val="1000"/>
              </a:spcBef>
              <a:spcAft>
                <a:spcPts val="0"/>
              </a:spcAft>
              <a:buClr>
                <a:schemeClr val="dk1"/>
              </a:buClr>
              <a:buSzPts val="2000"/>
              <a:buNone/>
            </a:pPr>
            <a:r>
              <a:t/>
            </a:r>
            <a:endParaRPr sz="2400"/>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Violet">
      <a:dk1>
        <a:srgbClr val="000000"/>
      </a:dk1>
      <a:lt1>
        <a:srgbClr val="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2025-11-06T21:33:02Z</dcterms:created>
  <dc:creator>Cervantes, Vincent</dc:creator>
</cp:coreProperties>
</file>