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Lst>
  <p:sldSz cy="6858000" cx="12192000"/>
  <p:notesSz cx="6858000" cy="9144000"/>
  <p:embeddedFontLst>
    <p:embeddedFont>
      <p:font typeface="Play"/>
      <p:regular r:id="rId137"/>
      <p:bold r:id="rId138"/>
    </p:embeddedFont>
    <p:embeddedFont>
      <p:font typeface="Urbanist Medium"/>
      <p:regular r:id="rId139"/>
      <p:bold r:id="rId140"/>
      <p:italic r:id="rId141"/>
      <p:boldItalic r:id="rId142"/>
    </p:embeddedFont>
    <p:embeddedFont>
      <p:font typeface="Urbanist"/>
      <p:regular r:id="rId143"/>
      <p:bold r:id="rId144"/>
      <p:italic r:id="rId145"/>
      <p:boldItalic r:id="rId1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7" roundtripDataSignature="AMtx7mhQbT63gNIUCWjknm5GP+eT4CM+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92158C-6C8A-452C-8ACF-04B3E2FA964F}">
  <a:tblStyle styleId="{5692158C-6C8A-452C-8ACF-04B3E2FA964F}"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B818165E-3161-49D1-A963-A0171BBEAF70}"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3" Type="http://schemas.openxmlformats.org/officeDocument/2006/relationships/font" Target="fonts/Urbanist-regular.fntdata"/><Relationship Id="rId142" Type="http://schemas.openxmlformats.org/officeDocument/2006/relationships/font" Target="fonts/UrbanistMedium-boldItalic.fntdata"/><Relationship Id="rId141" Type="http://schemas.openxmlformats.org/officeDocument/2006/relationships/font" Target="fonts/UrbanistMedium-italic.fntdata"/><Relationship Id="rId140" Type="http://schemas.openxmlformats.org/officeDocument/2006/relationships/font" Target="fonts/UrbanistMedium-bold.fntdata"/><Relationship Id="rId5" Type="http://schemas.openxmlformats.org/officeDocument/2006/relationships/slideMaster" Target="slideMasters/slideMaster2.xml"/><Relationship Id="rId147" Type="http://customschemas.google.com/relationships/presentationmetadata" Target="metadata"/><Relationship Id="rId6" Type="http://schemas.openxmlformats.org/officeDocument/2006/relationships/notesMaster" Target="notesMasters/notesMaster1.xml"/><Relationship Id="rId146" Type="http://schemas.openxmlformats.org/officeDocument/2006/relationships/font" Target="fonts/Urbanist-boldItalic.fntdata"/><Relationship Id="rId7" Type="http://schemas.openxmlformats.org/officeDocument/2006/relationships/slide" Target="slides/slide1.xml"/><Relationship Id="rId145" Type="http://schemas.openxmlformats.org/officeDocument/2006/relationships/font" Target="fonts/Urbanist-italic.fntdata"/><Relationship Id="rId8" Type="http://schemas.openxmlformats.org/officeDocument/2006/relationships/slide" Target="slides/slide2.xml"/><Relationship Id="rId144" Type="http://schemas.openxmlformats.org/officeDocument/2006/relationships/font" Target="fonts/Urbanist-bold.fntdata"/><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font" Target="fonts/UrbanistMedium-regular.fntdata"/><Relationship Id="rId138" Type="http://schemas.openxmlformats.org/officeDocument/2006/relationships/font" Target="fonts/Play-bold.fntdata"/><Relationship Id="rId137" Type="http://schemas.openxmlformats.org/officeDocument/2006/relationships/font" Target="fonts/Play-regular.fntdata"/><Relationship Id="rId132" Type="http://schemas.openxmlformats.org/officeDocument/2006/relationships/slide" Target="slides/slide126.xml"/><Relationship Id="rId131" Type="http://schemas.openxmlformats.org/officeDocument/2006/relationships/slide" Target="slides/slide125.xml"/><Relationship Id="rId130" Type="http://schemas.openxmlformats.org/officeDocument/2006/relationships/slide" Target="slides/slide124.xml"/><Relationship Id="rId136" Type="http://schemas.openxmlformats.org/officeDocument/2006/relationships/slide" Target="slides/slide130.xml"/><Relationship Id="rId135" Type="http://schemas.openxmlformats.org/officeDocument/2006/relationships/slide" Target="slides/slide129.xml"/><Relationship Id="rId134" Type="http://schemas.openxmlformats.org/officeDocument/2006/relationships/slide" Target="slides/slide128.xml"/><Relationship Id="rId133" Type="http://schemas.openxmlformats.org/officeDocument/2006/relationships/slide" Target="slides/slide127.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d422ecfddc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g3d422ecfddc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cc9fd864d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g3cc9fd864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c2f736c8a3_0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3c2f736c8a3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c2f736c8a3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g3c2f736c8a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d460df9019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g3d460df901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c2f736c8a3_2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g3c2f736c8a3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c2f736c8a3_2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g3c2f736c8a3_2_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cd674dd85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g3cd674dd85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d422ecfddc_0_4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g3d422ecfddc_0_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d422ecfddc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3d422ecfddc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g3d422ecfddc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d422ecfddc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g3d422ecfddc_0_5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g3d422ecfddc_0_5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d422ecfddc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g3d422ecfddc_0_54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338" name="Google Shape;338;g3d422ecfddc_0_54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d422ecfddc_0_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g3d422ecfddc_0_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g3d422ecfddc_0_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d422ecfdd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3d422ecfdd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d422ecfddc_0_7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3d422ecfddc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d422ecfddc_0_7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g3d422ecfddc_0_7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g3d422ecfddc_0_7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d422ecfdd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g3d422ecfdd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d422ecfdd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395" name="Google Shape;395;g3d422ecfdd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d422ecfddc_0_6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g3d422ecfddc_0_6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8" name="Google Shape;408;g3d422ecfddc_0_6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d44d63b7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g3d44d63b73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g3d44d63b73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d422ecfddc_0_7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g3d422ecfddc_0_7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d422ecfddc_0_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g3d422ecfddc_0_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d422ecfddc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g3d422ecfddc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9" name="Google Shape;439;g3d422ecfddc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d422ecfddc_0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g3d422ecfddc_0_7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g3d422ecfddc_0_7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d422ecfddc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g3d422ecfddc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g3d422ecfddc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d422ecfddc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3d422ecfddc_0_5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460" name="Google Shape;460;g3d422ecfddc_0_545: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d422ecfddc_0_8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g3d422ecfddc_0_8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d422ecfddc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1" name="Google Shape;481;g3d422ecfddc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d422ecfddc_0_8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g3d422ecfddc_0_8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d422ecfddc_0_8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g3d422ecfddc_0_8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d458b34943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4" name="Google Shape;504;g3d458b34943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d422ecfddc_0_9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g3d422ecfddc_0_9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d422ecfddc_0_8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g3d422ecfddc_0_8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d460df9019_1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2" name="Google Shape;532;g3d460df9019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d460df9019_1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1" lvl="0" marL="457200" rtl="0" algn="l">
              <a:lnSpc>
                <a:spcPct val="100000"/>
              </a:lnSpc>
              <a:spcBef>
                <a:spcPts val="1000"/>
              </a:spcBef>
              <a:spcAft>
                <a:spcPts val="0"/>
              </a:spcAft>
              <a:buClr>
                <a:schemeClr val="dk1"/>
              </a:buClr>
              <a:buSzPts val="1100"/>
              <a:buChar char="-"/>
            </a:pPr>
            <a:r>
              <a:rPr lang="en-US" sz="1100"/>
              <a:t>KESETT is the 1st SIREN study hosted in WebDCU version 2. The link is different than WebDCU version 1, so when you are logging in to find KESETT, please make sure you are using the correct link. </a:t>
            </a:r>
            <a:endParaRPr sz="1100"/>
          </a:p>
          <a:p>
            <a:pPr indent="-298451" lvl="0" marL="457200" rtl="0" algn="l">
              <a:lnSpc>
                <a:spcPct val="100000"/>
              </a:lnSpc>
              <a:spcBef>
                <a:spcPts val="1000"/>
              </a:spcBef>
              <a:spcAft>
                <a:spcPts val="0"/>
              </a:spcAft>
              <a:buClr>
                <a:schemeClr val="dk1"/>
              </a:buClr>
              <a:buSzPts val="1100"/>
              <a:buChar char="-"/>
            </a:pPr>
            <a:r>
              <a:rPr lang="en-US" sz="1100"/>
              <a:t>Permissions are granted based on eDOA roles and responsibilities. If you do not have permissions, reach out to your site’s PSC to make sure you are on the DOA with the appropriate roles and responsibilities. If anyone is in need of regulatory permissions to work on the DOA or reg docs, please email us at the DCC.</a:t>
            </a:r>
            <a:endParaRPr sz="1100"/>
          </a:p>
          <a:p>
            <a:pPr indent="-298451" lvl="0" marL="457200" rtl="0" algn="l">
              <a:lnSpc>
                <a:spcPct val="100000"/>
              </a:lnSpc>
              <a:spcBef>
                <a:spcPts val="1000"/>
              </a:spcBef>
              <a:spcAft>
                <a:spcPts val="0"/>
              </a:spcAft>
              <a:buSzPts val="1100"/>
              <a:buChar char="-"/>
            </a:pPr>
            <a:r>
              <a:rPr lang="en-US" sz="1100"/>
              <a:t>As a reminder, KESETT is a live database, so please do not be entering any test data.</a:t>
            </a:r>
            <a:endParaRPr sz="1100"/>
          </a:p>
        </p:txBody>
      </p:sp>
      <p:sp>
        <p:nvSpPr>
          <p:cNvPr id="559" name="Google Shape;559;g3d460df9019_1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3d460df9019_1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SzPts val="1100"/>
              <a:buChar char="-"/>
            </a:pPr>
            <a:r>
              <a:rPr lang="en-US" sz="1100"/>
              <a:t>Screen failures will be collected throughout the duration of the study. </a:t>
            </a:r>
            <a:endParaRPr sz="1100"/>
          </a:p>
          <a:p>
            <a:pPr indent="-298450" lvl="0" marL="457200" rtl="0" algn="l">
              <a:lnSpc>
                <a:spcPct val="115000"/>
              </a:lnSpc>
              <a:spcBef>
                <a:spcPts val="0"/>
              </a:spcBef>
              <a:spcAft>
                <a:spcPts val="0"/>
              </a:spcAft>
              <a:buSzPts val="1100"/>
              <a:buChar char="-"/>
            </a:pPr>
            <a:r>
              <a:rPr lang="en-US" sz="1100"/>
              <a:t>Sites will document instances of screen failures into the Screen Failure form in WebDCU.</a:t>
            </a:r>
            <a:endParaRPr sz="1100"/>
          </a:p>
          <a:p>
            <a:pPr indent="-298450" lvl="0" marL="457200" rtl="0" algn="l">
              <a:lnSpc>
                <a:spcPct val="115000"/>
              </a:lnSpc>
              <a:spcBef>
                <a:spcPts val="0"/>
              </a:spcBef>
              <a:spcAft>
                <a:spcPts val="0"/>
              </a:spcAft>
              <a:buSzPts val="1100"/>
              <a:buChar char="-"/>
            </a:pPr>
            <a:r>
              <a:rPr lang="en-US" sz="1100"/>
              <a:t>Screen failures will include all patients at least 1 year in age who also 1) have been seen in the ED of the enrolling site, 2) were administered LEV, valproic acid, or fosphenytoin intravenously to treat seizures or status epilepticus, and 3) have not been previously enrolled in KESETT.</a:t>
            </a:r>
            <a:endParaRPr sz="1100"/>
          </a:p>
        </p:txBody>
      </p:sp>
      <p:sp>
        <p:nvSpPr>
          <p:cNvPr id="565" name="Google Shape;565;g3d460df9019_1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d460df9019_1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SzPts val="1100"/>
              <a:buChar char="-"/>
            </a:pPr>
            <a:r>
              <a:rPr lang="en-US" sz="1100"/>
              <a:t>Sites will enter screen failures into WebDCU for patients whom 1) the study team is alerted to in real time but are not already previously enrolled, </a:t>
            </a:r>
            <a:endParaRPr sz="1100"/>
          </a:p>
          <a:p>
            <a:pPr indent="-298450" lvl="0" marL="457200" rtl="0" algn="l">
              <a:lnSpc>
                <a:spcPct val="115000"/>
              </a:lnSpc>
              <a:spcBef>
                <a:spcPts val="0"/>
              </a:spcBef>
              <a:spcAft>
                <a:spcPts val="0"/>
              </a:spcAft>
              <a:buSzPts val="1100"/>
              <a:buChar char="-"/>
            </a:pPr>
            <a:r>
              <a:rPr lang="en-US" sz="1100"/>
              <a:t>2) and those who met screen failure criteria but were not alerted to the study team nor enrolled. Patients under this second circumstance can be identified in a variety of ways per local practices. This is commonly anticipated to be performed by study coordinators via a search through EMR data followed by a manual chart review.</a:t>
            </a:r>
            <a:endParaRPr sz="1100"/>
          </a:p>
          <a:p>
            <a:pPr indent="-298450" lvl="0" marL="457200" rtl="0" algn="l">
              <a:lnSpc>
                <a:spcPct val="115000"/>
              </a:lnSpc>
              <a:spcBef>
                <a:spcPts val="0"/>
              </a:spcBef>
              <a:spcAft>
                <a:spcPts val="0"/>
              </a:spcAft>
              <a:buSzPts val="1100"/>
              <a:buChar char="-"/>
            </a:pPr>
            <a:r>
              <a:rPr lang="en-US" sz="1100"/>
              <a:t>Whichever local practice your site identifies, this should be completed on at least a monthly basis.</a:t>
            </a:r>
            <a:endParaRPr sz="1100"/>
          </a:p>
        </p:txBody>
      </p:sp>
      <p:sp>
        <p:nvSpPr>
          <p:cNvPr id="571" name="Google Shape;571;g3d460df9019_1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d460df9019_1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Clr>
                <a:schemeClr val="dk1"/>
              </a:buClr>
              <a:buSzPts val="1100"/>
              <a:buChar char="•"/>
            </a:pPr>
            <a:r>
              <a:rPr lang="en-US" sz="1100"/>
              <a:t>KESETT is a step forward randomization design, so there is not a randomization form to complete in WebDCU. Rather, sites will grab the ‘Use Next’ vial (or ‘Backup’ if the ‘Use Next’ vial is no longer available) and begin study drug infusion.</a:t>
            </a:r>
            <a:endParaRPr sz="1100"/>
          </a:p>
          <a:p>
            <a:pPr indent="-298450" lvl="0" marL="457200" rtl="0" algn="l">
              <a:lnSpc>
                <a:spcPct val="115000"/>
              </a:lnSpc>
              <a:spcBef>
                <a:spcPts val="0"/>
              </a:spcBef>
              <a:spcAft>
                <a:spcPts val="0"/>
              </a:spcAft>
              <a:buClr>
                <a:schemeClr val="dk1"/>
              </a:buClr>
              <a:buSzPts val="1100"/>
              <a:buChar char="•"/>
            </a:pPr>
            <a:r>
              <a:rPr lang="en-US" sz="1100"/>
              <a:t>Within 8 hours of initiation of study drug infusion, you will add a new record to the Subject Enrollment table, then complete and save the record. From here, you will open the Subject CRF Binder, complete,  and submit F501 (Rapid EEG) and F502 (Study Drug Infusion), also within this 8-hour window.</a:t>
            </a:r>
            <a:endParaRPr sz="1100"/>
          </a:p>
          <a:p>
            <a:pPr indent="-298450" lvl="0" marL="457200" rtl="0" algn="l">
              <a:lnSpc>
                <a:spcPct val="115000"/>
              </a:lnSpc>
              <a:spcBef>
                <a:spcPts val="0"/>
              </a:spcBef>
              <a:spcAft>
                <a:spcPts val="0"/>
              </a:spcAft>
              <a:buClr>
                <a:schemeClr val="dk1"/>
              </a:buClr>
              <a:buSzPts val="1100"/>
              <a:buChar char="•"/>
            </a:pPr>
            <a:r>
              <a:rPr lang="en-US" sz="1100"/>
              <a:t>Documentation of the Study Drug ID into F502 will tell the DCC which treatment assignment the participant received.</a:t>
            </a:r>
            <a:endParaRPr sz="1100"/>
          </a:p>
        </p:txBody>
      </p:sp>
      <p:sp>
        <p:nvSpPr>
          <p:cNvPr id="577" name="Google Shape;577;g3d460df9019_1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d460df9019_1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Clr>
                <a:schemeClr val="dk1"/>
              </a:buClr>
              <a:buSzPts val="1100"/>
              <a:buChar char="•"/>
            </a:pPr>
            <a:r>
              <a:rPr lang="en-US" sz="1100"/>
              <a:t>Please note that the infusion start and end times are located on separate forms. The study drug infusion START date &amp; time are collected on the Subject Enrollment form and the END date &amp; time are collected on F502 Study Drug Infusion.</a:t>
            </a:r>
            <a:endParaRPr sz="1100"/>
          </a:p>
          <a:p>
            <a:pPr indent="-298450" lvl="0" marL="457200" rtl="0" algn="l">
              <a:lnSpc>
                <a:spcPct val="115000"/>
              </a:lnSpc>
              <a:spcBef>
                <a:spcPts val="0"/>
              </a:spcBef>
              <a:spcAft>
                <a:spcPts val="0"/>
              </a:spcAft>
              <a:buClr>
                <a:schemeClr val="dk1"/>
              </a:buClr>
              <a:buSzPts val="1100"/>
              <a:buChar char="•"/>
            </a:pPr>
            <a:r>
              <a:rPr lang="en-US" sz="1100"/>
              <a:t>If either of these dates or times need to be revised after data entry, you will then navigate back to the appropriate form to make the revision.</a:t>
            </a:r>
            <a:endParaRPr sz="1100"/>
          </a:p>
        </p:txBody>
      </p:sp>
      <p:sp>
        <p:nvSpPr>
          <p:cNvPr id="583" name="Google Shape;583;g3d460df9019_1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d460df9019_1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SzPts val="1100"/>
              <a:buChar char="-"/>
            </a:pPr>
            <a:r>
              <a:rPr lang="en-US" sz="1100"/>
              <a:t>To access printable CRFs in WebDCU, you’ll navigate to the Project Setup tab, then the CRF Collection Schedule table. From here, you will click on the CRF name, as indicated by the red arrow. This selection then pulls up a printable version of the form. </a:t>
            </a:r>
            <a:endParaRPr sz="1100"/>
          </a:p>
          <a:p>
            <a:pPr indent="-298450" lvl="0" marL="457200" rtl="0" algn="l">
              <a:lnSpc>
                <a:spcPct val="115000"/>
              </a:lnSpc>
              <a:spcBef>
                <a:spcPts val="0"/>
              </a:spcBef>
              <a:spcAft>
                <a:spcPts val="0"/>
              </a:spcAft>
              <a:buSzPts val="1100"/>
              <a:buChar char="-"/>
            </a:pPr>
            <a:r>
              <a:rPr lang="en-US" sz="1100"/>
              <a:t>This can be a helpful tool if your preference is to have physical copies of the CRFs at your disposal.</a:t>
            </a:r>
            <a:endParaRPr sz="1100"/>
          </a:p>
        </p:txBody>
      </p:sp>
      <p:sp>
        <p:nvSpPr>
          <p:cNvPr id="589" name="Google Shape;589;g3d460df9019_1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d460df9019_1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SzPts val="1100"/>
              <a:buChar char="-"/>
            </a:pPr>
            <a:r>
              <a:rPr lang="en-US" sz="1100"/>
              <a:t>We wanted to also offer a reminder that the Alerts tab at the bottom of the menu bar on the left side of the screen gives a helpful count of overdue items at your site. This includes DCR alerts, reg doc statuses, and CRF Alerts. By clicking on any of those items, WebDCU will automatically take you to a filtered page showing the appropriate items that may need attention. </a:t>
            </a:r>
            <a:endParaRPr sz="1100"/>
          </a:p>
        </p:txBody>
      </p:sp>
      <p:sp>
        <p:nvSpPr>
          <p:cNvPr id="597" name="Google Shape;597;g3d460df9019_1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d460df9019_1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15000"/>
              </a:lnSpc>
              <a:spcBef>
                <a:spcPts val="0"/>
              </a:spcBef>
              <a:spcAft>
                <a:spcPts val="0"/>
              </a:spcAft>
              <a:buSzPts val="1100"/>
              <a:buChar char="-"/>
            </a:pPr>
            <a:r>
              <a:rPr lang="en-US" sz="1100"/>
              <a:t>CRF data must be submitted within 5 days of collection. This includes Screen Failures and DCRs.</a:t>
            </a:r>
            <a:endParaRPr sz="1100"/>
          </a:p>
          <a:p>
            <a:pPr indent="-298450" lvl="0" marL="457200" rtl="0" algn="l">
              <a:lnSpc>
                <a:spcPct val="115000"/>
              </a:lnSpc>
              <a:spcBef>
                <a:spcPts val="0"/>
              </a:spcBef>
              <a:spcAft>
                <a:spcPts val="0"/>
              </a:spcAft>
              <a:buSzPts val="1100"/>
              <a:buChar char="-"/>
            </a:pPr>
            <a:r>
              <a:rPr lang="en-US" sz="1100"/>
              <a:t>Exceptions include the the aforementioned Subject Enrollment form, F501 (Rapid EEG), and F502 (Study Drug Infusion), which need to be submitted within 8 hours of administration of the study drug.</a:t>
            </a:r>
            <a:endParaRPr sz="1100"/>
          </a:p>
          <a:p>
            <a:pPr indent="-298450" lvl="0" marL="457200" rtl="0" algn="l">
              <a:lnSpc>
                <a:spcPct val="115000"/>
              </a:lnSpc>
              <a:spcBef>
                <a:spcPts val="0"/>
              </a:spcBef>
              <a:spcAft>
                <a:spcPts val="0"/>
              </a:spcAft>
              <a:buSzPts val="1100"/>
              <a:buChar char="-"/>
            </a:pPr>
            <a:r>
              <a:rPr lang="en-US" sz="1100"/>
              <a:t>Another exception includes SAEs and DCRs documented on F104 (Adverse Event), which need to be submitted within 24 hours of knowledge of the event.</a:t>
            </a:r>
            <a:endParaRPr sz="1100"/>
          </a:p>
        </p:txBody>
      </p:sp>
      <p:sp>
        <p:nvSpPr>
          <p:cNvPr id="605" name="Google Shape;605;g3d460df9019_1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d460df9019_1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1" name="Google Shape;611;g3d460df9019_1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d422ecfddc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7" name="Google Shape;617;g3d422ecfddc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d422ecfddc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633" name="Google Shape;633;g3d422ecfddc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0" name="Google Shape;640;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7" name="Google Shape;647;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4" name="Google Shape;654;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3d422ecfddc_0_4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0" name="Google Shape;660;g3d422ecfddc_0_4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d422ecfddc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g3d422ecfddc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7" name="Google Shape;677;g3d422ecfddc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d460df901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d460df9019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g3d460df9019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d460df9019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3d460df9019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g3d460df9019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d460df9019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d460df9019_0_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g3d460df9019_0_2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d460df9019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3d460df9019_0_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g3d460df9019_0_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3d460df9019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3d460df9019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g3d460df9019_0_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d460df901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3d460df9019_0_5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g3d460df9019_0_5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3d460df9019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3d460df9019_0_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g3d460df9019_0_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d460df9019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3d460df9019_0_5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g3d460df9019_0_5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0" name="Google Shape;740;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9" name="Google Shape;759;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5" name="Google Shape;77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0" name="Google Shape;78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3" name="Google Shape;79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6" name="Google Shape;80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1" name="Google Shape;831;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9" name="Google Shape;839;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9" name="Google Shape;849;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8" name="Google Shape;868;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8" name="Google Shape;878;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8" name="Google Shape;888;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8" name="Google Shape;898;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8" name="Google Shape;908;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5" name="Google Shape;915;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3" name="Google Shape;923;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3d422ecfd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1" name="Google Shape;931;g3d422ecfd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3d422ecfddc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7" name="Google Shape;947;g3d422ecfddc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3d422ecfddc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0" name="Google Shape;970;g3d422ecfddc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3d422ecfddc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4" name="Google Shape;984;g3d422ecfddc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3d422ecfddc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4" name="Google Shape;994;g3d422ecfddc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3d422ecfddc_0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4" name="Google Shape;1004;g3d422ecfddc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3d422ecfddc_0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4" name="Google Shape;1014;g3d422ecfddc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3d422ecfddc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1" name="Google Shape;1021;g3d422ecfddc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3d422ecfdd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1037" name="Google Shape;1037;g3d422ecfdd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3d422ecfddc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8" name="Google Shape;1058;g3d422ecfddc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3d422ecfdd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5" name="Google Shape;1065;g3d422ecfddc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6" name="Google Shape;1066;g3d422ecfddc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d422ecfddc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1" name="Google Shape;1071;g3d422ecfddc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2" name="Google Shape;1072;g3d422ecfddc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3d422ecfddc_0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7" name="Google Shape;1077;g3d422ecfddc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3d422ecfddc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4" name="Google Shape;1084;g3d422ecfdd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3d422ecfddc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7" name="Google Shape;1107;g3d422ecfddc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3d422ecfddc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1126" name="Google Shape;1126;g3d422ecfddc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3d422ecfddc_0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5" name="Google Shape;1135;g3d422ecfddc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3d422ecfddc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2" name="Google Shape;1142;g3d422ecfddc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3" name="Google Shape;1143;g3d422ecfddc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3d422ecfddc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9" name="Google Shape;1149;g3d422ecfddc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d422ecfddc_0_2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5" name="Google Shape;1165;g3d422ecfdd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3d422ecfddc_0_2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7" name="Google Shape;1187;g3d422ecfddc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3d422ecfddc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4" name="Google Shape;1194;g3d422ecfddc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d422ecfddc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https://docs.google.com/document/d/1j3cjjD-eb2j3xNXZcpZei0zmUs64g3ek/edit?usp=sharing&amp;ouid=109082613593533021113&amp;rtpof=true&amp;sd=true</a:t>
            </a:r>
            <a:endParaRPr/>
          </a:p>
        </p:txBody>
      </p:sp>
      <p:sp>
        <p:nvSpPr>
          <p:cNvPr id="1210" name="Google Shape;1210;g3d422ecfddc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3d422ecfddc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4" name="Google Shape;1234;g3d422ecfddc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d422ecfddc_0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4" name="Google Shape;1244;g3d422ecfddc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3d422ecfddc_0_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3" name="Google Shape;1253;g3d422ecfddc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3d422ecfddc_0_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3" name="Google Shape;1263;g3d422ecfddc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d422ecfddc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2" name="Google Shape;1272;g3d422ecfddc_0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3d422ecfddc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1" name="Google Shape;1281;g3d422ecfddc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3d422ecfddc_0_3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0" name="Google Shape;1290;g3d422ecfddc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3d422ecfddc_0_3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8" name="Google Shape;1298;g3d422ecfddc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3d422ecfddc_0_3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5" name="Google Shape;1305;g3d422ecfddc_0_3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3d422ecfddc_0_3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2" name="Google Shape;1312;g3d422ecfddc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3d422ecfddc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0" name="Google Shape;1320;g3d422ecfddc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3d422ecfddc_0_3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6" name="Google Shape;1336;g3d422ecfddc_0_3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3d422ecfddc_0_3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1343" name="Google Shape;1343;g3d422ecfddc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g3d422ecfddc_0_4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0" name="Google Shape;1350;g3d422ecfddc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1" name="Shape 1361"/>
        <p:cNvGrpSpPr/>
        <p:nvPr/>
      </p:nvGrpSpPr>
      <p:grpSpPr>
        <a:xfrm>
          <a:off x="0" y="0"/>
          <a:ext cx="0" cy="0"/>
          <a:chOff x="0" y="0"/>
          <a:chExt cx="0" cy="0"/>
        </a:xfrm>
      </p:grpSpPr>
      <p:sp>
        <p:nvSpPr>
          <p:cNvPr id="1362" name="Google Shape;1362;g3d422ecfddc_0_4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1363" name="Google Shape;1363;g3d422ecfddc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3d422ecfddc_0_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1371" name="Google Shape;1371;g3d422ecfddc_0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3d422ecfddc_0_8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6" name="Google Shape;1386;g3d422ecfddc_0_8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3d422ecfddc_0_8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393" name="Google Shape;1393;g3d422ecfddc_0_8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3d422ecfddc_0_8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401" name="Google Shape;1401;g3d422ecfddc_0_8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3d422ecfddc_0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407" name="Google Shape;1407;g3d422ecfddc_0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3d422ecfddc_0_9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5" name="Google Shape;1415;g3d422ecfddc_0_9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3d422ecfddc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8" name="Google Shape;1428;g3d422ecfddc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3d422ecfddc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1" name="Google Shape;1441;g3d422ecfddc_0_9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g3d422ecfddc_0_9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9" name="Google Shape;1449;g3d422ecfddc_0_9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450" name="Google Shape;1450;g3d422ecfddc_0_943: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3d422ecfddc_0_9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5" name="Google Shape;1455;g3d422ecfddc_0_9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6" name="Google Shape;1456;g3d422ecfddc_0_9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3d422ecfddc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2" name="Google Shape;1462;g3d422ecfddc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1" name="Shape 31"/>
        <p:cNvGrpSpPr/>
        <p:nvPr/>
      </p:nvGrpSpPr>
      <p:grpSpPr>
        <a:xfrm>
          <a:off x="0" y="0"/>
          <a:ext cx="0" cy="0"/>
          <a:chOff x="0" y="0"/>
          <a:chExt cx="0" cy="0"/>
        </a:xfrm>
      </p:grpSpPr>
      <p:sp>
        <p:nvSpPr>
          <p:cNvPr id="32" name="Google Shape;32;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3" name="Google Shape;33;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4" name="Google Shape;34;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5" name="Google Shape;35;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6" name="Google Shape;36;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37" name="Google Shape;37;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 name="Shape 38"/>
        <p:cNvGrpSpPr/>
        <p:nvPr/>
      </p:nvGrpSpPr>
      <p:grpSpPr>
        <a:xfrm>
          <a:off x="0" y="0"/>
          <a:ext cx="0" cy="0"/>
          <a:chOff x="0" y="0"/>
          <a:chExt cx="0" cy="0"/>
        </a:xfrm>
      </p:grpSpPr>
      <p:sp>
        <p:nvSpPr>
          <p:cNvPr id="39" name="Google Shape;3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1" name="Shape 131"/>
        <p:cNvGrpSpPr/>
        <p:nvPr/>
      </p:nvGrpSpPr>
      <p:grpSpPr>
        <a:xfrm>
          <a:off x="0" y="0"/>
          <a:ext cx="0" cy="0"/>
          <a:chOff x="0" y="0"/>
          <a:chExt cx="0" cy="0"/>
        </a:xfrm>
      </p:grpSpPr>
      <p:sp>
        <p:nvSpPr>
          <p:cNvPr id="132" name="Google Shape;132;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4" name="Google Shape;134;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3" name="Google Shape;143;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6" name="Shape 146"/>
        <p:cNvGrpSpPr/>
        <p:nvPr/>
      </p:nvGrpSpPr>
      <p:grpSpPr>
        <a:xfrm>
          <a:off x="0" y="0"/>
          <a:ext cx="0" cy="0"/>
          <a:chOff x="0" y="0"/>
          <a:chExt cx="0" cy="0"/>
        </a:xfrm>
      </p:grpSpPr>
      <p:sp>
        <p:nvSpPr>
          <p:cNvPr id="147" name="Google Shape;147;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7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9.png"/><Relationship Id="rId5"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79.jpg"/><Relationship Id="rId6"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gif"/><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7.xml"/><Relationship Id="rId3" Type="http://schemas.openxmlformats.org/officeDocument/2006/relationships/image" Target="../media/image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hyperlink" Target="https://webdcu.musc.edu/DCUApp/Logi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5.xml"/><Relationship Id="rId3"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6.xml"/><Relationship Id="rId3" Type="http://schemas.openxmlformats.org/officeDocument/2006/relationships/image" Target="../media/image22.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hyperlink" Target="mailto:luckmann@musc.edu" TargetMode="External"/><Relationship Id="rId4" Type="http://schemas.openxmlformats.org/officeDocument/2006/relationships/hyperlink" Target="mailto:daviem@musc.edu" TargetMode="External"/><Relationship Id="rId5" Type="http://schemas.openxmlformats.org/officeDocument/2006/relationships/hyperlink" Target="mailto:butlers@musc.edu"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 Id="rId3" Type="http://schemas.openxmlformats.org/officeDocument/2006/relationships/hyperlink" Target="http://kesett.org" TargetMode="External"/><Relationship Id="rId4" Type="http://schemas.openxmlformats.org/officeDocument/2006/relationships/image" Target="../media/image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image" Target="../media/image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3.xml"/><Relationship Id="rId3" Type="http://schemas.openxmlformats.org/officeDocument/2006/relationships/image" Target="../media/image2.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5.xml"/><Relationship Id="rId3" Type="http://schemas.openxmlformats.org/officeDocument/2006/relationships/hyperlink" Target="http://kesett.org"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png"/><Relationship Id="rId4" Type="http://schemas.openxmlformats.org/officeDocument/2006/relationships/image" Target="../media/image3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1.png"/><Relationship Id="rId4" Type="http://schemas.openxmlformats.org/officeDocument/2006/relationships/image" Target="../media/image3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webdcu.musc.edu/DCUApp/Login" TargetMode="External"/><Relationship Id="rId4" Type="http://schemas.openxmlformats.org/officeDocument/2006/relationships/image" Target="../media/image36.png"/><Relationship Id="rId5" Type="http://schemas.openxmlformats.org/officeDocument/2006/relationships/image" Target="../media/image1.png"/><Relationship Id="rId6" Type="http://schemas.openxmlformats.org/officeDocument/2006/relationships/image" Target="../media/image3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37.png"/><Relationship Id="rId4" Type="http://schemas.openxmlformats.org/officeDocument/2006/relationships/image" Target="../media/image1.png"/><Relationship Id="rId5" Type="http://schemas.openxmlformats.org/officeDocument/2006/relationships/image" Target="../media/image3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61.png"/><Relationship Id="rId4" Type="http://schemas.openxmlformats.org/officeDocument/2006/relationships/image" Target="../media/image1.png"/><Relationship Id="rId5" Type="http://schemas.openxmlformats.org/officeDocument/2006/relationships/image" Target="../media/image3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42.png"/><Relationship Id="rId4" Type="http://schemas.openxmlformats.org/officeDocument/2006/relationships/image" Target="../media/image1.png"/><Relationship Id="rId5" Type="http://schemas.openxmlformats.org/officeDocument/2006/relationships/image" Target="../media/image3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49.png"/><Relationship Id="rId4" Type="http://schemas.openxmlformats.org/officeDocument/2006/relationships/image" Target="../media/image1.png"/><Relationship Id="rId5" Type="http://schemas.openxmlformats.org/officeDocument/2006/relationships/image" Target="../media/image3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41.png"/><Relationship Id="rId4" Type="http://schemas.openxmlformats.org/officeDocument/2006/relationships/image" Target="../media/image1.png"/><Relationship Id="rId5" Type="http://schemas.openxmlformats.org/officeDocument/2006/relationships/image" Target="../media/image3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48.png"/><Relationship Id="rId4" Type="http://schemas.openxmlformats.org/officeDocument/2006/relationships/image" Target="../media/image1.png"/><Relationship Id="rId5" Type="http://schemas.openxmlformats.org/officeDocument/2006/relationships/image" Target="../media/image3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4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4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5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5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4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8.xml"/><Relationship Id="rId3" Type="http://schemas.openxmlformats.org/officeDocument/2006/relationships/image" Target="../media/image2.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1.xml"/><Relationship Id="rId3" Type="http://schemas.openxmlformats.org/officeDocument/2006/relationships/image" Target="../media/image2.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4.xml"/><Relationship Id="rId3" Type="http://schemas.openxmlformats.org/officeDocument/2006/relationships/image" Target="../media/image2.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5.xml"/><Relationship Id="rId3" Type="http://schemas.openxmlformats.org/officeDocument/2006/relationships/image" Target="../media/image2.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6.xml"/><Relationship Id="rId3" Type="http://schemas.openxmlformats.org/officeDocument/2006/relationships/image" Target="../media/image43.png"/><Relationship Id="rId4" Type="http://schemas.openxmlformats.org/officeDocument/2006/relationships/image" Target="../media/image45.png"/><Relationship Id="rId5" Type="http://schemas.openxmlformats.org/officeDocument/2006/relationships/image" Target="../media/image60.png"/><Relationship Id="rId6" Type="http://schemas.openxmlformats.org/officeDocument/2006/relationships/image" Target="../media/image2.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7.xml"/><Relationship Id="rId3" Type="http://schemas.openxmlformats.org/officeDocument/2006/relationships/image" Target="../media/image2.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8.xml"/><Relationship Id="rId3" Type="http://schemas.openxmlformats.org/officeDocument/2006/relationships/image" Target="../media/image2.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1.xml"/><Relationship Id="rId3" Type="http://schemas.openxmlformats.org/officeDocument/2006/relationships/image" Target="../media/image59.jpg"/><Relationship Id="rId4" Type="http://schemas.openxmlformats.org/officeDocument/2006/relationships/image" Target="../media/image2.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2.xml"/><Relationship Id="rId3" Type="http://schemas.openxmlformats.org/officeDocument/2006/relationships/image" Target="../media/image2.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2.jpg"/><Relationship Id="rId4" Type="http://schemas.openxmlformats.org/officeDocument/2006/relationships/hyperlink" Target="http://kesett.org"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56.png"/><Relationship Id="rId4" Type="http://schemas.openxmlformats.org/officeDocument/2006/relationships/image" Target="../media/image77.png"/><Relationship Id="rId5" Type="http://schemas.openxmlformats.org/officeDocument/2006/relationships/image" Target="../media/image1.png"/><Relationship Id="rId6" Type="http://schemas.openxmlformats.org/officeDocument/2006/relationships/image" Target="../media/image3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57.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5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5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68.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70.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1.xml"/><Relationship Id="rId3" Type="http://schemas.openxmlformats.org/officeDocument/2006/relationships/image" Target="../media/image2.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2.xml"/><Relationship Id="rId3" Type="http://schemas.openxmlformats.org/officeDocument/2006/relationships/image" Target="../media/image2.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3.xml"/><Relationship Id="rId3" Type="http://schemas.openxmlformats.org/officeDocument/2006/relationships/image" Target="../media/image2.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4.xml"/><Relationship Id="rId3" Type="http://schemas.openxmlformats.org/officeDocument/2006/relationships/image" Target="../media/image2.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6.xml"/><Relationship Id="rId3" Type="http://schemas.openxmlformats.org/officeDocument/2006/relationships/image" Target="../media/image2.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7.xml"/><Relationship Id="rId3" Type="http://schemas.openxmlformats.org/officeDocument/2006/relationships/image" Target="../media/image2.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8.xml"/><Relationship Id="rId3" Type="http://schemas.openxmlformats.org/officeDocument/2006/relationships/image" Target="../media/image2.jpg"/><Relationship Id="rId4" Type="http://schemas.openxmlformats.org/officeDocument/2006/relationships/image" Target="../media/image71.png"/><Relationship Id="rId5" Type="http://schemas.openxmlformats.org/officeDocument/2006/relationships/image" Target="../media/image5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9.xml"/><Relationship Id="rId3" Type="http://schemas.openxmlformats.org/officeDocument/2006/relationships/image" Target="../media/image2.jpg"/><Relationship Id="rId4" Type="http://schemas.openxmlformats.org/officeDocument/2006/relationships/image" Target="../media/image62.png"/></Relationships>
</file>

<file path=ppt/slides/_rels/slide120.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67.png"/><Relationship Id="rId1" Type="http://schemas.openxmlformats.org/officeDocument/2006/relationships/slideLayout" Target="../slideLayouts/slideLayout17.xml"/><Relationship Id="rId2" Type="http://schemas.openxmlformats.org/officeDocument/2006/relationships/notesSlide" Target="../notesSlides/notesSlide120.xml"/><Relationship Id="rId3" Type="http://schemas.openxmlformats.org/officeDocument/2006/relationships/image" Target="../media/image16.png"/><Relationship Id="rId4" Type="http://schemas.openxmlformats.org/officeDocument/2006/relationships/image" Target="../media/image76.png"/><Relationship Id="rId9" Type="http://schemas.openxmlformats.org/officeDocument/2006/relationships/image" Target="../media/image65.png"/><Relationship Id="rId5" Type="http://schemas.openxmlformats.org/officeDocument/2006/relationships/image" Target="../media/image54.jpg"/><Relationship Id="rId6" Type="http://schemas.openxmlformats.org/officeDocument/2006/relationships/image" Target="../media/image73.png"/><Relationship Id="rId7" Type="http://schemas.openxmlformats.org/officeDocument/2006/relationships/image" Target="../media/image72.png"/><Relationship Id="rId8" Type="http://schemas.openxmlformats.org/officeDocument/2006/relationships/image" Target="../media/image6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1.xml"/><Relationship Id="rId3" Type="http://schemas.openxmlformats.org/officeDocument/2006/relationships/image" Target="../media/image2.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2.xml"/><Relationship Id="rId3" Type="http://schemas.openxmlformats.org/officeDocument/2006/relationships/image" Target="../media/image74.png"/><Relationship Id="rId4" Type="http://schemas.openxmlformats.org/officeDocument/2006/relationships/image" Target="../media/image2.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4.xml"/><Relationship Id="rId3" Type="http://schemas.openxmlformats.org/officeDocument/2006/relationships/image" Target="../media/image66.png"/><Relationship Id="rId4" Type="http://schemas.openxmlformats.org/officeDocument/2006/relationships/image" Target="../media/image2.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8.xml"/><Relationship Id="rId3" Type="http://schemas.openxmlformats.org/officeDocument/2006/relationships/image" Target="../media/image1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9.xml"/><Relationship Id="rId3" Type="http://schemas.openxmlformats.org/officeDocument/2006/relationships/image" Target="../media/image28.png"/><Relationship Id="rId4" Type="http://schemas.openxmlformats.org/officeDocument/2006/relationships/image" Target="../media/image20.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89" name="Google Shape;189;p1"/>
          <p:cNvGrpSpPr/>
          <p:nvPr/>
        </p:nvGrpSpPr>
        <p:grpSpPr>
          <a:xfrm>
            <a:off x="1303402" y="3985"/>
            <a:ext cx="9772765" cy="6858000"/>
            <a:chOff x="1303402" y="3985"/>
            <a:chExt cx="9772765" cy="6858000"/>
          </a:xfrm>
        </p:grpSpPr>
        <p:sp>
          <p:nvSpPr>
            <p:cNvPr id="190" name="Google Shape;190;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1" name="Google Shape;191;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2" name="Google Shape;192;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4" name="Google Shape;194;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5" name="Google Shape;195;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6" name="Google Shape;196;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97" name="Google Shape;197;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198" name="Google Shape;198;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April 3</a:t>
            </a:r>
            <a:r>
              <a:rPr lang="en-US">
                <a:solidFill>
                  <a:schemeClr val="dk2"/>
                </a:solidFill>
              </a:rPr>
              <a:t>, 2026</a:t>
            </a:r>
            <a:endParaRPr/>
          </a:p>
        </p:txBody>
      </p:sp>
      <p:pic>
        <p:nvPicPr>
          <p:cNvPr id="199" name="Google Shape;199;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par>
                                <p:cTn fill="hold" nodeType="withEffect" presetClass="entr" presetID="10" presetSubtype="0">
                                  <p:stCondLst>
                                    <p:cond delay="1000"/>
                                  </p:stCondLst>
                                  <p:childTnLst>
                                    <p:set>
                                      <p:cBhvr>
                                        <p:cTn dur="1" fill="hold">
                                          <p:stCondLst>
                                            <p:cond delay="0"/>
                                          </p:stCondLst>
                                        </p:cTn>
                                        <p:tgtEl>
                                          <p:spTgt spid="198">
                                            <p:txEl>
                                              <p:pRg end="0" st="0"/>
                                            </p:txEl>
                                          </p:spTgt>
                                        </p:tgtEl>
                                        <p:attrNameLst>
                                          <p:attrName>style.visibility</p:attrName>
                                        </p:attrNameLst>
                                      </p:cBhvr>
                                      <p:to>
                                        <p:strVal val="visible"/>
                                      </p:to>
                                    </p:set>
                                    <p:animEffect filter="fade" transition="in">
                                      <p:cBhvr>
                                        <p:cTn dur="1000"/>
                                        <p:tgtEl>
                                          <p:spTgt spid="19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205" name="Google Shape;205;p2"/>
          <p:cNvGraphicFramePr/>
          <p:nvPr/>
        </p:nvGraphicFramePr>
        <p:xfrm>
          <a:off x="838200" y="1370250"/>
          <a:ext cx="3000000" cy="3000000"/>
        </p:xfrm>
        <a:graphic>
          <a:graphicData uri="http://schemas.openxmlformats.org/drawingml/2006/table">
            <a:tbl>
              <a:tblPr>
                <a:noFill/>
                <a:tableStyleId>{5692158C-6C8A-452C-8ACF-04B3E2FA964F}</a:tableStyleId>
              </a:tblPr>
              <a:tblGrid>
                <a:gridCol w="1155575"/>
                <a:gridCol w="9131425"/>
              </a:tblGrid>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Enrollment Workflow</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Adverse Event reporting</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Clr>
                          <a:schemeClr val="dk1"/>
                        </a:buClr>
                        <a:buSzPts val="2400"/>
                        <a:buFont typeface="Arial"/>
                        <a:buNone/>
                      </a:pPr>
                      <a:r>
                        <a:rPr b="1" lang="en-US" sz="2400">
                          <a:solidFill>
                            <a:srgbClr val="743192"/>
                          </a:solidFill>
                        </a:rPr>
                        <a:t>DCC updates</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tc>
                <a:tc>
                  <a:txBody>
                    <a:bodyPr/>
                    <a:lstStyle/>
                    <a:p>
                      <a:pPr indent="0" lvl="0" marL="0" rtl="0" algn="l">
                        <a:spcBef>
                          <a:spcPts val="0"/>
                        </a:spcBef>
                        <a:spcAft>
                          <a:spcPts val="0"/>
                        </a:spcAft>
                        <a:buClr>
                          <a:schemeClr val="dk1"/>
                        </a:buClr>
                        <a:buSzPts val="2400"/>
                        <a:buFont typeface="Arial"/>
                        <a:buNone/>
                      </a:pPr>
                      <a:r>
                        <a:rPr b="1" lang="en-US" sz="2400">
                          <a:solidFill>
                            <a:srgbClr val="743192"/>
                          </a:solidFill>
                        </a:rPr>
                        <a:t>Training: Study team &amp; Clinical team</a:t>
                      </a:r>
                      <a:endParaRPr b="1" sz="2400">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a:solidFill>
                            <a:srgbClr val="743192"/>
                          </a:solidFill>
                        </a:rPr>
                        <a:t>eConsent </a:t>
                      </a:r>
                      <a:endParaRPr b="1" sz="2400" u="none" cap="none" strike="noStrike">
                        <a:solidFill>
                          <a:srgbClr val="743192"/>
                        </a:solidFill>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12" name="Google Shape;212;g3c2f736c8a3_0_722"/>
          <p:cNvGrpSpPr/>
          <p:nvPr/>
        </p:nvGrpSpPr>
        <p:grpSpPr>
          <a:xfrm>
            <a:off x="1303402" y="3985"/>
            <a:ext cx="9772765" cy="6858000"/>
            <a:chOff x="1303402" y="3985"/>
            <a:chExt cx="9772765" cy="6858000"/>
          </a:xfrm>
        </p:grpSpPr>
        <p:sp>
          <p:nvSpPr>
            <p:cNvPr id="213" name="Google Shape;213;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5" name="Google Shape;215;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6" name="Google Shape;216;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9" name="Google Shape;219;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20" name="Google Shape;220;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221" name="Google Shape;221;g3c2f736c8a3_0_722"/>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par>
                                <p:cTn fill="hold" nodeType="withEffect" presetClass="entr" presetID="10" presetSubtype="0">
                                  <p:stCondLst>
                                    <p:cond delay="1000"/>
                                  </p:stCondLst>
                                  <p:childTnLst>
                                    <p:set>
                                      <p:cBhvr>
                                        <p:cTn dur="1" fill="hold">
                                          <p:stCondLst>
                                            <p:cond delay="0"/>
                                          </p:stCondLst>
                                        </p:cTn>
                                        <p:tgtEl>
                                          <p:spTgt spid="221">
                                            <p:txEl>
                                              <p:pRg end="0" st="0"/>
                                            </p:txEl>
                                          </p:spTgt>
                                        </p:tgtEl>
                                        <p:attrNameLst>
                                          <p:attrName>style.visibility</p:attrName>
                                        </p:attrNameLst>
                                      </p:cBhvr>
                                      <p:to>
                                        <p:strVal val="visible"/>
                                      </p:to>
                                    </p:set>
                                    <p:animEffect filter="fade" transition="in">
                                      <p:cBhvr>
                                        <p:cTn dur="1000"/>
                                        <p:tgtEl>
                                          <p:spTgt spid="22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A close-up of a logo&#10;&#10;AI-generated content may be incorrect." id="226" name="Google Shape;226;g3d422ecfddc_0_2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id="227" name="Google Shape;227;g3d422ecfddc_0_242" title="Screenshot 2026-04-02 at 9.09.27 AM.png"/>
          <p:cNvPicPr preferRelativeResize="0"/>
          <p:nvPr/>
        </p:nvPicPr>
        <p:blipFill>
          <a:blip r:embed="rId4">
            <a:alphaModFix/>
          </a:blip>
          <a:stretch>
            <a:fillRect/>
          </a:stretch>
        </p:blipFill>
        <p:spPr>
          <a:xfrm>
            <a:off x="152400" y="152400"/>
            <a:ext cx="8960380" cy="6178786"/>
          </a:xfrm>
          <a:prstGeom prst="rect">
            <a:avLst/>
          </a:prstGeom>
          <a:noFill/>
          <a:ln>
            <a:noFill/>
          </a:ln>
        </p:spPr>
      </p:pic>
      <p:sp>
        <p:nvSpPr>
          <p:cNvPr id="228" name="Google Shape;228;g3d422ecfddc_0_242"/>
          <p:cNvSpPr txBox="1"/>
          <p:nvPr/>
        </p:nvSpPr>
        <p:spPr>
          <a:xfrm>
            <a:off x="9217925" y="1818738"/>
            <a:ext cx="2736600" cy="298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US" sz="1600">
                <a:solidFill>
                  <a:schemeClr val="dk1"/>
                </a:solidFill>
                <a:highlight>
                  <a:srgbClr val="FFFFFF"/>
                </a:highlight>
              </a:rPr>
              <a:t>Total enrollment</a:t>
            </a:r>
            <a:r>
              <a:rPr lang="en-US" sz="1600">
                <a:solidFill>
                  <a:schemeClr val="dk1"/>
                </a:solidFill>
                <a:highlight>
                  <a:srgbClr val="FFFFFF"/>
                </a:highlight>
              </a:rPr>
              <a:t>:   2</a:t>
            </a:r>
            <a:endParaRPr sz="16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1600">
                <a:solidFill>
                  <a:schemeClr val="dk1"/>
                </a:solidFill>
                <a:highlight>
                  <a:srgbClr val="FFFFFF"/>
                </a:highlight>
              </a:rPr>
              <a:t>Sites Released to Enroll: 4</a:t>
            </a:r>
            <a:endParaRPr sz="1600">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1600">
                <a:solidFill>
                  <a:schemeClr val="dk1"/>
                </a:solidFill>
                <a:highlight>
                  <a:srgbClr val="FFFFFF"/>
                </a:highlight>
              </a:rPr>
              <a:t>Sites with Enrollments: 1</a:t>
            </a:r>
            <a:endParaRPr sz="1600">
              <a:solidFill>
                <a:schemeClr val="dk1"/>
              </a:solidFill>
              <a:highlight>
                <a:srgbClr val="FFFFFF"/>
              </a:highlight>
            </a:endParaRPr>
          </a:p>
          <a:p>
            <a:pPr indent="0" lvl="0" marL="0" rtl="0" algn="l">
              <a:lnSpc>
                <a:spcPct val="115000"/>
              </a:lnSpc>
              <a:spcBef>
                <a:spcPts val="0"/>
              </a:spcBef>
              <a:spcAft>
                <a:spcPts val="0"/>
              </a:spcAft>
              <a:buNone/>
            </a:pPr>
            <a:r>
              <a:rPr lang="en-US" sz="1600">
                <a:solidFill>
                  <a:schemeClr val="dk1"/>
                </a:solidFill>
                <a:highlight>
                  <a:srgbClr val="FFFFFF"/>
                </a:highlight>
              </a:rPr>
              <a:t>Target Enrollment:  770</a:t>
            </a:r>
            <a:endParaRPr sz="1600">
              <a:solidFill>
                <a:schemeClr val="dk1"/>
              </a:solidFill>
              <a:highlight>
                <a:srgbClr val="FFFFFF"/>
              </a:highlight>
            </a:endParaRPr>
          </a:p>
          <a:p>
            <a:pPr indent="0" lvl="0" marL="0" rtl="0" algn="l">
              <a:lnSpc>
                <a:spcPct val="115000"/>
              </a:lnSpc>
              <a:spcBef>
                <a:spcPts val="0"/>
              </a:spcBef>
              <a:spcAft>
                <a:spcPts val="0"/>
              </a:spcAft>
              <a:buNone/>
            </a:pPr>
            <a:r>
              <a:t/>
            </a:r>
            <a:endParaRPr>
              <a:solidFill>
                <a:schemeClr val="dk1"/>
              </a:solidFill>
              <a:highlight>
                <a:srgbClr val="FFFFFF"/>
              </a:highlight>
            </a:endParaRPr>
          </a:p>
          <a:p>
            <a:pPr indent="0" lvl="0" marL="0" rtl="0" algn="l">
              <a:lnSpc>
                <a:spcPct val="115000"/>
              </a:lnSpc>
              <a:spcBef>
                <a:spcPts val="0"/>
              </a:spcBef>
              <a:spcAft>
                <a:spcPts val="0"/>
              </a:spcAft>
              <a:buNone/>
            </a:pPr>
            <a:r>
              <a:rPr b="1" lang="en-US">
                <a:solidFill>
                  <a:schemeClr val="accent2"/>
                </a:solidFill>
                <a:highlight>
                  <a:srgbClr val="FFFFFF"/>
                </a:highlight>
              </a:rPr>
              <a:t>Orange: </a:t>
            </a:r>
            <a:r>
              <a:rPr lang="en-US">
                <a:solidFill>
                  <a:schemeClr val="dk1"/>
                </a:solidFill>
                <a:highlight>
                  <a:srgbClr val="FFFFFF"/>
                </a:highlight>
              </a:rPr>
              <a:t>New enrollments in past week</a:t>
            </a:r>
            <a:endParaRPr>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b="1" lang="en-US">
                <a:solidFill>
                  <a:schemeClr val="accent1"/>
                </a:solidFill>
                <a:highlight>
                  <a:srgbClr val="FFFFFF"/>
                </a:highlight>
              </a:rPr>
              <a:t>Blue: </a:t>
            </a:r>
            <a:r>
              <a:rPr lang="en-US">
                <a:solidFill>
                  <a:schemeClr val="dk1"/>
                </a:solidFill>
                <a:highlight>
                  <a:srgbClr val="FFFFFF"/>
                </a:highlight>
              </a:rPr>
              <a:t>Enrollments from &gt; 1 week ago</a:t>
            </a:r>
            <a:endParaRPr>
              <a:solidFill>
                <a:schemeClr val="dk1"/>
              </a:solidFill>
              <a:highlight>
                <a:srgbClr val="FFFFFF"/>
              </a:highlight>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3cc9fd864d5_0_0"/>
          <p:cNvSpPr txBox="1"/>
          <p:nvPr>
            <p:ph type="title"/>
          </p:nvPr>
        </p:nvSpPr>
        <p:spPr>
          <a:xfrm>
            <a:off x="153295" y="129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4 / 68</a:t>
            </a:r>
            <a:endParaRPr>
              <a:solidFill>
                <a:srgbClr val="743192"/>
              </a:solidFill>
              <a:latin typeface="Arial"/>
              <a:ea typeface="Arial"/>
              <a:cs typeface="Arial"/>
              <a:sym typeface="Arial"/>
            </a:endParaRPr>
          </a:p>
        </p:txBody>
      </p:sp>
      <p:pic>
        <p:nvPicPr>
          <p:cNvPr descr="A close-up of a logo&#10;&#10;AI-generated content may be incorrect." id="234" name="Google Shape;234;g3cc9fd864d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35" name="Google Shape;235;g3cc9fd864d5_0_0"/>
          <p:cNvSpPr txBox="1"/>
          <p:nvPr/>
        </p:nvSpPr>
        <p:spPr>
          <a:xfrm>
            <a:off x="370953" y="1172538"/>
            <a:ext cx="9729900" cy="1785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Yale New Haven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University of Michigan University Hospital</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UC Davis Medical Center</a:t>
            </a:r>
            <a:endParaRPr sz="2200">
              <a:solidFill>
                <a:schemeClr val="dk1"/>
              </a:solidFil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236" name="Google Shape;236;g3cc9fd864d5_0_0"/>
          <p:cNvSpPr txBox="1"/>
          <p:nvPr>
            <p:ph type="title"/>
          </p:nvPr>
        </p:nvSpPr>
        <p:spPr>
          <a:xfrm>
            <a:off x="270825" y="3053850"/>
            <a:ext cx="10820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Readiness Calls completed: 9 / 68</a:t>
            </a:r>
            <a:endParaRPr>
              <a:solidFill>
                <a:srgbClr val="743192"/>
              </a:solidFill>
              <a:latin typeface="Arial"/>
              <a:ea typeface="Arial"/>
              <a:cs typeface="Arial"/>
              <a:sym typeface="Arial"/>
            </a:endParaRPr>
          </a:p>
        </p:txBody>
      </p:sp>
      <p:sp>
        <p:nvSpPr>
          <p:cNvPr id="237" name="Google Shape;237;g3cc9fd864d5_0_0"/>
          <p:cNvSpPr txBox="1"/>
          <p:nvPr/>
        </p:nvSpPr>
        <p:spPr>
          <a:xfrm>
            <a:off x="270826" y="4475250"/>
            <a:ext cx="6156600" cy="21240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OHSU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p:txBody>
      </p:sp>
      <p:pic>
        <p:nvPicPr>
          <p:cNvPr id="238" name="Google Shape;238;g3cc9fd864d5_0_0"/>
          <p:cNvPicPr preferRelativeResize="0"/>
          <p:nvPr/>
        </p:nvPicPr>
        <p:blipFill rotWithShape="1">
          <a:blip r:embed="rId4">
            <a:alphaModFix/>
          </a:blip>
          <a:srcRect b="0" l="0" r="0" t="0"/>
          <a:stretch/>
        </p:blipFill>
        <p:spPr>
          <a:xfrm rot="1506930">
            <a:off x="6117293" y="1422224"/>
            <a:ext cx="2074298" cy="968548"/>
          </a:xfrm>
          <a:prstGeom prst="rect">
            <a:avLst/>
          </a:prstGeom>
          <a:noFill/>
          <a:ln>
            <a:noFill/>
          </a:ln>
        </p:spPr>
      </p:pic>
      <p:sp>
        <p:nvSpPr>
          <p:cNvPr id="239" name="Google Shape;239;g3cc9fd864d5_0_0"/>
          <p:cNvSpPr txBox="1"/>
          <p:nvPr/>
        </p:nvSpPr>
        <p:spPr>
          <a:xfrm>
            <a:off x="5943726" y="4475250"/>
            <a:ext cx="6156600" cy="11082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lang="en-US" sz="2200">
                <a:solidFill>
                  <a:schemeClr val="dk1"/>
                </a:solidFill>
              </a:rPr>
              <a:t>Children’s National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UVA Medical Center</a:t>
            </a:r>
            <a:endParaRPr sz="2200">
              <a:solidFill>
                <a:schemeClr val="dk1"/>
              </a:solidFill>
            </a:endParaRPr>
          </a:p>
          <a:p>
            <a:pPr indent="-222250" lvl="0" marL="285750" marR="0" rtl="0" algn="l">
              <a:lnSpc>
                <a:spcPct val="100000"/>
              </a:lnSpc>
              <a:spcBef>
                <a:spcPts val="0"/>
              </a:spcBef>
              <a:spcAft>
                <a:spcPts val="0"/>
              </a:spcAft>
              <a:buClr>
                <a:schemeClr val="dk1"/>
              </a:buClr>
              <a:buSzPts val="2200"/>
              <a:buChar char="•"/>
            </a:pPr>
            <a:r>
              <a:rPr lang="en-US" sz="2200">
                <a:solidFill>
                  <a:schemeClr val="dk1"/>
                </a:solidFill>
              </a:rPr>
              <a:t>Memorial Hermann Texas Medical Center</a:t>
            </a:r>
            <a:endParaRPr sz="2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descr="A close-up of a logo&#10;&#10;AI-generated content may be incorrect." id="244" name="Google Shape;244;g3c2f736c8a3_0_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45" name="Google Shape;245;g3c2f736c8a3_0_42"/>
          <p:cNvSpPr txBox="1"/>
          <p:nvPr>
            <p:ph type="title"/>
          </p:nvPr>
        </p:nvSpPr>
        <p:spPr>
          <a:xfrm>
            <a:off x="234601" y="3967925"/>
            <a:ext cx="977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10 / 68</a:t>
            </a:r>
            <a:endParaRPr>
              <a:solidFill>
                <a:srgbClr val="743192"/>
              </a:solidFill>
              <a:latin typeface="Arial"/>
              <a:ea typeface="Arial"/>
              <a:cs typeface="Arial"/>
              <a:sym typeface="Arial"/>
            </a:endParaRPr>
          </a:p>
        </p:txBody>
      </p:sp>
      <p:sp>
        <p:nvSpPr>
          <p:cNvPr id="246" name="Google Shape;246;g3c2f736c8a3_0_42"/>
          <p:cNvSpPr txBox="1"/>
          <p:nvPr/>
        </p:nvSpPr>
        <p:spPr>
          <a:xfrm>
            <a:off x="303325"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lang="en-US" sz="1900">
                <a:solidFill>
                  <a:schemeClr val="dk1"/>
                </a:solidFill>
              </a:rPr>
              <a:t>Banner University Medical Center - Tucson</a:t>
            </a:r>
            <a:endParaRPr sz="1900">
              <a:solidFill>
                <a:schemeClr val="dk1"/>
              </a:solidFill>
            </a:endParaRPr>
          </a:p>
          <a:p>
            <a:pPr indent="-203200" lvl="0" marL="285750" marR="0" rtl="0" algn="l">
              <a:lnSpc>
                <a:spcPct val="100000"/>
              </a:lnSpc>
              <a:spcBef>
                <a:spcPts val="0"/>
              </a:spcBef>
              <a:spcAft>
                <a:spcPts val="0"/>
              </a:spcAft>
              <a:buClr>
                <a:schemeClr val="dk1"/>
              </a:buClr>
              <a:buSzPts val="1900"/>
              <a:buFont typeface="Arial"/>
              <a:buChar char="•"/>
            </a:pPr>
            <a:r>
              <a:rPr lang="en-US" sz="1900">
                <a:solidFill>
                  <a:schemeClr val="dk1"/>
                </a:solidFill>
              </a:rPr>
              <a:t>Children’s National Medical Center</a:t>
            </a:r>
            <a:endParaRPr sz="1900">
              <a:solidFill>
                <a:schemeClr val="dk1"/>
              </a:solidFill>
            </a:endParaRPr>
          </a:p>
          <a:p>
            <a:pPr indent="-203200" lvl="0" marL="285750" marR="0" rtl="0" algn="l">
              <a:lnSpc>
                <a:spcPct val="100000"/>
              </a:lnSpc>
              <a:spcBef>
                <a:spcPts val="0"/>
              </a:spcBef>
              <a:spcAft>
                <a:spcPts val="0"/>
              </a:spcAft>
              <a:buClr>
                <a:schemeClr val="dk1"/>
              </a:buClr>
              <a:buSzPts val="1900"/>
              <a:buChar char="•"/>
            </a:pPr>
            <a:r>
              <a:rPr lang="en-US" sz="1900">
                <a:solidFill>
                  <a:schemeClr val="dk1"/>
                </a:solidFill>
              </a:rPr>
              <a:t>Jefferson Einstein Philadelphia Hospital</a:t>
            </a:r>
            <a:endParaRPr sz="1900">
              <a:solidFill>
                <a:schemeClr val="dk1"/>
              </a:solidFill>
            </a:endParaRPr>
          </a:p>
          <a:p>
            <a:pPr indent="-203200" lvl="0" marL="285750" marR="0" rtl="0" algn="l">
              <a:lnSpc>
                <a:spcPct val="100000"/>
              </a:lnSpc>
              <a:spcBef>
                <a:spcPts val="0"/>
              </a:spcBef>
              <a:spcAft>
                <a:spcPts val="0"/>
              </a:spcAft>
              <a:buClr>
                <a:schemeClr val="dk1"/>
              </a:buClr>
              <a:buSzPts val="1900"/>
              <a:buChar char="•"/>
            </a:pPr>
            <a:r>
              <a:rPr lang="en-US" sz="1900">
                <a:solidFill>
                  <a:schemeClr val="dk1"/>
                </a:solidFill>
              </a:rPr>
              <a:t>Oregon Health &amp; Scinces University Hospital</a:t>
            </a:r>
            <a:endParaRPr sz="1900">
              <a:solidFill>
                <a:schemeClr val="dk1"/>
              </a:solidFill>
            </a:endParaRPr>
          </a:p>
          <a:p>
            <a:pPr indent="-203200" lvl="0" marL="285750" marR="0" rtl="0" algn="l">
              <a:lnSpc>
                <a:spcPct val="100000"/>
              </a:lnSpc>
              <a:spcBef>
                <a:spcPts val="0"/>
              </a:spcBef>
              <a:spcAft>
                <a:spcPts val="0"/>
              </a:spcAft>
              <a:buClr>
                <a:schemeClr val="dk1"/>
              </a:buClr>
              <a:buSzPts val="1900"/>
              <a:buChar char="•"/>
            </a:pPr>
            <a:r>
              <a:rPr lang="en-US" sz="1900">
                <a:solidFill>
                  <a:schemeClr val="dk1"/>
                </a:solidFill>
              </a:rPr>
              <a:t>Reading Hospital</a:t>
            </a:r>
            <a:endParaRPr sz="1900">
              <a:solidFill>
                <a:schemeClr val="dk1"/>
              </a:solidFill>
            </a:endParaRPr>
          </a:p>
        </p:txBody>
      </p:sp>
      <p:sp>
        <p:nvSpPr>
          <p:cNvPr id="247" name="Google Shape;247;g3c2f736c8a3_0_42"/>
          <p:cNvSpPr txBox="1"/>
          <p:nvPr/>
        </p:nvSpPr>
        <p:spPr>
          <a:xfrm>
            <a:off x="9459552" y="4246013"/>
            <a:ext cx="2559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a:t>
            </a:r>
            <a:endParaRPr b="0" i="0" sz="4400" u="none" cap="none" strike="noStrike">
              <a:solidFill>
                <a:schemeClr val="dk1"/>
              </a:solidFill>
              <a:latin typeface="Arial"/>
              <a:ea typeface="Arial"/>
              <a:cs typeface="Arial"/>
              <a:sym typeface="Arial"/>
            </a:endParaRPr>
          </a:p>
        </p:txBody>
      </p:sp>
      <p:sp>
        <p:nvSpPr>
          <p:cNvPr id="248" name="Google Shape;248;g3c2f736c8a3_0_42"/>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21 / 68</a:t>
            </a:r>
            <a:endParaRPr>
              <a:solidFill>
                <a:srgbClr val="743192"/>
              </a:solidFill>
              <a:latin typeface="Arial"/>
              <a:ea typeface="Arial"/>
              <a:cs typeface="Arial"/>
              <a:sym typeface="Arial"/>
            </a:endParaRPr>
          </a:p>
        </p:txBody>
      </p:sp>
      <p:sp>
        <p:nvSpPr>
          <p:cNvPr id="249" name="Google Shape;249;g3c2f736c8a3_0_42"/>
          <p:cNvSpPr txBox="1"/>
          <p:nvPr/>
        </p:nvSpPr>
        <p:spPr>
          <a:xfrm>
            <a:off x="303325" y="1149000"/>
            <a:ext cx="4932300" cy="3140100"/>
          </a:xfrm>
          <a:prstGeom prst="rect">
            <a:avLst/>
          </a:prstGeom>
          <a:noFill/>
          <a:ln>
            <a:noFill/>
          </a:ln>
        </p:spPr>
        <p:txBody>
          <a:bodyPr anchorCtr="0" anchor="t" bIns="45700" lIns="91425" spcFirstLastPara="1" rIns="91425" wrap="square" tIns="45700">
            <a:spAutoFit/>
          </a:bodyPr>
          <a:lstStyle/>
          <a:p>
            <a:pPr indent="-342900" lvl="0" marL="457200" rtl="0" algn="l">
              <a:lnSpc>
                <a:spcPct val="100000"/>
              </a:lnSpc>
              <a:spcBef>
                <a:spcPts val="0"/>
              </a:spcBef>
              <a:spcAft>
                <a:spcPts val="0"/>
              </a:spcAft>
              <a:buClr>
                <a:schemeClr val="dk1"/>
              </a:buClr>
              <a:buSzPts val="1800"/>
              <a:buChar char="•"/>
            </a:pPr>
            <a:r>
              <a:rPr lang="en-US" sz="1800">
                <a:solidFill>
                  <a:schemeClr val="dk1"/>
                </a:solidFill>
              </a:rPr>
              <a:t>Arthur M. Blank Hospital</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Banner University Medical Center </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Children's National Medical Center</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Grady Memorial Hospital &amp; Emory University Hospital</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Harborview Medical Center</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Jefferson Einstein Philadelphia Hospital</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Memorial Hermann TMC</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Nationwide Children’s Hospital</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Nemours Children’s Hospital of Delaware</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OHSU Wexner Hospital</a:t>
            </a:r>
            <a:endParaRPr b="0" i="0" sz="2200" u="none" cap="none" strike="noStrike">
              <a:solidFill>
                <a:schemeClr val="dk1"/>
              </a:solidFill>
              <a:latin typeface="Arial"/>
              <a:ea typeface="Arial"/>
              <a:cs typeface="Arial"/>
              <a:sym typeface="Arial"/>
            </a:endParaRPr>
          </a:p>
        </p:txBody>
      </p:sp>
      <p:sp>
        <p:nvSpPr>
          <p:cNvPr id="250" name="Google Shape;250;g3c2f736c8a3_0_42"/>
          <p:cNvSpPr txBox="1"/>
          <p:nvPr/>
        </p:nvSpPr>
        <p:spPr>
          <a:xfrm>
            <a:off x="5235625" y="1149000"/>
            <a:ext cx="5987700" cy="3201600"/>
          </a:xfrm>
          <a:prstGeom prst="rect">
            <a:avLst/>
          </a:prstGeom>
          <a:noFill/>
          <a:ln>
            <a:noFill/>
          </a:ln>
        </p:spPr>
        <p:txBody>
          <a:bodyPr anchorCtr="0" anchor="t" bIns="45700" lIns="91425" spcFirstLastPara="1" rIns="91425" wrap="square" tIns="45700">
            <a:spAutoFit/>
          </a:bodyPr>
          <a:lstStyle/>
          <a:p>
            <a:pPr indent="-342900" lvl="0" marL="457200" rtl="0" algn="l">
              <a:lnSpc>
                <a:spcPct val="100000"/>
              </a:lnSpc>
              <a:spcBef>
                <a:spcPts val="0"/>
              </a:spcBef>
              <a:spcAft>
                <a:spcPts val="0"/>
              </a:spcAft>
              <a:buClr>
                <a:schemeClr val="dk1"/>
              </a:buClr>
              <a:buSzPts val="1800"/>
              <a:buChar char="•"/>
            </a:pPr>
            <a:r>
              <a:rPr lang="en-US" sz="1800">
                <a:solidFill>
                  <a:schemeClr val="dk1"/>
                </a:solidFill>
              </a:rPr>
              <a:t>OSU Wexner Medical Center</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Reading Hospital</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Stanford University</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Temple University Hospital</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UC Davis Medical Center</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University of Michigan University</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UPMC Presbyterian &amp; Children’s Hospital of Pittsburgh </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UVA Medical Center</a:t>
            </a:r>
            <a:endParaRPr sz="1800">
              <a:solidFill>
                <a:schemeClr val="dk1"/>
              </a:solidFill>
            </a:endParaRPr>
          </a:p>
          <a:p>
            <a:pPr indent="-342900" lvl="0" marL="457200" rtl="0" algn="l">
              <a:lnSpc>
                <a:spcPct val="100000"/>
              </a:lnSpc>
              <a:spcBef>
                <a:spcPts val="0"/>
              </a:spcBef>
              <a:spcAft>
                <a:spcPts val="0"/>
              </a:spcAft>
              <a:buClr>
                <a:schemeClr val="dk1"/>
              </a:buClr>
              <a:buSzPts val="1800"/>
              <a:buChar char="•"/>
            </a:pPr>
            <a:r>
              <a:rPr lang="en-US" sz="1800">
                <a:solidFill>
                  <a:schemeClr val="dk1"/>
                </a:solidFill>
              </a:rPr>
              <a:t>Yale New Haven Hospital</a:t>
            </a:r>
            <a:endParaRPr sz="1800">
              <a:solidFill>
                <a:schemeClr val="dk1"/>
              </a:solidFil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251" name="Google Shape;251;g3c2f736c8a3_0_42"/>
          <p:cNvSpPr txBox="1"/>
          <p:nvPr/>
        </p:nvSpPr>
        <p:spPr>
          <a:xfrm>
            <a:off x="5572800"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Temple University Hospital</a:t>
            </a:r>
            <a:endParaRPr sz="1900">
              <a:solidFill>
                <a:schemeClr val="dk1"/>
              </a:solidFill>
            </a:endParaRPr>
          </a:p>
          <a:p>
            <a:pPr indent="-203200" lvl="0" marL="285750" marR="0" rtl="0" algn="l">
              <a:lnSpc>
                <a:spcPct val="100000"/>
              </a:lnSpc>
              <a:spcBef>
                <a:spcPts val="0"/>
              </a:spcBef>
              <a:spcAft>
                <a:spcPts val="0"/>
              </a:spcAft>
              <a:buClr>
                <a:schemeClr val="dk1"/>
              </a:buClr>
              <a:buSzPts val="1900"/>
              <a:buFont typeface="Arial"/>
              <a:buChar char="•"/>
            </a:pPr>
            <a:r>
              <a:rPr lang="en-US" sz="1900">
                <a:solidFill>
                  <a:schemeClr val="dk1"/>
                </a:solidFill>
              </a:rPr>
              <a:t>UC Davis Medical Center</a:t>
            </a:r>
            <a:endParaRPr sz="1900">
              <a:solidFill>
                <a:schemeClr val="dk1"/>
              </a:solidFil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University of Michigan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UVA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Yale New Haven Hospital</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3c2f736c8a3_0_27"/>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Sites with Local IRB Ceding Acknowledgement in WebDCU: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extLst>
                  <a:ext uri="http://customooxmlschemas.google.com/">
                    <go:slidesCustomData xmlns:go="http://customooxmlschemas.google.com/" textRoundtripDataId="0"/>
                  </a:ext>
                </a:extLst>
              </a:rPr>
              <a:t>44</a:t>
            </a:r>
            <a:r>
              <a:rPr b="1" lang="en-US">
                <a:solidFill>
                  <a:srgbClr val="743192"/>
                </a:solidFill>
                <a:latin typeface="Arial"/>
                <a:ea typeface="Arial"/>
                <a:cs typeface="Arial"/>
                <a:sym typeface="Arial"/>
              </a:rPr>
              <a:t> / 68</a:t>
            </a:r>
            <a:endParaRPr>
              <a:solidFill>
                <a:srgbClr val="743192"/>
              </a:solidFill>
              <a:latin typeface="Arial"/>
              <a:ea typeface="Arial"/>
              <a:cs typeface="Arial"/>
              <a:sym typeface="Arial"/>
            </a:endParaRPr>
          </a:p>
        </p:txBody>
      </p:sp>
      <p:pic>
        <p:nvPicPr>
          <p:cNvPr descr="A close-up of a logo&#10;&#10;AI-generated content may be incorrect." id="257" name="Google Shape;257;g3c2f736c8a3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58" name="Google Shape;258;g3c2f736c8a3_0_27"/>
          <p:cNvSpPr txBox="1"/>
          <p:nvPr/>
        </p:nvSpPr>
        <p:spPr>
          <a:xfrm>
            <a:off x="504446" y="1871225"/>
            <a:ext cx="5369100" cy="48024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Los Angeles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of Wisconsin</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Medical Center UTSW</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Froedtert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IU Health Methodist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Johns Hopkins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Texas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Northwestern Memorial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Oregon Health &amp; Sciences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p:txBody>
      </p:sp>
      <p:sp>
        <p:nvSpPr>
          <p:cNvPr id="259" name="Google Shape;259;g3c2f736c8a3_0_27"/>
          <p:cNvSpPr txBox="1"/>
          <p:nvPr/>
        </p:nvSpPr>
        <p:spPr>
          <a:xfrm>
            <a:off x="6121046" y="1594175"/>
            <a:ext cx="5369100" cy="53565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Riley Hospital for Children/IU Health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Ronald Reagan 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Rush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Alabama</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Cincinnati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Illinois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Maryland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Masonic Children's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New Mexico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Utah Healthcare</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t>
            </a:r>
            <a:r>
              <a:rPr lang="en-US" sz="1800">
                <a:solidFill>
                  <a:schemeClr val="dk1"/>
                </a:solidFill>
              </a:rPr>
              <a:t>an</a:t>
            </a:r>
            <a:r>
              <a:rPr b="0" i="0" lang="en-US" sz="1800" u="none" cap="none" strike="noStrike">
                <a:solidFill>
                  <a:schemeClr val="dk1"/>
                </a:solidFill>
                <a:latin typeface="Arial"/>
                <a:ea typeface="Arial"/>
                <a:cs typeface="Arial"/>
                <a:sym typeface="Arial"/>
              </a:rPr>
              <a:t> &amp; Children’s</a:t>
            </a:r>
            <a:r>
              <a:rPr lang="en-US" sz="1800">
                <a:solidFill>
                  <a:schemeClr val="dk1"/>
                </a:solidFill>
              </a:rPr>
              <a:t> of Pittsburgh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VCU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3c2f736c8a3_0_35"/>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initial EFIC activities completed: 31 / 68</a:t>
            </a:r>
            <a:endParaRPr>
              <a:solidFill>
                <a:srgbClr val="743192"/>
              </a:solidFill>
              <a:latin typeface="Arial"/>
              <a:ea typeface="Arial"/>
              <a:cs typeface="Arial"/>
              <a:sym typeface="Arial"/>
            </a:endParaRPr>
          </a:p>
        </p:txBody>
      </p:sp>
      <p:pic>
        <p:nvPicPr>
          <p:cNvPr descr="A close-up of a logo&#10;&#10;AI-generated content may be incorrect." id="265" name="Google Shape;265;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66" name="Google Shape;266;g3c2f736c8a3_0_35"/>
          <p:cNvSpPr txBox="1"/>
          <p:nvPr/>
        </p:nvSpPr>
        <p:spPr>
          <a:xfrm>
            <a:off x="429575" y="1651275"/>
            <a:ext cx="5911500" cy="4941000"/>
          </a:xfrm>
          <a:prstGeom prst="rect">
            <a:avLst/>
          </a:prstGeom>
          <a:noFill/>
          <a:ln>
            <a:noFill/>
          </a:ln>
        </p:spPr>
        <p:txBody>
          <a:bodyPr anchorCtr="0" anchor="t" bIns="45700" lIns="91425" spcFirstLastPara="1" rIns="91425" wrap="square" tIns="45700">
            <a:spAutoFit/>
          </a:bodyPr>
          <a:lstStyle/>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Arthur M. Blank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Banner University Medical Center - Tucson</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lang="en-US" sz="2100">
                <a:solidFill>
                  <a:schemeClr val="dk1"/>
                </a:solidFill>
              </a:rPr>
              <a:t>Children’s Hospital of Wisconsin</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Children’s National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Christiana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Cooper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Emory University</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Froedtert Hospital</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Grady Memorial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Harborview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lang="en-US" sz="2100">
                <a:solidFill>
                  <a:schemeClr val="dk1"/>
                </a:solidFill>
              </a:rPr>
              <a:t>Hospital of the University of Pennsylvania</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IU Health Methodist Hospital</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Jefferson Einstein Philadelphia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Memorial Hermann Texas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lang="en-US" sz="2100">
                <a:solidFill>
                  <a:schemeClr val="dk1"/>
                </a:solidFill>
              </a:rPr>
              <a:t>Nationwide Children’s Hospital</a:t>
            </a:r>
            <a:endParaRPr sz="2100">
              <a:solidFill>
                <a:schemeClr val="dk1"/>
              </a:solidFill>
            </a:endParaRPr>
          </a:p>
        </p:txBody>
      </p:sp>
      <p:sp>
        <p:nvSpPr>
          <p:cNvPr id="267" name="Google Shape;267;g3c2f736c8a3_0_35"/>
          <p:cNvSpPr txBox="1"/>
          <p:nvPr/>
        </p:nvSpPr>
        <p:spPr>
          <a:xfrm>
            <a:off x="6013526" y="1533025"/>
            <a:ext cx="6018300" cy="5264100"/>
          </a:xfrm>
          <a:prstGeom prst="rect">
            <a:avLst/>
          </a:prstGeom>
          <a:noFill/>
          <a:ln>
            <a:noFill/>
          </a:ln>
        </p:spPr>
        <p:txBody>
          <a:bodyPr anchorCtr="0" anchor="t" bIns="45700" lIns="91425" spcFirstLastPara="1" rIns="91425" wrap="square" tIns="45700">
            <a:spAutoFit/>
          </a:bodyPr>
          <a:lstStyle/>
          <a:p>
            <a:pPr indent="-215900" lvl="0" marL="285750" marR="0" rtl="0" algn="l">
              <a:lnSpc>
                <a:spcPct val="100000"/>
              </a:lnSpc>
              <a:spcBef>
                <a:spcPts val="0"/>
              </a:spcBef>
              <a:spcAft>
                <a:spcPts val="0"/>
              </a:spcAft>
              <a:buClr>
                <a:schemeClr val="dk1"/>
              </a:buClr>
              <a:buSzPts val="2100"/>
              <a:buFont typeface="Arial"/>
              <a:buChar char="•"/>
            </a:pPr>
            <a:r>
              <a:rPr lang="en-US" sz="2100">
                <a:solidFill>
                  <a:schemeClr val="dk1"/>
                </a:solidFill>
              </a:rPr>
              <a:t>Oregon Health &amp; Sciences University Hospital</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OSU Wexner Medical Center</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Penn Presbyterian Medical Center</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Reading Hospital</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Riley Hospital for Children/IU Health</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San Francisco General Hospital</a:t>
            </a:r>
            <a:endParaRPr sz="2100">
              <a:solidFill>
                <a:schemeClr val="dk1"/>
              </a:solidFill>
            </a:endParaRPr>
          </a:p>
          <a:p>
            <a:pPr indent="-215900" lvl="0" marL="285750" marR="0" rtl="0" algn="l">
              <a:lnSpc>
                <a:spcPct val="100000"/>
              </a:lnSpc>
              <a:spcBef>
                <a:spcPts val="0"/>
              </a:spcBef>
              <a:spcAft>
                <a:spcPts val="0"/>
              </a:spcAft>
              <a:buClr>
                <a:schemeClr val="dk1"/>
              </a:buClr>
              <a:buSzPts val="2100"/>
              <a:buChar char="•"/>
            </a:pPr>
            <a:r>
              <a:rPr lang="en-US" sz="2100">
                <a:solidFill>
                  <a:schemeClr val="dk1"/>
                </a:solidFill>
              </a:rPr>
              <a:t>Stanford</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Temple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UC Davis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UCSF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University of Michigan University Hospital</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University of Iowa Medical Center</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lang="en-US" sz="2100">
                <a:solidFill>
                  <a:schemeClr val="dk1"/>
                </a:solidFill>
              </a:rPr>
              <a:t>UPMC Presbyterian Hospital</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lang="en-US" sz="2100">
                <a:solidFill>
                  <a:schemeClr val="dk1"/>
                </a:solidFill>
              </a:rPr>
              <a:t>UPMC Children’s Hospital of Pittsburgh</a:t>
            </a:r>
            <a:endParaRPr sz="2100">
              <a:solidFill>
                <a:schemeClr val="dk1"/>
              </a:solidFil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UVA Medical Center</a:t>
            </a:r>
            <a:endParaRPr b="0" i="0" sz="2100" u="none" cap="none" strike="noStrike">
              <a:solidFill>
                <a:schemeClr val="dk1"/>
              </a:solidFill>
              <a:latin typeface="Arial"/>
              <a:ea typeface="Arial"/>
              <a:cs typeface="Arial"/>
              <a:sym typeface="Arial"/>
            </a:endParaRPr>
          </a:p>
          <a:p>
            <a:pPr indent="-215900" lvl="0" marL="285750" marR="0" rtl="0" algn="l">
              <a:lnSpc>
                <a:spcPct val="100000"/>
              </a:lnSpc>
              <a:spcBef>
                <a:spcPts val="0"/>
              </a:spcBef>
              <a:spcAft>
                <a:spcPts val="0"/>
              </a:spcAft>
              <a:buClr>
                <a:schemeClr val="dk1"/>
              </a:buClr>
              <a:buSzPts val="2100"/>
              <a:buFont typeface="Arial"/>
              <a:buChar char="•"/>
            </a:pPr>
            <a:r>
              <a:rPr b="0" i="0" lang="en-US" sz="2100" u="none" cap="none" strike="noStrike">
                <a:solidFill>
                  <a:schemeClr val="dk1"/>
                </a:solidFill>
                <a:latin typeface="Arial"/>
                <a:ea typeface="Arial"/>
                <a:cs typeface="Arial"/>
                <a:sym typeface="Arial"/>
              </a:rPr>
              <a:t>Yale New Haven Hospital</a:t>
            </a:r>
            <a:endParaRPr b="0" i="0" sz="21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d460df9019_1_0"/>
          <p:cNvSpPr txBox="1"/>
          <p:nvPr>
            <p:ph type="title"/>
          </p:nvPr>
        </p:nvSpPr>
        <p:spPr>
          <a:xfrm>
            <a:off x="838200" y="1975075"/>
            <a:ext cx="10515600" cy="2638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Temple University Hospital</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PI: Derek Eisenberg</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PSC: Austin Hsin</a:t>
            </a:r>
            <a:endParaRPr>
              <a:latin typeface="Arial"/>
              <a:ea typeface="Arial"/>
              <a:cs typeface="Arial"/>
              <a:sym typeface="Arial"/>
            </a:endParaRPr>
          </a:p>
        </p:txBody>
      </p:sp>
      <p:pic>
        <p:nvPicPr>
          <p:cNvPr descr="A close-up of a logo&#10;&#10;AI-generated content may be incorrect." id="273" name="Google Shape;273;g3d460df9019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7" name="Shape 277"/>
        <p:cNvGrpSpPr/>
        <p:nvPr/>
      </p:nvGrpSpPr>
      <p:grpSpPr>
        <a:xfrm>
          <a:off x="0" y="0"/>
          <a:ext cx="0" cy="0"/>
          <a:chOff x="0" y="0"/>
          <a:chExt cx="0" cy="0"/>
        </a:xfrm>
      </p:grpSpPr>
      <p:sp>
        <p:nvSpPr>
          <p:cNvPr id="278" name="Google Shape;278;g3c2f736c8a3_2_75"/>
          <p:cNvSpPr txBox="1"/>
          <p:nvPr>
            <p:ph type="title"/>
          </p:nvPr>
        </p:nvSpPr>
        <p:spPr>
          <a:xfrm>
            <a:off x="429633" y="148183"/>
            <a:ext cx="544235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Timeline</a:t>
            </a:r>
            <a:endParaRPr>
              <a:solidFill>
                <a:srgbClr val="743192"/>
              </a:solidFill>
              <a:latin typeface="Arial"/>
              <a:ea typeface="Arial"/>
              <a:cs typeface="Arial"/>
              <a:sym typeface="Arial"/>
            </a:endParaRPr>
          </a:p>
        </p:txBody>
      </p:sp>
      <p:pic>
        <p:nvPicPr>
          <p:cNvPr descr="A close-up of a logo&#10;&#10;AI-generated content may be incorrect." id="279" name="Google Shape;279;g3c2f736c8a3_2_75"/>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280" name="Google Shape;280;g3c2f736c8a3_2_75"/>
          <p:cNvSpPr txBox="1"/>
          <p:nvPr/>
        </p:nvSpPr>
        <p:spPr>
          <a:xfrm>
            <a:off x="517792" y="1284303"/>
            <a:ext cx="10708500" cy="3540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an NCE in January pending completion of Y1 milestones</a:t>
            </a:r>
            <a:endParaRPr b="0" i="0" sz="3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site released to enroll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participant randomized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a:t>
            </a:r>
            <a:r>
              <a:rPr lang="en-US" sz="3200">
                <a:solidFill>
                  <a:schemeClr val="dk1"/>
                </a:solidFill>
              </a:rPr>
              <a:t>May</a:t>
            </a:r>
            <a:r>
              <a:rPr b="0" i="0" lang="en-US" sz="3200" u="none" cap="none" strike="noStrike">
                <a:solidFill>
                  <a:schemeClr val="dk1"/>
                </a:solidFill>
                <a:latin typeface="Arial"/>
                <a:ea typeface="Arial"/>
                <a:cs typeface="Arial"/>
                <a:sym typeface="Arial"/>
              </a:rPr>
              <a:t> 2026: 50% sites CIRB approved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a:t>
            </a:r>
            <a:r>
              <a:rPr lang="en-US" sz="3200">
                <a:solidFill>
                  <a:schemeClr val="dk1"/>
                </a:solidFill>
              </a:rPr>
              <a:t>June</a:t>
            </a:r>
            <a:r>
              <a:rPr b="0" i="0" lang="en-US" sz="3200" u="none" cap="none" strike="noStrike">
                <a:solidFill>
                  <a:schemeClr val="dk1"/>
                </a:solidFill>
                <a:latin typeface="Arial"/>
                <a:ea typeface="Arial"/>
                <a:cs typeface="Arial"/>
                <a:sym typeface="Arial"/>
              </a:rPr>
              <a:t> 2026: 50% sites released to enroll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4" name="Shape 284"/>
        <p:cNvGrpSpPr/>
        <p:nvPr/>
      </p:nvGrpSpPr>
      <p:grpSpPr>
        <a:xfrm>
          <a:off x="0" y="0"/>
          <a:ext cx="0" cy="0"/>
          <a:chOff x="0" y="0"/>
          <a:chExt cx="0" cy="0"/>
        </a:xfrm>
      </p:grpSpPr>
      <p:sp>
        <p:nvSpPr>
          <p:cNvPr id="285" name="Google Shape;285;g3c2f736c8a3_2_82"/>
          <p:cNvSpPr txBox="1"/>
          <p:nvPr>
            <p:ph type="title"/>
          </p:nvPr>
        </p:nvSpPr>
        <p:spPr>
          <a:xfrm>
            <a:off x="429633" y="148183"/>
            <a:ext cx="741437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Contracts &amp; Payments</a:t>
            </a:r>
            <a:endParaRPr>
              <a:solidFill>
                <a:srgbClr val="743192"/>
              </a:solidFill>
              <a:latin typeface="Arial"/>
              <a:ea typeface="Arial"/>
              <a:cs typeface="Arial"/>
              <a:sym typeface="Arial"/>
            </a:endParaRPr>
          </a:p>
        </p:txBody>
      </p:sp>
      <p:pic>
        <p:nvPicPr>
          <p:cNvPr descr="A close-up of a logo&#10;&#10;AI-generated content may be incorrect." id="286" name="Google Shape;286;g3c2f736c8a3_2_82"/>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287" name="Google Shape;287;g3c2f736c8a3_2_82"/>
          <p:cNvSpPr txBox="1"/>
          <p:nvPr/>
        </p:nvSpPr>
        <p:spPr>
          <a:xfrm>
            <a:off x="517792" y="1284303"/>
            <a:ext cx="11138100" cy="5787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 NCE in January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Contract extensions in progress between Michigan &amp; hubs: required before site payments can be processed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Milestone start-up payments ($10,000 ea. including F&amp;A):</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#1: Local IRB ceding approval; eDOA accepted; Local Context Form; UAB intake meeting; plans for 2 in-person CC events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#2: Readiness call completed &amp; open to enrollment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1" name="Shape 291"/>
        <p:cNvGrpSpPr/>
        <p:nvPr/>
      </p:nvGrpSpPr>
      <p:grpSpPr>
        <a:xfrm>
          <a:off x="0" y="0"/>
          <a:ext cx="0" cy="0"/>
          <a:chOff x="0" y="0"/>
          <a:chExt cx="0" cy="0"/>
        </a:xfrm>
      </p:grpSpPr>
      <p:sp>
        <p:nvSpPr>
          <p:cNvPr id="292" name="Google Shape;292;g3cd674dd85e_0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Ancillary Studies</a:t>
            </a:r>
            <a:endParaRPr>
              <a:solidFill>
                <a:srgbClr val="743192"/>
              </a:solidFill>
              <a:latin typeface="Arial"/>
              <a:ea typeface="Arial"/>
              <a:cs typeface="Arial"/>
              <a:sym typeface="Arial"/>
            </a:endParaRPr>
          </a:p>
        </p:txBody>
      </p:sp>
      <p:pic>
        <p:nvPicPr>
          <p:cNvPr descr="A close-up of a logo&#10;&#10;AI-generated content may be incorrect." id="293" name="Google Shape;293;g3cd674dd85e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94" name="Google Shape;294;g3cd674dd85e_0_0"/>
          <p:cNvSpPr txBox="1"/>
          <p:nvPr/>
        </p:nvSpPr>
        <p:spPr>
          <a:xfrm>
            <a:off x="517800" y="1284300"/>
            <a:ext cx="11138100" cy="6338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KPOP:</a:t>
            </a:r>
            <a:r>
              <a:rPr b="0" i="0" lang="en-US" sz="3200" u="none" cap="none" strike="noStrike">
                <a:solidFill>
                  <a:schemeClr val="dk1"/>
                </a:solidFill>
                <a:latin typeface="Arial"/>
                <a:ea typeface="Arial"/>
                <a:cs typeface="Arial"/>
                <a:sym typeface="Arial"/>
              </a:rPr>
              <a:t> </a:t>
            </a:r>
            <a:r>
              <a:rPr b="1" i="1" lang="en-US" sz="3200" u="none" cap="none" strike="noStrike">
                <a:solidFill>
                  <a:schemeClr val="dk1"/>
                </a:solidFill>
                <a:latin typeface="Arial"/>
                <a:ea typeface="Arial"/>
                <a:cs typeface="Arial"/>
                <a:sym typeface="Arial"/>
              </a:rPr>
              <a:t>K</a:t>
            </a:r>
            <a:r>
              <a:rPr b="0" i="1" lang="en-US" sz="3200" u="none" cap="none" strike="noStrike">
                <a:solidFill>
                  <a:schemeClr val="dk1"/>
                </a:solidFill>
                <a:latin typeface="Arial"/>
                <a:ea typeface="Arial"/>
                <a:cs typeface="Arial"/>
                <a:sym typeface="Arial"/>
              </a:rPr>
              <a:t>ESETT-</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harmacokinetics </a:t>
            </a:r>
            <a:r>
              <a:rPr b="1" i="1" lang="en-US" sz="3200" u="none" cap="none" strike="noStrike">
                <a:solidFill>
                  <a:schemeClr val="dk1"/>
                </a:solidFill>
                <a:latin typeface="Arial"/>
                <a:ea typeface="Arial"/>
                <a:cs typeface="Arial"/>
                <a:sym typeface="Arial"/>
              </a:rPr>
              <a:t>O</a:t>
            </a:r>
            <a:r>
              <a:rPr b="0" i="1" lang="en-US" sz="3200" u="none" cap="none" strike="noStrike">
                <a:solidFill>
                  <a:schemeClr val="dk1"/>
                </a:solidFill>
                <a:latin typeface="Arial"/>
                <a:ea typeface="Arial"/>
                <a:cs typeface="Arial"/>
                <a:sym typeface="Arial"/>
              </a:rPr>
              <a:t>utcomes, and </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harmacodynamics Study </a:t>
            </a:r>
            <a:r>
              <a:rPr b="0" i="0" lang="en-US" sz="3200" u="none" cap="none" strike="noStrike">
                <a:solidFill>
                  <a:schemeClr val="dk1"/>
                </a:solidFill>
                <a:latin typeface="Arial"/>
                <a:ea typeface="Arial"/>
                <a:cs typeface="Arial"/>
                <a:sym typeface="Arial"/>
              </a:rPr>
              <a:t>(MPI: Coles &amp; Rosenthal)</a:t>
            </a:r>
            <a:endParaRPr b="0" i="0" sz="3200" u="none" cap="none" strike="noStrike">
              <a:solidFill>
                <a:schemeClr val="dk1"/>
              </a:solidFill>
              <a:latin typeface="Arial"/>
              <a:ea typeface="Arial"/>
              <a:cs typeface="Arial"/>
              <a:sym typeface="Arial"/>
            </a:endParaRPr>
          </a:p>
          <a:p>
            <a:pPr indent="-393700" lvl="1" marL="914400" marR="0" rtl="0" algn="l">
              <a:lnSpc>
                <a:spcPct val="115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Scored outside the NINDS pay line but within the historical range for select-pay considerations</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Planning for resubmission July 2026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COGNISE: </a:t>
            </a:r>
            <a:r>
              <a:rPr b="1" i="1" lang="en-US" sz="3200" u="none" cap="none" strike="noStrike">
                <a:solidFill>
                  <a:schemeClr val="dk1"/>
                </a:solidFill>
                <a:latin typeface="Arial"/>
                <a:ea typeface="Arial"/>
                <a:cs typeface="Arial"/>
                <a:sym typeface="Arial"/>
              </a:rPr>
              <a:t>COG</a:t>
            </a:r>
            <a:r>
              <a:rPr b="0" i="1" lang="en-US" sz="3200" u="none" cap="none" strike="noStrike">
                <a:solidFill>
                  <a:schemeClr val="dk1"/>
                </a:solidFill>
                <a:latin typeface="Arial"/>
                <a:ea typeface="Arial"/>
                <a:cs typeface="Arial"/>
                <a:sym typeface="Arial"/>
              </a:rPr>
              <a:t>nition and </a:t>
            </a:r>
            <a:r>
              <a:rPr b="1" i="1" lang="en-US" sz="3200" u="none" cap="none" strike="noStrike">
                <a:solidFill>
                  <a:schemeClr val="dk1"/>
                </a:solidFill>
                <a:latin typeface="Arial"/>
                <a:ea typeface="Arial"/>
                <a:cs typeface="Arial"/>
                <a:sym typeface="Arial"/>
              </a:rPr>
              <a:t>N</a:t>
            </a:r>
            <a:r>
              <a:rPr b="0" i="1" lang="en-US" sz="3200" u="none" cap="none" strike="noStrike">
                <a:solidFill>
                  <a:schemeClr val="dk1"/>
                </a:solidFill>
                <a:latin typeface="Arial"/>
                <a:ea typeface="Arial"/>
                <a:cs typeface="Arial"/>
                <a:sym typeface="Arial"/>
              </a:rPr>
              <a:t>eurodegenerative biomarkers </a:t>
            </a:r>
            <a:r>
              <a:rPr b="1" i="1" lang="en-US" sz="3200" u="none" cap="none" strike="noStrike">
                <a:solidFill>
                  <a:schemeClr val="dk1"/>
                </a:solidFill>
                <a:latin typeface="Arial"/>
                <a:ea typeface="Arial"/>
                <a:cs typeface="Arial"/>
                <a:sym typeface="Arial"/>
              </a:rPr>
              <a:t>I</a:t>
            </a:r>
            <a:r>
              <a:rPr b="0" i="1" lang="en-US" sz="3200" u="none" cap="none" strike="noStrike">
                <a:solidFill>
                  <a:schemeClr val="dk1"/>
                </a:solidFill>
                <a:latin typeface="Arial"/>
                <a:ea typeface="Arial"/>
                <a:cs typeface="Arial"/>
                <a:sym typeface="Arial"/>
              </a:rPr>
              <a:t>n </a:t>
            </a:r>
            <a:r>
              <a:rPr b="1" i="1" lang="en-US" sz="3200" u="none" cap="none" strike="noStrike">
                <a:solidFill>
                  <a:schemeClr val="dk1"/>
                </a:solidFill>
                <a:latin typeface="Arial"/>
                <a:ea typeface="Arial"/>
                <a:cs typeface="Arial"/>
                <a:sym typeface="Arial"/>
              </a:rPr>
              <a:t>S</a:t>
            </a:r>
            <a:r>
              <a:rPr b="0" i="1" lang="en-US" sz="3200" u="none" cap="none" strike="noStrike">
                <a:solidFill>
                  <a:schemeClr val="dk1"/>
                </a:solidFill>
                <a:latin typeface="Arial"/>
                <a:ea typeface="Arial"/>
                <a:cs typeface="Arial"/>
                <a:sym typeface="Arial"/>
              </a:rPr>
              <a:t>tatus </a:t>
            </a:r>
            <a:r>
              <a:rPr b="1" i="1" lang="en-US" sz="3200" u="none" cap="none" strike="noStrike">
                <a:solidFill>
                  <a:schemeClr val="dk1"/>
                </a:solidFill>
                <a:latin typeface="Arial"/>
                <a:ea typeface="Arial"/>
                <a:cs typeface="Arial"/>
                <a:sym typeface="Arial"/>
              </a:rPr>
              <a:t>E</a:t>
            </a:r>
            <a:r>
              <a:rPr b="0" i="1" lang="en-US" sz="3200" u="none" cap="none" strike="noStrike">
                <a:solidFill>
                  <a:schemeClr val="dk1"/>
                </a:solidFill>
                <a:latin typeface="Arial"/>
                <a:ea typeface="Arial"/>
                <a:cs typeface="Arial"/>
                <a:sym typeface="Arial"/>
              </a:rPr>
              <a:t>pilepticus </a:t>
            </a:r>
            <a:r>
              <a:rPr b="0" i="0" lang="en-US" sz="3200" u="none" cap="none" strike="noStrike">
                <a:solidFill>
                  <a:schemeClr val="dk1"/>
                </a:solidFill>
                <a:latin typeface="Arial"/>
                <a:ea typeface="Arial"/>
                <a:cs typeface="Arial"/>
                <a:sym typeface="Arial"/>
              </a:rPr>
              <a:t>(PI: Zawar)</a:t>
            </a:r>
            <a:endParaRPr b="0" i="0" sz="32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Long term follow up to study cognitive &amp; functional outcomes after ESE</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Submitted Feb 2026; earliest start Dec 2026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8" name="Shape 298"/>
        <p:cNvGrpSpPr/>
        <p:nvPr/>
      </p:nvGrpSpPr>
      <p:grpSpPr>
        <a:xfrm>
          <a:off x="0" y="0"/>
          <a:ext cx="0" cy="0"/>
          <a:chOff x="0" y="0"/>
          <a:chExt cx="0" cy="0"/>
        </a:xfrm>
      </p:grpSpPr>
      <p:sp>
        <p:nvSpPr>
          <p:cNvPr id="299" name="Google Shape;299;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0" name="Google Shape;300;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01" name="Google Shape;301;g3c2f736c8a3_0_884"/>
          <p:cNvGrpSpPr/>
          <p:nvPr/>
        </p:nvGrpSpPr>
        <p:grpSpPr>
          <a:xfrm>
            <a:off x="1303402" y="3985"/>
            <a:ext cx="9772765" cy="6858000"/>
            <a:chOff x="1303402" y="3985"/>
            <a:chExt cx="9772765" cy="6858000"/>
          </a:xfrm>
        </p:grpSpPr>
        <p:sp>
          <p:nvSpPr>
            <p:cNvPr id="302" name="Google Shape;302;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3" name="Google Shape;303;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4" name="Google Shape;304;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5" name="Google Shape;305;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7" name="Google Shape;307;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8" name="Google Shape;308;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09" name="Google Shape;309;g3c2f736c8a3_0_884"/>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Enrollment Workflow</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3" name="Shape 313"/>
        <p:cNvGrpSpPr/>
        <p:nvPr/>
      </p:nvGrpSpPr>
      <p:grpSpPr>
        <a:xfrm>
          <a:off x="0" y="0"/>
          <a:ext cx="0" cy="0"/>
          <a:chOff x="0" y="0"/>
          <a:chExt cx="0" cy="0"/>
        </a:xfrm>
      </p:grpSpPr>
      <p:sp>
        <p:nvSpPr>
          <p:cNvPr id="314" name="Google Shape;314;g3d422ecfddc_0_49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5" name="Google Shape;315;g3d422ecfddc_0_494"/>
          <p:cNvSpPr txBox="1"/>
          <p:nvPr>
            <p:ph type="title"/>
          </p:nvPr>
        </p:nvSpPr>
        <p:spPr>
          <a:xfrm>
            <a:off x="431846" y="332151"/>
            <a:ext cx="5814300" cy="155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Protocol </a:t>
            </a:r>
            <a:r>
              <a:rPr lang="en-US" sz="4000">
                <a:latin typeface="Arial"/>
                <a:ea typeface="Arial"/>
                <a:cs typeface="Arial"/>
                <a:sym typeface="Arial"/>
              </a:rPr>
              <a:t>Premises</a:t>
            </a:r>
            <a:endParaRPr>
              <a:latin typeface="Arial"/>
              <a:ea typeface="Arial"/>
              <a:cs typeface="Arial"/>
              <a:sym typeface="Arial"/>
            </a:endParaRPr>
          </a:p>
        </p:txBody>
      </p:sp>
      <p:sp>
        <p:nvSpPr>
          <p:cNvPr id="316" name="Google Shape;316;g3d422ecfddc_0_494"/>
          <p:cNvSpPr txBox="1"/>
          <p:nvPr>
            <p:ph idx="1" type="body"/>
          </p:nvPr>
        </p:nvSpPr>
        <p:spPr>
          <a:xfrm>
            <a:off x="526796" y="2223146"/>
            <a:ext cx="5624400" cy="3374400"/>
          </a:xfrm>
          <a:prstGeom prst="rect">
            <a:avLst/>
          </a:prstGeom>
          <a:noFill/>
          <a:ln>
            <a:noFill/>
          </a:ln>
        </p:spPr>
        <p:txBody>
          <a:bodyPr anchorCtr="0" anchor="t" bIns="45700" lIns="91425" spcFirstLastPara="1" rIns="91425" wrap="square" tIns="45700">
            <a:normAutofit/>
          </a:bodyPr>
          <a:lstStyle/>
          <a:p>
            <a:pPr indent="-114300" lvl="0" marL="0" rtl="0" algn="l">
              <a:lnSpc>
                <a:spcPct val="90000"/>
              </a:lnSpc>
              <a:spcBef>
                <a:spcPts val="0"/>
              </a:spcBef>
              <a:spcAft>
                <a:spcPts val="0"/>
              </a:spcAft>
              <a:buClr>
                <a:schemeClr val="dk1"/>
              </a:buClr>
              <a:buSzPts val="1800"/>
              <a:buFont typeface="Arial"/>
              <a:buChar char="•"/>
            </a:pPr>
            <a:r>
              <a:rPr lang="en-US" sz="2400"/>
              <a:t>KESETT should never delay treatment of status epilepticus</a:t>
            </a:r>
            <a:endParaRPr/>
          </a:p>
          <a:p>
            <a:pPr indent="-114300" lvl="0" marL="0" rtl="0" algn="l">
              <a:lnSpc>
                <a:spcPct val="90000"/>
              </a:lnSpc>
              <a:spcBef>
                <a:spcPts val="1600"/>
              </a:spcBef>
              <a:spcAft>
                <a:spcPts val="1600"/>
              </a:spcAft>
              <a:buClr>
                <a:schemeClr val="dk1"/>
              </a:buClr>
              <a:buSzPts val="1800"/>
              <a:buFont typeface="Arial"/>
              <a:buChar char="•"/>
            </a:pPr>
            <a:r>
              <a:rPr lang="en-US" sz="2400"/>
              <a:t>KESETT is based upon guideline-</a:t>
            </a:r>
            <a:br>
              <a:rPr lang="en-US" sz="2400"/>
            </a:br>
            <a:r>
              <a:rPr lang="en-US" sz="2400"/>
              <a:t>concordant treatment of status</a:t>
            </a:r>
            <a:endParaRPr/>
          </a:p>
        </p:txBody>
      </p:sp>
      <p:pic>
        <p:nvPicPr>
          <p:cNvPr id="317" name="Google Shape;317;g3d422ecfddc_0_494"/>
          <p:cNvPicPr preferRelativeResize="0"/>
          <p:nvPr/>
        </p:nvPicPr>
        <p:blipFill rotWithShape="1">
          <a:blip r:embed="rId3">
            <a:alphaModFix/>
          </a:blip>
          <a:srcRect b="0" l="0" r="0" t="0"/>
          <a:stretch/>
        </p:blipFill>
        <p:spPr>
          <a:xfrm>
            <a:off x="5029425" y="1207475"/>
            <a:ext cx="952025" cy="952025"/>
          </a:xfrm>
          <a:prstGeom prst="rect">
            <a:avLst/>
          </a:prstGeom>
          <a:noFill/>
          <a:ln>
            <a:noFill/>
          </a:ln>
        </p:spPr>
      </p:pic>
      <p:pic>
        <p:nvPicPr>
          <p:cNvPr id="318" name="Google Shape;318;g3d422ecfddc_0_494"/>
          <p:cNvPicPr preferRelativeResize="0"/>
          <p:nvPr/>
        </p:nvPicPr>
        <p:blipFill rotWithShape="1">
          <a:blip r:embed="rId4">
            <a:alphaModFix/>
          </a:blip>
          <a:srcRect b="0" l="0" r="0" t="0"/>
          <a:stretch/>
        </p:blipFill>
        <p:spPr>
          <a:xfrm>
            <a:off x="6558750" y="152400"/>
            <a:ext cx="5159702" cy="655319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g3d422ecfddc_0_656" title="Screenshot 2026-04-02 at 9.56.44 AM.png"/>
          <p:cNvPicPr preferRelativeResize="0"/>
          <p:nvPr/>
        </p:nvPicPr>
        <p:blipFill>
          <a:blip r:embed="rId3">
            <a:alphaModFix/>
          </a:blip>
          <a:stretch>
            <a:fillRect/>
          </a:stretch>
        </p:blipFill>
        <p:spPr>
          <a:xfrm>
            <a:off x="1052449" y="418150"/>
            <a:ext cx="9938849" cy="2882425"/>
          </a:xfrm>
          <a:prstGeom prst="rect">
            <a:avLst/>
          </a:prstGeom>
          <a:noFill/>
          <a:ln>
            <a:noFill/>
          </a:ln>
        </p:spPr>
      </p:pic>
      <p:sp>
        <p:nvSpPr>
          <p:cNvPr id="325" name="Google Shape;325;g3d422ecfddc_0_656"/>
          <p:cNvSpPr txBox="1"/>
          <p:nvPr/>
        </p:nvSpPr>
        <p:spPr>
          <a:xfrm>
            <a:off x="1211525" y="3894550"/>
            <a:ext cx="9620700" cy="23397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Char char="●"/>
            </a:pPr>
            <a:r>
              <a:rPr lang="en-US" sz="2800">
                <a:solidFill>
                  <a:schemeClr val="dk1"/>
                </a:solidFill>
              </a:rPr>
              <a:t>Clinical team needs to be aware of study and screening</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Study team can assist via EHR alerts, EMS alerts, etc.</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Leverage key teams such as ED pharmacy</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Provider will assess eligibility and enroll; investigator will confirm eligibility later for CRF entry</a:t>
            </a:r>
            <a:endParaRPr sz="28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g3d422ecfddc_0_594"/>
          <p:cNvPicPr preferRelativeResize="0"/>
          <p:nvPr/>
        </p:nvPicPr>
        <p:blipFill rotWithShape="1">
          <a:blip r:embed="rId3">
            <a:alphaModFix/>
          </a:blip>
          <a:srcRect b="0" l="0" r="0" t="0"/>
          <a:stretch/>
        </p:blipFill>
        <p:spPr>
          <a:xfrm>
            <a:off x="8585575" y="1445497"/>
            <a:ext cx="3454274" cy="4378804"/>
          </a:xfrm>
          <a:prstGeom prst="rect">
            <a:avLst/>
          </a:prstGeom>
          <a:noFill/>
          <a:ln>
            <a:noFill/>
          </a:ln>
        </p:spPr>
      </p:pic>
      <p:pic>
        <p:nvPicPr>
          <p:cNvPr id="332" name="Google Shape;332;g3d422ecfddc_0_594" title="Screenshot 2026-04-02 at 10.00.07 AM.png"/>
          <p:cNvPicPr preferRelativeResize="0"/>
          <p:nvPr/>
        </p:nvPicPr>
        <p:blipFill>
          <a:blip r:embed="rId4">
            <a:alphaModFix/>
          </a:blip>
          <a:stretch>
            <a:fillRect/>
          </a:stretch>
        </p:blipFill>
        <p:spPr>
          <a:xfrm>
            <a:off x="-12" y="3624900"/>
            <a:ext cx="6920288" cy="3233100"/>
          </a:xfrm>
          <a:prstGeom prst="rect">
            <a:avLst/>
          </a:prstGeom>
          <a:noFill/>
          <a:ln>
            <a:noFill/>
          </a:ln>
        </p:spPr>
      </p:pic>
      <p:pic>
        <p:nvPicPr>
          <p:cNvPr id="333" name="Google Shape;333;g3d422ecfddc_0_594" title="Screenshot 2026-04-02 at 9.59.56 AM.png"/>
          <p:cNvPicPr preferRelativeResize="0"/>
          <p:nvPr/>
        </p:nvPicPr>
        <p:blipFill>
          <a:blip r:embed="rId5">
            <a:alphaModFix/>
          </a:blip>
          <a:stretch>
            <a:fillRect/>
          </a:stretch>
        </p:blipFill>
        <p:spPr>
          <a:xfrm>
            <a:off x="0" y="-86950"/>
            <a:ext cx="6920275" cy="3711850"/>
          </a:xfrm>
          <a:prstGeom prst="rect">
            <a:avLst/>
          </a:prstGeom>
          <a:noFill/>
          <a:ln>
            <a:noFill/>
          </a:ln>
        </p:spPr>
      </p:pic>
      <p:sp>
        <p:nvSpPr>
          <p:cNvPr id="334" name="Google Shape;334;g3d422ecfddc_0_594"/>
          <p:cNvSpPr/>
          <p:nvPr/>
        </p:nvSpPr>
        <p:spPr>
          <a:xfrm>
            <a:off x="7033975" y="2816000"/>
            <a:ext cx="1437900" cy="14223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9" name="Shape 339"/>
        <p:cNvGrpSpPr/>
        <p:nvPr/>
      </p:nvGrpSpPr>
      <p:grpSpPr>
        <a:xfrm>
          <a:off x="0" y="0"/>
          <a:ext cx="0" cy="0"/>
          <a:chOff x="0" y="0"/>
          <a:chExt cx="0" cy="0"/>
        </a:xfrm>
      </p:grpSpPr>
      <p:pic>
        <p:nvPicPr>
          <p:cNvPr id="340" name="Google Shape;340;g3d422ecfddc_0_540"/>
          <p:cNvPicPr preferRelativeResize="0"/>
          <p:nvPr/>
        </p:nvPicPr>
        <p:blipFill rotWithShape="1">
          <a:blip r:embed="rId3">
            <a:alphaModFix/>
          </a:blip>
          <a:srcRect b="0" l="0" r="0" t="0"/>
          <a:stretch/>
        </p:blipFill>
        <p:spPr>
          <a:xfrm>
            <a:off x="0" y="9150"/>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340"/>
                                        </p:tgtEl>
                                        <p:attrNameLst>
                                          <p:attrName>ppt_y</p:attrName>
                                        </p:attrNameLst>
                                      </p:cBhvr>
                                      <p:tavLst>
                                        <p:tav fmla="" tm="0">
                                          <p:val>
                                            <p:strVal val="#ppt_y"/>
                                          </p:val>
                                        </p:tav>
                                        <p:tav fmla="" tm="100000">
                                          <p:val>
                                            <p:strVal val="#ppt_y-1"/>
                                          </p:val>
                                        </p:tav>
                                      </p:tavLst>
                                    </p:anim>
                                    <p:set>
                                      <p:cBhvr>
                                        <p:cTn dur="1" fill="hold">
                                          <p:stCondLst>
                                            <p:cond delay="1000"/>
                                          </p:stCondLst>
                                        </p:cTn>
                                        <p:tgtEl>
                                          <p:spTgt spid="34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g3d422ecfddc_0_663"/>
          <p:cNvPicPr preferRelativeResize="0"/>
          <p:nvPr/>
        </p:nvPicPr>
        <p:blipFill rotWithShape="1">
          <a:blip r:embed="rId3">
            <a:alphaModFix/>
          </a:blip>
          <a:srcRect b="50051" l="0" r="0" t="21848"/>
          <a:stretch/>
        </p:blipFill>
        <p:spPr>
          <a:xfrm>
            <a:off x="78150" y="1284176"/>
            <a:ext cx="6613300" cy="2360249"/>
          </a:xfrm>
          <a:prstGeom prst="rect">
            <a:avLst/>
          </a:prstGeom>
          <a:noFill/>
          <a:ln>
            <a:noFill/>
          </a:ln>
        </p:spPr>
      </p:pic>
      <p:pic>
        <p:nvPicPr>
          <p:cNvPr id="347" name="Google Shape;347;g3d422ecfddc_0_663"/>
          <p:cNvPicPr preferRelativeResize="0"/>
          <p:nvPr/>
        </p:nvPicPr>
        <p:blipFill rotWithShape="1">
          <a:blip r:embed="rId4">
            <a:alphaModFix/>
          </a:blip>
          <a:srcRect b="0" l="0" r="0" t="0"/>
          <a:stretch/>
        </p:blipFill>
        <p:spPr>
          <a:xfrm>
            <a:off x="7148100" y="346325"/>
            <a:ext cx="4614850" cy="6001001"/>
          </a:xfrm>
          <a:prstGeom prst="rect">
            <a:avLst/>
          </a:prstGeom>
          <a:noFill/>
          <a:ln>
            <a:noFill/>
          </a:ln>
        </p:spPr>
      </p:pic>
      <p:sp>
        <p:nvSpPr>
          <p:cNvPr id="348" name="Google Shape;348;g3d422ecfddc_0_663"/>
          <p:cNvSpPr/>
          <p:nvPr/>
        </p:nvSpPr>
        <p:spPr>
          <a:xfrm>
            <a:off x="5908550" y="3581900"/>
            <a:ext cx="1062900" cy="11568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49" name="Google Shape;349;g3d422ecfddc_0_663" title="362.jpg"/>
          <p:cNvPicPr preferRelativeResize="0"/>
          <p:nvPr/>
        </p:nvPicPr>
        <p:blipFill>
          <a:blip r:embed="rId5">
            <a:alphaModFix/>
          </a:blip>
          <a:stretch>
            <a:fillRect/>
          </a:stretch>
        </p:blipFill>
        <p:spPr>
          <a:xfrm>
            <a:off x="668225" y="3796825"/>
            <a:ext cx="2181581" cy="2908775"/>
          </a:xfrm>
          <a:prstGeom prst="rect">
            <a:avLst/>
          </a:prstGeom>
          <a:noFill/>
          <a:ln>
            <a:noFill/>
          </a:ln>
        </p:spPr>
      </p:pic>
      <p:pic>
        <p:nvPicPr>
          <p:cNvPr id="350" name="Google Shape;350;g3d422ecfddc_0_663" title="1000024794.jpg"/>
          <p:cNvPicPr preferRelativeResize="0"/>
          <p:nvPr/>
        </p:nvPicPr>
        <p:blipFill>
          <a:blip r:embed="rId6">
            <a:alphaModFix/>
          </a:blip>
          <a:stretch>
            <a:fillRect/>
          </a:stretch>
        </p:blipFill>
        <p:spPr>
          <a:xfrm>
            <a:off x="3033481" y="4738700"/>
            <a:ext cx="3225779" cy="1814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g3d422ecfddc_0_720"/>
          <p:cNvPicPr preferRelativeResize="0"/>
          <p:nvPr/>
        </p:nvPicPr>
        <p:blipFill rotWithShape="1">
          <a:blip r:embed="rId3">
            <a:alphaModFix/>
          </a:blip>
          <a:srcRect b="12989" l="6121" r="0" t="25714"/>
          <a:stretch/>
        </p:blipFill>
        <p:spPr>
          <a:xfrm>
            <a:off x="127000" y="35650"/>
            <a:ext cx="11844997" cy="6680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id="360" name="Google Shape;360;g3d422ecfddc_0_700"/>
          <p:cNvPicPr preferRelativeResize="0"/>
          <p:nvPr/>
        </p:nvPicPr>
        <p:blipFill rotWithShape="1">
          <a:blip r:embed="rId3">
            <a:alphaModFix amt="90000"/>
          </a:blip>
          <a:srcRect b="0" l="0" r="299" t="0"/>
          <a:stretch/>
        </p:blipFill>
        <p:spPr>
          <a:xfrm>
            <a:off x="0" y="17824"/>
            <a:ext cx="12192000" cy="6858000"/>
          </a:xfrm>
          <a:prstGeom prst="rect">
            <a:avLst/>
          </a:prstGeom>
          <a:noFill/>
          <a:ln>
            <a:noFill/>
          </a:ln>
        </p:spPr>
      </p:pic>
      <p:sp>
        <p:nvSpPr>
          <p:cNvPr id="361" name="Google Shape;361;g3d422ecfddc_0_700"/>
          <p:cNvSpPr txBox="1"/>
          <p:nvPr>
            <p:ph idx="4294967295" type="body"/>
          </p:nvPr>
        </p:nvSpPr>
        <p:spPr>
          <a:xfrm>
            <a:off x="5864267" y="3446824"/>
            <a:ext cx="6203100" cy="32019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362" name="Google Shape;362;g3d422ecfddc_0_700"/>
          <p:cNvSpPr txBox="1"/>
          <p:nvPr>
            <p:ph idx="4294967295" type="title"/>
          </p:nvPr>
        </p:nvSpPr>
        <p:spPr>
          <a:xfrm>
            <a:off x="8217100" y="2179767"/>
            <a:ext cx="37431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363" name="Google Shape;363;g3d422ecfddc_0_700"/>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4" name="Google Shape;364;g3d422ecfddc_0_700"/>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365" name="Google Shape;365;g3d422ecfddc_0_700"/>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g3d422ecfddc_0_709"/>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372" name="Google Shape;372;g3d422ecfddc_0_709"/>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g3d422ecfddc_0_709"/>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3d422ecfddc_0_709"/>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375" name="Google Shape;375;g3d422ecfddc_0_709"/>
          <p:cNvCxnSpPr/>
          <p:nvPr/>
        </p:nvCxnSpPr>
        <p:spPr>
          <a:xfrm>
            <a:off x="9885000" y="4787350"/>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376" name="Google Shape;376;g3d422ecfddc_0_709"/>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377" name="Google Shape;377;g3d422ecfddc_0_709"/>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g3d422ecfddc_0_686"/>
          <p:cNvPicPr preferRelativeResize="0"/>
          <p:nvPr/>
        </p:nvPicPr>
        <p:blipFill rotWithShape="1">
          <a:blip r:embed="rId3">
            <a:alphaModFix/>
          </a:blip>
          <a:srcRect b="21204" l="0" r="0" t="0"/>
          <a:stretch/>
        </p:blipFill>
        <p:spPr>
          <a:xfrm>
            <a:off x="4920401" y="1"/>
            <a:ext cx="3171967" cy="6858001"/>
          </a:xfrm>
          <a:prstGeom prst="rect">
            <a:avLst/>
          </a:prstGeom>
          <a:noFill/>
          <a:ln>
            <a:noFill/>
          </a:ln>
        </p:spPr>
      </p:pic>
      <p:sp>
        <p:nvSpPr>
          <p:cNvPr id="383" name="Google Shape;383;g3d422ecfddc_0_686"/>
          <p:cNvSpPr txBox="1"/>
          <p:nvPr/>
        </p:nvSpPr>
        <p:spPr>
          <a:xfrm>
            <a:off x="8537933" y="552667"/>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384" name="Google Shape;384;g3d422ecfddc_0_686"/>
          <p:cNvSpPr txBox="1"/>
          <p:nvPr/>
        </p:nvSpPr>
        <p:spPr>
          <a:xfrm>
            <a:off x="8698200" y="2947800"/>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385" name="Google Shape;385;g3d422ecfddc_0_686"/>
          <p:cNvSpPr txBox="1"/>
          <p:nvPr/>
        </p:nvSpPr>
        <p:spPr>
          <a:xfrm>
            <a:off x="1137200" y="5026533"/>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386" name="Google Shape;386;g3d422ecfddc_0_686"/>
          <p:cNvSpPr txBox="1"/>
          <p:nvPr/>
        </p:nvSpPr>
        <p:spPr>
          <a:xfrm>
            <a:off x="1444433" y="342200"/>
            <a:ext cx="3351300" cy="1921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387" name="Google Shape;387;g3d422ecfddc_0_686"/>
          <p:cNvSpPr txBox="1"/>
          <p:nvPr/>
        </p:nvSpPr>
        <p:spPr>
          <a:xfrm>
            <a:off x="409967" y="3304300"/>
            <a:ext cx="40785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388" name="Google Shape;388;g3d422ecfddc_0_686"/>
          <p:cNvCxnSpPr/>
          <p:nvPr/>
        </p:nvCxnSpPr>
        <p:spPr>
          <a:xfrm flipH="1" rot="10800000">
            <a:off x="4795633" y="10876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389" name="Google Shape;389;g3d422ecfddc_0_686"/>
          <p:cNvCxnSpPr/>
          <p:nvPr/>
        </p:nvCxnSpPr>
        <p:spPr>
          <a:xfrm flipH="1" rot="10800000">
            <a:off x="4297304" y="3662296"/>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390" name="Google Shape;390;g3d422ecfddc_0_686"/>
          <p:cNvCxnSpPr/>
          <p:nvPr/>
        </p:nvCxnSpPr>
        <p:spPr>
          <a:xfrm rot="10800000">
            <a:off x="7804295" y="13023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391" name="Google Shape;391;g3d422ecfddc_0_686"/>
          <p:cNvCxnSpPr/>
          <p:nvPr/>
        </p:nvCxnSpPr>
        <p:spPr>
          <a:xfrm flipH="1">
            <a:off x="7397733" y="3939233"/>
            <a:ext cx="1193700" cy="578400"/>
          </a:xfrm>
          <a:prstGeom prst="straightConnector1">
            <a:avLst/>
          </a:prstGeom>
          <a:noFill/>
          <a:ln cap="flat" cmpd="sng" w="38100">
            <a:solidFill>
              <a:schemeClr val="dk2"/>
            </a:solidFill>
            <a:prstDash val="solid"/>
            <a:round/>
            <a:headEnd len="sm" w="sm" type="none"/>
            <a:tailEnd len="med" w="med" type="triangle"/>
          </a:ln>
        </p:spPr>
      </p:cxnSp>
      <p:cxnSp>
        <p:nvCxnSpPr>
          <p:cNvPr id="392" name="Google Shape;392;g3d422ecfddc_0_686"/>
          <p:cNvCxnSpPr/>
          <p:nvPr/>
        </p:nvCxnSpPr>
        <p:spPr>
          <a:xfrm flipH="1" rot="10800000">
            <a:off x="4488400" y="5507639"/>
            <a:ext cx="1126500" cy="9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3d422ecfddc_0_730"/>
          <p:cNvSpPr txBox="1"/>
          <p:nvPr>
            <p:ph type="title"/>
          </p:nvPr>
        </p:nvSpPr>
        <p:spPr>
          <a:xfrm>
            <a:off x="338025" y="1987575"/>
            <a:ext cx="5773800" cy="1325700"/>
          </a:xfrm>
          <a:prstGeom prst="rect">
            <a:avLst/>
          </a:prstGeom>
          <a:noFill/>
          <a:ln>
            <a:noFill/>
          </a:ln>
        </p:spPr>
        <p:txBody>
          <a:bodyPr anchorCtr="0" anchor="ctr" bIns="60925" lIns="121900" spcFirstLastPara="1" rIns="121900" wrap="square" tIns="60925">
            <a:normAutofit fontScale="90000"/>
          </a:bodyPr>
          <a:lstStyle/>
          <a:p>
            <a:pPr indent="0" lvl="0" marL="0" rtl="0" algn="l">
              <a:lnSpc>
                <a:spcPct val="90000"/>
              </a:lnSpc>
              <a:spcBef>
                <a:spcPts val="0"/>
              </a:spcBef>
              <a:spcAft>
                <a:spcPts val="0"/>
              </a:spcAft>
              <a:buClr>
                <a:schemeClr val="dk1"/>
              </a:buClr>
              <a:buSzPct val="150000"/>
              <a:buFont typeface="Play"/>
              <a:buNone/>
            </a:pPr>
            <a:r>
              <a:rPr b="1" lang="en-US">
                <a:solidFill>
                  <a:srgbClr val="7030A0"/>
                </a:solidFill>
                <a:latin typeface="Arial"/>
                <a:ea typeface="Arial"/>
                <a:cs typeface="Arial"/>
                <a:sym typeface="Arial"/>
              </a:rPr>
              <a:t>Cavalry to the rescue!</a:t>
            </a:r>
            <a:endParaRPr b="1">
              <a:solidFill>
                <a:srgbClr val="7030A0"/>
              </a:solidFill>
              <a:latin typeface="Arial"/>
              <a:ea typeface="Arial"/>
              <a:cs typeface="Arial"/>
              <a:sym typeface="Arial"/>
            </a:endParaRPr>
          </a:p>
        </p:txBody>
      </p:sp>
      <p:sp>
        <p:nvSpPr>
          <p:cNvPr id="398" name="Google Shape;398;g3d422ecfddc_0_730"/>
          <p:cNvSpPr txBox="1"/>
          <p:nvPr>
            <p:ph idx="1" type="body"/>
          </p:nvPr>
        </p:nvSpPr>
        <p:spPr>
          <a:xfrm>
            <a:off x="416175" y="3081725"/>
            <a:ext cx="5617500" cy="31107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399" name="Google Shape;399;g3d422ecfddc_0_730"/>
          <p:cNvPicPr preferRelativeResize="0"/>
          <p:nvPr/>
        </p:nvPicPr>
        <p:blipFill rotWithShape="1">
          <a:blip r:embed="rId3">
            <a:alphaModFix/>
          </a:blip>
          <a:srcRect b="0" l="0" r="0" t="0"/>
          <a:stretch/>
        </p:blipFill>
        <p:spPr>
          <a:xfrm>
            <a:off x="838200" y="4160250"/>
            <a:ext cx="3432375" cy="2416400"/>
          </a:xfrm>
          <a:prstGeom prst="rect">
            <a:avLst/>
          </a:prstGeom>
          <a:noFill/>
          <a:ln>
            <a:noFill/>
          </a:ln>
        </p:spPr>
      </p:pic>
      <p:sp>
        <p:nvSpPr>
          <p:cNvPr id="400" name="Google Shape;400;g3d422ecfddc_0_730"/>
          <p:cNvSpPr txBox="1"/>
          <p:nvPr/>
        </p:nvSpPr>
        <p:spPr>
          <a:xfrm>
            <a:off x="6393100" y="2940975"/>
            <a:ext cx="5617500" cy="35577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1. Start or confirm EEG</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2. Retrieve vial ID number</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3. Record treatment outcomes at 15- and 60-min; ensure source docs are consistent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4. Identify LAR for informed consent approach; collect medical hx, home meds, race, ethnicity as needed</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5. Complete enrollment CRFs in WebDCU within 8 hours </a:t>
            </a:r>
            <a:endParaRPr b="0" i="0" sz="2100" u="none" cap="none" strike="noStrike">
              <a:solidFill>
                <a:schemeClr val="dk1"/>
              </a:solidFill>
              <a:latin typeface="Arial"/>
              <a:ea typeface="Arial"/>
              <a:cs typeface="Arial"/>
              <a:sym typeface="Arial"/>
            </a:endParaRPr>
          </a:p>
        </p:txBody>
      </p:sp>
      <p:pic>
        <p:nvPicPr>
          <p:cNvPr id="401" name="Google Shape;401;g3d422ecfddc_0_730"/>
          <p:cNvPicPr preferRelativeResize="0"/>
          <p:nvPr/>
        </p:nvPicPr>
        <p:blipFill rotWithShape="1">
          <a:blip r:embed="rId4">
            <a:alphaModFix/>
          </a:blip>
          <a:srcRect b="38601" l="0" r="0" t="49234"/>
          <a:stretch/>
        </p:blipFill>
        <p:spPr>
          <a:xfrm>
            <a:off x="338023" y="262850"/>
            <a:ext cx="10271326" cy="1586924"/>
          </a:xfrm>
          <a:prstGeom prst="rect">
            <a:avLst/>
          </a:prstGeom>
          <a:noFill/>
          <a:ln>
            <a:noFill/>
          </a:ln>
        </p:spPr>
      </p:pic>
      <p:sp>
        <p:nvSpPr>
          <p:cNvPr id="402" name="Google Shape;402;g3d422ecfddc_0_730"/>
          <p:cNvSpPr/>
          <p:nvPr/>
        </p:nvSpPr>
        <p:spPr>
          <a:xfrm flipH="1" rot="10323457">
            <a:off x="8032762" y="690007"/>
            <a:ext cx="3612755" cy="261985"/>
          </a:xfrm>
          <a:prstGeom prst="leftArrow">
            <a:avLst>
              <a:gd fmla="val 50000" name="adj1"/>
              <a:gd fmla="val 50000" name="adj2"/>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3" name="Google Shape;403;g3d422ecfddc_0_730"/>
          <p:cNvSpPr txBox="1"/>
          <p:nvPr/>
        </p:nvSpPr>
        <p:spPr>
          <a:xfrm>
            <a:off x="10395650" y="893425"/>
            <a:ext cx="1593300" cy="170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00">
                <a:solidFill>
                  <a:srgbClr val="CC0000"/>
                </a:solidFill>
              </a:rPr>
              <a:t>Write in your pager #!</a:t>
            </a:r>
            <a:endParaRPr b="1" sz="2700">
              <a:solidFill>
                <a:srgbClr val="CC0000"/>
              </a:solidFill>
            </a:endParaRPr>
          </a:p>
        </p:txBody>
      </p:sp>
      <p:sp>
        <p:nvSpPr>
          <p:cNvPr id="404" name="Google Shape;404;g3d422ecfddc_0_730"/>
          <p:cNvSpPr txBox="1"/>
          <p:nvPr>
            <p:ph type="title"/>
          </p:nvPr>
        </p:nvSpPr>
        <p:spPr>
          <a:xfrm>
            <a:off x="6393100" y="2080650"/>
            <a:ext cx="5127900" cy="13257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5940"/>
              <a:buFont typeface="Play"/>
              <a:buNone/>
            </a:pPr>
            <a:r>
              <a:rPr b="1" lang="en-US" sz="2960" u="sng">
                <a:solidFill>
                  <a:srgbClr val="7030A0"/>
                </a:solidFill>
                <a:latin typeface="Arial"/>
                <a:ea typeface="Arial"/>
                <a:cs typeface="Arial"/>
                <a:sym typeface="Arial"/>
              </a:rPr>
              <a:t>Study team actions:</a:t>
            </a:r>
            <a:endParaRPr b="1" sz="2960" u="sng">
              <a:solidFill>
                <a:srgbClr val="7030A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g3d422ecfddc_0_671"/>
          <p:cNvPicPr preferRelativeResize="0"/>
          <p:nvPr/>
        </p:nvPicPr>
        <p:blipFill rotWithShape="1">
          <a:blip r:embed="rId3">
            <a:alphaModFix/>
          </a:blip>
          <a:srcRect b="28866" l="0" r="0" t="60649"/>
          <a:stretch/>
        </p:blipFill>
        <p:spPr>
          <a:xfrm>
            <a:off x="838200" y="228626"/>
            <a:ext cx="10073924" cy="1341524"/>
          </a:xfrm>
          <a:prstGeom prst="rect">
            <a:avLst/>
          </a:prstGeom>
          <a:noFill/>
          <a:ln>
            <a:noFill/>
          </a:ln>
        </p:spPr>
      </p:pic>
      <p:pic>
        <p:nvPicPr>
          <p:cNvPr id="411" name="Google Shape;411;g3d422ecfddc_0_671"/>
          <p:cNvPicPr preferRelativeResize="0"/>
          <p:nvPr/>
        </p:nvPicPr>
        <p:blipFill rotWithShape="1">
          <a:blip r:embed="rId4">
            <a:alphaModFix/>
          </a:blip>
          <a:srcRect b="0" l="0" r="0" t="0"/>
          <a:stretch/>
        </p:blipFill>
        <p:spPr>
          <a:xfrm>
            <a:off x="6337500" y="1654350"/>
            <a:ext cx="3814850" cy="4941849"/>
          </a:xfrm>
          <a:prstGeom prst="rect">
            <a:avLst/>
          </a:prstGeom>
          <a:noFill/>
          <a:ln>
            <a:noFill/>
          </a:ln>
        </p:spPr>
      </p:pic>
      <p:sp>
        <p:nvSpPr>
          <p:cNvPr id="412" name="Google Shape;412;g3d422ecfddc_0_671"/>
          <p:cNvSpPr txBox="1"/>
          <p:nvPr>
            <p:ph idx="4294967295" type="body"/>
          </p:nvPr>
        </p:nvSpPr>
        <p:spPr>
          <a:xfrm>
            <a:off x="838200" y="1772525"/>
            <a:ext cx="5586300" cy="45291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0"/>
              </a:spcBef>
              <a:spcAft>
                <a:spcPts val="0"/>
              </a:spcAft>
              <a:buSzPts val="2800"/>
              <a:buChar char="●"/>
            </a:pPr>
            <a:r>
              <a:rPr lang="en-US"/>
              <a:t>Ideally within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406400" lvl="0" marL="457200" rtl="0" algn="l">
              <a:lnSpc>
                <a:spcPct val="115000"/>
              </a:lnSpc>
              <a:spcBef>
                <a:spcPts val="0"/>
              </a:spcBef>
              <a:spcAft>
                <a:spcPts val="0"/>
              </a:spcAft>
              <a:buSzPts val="2800"/>
              <a:buChar char="●"/>
            </a:pPr>
            <a:r>
              <a:rPr lang="en-US"/>
              <a:t>First hour is most important EEG data collection</a:t>
            </a:r>
            <a:endParaRPr/>
          </a:p>
          <a:p>
            <a:pPr indent="-406400" lvl="0" marL="457200" rtl="0" algn="l">
              <a:lnSpc>
                <a:spcPct val="115000"/>
              </a:lnSpc>
              <a:spcBef>
                <a:spcPts val="0"/>
              </a:spcBef>
              <a:spcAft>
                <a:spcPts val="0"/>
              </a:spcAft>
              <a:buSzPts val="2800"/>
              <a:buChar char="●"/>
            </a:pPr>
            <a:r>
              <a:rPr lang="en-US"/>
              <a:t>Protocol cards include instructions</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g3d44d63b734_0_7"/>
          <p:cNvPicPr preferRelativeResize="0"/>
          <p:nvPr/>
        </p:nvPicPr>
        <p:blipFill rotWithShape="1">
          <a:blip r:embed="rId3">
            <a:alphaModFix/>
          </a:blip>
          <a:srcRect b="0" l="0" r="0" t="0"/>
          <a:stretch/>
        </p:blipFill>
        <p:spPr>
          <a:xfrm>
            <a:off x="3063750" y="-672925"/>
            <a:ext cx="6526150" cy="84541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3d422ecfddc_0_769"/>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a:t>
            </a:r>
            <a:endParaRPr b="1">
              <a:solidFill>
                <a:srgbClr val="743192"/>
              </a:solidFill>
            </a:endParaRPr>
          </a:p>
        </p:txBody>
      </p:sp>
      <p:sp>
        <p:nvSpPr>
          <p:cNvPr id="424" name="Google Shape;424;g3d422ecfddc_0_769"/>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SzPts val="1800"/>
              <a:buNone/>
            </a:pPr>
            <a:r>
              <a:t/>
            </a:r>
            <a:endParaRPr/>
          </a:p>
        </p:txBody>
      </p:sp>
      <p:sp>
        <p:nvSpPr>
          <p:cNvPr id="425" name="Google Shape;425;g3d422ecfddc_0_769"/>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6" name="Google Shape;426;g3d422ecfddc_0_769" title="Screenshot 2025-10-31 at 1.48.26 PM.png"/>
          <p:cNvPicPr preferRelativeResize="0"/>
          <p:nvPr/>
        </p:nvPicPr>
        <p:blipFill rotWithShape="1">
          <a:blip r:embed="rId3">
            <a:alphaModFix/>
          </a:blip>
          <a:srcRect b="0" l="0" r="0" t="0"/>
          <a:stretch/>
        </p:blipFill>
        <p:spPr>
          <a:xfrm>
            <a:off x="644675" y="2688200"/>
            <a:ext cx="6077150" cy="3989675"/>
          </a:xfrm>
          <a:prstGeom prst="rect">
            <a:avLst/>
          </a:prstGeom>
          <a:noFill/>
          <a:ln>
            <a:noFill/>
          </a:ln>
        </p:spPr>
      </p:pic>
      <p:sp>
        <p:nvSpPr>
          <p:cNvPr id="427" name="Google Shape;427;g3d422ecfddc_0_769"/>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428" name="Google Shape;428;g3d422ecfddc_0_76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3d422ecfddc_0_77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 (cont.)</a:t>
            </a:r>
            <a:endParaRPr b="1">
              <a:solidFill>
                <a:srgbClr val="743192"/>
              </a:solidFill>
            </a:endParaRPr>
          </a:p>
        </p:txBody>
      </p:sp>
      <p:sp>
        <p:nvSpPr>
          <p:cNvPr id="434" name="Google Shape;434;g3d422ecfddc_0_778"/>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435" name="Google Shape;435;g3d422ecfddc_0_77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0" name="Shape 440"/>
        <p:cNvGrpSpPr/>
        <p:nvPr/>
      </p:nvGrpSpPr>
      <p:grpSpPr>
        <a:xfrm>
          <a:off x="0" y="0"/>
          <a:ext cx="0" cy="0"/>
          <a:chOff x="0" y="0"/>
          <a:chExt cx="0" cy="0"/>
        </a:xfrm>
      </p:grpSpPr>
      <p:pic>
        <p:nvPicPr>
          <p:cNvPr id="441" name="Google Shape;441;g3d422ecfddc_0_743"/>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442" name="Google Shape;442;g3d422ecfddc_0_743"/>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7" name="Shape 447"/>
        <p:cNvGrpSpPr/>
        <p:nvPr/>
      </p:nvGrpSpPr>
      <p:grpSpPr>
        <a:xfrm>
          <a:off x="0" y="0"/>
          <a:ext cx="0" cy="0"/>
          <a:chOff x="0" y="0"/>
          <a:chExt cx="0" cy="0"/>
        </a:xfrm>
      </p:grpSpPr>
      <p:pic>
        <p:nvPicPr>
          <p:cNvPr id="448" name="Google Shape;448;g3d422ecfddc_0_757"/>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449" name="Google Shape;449;g3d422ecfddc_0_757"/>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g3d422ecfddc_0_786"/>
          <p:cNvPicPr preferRelativeResize="0"/>
          <p:nvPr/>
        </p:nvPicPr>
        <p:blipFill rotWithShape="1">
          <a:blip r:embed="rId3">
            <a:alphaModFix/>
          </a:blip>
          <a:srcRect b="8308" l="0" r="0" t="70702"/>
          <a:stretch/>
        </p:blipFill>
        <p:spPr>
          <a:xfrm>
            <a:off x="910837" y="239375"/>
            <a:ext cx="10370325" cy="2764551"/>
          </a:xfrm>
          <a:prstGeom prst="rect">
            <a:avLst/>
          </a:prstGeom>
          <a:noFill/>
          <a:ln>
            <a:noFill/>
          </a:ln>
        </p:spPr>
      </p:pic>
      <p:sp>
        <p:nvSpPr>
          <p:cNvPr id="456" name="Google Shape;456;g3d422ecfddc_0_786"/>
          <p:cNvSpPr txBox="1"/>
          <p:nvPr/>
        </p:nvSpPr>
        <p:spPr>
          <a:xfrm>
            <a:off x="1285650" y="3225300"/>
            <a:ext cx="9620700" cy="35709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Char char="●"/>
            </a:pPr>
            <a:r>
              <a:rPr lang="en-US" sz="2800">
                <a:solidFill>
                  <a:schemeClr val="dk1"/>
                </a:solidFill>
              </a:rPr>
              <a:t>Have plan for how assessments will be performed and data documented</a:t>
            </a:r>
            <a:endParaRPr sz="2800">
              <a:solidFill>
                <a:schemeClr val="dk1"/>
              </a:solidFill>
            </a:endParaRPr>
          </a:p>
          <a:p>
            <a:pPr indent="-406400" lvl="1" marL="914400" rtl="0" algn="l">
              <a:spcBef>
                <a:spcPts val="0"/>
              </a:spcBef>
              <a:spcAft>
                <a:spcPts val="0"/>
              </a:spcAft>
              <a:buClr>
                <a:schemeClr val="dk1"/>
              </a:buClr>
              <a:buSzPts val="2800"/>
              <a:buChar char="○"/>
            </a:pPr>
            <a:r>
              <a:rPr lang="en-US" sz="2800">
                <a:solidFill>
                  <a:schemeClr val="dk1"/>
                </a:solidFill>
              </a:rPr>
              <a:t>In presence and absence of study team</a:t>
            </a:r>
            <a:endParaRPr sz="2800">
              <a:solidFill>
                <a:schemeClr val="dk1"/>
              </a:solidFill>
            </a:endParaRPr>
          </a:p>
          <a:p>
            <a:pPr indent="-406400" lvl="1" marL="914400" rtl="0" algn="l">
              <a:spcBef>
                <a:spcPts val="0"/>
              </a:spcBef>
              <a:spcAft>
                <a:spcPts val="0"/>
              </a:spcAft>
              <a:buClr>
                <a:schemeClr val="dk1"/>
              </a:buClr>
              <a:buSzPts val="2800"/>
              <a:buChar char="○"/>
            </a:pPr>
            <a:r>
              <a:rPr lang="en-US" sz="2800">
                <a:solidFill>
                  <a:schemeClr val="dk1"/>
                </a:solidFill>
              </a:rPr>
              <a:t>E.g., Worksheet, Smartphrase</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Access the CRF study book in WebDCU to view what data points are required </a:t>
            </a:r>
            <a:endParaRPr sz="2800">
              <a:solidFill>
                <a:schemeClr val="dk1"/>
              </a:solidFill>
            </a:endParaRPr>
          </a:p>
          <a:p>
            <a:pPr indent="-393700" lvl="1" marL="914400" rtl="0" algn="l">
              <a:spcBef>
                <a:spcPts val="0"/>
              </a:spcBef>
              <a:spcAft>
                <a:spcPts val="0"/>
              </a:spcAft>
              <a:buClr>
                <a:schemeClr val="dk1"/>
              </a:buClr>
              <a:buSzPts val="2600"/>
              <a:buChar char="○"/>
            </a:pPr>
            <a:r>
              <a:rPr i="1" lang="en-US" sz="2600">
                <a:solidFill>
                  <a:schemeClr val="dk1"/>
                </a:solidFill>
              </a:rPr>
              <a:t>Project Management &gt; CRF Collection Schedule &gt; All CRFs in Header</a:t>
            </a:r>
            <a:endParaRPr i="1" sz="26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id="462" name="Google Shape;462;g3d422ecfddc_0_545"/>
          <p:cNvPicPr preferRelativeResize="0"/>
          <p:nvPr/>
        </p:nvPicPr>
        <p:blipFill rotWithShape="1">
          <a:blip r:embed="rId3">
            <a:alphaModFix/>
          </a:blip>
          <a:srcRect b="0" l="0" r="0" t="0"/>
          <a:stretch/>
        </p:blipFill>
        <p:spPr>
          <a:xfrm>
            <a:off x="0" y="-4383499"/>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62"/>
                                        </p:tgtEl>
                                        <p:attrNameLst>
                                          <p:attrName>style.visibility</p:attrName>
                                        </p:attrNameLst>
                                      </p:cBhvr>
                                      <p:to>
                                        <p:strVal val="visible"/>
                                      </p:to>
                                    </p:set>
                                    <p:anim calcmode="lin" valueType="num">
                                      <p:cBhvr additive="base">
                                        <p:cTn dur="1000"/>
                                        <p:tgtEl>
                                          <p:spTgt spid="46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6" name="Shape 466"/>
        <p:cNvGrpSpPr/>
        <p:nvPr/>
      </p:nvGrpSpPr>
      <p:grpSpPr>
        <a:xfrm>
          <a:off x="0" y="0"/>
          <a:ext cx="0" cy="0"/>
          <a:chOff x="0" y="0"/>
          <a:chExt cx="0" cy="0"/>
        </a:xfrm>
      </p:grpSpPr>
      <p:sp>
        <p:nvSpPr>
          <p:cNvPr id="467" name="Google Shape;467;g3d422ecfddc_0_83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8" name="Google Shape;468;g3d422ecfddc_0_83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69" name="Google Shape;469;g3d422ecfddc_0_838"/>
          <p:cNvGrpSpPr/>
          <p:nvPr/>
        </p:nvGrpSpPr>
        <p:grpSpPr>
          <a:xfrm>
            <a:off x="1303402" y="3985"/>
            <a:ext cx="9772765" cy="6858000"/>
            <a:chOff x="1303402" y="3985"/>
            <a:chExt cx="9772765" cy="6858000"/>
          </a:xfrm>
        </p:grpSpPr>
        <p:sp>
          <p:nvSpPr>
            <p:cNvPr id="470" name="Google Shape;470;g3d422ecfddc_0_83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1" name="Google Shape;471;g3d422ecfddc_0_83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2" name="Google Shape;472;g3d422ecfddc_0_83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3" name="Google Shape;473;g3d422ecfddc_0_83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4" name="Google Shape;474;g3d422ecfddc_0_83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5" name="Google Shape;475;g3d422ecfddc_0_83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6" name="Google Shape;476;g3d422ecfddc_0_83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77" name="Google Shape;477;g3d422ecfddc_0_838"/>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Adverse Event</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Reporting</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478" name="Google Shape;478;g3d422ecfddc_0_838"/>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Robert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77"/>
                                        </p:tgtEl>
                                        <p:attrNameLst>
                                          <p:attrName>style.visibility</p:attrName>
                                        </p:attrNameLst>
                                      </p:cBhvr>
                                      <p:to>
                                        <p:strVal val="visible"/>
                                      </p:to>
                                    </p:set>
                                    <p:animEffect filter="fade" transition="in">
                                      <p:cBhvr>
                                        <p:cTn dur="1000"/>
                                        <p:tgtEl>
                                          <p:spTgt spid="477"/>
                                        </p:tgtEl>
                                      </p:cBhvr>
                                    </p:animEffect>
                                  </p:childTnLst>
                                </p:cTn>
                              </p:par>
                              <p:par>
                                <p:cTn fill="hold" nodeType="withEffect" presetClass="entr" presetID="10" presetSubtype="0">
                                  <p:stCondLst>
                                    <p:cond delay="1000"/>
                                  </p:stCondLst>
                                  <p:childTnLst>
                                    <p:set>
                                      <p:cBhvr>
                                        <p:cTn dur="1" fill="hold">
                                          <p:stCondLst>
                                            <p:cond delay="0"/>
                                          </p:stCondLst>
                                        </p:cTn>
                                        <p:tgtEl>
                                          <p:spTgt spid="478">
                                            <p:txEl>
                                              <p:pRg end="0" st="0"/>
                                            </p:txEl>
                                          </p:spTgt>
                                        </p:tgtEl>
                                        <p:attrNameLst>
                                          <p:attrName>style.visibility</p:attrName>
                                        </p:attrNameLst>
                                      </p:cBhvr>
                                      <p:to>
                                        <p:strVal val="visible"/>
                                      </p:to>
                                    </p:set>
                                    <p:animEffect filter="fade" transition="in">
                                      <p:cBhvr>
                                        <p:cTn dur="1000"/>
                                        <p:tgtEl>
                                          <p:spTgt spid="47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3d422ecfddc_0_884"/>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Adverse Event Reporting</a:t>
            </a:r>
            <a:endParaRPr b="1">
              <a:solidFill>
                <a:srgbClr val="743192"/>
              </a:solidFill>
            </a:endParaRPr>
          </a:p>
        </p:txBody>
      </p:sp>
      <p:sp>
        <p:nvSpPr>
          <p:cNvPr id="484" name="Google Shape;484;g3d422ecfddc_0_884"/>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0"/>
              </a:spcBef>
              <a:spcAft>
                <a:spcPts val="0"/>
              </a:spcAft>
              <a:buSzPts val="1800"/>
              <a:buChar char="●"/>
            </a:pPr>
            <a:r>
              <a:rPr lang="en-US"/>
              <a:t>Serious and nonserious AE in the first 24 hours</a:t>
            </a:r>
            <a:endParaRPr/>
          </a:p>
          <a:p>
            <a:pPr indent="-342900" lvl="0" marL="457200" rtl="0" algn="l">
              <a:lnSpc>
                <a:spcPct val="115000"/>
              </a:lnSpc>
              <a:spcBef>
                <a:spcPts val="1000"/>
              </a:spcBef>
              <a:spcAft>
                <a:spcPts val="0"/>
              </a:spcAft>
              <a:buSzPts val="1800"/>
              <a:buChar char="●"/>
            </a:pPr>
            <a:r>
              <a:rPr lang="en-US"/>
              <a:t>Serious adverse events (SAEs) until  participant’s end of study</a:t>
            </a:r>
            <a:endParaRPr/>
          </a:p>
          <a:p>
            <a:pPr indent="-342900" lvl="1" marL="914400" rtl="0" algn="l">
              <a:lnSpc>
                <a:spcPct val="115000"/>
              </a:lnSpc>
              <a:spcBef>
                <a:spcPts val="1000"/>
              </a:spcBef>
              <a:spcAft>
                <a:spcPts val="0"/>
              </a:spcAft>
              <a:buSzPts val="1800"/>
              <a:buChar char="○"/>
            </a:pPr>
            <a:r>
              <a:rPr lang="en-US"/>
              <a:t>Discharge from hospital, death, or 30 days since enrollment</a:t>
            </a:r>
            <a:endParaRPr/>
          </a:p>
          <a:p>
            <a:pPr indent="0" lvl="0" marL="0" rtl="0" algn="l">
              <a:lnSpc>
                <a:spcPct val="115000"/>
              </a:lnSpc>
              <a:spcBef>
                <a:spcPts val="1000"/>
              </a:spcBef>
              <a:spcAft>
                <a:spcPts val="0"/>
              </a:spcAft>
              <a:buNone/>
            </a:pPr>
            <a:r>
              <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485" name="Google Shape;485;g3d422ecfddc_0_88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3d422ecfddc_0_890"/>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Reminders:</a:t>
            </a:r>
            <a:endParaRPr b="1">
              <a:solidFill>
                <a:srgbClr val="743192"/>
              </a:solidFill>
            </a:endParaRPr>
          </a:p>
        </p:txBody>
      </p:sp>
      <p:sp>
        <p:nvSpPr>
          <p:cNvPr id="491" name="Google Shape;491;g3d422ecfddc_0_890"/>
          <p:cNvSpPr txBox="1"/>
          <p:nvPr>
            <p:ph idx="1" type="body"/>
          </p:nvPr>
        </p:nvSpPr>
        <p:spPr>
          <a:xfrm>
            <a:off x="838200" y="1732450"/>
            <a:ext cx="10515600" cy="4098900"/>
          </a:xfrm>
          <a:prstGeom prst="rect">
            <a:avLst/>
          </a:prstGeom>
          <a:noFill/>
          <a:ln>
            <a:noFill/>
          </a:ln>
        </p:spPr>
        <p:txBody>
          <a:bodyPr anchorCtr="0" anchor="t" bIns="45700" lIns="91425" spcFirstLastPara="1" rIns="91425" wrap="square" tIns="45700">
            <a:normAutofit fontScale="92500" lnSpcReduction="10000"/>
          </a:bodyPr>
          <a:lstStyle/>
          <a:p>
            <a:pPr indent="-334328" lvl="0" marL="457200" rtl="0" algn="l">
              <a:lnSpc>
                <a:spcPct val="115000"/>
              </a:lnSpc>
              <a:spcBef>
                <a:spcPts val="0"/>
              </a:spcBef>
              <a:spcAft>
                <a:spcPts val="0"/>
              </a:spcAft>
              <a:buSzPct val="64286"/>
              <a:buChar char="●"/>
            </a:pPr>
            <a:r>
              <a:rPr lang="en-US"/>
              <a:t>Report the pathology / diagnosis, not individual symptoms or outcome</a:t>
            </a:r>
            <a:endParaRPr/>
          </a:p>
          <a:p>
            <a:pPr indent="-334328" lvl="0" marL="457200" rtl="0" algn="l">
              <a:lnSpc>
                <a:spcPct val="115000"/>
              </a:lnSpc>
              <a:spcBef>
                <a:spcPts val="1000"/>
              </a:spcBef>
              <a:spcAft>
                <a:spcPts val="0"/>
              </a:spcAft>
              <a:buSzPct val="64286"/>
              <a:buChar char="●"/>
            </a:pPr>
            <a:r>
              <a:rPr lang="en-US"/>
              <a:t>Report the pahtology / diagnosis, not the treatment</a:t>
            </a:r>
            <a:endParaRPr/>
          </a:p>
          <a:p>
            <a:pPr indent="-334328" lvl="0" marL="457200" rtl="0" algn="l">
              <a:lnSpc>
                <a:spcPct val="115000"/>
              </a:lnSpc>
              <a:spcBef>
                <a:spcPts val="1000"/>
              </a:spcBef>
              <a:spcAft>
                <a:spcPts val="0"/>
              </a:spcAft>
              <a:buSzPct val="64286"/>
              <a:buChar char="●"/>
            </a:pPr>
            <a:r>
              <a:rPr lang="en-US"/>
              <a:t>Don’t report pre-existing pathology, </a:t>
            </a:r>
            <a:r>
              <a:rPr lang="en-US"/>
              <a:t>unless substantially worsened</a:t>
            </a:r>
            <a:endParaRPr/>
          </a:p>
          <a:p>
            <a:pPr indent="-334328" lvl="0" marL="457200" rtl="0" algn="l">
              <a:lnSpc>
                <a:spcPct val="115000"/>
              </a:lnSpc>
              <a:spcBef>
                <a:spcPts val="1000"/>
              </a:spcBef>
              <a:spcAft>
                <a:spcPts val="0"/>
              </a:spcAft>
              <a:buSzPct val="64286"/>
              <a:buChar char="●"/>
            </a:pPr>
            <a:r>
              <a:rPr lang="en-US"/>
              <a:t>Don’t report abnormal labs if they are not clinically significant</a:t>
            </a:r>
            <a:endParaRPr/>
          </a:p>
          <a:p>
            <a:pPr indent="-334328" lvl="0" marL="457200" rtl="0" algn="l">
              <a:lnSpc>
                <a:spcPct val="115000"/>
              </a:lnSpc>
              <a:spcBef>
                <a:spcPts val="1000"/>
              </a:spcBef>
              <a:spcAft>
                <a:spcPts val="1000"/>
              </a:spcAft>
              <a:buSzPct val="64286"/>
              <a:buChar char="●"/>
            </a:pPr>
            <a:r>
              <a:rPr lang="en-US"/>
              <a:t>Recurrent seizures in 1st hour are considered pre-existing condition and therefore not considered AEs unless significantly worsened leading to death, intubation, or otherwise clinically significant (CS</a:t>
            </a:r>
            <a:endParaRPr/>
          </a:p>
        </p:txBody>
      </p:sp>
      <p:pic>
        <p:nvPicPr>
          <p:cNvPr descr="A close-up of a logo&#10;&#10;AI-generated content may be incorrect." id="492" name="Google Shape;492;g3d422ecfddc_0_89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g3d422ecfddc_0_89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Type of Events on CRF</a:t>
            </a:r>
            <a:endParaRPr b="1">
              <a:solidFill>
                <a:srgbClr val="743192"/>
              </a:solidFill>
            </a:endParaRPr>
          </a:p>
        </p:txBody>
      </p:sp>
      <p:sp>
        <p:nvSpPr>
          <p:cNvPr id="498" name="Google Shape;498;g3d422ecfddc_0_896"/>
          <p:cNvSpPr txBox="1"/>
          <p:nvPr>
            <p:ph idx="1" type="body"/>
          </p:nvPr>
        </p:nvSpPr>
        <p:spPr>
          <a:xfrm>
            <a:off x="838200" y="137955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0"/>
              </a:spcBef>
              <a:spcAft>
                <a:spcPts val="0"/>
              </a:spcAft>
              <a:buSzPts val="1800"/>
              <a:buChar char="●"/>
            </a:pPr>
            <a:r>
              <a:rPr lang="en-US"/>
              <a:t>The events type question uses trial-specified definitions</a:t>
            </a:r>
            <a:endParaRPr/>
          </a:p>
          <a:p>
            <a:pPr indent="-342900" lvl="0" marL="457200" rtl="0" algn="l">
              <a:lnSpc>
                <a:spcPct val="115000"/>
              </a:lnSpc>
              <a:spcBef>
                <a:spcPts val="1000"/>
              </a:spcBef>
              <a:spcAft>
                <a:spcPts val="0"/>
              </a:spcAft>
              <a:buSzPts val="1800"/>
              <a:buChar char="●"/>
            </a:pPr>
            <a:r>
              <a:rPr lang="en-US"/>
              <a:t>Event type does NOT mean something </a:t>
            </a:r>
            <a:endParaRPr/>
          </a:p>
          <a:p>
            <a:pPr indent="-342900" lvl="1" marL="914400" rtl="0" algn="l">
              <a:lnSpc>
                <a:spcPct val="115000"/>
              </a:lnSpc>
              <a:spcBef>
                <a:spcPts val="1000"/>
              </a:spcBef>
              <a:spcAft>
                <a:spcPts val="0"/>
              </a:spcAft>
              <a:buSzPts val="1800"/>
              <a:buChar char="○"/>
            </a:pPr>
            <a:r>
              <a:rPr lang="en-US"/>
              <a:t>Is an AE or not, or serious or not, or is reportable or not</a:t>
            </a:r>
            <a:endParaRPr/>
          </a:p>
          <a:p>
            <a:pPr indent="-342900" lvl="0" marL="457200" rtl="0" algn="l">
              <a:lnSpc>
                <a:spcPct val="115000"/>
              </a:lnSpc>
              <a:spcBef>
                <a:spcPts val="1000"/>
              </a:spcBef>
              <a:spcAft>
                <a:spcPts val="1000"/>
              </a:spcAft>
              <a:buSzPts val="1800"/>
              <a:buChar char="●"/>
            </a:pPr>
            <a:r>
              <a:rPr lang="en-US"/>
              <a:t>Refer to MoP for definitions</a:t>
            </a:r>
            <a:endParaRPr/>
          </a:p>
        </p:txBody>
      </p:sp>
      <p:pic>
        <p:nvPicPr>
          <p:cNvPr descr="A close-up of a logo&#10;&#10;AI-generated content may be incorrect." id="499" name="Google Shape;499;g3d422ecfddc_0_89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00" name="Google Shape;500;g3d422ecfddc_0_896"/>
          <p:cNvSpPr txBox="1"/>
          <p:nvPr>
            <p:ph idx="1" type="body"/>
          </p:nvPr>
        </p:nvSpPr>
        <p:spPr>
          <a:xfrm>
            <a:off x="463075" y="4215830"/>
            <a:ext cx="5558700" cy="17685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0"/>
              </a:spcBef>
              <a:spcAft>
                <a:spcPts val="0"/>
              </a:spcAft>
              <a:buNone/>
            </a:pPr>
            <a:r>
              <a:rPr lang="en-US" sz="2300">
                <a:solidFill>
                  <a:srgbClr val="743192"/>
                </a:solidFill>
              </a:rPr>
              <a:t>Life-threatening hypotension</a:t>
            </a:r>
            <a:endParaRPr sz="2300">
              <a:solidFill>
                <a:srgbClr val="743192"/>
              </a:solidFill>
            </a:endParaRPr>
          </a:p>
          <a:p>
            <a:pPr indent="0" lvl="0" marL="0" rtl="0" algn="l">
              <a:lnSpc>
                <a:spcPct val="115000"/>
              </a:lnSpc>
              <a:spcBef>
                <a:spcPts val="1000"/>
              </a:spcBef>
              <a:spcAft>
                <a:spcPts val="0"/>
              </a:spcAft>
              <a:buNone/>
            </a:pPr>
            <a:r>
              <a:rPr lang="en-US" sz="2300">
                <a:solidFill>
                  <a:srgbClr val="743192"/>
                </a:solidFill>
              </a:rPr>
              <a:t>Life-threatening cardiac arrhythmias</a:t>
            </a:r>
            <a:endParaRPr sz="2300">
              <a:solidFill>
                <a:srgbClr val="743192"/>
              </a:solidFill>
            </a:endParaRPr>
          </a:p>
          <a:p>
            <a:pPr indent="0" lvl="0" marL="0" rtl="0" algn="l">
              <a:lnSpc>
                <a:spcPct val="115000"/>
              </a:lnSpc>
              <a:spcBef>
                <a:spcPts val="1000"/>
              </a:spcBef>
              <a:spcAft>
                <a:spcPts val="0"/>
              </a:spcAft>
              <a:buNone/>
            </a:pPr>
            <a:r>
              <a:rPr lang="en-US" sz="2300">
                <a:solidFill>
                  <a:srgbClr val="743192"/>
                </a:solidFill>
                <a:highlight>
                  <a:srgbClr val="FFFF00"/>
                </a:highlight>
              </a:rPr>
              <a:t>Acute recurrent seizure</a:t>
            </a:r>
            <a:endParaRPr sz="2300">
              <a:solidFill>
                <a:srgbClr val="743192"/>
              </a:solidFill>
              <a:highlight>
                <a:srgbClr val="FFFF00"/>
              </a:highlight>
            </a:endParaRPr>
          </a:p>
          <a:p>
            <a:pPr indent="0" lvl="0" marL="0" rtl="0" algn="l">
              <a:lnSpc>
                <a:spcPct val="115000"/>
              </a:lnSpc>
              <a:spcBef>
                <a:spcPts val="1000"/>
              </a:spcBef>
              <a:spcAft>
                <a:spcPts val="1000"/>
              </a:spcAft>
              <a:buNone/>
            </a:pPr>
            <a:r>
              <a:rPr lang="en-US" sz="2300">
                <a:solidFill>
                  <a:srgbClr val="743192"/>
                </a:solidFill>
              </a:rPr>
              <a:t>Acute anaphylaxis</a:t>
            </a:r>
            <a:endParaRPr sz="2300">
              <a:solidFill>
                <a:srgbClr val="743192"/>
              </a:solidFill>
            </a:endParaRPr>
          </a:p>
        </p:txBody>
      </p:sp>
      <p:sp>
        <p:nvSpPr>
          <p:cNvPr id="501" name="Google Shape;501;g3d422ecfddc_0_896"/>
          <p:cNvSpPr txBox="1"/>
          <p:nvPr>
            <p:ph idx="1" type="body"/>
          </p:nvPr>
        </p:nvSpPr>
        <p:spPr>
          <a:xfrm>
            <a:off x="5873225" y="4110980"/>
            <a:ext cx="5959500" cy="19782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15000"/>
              </a:lnSpc>
              <a:spcBef>
                <a:spcPts val="0"/>
              </a:spcBef>
              <a:spcAft>
                <a:spcPts val="0"/>
              </a:spcAft>
              <a:buNone/>
            </a:pPr>
            <a:r>
              <a:rPr lang="en-US" sz="2300">
                <a:solidFill>
                  <a:srgbClr val="743192"/>
                </a:solidFill>
              </a:rPr>
              <a:t>Respiratory Failure</a:t>
            </a:r>
            <a:endParaRPr sz="2300">
              <a:solidFill>
                <a:srgbClr val="743192"/>
              </a:solidFill>
            </a:endParaRPr>
          </a:p>
          <a:p>
            <a:pPr indent="0" lvl="0" marL="0" rtl="0" algn="l">
              <a:lnSpc>
                <a:spcPct val="115000"/>
              </a:lnSpc>
              <a:spcBef>
                <a:spcPts val="1000"/>
              </a:spcBef>
              <a:spcAft>
                <a:spcPts val="0"/>
              </a:spcAft>
              <a:buNone/>
            </a:pPr>
            <a:r>
              <a:rPr lang="en-US" sz="2300">
                <a:solidFill>
                  <a:srgbClr val="743192"/>
                </a:solidFill>
              </a:rPr>
              <a:t>Laryngospasm</a:t>
            </a:r>
            <a:endParaRPr sz="2300">
              <a:solidFill>
                <a:srgbClr val="743192"/>
              </a:solidFill>
            </a:endParaRPr>
          </a:p>
          <a:p>
            <a:pPr indent="0" lvl="0" marL="0" rtl="0" algn="l">
              <a:lnSpc>
                <a:spcPct val="115000"/>
              </a:lnSpc>
              <a:spcBef>
                <a:spcPts val="1000"/>
              </a:spcBef>
              <a:spcAft>
                <a:spcPts val="0"/>
              </a:spcAft>
              <a:buNone/>
            </a:pPr>
            <a:r>
              <a:rPr lang="en-US" sz="2300">
                <a:solidFill>
                  <a:srgbClr val="743192"/>
                </a:solidFill>
                <a:highlight>
                  <a:srgbClr val="FFFF00"/>
                </a:highlight>
              </a:rPr>
              <a:t>Emergence reaction</a:t>
            </a:r>
            <a:endParaRPr sz="2300">
              <a:solidFill>
                <a:srgbClr val="743192"/>
              </a:solidFill>
              <a:highlight>
                <a:srgbClr val="FFFF00"/>
              </a:highlight>
            </a:endParaRPr>
          </a:p>
          <a:p>
            <a:pPr indent="0" lvl="0" marL="0" rtl="0" algn="l">
              <a:lnSpc>
                <a:spcPct val="115000"/>
              </a:lnSpc>
              <a:spcBef>
                <a:spcPts val="1000"/>
              </a:spcBef>
              <a:spcAft>
                <a:spcPts val="1000"/>
              </a:spcAft>
              <a:buNone/>
            </a:pPr>
            <a:r>
              <a:rPr lang="en-US" sz="2300">
                <a:solidFill>
                  <a:srgbClr val="743192"/>
                </a:solidFill>
              </a:rPr>
              <a:t>Adverse events related to cardiac conduction abnormalities</a:t>
            </a:r>
            <a:endParaRPr sz="2300">
              <a:solidFill>
                <a:srgbClr val="74319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g3d458b34943_1_0"/>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A</a:t>
            </a:r>
            <a:r>
              <a:rPr b="1" lang="en-US">
                <a:solidFill>
                  <a:srgbClr val="743192"/>
                </a:solidFill>
                <a:latin typeface="Arial"/>
                <a:ea typeface="Arial"/>
                <a:cs typeface="Arial"/>
                <a:sym typeface="Arial"/>
              </a:rPr>
              <a:t>cute recurrent seizures</a:t>
            </a:r>
            <a:endParaRPr b="1">
              <a:solidFill>
                <a:srgbClr val="743192"/>
              </a:solidFill>
            </a:endParaRPr>
          </a:p>
        </p:txBody>
      </p:sp>
      <p:sp>
        <p:nvSpPr>
          <p:cNvPr id="507" name="Google Shape;507;g3d458b34943_1_0"/>
          <p:cNvSpPr txBox="1"/>
          <p:nvPr>
            <p:ph idx="1" type="body"/>
          </p:nvPr>
        </p:nvSpPr>
        <p:spPr>
          <a:xfrm>
            <a:off x="838200" y="173245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0"/>
              </a:spcBef>
              <a:spcAft>
                <a:spcPts val="0"/>
              </a:spcAft>
              <a:buSzPts val="1800"/>
              <a:buChar char="●"/>
            </a:pPr>
            <a:r>
              <a:rPr lang="en-US"/>
              <a:t>Recurrent seizures in 1st hour are considered pre-existing condition and therefore not considered reportable AEs…</a:t>
            </a:r>
            <a:endParaRPr/>
          </a:p>
          <a:p>
            <a:pPr indent="-342900" lvl="0" marL="457200" rtl="0" algn="l">
              <a:lnSpc>
                <a:spcPct val="115000"/>
              </a:lnSpc>
              <a:spcBef>
                <a:spcPts val="1000"/>
              </a:spcBef>
              <a:spcAft>
                <a:spcPts val="1000"/>
              </a:spcAft>
              <a:buSzPts val="1800"/>
              <a:buChar char="●"/>
            </a:pPr>
            <a:r>
              <a:rPr lang="en-US"/>
              <a:t>…unless significantly worsened leading to death, intubation, or otherwise clinically significant</a:t>
            </a:r>
            <a:endParaRPr/>
          </a:p>
        </p:txBody>
      </p:sp>
      <p:pic>
        <p:nvPicPr>
          <p:cNvPr descr="A close-up of a logo&#10;&#10;AI-generated content may be incorrect." id="508" name="Google Shape;508;g3d458b34943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3d422ecfddc_0_904"/>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sz="3900">
                <a:solidFill>
                  <a:srgbClr val="743192"/>
                </a:solidFill>
                <a:latin typeface="Arial"/>
                <a:ea typeface="Arial"/>
                <a:cs typeface="Arial"/>
                <a:sym typeface="Arial"/>
              </a:rPr>
              <a:t>Agitation &amp; Emergence Reactions</a:t>
            </a:r>
            <a:endParaRPr b="1" sz="3900">
              <a:solidFill>
                <a:srgbClr val="743192"/>
              </a:solidFill>
            </a:endParaRPr>
          </a:p>
        </p:txBody>
      </p:sp>
      <p:sp>
        <p:nvSpPr>
          <p:cNvPr id="514" name="Google Shape;514;g3d422ecfddc_0_904"/>
          <p:cNvSpPr txBox="1"/>
          <p:nvPr>
            <p:ph idx="1" type="body"/>
          </p:nvPr>
        </p:nvSpPr>
        <p:spPr>
          <a:xfrm>
            <a:off x="838200" y="1379550"/>
            <a:ext cx="10515600" cy="5078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0"/>
              </a:spcBef>
              <a:spcAft>
                <a:spcPts val="0"/>
              </a:spcAft>
              <a:buSzPts val="1800"/>
              <a:buChar char="●"/>
            </a:pPr>
            <a:r>
              <a:rPr lang="en-US"/>
              <a:t>Additional guidance added to MoP Section 8.1</a:t>
            </a:r>
            <a:endParaRPr/>
          </a:p>
          <a:p>
            <a:pPr indent="-342900" lvl="0" marL="457200" rtl="0" algn="l">
              <a:lnSpc>
                <a:spcPct val="115000"/>
              </a:lnSpc>
              <a:spcBef>
                <a:spcPts val="1000"/>
              </a:spcBef>
              <a:spcAft>
                <a:spcPts val="0"/>
              </a:spcAft>
              <a:buSzPts val="1800"/>
              <a:buChar char="●"/>
            </a:pPr>
            <a:r>
              <a:rPr lang="en-US"/>
              <a:t>Agitation </a:t>
            </a:r>
            <a:r>
              <a:rPr lang="en-US"/>
              <a:t>in 1st hour is usually considered a pre-existing condition and therefore is not considered reportable AEs…</a:t>
            </a:r>
            <a:endParaRPr/>
          </a:p>
          <a:p>
            <a:pPr indent="-342900" lvl="0" marL="457200" rtl="0" algn="l">
              <a:lnSpc>
                <a:spcPct val="115000"/>
              </a:lnSpc>
              <a:spcBef>
                <a:spcPts val="1000"/>
              </a:spcBef>
              <a:spcAft>
                <a:spcPts val="0"/>
              </a:spcAft>
              <a:buSzPts val="1800"/>
              <a:buChar char="●"/>
            </a:pPr>
            <a:r>
              <a:rPr lang="en-US"/>
              <a:t>…unless significantly worsening leading to death, intubation, or otherwise clinically significant complications</a:t>
            </a:r>
            <a:endParaRPr/>
          </a:p>
          <a:p>
            <a:pPr indent="-342900" lvl="0" marL="457200" rtl="0" algn="l">
              <a:lnSpc>
                <a:spcPct val="115000"/>
              </a:lnSpc>
              <a:spcBef>
                <a:spcPts val="1000"/>
              </a:spcBef>
              <a:spcAft>
                <a:spcPts val="0"/>
              </a:spcAft>
              <a:buSzPts val="1800"/>
              <a:buChar char="●"/>
            </a:pPr>
            <a:r>
              <a:rPr lang="en-US" sz="2400"/>
              <a:t>Also report agitation when it is NOT consistent with </a:t>
            </a:r>
            <a:r>
              <a:rPr lang="en-US"/>
              <a:t>with typical post-ictal phenomena</a:t>
            </a:r>
            <a:endParaRPr/>
          </a:p>
          <a:p>
            <a:pPr indent="-342900" lvl="1" marL="914400" rtl="0" algn="l">
              <a:lnSpc>
                <a:spcPct val="115000"/>
              </a:lnSpc>
              <a:spcBef>
                <a:spcPts val="1000"/>
              </a:spcBef>
              <a:spcAft>
                <a:spcPts val="0"/>
              </a:spcAft>
              <a:buSzPts val="1800"/>
              <a:buChar char="○"/>
            </a:pPr>
            <a:r>
              <a:rPr lang="en-US"/>
              <a:t>ketamine emergence reactions</a:t>
            </a:r>
            <a:endParaRPr/>
          </a:p>
          <a:p>
            <a:pPr indent="-342900" lvl="1" marL="914400" rtl="0" algn="l">
              <a:lnSpc>
                <a:spcPct val="115000"/>
              </a:lnSpc>
              <a:spcBef>
                <a:spcPts val="1000"/>
              </a:spcBef>
              <a:spcAft>
                <a:spcPts val="1000"/>
              </a:spcAft>
              <a:buSzPts val="1800"/>
              <a:buChar char="○"/>
            </a:pPr>
            <a:r>
              <a:rPr lang="en-US"/>
              <a:t>delirium tremons </a:t>
            </a:r>
            <a:endParaRPr/>
          </a:p>
        </p:txBody>
      </p:sp>
      <p:pic>
        <p:nvPicPr>
          <p:cNvPr descr="A close-up of a logo&#10;&#10;AI-generated content may be incorrect." id="515" name="Google Shape;515;g3d422ecfddc_0_90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9" name="Shape 519"/>
        <p:cNvGrpSpPr/>
        <p:nvPr/>
      </p:nvGrpSpPr>
      <p:grpSpPr>
        <a:xfrm>
          <a:off x="0" y="0"/>
          <a:ext cx="0" cy="0"/>
          <a:chOff x="0" y="0"/>
          <a:chExt cx="0" cy="0"/>
        </a:xfrm>
      </p:grpSpPr>
      <p:sp>
        <p:nvSpPr>
          <p:cNvPr id="520" name="Google Shape;520;g3d422ecfddc_0_8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1" name="Google Shape;521;g3d422ecfddc_0_865"/>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2" name="Google Shape;522;g3d422ecfddc_0_865"/>
          <p:cNvSpPr txBox="1"/>
          <p:nvPr>
            <p:ph type="title"/>
          </p:nvPr>
        </p:nvSpPr>
        <p:spPr>
          <a:xfrm>
            <a:off x="710904" y="427800"/>
            <a:ext cx="10948200" cy="1454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600"/>
              <a:buFont typeface="Play"/>
              <a:buNone/>
            </a:pPr>
            <a:r>
              <a:rPr b="1" lang="en-US" sz="3900">
                <a:solidFill>
                  <a:srgbClr val="743192"/>
                </a:solidFill>
                <a:latin typeface="Arial"/>
                <a:ea typeface="Arial"/>
                <a:cs typeface="Arial"/>
                <a:sym typeface="Arial"/>
              </a:rPr>
              <a:t>Follow up procedures</a:t>
            </a:r>
            <a:endParaRPr>
              <a:latin typeface="Arial"/>
              <a:ea typeface="Arial"/>
              <a:cs typeface="Arial"/>
              <a:sym typeface="Arial"/>
            </a:endParaRPr>
          </a:p>
        </p:txBody>
      </p:sp>
      <p:sp>
        <p:nvSpPr>
          <p:cNvPr id="523" name="Google Shape;523;g3d422ecfddc_0_865"/>
          <p:cNvSpPr txBox="1"/>
          <p:nvPr>
            <p:ph idx="1" type="body"/>
          </p:nvPr>
        </p:nvSpPr>
        <p:spPr>
          <a:xfrm>
            <a:off x="711200" y="1608870"/>
            <a:ext cx="4765800" cy="524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67"/>
              </a:spcBef>
              <a:spcAft>
                <a:spcPts val="0"/>
              </a:spcAft>
              <a:buClr>
                <a:schemeClr val="dk2"/>
              </a:buClr>
              <a:buSzPts val="1800"/>
              <a:buNone/>
            </a:pPr>
            <a:r>
              <a:rPr b="1" lang="en-US" sz="2100">
                <a:solidFill>
                  <a:schemeClr val="dk2"/>
                </a:solidFill>
              </a:rPr>
              <a:t>Aft</a:t>
            </a:r>
            <a:r>
              <a:rPr b="1" lang="en-US" sz="2200">
                <a:solidFill>
                  <a:schemeClr val="dk2"/>
                </a:solidFill>
              </a:rPr>
              <a:t>er 24 hours </a:t>
            </a:r>
            <a:endParaRPr sz="2200"/>
          </a:p>
          <a:p>
            <a:pPr indent="0" lvl="0" marL="0" rtl="0" algn="l">
              <a:lnSpc>
                <a:spcPct val="90000"/>
              </a:lnSpc>
              <a:spcBef>
                <a:spcPts val="1067"/>
              </a:spcBef>
              <a:spcAft>
                <a:spcPts val="0"/>
              </a:spcAft>
              <a:buClr>
                <a:schemeClr val="dk2"/>
              </a:buClr>
              <a:buSzPts val="1800"/>
              <a:buNone/>
            </a:pPr>
            <a:r>
              <a:rPr lang="en-US" sz="2200">
                <a:solidFill>
                  <a:schemeClr val="dk2"/>
                </a:solidFill>
              </a:rPr>
              <a:t>AE’s</a:t>
            </a:r>
            <a:endParaRPr sz="2200"/>
          </a:p>
          <a:p>
            <a:pPr indent="0" lvl="0" marL="0" rtl="0" algn="l">
              <a:lnSpc>
                <a:spcPct val="90000"/>
              </a:lnSpc>
              <a:spcBef>
                <a:spcPts val="1600"/>
              </a:spcBef>
              <a:spcAft>
                <a:spcPts val="0"/>
              </a:spcAft>
              <a:buClr>
                <a:schemeClr val="dk1"/>
              </a:buClr>
              <a:buSzPts val="1800"/>
              <a:buNone/>
            </a:pPr>
            <a:r>
              <a:t/>
            </a:r>
            <a:endParaRPr sz="2200">
              <a:solidFill>
                <a:schemeClr val="dk2"/>
              </a:solidFill>
            </a:endParaRPr>
          </a:p>
          <a:p>
            <a:pPr indent="0" lvl="0" marL="0" rtl="0" algn="l">
              <a:lnSpc>
                <a:spcPct val="90000"/>
              </a:lnSpc>
              <a:spcBef>
                <a:spcPts val="1600"/>
              </a:spcBef>
              <a:spcAft>
                <a:spcPts val="0"/>
              </a:spcAft>
              <a:buClr>
                <a:schemeClr val="dk2"/>
              </a:buClr>
              <a:buSzPts val="1800"/>
              <a:buNone/>
            </a:pPr>
            <a:r>
              <a:rPr b="1" lang="en-US" sz="2200">
                <a:solidFill>
                  <a:schemeClr val="dk2"/>
                </a:solidFill>
              </a:rPr>
              <a:t>At participant’s end of study (hospital discharge, death, or 30 days from enrollment)</a:t>
            </a:r>
            <a:endParaRPr sz="2200"/>
          </a:p>
          <a:p>
            <a:pPr indent="0" lvl="0" marL="0" rtl="0" algn="l">
              <a:lnSpc>
                <a:spcPct val="90000"/>
              </a:lnSpc>
              <a:spcBef>
                <a:spcPts val="1600"/>
              </a:spcBef>
              <a:spcAft>
                <a:spcPts val="0"/>
              </a:spcAft>
              <a:buClr>
                <a:schemeClr val="dk2"/>
              </a:buClr>
              <a:buSzPts val="1800"/>
              <a:buNone/>
            </a:pPr>
            <a:r>
              <a:rPr lang="en-US" sz="2200">
                <a:solidFill>
                  <a:schemeClr val="dk2"/>
                </a:solidFill>
              </a:rPr>
              <a:t>SAE’s </a:t>
            </a:r>
            <a:r>
              <a:rPr lang="en-US" sz="2200">
                <a:solidFill>
                  <a:schemeClr val="dk2"/>
                </a:solidFill>
              </a:rPr>
              <a:t>and secondary outcomes</a:t>
            </a:r>
            <a:endParaRPr sz="2200">
              <a:solidFill>
                <a:schemeClr val="dk2"/>
              </a:solidFill>
            </a:endParaRPr>
          </a:p>
          <a:p>
            <a:pPr indent="0" lvl="0" marL="0" rtl="0" algn="l">
              <a:lnSpc>
                <a:spcPct val="90000"/>
              </a:lnSpc>
              <a:spcBef>
                <a:spcPts val="1600"/>
              </a:spcBef>
              <a:spcAft>
                <a:spcPts val="0"/>
              </a:spcAft>
              <a:buClr>
                <a:schemeClr val="dk2"/>
              </a:buClr>
              <a:buSzPts val="1800"/>
              <a:buNone/>
            </a:pPr>
            <a:r>
              <a:t/>
            </a:r>
            <a:endParaRPr sz="2200">
              <a:solidFill>
                <a:schemeClr val="dk2"/>
              </a:solidFill>
            </a:endParaRPr>
          </a:p>
          <a:p>
            <a:pPr indent="0" lvl="0" marL="0" rtl="0" algn="l">
              <a:lnSpc>
                <a:spcPct val="90000"/>
              </a:lnSpc>
              <a:spcBef>
                <a:spcPts val="1600"/>
              </a:spcBef>
              <a:spcAft>
                <a:spcPts val="0"/>
              </a:spcAft>
              <a:buClr>
                <a:schemeClr val="dk2"/>
              </a:buClr>
              <a:buSzPts val="1800"/>
              <a:buNone/>
            </a:pPr>
            <a:r>
              <a:t/>
            </a:r>
            <a:endParaRPr sz="2200">
              <a:solidFill>
                <a:schemeClr val="dk2"/>
              </a:solidFill>
            </a:endParaRPr>
          </a:p>
          <a:p>
            <a:pPr indent="0" lvl="0" marL="0" rtl="0" algn="l">
              <a:lnSpc>
                <a:spcPct val="115000"/>
              </a:lnSpc>
              <a:spcBef>
                <a:spcPts val="0"/>
              </a:spcBef>
              <a:spcAft>
                <a:spcPts val="1000"/>
              </a:spcAft>
              <a:buNone/>
            </a:pPr>
            <a:r>
              <a:rPr lang="en-US" sz="2200"/>
              <a:t>Report within 24 hours of knowledge of event</a:t>
            </a:r>
            <a:endParaRPr sz="2200">
              <a:solidFill>
                <a:schemeClr val="dk2"/>
              </a:solidFill>
            </a:endParaRPr>
          </a:p>
        </p:txBody>
      </p:sp>
      <p:grpSp>
        <p:nvGrpSpPr>
          <p:cNvPr id="524" name="Google Shape;524;g3d422ecfddc_0_865"/>
          <p:cNvGrpSpPr/>
          <p:nvPr/>
        </p:nvGrpSpPr>
        <p:grpSpPr>
          <a:xfrm>
            <a:off x="5818240" y="-16714"/>
            <a:ext cx="6373761" cy="6874714"/>
            <a:chOff x="5818240" y="-1"/>
            <a:chExt cx="6373761" cy="6874714"/>
          </a:xfrm>
        </p:grpSpPr>
        <p:sp>
          <p:nvSpPr>
            <p:cNvPr id="525" name="Google Shape;525;g3d422ecfddc_0_865"/>
            <p:cNvSpPr/>
            <p:nvPr/>
          </p:nvSpPr>
          <p:spPr>
            <a:xfrm>
              <a:off x="5818240" y="-1"/>
              <a:ext cx="6373761" cy="6874714"/>
            </a:xfrm>
            <a:custGeom>
              <a:rect b="b" l="l" r="r" t="t"/>
              <a:pathLst>
                <a:path extrusionOk="0" h="6874714" w="6373761">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6" name="Google Shape;526;g3d422ecfddc_0_865"/>
            <p:cNvSpPr/>
            <p:nvPr/>
          </p:nvSpPr>
          <p:spPr>
            <a:xfrm>
              <a:off x="5865276" y="313387"/>
              <a:ext cx="6326724" cy="6561326"/>
            </a:xfrm>
            <a:custGeom>
              <a:rect b="b" l="l" r="r" t="t"/>
              <a:pathLst>
                <a:path extrusionOk="0" h="6561326" w="6326724">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7" name="Google Shape;527;g3d422ecfddc_0_865"/>
            <p:cNvSpPr/>
            <p:nvPr/>
          </p:nvSpPr>
          <p:spPr>
            <a:xfrm>
              <a:off x="5870322" y="353119"/>
              <a:ext cx="6321679" cy="6521594"/>
            </a:xfrm>
            <a:custGeom>
              <a:rect b="b" l="l" r="r" t="t"/>
              <a:pathLst>
                <a:path extrusionOk="0" h="6521594" w="6321679">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8" name="Google Shape;528;g3d422ecfddc_0_865"/>
            <p:cNvSpPr/>
            <p:nvPr/>
          </p:nvSpPr>
          <p:spPr>
            <a:xfrm>
              <a:off x="5870322" y="353119"/>
              <a:ext cx="6321679" cy="6521594"/>
            </a:xfrm>
            <a:custGeom>
              <a:rect b="b" l="l" r="r" t="t"/>
              <a:pathLst>
                <a:path extrusionOk="0" h="6521594" w="6321679">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id="529" name="Google Shape;529;g3d422ecfddc_0_865"/>
          <p:cNvPicPr preferRelativeResize="0"/>
          <p:nvPr/>
        </p:nvPicPr>
        <p:blipFill rotWithShape="1">
          <a:blip r:embed="rId3">
            <a:alphaModFix/>
          </a:blip>
          <a:srcRect b="0" l="0" r="0" t="0"/>
          <a:stretch/>
        </p:blipFill>
        <p:spPr>
          <a:xfrm>
            <a:off x="7708392" y="2337435"/>
            <a:ext cx="4142232" cy="31066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3" name="Shape 533"/>
        <p:cNvGrpSpPr/>
        <p:nvPr/>
      </p:nvGrpSpPr>
      <p:grpSpPr>
        <a:xfrm>
          <a:off x="0" y="0"/>
          <a:ext cx="0" cy="0"/>
          <a:chOff x="0" y="0"/>
          <a:chExt cx="0" cy="0"/>
        </a:xfrm>
      </p:grpSpPr>
      <p:sp>
        <p:nvSpPr>
          <p:cNvPr id="534" name="Google Shape;534;g3d460df9019_1_5"/>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5" name="Google Shape;535;g3d460df9019_1_5"/>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36" name="Google Shape;536;g3d460df9019_1_5"/>
          <p:cNvSpPr/>
          <p:nvPr/>
        </p:nvSpPr>
        <p:spPr>
          <a:xfrm>
            <a:off x="1496934" y="3984"/>
            <a:ext cx="9376632" cy="6858000"/>
          </a:xfrm>
          <a:custGeom>
            <a:rect b="b" l="l" r="r" t="t"/>
            <a:pathLst>
              <a:path extrusionOk="0" h="6858000" w="9376632">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537" name="Google Shape;537;g3d460df9019_1_5"/>
          <p:cNvGrpSpPr/>
          <p:nvPr/>
        </p:nvGrpSpPr>
        <p:grpSpPr>
          <a:xfrm>
            <a:off x="1303402" y="3985"/>
            <a:ext cx="9772765" cy="6858000"/>
            <a:chOff x="1303402" y="36937"/>
            <a:chExt cx="9772765" cy="6858000"/>
          </a:xfrm>
        </p:grpSpPr>
        <p:sp>
          <p:nvSpPr>
            <p:cNvPr id="538" name="Google Shape;538;g3d460df9019_1_5"/>
            <p:cNvSpPr/>
            <p:nvPr/>
          </p:nvSpPr>
          <p:spPr>
            <a:xfrm>
              <a:off x="1560551" y="36937"/>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4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9" name="Google Shape;539;g3d460df9019_1_5"/>
            <p:cNvSpPr/>
            <p:nvPr/>
          </p:nvSpPr>
          <p:spPr>
            <a:xfrm>
              <a:off x="1659468" y="36937"/>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4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0" name="Google Shape;540;g3d460df9019_1_5"/>
            <p:cNvSpPr/>
            <p:nvPr/>
          </p:nvSpPr>
          <p:spPr>
            <a:xfrm>
              <a:off x="1648217" y="36937"/>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4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1" name="Google Shape;541;g3d460df9019_1_5"/>
            <p:cNvSpPr/>
            <p:nvPr/>
          </p:nvSpPr>
          <p:spPr>
            <a:xfrm>
              <a:off x="1629061" y="36937"/>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4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2" name="Google Shape;542;g3d460df9019_1_5"/>
            <p:cNvSpPr/>
            <p:nvPr/>
          </p:nvSpPr>
          <p:spPr>
            <a:xfrm>
              <a:off x="1318434" y="36937"/>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4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3" name="Google Shape;543;g3d460df9019_1_5"/>
            <p:cNvSpPr/>
            <p:nvPr/>
          </p:nvSpPr>
          <p:spPr>
            <a:xfrm>
              <a:off x="1308320" y="36937"/>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4" name="Google Shape;544;g3d460df9019_1_5"/>
            <p:cNvSpPr/>
            <p:nvPr/>
          </p:nvSpPr>
          <p:spPr>
            <a:xfrm>
              <a:off x="1303402" y="36937"/>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45" name="Google Shape;545;g3d460df9019_1_5"/>
          <p:cNvSpPr txBox="1"/>
          <p:nvPr>
            <p:ph type="ctrTitle"/>
          </p:nvPr>
        </p:nvSpPr>
        <p:spPr>
          <a:xfrm>
            <a:off x="3502506" y="2170177"/>
            <a:ext cx="5186700" cy="23880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rPr lang="en-US" sz="5200">
                <a:latin typeface="Arial"/>
                <a:ea typeface="Arial"/>
                <a:cs typeface="Arial"/>
                <a:sym typeface="Arial"/>
              </a:rPr>
              <a:t>Data Coordinating Center (DCC)</a:t>
            </a:r>
            <a:endParaRPr/>
          </a:p>
        </p:txBody>
      </p:sp>
      <p:grpSp>
        <p:nvGrpSpPr>
          <p:cNvPr id="546" name="Google Shape;546;g3d460df9019_1_5"/>
          <p:cNvGrpSpPr/>
          <p:nvPr/>
        </p:nvGrpSpPr>
        <p:grpSpPr>
          <a:xfrm>
            <a:off x="-305" y="-4155"/>
            <a:ext cx="2514948" cy="2174333"/>
            <a:chOff x="-305" y="-4155"/>
            <a:chExt cx="2514948" cy="2174333"/>
          </a:xfrm>
        </p:grpSpPr>
        <p:sp>
          <p:nvSpPr>
            <p:cNvPr id="547" name="Google Shape;547;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8" name="Google Shape;548;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9" name="Google Shape;549;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50" name="Google Shape;550;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51" name="Google Shape;551;g3d460df9019_1_5"/>
          <p:cNvGrpSpPr/>
          <p:nvPr/>
        </p:nvGrpSpPr>
        <p:grpSpPr>
          <a:xfrm rot="10800000">
            <a:off x="9685727" y="4683666"/>
            <a:ext cx="2514948" cy="2174333"/>
            <a:chOff x="-305" y="-4155"/>
            <a:chExt cx="2514948" cy="2174333"/>
          </a:xfrm>
        </p:grpSpPr>
        <p:sp>
          <p:nvSpPr>
            <p:cNvPr id="552" name="Google Shape;552;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3" name="Google Shape;553;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4" name="Google Shape;554;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55" name="Google Shape;555;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56" name="Google Shape;556;g3d460df9019_1_5"/>
          <p:cNvSpPr txBox="1"/>
          <p:nvPr>
            <p:ph idx="1" type="subTitle"/>
          </p:nvPr>
        </p:nvSpPr>
        <p:spPr>
          <a:xfrm>
            <a:off x="3215404" y="4773627"/>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Morgan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g3d460df9019_1_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WebDCU Access</a:t>
            </a:r>
            <a:endParaRPr>
              <a:solidFill>
                <a:srgbClr val="7030A0"/>
              </a:solidFill>
              <a:latin typeface="Arial"/>
              <a:ea typeface="Arial"/>
              <a:cs typeface="Arial"/>
              <a:sym typeface="Arial"/>
            </a:endParaRPr>
          </a:p>
        </p:txBody>
      </p:sp>
      <p:sp>
        <p:nvSpPr>
          <p:cNvPr id="562" name="Google Shape;562;g3d460df9019_1_3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Clr>
                <a:schemeClr val="dk1"/>
              </a:buClr>
              <a:buSzPts val="1800"/>
              <a:buChar char="-"/>
            </a:pPr>
            <a:r>
              <a:rPr lang="en-US"/>
              <a:t>KESETT is the first SIREN study hosted in </a:t>
            </a:r>
            <a:r>
              <a:rPr b="1" lang="en-US"/>
              <a:t>WebDCUv2</a:t>
            </a:r>
            <a:endParaRPr b="1"/>
          </a:p>
          <a:p>
            <a:pPr indent="0" lvl="0" marL="228600" rtl="0" algn="l">
              <a:lnSpc>
                <a:spcPct val="100000"/>
              </a:lnSpc>
              <a:spcBef>
                <a:spcPts val="1000"/>
              </a:spcBef>
              <a:spcAft>
                <a:spcPts val="0"/>
              </a:spcAft>
              <a:buSzPts val="1800"/>
              <a:buNone/>
            </a:pPr>
            <a:r>
              <a:rPr lang="en-US" u="sng">
                <a:solidFill>
                  <a:schemeClr val="hlink"/>
                </a:solidFill>
                <a:hlinkClick r:id="rId3"/>
              </a:rPr>
              <a:t>https://webdcu.musc.edu/DCUApp/Login</a:t>
            </a:r>
            <a:endParaRPr/>
          </a:p>
          <a:p>
            <a:pPr indent="0" lvl="0" marL="0" rtl="0" algn="l">
              <a:lnSpc>
                <a:spcPct val="100000"/>
              </a:lnSpc>
              <a:spcBef>
                <a:spcPts val="1000"/>
              </a:spcBef>
              <a:spcAft>
                <a:spcPts val="0"/>
              </a:spcAft>
              <a:buSzPts val="1800"/>
              <a:buNone/>
            </a:pPr>
            <a:r>
              <a:t/>
            </a:r>
            <a:endParaRPr/>
          </a:p>
          <a:p>
            <a:pPr indent="-342900" lvl="0" marL="457200" rtl="0" algn="l">
              <a:lnSpc>
                <a:spcPct val="100000"/>
              </a:lnSpc>
              <a:spcBef>
                <a:spcPts val="1000"/>
              </a:spcBef>
              <a:spcAft>
                <a:spcPts val="0"/>
              </a:spcAft>
              <a:buClr>
                <a:schemeClr val="dk1"/>
              </a:buClr>
              <a:buSzPts val="1800"/>
              <a:buChar char="-"/>
            </a:pPr>
            <a:r>
              <a:rPr lang="en-US"/>
              <a:t>Permissions are granted based on eDOA roles and responsibilities.</a:t>
            </a:r>
            <a:endParaRPr/>
          </a:p>
          <a:p>
            <a:pPr indent="0" lvl="0" marL="457200" rtl="0" algn="l">
              <a:lnSpc>
                <a:spcPct val="100000"/>
              </a:lnSpc>
              <a:spcBef>
                <a:spcPts val="1000"/>
              </a:spcBef>
              <a:spcAft>
                <a:spcPts val="0"/>
              </a:spcAft>
              <a:buNone/>
            </a:pPr>
            <a:r>
              <a:t/>
            </a:r>
            <a:endParaRPr/>
          </a:p>
          <a:p>
            <a:pPr indent="-342900" lvl="0" marL="457200" rtl="0" algn="l">
              <a:lnSpc>
                <a:spcPct val="100000"/>
              </a:lnSpc>
              <a:spcBef>
                <a:spcPts val="1000"/>
              </a:spcBef>
              <a:spcAft>
                <a:spcPts val="0"/>
              </a:spcAft>
              <a:buSzPts val="1800"/>
              <a:buChar char="-"/>
            </a:pPr>
            <a:r>
              <a:rPr lang="en-US"/>
              <a:t>KESETT is a live database. </a:t>
            </a:r>
            <a:r>
              <a:rPr b="1" lang="en-US"/>
              <a:t>DO NOT enter test data.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g3d460df9019_1_3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Screen Failures</a:t>
            </a:r>
            <a:endParaRPr>
              <a:solidFill>
                <a:srgbClr val="7030A0"/>
              </a:solidFill>
              <a:latin typeface="Arial"/>
              <a:ea typeface="Arial"/>
              <a:cs typeface="Arial"/>
              <a:sym typeface="Arial"/>
            </a:endParaRPr>
          </a:p>
        </p:txBody>
      </p:sp>
      <p:sp>
        <p:nvSpPr>
          <p:cNvPr id="568" name="Google Shape;568;g3d460df9019_1_36"/>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sz="2300">
                <a:highlight>
                  <a:srgbClr val="FFFFFF"/>
                </a:highlight>
              </a:rPr>
              <a:t>Screen failures will be collected throughout the study. Sites will complete the Screen Failure form in WebDCU™. </a:t>
            </a:r>
            <a:endParaRPr sz="2300">
              <a:highlight>
                <a:srgbClr val="FFFFFF"/>
              </a:highlight>
            </a:endParaRPr>
          </a:p>
          <a:p>
            <a:pPr indent="0" lvl="0" marL="0" rtl="0" algn="l">
              <a:lnSpc>
                <a:spcPct val="100000"/>
              </a:lnSpc>
              <a:spcBef>
                <a:spcPts val="1000"/>
              </a:spcBef>
              <a:spcAft>
                <a:spcPts val="0"/>
              </a:spcAft>
              <a:buNone/>
            </a:pPr>
            <a:r>
              <a:t/>
            </a:r>
            <a:endParaRPr sz="2300">
              <a:highlight>
                <a:srgbClr val="FFFFFF"/>
              </a:highlight>
            </a:endParaRPr>
          </a:p>
          <a:p>
            <a:pPr indent="0" lvl="0" marL="0" rtl="0" algn="l">
              <a:lnSpc>
                <a:spcPct val="100000"/>
              </a:lnSpc>
              <a:spcBef>
                <a:spcPts val="1000"/>
              </a:spcBef>
              <a:spcAft>
                <a:spcPts val="0"/>
              </a:spcAft>
              <a:buNone/>
            </a:pPr>
            <a:r>
              <a:rPr b="1" lang="en-US" sz="2300">
                <a:highlight>
                  <a:srgbClr val="FFFFFF"/>
                </a:highlight>
              </a:rPr>
              <a:t>Screen failures should be comprehensive of all patients &gt;=1 year who meet the following criteria:</a:t>
            </a:r>
            <a:endParaRPr b="1" sz="2300">
              <a:highlight>
                <a:srgbClr val="FFFFFF"/>
              </a:highlight>
            </a:endParaRPr>
          </a:p>
          <a:p>
            <a:pPr indent="-374650" lvl="0" marL="457200" rtl="0" algn="l">
              <a:lnSpc>
                <a:spcPct val="100000"/>
              </a:lnSpc>
              <a:spcBef>
                <a:spcPts val="1000"/>
              </a:spcBef>
              <a:spcAft>
                <a:spcPts val="0"/>
              </a:spcAft>
              <a:buSzPts val="2300"/>
              <a:buChar char="●"/>
            </a:pPr>
            <a:r>
              <a:rPr lang="en-US" sz="2300">
                <a:highlight>
                  <a:srgbClr val="FFFFFF"/>
                </a:highlight>
              </a:rPr>
              <a:t>Patients seen in the ED of the enrolling site and; </a:t>
            </a:r>
            <a:endParaRPr sz="2300">
              <a:highlight>
                <a:srgbClr val="FFFFFF"/>
              </a:highlight>
            </a:endParaRPr>
          </a:p>
          <a:p>
            <a:pPr indent="-374650" lvl="0" marL="457200" rtl="0" algn="l">
              <a:lnSpc>
                <a:spcPct val="100000"/>
              </a:lnSpc>
              <a:spcBef>
                <a:spcPts val="0"/>
              </a:spcBef>
              <a:spcAft>
                <a:spcPts val="0"/>
              </a:spcAft>
              <a:buSzPts val="2300"/>
              <a:buChar char="●"/>
            </a:pPr>
            <a:r>
              <a:rPr lang="en-US" sz="2300">
                <a:highlight>
                  <a:srgbClr val="FFFFFF"/>
                </a:highlight>
              </a:rPr>
              <a:t>administered LEV, valproate (valproic acid), or fosphenytoin intravenously for the treatment of seizures or status epilepticus and;</a:t>
            </a:r>
            <a:endParaRPr sz="2300">
              <a:highlight>
                <a:srgbClr val="FFFFFF"/>
              </a:highlight>
            </a:endParaRPr>
          </a:p>
          <a:p>
            <a:pPr indent="-374650" lvl="0" marL="457200" rtl="0" algn="l">
              <a:lnSpc>
                <a:spcPct val="100000"/>
              </a:lnSpc>
              <a:spcBef>
                <a:spcPts val="0"/>
              </a:spcBef>
              <a:spcAft>
                <a:spcPts val="0"/>
              </a:spcAft>
              <a:buSzPts val="2300"/>
              <a:buChar char="●"/>
            </a:pPr>
            <a:r>
              <a:rPr lang="en-US" sz="2300">
                <a:highlight>
                  <a:srgbClr val="FFFFFF"/>
                </a:highlight>
              </a:rPr>
              <a:t>not enrolled in KESETT.  </a:t>
            </a:r>
            <a:endParaRPr sz="4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g3d460df9019_1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Screen Failures</a:t>
            </a:r>
            <a:endParaRPr>
              <a:solidFill>
                <a:srgbClr val="7030A0"/>
              </a:solidFill>
              <a:latin typeface="Arial"/>
              <a:ea typeface="Arial"/>
              <a:cs typeface="Arial"/>
              <a:sym typeface="Arial"/>
            </a:endParaRPr>
          </a:p>
        </p:txBody>
      </p:sp>
      <p:sp>
        <p:nvSpPr>
          <p:cNvPr id="574" name="Google Shape;574;g3d460df9019_1_41"/>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rPr lang="en-US" sz="2400">
                <a:highlight>
                  <a:srgbClr val="FFFFFF"/>
                </a:highlight>
              </a:rPr>
              <a:t>Screen failures should be logged in WebDCU for:</a:t>
            </a:r>
            <a:endParaRPr sz="2400">
              <a:highlight>
                <a:srgbClr val="FFFFFF"/>
              </a:highlight>
            </a:endParaRPr>
          </a:p>
          <a:p>
            <a:pPr indent="-381000" lvl="0" marL="457200" rtl="0" algn="l">
              <a:lnSpc>
                <a:spcPct val="100000"/>
              </a:lnSpc>
              <a:spcBef>
                <a:spcPts val="1000"/>
              </a:spcBef>
              <a:spcAft>
                <a:spcPts val="0"/>
              </a:spcAft>
              <a:buSzPts val="2400"/>
              <a:buChar char="-"/>
            </a:pPr>
            <a:r>
              <a:rPr lang="en-US" sz="2400">
                <a:highlight>
                  <a:srgbClr val="FFFFFF"/>
                </a:highlight>
              </a:rPr>
              <a:t>Patients to whom the study team is alerted to in real time, but are not enrolled.</a:t>
            </a:r>
            <a:endParaRPr sz="2400">
              <a:highlight>
                <a:srgbClr val="FFFFFF"/>
              </a:highlight>
            </a:endParaRPr>
          </a:p>
          <a:p>
            <a:pPr indent="-381000" lvl="0" marL="457200" rtl="0" algn="l">
              <a:lnSpc>
                <a:spcPct val="100000"/>
              </a:lnSpc>
              <a:spcBef>
                <a:spcPts val="0"/>
              </a:spcBef>
              <a:spcAft>
                <a:spcPts val="0"/>
              </a:spcAft>
              <a:buSzPts val="2400"/>
              <a:buChar char="-"/>
            </a:pPr>
            <a:r>
              <a:rPr lang="en-US" sz="2400">
                <a:highlight>
                  <a:srgbClr val="FFFFFF"/>
                </a:highlight>
              </a:rPr>
              <a:t>Patients who met SF criteria but were not alerted to the study team or enrolled. </a:t>
            </a:r>
            <a:endParaRPr sz="2400">
              <a:highlight>
                <a:srgbClr val="FFFFFF"/>
              </a:highlight>
            </a:endParaRPr>
          </a:p>
          <a:p>
            <a:pPr indent="-381000" lvl="1" marL="914400" rtl="0" algn="l">
              <a:lnSpc>
                <a:spcPct val="100000"/>
              </a:lnSpc>
              <a:spcBef>
                <a:spcPts val="0"/>
              </a:spcBef>
              <a:spcAft>
                <a:spcPts val="0"/>
              </a:spcAft>
              <a:buSzPts val="2400"/>
              <a:buChar char="-"/>
            </a:pPr>
            <a:r>
              <a:rPr lang="en-US" sz="2400">
                <a:highlight>
                  <a:srgbClr val="FFFFFF"/>
                </a:highlight>
              </a:rPr>
              <a:t>These </a:t>
            </a:r>
            <a:r>
              <a:rPr lang="en-US">
                <a:highlight>
                  <a:srgbClr val="FFFFFF"/>
                </a:highlight>
              </a:rPr>
              <a:t>can</a:t>
            </a:r>
            <a:r>
              <a:rPr lang="en-US" sz="2400">
                <a:highlight>
                  <a:srgbClr val="FFFFFF"/>
                </a:highlight>
              </a:rPr>
              <a:t> be identified in a variety </a:t>
            </a:r>
            <a:r>
              <a:rPr lang="en-US">
                <a:highlight>
                  <a:srgbClr val="FFFFFF"/>
                </a:highlight>
              </a:rPr>
              <a:t>of ways per local practice. Commonly expected </a:t>
            </a:r>
            <a:r>
              <a:rPr lang="en-US" sz="2400">
                <a:highlight>
                  <a:srgbClr val="FFFFFF"/>
                </a:highlight>
              </a:rPr>
              <a:t>to be performed by study coordinators via a search of electronic medical record data followed by manu</a:t>
            </a:r>
            <a:r>
              <a:rPr lang="en-US">
                <a:highlight>
                  <a:srgbClr val="FFFFFF"/>
                </a:highlight>
              </a:rPr>
              <a:t>al </a:t>
            </a:r>
            <a:r>
              <a:rPr lang="en-US" sz="2400">
                <a:highlight>
                  <a:srgbClr val="FFFFFF"/>
                </a:highlight>
              </a:rPr>
              <a:t>chart review. </a:t>
            </a:r>
            <a:endParaRPr>
              <a:highlight>
                <a:srgbClr val="FFFFFF"/>
              </a:highlight>
            </a:endParaRPr>
          </a:p>
          <a:p>
            <a:pPr indent="-342900" lvl="1" marL="914400" rtl="0" algn="l">
              <a:lnSpc>
                <a:spcPct val="100000"/>
              </a:lnSpc>
              <a:spcBef>
                <a:spcPts val="0"/>
              </a:spcBef>
              <a:spcAft>
                <a:spcPts val="0"/>
              </a:spcAft>
              <a:buSzPts val="1800"/>
              <a:buChar char="-"/>
            </a:pPr>
            <a:r>
              <a:rPr lang="en-US">
                <a:highlight>
                  <a:srgbClr val="FFFFFF"/>
                </a:highlight>
              </a:rPr>
              <a:t>Should be performed at least monthly</a:t>
            </a:r>
            <a:endParaRPr>
              <a:highlight>
                <a:srgbClr val="FFFFFF"/>
              </a:high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g3d460df9019_1_4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a:t>
            </a:r>
            <a:endParaRPr>
              <a:solidFill>
                <a:srgbClr val="7030A0"/>
              </a:solidFill>
              <a:latin typeface="Arial"/>
              <a:ea typeface="Arial"/>
              <a:cs typeface="Arial"/>
              <a:sym typeface="Arial"/>
            </a:endParaRPr>
          </a:p>
        </p:txBody>
      </p:sp>
      <p:sp>
        <p:nvSpPr>
          <p:cNvPr id="580" name="Google Shape;580;g3d460df9019_1_46"/>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400050" lvl="0" marL="457200" rtl="0" algn="l">
              <a:lnSpc>
                <a:spcPct val="115000"/>
              </a:lnSpc>
              <a:spcBef>
                <a:spcPts val="0"/>
              </a:spcBef>
              <a:spcAft>
                <a:spcPts val="0"/>
              </a:spcAft>
              <a:buSzPts val="2700"/>
              <a:buChar char="•"/>
            </a:pPr>
            <a:r>
              <a:rPr lang="en-US" sz="2700"/>
              <a:t>NO Randomization form to complete →</a:t>
            </a:r>
            <a:endParaRPr sz="2700"/>
          </a:p>
          <a:p>
            <a:pPr indent="-336550" lvl="1" marL="914400" rtl="0" algn="l">
              <a:lnSpc>
                <a:spcPct val="115000"/>
              </a:lnSpc>
              <a:spcBef>
                <a:spcPts val="0"/>
              </a:spcBef>
              <a:spcAft>
                <a:spcPts val="0"/>
              </a:spcAft>
              <a:buSzPts val="1700"/>
              <a:buChar char="•"/>
            </a:pPr>
            <a:r>
              <a:rPr lang="en-US" sz="2300"/>
              <a:t>Instead, grab the ‘Use Next’ vial (or ‘Backup’ if ‘Use Next’ not available) and begin study drug infusion.</a:t>
            </a:r>
            <a:endParaRPr sz="2300"/>
          </a:p>
          <a:p>
            <a:pPr indent="0" lvl="0" marL="914400" rtl="0" algn="l">
              <a:lnSpc>
                <a:spcPct val="115000"/>
              </a:lnSpc>
              <a:spcBef>
                <a:spcPts val="0"/>
              </a:spcBef>
              <a:spcAft>
                <a:spcPts val="0"/>
              </a:spcAft>
              <a:buNone/>
            </a:pPr>
            <a:r>
              <a:t/>
            </a:r>
            <a:endParaRPr sz="2700"/>
          </a:p>
          <a:p>
            <a:pPr indent="-400050" lvl="0" marL="457200" rtl="0" algn="l">
              <a:lnSpc>
                <a:spcPct val="115000"/>
              </a:lnSpc>
              <a:spcBef>
                <a:spcPts val="0"/>
              </a:spcBef>
              <a:spcAft>
                <a:spcPts val="0"/>
              </a:spcAft>
              <a:buSzPts val="2700"/>
              <a:buChar char="•"/>
            </a:pPr>
            <a:r>
              <a:rPr lang="en-US" sz="2700"/>
              <a:t>Within </a:t>
            </a:r>
            <a:r>
              <a:rPr b="1" lang="en-US" sz="2700" u="sng"/>
              <a:t>8 hours</a:t>
            </a:r>
            <a:r>
              <a:rPr lang="en-US" sz="2700"/>
              <a:t> of start of infusion →</a:t>
            </a:r>
            <a:endParaRPr sz="2700"/>
          </a:p>
          <a:p>
            <a:pPr indent="-336550" lvl="1" marL="914400" rtl="0" algn="l">
              <a:lnSpc>
                <a:spcPct val="115000"/>
              </a:lnSpc>
              <a:spcBef>
                <a:spcPts val="0"/>
              </a:spcBef>
              <a:spcAft>
                <a:spcPts val="0"/>
              </a:spcAft>
              <a:buSzPts val="1700"/>
              <a:buChar char="•"/>
            </a:pPr>
            <a:r>
              <a:rPr lang="en-US" sz="2300"/>
              <a:t>Add a new record to the Subject Enrollment table, complete, and save the record.</a:t>
            </a:r>
            <a:endParaRPr sz="2300"/>
          </a:p>
          <a:p>
            <a:pPr indent="0" lvl="0" marL="914400" rtl="0" algn="l">
              <a:lnSpc>
                <a:spcPct val="100000"/>
              </a:lnSpc>
              <a:spcBef>
                <a:spcPts val="15"/>
              </a:spcBef>
              <a:spcAft>
                <a:spcPts val="0"/>
              </a:spcAft>
              <a:buNone/>
            </a:pPr>
            <a:r>
              <a:t/>
            </a:r>
            <a:endParaRPr sz="2700"/>
          </a:p>
          <a:p>
            <a:pPr indent="-336550" lvl="1" marL="914400" rtl="0" algn="l">
              <a:lnSpc>
                <a:spcPct val="115000"/>
              </a:lnSpc>
              <a:spcBef>
                <a:spcPts val="0"/>
              </a:spcBef>
              <a:spcAft>
                <a:spcPts val="0"/>
              </a:spcAft>
              <a:buSzPts val="1700"/>
              <a:buChar char="•"/>
            </a:pPr>
            <a:r>
              <a:rPr lang="en-US" sz="2300"/>
              <a:t>Open the Subject CRF Binder and…</a:t>
            </a:r>
            <a:endParaRPr sz="2300"/>
          </a:p>
          <a:p>
            <a:pPr indent="-336550" lvl="2" marL="1371600" rtl="0" algn="l">
              <a:lnSpc>
                <a:spcPct val="115000"/>
              </a:lnSpc>
              <a:spcBef>
                <a:spcPts val="0"/>
              </a:spcBef>
              <a:spcAft>
                <a:spcPts val="0"/>
              </a:spcAft>
              <a:buSzPts val="1700"/>
              <a:buChar char="•"/>
            </a:pPr>
            <a:r>
              <a:rPr lang="en-US" sz="1900"/>
              <a:t>Complete and submit F501 Rapid EEG.</a:t>
            </a:r>
            <a:endParaRPr sz="1900"/>
          </a:p>
          <a:p>
            <a:pPr indent="-336550" lvl="2" marL="1371600" rtl="0" algn="l">
              <a:lnSpc>
                <a:spcPct val="115000"/>
              </a:lnSpc>
              <a:spcBef>
                <a:spcPts val="0"/>
              </a:spcBef>
              <a:spcAft>
                <a:spcPts val="0"/>
              </a:spcAft>
              <a:buSzPts val="1700"/>
              <a:buChar char="•"/>
            </a:pPr>
            <a:r>
              <a:rPr lang="en-US" sz="1900"/>
              <a:t>Complete and submit F502 Study Drug Infusion.</a:t>
            </a:r>
            <a:endParaRPr sz="19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g3d460df9019_1_5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Infusion date/time entry</a:t>
            </a:r>
            <a:endParaRPr>
              <a:solidFill>
                <a:srgbClr val="7030A0"/>
              </a:solidFill>
              <a:latin typeface="Arial"/>
              <a:ea typeface="Arial"/>
              <a:cs typeface="Arial"/>
              <a:sym typeface="Arial"/>
            </a:endParaRPr>
          </a:p>
        </p:txBody>
      </p:sp>
      <p:graphicFrame>
        <p:nvGraphicFramePr>
          <p:cNvPr id="586" name="Google Shape;586;g3d460df9019_1_51"/>
          <p:cNvGraphicFramePr/>
          <p:nvPr/>
        </p:nvGraphicFramePr>
        <p:xfrm>
          <a:off x="838200" y="2244525"/>
          <a:ext cx="3000000" cy="3000000"/>
        </p:xfrm>
        <a:graphic>
          <a:graphicData uri="http://schemas.openxmlformats.org/drawingml/2006/table">
            <a:tbl>
              <a:tblPr>
                <a:noFill/>
                <a:tableStyleId>{B818165E-3161-49D1-A963-A0171BBEAF70}</a:tableStyleId>
              </a:tblPr>
              <a:tblGrid>
                <a:gridCol w="4046175"/>
                <a:gridCol w="3752800"/>
                <a:gridCol w="2488025"/>
              </a:tblGrid>
              <a:tr h="381000">
                <a:tc>
                  <a:txBody>
                    <a:bodyPr/>
                    <a:lstStyle/>
                    <a:p>
                      <a:pPr indent="0" lvl="0" marL="0" rtl="0" algn="ctr">
                        <a:spcBef>
                          <a:spcPts val="0"/>
                        </a:spcBef>
                        <a:spcAft>
                          <a:spcPts val="0"/>
                        </a:spcAft>
                        <a:buNone/>
                      </a:pPr>
                      <a:r>
                        <a:rPr b="1" lang="en-US" sz="1800">
                          <a:solidFill>
                            <a:srgbClr val="7030A0"/>
                          </a:solidFill>
                        </a:rPr>
                        <a:t>Item</a:t>
                      </a:r>
                      <a:endParaRPr b="1" sz="1800">
                        <a:solidFill>
                          <a:srgbClr val="7030A0"/>
                        </a:solidFill>
                      </a:endParaRPr>
                    </a:p>
                  </a:txBody>
                  <a:tcPr marT="91425" marB="91425" marR="91425" marL="91425"/>
                </a:tc>
                <a:tc>
                  <a:txBody>
                    <a:bodyPr/>
                    <a:lstStyle/>
                    <a:p>
                      <a:pPr indent="0" lvl="0" marL="0" rtl="0" algn="ctr">
                        <a:spcBef>
                          <a:spcPts val="0"/>
                        </a:spcBef>
                        <a:spcAft>
                          <a:spcPts val="0"/>
                        </a:spcAft>
                        <a:buNone/>
                      </a:pPr>
                      <a:r>
                        <a:rPr b="1" lang="en-US" sz="1800">
                          <a:solidFill>
                            <a:srgbClr val="7030A0"/>
                          </a:solidFill>
                        </a:rPr>
                        <a:t>Form</a:t>
                      </a:r>
                      <a:endParaRPr b="1" sz="1800">
                        <a:solidFill>
                          <a:srgbClr val="7030A0"/>
                        </a:solidFill>
                      </a:endParaRPr>
                    </a:p>
                  </a:txBody>
                  <a:tcPr marT="91425" marB="91425" marR="91425" marL="91425"/>
                </a:tc>
                <a:tc>
                  <a:txBody>
                    <a:bodyPr/>
                    <a:lstStyle/>
                    <a:p>
                      <a:pPr indent="0" lvl="0" marL="0" rtl="0" algn="ctr">
                        <a:spcBef>
                          <a:spcPts val="0"/>
                        </a:spcBef>
                        <a:spcAft>
                          <a:spcPts val="0"/>
                        </a:spcAft>
                        <a:buNone/>
                      </a:pPr>
                      <a:r>
                        <a:rPr b="1" lang="en-US" sz="1800">
                          <a:solidFill>
                            <a:srgbClr val="7030A0"/>
                          </a:solidFill>
                        </a:rPr>
                        <a:t>Question #</a:t>
                      </a:r>
                      <a:endParaRPr b="1" sz="1800">
                        <a:solidFill>
                          <a:srgbClr val="7030A0"/>
                        </a:solidFill>
                      </a:endParaRPr>
                    </a:p>
                  </a:txBody>
                  <a:tcPr marT="91425" marB="91425" marR="91425" marL="91425"/>
                </a:tc>
              </a:tr>
              <a:tr h="381000">
                <a:tc>
                  <a:txBody>
                    <a:bodyPr/>
                    <a:lstStyle/>
                    <a:p>
                      <a:pPr indent="0" lvl="0" marL="0" rtl="0" algn="ctr">
                        <a:spcBef>
                          <a:spcPts val="0"/>
                        </a:spcBef>
                        <a:spcAft>
                          <a:spcPts val="0"/>
                        </a:spcAft>
                        <a:buNone/>
                      </a:pPr>
                      <a:r>
                        <a:rPr lang="en-US" sz="1800"/>
                        <a:t>Study drug infusion </a:t>
                      </a:r>
                      <a:r>
                        <a:rPr b="1" lang="en-US" sz="1800"/>
                        <a:t>start </a:t>
                      </a:r>
                      <a:r>
                        <a:rPr lang="en-US" sz="1800"/>
                        <a:t>date/time</a:t>
                      </a:r>
                      <a:endParaRPr sz="1800"/>
                    </a:p>
                  </a:txBody>
                  <a:tcPr marT="91425" marB="91425" marR="91425" marL="91425"/>
                </a:tc>
                <a:tc>
                  <a:txBody>
                    <a:bodyPr/>
                    <a:lstStyle/>
                    <a:p>
                      <a:pPr indent="0" lvl="0" marL="0" rtl="0" algn="ctr">
                        <a:spcBef>
                          <a:spcPts val="0"/>
                        </a:spcBef>
                        <a:spcAft>
                          <a:spcPts val="0"/>
                        </a:spcAft>
                        <a:buNone/>
                      </a:pPr>
                      <a:r>
                        <a:rPr lang="en-US" sz="1800"/>
                        <a:t>Subject Enrollment</a:t>
                      </a:r>
                      <a:endParaRPr sz="1800"/>
                    </a:p>
                  </a:txBody>
                  <a:tcPr marT="91425" marB="91425" marR="91425" marL="91425"/>
                </a:tc>
                <a:tc>
                  <a:txBody>
                    <a:bodyPr/>
                    <a:lstStyle/>
                    <a:p>
                      <a:pPr indent="0" lvl="0" marL="0" rtl="0" algn="ctr">
                        <a:spcBef>
                          <a:spcPts val="0"/>
                        </a:spcBef>
                        <a:spcAft>
                          <a:spcPts val="0"/>
                        </a:spcAft>
                        <a:buNone/>
                      </a:pPr>
                      <a:r>
                        <a:rPr lang="en-US" sz="1800"/>
                        <a:t>Q20/Q21</a:t>
                      </a:r>
                      <a:endParaRPr sz="1800"/>
                    </a:p>
                  </a:txBody>
                  <a:tcPr marT="91425" marB="91425" marR="91425" marL="91425"/>
                </a:tc>
              </a:tr>
              <a:tr h="381000">
                <a:tc>
                  <a:txBody>
                    <a:bodyPr/>
                    <a:lstStyle/>
                    <a:p>
                      <a:pPr indent="0" lvl="0" marL="0" rtl="0" algn="ctr">
                        <a:spcBef>
                          <a:spcPts val="0"/>
                        </a:spcBef>
                        <a:spcAft>
                          <a:spcPts val="0"/>
                        </a:spcAft>
                        <a:buNone/>
                      </a:pPr>
                      <a:r>
                        <a:rPr lang="en-US" sz="1800"/>
                        <a:t>Study drug infusion </a:t>
                      </a:r>
                      <a:r>
                        <a:rPr b="1" lang="en-US" sz="1800"/>
                        <a:t>end </a:t>
                      </a:r>
                      <a:r>
                        <a:rPr lang="en-US" sz="1800"/>
                        <a:t>date/time</a:t>
                      </a:r>
                      <a:endParaRPr sz="1800"/>
                    </a:p>
                  </a:txBody>
                  <a:tcPr marT="91425" marB="91425" marR="91425" marL="91425"/>
                </a:tc>
                <a:tc>
                  <a:txBody>
                    <a:bodyPr/>
                    <a:lstStyle/>
                    <a:p>
                      <a:pPr indent="0" lvl="0" marL="0" rtl="0" algn="ctr">
                        <a:spcBef>
                          <a:spcPts val="0"/>
                        </a:spcBef>
                        <a:spcAft>
                          <a:spcPts val="0"/>
                        </a:spcAft>
                        <a:buNone/>
                      </a:pPr>
                      <a:r>
                        <a:rPr lang="en-US" sz="1800"/>
                        <a:t>F502 Study Drug Infusion</a:t>
                      </a:r>
                      <a:endParaRPr sz="1800"/>
                    </a:p>
                  </a:txBody>
                  <a:tcPr marT="91425" marB="91425" marR="91425" marL="91425"/>
                </a:tc>
                <a:tc>
                  <a:txBody>
                    <a:bodyPr/>
                    <a:lstStyle/>
                    <a:p>
                      <a:pPr indent="0" lvl="0" marL="0" rtl="0" algn="ctr">
                        <a:spcBef>
                          <a:spcPts val="0"/>
                        </a:spcBef>
                        <a:spcAft>
                          <a:spcPts val="0"/>
                        </a:spcAft>
                        <a:buNone/>
                      </a:pPr>
                      <a:r>
                        <a:rPr lang="en-US" sz="1800"/>
                        <a:t>Q04/Q05</a:t>
                      </a:r>
                      <a:endParaRPr sz="1800"/>
                    </a:p>
                  </a:txBody>
                  <a:tcPr marT="91425" marB="91425" marR="91425" marL="91425"/>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g3d460df9019_1_5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Printable CRFs</a:t>
            </a:r>
            <a:endParaRPr>
              <a:solidFill>
                <a:srgbClr val="7030A0"/>
              </a:solidFill>
              <a:latin typeface="Arial"/>
              <a:ea typeface="Arial"/>
              <a:cs typeface="Arial"/>
              <a:sym typeface="Arial"/>
            </a:endParaRPr>
          </a:p>
        </p:txBody>
      </p:sp>
      <p:sp>
        <p:nvSpPr>
          <p:cNvPr id="592" name="Google Shape;592;g3d460df9019_1_56"/>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381000" lvl="0" marL="457200" rtl="0" algn="l">
              <a:lnSpc>
                <a:spcPct val="100000"/>
              </a:lnSpc>
              <a:spcBef>
                <a:spcPts val="1000"/>
              </a:spcBef>
              <a:spcAft>
                <a:spcPts val="0"/>
              </a:spcAft>
              <a:buSzPts val="2400"/>
              <a:buChar char="-"/>
            </a:pPr>
            <a:r>
              <a:rPr lang="en-US" sz="2400">
                <a:highlight>
                  <a:srgbClr val="FFFFFF"/>
                </a:highlight>
              </a:rPr>
              <a:t>KESETT &gt; Project Setup &gt; CRF Collection Schedule</a:t>
            </a:r>
            <a:endParaRPr sz="4100"/>
          </a:p>
        </p:txBody>
      </p:sp>
      <p:pic>
        <p:nvPicPr>
          <p:cNvPr id="593" name="Google Shape;593;g3d460df9019_1_56"/>
          <p:cNvPicPr preferRelativeResize="0"/>
          <p:nvPr/>
        </p:nvPicPr>
        <p:blipFill>
          <a:blip r:embed="rId3">
            <a:alphaModFix/>
          </a:blip>
          <a:stretch>
            <a:fillRect/>
          </a:stretch>
        </p:blipFill>
        <p:spPr>
          <a:xfrm>
            <a:off x="838200" y="2439925"/>
            <a:ext cx="10934700" cy="3886200"/>
          </a:xfrm>
          <a:prstGeom prst="rect">
            <a:avLst/>
          </a:prstGeom>
          <a:noFill/>
          <a:ln>
            <a:noFill/>
          </a:ln>
        </p:spPr>
      </p:pic>
      <p:cxnSp>
        <p:nvCxnSpPr>
          <p:cNvPr id="594" name="Google Shape;594;g3d460df9019_1_56"/>
          <p:cNvCxnSpPr/>
          <p:nvPr/>
        </p:nvCxnSpPr>
        <p:spPr>
          <a:xfrm>
            <a:off x="114600" y="4904250"/>
            <a:ext cx="723600" cy="63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g3d460df9019_1_6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Alerts</a:t>
            </a:r>
            <a:endParaRPr>
              <a:solidFill>
                <a:srgbClr val="7030A0"/>
              </a:solidFill>
              <a:latin typeface="Arial"/>
              <a:ea typeface="Arial"/>
              <a:cs typeface="Arial"/>
              <a:sym typeface="Arial"/>
            </a:endParaRPr>
          </a:p>
        </p:txBody>
      </p:sp>
      <p:sp>
        <p:nvSpPr>
          <p:cNvPr id="600" name="Google Shape;600;g3d460df9019_1_63"/>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None/>
            </a:pPr>
            <a:r>
              <a:t/>
            </a:r>
            <a:endParaRPr sz="2400"/>
          </a:p>
        </p:txBody>
      </p:sp>
      <p:pic>
        <p:nvPicPr>
          <p:cNvPr id="601" name="Google Shape;601;g3d460df9019_1_63"/>
          <p:cNvPicPr preferRelativeResize="0"/>
          <p:nvPr/>
        </p:nvPicPr>
        <p:blipFill>
          <a:blip r:embed="rId3">
            <a:alphaModFix/>
          </a:blip>
          <a:stretch>
            <a:fillRect/>
          </a:stretch>
        </p:blipFill>
        <p:spPr>
          <a:xfrm>
            <a:off x="2622525" y="2682986"/>
            <a:ext cx="9234377" cy="3843525"/>
          </a:xfrm>
          <a:prstGeom prst="rect">
            <a:avLst/>
          </a:prstGeom>
          <a:noFill/>
          <a:ln>
            <a:noFill/>
          </a:ln>
        </p:spPr>
      </p:pic>
      <p:pic>
        <p:nvPicPr>
          <p:cNvPr id="602" name="Google Shape;602;g3d460df9019_1_63"/>
          <p:cNvPicPr preferRelativeResize="0"/>
          <p:nvPr/>
        </p:nvPicPr>
        <p:blipFill>
          <a:blip r:embed="rId4">
            <a:alphaModFix/>
          </a:blip>
          <a:stretch>
            <a:fillRect/>
          </a:stretch>
        </p:blipFill>
        <p:spPr>
          <a:xfrm>
            <a:off x="191400" y="1494429"/>
            <a:ext cx="5036950" cy="21126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g3d460df9019_1_7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Data Timelines</a:t>
            </a:r>
            <a:endParaRPr>
              <a:solidFill>
                <a:srgbClr val="7030A0"/>
              </a:solidFill>
              <a:latin typeface="Arial"/>
              <a:ea typeface="Arial"/>
              <a:cs typeface="Arial"/>
              <a:sym typeface="Arial"/>
            </a:endParaRPr>
          </a:p>
        </p:txBody>
      </p:sp>
      <p:sp>
        <p:nvSpPr>
          <p:cNvPr id="608" name="Google Shape;608;g3d460df9019_1_70"/>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387350" lvl="0" marL="457200" rtl="0" algn="l">
              <a:spcBef>
                <a:spcPts val="1000"/>
              </a:spcBef>
              <a:spcAft>
                <a:spcPts val="0"/>
              </a:spcAft>
              <a:buSzPts val="2500"/>
              <a:buChar char="•"/>
            </a:pPr>
            <a:r>
              <a:rPr lang="en-US" sz="2500"/>
              <a:t>CRF data must be submitted within</a:t>
            </a:r>
            <a:r>
              <a:rPr b="1" lang="en-US" sz="2500"/>
              <a:t> 5 days</a:t>
            </a:r>
            <a:r>
              <a:rPr lang="en-US" sz="2500"/>
              <a:t> of collection. This also applies to:</a:t>
            </a:r>
            <a:endParaRPr sz="2500"/>
          </a:p>
          <a:p>
            <a:pPr indent="-387350" lvl="1" marL="914400" rtl="0" algn="l">
              <a:spcBef>
                <a:spcPts val="0"/>
              </a:spcBef>
              <a:spcAft>
                <a:spcPts val="0"/>
              </a:spcAft>
              <a:buSzPts val="2500"/>
              <a:buChar char="•"/>
            </a:pPr>
            <a:r>
              <a:rPr lang="en-US" sz="2500"/>
              <a:t>Screen Failure forms</a:t>
            </a:r>
            <a:endParaRPr sz="2500"/>
          </a:p>
          <a:p>
            <a:pPr indent="-387350" lvl="1" marL="914400" rtl="0" algn="l">
              <a:spcBef>
                <a:spcPts val="0"/>
              </a:spcBef>
              <a:spcAft>
                <a:spcPts val="0"/>
              </a:spcAft>
              <a:buSzPts val="2500"/>
              <a:buChar char="•"/>
            </a:pPr>
            <a:r>
              <a:rPr lang="en-US" sz="2500"/>
              <a:t>Queries/DCRs (should respond to within 5 days of generation)</a:t>
            </a:r>
            <a:endParaRPr sz="2500"/>
          </a:p>
          <a:p>
            <a:pPr indent="0" lvl="0" marL="457200" rtl="0" algn="l">
              <a:spcBef>
                <a:spcPts val="500"/>
              </a:spcBef>
              <a:spcAft>
                <a:spcPts val="0"/>
              </a:spcAft>
              <a:buNone/>
            </a:pPr>
            <a:r>
              <a:t/>
            </a:r>
            <a:endParaRPr i="1" sz="2500"/>
          </a:p>
          <a:p>
            <a:pPr indent="-387350" lvl="0" marL="457200" rtl="0" algn="l">
              <a:spcBef>
                <a:spcPts val="500"/>
              </a:spcBef>
              <a:spcAft>
                <a:spcPts val="0"/>
              </a:spcAft>
              <a:buSzPts val="2500"/>
              <a:buChar char="•"/>
            </a:pPr>
            <a:r>
              <a:rPr i="1" lang="en-US" sz="2500"/>
              <a:t>Exceptions:</a:t>
            </a:r>
            <a:endParaRPr i="1" sz="2500"/>
          </a:p>
          <a:p>
            <a:pPr indent="-387350" lvl="1" marL="914400" rtl="0" algn="l">
              <a:spcBef>
                <a:spcPts val="0"/>
              </a:spcBef>
              <a:spcAft>
                <a:spcPts val="0"/>
              </a:spcAft>
              <a:buSzPts val="2500"/>
              <a:buChar char="•"/>
            </a:pPr>
            <a:r>
              <a:rPr lang="en-US" sz="2500"/>
              <a:t>Subject Enrollment, F501 Rapid EEG, F502 Study Drug Infusion: must be submitted within </a:t>
            </a:r>
            <a:r>
              <a:rPr b="1" lang="en-US" sz="2500"/>
              <a:t>8 hours</a:t>
            </a:r>
            <a:r>
              <a:rPr lang="en-US" sz="2500"/>
              <a:t> of study drug administration</a:t>
            </a:r>
            <a:endParaRPr sz="2500"/>
          </a:p>
          <a:p>
            <a:pPr indent="-387350" lvl="1" marL="914400" rtl="0" algn="l">
              <a:spcBef>
                <a:spcPts val="0"/>
              </a:spcBef>
              <a:spcAft>
                <a:spcPts val="0"/>
              </a:spcAft>
              <a:buSzPts val="2500"/>
              <a:buChar char="•"/>
            </a:pPr>
            <a:r>
              <a:rPr lang="en-US" sz="2500"/>
              <a:t>Form 104 Adverse Event: SAEs and queries/DCRs must be submitted within </a:t>
            </a:r>
            <a:r>
              <a:rPr b="1" lang="en-US" sz="2500"/>
              <a:t>24 hours</a:t>
            </a:r>
            <a:r>
              <a:rPr lang="en-US" sz="2500"/>
              <a:t> of knowledge of event</a:t>
            </a:r>
            <a:endParaRPr sz="25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g3d460df9019_1_7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Resources</a:t>
            </a:r>
            <a:endParaRPr>
              <a:solidFill>
                <a:srgbClr val="7030A0"/>
              </a:solidFill>
              <a:latin typeface="Arial"/>
              <a:ea typeface="Arial"/>
              <a:cs typeface="Arial"/>
              <a:sym typeface="Arial"/>
            </a:endParaRPr>
          </a:p>
        </p:txBody>
      </p:sp>
      <p:sp>
        <p:nvSpPr>
          <p:cNvPr id="614" name="Google Shape;614;g3d460df9019_1_7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SIREN Website</a:t>
            </a:r>
            <a:endParaRPr/>
          </a:p>
          <a:p>
            <a:pPr indent="-342900" lvl="1" marL="914400" rtl="0" algn="l">
              <a:lnSpc>
                <a:spcPct val="115000"/>
              </a:lnSpc>
              <a:spcBef>
                <a:spcPts val="0"/>
              </a:spcBef>
              <a:spcAft>
                <a:spcPts val="0"/>
              </a:spcAft>
              <a:buSzPts val="1800"/>
              <a:buChar char="•"/>
            </a:pPr>
            <a:r>
              <a:rPr lang="en-US"/>
              <a:t>Data Collection Guidelines</a:t>
            </a:r>
            <a:endParaRPr/>
          </a:p>
          <a:p>
            <a:pPr indent="-342900" lvl="1" marL="914400" rtl="0" algn="l">
              <a:lnSpc>
                <a:spcPct val="115000"/>
              </a:lnSpc>
              <a:spcBef>
                <a:spcPts val="0"/>
              </a:spcBef>
              <a:spcAft>
                <a:spcPts val="0"/>
              </a:spcAft>
              <a:buSzPts val="1800"/>
              <a:buChar char="•"/>
            </a:pPr>
            <a:r>
              <a:rPr lang="en-US"/>
              <a:t>WebDCUv2 User Manual </a:t>
            </a:r>
            <a:endParaRPr/>
          </a:p>
          <a:p>
            <a:pPr indent="0" lvl="0" marL="914400" rtl="0" algn="l">
              <a:lnSpc>
                <a:spcPct val="115000"/>
              </a:lnSpc>
              <a:spcBef>
                <a:spcPts val="0"/>
              </a:spcBef>
              <a:spcAft>
                <a:spcPts val="0"/>
              </a:spcAft>
              <a:buSzPts val="1800"/>
              <a:buNone/>
            </a:pPr>
            <a:r>
              <a:t/>
            </a:r>
            <a:endParaRPr/>
          </a:p>
          <a:p>
            <a:pPr indent="-406400" lvl="0" marL="457200" rtl="0" algn="l">
              <a:lnSpc>
                <a:spcPct val="115000"/>
              </a:lnSpc>
              <a:spcBef>
                <a:spcPts val="0"/>
              </a:spcBef>
              <a:spcAft>
                <a:spcPts val="0"/>
              </a:spcAft>
              <a:buSzPts val="2800"/>
              <a:buChar char="•"/>
            </a:pPr>
            <a:r>
              <a:rPr lang="en-US"/>
              <a:t>Contact us</a:t>
            </a:r>
            <a:endParaRPr/>
          </a:p>
          <a:p>
            <a:pPr indent="-342900" lvl="1" marL="914400" rtl="0" algn="l">
              <a:lnSpc>
                <a:spcPct val="115000"/>
              </a:lnSpc>
              <a:spcBef>
                <a:spcPts val="0"/>
              </a:spcBef>
              <a:spcAft>
                <a:spcPts val="0"/>
              </a:spcAft>
              <a:buSzPts val="1800"/>
              <a:buChar char="•"/>
            </a:pPr>
            <a:r>
              <a:rPr lang="en-US"/>
              <a:t>Riley Luckmann (</a:t>
            </a:r>
            <a:r>
              <a:rPr lang="en-US" u="sng">
                <a:solidFill>
                  <a:schemeClr val="hlink"/>
                </a:solidFill>
                <a:hlinkClick r:id="rId3"/>
              </a:rPr>
              <a:t>luckmann@musc.edu</a:t>
            </a:r>
            <a:r>
              <a:rPr lang="en-US"/>
              <a:t>)</a:t>
            </a:r>
            <a:endParaRPr/>
          </a:p>
          <a:p>
            <a:pPr indent="-342900" lvl="1" marL="914400" rtl="0" algn="l">
              <a:lnSpc>
                <a:spcPct val="115000"/>
              </a:lnSpc>
              <a:spcBef>
                <a:spcPts val="0"/>
              </a:spcBef>
              <a:spcAft>
                <a:spcPts val="0"/>
              </a:spcAft>
              <a:buSzPts val="1800"/>
              <a:buChar char="•"/>
            </a:pPr>
            <a:r>
              <a:rPr lang="en-US"/>
              <a:t>Morgan Davie (</a:t>
            </a:r>
            <a:r>
              <a:rPr lang="en-US" u="sng">
                <a:solidFill>
                  <a:schemeClr val="hlink"/>
                </a:solidFill>
                <a:hlinkClick r:id="rId4"/>
              </a:rPr>
              <a:t>daviem@musc.edu</a:t>
            </a:r>
            <a:r>
              <a:rPr lang="en-US"/>
              <a:t>)</a:t>
            </a:r>
            <a:endParaRPr/>
          </a:p>
          <a:p>
            <a:pPr indent="-342900" lvl="1" marL="914400" rtl="0" algn="l">
              <a:lnSpc>
                <a:spcPct val="115000"/>
              </a:lnSpc>
              <a:spcBef>
                <a:spcPts val="0"/>
              </a:spcBef>
              <a:spcAft>
                <a:spcPts val="0"/>
              </a:spcAft>
              <a:buSzPts val="1800"/>
              <a:buChar char="•"/>
            </a:pPr>
            <a:r>
              <a:rPr lang="en-US"/>
              <a:t>Sara Meyer (</a:t>
            </a:r>
            <a:r>
              <a:rPr lang="en-US" u="sng">
                <a:solidFill>
                  <a:schemeClr val="hlink"/>
                </a:solidFill>
                <a:hlinkClick r:id="rId5"/>
              </a:rPr>
              <a:t>butlers@musc.edu</a:t>
            </a:r>
            <a:r>
              <a:rPr lang="en-US"/>
              <a:t>)</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8" name="Shape 618"/>
        <p:cNvGrpSpPr/>
        <p:nvPr/>
      </p:nvGrpSpPr>
      <p:grpSpPr>
        <a:xfrm>
          <a:off x="0" y="0"/>
          <a:ext cx="0" cy="0"/>
          <a:chOff x="0" y="0"/>
          <a:chExt cx="0" cy="0"/>
        </a:xfrm>
      </p:grpSpPr>
      <p:sp>
        <p:nvSpPr>
          <p:cNvPr id="619" name="Google Shape;619;g3d422ecfddc_0_4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0" name="Google Shape;620;g3d422ecfddc_0_4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21" name="Google Shape;621;g3d422ecfddc_0_420"/>
          <p:cNvGrpSpPr/>
          <p:nvPr/>
        </p:nvGrpSpPr>
        <p:grpSpPr>
          <a:xfrm>
            <a:off x="1303402" y="3985"/>
            <a:ext cx="9772765" cy="6858000"/>
            <a:chOff x="1303402" y="3985"/>
            <a:chExt cx="9772765" cy="6858000"/>
          </a:xfrm>
        </p:grpSpPr>
        <p:sp>
          <p:nvSpPr>
            <p:cNvPr id="622" name="Google Shape;622;g3d422ecfddc_0_4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3" name="Google Shape;623;g3d422ecfddc_0_4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4" name="Google Shape;624;g3d422ecfddc_0_4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5" name="Google Shape;625;g3d422ecfddc_0_4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6" name="Google Shape;626;g3d422ecfddc_0_4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7" name="Google Shape;627;g3d422ecfddc_0_4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8" name="Google Shape;628;g3d422ecfddc_0_4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29" name="Google Shape;629;g3d422ecfddc_0_4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Training: </a:t>
            </a:r>
            <a:endParaRPr b="1" sz="4900">
              <a:latin typeface="Arial"/>
              <a:ea typeface="Arial"/>
              <a:cs typeface="Arial"/>
              <a:sym typeface="Arial"/>
            </a:endParaRPr>
          </a:p>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Study Team &amp; </a:t>
            </a:r>
            <a:r>
              <a:rPr b="1" lang="en-US" sz="4900">
                <a:latin typeface="Arial"/>
                <a:ea typeface="Arial"/>
                <a:cs typeface="Arial"/>
                <a:sym typeface="Arial"/>
              </a:rPr>
              <a:t>Clinical Team</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630" name="Google Shape;630;g3d422ecfddc_0_4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29"/>
                                        </p:tgtEl>
                                        <p:attrNameLst>
                                          <p:attrName>style.visibility</p:attrName>
                                        </p:attrNameLst>
                                      </p:cBhvr>
                                      <p:to>
                                        <p:strVal val="visible"/>
                                      </p:to>
                                    </p:set>
                                    <p:animEffect filter="fade" transition="in">
                                      <p:cBhvr>
                                        <p:cTn dur="1000"/>
                                        <p:tgtEl>
                                          <p:spTgt spid="629"/>
                                        </p:tgtEl>
                                      </p:cBhvr>
                                    </p:animEffect>
                                  </p:childTnLst>
                                </p:cTn>
                              </p:par>
                              <p:par>
                                <p:cTn fill="hold" nodeType="withEffect" presetClass="entr" presetID="10" presetSubtype="0">
                                  <p:stCondLst>
                                    <p:cond delay="1000"/>
                                  </p:stCondLst>
                                  <p:childTnLst>
                                    <p:set>
                                      <p:cBhvr>
                                        <p:cTn dur="1" fill="hold">
                                          <p:stCondLst>
                                            <p:cond delay="0"/>
                                          </p:stCondLst>
                                        </p:cTn>
                                        <p:tgtEl>
                                          <p:spTgt spid="630">
                                            <p:txEl>
                                              <p:pRg end="0" st="0"/>
                                            </p:txEl>
                                          </p:spTgt>
                                        </p:tgtEl>
                                        <p:attrNameLst>
                                          <p:attrName>style.visibility</p:attrName>
                                        </p:attrNameLst>
                                      </p:cBhvr>
                                      <p:to>
                                        <p:strVal val="visible"/>
                                      </p:to>
                                    </p:set>
                                    <p:animEffect filter="fade" transition="in">
                                      <p:cBhvr>
                                        <p:cTn dur="1000"/>
                                        <p:tgtEl>
                                          <p:spTgt spid="63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pic>
        <p:nvPicPr>
          <p:cNvPr descr="http://www.buffalo.edu/ubreporter/archive/2011_09_22/images/BehlingSimulation.jpg" id="635" name="Google Shape;635;g3d422ecfddc_0_793"/>
          <p:cNvPicPr preferRelativeResize="0"/>
          <p:nvPr/>
        </p:nvPicPr>
        <p:blipFill rotWithShape="1">
          <a:blip r:embed="rId3">
            <a:alphaModFix amt="30000"/>
          </a:blip>
          <a:srcRect b="5282" l="5447" r="5545" t="10209"/>
          <a:stretch/>
        </p:blipFill>
        <p:spPr>
          <a:xfrm>
            <a:off x="0" y="0"/>
            <a:ext cx="12192000" cy="6858000"/>
          </a:xfrm>
          <a:prstGeom prst="rect">
            <a:avLst/>
          </a:prstGeom>
          <a:solidFill>
            <a:schemeClr val="lt1">
              <a:alpha val="78040"/>
            </a:schemeClr>
          </a:solidFill>
          <a:ln>
            <a:noFill/>
          </a:ln>
        </p:spPr>
      </p:pic>
      <p:sp>
        <p:nvSpPr>
          <p:cNvPr id="636" name="Google Shape;636;g3d422ecfddc_0_793"/>
          <p:cNvSpPr txBox="1"/>
          <p:nvPr>
            <p:ph type="title"/>
          </p:nvPr>
        </p:nvSpPr>
        <p:spPr>
          <a:xfrm>
            <a:off x="0" y="588200"/>
            <a:ext cx="12192000" cy="8385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637" name="Google Shape;637;g3d422ecfddc_0_793"/>
          <p:cNvSpPr txBox="1"/>
          <p:nvPr>
            <p:ph idx="1" type="body"/>
          </p:nvPr>
        </p:nvSpPr>
        <p:spPr>
          <a:xfrm>
            <a:off x="417067" y="2034667"/>
            <a:ext cx="6766500" cy="45261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643" name="Google Shape;643;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Clinical team slide deck</a:t>
            </a:r>
            <a:endParaRPr sz="2800"/>
          </a:p>
          <a:p>
            <a:pPr indent="-368300" lvl="1" marL="914400" rtl="0" algn="l">
              <a:lnSpc>
                <a:spcPct val="115000"/>
              </a:lnSpc>
              <a:spcBef>
                <a:spcPts val="0"/>
              </a:spcBef>
              <a:spcAft>
                <a:spcPts val="0"/>
              </a:spcAft>
              <a:buSzPts val="2200"/>
              <a:buChar char="○"/>
            </a:pPr>
            <a:r>
              <a:rPr lang="en-US" sz="2800"/>
              <a:t>Safety of ketamine video </a:t>
            </a:r>
            <a:endParaRPr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644" name="Google Shape;644;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650" name="Google Shape;650;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b="1" lang="en-US"/>
              <a:t>Mock enrollments/seizure codes</a:t>
            </a:r>
            <a:endParaRPr b="1"/>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651" name="Google Shape;651;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descr="A close-up of a logo&#10;&#10;AI-generated content may be incorrect." id="656" name="Google Shape;656;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57" name="Google Shape;657;g3ccf2f72d4a_1_215"/>
          <p:cNvSpPr txBox="1"/>
          <p:nvPr/>
        </p:nvSpPr>
        <p:spPr>
          <a:xfrm>
            <a:off x="403200" y="779700"/>
            <a:ext cx="10225800" cy="60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1" i="0" lang="en-US" sz="4200" u="sng" cap="none" strike="noStrike">
                <a:solidFill>
                  <a:srgbClr val="7030A0"/>
                </a:solidFill>
                <a:latin typeface="Arial"/>
                <a:ea typeface="Arial"/>
                <a:cs typeface="Arial"/>
                <a:sym typeface="Arial"/>
              </a:rPr>
              <a:t>Discussion: </a:t>
            </a:r>
            <a:endParaRPr b="1" i="0" sz="4200" u="sng" cap="none" strike="noStrike">
              <a:solidFill>
                <a:srgbClr val="7030A0"/>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AutoNum type="arabicPeriod"/>
            </a:pPr>
            <a:r>
              <a:rPr lang="en-US" sz="3500">
                <a:solidFill>
                  <a:schemeClr val="dk1"/>
                </a:solidFill>
              </a:rPr>
              <a:t>Experiences with mock enrollments?</a:t>
            </a:r>
            <a:endParaRPr sz="3500">
              <a:solidFill>
                <a:schemeClr val="dk1"/>
              </a:solidFill>
            </a:endParaRPr>
          </a:p>
          <a:p>
            <a:pPr indent="0" lvl="0" marL="0" marR="0" rtl="0" algn="l">
              <a:lnSpc>
                <a:spcPct val="100000"/>
              </a:lnSpc>
              <a:spcBef>
                <a:spcPts val="0"/>
              </a:spcBef>
              <a:spcAft>
                <a:spcPts val="0"/>
              </a:spcAft>
              <a:buNone/>
            </a:pPr>
            <a:r>
              <a:t/>
            </a:r>
            <a:endParaRPr sz="3500">
              <a:solidFill>
                <a:schemeClr val="dk1"/>
              </a:solidFill>
            </a:endParaRPr>
          </a:p>
          <a:p>
            <a:pPr indent="-412750" lvl="0" marL="457200" marR="0" rtl="0" algn="l">
              <a:lnSpc>
                <a:spcPct val="100000"/>
              </a:lnSpc>
              <a:spcBef>
                <a:spcPts val="0"/>
              </a:spcBef>
              <a:spcAft>
                <a:spcPts val="0"/>
              </a:spcAft>
              <a:buClr>
                <a:schemeClr val="dk1"/>
              </a:buClr>
              <a:buSzPts val="3500"/>
              <a:buAutoNum type="arabicPeriod"/>
            </a:pPr>
            <a:r>
              <a:rPr i="0" lang="en-US" sz="3500" u="none" cap="none" strike="noStrike">
                <a:solidFill>
                  <a:schemeClr val="dk1"/>
                </a:solidFill>
              </a:rPr>
              <a:t>What has worked well for clinical team trainings and/or Ceribell trainings at your site?</a:t>
            </a:r>
            <a:endParaRPr i="0" sz="3500" u="none" cap="none" strike="noStrike">
              <a:solidFill>
                <a:schemeClr val="dk1"/>
              </a:solidFill>
            </a:endParaRPr>
          </a:p>
          <a:p>
            <a:pPr indent="0" lvl="0" marL="457200" marR="0" rtl="0" algn="l">
              <a:lnSpc>
                <a:spcPct val="100000"/>
              </a:lnSpc>
              <a:spcBef>
                <a:spcPts val="0"/>
              </a:spcBef>
              <a:spcAft>
                <a:spcPts val="0"/>
              </a:spcAft>
              <a:buNone/>
            </a:pPr>
            <a:r>
              <a:t/>
            </a:r>
            <a:endParaRPr sz="3500">
              <a:solidFill>
                <a:schemeClr val="dk1"/>
              </a:solidFill>
            </a:endParaRPr>
          </a:p>
          <a:p>
            <a:pPr indent="-412750" lvl="0" marL="457200" marR="0" rtl="0" algn="l">
              <a:lnSpc>
                <a:spcPct val="100000"/>
              </a:lnSpc>
              <a:spcBef>
                <a:spcPts val="0"/>
              </a:spcBef>
              <a:spcAft>
                <a:spcPts val="0"/>
              </a:spcAft>
              <a:buClr>
                <a:schemeClr val="dk1"/>
              </a:buClr>
              <a:buSzPts val="3500"/>
              <a:buAutoNum type="arabicPeriod"/>
            </a:pPr>
            <a:r>
              <a:rPr i="0" lang="en-US" sz="3500" u="none" cap="none" strike="noStrike">
                <a:solidFill>
                  <a:schemeClr val="dk1"/>
                </a:solidFill>
              </a:rPr>
              <a:t>What other resources would help?</a:t>
            </a:r>
            <a:endParaRPr i="0" sz="3500" u="none" cap="none" strike="noStrike">
              <a:solidFill>
                <a:schemeClr val="dk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1" name="Shape 661"/>
        <p:cNvGrpSpPr/>
        <p:nvPr/>
      </p:nvGrpSpPr>
      <p:grpSpPr>
        <a:xfrm>
          <a:off x="0" y="0"/>
          <a:ext cx="0" cy="0"/>
          <a:chOff x="0" y="0"/>
          <a:chExt cx="0" cy="0"/>
        </a:xfrm>
      </p:grpSpPr>
      <p:sp>
        <p:nvSpPr>
          <p:cNvPr id="662" name="Google Shape;662;g3d422ecfddc_0_479"/>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3" name="Google Shape;663;g3d422ecfddc_0_479"/>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64" name="Google Shape;664;g3d422ecfddc_0_479"/>
          <p:cNvGrpSpPr/>
          <p:nvPr/>
        </p:nvGrpSpPr>
        <p:grpSpPr>
          <a:xfrm>
            <a:off x="1303402" y="3985"/>
            <a:ext cx="9772765" cy="6858000"/>
            <a:chOff x="1303402" y="3985"/>
            <a:chExt cx="9772765" cy="6858000"/>
          </a:xfrm>
        </p:grpSpPr>
        <p:sp>
          <p:nvSpPr>
            <p:cNvPr id="665" name="Google Shape;665;g3d422ecfddc_0_479"/>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6" name="Google Shape;666;g3d422ecfddc_0_479"/>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7" name="Google Shape;667;g3d422ecfddc_0_479"/>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8" name="Google Shape;668;g3d422ecfddc_0_479"/>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9" name="Google Shape;669;g3d422ecfddc_0_479"/>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0" name="Google Shape;670;g3d422ecfddc_0_479"/>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1" name="Google Shape;671;g3d422ecfddc_0_479"/>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72" name="Google Shape;672;g3d422ecfddc_0_479"/>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eConsent</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673" name="Google Shape;673;g3d422ecfddc_0_479"/>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72"/>
                                        </p:tgtEl>
                                        <p:attrNameLst>
                                          <p:attrName>style.visibility</p:attrName>
                                        </p:attrNameLst>
                                      </p:cBhvr>
                                      <p:to>
                                        <p:strVal val="visible"/>
                                      </p:to>
                                    </p:set>
                                    <p:animEffect filter="fade" transition="in">
                                      <p:cBhvr>
                                        <p:cTn dur="1000"/>
                                        <p:tgtEl>
                                          <p:spTgt spid="672"/>
                                        </p:tgtEl>
                                      </p:cBhvr>
                                    </p:animEffect>
                                  </p:childTnLst>
                                </p:cTn>
                              </p:par>
                              <p:par>
                                <p:cTn fill="hold" nodeType="withEffect" presetClass="entr" presetID="10" presetSubtype="0">
                                  <p:stCondLst>
                                    <p:cond delay="1000"/>
                                  </p:stCondLst>
                                  <p:childTnLst>
                                    <p:set>
                                      <p:cBhvr>
                                        <p:cTn dur="1" fill="hold">
                                          <p:stCondLst>
                                            <p:cond delay="0"/>
                                          </p:stCondLst>
                                        </p:cTn>
                                        <p:tgtEl>
                                          <p:spTgt spid="673">
                                            <p:txEl>
                                              <p:pRg end="0" st="0"/>
                                            </p:txEl>
                                          </p:spTgt>
                                        </p:tgtEl>
                                        <p:attrNameLst>
                                          <p:attrName>style.visibility</p:attrName>
                                        </p:attrNameLst>
                                      </p:cBhvr>
                                      <p:to>
                                        <p:strVal val="visible"/>
                                      </p:to>
                                    </p:set>
                                    <p:animEffect filter="fade" transition="in">
                                      <p:cBhvr>
                                        <p:cTn dur="1000"/>
                                        <p:tgtEl>
                                          <p:spTgt spid="67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g3d422ecfddc_0_650"/>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latin typeface="Arial"/>
                <a:ea typeface="Arial"/>
                <a:cs typeface="Arial"/>
                <a:sym typeface="Arial"/>
              </a:rPr>
              <a:t>e-Consent</a:t>
            </a:r>
            <a:endParaRPr>
              <a:latin typeface="Arial"/>
              <a:ea typeface="Arial"/>
              <a:cs typeface="Arial"/>
              <a:sym typeface="Arial"/>
            </a:endParaRPr>
          </a:p>
        </p:txBody>
      </p:sp>
      <p:sp>
        <p:nvSpPr>
          <p:cNvPr id="680" name="Google Shape;680;g3d422ecfddc_0_650"/>
          <p:cNvSpPr txBox="1"/>
          <p:nvPr>
            <p:ph idx="1" type="body"/>
          </p:nvPr>
        </p:nvSpPr>
        <p:spPr>
          <a:xfrm>
            <a:off x="838200" y="1586625"/>
            <a:ext cx="10515600" cy="4590300"/>
          </a:xfrm>
          <a:prstGeom prst="rect">
            <a:avLst/>
          </a:prstGeom>
          <a:noFill/>
          <a:ln>
            <a:noFill/>
          </a:ln>
        </p:spPr>
        <p:txBody>
          <a:bodyPr anchorCtr="0" anchor="t" bIns="45700" lIns="91425" spcFirstLastPara="1" rIns="91425" wrap="square" tIns="45700">
            <a:normAutofit fontScale="85000" lnSpcReduction="20000"/>
          </a:bodyPr>
          <a:lstStyle/>
          <a:p>
            <a:pPr indent="-417513" lvl="0" marL="457200" rtl="0" algn="l">
              <a:lnSpc>
                <a:spcPct val="90000"/>
              </a:lnSpc>
              <a:spcBef>
                <a:spcPts val="1000"/>
              </a:spcBef>
              <a:spcAft>
                <a:spcPts val="0"/>
              </a:spcAft>
              <a:buSzPct val="125000"/>
              <a:buChar char="•"/>
            </a:pPr>
            <a:r>
              <a:rPr lang="en-US"/>
              <a:t>RedCap Electronic consent is the prefered way to collect informed consent forms for SIREN</a:t>
            </a:r>
            <a:endParaRPr/>
          </a:p>
          <a:p>
            <a:pPr indent="0" lvl="0" marL="457200" rtl="0" algn="l">
              <a:lnSpc>
                <a:spcPct val="90000"/>
              </a:lnSpc>
              <a:spcBef>
                <a:spcPts val="1000"/>
              </a:spcBef>
              <a:spcAft>
                <a:spcPts val="0"/>
              </a:spcAft>
              <a:buNone/>
            </a:pPr>
            <a:r>
              <a:t/>
            </a:r>
            <a:endParaRPr/>
          </a:p>
          <a:p>
            <a:pPr indent="-417513" lvl="0" marL="457200" rtl="0" algn="l">
              <a:lnSpc>
                <a:spcPct val="90000"/>
              </a:lnSpc>
              <a:spcBef>
                <a:spcPts val="1000"/>
              </a:spcBef>
              <a:spcAft>
                <a:spcPts val="0"/>
              </a:spcAft>
              <a:buSzPct val="125000"/>
              <a:buChar char="•"/>
            </a:pPr>
            <a:r>
              <a:rPr b="1" lang="en-US"/>
              <a:t>EFIC enrollments only</a:t>
            </a:r>
            <a:endParaRPr b="1"/>
          </a:p>
          <a:p>
            <a:pPr indent="0" lvl="0" marL="457200" rtl="0" algn="l">
              <a:lnSpc>
                <a:spcPct val="90000"/>
              </a:lnSpc>
              <a:spcBef>
                <a:spcPts val="1000"/>
              </a:spcBef>
              <a:spcAft>
                <a:spcPts val="0"/>
              </a:spcAft>
              <a:buSzPct val="64286"/>
              <a:buNone/>
            </a:pPr>
            <a:r>
              <a:t/>
            </a:r>
            <a:endParaRPr/>
          </a:p>
          <a:p>
            <a:pPr indent="-417513" lvl="0" marL="457200" rtl="0" algn="l">
              <a:lnSpc>
                <a:spcPct val="90000"/>
              </a:lnSpc>
              <a:spcBef>
                <a:spcPts val="1000"/>
              </a:spcBef>
              <a:spcAft>
                <a:spcPts val="0"/>
              </a:spcAft>
              <a:buSzPct val="125000"/>
              <a:buChar char="•"/>
            </a:pPr>
            <a:r>
              <a:rPr lang="en-US"/>
              <a:t>Best for remote verification</a:t>
            </a:r>
            <a:endParaRPr/>
          </a:p>
          <a:p>
            <a:pPr indent="0" lvl="0" marL="457200" rtl="0" algn="l">
              <a:lnSpc>
                <a:spcPct val="90000"/>
              </a:lnSpc>
              <a:spcBef>
                <a:spcPts val="1000"/>
              </a:spcBef>
              <a:spcAft>
                <a:spcPts val="0"/>
              </a:spcAft>
              <a:buSzPct val="64286"/>
              <a:buNone/>
            </a:pPr>
            <a:r>
              <a:t/>
            </a:r>
            <a:endParaRPr/>
          </a:p>
          <a:p>
            <a:pPr indent="-417513" lvl="0" marL="457200" rtl="0" algn="l">
              <a:lnSpc>
                <a:spcPct val="90000"/>
              </a:lnSpc>
              <a:spcBef>
                <a:spcPts val="1000"/>
              </a:spcBef>
              <a:spcAft>
                <a:spcPts val="0"/>
              </a:spcAft>
              <a:buSzPct val="125000"/>
              <a:buChar char="•"/>
            </a:pPr>
            <a:r>
              <a:rPr lang="en-US"/>
              <a:t>Site Specific link</a:t>
            </a:r>
            <a:endParaRPr/>
          </a:p>
          <a:p>
            <a:pPr indent="-325755" lvl="1" marL="914400" rtl="0" algn="l">
              <a:lnSpc>
                <a:spcPct val="90000"/>
              </a:lnSpc>
              <a:spcBef>
                <a:spcPts val="0"/>
              </a:spcBef>
              <a:spcAft>
                <a:spcPts val="0"/>
              </a:spcAft>
              <a:buSzPct val="75000"/>
              <a:buChar char="•"/>
            </a:pPr>
            <a:r>
              <a:rPr lang="en-US"/>
              <a:t>Will include site language</a:t>
            </a:r>
            <a:endParaRPr/>
          </a:p>
          <a:p>
            <a:pPr indent="-325755" lvl="1" marL="914400" rtl="0" algn="l">
              <a:lnSpc>
                <a:spcPct val="90000"/>
              </a:lnSpc>
              <a:spcBef>
                <a:spcPts val="0"/>
              </a:spcBef>
              <a:spcAft>
                <a:spcPts val="0"/>
              </a:spcAft>
              <a:buSzPct val="75000"/>
              <a:buChar char="•"/>
            </a:pPr>
            <a:r>
              <a:rPr lang="en-US"/>
              <a:t>Will include local HIPAA waivers and experimental bill of rights</a:t>
            </a:r>
            <a:endParaRPr/>
          </a:p>
          <a:p>
            <a:pPr indent="0" lvl="0" marL="0" rtl="0" algn="l">
              <a:lnSpc>
                <a:spcPct val="90000"/>
              </a:lnSpc>
              <a:spcBef>
                <a:spcPts val="1000"/>
              </a:spcBef>
              <a:spcAft>
                <a:spcPts val="0"/>
              </a:spcAft>
              <a:buSzPct val="64286"/>
              <a:buNone/>
            </a:pPr>
            <a:r>
              <a:t/>
            </a:r>
            <a:endParaRPr/>
          </a:p>
          <a:p>
            <a:pPr indent="-417513" lvl="0" marL="457200" rtl="0" algn="l">
              <a:lnSpc>
                <a:spcPct val="90000"/>
              </a:lnSpc>
              <a:spcBef>
                <a:spcPts val="1000"/>
              </a:spcBef>
              <a:spcAft>
                <a:spcPts val="0"/>
              </a:spcAft>
              <a:buSzPct val="125000"/>
              <a:buChar char="•"/>
            </a:pPr>
            <a:r>
              <a:rPr lang="en-US"/>
              <a:t>Part 11 compliant</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g3d460df9019_0_1"/>
          <p:cNvPicPr preferRelativeResize="0"/>
          <p:nvPr/>
        </p:nvPicPr>
        <p:blipFill>
          <a:blip r:embed="rId3">
            <a:alphaModFix/>
          </a:blip>
          <a:stretch>
            <a:fillRect/>
          </a:stretch>
        </p:blipFill>
        <p:spPr>
          <a:xfrm>
            <a:off x="4345457" y="0"/>
            <a:ext cx="7801688" cy="6858001"/>
          </a:xfrm>
          <a:prstGeom prst="rect">
            <a:avLst/>
          </a:prstGeom>
          <a:noFill/>
          <a:ln>
            <a:noFill/>
          </a:ln>
        </p:spPr>
      </p:pic>
      <p:sp>
        <p:nvSpPr>
          <p:cNvPr id="687" name="Google Shape;687;g3d460df9019_0_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Test link to be used by all sites.</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Site specific builds will have unique links in WebDCU</a:t>
            </a:r>
            <a:endParaRPr sz="2800">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g3d460df9019_0_2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In person vs over phone will dictate the attestation pathway</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Ensure correct relationship is being selected</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Participation Y/N will require a signature either way</a:t>
            </a:r>
            <a:endParaRPr sz="2800">
              <a:solidFill>
                <a:schemeClr val="dk1"/>
              </a:solidFill>
            </a:endParaRPr>
          </a:p>
        </p:txBody>
      </p:sp>
      <p:pic>
        <p:nvPicPr>
          <p:cNvPr id="694" name="Google Shape;694;g3d460df9019_0_21"/>
          <p:cNvPicPr preferRelativeResize="0"/>
          <p:nvPr/>
        </p:nvPicPr>
        <p:blipFill>
          <a:blip r:embed="rId3">
            <a:alphaModFix/>
          </a:blip>
          <a:stretch>
            <a:fillRect/>
          </a:stretch>
        </p:blipFill>
        <p:spPr>
          <a:xfrm>
            <a:off x="4275625" y="152400"/>
            <a:ext cx="7763974" cy="64492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g3d460df9019_0_29"/>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Attesttation of consent by the authorized study team member collecting consent</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If collected on paper or remote this will be sent in a seperate form</a:t>
            </a:r>
            <a:endParaRPr sz="2800">
              <a:solidFill>
                <a:schemeClr val="dk1"/>
              </a:solidFill>
            </a:endParaRPr>
          </a:p>
        </p:txBody>
      </p:sp>
      <p:pic>
        <p:nvPicPr>
          <p:cNvPr id="701" name="Google Shape;701;g3d460df9019_0_29"/>
          <p:cNvPicPr preferRelativeResize="0"/>
          <p:nvPr/>
        </p:nvPicPr>
        <p:blipFill>
          <a:blip r:embed="rId3">
            <a:alphaModFix/>
          </a:blip>
          <a:stretch>
            <a:fillRect/>
          </a:stretch>
        </p:blipFill>
        <p:spPr>
          <a:xfrm>
            <a:off x="4275625" y="152400"/>
            <a:ext cx="7763976" cy="641952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g3d460df9019_0_36"/>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Verification that selections are collect and agreement to signature</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Required for clincal trial eConsent </a:t>
            </a:r>
            <a:endParaRPr sz="2800">
              <a:solidFill>
                <a:schemeClr val="dk1"/>
              </a:solidFill>
            </a:endParaRPr>
          </a:p>
        </p:txBody>
      </p:sp>
      <p:pic>
        <p:nvPicPr>
          <p:cNvPr id="708" name="Google Shape;708;g3d460df9019_0_36"/>
          <p:cNvPicPr preferRelativeResize="0"/>
          <p:nvPr/>
        </p:nvPicPr>
        <p:blipFill>
          <a:blip r:embed="rId3">
            <a:alphaModFix/>
          </a:blip>
          <a:stretch>
            <a:fillRect/>
          </a:stretch>
        </p:blipFill>
        <p:spPr>
          <a:xfrm>
            <a:off x="4275625" y="152400"/>
            <a:ext cx="7275795" cy="655319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g3d460df9019_0_4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Copy can be sent to the signers email</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If this is a remote consent they can also download a copy</a:t>
            </a:r>
            <a:endParaRPr sz="2800">
              <a:solidFill>
                <a:schemeClr val="dk1"/>
              </a:solidFill>
            </a:endParaRPr>
          </a:p>
          <a:p>
            <a:pPr indent="0" lvl="0" marL="0" rtl="0" algn="l">
              <a:spcBef>
                <a:spcPts val="0"/>
              </a:spcBef>
              <a:spcAft>
                <a:spcPts val="0"/>
              </a:spcAft>
              <a:buNone/>
            </a:pPr>
            <a:r>
              <a:t/>
            </a:r>
            <a:endParaRPr sz="2800">
              <a:solidFill>
                <a:schemeClr val="dk1"/>
              </a:solidFill>
            </a:endParaRPr>
          </a:p>
        </p:txBody>
      </p:sp>
      <p:pic>
        <p:nvPicPr>
          <p:cNvPr id="715" name="Google Shape;715;g3d460df9019_0_44"/>
          <p:cNvPicPr preferRelativeResize="0"/>
          <p:nvPr/>
        </p:nvPicPr>
        <p:blipFill>
          <a:blip r:embed="rId3">
            <a:alphaModFix/>
          </a:blip>
          <a:stretch>
            <a:fillRect/>
          </a:stretch>
        </p:blipFill>
        <p:spPr>
          <a:xfrm>
            <a:off x="4123225" y="803750"/>
            <a:ext cx="7999950" cy="51253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g3d460df9019_0_5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All study team members with consent responsibilty will receive an email copy and notification</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Secure email sent automatically</a:t>
            </a:r>
            <a:endParaRPr sz="2800">
              <a:solidFill>
                <a:schemeClr val="dk1"/>
              </a:solidFill>
            </a:endParaRPr>
          </a:p>
          <a:p>
            <a:pPr indent="0" lvl="0" marL="0" rtl="0" algn="l">
              <a:spcBef>
                <a:spcPts val="0"/>
              </a:spcBef>
              <a:spcAft>
                <a:spcPts val="0"/>
              </a:spcAft>
              <a:buNone/>
            </a:pPr>
            <a:r>
              <a:t/>
            </a:r>
            <a:endParaRPr sz="2800">
              <a:solidFill>
                <a:schemeClr val="dk1"/>
              </a:solidFill>
            </a:endParaRPr>
          </a:p>
        </p:txBody>
      </p:sp>
      <p:pic>
        <p:nvPicPr>
          <p:cNvPr id="722" name="Google Shape;722;g3d460df9019_0_51"/>
          <p:cNvPicPr preferRelativeResize="0"/>
          <p:nvPr/>
        </p:nvPicPr>
        <p:blipFill>
          <a:blip r:embed="rId3">
            <a:alphaModFix/>
          </a:blip>
          <a:stretch>
            <a:fillRect/>
          </a:stretch>
        </p:blipFill>
        <p:spPr>
          <a:xfrm>
            <a:off x="4567900" y="275250"/>
            <a:ext cx="7102175" cy="56424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g3d460df9019_0_6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rtl="0" algn="l">
              <a:spcBef>
                <a:spcPts val="0"/>
              </a:spcBef>
              <a:spcAft>
                <a:spcPts val="0"/>
              </a:spcAft>
              <a:buClr>
                <a:schemeClr val="dk1"/>
              </a:buClr>
              <a:buSzPts val="2800"/>
              <a:buChar char="●"/>
            </a:pPr>
            <a:r>
              <a:rPr lang="en-US" sz="2800">
                <a:solidFill>
                  <a:schemeClr val="dk1"/>
                </a:solidFill>
              </a:rPr>
              <a:t>Following consent a participant contact form will be sent via email</a:t>
            </a:r>
            <a:endParaRPr sz="2800">
              <a:solidFill>
                <a:schemeClr val="dk1"/>
              </a:solidFill>
            </a:endParaRPr>
          </a:p>
        </p:txBody>
      </p:sp>
      <p:pic>
        <p:nvPicPr>
          <p:cNvPr id="729" name="Google Shape;729;g3d460df9019_0_64"/>
          <p:cNvPicPr preferRelativeResize="0"/>
          <p:nvPr/>
        </p:nvPicPr>
        <p:blipFill>
          <a:blip r:embed="rId3">
            <a:alphaModFix/>
          </a:blip>
          <a:stretch>
            <a:fillRect/>
          </a:stretch>
        </p:blipFill>
        <p:spPr>
          <a:xfrm>
            <a:off x="4588775" y="178500"/>
            <a:ext cx="6909352" cy="65532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g3d460df9019_0_58"/>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Paper and Remote Consent</a:t>
            </a:r>
            <a:endParaRPr/>
          </a:p>
        </p:txBody>
      </p:sp>
      <p:sp>
        <p:nvSpPr>
          <p:cNvPr id="736" name="Google Shape;736;g3d460df9019_0_58"/>
          <p:cNvSpPr txBox="1"/>
          <p:nvPr>
            <p:ph idx="1" type="body"/>
          </p:nvPr>
        </p:nvSpPr>
        <p:spPr>
          <a:xfrm>
            <a:off x="838200" y="1825625"/>
            <a:ext cx="10967700" cy="43512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Paritcipant contact form will ask how consent was obtained if on paper upload the scaned PDF here</a:t>
            </a:r>
            <a:endParaRPr/>
          </a:p>
          <a:p>
            <a:pPr indent="-406400" lvl="0" marL="457200" rtl="0" algn="l">
              <a:spcBef>
                <a:spcPts val="0"/>
              </a:spcBef>
              <a:spcAft>
                <a:spcPts val="0"/>
              </a:spcAft>
              <a:buSzPts val="2800"/>
              <a:buChar char="•"/>
            </a:pPr>
            <a:r>
              <a:rPr lang="en-US"/>
              <a:t>Attestation will be sent in a seperate email</a:t>
            </a:r>
            <a:endParaRPr/>
          </a:p>
          <a:p>
            <a:pPr indent="0" lvl="0" marL="0" rtl="0" algn="l">
              <a:spcBef>
                <a:spcPts val="1000"/>
              </a:spcBef>
              <a:spcAft>
                <a:spcPts val="0"/>
              </a:spcAft>
              <a:buNone/>
            </a:pPr>
            <a:r>
              <a:t/>
            </a:r>
            <a:endParaRPr/>
          </a:p>
        </p:txBody>
      </p:sp>
      <p:pic>
        <p:nvPicPr>
          <p:cNvPr id="737" name="Google Shape;737;g3d460df9019_0_58"/>
          <p:cNvPicPr preferRelativeResize="0"/>
          <p:nvPr/>
        </p:nvPicPr>
        <p:blipFill>
          <a:blip r:embed="rId3">
            <a:alphaModFix/>
          </a:blip>
          <a:stretch>
            <a:fillRect/>
          </a:stretch>
        </p:blipFill>
        <p:spPr>
          <a:xfrm>
            <a:off x="1981200" y="3307950"/>
            <a:ext cx="8229600" cy="25908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grpSp>
        <p:nvGrpSpPr>
          <p:cNvPr id="742" name="Google Shape;742;g3c2f736c8a3_0_1"/>
          <p:cNvGrpSpPr/>
          <p:nvPr/>
        </p:nvGrpSpPr>
        <p:grpSpPr>
          <a:xfrm>
            <a:off x="838200" y="1419850"/>
            <a:ext cx="10515600" cy="3755461"/>
            <a:chOff x="0" y="-312525"/>
            <a:chExt cx="10515600" cy="3755461"/>
          </a:xfrm>
        </p:grpSpPr>
        <p:sp>
          <p:nvSpPr>
            <p:cNvPr id="743" name="Google Shape;743;g3c2f736c8a3_0_1"/>
            <p:cNvSpPr/>
            <p:nvPr/>
          </p:nvSpPr>
          <p:spPr>
            <a:xfrm>
              <a:off x="0" y="-312525"/>
              <a:ext cx="10515600" cy="11121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4" name="Google Shape;744;g3c2f736c8a3_0_1"/>
            <p:cNvSpPr/>
            <p:nvPr/>
          </p:nvSpPr>
          <p:spPr>
            <a:xfrm>
              <a:off x="836323" y="3399"/>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g3c2f736c8a3_0_1"/>
            <p:cNvSpPr txBox="1"/>
            <p:nvPr/>
          </p:nvSpPr>
          <p:spPr>
            <a:xfrm>
              <a:off x="836325" y="-185825"/>
              <a:ext cx="9679200" cy="9855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lang="en-US" sz="2300">
                  <a:solidFill>
                    <a:schemeClr val="dk1"/>
                  </a:solidFill>
                </a:rPr>
                <a:t>Do VNS or VP shunts exclude patients from KESETT?</a:t>
              </a:r>
              <a:endParaRPr b="0" i="0" sz="2300" u="none" cap="none" strike="noStrike">
                <a:solidFill>
                  <a:schemeClr val="dk1"/>
                </a:solidFill>
                <a:latin typeface="Arial"/>
                <a:ea typeface="Arial"/>
                <a:cs typeface="Arial"/>
                <a:sym typeface="Arial"/>
              </a:endParaRPr>
            </a:p>
          </p:txBody>
        </p:sp>
        <p:sp>
          <p:nvSpPr>
            <p:cNvPr id="746" name="Google Shape;746;g3c2f736c8a3_0_1"/>
            <p:cNvSpPr/>
            <p:nvPr/>
          </p:nvSpPr>
          <p:spPr>
            <a:xfrm>
              <a:off x="0" y="908511"/>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7" name="Google Shape;747;g3c2f736c8a3_0_1"/>
            <p:cNvSpPr/>
            <p:nvPr/>
          </p:nvSpPr>
          <p:spPr>
            <a:xfrm>
              <a:off x="836323" y="908511"/>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8" name="Google Shape;748;g3c2f736c8a3_0_1"/>
            <p:cNvSpPr txBox="1"/>
            <p:nvPr/>
          </p:nvSpPr>
          <p:spPr>
            <a:xfrm>
              <a:off x="836323" y="908511"/>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lang="en-US" sz="2300">
                  <a:solidFill>
                    <a:schemeClr val="dk1"/>
                  </a:solidFill>
                </a:rPr>
                <a:t>How should we clean the Ceribell device?</a:t>
              </a:r>
              <a:endParaRPr b="0" sz="1800" u="none" cap="none" strike="noStrike">
                <a:solidFill>
                  <a:srgbClr val="000000"/>
                </a:solidFill>
                <a:latin typeface="Arial"/>
                <a:ea typeface="Arial"/>
                <a:cs typeface="Arial"/>
                <a:sym typeface="Arial"/>
              </a:endParaRPr>
            </a:p>
          </p:txBody>
        </p:sp>
        <p:sp>
          <p:nvSpPr>
            <p:cNvPr id="749" name="Google Shape;749;g3c2f736c8a3_0_1"/>
            <p:cNvSpPr/>
            <p:nvPr/>
          </p:nvSpPr>
          <p:spPr>
            <a:xfrm>
              <a:off x="0" y="1813624"/>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g3c2f736c8a3_0_1"/>
            <p:cNvSpPr/>
            <p:nvPr/>
          </p:nvSpPr>
          <p:spPr>
            <a:xfrm>
              <a:off x="836323" y="181362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g3c2f736c8a3_0_1"/>
            <p:cNvSpPr/>
            <p:nvPr/>
          </p:nvSpPr>
          <p:spPr>
            <a:xfrm>
              <a:off x="836323" y="2718736"/>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2" name="Google Shape;752;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latin typeface="Arial"/>
                <a:ea typeface="Arial"/>
                <a:cs typeface="Arial"/>
                <a:sym typeface="Arial"/>
              </a:rPr>
              <a:t>New FAQs</a:t>
            </a:r>
            <a:endParaRPr>
              <a:latin typeface="Arial"/>
              <a:ea typeface="Arial"/>
              <a:cs typeface="Arial"/>
              <a:sym typeface="Arial"/>
            </a:endParaRPr>
          </a:p>
        </p:txBody>
      </p:sp>
      <p:sp>
        <p:nvSpPr>
          <p:cNvPr id="753" name="Google Shape;753;g3c2f736c8a3_0_1"/>
          <p:cNvSpPr/>
          <p:nvPr/>
        </p:nvSpPr>
        <p:spPr>
          <a:xfrm>
            <a:off x="1041762" y="1789393"/>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g3c2f736c8a3_0_1"/>
          <p:cNvSpPr/>
          <p:nvPr/>
        </p:nvSpPr>
        <p:spPr>
          <a:xfrm>
            <a:off x="1041762" y="2760168"/>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5" name="Google Shape;755;g3c2f736c8a3_0_1"/>
          <p:cNvSpPr/>
          <p:nvPr/>
        </p:nvSpPr>
        <p:spPr>
          <a:xfrm>
            <a:off x="1041762" y="3730943"/>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6" name="Google Shape;756;g3c2f736c8a3_0_1"/>
          <p:cNvSpPr txBox="1"/>
          <p:nvPr/>
        </p:nvSpPr>
        <p:spPr>
          <a:xfrm>
            <a:off x="1674598" y="3567898"/>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lang="en-US" sz="2300">
                <a:solidFill>
                  <a:schemeClr val="dk1"/>
                </a:solidFill>
              </a:rPr>
              <a:t>Check out the F</a:t>
            </a:r>
            <a:r>
              <a:rPr b="0" i="0" lang="en-US" sz="2300" u="none" cap="none" strike="noStrike">
                <a:solidFill>
                  <a:schemeClr val="dk1"/>
                </a:solidFill>
                <a:latin typeface="Arial"/>
                <a:ea typeface="Arial"/>
                <a:cs typeface="Arial"/>
                <a:sym typeface="Arial"/>
              </a:rPr>
              <a:t>AQs on the website &gt; </a:t>
            </a:r>
            <a:r>
              <a:rPr b="0" i="1" lang="en-US" sz="2300" u="none" cap="none" strike="noStrike">
                <a:solidFill>
                  <a:schemeClr val="dk1"/>
                </a:solidFill>
                <a:latin typeface="Arial"/>
                <a:ea typeface="Arial"/>
                <a:cs typeface="Arial"/>
                <a:sym typeface="Arial"/>
              </a:rPr>
              <a:t>FAQs tab</a:t>
            </a:r>
            <a:endParaRPr b="0" i="1" sz="1800"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60" name="Shape 760"/>
        <p:cNvGrpSpPr/>
        <p:nvPr/>
      </p:nvGrpSpPr>
      <p:grpSpPr>
        <a:xfrm>
          <a:off x="0" y="0"/>
          <a:ext cx="0" cy="0"/>
          <a:chOff x="0" y="0"/>
          <a:chExt cx="0" cy="0"/>
        </a:xfrm>
      </p:grpSpPr>
      <p:sp>
        <p:nvSpPr>
          <p:cNvPr id="761" name="Google Shape;761;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2" name="Google Shape;762;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763" name="Google Shape;763;g3c2f736c8a3_0_1088"/>
          <p:cNvGrpSpPr/>
          <p:nvPr/>
        </p:nvGrpSpPr>
        <p:grpSpPr>
          <a:xfrm>
            <a:off x="1303402" y="3985"/>
            <a:ext cx="9772765" cy="6858000"/>
            <a:chOff x="1303402" y="3985"/>
            <a:chExt cx="9772765" cy="6858000"/>
          </a:xfrm>
        </p:grpSpPr>
        <p:sp>
          <p:nvSpPr>
            <p:cNvPr id="764" name="Google Shape;764;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5" name="Google Shape;765;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6" name="Google Shape;766;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7" name="Google Shape;767;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8" name="Google Shape;768;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9" name="Google Shape;769;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70" name="Google Shape;770;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771" name="Google Shape;771;g3c2f736c8a3_0_1088"/>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772" name="Google Shape;772;g3c2f736c8a3_0_1088"/>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Next All-site call: Friday, May 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771"/>
                                        </p:tgtEl>
                                        <p:attrNameLst>
                                          <p:attrName>style.visibility</p:attrName>
                                        </p:attrNameLst>
                                      </p:cBhvr>
                                      <p:to>
                                        <p:strVal val="visible"/>
                                      </p:to>
                                    </p:set>
                                    <p:animEffect filter="fade" transition="in">
                                      <p:cBhvr>
                                        <p:cTn dur="1000"/>
                                        <p:tgtEl>
                                          <p:spTgt spid="771"/>
                                        </p:tgtEl>
                                      </p:cBhvr>
                                    </p:animEffect>
                                  </p:childTnLst>
                                </p:cTn>
                              </p:par>
                              <p:par>
                                <p:cTn fill="hold" nodeType="withEffect" presetClass="entr" presetID="10" presetSubtype="0">
                                  <p:stCondLst>
                                    <p:cond delay="1000"/>
                                  </p:stCondLst>
                                  <p:childTnLst>
                                    <p:set>
                                      <p:cBhvr>
                                        <p:cTn dur="1" fill="hold">
                                          <p:stCondLst>
                                            <p:cond delay="0"/>
                                          </p:stCondLst>
                                        </p:cTn>
                                        <p:tgtEl>
                                          <p:spTgt spid="772">
                                            <p:txEl>
                                              <p:pRg end="0" st="0"/>
                                            </p:txEl>
                                          </p:spTgt>
                                        </p:tgtEl>
                                        <p:attrNameLst>
                                          <p:attrName>style.visibility</p:attrName>
                                        </p:attrNameLst>
                                      </p:cBhvr>
                                      <p:to>
                                        <p:strVal val="visible"/>
                                      </p:to>
                                    </p:set>
                                    <p:animEffect filter="fade" transition="in">
                                      <p:cBhvr>
                                        <p:cTn dur="1000"/>
                                        <p:tgtEl>
                                          <p:spTgt spid="77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6" name="Shape 776"/>
        <p:cNvGrpSpPr/>
        <p:nvPr/>
      </p:nvGrpSpPr>
      <p:grpSpPr>
        <a:xfrm>
          <a:off x="0" y="0"/>
          <a:ext cx="0" cy="0"/>
          <a:chOff x="0" y="0"/>
          <a:chExt cx="0" cy="0"/>
        </a:xfrm>
      </p:grpSpPr>
      <p:sp>
        <p:nvSpPr>
          <p:cNvPr id="777" name="Google Shape;777;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81" name="Shape 781"/>
        <p:cNvGrpSpPr/>
        <p:nvPr/>
      </p:nvGrpSpPr>
      <p:grpSpPr>
        <a:xfrm>
          <a:off x="0" y="0"/>
          <a:ext cx="0" cy="0"/>
          <a:chOff x="0" y="0"/>
          <a:chExt cx="0" cy="0"/>
        </a:xfrm>
      </p:grpSpPr>
      <p:sp>
        <p:nvSpPr>
          <p:cNvPr id="782" name="Google Shape;782;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3" name="Google Shape;783;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4" name="Google Shape;784;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5" name="Google Shape;785;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6" name="Google Shape;786;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7" name="Google Shape;787;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8" name="Google Shape;788;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9" name="Google Shape;789;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790" name="Google Shape;790;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94" name="Shape 794"/>
        <p:cNvGrpSpPr/>
        <p:nvPr/>
      </p:nvGrpSpPr>
      <p:grpSpPr>
        <a:xfrm>
          <a:off x="0" y="0"/>
          <a:ext cx="0" cy="0"/>
          <a:chOff x="0" y="0"/>
          <a:chExt cx="0" cy="0"/>
        </a:xfrm>
      </p:grpSpPr>
      <p:sp>
        <p:nvSpPr>
          <p:cNvPr id="795" name="Google Shape;795;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6" name="Google Shape;796;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7" name="Google Shape;797;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8" name="Google Shape;798;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9" name="Google Shape;799;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0" name="Google Shape;800;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1" name="Google Shape;801;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2" name="Google Shape;802;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803" name="Google Shape;803;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807" name="Shape 807"/>
        <p:cNvGrpSpPr/>
        <p:nvPr/>
      </p:nvGrpSpPr>
      <p:grpSpPr>
        <a:xfrm>
          <a:off x="0" y="0"/>
          <a:ext cx="0" cy="0"/>
          <a:chOff x="0" y="0"/>
          <a:chExt cx="0" cy="0"/>
        </a:xfrm>
      </p:grpSpPr>
      <p:sp>
        <p:nvSpPr>
          <p:cNvPr id="808" name="Google Shape;808;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9" name="Google Shape;809;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10" name="Google Shape;810;p31"/>
          <p:cNvGrpSpPr/>
          <p:nvPr/>
        </p:nvGrpSpPr>
        <p:grpSpPr>
          <a:xfrm>
            <a:off x="1303402" y="3985"/>
            <a:ext cx="9772765" cy="6858000"/>
            <a:chOff x="1303402" y="3985"/>
            <a:chExt cx="9772765" cy="6858000"/>
          </a:xfrm>
        </p:grpSpPr>
        <p:sp>
          <p:nvSpPr>
            <p:cNvPr id="811" name="Google Shape;811;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2" name="Google Shape;812;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3" name="Google Shape;813;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4" name="Google Shape;814;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5" name="Google Shape;815;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6" name="Google Shape;816;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7" name="Google Shape;817;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18" name="Google Shape;818;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819" name="Google Shape;819;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3" name="Shape 823"/>
        <p:cNvGrpSpPr/>
        <p:nvPr/>
      </p:nvGrpSpPr>
      <p:grpSpPr>
        <a:xfrm>
          <a:off x="0" y="0"/>
          <a:ext cx="0" cy="0"/>
          <a:chOff x="0" y="0"/>
          <a:chExt cx="0" cy="0"/>
        </a:xfrm>
      </p:grpSpPr>
      <p:sp>
        <p:nvSpPr>
          <p:cNvPr id="824" name="Google Shape;824;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825" name="Google Shape;825;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826" name="Google Shape;826;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827" name="Google Shape;827;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828" name="Google Shape;828;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2" name="Shape 832"/>
        <p:cNvGrpSpPr/>
        <p:nvPr/>
      </p:nvGrpSpPr>
      <p:grpSpPr>
        <a:xfrm>
          <a:off x="0" y="0"/>
          <a:ext cx="0" cy="0"/>
          <a:chOff x="0" y="0"/>
          <a:chExt cx="0" cy="0"/>
        </a:xfrm>
      </p:grpSpPr>
      <p:sp>
        <p:nvSpPr>
          <p:cNvPr id="833" name="Google Shape;833;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834" name="Google Shape;834;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835" name="Google Shape;835;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836" name="Google Shape;836;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0" name="Shape 840"/>
        <p:cNvGrpSpPr/>
        <p:nvPr/>
      </p:nvGrpSpPr>
      <p:grpSpPr>
        <a:xfrm>
          <a:off x="0" y="0"/>
          <a:ext cx="0" cy="0"/>
          <a:chOff x="0" y="0"/>
          <a:chExt cx="0" cy="0"/>
        </a:xfrm>
      </p:grpSpPr>
      <p:sp>
        <p:nvSpPr>
          <p:cNvPr id="841" name="Google Shape;841;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842" name="Google Shape;842;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843" name="Google Shape;843;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844" name="Google Shape;844;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845" name="Google Shape;845;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846" name="Google Shape;846;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0" name="Shape 850"/>
        <p:cNvGrpSpPr/>
        <p:nvPr/>
      </p:nvGrpSpPr>
      <p:grpSpPr>
        <a:xfrm>
          <a:off x="0" y="0"/>
          <a:ext cx="0" cy="0"/>
          <a:chOff x="0" y="0"/>
          <a:chExt cx="0" cy="0"/>
        </a:xfrm>
      </p:grpSpPr>
      <p:sp>
        <p:nvSpPr>
          <p:cNvPr id="851" name="Google Shape;851;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852" name="Google Shape;852;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853" name="Google Shape;853;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54" name="Google Shape;854;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55" name="Google Shape;855;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9" name="Shape 859"/>
        <p:cNvGrpSpPr/>
        <p:nvPr/>
      </p:nvGrpSpPr>
      <p:grpSpPr>
        <a:xfrm>
          <a:off x="0" y="0"/>
          <a:ext cx="0" cy="0"/>
          <a:chOff x="0" y="0"/>
          <a:chExt cx="0" cy="0"/>
        </a:xfrm>
      </p:grpSpPr>
      <p:sp>
        <p:nvSpPr>
          <p:cNvPr id="860" name="Google Shape;860;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861" name="Google Shape;861;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62" name="Google Shape;862;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863" name="Google Shape;863;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64" name="Google Shape;864;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65" name="Google Shape;865;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69" name="Shape 869"/>
        <p:cNvGrpSpPr/>
        <p:nvPr/>
      </p:nvGrpSpPr>
      <p:grpSpPr>
        <a:xfrm>
          <a:off x="0" y="0"/>
          <a:ext cx="0" cy="0"/>
          <a:chOff x="0" y="0"/>
          <a:chExt cx="0" cy="0"/>
        </a:xfrm>
      </p:grpSpPr>
      <p:sp>
        <p:nvSpPr>
          <p:cNvPr id="870" name="Google Shape;870;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871" name="Google Shape;871;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72" name="Google Shape;872;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873" name="Google Shape;873;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74" name="Google Shape;874;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75" name="Google Shape;875;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9" name="Shape 879"/>
        <p:cNvGrpSpPr/>
        <p:nvPr/>
      </p:nvGrpSpPr>
      <p:grpSpPr>
        <a:xfrm>
          <a:off x="0" y="0"/>
          <a:ext cx="0" cy="0"/>
          <a:chOff x="0" y="0"/>
          <a:chExt cx="0" cy="0"/>
        </a:xfrm>
      </p:grpSpPr>
      <p:sp>
        <p:nvSpPr>
          <p:cNvPr id="880" name="Google Shape;880;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881" name="Google Shape;881;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882" name="Google Shape;882;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883" name="Google Shape;883;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84" name="Google Shape;884;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85" name="Google Shape;885;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9" name="Shape 889"/>
        <p:cNvGrpSpPr/>
        <p:nvPr/>
      </p:nvGrpSpPr>
      <p:grpSpPr>
        <a:xfrm>
          <a:off x="0" y="0"/>
          <a:ext cx="0" cy="0"/>
          <a:chOff x="0" y="0"/>
          <a:chExt cx="0" cy="0"/>
        </a:xfrm>
      </p:grpSpPr>
      <p:sp>
        <p:nvSpPr>
          <p:cNvPr id="890" name="Google Shape;890;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891" name="Google Shape;891;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92" name="Google Shape;892;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893" name="Google Shape;893;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94" name="Google Shape;894;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95" name="Google Shape;895;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9" name="Shape 899"/>
        <p:cNvGrpSpPr/>
        <p:nvPr/>
      </p:nvGrpSpPr>
      <p:grpSpPr>
        <a:xfrm>
          <a:off x="0" y="0"/>
          <a:ext cx="0" cy="0"/>
          <a:chOff x="0" y="0"/>
          <a:chExt cx="0" cy="0"/>
        </a:xfrm>
      </p:grpSpPr>
      <p:sp>
        <p:nvSpPr>
          <p:cNvPr id="900" name="Google Shape;900;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901" name="Google Shape;901;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902" name="Google Shape;902;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903" name="Google Shape;903;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904" name="Google Shape;904;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905" name="Google Shape;905;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9" name="Shape 909"/>
        <p:cNvGrpSpPr/>
        <p:nvPr/>
      </p:nvGrpSpPr>
      <p:grpSpPr>
        <a:xfrm>
          <a:off x="0" y="0"/>
          <a:ext cx="0" cy="0"/>
          <a:chOff x="0" y="0"/>
          <a:chExt cx="0" cy="0"/>
        </a:xfrm>
      </p:grpSpPr>
      <p:sp>
        <p:nvSpPr>
          <p:cNvPr id="910" name="Google Shape;910;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911" name="Google Shape;911;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912" name="Google Shape;912;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6" name="Shape 916"/>
        <p:cNvGrpSpPr/>
        <p:nvPr/>
      </p:nvGrpSpPr>
      <p:grpSpPr>
        <a:xfrm>
          <a:off x="0" y="0"/>
          <a:ext cx="0" cy="0"/>
          <a:chOff x="0" y="0"/>
          <a:chExt cx="0" cy="0"/>
        </a:xfrm>
      </p:grpSpPr>
      <p:sp>
        <p:nvSpPr>
          <p:cNvPr id="917" name="Google Shape;917;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918" name="Google Shape;918;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919" name="Google Shape;919;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920" name="Google Shape;920;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4" name="Shape 924"/>
        <p:cNvGrpSpPr/>
        <p:nvPr/>
      </p:nvGrpSpPr>
      <p:grpSpPr>
        <a:xfrm>
          <a:off x="0" y="0"/>
          <a:ext cx="0" cy="0"/>
          <a:chOff x="0" y="0"/>
          <a:chExt cx="0" cy="0"/>
        </a:xfrm>
      </p:grpSpPr>
      <p:sp>
        <p:nvSpPr>
          <p:cNvPr id="925" name="Google Shape;925;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926" name="Google Shape;926;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927" name="Google Shape;927;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928" name="Google Shape;928;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32" name="Shape 932"/>
        <p:cNvGrpSpPr/>
        <p:nvPr/>
      </p:nvGrpSpPr>
      <p:grpSpPr>
        <a:xfrm>
          <a:off x="0" y="0"/>
          <a:ext cx="0" cy="0"/>
          <a:chOff x="0" y="0"/>
          <a:chExt cx="0" cy="0"/>
        </a:xfrm>
      </p:grpSpPr>
      <p:sp>
        <p:nvSpPr>
          <p:cNvPr id="933" name="Google Shape;933;g3d422ecfddc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4" name="Google Shape;934;g3d422ecfddc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35" name="Google Shape;935;g3d422ecfddc_0_0"/>
          <p:cNvGrpSpPr/>
          <p:nvPr/>
        </p:nvGrpSpPr>
        <p:grpSpPr>
          <a:xfrm>
            <a:off x="1303402" y="3985"/>
            <a:ext cx="9772765" cy="6858000"/>
            <a:chOff x="1303402" y="3985"/>
            <a:chExt cx="9772765" cy="6858000"/>
          </a:xfrm>
        </p:grpSpPr>
        <p:sp>
          <p:nvSpPr>
            <p:cNvPr id="936" name="Google Shape;936;g3d422ecfddc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7" name="Google Shape;937;g3d422ecfddc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8" name="Google Shape;938;g3d422ecfddc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9" name="Google Shape;939;g3d422ecfddc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0" name="Google Shape;940;g3d422ecfddc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1" name="Google Shape;941;g3d422ecfddc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2" name="Google Shape;942;g3d422ecfddc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43" name="Google Shape;943;g3d422ecfddc_0_0"/>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944" name="Google Shape;944;g3d422ecfddc_0_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43"/>
                                        </p:tgtEl>
                                        <p:attrNameLst>
                                          <p:attrName>style.visibility</p:attrName>
                                        </p:attrNameLst>
                                      </p:cBhvr>
                                      <p:to>
                                        <p:strVal val="visible"/>
                                      </p:to>
                                    </p:set>
                                    <p:animEffect filter="fade" transition="in">
                                      <p:cBhvr>
                                        <p:cTn dur="1000"/>
                                        <p:tgtEl>
                                          <p:spTgt spid="943"/>
                                        </p:tgtEl>
                                      </p:cBhvr>
                                    </p:animEffect>
                                  </p:childTnLst>
                                </p:cTn>
                              </p:par>
                              <p:par>
                                <p:cTn fill="hold" nodeType="withEffect" presetClass="entr" presetID="10" presetSubtype="0">
                                  <p:stCondLst>
                                    <p:cond delay="1000"/>
                                  </p:stCondLst>
                                  <p:childTnLst>
                                    <p:set>
                                      <p:cBhvr>
                                        <p:cTn dur="1" fill="hold">
                                          <p:stCondLst>
                                            <p:cond delay="0"/>
                                          </p:stCondLst>
                                        </p:cTn>
                                        <p:tgtEl>
                                          <p:spTgt spid="944">
                                            <p:txEl>
                                              <p:pRg end="0" st="0"/>
                                            </p:txEl>
                                          </p:spTgt>
                                        </p:tgtEl>
                                        <p:attrNameLst>
                                          <p:attrName>style.visibility</p:attrName>
                                        </p:attrNameLst>
                                      </p:cBhvr>
                                      <p:to>
                                        <p:strVal val="visible"/>
                                      </p:to>
                                    </p:set>
                                    <p:animEffect filter="fade" transition="in">
                                      <p:cBhvr>
                                        <p:cTn dur="1000"/>
                                        <p:tgtEl>
                                          <p:spTgt spid="94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8" name="Shape 948"/>
        <p:cNvGrpSpPr/>
        <p:nvPr/>
      </p:nvGrpSpPr>
      <p:grpSpPr>
        <a:xfrm>
          <a:off x="0" y="0"/>
          <a:ext cx="0" cy="0"/>
          <a:chOff x="0" y="0"/>
          <a:chExt cx="0" cy="0"/>
        </a:xfrm>
      </p:grpSpPr>
      <p:sp>
        <p:nvSpPr>
          <p:cNvPr id="949" name="Google Shape;949;g3d422ecfddc_0_15"/>
          <p:cNvSpPr/>
          <p:nvPr/>
        </p:nvSpPr>
        <p:spPr>
          <a:xfrm>
            <a:off x="516799" y="2444325"/>
            <a:ext cx="11675100" cy="3630900"/>
          </a:xfrm>
          <a:prstGeom prst="rightArrow">
            <a:avLst>
              <a:gd fmla="val 50000" name="adj1"/>
              <a:gd fmla="val 50000" name="adj2"/>
            </a:avLst>
          </a:prstGeom>
          <a:solidFill>
            <a:srgbClr val="E2D8EA"/>
          </a:solidFill>
          <a:ln>
            <a:noFill/>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cxnSp>
        <p:nvCxnSpPr>
          <p:cNvPr id="950" name="Google Shape;950;g3d422ecfddc_0_15"/>
          <p:cNvCxnSpPr/>
          <p:nvPr/>
        </p:nvCxnSpPr>
        <p:spPr>
          <a:xfrm flipH="1" rot="10800000">
            <a:off x="6334875" y="5039575"/>
            <a:ext cx="8700" cy="8115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650"/>
              </a:srgbClr>
            </a:outerShdw>
          </a:effectLst>
        </p:spPr>
      </p:cxnSp>
      <p:sp>
        <p:nvSpPr>
          <p:cNvPr id="951" name="Google Shape;951;g3d422ecfddc_0_15"/>
          <p:cNvSpPr/>
          <p:nvPr/>
        </p:nvSpPr>
        <p:spPr>
          <a:xfrm>
            <a:off x="591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952" name="Google Shape;952;g3d422ecfddc_0_15"/>
          <p:cNvSpPr txBox="1"/>
          <p:nvPr>
            <p:ph type="title"/>
          </p:nvPr>
        </p:nvSpPr>
        <p:spPr>
          <a:xfrm>
            <a:off x="838200" y="109331"/>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IRB Approval Process (“One-step”)</a:t>
            </a:r>
            <a:endParaRPr>
              <a:solidFill>
                <a:srgbClr val="7030A0"/>
              </a:solidFill>
            </a:endParaRPr>
          </a:p>
        </p:txBody>
      </p:sp>
      <p:sp>
        <p:nvSpPr>
          <p:cNvPr id="953" name="Google Shape;953;g3d422ecfddc_0_15"/>
          <p:cNvSpPr txBox="1"/>
          <p:nvPr/>
        </p:nvSpPr>
        <p:spPr>
          <a:xfrm>
            <a:off x="662013" y="347938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Protocol &amp; EFIC Plan Approval </a:t>
            </a:r>
            <a:endParaRPr b="0" i="0" sz="2336" u="none" cap="none" strike="noStrike">
              <a:solidFill>
                <a:schemeClr val="lt1"/>
              </a:solidFill>
              <a:latin typeface="Arial"/>
              <a:ea typeface="Arial"/>
              <a:cs typeface="Arial"/>
              <a:sym typeface="Arial"/>
            </a:endParaRPr>
          </a:p>
        </p:txBody>
      </p:sp>
      <p:sp>
        <p:nvSpPr>
          <p:cNvPr id="954" name="Google Shape;954;g3d422ecfddc_0_15"/>
          <p:cNvSpPr/>
          <p:nvPr/>
        </p:nvSpPr>
        <p:spPr>
          <a:xfrm>
            <a:off x="2862539" y="34345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955" name="Google Shape;955;g3d422ecfddc_0_15"/>
          <p:cNvSpPr txBox="1"/>
          <p:nvPr/>
        </p:nvSpPr>
        <p:spPr>
          <a:xfrm>
            <a:off x="2933502" y="350554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Local IRB Submission and Acknowledge </a:t>
            </a:r>
            <a:endParaRPr b="0" i="0" sz="2336" u="none" cap="none" strike="noStrike">
              <a:solidFill>
                <a:schemeClr val="lt1"/>
              </a:solidFill>
              <a:latin typeface="Arial"/>
              <a:ea typeface="Arial"/>
              <a:cs typeface="Arial"/>
              <a:sym typeface="Arial"/>
            </a:endParaRPr>
          </a:p>
        </p:txBody>
      </p:sp>
      <p:sp>
        <p:nvSpPr>
          <p:cNvPr id="956" name="Google Shape;956;g3d422ecfddc_0_15"/>
          <p:cNvSpPr/>
          <p:nvPr/>
        </p:nvSpPr>
        <p:spPr>
          <a:xfrm>
            <a:off x="5134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957" name="Google Shape;957;g3d422ecfddc_0_15"/>
          <p:cNvSpPr txBox="1"/>
          <p:nvPr/>
        </p:nvSpPr>
        <p:spPr>
          <a:xfrm>
            <a:off x="5384252" y="3497400"/>
            <a:ext cx="16119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Site Approval</a:t>
            </a:r>
            <a:endParaRPr b="0" i="0" sz="2336" u="none" cap="none" strike="noStrike">
              <a:solidFill>
                <a:schemeClr val="lt1"/>
              </a:solidFill>
              <a:latin typeface="Arial"/>
              <a:ea typeface="Arial"/>
              <a:cs typeface="Arial"/>
              <a:sym typeface="Arial"/>
            </a:endParaRPr>
          </a:p>
        </p:txBody>
      </p:sp>
      <p:sp>
        <p:nvSpPr>
          <p:cNvPr id="958" name="Google Shape;958;g3d422ecfddc_0_15"/>
          <p:cNvSpPr/>
          <p:nvPr/>
        </p:nvSpPr>
        <p:spPr>
          <a:xfrm>
            <a:off x="9677043" y="34082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959" name="Google Shape;959;g3d422ecfddc_0_15"/>
          <p:cNvSpPr txBox="1"/>
          <p:nvPr/>
        </p:nvSpPr>
        <p:spPr>
          <a:xfrm>
            <a:off x="9747987" y="3479373"/>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Return Site CIRB Documents to Local IRB</a:t>
            </a:r>
            <a:endParaRPr b="0" i="0" sz="2336" u="none" cap="none" strike="noStrike">
              <a:solidFill>
                <a:schemeClr val="lt1"/>
              </a:solidFill>
              <a:latin typeface="Arial"/>
              <a:ea typeface="Arial"/>
              <a:cs typeface="Arial"/>
              <a:sym typeface="Arial"/>
            </a:endParaRPr>
          </a:p>
        </p:txBody>
      </p:sp>
      <p:sp>
        <p:nvSpPr>
          <p:cNvPr id="960" name="Google Shape;960;g3d422ecfddc_0_15"/>
          <p:cNvSpPr/>
          <p:nvPr/>
        </p:nvSpPr>
        <p:spPr>
          <a:xfrm rot="488">
            <a:off x="1769227" y="1736900"/>
            <a:ext cx="2112300" cy="10902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Site </a:t>
            </a:r>
            <a:r>
              <a:rPr b="0" i="0" lang="en-US" sz="1400" u="none" cap="none" strike="noStrike">
                <a:solidFill>
                  <a:schemeClr val="lt1"/>
                </a:solidFill>
                <a:latin typeface="Arial"/>
                <a:ea typeface="Arial"/>
                <a:cs typeface="Arial"/>
                <a:sym typeface="Arial"/>
              </a:rPr>
              <a:t>submits local ICF language to CCC</a:t>
            </a:r>
            <a:endParaRPr b="0" i="0" sz="1800" u="none" cap="none" strike="noStrike">
              <a:solidFill>
                <a:schemeClr val="dk1"/>
              </a:solidFill>
              <a:latin typeface="Arial"/>
              <a:ea typeface="Arial"/>
              <a:cs typeface="Arial"/>
              <a:sym typeface="Arial"/>
            </a:endParaRPr>
          </a:p>
        </p:txBody>
      </p:sp>
      <p:cxnSp>
        <p:nvCxnSpPr>
          <p:cNvPr id="961" name="Google Shape;961;g3d422ecfddc_0_15"/>
          <p:cNvCxnSpPr>
            <a:stCxn id="960" idx="4"/>
          </p:cNvCxnSpPr>
          <p:nvPr/>
        </p:nvCxnSpPr>
        <p:spPr>
          <a:xfrm>
            <a:off x="2825227" y="2827100"/>
            <a:ext cx="16800" cy="5748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0"/>
              </a:srgbClr>
            </a:outerShdw>
          </a:effectLst>
        </p:spPr>
      </p:cxnSp>
      <p:sp>
        <p:nvSpPr>
          <p:cNvPr id="962" name="Google Shape;962;g3d422ecfddc_0_15"/>
          <p:cNvSpPr/>
          <p:nvPr/>
        </p:nvSpPr>
        <p:spPr>
          <a:xfrm>
            <a:off x="8693100" y="1717763"/>
            <a:ext cx="18384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Site information added to local ICFs</a:t>
            </a:r>
            <a:endParaRPr b="0" i="0" sz="1800" u="none" cap="none" strike="noStrike">
              <a:solidFill>
                <a:schemeClr val="dk1"/>
              </a:solidFill>
              <a:latin typeface="Arial"/>
              <a:ea typeface="Arial"/>
              <a:cs typeface="Arial"/>
              <a:sym typeface="Arial"/>
            </a:endParaRPr>
          </a:p>
        </p:txBody>
      </p:sp>
      <p:cxnSp>
        <p:nvCxnSpPr>
          <p:cNvPr id="963" name="Google Shape;963;g3d422ecfddc_0_15"/>
          <p:cNvCxnSpPr/>
          <p:nvPr/>
        </p:nvCxnSpPr>
        <p:spPr>
          <a:xfrm>
            <a:off x="9610338" y="2808274"/>
            <a:ext cx="3900" cy="4929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0"/>
              </a:srgbClr>
            </a:outerShdw>
          </a:effectLst>
        </p:spPr>
      </p:cxnSp>
      <p:sp>
        <p:nvSpPr>
          <p:cNvPr id="964" name="Google Shape;964;g3d422ecfddc_0_15"/>
          <p:cNvSpPr txBox="1"/>
          <p:nvPr/>
        </p:nvSpPr>
        <p:spPr>
          <a:xfrm>
            <a:off x="1035530" y="3262489"/>
            <a:ext cx="523200" cy="522000"/>
          </a:xfrm>
          <a:prstGeom prst="rect">
            <a:avLst/>
          </a:prstGeom>
          <a:noFill/>
          <a:ln>
            <a:noFill/>
          </a:ln>
        </p:spPr>
        <p:txBody>
          <a:bodyPr anchorCtr="0" anchor="t" bIns="76275" lIns="76275" spcFirstLastPara="1" rIns="76275" wrap="square" tIns="76275">
            <a:noAutofit/>
          </a:bodyPr>
          <a:lstStyle/>
          <a:p>
            <a:pPr indent="0" lvl="0" marL="0" marR="0" rtl="0" algn="l">
              <a:lnSpc>
                <a:spcPct val="100000"/>
              </a:lnSpc>
              <a:spcBef>
                <a:spcPts val="0"/>
              </a:spcBef>
              <a:spcAft>
                <a:spcPts val="0"/>
              </a:spcAft>
              <a:buClr>
                <a:schemeClr val="dk1"/>
              </a:buClr>
              <a:buSzPts val="3171"/>
              <a:buFont typeface="Arial"/>
              <a:buNone/>
            </a:pPr>
            <a:r>
              <a:t/>
            </a:r>
            <a:endParaRPr b="0" i="0" sz="3170" u="none" cap="none" strike="noStrike">
              <a:solidFill>
                <a:schemeClr val="dk1"/>
              </a:solidFill>
              <a:latin typeface="Arial"/>
              <a:ea typeface="Arial"/>
              <a:cs typeface="Arial"/>
              <a:sym typeface="Arial"/>
            </a:endParaRPr>
          </a:p>
        </p:txBody>
      </p:sp>
      <p:sp>
        <p:nvSpPr>
          <p:cNvPr id="965" name="Google Shape;965;g3d422ecfddc_0_15"/>
          <p:cNvSpPr/>
          <p:nvPr/>
        </p:nvSpPr>
        <p:spPr>
          <a:xfrm>
            <a:off x="5533275" y="5469175"/>
            <a:ext cx="16119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400" u="none" cap="none" strike="noStrike">
                <a:solidFill>
                  <a:schemeClr val="lt1"/>
                </a:solidFill>
                <a:latin typeface="Arial"/>
                <a:ea typeface="Arial"/>
                <a:cs typeface="Arial"/>
                <a:sym typeface="Arial"/>
              </a:rPr>
              <a:t>CCC submits site application to CIRB</a:t>
            </a:r>
            <a:endParaRPr b="0" i="0" sz="1400" u="none" cap="none" strike="noStrike">
              <a:solidFill>
                <a:schemeClr val="dk1"/>
              </a:solidFill>
              <a:latin typeface="Arial"/>
              <a:ea typeface="Arial"/>
              <a:cs typeface="Arial"/>
              <a:sym typeface="Arial"/>
            </a:endParaRPr>
          </a:p>
        </p:txBody>
      </p:sp>
      <p:sp>
        <p:nvSpPr>
          <p:cNvPr id="966" name="Google Shape;966;g3d422ecfddc_0_15"/>
          <p:cNvSpPr/>
          <p:nvPr/>
        </p:nvSpPr>
        <p:spPr>
          <a:xfrm>
            <a:off x="7405543" y="3426302"/>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967" name="Google Shape;967;g3d422ecfddc_0_15"/>
          <p:cNvSpPr txBox="1"/>
          <p:nvPr/>
        </p:nvSpPr>
        <p:spPr>
          <a:xfrm>
            <a:off x="7441037" y="3497398"/>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EFIC Activities and UAB report creation</a:t>
            </a:r>
            <a:endParaRPr b="0" i="0" sz="2336" u="none" cap="none" strike="noStrike">
              <a:solidFill>
                <a:schemeClr val="lt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1" name="Shape 971"/>
        <p:cNvGrpSpPr/>
        <p:nvPr/>
      </p:nvGrpSpPr>
      <p:grpSpPr>
        <a:xfrm>
          <a:off x="0" y="0"/>
          <a:ext cx="0" cy="0"/>
          <a:chOff x="0" y="0"/>
          <a:chExt cx="0" cy="0"/>
        </a:xfrm>
      </p:grpSpPr>
      <p:sp>
        <p:nvSpPr>
          <p:cNvPr id="972" name="Google Shape;972;g3d422ecfddc_0_37"/>
          <p:cNvSpPr/>
          <p:nvPr/>
        </p:nvSpPr>
        <p:spPr>
          <a:xfrm>
            <a:off x="2746530"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3" name="Google Shape;973;g3d422ecfddc_0_37"/>
          <p:cNvSpPr txBox="1"/>
          <p:nvPr>
            <p:ph type="title"/>
          </p:nvPr>
        </p:nvSpPr>
        <p:spPr>
          <a:xfrm>
            <a:off x="838200" y="2139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1800"/>
              <a:buFont typeface="Arial"/>
              <a:buNone/>
            </a:pPr>
            <a:r>
              <a:rPr lang="en-US">
                <a:solidFill>
                  <a:srgbClr val="7030A0"/>
                </a:solidFill>
                <a:latin typeface="Arial"/>
                <a:ea typeface="Arial"/>
                <a:cs typeface="Arial"/>
                <a:sym typeface="Arial"/>
              </a:rPr>
              <a:t>Items Complete by end of EFIC</a:t>
            </a:r>
            <a:endParaRPr>
              <a:solidFill>
                <a:srgbClr val="7030A0"/>
              </a:solidFill>
            </a:endParaRPr>
          </a:p>
        </p:txBody>
      </p:sp>
      <p:sp>
        <p:nvSpPr>
          <p:cNvPr id="974" name="Google Shape;974;g3d422ecfddc_0_37"/>
          <p:cNvSpPr txBox="1"/>
          <p:nvPr/>
        </p:nvSpPr>
        <p:spPr>
          <a:xfrm>
            <a:off x="2795138" y="2207399"/>
            <a:ext cx="2665200" cy="12291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LIRB complete and documented in WebDCU</a:t>
            </a:r>
            <a:endParaRPr b="0" i="0" sz="2200" u="none" cap="none" strike="noStrike">
              <a:solidFill>
                <a:schemeClr val="lt1"/>
              </a:solidFill>
              <a:latin typeface="Arial"/>
              <a:ea typeface="Arial"/>
              <a:cs typeface="Arial"/>
              <a:sym typeface="Arial"/>
            </a:endParaRPr>
          </a:p>
        </p:txBody>
      </p:sp>
      <p:sp>
        <p:nvSpPr>
          <p:cNvPr id="975" name="Google Shape;975;g3d422ecfddc_0_37"/>
          <p:cNvSpPr/>
          <p:nvPr/>
        </p:nvSpPr>
        <p:spPr>
          <a:xfrm>
            <a:off x="2746538" y="415307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6" name="Google Shape;976;g3d422ecfddc_0_37"/>
          <p:cNvSpPr txBox="1"/>
          <p:nvPr/>
        </p:nvSpPr>
        <p:spPr>
          <a:xfrm>
            <a:off x="2795082" y="420161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CIRB Initial site submission form completed</a:t>
            </a:r>
            <a:endParaRPr b="0" i="0" sz="1700" u="none" cap="none" strike="noStrike">
              <a:solidFill>
                <a:schemeClr val="lt1"/>
              </a:solidFill>
              <a:latin typeface="Arial"/>
              <a:ea typeface="Arial"/>
              <a:cs typeface="Arial"/>
              <a:sym typeface="Arial"/>
            </a:endParaRPr>
          </a:p>
        </p:txBody>
      </p:sp>
      <p:sp>
        <p:nvSpPr>
          <p:cNvPr id="977" name="Google Shape;977;g3d422ecfddc_0_37"/>
          <p:cNvSpPr txBox="1"/>
          <p:nvPr/>
        </p:nvSpPr>
        <p:spPr>
          <a:xfrm>
            <a:off x="7922427" y="5135846"/>
            <a:ext cx="409800" cy="4110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8" name="Google Shape;978;g3d422ecfddc_0_37"/>
          <p:cNvSpPr/>
          <p:nvPr/>
        </p:nvSpPr>
        <p:spPr>
          <a:xfrm>
            <a:off x="6634471" y="410442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79" name="Google Shape;979;g3d422ecfddc_0_37"/>
          <p:cNvSpPr txBox="1"/>
          <p:nvPr/>
        </p:nvSpPr>
        <p:spPr>
          <a:xfrm>
            <a:off x="6683016" y="415296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Local Consent language agreed upon by CCC and local IRB</a:t>
            </a:r>
            <a:endParaRPr b="0" i="0" sz="1700" u="none" cap="none" strike="noStrike">
              <a:solidFill>
                <a:schemeClr val="lt1"/>
              </a:solidFill>
              <a:latin typeface="Arial"/>
              <a:ea typeface="Arial"/>
              <a:cs typeface="Arial"/>
              <a:sym typeface="Arial"/>
            </a:endParaRPr>
          </a:p>
        </p:txBody>
      </p:sp>
      <p:sp>
        <p:nvSpPr>
          <p:cNvPr id="980" name="Google Shape;980;g3d422ecfddc_0_37"/>
          <p:cNvSpPr/>
          <p:nvPr/>
        </p:nvSpPr>
        <p:spPr>
          <a:xfrm>
            <a:off x="6683055"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1" name="Google Shape;981;g3d422ecfddc_0_37"/>
          <p:cNvSpPr txBox="1"/>
          <p:nvPr/>
        </p:nvSpPr>
        <p:spPr>
          <a:xfrm>
            <a:off x="6731666" y="2041794"/>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CC Events documented and containing requested details</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5" name="Shape 985"/>
        <p:cNvGrpSpPr/>
        <p:nvPr/>
      </p:nvGrpSpPr>
      <p:grpSpPr>
        <a:xfrm>
          <a:off x="0" y="0"/>
          <a:ext cx="0" cy="0"/>
          <a:chOff x="0" y="0"/>
          <a:chExt cx="0" cy="0"/>
        </a:xfrm>
      </p:grpSpPr>
      <p:sp>
        <p:nvSpPr>
          <p:cNvPr id="986" name="Google Shape;986;g3d422ecfddc_0_5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t/>
            </a:r>
            <a:endParaRPr/>
          </a:p>
        </p:txBody>
      </p:sp>
      <p:sp>
        <p:nvSpPr>
          <p:cNvPr id="987" name="Google Shape;987;g3d422ecfddc_0_50"/>
          <p:cNvSpPr txBox="1"/>
          <p:nvPr>
            <p:ph idx="1" type="body"/>
          </p:nvPr>
        </p:nvSpPr>
        <p:spPr>
          <a:xfrm>
            <a:off x="415600" y="1536633"/>
            <a:ext cx="11360700" cy="42507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988" name="Google Shape;988;g3d422ecfddc_0_5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989" name="Google Shape;989;g3d422ecfddc_0_5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990" name="Google Shape;990;g3d422ecfddc_0_5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991" name="Google Shape;991;g3d422ecfddc_0_50"/>
          <p:cNvPicPr preferRelativeResize="0"/>
          <p:nvPr/>
        </p:nvPicPr>
        <p:blipFill rotWithShape="1">
          <a:blip r:embed="rId5">
            <a:alphaModFix/>
          </a:blip>
          <a:srcRect b="0" l="0" r="0" t="0"/>
          <a:stretch/>
        </p:blipFill>
        <p:spPr>
          <a:xfrm>
            <a:off x="415600" y="643684"/>
            <a:ext cx="11360799" cy="51942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5" name="Shape 995"/>
        <p:cNvGrpSpPr/>
        <p:nvPr/>
      </p:nvGrpSpPr>
      <p:grpSpPr>
        <a:xfrm>
          <a:off x="0" y="0"/>
          <a:ext cx="0" cy="0"/>
          <a:chOff x="0" y="0"/>
          <a:chExt cx="0" cy="0"/>
        </a:xfrm>
      </p:grpSpPr>
      <p:sp>
        <p:nvSpPr>
          <p:cNvPr id="996" name="Google Shape;996;g3d422ecfddc_0_5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997" name="Google Shape;997;g3d422ecfddc_0_5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Steps 1 &amp; 2 in WebDCU v1 &gt; SIREN:</a:t>
            </a:r>
            <a:endParaRPr/>
          </a:p>
          <a:p>
            <a:pPr indent="0" lvl="0" marL="0" rtl="0" algn="l">
              <a:lnSpc>
                <a:spcPct val="90000"/>
              </a:lnSpc>
              <a:spcBef>
                <a:spcPts val="1600"/>
              </a:spcBef>
              <a:spcAft>
                <a:spcPts val="1600"/>
              </a:spcAft>
              <a:buClr>
                <a:schemeClr val="dk1"/>
              </a:buClr>
              <a:buSzPts val="1800"/>
              <a:buNone/>
            </a:pPr>
            <a:r>
              <a:t/>
            </a:r>
            <a:endParaRPr/>
          </a:p>
        </p:txBody>
      </p:sp>
      <p:sp>
        <p:nvSpPr>
          <p:cNvPr id="998" name="Google Shape;998;g3d422ecfddc_0_59"/>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999" name="Google Shape;999;g3d422ecfddc_0_59"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00" name="Google Shape;1000;g3d422ecfddc_0_59"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01" name="Google Shape;1001;g3d422ecfddc_0_59"/>
          <p:cNvPicPr preferRelativeResize="0"/>
          <p:nvPr/>
        </p:nvPicPr>
        <p:blipFill rotWithShape="1">
          <a:blip r:embed="rId5">
            <a:alphaModFix/>
          </a:blip>
          <a:srcRect b="0" l="0" r="0" t="0"/>
          <a:stretch/>
        </p:blipFill>
        <p:spPr>
          <a:xfrm>
            <a:off x="1344325" y="2151425"/>
            <a:ext cx="9503351" cy="371792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05" name="Shape 1005"/>
        <p:cNvGrpSpPr/>
        <p:nvPr/>
      </p:nvGrpSpPr>
      <p:grpSpPr>
        <a:xfrm>
          <a:off x="0" y="0"/>
          <a:ext cx="0" cy="0"/>
          <a:chOff x="0" y="0"/>
          <a:chExt cx="0" cy="0"/>
        </a:xfrm>
      </p:grpSpPr>
      <p:sp>
        <p:nvSpPr>
          <p:cNvPr id="1006" name="Google Shape;1006;g3d422ecfddc_0_6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39285"/>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1007" name="Google Shape;1007;g3d422ecfddc_0_6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 3 in WebDCU v2 &gt; KESETT:</a:t>
            </a:r>
            <a:endParaRPr/>
          </a:p>
          <a:p>
            <a:pPr indent="0" lvl="0" marL="0" rtl="0" algn="l">
              <a:lnSpc>
                <a:spcPct val="90000"/>
              </a:lnSpc>
              <a:spcBef>
                <a:spcPts val="1600"/>
              </a:spcBef>
              <a:spcAft>
                <a:spcPts val="1600"/>
              </a:spcAft>
              <a:buClr>
                <a:schemeClr val="dk1"/>
              </a:buClr>
              <a:buSzPts val="1100"/>
              <a:buNone/>
            </a:pPr>
            <a:r>
              <a:t/>
            </a:r>
            <a:endParaRPr/>
          </a:p>
        </p:txBody>
      </p:sp>
      <p:sp>
        <p:nvSpPr>
          <p:cNvPr id="1008" name="Google Shape;1008;g3d422ecfddc_0_6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009" name="Google Shape;1009;g3d422ecfddc_0_68"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010" name="Google Shape;1010;g3d422ecfddc_0_68"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011" name="Google Shape;1011;g3d422ecfddc_0_68"/>
          <p:cNvPicPr preferRelativeResize="0"/>
          <p:nvPr/>
        </p:nvPicPr>
        <p:blipFill rotWithShape="1">
          <a:blip r:embed="rId5">
            <a:alphaModFix/>
          </a:blip>
          <a:srcRect b="0" l="0" r="14690" t="0"/>
          <a:stretch/>
        </p:blipFill>
        <p:spPr>
          <a:xfrm>
            <a:off x="681500" y="2217350"/>
            <a:ext cx="10747927" cy="333117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5" name="Shape 1015"/>
        <p:cNvGrpSpPr/>
        <p:nvPr/>
      </p:nvGrpSpPr>
      <p:grpSpPr>
        <a:xfrm>
          <a:off x="0" y="0"/>
          <a:ext cx="0" cy="0"/>
          <a:chOff x="0" y="0"/>
          <a:chExt cx="0" cy="0"/>
        </a:xfrm>
      </p:grpSpPr>
      <p:sp>
        <p:nvSpPr>
          <p:cNvPr id="1016" name="Google Shape;1016;g3d422ecfddc_0_77"/>
          <p:cNvSpPr txBox="1"/>
          <p:nvPr>
            <p:ph type="title"/>
          </p:nvPr>
        </p:nvSpPr>
        <p:spPr>
          <a:xfrm>
            <a:off x="429623" y="1481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Initial Site Submission Table Tips</a:t>
            </a:r>
            <a:endParaRPr>
              <a:solidFill>
                <a:srgbClr val="743192"/>
              </a:solidFill>
              <a:latin typeface="Arial"/>
              <a:ea typeface="Arial"/>
              <a:cs typeface="Arial"/>
              <a:sym typeface="Arial"/>
            </a:endParaRPr>
          </a:p>
        </p:txBody>
      </p:sp>
      <p:pic>
        <p:nvPicPr>
          <p:cNvPr descr="A close-up of a logo&#10;&#10;AI-generated content may be incorrect." id="1017" name="Google Shape;1017;g3d422ecfddc_0_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18" name="Google Shape;1018;g3d422ecfddc_0_77"/>
          <p:cNvSpPr txBox="1"/>
          <p:nvPr/>
        </p:nvSpPr>
        <p:spPr>
          <a:xfrm>
            <a:off x="526942" y="1677253"/>
            <a:ext cx="11138100" cy="2678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Refer to the KESETT Regulatory Document Approval Parameters guide </a:t>
            </a:r>
            <a:endParaRPr b="1"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Q120: </a:t>
            </a:r>
            <a:r>
              <a:rPr b="0" i="1" lang="en-US" sz="3000" u="none" cap="none" strike="noStrike">
                <a:solidFill>
                  <a:schemeClr val="dk1"/>
                </a:solidFill>
                <a:latin typeface="Arial"/>
                <a:ea typeface="Arial"/>
                <a:cs typeface="Arial"/>
                <a:sym typeface="Arial"/>
              </a:rPr>
              <a:t>In which therapeutic areas does the investigator have research experience?</a:t>
            </a:r>
            <a:endParaRPr b="0" i="1"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Select from list of choices in Reg Doc Approval Parameters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22" name="Shape 1022"/>
        <p:cNvGrpSpPr/>
        <p:nvPr/>
      </p:nvGrpSpPr>
      <p:grpSpPr>
        <a:xfrm>
          <a:off x="0" y="0"/>
          <a:ext cx="0" cy="0"/>
          <a:chOff x="0" y="0"/>
          <a:chExt cx="0" cy="0"/>
        </a:xfrm>
      </p:grpSpPr>
      <p:sp>
        <p:nvSpPr>
          <p:cNvPr id="1023" name="Google Shape;1023;g3d422ecfddc_0_83"/>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4" name="Google Shape;1024;g3d422ecfddc_0_83"/>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025" name="Google Shape;1025;g3d422ecfddc_0_83"/>
          <p:cNvGrpSpPr/>
          <p:nvPr/>
        </p:nvGrpSpPr>
        <p:grpSpPr>
          <a:xfrm>
            <a:off x="1303402" y="3985"/>
            <a:ext cx="9772765" cy="6858000"/>
            <a:chOff x="1303402" y="3985"/>
            <a:chExt cx="9772765" cy="6858000"/>
          </a:xfrm>
        </p:grpSpPr>
        <p:sp>
          <p:nvSpPr>
            <p:cNvPr id="1026" name="Google Shape;1026;g3d422ecfddc_0_83"/>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7" name="Google Shape;1027;g3d422ecfddc_0_83"/>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8" name="Google Shape;1028;g3d422ecfddc_0_83"/>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9" name="Google Shape;1029;g3d422ecfddc_0_83"/>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0" name="Google Shape;1030;g3d422ecfddc_0_83"/>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1" name="Google Shape;1031;g3d422ecfddc_0_83"/>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2" name="Google Shape;1032;g3d422ecfddc_0_83"/>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033" name="Google Shape;1033;g3d422ecfddc_0_83"/>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034" name="Google Shape;1034;g3d422ecfddc_0_83"/>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033"/>
                                        </p:tgtEl>
                                        <p:attrNameLst>
                                          <p:attrName>style.visibility</p:attrName>
                                        </p:attrNameLst>
                                      </p:cBhvr>
                                      <p:to>
                                        <p:strVal val="visible"/>
                                      </p:to>
                                    </p:set>
                                    <p:animEffect filter="fade" transition="in">
                                      <p:cBhvr>
                                        <p:cTn dur="1000"/>
                                        <p:tgtEl>
                                          <p:spTgt spid="1033"/>
                                        </p:tgtEl>
                                      </p:cBhvr>
                                    </p:animEffect>
                                  </p:childTnLst>
                                </p:cTn>
                              </p:par>
                              <p:par>
                                <p:cTn fill="hold" nodeType="withEffect" presetClass="entr" presetID="10" presetSubtype="0">
                                  <p:stCondLst>
                                    <p:cond delay="1000"/>
                                  </p:stCondLst>
                                  <p:childTnLst>
                                    <p:set>
                                      <p:cBhvr>
                                        <p:cTn dur="1" fill="hold">
                                          <p:stCondLst>
                                            <p:cond delay="0"/>
                                          </p:stCondLst>
                                        </p:cTn>
                                        <p:tgtEl>
                                          <p:spTgt spid="1034">
                                            <p:txEl>
                                              <p:pRg end="0" st="0"/>
                                            </p:txEl>
                                          </p:spTgt>
                                        </p:tgtEl>
                                        <p:attrNameLst>
                                          <p:attrName>style.visibility</p:attrName>
                                        </p:attrNameLst>
                                      </p:cBhvr>
                                      <p:to>
                                        <p:strVal val="visible"/>
                                      </p:to>
                                    </p:set>
                                    <p:animEffect filter="fade" transition="in">
                                      <p:cBhvr>
                                        <p:cTn dur="1000"/>
                                        <p:tgtEl>
                                          <p:spTgt spid="103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8" name="Shape 1038"/>
        <p:cNvGrpSpPr/>
        <p:nvPr/>
      </p:nvGrpSpPr>
      <p:grpSpPr>
        <a:xfrm>
          <a:off x="0" y="0"/>
          <a:ext cx="0" cy="0"/>
          <a:chOff x="0" y="0"/>
          <a:chExt cx="0" cy="0"/>
        </a:xfrm>
      </p:grpSpPr>
      <p:sp>
        <p:nvSpPr>
          <p:cNvPr id="1039" name="Google Shape;1039;g3d422ecfddc_0_9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1040" name="Google Shape;1040;g3d422ecfddc_0_98"/>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1041" name="Google Shape;1041;g3d422ecfddc_0_98"/>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1042" name="Google Shape;1042;g3d422ecfddc_0_98"/>
          <p:cNvGrpSpPr/>
          <p:nvPr/>
        </p:nvGrpSpPr>
        <p:grpSpPr>
          <a:xfrm>
            <a:off x="839788" y="1740454"/>
            <a:ext cx="10512423" cy="4382037"/>
            <a:chOff x="0" y="2141"/>
            <a:chExt cx="10512423" cy="4382037"/>
          </a:xfrm>
        </p:grpSpPr>
        <p:sp>
          <p:nvSpPr>
            <p:cNvPr id="1043" name="Google Shape;1043;g3d422ecfddc_0_98"/>
            <p:cNvSpPr/>
            <p:nvPr/>
          </p:nvSpPr>
          <p:spPr>
            <a:xfrm rot="5400000">
              <a:off x="6583023" y="-2655204"/>
              <a:ext cx="1130700" cy="6728100"/>
            </a:xfrm>
            <a:prstGeom prst="round2SameRect">
              <a:avLst>
                <a:gd fmla="val 16667" name="adj1"/>
                <a:gd fmla="val 0" name="adj2"/>
              </a:avLst>
            </a:prstGeom>
            <a:solidFill>
              <a:srgbClr val="E2D8EA">
                <a:alpha val="89410"/>
              </a:srgbClr>
            </a:solidFill>
            <a:ln cap="flat" cmpd="sng" w="25400">
              <a:solidFill>
                <a:srgbClr val="E2D8EA">
                  <a:alpha val="8941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4" name="Google Shape;1044;g3d422ecfddc_0_98"/>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1045" name="Google Shape;1045;g3d422ecfddc_0_98"/>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6" name="Google Shape;1046;g3d422ecfddc_0_98"/>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1047" name="Google Shape;1047;g3d422ecfddc_0_98"/>
            <p:cNvSpPr/>
            <p:nvPr/>
          </p:nvSpPr>
          <p:spPr>
            <a:xfrm rot="5400000">
              <a:off x="6583023" y="-1170985"/>
              <a:ext cx="1130700" cy="6728100"/>
            </a:xfrm>
            <a:prstGeom prst="round2SameRect">
              <a:avLst>
                <a:gd fmla="val 16667" name="adj1"/>
                <a:gd fmla="val 0" name="adj2"/>
              </a:avLst>
            </a:prstGeom>
            <a:solidFill>
              <a:srgbClr val="E2D8EA">
                <a:alpha val="89410"/>
              </a:srgbClr>
            </a:solidFill>
            <a:ln cap="flat" cmpd="sng" w="25400">
              <a:solidFill>
                <a:srgbClr val="E2D8EA">
                  <a:alpha val="8941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48" name="Google Shape;1048;g3d422ecfddc_0_98"/>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1049" name="Google Shape;1049;g3d422ecfddc_0_98"/>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0" name="Google Shape;1050;g3d422ecfddc_0_98"/>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1051" name="Google Shape;1051;g3d422ecfddc_0_98"/>
            <p:cNvSpPr/>
            <p:nvPr/>
          </p:nvSpPr>
          <p:spPr>
            <a:xfrm rot="5400000">
              <a:off x="6583023" y="313232"/>
              <a:ext cx="1130700" cy="6728100"/>
            </a:xfrm>
            <a:prstGeom prst="round2SameRect">
              <a:avLst>
                <a:gd fmla="val 16667" name="adj1"/>
                <a:gd fmla="val 0" name="adj2"/>
              </a:avLst>
            </a:prstGeom>
            <a:solidFill>
              <a:srgbClr val="E2D8EA">
                <a:alpha val="89410"/>
              </a:srgbClr>
            </a:solidFill>
            <a:ln cap="flat" cmpd="sng" w="25400">
              <a:solidFill>
                <a:srgbClr val="E2D8EA">
                  <a:alpha val="8941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2" name="Google Shape;1052;g3d422ecfddc_0_98"/>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1053" name="Google Shape;1053;g3d422ecfddc_0_98"/>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4" name="Google Shape;1054;g3d422ecfddc_0_98"/>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1055" name="Google Shape;1055;g3d422ecfddc_0_98"/>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9" name="Shape 1059"/>
        <p:cNvGrpSpPr/>
        <p:nvPr/>
      </p:nvGrpSpPr>
      <p:grpSpPr>
        <a:xfrm>
          <a:off x="0" y="0"/>
          <a:ext cx="0" cy="0"/>
          <a:chOff x="0" y="0"/>
          <a:chExt cx="0" cy="0"/>
        </a:xfrm>
      </p:grpSpPr>
      <p:sp>
        <p:nvSpPr>
          <p:cNvPr id="1060" name="Google Shape;1060;g3d422ecfddc_0_11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1061" name="Google Shape;1061;g3d422ecfddc_0_1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62" name="Google Shape;1062;g3d422ecfddc_0_118"/>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extened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67" name="Shape 1067"/>
        <p:cNvGrpSpPr/>
        <p:nvPr/>
      </p:nvGrpSpPr>
      <p:grpSpPr>
        <a:xfrm>
          <a:off x="0" y="0"/>
          <a:ext cx="0" cy="0"/>
          <a:chOff x="0" y="0"/>
          <a:chExt cx="0" cy="0"/>
        </a:xfrm>
      </p:grpSpPr>
      <p:sp>
        <p:nvSpPr>
          <p:cNvPr id="1068" name="Google Shape;1068;g3d422ecfddc_0_124"/>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3" name="Shape 1073"/>
        <p:cNvGrpSpPr/>
        <p:nvPr/>
      </p:nvGrpSpPr>
      <p:grpSpPr>
        <a:xfrm>
          <a:off x="0" y="0"/>
          <a:ext cx="0" cy="0"/>
          <a:chOff x="0" y="0"/>
          <a:chExt cx="0" cy="0"/>
        </a:xfrm>
      </p:grpSpPr>
      <p:sp>
        <p:nvSpPr>
          <p:cNvPr id="1074" name="Google Shape;1074;g3d422ecfddc_0_129"/>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78" name="Shape 1078"/>
        <p:cNvGrpSpPr/>
        <p:nvPr/>
      </p:nvGrpSpPr>
      <p:grpSpPr>
        <a:xfrm>
          <a:off x="0" y="0"/>
          <a:ext cx="0" cy="0"/>
          <a:chOff x="0" y="0"/>
          <a:chExt cx="0" cy="0"/>
        </a:xfrm>
      </p:grpSpPr>
      <p:sp>
        <p:nvSpPr>
          <p:cNvPr id="1079" name="Google Shape;1079;g3d422ecfddc_0_13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1080" name="Google Shape;1080;g3d422ecfddc_0_13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81" name="Google Shape;1081;g3d422ecfddc_0_134"/>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Event documentation entered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85" name="Shape 1085"/>
        <p:cNvGrpSpPr/>
        <p:nvPr/>
      </p:nvGrpSpPr>
      <p:grpSpPr>
        <a:xfrm>
          <a:off x="0" y="0"/>
          <a:ext cx="0" cy="0"/>
          <a:chOff x="0" y="0"/>
          <a:chExt cx="0" cy="0"/>
        </a:xfrm>
      </p:grpSpPr>
      <p:sp>
        <p:nvSpPr>
          <p:cNvPr id="1086" name="Google Shape;1086;g3d422ecfddc_0_14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87" name="Google Shape;1087;g3d422ecfddc_0_140"/>
          <p:cNvGrpSpPr/>
          <p:nvPr/>
        </p:nvGrpSpPr>
        <p:grpSpPr>
          <a:xfrm>
            <a:off x="82" y="1216597"/>
            <a:ext cx="731548" cy="673456"/>
            <a:chOff x="3940602" y="308034"/>
            <a:chExt cx="2116748" cy="3429000"/>
          </a:xfrm>
        </p:grpSpPr>
        <p:sp>
          <p:nvSpPr>
            <p:cNvPr id="1088" name="Google Shape;1088;g3d422ecfddc_0_140"/>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89" name="Google Shape;1089;g3d422ecfddc_0_140"/>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0" name="Google Shape;1090;g3d422ecfddc_0_140"/>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91" name="Google Shape;1091;g3d422ecfddc_0_140"/>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92" name="Google Shape;1092;g3d422ecfddc_0_140"/>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1093" name="Google Shape;1093;g3d422ecfddc_0_140"/>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1094" name="Google Shape;1094;g3d422ecfddc_0_140"/>
          <p:cNvGrpSpPr/>
          <p:nvPr/>
        </p:nvGrpSpPr>
        <p:grpSpPr>
          <a:xfrm>
            <a:off x="911790" y="3024969"/>
            <a:ext cx="10364213" cy="3195001"/>
            <a:chOff x="7188" y="7450"/>
            <a:chExt cx="10364213" cy="3195001"/>
          </a:xfrm>
        </p:grpSpPr>
        <p:sp>
          <p:nvSpPr>
            <p:cNvPr id="1095" name="Google Shape;1095;g3d422ecfddc_0_140"/>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1096" name="Google Shape;1096;g3d422ecfddc_0_140"/>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7" name="Google Shape;1097;g3d422ecfddc_0_140"/>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1098" name="Google Shape;1098;g3d422ecfddc_0_140"/>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1099" name="Google Shape;1099;g3d422ecfddc_0_140"/>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0" name="Google Shape;1100;g3d422ecfddc_0_140"/>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1101" name="Google Shape;1101;g3d422ecfddc_0_140"/>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1102" name="Google Shape;1102;g3d422ecfddc_0_140"/>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3" name="Google Shape;1103;g3d422ecfddc_0_140"/>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1104" name="Google Shape;1104;g3d422ecfddc_0_14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08" name="Shape 1108"/>
        <p:cNvGrpSpPr/>
        <p:nvPr/>
      </p:nvGrpSpPr>
      <p:grpSpPr>
        <a:xfrm>
          <a:off x="0" y="0"/>
          <a:ext cx="0" cy="0"/>
          <a:chOff x="0" y="0"/>
          <a:chExt cx="0" cy="0"/>
        </a:xfrm>
      </p:grpSpPr>
      <p:sp>
        <p:nvSpPr>
          <p:cNvPr id="1109" name="Google Shape;1109;g3d422ecfddc_0_16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1110" name="Google Shape;1110;g3d422ecfddc_0_162"/>
          <p:cNvGrpSpPr/>
          <p:nvPr/>
        </p:nvGrpSpPr>
        <p:grpSpPr>
          <a:xfrm>
            <a:off x="838200" y="1826156"/>
            <a:ext cx="10515690" cy="4350239"/>
            <a:chOff x="0" y="531"/>
            <a:chExt cx="10515690" cy="4350239"/>
          </a:xfrm>
        </p:grpSpPr>
        <p:sp>
          <p:nvSpPr>
            <p:cNvPr id="1111" name="Google Shape;1111;g3d422ecfddc_0_162"/>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2" name="Google Shape;1112;g3d422ecfddc_0_162"/>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3" name="Google Shape;1113;g3d422ecfddc_0_162"/>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4" name="Google Shape;1114;g3d422ecfddc_0_162"/>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1115" name="Google Shape;1115;g3d422ecfddc_0_162"/>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6" name="Google Shape;1116;g3d422ecfddc_0_162"/>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7" name="Google Shape;1117;g3d422ecfddc_0_162"/>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8" name="Google Shape;1118;g3d422ecfddc_0_162"/>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1119" name="Google Shape;1119;g3d422ecfddc_0_162"/>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0" name="Google Shape;1120;g3d422ecfddc_0_162"/>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1" name="Google Shape;1121;g3d422ecfddc_0_162"/>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2" name="Google Shape;1122;g3d422ecfddc_0_162"/>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1123" name="Google Shape;1123;g3d422ecfddc_0_162"/>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27" name="Shape 1127"/>
        <p:cNvGrpSpPr/>
        <p:nvPr/>
      </p:nvGrpSpPr>
      <p:grpSpPr>
        <a:xfrm>
          <a:off x="0" y="0"/>
          <a:ext cx="0" cy="0"/>
          <a:chOff x="0" y="0"/>
          <a:chExt cx="0" cy="0"/>
        </a:xfrm>
      </p:grpSpPr>
      <p:sp>
        <p:nvSpPr>
          <p:cNvPr id="1128" name="Google Shape;1128;g3d422ecfddc_0_18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29" name="Google Shape;1129;g3d422ecfddc_0_18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1130" name="Google Shape;1130;g3d422ecfddc_0_18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1131" name="Google Shape;1131;g3d422ecfddc_0_18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32" name="Google Shape;1132;g3d422ecfddc_0_180"/>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36" name="Shape 1136"/>
        <p:cNvGrpSpPr/>
        <p:nvPr/>
      </p:nvGrpSpPr>
      <p:grpSpPr>
        <a:xfrm>
          <a:off x="0" y="0"/>
          <a:ext cx="0" cy="0"/>
          <a:chOff x="0" y="0"/>
          <a:chExt cx="0" cy="0"/>
        </a:xfrm>
      </p:grpSpPr>
      <p:sp>
        <p:nvSpPr>
          <p:cNvPr id="1137" name="Google Shape;1137;g3d422ecfddc_0_18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1138" name="Google Shape;1138;g3d422ecfddc_0_18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39" name="Google Shape;1139;g3d422ecfddc_0_188"/>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Report any additional opt-outs</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Focus group attendees - How/why they were selected</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 “why” is very important to the IRB. Please give a 2-3 sentence summary for each meeting describing the individuals that attended. </a:t>
            </a:r>
            <a:endParaRPr b="0" i="1"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Names of the groups that were invited to participate in the focus groups. </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These can be a specific organization such as an epilepsy foundation chapter, or a population targeted such as neurology clinic patients</a:t>
            </a:r>
            <a:endParaRPr b="0" i="0" sz="22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Paragraph from the local Principal Investigator</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Assessment of their </a:t>
            </a:r>
            <a:r>
              <a:rPr b="0" i="0" lang="en-US" sz="2200" u="sng" cap="none" strike="noStrike">
                <a:solidFill>
                  <a:schemeClr val="dk1"/>
                </a:solidFill>
                <a:highlight>
                  <a:srgbClr val="FFFFFF"/>
                </a:highlight>
                <a:latin typeface="Arial"/>
                <a:ea typeface="Arial"/>
                <a:cs typeface="Arial"/>
                <a:sym typeface="Arial"/>
              </a:rPr>
              <a:t>overall</a:t>
            </a:r>
            <a:r>
              <a:rPr b="0" i="0" lang="en-US" sz="2200" u="none" cap="none" strike="noStrike">
                <a:solidFill>
                  <a:schemeClr val="dk1"/>
                </a:solidFill>
                <a:highlight>
                  <a:srgbClr val="FFFFFF"/>
                </a:highlight>
                <a:latin typeface="Arial"/>
                <a:ea typeface="Arial"/>
                <a:cs typeface="Arial"/>
                <a:sym typeface="Arial"/>
              </a:rPr>
              <a:t> perspective of the community meetings, in-person events, the feedback received, and the utility of these meetings/events. </a:t>
            </a:r>
            <a:endParaRPr b="0" i="1" sz="22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4" name="Shape 1144"/>
        <p:cNvGrpSpPr/>
        <p:nvPr/>
      </p:nvGrpSpPr>
      <p:grpSpPr>
        <a:xfrm>
          <a:off x="0" y="0"/>
          <a:ext cx="0" cy="0"/>
          <a:chOff x="0" y="0"/>
          <a:chExt cx="0" cy="0"/>
        </a:xfrm>
      </p:grpSpPr>
      <p:sp>
        <p:nvSpPr>
          <p:cNvPr id="1145" name="Google Shape;1145;g3d422ecfddc_0_1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1146" name="Google Shape;1146;g3d422ecfddc_0_19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1000"/>
              </a:spcBef>
              <a:spcAft>
                <a:spcPts val="0"/>
              </a:spcAft>
              <a:buSzPct val="142857"/>
              <a:buChar char="•"/>
            </a:pPr>
            <a:r>
              <a:rPr lang="en-US"/>
              <a:t>At in person events &amp; focus groups- Reported in the CC form in WebDCU</a:t>
            </a:r>
            <a:endParaRPr/>
          </a:p>
          <a:p>
            <a:pPr indent="-457200" lvl="0" marL="457200" rtl="0" algn="l">
              <a:lnSpc>
                <a:spcPct val="90000"/>
              </a:lnSpc>
              <a:spcBef>
                <a:spcPts val="0"/>
              </a:spcBef>
              <a:spcAft>
                <a:spcPts val="0"/>
              </a:spcAft>
              <a:buSzPct val="142857"/>
              <a:buChar char="•"/>
            </a:pPr>
            <a:r>
              <a:rPr lang="en-US"/>
              <a:t>PD activities such as the social media campaign will direct to the website and your team contact information</a:t>
            </a:r>
            <a:endParaRPr/>
          </a:p>
          <a:p>
            <a:pPr indent="-457200" lvl="0" marL="457200" rtl="0" algn="l">
              <a:lnSpc>
                <a:spcPct val="90000"/>
              </a:lnSpc>
              <a:spcBef>
                <a:spcPts val="0"/>
              </a:spcBef>
              <a:spcAft>
                <a:spcPts val="0"/>
              </a:spcAft>
              <a:buSzPct val="142857"/>
              <a:buChar char="•"/>
            </a:pPr>
            <a:r>
              <a:rPr lang="en-US"/>
              <a:t>Study team should keep a list of opted-out community members to mail a wristband to. </a:t>
            </a:r>
            <a:endParaRPr/>
          </a:p>
          <a:p>
            <a:pPr indent="-457200" lvl="0" marL="457200" rtl="0" algn="l">
              <a:lnSpc>
                <a:spcPct val="90000"/>
              </a:lnSpc>
              <a:spcBef>
                <a:spcPts val="0"/>
              </a:spcBef>
              <a:spcAft>
                <a:spcPts val="0"/>
              </a:spcAft>
              <a:buSzPct val="142857"/>
              <a:buChar char="•"/>
            </a:pPr>
            <a:r>
              <a:rPr lang="en-US"/>
              <a:t>Prior to CIRB approval- Opt outs reported to the CCC in final EFIC details</a:t>
            </a:r>
            <a:endParaRPr/>
          </a:p>
          <a:p>
            <a:pPr indent="-457200" lvl="0" marL="457200" rtl="0" algn="l">
              <a:lnSpc>
                <a:spcPct val="90000"/>
              </a:lnSpc>
              <a:spcBef>
                <a:spcPts val="0"/>
              </a:spcBef>
              <a:spcAft>
                <a:spcPts val="0"/>
              </a:spcAft>
              <a:buSzPct val="142857"/>
              <a:buChar char="•"/>
            </a:pPr>
            <a:r>
              <a:rPr lang="en-US"/>
              <a:t>Post IRB approval - Maintained locally and submitted to the CIRB at yearly SCR</a:t>
            </a:r>
            <a:endParaRPr/>
          </a:p>
          <a:p>
            <a:pPr indent="-457200" lvl="0" marL="457200" rtl="0" algn="l">
              <a:lnSpc>
                <a:spcPct val="90000"/>
              </a:lnSpc>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50" name="Shape 1150"/>
        <p:cNvGrpSpPr/>
        <p:nvPr/>
      </p:nvGrpSpPr>
      <p:grpSpPr>
        <a:xfrm>
          <a:off x="0" y="0"/>
          <a:ext cx="0" cy="0"/>
          <a:chOff x="0" y="0"/>
          <a:chExt cx="0" cy="0"/>
        </a:xfrm>
      </p:grpSpPr>
      <p:sp>
        <p:nvSpPr>
          <p:cNvPr id="1151" name="Google Shape;1151;g3d422ecfddc_0_20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52" name="Google Shape;1152;g3d422ecfddc_0_20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1153" name="Google Shape;1153;g3d422ecfddc_0_20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154" name="Google Shape;1154;g3d422ecfddc_0_200"/>
          <p:cNvGrpSpPr/>
          <p:nvPr/>
        </p:nvGrpSpPr>
        <p:grpSpPr>
          <a:xfrm>
            <a:off x="4648018" y="1044232"/>
            <a:ext cx="6900600" cy="4729230"/>
            <a:chOff x="0" y="403410"/>
            <a:chExt cx="6900600" cy="4729230"/>
          </a:xfrm>
        </p:grpSpPr>
        <p:sp>
          <p:nvSpPr>
            <p:cNvPr id="1155" name="Google Shape;1155;g3d422ecfddc_0_20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6" name="Google Shape;1156;g3d422ecfddc_0_20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1157" name="Google Shape;1157;g3d422ecfddc_0_20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58" name="Google Shape;1158;g3d422ecfddc_0_20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1159" name="Google Shape;1159;g3d422ecfddc_0_20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0" name="Google Shape;1160;g3d422ecfddc_0_20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1161" name="Google Shape;1161;g3d422ecfddc_0_20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2" name="Google Shape;1162;g3d422ecfddc_0_20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66" name="Shape 1166"/>
        <p:cNvGrpSpPr/>
        <p:nvPr/>
      </p:nvGrpSpPr>
      <p:grpSpPr>
        <a:xfrm>
          <a:off x="0" y="0"/>
          <a:ext cx="0" cy="0"/>
          <a:chOff x="0" y="0"/>
          <a:chExt cx="0" cy="0"/>
        </a:xfrm>
      </p:grpSpPr>
      <p:sp>
        <p:nvSpPr>
          <p:cNvPr id="1167" name="Google Shape;1167;g3d422ecfddc_0_2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68" name="Google Shape;1168;g3d422ecfddc_0_21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1169" name="Google Shape;1169;g3d422ecfddc_0_21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10"/>
            </a:schemeClr>
          </a:solidFill>
          <a:ln cap="rnd" cmpd="sng" w="44450">
            <a:solidFill>
              <a:schemeClr val="accent2">
                <a:alpha val="7451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170" name="Google Shape;1170;g3d422ecfddc_0_215"/>
          <p:cNvGrpSpPr/>
          <p:nvPr/>
        </p:nvGrpSpPr>
        <p:grpSpPr>
          <a:xfrm>
            <a:off x="572493" y="2126781"/>
            <a:ext cx="6713700" cy="4008331"/>
            <a:chOff x="0" y="55465"/>
            <a:chExt cx="6713700" cy="4008331"/>
          </a:xfrm>
        </p:grpSpPr>
        <p:sp>
          <p:nvSpPr>
            <p:cNvPr id="1171" name="Google Shape;1171;g3d422ecfddc_0_21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2" name="Google Shape;1172;g3d422ecfddc_0_21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1173" name="Google Shape;1173;g3d422ecfddc_0_21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4" name="Google Shape;1174;g3d422ecfddc_0_21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1175" name="Google Shape;1175;g3d422ecfddc_0_21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6" name="Google Shape;1176;g3d422ecfddc_0_21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Leverage existing community relationships at your site</a:t>
              </a:r>
              <a:endParaRPr b="0" i="0" sz="1900" u="none" cap="none" strike="noStrike">
                <a:solidFill>
                  <a:schemeClr val="lt1"/>
                </a:solidFill>
                <a:latin typeface="Arial"/>
                <a:ea typeface="Arial"/>
                <a:cs typeface="Arial"/>
                <a:sym typeface="Arial"/>
              </a:endParaRPr>
            </a:p>
          </p:txBody>
        </p:sp>
        <p:sp>
          <p:nvSpPr>
            <p:cNvPr id="1177" name="Google Shape;1177;g3d422ecfddc_0_21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78" name="Google Shape;1178;g3d422ecfddc_0_21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1179" name="Google Shape;1179;g3d422ecfddc_0_21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0" name="Google Shape;1180;g3d422ecfddc_0_21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1181" name="Google Shape;1181;g3d422ecfddc_0_21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82" name="Google Shape;1182;g3d422ecfddc_0_21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1183" name="Google Shape;1183;g3d422ecfddc_0_21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1184" name="Google Shape;1184;g3d422ecfddc_0_21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8" name="Shape 1188"/>
        <p:cNvGrpSpPr/>
        <p:nvPr/>
      </p:nvGrpSpPr>
      <p:grpSpPr>
        <a:xfrm>
          <a:off x="0" y="0"/>
          <a:ext cx="0" cy="0"/>
          <a:chOff x="0" y="0"/>
          <a:chExt cx="0" cy="0"/>
        </a:xfrm>
      </p:grpSpPr>
      <p:pic>
        <p:nvPicPr>
          <p:cNvPr descr="A close-up of a logo&#10;&#10;AI-generated content may be incorrect." id="1189" name="Google Shape;1189;g3d422ecfddc_0_23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190" name="Google Shape;1190;g3d422ecfddc_0_236"/>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g3d422ecfddc_0_236"/>
          <p:cNvSpPr txBox="1"/>
          <p:nvPr/>
        </p:nvSpPr>
        <p:spPr>
          <a:xfrm>
            <a:off x="2146800" y="13456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are recent wins or challenges for EFIC activities at your site?</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95" name="Shape 1195"/>
        <p:cNvGrpSpPr/>
        <p:nvPr/>
      </p:nvGrpSpPr>
      <p:grpSpPr>
        <a:xfrm>
          <a:off x="0" y="0"/>
          <a:ext cx="0" cy="0"/>
          <a:chOff x="0" y="0"/>
          <a:chExt cx="0" cy="0"/>
        </a:xfrm>
      </p:grpSpPr>
      <p:sp>
        <p:nvSpPr>
          <p:cNvPr id="1196" name="Google Shape;1196;g3d422ecfddc_0_26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97" name="Google Shape;1197;g3d422ecfddc_0_26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98" name="Google Shape;1198;g3d422ecfddc_0_260"/>
          <p:cNvGrpSpPr/>
          <p:nvPr/>
        </p:nvGrpSpPr>
        <p:grpSpPr>
          <a:xfrm>
            <a:off x="1303402" y="3985"/>
            <a:ext cx="9772765" cy="6858000"/>
            <a:chOff x="1303402" y="3985"/>
            <a:chExt cx="9772765" cy="6858000"/>
          </a:xfrm>
        </p:grpSpPr>
        <p:sp>
          <p:nvSpPr>
            <p:cNvPr id="1199" name="Google Shape;1199;g3d422ecfddc_0_26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0" name="Google Shape;1200;g3d422ecfddc_0_26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1" name="Google Shape;1201;g3d422ecfddc_0_26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2" name="Google Shape;1202;g3d422ecfddc_0_26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3" name="Google Shape;1203;g3d422ecfddc_0_26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4" name="Google Shape;1204;g3d422ecfddc_0_26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5" name="Google Shape;1205;g3d422ecfddc_0_26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206" name="Google Shape;1206;g3d422ecfddc_0_260"/>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207" name="Google Shape;1207;g3d422ecfddc_0_26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206"/>
                                        </p:tgtEl>
                                        <p:attrNameLst>
                                          <p:attrName>style.visibility</p:attrName>
                                        </p:attrNameLst>
                                      </p:cBhvr>
                                      <p:to>
                                        <p:strVal val="visible"/>
                                      </p:to>
                                    </p:set>
                                    <p:animEffect filter="fade" transition="in">
                                      <p:cBhvr>
                                        <p:cTn dur="1000"/>
                                        <p:tgtEl>
                                          <p:spTgt spid="1206"/>
                                        </p:tgtEl>
                                      </p:cBhvr>
                                    </p:animEffect>
                                  </p:childTnLst>
                                </p:cTn>
                              </p:par>
                              <p:par>
                                <p:cTn fill="hold" nodeType="withEffect" presetClass="entr" presetID="10" presetSubtype="0">
                                  <p:stCondLst>
                                    <p:cond delay="1000"/>
                                  </p:stCondLst>
                                  <p:childTnLst>
                                    <p:set>
                                      <p:cBhvr>
                                        <p:cTn dur="1" fill="hold">
                                          <p:stCondLst>
                                            <p:cond delay="0"/>
                                          </p:stCondLst>
                                        </p:cTn>
                                        <p:tgtEl>
                                          <p:spTgt spid="1207">
                                            <p:txEl>
                                              <p:pRg end="0" st="0"/>
                                            </p:txEl>
                                          </p:spTgt>
                                        </p:tgtEl>
                                        <p:attrNameLst>
                                          <p:attrName>style.visibility</p:attrName>
                                        </p:attrNameLst>
                                      </p:cBhvr>
                                      <p:to>
                                        <p:strVal val="visible"/>
                                      </p:to>
                                    </p:set>
                                    <p:animEffect filter="fade" transition="in">
                                      <p:cBhvr>
                                        <p:cTn dur="1000"/>
                                        <p:tgtEl>
                                          <p:spTgt spid="120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1" name="Shape 1211"/>
        <p:cNvGrpSpPr/>
        <p:nvPr/>
      </p:nvGrpSpPr>
      <p:grpSpPr>
        <a:xfrm>
          <a:off x="0" y="0"/>
          <a:ext cx="0" cy="0"/>
          <a:chOff x="0" y="0"/>
          <a:chExt cx="0" cy="0"/>
        </a:xfrm>
      </p:grpSpPr>
      <p:sp>
        <p:nvSpPr>
          <p:cNvPr id="1212" name="Google Shape;1212;g3d422ecfddc_0_275"/>
          <p:cNvSpPr txBox="1"/>
          <p:nvPr>
            <p:ph type="title"/>
          </p:nvPr>
        </p:nvSpPr>
        <p:spPr>
          <a:xfrm>
            <a:off x="68385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What should we be doing?</a:t>
            </a:r>
            <a:endParaRPr b="1">
              <a:solidFill>
                <a:srgbClr val="743192"/>
              </a:solidFill>
              <a:latin typeface="Arial"/>
              <a:ea typeface="Arial"/>
              <a:cs typeface="Arial"/>
              <a:sym typeface="Arial"/>
            </a:endParaRPr>
          </a:p>
        </p:txBody>
      </p:sp>
      <p:grpSp>
        <p:nvGrpSpPr>
          <p:cNvPr id="1213" name="Google Shape;1213;g3d422ecfddc_0_275"/>
          <p:cNvGrpSpPr/>
          <p:nvPr/>
        </p:nvGrpSpPr>
        <p:grpSpPr>
          <a:xfrm>
            <a:off x="736092" y="1608162"/>
            <a:ext cx="10719900" cy="4631040"/>
            <a:chOff x="0" y="53062"/>
            <a:chExt cx="10719900" cy="4631040"/>
          </a:xfrm>
        </p:grpSpPr>
        <p:sp>
          <p:nvSpPr>
            <p:cNvPr id="1214" name="Google Shape;1214;g3d422ecfddc_0_275"/>
            <p:cNvSpPr/>
            <p:nvPr/>
          </p:nvSpPr>
          <p:spPr>
            <a:xfrm>
              <a:off x="0" y="289222"/>
              <a:ext cx="10719900" cy="403200"/>
            </a:xfrm>
            <a:prstGeom prst="rect">
              <a:avLst/>
            </a:prstGeom>
            <a:solidFill>
              <a:schemeClr val="lt1">
                <a:alpha val="89410"/>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g3d422ecfddc_0_275"/>
            <p:cNvSpPr/>
            <p:nvPr/>
          </p:nvSpPr>
          <p:spPr>
            <a:xfrm>
              <a:off x="535990" y="5306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g3d422ecfddc_0_275"/>
            <p:cNvSpPr txBox="1"/>
            <p:nvPr/>
          </p:nvSpPr>
          <p:spPr>
            <a:xfrm>
              <a:off x="559047" y="7611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Work on uploading regulatory documents</a:t>
              </a:r>
              <a:endParaRPr b="0" i="0" sz="1400" u="none" cap="none" strike="noStrike">
                <a:solidFill>
                  <a:srgbClr val="000000"/>
                </a:solidFill>
                <a:latin typeface="Arial"/>
                <a:ea typeface="Arial"/>
                <a:cs typeface="Arial"/>
                <a:sym typeface="Arial"/>
              </a:endParaRPr>
            </a:p>
          </p:txBody>
        </p:sp>
        <p:sp>
          <p:nvSpPr>
            <p:cNvPr id="1217" name="Google Shape;1217;g3d422ecfddc_0_275"/>
            <p:cNvSpPr/>
            <p:nvPr/>
          </p:nvSpPr>
          <p:spPr>
            <a:xfrm>
              <a:off x="0" y="1014982"/>
              <a:ext cx="10719900" cy="403200"/>
            </a:xfrm>
            <a:prstGeom prst="rect">
              <a:avLst/>
            </a:prstGeom>
            <a:solidFill>
              <a:schemeClr val="lt1">
                <a:alpha val="89410"/>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g3d422ecfddc_0_275"/>
            <p:cNvSpPr/>
            <p:nvPr/>
          </p:nvSpPr>
          <p:spPr>
            <a:xfrm>
              <a:off x="535990" y="77882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g3d422ecfddc_0_275"/>
            <p:cNvSpPr txBox="1"/>
            <p:nvPr/>
          </p:nvSpPr>
          <p:spPr>
            <a:xfrm>
              <a:off x="559047" y="80187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Site Addresses in WebDCUv2 - </a:t>
              </a:r>
              <a:r>
                <a:rPr b="0" i="1" lang="en-US" sz="1600" u="none" cap="none" strike="noStrike">
                  <a:solidFill>
                    <a:schemeClr val="lt1"/>
                  </a:solidFill>
                  <a:latin typeface="Arial"/>
                  <a:ea typeface="Arial"/>
                  <a:cs typeface="Arial"/>
                  <a:sym typeface="Arial"/>
                </a:rPr>
                <a:t>Site management &gt; Site Address</a:t>
              </a:r>
              <a:endParaRPr b="0" i="0" sz="1600" u="none" cap="none" strike="noStrike">
                <a:solidFill>
                  <a:schemeClr val="lt1"/>
                </a:solidFill>
                <a:latin typeface="Arial"/>
                <a:ea typeface="Arial"/>
                <a:cs typeface="Arial"/>
                <a:sym typeface="Arial"/>
              </a:endParaRPr>
            </a:p>
          </p:txBody>
        </p:sp>
        <p:sp>
          <p:nvSpPr>
            <p:cNvPr id="1220" name="Google Shape;1220;g3d422ecfddc_0_275"/>
            <p:cNvSpPr/>
            <p:nvPr/>
          </p:nvSpPr>
          <p:spPr>
            <a:xfrm>
              <a:off x="0" y="1740742"/>
              <a:ext cx="10719900" cy="403200"/>
            </a:xfrm>
            <a:prstGeom prst="rect">
              <a:avLst/>
            </a:prstGeom>
            <a:solidFill>
              <a:schemeClr val="lt1">
                <a:alpha val="89410"/>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g3d422ecfddc_0_275"/>
            <p:cNvSpPr/>
            <p:nvPr/>
          </p:nvSpPr>
          <p:spPr>
            <a:xfrm>
              <a:off x="535990" y="150458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g3d422ecfddc_0_275"/>
            <p:cNvSpPr txBox="1"/>
            <p:nvPr/>
          </p:nvSpPr>
          <p:spPr>
            <a:xfrm>
              <a:off x="559047" y="152763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Initial Site submission table </a:t>
              </a:r>
              <a:endParaRPr b="0" i="0" sz="1400" u="none" cap="none" strike="noStrike">
                <a:solidFill>
                  <a:srgbClr val="000000"/>
                </a:solidFill>
                <a:latin typeface="Arial"/>
                <a:ea typeface="Arial"/>
                <a:cs typeface="Arial"/>
                <a:sym typeface="Arial"/>
              </a:endParaRPr>
            </a:p>
          </p:txBody>
        </p:sp>
        <p:sp>
          <p:nvSpPr>
            <p:cNvPr id="1223" name="Google Shape;1223;g3d422ecfddc_0_275"/>
            <p:cNvSpPr/>
            <p:nvPr/>
          </p:nvSpPr>
          <p:spPr>
            <a:xfrm>
              <a:off x="0" y="2466502"/>
              <a:ext cx="10719900" cy="2217600"/>
            </a:xfrm>
            <a:prstGeom prst="rect">
              <a:avLst/>
            </a:prstGeom>
            <a:solidFill>
              <a:schemeClr val="lt1">
                <a:alpha val="89410"/>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g3d422ecfddc_0_275"/>
            <p:cNvSpPr txBox="1"/>
            <p:nvPr/>
          </p:nvSpPr>
          <p:spPr>
            <a:xfrm>
              <a:off x="0" y="2466502"/>
              <a:ext cx="10719900" cy="2217600"/>
            </a:xfrm>
            <a:prstGeom prst="rect">
              <a:avLst/>
            </a:prstGeom>
            <a:noFill/>
            <a:ln>
              <a:noFill/>
            </a:ln>
          </p:spPr>
          <p:txBody>
            <a:bodyPr anchorCtr="0" anchor="t" bIns="113775" lIns="831975" spcFirstLastPara="1" rIns="83197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Protocol</a:t>
              </a:r>
              <a:r>
                <a:rPr b="0" i="0" lang="en-US" sz="1600" u="none" cap="none" strike="noStrike">
                  <a:solidFill>
                    <a:schemeClr val="dk1"/>
                  </a:solidFill>
                  <a:latin typeface="Arial"/>
                  <a:ea typeface="Arial"/>
                  <a:cs typeface="Arial"/>
                  <a:sym typeface="Arial"/>
                </a:rPr>
                <a:t> – Read Protocol, IM video and quiz on the Website &gt; Upload quiz results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Data</a:t>
              </a:r>
              <a:r>
                <a:rPr b="0" i="0" lang="en-US" sz="1600" u="none" cap="none" strike="noStrike">
                  <a:solidFill>
                    <a:schemeClr val="dk1"/>
                  </a:solidFill>
                  <a:latin typeface="Arial"/>
                  <a:ea typeface="Arial"/>
                  <a:cs typeface="Arial"/>
                  <a:sym typeface="Arial"/>
                </a:rPr>
                <a:t> – IM video on the Website &gt; Upload cert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Regulatory</a:t>
              </a:r>
              <a:r>
                <a:rPr b="0" i="0" lang="en-US" sz="1600" u="none" cap="none" strike="noStrike">
                  <a:solidFill>
                    <a:schemeClr val="dk1"/>
                  </a:solidFill>
                  <a:latin typeface="Arial"/>
                  <a:ea typeface="Arial"/>
                  <a:cs typeface="Arial"/>
                  <a:sym typeface="Arial"/>
                </a:rPr>
                <a:t> – IM Video on the Website &gt; Upload cert to WebDCU</a:t>
              </a:r>
              <a:endParaRPr b="0" i="0" sz="1600" u="none" cap="none" strike="noStrike">
                <a:solidFill>
                  <a:schemeClr val="dk1"/>
                </a:solidFill>
                <a:latin typeface="Arial"/>
                <a:ea typeface="Arial"/>
                <a:cs typeface="Arial"/>
                <a:sym typeface="Arial"/>
              </a:endParaRPr>
            </a:p>
            <a:p>
              <a:pPr indent="-171450" lvl="2" marL="34290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Required for KESETT as WebDCUv2 has some new features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Pharmacy</a:t>
              </a:r>
              <a:r>
                <a:rPr b="0" i="0" lang="en-US" sz="1600" u="none" cap="none" strike="noStrike">
                  <a:solidFill>
                    <a:schemeClr val="dk1"/>
                  </a:solidFill>
                  <a:latin typeface="Arial"/>
                  <a:ea typeface="Arial"/>
                  <a:cs typeface="Arial"/>
                  <a:sym typeface="Arial"/>
                </a:rPr>
                <a:t> – Have pharmacists on the eDOA review the pharmacy manual and sign the attestation on the website &gt; Upload attestation to WebDCU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Clinical </a:t>
              </a:r>
              <a:r>
                <a:rPr b="0" i="0" lang="en-US" sz="1600" u="none" cap="none" strike="noStrike">
                  <a:solidFill>
                    <a:schemeClr val="dk1"/>
                  </a:solidFill>
                  <a:latin typeface="Arial"/>
                  <a:ea typeface="Arial"/>
                  <a:cs typeface="Arial"/>
                  <a:sym typeface="Arial"/>
                </a:rPr>
                <a:t>– Attestation by the site PI (protocol signature page) &gt; Upload to WebDCU</a:t>
              </a:r>
              <a:endParaRPr b="0" i="0" sz="1400" u="none" cap="none" strike="noStrike">
                <a:solidFill>
                  <a:srgbClr val="000000"/>
                </a:solidFill>
                <a:latin typeface="Arial"/>
                <a:ea typeface="Arial"/>
                <a:cs typeface="Arial"/>
                <a:sym typeface="Arial"/>
              </a:endParaRPr>
            </a:p>
          </p:txBody>
        </p:sp>
        <p:sp>
          <p:nvSpPr>
            <p:cNvPr id="1225" name="Google Shape;1225;g3d422ecfddc_0_275"/>
            <p:cNvSpPr/>
            <p:nvPr/>
          </p:nvSpPr>
          <p:spPr>
            <a:xfrm>
              <a:off x="535990" y="223034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g3d422ecfddc_0_275"/>
            <p:cNvSpPr txBox="1"/>
            <p:nvPr/>
          </p:nvSpPr>
          <p:spPr>
            <a:xfrm>
              <a:off x="559047" y="225339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Training</a:t>
              </a:r>
              <a:endParaRPr b="0" i="0" sz="1400" u="none" cap="none" strike="noStrike">
                <a:solidFill>
                  <a:srgbClr val="000000"/>
                </a:solidFill>
                <a:latin typeface="Arial"/>
                <a:ea typeface="Arial"/>
                <a:cs typeface="Arial"/>
                <a:sym typeface="Arial"/>
              </a:endParaRPr>
            </a:p>
          </p:txBody>
        </p:sp>
      </p:grpSp>
      <p:sp>
        <p:nvSpPr>
          <p:cNvPr id="1227" name="Google Shape;1227;g3d422ecfddc_0_275"/>
          <p:cNvSpPr/>
          <p:nvPr/>
        </p:nvSpPr>
        <p:spPr>
          <a:xfrm>
            <a:off x="1376395" y="4383197"/>
            <a:ext cx="231600" cy="783000"/>
          </a:xfrm>
          <a:prstGeom prst="leftBracket">
            <a:avLst>
              <a:gd fmla="val 8333" name="adj"/>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28" name="Google Shape;1228;g3d422ecfddc_0_275"/>
          <p:cNvSpPr txBox="1"/>
          <p:nvPr/>
        </p:nvSpPr>
        <p:spPr>
          <a:xfrm>
            <a:off x="736108" y="4513092"/>
            <a:ext cx="776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Study Team</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1229" name="Google Shape;1229;g3d422ecfddc_0_275"/>
          <p:cNvPicPr preferRelativeResize="0"/>
          <p:nvPr>
            <p:ph idx="1" type="body"/>
          </p:nvPr>
        </p:nvPicPr>
        <p:blipFill rotWithShape="1">
          <a:blip r:embed="rId3">
            <a:alphaModFix/>
          </a:blip>
          <a:srcRect b="0" l="0" r="0" t="0"/>
          <a:stretch/>
        </p:blipFill>
        <p:spPr>
          <a:xfrm>
            <a:off x="10628025" y="6103325"/>
            <a:ext cx="1369500" cy="606300"/>
          </a:xfrm>
          <a:prstGeom prst="rect">
            <a:avLst/>
          </a:prstGeom>
          <a:noFill/>
          <a:ln>
            <a:noFill/>
          </a:ln>
        </p:spPr>
      </p:pic>
      <p:sp>
        <p:nvSpPr>
          <p:cNvPr id="1230" name="Google Shape;1230;g3d422ecfddc_0_275"/>
          <p:cNvSpPr/>
          <p:nvPr/>
        </p:nvSpPr>
        <p:spPr>
          <a:xfrm>
            <a:off x="981200" y="973775"/>
            <a:ext cx="531300" cy="523200"/>
          </a:xfrm>
          <a:prstGeom prst="star4">
            <a:avLst>
              <a:gd fmla="val 125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g3d422ecfddc_0_275"/>
          <p:cNvSpPr txBox="1"/>
          <p:nvPr>
            <p:ph type="title"/>
          </p:nvPr>
        </p:nvSpPr>
        <p:spPr>
          <a:xfrm>
            <a:off x="1608000" y="796775"/>
            <a:ext cx="9348900" cy="87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sz="2400">
                <a:latin typeface="Arial"/>
                <a:ea typeface="Arial"/>
                <a:cs typeface="Arial"/>
                <a:sym typeface="Arial"/>
              </a:rPr>
              <a:t>Use the checklist! </a:t>
            </a:r>
            <a:r>
              <a:rPr i="1" lang="en-US" sz="2400" u="sng">
                <a:solidFill>
                  <a:schemeClr val="hlink"/>
                </a:solidFill>
                <a:latin typeface="Arial"/>
                <a:ea typeface="Arial"/>
                <a:cs typeface="Arial"/>
                <a:sym typeface="Arial"/>
                <a:hlinkClick r:id="rId4"/>
              </a:rPr>
              <a:t>KESETT.org</a:t>
            </a:r>
            <a:r>
              <a:rPr i="1" lang="en-US" sz="2400">
                <a:latin typeface="Arial"/>
                <a:ea typeface="Arial"/>
                <a:cs typeface="Arial"/>
                <a:sym typeface="Arial"/>
              </a:rPr>
              <a:t> &gt; Getting started &gt; Blue button </a:t>
            </a:r>
            <a:endParaRPr i="1" sz="2400">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5" name="Shape 1235"/>
        <p:cNvGrpSpPr/>
        <p:nvPr/>
      </p:nvGrpSpPr>
      <p:grpSpPr>
        <a:xfrm>
          <a:off x="0" y="0"/>
          <a:ext cx="0" cy="0"/>
          <a:chOff x="0" y="0"/>
          <a:chExt cx="0" cy="0"/>
        </a:xfrm>
      </p:grpSpPr>
      <p:sp>
        <p:nvSpPr>
          <p:cNvPr id="1236" name="Google Shape;1236;g3d422ecfddc_0_29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Site Addresses</a:t>
            </a:r>
            <a:endParaRPr>
              <a:latin typeface="Arial"/>
              <a:ea typeface="Arial"/>
              <a:cs typeface="Arial"/>
              <a:sym typeface="Arial"/>
            </a:endParaRPr>
          </a:p>
        </p:txBody>
      </p:sp>
      <p:sp>
        <p:nvSpPr>
          <p:cNvPr id="1237" name="Google Shape;1237;g3d422ecfddc_0_29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38" name="Google Shape;1238;g3d422ecfddc_0_298"/>
          <p:cNvPicPr preferRelativeResize="0"/>
          <p:nvPr/>
        </p:nvPicPr>
        <p:blipFill rotWithShape="1">
          <a:blip r:embed="rId3">
            <a:alphaModFix/>
          </a:blip>
          <a:srcRect b="0" l="0" r="0" t="25893"/>
          <a:stretch/>
        </p:blipFill>
        <p:spPr>
          <a:xfrm>
            <a:off x="415601" y="1536650"/>
            <a:ext cx="11360800" cy="2146983"/>
          </a:xfrm>
          <a:prstGeom prst="rect">
            <a:avLst/>
          </a:prstGeom>
          <a:noFill/>
          <a:ln>
            <a:noFill/>
          </a:ln>
        </p:spPr>
      </p:pic>
      <p:pic>
        <p:nvPicPr>
          <p:cNvPr id="1239" name="Google Shape;1239;g3d422ecfddc_0_298"/>
          <p:cNvPicPr preferRelativeResize="0"/>
          <p:nvPr/>
        </p:nvPicPr>
        <p:blipFill rotWithShape="1">
          <a:blip r:embed="rId4">
            <a:alphaModFix/>
          </a:blip>
          <a:srcRect b="0" l="0" r="8534" t="0"/>
          <a:stretch/>
        </p:blipFill>
        <p:spPr>
          <a:xfrm>
            <a:off x="273268" y="3850237"/>
            <a:ext cx="11645466" cy="1763993"/>
          </a:xfrm>
          <a:prstGeom prst="rect">
            <a:avLst/>
          </a:prstGeom>
          <a:noFill/>
          <a:ln>
            <a:noFill/>
          </a:ln>
        </p:spPr>
      </p:pic>
      <p:pic>
        <p:nvPicPr>
          <p:cNvPr id="1240" name="Google Shape;1240;g3d422ecfddc_0_298" title="kesett logo with eeg 3.png"/>
          <p:cNvPicPr preferRelativeResize="0"/>
          <p:nvPr/>
        </p:nvPicPr>
        <p:blipFill rotWithShape="1">
          <a:blip r:embed="rId5">
            <a:alphaModFix/>
          </a:blip>
          <a:srcRect b="0" l="0" r="0" t="0"/>
          <a:stretch/>
        </p:blipFill>
        <p:spPr>
          <a:xfrm>
            <a:off x="10090132" y="5837900"/>
            <a:ext cx="1970934" cy="928333"/>
          </a:xfrm>
          <a:prstGeom prst="rect">
            <a:avLst/>
          </a:prstGeom>
          <a:noFill/>
          <a:ln>
            <a:noFill/>
          </a:ln>
        </p:spPr>
      </p:pic>
      <p:pic>
        <p:nvPicPr>
          <p:cNvPr id="1241" name="Google Shape;1241;g3d422ecfddc_0_298" title="SIREN-Acronym Only.png"/>
          <p:cNvPicPr preferRelativeResize="0"/>
          <p:nvPr/>
        </p:nvPicPr>
        <p:blipFill rotWithShape="1">
          <a:blip r:embed="rId6">
            <a:alphaModFix/>
          </a:blip>
          <a:srcRect b="0" l="0" r="0" t="0"/>
          <a:stretch/>
        </p:blipFill>
        <p:spPr>
          <a:xfrm>
            <a:off x="0" y="5675500"/>
            <a:ext cx="2229436" cy="1253133"/>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5" name="Shape 1245"/>
        <p:cNvGrpSpPr/>
        <p:nvPr/>
      </p:nvGrpSpPr>
      <p:grpSpPr>
        <a:xfrm>
          <a:off x="0" y="0"/>
          <a:ext cx="0" cy="0"/>
          <a:chOff x="0" y="0"/>
          <a:chExt cx="0" cy="0"/>
        </a:xfrm>
      </p:grpSpPr>
      <p:sp>
        <p:nvSpPr>
          <p:cNvPr id="1246" name="Google Shape;1246;g3d422ecfddc_0_30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247" name="Google Shape;1247;g3d422ecfddc_0_307"/>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48" name="Google Shape;1248;g3d422ecfddc_0_307"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49" name="Google Shape;1249;g3d422ecfddc_0_307"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50" name="Google Shape;1250;g3d422ecfddc_0_307"/>
          <p:cNvPicPr preferRelativeResize="0"/>
          <p:nvPr/>
        </p:nvPicPr>
        <p:blipFill rotWithShape="1">
          <a:blip r:embed="rId5">
            <a:alphaModFix/>
          </a:blip>
          <a:srcRect b="0" l="0" r="13778" t="0"/>
          <a:stretch/>
        </p:blipFill>
        <p:spPr>
          <a:xfrm>
            <a:off x="746708" y="1356967"/>
            <a:ext cx="10512534" cy="4385416"/>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4" name="Shape 1254"/>
        <p:cNvGrpSpPr/>
        <p:nvPr/>
      </p:nvGrpSpPr>
      <p:grpSpPr>
        <a:xfrm>
          <a:off x="0" y="0"/>
          <a:ext cx="0" cy="0"/>
          <a:chOff x="0" y="0"/>
          <a:chExt cx="0" cy="0"/>
        </a:xfrm>
      </p:grpSpPr>
      <p:sp>
        <p:nvSpPr>
          <p:cNvPr id="1255" name="Google Shape;1255;g3d422ecfddc_0_31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256" name="Google Shape;1256;g3d422ecfddc_0_315"/>
          <p:cNvSpPr txBox="1"/>
          <p:nvPr>
            <p:ph idx="1" type="body"/>
          </p:nvPr>
        </p:nvSpPr>
        <p:spPr>
          <a:xfrm>
            <a:off x="2184400" y="1536633"/>
            <a:ext cx="7823100" cy="37983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257" name="Google Shape;1257;g3d422ecfddc_0_315"/>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58" name="Google Shape;1258;g3d422ecfddc_0_315"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59" name="Google Shape;1259;g3d422ecfddc_0_315"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60" name="Google Shape;1260;g3d422ecfddc_0_315"/>
          <p:cNvPicPr preferRelativeResize="0"/>
          <p:nvPr/>
        </p:nvPicPr>
        <p:blipFill rotWithShape="1">
          <a:blip r:embed="rId5">
            <a:alphaModFix/>
          </a:blip>
          <a:srcRect b="0" l="0" r="0" t="0"/>
          <a:stretch/>
        </p:blipFill>
        <p:spPr>
          <a:xfrm>
            <a:off x="2184400" y="1701800"/>
            <a:ext cx="7823200" cy="345440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4" name="Shape 1264"/>
        <p:cNvGrpSpPr/>
        <p:nvPr/>
      </p:nvGrpSpPr>
      <p:grpSpPr>
        <a:xfrm>
          <a:off x="0" y="0"/>
          <a:ext cx="0" cy="0"/>
          <a:chOff x="0" y="0"/>
          <a:chExt cx="0" cy="0"/>
        </a:xfrm>
      </p:grpSpPr>
      <p:sp>
        <p:nvSpPr>
          <p:cNvPr id="1265" name="Google Shape;1265;g3d422ecfddc_0_32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266" name="Google Shape;1266;g3d422ecfddc_0_324"/>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67" name="Google Shape;1267;g3d422ecfddc_0_324"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68" name="Google Shape;1268;g3d422ecfddc_0_324"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69" name="Google Shape;1269;g3d422ecfddc_0_324"/>
          <p:cNvPicPr preferRelativeResize="0"/>
          <p:nvPr/>
        </p:nvPicPr>
        <p:blipFill rotWithShape="1">
          <a:blip r:embed="rId5">
            <a:alphaModFix/>
          </a:blip>
          <a:srcRect b="0" l="0" r="0" t="0"/>
          <a:stretch/>
        </p:blipFill>
        <p:spPr>
          <a:xfrm>
            <a:off x="857250" y="1356967"/>
            <a:ext cx="9808326" cy="4702333"/>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3" name="Shape 1273"/>
        <p:cNvGrpSpPr/>
        <p:nvPr/>
      </p:nvGrpSpPr>
      <p:grpSpPr>
        <a:xfrm>
          <a:off x="0" y="0"/>
          <a:ext cx="0" cy="0"/>
          <a:chOff x="0" y="0"/>
          <a:chExt cx="0" cy="0"/>
        </a:xfrm>
      </p:grpSpPr>
      <p:sp>
        <p:nvSpPr>
          <p:cNvPr id="1274" name="Google Shape;1274;g3d422ecfddc_0_3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275" name="Google Shape;1275;g3d422ecfddc_0_332"/>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76" name="Google Shape;1276;g3d422ecfddc_0_332"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77" name="Google Shape;1277;g3d422ecfddc_0_332"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78" name="Google Shape;1278;g3d422ecfddc_0_332"/>
          <p:cNvPicPr preferRelativeResize="0"/>
          <p:nvPr/>
        </p:nvPicPr>
        <p:blipFill rotWithShape="1">
          <a:blip r:embed="rId5">
            <a:alphaModFix/>
          </a:blip>
          <a:srcRect b="0" l="0" r="0" t="0"/>
          <a:stretch/>
        </p:blipFill>
        <p:spPr>
          <a:xfrm>
            <a:off x="254875" y="2260188"/>
            <a:ext cx="11573298" cy="2512088"/>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2" name="Shape 1282"/>
        <p:cNvGrpSpPr/>
        <p:nvPr/>
      </p:nvGrpSpPr>
      <p:grpSpPr>
        <a:xfrm>
          <a:off x="0" y="0"/>
          <a:ext cx="0" cy="0"/>
          <a:chOff x="0" y="0"/>
          <a:chExt cx="0" cy="0"/>
        </a:xfrm>
      </p:grpSpPr>
      <p:sp>
        <p:nvSpPr>
          <p:cNvPr id="1283" name="Google Shape;1283;g3d422ecfddc_0_34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EFIC</a:t>
            </a:r>
            <a:endParaRPr>
              <a:latin typeface="Arial"/>
              <a:ea typeface="Arial"/>
              <a:cs typeface="Arial"/>
              <a:sym typeface="Arial"/>
            </a:endParaRPr>
          </a:p>
        </p:txBody>
      </p:sp>
      <p:sp>
        <p:nvSpPr>
          <p:cNvPr id="1284" name="Google Shape;1284;g3d422ecfddc_0_34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285" name="Google Shape;1285;g3d422ecfddc_0_34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286" name="Google Shape;1286;g3d422ecfddc_0_34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287" name="Google Shape;1287;g3d422ecfddc_0_340"/>
          <p:cNvPicPr preferRelativeResize="0"/>
          <p:nvPr/>
        </p:nvPicPr>
        <p:blipFill rotWithShape="1">
          <a:blip r:embed="rId5">
            <a:alphaModFix/>
          </a:blip>
          <a:srcRect b="0" l="0" r="0" t="0"/>
          <a:stretch/>
        </p:blipFill>
        <p:spPr>
          <a:xfrm>
            <a:off x="630463" y="1428200"/>
            <a:ext cx="10931077" cy="433847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1" name="Shape 1291"/>
        <p:cNvGrpSpPr/>
        <p:nvPr/>
      </p:nvGrpSpPr>
      <p:grpSpPr>
        <a:xfrm>
          <a:off x="0" y="0"/>
          <a:ext cx="0" cy="0"/>
          <a:chOff x="0" y="0"/>
          <a:chExt cx="0" cy="0"/>
        </a:xfrm>
      </p:grpSpPr>
      <p:sp>
        <p:nvSpPr>
          <p:cNvPr id="1292" name="Google Shape;1292;g3d422ecfddc_0_34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1293" name="Google Shape;1293;g3d422ecfddc_0_34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94" name="Google Shape;1294;g3d422ecfddc_0_348"/>
          <p:cNvSpPr txBox="1"/>
          <p:nvPr/>
        </p:nvSpPr>
        <p:spPr>
          <a:xfrm>
            <a:off x="517792" y="1284303"/>
            <a:ext cx="111381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Vince/Megan will contact site to schedule once EFIC report is finalized by UAB and CIRB submission is complete/in queue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scheduled, we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295" name="Google Shape;1295;g3d422ecfddc_0_348"/>
          <p:cNvGraphicFramePr/>
          <p:nvPr/>
        </p:nvGraphicFramePr>
        <p:xfrm>
          <a:off x="952500" y="2430378"/>
          <a:ext cx="3000000" cy="3000000"/>
        </p:xfrm>
        <a:graphic>
          <a:graphicData uri="http://schemas.openxmlformats.org/drawingml/2006/table">
            <a:tbl>
              <a:tblPr>
                <a:noFill/>
                <a:tableStyleId>{5692158C-6C8A-452C-8ACF-04B3E2FA964F}</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9" name="Shape 1299"/>
        <p:cNvGrpSpPr/>
        <p:nvPr/>
      </p:nvGrpSpPr>
      <p:grpSpPr>
        <a:xfrm>
          <a:off x="0" y="0"/>
          <a:ext cx="0" cy="0"/>
          <a:chOff x="0" y="0"/>
          <a:chExt cx="0" cy="0"/>
        </a:xfrm>
      </p:grpSpPr>
      <p:sp>
        <p:nvSpPr>
          <p:cNvPr id="1300" name="Google Shape;1300;g3d422ecfddc_0_35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 to enroll</a:t>
            </a:r>
            <a:endParaRPr>
              <a:solidFill>
                <a:srgbClr val="743192"/>
              </a:solidFill>
              <a:latin typeface="Arial"/>
              <a:ea typeface="Arial"/>
              <a:cs typeface="Arial"/>
              <a:sym typeface="Arial"/>
            </a:endParaRPr>
          </a:p>
        </p:txBody>
      </p:sp>
      <p:pic>
        <p:nvPicPr>
          <p:cNvPr descr="A close-up of a logo&#10;&#10;AI-generated content may be incorrect." id="1301" name="Google Shape;1301;g3d422ecfddc_0_35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02" name="Google Shape;1302;g3d422ecfddc_0_355"/>
          <p:cNvSpPr txBox="1"/>
          <p:nvPr/>
        </p:nvSpPr>
        <p:spPr>
          <a:xfrm>
            <a:off x="517792" y="1284303"/>
            <a:ext cx="11138100" cy="3140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After readiness call, if CIRB approved &amp; no major outstanding issues, site will be</a:t>
            </a:r>
            <a:r>
              <a:rPr b="1" i="0" lang="en-US" sz="3000" u="none" cap="none" strike="noStrike">
                <a:solidFill>
                  <a:schemeClr val="dk1"/>
                </a:solidFill>
                <a:latin typeface="Arial"/>
                <a:ea typeface="Arial"/>
                <a:cs typeface="Arial"/>
                <a:sym typeface="Arial"/>
              </a:rPr>
              <a:t> Released to Receive Study Supplies</a:t>
            </a:r>
            <a:endParaRPr b="1"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Triggers study drug shipment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study drug is checked in at site, final administrative review &gt; </a:t>
            </a:r>
            <a:r>
              <a:rPr b="1" i="0" lang="en-US" sz="3000" u="none" cap="none" strike="noStrike">
                <a:solidFill>
                  <a:schemeClr val="dk1"/>
                </a:solidFill>
                <a:latin typeface="Arial"/>
                <a:ea typeface="Arial"/>
                <a:cs typeface="Arial"/>
                <a:sym typeface="Arial"/>
              </a:rPr>
              <a:t>Released to Enroll</a:t>
            </a:r>
            <a:endParaRPr b="1"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6" name="Shape 1306"/>
        <p:cNvGrpSpPr/>
        <p:nvPr/>
      </p:nvGrpSpPr>
      <p:grpSpPr>
        <a:xfrm>
          <a:off x="0" y="0"/>
          <a:ext cx="0" cy="0"/>
          <a:chOff x="0" y="0"/>
          <a:chExt cx="0" cy="0"/>
        </a:xfrm>
      </p:grpSpPr>
      <p:sp>
        <p:nvSpPr>
          <p:cNvPr id="1307" name="Google Shape;1307;g3d422ecfddc_0_36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Team Coverage</a:t>
            </a:r>
            <a:endParaRPr>
              <a:solidFill>
                <a:srgbClr val="743192"/>
              </a:solidFill>
              <a:latin typeface="Arial"/>
              <a:ea typeface="Arial"/>
              <a:cs typeface="Arial"/>
              <a:sym typeface="Arial"/>
            </a:endParaRPr>
          </a:p>
        </p:txBody>
      </p:sp>
      <p:pic>
        <p:nvPicPr>
          <p:cNvPr descr="A close-up of a logo&#10;&#10;AI-generated content may be incorrect." id="1308" name="Google Shape;1308;g3d422ecfddc_0_36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09" name="Google Shape;1309;g3d422ecfddc_0_361"/>
          <p:cNvSpPr txBox="1"/>
          <p:nvPr/>
        </p:nvSpPr>
        <p:spPr>
          <a:xfrm>
            <a:off x="526942" y="1957678"/>
            <a:ext cx="11138100" cy="36018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team is to arrive ideally within 30 minutes of an enrollment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Ceribell assistance if needed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drug vial ID recovery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Informed consent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Enrollment CRFs to be completed within 8 hours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3" name="Shape 1313"/>
        <p:cNvGrpSpPr/>
        <p:nvPr/>
      </p:nvGrpSpPr>
      <p:grpSpPr>
        <a:xfrm>
          <a:off x="0" y="0"/>
          <a:ext cx="0" cy="0"/>
          <a:chOff x="0" y="0"/>
          <a:chExt cx="0" cy="0"/>
        </a:xfrm>
      </p:grpSpPr>
      <p:pic>
        <p:nvPicPr>
          <p:cNvPr descr="A close-up of a logo&#10;&#10;AI-generated content may be incorrect." id="1314" name="Google Shape;1314;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descr="A close-up of a logo&#10;&#10;AI-generated content may be incorrect." id="1315" name="Google Shape;1315;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16" name="Google Shape;1316;g3d422ecfddc_0_367"/>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g3d422ecfddc_0_367"/>
          <p:cNvSpPr txBox="1"/>
          <p:nvPr/>
        </p:nvSpPr>
        <p:spPr>
          <a:xfrm>
            <a:off x="2102075" y="10130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strategies are you using to provide study team coverage on weekends &amp; nights? </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21" name="Shape 1321"/>
        <p:cNvGrpSpPr/>
        <p:nvPr/>
      </p:nvGrpSpPr>
      <p:grpSpPr>
        <a:xfrm>
          <a:off x="0" y="0"/>
          <a:ext cx="0" cy="0"/>
          <a:chOff x="0" y="0"/>
          <a:chExt cx="0" cy="0"/>
        </a:xfrm>
      </p:grpSpPr>
      <p:sp>
        <p:nvSpPr>
          <p:cNvPr id="1322" name="Google Shape;1322;g3d422ecfddc_0_37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3" name="Google Shape;1323;g3d422ecfddc_0_37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324" name="Google Shape;1324;g3d422ecfddc_0_374"/>
          <p:cNvGrpSpPr/>
          <p:nvPr/>
        </p:nvGrpSpPr>
        <p:grpSpPr>
          <a:xfrm>
            <a:off x="1303402" y="3985"/>
            <a:ext cx="9772765" cy="6858000"/>
            <a:chOff x="1303402" y="3985"/>
            <a:chExt cx="9772765" cy="6858000"/>
          </a:xfrm>
        </p:grpSpPr>
        <p:sp>
          <p:nvSpPr>
            <p:cNvPr id="1325" name="Google Shape;1325;g3d422ecfddc_0_37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6" name="Google Shape;1326;g3d422ecfddc_0_37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7" name="Google Shape;1327;g3d422ecfddc_0_37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8" name="Google Shape;1328;g3d422ecfddc_0_37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9" name="Google Shape;1329;g3d422ecfddc_0_37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0" name="Google Shape;1330;g3d422ecfddc_0_37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1" name="Google Shape;1331;g3d422ecfddc_0_37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332" name="Google Shape;1332;g3d422ecfddc_0_37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333" name="Google Shape;1333;g3d422ecfddc_0_37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332"/>
                                        </p:tgtEl>
                                        <p:attrNameLst>
                                          <p:attrName>style.visibility</p:attrName>
                                        </p:attrNameLst>
                                      </p:cBhvr>
                                      <p:to>
                                        <p:strVal val="visible"/>
                                      </p:to>
                                    </p:set>
                                    <p:animEffect filter="fade" transition="in">
                                      <p:cBhvr>
                                        <p:cTn dur="1000"/>
                                        <p:tgtEl>
                                          <p:spTgt spid="1332"/>
                                        </p:tgtEl>
                                      </p:cBhvr>
                                    </p:animEffect>
                                  </p:childTnLst>
                                </p:cTn>
                              </p:par>
                              <p:par>
                                <p:cTn fill="hold" nodeType="withEffect" presetClass="entr" presetID="10" presetSubtype="0">
                                  <p:stCondLst>
                                    <p:cond delay="1000"/>
                                  </p:stCondLst>
                                  <p:childTnLst>
                                    <p:set>
                                      <p:cBhvr>
                                        <p:cTn dur="1" fill="hold">
                                          <p:stCondLst>
                                            <p:cond delay="0"/>
                                          </p:stCondLst>
                                        </p:cTn>
                                        <p:tgtEl>
                                          <p:spTgt spid="1333">
                                            <p:txEl>
                                              <p:pRg end="0" st="0"/>
                                            </p:txEl>
                                          </p:spTgt>
                                        </p:tgtEl>
                                        <p:attrNameLst>
                                          <p:attrName>style.visibility</p:attrName>
                                        </p:attrNameLst>
                                      </p:cBhvr>
                                      <p:to>
                                        <p:strVal val="visible"/>
                                      </p:to>
                                    </p:set>
                                    <p:animEffect filter="fade" transition="in">
                                      <p:cBhvr>
                                        <p:cTn dur="1000"/>
                                        <p:tgtEl>
                                          <p:spTgt spid="133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37" name="Shape 1337"/>
        <p:cNvGrpSpPr/>
        <p:nvPr/>
      </p:nvGrpSpPr>
      <p:grpSpPr>
        <a:xfrm>
          <a:off x="0" y="0"/>
          <a:ext cx="0" cy="0"/>
          <a:chOff x="0" y="0"/>
          <a:chExt cx="0" cy="0"/>
        </a:xfrm>
      </p:grpSpPr>
      <p:sp>
        <p:nvSpPr>
          <p:cNvPr id="1338" name="Google Shape;1338;g3d422ecfddc_0_389"/>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339" name="Google Shape;1339;g3d422ecfddc_0_38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40" name="Google Shape;1340;g3d422ecfddc_0_389"/>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44" name="Shape 1344"/>
        <p:cNvGrpSpPr/>
        <p:nvPr/>
      </p:nvGrpSpPr>
      <p:grpSpPr>
        <a:xfrm>
          <a:off x="0" y="0"/>
          <a:ext cx="0" cy="0"/>
          <a:chOff x="0" y="0"/>
          <a:chExt cx="0" cy="0"/>
        </a:xfrm>
      </p:grpSpPr>
      <p:sp>
        <p:nvSpPr>
          <p:cNvPr id="1345" name="Google Shape;1345;g3d422ecfddc_0_395"/>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1346" name="Google Shape;1346;g3d422ecfddc_0_3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47" name="Google Shape;1347;g3d422ecfddc_0_395"/>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51" name="Shape 1351"/>
        <p:cNvGrpSpPr/>
        <p:nvPr/>
      </p:nvGrpSpPr>
      <p:grpSpPr>
        <a:xfrm>
          <a:off x="0" y="0"/>
          <a:ext cx="0" cy="0"/>
          <a:chOff x="0" y="0"/>
          <a:chExt cx="0" cy="0"/>
        </a:xfrm>
      </p:grpSpPr>
      <p:sp>
        <p:nvSpPr>
          <p:cNvPr id="1352" name="Google Shape;1352;g3d422ecfddc_0_40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353" name="Google Shape;1353;g3d422ecfddc_0_4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54" name="Google Shape;1354;g3d422ecfddc_0_40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355" name="Google Shape;1355;g3d422ecfddc_0_40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1356" name="Google Shape;1356;g3d422ecfddc_0_40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7" name="Google Shape;1357;g3d422ecfddc_0_40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58" name="Google Shape;1358;g3d422ecfddc_0_40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1359" name="Google Shape;1359;g3d422ecfddc_0_40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0" name="Google Shape;1360;g3d422ecfddc_0_40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4" name="Shape 1364"/>
        <p:cNvGrpSpPr/>
        <p:nvPr/>
      </p:nvGrpSpPr>
      <p:grpSpPr>
        <a:xfrm>
          <a:off x="0" y="0"/>
          <a:ext cx="0" cy="0"/>
          <a:chOff x="0" y="0"/>
          <a:chExt cx="0" cy="0"/>
        </a:xfrm>
      </p:grpSpPr>
      <p:sp>
        <p:nvSpPr>
          <p:cNvPr id="1365" name="Google Shape;1365;g3d422ecfddc_0_41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366" name="Google Shape;1366;g3d422ecfddc_0_4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367" name="Google Shape;1367;g3d422ecfddc_0_413"/>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368" name="Google Shape;1368;g3d422ecfddc_0_413"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2" name="Shape 1372"/>
        <p:cNvGrpSpPr/>
        <p:nvPr/>
      </p:nvGrpSpPr>
      <p:grpSpPr>
        <a:xfrm>
          <a:off x="0" y="0"/>
          <a:ext cx="0" cy="0"/>
          <a:chOff x="0" y="0"/>
          <a:chExt cx="0" cy="0"/>
        </a:xfrm>
      </p:grpSpPr>
      <p:pic>
        <p:nvPicPr>
          <p:cNvPr id="1373" name="Google Shape;1373;g3d422ecfddc_0_799"/>
          <p:cNvPicPr preferRelativeResize="0"/>
          <p:nvPr/>
        </p:nvPicPr>
        <p:blipFill rotWithShape="1">
          <a:blip r:embed="rId3">
            <a:alphaModFix/>
          </a:blip>
          <a:srcRect b="12989" l="6121" r="0" t="25714"/>
          <a:stretch/>
        </p:blipFill>
        <p:spPr>
          <a:xfrm>
            <a:off x="8811150" y="5346633"/>
            <a:ext cx="3292078" cy="1856623"/>
          </a:xfrm>
          <a:prstGeom prst="rect">
            <a:avLst/>
          </a:prstGeom>
          <a:noFill/>
          <a:ln>
            <a:noFill/>
          </a:ln>
        </p:spPr>
      </p:pic>
      <p:sp>
        <p:nvSpPr>
          <p:cNvPr id="1374" name="Google Shape;1374;g3d422ecfddc_0_7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1375" name="Google Shape;1375;g3d422ecfddc_0_7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1376" name="Google Shape;1376;g3d422ecfddc_0_7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1377" name="Google Shape;1377;g3d422ecfddc_0_7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1378" name="Google Shape;1378;g3d422ecfddc_0_7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1379" name="Google Shape;1379;g3d422ecfddc_0_7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1380" name="Google Shape;1380;g3d422ecfddc_0_7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1381" name="Google Shape;1381;g3d422ecfddc_0_7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1382" name="Google Shape;1382;g3d422ecfddc_0_7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1383" name="Google Shape;1383;g3d422ecfddc_0_7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7" name="Shape 1387"/>
        <p:cNvGrpSpPr/>
        <p:nvPr/>
      </p:nvGrpSpPr>
      <p:grpSpPr>
        <a:xfrm>
          <a:off x="0" y="0"/>
          <a:ext cx="0" cy="0"/>
          <a:chOff x="0" y="0"/>
          <a:chExt cx="0" cy="0"/>
        </a:xfrm>
      </p:grpSpPr>
      <p:sp>
        <p:nvSpPr>
          <p:cNvPr id="1388" name="Google Shape;1388;g3d422ecfddc_0_81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1389" name="Google Shape;1389;g3d422ecfddc_0_81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determine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390" name="Google Shape;1390;g3d422ecfddc_0_8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94" name="Shape 1394"/>
        <p:cNvGrpSpPr/>
        <p:nvPr/>
      </p:nvGrpSpPr>
      <p:grpSpPr>
        <a:xfrm>
          <a:off x="0" y="0"/>
          <a:ext cx="0" cy="0"/>
          <a:chOff x="0" y="0"/>
          <a:chExt cx="0" cy="0"/>
        </a:xfrm>
      </p:grpSpPr>
      <p:sp>
        <p:nvSpPr>
          <p:cNvPr id="1395" name="Google Shape;1395;g3d422ecfddc_0_81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1396" name="Google Shape;1396;g3d422ecfddc_0_819"/>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1397" name="Google Shape;1397;g3d422ecfddc_0_819"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1398" name="Google Shape;1398;g3d422ecfddc_0_81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2" name="Shape 1402"/>
        <p:cNvGrpSpPr/>
        <p:nvPr/>
      </p:nvGrpSpPr>
      <p:grpSpPr>
        <a:xfrm>
          <a:off x="0" y="0"/>
          <a:ext cx="0" cy="0"/>
          <a:chOff x="0" y="0"/>
          <a:chExt cx="0" cy="0"/>
        </a:xfrm>
      </p:grpSpPr>
      <p:sp>
        <p:nvSpPr>
          <p:cNvPr id="1403" name="Google Shape;1403;g3d422ecfddc_0_82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1404" name="Google Shape;1404;g3d422ecfddc_0_826"/>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8" name="Shape 1408"/>
        <p:cNvGrpSpPr/>
        <p:nvPr/>
      </p:nvGrpSpPr>
      <p:grpSpPr>
        <a:xfrm>
          <a:off x="0" y="0"/>
          <a:ext cx="0" cy="0"/>
          <a:chOff x="0" y="0"/>
          <a:chExt cx="0" cy="0"/>
        </a:xfrm>
      </p:grpSpPr>
      <p:sp>
        <p:nvSpPr>
          <p:cNvPr id="1409" name="Google Shape;1409;g3d422ecfddc_0_83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1410" name="Google Shape;1410;g3d422ecfddc_0_831"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1411" name="Google Shape;1411;g3d422ecfddc_0_831"/>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1412" name="Google Shape;1412;g3d422ecfddc_0_8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416" name="Shape 1416"/>
        <p:cNvGrpSpPr/>
        <p:nvPr/>
      </p:nvGrpSpPr>
      <p:grpSpPr>
        <a:xfrm>
          <a:off x="0" y="0"/>
          <a:ext cx="0" cy="0"/>
          <a:chOff x="0" y="0"/>
          <a:chExt cx="0" cy="0"/>
        </a:xfrm>
      </p:grpSpPr>
      <p:sp>
        <p:nvSpPr>
          <p:cNvPr id="1417" name="Google Shape;1417;g3d422ecfddc_0_9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8" name="Google Shape;1418;g3d422ecfddc_0_9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9" name="Google Shape;1419;g3d422ecfddc_0_912"/>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0" name="Google Shape;1420;g3d422ecfddc_0_912"/>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1" name="Google Shape;1421;g3d422ecfddc_0_912"/>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2" name="Google Shape;1422;g3d422ecfddc_0_912"/>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3" name="Google Shape;1423;g3d422ecfddc_0_912"/>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4" name="Google Shape;1424;g3d422ecfddc_0_912"/>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1425" name="Google Shape;1425;g3d422ecfddc_0_912"/>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429" name="Shape 1429"/>
        <p:cNvGrpSpPr/>
        <p:nvPr/>
      </p:nvGrpSpPr>
      <p:grpSpPr>
        <a:xfrm>
          <a:off x="0" y="0"/>
          <a:ext cx="0" cy="0"/>
          <a:chOff x="0" y="0"/>
          <a:chExt cx="0" cy="0"/>
        </a:xfrm>
      </p:grpSpPr>
      <p:sp>
        <p:nvSpPr>
          <p:cNvPr id="1430" name="Google Shape;1430;g3d422ecfddc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1" name="Google Shape;1431;g3d422ecfddc_0_92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2" name="Google Shape;1432;g3d422ecfddc_0_92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3" name="Google Shape;1433;g3d422ecfddc_0_92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4" name="Google Shape;1434;g3d422ecfddc_0_92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5" name="Google Shape;1435;g3d422ecfddc_0_92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6" name="Google Shape;1436;g3d422ecfddc_0_92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7" name="Google Shape;1437;g3d422ecfddc_0_92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438" name="Google Shape;1438;g3d422ecfddc_0_924"/>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42" name="Shape 1442"/>
        <p:cNvGrpSpPr/>
        <p:nvPr/>
      </p:nvGrpSpPr>
      <p:grpSpPr>
        <a:xfrm>
          <a:off x="0" y="0"/>
          <a:ext cx="0" cy="0"/>
          <a:chOff x="0" y="0"/>
          <a:chExt cx="0" cy="0"/>
        </a:xfrm>
      </p:grpSpPr>
      <p:sp>
        <p:nvSpPr>
          <p:cNvPr id="1443" name="Google Shape;1443;g3d422ecfddc_0_936"/>
          <p:cNvSpPr txBox="1"/>
          <p:nvPr>
            <p:ph type="title"/>
          </p:nvPr>
        </p:nvSpPr>
        <p:spPr>
          <a:xfrm>
            <a:off x="377967" y="578316"/>
            <a:ext cx="58431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444" name="Google Shape;1444;g3d422ecfddc_0_936"/>
          <p:cNvSpPr txBox="1"/>
          <p:nvPr/>
        </p:nvSpPr>
        <p:spPr>
          <a:xfrm>
            <a:off x="386533" y="1513000"/>
            <a:ext cx="5074800" cy="43155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445" name="Google Shape;1445;g3d422ecfddc_0_936"/>
          <p:cNvSpPr txBox="1"/>
          <p:nvPr/>
        </p:nvSpPr>
        <p:spPr>
          <a:xfrm>
            <a:off x="8229600" y="1936751"/>
            <a:ext cx="6910800" cy="10983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446" name="Google Shape;1446;g3d422ecfddc_0_936"/>
          <p:cNvSpPr txBox="1"/>
          <p:nvPr/>
        </p:nvSpPr>
        <p:spPr>
          <a:xfrm>
            <a:off x="5488300" y="1513000"/>
            <a:ext cx="67038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1" name="Shape 1451"/>
        <p:cNvGrpSpPr/>
        <p:nvPr/>
      </p:nvGrpSpPr>
      <p:grpSpPr>
        <a:xfrm>
          <a:off x="0" y="0"/>
          <a:ext cx="0" cy="0"/>
          <a:chOff x="0" y="0"/>
          <a:chExt cx="0" cy="0"/>
        </a:xfrm>
      </p:grpSpPr>
      <p:pic>
        <p:nvPicPr>
          <p:cNvPr id="1452" name="Google Shape;1452;g3d422ecfddc_0_943"/>
          <p:cNvPicPr preferRelativeResize="0"/>
          <p:nvPr/>
        </p:nvPicPr>
        <p:blipFill rotWithShape="1">
          <a:blip r:embed="rId3">
            <a:alphaModFix/>
          </a:blip>
          <a:srcRect b="0" l="0" r="0" t="0"/>
          <a:stretch/>
        </p:blipFill>
        <p:spPr>
          <a:xfrm>
            <a:off x="2377081" y="9144"/>
            <a:ext cx="7437840" cy="685800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7" name="Shape 1457"/>
        <p:cNvGrpSpPr/>
        <p:nvPr/>
      </p:nvGrpSpPr>
      <p:grpSpPr>
        <a:xfrm>
          <a:off x="0" y="0"/>
          <a:ext cx="0" cy="0"/>
          <a:chOff x="0" y="0"/>
          <a:chExt cx="0" cy="0"/>
        </a:xfrm>
      </p:grpSpPr>
      <p:pic>
        <p:nvPicPr>
          <p:cNvPr id="1458" name="Google Shape;1458;g3d422ecfddc_0_94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459" name="Google Shape;1459;g3d422ecfddc_0_94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463" name="Shape 1463"/>
        <p:cNvGrpSpPr/>
        <p:nvPr/>
      </p:nvGrpSpPr>
      <p:grpSpPr>
        <a:xfrm>
          <a:off x="0" y="0"/>
          <a:ext cx="0" cy="0"/>
          <a:chOff x="0" y="0"/>
          <a:chExt cx="0" cy="0"/>
        </a:xfrm>
      </p:grpSpPr>
      <p:sp>
        <p:nvSpPr>
          <p:cNvPr id="1464" name="Google Shape;1464;g3d422ecfddc_0_95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5" name="Google Shape;1465;g3d422ecfddc_0_95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6" name="Google Shape;1466;g3d422ecfddc_0_95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7" name="Google Shape;1467;g3d422ecfddc_0_95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8" name="Google Shape;1468;g3d422ecfddc_0_95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9" name="Google Shape;1469;g3d422ecfddc_0_95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70" name="Google Shape;1470;g3d422ecfddc_0_95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71" name="Google Shape;1471;g3d422ecfddc_0_95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472" name="Google Shape;1472;g3d422ecfddc_0_954"/>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