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Lst>
  <p:sldSz cy="6858000" cx="12192000"/>
  <p:notesSz cx="6858000" cy="9144000"/>
  <p:embeddedFontLst>
    <p:embeddedFont>
      <p:font typeface="Play"/>
      <p:regular r:id="rId115"/>
      <p:bold r:id="rId116"/>
    </p:embeddedFont>
    <p:embeddedFont>
      <p:font typeface="Urbanist Medium"/>
      <p:regular r:id="rId117"/>
      <p:bold r:id="rId118"/>
      <p:italic r:id="rId119"/>
      <p:boldItalic r:id="rId120"/>
    </p:embeddedFont>
    <p:embeddedFont>
      <p:font typeface="Urbanist"/>
      <p:regular r:id="rId121"/>
      <p:bold r:id="rId122"/>
      <p:italic r:id="rId123"/>
      <p:boldItalic r:id="rId1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5" roundtripDataSignature="AMtx7mj4S1Ewr83vCFlcb4MIbFfNdLHL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6808C6-FB83-4C16-A04A-53C3101FA4AD}">
  <a:tblStyle styleId="{806808C6-FB83-4C16-A04A-53C3101FA4AD}"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121" Type="http://schemas.openxmlformats.org/officeDocument/2006/relationships/font" Target="fonts/Urbanist-regular.fntdata"/><Relationship Id="rId25" Type="http://schemas.openxmlformats.org/officeDocument/2006/relationships/slide" Target="slides/slide19.xml"/><Relationship Id="rId120" Type="http://schemas.openxmlformats.org/officeDocument/2006/relationships/font" Target="fonts/UrbanistMedium-boldItalic.fntdata"/><Relationship Id="rId28" Type="http://schemas.openxmlformats.org/officeDocument/2006/relationships/slide" Target="slides/slide22.xml"/><Relationship Id="rId27" Type="http://schemas.openxmlformats.org/officeDocument/2006/relationships/slide" Target="slides/slide21.xml"/><Relationship Id="rId125" Type="http://customschemas.google.com/relationships/presentationmetadata" Target="metadata"/><Relationship Id="rId29" Type="http://schemas.openxmlformats.org/officeDocument/2006/relationships/slide" Target="slides/slide23.xml"/><Relationship Id="rId124" Type="http://schemas.openxmlformats.org/officeDocument/2006/relationships/font" Target="fonts/Urbanist-boldItalic.fntdata"/><Relationship Id="rId123" Type="http://schemas.openxmlformats.org/officeDocument/2006/relationships/font" Target="fonts/Urbanist-italic.fntdata"/><Relationship Id="rId122" Type="http://schemas.openxmlformats.org/officeDocument/2006/relationships/font" Target="fonts/Urbanist-bold.fnt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UrbanistMedium-bold.fntdata"/><Relationship Id="rId117" Type="http://schemas.openxmlformats.org/officeDocument/2006/relationships/font" Target="fonts/UrbanistMedium-regular.fntdata"/><Relationship Id="rId116" Type="http://schemas.openxmlformats.org/officeDocument/2006/relationships/font" Target="fonts/Play-bold.fntdata"/><Relationship Id="rId115" Type="http://schemas.openxmlformats.org/officeDocument/2006/relationships/font" Target="fonts/Play-regular.fntdata"/><Relationship Id="rId119" Type="http://schemas.openxmlformats.org/officeDocument/2006/relationships/font" Target="fonts/UrbanistMedium-italic.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c2f736c8a3_2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g3c2f736c8a3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c2f736c8a3_2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g3c2f736c8a3_2_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cd674dd85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g3cd674dd85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c2f736c8a3_0_8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g3c2f736c8a3_0_8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cc9fd864d5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g3cc9fd864d5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cc9fd864d5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g3cc9fd864d5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cc9fd864d5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cc9fd864d5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cc9fd864d5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g3cc9fd864d5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cc9fd864d5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g3cc9fd864d5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cc9fd864d5_0_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5" name="Google Shape;365;g3cc9fd864d5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ccf2f72d4a_1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g3ccf2f72d4a_1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ccf2f72d4a_1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388" name="Google Shape;388;g3ccf2f72d4a_1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ccf2f72d4a_1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9" name="Google Shape;409;g3ccf2f72d4a_1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ccf2f72d4a_1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3ccf2f72d4a_1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g3ccf2f72d4a_1_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ccf2f72d4a_1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ccf2f72d4a_1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g3ccf2f72d4a_1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ccf2f72d4a_1_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g3ccf2f72d4a_1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ccf2f72d4a_1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g3ccf2f72d4a_1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ccf2f72d4a_1_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g3ccf2f72d4a_1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ccf2f72d4a_1_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477" name="Google Shape;477;g3ccf2f72d4a_1_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c53c246ba8_0_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g3c53c246ba8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c53c246ba8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c53c246ba8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g3c53c246ba8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ccf2f72d4a_1_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g3ccf2f72d4a_1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ccf2f72d4a_1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 name="Google Shape;516;g3ccf2f72d4a_1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ccf2f72d4a_1_1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g3ccf2f72d4a_1_1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cc9fd864d5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g3cc9fd864d5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561" name="Google Shape;56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5" name="Google Shape;59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c2f736c8a3_0_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1" name="Google Shape;641;g3c2f736c8a3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c2f736c8a3_0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9" name="Google Shape;649;g3c2f736c8a3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c53c246ba8_0_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6" name="Google Shape;656;g3c53c246ba8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c53c246ba8_0_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g3c53c246ba8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c2f736c8a3_0_8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1" name="Google Shape;671;g3c2f736c8a3_0_8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c2f736c8a3_0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g3c2f736c8a3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c2f736c8a3_0_8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694" name="Google Shape;694;g3c2f736c8a3_0_8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c2f736c8a3_0_8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1" name="Google Shape;701;g3c2f736c8a3_0_8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c2f736c8a3_0_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714" name="Google Shape;714;g3c2f736c8a3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3c2f736c8a3_0_8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738" name="Google Shape;738;g3c2f736c8a3_0_8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c2f736c8a3_0_9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g3c2f736c8a3_0_9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ccf2f72d4a_1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0" name="Google Shape;760;g3ccf2f72d4a_1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ccf2f72d4a_1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0" name="Google Shape;770;g3ccf2f72d4a_1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3ccf2f72d4a_1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g3ccf2f72d4a_1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3cc9fd864d5_0_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784" name="Google Shape;784;g3cc9fd864d5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3c2f736c8a3_0_9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792" name="Google Shape;792;g3c2f736c8a3_0_9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c2f736c8a3_0_10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798" name="Google Shape;798;g3c2f736c8a3_0_10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ccf2f72d4a_1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6" name="Google Shape;806;g3ccf2f72d4a_1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9" name="Google Shape;829;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6" name="Google Shape;836;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3c2f736c8a3_0_5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3" name="Google Shape;843;g3c2f736c8a3_0_5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3c2f736c8a3_0_5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1" lvl="0" marL="457200" rtl="0" algn="l">
              <a:lnSpc>
                <a:spcPct val="100000"/>
              </a:lnSpc>
              <a:spcBef>
                <a:spcPts val="1000"/>
              </a:spcBef>
              <a:spcAft>
                <a:spcPts val="0"/>
              </a:spcAft>
              <a:buClr>
                <a:schemeClr val="dk1"/>
              </a:buClr>
              <a:buSzPts val="1100"/>
              <a:buChar char="-"/>
            </a:pPr>
            <a:r>
              <a:rPr lang="en-US" sz="1100">
                <a:solidFill>
                  <a:srgbClr val="0000FF"/>
                </a:solidFill>
              </a:rPr>
              <a:t>KESETT =</a:t>
            </a:r>
            <a:r>
              <a:rPr lang="en-US" sz="1100"/>
              <a:t> 1st  SIREN study hosted in WebDCUv2. </a:t>
            </a:r>
            <a:r>
              <a:rPr lang="en-US" sz="1100">
                <a:solidFill>
                  <a:srgbClr val="0000FF"/>
                </a:solidFill>
              </a:rPr>
              <a:t>Link =</a:t>
            </a:r>
            <a:r>
              <a:rPr lang="en-US" sz="1100"/>
              <a:t> different than WebDCUv1, so when you are logging in to find KESETT, please make sure you are using the correct link. </a:t>
            </a:r>
            <a:r>
              <a:rPr lang="en-US" sz="1100">
                <a:solidFill>
                  <a:srgbClr val="0000FF"/>
                </a:solidFill>
              </a:rPr>
              <a:t>Permissions =</a:t>
            </a:r>
            <a:r>
              <a:rPr lang="en-US" sz="1100"/>
              <a:t> granted based on eDOA roles and responsibilities. If you do not have permissions, reach out to your site’s primary study coordinator to make sure you are on the DOA with appropriate roles and responsibilities. If anyone needs regulatory permissions to work on DOA or reg docs, please email DCC. </a:t>
            </a:r>
            <a:endParaRPr sz="1100"/>
          </a:p>
        </p:txBody>
      </p:sp>
      <p:sp>
        <p:nvSpPr>
          <p:cNvPr id="870" name="Google Shape;870;g3c2f736c8a3_0_5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3c2f736c8a3_0_5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6" name="Google Shape;876;g3c2f736c8a3_0_5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3bcfbbb5bf5_1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2" name="Google Shape;882;g3bcfbbb5bf5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bcfdf86bab_1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8" name="Google Shape;888;g3bcfdf86bab_1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bcfdf86bab_1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4" name="Google Shape;894;g3bcfdf86bab_1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3bcfdf86bab_1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3" name="Google Shape;903;g3bcfdf86bab_1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3bcfdf86bab_1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0" name="Google Shape;910;g3bcfdf86bab_1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bcfdf86bab_1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7" name="Google Shape;917;g3bcfdf86bab_1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bcfdf86bab_1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4" name="Google Shape;924;g3bcfdf86bab_1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0" name="Google Shape;930;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6" name="Google Shape;956;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2" name="Google Shape;97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7" name="Google Shape;97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8" name="Google Shape;98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4" name="Google Shape;101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2" name="Google Shape;1022;p1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023" name="Google Shape;1023;p18: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8" name="Google Shape;1028;p1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029" name="Google Shape;1029;p19: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4" name="Google Shape;1034;p2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035" name="Google Shape;1035;p2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0" name="Google Shape;104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5" name="Google Shape;105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3a14866209d_1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5" name="Google Shape;1065;g3a14866209d_1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6" name="Google Shape;1066;g3a14866209d_1_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7" name="Google Shape;107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3a14866209d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2" name="Google Shape;1082;g3a14866209d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3" name="Google Shape;1083;g3a14866209d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3a14866209d_1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9" name="Google Shape;1089;g3a14866209d_1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0" name="Google Shape;1090;g3a14866209d_1_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3a14866209d_1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g3a14866209d_1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7" name="Google Shape;1097;g3a14866209d_1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103" name="Google Shape;110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1" name="Google Shape;111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3a14866209d_1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4" name="Google Shape;1124;g3a14866209d_1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5" name="Google Shape;1125;g3a14866209d_1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1" name="Google Shape;113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145" name="Google Shape;114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2" name="Google Shape;115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5" name="Google Shape;116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8" name="Google Shape;117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4" name="Google Shape;1194;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3" name="Google Shape;1203;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1" name="Google Shape;1211;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1" name="Google Shape;1221;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0" name="Google Shape;1230;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0" name="Google Shape;1240;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0" name="Google Shape;1250;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0" name="Google Shape;1260;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0" name="Google Shape;1270;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0" name="Google Shape;1280;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7" name="Google Shape;1287;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5" name="Google Shape;1295;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1" name="Shape 31"/>
        <p:cNvGrpSpPr/>
        <p:nvPr/>
      </p:nvGrpSpPr>
      <p:grpSpPr>
        <a:xfrm>
          <a:off x="0" y="0"/>
          <a:ext cx="0" cy="0"/>
          <a:chOff x="0" y="0"/>
          <a:chExt cx="0" cy="0"/>
        </a:xfrm>
      </p:grpSpPr>
      <p:sp>
        <p:nvSpPr>
          <p:cNvPr id="32" name="Google Shape;32;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3" name="Google Shape;33;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4" name="Google Shape;34;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5" name="Google Shape;35;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6" name="Google Shape;36;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37" name="Google Shape;37;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1.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20.jpg"/><Relationship Id="rId4"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jpg"/><Relationship Id="rId4" Type="http://schemas.openxmlformats.org/officeDocument/2006/relationships/hyperlink" Target="http://kesett.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 Id="rId3"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6.xml"/><Relationship Id="rId3"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image" Target="../media/image1.jpg"/><Relationship Id="rId4" Type="http://schemas.openxmlformats.org/officeDocument/2006/relationships/image" Target="../media/image17.png"/><Relationship Id="rId5"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1.jpg"/><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41.png"/><Relationship Id="rId1" Type="http://schemas.openxmlformats.org/officeDocument/2006/relationships/slideLayout" Target="../slideLayouts/slideLayout17.xml"/><Relationship Id="rId2" Type="http://schemas.openxmlformats.org/officeDocument/2006/relationships/notesSlide" Target="../notesSlides/notesSlide50.xml"/><Relationship Id="rId3" Type="http://schemas.openxmlformats.org/officeDocument/2006/relationships/image" Target="../media/image19.png"/><Relationship Id="rId4" Type="http://schemas.openxmlformats.org/officeDocument/2006/relationships/image" Target="../media/image39.png"/><Relationship Id="rId9" Type="http://schemas.openxmlformats.org/officeDocument/2006/relationships/image" Target="../media/image23.png"/><Relationship Id="rId5" Type="http://schemas.openxmlformats.org/officeDocument/2006/relationships/image" Target="../media/image56.jpg"/><Relationship Id="rId6" Type="http://schemas.openxmlformats.org/officeDocument/2006/relationships/image" Target="../media/image22.png"/><Relationship Id="rId7" Type="http://schemas.openxmlformats.org/officeDocument/2006/relationships/image" Target="../media/image36.png"/><Relationship Id="rId8" Type="http://schemas.openxmlformats.org/officeDocument/2006/relationships/image" Target="../media/image2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 Id="rId3" Type="http://schemas.openxmlformats.org/officeDocument/2006/relationships/image" Target="../media/image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74.png"/><Relationship Id="rId4" Type="http://schemas.openxmlformats.org/officeDocument/2006/relationships/image" Target="../media/image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 Id="rId3" Type="http://schemas.openxmlformats.org/officeDocument/2006/relationships/image" Target="../media/image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 Id="rId3" Type="http://schemas.openxmlformats.org/officeDocument/2006/relationships/image" Target="../media/image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5.xml"/><Relationship Id="rId3" Type="http://schemas.openxmlformats.org/officeDocument/2006/relationships/image" Target="../media/image65.png"/><Relationship Id="rId4" Type="http://schemas.openxmlformats.org/officeDocument/2006/relationships/image" Target="../media/image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7.xml"/><Relationship Id="rId3" Type="http://schemas.openxmlformats.org/officeDocument/2006/relationships/image" Target="../media/image29.png"/><Relationship Id="rId4" Type="http://schemas.openxmlformats.org/officeDocument/2006/relationships/image" Target="../media/image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 Id="rId3" Type="http://schemas.openxmlformats.org/officeDocument/2006/relationships/hyperlink" Target="http://kesett.org" TargetMode="External"/><Relationship Id="rId4" Type="http://schemas.openxmlformats.org/officeDocument/2006/relationships/image" Target="../media/image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0.xml"/><Relationship Id="rId3" Type="http://schemas.openxmlformats.org/officeDocument/2006/relationships/image" Target="../media/image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1.xml"/><Relationship Id="rId3" Type="http://schemas.openxmlformats.org/officeDocument/2006/relationships/image" Target="../media/image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3.xml"/><Relationship Id="rId3" Type="http://schemas.openxmlformats.org/officeDocument/2006/relationships/hyperlink" Target="https://webdcu.musc.edu/DCUApp/Login"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 Id="rId3" Type="http://schemas.openxmlformats.org/officeDocument/2006/relationships/image" Target="../media/image71.png"/><Relationship Id="rId4" Type="http://schemas.openxmlformats.org/officeDocument/2006/relationships/image" Target="../media/image44.png"/><Relationship Id="rId5" Type="http://schemas.openxmlformats.org/officeDocument/2006/relationships/image" Target="../media/image6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8.xml"/><Relationship Id="rId3" Type="http://schemas.openxmlformats.org/officeDocument/2006/relationships/image" Target="../media/image3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9.xml"/><Relationship Id="rId3" Type="http://schemas.openxmlformats.org/officeDocument/2006/relationships/image" Target="../media/image3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0.xml"/><Relationship Id="rId3" Type="http://schemas.openxmlformats.org/officeDocument/2006/relationships/image" Target="../media/image3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31.png"/><Relationship Id="rId4" Type="http://schemas.openxmlformats.org/officeDocument/2006/relationships/image" Target="../media/image11.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4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3.xml"/><Relationship Id="rId3" Type="http://schemas.openxmlformats.org/officeDocument/2006/relationships/hyperlink" Target="http://kesett.or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52.png"/><Relationship Id="rId4" Type="http://schemas.openxmlformats.org/officeDocument/2006/relationships/image" Target="../media/image4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9.xml"/><Relationship Id="rId3" Type="http://schemas.openxmlformats.org/officeDocument/2006/relationships/image" Target="../media/image3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0.xml"/><Relationship Id="rId3" Type="http://schemas.openxmlformats.org/officeDocument/2006/relationships/image" Target="../media/image3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1.xml"/><Relationship Id="rId3" Type="http://schemas.openxmlformats.org/officeDocument/2006/relationships/image" Target="../media/image3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2.xml"/><Relationship Id="rId3" Type="http://schemas.openxmlformats.org/officeDocument/2006/relationships/image" Target="../media/image4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3.xml"/><Relationship Id="rId3" Type="http://schemas.openxmlformats.org/officeDocument/2006/relationships/image" Target="../media/image53.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4.xml"/><Relationship Id="rId3" Type="http://schemas.openxmlformats.org/officeDocument/2006/relationships/image" Target="../media/image7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5.xml"/><Relationship Id="rId3" Type="http://schemas.openxmlformats.org/officeDocument/2006/relationships/image" Target="../media/image1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6.xml"/><Relationship Id="rId3" Type="http://schemas.openxmlformats.org/officeDocument/2006/relationships/image" Target="../media/image43.png"/><Relationship Id="rId4" Type="http://schemas.openxmlformats.org/officeDocument/2006/relationships/image" Target="../media/image4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7.xml"/><Relationship Id="rId3" Type="http://schemas.openxmlformats.org/officeDocument/2006/relationships/image" Target="../media/image70.png"/><Relationship Id="rId4" Type="http://schemas.openxmlformats.org/officeDocument/2006/relationships/image" Target="../media/image7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8.xml"/><Relationship Id="rId3" Type="http://schemas.openxmlformats.org/officeDocument/2006/relationships/image" Target="../media/image51.png"/><Relationship Id="rId4" Type="http://schemas.openxmlformats.org/officeDocument/2006/relationships/image" Target="../media/image5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47.gi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5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55.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2.png"/><Relationship Id="rId4" Type="http://schemas.openxmlformats.org/officeDocument/2006/relationships/image" Target="../media/image1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2.png"/><Relationship Id="rId4" Type="http://schemas.openxmlformats.org/officeDocument/2006/relationships/image" Target="../media/image1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hyperlink" Target="https://webdcu.musc.edu/DCUApp/Login" TargetMode="External"/><Relationship Id="rId4" Type="http://schemas.openxmlformats.org/officeDocument/2006/relationships/image" Target="../media/image68.png"/><Relationship Id="rId5" Type="http://schemas.openxmlformats.org/officeDocument/2006/relationships/image" Target="../media/image2.png"/><Relationship Id="rId6" Type="http://schemas.openxmlformats.org/officeDocument/2006/relationships/image" Target="../media/image1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61.png"/><Relationship Id="rId4" Type="http://schemas.openxmlformats.org/officeDocument/2006/relationships/image" Target="../media/image2.png"/><Relationship Id="rId5" Type="http://schemas.openxmlformats.org/officeDocument/2006/relationships/image" Target="../media/image1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57.png"/><Relationship Id="rId4" Type="http://schemas.openxmlformats.org/officeDocument/2006/relationships/image" Target="../media/image2.png"/><Relationship Id="rId5" Type="http://schemas.openxmlformats.org/officeDocument/2006/relationships/image" Target="../media/image1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1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66.png"/><Relationship Id="rId4" Type="http://schemas.openxmlformats.org/officeDocument/2006/relationships/image" Target="../media/image2.png"/><Relationship Id="rId5" Type="http://schemas.openxmlformats.org/officeDocument/2006/relationships/image" Target="../media/image1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60.png"/><Relationship Id="rId4" Type="http://schemas.openxmlformats.org/officeDocument/2006/relationships/image" Target="../media/image2.png"/><Relationship Id="rId5" Type="http://schemas.openxmlformats.org/officeDocument/2006/relationships/image" Target="../media/image1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69.png"/><Relationship Id="rId4" Type="http://schemas.openxmlformats.org/officeDocument/2006/relationships/image" Target="../media/image2.png"/><Relationship Id="rId5" Type="http://schemas.openxmlformats.org/officeDocument/2006/relationships/image" Target="../media/image1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6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6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89" name="Google Shape;189;p1"/>
          <p:cNvGrpSpPr/>
          <p:nvPr/>
        </p:nvGrpSpPr>
        <p:grpSpPr>
          <a:xfrm>
            <a:off x="1303402" y="3985"/>
            <a:ext cx="9772765" cy="6858000"/>
            <a:chOff x="1303402" y="3985"/>
            <a:chExt cx="9772765" cy="6858000"/>
          </a:xfrm>
        </p:grpSpPr>
        <p:sp>
          <p:nvSpPr>
            <p:cNvPr id="190" name="Google Shape;190;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2" name="Google Shape;192;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5" name="Google Shape;195;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7" name="Google Shape;197;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198" name="Google Shape;198;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March</a:t>
            </a:r>
            <a:r>
              <a:rPr lang="en-US">
                <a:solidFill>
                  <a:schemeClr val="dk2"/>
                </a:solidFill>
              </a:rPr>
              <a:t> 6, 2026</a:t>
            </a:r>
            <a:endParaRPr/>
          </a:p>
        </p:txBody>
      </p:sp>
      <p:pic>
        <p:nvPicPr>
          <p:cNvPr id="199" name="Google Shape;199;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100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10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05" name="Google Shape;205;p2"/>
          <p:cNvGraphicFramePr/>
          <p:nvPr/>
        </p:nvGraphicFramePr>
        <p:xfrm>
          <a:off x="838200" y="1370250"/>
          <a:ext cx="3000000" cy="3000000"/>
        </p:xfrm>
        <a:graphic>
          <a:graphicData uri="http://schemas.openxmlformats.org/drawingml/2006/table">
            <a:tbl>
              <a:tblPr>
                <a:noFill/>
                <a:tableStyleId>{806808C6-FB83-4C16-A04A-53C3101FA4AD}</a:tableStyleId>
              </a:tblPr>
              <a:tblGrid>
                <a:gridCol w="1155575"/>
                <a:gridCol w="9131425"/>
              </a:tblGrid>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CIRB review &amp; Initial Site Submission table </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EFIC reminders &amp; tips</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Clr>
                          <a:schemeClr val="dk1"/>
                        </a:buClr>
                        <a:buSzPts val="2400"/>
                        <a:buFont typeface="Arial"/>
                        <a:buNone/>
                      </a:pPr>
                      <a:r>
                        <a:rPr b="1" lang="en-US" sz="2400">
                          <a:solidFill>
                            <a:srgbClr val="743192"/>
                          </a:solidFill>
                        </a:rPr>
                        <a:t>Site readiness</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Ceribell rapid EEG</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None/>
                      </a:pPr>
                      <a:r>
                        <a:rPr b="1" lang="en-US" sz="2400">
                          <a:solidFill>
                            <a:srgbClr val="743192"/>
                          </a:solidFill>
                        </a:rPr>
                        <a:t>Clinical team training</a:t>
                      </a:r>
                      <a:endParaRPr b="1" sz="2400">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DCC updates</a:t>
                      </a:r>
                      <a:endParaRPr b="1" sz="2400" u="none" cap="none" strike="noStrike">
                        <a:solidFill>
                          <a:srgbClr val="743192"/>
                        </a:solidFill>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2" name="Google Shape;212;g3c2f736c8a3_0_722"/>
          <p:cNvGrpSpPr/>
          <p:nvPr/>
        </p:nvGrpSpPr>
        <p:grpSpPr>
          <a:xfrm>
            <a:off x="1303402" y="3985"/>
            <a:ext cx="9772765" cy="6858000"/>
            <a:chOff x="1303402" y="3985"/>
            <a:chExt cx="9772765" cy="6858000"/>
          </a:xfrm>
        </p:grpSpPr>
        <p:sp>
          <p:nvSpPr>
            <p:cNvPr id="213" name="Google Shape;213;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6" name="Google Shape;216;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9" name="Google Shape;219;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20" name="Google Shape;220;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21" name="Google Shape;221;g3c2f736c8a3_0_72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100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1000"/>
                                        <p:tgtEl>
                                          <p:spTgt spid="22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sp>
        <p:nvSpPr>
          <p:cNvPr id="226" name="Google Shape;226;g3c2f736c8a3_2_75"/>
          <p:cNvSpPr txBox="1"/>
          <p:nvPr>
            <p:ph type="title"/>
          </p:nvPr>
        </p:nvSpPr>
        <p:spPr>
          <a:xfrm>
            <a:off x="429633" y="148183"/>
            <a:ext cx="544235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Timeline</a:t>
            </a:r>
            <a:endParaRPr>
              <a:solidFill>
                <a:srgbClr val="743192"/>
              </a:solidFill>
              <a:latin typeface="Arial"/>
              <a:ea typeface="Arial"/>
              <a:cs typeface="Arial"/>
              <a:sym typeface="Arial"/>
            </a:endParaRPr>
          </a:p>
        </p:txBody>
      </p:sp>
      <p:pic>
        <p:nvPicPr>
          <p:cNvPr descr="A close-up of a logo&#10;&#10;AI-generated content may be incorrect." id="227" name="Google Shape;227;g3c2f736c8a3_2_75"/>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228" name="Google Shape;228;g3c2f736c8a3_2_75"/>
          <p:cNvSpPr txBox="1"/>
          <p:nvPr/>
        </p:nvSpPr>
        <p:spPr>
          <a:xfrm>
            <a:off x="517792" y="1284303"/>
            <a:ext cx="10708500" cy="3540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an NCE in January pending completion of Y1 milestones</a:t>
            </a:r>
            <a:endParaRPr b="0" i="0" sz="3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site released to enroll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participant randomized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April 2026: 50% sites CIRB approved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May 2026: 50% sites released to enroll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3</a:t>
            </a:r>
            <a:r>
              <a:rPr b="1" lang="en-US">
                <a:solidFill>
                  <a:srgbClr val="743192"/>
                </a:solidFill>
                <a:latin typeface="Arial"/>
                <a:ea typeface="Arial"/>
                <a:cs typeface="Arial"/>
                <a:sym typeface="Arial"/>
              </a:rPr>
              <a:t>7</a:t>
            </a:r>
            <a:r>
              <a:rPr b="1" lang="en-US">
                <a:solidFill>
                  <a:srgbClr val="743192"/>
                </a:solidFill>
                <a:latin typeface="Arial"/>
                <a:ea typeface="Arial"/>
                <a:cs typeface="Arial"/>
                <a:sym typeface="Arial"/>
              </a:rPr>
              <a:t> / 69</a:t>
            </a:r>
            <a:endParaRPr>
              <a:solidFill>
                <a:srgbClr val="743192"/>
              </a:solidFill>
              <a:latin typeface="Arial"/>
              <a:ea typeface="Arial"/>
              <a:cs typeface="Arial"/>
              <a:sym typeface="Arial"/>
            </a:endParaRPr>
          </a:p>
        </p:txBody>
      </p:sp>
      <p:pic>
        <p:nvPicPr>
          <p:cNvPr descr="A close-up of a logo&#10;&#10;AI-generated content may be incorrect." id="234" name="Google Shape;234;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35" name="Google Shape;235;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lang="en-US" sz="1800">
                <a:solidFill>
                  <a:schemeClr val="dk1"/>
                </a:solidFill>
              </a:rPr>
              <a:t>Jefferson Einstein Philadelphia Hospital</a:t>
            </a:r>
            <a:endParaRPr sz="1800">
              <a:solidFill>
                <a:schemeClr val="dk1"/>
              </a:solidFil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Char char="•"/>
            </a:pPr>
            <a:r>
              <a:rPr lang="en-US" sz="1800">
                <a:solidFill>
                  <a:schemeClr val="dk1"/>
                </a:solidFill>
              </a:rPr>
              <a:t>Reading Hospital</a:t>
            </a:r>
            <a:endParaRPr sz="1800">
              <a:solidFill>
                <a:schemeClr val="dk1"/>
              </a:solidFill>
            </a:endParaRPr>
          </a:p>
        </p:txBody>
      </p:sp>
      <p:sp>
        <p:nvSpPr>
          <p:cNvPr id="236" name="Google Shape;236;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Char char="•"/>
            </a:pPr>
            <a:r>
              <a:rPr lang="en-US" sz="1800">
                <a:solidFill>
                  <a:schemeClr val="dk1"/>
                </a:solidFill>
              </a:rPr>
              <a:t>University of Alabama</a:t>
            </a:r>
            <a:endParaRPr sz="1800">
              <a:solidFill>
                <a:schemeClr val="dk1"/>
              </a:solidFill>
            </a:endParaRPr>
          </a:p>
          <a:p>
            <a:pPr indent="-196850" lvl="0" marL="285750" marR="0" rtl="0" algn="l">
              <a:lnSpc>
                <a:spcPct val="100000"/>
              </a:lnSpc>
              <a:spcBef>
                <a:spcPts val="0"/>
              </a:spcBef>
              <a:spcAft>
                <a:spcPts val="0"/>
              </a:spcAft>
              <a:buClr>
                <a:schemeClr val="dk1"/>
              </a:buClr>
              <a:buSzPts val="1800"/>
              <a:buFont typeface="Arial"/>
              <a:buChar char="•"/>
            </a:pPr>
            <a:r>
              <a:rPr lang="en-US" sz="1800">
                <a:solidFill>
                  <a:schemeClr val="dk1"/>
                </a:solidFill>
              </a:rPr>
              <a:t>University of Cincinnati Medical Center</a:t>
            </a:r>
            <a:endParaRPr sz="1800">
              <a:solidFill>
                <a:schemeClr val="dk1"/>
              </a:solidFill>
            </a:endParaRPr>
          </a:p>
          <a:p>
            <a:pPr indent="-196850" lvl="0" marL="285750" marR="0" rtl="0" algn="l">
              <a:lnSpc>
                <a:spcPct val="100000"/>
              </a:lnSpc>
              <a:spcBef>
                <a:spcPts val="0"/>
              </a:spcBef>
              <a:spcAft>
                <a:spcPts val="0"/>
              </a:spcAft>
              <a:buClr>
                <a:schemeClr val="dk1"/>
              </a:buClr>
              <a:buSzPts val="1800"/>
              <a:buFont typeface="Arial"/>
              <a:buChar char="•"/>
            </a:pPr>
            <a:r>
              <a:rPr lang="en-US" sz="1800">
                <a:solidFill>
                  <a:schemeClr val="dk1"/>
                </a:solidFill>
              </a:rPr>
              <a:t>University of Illinois Hospital</a:t>
            </a:r>
            <a:endParaRPr sz="1800">
              <a:solidFill>
                <a:schemeClr val="dk1"/>
              </a:solidFil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Char char="•"/>
            </a:pPr>
            <a:r>
              <a:rPr lang="en-US" sz="1800">
                <a:solidFill>
                  <a:schemeClr val="dk1"/>
                </a:solidFill>
              </a:rPr>
              <a:t>University of Utah Healthcare</a:t>
            </a:r>
            <a:endParaRPr sz="1800">
              <a:solidFill>
                <a:schemeClr val="dk1"/>
              </a:solidFil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 &amp; Children</a:t>
            </a:r>
            <a:r>
              <a:rPr lang="en-US" sz="1800">
                <a:solidFill>
                  <a:schemeClr val="dk1"/>
                </a:solidFill>
              </a:rPr>
              <a:t>’s)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c2f736c8a3_0_35"/>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initial EFIC activities completed: 24 / 69</a:t>
            </a:r>
            <a:endParaRPr>
              <a:solidFill>
                <a:srgbClr val="743192"/>
              </a:solidFill>
              <a:latin typeface="Arial"/>
              <a:ea typeface="Arial"/>
              <a:cs typeface="Arial"/>
              <a:sym typeface="Arial"/>
            </a:endParaRPr>
          </a:p>
        </p:txBody>
      </p:sp>
      <p:pic>
        <p:nvPicPr>
          <p:cNvPr descr="A close-up of a logo&#10;&#10;AI-generated content may be incorrect." id="242" name="Google Shape;242;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43" name="Google Shape;243;g3c2f736c8a3_0_35"/>
          <p:cNvSpPr txBox="1"/>
          <p:nvPr/>
        </p:nvSpPr>
        <p:spPr>
          <a:xfrm>
            <a:off x="429575" y="1651275"/>
            <a:ext cx="5911500" cy="4494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Banner University Medical Center - Tucson</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Children’s National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Christiana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Cooper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Emory University</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Grady Memorial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Jefferson Einstein Philadelphia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Memorial Hermann Texas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Nemours Children’s Hospital of Delaware</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 Hospital</a:t>
            </a:r>
            <a:endParaRPr b="0" i="0" sz="2200" u="none" cap="none" strike="noStrike">
              <a:solidFill>
                <a:schemeClr val="dk1"/>
              </a:solidFill>
              <a:latin typeface="Arial"/>
              <a:ea typeface="Arial"/>
              <a:cs typeface="Arial"/>
              <a:sym typeface="Arial"/>
            </a:endParaRPr>
          </a:p>
        </p:txBody>
      </p:sp>
      <p:sp>
        <p:nvSpPr>
          <p:cNvPr id="244" name="Google Shape;244;g3c2f736c8a3_0_35"/>
          <p:cNvSpPr txBox="1"/>
          <p:nvPr/>
        </p:nvSpPr>
        <p:spPr>
          <a:xfrm>
            <a:off x="6029151" y="1651275"/>
            <a:ext cx="6018300" cy="41559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UCSF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UPMC Presbyterian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UPMC Children’s Hospital of Pittsburgh</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Iowa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Reading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San Francisco General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Stanford University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descr="A close-up of a logo&#10;&#10;AI-generated content may be incorrect." id="249" name="Google Shape;249;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50" name="Google Shape;250;g3c2f736c8a3_0_42"/>
          <p:cNvSpPr txBox="1"/>
          <p:nvPr>
            <p:ph type="title"/>
          </p:nvPr>
        </p:nvSpPr>
        <p:spPr>
          <a:xfrm>
            <a:off x="429570" y="35808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5 / 69</a:t>
            </a:r>
            <a:endParaRPr>
              <a:solidFill>
                <a:srgbClr val="743192"/>
              </a:solidFill>
              <a:latin typeface="Arial"/>
              <a:ea typeface="Arial"/>
              <a:cs typeface="Arial"/>
              <a:sym typeface="Arial"/>
            </a:endParaRPr>
          </a:p>
        </p:txBody>
      </p:sp>
      <p:sp>
        <p:nvSpPr>
          <p:cNvPr id="251" name="Google Shape;251;g3c2f736c8a3_0_42"/>
          <p:cNvSpPr txBox="1"/>
          <p:nvPr/>
        </p:nvSpPr>
        <p:spPr>
          <a:xfrm>
            <a:off x="644128" y="4730113"/>
            <a:ext cx="97299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Michigan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UVA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UC Davis</a:t>
            </a:r>
            <a:endParaRPr sz="2200">
              <a:solidFill>
                <a:schemeClr val="dk1"/>
              </a:solidFill>
            </a:endParaRPr>
          </a:p>
        </p:txBody>
      </p:sp>
      <p:sp>
        <p:nvSpPr>
          <p:cNvPr id="252" name="Google Shape;252;g3c2f736c8a3_0_42"/>
          <p:cNvSpPr txBox="1"/>
          <p:nvPr/>
        </p:nvSpPr>
        <p:spPr>
          <a:xfrm>
            <a:off x="9059077" y="386586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253" name="Google Shape;253;g3c2f736c8a3_0_42"/>
          <p:cNvSpPr txBox="1"/>
          <p:nvPr>
            <p:ph type="title"/>
          </p:nvPr>
        </p:nvSpPr>
        <p:spPr>
          <a:xfrm>
            <a:off x="429575" y="207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12 / 69</a:t>
            </a:r>
            <a:endParaRPr>
              <a:solidFill>
                <a:srgbClr val="743192"/>
              </a:solidFill>
              <a:latin typeface="Arial"/>
              <a:ea typeface="Arial"/>
              <a:cs typeface="Arial"/>
              <a:sym typeface="Arial"/>
            </a:endParaRPr>
          </a:p>
        </p:txBody>
      </p:sp>
      <p:sp>
        <p:nvSpPr>
          <p:cNvPr id="254" name="Google Shape;254;g3c2f736c8a3_0_42"/>
          <p:cNvSpPr txBox="1"/>
          <p:nvPr/>
        </p:nvSpPr>
        <p:spPr>
          <a:xfrm>
            <a:off x="429576" y="1442300"/>
            <a:ext cx="55734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Yale New Haven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Temple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Harborview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UC Davis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UVA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Michigan University </a:t>
            </a:r>
            <a:endParaRPr sz="2200">
              <a:solidFill>
                <a:schemeClr val="dk1"/>
              </a:solidFill>
            </a:endParaRPr>
          </a:p>
          <a:p>
            <a:pPr indent="0" lvl="0" marL="457200" marR="0" rtl="0" algn="l">
              <a:lnSpc>
                <a:spcPct val="100000"/>
              </a:lnSpc>
              <a:spcBef>
                <a:spcPts val="0"/>
              </a:spcBef>
              <a:spcAft>
                <a:spcPts val="0"/>
              </a:spcAft>
              <a:buNone/>
            </a:pPr>
            <a:r>
              <a:t/>
            </a:r>
            <a:endParaRPr sz="2200">
              <a:solidFill>
                <a:schemeClr val="dk1"/>
              </a:solidFill>
            </a:endParaRPr>
          </a:p>
        </p:txBody>
      </p:sp>
      <p:sp>
        <p:nvSpPr>
          <p:cNvPr id="255" name="Google Shape;255;g3c2f736c8a3_0_42"/>
          <p:cNvSpPr txBox="1"/>
          <p:nvPr/>
        </p:nvSpPr>
        <p:spPr>
          <a:xfrm>
            <a:off x="5729850" y="1442300"/>
            <a:ext cx="59877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Nemours Children’s Hospital of Delaware</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Memorial Hermann TMC</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Children's National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OHSU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Banner University Medical Center </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Reading Hospital</a:t>
            </a:r>
            <a:endParaRPr sz="2200">
              <a:solidFill>
                <a:schemeClr val="dk1"/>
              </a:solidFill>
            </a:endParaRPr>
          </a:p>
          <a:p>
            <a:pPr indent="0" lvl="0" marL="457200" marR="0" rtl="0" algn="l">
              <a:lnSpc>
                <a:spcPct val="100000"/>
              </a:lnSpc>
              <a:spcBef>
                <a:spcPts val="0"/>
              </a:spcBef>
              <a:spcAft>
                <a:spcPts val="0"/>
              </a:spcAft>
              <a:buNone/>
            </a:pPr>
            <a:r>
              <a:t/>
            </a:r>
            <a:endParaRPr sz="22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3cc9fd864d5_0_0"/>
          <p:cNvSpPr txBox="1"/>
          <p:nvPr>
            <p:ph type="title"/>
          </p:nvPr>
        </p:nvSpPr>
        <p:spPr>
          <a:xfrm>
            <a:off x="353520" y="4038050"/>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1 / 69</a:t>
            </a:r>
            <a:endParaRPr>
              <a:solidFill>
                <a:srgbClr val="743192"/>
              </a:solidFill>
              <a:latin typeface="Arial"/>
              <a:ea typeface="Arial"/>
              <a:cs typeface="Arial"/>
              <a:sym typeface="Arial"/>
            </a:endParaRPr>
          </a:p>
        </p:txBody>
      </p:sp>
      <p:pic>
        <p:nvPicPr>
          <p:cNvPr descr="A close-up of a logo&#10;&#10;AI-generated content may be incorrect." id="261" name="Google Shape;261;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62" name="Google Shape;262;g3cc9fd864d5_0_0"/>
          <p:cNvSpPr txBox="1"/>
          <p:nvPr/>
        </p:nvSpPr>
        <p:spPr>
          <a:xfrm>
            <a:off x="504453" y="5057088"/>
            <a:ext cx="9729900" cy="7695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None/>
            </a:pPr>
            <a:r>
              <a:t/>
            </a:r>
            <a:endParaRPr sz="2200">
              <a:solidFill>
                <a:schemeClr val="dk1"/>
              </a:solidFill>
            </a:endParaRPr>
          </a:p>
        </p:txBody>
      </p:sp>
      <p:sp>
        <p:nvSpPr>
          <p:cNvPr id="263" name="Google Shape;263;g3cc9fd864d5_0_0"/>
          <p:cNvSpPr txBox="1"/>
          <p:nvPr>
            <p:ph type="title"/>
          </p:nvPr>
        </p:nvSpPr>
        <p:spPr>
          <a:xfrm>
            <a:off x="619720" y="3721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6 / 69</a:t>
            </a:r>
            <a:endParaRPr>
              <a:solidFill>
                <a:srgbClr val="743192"/>
              </a:solidFill>
              <a:latin typeface="Arial"/>
              <a:ea typeface="Arial"/>
              <a:cs typeface="Arial"/>
              <a:sym typeface="Arial"/>
            </a:endParaRPr>
          </a:p>
        </p:txBody>
      </p:sp>
      <p:sp>
        <p:nvSpPr>
          <p:cNvPr id="264" name="Google Shape;264;g3cc9fd864d5_0_0"/>
          <p:cNvSpPr txBox="1"/>
          <p:nvPr/>
        </p:nvSpPr>
        <p:spPr>
          <a:xfrm>
            <a:off x="504453" y="1849938"/>
            <a:ext cx="9729900" cy="21240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University of Michigan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OHSU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sz="2200">
              <a:solidFill>
                <a:schemeClr val="dk1"/>
              </a:solidFill>
            </a:endParaRPr>
          </a:p>
        </p:txBody>
      </p:sp>
      <p:pic>
        <p:nvPicPr>
          <p:cNvPr id="265" name="Google Shape;265;g3cc9fd864d5_0_0"/>
          <p:cNvPicPr preferRelativeResize="0"/>
          <p:nvPr/>
        </p:nvPicPr>
        <p:blipFill>
          <a:blip r:embed="rId4">
            <a:alphaModFix/>
          </a:blip>
          <a:stretch>
            <a:fillRect/>
          </a:stretch>
        </p:blipFill>
        <p:spPr>
          <a:xfrm rot="-13">
            <a:off x="6686699" y="4988849"/>
            <a:ext cx="3512651" cy="164015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c2f736c8a3_2_82"/>
          <p:cNvSpPr txBox="1"/>
          <p:nvPr>
            <p:ph type="title"/>
          </p:nvPr>
        </p:nvSpPr>
        <p:spPr>
          <a:xfrm>
            <a:off x="429633" y="148183"/>
            <a:ext cx="741437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Contracts &amp; Payments</a:t>
            </a:r>
            <a:endParaRPr>
              <a:solidFill>
                <a:srgbClr val="743192"/>
              </a:solidFill>
              <a:latin typeface="Arial"/>
              <a:ea typeface="Arial"/>
              <a:cs typeface="Arial"/>
              <a:sym typeface="Arial"/>
            </a:endParaRPr>
          </a:p>
        </p:txBody>
      </p:sp>
      <p:pic>
        <p:nvPicPr>
          <p:cNvPr descr="A close-up of a logo&#10;&#10;AI-generated content may be incorrect." id="271" name="Google Shape;271;g3c2f736c8a3_2_82"/>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272" name="Google Shape;272;g3c2f736c8a3_2_82"/>
          <p:cNvSpPr txBox="1"/>
          <p:nvPr/>
        </p:nvSpPr>
        <p:spPr>
          <a:xfrm>
            <a:off x="517792" y="1284303"/>
            <a:ext cx="11138100" cy="5787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 NCE in January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Contract extensions in progress between Michigan &amp; hubs: required before site payments can be processed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Milestone start-up payments ($10,000 ea. including F&amp;A):</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#1: Local IRB ceding approval; eDOA accepted; Local Context Form; UAB intake meeting; plans for 2 in-person CC events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#2: Readiness call completed &amp; open to enrollment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cd674dd85e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Ancillary Studies</a:t>
            </a:r>
            <a:endParaRPr>
              <a:solidFill>
                <a:srgbClr val="743192"/>
              </a:solidFill>
              <a:latin typeface="Arial"/>
              <a:ea typeface="Arial"/>
              <a:cs typeface="Arial"/>
              <a:sym typeface="Arial"/>
            </a:endParaRPr>
          </a:p>
        </p:txBody>
      </p:sp>
      <p:pic>
        <p:nvPicPr>
          <p:cNvPr descr="A close-up of a logo&#10;&#10;AI-generated content may be incorrect." id="278" name="Google Shape;278;g3cd674dd85e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79" name="Google Shape;279;g3cd674dd85e_0_0"/>
          <p:cNvSpPr txBox="1"/>
          <p:nvPr/>
        </p:nvSpPr>
        <p:spPr>
          <a:xfrm>
            <a:off x="517800" y="1284300"/>
            <a:ext cx="11138100" cy="6338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1" lang="en-US" sz="3200">
                <a:solidFill>
                  <a:schemeClr val="dk1"/>
                </a:solidFill>
              </a:rPr>
              <a:t>KPOP:</a:t>
            </a:r>
            <a:r>
              <a:rPr lang="en-US" sz="3200">
                <a:solidFill>
                  <a:schemeClr val="dk1"/>
                </a:solidFill>
              </a:rPr>
              <a:t> </a:t>
            </a:r>
            <a:r>
              <a:rPr b="1" i="1" lang="en-US" sz="3200">
                <a:solidFill>
                  <a:schemeClr val="dk1"/>
                </a:solidFill>
              </a:rPr>
              <a:t>K</a:t>
            </a:r>
            <a:r>
              <a:rPr i="1" lang="en-US" sz="3200">
                <a:solidFill>
                  <a:schemeClr val="dk1"/>
                </a:solidFill>
              </a:rPr>
              <a:t>ESETT-</a:t>
            </a:r>
            <a:r>
              <a:rPr b="1" i="1" lang="en-US" sz="3200">
                <a:solidFill>
                  <a:schemeClr val="dk1"/>
                </a:solidFill>
              </a:rPr>
              <a:t>P</a:t>
            </a:r>
            <a:r>
              <a:rPr i="1" lang="en-US" sz="3200">
                <a:solidFill>
                  <a:schemeClr val="dk1"/>
                </a:solidFill>
              </a:rPr>
              <a:t>harmacokinetics </a:t>
            </a:r>
            <a:r>
              <a:rPr b="1" i="1" lang="en-US" sz="3200">
                <a:solidFill>
                  <a:schemeClr val="dk1"/>
                </a:solidFill>
              </a:rPr>
              <a:t>O</a:t>
            </a:r>
            <a:r>
              <a:rPr i="1" lang="en-US" sz="3200">
                <a:solidFill>
                  <a:schemeClr val="dk1"/>
                </a:solidFill>
              </a:rPr>
              <a:t>utcomes, and </a:t>
            </a:r>
            <a:r>
              <a:rPr b="1" i="1" lang="en-US" sz="3200">
                <a:solidFill>
                  <a:schemeClr val="dk1"/>
                </a:solidFill>
              </a:rPr>
              <a:t>P</a:t>
            </a:r>
            <a:r>
              <a:rPr i="1" lang="en-US" sz="3200">
                <a:solidFill>
                  <a:schemeClr val="dk1"/>
                </a:solidFill>
              </a:rPr>
              <a:t>harmacodynamics Study </a:t>
            </a:r>
            <a:r>
              <a:rPr lang="en-US" sz="3200">
                <a:solidFill>
                  <a:schemeClr val="dk1"/>
                </a:solidFill>
              </a:rPr>
              <a:t>(MPI: Coles &amp; Rosenthal)</a:t>
            </a:r>
            <a:endParaRPr sz="3200">
              <a:solidFill>
                <a:schemeClr val="dk1"/>
              </a:solidFill>
            </a:endParaRPr>
          </a:p>
          <a:p>
            <a:pPr indent="-393700" lvl="1" marL="914400" rtl="0" algn="l">
              <a:lnSpc>
                <a:spcPct val="115000"/>
              </a:lnSpc>
              <a:spcBef>
                <a:spcPts val="0"/>
              </a:spcBef>
              <a:spcAft>
                <a:spcPts val="0"/>
              </a:spcAft>
              <a:buClr>
                <a:schemeClr val="dk1"/>
              </a:buClr>
              <a:buSzPts val="2600"/>
              <a:buChar char="•"/>
            </a:pPr>
            <a:r>
              <a:rPr lang="en-US" sz="2600">
                <a:solidFill>
                  <a:schemeClr val="dk1"/>
                </a:solidFill>
              </a:rPr>
              <a:t>Scored outside the NINDS pay line but within the historical range for select-pay considerations</a:t>
            </a:r>
            <a:endParaRPr sz="2600">
              <a:solidFill>
                <a:schemeClr val="dk1"/>
              </a:solidFill>
            </a:endParaRPr>
          </a:p>
          <a:p>
            <a:pPr indent="-393700" lvl="1" marL="914400" marR="0" rtl="0" algn="l">
              <a:lnSpc>
                <a:spcPct val="100000"/>
              </a:lnSpc>
              <a:spcBef>
                <a:spcPts val="0"/>
              </a:spcBef>
              <a:spcAft>
                <a:spcPts val="0"/>
              </a:spcAft>
              <a:buClr>
                <a:schemeClr val="dk1"/>
              </a:buClr>
              <a:buSzPts val="2600"/>
              <a:buChar char="•"/>
            </a:pPr>
            <a:r>
              <a:rPr lang="en-US" sz="2600">
                <a:solidFill>
                  <a:schemeClr val="dk1"/>
                </a:solidFill>
              </a:rPr>
              <a:t>Planning for resubmission July 2026</a:t>
            </a:r>
            <a:endParaRPr sz="2600">
              <a:solidFill>
                <a:schemeClr val="dk1"/>
              </a:solidFil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lang="en-US" sz="3200">
                <a:solidFill>
                  <a:schemeClr val="dk1"/>
                </a:solidFill>
              </a:rPr>
              <a:t>COGNISE: </a:t>
            </a:r>
            <a:r>
              <a:rPr b="1" i="1" lang="en-US" sz="3200">
                <a:solidFill>
                  <a:schemeClr val="dk1"/>
                </a:solidFill>
              </a:rPr>
              <a:t>COG</a:t>
            </a:r>
            <a:r>
              <a:rPr i="1" lang="en-US" sz="3200">
                <a:solidFill>
                  <a:schemeClr val="dk1"/>
                </a:solidFill>
              </a:rPr>
              <a:t>nition and </a:t>
            </a:r>
            <a:r>
              <a:rPr b="1" i="1" lang="en-US" sz="3200">
                <a:solidFill>
                  <a:schemeClr val="dk1"/>
                </a:solidFill>
              </a:rPr>
              <a:t>N</a:t>
            </a:r>
            <a:r>
              <a:rPr i="1" lang="en-US" sz="3200">
                <a:solidFill>
                  <a:schemeClr val="dk1"/>
                </a:solidFill>
              </a:rPr>
              <a:t>eurodegenerative biomarkers </a:t>
            </a:r>
            <a:r>
              <a:rPr b="1" i="1" lang="en-US" sz="3200">
                <a:solidFill>
                  <a:schemeClr val="dk1"/>
                </a:solidFill>
              </a:rPr>
              <a:t>I</a:t>
            </a:r>
            <a:r>
              <a:rPr i="1" lang="en-US" sz="3200">
                <a:solidFill>
                  <a:schemeClr val="dk1"/>
                </a:solidFill>
              </a:rPr>
              <a:t>n </a:t>
            </a:r>
            <a:r>
              <a:rPr b="1" i="1" lang="en-US" sz="3200">
                <a:solidFill>
                  <a:schemeClr val="dk1"/>
                </a:solidFill>
              </a:rPr>
              <a:t>S</a:t>
            </a:r>
            <a:r>
              <a:rPr i="1" lang="en-US" sz="3200">
                <a:solidFill>
                  <a:schemeClr val="dk1"/>
                </a:solidFill>
              </a:rPr>
              <a:t>tatus </a:t>
            </a:r>
            <a:r>
              <a:rPr b="1" i="1" lang="en-US" sz="3200">
                <a:solidFill>
                  <a:schemeClr val="dk1"/>
                </a:solidFill>
              </a:rPr>
              <a:t>E</a:t>
            </a:r>
            <a:r>
              <a:rPr i="1" lang="en-US" sz="3200">
                <a:solidFill>
                  <a:schemeClr val="dk1"/>
                </a:solidFill>
              </a:rPr>
              <a:t>pilepticus </a:t>
            </a:r>
            <a:r>
              <a:rPr lang="en-US" sz="3200">
                <a:solidFill>
                  <a:schemeClr val="dk1"/>
                </a:solidFill>
              </a:rPr>
              <a:t>(PI: Zawar)</a:t>
            </a:r>
            <a:endParaRPr sz="3200">
              <a:solidFill>
                <a:schemeClr val="dk1"/>
              </a:solidFill>
            </a:endParaRPr>
          </a:p>
          <a:p>
            <a:pPr indent="-393700" lvl="1" marL="914400" marR="0" rtl="0" algn="l">
              <a:lnSpc>
                <a:spcPct val="100000"/>
              </a:lnSpc>
              <a:spcBef>
                <a:spcPts val="0"/>
              </a:spcBef>
              <a:spcAft>
                <a:spcPts val="0"/>
              </a:spcAft>
              <a:buClr>
                <a:schemeClr val="dk1"/>
              </a:buClr>
              <a:buSzPts val="2600"/>
              <a:buChar char="•"/>
            </a:pPr>
            <a:r>
              <a:rPr lang="en-US" sz="2600">
                <a:solidFill>
                  <a:schemeClr val="dk1"/>
                </a:solidFill>
              </a:rPr>
              <a:t>Long term follow up to study cognitive &amp; functional outcomes after ESE</a:t>
            </a:r>
            <a:endParaRPr sz="2600">
              <a:solidFill>
                <a:schemeClr val="dk1"/>
              </a:solidFill>
            </a:endParaRPr>
          </a:p>
          <a:p>
            <a:pPr indent="-393700" lvl="1" marL="914400" marR="0" rtl="0" algn="l">
              <a:lnSpc>
                <a:spcPct val="100000"/>
              </a:lnSpc>
              <a:spcBef>
                <a:spcPts val="0"/>
              </a:spcBef>
              <a:spcAft>
                <a:spcPts val="0"/>
              </a:spcAft>
              <a:buClr>
                <a:schemeClr val="dk1"/>
              </a:buClr>
              <a:buSzPts val="2600"/>
              <a:buChar char="•"/>
            </a:pPr>
            <a:r>
              <a:rPr lang="en-US" sz="2600">
                <a:solidFill>
                  <a:schemeClr val="dk1"/>
                </a:solidFill>
              </a:rPr>
              <a:t>Submitted Feb 2026; earliest start Dec 2026</a:t>
            </a:r>
            <a:endParaRPr sz="2600">
              <a:solidFill>
                <a:schemeClr val="dk1"/>
              </a:solidFil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 name="Shape 283"/>
        <p:cNvGrpSpPr/>
        <p:nvPr/>
      </p:nvGrpSpPr>
      <p:grpSpPr>
        <a:xfrm>
          <a:off x="0" y="0"/>
          <a:ext cx="0" cy="0"/>
          <a:chOff x="0" y="0"/>
          <a:chExt cx="0" cy="0"/>
        </a:xfrm>
      </p:grpSpPr>
      <p:sp>
        <p:nvSpPr>
          <p:cNvPr id="284" name="Google Shape;284;g3c2f736c8a3_0_816"/>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5" name="Google Shape;285;g3c2f736c8a3_0_816"/>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86" name="Google Shape;286;g3c2f736c8a3_0_816"/>
          <p:cNvGrpSpPr/>
          <p:nvPr/>
        </p:nvGrpSpPr>
        <p:grpSpPr>
          <a:xfrm>
            <a:off x="1303402" y="3985"/>
            <a:ext cx="9772765" cy="6858000"/>
            <a:chOff x="1303402" y="3985"/>
            <a:chExt cx="9772765" cy="6858000"/>
          </a:xfrm>
        </p:grpSpPr>
        <p:sp>
          <p:nvSpPr>
            <p:cNvPr id="287" name="Google Shape;287;g3c2f736c8a3_0_816"/>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8" name="Google Shape;288;g3c2f736c8a3_0_816"/>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9" name="Google Shape;289;g3c2f736c8a3_0_816"/>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0" name="Google Shape;290;g3c2f736c8a3_0_816"/>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1" name="Google Shape;291;g3c2f736c8a3_0_816"/>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2" name="Google Shape;292;g3c2f736c8a3_0_816"/>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3" name="Google Shape;293;g3c2f736c8a3_0_816"/>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94" name="Google Shape;294;g3c2f736c8a3_0_816"/>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95" name="Google Shape;295;g3c2f736c8a3_0_816"/>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par>
                                <p:cTn fill="hold" nodeType="withEffect" presetClass="entr" presetID="10" presetSubtype="0">
                                  <p:stCondLst>
                                    <p:cond delay="1000"/>
                                  </p:stCondLst>
                                  <p:childTnLst>
                                    <p:set>
                                      <p:cBhvr>
                                        <p:cTn dur="1" fill="hold">
                                          <p:stCondLst>
                                            <p:cond delay="0"/>
                                          </p:stCondLst>
                                        </p:cTn>
                                        <p:tgtEl>
                                          <p:spTgt spid="295">
                                            <p:txEl>
                                              <p:pRg end="0" st="0"/>
                                            </p:txEl>
                                          </p:spTgt>
                                        </p:tgtEl>
                                        <p:attrNameLst>
                                          <p:attrName>style.visibility</p:attrName>
                                        </p:attrNameLst>
                                      </p:cBhvr>
                                      <p:to>
                                        <p:strVal val="visible"/>
                                      </p:to>
                                    </p:set>
                                    <p:animEffect filter="fade" transition="in">
                                      <p:cBhvr>
                                        <p:cTn dur="1000"/>
                                        <p:tgtEl>
                                          <p:spTgt spid="29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3cc9fd864d5_0_51"/>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301" name="Google Shape;301;g3cc9fd864d5_0_51"/>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50"/>
              </a:srgbClr>
            </a:outerShdw>
          </a:effectLst>
        </p:spPr>
      </p:cxnSp>
      <p:sp>
        <p:nvSpPr>
          <p:cNvPr id="302" name="Google Shape;302;g3cc9fd864d5_0_51"/>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303" name="Google Shape;303;g3cc9fd864d5_0_51"/>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304" name="Google Shape;304;g3cc9fd864d5_0_51"/>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305" name="Google Shape;305;g3cc9fd864d5_0_51"/>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306" name="Google Shape;306;g3cc9fd864d5_0_51"/>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a:t>
            </a:r>
            <a:r>
              <a:rPr lang="en-US" sz="2336">
                <a:solidFill>
                  <a:schemeClr val="lt1"/>
                </a:solidFill>
              </a:rPr>
              <a:t>Submission and </a:t>
            </a:r>
            <a:r>
              <a:rPr b="0" i="0" lang="en-US" sz="2336" u="none" cap="none" strike="noStrike">
                <a:solidFill>
                  <a:schemeClr val="lt1"/>
                </a:solidFill>
                <a:latin typeface="Arial"/>
                <a:ea typeface="Arial"/>
                <a:cs typeface="Arial"/>
                <a:sym typeface="Arial"/>
              </a:rPr>
              <a:t>Acknowledge </a:t>
            </a:r>
            <a:endParaRPr b="0" i="0" sz="2336" u="none" cap="none" strike="noStrike">
              <a:solidFill>
                <a:schemeClr val="lt1"/>
              </a:solidFill>
              <a:latin typeface="Arial"/>
              <a:ea typeface="Arial"/>
              <a:cs typeface="Arial"/>
              <a:sym typeface="Arial"/>
            </a:endParaRPr>
          </a:p>
        </p:txBody>
      </p:sp>
      <p:sp>
        <p:nvSpPr>
          <p:cNvPr id="307" name="Google Shape;307;g3cc9fd864d5_0_51"/>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308" name="Google Shape;308;g3cc9fd864d5_0_51"/>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309" name="Google Shape;309;g3cc9fd864d5_0_51"/>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310" name="Google Shape;310;g3cc9fd864d5_0_51"/>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311" name="Google Shape;311;g3cc9fd864d5_0_51"/>
          <p:cNvSpPr/>
          <p:nvPr/>
        </p:nvSpPr>
        <p:spPr>
          <a:xfrm rot="488">
            <a:off x="1769300"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u="none" cap="none" strike="noStrike">
                <a:solidFill>
                  <a:schemeClr val="lt1"/>
                </a:solidFill>
                <a:latin typeface="Arial"/>
                <a:ea typeface="Arial"/>
                <a:cs typeface="Arial"/>
                <a:sym typeface="Arial"/>
              </a:rPr>
              <a:t>s</a:t>
            </a:r>
            <a:r>
              <a:rPr b="0" i="0" lang="en-US" sz="1400" u="none" cap="none" strike="noStrike">
                <a:solidFill>
                  <a:schemeClr val="lt1"/>
                </a:solidFill>
                <a:latin typeface="Arial"/>
                <a:ea typeface="Arial"/>
                <a:cs typeface="Arial"/>
                <a:sym typeface="Arial"/>
              </a:rPr>
              <a:t>ubmits local ICF language to CCC</a:t>
            </a:r>
            <a:endParaRPr b="0" i="0" sz="1800" u="none" cap="none" strike="noStrike">
              <a:solidFill>
                <a:schemeClr val="dk1"/>
              </a:solidFill>
              <a:latin typeface="Arial"/>
              <a:ea typeface="Arial"/>
              <a:cs typeface="Arial"/>
              <a:sym typeface="Arial"/>
            </a:endParaRPr>
          </a:p>
        </p:txBody>
      </p:sp>
      <p:cxnSp>
        <p:nvCxnSpPr>
          <p:cNvPr id="312" name="Google Shape;312;g3cc9fd864d5_0_51"/>
          <p:cNvCxnSpPr>
            <a:stCxn id="311" idx="4"/>
          </p:cNvCxnSpPr>
          <p:nvPr/>
        </p:nvCxnSpPr>
        <p:spPr>
          <a:xfrm>
            <a:off x="2825450"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0"/>
              </a:srgbClr>
            </a:outerShdw>
          </a:effectLst>
        </p:spPr>
      </p:cxnSp>
      <p:sp>
        <p:nvSpPr>
          <p:cNvPr id="313" name="Google Shape;313;g3cc9fd864d5_0_51"/>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314" name="Google Shape;314;g3cc9fd864d5_0_51"/>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0"/>
              </a:srgbClr>
            </a:outerShdw>
          </a:effectLst>
        </p:spPr>
      </p:cxnSp>
      <p:sp>
        <p:nvSpPr>
          <p:cNvPr id="315" name="Google Shape;315;g3cc9fd864d5_0_51"/>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1" u="none" cap="none" strike="noStrike">
              <a:solidFill>
                <a:schemeClr val="dk1"/>
              </a:solidFill>
              <a:latin typeface="Arial"/>
              <a:ea typeface="Arial"/>
              <a:cs typeface="Arial"/>
              <a:sym typeface="Arial"/>
            </a:endParaRPr>
          </a:p>
        </p:txBody>
      </p:sp>
      <p:sp>
        <p:nvSpPr>
          <p:cNvPr id="316" name="Google Shape;316;g3cc9fd864d5_0_51"/>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317" name="Google Shape;317;g3cc9fd864d5_0_51"/>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318" name="Google Shape;318;g3cc9fd864d5_0_51"/>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lang="en-US" sz="2336">
                <a:solidFill>
                  <a:schemeClr val="lt1"/>
                </a:solidFil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g3cc9fd864d5_0_74"/>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 name="Google Shape;324;g3cc9fd864d5_0_74"/>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325" name="Google Shape;325;g3cc9fd864d5_0_74"/>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lang="en-US" sz="2200">
                <a:solidFill>
                  <a:schemeClr val="lt1"/>
                </a:solidFill>
              </a:rPr>
              <a:t>LIRB complete and documented in WebDCU</a:t>
            </a:r>
            <a:endParaRPr b="0" i="0" sz="2200" u="none" cap="none" strike="noStrike">
              <a:solidFill>
                <a:schemeClr val="lt1"/>
              </a:solidFill>
              <a:latin typeface="Arial"/>
              <a:ea typeface="Arial"/>
              <a:cs typeface="Arial"/>
              <a:sym typeface="Arial"/>
            </a:endParaRPr>
          </a:p>
        </p:txBody>
      </p:sp>
      <p:sp>
        <p:nvSpPr>
          <p:cNvPr id="326" name="Google Shape;326;g3cc9fd864d5_0_74"/>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7" name="Google Shape;327;g3cc9fd864d5_0_74"/>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lang="en-US" sz="2200">
                <a:solidFill>
                  <a:schemeClr val="lt1"/>
                </a:solidFill>
              </a:rPr>
              <a:t>CIRB Initial site submission form completed</a:t>
            </a:r>
            <a:endParaRPr b="0" i="0" sz="1700" u="none" cap="none" strike="noStrike">
              <a:solidFill>
                <a:schemeClr val="lt1"/>
              </a:solidFill>
              <a:latin typeface="Arial"/>
              <a:ea typeface="Arial"/>
              <a:cs typeface="Arial"/>
              <a:sym typeface="Arial"/>
            </a:endParaRPr>
          </a:p>
        </p:txBody>
      </p:sp>
      <p:sp>
        <p:nvSpPr>
          <p:cNvPr id="328" name="Google Shape;328;g3cc9fd864d5_0_74"/>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9" name="Google Shape;329;g3cc9fd864d5_0_74"/>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0" name="Google Shape;330;g3cc9fd864d5_0_74"/>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lang="en-US" sz="2200">
                <a:solidFill>
                  <a:schemeClr val="lt1"/>
                </a:solidFil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331" name="Google Shape;331;g3cc9fd864d5_0_74"/>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2" name="Google Shape;332;g3cc9fd864d5_0_74"/>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lang="en-US" sz="2200">
                <a:solidFill>
                  <a:schemeClr val="lt1"/>
                </a:solidFill>
              </a:rPr>
              <a:t>CC Events documented and containing requested </a:t>
            </a:r>
            <a:r>
              <a:rPr lang="en-US" sz="2200">
                <a:solidFill>
                  <a:schemeClr val="lt1"/>
                </a:solidFill>
              </a:rPr>
              <a:t>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3cc9fd864d5_0_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338" name="Google Shape;338;g3cc9fd864d5_0_24"/>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339" name="Google Shape;339;g3cc9fd864d5_0_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340" name="Google Shape;340;g3cc9fd864d5_0_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341" name="Google Shape;341;g3cc9fd864d5_0_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342" name="Google Shape;342;g3cc9fd864d5_0_24"/>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3cc9fd864d5_0_3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348" name="Google Shape;348;g3cc9fd864d5_0_3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349" name="Google Shape;349;g3cc9fd864d5_0_33"/>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350" name="Google Shape;350;g3cc9fd864d5_0_33"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351" name="Google Shape;351;g3cc9fd864d5_0_33"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352" name="Google Shape;352;g3cc9fd864d5_0_33"/>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g3cc9fd864d5_0_4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358" name="Google Shape;358;g3cc9fd864d5_0_42"/>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359" name="Google Shape;359;g3cc9fd864d5_0_4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360" name="Google Shape;360;g3cc9fd864d5_0_4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361" name="Google Shape;361;g3cc9fd864d5_0_4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362" name="Google Shape;362;g3cc9fd864d5_0_42"/>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cc9fd864d5_0_95"/>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368" name="Google Shape;368;g3cc9fd864d5_0_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69" name="Google Shape;369;g3cc9fd864d5_0_95"/>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lang="en-US" sz="3000">
                <a:solidFill>
                  <a:schemeClr val="dk1"/>
                </a:solidFill>
              </a:rPr>
              <a:t>Refer to the KESETT Regulatory Document Approval Parameters guide </a:t>
            </a:r>
            <a:endParaRPr b="1" sz="3000">
              <a:solidFill>
                <a:schemeClr val="dk1"/>
              </a:solidFill>
            </a:endParaRPr>
          </a:p>
          <a:p>
            <a:pPr indent="-419100" lvl="0" marL="457200" marR="0" rtl="0" algn="l">
              <a:lnSpc>
                <a:spcPct val="100000"/>
              </a:lnSpc>
              <a:spcBef>
                <a:spcPts val="0"/>
              </a:spcBef>
              <a:spcAft>
                <a:spcPts val="0"/>
              </a:spcAft>
              <a:buClr>
                <a:schemeClr val="dk1"/>
              </a:buClr>
              <a:buSzPts val="3000"/>
              <a:buChar char="●"/>
            </a:pPr>
            <a:r>
              <a:rPr b="1" lang="en-US" sz="3000">
                <a:solidFill>
                  <a:schemeClr val="dk1"/>
                </a:solidFill>
              </a:rPr>
              <a:t>Q120: </a:t>
            </a:r>
            <a:r>
              <a:rPr i="1" lang="en-US" sz="3000">
                <a:solidFill>
                  <a:schemeClr val="dk1"/>
                </a:solidFill>
              </a:rPr>
              <a:t>In which therapeutic areas does the investigator have research experience?</a:t>
            </a:r>
            <a:endParaRPr i="1" sz="3000">
              <a:solidFill>
                <a:schemeClr val="dk1"/>
              </a:solidFill>
            </a:endParaRPr>
          </a:p>
          <a:p>
            <a:pPr indent="-419100" lvl="1" marL="914400" marR="0" rtl="0" algn="l">
              <a:lnSpc>
                <a:spcPct val="100000"/>
              </a:lnSpc>
              <a:spcBef>
                <a:spcPts val="0"/>
              </a:spcBef>
              <a:spcAft>
                <a:spcPts val="0"/>
              </a:spcAft>
              <a:buClr>
                <a:schemeClr val="dk1"/>
              </a:buClr>
              <a:buSzPts val="3000"/>
              <a:buChar char="○"/>
            </a:pPr>
            <a:r>
              <a:rPr lang="en-US" sz="3000">
                <a:solidFill>
                  <a:schemeClr val="dk1"/>
                </a:solidFill>
              </a:rPr>
              <a:t>Select from list of choices in Reg Doc Approval Parameters</a:t>
            </a:r>
            <a:endParaRPr sz="30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3" name="Shape 373"/>
        <p:cNvGrpSpPr/>
        <p:nvPr/>
      </p:nvGrpSpPr>
      <p:grpSpPr>
        <a:xfrm>
          <a:off x="0" y="0"/>
          <a:ext cx="0" cy="0"/>
          <a:chOff x="0" y="0"/>
          <a:chExt cx="0" cy="0"/>
        </a:xfrm>
      </p:grpSpPr>
      <p:sp>
        <p:nvSpPr>
          <p:cNvPr id="374" name="Google Shape;374;g3ccf2f72d4a_1_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5" name="Google Shape;375;g3ccf2f72d4a_1_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76" name="Google Shape;376;g3ccf2f72d4a_1_9"/>
          <p:cNvGrpSpPr/>
          <p:nvPr/>
        </p:nvGrpSpPr>
        <p:grpSpPr>
          <a:xfrm>
            <a:off x="1303402" y="3985"/>
            <a:ext cx="9772765" cy="6858000"/>
            <a:chOff x="1303402" y="3985"/>
            <a:chExt cx="9772765" cy="6858000"/>
          </a:xfrm>
        </p:grpSpPr>
        <p:sp>
          <p:nvSpPr>
            <p:cNvPr id="377" name="Google Shape;377;g3ccf2f72d4a_1_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8" name="Google Shape;378;g3ccf2f72d4a_1_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9" name="Google Shape;379;g3ccf2f72d4a_1_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0" name="Google Shape;380;g3ccf2f72d4a_1_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1" name="Google Shape;381;g3ccf2f72d4a_1_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2" name="Google Shape;382;g3ccf2f72d4a_1_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3" name="Google Shape;383;g3ccf2f72d4a_1_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84" name="Google Shape;384;g3ccf2f72d4a_1_9"/>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385" name="Google Shape;385;g3ccf2f72d4a_1_9"/>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84"/>
                                        </p:tgtEl>
                                        <p:attrNameLst>
                                          <p:attrName>style.visibility</p:attrName>
                                        </p:attrNameLst>
                                      </p:cBhvr>
                                      <p:to>
                                        <p:strVal val="visible"/>
                                      </p:to>
                                    </p:set>
                                    <p:animEffect filter="fade" transition="in">
                                      <p:cBhvr>
                                        <p:cTn dur="1000"/>
                                        <p:tgtEl>
                                          <p:spTgt spid="384"/>
                                        </p:tgtEl>
                                      </p:cBhvr>
                                    </p:animEffect>
                                  </p:childTnLst>
                                </p:cTn>
                              </p:par>
                              <p:par>
                                <p:cTn fill="hold" nodeType="withEffect" presetClass="entr" presetID="10" presetSubtype="0">
                                  <p:stCondLst>
                                    <p:cond delay="1000"/>
                                  </p:stCondLst>
                                  <p:childTnLst>
                                    <p:set>
                                      <p:cBhvr>
                                        <p:cTn dur="1" fill="hold">
                                          <p:stCondLst>
                                            <p:cond delay="0"/>
                                          </p:stCondLst>
                                        </p:cTn>
                                        <p:tgtEl>
                                          <p:spTgt spid="385">
                                            <p:txEl>
                                              <p:pRg end="0" st="0"/>
                                            </p:txEl>
                                          </p:spTgt>
                                        </p:tgtEl>
                                        <p:attrNameLst>
                                          <p:attrName>style.visibility</p:attrName>
                                        </p:attrNameLst>
                                      </p:cBhvr>
                                      <p:to>
                                        <p:strVal val="visible"/>
                                      </p:to>
                                    </p:set>
                                    <p:animEffect filter="fade" transition="in">
                                      <p:cBhvr>
                                        <p:cTn dur="1000"/>
                                        <p:tgtEl>
                                          <p:spTgt spid="38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ccf2f72d4a_1_2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391" name="Google Shape;391;g3ccf2f72d4a_1_24"/>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392" name="Google Shape;392;g3ccf2f72d4a_1_24"/>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393" name="Google Shape;393;g3ccf2f72d4a_1_24"/>
          <p:cNvGrpSpPr/>
          <p:nvPr/>
        </p:nvGrpSpPr>
        <p:grpSpPr>
          <a:xfrm>
            <a:off x="839788" y="1740454"/>
            <a:ext cx="10512423" cy="4382037"/>
            <a:chOff x="0" y="2141"/>
            <a:chExt cx="10512423" cy="4382037"/>
          </a:xfrm>
        </p:grpSpPr>
        <p:sp>
          <p:nvSpPr>
            <p:cNvPr id="394" name="Google Shape;394;g3ccf2f72d4a_1_24"/>
            <p:cNvSpPr/>
            <p:nvPr/>
          </p:nvSpPr>
          <p:spPr>
            <a:xfrm rot="5400000">
              <a:off x="6583023" y="-2655204"/>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5" name="Google Shape;395;g3ccf2f72d4a_1_24"/>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396" name="Google Shape;396;g3ccf2f72d4a_1_24"/>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7" name="Google Shape;397;g3ccf2f72d4a_1_24"/>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398" name="Google Shape;398;g3ccf2f72d4a_1_24"/>
            <p:cNvSpPr/>
            <p:nvPr/>
          </p:nvSpPr>
          <p:spPr>
            <a:xfrm rot="5400000">
              <a:off x="6583023" y="-1170985"/>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 name="Google Shape;399;g3ccf2f72d4a_1_24"/>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400" name="Google Shape;400;g3ccf2f72d4a_1_24"/>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1" name="Google Shape;401;g3ccf2f72d4a_1_24"/>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402" name="Google Shape;402;g3ccf2f72d4a_1_24"/>
            <p:cNvSpPr/>
            <p:nvPr/>
          </p:nvSpPr>
          <p:spPr>
            <a:xfrm rot="5400000">
              <a:off x="6583023" y="313232"/>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3" name="Google Shape;403;g3ccf2f72d4a_1_24"/>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404" name="Google Shape;404;g3ccf2f72d4a_1_24"/>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 name="Google Shape;405;g3ccf2f72d4a_1_24"/>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406" name="Google Shape;406;g3ccf2f72d4a_1_24"/>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g3ccf2f72d4a_1_4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412" name="Google Shape;412;g3ccf2f72d4a_1_4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13" name="Google Shape;413;g3ccf2f72d4a_1_44"/>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a:t>
            </a:r>
            <a:r>
              <a:rPr lang="en-US" sz="3000">
                <a:solidFill>
                  <a:schemeClr val="dk1"/>
                </a:solidFill>
              </a:rPr>
              <a:t>extened</a:t>
            </a:r>
            <a:r>
              <a:rPr b="0" i="0" lang="en-US" sz="3000" u="none" cap="none" strike="noStrike">
                <a:solidFill>
                  <a:schemeClr val="dk1"/>
                </a:solidFill>
                <a:latin typeface="Arial"/>
                <a:ea typeface="Arial"/>
                <a:cs typeface="Arial"/>
                <a:sym typeface="Arial"/>
              </a:rPr>
              <a:t>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8" name="Shape 418"/>
        <p:cNvGrpSpPr/>
        <p:nvPr/>
      </p:nvGrpSpPr>
      <p:grpSpPr>
        <a:xfrm>
          <a:off x="0" y="0"/>
          <a:ext cx="0" cy="0"/>
          <a:chOff x="0" y="0"/>
          <a:chExt cx="0" cy="0"/>
        </a:xfrm>
      </p:grpSpPr>
      <p:sp>
        <p:nvSpPr>
          <p:cNvPr id="419" name="Google Shape;419;g3ccf2f72d4a_1_56"/>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4" name="Shape 424"/>
        <p:cNvGrpSpPr/>
        <p:nvPr/>
      </p:nvGrpSpPr>
      <p:grpSpPr>
        <a:xfrm>
          <a:off x="0" y="0"/>
          <a:ext cx="0" cy="0"/>
          <a:chOff x="0" y="0"/>
          <a:chExt cx="0" cy="0"/>
        </a:xfrm>
      </p:grpSpPr>
      <p:sp>
        <p:nvSpPr>
          <p:cNvPr id="425" name="Google Shape;425;g3ccf2f72d4a_1_61"/>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3ccf2f72d4a_1_66"/>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431" name="Google Shape;431;g3ccf2f72d4a_1_6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32" name="Google Shape;432;g3ccf2f72d4a_1_66"/>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lang="en-US" sz="3000">
                <a:solidFill>
                  <a:schemeClr val="dk1"/>
                </a:solidFill>
              </a:rPr>
              <a:t>Event documentation e</a:t>
            </a:r>
            <a:r>
              <a:rPr b="0" i="0" lang="en-US" sz="3000" u="none" cap="none" strike="noStrike">
                <a:solidFill>
                  <a:schemeClr val="dk1"/>
                </a:solidFill>
                <a:latin typeface="Arial"/>
                <a:ea typeface="Arial"/>
                <a:cs typeface="Arial"/>
                <a:sym typeface="Arial"/>
              </a:rPr>
              <a:t>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6" name="Shape 436"/>
        <p:cNvGrpSpPr/>
        <p:nvPr/>
      </p:nvGrpSpPr>
      <p:grpSpPr>
        <a:xfrm>
          <a:off x="0" y="0"/>
          <a:ext cx="0" cy="0"/>
          <a:chOff x="0" y="0"/>
          <a:chExt cx="0" cy="0"/>
        </a:xfrm>
      </p:grpSpPr>
      <p:sp>
        <p:nvSpPr>
          <p:cNvPr id="437" name="Google Shape;437;g3ccf2f72d4a_1_72"/>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438" name="Google Shape;438;g3ccf2f72d4a_1_72"/>
          <p:cNvGrpSpPr/>
          <p:nvPr/>
        </p:nvGrpSpPr>
        <p:grpSpPr>
          <a:xfrm>
            <a:off x="82" y="1216597"/>
            <a:ext cx="731548" cy="673456"/>
            <a:chOff x="3940602" y="308034"/>
            <a:chExt cx="2116748" cy="3429000"/>
          </a:xfrm>
        </p:grpSpPr>
        <p:sp>
          <p:nvSpPr>
            <p:cNvPr id="439" name="Google Shape;439;g3ccf2f72d4a_1_72"/>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0" name="Google Shape;440;g3ccf2f72d4a_1_72"/>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1" name="Google Shape;441;g3ccf2f72d4a_1_72"/>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42" name="Google Shape;442;g3ccf2f72d4a_1_72"/>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3" name="Google Shape;443;g3ccf2f72d4a_1_72"/>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444" name="Google Shape;444;g3ccf2f72d4a_1_72"/>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445" name="Google Shape;445;g3ccf2f72d4a_1_72"/>
          <p:cNvGrpSpPr/>
          <p:nvPr/>
        </p:nvGrpSpPr>
        <p:grpSpPr>
          <a:xfrm>
            <a:off x="911790" y="3024969"/>
            <a:ext cx="10364213" cy="3195001"/>
            <a:chOff x="7188" y="7450"/>
            <a:chExt cx="10364213" cy="3195001"/>
          </a:xfrm>
        </p:grpSpPr>
        <p:sp>
          <p:nvSpPr>
            <p:cNvPr id="446" name="Google Shape;446;g3ccf2f72d4a_1_72"/>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447" name="Google Shape;447;g3ccf2f72d4a_1_72"/>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8" name="Google Shape;448;g3ccf2f72d4a_1_72"/>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449" name="Google Shape;449;g3ccf2f72d4a_1_72"/>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450" name="Google Shape;450;g3ccf2f72d4a_1_72"/>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1" name="Google Shape;451;g3ccf2f72d4a_1_72"/>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452" name="Google Shape;452;g3ccf2f72d4a_1_72"/>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453" name="Google Shape;453;g3ccf2f72d4a_1_72"/>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4" name="Google Shape;454;g3ccf2f72d4a_1_72"/>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455" name="Google Shape;455;g3ccf2f72d4a_1_7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3ccf2f72d4a_1_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461" name="Google Shape;461;g3ccf2f72d4a_1_94"/>
          <p:cNvGrpSpPr/>
          <p:nvPr/>
        </p:nvGrpSpPr>
        <p:grpSpPr>
          <a:xfrm>
            <a:off x="838200" y="1826156"/>
            <a:ext cx="10515690" cy="4350239"/>
            <a:chOff x="0" y="531"/>
            <a:chExt cx="10515690" cy="4350239"/>
          </a:xfrm>
        </p:grpSpPr>
        <p:sp>
          <p:nvSpPr>
            <p:cNvPr id="462" name="Google Shape;462;g3ccf2f72d4a_1_94"/>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3" name="Google Shape;463;g3ccf2f72d4a_1_94"/>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4" name="Google Shape;464;g3ccf2f72d4a_1_94"/>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 name="Google Shape;465;g3ccf2f72d4a_1_94"/>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466" name="Google Shape;466;g3ccf2f72d4a_1_94"/>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7" name="Google Shape;467;g3ccf2f72d4a_1_94"/>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8" name="Google Shape;468;g3ccf2f72d4a_1_94"/>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9" name="Google Shape;469;g3ccf2f72d4a_1_94"/>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470" name="Google Shape;470;g3ccf2f72d4a_1_94"/>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1" name="Google Shape;471;g3ccf2f72d4a_1_94"/>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 name="Google Shape;472;g3ccf2f72d4a_1_94"/>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3" name="Google Shape;473;g3ccf2f72d4a_1_94"/>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474" name="Google Shape;474;g3ccf2f72d4a_1_94"/>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g3ccf2f72d4a_1_1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0" name="Google Shape;480;g3ccf2f72d4a_1_112"/>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481" name="Google Shape;481;g3ccf2f72d4a_1_112"/>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482" name="Google Shape;482;g3ccf2f72d4a_1_11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83" name="Google Shape;483;g3ccf2f72d4a_1_112"/>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3c53c246ba8_0_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489" name="Google Shape;489;g3c53c246ba8_0_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90" name="Google Shape;490;g3c53c246ba8_0_5"/>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rtl="0" algn="l">
              <a:lnSpc>
                <a:spcPct val="115000"/>
              </a:lnSpc>
              <a:spcBef>
                <a:spcPts val="0"/>
              </a:spcBef>
              <a:spcAft>
                <a:spcPts val="0"/>
              </a:spcAft>
              <a:buClr>
                <a:schemeClr val="dk1"/>
              </a:buClr>
              <a:buSzPts val="2200"/>
              <a:buChar char="●"/>
            </a:pPr>
            <a:r>
              <a:rPr b="1" lang="en-US" sz="2200">
                <a:solidFill>
                  <a:schemeClr val="dk1"/>
                </a:solidFill>
                <a:highlight>
                  <a:srgbClr val="FFFFFF"/>
                </a:highlight>
              </a:rPr>
              <a:t>Report any additional opt-outs</a:t>
            </a:r>
            <a:endParaRPr b="1" sz="2200">
              <a:solidFill>
                <a:schemeClr val="dk1"/>
              </a:solidFill>
              <a:highlight>
                <a:srgbClr val="FFFFFF"/>
              </a:highlight>
            </a:endParaRPr>
          </a:p>
          <a:p>
            <a:pPr indent="0" lvl="0" marL="457200" rtl="0" algn="l">
              <a:lnSpc>
                <a:spcPct val="115000"/>
              </a:lnSpc>
              <a:spcBef>
                <a:spcPts val="0"/>
              </a:spcBef>
              <a:spcAft>
                <a:spcPts val="0"/>
              </a:spcAft>
              <a:buNone/>
            </a:pPr>
            <a:r>
              <a:t/>
            </a:r>
            <a:endParaRPr b="1" sz="2200">
              <a:solidFill>
                <a:schemeClr val="dk1"/>
              </a:solidFill>
              <a:highlight>
                <a:srgbClr val="FFFFFF"/>
              </a:highlight>
            </a:endParaRPr>
          </a:p>
          <a:p>
            <a:pPr indent="-368300" lvl="0" marL="457200" rtl="0" algn="l">
              <a:lnSpc>
                <a:spcPct val="115000"/>
              </a:lnSpc>
              <a:spcBef>
                <a:spcPts val="0"/>
              </a:spcBef>
              <a:spcAft>
                <a:spcPts val="0"/>
              </a:spcAft>
              <a:buClr>
                <a:schemeClr val="dk1"/>
              </a:buClr>
              <a:buSzPts val="2200"/>
              <a:buChar char="●"/>
            </a:pPr>
            <a:r>
              <a:rPr b="1" lang="en-US" sz="2200">
                <a:solidFill>
                  <a:schemeClr val="dk1"/>
                </a:solidFill>
                <a:highlight>
                  <a:srgbClr val="FFFFFF"/>
                </a:highlight>
              </a:rPr>
              <a:t>Focus group attendees - How/why they were selected</a:t>
            </a:r>
            <a:endParaRPr b="1" sz="2200">
              <a:solidFill>
                <a:schemeClr val="dk1"/>
              </a:solidFill>
              <a:highlight>
                <a:srgbClr val="FFFFFF"/>
              </a:highlight>
            </a:endParaRPr>
          </a:p>
          <a:p>
            <a:pPr indent="0" lvl="0" marL="457200" rtl="0" algn="l">
              <a:lnSpc>
                <a:spcPct val="120000"/>
              </a:lnSpc>
              <a:spcBef>
                <a:spcPts val="0"/>
              </a:spcBef>
              <a:spcAft>
                <a:spcPts val="0"/>
              </a:spcAft>
              <a:buNone/>
            </a:pPr>
            <a:r>
              <a:rPr lang="en-US" sz="2200">
                <a:solidFill>
                  <a:schemeClr val="dk1"/>
                </a:solidFill>
                <a:highlight>
                  <a:srgbClr val="FFFFFF"/>
                </a:highlight>
              </a:rPr>
              <a:t>The “why” is very important to the IRB. Please give a 2-3 sentence summary for each meeting describing the individuals that attended. </a:t>
            </a:r>
            <a:endParaRPr i="1" sz="2200">
              <a:solidFill>
                <a:schemeClr val="dk1"/>
              </a:solidFill>
              <a:highlight>
                <a:srgbClr val="FFFFFF"/>
              </a:highlight>
            </a:endParaRPr>
          </a:p>
          <a:p>
            <a:pPr indent="0" lvl="0" marL="457200" rtl="0" algn="l">
              <a:lnSpc>
                <a:spcPct val="120000"/>
              </a:lnSpc>
              <a:spcBef>
                <a:spcPts val="0"/>
              </a:spcBef>
              <a:spcAft>
                <a:spcPts val="0"/>
              </a:spcAft>
              <a:buNone/>
            </a:pPr>
            <a:r>
              <a:t/>
            </a:r>
            <a:endParaRPr sz="2200">
              <a:solidFill>
                <a:schemeClr val="dk1"/>
              </a:solidFill>
              <a:highlight>
                <a:srgbClr val="FFFFFF"/>
              </a:highlight>
            </a:endParaRPr>
          </a:p>
          <a:p>
            <a:pPr indent="-368300" lvl="0" marL="457200" rtl="0" algn="l">
              <a:lnSpc>
                <a:spcPct val="115000"/>
              </a:lnSpc>
              <a:spcBef>
                <a:spcPts val="0"/>
              </a:spcBef>
              <a:spcAft>
                <a:spcPts val="0"/>
              </a:spcAft>
              <a:buClr>
                <a:schemeClr val="dk1"/>
              </a:buClr>
              <a:buSzPts val="2200"/>
              <a:buFont typeface="Arial"/>
              <a:buChar char="●"/>
            </a:pPr>
            <a:r>
              <a:rPr b="1" lang="en-US" sz="2200">
                <a:solidFill>
                  <a:schemeClr val="dk1"/>
                </a:solidFill>
                <a:highlight>
                  <a:srgbClr val="FFFFFF"/>
                </a:highlight>
              </a:rPr>
              <a:t>Names of the groups that were invited to participate in the focus groups. </a:t>
            </a:r>
            <a:endParaRPr b="1" sz="2200">
              <a:solidFill>
                <a:schemeClr val="dk1"/>
              </a:solidFill>
              <a:highlight>
                <a:srgbClr val="FFFFFF"/>
              </a:highlight>
            </a:endParaRPr>
          </a:p>
          <a:p>
            <a:pPr indent="0" lvl="0" marL="457200" rtl="0" algn="l">
              <a:lnSpc>
                <a:spcPct val="115000"/>
              </a:lnSpc>
              <a:spcBef>
                <a:spcPts val="0"/>
              </a:spcBef>
              <a:spcAft>
                <a:spcPts val="0"/>
              </a:spcAft>
              <a:buNone/>
            </a:pPr>
            <a:r>
              <a:rPr lang="en-US" sz="2200">
                <a:solidFill>
                  <a:schemeClr val="dk1"/>
                </a:solidFill>
                <a:highlight>
                  <a:srgbClr val="FFFFFF"/>
                </a:highlight>
              </a:rPr>
              <a:t>These can be a specific organization such as an epilepsy foundation chapter, or a population targeted such as neurology clinic patients</a:t>
            </a:r>
            <a:endParaRPr sz="2200">
              <a:solidFill>
                <a:schemeClr val="dk1"/>
              </a:solidFill>
              <a:highlight>
                <a:srgbClr val="FFFFFF"/>
              </a:highlight>
            </a:endParaRPr>
          </a:p>
          <a:p>
            <a:pPr indent="0" lvl="0" marL="0" rtl="0" algn="l">
              <a:lnSpc>
                <a:spcPct val="115000"/>
              </a:lnSpc>
              <a:spcBef>
                <a:spcPts val="0"/>
              </a:spcBef>
              <a:spcAft>
                <a:spcPts val="0"/>
              </a:spcAft>
              <a:buNone/>
            </a:pPr>
            <a:r>
              <a:t/>
            </a:r>
            <a:endParaRPr sz="2200">
              <a:solidFill>
                <a:schemeClr val="dk1"/>
              </a:solidFill>
              <a:highlight>
                <a:srgbClr val="FFFFFF"/>
              </a:highlight>
            </a:endParaRPr>
          </a:p>
          <a:p>
            <a:pPr indent="-368300" lvl="0" marL="457200" rtl="0" algn="l">
              <a:lnSpc>
                <a:spcPct val="115000"/>
              </a:lnSpc>
              <a:spcBef>
                <a:spcPts val="0"/>
              </a:spcBef>
              <a:spcAft>
                <a:spcPts val="0"/>
              </a:spcAft>
              <a:buClr>
                <a:schemeClr val="dk1"/>
              </a:buClr>
              <a:buSzPts val="2200"/>
              <a:buFont typeface="Arial"/>
              <a:buChar char="●"/>
            </a:pPr>
            <a:r>
              <a:rPr b="1" lang="en-US" sz="2200">
                <a:solidFill>
                  <a:schemeClr val="dk1"/>
                </a:solidFill>
                <a:highlight>
                  <a:srgbClr val="FFFFFF"/>
                </a:highlight>
              </a:rPr>
              <a:t>Paragraph</a:t>
            </a:r>
            <a:r>
              <a:rPr b="1" lang="en-US" sz="2200">
                <a:solidFill>
                  <a:schemeClr val="dk1"/>
                </a:solidFill>
                <a:highlight>
                  <a:srgbClr val="FFFFFF"/>
                </a:highlight>
              </a:rPr>
              <a:t> from the local Principal Investigator</a:t>
            </a:r>
            <a:endParaRPr b="1" sz="2200">
              <a:solidFill>
                <a:schemeClr val="dk1"/>
              </a:solidFill>
              <a:highlight>
                <a:srgbClr val="FFFFFF"/>
              </a:highlight>
            </a:endParaRPr>
          </a:p>
          <a:p>
            <a:pPr indent="0" lvl="0" marL="457200" rtl="0" algn="l">
              <a:lnSpc>
                <a:spcPct val="115000"/>
              </a:lnSpc>
              <a:spcBef>
                <a:spcPts val="0"/>
              </a:spcBef>
              <a:spcAft>
                <a:spcPts val="0"/>
              </a:spcAft>
              <a:buNone/>
            </a:pPr>
            <a:r>
              <a:rPr lang="en-US" sz="2200">
                <a:solidFill>
                  <a:schemeClr val="dk1"/>
                </a:solidFill>
                <a:highlight>
                  <a:srgbClr val="FFFFFF"/>
                </a:highlight>
              </a:rPr>
              <a:t>Assessment of their </a:t>
            </a:r>
            <a:r>
              <a:rPr lang="en-US" sz="2200" u="sng">
                <a:solidFill>
                  <a:schemeClr val="dk1"/>
                </a:solidFill>
                <a:highlight>
                  <a:srgbClr val="FFFFFF"/>
                </a:highlight>
              </a:rPr>
              <a:t>overall</a:t>
            </a:r>
            <a:r>
              <a:rPr lang="en-US" sz="2200">
                <a:solidFill>
                  <a:schemeClr val="dk1"/>
                </a:solidFill>
                <a:highlight>
                  <a:srgbClr val="FFFFFF"/>
                </a:highlight>
              </a:rPr>
              <a:t> perspective of the community meetings, in-person events, the feedback received, and the utility of these meetings/events. </a:t>
            </a:r>
            <a:endParaRPr i="1" sz="2200">
              <a:solidFill>
                <a:schemeClr val="dk1"/>
              </a:solidFill>
              <a:highlight>
                <a:srgbClr val="FFFFFF"/>
              </a:highlight>
            </a:endParaRPr>
          </a:p>
          <a:p>
            <a:pPr indent="0" lvl="0" marL="0" marR="0" rtl="0" algn="l">
              <a:lnSpc>
                <a:spcPct val="100000"/>
              </a:lnSpc>
              <a:spcBef>
                <a:spcPts val="0"/>
              </a:spcBef>
              <a:spcAft>
                <a:spcPts val="0"/>
              </a:spcAft>
              <a:buNone/>
            </a:pPr>
            <a:r>
              <a:t/>
            </a:r>
            <a:endParaRPr sz="30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g3c53c246ba8_0_4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497" name="Google Shape;497;g3c53c246ba8_0_4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fontScale="92500" lnSpcReduction="20000"/>
          </a:bodyPr>
          <a:lstStyle/>
          <a:p>
            <a:pPr indent="-463550" lvl="0" marL="457200" rtl="0" algn="l">
              <a:spcBef>
                <a:spcPts val="1000"/>
              </a:spcBef>
              <a:spcAft>
                <a:spcPts val="0"/>
              </a:spcAft>
              <a:buSzPct val="142857"/>
              <a:buChar char="•"/>
            </a:pPr>
            <a:r>
              <a:rPr lang="en-US"/>
              <a:t>At in person events &amp; focus groups- Reported in the CC form in WebDCU</a:t>
            </a:r>
            <a:endParaRPr/>
          </a:p>
          <a:p>
            <a:pPr indent="-463550" lvl="0" marL="457200" rtl="0" algn="l">
              <a:spcBef>
                <a:spcPts val="0"/>
              </a:spcBef>
              <a:spcAft>
                <a:spcPts val="0"/>
              </a:spcAft>
              <a:buSzPct val="142857"/>
              <a:buChar char="•"/>
            </a:pPr>
            <a:r>
              <a:rPr lang="en-US"/>
              <a:t>PD </a:t>
            </a:r>
            <a:r>
              <a:rPr lang="en-US"/>
              <a:t>activities</a:t>
            </a:r>
            <a:r>
              <a:rPr lang="en-US"/>
              <a:t> such as the social media campaign will direct to the website and your team contact information</a:t>
            </a:r>
            <a:endParaRPr/>
          </a:p>
          <a:p>
            <a:pPr indent="-463550" lvl="0" marL="457200" rtl="0" algn="l">
              <a:spcBef>
                <a:spcPts val="0"/>
              </a:spcBef>
              <a:spcAft>
                <a:spcPts val="0"/>
              </a:spcAft>
              <a:buSzPct val="142857"/>
              <a:buChar char="•"/>
            </a:pPr>
            <a:r>
              <a:rPr lang="en-US"/>
              <a:t>Study team should keep a list of opted-out community members to mail a </a:t>
            </a:r>
            <a:r>
              <a:rPr lang="en-US"/>
              <a:t>wristband</a:t>
            </a:r>
            <a:r>
              <a:rPr lang="en-US"/>
              <a:t> to. </a:t>
            </a:r>
            <a:endParaRPr/>
          </a:p>
          <a:p>
            <a:pPr indent="-463550" lvl="0" marL="457200" rtl="0" algn="l">
              <a:spcBef>
                <a:spcPts val="0"/>
              </a:spcBef>
              <a:spcAft>
                <a:spcPts val="0"/>
              </a:spcAft>
              <a:buSzPct val="142857"/>
              <a:buChar char="•"/>
            </a:pPr>
            <a:r>
              <a:rPr lang="en-US"/>
              <a:t>Prior to CIRB approval- Opt outs reported to the CCC in final EFIC </a:t>
            </a:r>
            <a:r>
              <a:rPr lang="en-US"/>
              <a:t>details</a:t>
            </a:r>
            <a:endParaRPr/>
          </a:p>
          <a:p>
            <a:pPr indent="-463550" lvl="0" marL="457200" rtl="0" algn="l">
              <a:spcBef>
                <a:spcPts val="0"/>
              </a:spcBef>
              <a:spcAft>
                <a:spcPts val="0"/>
              </a:spcAft>
              <a:buSzPct val="142857"/>
              <a:buChar char="•"/>
            </a:pPr>
            <a:r>
              <a:rPr lang="en-US"/>
              <a:t>Post IRB approval - Maintained locally and submitted to the CIRB at yearly SCR</a:t>
            </a:r>
            <a:endParaRPr/>
          </a:p>
          <a:p>
            <a:pPr indent="-463550" lvl="0" marL="457200" rtl="0" algn="l">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01" name="Shape 501"/>
        <p:cNvGrpSpPr/>
        <p:nvPr/>
      </p:nvGrpSpPr>
      <p:grpSpPr>
        <a:xfrm>
          <a:off x="0" y="0"/>
          <a:ext cx="0" cy="0"/>
          <a:chOff x="0" y="0"/>
          <a:chExt cx="0" cy="0"/>
        </a:xfrm>
      </p:grpSpPr>
      <p:sp>
        <p:nvSpPr>
          <p:cNvPr id="502" name="Google Shape;502;g3ccf2f72d4a_1_12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3" name="Google Shape;503;g3ccf2f72d4a_1_12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504" name="Google Shape;504;g3ccf2f72d4a_1_12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05" name="Google Shape;505;g3ccf2f72d4a_1_120"/>
          <p:cNvGrpSpPr/>
          <p:nvPr/>
        </p:nvGrpSpPr>
        <p:grpSpPr>
          <a:xfrm>
            <a:off x="4648018" y="1044232"/>
            <a:ext cx="6900600" cy="4729230"/>
            <a:chOff x="0" y="403410"/>
            <a:chExt cx="6900600" cy="4729230"/>
          </a:xfrm>
        </p:grpSpPr>
        <p:sp>
          <p:nvSpPr>
            <p:cNvPr id="506" name="Google Shape;506;g3ccf2f72d4a_1_12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7" name="Google Shape;507;g3ccf2f72d4a_1_12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508" name="Google Shape;508;g3ccf2f72d4a_1_12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9" name="Google Shape;509;g3ccf2f72d4a_1_12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510" name="Google Shape;510;g3ccf2f72d4a_1_12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1" name="Google Shape;511;g3ccf2f72d4a_1_12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512" name="Google Shape;512;g3ccf2f72d4a_1_12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3" name="Google Shape;513;g3ccf2f72d4a_1_12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517" name="Shape 517"/>
        <p:cNvGrpSpPr/>
        <p:nvPr/>
      </p:nvGrpSpPr>
      <p:grpSpPr>
        <a:xfrm>
          <a:off x="0" y="0"/>
          <a:ext cx="0" cy="0"/>
          <a:chOff x="0" y="0"/>
          <a:chExt cx="0" cy="0"/>
        </a:xfrm>
      </p:grpSpPr>
      <p:sp>
        <p:nvSpPr>
          <p:cNvPr id="518" name="Google Shape;518;g3ccf2f72d4a_1_13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9" name="Google Shape;519;g3ccf2f72d4a_1_13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520" name="Google Shape;520;g3ccf2f72d4a_1_13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21" name="Google Shape;521;g3ccf2f72d4a_1_135"/>
          <p:cNvGrpSpPr/>
          <p:nvPr/>
        </p:nvGrpSpPr>
        <p:grpSpPr>
          <a:xfrm>
            <a:off x="572493" y="2126781"/>
            <a:ext cx="6713700" cy="4008331"/>
            <a:chOff x="0" y="55465"/>
            <a:chExt cx="6713700" cy="4008331"/>
          </a:xfrm>
        </p:grpSpPr>
        <p:sp>
          <p:nvSpPr>
            <p:cNvPr id="522" name="Google Shape;522;g3ccf2f72d4a_1_13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3" name="Google Shape;523;g3ccf2f72d4a_1_13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524" name="Google Shape;524;g3ccf2f72d4a_1_13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5" name="Google Shape;525;g3ccf2f72d4a_1_13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526" name="Google Shape;526;g3ccf2f72d4a_1_13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7" name="Google Shape;527;g3ccf2f72d4a_1_13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lang="en-US" sz="1900">
                  <a:solidFill>
                    <a:schemeClr val="lt1"/>
                  </a:solidFill>
                </a:rPr>
                <a:t>L</a:t>
              </a:r>
              <a:r>
                <a:rPr b="0" i="0" lang="en-US" sz="1900" u="none" cap="none" strike="noStrike">
                  <a:solidFill>
                    <a:schemeClr val="lt1"/>
                  </a:solidFill>
                  <a:latin typeface="Arial"/>
                  <a:ea typeface="Arial"/>
                  <a:cs typeface="Arial"/>
                  <a:sym typeface="Arial"/>
                </a:rPr>
                <a:t>everage existing community relationships at your site</a:t>
              </a:r>
              <a:endParaRPr b="0" i="0" sz="1900" u="none" cap="none" strike="noStrike">
                <a:solidFill>
                  <a:schemeClr val="lt1"/>
                </a:solidFill>
                <a:latin typeface="Arial"/>
                <a:ea typeface="Arial"/>
                <a:cs typeface="Arial"/>
                <a:sym typeface="Arial"/>
              </a:endParaRPr>
            </a:p>
          </p:txBody>
        </p:sp>
        <p:sp>
          <p:nvSpPr>
            <p:cNvPr id="528" name="Google Shape;528;g3ccf2f72d4a_1_13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9" name="Google Shape;529;g3ccf2f72d4a_1_13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530" name="Google Shape;530;g3ccf2f72d4a_1_13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1" name="Google Shape;531;g3ccf2f72d4a_1_13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532" name="Google Shape;532;g3ccf2f72d4a_1_13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3" name="Google Shape;533;g3ccf2f72d4a_1_13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534" name="Google Shape;534;g3ccf2f72d4a_1_13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535" name="Google Shape;535;g3ccf2f72d4a_1_13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descr="A close-up of a logo&#10;&#10;AI-generated content may be incorrect." id="540" name="Google Shape;540;g3ccf2f72d4a_1_15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41" name="Google Shape;541;g3ccf2f72d4a_1_156"/>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2" name="Google Shape;542;g3ccf2f72d4a_1_156"/>
          <p:cNvSpPr txBox="1"/>
          <p:nvPr/>
        </p:nvSpPr>
        <p:spPr>
          <a:xfrm>
            <a:off x="2146800" y="1345675"/>
            <a:ext cx="5869200" cy="458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700">
                <a:solidFill>
                  <a:srgbClr val="7030A0"/>
                </a:solidFill>
              </a:rPr>
              <a:t>Discussion: </a:t>
            </a:r>
            <a:endParaRPr b="1" sz="4700">
              <a:solidFill>
                <a:srgbClr val="7030A0"/>
              </a:solidFill>
            </a:endParaRPr>
          </a:p>
          <a:p>
            <a:pPr indent="0" lvl="0" marL="0" rtl="0" algn="ctr">
              <a:spcBef>
                <a:spcPts val="0"/>
              </a:spcBef>
              <a:spcAft>
                <a:spcPts val="0"/>
              </a:spcAft>
              <a:buNone/>
            </a:pPr>
            <a:r>
              <a:rPr b="1" lang="en-US" sz="4700">
                <a:solidFill>
                  <a:srgbClr val="7030A0"/>
                </a:solidFill>
              </a:rPr>
              <a:t>What are recent wins or challenges for EFIC activities at your site?</a:t>
            </a:r>
            <a:endParaRPr b="1" sz="4700">
              <a:solidFill>
                <a:srgbClr val="7030A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g3cc9fd864d5_0_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8" name="Google Shape;548;g3cc9fd864d5_0_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49" name="Google Shape;549;g3cc9fd864d5_0_9"/>
          <p:cNvGrpSpPr/>
          <p:nvPr/>
        </p:nvGrpSpPr>
        <p:grpSpPr>
          <a:xfrm>
            <a:off x="1303402" y="3985"/>
            <a:ext cx="9772765" cy="6858000"/>
            <a:chOff x="1303402" y="3985"/>
            <a:chExt cx="9772765" cy="6858000"/>
          </a:xfrm>
        </p:grpSpPr>
        <p:sp>
          <p:nvSpPr>
            <p:cNvPr id="550" name="Google Shape;550;g3cc9fd864d5_0_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1" name="Google Shape;551;g3cc9fd864d5_0_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2" name="Google Shape;552;g3cc9fd864d5_0_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3" name="Google Shape;553;g3cc9fd864d5_0_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4" name="Google Shape;554;g3cc9fd864d5_0_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5" name="Google Shape;555;g3cc9fd864d5_0_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6" name="Google Shape;556;g3cc9fd864d5_0_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57" name="Google Shape;557;g3cc9fd864d5_0_9"/>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558" name="Google Shape;558;g3cc9fd864d5_0_9"/>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par>
                                <p:cTn fill="hold" nodeType="withEffect" presetClass="entr" presetID="10" presetSubtype="0">
                                  <p:stCondLst>
                                    <p:cond delay="1000"/>
                                  </p:stCondLst>
                                  <p:childTnLst>
                                    <p:set>
                                      <p:cBhvr>
                                        <p:cTn dur="1" fill="hold">
                                          <p:stCondLst>
                                            <p:cond delay="0"/>
                                          </p:stCondLst>
                                        </p:cTn>
                                        <p:tgtEl>
                                          <p:spTgt spid="558">
                                            <p:txEl>
                                              <p:pRg end="0" st="0"/>
                                            </p:txEl>
                                          </p:spTgt>
                                        </p:tgtEl>
                                        <p:attrNameLst>
                                          <p:attrName>style.visibility</p:attrName>
                                        </p:attrNameLst>
                                      </p:cBhvr>
                                      <p:to>
                                        <p:strVal val="visible"/>
                                      </p:to>
                                    </p:set>
                                    <p:animEffect filter="fade" transition="in">
                                      <p:cBhvr>
                                        <p:cTn dur="1000"/>
                                        <p:tgtEl>
                                          <p:spTgt spid="55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3"/>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564" name="Google Shape;564;p3"/>
          <p:cNvGrpSpPr/>
          <p:nvPr/>
        </p:nvGrpSpPr>
        <p:grpSpPr>
          <a:xfrm>
            <a:off x="736092" y="1608162"/>
            <a:ext cx="10719816" cy="4631040"/>
            <a:chOff x="0" y="53062"/>
            <a:chExt cx="10719816" cy="4631040"/>
          </a:xfrm>
        </p:grpSpPr>
        <p:sp>
          <p:nvSpPr>
            <p:cNvPr id="565" name="Google Shape;565;p3"/>
            <p:cNvSpPr/>
            <p:nvPr/>
          </p:nvSpPr>
          <p:spPr>
            <a:xfrm>
              <a:off x="0" y="289222"/>
              <a:ext cx="10719816"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3"/>
            <p:cNvSpPr/>
            <p:nvPr/>
          </p:nvSpPr>
          <p:spPr>
            <a:xfrm>
              <a:off x="535990" y="53062"/>
              <a:ext cx="7503871" cy="47232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3"/>
            <p:cNvSpPr txBox="1"/>
            <p:nvPr/>
          </p:nvSpPr>
          <p:spPr>
            <a:xfrm>
              <a:off x="559047" y="76119"/>
              <a:ext cx="7457757" cy="426206"/>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568" name="Google Shape;568;p3"/>
            <p:cNvSpPr/>
            <p:nvPr/>
          </p:nvSpPr>
          <p:spPr>
            <a:xfrm>
              <a:off x="0" y="1014982"/>
              <a:ext cx="10719816"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3"/>
            <p:cNvSpPr/>
            <p:nvPr/>
          </p:nvSpPr>
          <p:spPr>
            <a:xfrm>
              <a:off x="535990" y="778822"/>
              <a:ext cx="7503871" cy="47232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3"/>
            <p:cNvSpPr txBox="1"/>
            <p:nvPr/>
          </p:nvSpPr>
          <p:spPr>
            <a:xfrm>
              <a:off x="559047" y="801879"/>
              <a:ext cx="7457757" cy="426206"/>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571" name="Google Shape;571;p3"/>
            <p:cNvSpPr/>
            <p:nvPr/>
          </p:nvSpPr>
          <p:spPr>
            <a:xfrm>
              <a:off x="0" y="1740742"/>
              <a:ext cx="10719816"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3"/>
            <p:cNvSpPr/>
            <p:nvPr/>
          </p:nvSpPr>
          <p:spPr>
            <a:xfrm>
              <a:off x="535990" y="1504582"/>
              <a:ext cx="7503871" cy="47232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3"/>
            <p:cNvSpPr txBox="1"/>
            <p:nvPr/>
          </p:nvSpPr>
          <p:spPr>
            <a:xfrm>
              <a:off x="559047" y="1527639"/>
              <a:ext cx="7457757" cy="426206"/>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574" name="Google Shape;574;p3"/>
            <p:cNvSpPr/>
            <p:nvPr/>
          </p:nvSpPr>
          <p:spPr>
            <a:xfrm>
              <a:off x="0" y="2466502"/>
              <a:ext cx="10719816" cy="22176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3"/>
            <p:cNvSpPr txBox="1"/>
            <p:nvPr/>
          </p:nvSpPr>
          <p:spPr>
            <a:xfrm>
              <a:off x="0" y="2466502"/>
              <a:ext cx="10719816"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576" name="Google Shape;576;p3"/>
            <p:cNvSpPr/>
            <p:nvPr/>
          </p:nvSpPr>
          <p:spPr>
            <a:xfrm>
              <a:off x="535990" y="2230342"/>
              <a:ext cx="7503871" cy="47232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3"/>
            <p:cNvSpPr txBox="1"/>
            <p:nvPr/>
          </p:nvSpPr>
          <p:spPr>
            <a:xfrm>
              <a:off x="559047" y="2253399"/>
              <a:ext cx="7457757" cy="426206"/>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578" name="Google Shape;578;p3"/>
          <p:cNvSpPr/>
          <p:nvPr/>
        </p:nvSpPr>
        <p:spPr>
          <a:xfrm>
            <a:off x="1376395" y="4383197"/>
            <a:ext cx="231600" cy="783000"/>
          </a:xfrm>
          <a:prstGeom prst="leftBracket">
            <a:avLst>
              <a:gd fmla="val 8333" name="adj"/>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9" name="Google Shape;579;p3"/>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580" name="Google Shape;580;p3"/>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581" name="Google Shape;581;p3"/>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3"/>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4"/>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588" name="Google Shape;588;p4"/>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589" name="Google Shape;589;p4"/>
          <p:cNvPicPr preferRelativeResize="0"/>
          <p:nvPr/>
        </p:nvPicPr>
        <p:blipFill rotWithShape="1">
          <a:blip r:embed="rId3">
            <a:alphaModFix/>
          </a:blip>
          <a:srcRect b="0" l="0" r="0" t="25892"/>
          <a:stretch/>
        </p:blipFill>
        <p:spPr>
          <a:xfrm>
            <a:off x="415601" y="1536650"/>
            <a:ext cx="11360799" cy="2146983"/>
          </a:xfrm>
          <a:prstGeom prst="rect">
            <a:avLst/>
          </a:prstGeom>
          <a:noFill/>
          <a:ln>
            <a:noFill/>
          </a:ln>
        </p:spPr>
      </p:pic>
      <p:pic>
        <p:nvPicPr>
          <p:cNvPr id="590" name="Google Shape;590;p4"/>
          <p:cNvPicPr preferRelativeResize="0"/>
          <p:nvPr/>
        </p:nvPicPr>
        <p:blipFill rotWithShape="1">
          <a:blip r:embed="rId4">
            <a:alphaModFix/>
          </a:blip>
          <a:srcRect b="0" l="0" r="8532" t="0"/>
          <a:stretch/>
        </p:blipFill>
        <p:spPr>
          <a:xfrm>
            <a:off x="273268" y="3850237"/>
            <a:ext cx="11645464" cy="1763993"/>
          </a:xfrm>
          <a:prstGeom prst="rect">
            <a:avLst/>
          </a:prstGeom>
          <a:noFill/>
          <a:ln>
            <a:noFill/>
          </a:ln>
        </p:spPr>
      </p:pic>
      <p:pic>
        <p:nvPicPr>
          <p:cNvPr id="591" name="Google Shape;591;p4" title="kesett logo with eeg 3.png"/>
          <p:cNvPicPr preferRelativeResize="0"/>
          <p:nvPr/>
        </p:nvPicPr>
        <p:blipFill rotWithShape="1">
          <a:blip r:embed="rId5">
            <a:alphaModFix/>
          </a:blip>
          <a:srcRect b="0" l="0" r="0" t="0"/>
          <a:stretch/>
        </p:blipFill>
        <p:spPr>
          <a:xfrm>
            <a:off x="10090132" y="5837900"/>
            <a:ext cx="1970933" cy="928333"/>
          </a:xfrm>
          <a:prstGeom prst="rect">
            <a:avLst/>
          </a:prstGeom>
          <a:noFill/>
          <a:ln>
            <a:noFill/>
          </a:ln>
        </p:spPr>
      </p:pic>
      <p:pic>
        <p:nvPicPr>
          <p:cNvPr id="592" name="Google Shape;592;p4" title="SIREN-Acronym Only.png"/>
          <p:cNvPicPr preferRelativeResize="0"/>
          <p:nvPr/>
        </p:nvPicPr>
        <p:blipFill rotWithShape="1">
          <a:blip r:embed="rId6">
            <a:alphaModFix/>
          </a:blip>
          <a:srcRect b="0" l="0" r="0" t="0"/>
          <a:stretch/>
        </p:blipFill>
        <p:spPr>
          <a:xfrm>
            <a:off x="0" y="5675500"/>
            <a:ext cx="2229437" cy="125313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598" name="Google Shape;598;p5"/>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599" name="Google Shape;599;p5" title="SIREN-Acronym Only.png"/>
          <p:cNvPicPr preferRelativeResize="0"/>
          <p:nvPr/>
        </p:nvPicPr>
        <p:blipFill rotWithShape="1">
          <a:blip r:embed="rId3">
            <a:alphaModFix/>
          </a:blip>
          <a:srcRect b="0" l="0" r="0" t="0"/>
          <a:stretch/>
        </p:blipFill>
        <p:spPr>
          <a:xfrm>
            <a:off x="0" y="5675500"/>
            <a:ext cx="2229437" cy="1253133"/>
          </a:xfrm>
          <a:prstGeom prst="rect">
            <a:avLst/>
          </a:prstGeom>
          <a:noFill/>
          <a:ln>
            <a:noFill/>
          </a:ln>
        </p:spPr>
      </p:pic>
      <p:pic>
        <p:nvPicPr>
          <p:cNvPr id="600" name="Google Shape;600;p5" title="kesett logo with eeg 3.png"/>
          <p:cNvPicPr preferRelativeResize="0"/>
          <p:nvPr/>
        </p:nvPicPr>
        <p:blipFill rotWithShape="1">
          <a:blip r:embed="rId4">
            <a:alphaModFix/>
          </a:blip>
          <a:srcRect b="0" l="0" r="0" t="0"/>
          <a:stretch/>
        </p:blipFill>
        <p:spPr>
          <a:xfrm>
            <a:off x="10090132" y="5837900"/>
            <a:ext cx="1970933" cy="928333"/>
          </a:xfrm>
          <a:prstGeom prst="rect">
            <a:avLst/>
          </a:prstGeom>
          <a:noFill/>
          <a:ln>
            <a:noFill/>
          </a:ln>
        </p:spPr>
      </p:pic>
      <p:pic>
        <p:nvPicPr>
          <p:cNvPr id="601" name="Google Shape;601;p5"/>
          <p:cNvPicPr preferRelativeResize="0"/>
          <p:nvPr/>
        </p:nvPicPr>
        <p:blipFill rotWithShape="1">
          <a:blip r:embed="rId5">
            <a:alphaModFix/>
          </a:blip>
          <a:srcRect b="0" l="0" r="13778" t="0"/>
          <a:stretch/>
        </p:blipFill>
        <p:spPr>
          <a:xfrm>
            <a:off x="746708" y="1356967"/>
            <a:ext cx="10512535" cy="438541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607" name="Google Shape;607;p6"/>
          <p:cNvSpPr txBox="1"/>
          <p:nvPr>
            <p:ph idx="1" type="body"/>
          </p:nvPr>
        </p:nvSpPr>
        <p:spPr>
          <a:xfrm>
            <a:off x="2184400" y="1536633"/>
            <a:ext cx="7823200" cy="37984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608" name="Google Shape;608;p6"/>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609" name="Google Shape;609;p6" title="SIREN-Acronym Only.png"/>
          <p:cNvPicPr preferRelativeResize="0"/>
          <p:nvPr/>
        </p:nvPicPr>
        <p:blipFill rotWithShape="1">
          <a:blip r:embed="rId3">
            <a:alphaModFix/>
          </a:blip>
          <a:srcRect b="0" l="0" r="0" t="0"/>
          <a:stretch/>
        </p:blipFill>
        <p:spPr>
          <a:xfrm>
            <a:off x="0" y="5675500"/>
            <a:ext cx="2229437" cy="1253133"/>
          </a:xfrm>
          <a:prstGeom prst="rect">
            <a:avLst/>
          </a:prstGeom>
          <a:noFill/>
          <a:ln>
            <a:noFill/>
          </a:ln>
        </p:spPr>
      </p:pic>
      <p:pic>
        <p:nvPicPr>
          <p:cNvPr id="610" name="Google Shape;610;p6" title="kesett logo with eeg 3.png"/>
          <p:cNvPicPr preferRelativeResize="0"/>
          <p:nvPr/>
        </p:nvPicPr>
        <p:blipFill rotWithShape="1">
          <a:blip r:embed="rId4">
            <a:alphaModFix/>
          </a:blip>
          <a:srcRect b="0" l="0" r="0" t="0"/>
          <a:stretch/>
        </p:blipFill>
        <p:spPr>
          <a:xfrm>
            <a:off x="10090132" y="5837900"/>
            <a:ext cx="1970933" cy="928333"/>
          </a:xfrm>
          <a:prstGeom prst="rect">
            <a:avLst/>
          </a:prstGeom>
          <a:noFill/>
          <a:ln>
            <a:noFill/>
          </a:ln>
        </p:spPr>
      </p:pic>
      <p:pic>
        <p:nvPicPr>
          <p:cNvPr id="611" name="Google Shape;611;p6"/>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7"/>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617" name="Google Shape;617;p7"/>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618" name="Google Shape;618;p7" title="SIREN-Acronym Only.png"/>
          <p:cNvPicPr preferRelativeResize="0"/>
          <p:nvPr/>
        </p:nvPicPr>
        <p:blipFill rotWithShape="1">
          <a:blip r:embed="rId3">
            <a:alphaModFix/>
          </a:blip>
          <a:srcRect b="0" l="0" r="0" t="0"/>
          <a:stretch/>
        </p:blipFill>
        <p:spPr>
          <a:xfrm>
            <a:off x="0" y="5675500"/>
            <a:ext cx="2229437" cy="1253133"/>
          </a:xfrm>
          <a:prstGeom prst="rect">
            <a:avLst/>
          </a:prstGeom>
          <a:noFill/>
          <a:ln>
            <a:noFill/>
          </a:ln>
        </p:spPr>
      </p:pic>
      <p:pic>
        <p:nvPicPr>
          <p:cNvPr id="619" name="Google Shape;619;p7" title="kesett logo with eeg 3.png"/>
          <p:cNvPicPr preferRelativeResize="0"/>
          <p:nvPr/>
        </p:nvPicPr>
        <p:blipFill rotWithShape="1">
          <a:blip r:embed="rId4">
            <a:alphaModFix/>
          </a:blip>
          <a:srcRect b="0" l="0" r="0" t="0"/>
          <a:stretch/>
        </p:blipFill>
        <p:spPr>
          <a:xfrm>
            <a:off x="10090132" y="5837900"/>
            <a:ext cx="1970933" cy="928333"/>
          </a:xfrm>
          <a:prstGeom prst="rect">
            <a:avLst/>
          </a:prstGeom>
          <a:noFill/>
          <a:ln>
            <a:noFill/>
          </a:ln>
        </p:spPr>
      </p:pic>
      <p:pic>
        <p:nvPicPr>
          <p:cNvPr id="620" name="Google Shape;620;p7"/>
          <p:cNvPicPr preferRelativeResize="0"/>
          <p:nvPr/>
        </p:nvPicPr>
        <p:blipFill rotWithShape="1">
          <a:blip r:embed="rId5">
            <a:alphaModFix/>
          </a:blip>
          <a:srcRect b="0" l="0" r="0" t="0"/>
          <a:stretch/>
        </p:blipFill>
        <p:spPr>
          <a:xfrm>
            <a:off x="857250" y="1356967"/>
            <a:ext cx="9808325" cy="470233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626" name="Google Shape;626;p8"/>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627" name="Google Shape;627;p8" title="SIREN-Acronym Only.png"/>
          <p:cNvPicPr preferRelativeResize="0"/>
          <p:nvPr/>
        </p:nvPicPr>
        <p:blipFill rotWithShape="1">
          <a:blip r:embed="rId3">
            <a:alphaModFix/>
          </a:blip>
          <a:srcRect b="0" l="0" r="0" t="0"/>
          <a:stretch/>
        </p:blipFill>
        <p:spPr>
          <a:xfrm>
            <a:off x="0" y="5675500"/>
            <a:ext cx="2229437" cy="1253133"/>
          </a:xfrm>
          <a:prstGeom prst="rect">
            <a:avLst/>
          </a:prstGeom>
          <a:noFill/>
          <a:ln>
            <a:noFill/>
          </a:ln>
        </p:spPr>
      </p:pic>
      <p:pic>
        <p:nvPicPr>
          <p:cNvPr id="628" name="Google Shape;628;p8" title="kesett logo with eeg 3.png"/>
          <p:cNvPicPr preferRelativeResize="0"/>
          <p:nvPr/>
        </p:nvPicPr>
        <p:blipFill rotWithShape="1">
          <a:blip r:embed="rId4">
            <a:alphaModFix/>
          </a:blip>
          <a:srcRect b="0" l="0" r="0" t="0"/>
          <a:stretch/>
        </p:blipFill>
        <p:spPr>
          <a:xfrm>
            <a:off x="10090132" y="5837900"/>
            <a:ext cx="1970933" cy="928333"/>
          </a:xfrm>
          <a:prstGeom prst="rect">
            <a:avLst/>
          </a:prstGeom>
          <a:noFill/>
          <a:ln>
            <a:noFill/>
          </a:ln>
        </p:spPr>
      </p:pic>
      <p:pic>
        <p:nvPicPr>
          <p:cNvPr id="629" name="Google Shape;629;p8"/>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3" name="Shape 633"/>
        <p:cNvGrpSpPr/>
        <p:nvPr/>
      </p:nvGrpSpPr>
      <p:grpSpPr>
        <a:xfrm>
          <a:off x="0" y="0"/>
          <a:ext cx="0" cy="0"/>
          <a:chOff x="0" y="0"/>
          <a:chExt cx="0" cy="0"/>
        </a:xfrm>
      </p:grpSpPr>
      <p:sp>
        <p:nvSpPr>
          <p:cNvPr id="634" name="Google Shape;634;p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635" name="Google Shape;635;p9"/>
          <p:cNvSpPr/>
          <p:nvPr/>
        </p:nvSpPr>
        <p:spPr>
          <a:xfrm>
            <a:off x="0" y="0"/>
            <a:ext cx="12192000" cy="4868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636" name="Google Shape;636;p9" title="SIREN-Acronym Only.png"/>
          <p:cNvPicPr preferRelativeResize="0"/>
          <p:nvPr/>
        </p:nvPicPr>
        <p:blipFill rotWithShape="1">
          <a:blip r:embed="rId3">
            <a:alphaModFix/>
          </a:blip>
          <a:srcRect b="0" l="0" r="0" t="0"/>
          <a:stretch/>
        </p:blipFill>
        <p:spPr>
          <a:xfrm>
            <a:off x="0" y="5675500"/>
            <a:ext cx="2229437" cy="1253133"/>
          </a:xfrm>
          <a:prstGeom prst="rect">
            <a:avLst/>
          </a:prstGeom>
          <a:noFill/>
          <a:ln>
            <a:noFill/>
          </a:ln>
        </p:spPr>
      </p:pic>
      <p:pic>
        <p:nvPicPr>
          <p:cNvPr id="637" name="Google Shape;637;p9" title="kesett logo with eeg 3.png"/>
          <p:cNvPicPr preferRelativeResize="0"/>
          <p:nvPr/>
        </p:nvPicPr>
        <p:blipFill rotWithShape="1">
          <a:blip r:embed="rId4">
            <a:alphaModFix/>
          </a:blip>
          <a:srcRect b="0" l="0" r="0" t="0"/>
          <a:stretch/>
        </p:blipFill>
        <p:spPr>
          <a:xfrm>
            <a:off x="10090132" y="5837900"/>
            <a:ext cx="1970933" cy="928333"/>
          </a:xfrm>
          <a:prstGeom prst="rect">
            <a:avLst/>
          </a:prstGeom>
          <a:noFill/>
          <a:ln>
            <a:noFill/>
          </a:ln>
        </p:spPr>
      </p:pic>
      <p:pic>
        <p:nvPicPr>
          <p:cNvPr id="638" name="Google Shape;638;p9"/>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g3c2f736c8a3_0_62"/>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644" name="Google Shape;644;g3c2f736c8a3_0_6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45" name="Google Shape;645;g3c2f736c8a3_0_62"/>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a:t>
            </a:r>
            <a:r>
              <a:rPr lang="en-US" sz="3000">
                <a:solidFill>
                  <a:schemeClr val="dk1"/>
                </a:solidFill>
              </a:rPr>
              <a:t>gan</a:t>
            </a:r>
            <a:r>
              <a:rPr b="0" i="0" lang="en-US" sz="3000" u="none" cap="none" strike="noStrike">
                <a:solidFill>
                  <a:schemeClr val="dk1"/>
                </a:solidFill>
                <a:latin typeface="Arial"/>
                <a:ea typeface="Arial"/>
                <a:cs typeface="Arial"/>
                <a:sym typeface="Arial"/>
              </a:rPr>
              <a:t>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a:t>
            </a:r>
            <a:r>
              <a:rPr lang="en-US" sz="3000">
                <a:solidFill>
                  <a:schemeClr val="dk1"/>
                </a:solidFill>
              </a:rPr>
              <a:t>we</a:t>
            </a:r>
            <a:r>
              <a:rPr b="0" i="0" lang="en-US" sz="3000" u="none" cap="none" strike="noStrike">
                <a:solidFill>
                  <a:schemeClr val="dk1"/>
                </a:solidFill>
                <a:latin typeface="Arial"/>
                <a:ea typeface="Arial"/>
                <a:cs typeface="Arial"/>
                <a:sym typeface="Arial"/>
              </a:rPr>
              <a:t>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646" name="Google Shape;646;g3c2f736c8a3_0_62"/>
          <p:cNvGraphicFramePr/>
          <p:nvPr/>
        </p:nvGraphicFramePr>
        <p:xfrm>
          <a:off x="952500" y="2430378"/>
          <a:ext cx="3000000" cy="3000000"/>
        </p:xfrm>
        <a:graphic>
          <a:graphicData uri="http://schemas.openxmlformats.org/drawingml/2006/table">
            <a:tbl>
              <a:tblPr>
                <a:noFill/>
                <a:tableStyleId>{806808C6-FB83-4C16-A04A-53C3101FA4AD}</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g3c2f736c8a3_0_7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652" name="Google Shape;652;g3c2f736c8a3_0_7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53" name="Google Shape;653;g3c2f736c8a3_0_7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g3c53c246ba8_0_12"/>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659" name="Google Shape;659;g3c53c246ba8_0_1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60" name="Google Shape;660;g3c53c246ba8_0_12"/>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Char char="●"/>
            </a:pPr>
            <a:r>
              <a:rPr lang="en-US" sz="3000">
                <a:solidFill>
                  <a:schemeClr val="dk1"/>
                </a:solidFill>
              </a:rPr>
              <a:t>Study team is to arrive ideally within 30 minutes of an enrollment</a:t>
            </a:r>
            <a:endParaRPr sz="3000">
              <a:solidFill>
                <a:schemeClr val="dk1"/>
              </a:solidFill>
            </a:endParaRPr>
          </a:p>
          <a:p>
            <a:pPr indent="-419100" lvl="1" marL="914400" marR="0" rtl="0" algn="l">
              <a:lnSpc>
                <a:spcPct val="100000"/>
              </a:lnSpc>
              <a:spcBef>
                <a:spcPts val="0"/>
              </a:spcBef>
              <a:spcAft>
                <a:spcPts val="0"/>
              </a:spcAft>
              <a:buClr>
                <a:schemeClr val="dk1"/>
              </a:buClr>
              <a:buSzPts val="3000"/>
              <a:buChar char="○"/>
            </a:pPr>
            <a:r>
              <a:rPr lang="en-US" sz="3000">
                <a:solidFill>
                  <a:schemeClr val="dk1"/>
                </a:solidFill>
              </a:rPr>
              <a:t>Ceribell assistance if needed</a:t>
            </a:r>
            <a:endParaRPr sz="3000">
              <a:solidFill>
                <a:schemeClr val="dk1"/>
              </a:solidFill>
            </a:endParaRPr>
          </a:p>
          <a:p>
            <a:pPr indent="-419100" lvl="1" marL="914400" marR="0" rtl="0" algn="l">
              <a:lnSpc>
                <a:spcPct val="100000"/>
              </a:lnSpc>
              <a:spcBef>
                <a:spcPts val="0"/>
              </a:spcBef>
              <a:spcAft>
                <a:spcPts val="0"/>
              </a:spcAft>
              <a:buClr>
                <a:schemeClr val="dk1"/>
              </a:buClr>
              <a:buSzPts val="3000"/>
              <a:buChar char="○"/>
            </a:pPr>
            <a:r>
              <a:rPr lang="en-US" sz="3000">
                <a:solidFill>
                  <a:schemeClr val="dk1"/>
                </a:solidFill>
              </a:rPr>
              <a:t>Study drug vial ID recovery</a:t>
            </a:r>
            <a:endParaRPr sz="3000">
              <a:solidFill>
                <a:schemeClr val="dk1"/>
              </a:solidFill>
            </a:endParaRPr>
          </a:p>
          <a:p>
            <a:pPr indent="-419100" lvl="1" marL="914400" marR="0" rtl="0" algn="l">
              <a:lnSpc>
                <a:spcPct val="100000"/>
              </a:lnSpc>
              <a:spcBef>
                <a:spcPts val="0"/>
              </a:spcBef>
              <a:spcAft>
                <a:spcPts val="0"/>
              </a:spcAft>
              <a:buClr>
                <a:schemeClr val="dk1"/>
              </a:buClr>
              <a:buSzPts val="3000"/>
              <a:buChar char="○"/>
            </a:pPr>
            <a:r>
              <a:rPr lang="en-US" sz="3000">
                <a:solidFill>
                  <a:schemeClr val="dk1"/>
                </a:solidFill>
              </a:rPr>
              <a:t>Informed consent</a:t>
            </a:r>
            <a:endParaRPr sz="3000">
              <a:solidFill>
                <a:schemeClr val="dk1"/>
              </a:solidFill>
            </a:endParaRPr>
          </a:p>
          <a:p>
            <a:pPr indent="0" lvl="0" marL="914400" marR="0" rtl="0" algn="l">
              <a:lnSpc>
                <a:spcPct val="100000"/>
              </a:lnSpc>
              <a:spcBef>
                <a:spcPts val="0"/>
              </a:spcBef>
              <a:spcAft>
                <a:spcPts val="0"/>
              </a:spcAft>
              <a:buNone/>
            </a:pPr>
            <a:r>
              <a:t/>
            </a:r>
            <a:endParaRPr sz="3000">
              <a:solidFill>
                <a:schemeClr val="dk1"/>
              </a:solidFill>
            </a:endParaRPr>
          </a:p>
          <a:p>
            <a:pPr indent="-419100" lvl="0" marL="457200" marR="0" rtl="0" algn="l">
              <a:lnSpc>
                <a:spcPct val="100000"/>
              </a:lnSpc>
              <a:spcBef>
                <a:spcPts val="0"/>
              </a:spcBef>
              <a:spcAft>
                <a:spcPts val="0"/>
              </a:spcAft>
              <a:buClr>
                <a:schemeClr val="dk1"/>
              </a:buClr>
              <a:buSzPts val="3000"/>
              <a:buChar char="●"/>
            </a:pPr>
            <a:r>
              <a:rPr lang="en-US" sz="3000">
                <a:solidFill>
                  <a:schemeClr val="dk1"/>
                </a:solidFill>
              </a:rPr>
              <a:t>Enrollment CRFs to be completed within 8 hours</a:t>
            </a:r>
            <a:endParaRPr sz="3000">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descr="A close-up of a logo&#10;&#10;AI-generated content may be incorrect." id="665" name="Google Shape;665;g3c53c246ba8_0_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666" name="Google Shape;666;g3c53c246ba8_0_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67" name="Google Shape;667;g3c53c246ba8_0_18"/>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8" name="Google Shape;668;g3c53c246ba8_0_18"/>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700">
                <a:solidFill>
                  <a:srgbClr val="7030A0"/>
                </a:solidFill>
              </a:rPr>
              <a:t>Discussion: </a:t>
            </a:r>
            <a:endParaRPr b="1" sz="4700">
              <a:solidFill>
                <a:srgbClr val="7030A0"/>
              </a:solidFill>
            </a:endParaRPr>
          </a:p>
          <a:p>
            <a:pPr indent="0" lvl="0" marL="0" rtl="0" algn="ctr">
              <a:spcBef>
                <a:spcPts val="0"/>
              </a:spcBef>
              <a:spcAft>
                <a:spcPts val="0"/>
              </a:spcAft>
              <a:buNone/>
            </a:pPr>
            <a:r>
              <a:rPr b="1" lang="en-US" sz="4700">
                <a:solidFill>
                  <a:srgbClr val="7030A0"/>
                </a:solidFill>
              </a:rPr>
              <a:t>What </a:t>
            </a:r>
            <a:r>
              <a:rPr b="1" lang="en-US" sz="4700">
                <a:solidFill>
                  <a:srgbClr val="7030A0"/>
                </a:solidFill>
              </a:rPr>
              <a:t>strategies are you using to provide study team coverage on weekends &amp; nights?</a:t>
            </a:r>
            <a:r>
              <a:rPr b="1" lang="en-US" sz="4700">
                <a:solidFill>
                  <a:srgbClr val="7030A0"/>
                </a:solidFill>
              </a:rPr>
              <a:t> </a:t>
            </a:r>
            <a:endParaRPr b="1" sz="4700">
              <a:solidFill>
                <a:srgbClr val="7030A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672" name="Shape 672"/>
        <p:cNvGrpSpPr/>
        <p:nvPr/>
      </p:nvGrpSpPr>
      <p:grpSpPr>
        <a:xfrm>
          <a:off x="0" y="0"/>
          <a:ext cx="0" cy="0"/>
          <a:chOff x="0" y="0"/>
          <a:chExt cx="0" cy="0"/>
        </a:xfrm>
      </p:grpSpPr>
      <p:sp>
        <p:nvSpPr>
          <p:cNvPr id="673" name="Google Shape;673;g3c2f736c8a3_0_846"/>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4" name="Google Shape;674;g3c2f736c8a3_0_846"/>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75" name="Google Shape;675;g3c2f736c8a3_0_846"/>
          <p:cNvGrpSpPr/>
          <p:nvPr/>
        </p:nvGrpSpPr>
        <p:grpSpPr>
          <a:xfrm>
            <a:off x="1303402" y="3985"/>
            <a:ext cx="9772765" cy="6858000"/>
            <a:chOff x="1303402" y="3985"/>
            <a:chExt cx="9772765" cy="6858000"/>
          </a:xfrm>
        </p:grpSpPr>
        <p:sp>
          <p:nvSpPr>
            <p:cNvPr id="676" name="Google Shape;676;g3c2f736c8a3_0_846"/>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7" name="Google Shape;677;g3c2f736c8a3_0_846"/>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8" name="Google Shape;678;g3c2f736c8a3_0_846"/>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9" name="Google Shape;679;g3c2f736c8a3_0_846"/>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0" name="Google Shape;680;g3c2f736c8a3_0_846"/>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1" name="Google Shape;681;g3c2f736c8a3_0_846"/>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2" name="Google Shape;682;g3c2f736c8a3_0_846"/>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83" name="Google Shape;683;g3c2f736c8a3_0_846"/>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684" name="Google Shape;684;g3c2f736c8a3_0_846"/>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83"/>
                                        </p:tgtEl>
                                        <p:attrNameLst>
                                          <p:attrName>style.visibility</p:attrName>
                                        </p:attrNameLst>
                                      </p:cBhvr>
                                      <p:to>
                                        <p:strVal val="visible"/>
                                      </p:to>
                                    </p:set>
                                    <p:animEffect filter="fade" transition="in">
                                      <p:cBhvr>
                                        <p:cTn dur="1000"/>
                                        <p:tgtEl>
                                          <p:spTgt spid="683"/>
                                        </p:tgtEl>
                                      </p:cBhvr>
                                    </p:animEffect>
                                  </p:childTnLst>
                                </p:cTn>
                              </p:par>
                              <p:par>
                                <p:cTn fill="hold" nodeType="withEffect" presetClass="entr" presetID="10" presetSubtype="0">
                                  <p:stCondLst>
                                    <p:cond delay="1000"/>
                                  </p:stCondLst>
                                  <p:childTnLst>
                                    <p:set>
                                      <p:cBhvr>
                                        <p:cTn dur="1" fill="hold">
                                          <p:stCondLst>
                                            <p:cond delay="0"/>
                                          </p:stCondLst>
                                        </p:cTn>
                                        <p:tgtEl>
                                          <p:spTgt spid="684">
                                            <p:txEl>
                                              <p:pRg end="0" st="0"/>
                                            </p:txEl>
                                          </p:spTgt>
                                        </p:tgtEl>
                                        <p:attrNameLst>
                                          <p:attrName>style.visibility</p:attrName>
                                        </p:attrNameLst>
                                      </p:cBhvr>
                                      <p:to>
                                        <p:strVal val="visible"/>
                                      </p:to>
                                    </p:set>
                                    <p:animEffect filter="fade" transition="in">
                                      <p:cBhvr>
                                        <p:cTn dur="1000"/>
                                        <p:tgtEl>
                                          <p:spTgt spid="68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8" name="Shape 688"/>
        <p:cNvGrpSpPr/>
        <p:nvPr/>
      </p:nvGrpSpPr>
      <p:grpSpPr>
        <a:xfrm>
          <a:off x="0" y="0"/>
          <a:ext cx="0" cy="0"/>
          <a:chOff x="0" y="0"/>
          <a:chExt cx="0" cy="0"/>
        </a:xfrm>
      </p:grpSpPr>
      <p:sp>
        <p:nvSpPr>
          <p:cNvPr id="689" name="Google Shape;689;g3c2f736c8a3_0_82"/>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690" name="Google Shape;690;g3c2f736c8a3_0_8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91" name="Google Shape;691;g3c2f736c8a3_0_82"/>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5" name="Shape 695"/>
        <p:cNvGrpSpPr/>
        <p:nvPr/>
      </p:nvGrpSpPr>
      <p:grpSpPr>
        <a:xfrm>
          <a:off x="0" y="0"/>
          <a:ext cx="0" cy="0"/>
          <a:chOff x="0" y="0"/>
          <a:chExt cx="0" cy="0"/>
        </a:xfrm>
      </p:grpSpPr>
      <p:sp>
        <p:nvSpPr>
          <p:cNvPr id="696" name="Google Shape;696;g3c2f736c8a3_0_873"/>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697" name="Google Shape;697;g3c2f736c8a3_0_87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98" name="Google Shape;698;g3c2f736c8a3_0_873"/>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2" name="Shape 702"/>
        <p:cNvGrpSpPr/>
        <p:nvPr/>
      </p:nvGrpSpPr>
      <p:grpSpPr>
        <a:xfrm>
          <a:off x="0" y="0"/>
          <a:ext cx="0" cy="0"/>
          <a:chOff x="0" y="0"/>
          <a:chExt cx="0" cy="0"/>
        </a:xfrm>
      </p:grpSpPr>
      <p:sp>
        <p:nvSpPr>
          <p:cNvPr id="703" name="Google Shape;703;g3c2f736c8a3_0_8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704" name="Google Shape;704;g3c2f736c8a3_0_8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705" name="Google Shape;705;g3c2f736c8a3_0_86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06" name="Google Shape;706;g3c2f736c8a3_0_86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707" name="Google Shape;707;g3c2f736c8a3_0_86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g3c2f736c8a3_0_86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09" name="Google Shape;709;g3c2f736c8a3_0_86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710" name="Google Shape;710;g3c2f736c8a3_0_86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g3c2f736c8a3_0_86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5" name="Shape 715"/>
        <p:cNvGrpSpPr/>
        <p:nvPr/>
      </p:nvGrpSpPr>
      <p:grpSpPr>
        <a:xfrm>
          <a:off x="0" y="0"/>
          <a:ext cx="0" cy="0"/>
          <a:chOff x="0" y="0"/>
          <a:chExt cx="0" cy="0"/>
        </a:xfrm>
      </p:grpSpPr>
      <p:sp>
        <p:nvSpPr>
          <p:cNvPr id="716" name="Google Shape;716;g3c2f736c8a3_0_9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717" name="Google Shape;717;g3c2f736c8a3_0_9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718" name="Google Shape;718;g3c2f736c8a3_0_94"/>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19" name="Google Shape;719;g3c2f736c8a3_0_94"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3" name="Shape 723"/>
        <p:cNvGrpSpPr/>
        <p:nvPr/>
      </p:nvGrpSpPr>
      <p:grpSpPr>
        <a:xfrm>
          <a:off x="0" y="0"/>
          <a:ext cx="0" cy="0"/>
          <a:chOff x="0" y="0"/>
          <a:chExt cx="0" cy="0"/>
        </a:xfrm>
      </p:grpSpPr>
      <p:sp>
        <p:nvSpPr>
          <p:cNvPr id="724" name="Google Shape;724;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5" name="Google Shape;725;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26" name="Google Shape;726;g3c2f736c8a3_0_884"/>
          <p:cNvGrpSpPr/>
          <p:nvPr/>
        </p:nvGrpSpPr>
        <p:grpSpPr>
          <a:xfrm>
            <a:off x="1303402" y="3985"/>
            <a:ext cx="9772765" cy="6858000"/>
            <a:chOff x="1303402" y="3985"/>
            <a:chExt cx="9772765" cy="6858000"/>
          </a:xfrm>
        </p:grpSpPr>
        <p:sp>
          <p:nvSpPr>
            <p:cNvPr id="727" name="Google Shape;727;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8" name="Google Shape;728;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9" name="Google Shape;729;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0" name="Google Shape;730;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1" name="Google Shape;731;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2" name="Google Shape;732;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3" name="Google Shape;733;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34" name="Google Shape;734;g3c2f736c8a3_0_88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Rapid EEG</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735" name="Google Shape;735;g3c2f736c8a3_0_88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734"/>
                                        </p:tgtEl>
                                        <p:attrNameLst>
                                          <p:attrName>style.visibility</p:attrName>
                                        </p:attrNameLst>
                                      </p:cBhvr>
                                      <p:to>
                                        <p:strVal val="visible"/>
                                      </p:to>
                                    </p:set>
                                    <p:animEffect filter="fade" transition="in">
                                      <p:cBhvr>
                                        <p:cTn dur="1000"/>
                                        <p:tgtEl>
                                          <p:spTgt spid="734"/>
                                        </p:tgtEl>
                                      </p:cBhvr>
                                    </p:animEffect>
                                  </p:childTnLst>
                                </p:cTn>
                              </p:par>
                              <p:par>
                                <p:cTn fill="hold" nodeType="withEffect" presetClass="entr" presetID="10" presetSubtype="0">
                                  <p:stCondLst>
                                    <p:cond delay="1000"/>
                                  </p:stCondLst>
                                  <p:childTnLst>
                                    <p:set>
                                      <p:cBhvr>
                                        <p:cTn dur="1" fill="hold">
                                          <p:stCondLst>
                                            <p:cond delay="0"/>
                                          </p:stCondLst>
                                        </p:cTn>
                                        <p:tgtEl>
                                          <p:spTgt spid="735">
                                            <p:txEl>
                                              <p:pRg end="0" st="0"/>
                                            </p:txEl>
                                          </p:spTgt>
                                        </p:tgtEl>
                                        <p:attrNameLst>
                                          <p:attrName>style.visibility</p:attrName>
                                        </p:attrNameLst>
                                      </p:cBhvr>
                                      <p:to>
                                        <p:strVal val="visible"/>
                                      </p:to>
                                    </p:set>
                                    <p:animEffect filter="fade" transition="in">
                                      <p:cBhvr>
                                        <p:cTn dur="1000"/>
                                        <p:tgtEl>
                                          <p:spTgt spid="73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9" name="Shape 739"/>
        <p:cNvGrpSpPr/>
        <p:nvPr/>
      </p:nvGrpSpPr>
      <p:grpSpPr>
        <a:xfrm>
          <a:off x="0" y="0"/>
          <a:ext cx="0" cy="0"/>
          <a:chOff x="0" y="0"/>
          <a:chExt cx="0" cy="0"/>
        </a:xfrm>
      </p:grpSpPr>
      <p:pic>
        <p:nvPicPr>
          <p:cNvPr id="740" name="Google Shape;740;g3c2f736c8a3_0_899"/>
          <p:cNvPicPr preferRelativeResize="0"/>
          <p:nvPr/>
        </p:nvPicPr>
        <p:blipFill rotWithShape="1">
          <a:blip r:embed="rId3">
            <a:alphaModFix/>
          </a:blip>
          <a:srcRect b="12988" l="6120" r="0" t="25714"/>
          <a:stretch/>
        </p:blipFill>
        <p:spPr>
          <a:xfrm>
            <a:off x="8811150" y="5346633"/>
            <a:ext cx="3292078" cy="1856623"/>
          </a:xfrm>
          <a:prstGeom prst="rect">
            <a:avLst/>
          </a:prstGeom>
          <a:noFill/>
          <a:ln>
            <a:noFill/>
          </a:ln>
        </p:spPr>
      </p:pic>
      <p:sp>
        <p:nvSpPr>
          <p:cNvPr id="741" name="Google Shape;741;g3c2f736c8a3_0_8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742" name="Google Shape;742;g3c2f736c8a3_0_8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743" name="Google Shape;743;g3c2f736c8a3_0_8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744" name="Google Shape;744;g3c2f736c8a3_0_8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745" name="Google Shape;745;g3c2f736c8a3_0_8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746" name="Google Shape;746;g3c2f736c8a3_0_8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747" name="Google Shape;747;g3c2f736c8a3_0_8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748" name="Google Shape;748;g3c2f736c8a3_0_8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749" name="Google Shape;749;g3c2f736c8a3_0_8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750" name="Google Shape;750;g3c2f736c8a3_0_8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g3c2f736c8a3_0_913"/>
          <p:cNvSpPr txBox="1"/>
          <p:nvPr>
            <p:ph type="title"/>
          </p:nvPr>
        </p:nvSpPr>
        <p:spPr>
          <a:xfrm>
            <a:off x="838200" y="296700"/>
            <a:ext cx="10515600" cy="12735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Ceribell Protocol Procedures: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Part 1</a:t>
            </a:r>
            <a:endParaRPr b="1">
              <a:solidFill>
                <a:srgbClr val="743192"/>
              </a:solidFill>
            </a:endParaRPr>
          </a:p>
        </p:txBody>
      </p:sp>
      <p:sp>
        <p:nvSpPr>
          <p:cNvPr id="756" name="Google Shape;756;g3c2f736c8a3_0_913"/>
          <p:cNvSpPr txBox="1"/>
          <p:nvPr>
            <p:ph idx="1" type="body"/>
          </p:nvPr>
        </p:nvSpPr>
        <p:spPr>
          <a:xfrm>
            <a:off x="838200" y="1772525"/>
            <a:ext cx="10515600" cy="44871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115000"/>
              </a:lnSpc>
              <a:spcBef>
                <a:spcPts val="1000"/>
              </a:spcBef>
              <a:spcAft>
                <a:spcPts val="0"/>
              </a:spcAft>
              <a:buSzPts val="1800"/>
              <a:buChar char="●"/>
            </a:pPr>
            <a:r>
              <a:rPr b="1" lang="en-US"/>
              <a:t>Ceribell rEEG should be applied &amp; recording started as soon as possible</a:t>
            </a:r>
            <a:endParaRPr b="1"/>
          </a:p>
          <a:p>
            <a:pPr indent="-342900" lvl="1" marL="914400" rtl="0" algn="l">
              <a:lnSpc>
                <a:spcPct val="115000"/>
              </a:lnSpc>
              <a:spcBef>
                <a:spcPts val="0"/>
              </a:spcBef>
              <a:spcAft>
                <a:spcPts val="0"/>
              </a:spcAft>
              <a:buSzPts val="1800"/>
              <a:buChar char="○"/>
            </a:pPr>
            <a:r>
              <a:rPr lang="en-US"/>
              <a:t>Ideally </a:t>
            </a:r>
            <a:r>
              <a:rPr lang="en-US"/>
              <a:t>within</a:t>
            </a:r>
            <a:r>
              <a:rPr lang="en-US"/>
              <a:t>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342900" lvl="0" marL="457200" rtl="0" algn="l">
              <a:lnSpc>
                <a:spcPct val="115000"/>
              </a:lnSpc>
              <a:spcBef>
                <a:spcPts val="0"/>
              </a:spcBef>
              <a:spcAft>
                <a:spcPts val="0"/>
              </a:spcAft>
              <a:buSzPts val="1800"/>
              <a:buChar char="●"/>
            </a:pPr>
            <a:r>
              <a:rPr b="1" lang="en-US"/>
              <a:t>Someone from clinical team should be trained to start the Ceribell</a:t>
            </a:r>
            <a:endParaRPr b="1"/>
          </a:p>
          <a:p>
            <a:pPr indent="-342900" lvl="1" marL="914400" rtl="0" algn="l">
              <a:lnSpc>
                <a:spcPct val="115000"/>
              </a:lnSpc>
              <a:spcBef>
                <a:spcPts val="0"/>
              </a:spcBef>
              <a:spcAft>
                <a:spcPts val="0"/>
              </a:spcAft>
              <a:buSzPts val="1800"/>
              <a:buChar char="○"/>
            </a:pPr>
            <a:r>
              <a:rPr lang="en-US"/>
              <a:t>Study team won’t </a:t>
            </a:r>
            <a:r>
              <a:rPr lang="en-US"/>
              <a:t>always</a:t>
            </a:r>
            <a:r>
              <a:rPr lang="en-US"/>
              <a:t> arrive in time; upon arrival, confirm that rEEG is started</a:t>
            </a:r>
            <a:endParaRPr/>
          </a:p>
          <a:p>
            <a:pPr indent="-342900" lvl="1" marL="914400" rtl="0" algn="l">
              <a:lnSpc>
                <a:spcPct val="115000"/>
              </a:lnSpc>
              <a:spcBef>
                <a:spcPts val="0"/>
              </a:spcBef>
              <a:spcAft>
                <a:spcPts val="0"/>
              </a:spcAft>
              <a:buSzPts val="1800"/>
              <a:buChar char="○"/>
            </a:pPr>
            <a:r>
              <a:rPr lang="en-US"/>
              <a:t>Protocol cards include Ceribell instructions</a:t>
            </a:r>
            <a:endParaRPr/>
          </a:p>
          <a:p>
            <a:pPr indent="0" lvl="0" marL="0" rtl="0" algn="l">
              <a:lnSpc>
                <a:spcPct val="115000"/>
              </a:lnSpc>
              <a:spcBef>
                <a:spcPts val="1000"/>
              </a:spcBef>
              <a:spcAft>
                <a:spcPts val="0"/>
              </a:spcAft>
              <a:buNone/>
            </a:pPr>
            <a:r>
              <a:t/>
            </a:r>
            <a:endParaRPr/>
          </a:p>
        </p:txBody>
      </p:sp>
      <p:pic>
        <p:nvPicPr>
          <p:cNvPr descr="A close-up of a logo&#10;&#10;AI-generated content may be incorrect." id="757" name="Google Shape;757;g3c2f736c8a3_0_9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g3ccf2f72d4a_1_162"/>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Ceribell Protocol Procedures: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Part 2</a:t>
            </a:r>
            <a:endParaRPr b="1">
              <a:solidFill>
                <a:srgbClr val="743192"/>
              </a:solidFill>
            </a:endParaRPr>
          </a:p>
        </p:txBody>
      </p:sp>
      <p:sp>
        <p:nvSpPr>
          <p:cNvPr id="763" name="Google Shape;763;g3ccf2f72d4a_1_162"/>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None/>
            </a:pPr>
            <a:r>
              <a:t/>
            </a:r>
            <a:endParaRPr/>
          </a:p>
        </p:txBody>
      </p:sp>
      <p:sp>
        <p:nvSpPr>
          <p:cNvPr id="764" name="Google Shape;764;g3ccf2f72d4a_1_162"/>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65" name="Google Shape;765;g3ccf2f72d4a_1_162" title="Screenshot 2025-10-31 at 1.48.26 PM.png"/>
          <p:cNvPicPr preferRelativeResize="0"/>
          <p:nvPr/>
        </p:nvPicPr>
        <p:blipFill>
          <a:blip r:embed="rId3">
            <a:alphaModFix/>
          </a:blip>
          <a:stretch>
            <a:fillRect/>
          </a:stretch>
        </p:blipFill>
        <p:spPr>
          <a:xfrm>
            <a:off x="644675" y="2688200"/>
            <a:ext cx="6077150" cy="3989675"/>
          </a:xfrm>
          <a:prstGeom prst="rect">
            <a:avLst/>
          </a:prstGeom>
          <a:noFill/>
          <a:ln>
            <a:noFill/>
          </a:ln>
        </p:spPr>
      </p:pic>
      <p:sp>
        <p:nvSpPr>
          <p:cNvPr id="766" name="Google Shape;766;g3ccf2f72d4a_1_162"/>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None/>
            </a:pPr>
            <a:r>
              <a:t/>
            </a:r>
            <a:endParaRPr/>
          </a:p>
        </p:txBody>
      </p:sp>
      <p:pic>
        <p:nvPicPr>
          <p:cNvPr descr="A close-up of a logo&#10;&#10;AI-generated content may be incorrect." id="767" name="Google Shape;767;g3ccf2f72d4a_1_162"/>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g3ccf2f72d4a_1_16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Ceribell Protocol Procedures: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rPr b="1" lang="en-US">
                <a:solidFill>
                  <a:srgbClr val="743192"/>
                </a:solidFill>
                <a:latin typeface="Arial"/>
                <a:ea typeface="Arial"/>
                <a:cs typeface="Arial"/>
                <a:sym typeface="Arial"/>
              </a:rPr>
              <a:t>Part 3</a:t>
            </a:r>
            <a:endParaRPr b="1">
              <a:solidFill>
                <a:srgbClr val="743192"/>
              </a:solidFill>
            </a:endParaRPr>
          </a:p>
        </p:txBody>
      </p:sp>
      <p:sp>
        <p:nvSpPr>
          <p:cNvPr id="773" name="Google Shape;773;g3ccf2f72d4a_1_169"/>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None/>
            </a:pPr>
            <a:r>
              <a:t/>
            </a:r>
            <a:endParaRPr/>
          </a:p>
        </p:txBody>
      </p:sp>
      <p:pic>
        <p:nvPicPr>
          <p:cNvPr descr="A close-up of a logo&#10;&#10;AI-generated content may be incorrect." id="774" name="Google Shape;774;g3ccf2f72d4a_1_16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g3ccf2f72d4a_1_177"/>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780" name="Google Shape;780;g3ccf2f72d4a_1_177"/>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a:t>
            </a:r>
            <a:r>
              <a:rPr lang="en-US"/>
              <a:t>determine</a:t>
            </a:r>
            <a:r>
              <a:rPr lang="en-US"/>
              <a:t>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None/>
            </a:pPr>
            <a:r>
              <a:t/>
            </a:r>
            <a:endParaRPr/>
          </a:p>
        </p:txBody>
      </p:sp>
      <p:pic>
        <p:nvPicPr>
          <p:cNvPr descr="A close-up of a logo&#10;&#10;AI-generated content may be incorrect." id="781" name="Google Shape;781;g3ccf2f72d4a_1_1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g3cc9fd864d5_0_1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787" name="Google Shape;787;g3cc9fd864d5_0_10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788" name="Google Shape;788;g3cc9fd864d5_0_103"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789" name="Google Shape;789;g3cc9fd864d5_0_1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3" name="Shape 793"/>
        <p:cNvGrpSpPr/>
        <p:nvPr/>
      </p:nvGrpSpPr>
      <p:grpSpPr>
        <a:xfrm>
          <a:off x="0" y="0"/>
          <a:ext cx="0" cy="0"/>
          <a:chOff x="0" y="0"/>
          <a:chExt cx="0" cy="0"/>
        </a:xfrm>
      </p:grpSpPr>
      <p:sp>
        <p:nvSpPr>
          <p:cNvPr id="794" name="Google Shape;794;g3c2f736c8a3_0_99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795" name="Google Shape;795;g3c2f736c8a3_0_998"/>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9" name="Shape 799"/>
        <p:cNvGrpSpPr/>
        <p:nvPr/>
      </p:nvGrpSpPr>
      <p:grpSpPr>
        <a:xfrm>
          <a:off x="0" y="0"/>
          <a:ext cx="0" cy="0"/>
          <a:chOff x="0" y="0"/>
          <a:chExt cx="0" cy="0"/>
        </a:xfrm>
      </p:grpSpPr>
      <p:sp>
        <p:nvSpPr>
          <p:cNvPr id="800" name="Google Shape;800;g3c2f736c8a3_0_10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801" name="Google Shape;801;g3c2f736c8a3_0_1003"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802" name="Google Shape;802;g3c2f736c8a3_0_1003"/>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803" name="Google Shape;803;g3c2f736c8a3_0_10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7" name="Shape 807"/>
        <p:cNvGrpSpPr/>
        <p:nvPr/>
      </p:nvGrpSpPr>
      <p:grpSpPr>
        <a:xfrm>
          <a:off x="0" y="0"/>
          <a:ext cx="0" cy="0"/>
          <a:chOff x="0" y="0"/>
          <a:chExt cx="0" cy="0"/>
        </a:xfrm>
      </p:grpSpPr>
      <p:sp>
        <p:nvSpPr>
          <p:cNvPr id="808" name="Google Shape;808;g3ccf2f72d4a_1_18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9" name="Google Shape;809;g3ccf2f72d4a_1_18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10" name="Google Shape;810;g3ccf2f72d4a_1_182"/>
          <p:cNvGrpSpPr/>
          <p:nvPr/>
        </p:nvGrpSpPr>
        <p:grpSpPr>
          <a:xfrm>
            <a:off x="1303402" y="3985"/>
            <a:ext cx="9772765" cy="6858000"/>
            <a:chOff x="1303402" y="3985"/>
            <a:chExt cx="9772765" cy="6858000"/>
          </a:xfrm>
        </p:grpSpPr>
        <p:sp>
          <p:nvSpPr>
            <p:cNvPr id="811" name="Google Shape;811;g3ccf2f72d4a_1_18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2" name="Google Shape;812;g3ccf2f72d4a_1_18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3" name="Google Shape;813;g3ccf2f72d4a_1_18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4" name="Google Shape;814;g3ccf2f72d4a_1_18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5" name="Google Shape;815;g3ccf2f72d4a_1_18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6" name="Google Shape;816;g3ccf2f72d4a_1_18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7" name="Google Shape;817;g3ccf2f72d4a_1_18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18" name="Google Shape;818;g3ccf2f72d4a_1_18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Clinical Team Training</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819" name="Google Shape;819;g3ccf2f72d4a_1_18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18"/>
                                        </p:tgtEl>
                                        <p:attrNameLst>
                                          <p:attrName>style.visibility</p:attrName>
                                        </p:attrNameLst>
                                      </p:cBhvr>
                                      <p:to>
                                        <p:strVal val="visible"/>
                                      </p:to>
                                    </p:set>
                                    <p:animEffect filter="fade" transition="in">
                                      <p:cBhvr>
                                        <p:cTn dur="1000"/>
                                        <p:tgtEl>
                                          <p:spTgt spid="818"/>
                                        </p:tgtEl>
                                      </p:cBhvr>
                                    </p:animEffect>
                                  </p:childTnLst>
                                </p:cTn>
                              </p:par>
                              <p:par>
                                <p:cTn fill="hold" nodeType="withEffect" presetClass="entr" presetID="10" presetSubtype="0">
                                  <p:stCondLst>
                                    <p:cond delay="1000"/>
                                  </p:stCondLst>
                                  <p:childTnLst>
                                    <p:set>
                                      <p:cBhvr>
                                        <p:cTn dur="1" fill="hold">
                                          <p:stCondLst>
                                            <p:cond delay="0"/>
                                          </p:stCondLst>
                                        </p:cTn>
                                        <p:tgtEl>
                                          <p:spTgt spid="819">
                                            <p:txEl>
                                              <p:pRg end="0" st="0"/>
                                            </p:txEl>
                                          </p:spTgt>
                                        </p:tgtEl>
                                        <p:attrNameLst>
                                          <p:attrName>style.visibility</p:attrName>
                                        </p:attrNameLst>
                                      </p:cBhvr>
                                      <p:to>
                                        <p:strVal val="visible"/>
                                      </p:to>
                                    </p:set>
                                    <p:animEffect filter="fade" transition="in">
                                      <p:cBhvr>
                                        <p:cTn dur="1000"/>
                                        <p:tgtEl>
                                          <p:spTgt spid="81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825" name="Google Shape;825;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Slide deck</a:t>
            </a:r>
            <a:endParaRPr sz="2800"/>
          </a:p>
          <a:p>
            <a:pPr indent="-368300" lvl="1" marL="914400" rtl="0" algn="l">
              <a:lnSpc>
                <a:spcPct val="115000"/>
              </a:lnSpc>
              <a:spcBef>
                <a:spcPts val="0"/>
              </a:spcBef>
              <a:spcAft>
                <a:spcPts val="0"/>
              </a:spcAft>
              <a:buSzPts val="2200"/>
              <a:buChar char="○"/>
            </a:pPr>
            <a:r>
              <a:rPr lang="en-US" sz="2800"/>
              <a:t>Safety of ketamine video - </a:t>
            </a:r>
            <a:r>
              <a:rPr i="1" lang="en-US" sz="2800"/>
              <a:t>coming soon!</a:t>
            </a:r>
            <a:endParaRPr i="1"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826" name="Google Shape;826;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832" name="Google Shape;832;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lang="en-US"/>
              <a:t>Mock enrollments/seizure codes</a:t>
            </a:r>
            <a:endParaRPr/>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833" name="Google Shape;833;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descr="A close-up of a logo&#10;&#10;AI-generated content may be incorrect." id="838" name="Google Shape;838;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839" name="Google Shape;839;g3ccf2f72d4a_1_215"/>
          <p:cNvSpPr/>
          <p:nvPr/>
        </p:nvSpPr>
        <p:spPr>
          <a:xfrm>
            <a:off x="196800" y="298025"/>
            <a:ext cx="9725100" cy="6426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0" name="Google Shape;840;g3ccf2f72d4a_1_215"/>
          <p:cNvSpPr txBox="1"/>
          <p:nvPr/>
        </p:nvSpPr>
        <p:spPr>
          <a:xfrm>
            <a:off x="1407600" y="1162500"/>
            <a:ext cx="8067300" cy="60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200">
                <a:solidFill>
                  <a:srgbClr val="7030A0"/>
                </a:solidFill>
              </a:rPr>
              <a:t>Discussion: </a:t>
            </a:r>
            <a:endParaRPr b="1" sz="4200">
              <a:solidFill>
                <a:srgbClr val="7030A0"/>
              </a:solidFill>
            </a:endParaRPr>
          </a:p>
          <a:p>
            <a:pPr indent="-495300" lvl="0" marL="457200" rtl="0" algn="l">
              <a:spcBef>
                <a:spcPts val="0"/>
              </a:spcBef>
              <a:spcAft>
                <a:spcPts val="0"/>
              </a:spcAft>
              <a:buClr>
                <a:srgbClr val="7030A0"/>
              </a:buClr>
              <a:buSzPts val="4200"/>
              <a:buAutoNum type="arabicPeriod"/>
            </a:pPr>
            <a:r>
              <a:rPr b="1" lang="en-US" sz="4200">
                <a:solidFill>
                  <a:srgbClr val="7030A0"/>
                </a:solidFill>
              </a:rPr>
              <a:t>What has worked well for clinical team trainings and/or Ceribell trainings at your site?</a:t>
            </a:r>
            <a:endParaRPr b="1" sz="4200">
              <a:solidFill>
                <a:srgbClr val="7030A0"/>
              </a:solidFill>
            </a:endParaRPr>
          </a:p>
          <a:p>
            <a:pPr indent="-495300" lvl="0" marL="457200" rtl="0" algn="l">
              <a:spcBef>
                <a:spcPts val="0"/>
              </a:spcBef>
              <a:spcAft>
                <a:spcPts val="0"/>
              </a:spcAft>
              <a:buClr>
                <a:srgbClr val="7030A0"/>
              </a:buClr>
              <a:buSzPts val="4200"/>
              <a:buAutoNum type="arabicPeriod"/>
            </a:pPr>
            <a:r>
              <a:rPr b="1" lang="en-US" sz="4200">
                <a:solidFill>
                  <a:srgbClr val="7030A0"/>
                </a:solidFill>
              </a:rPr>
              <a:t>What other resources would help?</a:t>
            </a:r>
            <a:endParaRPr b="1" sz="4200">
              <a:solidFill>
                <a:srgbClr val="7030A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4" name="Shape 844"/>
        <p:cNvGrpSpPr/>
        <p:nvPr/>
      </p:nvGrpSpPr>
      <p:grpSpPr>
        <a:xfrm>
          <a:off x="0" y="0"/>
          <a:ext cx="0" cy="0"/>
          <a:chOff x="0" y="0"/>
          <a:chExt cx="0" cy="0"/>
        </a:xfrm>
      </p:grpSpPr>
      <p:sp>
        <p:nvSpPr>
          <p:cNvPr id="845" name="Google Shape;845;g3c2f736c8a3_0_51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6" name="Google Shape;846;g3c2f736c8a3_0_514"/>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847" name="Google Shape;847;g3c2f736c8a3_0_514"/>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48" name="Google Shape;848;g3c2f736c8a3_0_514"/>
          <p:cNvGrpSpPr/>
          <p:nvPr/>
        </p:nvGrpSpPr>
        <p:grpSpPr>
          <a:xfrm>
            <a:off x="1303402" y="3985"/>
            <a:ext cx="9772765" cy="6858000"/>
            <a:chOff x="1303402" y="36937"/>
            <a:chExt cx="9772765" cy="6858000"/>
          </a:xfrm>
        </p:grpSpPr>
        <p:sp>
          <p:nvSpPr>
            <p:cNvPr id="849" name="Google Shape;849;g3c2f736c8a3_0_514"/>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0" name="Google Shape;850;g3c2f736c8a3_0_514"/>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1" name="Google Shape;851;g3c2f736c8a3_0_514"/>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2" name="Google Shape;852;g3c2f736c8a3_0_514"/>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3" name="Google Shape;853;g3c2f736c8a3_0_514"/>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4" name="Google Shape;854;g3c2f736c8a3_0_514"/>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5" name="Google Shape;855;g3c2f736c8a3_0_514"/>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56" name="Google Shape;856;g3c2f736c8a3_0_514"/>
          <p:cNvSpPr txBox="1"/>
          <p:nvPr>
            <p:ph type="ctrTitle"/>
          </p:nvPr>
        </p:nvSpPr>
        <p:spPr>
          <a:xfrm>
            <a:off x="3502506" y="2170177"/>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857" name="Google Shape;857;g3c2f736c8a3_0_514"/>
          <p:cNvGrpSpPr/>
          <p:nvPr/>
        </p:nvGrpSpPr>
        <p:grpSpPr>
          <a:xfrm>
            <a:off x="-305" y="-4155"/>
            <a:ext cx="2514948" cy="2174333"/>
            <a:chOff x="-305" y="-4155"/>
            <a:chExt cx="2514948" cy="2174333"/>
          </a:xfrm>
        </p:grpSpPr>
        <p:sp>
          <p:nvSpPr>
            <p:cNvPr id="858" name="Google Shape;858;g3c2f736c8a3_0_514"/>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9" name="Google Shape;859;g3c2f736c8a3_0_514"/>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0" name="Google Shape;860;g3c2f736c8a3_0_514"/>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861" name="Google Shape;861;g3c2f736c8a3_0_514"/>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862" name="Google Shape;862;g3c2f736c8a3_0_514"/>
          <p:cNvGrpSpPr/>
          <p:nvPr/>
        </p:nvGrpSpPr>
        <p:grpSpPr>
          <a:xfrm rot="10800000">
            <a:off x="9685727" y="4683666"/>
            <a:ext cx="2514948" cy="2174333"/>
            <a:chOff x="-305" y="-4155"/>
            <a:chExt cx="2514948" cy="2174333"/>
          </a:xfrm>
        </p:grpSpPr>
        <p:sp>
          <p:nvSpPr>
            <p:cNvPr id="863" name="Google Shape;863;g3c2f736c8a3_0_514"/>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4" name="Google Shape;864;g3c2f736c8a3_0_514"/>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5" name="Google Shape;865;g3c2f736c8a3_0_514"/>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866" name="Google Shape;866;g3c2f736c8a3_0_514"/>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67" name="Google Shape;867;g3c2f736c8a3_0_514"/>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Morgan</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g3c2f736c8a3_0_53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WebDCU Access</a:t>
            </a:r>
            <a:endParaRPr>
              <a:solidFill>
                <a:srgbClr val="7030A0"/>
              </a:solidFill>
              <a:latin typeface="Arial"/>
              <a:ea typeface="Arial"/>
              <a:cs typeface="Arial"/>
              <a:sym typeface="Arial"/>
            </a:endParaRPr>
          </a:p>
        </p:txBody>
      </p:sp>
      <p:sp>
        <p:nvSpPr>
          <p:cNvPr id="873" name="Google Shape;873;g3c2f736c8a3_0_53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Clr>
                <a:schemeClr val="dk1"/>
              </a:buClr>
              <a:buSzPts val="1800"/>
              <a:buChar char="-"/>
            </a:pPr>
            <a:r>
              <a:rPr lang="en-US"/>
              <a:t>KESETT is the first SIREN study hosted in </a:t>
            </a:r>
            <a:r>
              <a:rPr b="1" lang="en-US"/>
              <a:t>WebDCUv2</a:t>
            </a:r>
            <a:endParaRPr b="1"/>
          </a:p>
          <a:p>
            <a:pPr indent="0" lvl="0" marL="228600" rtl="0" algn="l">
              <a:lnSpc>
                <a:spcPct val="100000"/>
              </a:lnSpc>
              <a:spcBef>
                <a:spcPts val="1000"/>
              </a:spcBef>
              <a:spcAft>
                <a:spcPts val="0"/>
              </a:spcAft>
              <a:buSzPts val="1800"/>
              <a:buNone/>
            </a:pPr>
            <a:r>
              <a:rPr lang="en-US" u="sng">
                <a:solidFill>
                  <a:schemeClr val="hlink"/>
                </a:solidFill>
                <a:hlinkClick r:id="rId3"/>
              </a:rPr>
              <a:t>https://webdcu.musc.edu/DCUApp/Login</a:t>
            </a:r>
            <a:endParaRPr/>
          </a:p>
          <a:p>
            <a:pPr indent="0" lvl="0" marL="0" rtl="0" algn="l">
              <a:lnSpc>
                <a:spcPct val="100000"/>
              </a:lnSpc>
              <a:spcBef>
                <a:spcPts val="1000"/>
              </a:spcBef>
              <a:spcAft>
                <a:spcPts val="0"/>
              </a:spcAft>
              <a:buSzPts val="1800"/>
              <a:buNone/>
            </a:pPr>
            <a:r>
              <a:t/>
            </a:r>
            <a:endParaRPr/>
          </a:p>
          <a:p>
            <a:pPr indent="-342900" lvl="0" marL="457200" rtl="0" algn="l">
              <a:lnSpc>
                <a:spcPct val="100000"/>
              </a:lnSpc>
              <a:spcBef>
                <a:spcPts val="1000"/>
              </a:spcBef>
              <a:spcAft>
                <a:spcPts val="0"/>
              </a:spcAft>
              <a:buClr>
                <a:schemeClr val="dk1"/>
              </a:buClr>
              <a:buSzPts val="1800"/>
              <a:buChar char="-"/>
            </a:pPr>
            <a:r>
              <a:rPr lang="en-US"/>
              <a:t>Permissions are granted based on eDOA roles and responsibilities.</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g3c2f736c8a3_0_54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WebDCU</a:t>
            </a:r>
            <a:endParaRPr>
              <a:solidFill>
                <a:srgbClr val="7030A0"/>
              </a:solidFill>
              <a:latin typeface="Arial"/>
              <a:ea typeface="Arial"/>
              <a:cs typeface="Arial"/>
              <a:sym typeface="Arial"/>
            </a:endParaRPr>
          </a:p>
        </p:txBody>
      </p:sp>
      <p:sp>
        <p:nvSpPr>
          <p:cNvPr id="879" name="Google Shape;879;g3c2f736c8a3_0_54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Clr>
                <a:schemeClr val="dk1"/>
              </a:buClr>
              <a:buSzPts val="1800"/>
              <a:buChar char="-"/>
            </a:pPr>
            <a:r>
              <a:rPr lang="en-US"/>
              <a:t>KESETT is a live database. </a:t>
            </a:r>
            <a:r>
              <a:rPr b="1" lang="en-US"/>
              <a:t>DO NOT enter test data. </a:t>
            </a:r>
            <a:endParaRPr b="1"/>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g3bcfbbb5bf5_1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Enrollment</a:t>
            </a:r>
            <a:endParaRPr>
              <a:solidFill>
                <a:srgbClr val="7030A0"/>
              </a:solidFill>
              <a:latin typeface="Arial"/>
              <a:ea typeface="Arial"/>
              <a:cs typeface="Arial"/>
              <a:sym typeface="Arial"/>
            </a:endParaRPr>
          </a:p>
        </p:txBody>
      </p:sp>
      <p:sp>
        <p:nvSpPr>
          <p:cNvPr id="885" name="Google Shape;885;g3bcfbbb5bf5_1_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KESETT is a step forward randomization design, which means we do not have a Randomization Form in WebDCU that assigns a treatment when submitted. </a:t>
            </a:r>
            <a:endParaRPr/>
          </a:p>
          <a:p>
            <a:pPr indent="-406400" lvl="0" marL="457200" rtl="0" algn="l">
              <a:lnSpc>
                <a:spcPct val="115000"/>
              </a:lnSpc>
              <a:spcBef>
                <a:spcPts val="0"/>
              </a:spcBef>
              <a:spcAft>
                <a:spcPts val="0"/>
              </a:spcAft>
              <a:buSzPts val="2800"/>
              <a:buChar char="•"/>
            </a:pPr>
            <a:r>
              <a:rPr lang="en-US"/>
              <a:t>Instead, sites will grab the ‘Use Next’ vial (or ‘Backup’ vial if no ‘Use Next’ is available) and use it to treat the KESETT participant. </a:t>
            </a:r>
            <a:endParaRPr/>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g3bcfdf86bab_1_1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Enrollment</a:t>
            </a:r>
            <a:endParaRPr>
              <a:solidFill>
                <a:srgbClr val="7030A0"/>
              </a:solidFill>
              <a:latin typeface="Arial"/>
              <a:ea typeface="Arial"/>
              <a:cs typeface="Arial"/>
              <a:sym typeface="Arial"/>
            </a:endParaRPr>
          </a:p>
        </p:txBody>
      </p:sp>
      <p:sp>
        <p:nvSpPr>
          <p:cNvPr id="891" name="Google Shape;891;g3bcfdf86bab_1_1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Data entry into WebDCU will occur after enrollment. </a:t>
            </a:r>
            <a:endParaRPr/>
          </a:p>
          <a:p>
            <a:pPr indent="-406400" lvl="1" marL="914400" rtl="0" algn="l">
              <a:lnSpc>
                <a:spcPct val="115000"/>
              </a:lnSpc>
              <a:spcBef>
                <a:spcPts val="0"/>
              </a:spcBef>
              <a:spcAft>
                <a:spcPts val="0"/>
              </a:spcAft>
              <a:buSzPts val="2800"/>
              <a:buChar char="•"/>
            </a:pPr>
            <a:r>
              <a:rPr lang="en-US" sz="2800"/>
              <a:t>This includes documentation of Study Drug ID, which will tell the DCC which treatment assignment the participant received.</a:t>
            </a:r>
            <a:endParaRPr/>
          </a:p>
          <a:p>
            <a:pPr indent="0" lvl="0" marL="12700" rtl="0" algn="l">
              <a:lnSpc>
                <a:spcPct val="115000"/>
              </a:lnSpc>
              <a:spcBef>
                <a:spcPts val="0"/>
              </a:spcBef>
              <a:spcAft>
                <a:spcPts val="0"/>
              </a:spcAft>
              <a:buSzPts val="1800"/>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g3bcfdf86bab_1_1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Within 8 hours of KESETT study drug administration…</a:t>
            </a:r>
            <a:endParaRPr>
              <a:solidFill>
                <a:srgbClr val="7030A0"/>
              </a:solidFill>
              <a:latin typeface="Arial"/>
              <a:ea typeface="Arial"/>
              <a:cs typeface="Arial"/>
              <a:sym typeface="Arial"/>
            </a:endParaRPr>
          </a:p>
        </p:txBody>
      </p:sp>
      <p:sp>
        <p:nvSpPr>
          <p:cNvPr id="897" name="Google Shape;897;g3bcfdf86bab_1_1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Lo</a:t>
            </a:r>
            <a:r>
              <a:rPr lang="en-US"/>
              <a:t>gin to WebDCUv2</a:t>
            </a:r>
            <a:endParaRPr/>
          </a:p>
          <a:p>
            <a:pPr indent="-342900" lvl="0" marL="457200" rtl="0" algn="l">
              <a:lnSpc>
                <a:spcPct val="115000"/>
              </a:lnSpc>
              <a:spcBef>
                <a:spcPts val="0"/>
              </a:spcBef>
              <a:spcAft>
                <a:spcPts val="0"/>
              </a:spcAft>
              <a:buSzPts val="1800"/>
              <a:buChar char="•"/>
            </a:pPr>
            <a:r>
              <a:rPr lang="en-US"/>
              <a:t>Click on the KESETT tile</a:t>
            </a:r>
            <a:endParaRPr/>
          </a:p>
          <a:p>
            <a:pPr indent="-342900" lvl="0" marL="457200" rtl="0" algn="l">
              <a:lnSpc>
                <a:spcPct val="115000"/>
              </a:lnSpc>
              <a:spcBef>
                <a:spcPts val="0"/>
              </a:spcBef>
              <a:spcAft>
                <a:spcPts val="0"/>
              </a:spcAft>
              <a:buSzPts val="1800"/>
              <a:buChar char="•"/>
            </a:pPr>
            <a:r>
              <a:rPr lang="en-US"/>
              <a:t>Select Subject Enrollment on the main menu bar</a:t>
            </a:r>
            <a:endParaRPr/>
          </a:p>
          <a:p>
            <a:pPr indent="-342900" lvl="0" marL="457200" rtl="0" algn="l">
              <a:lnSpc>
                <a:spcPct val="115000"/>
              </a:lnSpc>
              <a:spcBef>
                <a:spcPts val="0"/>
              </a:spcBef>
              <a:spcAft>
                <a:spcPts val="0"/>
              </a:spcAft>
              <a:buSzPts val="1800"/>
              <a:buChar char="•"/>
            </a:pPr>
            <a:r>
              <a:t/>
            </a:r>
            <a:endParaRPr/>
          </a:p>
          <a:p>
            <a:pPr indent="-342900" lvl="0" marL="457200" rtl="0" algn="l">
              <a:lnSpc>
                <a:spcPct val="115000"/>
              </a:lnSpc>
              <a:spcBef>
                <a:spcPts val="0"/>
              </a:spcBef>
              <a:spcAft>
                <a:spcPts val="0"/>
              </a:spcAft>
              <a:buSzPts val="1800"/>
              <a:buChar char="•"/>
            </a:pPr>
            <a:r>
              <a:t/>
            </a:r>
            <a:endParaRPr/>
          </a:p>
          <a:p>
            <a:pPr indent="-342900" lvl="0" marL="457200" rtl="0" algn="l">
              <a:lnSpc>
                <a:spcPct val="115000"/>
              </a:lnSpc>
              <a:spcBef>
                <a:spcPts val="0"/>
              </a:spcBef>
              <a:spcAft>
                <a:spcPts val="0"/>
              </a:spcAft>
              <a:buSzPts val="1800"/>
              <a:buChar char="•"/>
            </a:pPr>
            <a:r>
              <a:rPr lang="en-US"/>
              <a:t> </a:t>
            </a:r>
            <a:endParaRPr/>
          </a:p>
          <a:p>
            <a:pPr indent="0" lvl="0" marL="0" rtl="0" algn="l">
              <a:lnSpc>
                <a:spcPct val="115000"/>
              </a:lnSpc>
              <a:spcBef>
                <a:spcPts val="0"/>
              </a:spcBef>
              <a:spcAft>
                <a:spcPts val="0"/>
              </a:spcAft>
              <a:buSzPts val="1800"/>
              <a:buNone/>
            </a:pPr>
            <a:r>
              <a:t/>
            </a:r>
            <a:endParaRPr/>
          </a:p>
          <a:p>
            <a:pPr indent="-342900" lvl="0" marL="457200" rtl="0" algn="l">
              <a:lnSpc>
                <a:spcPct val="115000"/>
              </a:lnSpc>
              <a:spcBef>
                <a:spcPts val="0"/>
              </a:spcBef>
              <a:spcAft>
                <a:spcPts val="0"/>
              </a:spcAft>
              <a:buSzPts val="1800"/>
              <a:buChar char="•"/>
            </a:pPr>
            <a:r>
              <a:rPr lang="en-US"/>
              <a:t>Select Add Record</a:t>
            </a:r>
            <a:endParaRPr/>
          </a:p>
          <a:p>
            <a:pPr indent="0" lvl="0" marL="12700" rtl="0" algn="l">
              <a:lnSpc>
                <a:spcPct val="115000"/>
              </a:lnSpc>
              <a:spcBef>
                <a:spcPts val="0"/>
              </a:spcBef>
              <a:spcAft>
                <a:spcPts val="0"/>
              </a:spcAft>
              <a:buSzPts val="1800"/>
              <a:buNone/>
            </a:pPr>
            <a:r>
              <a:t/>
            </a:r>
            <a:endParaRPr/>
          </a:p>
        </p:txBody>
      </p:sp>
      <p:pic>
        <p:nvPicPr>
          <p:cNvPr id="898" name="Google Shape;898;g3bcfdf86bab_1_16"/>
          <p:cNvPicPr preferRelativeResize="0"/>
          <p:nvPr/>
        </p:nvPicPr>
        <p:blipFill rotWithShape="1">
          <a:blip r:embed="rId3">
            <a:alphaModFix/>
          </a:blip>
          <a:srcRect b="0" l="0" r="0" t="0"/>
          <a:stretch/>
        </p:blipFill>
        <p:spPr>
          <a:xfrm>
            <a:off x="5589072" y="1825622"/>
            <a:ext cx="1013850" cy="995699"/>
          </a:xfrm>
          <a:prstGeom prst="rect">
            <a:avLst/>
          </a:prstGeom>
          <a:noFill/>
          <a:ln>
            <a:noFill/>
          </a:ln>
        </p:spPr>
      </p:pic>
      <p:pic>
        <p:nvPicPr>
          <p:cNvPr id="899" name="Google Shape;899;g3bcfdf86bab_1_16"/>
          <p:cNvPicPr preferRelativeResize="0"/>
          <p:nvPr/>
        </p:nvPicPr>
        <p:blipFill rotWithShape="1">
          <a:blip r:embed="rId4">
            <a:alphaModFix/>
          </a:blip>
          <a:srcRect b="0" l="0" r="0" t="0"/>
          <a:stretch/>
        </p:blipFill>
        <p:spPr>
          <a:xfrm>
            <a:off x="1085125" y="3470847"/>
            <a:ext cx="8987749" cy="1630500"/>
          </a:xfrm>
          <a:prstGeom prst="rect">
            <a:avLst/>
          </a:prstGeom>
          <a:noFill/>
          <a:ln>
            <a:noFill/>
          </a:ln>
        </p:spPr>
      </p:pic>
      <p:pic>
        <p:nvPicPr>
          <p:cNvPr id="900" name="Google Shape;900;g3bcfdf86bab_1_16"/>
          <p:cNvPicPr preferRelativeResize="0"/>
          <p:nvPr/>
        </p:nvPicPr>
        <p:blipFill rotWithShape="1">
          <a:blip r:embed="rId5">
            <a:alphaModFix/>
          </a:blip>
          <a:srcRect b="0" l="0" r="0" t="0"/>
          <a:stretch/>
        </p:blipFill>
        <p:spPr>
          <a:xfrm>
            <a:off x="2083450" y="5852175"/>
            <a:ext cx="7360526" cy="8567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g3bcfdf86bab_1_2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Within 8 hours of KESETT study drug administration…</a:t>
            </a:r>
            <a:endParaRPr>
              <a:solidFill>
                <a:srgbClr val="7030A0"/>
              </a:solidFill>
              <a:latin typeface="Arial"/>
              <a:ea typeface="Arial"/>
              <a:cs typeface="Arial"/>
              <a:sym typeface="Arial"/>
            </a:endParaRPr>
          </a:p>
        </p:txBody>
      </p:sp>
      <p:sp>
        <p:nvSpPr>
          <p:cNvPr id="906" name="Google Shape;906;g3bcfdf86bab_1_2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Enter Subject Enrollment form and select Save Record</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id="907" name="Google Shape;907;g3bcfdf86bab_1_25"/>
          <p:cNvPicPr preferRelativeResize="0"/>
          <p:nvPr/>
        </p:nvPicPr>
        <p:blipFill rotWithShape="1">
          <a:blip r:embed="rId3">
            <a:alphaModFix/>
          </a:blip>
          <a:srcRect b="0" l="0" r="0" t="0"/>
          <a:stretch/>
        </p:blipFill>
        <p:spPr>
          <a:xfrm>
            <a:off x="3926001" y="2427950"/>
            <a:ext cx="6997624" cy="422749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g3bcfdf86bab_1_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Within 8 hours of KESETT study drug administration…</a:t>
            </a:r>
            <a:endParaRPr>
              <a:solidFill>
                <a:srgbClr val="7030A0"/>
              </a:solidFill>
              <a:latin typeface="Arial"/>
              <a:ea typeface="Arial"/>
              <a:cs typeface="Arial"/>
              <a:sym typeface="Arial"/>
            </a:endParaRPr>
          </a:p>
        </p:txBody>
      </p:sp>
      <p:sp>
        <p:nvSpPr>
          <p:cNvPr id="913" name="Google Shape;913;g3bcfdf86bab_1_3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Select green arrow to go to Subject Binder</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id="914" name="Google Shape;914;g3bcfdf86bab_1_34"/>
          <p:cNvPicPr preferRelativeResize="0"/>
          <p:nvPr/>
        </p:nvPicPr>
        <p:blipFill rotWithShape="1">
          <a:blip r:embed="rId3">
            <a:alphaModFix/>
          </a:blip>
          <a:srcRect b="0" l="0" r="0" t="0"/>
          <a:stretch/>
        </p:blipFill>
        <p:spPr>
          <a:xfrm>
            <a:off x="3255376" y="2414500"/>
            <a:ext cx="7296376" cy="4197526"/>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g3bcfdf86bab_1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Within 8 hours of KESETT study drug administration…</a:t>
            </a:r>
            <a:endParaRPr>
              <a:solidFill>
                <a:srgbClr val="7030A0"/>
              </a:solidFill>
              <a:latin typeface="Arial"/>
              <a:ea typeface="Arial"/>
              <a:cs typeface="Arial"/>
              <a:sym typeface="Arial"/>
            </a:endParaRPr>
          </a:p>
        </p:txBody>
      </p:sp>
      <p:sp>
        <p:nvSpPr>
          <p:cNvPr id="920" name="Google Shape;920;g3bcfdf86bab_1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Data enter and submit other enrollment CRFs (F501 and F502)</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id="921" name="Google Shape;921;g3bcfdf86bab_1_41"/>
          <p:cNvPicPr preferRelativeResize="0"/>
          <p:nvPr/>
        </p:nvPicPr>
        <p:blipFill rotWithShape="1">
          <a:blip r:embed="rId3">
            <a:alphaModFix/>
          </a:blip>
          <a:srcRect b="0" l="0" r="0" t="0"/>
          <a:stretch/>
        </p:blipFill>
        <p:spPr>
          <a:xfrm>
            <a:off x="2785384" y="2461801"/>
            <a:ext cx="9103741" cy="4197526"/>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g3bcfdf86bab_1_4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927" name="Google Shape;927;g3bcfdf86bab_1_4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Data Collection Guidelines</a:t>
            </a:r>
            <a:endParaRPr/>
          </a:p>
          <a:p>
            <a:pPr indent="-342900" lvl="1" marL="914400" rtl="0" algn="l">
              <a:lnSpc>
                <a:spcPct val="115000"/>
              </a:lnSpc>
              <a:spcBef>
                <a:spcPts val="0"/>
              </a:spcBef>
              <a:spcAft>
                <a:spcPts val="0"/>
              </a:spcAft>
              <a:buSzPts val="1800"/>
              <a:buChar char="•"/>
            </a:pPr>
            <a:r>
              <a:rPr lang="en-US"/>
              <a:t>WebDCUv2 User Manual </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Hot Tips</a:t>
            </a:r>
            <a:endParaRPr>
              <a:latin typeface="Arial"/>
              <a:ea typeface="Arial"/>
              <a:cs typeface="Arial"/>
              <a:sym typeface="Arial"/>
            </a:endParaRPr>
          </a:p>
        </p:txBody>
      </p:sp>
      <p:grpSp>
        <p:nvGrpSpPr>
          <p:cNvPr id="933" name="Google Shape;933;g3c2f736c8a3_0_1"/>
          <p:cNvGrpSpPr/>
          <p:nvPr/>
        </p:nvGrpSpPr>
        <p:grpSpPr>
          <a:xfrm>
            <a:off x="838200" y="1482800"/>
            <a:ext cx="10515600" cy="4660573"/>
            <a:chOff x="0" y="-312525"/>
            <a:chExt cx="10515600" cy="4660573"/>
          </a:xfrm>
        </p:grpSpPr>
        <p:sp>
          <p:nvSpPr>
            <p:cNvPr id="934" name="Google Shape;934;g3c2f736c8a3_0_1"/>
            <p:cNvSpPr/>
            <p:nvPr/>
          </p:nvSpPr>
          <p:spPr>
            <a:xfrm>
              <a:off x="0" y="-312525"/>
              <a:ext cx="10515600" cy="11121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g3c2f736c8a3_0_1"/>
            <p:cNvSpPr/>
            <p:nvPr/>
          </p:nvSpPr>
          <p:spPr>
            <a:xfrm>
              <a:off x="219037" y="166319"/>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6" name="Google Shape;936;g3c2f736c8a3_0_1"/>
            <p:cNvSpPr/>
            <p:nvPr/>
          </p:nvSpPr>
          <p:spPr>
            <a:xfrm>
              <a:off x="836323" y="3399"/>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g3c2f736c8a3_0_1"/>
            <p:cNvSpPr txBox="1"/>
            <p:nvPr/>
          </p:nvSpPr>
          <p:spPr>
            <a:xfrm>
              <a:off x="836325" y="-185825"/>
              <a:ext cx="9679200" cy="9855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1900" u="none" cap="none" strike="noStrike">
                  <a:solidFill>
                    <a:schemeClr val="dk1"/>
                  </a:solidFill>
                  <a:latin typeface="Arial"/>
                  <a:ea typeface="Arial"/>
                  <a:cs typeface="Arial"/>
                  <a:sym typeface="Arial"/>
                </a:rPr>
                <a:t>EFIC Focus group participants will be compensated by UAB - $50 gift card</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900"/>
                <a:buFont typeface="Arial"/>
                <a:buNone/>
              </a:pPr>
              <a:r>
                <a:rPr lang="en-US" sz="1900">
                  <a:solidFill>
                    <a:schemeClr val="dk1"/>
                  </a:solidFill>
                </a:rPr>
                <a:t>SSN is no longer required for payment (optional); still required: full name, address, DOB</a:t>
              </a:r>
              <a:endParaRPr sz="1900">
                <a:solidFill>
                  <a:schemeClr val="dk1"/>
                </a:solidFill>
              </a:endParaRPr>
            </a:p>
          </p:txBody>
        </p:sp>
        <p:sp>
          <p:nvSpPr>
            <p:cNvPr id="938" name="Google Shape;938;g3c2f736c8a3_0_1"/>
            <p:cNvSpPr/>
            <p:nvPr/>
          </p:nvSpPr>
          <p:spPr>
            <a:xfrm>
              <a:off x="0" y="908511"/>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g3c2f736c8a3_0_1"/>
            <p:cNvSpPr/>
            <p:nvPr/>
          </p:nvSpPr>
          <p:spPr>
            <a:xfrm>
              <a:off x="219037" y="1071431"/>
              <a:ext cx="398100" cy="398100"/>
            </a:xfrm>
            <a:prstGeom prst="rect">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g3c2f736c8a3_0_1"/>
            <p:cNvSpPr/>
            <p:nvPr/>
          </p:nvSpPr>
          <p:spPr>
            <a:xfrm>
              <a:off x="836323" y="908511"/>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g3c2f736c8a3_0_1"/>
            <p:cNvSpPr txBox="1"/>
            <p:nvPr/>
          </p:nvSpPr>
          <p:spPr>
            <a:xfrm>
              <a:off x="836323" y="908511"/>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1" lang="en-US" sz="1900" u="none" cap="none" strike="noStrike">
                  <a:solidFill>
                    <a:schemeClr val="dk1"/>
                  </a:solidFill>
                  <a:latin typeface="Arial"/>
                  <a:ea typeface="Arial"/>
                  <a:cs typeface="Arial"/>
                  <a:sym typeface="Arial"/>
                </a:rPr>
                <a:t>Education and Training tab</a:t>
              </a:r>
              <a:r>
                <a:rPr b="0" lang="en-US" sz="1900" u="none" cap="none" strike="noStrike">
                  <a:solidFill>
                    <a:schemeClr val="dk1"/>
                  </a:solidFill>
                  <a:latin typeface="Arial"/>
                  <a:ea typeface="Arial"/>
                  <a:cs typeface="Arial"/>
                  <a:sym typeface="Arial"/>
                </a:rPr>
                <a:t> for </a:t>
              </a:r>
              <a:r>
                <a:rPr lang="en-US" sz="1900">
                  <a:solidFill>
                    <a:schemeClr val="dk1"/>
                  </a:solidFill>
                </a:rPr>
                <a:t>clinical team training resources</a:t>
              </a:r>
              <a:endParaRPr b="0" sz="1400" u="none" cap="none" strike="noStrike">
                <a:solidFill>
                  <a:srgbClr val="000000"/>
                </a:solidFill>
                <a:latin typeface="Arial"/>
                <a:ea typeface="Arial"/>
                <a:cs typeface="Arial"/>
                <a:sym typeface="Arial"/>
              </a:endParaRPr>
            </a:p>
          </p:txBody>
        </p:sp>
        <p:sp>
          <p:nvSpPr>
            <p:cNvPr id="942" name="Google Shape;942;g3c2f736c8a3_0_1"/>
            <p:cNvSpPr/>
            <p:nvPr/>
          </p:nvSpPr>
          <p:spPr>
            <a:xfrm>
              <a:off x="0" y="1813624"/>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3" name="Google Shape;943;g3c2f736c8a3_0_1"/>
            <p:cNvSpPr/>
            <p:nvPr/>
          </p:nvSpPr>
          <p:spPr>
            <a:xfrm>
              <a:off x="219037" y="1976544"/>
              <a:ext cx="398100" cy="398100"/>
            </a:xfrm>
            <a:prstGeom prst="rect">
              <a:avLst/>
            </a:prstGeom>
            <a:blipFill rotWithShape="1">
              <a:blip r:embed="rId5">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g3c2f736c8a3_0_1"/>
            <p:cNvSpPr/>
            <p:nvPr/>
          </p:nvSpPr>
          <p:spPr>
            <a:xfrm>
              <a:off x="836323" y="181362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g3c2f736c8a3_0_1"/>
            <p:cNvSpPr txBox="1"/>
            <p:nvPr/>
          </p:nvSpPr>
          <p:spPr>
            <a:xfrm>
              <a:off x="836323" y="1813624"/>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lang="en-US" sz="1900">
                  <a:solidFill>
                    <a:schemeClr val="dk1"/>
                  </a:solidFill>
                </a:rPr>
                <a:t>Ceribell recorder can charge using docking station or cord in the box</a:t>
              </a:r>
              <a:endParaRPr b="0" i="0" sz="1400" u="none" cap="none" strike="noStrike">
                <a:solidFill>
                  <a:srgbClr val="000000"/>
                </a:solidFill>
                <a:latin typeface="Arial"/>
                <a:ea typeface="Arial"/>
                <a:cs typeface="Arial"/>
                <a:sym typeface="Arial"/>
              </a:endParaRPr>
            </a:p>
          </p:txBody>
        </p:sp>
        <p:sp>
          <p:nvSpPr>
            <p:cNvPr id="946" name="Google Shape;946;g3c2f736c8a3_0_1"/>
            <p:cNvSpPr/>
            <p:nvPr/>
          </p:nvSpPr>
          <p:spPr>
            <a:xfrm>
              <a:off x="0" y="2718736"/>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g3c2f736c8a3_0_1"/>
            <p:cNvSpPr/>
            <p:nvPr/>
          </p:nvSpPr>
          <p:spPr>
            <a:xfrm>
              <a:off x="219037" y="2881656"/>
              <a:ext cx="398100" cy="398100"/>
            </a:xfrm>
            <a:prstGeom prst="rect">
              <a:avLst/>
            </a:prstGeom>
            <a:blipFill rotWithShape="1">
              <a:blip r:embed="rId6">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g3c2f736c8a3_0_1"/>
            <p:cNvSpPr/>
            <p:nvPr/>
          </p:nvSpPr>
          <p:spPr>
            <a:xfrm>
              <a:off x="836323" y="2718736"/>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g3c2f736c8a3_0_1"/>
            <p:cNvSpPr txBox="1"/>
            <p:nvPr/>
          </p:nvSpPr>
          <p:spPr>
            <a:xfrm>
              <a:off x="836323" y="2718736"/>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1900" u="none" cap="none" strike="noStrike">
                  <a:solidFill>
                    <a:schemeClr val="dk1"/>
                  </a:solidFill>
                  <a:latin typeface="Arial"/>
                  <a:ea typeface="Arial"/>
                  <a:cs typeface="Arial"/>
                  <a:sym typeface="Arial"/>
                </a:rPr>
                <a:t>1572: No lab address needed!</a:t>
              </a:r>
              <a:endParaRPr b="0" i="0" sz="1400" u="none" cap="none" strike="noStrike">
                <a:solidFill>
                  <a:srgbClr val="000000"/>
                </a:solidFill>
                <a:latin typeface="Arial"/>
                <a:ea typeface="Arial"/>
                <a:cs typeface="Arial"/>
                <a:sym typeface="Arial"/>
              </a:endParaRPr>
            </a:p>
          </p:txBody>
        </p:sp>
        <p:sp>
          <p:nvSpPr>
            <p:cNvPr id="950" name="Google Shape;950;g3c2f736c8a3_0_1"/>
            <p:cNvSpPr/>
            <p:nvPr/>
          </p:nvSpPr>
          <p:spPr>
            <a:xfrm>
              <a:off x="0" y="3623848"/>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g3c2f736c8a3_0_1"/>
            <p:cNvSpPr/>
            <p:nvPr/>
          </p:nvSpPr>
          <p:spPr>
            <a:xfrm>
              <a:off x="219037" y="3786768"/>
              <a:ext cx="398100" cy="398100"/>
            </a:xfrm>
            <a:prstGeom prst="rect">
              <a:avLst/>
            </a:prstGeom>
            <a:blipFill rotWithShape="1">
              <a:blip r:embed="rId7">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g3c2f736c8a3_0_1"/>
            <p:cNvSpPr/>
            <p:nvPr/>
          </p:nvSpPr>
          <p:spPr>
            <a:xfrm>
              <a:off x="836323" y="3623848"/>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g3c2f736c8a3_0_1"/>
            <p:cNvSpPr txBox="1"/>
            <p:nvPr/>
          </p:nvSpPr>
          <p:spPr>
            <a:xfrm>
              <a:off x="836323" y="3623848"/>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1900" u="none" cap="none" strike="noStrike">
                  <a:solidFill>
                    <a:schemeClr val="dk1"/>
                  </a:solidFill>
                  <a:latin typeface="Arial"/>
                  <a:ea typeface="Arial"/>
                  <a:cs typeface="Arial"/>
                  <a:sym typeface="Arial"/>
                </a:rPr>
                <a:t>FAQs available on the website </a:t>
              </a:r>
              <a:r>
                <a:rPr b="0" i="1" lang="en-US" sz="1900" u="none" cap="none" strike="noStrike">
                  <a:solidFill>
                    <a:schemeClr val="dk1"/>
                  </a:solidFill>
                  <a:latin typeface="Arial"/>
                  <a:ea typeface="Arial"/>
                  <a:cs typeface="Arial"/>
                  <a:sym typeface="Arial"/>
                </a:rPr>
                <a:t>FAQs tab</a:t>
              </a:r>
              <a:endParaRPr b="0" i="1" sz="1400" u="none" cap="none" strike="noStrike">
                <a:solidFill>
                  <a:srgbClr val="000000"/>
                </a:solidFill>
                <a:latin typeface="Arial"/>
                <a:ea typeface="Arial"/>
                <a:cs typeface="Arial"/>
                <a:sym typeface="Arial"/>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7" name="Shape 957"/>
        <p:cNvGrpSpPr/>
        <p:nvPr/>
      </p:nvGrpSpPr>
      <p:grpSpPr>
        <a:xfrm>
          <a:off x="0" y="0"/>
          <a:ext cx="0" cy="0"/>
          <a:chOff x="0" y="0"/>
          <a:chExt cx="0" cy="0"/>
        </a:xfrm>
      </p:grpSpPr>
      <p:sp>
        <p:nvSpPr>
          <p:cNvPr id="958" name="Google Shape;958;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9" name="Google Shape;959;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60" name="Google Shape;960;g3c2f736c8a3_0_1088"/>
          <p:cNvGrpSpPr/>
          <p:nvPr/>
        </p:nvGrpSpPr>
        <p:grpSpPr>
          <a:xfrm>
            <a:off x="1303402" y="3985"/>
            <a:ext cx="9772765" cy="6858000"/>
            <a:chOff x="1303402" y="3985"/>
            <a:chExt cx="9772765" cy="6858000"/>
          </a:xfrm>
        </p:grpSpPr>
        <p:sp>
          <p:nvSpPr>
            <p:cNvPr id="961" name="Google Shape;961;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2" name="Google Shape;962;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3" name="Google Shape;963;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4" name="Google Shape;964;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5" name="Google Shape;965;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6" name="Google Shape;966;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7" name="Google Shape;967;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68" name="Google Shape;968;g3c2f736c8a3_0_1088"/>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69" name="Google Shape;969;g3c2f736c8a3_0_1088"/>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Next All-site call: Friday, April 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68"/>
                                        </p:tgtEl>
                                        <p:attrNameLst>
                                          <p:attrName>style.visibility</p:attrName>
                                        </p:attrNameLst>
                                      </p:cBhvr>
                                      <p:to>
                                        <p:strVal val="visible"/>
                                      </p:to>
                                    </p:set>
                                    <p:animEffect filter="fade" transition="in">
                                      <p:cBhvr>
                                        <p:cTn dur="1000"/>
                                        <p:tgtEl>
                                          <p:spTgt spid="968"/>
                                        </p:tgtEl>
                                      </p:cBhvr>
                                    </p:animEffect>
                                  </p:childTnLst>
                                </p:cTn>
                              </p:par>
                              <p:par>
                                <p:cTn fill="hold" nodeType="withEffect" presetClass="entr" presetID="10" presetSubtype="0">
                                  <p:stCondLst>
                                    <p:cond delay="1000"/>
                                  </p:stCondLst>
                                  <p:childTnLst>
                                    <p:set>
                                      <p:cBhvr>
                                        <p:cTn dur="1" fill="hold">
                                          <p:stCondLst>
                                            <p:cond delay="0"/>
                                          </p:stCondLst>
                                        </p:cTn>
                                        <p:tgtEl>
                                          <p:spTgt spid="969">
                                            <p:txEl>
                                              <p:pRg end="0" st="0"/>
                                            </p:txEl>
                                          </p:spTgt>
                                        </p:tgtEl>
                                        <p:attrNameLst>
                                          <p:attrName>style.visibility</p:attrName>
                                        </p:attrNameLst>
                                      </p:cBhvr>
                                      <p:to>
                                        <p:strVal val="visible"/>
                                      </p:to>
                                    </p:set>
                                    <p:animEffect filter="fade" transition="in">
                                      <p:cBhvr>
                                        <p:cTn dur="1000"/>
                                        <p:tgtEl>
                                          <p:spTgt spid="96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3" name="Shape 973"/>
        <p:cNvGrpSpPr/>
        <p:nvPr/>
      </p:nvGrpSpPr>
      <p:grpSpPr>
        <a:xfrm>
          <a:off x="0" y="0"/>
          <a:ext cx="0" cy="0"/>
          <a:chOff x="0" y="0"/>
          <a:chExt cx="0" cy="0"/>
        </a:xfrm>
      </p:grpSpPr>
      <p:sp>
        <p:nvSpPr>
          <p:cNvPr id="974" name="Google Shape;974;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78" name="Shape 978"/>
        <p:cNvGrpSpPr/>
        <p:nvPr/>
      </p:nvGrpSpPr>
      <p:grpSpPr>
        <a:xfrm>
          <a:off x="0" y="0"/>
          <a:ext cx="0" cy="0"/>
          <a:chOff x="0" y="0"/>
          <a:chExt cx="0" cy="0"/>
        </a:xfrm>
      </p:grpSpPr>
      <p:sp>
        <p:nvSpPr>
          <p:cNvPr id="979" name="Google Shape;979;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0" name="Google Shape;980;p14"/>
          <p:cNvSpPr txBox="1"/>
          <p:nvPr>
            <p:ph type="title"/>
          </p:nvPr>
        </p:nvSpPr>
        <p:spPr>
          <a:xfrm>
            <a:off x="1136396" y="457201"/>
            <a:ext cx="5814240" cy="15568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Premises</a:t>
            </a:r>
            <a:endParaRPr>
              <a:latin typeface="Arial"/>
              <a:ea typeface="Arial"/>
              <a:cs typeface="Arial"/>
              <a:sym typeface="Arial"/>
            </a:endParaRPr>
          </a:p>
        </p:txBody>
      </p:sp>
      <p:sp>
        <p:nvSpPr>
          <p:cNvPr id="981" name="Google Shape;981;p14"/>
          <p:cNvSpPr txBox="1"/>
          <p:nvPr>
            <p:ph idx="1" type="body"/>
          </p:nvPr>
        </p:nvSpPr>
        <p:spPr>
          <a:xfrm>
            <a:off x="1136396" y="2363821"/>
            <a:ext cx="5624327" cy="33743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Char char="•"/>
            </a:pPr>
            <a:r>
              <a:rPr lang="en-US" sz="2400"/>
              <a:t>KESETT should never delay treatment of </a:t>
            </a:r>
            <a:br>
              <a:rPr lang="en-US" sz="2400"/>
            </a:br>
            <a:r>
              <a:rPr lang="en-US" sz="2400"/>
              <a:t>status epilepticus</a:t>
            </a:r>
            <a:endParaRPr/>
          </a:p>
          <a:p>
            <a:pPr indent="0" lvl="0" marL="0" rtl="0" algn="l">
              <a:lnSpc>
                <a:spcPct val="90000"/>
              </a:lnSpc>
              <a:spcBef>
                <a:spcPts val="1600"/>
              </a:spcBef>
              <a:spcAft>
                <a:spcPts val="1600"/>
              </a:spcAft>
              <a:buClr>
                <a:schemeClr val="dk1"/>
              </a:buClr>
              <a:buSzPts val="1800"/>
              <a:buFont typeface="Arial"/>
              <a:buChar char="•"/>
            </a:pPr>
            <a:r>
              <a:rPr lang="en-US" sz="2400"/>
              <a:t>KESETT is based upon guideline </a:t>
            </a:r>
            <a:br>
              <a:rPr lang="en-US" sz="2400"/>
            </a:br>
            <a:r>
              <a:rPr lang="en-US" sz="2400"/>
              <a:t>Concordant treatment of status</a:t>
            </a:r>
            <a:endParaRPr/>
          </a:p>
        </p:txBody>
      </p:sp>
      <p:pic>
        <p:nvPicPr>
          <p:cNvPr id="982" name="Google Shape;982;p14"/>
          <p:cNvPicPr preferRelativeResize="0"/>
          <p:nvPr/>
        </p:nvPicPr>
        <p:blipFill rotWithShape="1">
          <a:blip r:embed="rId3">
            <a:alphaModFix/>
          </a:blip>
          <a:srcRect b="0" l="0" r="0" t="0"/>
          <a:stretch/>
        </p:blipFill>
        <p:spPr>
          <a:xfrm>
            <a:off x="7694406" y="799365"/>
            <a:ext cx="3683588" cy="2210153"/>
          </a:xfrm>
          <a:prstGeom prst="rect">
            <a:avLst/>
          </a:prstGeom>
          <a:noFill/>
          <a:ln>
            <a:noFill/>
          </a:ln>
        </p:spPr>
      </p:pic>
      <p:pic>
        <p:nvPicPr>
          <p:cNvPr id="983" name="Google Shape;983;p14"/>
          <p:cNvPicPr preferRelativeResize="0"/>
          <p:nvPr/>
        </p:nvPicPr>
        <p:blipFill rotWithShape="1">
          <a:blip r:embed="rId4">
            <a:alphaModFix/>
          </a:blip>
          <a:srcRect b="0" l="0" r="0" t="0"/>
          <a:stretch/>
        </p:blipFill>
        <p:spPr>
          <a:xfrm>
            <a:off x="8400213" y="3375824"/>
            <a:ext cx="2243263" cy="2243263"/>
          </a:xfrm>
          <a:prstGeom prst="rect">
            <a:avLst/>
          </a:prstGeom>
          <a:noFill/>
          <a:ln>
            <a:noFill/>
          </a:ln>
        </p:spPr>
      </p:pic>
      <p:sp>
        <p:nvSpPr>
          <p:cNvPr id="984" name="Google Shape;984;p14"/>
          <p:cNvSpPr/>
          <p:nvPr/>
        </p:nvSpPr>
        <p:spPr>
          <a:xfrm flipH="1" rot="10800000">
            <a:off x="0" y="6400799"/>
            <a:ext cx="12192000" cy="456773"/>
          </a:xfrm>
          <a:prstGeom prst="rect">
            <a:avLst/>
          </a:prstGeom>
          <a:gradFill>
            <a:gsLst>
              <a:gs pos="0">
                <a:schemeClr val="accent1"/>
              </a:gs>
              <a:gs pos="66000">
                <a:srgbClr val="000000"/>
              </a:gs>
              <a:gs pos="100000">
                <a:srgbClr val="000000"/>
              </a:gs>
            </a:gsLst>
            <a:lin ang="10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5" name="Google Shape;985;p14"/>
          <p:cNvSpPr/>
          <p:nvPr/>
        </p:nvSpPr>
        <p:spPr>
          <a:xfrm flipH="1">
            <a:off x="1" y="6400800"/>
            <a:ext cx="8153398" cy="456772"/>
          </a:xfrm>
          <a:prstGeom prst="rect">
            <a:avLst/>
          </a:prstGeom>
          <a:gradFill>
            <a:gsLst>
              <a:gs pos="0">
                <a:srgbClr val="000000">
                  <a:alpha val="62352"/>
                </a:srgbClr>
              </a:gs>
              <a:gs pos="100000">
                <a:srgbClr val="864EA9"/>
              </a:gs>
            </a:gsLst>
            <a:lin ang="17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89" name="Shape 989"/>
        <p:cNvGrpSpPr/>
        <p:nvPr/>
      </p:nvGrpSpPr>
      <p:grpSpPr>
        <a:xfrm>
          <a:off x="0" y="0"/>
          <a:ext cx="0" cy="0"/>
          <a:chOff x="0" y="0"/>
          <a:chExt cx="0" cy="0"/>
        </a:xfrm>
      </p:grpSpPr>
      <p:sp>
        <p:nvSpPr>
          <p:cNvPr id="990" name="Google Shape;990;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1" name="Google Shape;991;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2" name="Google Shape;992;p15"/>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3" name="Google Shape;993;p15"/>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4" name="Google Shape;994;p15"/>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5" name="Google Shape;995;p15"/>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6" name="Google Shape;996;p15"/>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7" name="Google Shape;997;p15"/>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998" name="Google Shape;998;p15"/>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02" name="Shape 1002"/>
        <p:cNvGrpSpPr/>
        <p:nvPr/>
      </p:nvGrpSpPr>
      <p:grpSpPr>
        <a:xfrm>
          <a:off x="0" y="0"/>
          <a:ext cx="0" cy="0"/>
          <a:chOff x="0" y="0"/>
          <a:chExt cx="0" cy="0"/>
        </a:xfrm>
      </p:grpSpPr>
      <p:sp>
        <p:nvSpPr>
          <p:cNvPr id="1003" name="Google Shape;1003;p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4" name="Google Shape;1004;p1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5" name="Google Shape;1005;p16"/>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6" name="Google Shape;1006;p16"/>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7" name="Google Shape;1007;p16"/>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8" name="Google Shape;1008;p16"/>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09" name="Google Shape;1009;p16"/>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0" name="Google Shape;1010;p16"/>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011" name="Google Shape;1011;p16"/>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5" name="Shape 1015"/>
        <p:cNvGrpSpPr/>
        <p:nvPr/>
      </p:nvGrpSpPr>
      <p:grpSpPr>
        <a:xfrm>
          <a:off x="0" y="0"/>
          <a:ext cx="0" cy="0"/>
          <a:chOff x="0" y="0"/>
          <a:chExt cx="0" cy="0"/>
        </a:xfrm>
      </p:grpSpPr>
      <p:sp>
        <p:nvSpPr>
          <p:cNvPr id="1016" name="Google Shape;1016;p17"/>
          <p:cNvSpPr txBox="1"/>
          <p:nvPr>
            <p:ph type="title"/>
          </p:nvPr>
        </p:nvSpPr>
        <p:spPr>
          <a:xfrm>
            <a:off x="377967" y="578316"/>
            <a:ext cx="58432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017" name="Google Shape;1017;p17"/>
          <p:cNvSpPr txBox="1"/>
          <p:nvPr/>
        </p:nvSpPr>
        <p:spPr>
          <a:xfrm>
            <a:off x="386533" y="1513000"/>
            <a:ext cx="5074800" cy="43156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018" name="Google Shape;1018;p17"/>
          <p:cNvSpPr txBox="1"/>
          <p:nvPr/>
        </p:nvSpPr>
        <p:spPr>
          <a:xfrm>
            <a:off x="8229600" y="1936751"/>
            <a:ext cx="6910800" cy="10984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019" name="Google Shape;1019;p17"/>
          <p:cNvSpPr txBox="1"/>
          <p:nvPr/>
        </p:nvSpPr>
        <p:spPr>
          <a:xfrm>
            <a:off x="5488300" y="1513000"/>
            <a:ext cx="67037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24" name="Shape 1024"/>
        <p:cNvGrpSpPr/>
        <p:nvPr/>
      </p:nvGrpSpPr>
      <p:grpSpPr>
        <a:xfrm>
          <a:off x="0" y="0"/>
          <a:ext cx="0" cy="0"/>
          <a:chOff x="0" y="0"/>
          <a:chExt cx="0" cy="0"/>
        </a:xfrm>
      </p:grpSpPr>
      <p:pic>
        <p:nvPicPr>
          <p:cNvPr id="1025" name="Google Shape;1025;p18"/>
          <p:cNvPicPr preferRelativeResize="0"/>
          <p:nvPr/>
        </p:nvPicPr>
        <p:blipFill rotWithShape="1">
          <a:blip r:embed="rId3">
            <a:alphaModFix/>
          </a:blip>
          <a:srcRect b="0" l="0" r="0" t="0"/>
          <a:stretch/>
        </p:blipFill>
        <p:spPr>
          <a:xfrm>
            <a:off x="2377081" y="9144"/>
            <a:ext cx="7437841" cy="68580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0" name="Shape 1030"/>
        <p:cNvGrpSpPr/>
        <p:nvPr/>
      </p:nvGrpSpPr>
      <p:grpSpPr>
        <a:xfrm>
          <a:off x="0" y="0"/>
          <a:ext cx="0" cy="0"/>
          <a:chOff x="0" y="0"/>
          <a:chExt cx="0" cy="0"/>
        </a:xfrm>
      </p:grpSpPr>
      <p:pic>
        <p:nvPicPr>
          <p:cNvPr id="1031" name="Google Shape;1031;p19"/>
          <p:cNvPicPr preferRelativeResize="0"/>
          <p:nvPr/>
        </p:nvPicPr>
        <p:blipFill rotWithShape="1">
          <a:blip r:embed="rId3">
            <a:alphaModFix/>
          </a:blip>
          <a:srcRect b="0" l="0" r="0" t="0"/>
          <a:stretch/>
        </p:blipFill>
        <p:spPr>
          <a:xfrm>
            <a:off x="0" y="9150"/>
            <a:ext cx="12192000"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1031"/>
                                        </p:tgtEl>
                                        <p:attrNameLst>
                                          <p:attrName>ppt_y</p:attrName>
                                        </p:attrNameLst>
                                      </p:cBhvr>
                                      <p:tavLst>
                                        <p:tav fmla="" tm="0">
                                          <p:val>
                                            <p:strVal val="#ppt_y"/>
                                          </p:val>
                                        </p:tav>
                                        <p:tav fmla="" tm="100000">
                                          <p:val>
                                            <p:strVal val="#ppt_y-1"/>
                                          </p:val>
                                        </p:tav>
                                      </p:tavLst>
                                    </p:anim>
                                    <p:set>
                                      <p:cBhvr>
                                        <p:cTn dur="1" fill="hold">
                                          <p:stCondLst>
                                            <p:cond delay="1000"/>
                                          </p:stCondLst>
                                        </p:cTn>
                                        <p:tgtEl>
                                          <p:spTgt spid="103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6" name="Shape 1036"/>
        <p:cNvGrpSpPr/>
        <p:nvPr/>
      </p:nvGrpSpPr>
      <p:grpSpPr>
        <a:xfrm>
          <a:off x="0" y="0"/>
          <a:ext cx="0" cy="0"/>
          <a:chOff x="0" y="0"/>
          <a:chExt cx="0" cy="0"/>
        </a:xfrm>
      </p:grpSpPr>
      <p:pic>
        <p:nvPicPr>
          <p:cNvPr id="1037" name="Google Shape;1037;p20"/>
          <p:cNvPicPr preferRelativeResize="0"/>
          <p:nvPr/>
        </p:nvPicPr>
        <p:blipFill rotWithShape="1">
          <a:blip r:embed="rId3">
            <a:alphaModFix/>
          </a:blip>
          <a:srcRect b="0" l="0" r="0" t="0"/>
          <a:stretch/>
        </p:blipFill>
        <p:spPr>
          <a:xfrm>
            <a:off x="0" y="-4383499"/>
            <a:ext cx="12192000"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037"/>
                                        </p:tgtEl>
                                        <p:attrNameLst>
                                          <p:attrName>style.visibility</p:attrName>
                                        </p:attrNameLst>
                                      </p:cBhvr>
                                      <p:to>
                                        <p:strVal val="visible"/>
                                      </p:to>
                                    </p:set>
                                    <p:anim calcmode="lin" valueType="num">
                                      <p:cBhvr additive="base">
                                        <p:cTn dur="1000"/>
                                        <p:tgtEl>
                                          <p:spTgt spid="10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1" name="Shape 1041"/>
        <p:cNvGrpSpPr/>
        <p:nvPr/>
      </p:nvGrpSpPr>
      <p:grpSpPr>
        <a:xfrm>
          <a:off x="0" y="0"/>
          <a:ext cx="0" cy="0"/>
          <a:chOff x="0" y="0"/>
          <a:chExt cx="0" cy="0"/>
        </a:xfrm>
      </p:grpSpPr>
      <p:pic>
        <p:nvPicPr>
          <p:cNvPr id="1042" name="Google Shape;1042;p22"/>
          <p:cNvPicPr preferRelativeResize="0"/>
          <p:nvPr/>
        </p:nvPicPr>
        <p:blipFill rotWithShape="1">
          <a:blip r:embed="rId3">
            <a:alphaModFix/>
          </a:blip>
          <a:srcRect b="21203" l="0" r="0" t="0"/>
          <a:stretch/>
        </p:blipFill>
        <p:spPr>
          <a:xfrm>
            <a:off x="4920401" y="1"/>
            <a:ext cx="3171967" cy="6858001"/>
          </a:xfrm>
          <a:prstGeom prst="rect">
            <a:avLst/>
          </a:prstGeom>
          <a:noFill/>
          <a:ln>
            <a:noFill/>
          </a:ln>
        </p:spPr>
      </p:pic>
      <p:sp>
        <p:nvSpPr>
          <p:cNvPr id="1043" name="Google Shape;1043;p22"/>
          <p:cNvSpPr txBox="1"/>
          <p:nvPr/>
        </p:nvSpPr>
        <p:spPr>
          <a:xfrm>
            <a:off x="8537933" y="552667"/>
            <a:ext cx="33512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1044" name="Google Shape;1044;p22"/>
          <p:cNvSpPr txBox="1"/>
          <p:nvPr/>
        </p:nvSpPr>
        <p:spPr>
          <a:xfrm>
            <a:off x="8698200" y="2947800"/>
            <a:ext cx="33512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1045" name="Google Shape;1045;p22"/>
          <p:cNvSpPr txBox="1"/>
          <p:nvPr/>
        </p:nvSpPr>
        <p:spPr>
          <a:xfrm>
            <a:off x="1137200" y="5026533"/>
            <a:ext cx="33512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1046" name="Google Shape;1046;p22"/>
          <p:cNvSpPr txBox="1"/>
          <p:nvPr/>
        </p:nvSpPr>
        <p:spPr>
          <a:xfrm>
            <a:off x="1444433" y="342200"/>
            <a:ext cx="3351200" cy="19216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1047" name="Google Shape;1047;p22"/>
          <p:cNvSpPr txBox="1"/>
          <p:nvPr/>
        </p:nvSpPr>
        <p:spPr>
          <a:xfrm>
            <a:off x="409967" y="3304300"/>
            <a:ext cx="40784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1048" name="Google Shape;1048;p22"/>
          <p:cNvCxnSpPr/>
          <p:nvPr/>
        </p:nvCxnSpPr>
        <p:spPr>
          <a:xfrm flipH="1" rot="10800000">
            <a:off x="4795633" y="1087505"/>
            <a:ext cx="694400" cy="1600"/>
          </a:xfrm>
          <a:prstGeom prst="straightConnector1">
            <a:avLst/>
          </a:prstGeom>
          <a:noFill/>
          <a:ln cap="flat" cmpd="sng" w="38100">
            <a:solidFill>
              <a:schemeClr val="dk2"/>
            </a:solidFill>
            <a:prstDash val="solid"/>
            <a:round/>
            <a:headEnd len="sm" w="sm" type="none"/>
            <a:tailEnd len="med" w="med" type="triangle"/>
          </a:ln>
        </p:spPr>
      </p:cxnSp>
      <p:cxnSp>
        <p:nvCxnSpPr>
          <p:cNvPr id="1049" name="Google Shape;1049;p22"/>
          <p:cNvCxnSpPr/>
          <p:nvPr/>
        </p:nvCxnSpPr>
        <p:spPr>
          <a:xfrm flipH="1" rot="10800000">
            <a:off x="4297304" y="3662196"/>
            <a:ext cx="694400" cy="1600"/>
          </a:xfrm>
          <a:prstGeom prst="straightConnector1">
            <a:avLst/>
          </a:prstGeom>
          <a:noFill/>
          <a:ln cap="flat" cmpd="sng" w="38100">
            <a:solidFill>
              <a:schemeClr val="dk2"/>
            </a:solidFill>
            <a:prstDash val="solid"/>
            <a:round/>
            <a:headEnd len="sm" w="sm" type="none"/>
            <a:tailEnd len="med" w="med" type="triangle"/>
          </a:ln>
        </p:spPr>
      </p:cxnSp>
      <p:cxnSp>
        <p:nvCxnSpPr>
          <p:cNvPr id="1050" name="Google Shape;1050;p22"/>
          <p:cNvCxnSpPr/>
          <p:nvPr/>
        </p:nvCxnSpPr>
        <p:spPr>
          <a:xfrm rot="10800000">
            <a:off x="7804395" y="1302205"/>
            <a:ext cx="694400" cy="1600"/>
          </a:xfrm>
          <a:prstGeom prst="straightConnector1">
            <a:avLst/>
          </a:prstGeom>
          <a:noFill/>
          <a:ln cap="flat" cmpd="sng" w="38100">
            <a:solidFill>
              <a:schemeClr val="dk2"/>
            </a:solidFill>
            <a:prstDash val="solid"/>
            <a:round/>
            <a:headEnd len="sm" w="sm" type="none"/>
            <a:tailEnd len="med" w="med" type="triangle"/>
          </a:ln>
        </p:spPr>
      </p:cxnSp>
      <p:cxnSp>
        <p:nvCxnSpPr>
          <p:cNvPr id="1051" name="Google Shape;1051;p22"/>
          <p:cNvCxnSpPr/>
          <p:nvPr/>
        </p:nvCxnSpPr>
        <p:spPr>
          <a:xfrm flipH="1">
            <a:off x="7397833" y="3939233"/>
            <a:ext cx="1193600" cy="578400"/>
          </a:xfrm>
          <a:prstGeom prst="straightConnector1">
            <a:avLst/>
          </a:prstGeom>
          <a:noFill/>
          <a:ln cap="flat" cmpd="sng" w="38100">
            <a:solidFill>
              <a:schemeClr val="dk2"/>
            </a:solidFill>
            <a:prstDash val="solid"/>
            <a:round/>
            <a:headEnd len="sm" w="sm" type="none"/>
            <a:tailEnd len="med" w="med" type="triangle"/>
          </a:ln>
        </p:spPr>
      </p:cxnSp>
      <p:cxnSp>
        <p:nvCxnSpPr>
          <p:cNvPr id="1052" name="Google Shape;1052;p22"/>
          <p:cNvCxnSpPr/>
          <p:nvPr/>
        </p:nvCxnSpPr>
        <p:spPr>
          <a:xfrm flipH="1" rot="10800000">
            <a:off x="4488400" y="5507739"/>
            <a:ext cx="1126400" cy="8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6" name="Shape 1056"/>
        <p:cNvGrpSpPr/>
        <p:nvPr/>
      </p:nvGrpSpPr>
      <p:grpSpPr>
        <a:xfrm>
          <a:off x="0" y="0"/>
          <a:ext cx="0" cy="0"/>
          <a:chOff x="0" y="0"/>
          <a:chExt cx="0" cy="0"/>
        </a:xfrm>
      </p:grpSpPr>
      <p:pic>
        <p:nvPicPr>
          <p:cNvPr id="1057" name="Google Shape;1057;p21"/>
          <p:cNvPicPr preferRelativeResize="0"/>
          <p:nvPr/>
        </p:nvPicPr>
        <p:blipFill rotWithShape="1">
          <a:blip r:embed="rId3">
            <a:alphaModFix amt="90000"/>
          </a:blip>
          <a:srcRect b="0" l="0" r="298" t="0"/>
          <a:stretch/>
        </p:blipFill>
        <p:spPr>
          <a:xfrm>
            <a:off x="0" y="17824"/>
            <a:ext cx="12192000" cy="6858000"/>
          </a:xfrm>
          <a:prstGeom prst="rect">
            <a:avLst/>
          </a:prstGeom>
          <a:noFill/>
          <a:ln>
            <a:noFill/>
          </a:ln>
        </p:spPr>
      </p:pic>
      <p:sp>
        <p:nvSpPr>
          <p:cNvPr id="1058" name="Google Shape;1058;p21"/>
          <p:cNvSpPr txBox="1"/>
          <p:nvPr>
            <p:ph idx="4294967295" type="body"/>
          </p:nvPr>
        </p:nvSpPr>
        <p:spPr>
          <a:xfrm>
            <a:off x="5864267" y="3446824"/>
            <a:ext cx="6203200" cy="32020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1059" name="Google Shape;1059;p21"/>
          <p:cNvSpPr txBox="1"/>
          <p:nvPr>
            <p:ph idx="4294967295" type="title"/>
          </p:nvPr>
        </p:nvSpPr>
        <p:spPr>
          <a:xfrm>
            <a:off x="8217100" y="2179767"/>
            <a:ext cx="3743200" cy="7636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1060" name="Google Shape;1060;p21"/>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61" name="Google Shape;1061;p21"/>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1062" name="Google Shape;1062;p21"/>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7" name="Shape 1067"/>
        <p:cNvGrpSpPr/>
        <p:nvPr/>
      </p:nvGrpSpPr>
      <p:grpSpPr>
        <a:xfrm>
          <a:off x="0" y="0"/>
          <a:ext cx="0" cy="0"/>
          <a:chOff x="0" y="0"/>
          <a:chExt cx="0" cy="0"/>
        </a:xfrm>
      </p:grpSpPr>
      <p:pic>
        <p:nvPicPr>
          <p:cNvPr id="1068" name="Google Shape;1068;g3a14866209d_1_31"/>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1069" name="Google Shape;1069;g3a14866209d_1_31"/>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0" name="Google Shape;1070;g3a14866209d_1_31"/>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g3a14866209d_1_31"/>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1072" name="Google Shape;1072;g3a14866209d_1_31"/>
          <p:cNvCxnSpPr/>
          <p:nvPr/>
        </p:nvCxnSpPr>
        <p:spPr>
          <a:xfrm>
            <a:off x="9885000" y="4787350"/>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1073" name="Google Shape;1073;g3a14866209d_1_31"/>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1074" name="Google Shape;1074;g3a14866209d_1_31"/>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8" name="Shape 1078"/>
        <p:cNvGrpSpPr/>
        <p:nvPr/>
      </p:nvGrpSpPr>
      <p:grpSpPr>
        <a:xfrm>
          <a:off x="0" y="0"/>
          <a:ext cx="0" cy="0"/>
          <a:chOff x="0" y="0"/>
          <a:chExt cx="0" cy="0"/>
        </a:xfrm>
      </p:grpSpPr>
      <p:pic>
        <p:nvPicPr>
          <p:cNvPr id="1079" name="Google Shape;1079;p24"/>
          <p:cNvPicPr preferRelativeResize="0"/>
          <p:nvPr/>
        </p:nvPicPr>
        <p:blipFill rotWithShape="1">
          <a:blip r:embed="rId3">
            <a:alphaModFix/>
          </a:blip>
          <a:srcRect b="12988" l="6120" r="0" t="25714"/>
          <a:stretch/>
        </p:blipFill>
        <p:spPr>
          <a:xfrm>
            <a:off x="127000" y="35650"/>
            <a:ext cx="11844997" cy="6680199"/>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4" name="Shape 1084"/>
        <p:cNvGrpSpPr/>
        <p:nvPr/>
      </p:nvGrpSpPr>
      <p:grpSpPr>
        <a:xfrm>
          <a:off x="0" y="0"/>
          <a:ext cx="0" cy="0"/>
          <a:chOff x="0" y="0"/>
          <a:chExt cx="0" cy="0"/>
        </a:xfrm>
      </p:grpSpPr>
      <p:pic>
        <p:nvPicPr>
          <p:cNvPr id="1085" name="Google Shape;1085;g3a14866209d_1_0"/>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1086" name="Google Shape;1086;g3a14866209d_1_0"/>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1" name="Shape 1091"/>
        <p:cNvGrpSpPr/>
        <p:nvPr/>
      </p:nvGrpSpPr>
      <p:grpSpPr>
        <a:xfrm>
          <a:off x="0" y="0"/>
          <a:ext cx="0" cy="0"/>
          <a:chOff x="0" y="0"/>
          <a:chExt cx="0" cy="0"/>
        </a:xfrm>
      </p:grpSpPr>
      <p:pic>
        <p:nvPicPr>
          <p:cNvPr id="1092" name="Google Shape;1092;g3a14866209d_1_4"/>
          <p:cNvPicPr preferRelativeResize="0"/>
          <p:nvPr/>
        </p:nvPicPr>
        <p:blipFill rotWithShape="1">
          <a:blip r:embed="rId3">
            <a:alphaModFix/>
          </a:blip>
          <a:srcRect b="0" l="0" r="0" t="0"/>
          <a:stretch/>
        </p:blipFill>
        <p:spPr>
          <a:xfrm>
            <a:off x="569725" y="152400"/>
            <a:ext cx="5194300" cy="6553200"/>
          </a:xfrm>
          <a:prstGeom prst="rect">
            <a:avLst/>
          </a:prstGeom>
          <a:noFill/>
          <a:ln>
            <a:noFill/>
          </a:ln>
        </p:spPr>
      </p:pic>
      <p:pic>
        <p:nvPicPr>
          <p:cNvPr id="1093" name="Google Shape;1093;g3a14866209d_1_4"/>
          <p:cNvPicPr preferRelativeResize="0"/>
          <p:nvPr/>
        </p:nvPicPr>
        <p:blipFill rotWithShape="1">
          <a:blip r:embed="rId4">
            <a:alphaModFix/>
          </a:blip>
          <a:srcRect b="0" l="0" r="0" t="0"/>
          <a:stretch/>
        </p:blipFill>
        <p:spPr>
          <a:xfrm>
            <a:off x="6314475" y="152400"/>
            <a:ext cx="5169607" cy="6553201"/>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8" name="Shape 1098"/>
        <p:cNvGrpSpPr/>
        <p:nvPr/>
      </p:nvGrpSpPr>
      <p:grpSpPr>
        <a:xfrm>
          <a:off x="0" y="0"/>
          <a:ext cx="0" cy="0"/>
          <a:chOff x="0" y="0"/>
          <a:chExt cx="0" cy="0"/>
        </a:xfrm>
      </p:grpSpPr>
      <p:pic>
        <p:nvPicPr>
          <p:cNvPr id="1099" name="Google Shape;1099;g3a14866209d_1_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100" name="Google Shape;1100;g3a14866209d_1_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4" name="Shape 1104"/>
        <p:cNvGrpSpPr/>
        <p:nvPr/>
      </p:nvGrpSpPr>
      <p:grpSpPr>
        <a:xfrm>
          <a:off x="0" y="0"/>
          <a:ext cx="0" cy="0"/>
          <a:chOff x="0" y="0"/>
          <a:chExt cx="0" cy="0"/>
        </a:xfrm>
      </p:grpSpPr>
      <p:sp>
        <p:nvSpPr>
          <p:cNvPr id="1105" name="Google Shape;1105;p25"/>
          <p:cNvSpPr txBox="1"/>
          <p:nvPr>
            <p:ph type="title"/>
          </p:nvPr>
        </p:nvSpPr>
        <p:spPr>
          <a:xfrm>
            <a:off x="838200" y="365125"/>
            <a:ext cx="10515600" cy="13256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6600"/>
              <a:buFont typeface="Play"/>
              <a:buNone/>
            </a:pPr>
            <a:r>
              <a:rPr lang="en-US">
                <a:latin typeface="Arial"/>
                <a:ea typeface="Arial"/>
                <a:cs typeface="Arial"/>
                <a:sym typeface="Arial"/>
              </a:rPr>
              <a:t>Cavalry to the rescue</a:t>
            </a:r>
            <a:endParaRPr>
              <a:latin typeface="Arial"/>
              <a:ea typeface="Arial"/>
              <a:cs typeface="Arial"/>
              <a:sym typeface="Arial"/>
            </a:endParaRPr>
          </a:p>
        </p:txBody>
      </p:sp>
      <p:sp>
        <p:nvSpPr>
          <p:cNvPr id="1106" name="Google Shape;1106;p25"/>
          <p:cNvSpPr txBox="1"/>
          <p:nvPr>
            <p:ph idx="1" type="body"/>
          </p:nvPr>
        </p:nvSpPr>
        <p:spPr>
          <a:xfrm>
            <a:off x="838200" y="1825633"/>
            <a:ext cx="6220400" cy="43512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1107" name="Google Shape;1107;p25"/>
          <p:cNvPicPr preferRelativeResize="0"/>
          <p:nvPr/>
        </p:nvPicPr>
        <p:blipFill rotWithShape="1">
          <a:blip r:embed="rId3">
            <a:alphaModFix/>
          </a:blip>
          <a:srcRect b="0" l="0" r="0" t="0"/>
          <a:stretch/>
        </p:blipFill>
        <p:spPr>
          <a:xfrm>
            <a:off x="955334" y="2709333"/>
            <a:ext cx="5892967" cy="4148667"/>
          </a:xfrm>
          <a:prstGeom prst="rect">
            <a:avLst/>
          </a:prstGeom>
          <a:noFill/>
          <a:ln>
            <a:noFill/>
          </a:ln>
        </p:spPr>
      </p:pic>
      <p:sp>
        <p:nvSpPr>
          <p:cNvPr id="1108" name="Google Shape;1108;p25"/>
          <p:cNvSpPr txBox="1"/>
          <p:nvPr/>
        </p:nvSpPr>
        <p:spPr>
          <a:xfrm>
            <a:off x="7458942" y="706692"/>
            <a:ext cx="4402800" cy="57039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1. Start or confirm EEG</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2. Retrieve vial ID number</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3. Record treatment outcomes at 15- and 60-min ensure source docs are consistent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4. Identify LAR for informed consent approach collect medical hx, home meds, race, ethnicity as needed</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5. Complete enrollment CRFs in WebDCU within 8 hours </a:t>
            </a:r>
            <a:endParaRPr b="0" i="0" sz="2600" u="none" cap="none" strike="noStrike">
              <a:solidFill>
                <a:schemeClr val="dk1"/>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12" name="Shape 1112"/>
        <p:cNvGrpSpPr/>
        <p:nvPr/>
      </p:nvGrpSpPr>
      <p:grpSpPr>
        <a:xfrm>
          <a:off x="0" y="0"/>
          <a:ext cx="0" cy="0"/>
          <a:chOff x="0" y="0"/>
          <a:chExt cx="0" cy="0"/>
        </a:xfrm>
      </p:grpSpPr>
      <p:sp>
        <p:nvSpPr>
          <p:cNvPr id="1113" name="Google Shape;1113;p2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4" name="Google Shape;1114;p2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5" name="Google Shape;1115;p26"/>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6" name="Google Shape;1116;p26"/>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7" name="Google Shape;1117;p26"/>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8" name="Google Shape;1118;p26"/>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9" name="Google Shape;1119;p26"/>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20" name="Google Shape;1120;p26"/>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121" name="Google Shape;1121;p26"/>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6" name="Shape 1126"/>
        <p:cNvGrpSpPr/>
        <p:nvPr/>
      </p:nvGrpSpPr>
      <p:grpSpPr>
        <a:xfrm>
          <a:off x="0" y="0"/>
          <a:ext cx="0" cy="0"/>
          <a:chOff x="0" y="0"/>
          <a:chExt cx="0" cy="0"/>
        </a:xfrm>
      </p:grpSpPr>
      <p:sp>
        <p:nvSpPr>
          <p:cNvPr id="1127" name="Google Shape;1127;g3a14866209d_1_53"/>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latin typeface="Arial"/>
                <a:ea typeface="Arial"/>
                <a:cs typeface="Arial"/>
                <a:sym typeface="Arial"/>
              </a:rPr>
              <a:t>e-Consent</a:t>
            </a:r>
            <a:endParaRPr>
              <a:latin typeface="Arial"/>
              <a:ea typeface="Arial"/>
              <a:cs typeface="Arial"/>
              <a:sym typeface="Arial"/>
            </a:endParaRPr>
          </a:p>
        </p:txBody>
      </p:sp>
      <p:sp>
        <p:nvSpPr>
          <p:cNvPr id="1128" name="Google Shape;1128;g3a14866209d_1_5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90000"/>
              </a:lnSpc>
              <a:spcBef>
                <a:spcPts val="1000"/>
              </a:spcBef>
              <a:spcAft>
                <a:spcPts val="0"/>
              </a:spcAft>
              <a:buSzPts val="18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SzPts val="1800"/>
              <a:buNone/>
            </a:pPr>
            <a:r>
              <a:t/>
            </a:r>
            <a:endParaRPr/>
          </a:p>
          <a:p>
            <a:pPr indent="-342900" lvl="0" marL="457200" rtl="0" algn="l">
              <a:lnSpc>
                <a:spcPct val="90000"/>
              </a:lnSpc>
              <a:spcBef>
                <a:spcPts val="1000"/>
              </a:spcBef>
              <a:spcAft>
                <a:spcPts val="0"/>
              </a:spcAft>
              <a:buSzPts val="1800"/>
              <a:buChar char="•"/>
            </a:pPr>
            <a:r>
              <a:rPr lang="en-US"/>
              <a:t>Best for remote verification</a:t>
            </a:r>
            <a:endParaRPr/>
          </a:p>
          <a:p>
            <a:pPr indent="0" lvl="0" marL="457200" rtl="0" algn="l">
              <a:lnSpc>
                <a:spcPct val="90000"/>
              </a:lnSpc>
              <a:spcBef>
                <a:spcPts val="1000"/>
              </a:spcBef>
              <a:spcAft>
                <a:spcPts val="0"/>
              </a:spcAft>
              <a:buSzPts val="1800"/>
              <a:buNone/>
            </a:pPr>
            <a:r>
              <a:t/>
            </a:r>
            <a:endParaRPr/>
          </a:p>
          <a:p>
            <a:pPr indent="-342900" lvl="0" marL="457200" rtl="0" algn="l">
              <a:lnSpc>
                <a:spcPct val="90000"/>
              </a:lnSpc>
              <a:spcBef>
                <a:spcPts val="1000"/>
              </a:spcBef>
              <a:spcAft>
                <a:spcPts val="0"/>
              </a:spcAft>
              <a:buSzPts val="1800"/>
              <a:buChar char="•"/>
            </a:pPr>
            <a:r>
              <a:rPr lang="en-US"/>
              <a:t>Site Specific link</a:t>
            </a:r>
            <a:endParaRPr/>
          </a:p>
          <a:p>
            <a:pPr indent="-342900" lvl="1" marL="914400" rtl="0" algn="l">
              <a:lnSpc>
                <a:spcPct val="90000"/>
              </a:lnSpc>
              <a:spcBef>
                <a:spcPts val="0"/>
              </a:spcBef>
              <a:spcAft>
                <a:spcPts val="0"/>
              </a:spcAft>
              <a:buSzPts val="1800"/>
              <a:buChar char="•"/>
            </a:pPr>
            <a:r>
              <a:rPr lang="en-US"/>
              <a:t>Will include site language</a:t>
            </a:r>
            <a:endParaRPr/>
          </a:p>
          <a:p>
            <a:pPr indent="-342900" lvl="1" marL="914400" rtl="0" algn="l">
              <a:lnSpc>
                <a:spcPct val="90000"/>
              </a:lnSpc>
              <a:spcBef>
                <a:spcPts val="0"/>
              </a:spcBef>
              <a:spcAft>
                <a:spcPts val="0"/>
              </a:spcAft>
              <a:buSzPts val="1800"/>
              <a:buChar char="•"/>
            </a:pPr>
            <a:r>
              <a:rPr lang="en-US"/>
              <a:t>Will include local HIPAA waivers</a:t>
            </a:r>
            <a:endParaRPr/>
          </a:p>
          <a:p>
            <a:pPr indent="0" lvl="0" marL="0" rtl="0" algn="l">
              <a:lnSpc>
                <a:spcPct val="90000"/>
              </a:lnSpc>
              <a:spcBef>
                <a:spcPts val="1000"/>
              </a:spcBef>
              <a:spcAft>
                <a:spcPts val="0"/>
              </a:spcAft>
              <a:buSzPts val="1800"/>
              <a:buNone/>
            </a:pPr>
            <a:r>
              <a:t/>
            </a:r>
            <a:endParaRPr/>
          </a:p>
          <a:p>
            <a:pPr indent="-342900" lvl="0" marL="457200" rtl="0" algn="l">
              <a:lnSpc>
                <a:spcPct val="90000"/>
              </a:lnSpc>
              <a:spcBef>
                <a:spcPts val="1000"/>
              </a:spcBef>
              <a:spcAft>
                <a:spcPts val="0"/>
              </a:spcAft>
              <a:buSzPts val="1800"/>
              <a:buChar char="•"/>
            </a:pPr>
            <a:r>
              <a:rPr lang="en-US"/>
              <a:t>Part 11 compliant</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32" name="Shape 1132"/>
        <p:cNvGrpSpPr/>
        <p:nvPr/>
      </p:nvGrpSpPr>
      <p:grpSpPr>
        <a:xfrm>
          <a:off x="0" y="0"/>
          <a:ext cx="0" cy="0"/>
          <a:chOff x="0" y="0"/>
          <a:chExt cx="0" cy="0"/>
        </a:xfrm>
      </p:grpSpPr>
      <p:sp>
        <p:nvSpPr>
          <p:cNvPr id="1133" name="Google Shape;1133;p2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4" name="Google Shape;1134;p27"/>
          <p:cNvSpPr/>
          <p:nvPr/>
        </p:nvSpPr>
        <p:spPr>
          <a:xfrm>
            <a:off x="305" y="0"/>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5" name="Google Shape;1135;p27"/>
          <p:cNvSpPr txBox="1"/>
          <p:nvPr>
            <p:ph type="title"/>
          </p:nvPr>
        </p:nvSpPr>
        <p:spPr>
          <a:xfrm>
            <a:off x="804672" y="802955"/>
            <a:ext cx="4766330" cy="14540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Play"/>
              <a:buNone/>
            </a:pPr>
            <a:r>
              <a:rPr lang="en-US" sz="3600">
                <a:solidFill>
                  <a:schemeClr val="dk2"/>
                </a:solidFill>
                <a:latin typeface="Arial"/>
                <a:ea typeface="Arial"/>
                <a:cs typeface="Arial"/>
                <a:sym typeface="Arial"/>
              </a:rPr>
              <a:t>Follow up</a:t>
            </a:r>
            <a:endParaRPr>
              <a:latin typeface="Arial"/>
              <a:ea typeface="Arial"/>
              <a:cs typeface="Arial"/>
              <a:sym typeface="Arial"/>
            </a:endParaRPr>
          </a:p>
        </p:txBody>
      </p:sp>
      <p:sp>
        <p:nvSpPr>
          <p:cNvPr id="1136" name="Google Shape;1136;p27"/>
          <p:cNvSpPr txBox="1"/>
          <p:nvPr>
            <p:ph idx="1" type="body"/>
          </p:nvPr>
        </p:nvSpPr>
        <p:spPr>
          <a:xfrm>
            <a:off x="804672" y="2421683"/>
            <a:ext cx="4765949" cy="335347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67"/>
              </a:spcBef>
              <a:spcAft>
                <a:spcPts val="0"/>
              </a:spcAft>
              <a:buClr>
                <a:schemeClr val="dk2"/>
              </a:buClr>
              <a:buSzPts val="1800"/>
              <a:buNone/>
            </a:pPr>
            <a:r>
              <a:rPr b="1" lang="en-US" sz="2100">
                <a:solidFill>
                  <a:schemeClr val="dk2"/>
                </a:solidFill>
              </a:rPr>
              <a:t>After 24 hours </a:t>
            </a:r>
            <a:endParaRPr sz="3100"/>
          </a:p>
          <a:p>
            <a:pPr indent="0" lvl="0" marL="0" rtl="0" algn="l">
              <a:lnSpc>
                <a:spcPct val="90000"/>
              </a:lnSpc>
              <a:spcBef>
                <a:spcPts val="1067"/>
              </a:spcBef>
              <a:spcAft>
                <a:spcPts val="0"/>
              </a:spcAft>
              <a:buClr>
                <a:schemeClr val="dk2"/>
              </a:buClr>
              <a:buSzPts val="1800"/>
              <a:buNone/>
            </a:pPr>
            <a:r>
              <a:rPr lang="en-US" sz="2100">
                <a:solidFill>
                  <a:schemeClr val="dk2"/>
                </a:solidFill>
              </a:rPr>
              <a:t>Check for adverse events - non-serious adverse event are only reported if they occur in the first day</a:t>
            </a:r>
            <a:endParaRPr sz="3100"/>
          </a:p>
          <a:p>
            <a:pPr indent="0" lvl="0" marL="0" rtl="0" algn="l">
              <a:lnSpc>
                <a:spcPct val="90000"/>
              </a:lnSpc>
              <a:spcBef>
                <a:spcPts val="1600"/>
              </a:spcBef>
              <a:spcAft>
                <a:spcPts val="0"/>
              </a:spcAft>
              <a:buClr>
                <a:schemeClr val="dk1"/>
              </a:buClr>
              <a:buSzPts val="1800"/>
              <a:buNone/>
            </a:pPr>
            <a:r>
              <a:t/>
            </a:r>
            <a:endParaRPr sz="2100">
              <a:solidFill>
                <a:schemeClr val="dk2"/>
              </a:solidFill>
            </a:endParaRPr>
          </a:p>
          <a:p>
            <a:pPr indent="0" lvl="0" marL="0" rtl="0" algn="l">
              <a:lnSpc>
                <a:spcPct val="90000"/>
              </a:lnSpc>
              <a:spcBef>
                <a:spcPts val="1600"/>
              </a:spcBef>
              <a:spcAft>
                <a:spcPts val="0"/>
              </a:spcAft>
              <a:buClr>
                <a:schemeClr val="dk2"/>
              </a:buClr>
              <a:buSzPts val="1800"/>
              <a:buNone/>
            </a:pPr>
            <a:r>
              <a:rPr b="1" lang="en-US" sz="2100">
                <a:solidFill>
                  <a:schemeClr val="dk2"/>
                </a:solidFill>
              </a:rPr>
              <a:t>At participant’s end of study (hospital discharge or 30 days)</a:t>
            </a:r>
            <a:endParaRPr sz="3100"/>
          </a:p>
          <a:p>
            <a:pPr indent="0" lvl="0" marL="0" rtl="0" algn="l">
              <a:lnSpc>
                <a:spcPct val="90000"/>
              </a:lnSpc>
              <a:spcBef>
                <a:spcPts val="1600"/>
              </a:spcBef>
              <a:spcAft>
                <a:spcPts val="0"/>
              </a:spcAft>
              <a:buClr>
                <a:schemeClr val="dk2"/>
              </a:buClr>
              <a:buSzPts val="1800"/>
              <a:buNone/>
            </a:pPr>
            <a:r>
              <a:rPr lang="en-US" sz="2100">
                <a:solidFill>
                  <a:schemeClr val="dk2"/>
                </a:solidFill>
              </a:rPr>
              <a:t>Collect serious adverse events and secondary outcomes</a:t>
            </a:r>
            <a:endParaRPr sz="3100"/>
          </a:p>
        </p:txBody>
      </p:sp>
      <p:grpSp>
        <p:nvGrpSpPr>
          <p:cNvPr id="1137" name="Google Shape;1137;p27"/>
          <p:cNvGrpSpPr/>
          <p:nvPr/>
        </p:nvGrpSpPr>
        <p:grpSpPr>
          <a:xfrm>
            <a:off x="5818240" y="-16714"/>
            <a:ext cx="6373761" cy="6874714"/>
            <a:chOff x="5818240" y="-1"/>
            <a:chExt cx="6373761" cy="6874714"/>
          </a:xfrm>
        </p:grpSpPr>
        <p:sp>
          <p:nvSpPr>
            <p:cNvPr id="1138" name="Google Shape;1138;p27"/>
            <p:cNvSpPr/>
            <p:nvPr/>
          </p:nvSpPr>
          <p:spPr>
            <a:xfrm>
              <a:off x="5818240" y="-1"/>
              <a:ext cx="6373761" cy="6874714"/>
            </a:xfrm>
            <a:custGeom>
              <a:rect b="b" l="l" r="r" t="t"/>
              <a:pathLst>
                <a:path extrusionOk="0" h="6874714" w="6373761">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39" name="Google Shape;1139;p27"/>
            <p:cNvSpPr/>
            <p:nvPr/>
          </p:nvSpPr>
          <p:spPr>
            <a:xfrm>
              <a:off x="5865276" y="313387"/>
              <a:ext cx="6326724" cy="6561326"/>
            </a:xfrm>
            <a:custGeom>
              <a:rect b="b" l="l" r="r" t="t"/>
              <a:pathLst>
                <a:path extrusionOk="0" h="6561326" w="6326724">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40" name="Google Shape;1140;p27"/>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41" name="Google Shape;1141;p27"/>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id="1142" name="Google Shape;1142;p27"/>
          <p:cNvPicPr preferRelativeResize="0"/>
          <p:nvPr/>
        </p:nvPicPr>
        <p:blipFill rotWithShape="1">
          <a:blip r:embed="rId3">
            <a:alphaModFix/>
          </a:blip>
          <a:srcRect b="0" l="0" r="0" t="0"/>
          <a:stretch/>
        </p:blipFill>
        <p:spPr>
          <a:xfrm>
            <a:off x="7708392" y="2337435"/>
            <a:ext cx="4142232" cy="3106674"/>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6" name="Shape 1146"/>
        <p:cNvGrpSpPr/>
        <p:nvPr/>
      </p:nvGrpSpPr>
      <p:grpSpPr>
        <a:xfrm>
          <a:off x="0" y="0"/>
          <a:ext cx="0" cy="0"/>
          <a:chOff x="0" y="0"/>
          <a:chExt cx="0" cy="0"/>
        </a:xfrm>
      </p:grpSpPr>
      <p:pic>
        <p:nvPicPr>
          <p:cNvPr descr="http://www.buffalo.edu/ubreporter/archive/2011_09_22/images/BehlingSimulation.jpg" id="1147" name="Google Shape;1147;p28"/>
          <p:cNvPicPr preferRelativeResize="0"/>
          <p:nvPr/>
        </p:nvPicPr>
        <p:blipFill rotWithShape="1">
          <a:blip r:embed="rId3">
            <a:alphaModFix amt="30000"/>
          </a:blip>
          <a:srcRect b="5289" l="5447" r="5543" t="10205"/>
          <a:stretch/>
        </p:blipFill>
        <p:spPr>
          <a:xfrm>
            <a:off x="0" y="0"/>
            <a:ext cx="12192000" cy="6858000"/>
          </a:xfrm>
          <a:prstGeom prst="rect">
            <a:avLst/>
          </a:prstGeom>
          <a:solidFill>
            <a:schemeClr val="lt1">
              <a:alpha val="78039"/>
            </a:schemeClr>
          </a:solidFill>
          <a:ln>
            <a:noFill/>
          </a:ln>
        </p:spPr>
      </p:pic>
      <p:sp>
        <p:nvSpPr>
          <p:cNvPr id="1148" name="Google Shape;1148;p28"/>
          <p:cNvSpPr txBox="1"/>
          <p:nvPr>
            <p:ph type="title"/>
          </p:nvPr>
        </p:nvSpPr>
        <p:spPr>
          <a:xfrm>
            <a:off x="0" y="588200"/>
            <a:ext cx="12192000" cy="8384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1149" name="Google Shape;1149;p28"/>
          <p:cNvSpPr txBox="1"/>
          <p:nvPr>
            <p:ph idx="1" type="body"/>
          </p:nvPr>
        </p:nvSpPr>
        <p:spPr>
          <a:xfrm>
            <a:off x="417067" y="2034667"/>
            <a:ext cx="6766400" cy="45260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53" name="Shape 1153"/>
        <p:cNvGrpSpPr/>
        <p:nvPr/>
      </p:nvGrpSpPr>
      <p:grpSpPr>
        <a:xfrm>
          <a:off x="0" y="0"/>
          <a:ext cx="0" cy="0"/>
          <a:chOff x="0" y="0"/>
          <a:chExt cx="0" cy="0"/>
        </a:xfrm>
      </p:grpSpPr>
      <p:sp>
        <p:nvSpPr>
          <p:cNvPr id="1154" name="Google Shape;1154;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5" name="Google Shape;1155;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6" name="Google Shape;1156;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7" name="Google Shape;1157;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8" name="Google Shape;1158;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9" name="Google Shape;1159;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0" name="Google Shape;1160;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1" name="Google Shape;1161;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1162" name="Google Shape;1162;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66" name="Shape 1166"/>
        <p:cNvGrpSpPr/>
        <p:nvPr/>
      </p:nvGrpSpPr>
      <p:grpSpPr>
        <a:xfrm>
          <a:off x="0" y="0"/>
          <a:ext cx="0" cy="0"/>
          <a:chOff x="0" y="0"/>
          <a:chExt cx="0" cy="0"/>
        </a:xfrm>
      </p:grpSpPr>
      <p:sp>
        <p:nvSpPr>
          <p:cNvPr id="1167" name="Google Shape;1167;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8" name="Google Shape;1168;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9" name="Google Shape;1169;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0" name="Google Shape;1170;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1" name="Google Shape;1171;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2" name="Google Shape;1172;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3" name="Google Shape;1173;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4" name="Google Shape;1174;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1175" name="Google Shape;1175;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79" name="Shape 1179"/>
        <p:cNvGrpSpPr/>
        <p:nvPr/>
      </p:nvGrpSpPr>
      <p:grpSpPr>
        <a:xfrm>
          <a:off x="0" y="0"/>
          <a:ext cx="0" cy="0"/>
          <a:chOff x="0" y="0"/>
          <a:chExt cx="0" cy="0"/>
        </a:xfrm>
      </p:grpSpPr>
      <p:sp>
        <p:nvSpPr>
          <p:cNvPr id="1180" name="Google Shape;1180;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1" name="Google Shape;1181;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82" name="Google Shape;1182;p31"/>
          <p:cNvGrpSpPr/>
          <p:nvPr/>
        </p:nvGrpSpPr>
        <p:grpSpPr>
          <a:xfrm>
            <a:off x="1303402" y="3985"/>
            <a:ext cx="9772765" cy="6858000"/>
            <a:chOff x="1303402" y="3985"/>
            <a:chExt cx="9772765" cy="6858000"/>
          </a:xfrm>
        </p:grpSpPr>
        <p:sp>
          <p:nvSpPr>
            <p:cNvPr id="1183" name="Google Shape;1183;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4" name="Google Shape;1184;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5" name="Google Shape;1185;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6" name="Google Shape;1186;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7" name="Google Shape;1187;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8" name="Google Shape;1188;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89" name="Google Shape;1189;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90" name="Google Shape;1190;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1191" name="Google Shape;1191;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5" name="Shape 1195"/>
        <p:cNvGrpSpPr/>
        <p:nvPr/>
      </p:nvGrpSpPr>
      <p:grpSpPr>
        <a:xfrm>
          <a:off x="0" y="0"/>
          <a:ext cx="0" cy="0"/>
          <a:chOff x="0" y="0"/>
          <a:chExt cx="0" cy="0"/>
        </a:xfrm>
      </p:grpSpPr>
      <p:sp>
        <p:nvSpPr>
          <p:cNvPr id="1196" name="Google Shape;1196;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1197" name="Google Shape;1197;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1198" name="Google Shape;1198;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1199" name="Google Shape;1199;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1200" name="Google Shape;1200;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4" name="Shape 1204"/>
        <p:cNvGrpSpPr/>
        <p:nvPr/>
      </p:nvGrpSpPr>
      <p:grpSpPr>
        <a:xfrm>
          <a:off x="0" y="0"/>
          <a:ext cx="0" cy="0"/>
          <a:chOff x="0" y="0"/>
          <a:chExt cx="0" cy="0"/>
        </a:xfrm>
      </p:grpSpPr>
      <p:sp>
        <p:nvSpPr>
          <p:cNvPr id="1205" name="Google Shape;1205;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1206" name="Google Shape;1206;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1207" name="Google Shape;1207;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1208" name="Google Shape;1208;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2" name="Shape 1212"/>
        <p:cNvGrpSpPr/>
        <p:nvPr/>
      </p:nvGrpSpPr>
      <p:grpSpPr>
        <a:xfrm>
          <a:off x="0" y="0"/>
          <a:ext cx="0" cy="0"/>
          <a:chOff x="0" y="0"/>
          <a:chExt cx="0" cy="0"/>
        </a:xfrm>
      </p:grpSpPr>
      <p:sp>
        <p:nvSpPr>
          <p:cNvPr id="1213" name="Google Shape;1213;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1214" name="Google Shape;1214;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1215" name="Google Shape;1215;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1216" name="Google Shape;1216;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1217" name="Google Shape;1217;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1218" name="Google Shape;1218;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2" name="Shape 1222"/>
        <p:cNvGrpSpPr/>
        <p:nvPr/>
      </p:nvGrpSpPr>
      <p:grpSpPr>
        <a:xfrm>
          <a:off x="0" y="0"/>
          <a:ext cx="0" cy="0"/>
          <a:chOff x="0" y="0"/>
          <a:chExt cx="0" cy="0"/>
        </a:xfrm>
      </p:grpSpPr>
      <p:sp>
        <p:nvSpPr>
          <p:cNvPr id="1223" name="Google Shape;1223;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1224" name="Google Shape;1224;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1225" name="Google Shape;1225;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26" name="Google Shape;1226;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27" name="Google Shape;1227;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1" name="Shape 1231"/>
        <p:cNvGrpSpPr/>
        <p:nvPr/>
      </p:nvGrpSpPr>
      <p:grpSpPr>
        <a:xfrm>
          <a:off x="0" y="0"/>
          <a:ext cx="0" cy="0"/>
          <a:chOff x="0" y="0"/>
          <a:chExt cx="0" cy="0"/>
        </a:xfrm>
      </p:grpSpPr>
      <p:sp>
        <p:nvSpPr>
          <p:cNvPr id="1232" name="Google Shape;1232;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1233" name="Google Shape;1233;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34" name="Google Shape;1234;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1235" name="Google Shape;1235;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36" name="Google Shape;1236;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37" name="Google Shape;1237;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1" name="Shape 1241"/>
        <p:cNvGrpSpPr/>
        <p:nvPr/>
      </p:nvGrpSpPr>
      <p:grpSpPr>
        <a:xfrm>
          <a:off x="0" y="0"/>
          <a:ext cx="0" cy="0"/>
          <a:chOff x="0" y="0"/>
          <a:chExt cx="0" cy="0"/>
        </a:xfrm>
      </p:grpSpPr>
      <p:sp>
        <p:nvSpPr>
          <p:cNvPr id="1242" name="Google Shape;1242;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1243" name="Google Shape;1243;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44" name="Google Shape;1244;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1245" name="Google Shape;1245;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46" name="Google Shape;1246;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47" name="Google Shape;1247;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1" name="Shape 1251"/>
        <p:cNvGrpSpPr/>
        <p:nvPr/>
      </p:nvGrpSpPr>
      <p:grpSpPr>
        <a:xfrm>
          <a:off x="0" y="0"/>
          <a:ext cx="0" cy="0"/>
          <a:chOff x="0" y="0"/>
          <a:chExt cx="0" cy="0"/>
        </a:xfrm>
      </p:grpSpPr>
      <p:sp>
        <p:nvSpPr>
          <p:cNvPr id="1252" name="Google Shape;1252;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1253" name="Google Shape;1253;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1254" name="Google Shape;1254;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1255" name="Google Shape;1255;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56" name="Google Shape;1256;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57" name="Google Shape;1257;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1" name="Shape 1261"/>
        <p:cNvGrpSpPr/>
        <p:nvPr/>
      </p:nvGrpSpPr>
      <p:grpSpPr>
        <a:xfrm>
          <a:off x="0" y="0"/>
          <a:ext cx="0" cy="0"/>
          <a:chOff x="0" y="0"/>
          <a:chExt cx="0" cy="0"/>
        </a:xfrm>
      </p:grpSpPr>
      <p:sp>
        <p:nvSpPr>
          <p:cNvPr id="1262" name="Google Shape;1262;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1263" name="Google Shape;1263;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64" name="Google Shape;1264;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1265" name="Google Shape;1265;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66" name="Google Shape;1266;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67" name="Google Shape;1267;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1" name="Shape 1271"/>
        <p:cNvGrpSpPr/>
        <p:nvPr/>
      </p:nvGrpSpPr>
      <p:grpSpPr>
        <a:xfrm>
          <a:off x="0" y="0"/>
          <a:ext cx="0" cy="0"/>
          <a:chOff x="0" y="0"/>
          <a:chExt cx="0" cy="0"/>
        </a:xfrm>
      </p:grpSpPr>
      <p:sp>
        <p:nvSpPr>
          <p:cNvPr id="1272" name="Google Shape;1272;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1273" name="Google Shape;1273;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1274" name="Google Shape;1274;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1275" name="Google Shape;1275;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1276" name="Google Shape;1276;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1277" name="Google Shape;1277;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1" name="Shape 1281"/>
        <p:cNvGrpSpPr/>
        <p:nvPr/>
      </p:nvGrpSpPr>
      <p:grpSpPr>
        <a:xfrm>
          <a:off x="0" y="0"/>
          <a:ext cx="0" cy="0"/>
          <a:chOff x="0" y="0"/>
          <a:chExt cx="0" cy="0"/>
        </a:xfrm>
      </p:grpSpPr>
      <p:sp>
        <p:nvSpPr>
          <p:cNvPr id="1282" name="Google Shape;1282;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1283" name="Google Shape;1283;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1284" name="Google Shape;1284;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8" name="Shape 1288"/>
        <p:cNvGrpSpPr/>
        <p:nvPr/>
      </p:nvGrpSpPr>
      <p:grpSpPr>
        <a:xfrm>
          <a:off x="0" y="0"/>
          <a:ext cx="0" cy="0"/>
          <a:chOff x="0" y="0"/>
          <a:chExt cx="0" cy="0"/>
        </a:xfrm>
      </p:grpSpPr>
      <p:sp>
        <p:nvSpPr>
          <p:cNvPr id="1289" name="Google Shape;1289;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290" name="Google Shape;1290;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91" name="Google Shape;1291;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1292" name="Google Shape;1292;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6" name="Shape 1296"/>
        <p:cNvGrpSpPr/>
        <p:nvPr/>
      </p:nvGrpSpPr>
      <p:grpSpPr>
        <a:xfrm>
          <a:off x="0" y="0"/>
          <a:ext cx="0" cy="0"/>
          <a:chOff x="0" y="0"/>
          <a:chExt cx="0" cy="0"/>
        </a:xfrm>
      </p:grpSpPr>
      <p:sp>
        <p:nvSpPr>
          <p:cNvPr id="1297" name="Google Shape;1297;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1298" name="Google Shape;1298;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99" name="Google Shape;1299;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1300" name="Google Shape;1300;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