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6858000" cx="12192000"/>
  <p:notesSz cx="6858000" cy="9144000"/>
  <p:embeddedFontLst>
    <p:embeddedFont>
      <p:font typeface="Play"/>
      <p:regular r:id="rId33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5" roundtripDataSignature="AMtx7mgJ4YLcK3xRaDwmtNDVTtZlfIrd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0E74034-1EDC-48C1-99EC-0110F41B355C}">
  <a:tblStyle styleId="{D0E74034-1EDC-48C1-99EC-0110F41B355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Play-regular.fntdata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customschemas.google.com/relationships/presentationmetadata" Target="metadata"/><Relationship Id="rId12" Type="http://schemas.openxmlformats.org/officeDocument/2006/relationships/slide" Target="slides/slide6.xml"/><Relationship Id="rId34" Type="http://schemas.openxmlformats.org/officeDocument/2006/relationships/font" Target="fonts/Play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add6850b87_8_7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g3add6850b87_8_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add6850b87_8_9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g3add6850b87_8_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add6850b87_9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g3add6850b87_9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add6850b87_8_20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Centrally provided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Other than the study drug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IV poles not provided by study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Protocol reminder cards file will be available in case sites want to produce extra copies, create poster, etc.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g3add6850b87_8_2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add6850b87_8_2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Centrally provided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Other than the study drug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IV poles not provided by study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Protocol reminder cards file will be available in case sites want to produce extra copies, create poster, etc.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8" name="Google Shape;208;g3add6850b87_8_2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add6850b87_8_2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Headbands are consumable so will be resupplied throughout the trial.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Par depends on enrollment population (adult/peds/both) and logistics of your EDs (separate, together, etc.)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Expired headbands are not a safety issue but may impact quality of recording; can use expired headbands for trainings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3" name="Google Shape;223;g3add6850b87_8_2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add6850b87_8_2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Headbands are consumable so will be resupplied throughout the trial.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Par depends on enrollment population (adult/peds/both) and logistics of your EDs (separate, together, etc.)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Expired headbands are not a safety issue but may impact quality of recording; can use expired headbands for trainings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g3add6850b87_8_2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add6850b87_8_2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Headbands are consumable so will be resupplied throughout the trial.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Par depends on enrollment population (adult/peds/both) and logistics of your EDs (separate, together, etc.)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Expired headbands are not a safety issue but may impact quality of recording; can use expired headbands for trainings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g3add6850b87_8_2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add6850b87_8_1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g3add6850b87_8_1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add6850b87_8_1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g3add6850b87_8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add6850b87_8_1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g3add6850b87_8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add6850b87_8_1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g3add6850b87_8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add6850b87_8_16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5" name="Google Shape;285;g3add6850b87_8_1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add6850b87_8_18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9" name="Google Shape;309;g3add6850b87_8_1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add6850b87_8_20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5" name="Google Shape;325;g3add6850b87_8_2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add6850b87_8_2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1" name="Google Shape;331;g3add6850b87_8_2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add6850b87_8_26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7" name="Google Shape;357;g3add6850b87_8_2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add6850b87_8_27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CC in Blue PD in Green</a:t>
            </a:r>
            <a:endParaRPr/>
          </a:p>
        </p:txBody>
      </p:sp>
      <p:sp>
        <p:nvSpPr>
          <p:cNvPr id="362" name="Google Shape;362;g3add6850b87_8_2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add6850b87_8_29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3" name="Google Shape;383;g3add6850b87_8_2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add6850b87_8_3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5" name="Google Shape;405;g3add6850b87_8_3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add6850b87_8_3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3" name="Google Shape;423;g3add6850b87_8_3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add6850b87_8_3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9" name="Google Shape;439;g3add6850b87_8_3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add6850b87_8_3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0" name="Google Shape;460;g3add6850b87_8_3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add6850b87_8_38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6" name="Google Shape;486;g3add6850b87_8_38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add6850b87_8_39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2" name="Google Shape;492;g3add6850b87_8_3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add6850b87_8_3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8" name="Google Shape;498;g3add6850b87_8_3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5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35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30" name="Google Shape;30;p35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4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4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4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8" name="Google Shape;48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3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4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add6850b87_8_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3add6850b87_8_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3add6850b87_8_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3add6850b87_8_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3add6850b87_8_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add6850b87_8_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3add6850b87_8_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g3add6850b87_8_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g3add6850b87_8_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g3add6850b87_8_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add6850b87_8_18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g3add6850b87_8_18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05" name="Google Shape;105;g3add6850b87_8_18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add6850b87_8_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3add6850b87_8_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g3add6850b87_8_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3add6850b87_8_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add6850b87_8_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g3add6850b87_8_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4" name="Google Shape;114;g3add6850b87_8_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3add6850b87_8_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g3add6850b87_8_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g3add6850b87_8_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3add6850b87_8_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g3add6850b87_8_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add6850b87_8_3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g3add6850b87_8_3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123" name="Google Shape;123;g3add6850b87_8_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g3add6850b87_8_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g3add6850b87_8_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add6850b87_8_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g3add6850b87_8_4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g3add6850b87_8_4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g3add6850b87_8_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3add6850b87_8_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3add6850b87_8_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add6850b87_8_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3add6850b87_8_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g3add6850b87_8_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add6850b87_8_5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3add6850b87_8_5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40" name="Google Shape;140;g3add6850b87_8_5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1" name="Google Shape;141;g3add6850b87_8_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3add6850b87_8_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g3add6850b87_8_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add6850b87_8_6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3add6850b87_8_6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g3add6850b87_8_6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8" name="Google Shape;148;g3add6850b87_8_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3add6850b87_8_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g3add6850b87_8_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add6850b87_8_6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g3add6850b87_8_6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g3add6850b87_8_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3add6850b87_8_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g3add6850b87_8_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add6850b87_8_7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g3add6850b87_8_7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0" name="Google Shape;160;g3add6850b87_8_7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g3add6850b87_8_7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g3add6850b87_8_7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add6850b87_8_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3add6850b87_8_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g3add6850b87_8_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g3add6850b87_8_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g3add6850b87_8_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drive.google.com/file/d/1Tjvp-PYoPDV_2yMW1eFol8Sv4ZyYuWYh/view" TargetMode="External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5" Type="http://schemas.openxmlformats.org/officeDocument/2006/relationships/image" Target="../media/image16.jpg"/><Relationship Id="rId6" Type="http://schemas.openxmlformats.org/officeDocument/2006/relationships/image" Target="../media/image2.png"/><Relationship Id="rId7" Type="http://schemas.openxmlformats.org/officeDocument/2006/relationships/image" Target="../media/image13.png"/><Relationship Id="rId8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hyperlink" Target="mailto:luckmann@musc.edu" TargetMode="External"/><Relationship Id="rId4" Type="http://schemas.openxmlformats.org/officeDocument/2006/relationships/hyperlink" Target="mailto:daviem@musc.edu" TargetMode="External"/><Relationship Id="rId5" Type="http://schemas.openxmlformats.org/officeDocument/2006/relationships/hyperlink" Target="mailto:butlers@musc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add6850b87_8_79"/>
          <p:cNvSpPr/>
          <p:nvPr/>
        </p:nvSpPr>
        <p:spPr>
          <a:xfrm>
            <a:off x="0" y="1"/>
            <a:ext cx="1219169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3add6850b87_8_79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gradFill>
            <a:gsLst>
              <a:gs pos="0">
                <a:srgbClr val="6F8183">
                  <a:alpha val="20000"/>
                </a:srgbClr>
              </a:gs>
              <a:gs pos="16000">
                <a:srgbClr val="6F8183">
                  <a:alpha val="20000"/>
                </a:srgbClr>
              </a:gs>
              <a:gs pos="85000">
                <a:srgbClr val="AD84C6">
                  <a:alpha val="40000"/>
                </a:srgbClr>
              </a:gs>
              <a:gs pos="100000">
                <a:srgbClr val="AD84C6">
                  <a:alpha val="40000"/>
                </a:srgbClr>
              </a:gs>
            </a:gsLst>
            <a:lin ang="12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9" name="Google Shape;169;g3add6850b87_8_79"/>
          <p:cNvGrpSpPr/>
          <p:nvPr/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70" name="Google Shape;170;g3add6850b87_8_79"/>
            <p:cNvSpPr/>
            <p:nvPr/>
          </p:nvSpPr>
          <p:spPr>
            <a:xfrm>
              <a:off x="1560551" y="3985"/>
              <a:ext cx="9313016" cy="6858000"/>
            </a:xfrm>
            <a:custGeom>
              <a:rect b="b" l="l" r="r" t="t"/>
              <a:pathLst>
                <a:path extrusionOk="0" h="6858000" w="9313016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g3add6850b87_8_79"/>
            <p:cNvSpPr/>
            <p:nvPr/>
          </p:nvSpPr>
          <p:spPr>
            <a:xfrm>
              <a:off x="1659468" y="3985"/>
              <a:ext cx="9065550" cy="6858000"/>
            </a:xfrm>
            <a:custGeom>
              <a:rect b="b" l="l" r="r" t="t"/>
              <a:pathLst>
                <a:path extrusionOk="0" h="6858000" w="906555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g3add6850b87_8_79"/>
            <p:cNvSpPr/>
            <p:nvPr/>
          </p:nvSpPr>
          <p:spPr>
            <a:xfrm>
              <a:off x="1648217" y="3985"/>
              <a:ext cx="9088051" cy="6858000"/>
            </a:xfrm>
            <a:custGeom>
              <a:rect b="b" l="l" r="r" t="t"/>
              <a:pathLst>
                <a:path extrusionOk="0" h="6858000" w="9088051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g3add6850b87_8_79"/>
            <p:cNvSpPr/>
            <p:nvPr/>
          </p:nvSpPr>
          <p:spPr>
            <a:xfrm>
              <a:off x="1629061" y="3985"/>
              <a:ext cx="9107210" cy="6858000"/>
            </a:xfrm>
            <a:custGeom>
              <a:rect b="b" l="l" r="r" t="t"/>
              <a:pathLst>
                <a:path extrusionOk="0" h="6858000" w="910721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g3add6850b87_8_79"/>
            <p:cNvSpPr/>
            <p:nvPr/>
          </p:nvSpPr>
          <p:spPr>
            <a:xfrm>
              <a:off x="1303402" y="3985"/>
              <a:ext cx="9767847" cy="6858000"/>
            </a:xfrm>
            <a:custGeom>
              <a:rect b="b" l="l" r="r" t="t"/>
              <a:pathLst>
                <a:path extrusionOk="0" h="6858000" w="9767847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lt1">
                <a:alpha val="50196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g3add6850b87_8_79"/>
            <p:cNvSpPr/>
            <p:nvPr/>
          </p:nvSpPr>
          <p:spPr>
            <a:xfrm>
              <a:off x="1318434" y="3985"/>
              <a:ext cx="9747620" cy="6858000"/>
            </a:xfrm>
            <a:custGeom>
              <a:rect b="b" l="l" r="r" t="t"/>
              <a:pathLst>
                <a:path extrusionOk="0" h="6858000" w="974762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g3add6850b87_8_79"/>
            <p:cNvSpPr/>
            <p:nvPr/>
          </p:nvSpPr>
          <p:spPr>
            <a:xfrm>
              <a:off x="1308320" y="3985"/>
              <a:ext cx="9767847" cy="6858000"/>
            </a:xfrm>
            <a:custGeom>
              <a:rect b="b" l="l" r="r" t="t"/>
              <a:pathLst>
                <a:path extrusionOk="0" h="6858000" w="9767847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7" name="Google Shape;177;g3add6850b87_8_79"/>
          <p:cNvSpPr txBox="1"/>
          <p:nvPr>
            <p:ph type="ctrTitle"/>
          </p:nvPr>
        </p:nvSpPr>
        <p:spPr>
          <a:xfrm>
            <a:off x="3215729" y="1764407"/>
            <a:ext cx="5760846" cy="2310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Play"/>
              <a:buNone/>
            </a:pPr>
            <a:r>
              <a:rPr lang="en-US" sz="5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KESETT All-Site Call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3add6850b87_8_79"/>
          <p:cNvSpPr txBox="1"/>
          <p:nvPr>
            <p:ph idx="1" type="subTitle"/>
          </p:nvPr>
        </p:nvSpPr>
        <p:spPr>
          <a:xfrm>
            <a:off x="3215729" y="4165152"/>
            <a:ext cx="5760846" cy="6820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r>
              <a:rPr lang="en-US">
                <a:solidFill>
                  <a:schemeClr val="dk2"/>
                </a:solidFill>
              </a:rPr>
              <a:t>12/5/2025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add6850b87_8_9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>
                <a:solidFill>
                  <a:srgbClr val="743192"/>
                </a:solidFill>
                <a:latin typeface="Arial"/>
                <a:ea typeface="Arial"/>
                <a:cs typeface="Arial"/>
                <a:sym typeface="Arial"/>
              </a:rPr>
              <a:t>Housekeeping</a:t>
            </a:r>
            <a:endParaRPr>
              <a:solidFill>
                <a:srgbClr val="743192"/>
              </a:solidFill>
            </a:endParaRPr>
          </a:p>
        </p:txBody>
      </p:sp>
      <p:sp>
        <p:nvSpPr>
          <p:cNvPr id="184" name="Google Shape;184;g3add6850b87_8_9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Contracts extended through 2026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Hub-Spoke agreements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UAB EFIC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Ceribell Device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Sites have begun going to the CIRB for Approval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Study trainings are posted on the KESETT website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add6850b87_9_2"/>
          <p:cNvSpPr/>
          <p:nvPr/>
        </p:nvSpPr>
        <p:spPr>
          <a:xfrm>
            <a:off x="0" y="1"/>
            <a:ext cx="121917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3add6850b87_9_2"/>
          <p:cNvSpPr/>
          <p:nvPr/>
        </p:nvSpPr>
        <p:spPr>
          <a:xfrm>
            <a:off x="305" y="0"/>
            <a:ext cx="12191700" cy="6858000"/>
          </a:xfrm>
          <a:prstGeom prst="rect">
            <a:avLst/>
          </a:prstGeom>
          <a:gradFill>
            <a:gsLst>
              <a:gs pos="0">
                <a:srgbClr val="6F8183">
                  <a:alpha val="20000"/>
                </a:srgbClr>
              </a:gs>
              <a:gs pos="16000">
                <a:srgbClr val="6F8183">
                  <a:alpha val="20000"/>
                </a:srgbClr>
              </a:gs>
              <a:gs pos="85000">
                <a:srgbClr val="AD84C6">
                  <a:alpha val="40000"/>
                </a:srgbClr>
              </a:gs>
              <a:gs pos="100000">
                <a:srgbClr val="AD84C6">
                  <a:alpha val="40000"/>
                </a:srgbClr>
              </a:gs>
            </a:gsLst>
            <a:lin ang="1200014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1" name="Google Shape;191;g3add6850b87_9_2"/>
          <p:cNvGrpSpPr/>
          <p:nvPr/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92" name="Google Shape;192;g3add6850b87_9_2"/>
            <p:cNvSpPr/>
            <p:nvPr/>
          </p:nvSpPr>
          <p:spPr>
            <a:xfrm>
              <a:off x="1560551" y="3985"/>
              <a:ext cx="9313016" cy="6858000"/>
            </a:xfrm>
            <a:custGeom>
              <a:rect b="b" l="l" r="r" t="t"/>
              <a:pathLst>
                <a:path extrusionOk="0" h="6858000" w="9313016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g3add6850b87_9_2"/>
            <p:cNvSpPr/>
            <p:nvPr/>
          </p:nvSpPr>
          <p:spPr>
            <a:xfrm>
              <a:off x="1659468" y="3985"/>
              <a:ext cx="9065550" cy="6858000"/>
            </a:xfrm>
            <a:custGeom>
              <a:rect b="b" l="l" r="r" t="t"/>
              <a:pathLst>
                <a:path extrusionOk="0" h="6858000" w="906555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g3add6850b87_9_2"/>
            <p:cNvSpPr/>
            <p:nvPr/>
          </p:nvSpPr>
          <p:spPr>
            <a:xfrm>
              <a:off x="1648217" y="3985"/>
              <a:ext cx="9088051" cy="6858000"/>
            </a:xfrm>
            <a:custGeom>
              <a:rect b="b" l="l" r="r" t="t"/>
              <a:pathLst>
                <a:path extrusionOk="0" h="6858000" w="9088051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g3add6850b87_9_2"/>
            <p:cNvSpPr/>
            <p:nvPr/>
          </p:nvSpPr>
          <p:spPr>
            <a:xfrm>
              <a:off x="1629061" y="3985"/>
              <a:ext cx="9107210" cy="6858000"/>
            </a:xfrm>
            <a:custGeom>
              <a:rect b="b" l="l" r="r" t="t"/>
              <a:pathLst>
                <a:path extrusionOk="0" h="6858000" w="910721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g3add6850b87_9_2"/>
            <p:cNvSpPr/>
            <p:nvPr/>
          </p:nvSpPr>
          <p:spPr>
            <a:xfrm>
              <a:off x="1303402" y="3985"/>
              <a:ext cx="9767847" cy="6858000"/>
            </a:xfrm>
            <a:custGeom>
              <a:rect b="b" l="l" r="r" t="t"/>
              <a:pathLst>
                <a:path extrusionOk="0" h="6858000" w="9767847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lt1">
                <a:alpha val="50199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g3add6850b87_9_2"/>
            <p:cNvSpPr/>
            <p:nvPr/>
          </p:nvSpPr>
          <p:spPr>
            <a:xfrm>
              <a:off x="1318434" y="3985"/>
              <a:ext cx="9747620" cy="6858000"/>
            </a:xfrm>
            <a:custGeom>
              <a:rect b="b" l="l" r="r" t="t"/>
              <a:pathLst>
                <a:path extrusionOk="0" h="6858000" w="974762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g3add6850b87_9_2"/>
            <p:cNvSpPr/>
            <p:nvPr/>
          </p:nvSpPr>
          <p:spPr>
            <a:xfrm>
              <a:off x="1308320" y="3985"/>
              <a:ext cx="9767847" cy="6858000"/>
            </a:xfrm>
            <a:custGeom>
              <a:rect b="b" l="l" r="r" t="t"/>
              <a:pathLst>
                <a:path extrusionOk="0" h="6858000" w="9767847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9" name="Google Shape;199;g3add6850b87_9_2"/>
          <p:cNvSpPr txBox="1"/>
          <p:nvPr>
            <p:ph type="ctrTitle"/>
          </p:nvPr>
        </p:nvSpPr>
        <p:spPr>
          <a:xfrm>
            <a:off x="3215729" y="1764407"/>
            <a:ext cx="5760900" cy="231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4400">
                <a:latin typeface="Arial"/>
                <a:ea typeface="Arial"/>
                <a:cs typeface="Arial"/>
                <a:sym typeface="Arial"/>
              </a:rPr>
              <a:t>Study Materials &amp; Ceribell Supply</a:t>
            </a:r>
            <a:endParaRPr sz="5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3add6850b87_9_2"/>
          <p:cNvSpPr txBox="1"/>
          <p:nvPr>
            <p:ph idx="1" type="subTitle"/>
          </p:nvPr>
        </p:nvSpPr>
        <p:spPr>
          <a:xfrm>
            <a:off x="3215729" y="4165152"/>
            <a:ext cx="5760900" cy="6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g3add6850b87_8_206" title="GMT20251205-133315_Recording_1280x720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6525" y="39000"/>
            <a:ext cx="11584726" cy="67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g3add6850b87_8_210"/>
          <p:cNvPicPr preferRelativeResize="0"/>
          <p:nvPr/>
        </p:nvPicPr>
        <p:blipFill rotWithShape="1">
          <a:blip r:embed="rId3">
            <a:alphaModFix/>
          </a:blip>
          <a:srcRect b="12988" l="6120" r="0" t="25714"/>
          <a:stretch/>
        </p:blipFill>
        <p:spPr>
          <a:xfrm>
            <a:off x="8811150" y="5346633"/>
            <a:ext cx="3292078" cy="1856623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g3add6850b87_8_210"/>
          <p:cNvSpPr txBox="1"/>
          <p:nvPr>
            <p:ph type="title"/>
          </p:nvPr>
        </p:nvSpPr>
        <p:spPr>
          <a:xfrm>
            <a:off x="522300" y="209725"/>
            <a:ext cx="111474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>
                <a:solidFill>
                  <a:srgbClr val="743192"/>
                </a:solidFill>
                <a:latin typeface="Arial"/>
                <a:ea typeface="Arial"/>
                <a:cs typeface="Arial"/>
                <a:sym typeface="Arial"/>
              </a:rPr>
              <a:t>Study “Kit” Materials: Centrally provided</a:t>
            </a:r>
            <a:endParaRPr b="1">
              <a:solidFill>
                <a:srgbClr val="743192"/>
              </a:solidFill>
            </a:endParaRPr>
          </a:p>
        </p:txBody>
      </p:sp>
      <p:sp>
        <p:nvSpPr>
          <p:cNvPr id="212" name="Google Shape;212;g3add6850b87_8_210"/>
          <p:cNvSpPr txBox="1"/>
          <p:nvPr>
            <p:ph idx="1" type="body"/>
          </p:nvPr>
        </p:nvSpPr>
        <p:spPr>
          <a:xfrm>
            <a:off x="522300" y="1438700"/>
            <a:ext cx="10515600" cy="50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Ceribell </a:t>
            </a:r>
            <a:r>
              <a:rPr lang="en-US" sz="2400"/>
              <a:t>(unless using own clinical device):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Recorder device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KESETT stickers for recorder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Ceribell headbands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KESETT stickers for headband boxes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Ceribell headband basket for IV pole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Protocol Reminder Cards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Length-based-weight estimation 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measuring tape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Can also be used to measure head circumference</a:t>
            </a:r>
            <a:endParaRPr/>
          </a:p>
        </p:txBody>
      </p:sp>
      <p:pic>
        <p:nvPicPr>
          <p:cNvPr id="213" name="Google Shape;213;g3add6850b87_8_210" title="Screenshot 2025-12-05 at 8.27.30 AM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37100" y="1283125"/>
            <a:ext cx="2175424" cy="147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g3add6850b87_8_210" title="Ceribell data.jp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06663" y="1617650"/>
            <a:ext cx="2522301" cy="157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3add6850b87_8_2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852493" y="3600011"/>
            <a:ext cx="1430632" cy="185662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6" name="Google Shape;216;g3add6850b87_8_2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329035" y="3277621"/>
            <a:ext cx="1429818" cy="185662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7" name="Google Shape;217;g3add6850b87_8_2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631163" y="3544992"/>
            <a:ext cx="1428313" cy="185663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8" name="Google Shape;218;g3add6850b87_8_21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277360" y="3236112"/>
            <a:ext cx="1437163" cy="185663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9" name="Google Shape;219;g3add6850b87_8_21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867570" y="3600011"/>
            <a:ext cx="1344954" cy="174660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0" name="Google Shape;220;g3add6850b87_8_21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291600" y="3387659"/>
            <a:ext cx="1341115" cy="174660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add6850b87_8_224"/>
          <p:cNvSpPr txBox="1"/>
          <p:nvPr>
            <p:ph type="title"/>
          </p:nvPr>
        </p:nvSpPr>
        <p:spPr>
          <a:xfrm>
            <a:off x="838200" y="365125"/>
            <a:ext cx="10515600" cy="101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>
                <a:solidFill>
                  <a:srgbClr val="743192"/>
                </a:solidFill>
                <a:latin typeface="Arial"/>
                <a:ea typeface="Arial"/>
                <a:cs typeface="Arial"/>
                <a:sym typeface="Arial"/>
              </a:rPr>
              <a:t>Ceribell Supply Logistics</a:t>
            </a:r>
            <a:endParaRPr b="1">
              <a:solidFill>
                <a:srgbClr val="743192"/>
              </a:solidFill>
            </a:endParaRPr>
          </a:p>
        </p:txBody>
      </p:sp>
      <p:sp>
        <p:nvSpPr>
          <p:cNvPr id="226" name="Google Shape;226;g3add6850b87_8_224"/>
          <p:cNvSpPr txBox="1"/>
          <p:nvPr>
            <p:ph idx="1" type="body"/>
          </p:nvPr>
        </p:nvSpPr>
        <p:spPr>
          <a:xfrm>
            <a:off x="838200" y="1463650"/>
            <a:ext cx="10515600" cy="45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&gt; Device provided after site contract is executed to allow local approvals.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&gt; Headbands will be sent to sites as you approach site activation.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&gt; Headbands come in 2 sizes: </a:t>
            </a:r>
            <a:endParaRPr/>
          </a:p>
          <a:p>
            <a:pPr indent="-342900" lvl="0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-US"/>
              <a:t>Small (C151)</a:t>
            </a:r>
            <a:endParaRPr/>
          </a:p>
          <a:p>
            <a:pPr indent="-342900" lvl="0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-US"/>
              <a:t>Medium/Large (C152)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&gt; Each site will have a set par for number of headbands on site.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&gt; Headbands expire after ~6 months;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will have expiration date on box.</a:t>
            </a:r>
            <a:endParaRPr/>
          </a:p>
        </p:txBody>
      </p:sp>
      <p:pic>
        <p:nvPicPr>
          <p:cNvPr id="227" name="Google Shape;227;g3add6850b87_8_224" title="Screenshot 2025-12-04 at 10.26.35 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05709" y="4969566"/>
            <a:ext cx="4369242" cy="1779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add6850b87_8_230"/>
          <p:cNvSpPr txBox="1"/>
          <p:nvPr>
            <p:ph type="title"/>
          </p:nvPr>
        </p:nvSpPr>
        <p:spPr>
          <a:xfrm>
            <a:off x="838200" y="365125"/>
            <a:ext cx="10515600" cy="101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None/>
            </a:pPr>
            <a:r>
              <a:rPr b="1" lang="en-US" sz="4059">
                <a:solidFill>
                  <a:srgbClr val="743192"/>
                </a:solidFill>
                <a:latin typeface="Arial"/>
                <a:ea typeface="Arial"/>
                <a:cs typeface="Arial"/>
                <a:sym typeface="Arial"/>
              </a:rPr>
              <a:t>Ceribell: Headband Inventory &amp; Resupply</a:t>
            </a:r>
            <a:endParaRPr b="1" sz="4059">
              <a:solidFill>
                <a:srgbClr val="743192"/>
              </a:solidFill>
            </a:endParaRPr>
          </a:p>
        </p:txBody>
      </p:sp>
      <p:sp>
        <p:nvSpPr>
          <p:cNvPr id="233" name="Google Shape;233;g3add6850b87_8_230"/>
          <p:cNvSpPr txBox="1"/>
          <p:nvPr>
            <p:ph idx="1" type="body"/>
          </p:nvPr>
        </p:nvSpPr>
        <p:spPr>
          <a:xfrm>
            <a:off x="838200" y="1551800"/>
            <a:ext cx="10515600" cy="50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AutoNum type="arabicPeriod"/>
            </a:pPr>
            <a:r>
              <a:rPr b="1" lang="en-US"/>
              <a:t>Sites will complete monthly inventory survey.</a:t>
            </a:r>
            <a:r>
              <a:rPr lang="en-US"/>
              <a:t> 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1081"/>
              <a:buChar char="•"/>
            </a:pPr>
            <a:r>
              <a:rPr lang="en-US"/>
              <a:t>Can be completed anytime; must be completed at least 1x/month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1081"/>
              <a:buChar char="•"/>
            </a:pPr>
            <a:r>
              <a:rPr lang="en-US"/>
              <a:t>Responses submitted by 1st of month will be used to place monthly resupply orders by central team on 3rd of month. 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AutoNum type="arabicPeriod"/>
            </a:pPr>
            <a:r>
              <a:rPr b="1" lang="en-US"/>
              <a:t>Central team uses survey responses to bring each site up to full par. </a:t>
            </a:r>
            <a:endParaRPr b="1"/>
          </a:p>
          <a:p>
            <a:pPr indent="-3429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1081"/>
              <a:buChar char="•"/>
            </a:pPr>
            <a:r>
              <a:rPr lang="en-US"/>
              <a:t>Sites receive shipment tracking info once order is fulfilled.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1081"/>
              <a:buChar char="•"/>
            </a:pPr>
            <a:r>
              <a:rPr lang="en-US"/>
              <a:t>Will use shipping address in WebDCU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69498"/>
              <a:buAutoNum type="arabicPeriod"/>
            </a:pPr>
            <a:r>
              <a:rPr b="1" lang="en-US">
                <a:solidFill>
                  <a:srgbClr val="FF0000"/>
                </a:solidFill>
              </a:rPr>
              <a:t>Urgent</a:t>
            </a:r>
            <a:r>
              <a:rPr b="1" lang="en-US"/>
              <a:t> resupply can be triggered by the site or central team.</a:t>
            </a:r>
            <a:r>
              <a:rPr lang="en-US"/>
              <a:t> 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1081"/>
              <a:buChar char="•"/>
            </a:pPr>
            <a:r>
              <a:rPr lang="en-US"/>
              <a:t>Site can use survey to indicate urgent request.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ct val="81081"/>
              <a:buChar char="•"/>
            </a:pPr>
            <a:r>
              <a:rPr lang="en-US"/>
              <a:t>Central team will monitor use based on enrollment CRFs.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add6850b87_8_235"/>
          <p:cNvSpPr txBox="1"/>
          <p:nvPr>
            <p:ph type="title"/>
          </p:nvPr>
        </p:nvSpPr>
        <p:spPr>
          <a:xfrm>
            <a:off x="838200" y="365125"/>
            <a:ext cx="10515600" cy="101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>
                <a:solidFill>
                  <a:srgbClr val="743192"/>
                </a:solidFill>
                <a:latin typeface="Arial"/>
                <a:ea typeface="Arial"/>
                <a:cs typeface="Arial"/>
                <a:sym typeface="Arial"/>
              </a:rPr>
              <a:t>Ceribell Inventory Survey</a:t>
            </a:r>
            <a:endParaRPr b="1">
              <a:solidFill>
                <a:srgbClr val="743192"/>
              </a:solidFill>
            </a:endParaRPr>
          </a:p>
        </p:txBody>
      </p:sp>
      <p:pic>
        <p:nvPicPr>
          <p:cNvPr id="239" name="Google Shape;239;g3add6850b87_8_235" title="Screenshot 2025-12-04 at 10.46.46 A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5650" y="1447600"/>
            <a:ext cx="4952788" cy="5169874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g3add6850b87_8_235"/>
          <p:cNvSpPr txBox="1"/>
          <p:nvPr/>
        </p:nvSpPr>
        <p:spPr>
          <a:xfrm>
            <a:off x="7271125" y="1827325"/>
            <a:ext cx="3246300" cy="21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REDCap survey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 in MoP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add6850b87_8_1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WebDCU Readiness</a:t>
            </a:r>
            <a:endParaRPr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6" name="Google Shape;246;g3add6850b87_8_125"/>
          <p:cNvGrpSpPr/>
          <p:nvPr/>
        </p:nvGrpSpPr>
        <p:grpSpPr>
          <a:xfrm>
            <a:off x="745617" y="1472287"/>
            <a:ext cx="10719816" cy="4631040"/>
            <a:chOff x="0" y="53062"/>
            <a:chExt cx="10719816" cy="4631040"/>
          </a:xfrm>
        </p:grpSpPr>
        <p:sp>
          <p:nvSpPr>
            <p:cNvPr id="247" name="Google Shape;247;g3add6850b87_8_125"/>
            <p:cNvSpPr/>
            <p:nvPr/>
          </p:nvSpPr>
          <p:spPr>
            <a:xfrm>
              <a:off x="0" y="289222"/>
              <a:ext cx="10719816" cy="403200"/>
            </a:xfrm>
            <a:prstGeom prst="rect">
              <a:avLst/>
            </a:prstGeom>
            <a:solidFill>
              <a:schemeClr val="lt1">
                <a:alpha val="89019"/>
              </a:schemeClr>
            </a:solidFill>
            <a:ln cap="flat" cmpd="sng" w="19050">
              <a:solidFill>
                <a:srgbClr val="AB84C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g3add6850b87_8_125"/>
            <p:cNvSpPr/>
            <p:nvPr/>
          </p:nvSpPr>
          <p:spPr>
            <a:xfrm>
              <a:off x="535990" y="53062"/>
              <a:ext cx="7503871" cy="472320"/>
            </a:xfrm>
            <a:prstGeom prst="roundRect">
              <a:avLst>
                <a:gd fmla="val 16667" name="adj"/>
              </a:avLst>
            </a:prstGeom>
            <a:solidFill>
              <a:srgbClr val="AB84C6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g3add6850b87_8_125"/>
            <p:cNvSpPr txBox="1"/>
            <p:nvPr/>
          </p:nvSpPr>
          <p:spPr>
            <a:xfrm>
              <a:off x="559047" y="76119"/>
              <a:ext cx="7457757" cy="4262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83625" spcFirstLastPara="1" rIns="2836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Work on uploading regulatory documents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g3add6850b87_8_125"/>
            <p:cNvSpPr/>
            <p:nvPr/>
          </p:nvSpPr>
          <p:spPr>
            <a:xfrm>
              <a:off x="0" y="1014982"/>
              <a:ext cx="10719816" cy="403200"/>
            </a:xfrm>
            <a:prstGeom prst="rect">
              <a:avLst/>
            </a:prstGeom>
            <a:solidFill>
              <a:schemeClr val="lt1">
                <a:alpha val="89019"/>
              </a:schemeClr>
            </a:solidFill>
            <a:ln cap="flat" cmpd="sng" w="19050">
              <a:solidFill>
                <a:srgbClr val="AB84C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g3add6850b87_8_125"/>
            <p:cNvSpPr/>
            <p:nvPr/>
          </p:nvSpPr>
          <p:spPr>
            <a:xfrm>
              <a:off x="535990" y="778822"/>
              <a:ext cx="7503871" cy="472320"/>
            </a:xfrm>
            <a:prstGeom prst="roundRect">
              <a:avLst>
                <a:gd fmla="val 16667" name="adj"/>
              </a:avLst>
            </a:prstGeom>
            <a:solidFill>
              <a:srgbClr val="AB84C6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g3add6850b87_8_125"/>
            <p:cNvSpPr txBox="1"/>
            <p:nvPr/>
          </p:nvSpPr>
          <p:spPr>
            <a:xfrm>
              <a:off x="559047" y="801879"/>
              <a:ext cx="7457757" cy="4262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83625" spcFirstLastPara="1" rIns="2836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Site Addresses in WebDCUv2 - </a:t>
              </a:r>
              <a:r>
                <a:rPr b="0" i="1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Site management &gt; Site Address</a:t>
              </a:r>
              <a:endPara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g3add6850b87_8_125"/>
            <p:cNvSpPr/>
            <p:nvPr/>
          </p:nvSpPr>
          <p:spPr>
            <a:xfrm>
              <a:off x="0" y="1740742"/>
              <a:ext cx="10719816" cy="403200"/>
            </a:xfrm>
            <a:prstGeom prst="rect">
              <a:avLst/>
            </a:prstGeom>
            <a:solidFill>
              <a:schemeClr val="lt1">
                <a:alpha val="89019"/>
              </a:schemeClr>
            </a:solidFill>
            <a:ln cap="flat" cmpd="sng" w="19050">
              <a:solidFill>
                <a:srgbClr val="AB84C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g3add6850b87_8_125"/>
            <p:cNvSpPr/>
            <p:nvPr/>
          </p:nvSpPr>
          <p:spPr>
            <a:xfrm>
              <a:off x="535990" y="1504582"/>
              <a:ext cx="7503871" cy="472320"/>
            </a:xfrm>
            <a:prstGeom prst="roundRect">
              <a:avLst>
                <a:gd fmla="val 16667" name="adj"/>
              </a:avLst>
            </a:prstGeom>
            <a:solidFill>
              <a:srgbClr val="AB84C6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g3add6850b87_8_125"/>
            <p:cNvSpPr txBox="1"/>
            <p:nvPr/>
          </p:nvSpPr>
          <p:spPr>
            <a:xfrm>
              <a:off x="559047" y="1527639"/>
              <a:ext cx="7457757" cy="4262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83625" spcFirstLastPara="1" rIns="2836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CIRB tables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g3add6850b87_8_125"/>
            <p:cNvSpPr/>
            <p:nvPr/>
          </p:nvSpPr>
          <p:spPr>
            <a:xfrm>
              <a:off x="0" y="2466502"/>
              <a:ext cx="10719816" cy="2217600"/>
            </a:xfrm>
            <a:prstGeom prst="rect">
              <a:avLst/>
            </a:prstGeom>
            <a:solidFill>
              <a:schemeClr val="lt1">
                <a:alpha val="89019"/>
              </a:schemeClr>
            </a:solidFill>
            <a:ln cap="flat" cmpd="sng" w="19050">
              <a:solidFill>
                <a:srgbClr val="AB84C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g3add6850b87_8_125"/>
            <p:cNvSpPr txBox="1"/>
            <p:nvPr/>
          </p:nvSpPr>
          <p:spPr>
            <a:xfrm>
              <a:off x="0" y="2466502"/>
              <a:ext cx="10719816" cy="22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3775" lIns="831975" spcFirstLastPara="1" rIns="831975" wrap="square" tIns="3332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b="1" i="1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Protocol</a:t>
              </a: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– Read Protocol, IM video and quiz on the Website &gt; Upload quiz results to WebDCU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b="1" i="1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Data</a:t>
              </a: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– IM video on the Website &gt; Upload cert to WebDCU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b="1" i="1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Regulatory</a:t>
              </a: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– IM Video on the Website &gt; Upload cert to WebDCU</a:t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2" marL="34290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Required for KESETT as WebDCUv2 has some new features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Pharmacy</a:t>
              </a: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– Have pharmacists on the eDOA review the pharmacy manual and sign the attestation on the website &gt; Upload attestation to WebDCU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Char char="•"/>
              </a:pPr>
              <a:r>
                <a:rPr b="1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Clinical </a:t>
              </a: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– Attestation by the site PI (protocol signature page) &gt; Upload to WebDCU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g3add6850b87_8_125"/>
            <p:cNvSpPr/>
            <p:nvPr/>
          </p:nvSpPr>
          <p:spPr>
            <a:xfrm>
              <a:off x="535990" y="2230342"/>
              <a:ext cx="7503871" cy="472320"/>
            </a:xfrm>
            <a:prstGeom prst="roundRect">
              <a:avLst>
                <a:gd fmla="val 16667" name="adj"/>
              </a:avLst>
            </a:prstGeom>
            <a:solidFill>
              <a:srgbClr val="AB84C6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g3add6850b87_8_125"/>
            <p:cNvSpPr txBox="1"/>
            <p:nvPr/>
          </p:nvSpPr>
          <p:spPr>
            <a:xfrm>
              <a:off x="559047" y="2253399"/>
              <a:ext cx="7457757" cy="4262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83625" spcFirstLastPara="1" rIns="2836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Training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0" name="Google Shape;260;g3add6850b87_8_125"/>
          <p:cNvSpPr/>
          <p:nvPr/>
        </p:nvSpPr>
        <p:spPr>
          <a:xfrm>
            <a:off x="1388745" y="4197922"/>
            <a:ext cx="231648" cy="783110"/>
          </a:xfrm>
          <a:prstGeom prst="leftBracket">
            <a:avLst>
              <a:gd fmla="val 8333" name="adj"/>
            </a:avLst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g3add6850b87_8_125"/>
          <p:cNvSpPr txBox="1"/>
          <p:nvPr/>
        </p:nvSpPr>
        <p:spPr>
          <a:xfrm>
            <a:off x="678983" y="4327867"/>
            <a:ext cx="77639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Study Team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add6850b87_8_145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0707"/>
              <a:buFont typeface="Play"/>
              <a:buNone/>
            </a:pPr>
            <a:r>
              <a:t/>
            </a:r>
            <a:endParaRPr/>
          </a:p>
        </p:txBody>
      </p:sp>
      <p:sp>
        <p:nvSpPr>
          <p:cNvPr id="267" name="Google Shape;267;g3add6850b87_8_145"/>
          <p:cNvSpPr txBox="1"/>
          <p:nvPr>
            <p:ph idx="1" type="body"/>
          </p:nvPr>
        </p:nvSpPr>
        <p:spPr>
          <a:xfrm>
            <a:off x="415600" y="1536633"/>
            <a:ext cx="11360800" cy="4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68" name="Google Shape;268;g3add6850b87_8_1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600" y="643684"/>
            <a:ext cx="11360800" cy="519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add6850b87_8_151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0707"/>
              <a:buFont typeface="Play"/>
              <a:buNone/>
            </a:pP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Central IRB (CIRB) Tables</a:t>
            </a:r>
            <a:endParaRPr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g3add6850b87_8_151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Steps 1 &amp; 2 in WebDCU v1 &gt; SIREN: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75" name="Google Shape;275;g3add6850b87_8_1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44325" y="2151425"/>
            <a:ext cx="9503351" cy="371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add6850b87_8_157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Play"/>
              <a:buNone/>
            </a:pP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Central IRB (CIRB) Tables</a:t>
            </a:r>
            <a:endParaRPr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g3add6850b87_8_157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Step 3 in WebDCU v2 &gt; KESETT: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</p:txBody>
      </p:sp>
      <p:pic>
        <p:nvPicPr>
          <p:cNvPr id="282" name="Google Shape;282;g3add6850b87_8_157"/>
          <p:cNvPicPr preferRelativeResize="0"/>
          <p:nvPr/>
        </p:nvPicPr>
        <p:blipFill rotWithShape="1">
          <a:blip r:embed="rId3">
            <a:alphaModFix/>
          </a:blip>
          <a:srcRect b="0" l="0" r="14691" t="0"/>
          <a:stretch/>
        </p:blipFill>
        <p:spPr>
          <a:xfrm>
            <a:off x="681500" y="2217350"/>
            <a:ext cx="10747927" cy="333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add6850b87_8_163"/>
          <p:cNvSpPr txBox="1"/>
          <p:nvPr>
            <p:ph type="title"/>
          </p:nvPr>
        </p:nvSpPr>
        <p:spPr>
          <a:xfrm>
            <a:off x="838200" y="32305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IRB Approval Process</a:t>
            </a:r>
            <a:endParaRPr>
              <a:solidFill>
                <a:srgbClr val="7030A0"/>
              </a:solidFill>
            </a:endParaRPr>
          </a:p>
        </p:txBody>
      </p:sp>
      <p:grpSp>
        <p:nvGrpSpPr>
          <p:cNvPr id="288" name="Google Shape;288;g3add6850b87_8_163"/>
          <p:cNvGrpSpPr/>
          <p:nvPr/>
        </p:nvGrpSpPr>
        <p:grpSpPr>
          <a:xfrm>
            <a:off x="843462" y="1825625"/>
            <a:ext cx="10505074" cy="4351338"/>
            <a:chOff x="5262" y="0"/>
            <a:chExt cx="10505074" cy="4351338"/>
          </a:xfrm>
        </p:grpSpPr>
        <p:sp>
          <p:nvSpPr>
            <p:cNvPr id="289" name="Google Shape;289;g3add6850b87_8_163"/>
            <p:cNvSpPr/>
            <p:nvPr/>
          </p:nvSpPr>
          <p:spPr>
            <a:xfrm>
              <a:off x="788669" y="0"/>
              <a:ext cx="8938260" cy="4351338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E2D8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g3add6850b87_8_163"/>
            <p:cNvSpPr/>
            <p:nvPr/>
          </p:nvSpPr>
          <p:spPr>
            <a:xfrm>
              <a:off x="5262" y="1305401"/>
              <a:ext cx="2531343" cy="1740535"/>
            </a:xfrm>
            <a:prstGeom prst="roundRect">
              <a:avLst>
                <a:gd fmla="val 16667" name="adj"/>
              </a:avLst>
            </a:prstGeom>
            <a:solidFill>
              <a:srgbClr val="AB84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g3add6850b87_8_163"/>
            <p:cNvSpPr txBox="1"/>
            <p:nvPr/>
          </p:nvSpPr>
          <p:spPr>
            <a:xfrm>
              <a:off x="90228" y="1390367"/>
              <a:ext cx="2361411" cy="1570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-US" sz="2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CIRB Protocol Approval </a:t>
              </a:r>
              <a:endPara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g3add6850b87_8_163"/>
            <p:cNvSpPr/>
            <p:nvPr/>
          </p:nvSpPr>
          <p:spPr>
            <a:xfrm>
              <a:off x="2663173" y="1305401"/>
              <a:ext cx="2531343" cy="1740535"/>
            </a:xfrm>
            <a:prstGeom prst="roundRect">
              <a:avLst>
                <a:gd fmla="val 16667" name="adj"/>
              </a:avLst>
            </a:prstGeom>
            <a:solidFill>
              <a:srgbClr val="AB84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g3add6850b87_8_163"/>
            <p:cNvSpPr txBox="1"/>
            <p:nvPr/>
          </p:nvSpPr>
          <p:spPr>
            <a:xfrm>
              <a:off x="2748139" y="1390367"/>
              <a:ext cx="2361411" cy="1570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-US" sz="2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Local IRB Ceding Acknowledge </a:t>
              </a:r>
              <a:endPara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g3add6850b87_8_163"/>
            <p:cNvSpPr/>
            <p:nvPr/>
          </p:nvSpPr>
          <p:spPr>
            <a:xfrm>
              <a:off x="5321083" y="1305401"/>
              <a:ext cx="2531343" cy="1740535"/>
            </a:xfrm>
            <a:prstGeom prst="roundRect">
              <a:avLst>
                <a:gd fmla="val 16667" name="adj"/>
              </a:avLst>
            </a:prstGeom>
            <a:solidFill>
              <a:srgbClr val="AB84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g3add6850b87_8_163"/>
            <p:cNvSpPr txBox="1"/>
            <p:nvPr/>
          </p:nvSpPr>
          <p:spPr>
            <a:xfrm>
              <a:off x="5406049" y="1390367"/>
              <a:ext cx="2361411" cy="1570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-US" sz="2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CIRB Site Approval</a:t>
              </a:r>
              <a:endPara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g3add6850b87_8_163"/>
            <p:cNvSpPr/>
            <p:nvPr/>
          </p:nvSpPr>
          <p:spPr>
            <a:xfrm>
              <a:off x="7978993" y="1305401"/>
              <a:ext cx="2531343" cy="1740535"/>
            </a:xfrm>
            <a:prstGeom prst="roundRect">
              <a:avLst>
                <a:gd fmla="val 16667" name="adj"/>
              </a:avLst>
            </a:prstGeom>
            <a:solidFill>
              <a:srgbClr val="AB84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g3add6850b87_8_163"/>
            <p:cNvSpPr txBox="1"/>
            <p:nvPr/>
          </p:nvSpPr>
          <p:spPr>
            <a:xfrm>
              <a:off x="8063959" y="1390367"/>
              <a:ext cx="2361411" cy="1570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-US" sz="2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Return Site CIRB Documents to Local IRB</a:t>
              </a:r>
              <a:endPara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8" name="Google Shape;298;g3add6850b87_8_163"/>
          <p:cNvSpPr/>
          <p:nvPr/>
        </p:nvSpPr>
        <p:spPr>
          <a:xfrm>
            <a:off x="2514600" y="1576388"/>
            <a:ext cx="1838325" cy="1090612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4937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Site s</a:t>
            </a: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ubmits local ICF language to CCC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9" name="Google Shape;299;g3add6850b87_8_163"/>
          <p:cNvCxnSpPr>
            <a:stCxn id="298" idx="4"/>
          </p:cNvCxnSpPr>
          <p:nvPr/>
        </p:nvCxnSpPr>
        <p:spPr>
          <a:xfrm>
            <a:off x="3433763" y="2667000"/>
            <a:ext cx="0" cy="5907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sp>
        <p:nvSpPr>
          <p:cNvPr id="300" name="Google Shape;300;g3add6850b87_8_163"/>
          <p:cNvSpPr/>
          <p:nvPr/>
        </p:nvSpPr>
        <p:spPr>
          <a:xfrm>
            <a:off x="4669749" y="5378450"/>
            <a:ext cx="1922100" cy="1090500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4937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Site c</a:t>
            </a: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ompletes initial site submission form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1" name="Google Shape;301;g3add6850b87_8_163"/>
          <p:cNvCxnSpPr/>
          <p:nvPr/>
        </p:nvCxnSpPr>
        <p:spPr>
          <a:xfrm flipH="1" rot="10800000">
            <a:off x="5630799" y="4827350"/>
            <a:ext cx="420000" cy="6333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sp>
        <p:nvSpPr>
          <p:cNvPr id="302" name="Google Shape;302;g3add6850b87_8_163"/>
          <p:cNvSpPr/>
          <p:nvPr/>
        </p:nvSpPr>
        <p:spPr>
          <a:xfrm>
            <a:off x="7839075" y="1576388"/>
            <a:ext cx="1838325" cy="1090612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4937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Site information added to local ICFs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3" name="Google Shape;303;g3add6850b87_8_163"/>
          <p:cNvCxnSpPr>
            <a:stCxn id="302" idx="4"/>
          </p:cNvCxnSpPr>
          <p:nvPr/>
        </p:nvCxnSpPr>
        <p:spPr>
          <a:xfrm>
            <a:off x="8758238" y="2667000"/>
            <a:ext cx="4800" cy="5907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254"/>
              </a:srgbClr>
            </a:outerShdw>
          </a:effectLst>
        </p:spPr>
      </p:cxnSp>
      <p:sp>
        <p:nvSpPr>
          <p:cNvPr id="304" name="Google Shape;304;g3add6850b87_8_163"/>
          <p:cNvSpPr txBox="1"/>
          <p:nvPr/>
        </p:nvSpPr>
        <p:spPr>
          <a:xfrm>
            <a:off x="977900" y="3182475"/>
            <a:ext cx="6270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✅</a:t>
            </a:r>
            <a:endParaRPr b="0" i="0" sz="3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g3add6850b87_8_163"/>
          <p:cNvSpPr/>
          <p:nvPr/>
        </p:nvSpPr>
        <p:spPr>
          <a:xfrm>
            <a:off x="6839100" y="5378450"/>
            <a:ext cx="1611900" cy="1090500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4937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CCC submits site application to CIRB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6" name="Google Shape;306;g3add6850b87_8_163"/>
          <p:cNvCxnSpPr>
            <a:stCxn id="305" idx="1"/>
          </p:cNvCxnSpPr>
          <p:nvPr/>
        </p:nvCxnSpPr>
        <p:spPr>
          <a:xfrm rot="10800000">
            <a:off x="6174857" y="4849950"/>
            <a:ext cx="900300" cy="6882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add6850b87_8_18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Arial"/>
              <a:buNone/>
            </a:pP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Preparing for CIRB Submission</a:t>
            </a:r>
            <a:endParaRPr>
              <a:solidFill>
                <a:srgbClr val="7030A0"/>
              </a:solidFill>
            </a:endParaRPr>
          </a:p>
        </p:txBody>
      </p:sp>
      <p:grpSp>
        <p:nvGrpSpPr>
          <p:cNvPr id="312" name="Google Shape;312;g3add6850b87_8_186"/>
          <p:cNvGrpSpPr/>
          <p:nvPr/>
        </p:nvGrpSpPr>
        <p:grpSpPr>
          <a:xfrm>
            <a:off x="847442" y="3172574"/>
            <a:ext cx="10497114" cy="1657439"/>
            <a:chOff x="9242" y="1346949"/>
            <a:chExt cx="10497114" cy="1657439"/>
          </a:xfrm>
        </p:grpSpPr>
        <p:sp>
          <p:nvSpPr>
            <p:cNvPr id="313" name="Google Shape;313;g3add6850b87_8_186"/>
            <p:cNvSpPr/>
            <p:nvPr/>
          </p:nvSpPr>
          <p:spPr>
            <a:xfrm>
              <a:off x="9242" y="1346949"/>
              <a:ext cx="2762398" cy="1657439"/>
            </a:xfrm>
            <a:prstGeom prst="roundRect">
              <a:avLst>
                <a:gd fmla="val 10000" name="adj"/>
              </a:avLst>
            </a:prstGeom>
            <a:solidFill>
              <a:srgbClr val="AB84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g3add6850b87_8_186"/>
            <p:cNvSpPr txBox="1"/>
            <p:nvPr/>
          </p:nvSpPr>
          <p:spPr>
            <a:xfrm>
              <a:off x="57787" y="1395494"/>
              <a:ext cx="2665308" cy="15603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4-6 weeks from end of EFIC campaign </a:t>
              </a:r>
              <a:endParaRPr b="0" i="0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1" marL="0" marR="0" rtl="0" algn="ctr">
                <a:lnSpc>
                  <a:spcPct val="90000"/>
                </a:lnSpc>
                <a:spcBef>
                  <a:spcPts val="77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CCC will send email with remaining tasks </a:t>
              </a:r>
              <a:endPara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g3add6850b87_8_186"/>
            <p:cNvSpPr/>
            <p:nvPr/>
          </p:nvSpPr>
          <p:spPr>
            <a:xfrm>
              <a:off x="3047880" y="1833131"/>
              <a:ext cx="585628" cy="685074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D1C1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g3add6850b87_8_186"/>
            <p:cNvSpPr txBox="1"/>
            <p:nvPr/>
          </p:nvSpPr>
          <p:spPr>
            <a:xfrm>
              <a:off x="3047880" y="1970146"/>
              <a:ext cx="409940" cy="4110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g3add6850b87_8_186"/>
            <p:cNvSpPr/>
            <p:nvPr/>
          </p:nvSpPr>
          <p:spPr>
            <a:xfrm>
              <a:off x="3876600" y="1346949"/>
              <a:ext cx="2762398" cy="1657439"/>
            </a:xfrm>
            <a:prstGeom prst="roundRect">
              <a:avLst>
                <a:gd fmla="val 10000" name="adj"/>
              </a:avLst>
            </a:prstGeom>
            <a:solidFill>
              <a:srgbClr val="AB84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g3add6850b87_8_186"/>
            <p:cNvSpPr txBox="1"/>
            <p:nvPr/>
          </p:nvSpPr>
          <p:spPr>
            <a:xfrm>
              <a:off x="3925145" y="1395494"/>
              <a:ext cx="2665308" cy="15603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1-2 weeks from end of EFIC campaign </a:t>
              </a:r>
              <a:endParaRPr b="0" i="0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1" marL="0" marR="0" rtl="0" algn="ctr">
                <a:lnSpc>
                  <a:spcPct val="90000"/>
                </a:lnSpc>
                <a:spcBef>
                  <a:spcPts val="77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Follow-up email with prep for CIRB submission</a:t>
              </a:r>
              <a:endPara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g3add6850b87_8_186"/>
            <p:cNvSpPr/>
            <p:nvPr/>
          </p:nvSpPr>
          <p:spPr>
            <a:xfrm>
              <a:off x="6915239" y="1833131"/>
              <a:ext cx="585628" cy="685074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D1C1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g3add6850b87_8_186"/>
            <p:cNvSpPr txBox="1"/>
            <p:nvPr/>
          </p:nvSpPr>
          <p:spPr>
            <a:xfrm>
              <a:off x="6915239" y="1970146"/>
              <a:ext cx="409940" cy="4110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g3add6850b87_8_186"/>
            <p:cNvSpPr/>
            <p:nvPr/>
          </p:nvSpPr>
          <p:spPr>
            <a:xfrm>
              <a:off x="7743958" y="1346949"/>
              <a:ext cx="2762398" cy="1657439"/>
            </a:xfrm>
            <a:prstGeom prst="roundRect">
              <a:avLst>
                <a:gd fmla="val 10000" name="adj"/>
              </a:avLst>
            </a:prstGeom>
            <a:solidFill>
              <a:srgbClr val="AB84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g3add6850b87_8_186"/>
            <p:cNvSpPr txBox="1"/>
            <p:nvPr/>
          </p:nvSpPr>
          <p:spPr>
            <a:xfrm>
              <a:off x="7792503" y="1395494"/>
              <a:ext cx="2665308" cy="15603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en-US" sz="2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1-2 weeks from IRB review date </a:t>
              </a:r>
              <a:endParaRPr b="0" i="0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1" marL="0" marR="0" rtl="0" algn="ctr">
                <a:lnSpc>
                  <a:spcPct val="90000"/>
                </a:lnSpc>
                <a:spcBef>
                  <a:spcPts val="77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Readiness checklist and Readiness call email</a:t>
              </a:r>
              <a:endPara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g3add6850b87_8_2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5952" y="0"/>
            <a:ext cx="542158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g3add6850b87_8_20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14463" y="0"/>
            <a:ext cx="514779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add6850b87_8_241"/>
          <p:cNvSpPr/>
          <p:nvPr/>
        </p:nvSpPr>
        <p:spPr>
          <a:xfrm>
            <a:off x="0" y="1"/>
            <a:ext cx="1219169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g3add6850b87_8_24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g3add6850b87_8_241"/>
          <p:cNvSpPr/>
          <p:nvPr/>
        </p:nvSpPr>
        <p:spPr>
          <a:xfrm>
            <a:off x="1496934" y="3984"/>
            <a:ext cx="9376632" cy="6858000"/>
          </a:xfrm>
          <a:custGeom>
            <a:rect b="b" l="l" r="r" t="t"/>
            <a:pathLst>
              <a:path extrusionOk="0" h="6858000" w="9376632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>
            <a:gsLst>
              <a:gs pos="0">
                <a:srgbClr val="6F8183">
                  <a:alpha val="20000"/>
                </a:srgbClr>
              </a:gs>
              <a:gs pos="16000">
                <a:srgbClr val="6F8183">
                  <a:alpha val="20000"/>
                </a:srgbClr>
              </a:gs>
              <a:gs pos="85000">
                <a:srgbClr val="AD84C6">
                  <a:alpha val="40000"/>
                </a:srgbClr>
              </a:gs>
              <a:gs pos="100000">
                <a:srgbClr val="AD84C6">
                  <a:alpha val="40000"/>
                </a:srgbClr>
              </a:gs>
            </a:gsLst>
            <a:lin ang="12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6" name="Google Shape;336;g3add6850b87_8_241"/>
          <p:cNvGrpSpPr/>
          <p:nvPr/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337" name="Google Shape;337;g3add6850b87_8_241"/>
            <p:cNvSpPr/>
            <p:nvPr/>
          </p:nvSpPr>
          <p:spPr>
            <a:xfrm>
              <a:off x="1560551" y="36937"/>
              <a:ext cx="9313016" cy="6858000"/>
            </a:xfrm>
            <a:custGeom>
              <a:rect b="b" l="l" r="r" t="t"/>
              <a:pathLst>
                <a:path extrusionOk="0" h="6858000" w="9313016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lt1">
                <a:alpha val="29411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g3add6850b87_8_241"/>
            <p:cNvSpPr/>
            <p:nvPr/>
          </p:nvSpPr>
          <p:spPr>
            <a:xfrm>
              <a:off x="1659468" y="36937"/>
              <a:ext cx="9065550" cy="6858000"/>
            </a:xfrm>
            <a:custGeom>
              <a:rect b="b" l="l" r="r" t="t"/>
              <a:pathLst>
                <a:path extrusionOk="0" h="6858000" w="906555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lt1">
                <a:alpha val="29411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g3add6850b87_8_241"/>
            <p:cNvSpPr/>
            <p:nvPr/>
          </p:nvSpPr>
          <p:spPr>
            <a:xfrm>
              <a:off x="1648217" y="36937"/>
              <a:ext cx="9088051" cy="6858000"/>
            </a:xfrm>
            <a:custGeom>
              <a:rect b="b" l="l" r="r" t="t"/>
              <a:pathLst>
                <a:path extrusionOk="0" h="6858000" w="9088051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lt1">
                <a:alpha val="29411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g3add6850b87_8_241"/>
            <p:cNvSpPr/>
            <p:nvPr/>
          </p:nvSpPr>
          <p:spPr>
            <a:xfrm>
              <a:off x="1629061" y="36937"/>
              <a:ext cx="9107210" cy="6858000"/>
            </a:xfrm>
            <a:custGeom>
              <a:rect b="b" l="l" r="r" t="t"/>
              <a:pathLst>
                <a:path extrusionOk="0" h="6858000" w="910721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lt1">
                <a:alpha val="29411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g3add6850b87_8_241"/>
            <p:cNvSpPr/>
            <p:nvPr/>
          </p:nvSpPr>
          <p:spPr>
            <a:xfrm>
              <a:off x="1318434" y="36937"/>
              <a:ext cx="9747620" cy="6858000"/>
            </a:xfrm>
            <a:custGeom>
              <a:rect b="b" l="l" r="r" t="t"/>
              <a:pathLst>
                <a:path extrusionOk="0" h="6858000" w="974762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lt1">
                <a:alpha val="29411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g3add6850b87_8_241"/>
            <p:cNvSpPr/>
            <p:nvPr/>
          </p:nvSpPr>
          <p:spPr>
            <a:xfrm>
              <a:off x="1308320" y="36937"/>
              <a:ext cx="9767847" cy="6858000"/>
            </a:xfrm>
            <a:custGeom>
              <a:rect b="b" l="l" r="r" t="t"/>
              <a:pathLst>
                <a:path extrusionOk="0" h="6858000" w="9767847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g3add6850b87_8_241"/>
            <p:cNvSpPr/>
            <p:nvPr/>
          </p:nvSpPr>
          <p:spPr>
            <a:xfrm>
              <a:off x="1303402" y="36937"/>
              <a:ext cx="9767847" cy="6858000"/>
            </a:xfrm>
            <a:custGeom>
              <a:rect b="b" l="l" r="r" t="t"/>
              <a:pathLst>
                <a:path extrusionOk="0" h="6858000" w="9767847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4" name="Google Shape;344;g3add6850b87_8_241"/>
          <p:cNvSpPr txBox="1"/>
          <p:nvPr>
            <p:ph type="ctrTitle"/>
          </p:nvPr>
        </p:nvSpPr>
        <p:spPr>
          <a:xfrm>
            <a:off x="3502731" y="1542402"/>
            <a:ext cx="5186842" cy="23879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 sz="5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EFIC Activities</a:t>
            </a:r>
            <a:endParaRPr/>
          </a:p>
        </p:txBody>
      </p:sp>
      <p:grpSp>
        <p:nvGrpSpPr>
          <p:cNvPr id="345" name="Google Shape;345;g3add6850b87_8_241"/>
          <p:cNvGrpSpPr/>
          <p:nvPr/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346" name="Google Shape;346;g3add6850b87_8_241"/>
            <p:cNvSpPr/>
            <p:nvPr/>
          </p:nvSpPr>
          <p:spPr>
            <a:xfrm>
              <a:off x="-305" y="0"/>
              <a:ext cx="2514948" cy="2170178"/>
            </a:xfrm>
            <a:custGeom>
              <a:rect b="b" l="l" r="r" t="t"/>
              <a:pathLst>
                <a:path extrusionOk="0" h="2170178" w="251494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6F8183">
                    <a:alpha val="9411"/>
                  </a:srgbClr>
                </a:gs>
                <a:gs pos="85000">
                  <a:srgbClr val="AD84C6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g3add6850b87_8_241"/>
            <p:cNvSpPr/>
            <p:nvPr/>
          </p:nvSpPr>
          <p:spPr>
            <a:xfrm>
              <a:off x="-305" y="-4155"/>
              <a:ext cx="2493062" cy="1947896"/>
            </a:xfrm>
            <a:custGeom>
              <a:rect b="b" l="l" r="r" t="t"/>
              <a:pathLst>
                <a:path extrusionOk="0" h="1947896" w="2493062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6F8183">
                    <a:alpha val="9411"/>
                  </a:srgbClr>
                </a:gs>
                <a:gs pos="85000">
                  <a:srgbClr val="AD84C6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g3add6850b87_8_241"/>
            <p:cNvSpPr/>
            <p:nvPr/>
          </p:nvSpPr>
          <p:spPr>
            <a:xfrm>
              <a:off x="-305" y="0"/>
              <a:ext cx="2501089" cy="1972702"/>
            </a:xfrm>
            <a:custGeom>
              <a:rect b="b" l="l" r="r" t="t"/>
              <a:pathLst>
                <a:path extrusionOk="0" h="1972702" w="2501089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6F8183">
                    <a:alpha val="9411"/>
                  </a:srgbClr>
                </a:gs>
                <a:gs pos="85000">
                  <a:srgbClr val="AD84C6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g3add6850b87_8_241"/>
            <p:cNvSpPr/>
            <p:nvPr/>
          </p:nvSpPr>
          <p:spPr>
            <a:xfrm>
              <a:off x="305" y="1"/>
              <a:ext cx="2491105" cy="1943661"/>
            </a:xfrm>
            <a:custGeom>
              <a:rect b="b" l="l" r="r" t="t"/>
              <a:pathLst>
                <a:path extrusionOk="0" h="1943661" w="2491105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6F8183">
                    <a:alpha val="9411"/>
                  </a:srgbClr>
                </a:gs>
                <a:gs pos="85000">
                  <a:srgbClr val="AD84C6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0" name="Google Shape;350;g3add6850b87_8_241"/>
          <p:cNvGrpSpPr/>
          <p:nvPr/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51" name="Google Shape;351;g3add6850b87_8_241"/>
            <p:cNvSpPr/>
            <p:nvPr/>
          </p:nvSpPr>
          <p:spPr>
            <a:xfrm>
              <a:off x="-305" y="0"/>
              <a:ext cx="2514948" cy="2170178"/>
            </a:xfrm>
            <a:custGeom>
              <a:rect b="b" l="l" r="r" t="t"/>
              <a:pathLst>
                <a:path extrusionOk="0" h="2170178" w="251494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6F8183">
                    <a:alpha val="9411"/>
                  </a:srgbClr>
                </a:gs>
                <a:gs pos="85000">
                  <a:srgbClr val="AD84C6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g3add6850b87_8_241"/>
            <p:cNvSpPr/>
            <p:nvPr/>
          </p:nvSpPr>
          <p:spPr>
            <a:xfrm>
              <a:off x="-305" y="-4155"/>
              <a:ext cx="2493062" cy="1947896"/>
            </a:xfrm>
            <a:custGeom>
              <a:rect b="b" l="l" r="r" t="t"/>
              <a:pathLst>
                <a:path extrusionOk="0" h="1947896" w="2493062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6F8183">
                    <a:alpha val="9411"/>
                  </a:srgbClr>
                </a:gs>
                <a:gs pos="85000">
                  <a:srgbClr val="AD84C6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g3add6850b87_8_241"/>
            <p:cNvSpPr/>
            <p:nvPr/>
          </p:nvSpPr>
          <p:spPr>
            <a:xfrm>
              <a:off x="-305" y="0"/>
              <a:ext cx="2501089" cy="1972702"/>
            </a:xfrm>
            <a:custGeom>
              <a:rect b="b" l="l" r="r" t="t"/>
              <a:pathLst>
                <a:path extrusionOk="0" h="1972702" w="2501089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6F8183">
                    <a:alpha val="9411"/>
                  </a:srgbClr>
                </a:gs>
                <a:gs pos="85000">
                  <a:srgbClr val="AD84C6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g3add6850b87_8_241"/>
            <p:cNvSpPr/>
            <p:nvPr/>
          </p:nvSpPr>
          <p:spPr>
            <a:xfrm>
              <a:off x="305" y="1"/>
              <a:ext cx="2491105" cy="1943661"/>
            </a:xfrm>
            <a:custGeom>
              <a:rect b="b" l="l" r="r" t="t"/>
              <a:pathLst>
                <a:path extrusionOk="0" h="1943661" w="2491105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6F8183">
                    <a:alpha val="9411"/>
                  </a:srgbClr>
                </a:gs>
                <a:gs pos="85000">
                  <a:srgbClr val="AD84C6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9" name="Google Shape;359;g3add6850b87_8_266"/>
          <p:cNvGraphicFramePr/>
          <p:nvPr/>
        </p:nvGraphicFramePr>
        <p:xfrm>
          <a:off x="868322" y="2420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{D0E74034-1EDC-48C1-99EC-0110F41B355C}</a:tableStyleId>
              </a:tblPr>
              <a:tblGrid>
                <a:gridCol w="2925925"/>
                <a:gridCol w="2909375"/>
                <a:gridCol w="2547750"/>
                <a:gridCol w="2362225"/>
              </a:tblGrid>
              <a:tr h="168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sng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Local EFIC activities/pending UAB</a:t>
                      </a:r>
                      <a:endParaRPr b="0" i="0" sz="4400" u="sng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775" marB="0" marR="3775" marL="37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sng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UAB Campaigns in process</a:t>
                      </a:r>
                      <a:endParaRPr b="0" i="0" sz="4400" u="sng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775" marB="0" marR="3775" marL="37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sng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EFIC Complete</a:t>
                      </a:r>
                      <a:endParaRPr b="0" i="0" sz="4400" u="sng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775" marB="0" marR="3775" marL="37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sng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Pending CIRB Submission</a:t>
                      </a:r>
                      <a:endParaRPr b="0" i="0" sz="4400" u="sng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775" marB="0" marR="3775" marL="377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Banner University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Children’s Hospital Los Angeles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Arthur M. Blank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UVA Medical Center</a:t>
                      </a:r>
                      <a:endParaRPr sz="12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Baystate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Children's National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Christiana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Harborview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Children's Hospital of Wisconsin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Harbor-UCLA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Cooper University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Temple University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Children's Medical Center UTSW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Memorial Hermann Texas 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Emory University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Yale New Haven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Children's of Alabama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Northwestern Memorial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Grady Memorial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Detroit Receiving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Oregon Health &amp; Sciences University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University of Pennsylvania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Duke Regional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Reading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Jefferson Einstein Philadelphia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Duke University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Ronald Reagan UCLA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Nemours Children’s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Froedtert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Rush University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Penn Presbyterian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98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Hennepin County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San Francisco General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UC Davis Medical Center</a:t>
                      </a:r>
                      <a:endParaRPr sz="1200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Henry Ford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Stanford University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IU Health Methodist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UCSF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Johns Hopkins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University of Chicago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Kings county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University of Illinois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Masonic Children's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University of Iowa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Massachusetts General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University of Michigan University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84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Medical University of South Carolina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UPMC Children's Hospital of Pittsburgh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Nationwide Children's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UPMC Presbyterian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Orlando Regional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VCU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OSU Wexner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Parkland Memorial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Primary Children's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Riley Hospital for Children/IU Health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Sinai Grace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SUNY Upstate Medical University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UCSD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University Medical Center New Orleans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University of Alabama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University of Cincinnati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University of Maryland Medical Center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University of New Mexico Hospital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  <a:tr h="168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University of Utah Healthcare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1F0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CE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add6850b87_8_27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>
                <a:solidFill>
                  <a:srgbClr val="743192"/>
                </a:solidFill>
                <a:latin typeface="Arial"/>
                <a:ea typeface="Arial"/>
                <a:cs typeface="Arial"/>
                <a:sym typeface="Arial"/>
              </a:rPr>
              <a:t>EFIC Activities</a:t>
            </a:r>
            <a:endParaRPr>
              <a:solidFill>
                <a:srgbClr val="743192"/>
              </a:solidFill>
            </a:endParaRPr>
          </a:p>
        </p:txBody>
      </p:sp>
      <p:sp>
        <p:nvSpPr>
          <p:cNvPr id="365" name="Google Shape;365;g3add6850b87_8_270"/>
          <p:cNvSpPr txBox="1"/>
          <p:nvPr/>
        </p:nvSpPr>
        <p:spPr>
          <a:xfrm>
            <a:off x="4383088" y="1804988"/>
            <a:ext cx="354330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g3add6850b87_8_270"/>
          <p:cNvSpPr txBox="1"/>
          <p:nvPr/>
        </p:nvSpPr>
        <p:spPr>
          <a:xfrm>
            <a:off x="4383088" y="2638425"/>
            <a:ext cx="354330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143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7" name="Google Shape;367;g3add6850b87_8_270"/>
          <p:cNvGrpSpPr/>
          <p:nvPr/>
        </p:nvGrpSpPr>
        <p:grpSpPr>
          <a:xfrm>
            <a:off x="839788" y="1740454"/>
            <a:ext cx="10512423" cy="4381978"/>
            <a:chOff x="0" y="2141"/>
            <a:chExt cx="10512423" cy="4381978"/>
          </a:xfrm>
        </p:grpSpPr>
        <p:sp>
          <p:nvSpPr>
            <p:cNvPr id="368" name="Google Shape;368;g3add6850b87_8_270"/>
            <p:cNvSpPr/>
            <p:nvPr/>
          </p:nvSpPr>
          <p:spPr>
            <a:xfrm rot="5400000">
              <a:off x="6583031" y="-2655063"/>
              <a:ext cx="1130833" cy="6727951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E2D8EA">
                <a:alpha val="89411"/>
              </a:srgbClr>
            </a:solidFill>
            <a:ln cap="flat" cmpd="sng" w="25400">
              <a:solidFill>
                <a:srgbClr val="E2D8EA">
                  <a:alpha val="8941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g3add6850b87_8_270"/>
            <p:cNvSpPr txBox="1"/>
            <p:nvPr/>
          </p:nvSpPr>
          <p:spPr>
            <a:xfrm>
              <a:off x="3784473" y="198698"/>
              <a:ext cx="6672748" cy="10204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80000" spcFirstLastPara="1" rIns="80000" wrap="square" tIns="400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Char char="•"/>
              </a:pPr>
              <a:r>
                <a:rPr b="0" i="0" lang="en-US" sz="2100" u="none" cap="none" strike="noStrike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2 In-person community events</a:t>
              </a:r>
              <a:endParaRPr b="0" i="0" sz="21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g3add6850b87_8_270"/>
            <p:cNvSpPr/>
            <p:nvPr/>
          </p:nvSpPr>
          <p:spPr>
            <a:xfrm>
              <a:off x="0" y="2141"/>
              <a:ext cx="3784472" cy="1413541"/>
            </a:xfrm>
            <a:prstGeom prst="roundRect">
              <a:avLst>
                <a:gd fmla="val 16667" name="adj"/>
              </a:avLst>
            </a:prstGeom>
            <a:solidFill>
              <a:srgbClr val="AB84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g3add6850b87_8_270"/>
            <p:cNvSpPr txBox="1"/>
            <p:nvPr/>
          </p:nvSpPr>
          <p:spPr>
            <a:xfrm>
              <a:off x="69003" y="71144"/>
              <a:ext cx="3646466" cy="12755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7150" lIns="194300" spcFirstLastPara="1" rIns="194300" wrap="square" tIns="9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0"/>
                <a:buFont typeface="Arial"/>
                <a:buNone/>
              </a:pPr>
              <a:r>
                <a:rPr b="0" i="0" lang="en-US" sz="5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Site Alone</a:t>
              </a:r>
              <a:endParaRPr b="0" i="0" sz="5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g3add6850b87_8_270"/>
            <p:cNvSpPr/>
            <p:nvPr/>
          </p:nvSpPr>
          <p:spPr>
            <a:xfrm rot="5400000">
              <a:off x="6583031" y="-1170844"/>
              <a:ext cx="1130833" cy="6727951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E2D8EA">
                <a:alpha val="89411"/>
              </a:srgbClr>
            </a:solidFill>
            <a:ln cap="flat" cmpd="sng" w="25400">
              <a:solidFill>
                <a:srgbClr val="E2D8EA">
                  <a:alpha val="8941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g3add6850b87_8_270"/>
            <p:cNvSpPr txBox="1"/>
            <p:nvPr/>
          </p:nvSpPr>
          <p:spPr>
            <a:xfrm>
              <a:off x="3784473" y="1682917"/>
              <a:ext cx="6672748" cy="10204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80000" spcFirstLastPara="1" rIns="80000" wrap="square" tIns="400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Char char="•"/>
              </a:pPr>
              <a:r>
                <a:rPr b="0" i="0" lang="en-US" sz="2100" u="none" cap="none" strike="noStrike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2 Virtual focus groups</a:t>
              </a:r>
              <a:endParaRPr b="0" i="0" sz="21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g3add6850b87_8_270"/>
            <p:cNvSpPr/>
            <p:nvPr/>
          </p:nvSpPr>
          <p:spPr>
            <a:xfrm>
              <a:off x="0" y="1486360"/>
              <a:ext cx="3784472" cy="1413541"/>
            </a:xfrm>
            <a:prstGeom prst="roundRect">
              <a:avLst>
                <a:gd fmla="val 16667" name="adj"/>
              </a:avLst>
            </a:prstGeom>
            <a:solidFill>
              <a:srgbClr val="AB84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g3add6850b87_8_270"/>
            <p:cNvSpPr txBox="1"/>
            <p:nvPr/>
          </p:nvSpPr>
          <p:spPr>
            <a:xfrm>
              <a:off x="69003" y="1555363"/>
              <a:ext cx="3646466" cy="12755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7150" lIns="194300" spcFirstLastPara="1" rIns="194300" wrap="square" tIns="9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0"/>
                <a:buFont typeface="Arial"/>
                <a:buNone/>
              </a:pPr>
              <a:r>
                <a:rPr b="0" i="0" lang="en-US" sz="5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Site &amp; UAB</a:t>
              </a:r>
              <a:endParaRPr b="0" i="0" sz="5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g3add6850b87_8_270"/>
            <p:cNvSpPr/>
            <p:nvPr/>
          </p:nvSpPr>
          <p:spPr>
            <a:xfrm rot="5400000">
              <a:off x="6583031" y="313373"/>
              <a:ext cx="1130833" cy="6727951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E2D8EA">
                <a:alpha val="89411"/>
              </a:srgbClr>
            </a:solidFill>
            <a:ln cap="flat" cmpd="sng" w="25400">
              <a:solidFill>
                <a:srgbClr val="E2D8EA">
                  <a:alpha val="8941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g3add6850b87_8_270"/>
            <p:cNvSpPr txBox="1"/>
            <p:nvPr/>
          </p:nvSpPr>
          <p:spPr>
            <a:xfrm>
              <a:off x="3784473" y="3167135"/>
              <a:ext cx="6672748" cy="10204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0000" lIns="80000" spcFirstLastPara="1" rIns="80000" wrap="square" tIns="400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Char char="•"/>
              </a:pPr>
              <a:r>
                <a:rPr b="0" i="0" lang="en-US" sz="2100" u="none" cap="none" strike="noStrike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Community surveys</a:t>
              </a:r>
              <a:endParaRPr b="0" i="0" sz="21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Char char="•"/>
              </a:pPr>
              <a:r>
                <a:rPr b="0" i="0" lang="en-US" sz="2100" u="none" cap="none" strike="noStrike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Social media ads</a:t>
              </a:r>
              <a:endParaRPr b="0" i="0" sz="21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Char char="•"/>
              </a:pPr>
              <a:r>
                <a:rPr b="0" i="0" lang="en-US" sz="2100" u="none" cap="none" strike="noStrike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Website</a:t>
              </a:r>
              <a:endParaRPr b="0" i="0" sz="21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g3add6850b87_8_270"/>
            <p:cNvSpPr/>
            <p:nvPr/>
          </p:nvSpPr>
          <p:spPr>
            <a:xfrm>
              <a:off x="0" y="2970578"/>
              <a:ext cx="3784472" cy="1413541"/>
            </a:xfrm>
            <a:prstGeom prst="roundRect">
              <a:avLst>
                <a:gd fmla="val 16667" name="adj"/>
              </a:avLst>
            </a:prstGeom>
            <a:solidFill>
              <a:srgbClr val="AB84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g3add6850b87_8_270"/>
            <p:cNvSpPr txBox="1"/>
            <p:nvPr/>
          </p:nvSpPr>
          <p:spPr>
            <a:xfrm>
              <a:off x="69003" y="3039581"/>
              <a:ext cx="3646466" cy="12755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7150" lIns="194300" spcFirstLastPara="1" rIns="194300" wrap="square" tIns="9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100"/>
                <a:buFont typeface="Arial"/>
                <a:buNone/>
              </a:pPr>
              <a:r>
                <a:rPr b="0" i="0" lang="en-US" sz="5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UAB</a:t>
              </a:r>
              <a:endParaRPr b="0" i="0" sz="5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0" name="Google Shape;380;g3add6850b87_8_270"/>
          <p:cNvSpPr txBox="1"/>
          <p:nvPr/>
        </p:nvSpPr>
        <p:spPr>
          <a:xfrm>
            <a:off x="839788" y="1814513"/>
            <a:ext cx="354330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add6850b87_8_290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6" name="Google Shape;386;g3add6850b87_8_290"/>
          <p:cNvGrpSpPr/>
          <p:nvPr/>
        </p:nvGrpSpPr>
        <p:grpSpPr>
          <a:xfrm>
            <a:off x="4" y="1216597"/>
            <a:ext cx="731521" cy="673460"/>
            <a:chOff x="3940602" y="308034"/>
            <a:chExt cx="2116791" cy="3428999"/>
          </a:xfrm>
        </p:grpSpPr>
        <p:sp>
          <p:nvSpPr>
            <p:cNvPr id="387" name="Google Shape;387;g3add6850b87_8_290"/>
            <p:cNvSpPr/>
            <p:nvPr/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g3add6850b87_8_290"/>
            <p:cNvSpPr/>
            <p:nvPr/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g3add6850b87_8_290"/>
            <p:cNvSpPr/>
            <p:nvPr/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0" name="Google Shape;390;g3add6850b87_8_290"/>
          <p:cNvSpPr/>
          <p:nvPr/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rotWithShape="0" algn="t" dir="5400000" dist="127000">
              <a:srgbClr val="000000">
                <a:alpha val="1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g3add6850b87_8_290"/>
          <p:cNvSpPr txBox="1"/>
          <p:nvPr>
            <p:ph type="title"/>
          </p:nvPr>
        </p:nvSpPr>
        <p:spPr>
          <a:xfrm>
            <a:off x="1043631" y="809898"/>
            <a:ext cx="10173010" cy="1554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4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Focus Group Invitation</a:t>
            </a:r>
            <a:endParaRPr>
              <a:solidFill>
                <a:srgbClr val="7030A0"/>
              </a:solidFill>
            </a:endParaRPr>
          </a:p>
        </p:txBody>
      </p:sp>
      <p:cxnSp>
        <p:nvCxnSpPr>
          <p:cNvPr id="392" name="Google Shape;392;g3add6850b87_8_290"/>
          <p:cNvCxnSpPr/>
          <p:nvPr/>
        </p:nvCxnSpPr>
        <p:spPr>
          <a:xfrm rot="10800000">
            <a:off x="838200" y="6485313"/>
            <a:ext cx="10515600" cy="0"/>
          </a:xfrm>
          <a:prstGeom prst="straightConnector1">
            <a:avLst/>
          </a:prstGeom>
          <a:noFill/>
          <a:ln cap="flat" cmpd="sng" w="571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93" name="Google Shape;393;g3add6850b87_8_290"/>
          <p:cNvGrpSpPr/>
          <p:nvPr/>
        </p:nvGrpSpPr>
        <p:grpSpPr>
          <a:xfrm>
            <a:off x="911790" y="3024969"/>
            <a:ext cx="10364063" cy="3195001"/>
            <a:chOff x="7188" y="7450"/>
            <a:chExt cx="10364063" cy="3195001"/>
          </a:xfrm>
        </p:grpSpPr>
        <p:sp>
          <p:nvSpPr>
            <p:cNvPr id="394" name="Google Shape;394;g3add6850b87_8_290"/>
            <p:cNvSpPr/>
            <p:nvPr/>
          </p:nvSpPr>
          <p:spPr>
            <a:xfrm>
              <a:off x="610470" y="7450"/>
              <a:ext cx="1887187" cy="1887187"/>
            </a:xfrm>
            <a:prstGeom prst="round2DiagRect">
              <a:avLst>
                <a:gd fmla="val 29727" name="adj1"/>
                <a:gd fmla="val 0" name="adj2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600"/>
                <a:buFont typeface="Arial"/>
                <a:buNone/>
              </a:pPr>
              <a:r>
                <a:rPr b="0" i="0" lang="en-US" sz="6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g3add6850b87_8_290"/>
            <p:cNvSpPr/>
            <p:nvPr/>
          </p:nvSpPr>
          <p:spPr>
            <a:xfrm>
              <a:off x="7188" y="2482451"/>
              <a:ext cx="3093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g3add6850b87_8_290"/>
            <p:cNvSpPr txBox="1"/>
            <p:nvPr/>
          </p:nvSpPr>
          <p:spPr>
            <a:xfrm>
              <a:off x="7188" y="2482451"/>
              <a:ext cx="3093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CONFIRM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g3add6850b87_8_290"/>
            <p:cNvSpPr/>
            <p:nvPr/>
          </p:nvSpPr>
          <p:spPr>
            <a:xfrm>
              <a:off x="4245626" y="7450"/>
              <a:ext cx="1887187" cy="1887187"/>
            </a:xfrm>
            <a:prstGeom prst="round2DiagRect">
              <a:avLst>
                <a:gd fmla="val 29727" name="adj1"/>
                <a:gd fmla="val 0" name="adj2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600"/>
                <a:buFont typeface="Arial"/>
                <a:buNone/>
              </a:pPr>
              <a:r>
                <a:rPr b="0" i="0" lang="en-US" sz="6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b="0" i="0" sz="6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g3add6850b87_8_290"/>
            <p:cNvSpPr/>
            <p:nvPr/>
          </p:nvSpPr>
          <p:spPr>
            <a:xfrm>
              <a:off x="3642345" y="2482451"/>
              <a:ext cx="3093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g3add6850b87_8_290"/>
            <p:cNvSpPr txBox="1"/>
            <p:nvPr/>
          </p:nvSpPr>
          <p:spPr>
            <a:xfrm>
              <a:off x="3642345" y="2482451"/>
              <a:ext cx="3093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GOAL 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g3add6850b87_8_290"/>
            <p:cNvSpPr/>
            <p:nvPr/>
          </p:nvSpPr>
          <p:spPr>
            <a:xfrm>
              <a:off x="7880782" y="7450"/>
              <a:ext cx="1887187" cy="1887187"/>
            </a:xfrm>
            <a:prstGeom prst="round2DiagRect">
              <a:avLst>
                <a:gd fmla="val 29727" name="adj1"/>
                <a:gd fmla="val 0" name="adj2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600"/>
                <a:buFont typeface="Arial"/>
                <a:buNone/>
              </a:pPr>
              <a:r>
                <a:rPr b="0" i="0" lang="en-US" sz="6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0" i="0" sz="6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g3add6850b87_8_290"/>
            <p:cNvSpPr/>
            <p:nvPr/>
          </p:nvSpPr>
          <p:spPr>
            <a:xfrm>
              <a:off x="7277501" y="2482451"/>
              <a:ext cx="3093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g3add6850b87_8_290"/>
            <p:cNvSpPr txBox="1"/>
            <p:nvPr/>
          </p:nvSpPr>
          <p:spPr>
            <a:xfrm>
              <a:off x="7277501" y="2482451"/>
              <a:ext cx="3093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CONDUCT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add6850b87_8_3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Focus Group Best Practices</a:t>
            </a:r>
            <a:endParaRPr>
              <a:solidFill>
                <a:srgbClr val="7030A0"/>
              </a:solidFill>
            </a:endParaRPr>
          </a:p>
        </p:txBody>
      </p:sp>
      <p:grpSp>
        <p:nvGrpSpPr>
          <p:cNvPr id="408" name="Google Shape;408;g3add6850b87_8_311"/>
          <p:cNvGrpSpPr/>
          <p:nvPr/>
        </p:nvGrpSpPr>
        <p:grpSpPr>
          <a:xfrm>
            <a:off x="838200" y="1826156"/>
            <a:ext cx="10515600" cy="4350274"/>
            <a:chOff x="0" y="531"/>
            <a:chExt cx="10515600" cy="4350274"/>
          </a:xfrm>
        </p:grpSpPr>
        <p:sp>
          <p:nvSpPr>
            <p:cNvPr id="409" name="Google Shape;409;g3add6850b87_8_311"/>
            <p:cNvSpPr/>
            <p:nvPr/>
          </p:nvSpPr>
          <p:spPr>
            <a:xfrm>
              <a:off x="0" y="531"/>
              <a:ext cx="10515600" cy="1242935"/>
            </a:xfrm>
            <a:prstGeom prst="roundRect">
              <a:avLst>
                <a:gd fmla="val 10000" name="adj"/>
              </a:avLst>
            </a:prstGeom>
            <a:solidFill>
              <a:srgbClr val="E2D8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g3add6850b87_8_311"/>
            <p:cNvSpPr/>
            <p:nvPr/>
          </p:nvSpPr>
          <p:spPr>
            <a:xfrm>
              <a:off x="375988" y="280191"/>
              <a:ext cx="683614" cy="683614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g3add6850b87_8_311"/>
            <p:cNvSpPr/>
            <p:nvPr/>
          </p:nvSpPr>
          <p:spPr>
            <a:xfrm>
              <a:off x="1435590" y="531"/>
              <a:ext cx="9080009" cy="12429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g3add6850b87_8_311"/>
            <p:cNvSpPr txBox="1"/>
            <p:nvPr/>
          </p:nvSpPr>
          <p:spPr>
            <a:xfrm>
              <a:off x="1435590" y="531"/>
              <a:ext cx="9080009" cy="12429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1525" lIns="131525" spcFirstLastPara="1" rIns="131525" wrap="square" tIns="131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b="0" i="0" lang="en-US" sz="2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Limit team member attendance with brief introductions</a:t>
              </a:r>
              <a:endParaRPr b="0" i="0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g3add6850b87_8_311"/>
            <p:cNvSpPr/>
            <p:nvPr/>
          </p:nvSpPr>
          <p:spPr>
            <a:xfrm>
              <a:off x="0" y="1554201"/>
              <a:ext cx="10515600" cy="1242935"/>
            </a:xfrm>
            <a:prstGeom prst="roundRect">
              <a:avLst>
                <a:gd fmla="val 10000" name="adj"/>
              </a:avLst>
            </a:prstGeom>
            <a:solidFill>
              <a:srgbClr val="E2D8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g3add6850b87_8_311"/>
            <p:cNvSpPr/>
            <p:nvPr/>
          </p:nvSpPr>
          <p:spPr>
            <a:xfrm>
              <a:off x="375988" y="1833861"/>
              <a:ext cx="683614" cy="683614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g3add6850b87_8_311"/>
            <p:cNvSpPr/>
            <p:nvPr/>
          </p:nvSpPr>
          <p:spPr>
            <a:xfrm>
              <a:off x="1435590" y="1554201"/>
              <a:ext cx="9080009" cy="12429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g3add6850b87_8_311"/>
            <p:cNvSpPr txBox="1"/>
            <p:nvPr/>
          </p:nvSpPr>
          <p:spPr>
            <a:xfrm>
              <a:off x="1435590" y="1554201"/>
              <a:ext cx="9080009" cy="12429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1525" lIns="131525" spcFirstLastPara="1" rIns="131525" wrap="square" tIns="131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b="0" i="0" lang="en-US" sz="2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Concise presentation to allow ample time for community member input</a:t>
              </a:r>
              <a:endParaRPr b="0" i="0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g3add6850b87_8_311"/>
            <p:cNvSpPr/>
            <p:nvPr/>
          </p:nvSpPr>
          <p:spPr>
            <a:xfrm>
              <a:off x="0" y="3107870"/>
              <a:ext cx="10515600" cy="1242935"/>
            </a:xfrm>
            <a:prstGeom prst="roundRect">
              <a:avLst>
                <a:gd fmla="val 10000" name="adj"/>
              </a:avLst>
            </a:prstGeom>
            <a:solidFill>
              <a:srgbClr val="E2D8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g3add6850b87_8_311"/>
            <p:cNvSpPr/>
            <p:nvPr/>
          </p:nvSpPr>
          <p:spPr>
            <a:xfrm>
              <a:off x="375988" y="3387531"/>
              <a:ext cx="683614" cy="683614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g3add6850b87_8_311"/>
            <p:cNvSpPr/>
            <p:nvPr/>
          </p:nvSpPr>
          <p:spPr>
            <a:xfrm>
              <a:off x="1435590" y="3107870"/>
              <a:ext cx="9080009" cy="12429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g3add6850b87_8_311"/>
            <p:cNvSpPr txBox="1"/>
            <p:nvPr/>
          </p:nvSpPr>
          <p:spPr>
            <a:xfrm>
              <a:off x="1435590" y="3107870"/>
              <a:ext cx="9080009" cy="12429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1525" lIns="131525" spcFirstLastPara="1" rIns="131525" wrap="square" tIns="1315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b="0" i="0" lang="en-US" sz="2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 review the facilitator guide</a:t>
              </a:r>
              <a:endParaRPr b="0" i="0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add6850b87_8_32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g3add6850b87_8_328"/>
          <p:cNvSpPr txBox="1"/>
          <p:nvPr>
            <p:ph type="title"/>
          </p:nvPr>
        </p:nvSpPr>
        <p:spPr>
          <a:xfrm>
            <a:off x="635000" y="640823"/>
            <a:ext cx="3615459" cy="55831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5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Focus Group Recruitment</a:t>
            </a:r>
            <a:endParaRPr>
              <a:solidFill>
                <a:srgbClr val="7030A0"/>
              </a:solidFill>
            </a:endParaRPr>
          </a:p>
        </p:txBody>
      </p:sp>
      <p:sp>
        <p:nvSpPr>
          <p:cNvPr id="427" name="Google Shape;427;g3add6850b87_8_328"/>
          <p:cNvSpPr/>
          <p:nvPr/>
        </p:nvSpPr>
        <p:spPr>
          <a:xfrm rot="5400000">
            <a:off x="1627450" y="3462719"/>
            <a:ext cx="5410200" cy="18288"/>
          </a:xfrm>
          <a:custGeom>
            <a:rect b="b" l="l" r="r" t="t"/>
            <a:pathLst>
              <a:path extrusionOk="0" fill="none" h="18288" w="541020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extrusionOk="0" h="18288" w="541020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8" name="Google Shape;428;g3add6850b87_8_328"/>
          <p:cNvGrpSpPr/>
          <p:nvPr/>
        </p:nvGrpSpPr>
        <p:grpSpPr>
          <a:xfrm>
            <a:off x="4648018" y="1044232"/>
            <a:ext cx="6900512" cy="4729320"/>
            <a:chOff x="0" y="403410"/>
            <a:chExt cx="6900512" cy="4729320"/>
          </a:xfrm>
        </p:grpSpPr>
        <p:sp>
          <p:nvSpPr>
            <p:cNvPr id="429" name="Google Shape;429;g3add6850b87_8_328"/>
            <p:cNvSpPr/>
            <p:nvPr/>
          </p:nvSpPr>
          <p:spPr>
            <a:xfrm>
              <a:off x="0" y="403410"/>
              <a:ext cx="6900512" cy="111969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g3add6850b87_8_328"/>
            <p:cNvSpPr txBox="1"/>
            <p:nvPr/>
          </p:nvSpPr>
          <p:spPr>
            <a:xfrm>
              <a:off x="54659" y="458069"/>
              <a:ext cx="6791194" cy="10103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b="0" i="0" lang="en-US" sz="2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Inviting interested persons from your in-person events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g3add6850b87_8_328"/>
            <p:cNvSpPr/>
            <p:nvPr/>
          </p:nvSpPr>
          <p:spPr>
            <a:xfrm>
              <a:off x="0" y="1606620"/>
              <a:ext cx="6900512" cy="1119690"/>
            </a:xfrm>
            <a:prstGeom prst="roundRect">
              <a:avLst>
                <a:gd fmla="val 16667" name="adj"/>
              </a:avLst>
            </a:prstGeom>
            <a:solidFill>
              <a:srgbClr val="7A9EA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g3add6850b87_8_328"/>
            <p:cNvSpPr txBox="1"/>
            <p:nvPr/>
          </p:nvSpPr>
          <p:spPr>
            <a:xfrm>
              <a:off x="54659" y="1661279"/>
              <a:ext cx="6791194" cy="10103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b="0" i="0" lang="en-US" sz="2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Low acuity patients from your ED who have already been seen and are stable 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g3add6850b87_8_328"/>
            <p:cNvSpPr/>
            <p:nvPr/>
          </p:nvSpPr>
          <p:spPr>
            <a:xfrm>
              <a:off x="0" y="2809830"/>
              <a:ext cx="6900512" cy="1119690"/>
            </a:xfrm>
            <a:prstGeom prst="roundRect">
              <a:avLst>
                <a:gd fmla="val 16667" name="adj"/>
              </a:avLst>
            </a:prstGeom>
            <a:solidFill>
              <a:srgbClr val="73909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g3add6850b87_8_328"/>
            <p:cNvSpPr txBox="1"/>
            <p:nvPr/>
          </p:nvSpPr>
          <p:spPr>
            <a:xfrm>
              <a:off x="54659" y="2864489"/>
              <a:ext cx="6791194" cy="10103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b="0" i="0" lang="en-US" sz="2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Engaging patients from your outpatient clinics 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g3add6850b87_8_328"/>
            <p:cNvSpPr/>
            <p:nvPr/>
          </p:nvSpPr>
          <p:spPr>
            <a:xfrm>
              <a:off x="0" y="4013040"/>
              <a:ext cx="6900512" cy="1119690"/>
            </a:xfrm>
            <a:prstGeom prst="roundRect">
              <a:avLst>
                <a:gd fmla="val 16667" name="adj"/>
              </a:avLst>
            </a:prstGeom>
            <a:solidFill>
              <a:srgbClr val="6E808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g3add6850b87_8_328"/>
            <p:cNvSpPr txBox="1"/>
            <p:nvPr/>
          </p:nvSpPr>
          <p:spPr>
            <a:xfrm>
              <a:off x="54659" y="4067699"/>
              <a:ext cx="6791194" cy="10103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475" lIns="110475" spcFirstLastPara="1" rIns="110475" wrap="square" tIns="1104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b="0" i="0" lang="en-US" sz="2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Posting fliers in waiting rooms</a:t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add6850b87_8_34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g3add6850b87_8_343"/>
          <p:cNvSpPr txBox="1"/>
          <p:nvPr>
            <p:ph type="title"/>
          </p:nvPr>
        </p:nvSpPr>
        <p:spPr>
          <a:xfrm>
            <a:off x="572493" y="238539"/>
            <a:ext cx="11018520" cy="14344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54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Focus Group Recruitment</a:t>
            </a:r>
            <a:endParaRPr>
              <a:solidFill>
                <a:srgbClr val="7030A0"/>
              </a:solidFill>
            </a:endParaRPr>
          </a:p>
        </p:txBody>
      </p:sp>
      <p:sp>
        <p:nvSpPr>
          <p:cNvPr id="443" name="Google Shape;443;g3add6850b87_8_343"/>
          <p:cNvSpPr/>
          <p:nvPr/>
        </p:nvSpPr>
        <p:spPr>
          <a:xfrm>
            <a:off x="572493" y="1681544"/>
            <a:ext cx="10972800" cy="18288"/>
          </a:xfrm>
          <a:custGeom>
            <a:rect b="b" l="l" r="r" t="t"/>
            <a:pathLst>
              <a:path extrusionOk="0" fill="none" h="18288" w="1097280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extrusionOk="0" h="18288" w="1097280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4509"/>
            </a:schemeClr>
          </a:solidFill>
          <a:ln cap="rnd" cmpd="sng" w="44450">
            <a:solidFill>
              <a:schemeClr val="accent2">
                <a:alpha val="74509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4" name="Google Shape;444;g3add6850b87_8_343"/>
          <p:cNvGrpSpPr/>
          <p:nvPr/>
        </p:nvGrpSpPr>
        <p:grpSpPr>
          <a:xfrm>
            <a:off x="572493" y="2126781"/>
            <a:ext cx="6713552" cy="4008241"/>
            <a:chOff x="0" y="55465"/>
            <a:chExt cx="6713552" cy="4008241"/>
          </a:xfrm>
        </p:grpSpPr>
        <p:sp>
          <p:nvSpPr>
            <p:cNvPr id="445" name="Google Shape;445;g3add6850b87_8_343"/>
            <p:cNvSpPr/>
            <p:nvPr/>
          </p:nvSpPr>
          <p:spPr>
            <a:xfrm>
              <a:off x="0" y="55465"/>
              <a:ext cx="6713552" cy="444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254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g3add6850b87_8_343"/>
            <p:cNvSpPr txBox="1"/>
            <p:nvPr/>
          </p:nvSpPr>
          <p:spPr>
            <a:xfrm>
              <a:off x="21704" y="77169"/>
              <a:ext cx="6670144" cy="401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0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Posting on social media sites</a:t>
              </a:r>
              <a:endPara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g3add6850b87_8_343"/>
            <p:cNvSpPr/>
            <p:nvPr/>
          </p:nvSpPr>
          <p:spPr>
            <a:xfrm>
              <a:off x="0" y="500066"/>
              <a:ext cx="6713552" cy="7276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g3add6850b87_8_343"/>
            <p:cNvSpPr txBox="1"/>
            <p:nvPr/>
          </p:nvSpPr>
          <p:spPr>
            <a:xfrm>
              <a:off x="0" y="500066"/>
              <a:ext cx="6713552" cy="7276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4125" lIns="213150" spcFirstLastPara="1" rIns="135125" wrap="square" tIns="2412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Next Door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Facebook groups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Institutional pages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g3add6850b87_8_343"/>
            <p:cNvSpPr/>
            <p:nvPr/>
          </p:nvSpPr>
          <p:spPr>
            <a:xfrm>
              <a:off x="0" y="1227671"/>
              <a:ext cx="6713552" cy="444600"/>
            </a:xfrm>
            <a:prstGeom prst="roundRect">
              <a:avLst>
                <a:gd fmla="val 16667" name="adj"/>
              </a:avLst>
            </a:prstGeom>
            <a:solidFill>
              <a:srgbClr val="76989E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254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g3add6850b87_8_343"/>
            <p:cNvSpPr txBox="1"/>
            <p:nvPr/>
          </p:nvSpPr>
          <p:spPr>
            <a:xfrm>
              <a:off x="21704" y="1249375"/>
              <a:ext cx="6670144" cy="401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0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leverage existing community relationships at your site</a:t>
              </a:r>
              <a:endPara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g3add6850b87_8_343"/>
            <p:cNvSpPr/>
            <p:nvPr/>
          </p:nvSpPr>
          <p:spPr>
            <a:xfrm>
              <a:off x="0" y="1672271"/>
              <a:ext cx="6713552" cy="4916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g3add6850b87_8_343"/>
            <p:cNvSpPr txBox="1"/>
            <p:nvPr/>
          </p:nvSpPr>
          <p:spPr>
            <a:xfrm>
              <a:off x="0" y="1672271"/>
              <a:ext cx="6713552" cy="4916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4125" lIns="213150" spcFirstLastPara="1" rIns="135125" wrap="square" tIns="2412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Research Community Advisory Boards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Patient advocacy groups 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g3add6850b87_8_343"/>
            <p:cNvSpPr/>
            <p:nvPr/>
          </p:nvSpPr>
          <p:spPr>
            <a:xfrm>
              <a:off x="0" y="2163896"/>
              <a:ext cx="6713552" cy="444600"/>
            </a:xfrm>
            <a:prstGeom prst="roundRect">
              <a:avLst>
                <a:gd fmla="val 16667" name="adj"/>
              </a:avLst>
            </a:prstGeom>
            <a:solidFill>
              <a:srgbClr val="6E8082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254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g3add6850b87_8_343"/>
            <p:cNvSpPr txBox="1"/>
            <p:nvPr/>
          </p:nvSpPr>
          <p:spPr>
            <a:xfrm>
              <a:off x="21704" y="2185600"/>
              <a:ext cx="6670144" cy="401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0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Contact community groups</a:t>
              </a:r>
              <a:endPara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g3add6850b87_8_343"/>
            <p:cNvSpPr/>
            <p:nvPr/>
          </p:nvSpPr>
          <p:spPr>
            <a:xfrm>
              <a:off x="0" y="2608496"/>
              <a:ext cx="6713552" cy="14552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g3add6850b87_8_343"/>
            <p:cNvSpPr txBox="1"/>
            <p:nvPr/>
          </p:nvSpPr>
          <p:spPr>
            <a:xfrm>
              <a:off x="0" y="2608496"/>
              <a:ext cx="6713552" cy="14552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4125" lIns="213150" spcFirstLastPara="1" rIns="135125" wrap="square" tIns="2412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Elected officials / city council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Religious leaders</a:t>
              </a:r>
              <a: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and groups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PTAs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Retirement and neighborhood communities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Community resource organizations 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Local epilepsy support groups and/or foundation chapters</a:t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rowd of people on a street" id="457" name="Google Shape;457;g3add6850b87_8_3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12980" y="2759103"/>
            <a:ext cx="4249037" cy="28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add6850b87_8_363"/>
          <p:cNvSpPr/>
          <p:nvPr/>
        </p:nvSpPr>
        <p:spPr>
          <a:xfrm>
            <a:off x="0" y="1"/>
            <a:ext cx="121917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g3add6850b87_8_363"/>
          <p:cNvSpPr/>
          <p:nvPr/>
        </p:nvSpPr>
        <p:spPr>
          <a:xfrm>
            <a:off x="305" y="0"/>
            <a:ext cx="121917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g3add6850b87_8_363"/>
          <p:cNvSpPr/>
          <p:nvPr/>
        </p:nvSpPr>
        <p:spPr>
          <a:xfrm>
            <a:off x="1496934" y="3984"/>
            <a:ext cx="9376632" cy="6858000"/>
          </a:xfrm>
          <a:custGeom>
            <a:rect b="b" l="l" r="r" t="t"/>
            <a:pathLst>
              <a:path extrusionOk="0" h="6858000" w="9376632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>
            <a:gsLst>
              <a:gs pos="0">
                <a:srgbClr val="6F8183">
                  <a:alpha val="20000"/>
                </a:srgbClr>
              </a:gs>
              <a:gs pos="16000">
                <a:srgbClr val="6F8183">
                  <a:alpha val="20000"/>
                </a:srgbClr>
              </a:gs>
              <a:gs pos="85000">
                <a:srgbClr val="AD84C6">
                  <a:alpha val="40000"/>
                </a:srgbClr>
              </a:gs>
              <a:gs pos="100000">
                <a:srgbClr val="AD84C6">
                  <a:alpha val="40000"/>
                </a:srgbClr>
              </a:gs>
            </a:gsLst>
            <a:lin ang="1200014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5" name="Google Shape;465;g3add6850b87_8_363"/>
          <p:cNvGrpSpPr/>
          <p:nvPr/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466" name="Google Shape;466;g3add6850b87_8_363"/>
            <p:cNvSpPr/>
            <p:nvPr/>
          </p:nvSpPr>
          <p:spPr>
            <a:xfrm>
              <a:off x="1560551" y="36937"/>
              <a:ext cx="9313016" cy="6858000"/>
            </a:xfrm>
            <a:custGeom>
              <a:rect b="b" l="l" r="r" t="t"/>
              <a:pathLst>
                <a:path extrusionOk="0" h="6858000" w="9313016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lt1">
                <a:alpha val="29411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g3add6850b87_8_363"/>
            <p:cNvSpPr/>
            <p:nvPr/>
          </p:nvSpPr>
          <p:spPr>
            <a:xfrm>
              <a:off x="1659468" y="36937"/>
              <a:ext cx="9065550" cy="6858000"/>
            </a:xfrm>
            <a:custGeom>
              <a:rect b="b" l="l" r="r" t="t"/>
              <a:pathLst>
                <a:path extrusionOk="0" h="6858000" w="906555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lt1">
                <a:alpha val="29411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g3add6850b87_8_363"/>
            <p:cNvSpPr/>
            <p:nvPr/>
          </p:nvSpPr>
          <p:spPr>
            <a:xfrm>
              <a:off x="1648217" y="36937"/>
              <a:ext cx="9088051" cy="6858000"/>
            </a:xfrm>
            <a:custGeom>
              <a:rect b="b" l="l" r="r" t="t"/>
              <a:pathLst>
                <a:path extrusionOk="0" h="6858000" w="9088051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lt1">
                <a:alpha val="29411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g3add6850b87_8_363"/>
            <p:cNvSpPr/>
            <p:nvPr/>
          </p:nvSpPr>
          <p:spPr>
            <a:xfrm>
              <a:off x="1629061" y="36937"/>
              <a:ext cx="9107210" cy="6858000"/>
            </a:xfrm>
            <a:custGeom>
              <a:rect b="b" l="l" r="r" t="t"/>
              <a:pathLst>
                <a:path extrusionOk="0" h="6858000" w="910721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lt1">
                <a:alpha val="29411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g3add6850b87_8_363"/>
            <p:cNvSpPr/>
            <p:nvPr/>
          </p:nvSpPr>
          <p:spPr>
            <a:xfrm>
              <a:off x="1318434" y="36937"/>
              <a:ext cx="9747620" cy="6858000"/>
            </a:xfrm>
            <a:custGeom>
              <a:rect b="b" l="l" r="r" t="t"/>
              <a:pathLst>
                <a:path extrusionOk="0" h="6858000" w="974762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lt1">
                <a:alpha val="29411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g3add6850b87_8_363"/>
            <p:cNvSpPr/>
            <p:nvPr/>
          </p:nvSpPr>
          <p:spPr>
            <a:xfrm>
              <a:off x="1308320" y="36937"/>
              <a:ext cx="9767847" cy="6858000"/>
            </a:xfrm>
            <a:custGeom>
              <a:rect b="b" l="l" r="r" t="t"/>
              <a:pathLst>
                <a:path extrusionOk="0" h="6858000" w="9767847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g3add6850b87_8_363"/>
            <p:cNvSpPr/>
            <p:nvPr/>
          </p:nvSpPr>
          <p:spPr>
            <a:xfrm>
              <a:off x="1303402" y="36937"/>
              <a:ext cx="9767847" cy="6858000"/>
            </a:xfrm>
            <a:custGeom>
              <a:rect b="b" l="l" r="r" t="t"/>
              <a:pathLst>
                <a:path extrusionOk="0" h="6858000" w="9767847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3" name="Google Shape;473;g3add6850b87_8_363"/>
          <p:cNvSpPr txBox="1"/>
          <p:nvPr>
            <p:ph type="ctrTitle"/>
          </p:nvPr>
        </p:nvSpPr>
        <p:spPr>
          <a:xfrm>
            <a:off x="3502506" y="2170177"/>
            <a:ext cx="5186700" cy="238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 sz="5200">
                <a:latin typeface="Arial"/>
                <a:ea typeface="Arial"/>
                <a:cs typeface="Arial"/>
                <a:sym typeface="Arial"/>
              </a:rPr>
              <a:t>Data Coordinating Center (DCC)</a:t>
            </a:r>
            <a:endParaRPr/>
          </a:p>
        </p:txBody>
      </p:sp>
      <p:grpSp>
        <p:nvGrpSpPr>
          <p:cNvPr id="474" name="Google Shape;474;g3add6850b87_8_363"/>
          <p:cNvGrpSpPr/>
          <p:nvPr/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475" name="Google Shape;475;g3add6850b87_8_363"/>
            <p:cNvSpPr/>
            <p:nvPr/>
          </p:nvSpPr>
          <p:spPr>
            <a:xfrm>
              <a:off x="-305" y="0"/>
              <a:ext cx="2514948" cy="2170178"/>
            </a:xfrm>
            <a:custGeom>
              <a:rect b="b" l="l" r="r" t="t"/>
              <a:pathLst>
                <a:path extrusionOk="0" h="2170178" w="251494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6F8183">
                    <a:alpha val="9411"/>
                  </a:srgbClr>
                </a:gs>
                <a:gs pos="85000">
                  <a:srgbClr val="AD84C6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g3add6850b87_8_363"/>
            <p:cNvSpPr/>
            <p:nvPr/>
          </p:nvSpPr>
          <p:spPr>
            <a:xfrm>
              <a:off x="-305" y="-4155"/>
              <a:ext cx="2493062" cy="1947896"/>
            </a:xfrm>
            <a:custGeom>
              <a:rect b="b" l="l" r="r" t="t"/>
              <a:pathLst>
                <a:path extrusionOk="0" h="1947896" w="2493062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6F8183">
                    <a:alpha val="9411"/>
                  </a:srgbClr>
                </a:gs>
                <a:gs pos="85000">
                  <a:srgbClr val="AD84C6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g3add6850b87_8_363"/>
            <p:cNvSpPr/>
            <p:nvPr/>
          </p:nvSpPr>
          <p:spPr>
            <a:xfrm>
              <a:off x="-305" y="0"/>
              <a:ext cx="2501089" cy="1972702"/>
            </a:xfrm>
            <a:custGeom>
              <a:rect b="b" l="l" r="r" t="t"/>
              <a:pathLst>
                <a:path extrusionOk="0" h="1972702" w="2501089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6F8183">
                    <a:alpha val="9411"/>
                  </a:srgbClr>
                </a:gs>
                <a:gs pos="85000">
                  <a:srgbClr val="AD84C6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g3add6850b87_8_363"/>
            <p:cNvSpPr/>
            <p:nvPr/>
          </p:nvSpPr>
          <p:spPr>
            <a:xfrm>
              <a:off x="305" y="1"/>
              <a:ext cx="2491105" cy="1943661"/>
            </a:xfrm>
            <a:custGeom>
              <a:rect b="b" l="l" r="r" t="t"/>
              <a:pathLst>
                <a:path extrusionOk="0" h="1943661" w="2491105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6F8183">
                    <a:alpha val="9411"/>
                  </a:srgbClr>
                </a:gs>
                <a:gs pos="85000">
                  <a:srgbClr val="AD84C6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9" name="Google Shape;479;g3add6850b87_8_363"/>
          <p:cNvGrpSpPr/>
          <p:nvPr/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480" name="Google Shape;480;g3add6850b87_8_363"/>
            <p:cNvSpPr/>
            <p:nvPr/>
          </p:nvSpPr>
          <p:spPr>
            <a:xfrm>
              <a:off x="-305" y="0"/>
              <a:ext cx="2514948" cy="2170178"/>
            </a:xfrm>
            <a:custGeom>
              <a:rect b="b" l="l" r="r" t="t"/>
              <a:pathLst>
                <a:path extrusionOk="0" h="2170178" w="251494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6F8183">
                    <a:alpha val="9411"/>
                  </a:srgbClr>
                </a:gs>
                <a:gs pos="85000">
                  <a:srgbClr val="AD84C6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g3add6850b87_8_363"/>
            <p:cNvSpPr/>
            <p:nvPr/>
          </p:nvSpPr>
          <p:spPr>
            <a:xfrm>
              <a:off x="-305" y="-4155"/>
              <a:ext cx="2493062" cy="1947896"/>
            </a:xfrm>
            <a:custGeom>
              <a:rect b="b" l="l" r="r" t="t"/>
              <a:pathLst>
                <a:path extrusionOk="0" h="1947896" w="2493062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6F8183">
                    <a:alpha val="9411"/>
                  </a:srgbClr>
                </a:gs>
                <a:gs pos="85000">
                  <a:srgbClr val="AD84C6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g3add6850b87_8_363"/>
            <p:cNvSpPr/>
            <p:nvPr/>
          </p:nvSpPr>
          <p:spPr>
            <a:xfrm>
              <a:off x="-305" y="0"/>
              <a:ext cx="2501089" cy="1972702"/>
            </a:xfrm>
            <a:custGeom>
              <a:rect b="b" l="l" r="r" t="t"/>
              <a:pathLst>
                <a:path extrusionOk="0" h="1972702" w="2501089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6F8183">
                    <a:alpha val="9411"/>
                  </a:srgbClr>
                </a:gs>
                <a:gs pos="85000">
                  <a:srgbClr val="AD84C6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g3add6850b87_8_363"/>
            <p:cNvSpPr/>
            <p:nvPr/>
          </p:nvSpPr>
          <p:spPr>
            <a:xfrm>
              <a:off x="305" y="1"/>
              <a:ext cx="2491105" cy="1943661"/>
            </a:xfrm>
            <a:custGeom>
              <a:rect b="b" l="l" r="r" t="t"/>
              <a:pathLst>
                <a:path extrusionOk="0" h="1943661" w="2491105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6F8183">
                    <a:alpha val="9411"/>
                  </a:srgbClr>
                </a:gs>
                <a:gs pos="85000">
                  <a:srgbClr val="AD84C6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14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add6850b87_8_38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WebDCU Access</a:t>
            </a:r>
            <a:endParaRPr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g3add6850b87_8_38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334327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285"/>
              <a:buChar char="-"/>
            </a:pPr>
            <a:r>
              <a:rPr lang="en-US"/>
              <a:t>Permissions coming soon based on eDOA: we will send out an email to all Site PIs and PSCs when access is granted.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34327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285"/>
              <a:buChar char="-"/>
            </a:pPr>
            <a:r>
              <a:rPr b="1" lang="en-US"/>
              <a:t>If you already have a WebDCUv1 account:</a:t>
            </a:r>
            <a:r>
              <a:rPr lang="en-US"/>
              <a:t> log into WebDCUv2 with your v1 username and password. If this does not work, select the Forgot Password? button and set your password. *WebDCUv1 and WebDCUv2 passwords are independent once you set them.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34327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285"/>
              <a:buChar char="-"/>
            </a:pPr>
            <a:r>
              <a:rPr b="1" lang="en-US"/>
              <a:t>If you do not have a WebDCUv1 account:</a:t>
            </a:r>
            <a:r>
              <a:rPr lang="en-US"/>
              <a:t> you will receive an email from the DCC with your username and temporary password. 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add6850b87_8_39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WebDCU</a:t>
            </a:r>
            <a:endParaRPr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g3add6850b87_8_39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-US"/>
              <a:t>KESETT is a live database.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lang="en-US"/>
              <a:t>Sites CANNOT test in the system.</a:t>
            </a:r>
            <a:endParaRPr b="1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b="1" lang="en-US"/>
              <a:t>DO NOT enter test data. </a:t>
            </a:r>
            <a:endParaRPr b="1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add6850b87_8_39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DCC Contacts:</a:t>
            </a:r>
            <a:endParaRPr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3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WebDCU questions or access issues?</a:t>
            </a:r>
            <a:endParaRPr sz="38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g3add6850b87_8_39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Riley Luckmann -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luckmann@musc.edu</a:t>
            </a:r>
            <a:endParaRPr/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Morgan Davie -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daviem@musc.edu</a:t>
            </a:r>
            <a:endParaRPr/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Sara Meyer - </a:t>
            </a:r>
            <a:r>
              <a:rPr lang="en-US" u="sng">
                <a:solidFill>
                  <a:schemeClr val="hlink"/>
                </a:solidFill>
                <a:hlinkClick r:id="rId5"/>
              </a:rPr>
              <a:t>butlers@musc.edu</a:t>
            </a:r>
            <a:r>
              <a:rPr lang="en-US"/>
              <a:t> </a:t>
            </a:r>
            <a:endParaRPr/>
          </a:p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Violet">
      <a:dk1>
        <a:srgbClr val="000000"/>
      </a:dk1>
      <a:lt1>
        <a:srgbClr val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2025-11-06T21:33:02Z</dcterms:created>
  <dc:creator>Cervantes, Vincent</dc:creator>
</cp:coreProperties>
</file>