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 id="2147483676" r:id="rId6"/>
    <p:sldMasterId id="2147483688" r:id="rId7"/>
    <p:sldMasterId id="214748370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Lst>
  <p:sldSz cy="6858000" cx="12192000"/>
  <p:notesSz cx="6858000" cy="9144000"/>
  <p:embeddedFontLst>
    <p:embeddedFont>
      <p:font typeface="Play"/>
      <p:regular r:id="rId75"/>
      <p:bold r:id="rId76"/>
    </p:embeddedFont>
    <p:embeddedFont>
      <p:font typeface="Raleway"/>
      <p:regular r:id="rId77"/>
      <p:bold r:id="rId78"/>
      <p:italic r:id="rId79"/>
      <p:boldItalic r:id="rId80"/>
    </p:embeddedFont>
    <p:embeddedFont>
      <p:font typeface="Urbanist"/>
      <p:regular r:id="rId81"/>
      <p:bold r:id="rId82"/>
      <p:italic r:id="rId83"/>
      <p:boldItalic r:id="rId84"/>
    </p:embeddedFont>
    <p:embeddedFont>
      <p:font typeface="DM Sans"/>
      <p:regular r:id="rId85"/>
      <p:bold r:id="rId86"/>
      <p:italic r:id="rId87"/>
      <p:boldItalic r:id="rId88"/>
    </p:embeddedFont>
    <p:embeddedFont>
      <p:font typeface="Comfortaa"/>
      <p:regular r:id="rId89"/>
      <p:bold r:id="rId90"/>
    </p:embeddedFont>
    <p:embeddedFont>
      <p:font typeface="Open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5" roundtripDataSignature="AMtx7mi8g8bY5iVC8DInXcxl6KH50QYn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727036-CA54-4E74-BC3F-8286B5F05908}">
  <a:tblStyle styleId="{EA727036-CA54-4E74-BC3F-8286B5F0590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8F352FF-3DD4-4222-805A-509F868F6CA5}"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1BA78F0-D634-4E4E-A62B-BBB111437FD4}"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Urbanist-boldItalic.fntdata"/><Relationship Id="rId83" Type="http://schemas.openxmlformats.org/officeDocument/2006/relationships/font" Target="fonts/Urbanist-italic.fntdata"/><Relationship Id="rId42" Type="http://schemas.openxmlformats.org/officeDocument/2006/relationships/slide" Target="slides/slide33.xml"/><Relationship Id="rId86" Type="http://schemas.openxmlformats.org/officeDocument/2006/relationships/font" Target="fonts/DMSans-bold.fntdata"/><Relationship Id="rId41" Type="http://schemas.openxmlformats.org/officeDocument/2006/relationships/slide" Target="slides/slide32.xml"/><Relationship Id="rId85" Type="http://schemas.openxmlformats.org/officeDocument/2006/relationships/font" Target="fonts/DMSans-regular.fntdata"/><Relationship Id="rId44" Type="http://schemas.openxmlformats.org/officeDocument/2006/relationships/slide" Target="slides/slide35.xml"/><Relationship Id="rId88" Type="http://schemas.openxmlformats.org/officeDocument/2006/relationships/font" Target="fonts/DMSans-boldItalic.fntdata"/><Relationship Id="rId43" Type="http://schemas.openxmlformats.org/officeDocument/2006/relationships/slide" Target="slides/slide34.xml"/><Relationship Id="rId87" Type="http://schemas.openxmlformats.org/officeDocument/2006/relationships/font" Target="fonts/DMSans-italic.fntdata"/><Relationship Id="rId46" Type="http://schemas.openxmlformats.org/officeDocument/2006/relationships/slide" Target="slides/slide37.xml"/><Relationship Id="rId45" Type="http://schemas.openxmlformats.org/officeDocument/2006/relationships/slide" Target="slides/slide36.xml"/><Relationship Id="rId89" Type="http://schemas.openxmlformats.org/officeDocument/2006/relationships/font" Target="fonts/Comfortaa-regular.fntdata"/><Relationship Id="rId80" Type="http://schemas.openxmlformats.org/officeDocument/2006/relationships/font" Target="fonts/Raleway-boldItalic.fntdata"/><Relationship Id="rId82" Type="http://schemas.openxmlformats.org/officeDocument/2006/relationships/font" Target="fonts/Urbanist-bold.fntdata"/><Relationship Id="rId81" Type="http://schemas.openxmlformats.org/officeDocument/2006/relationships/font" Target="fonts/Urbanist-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4.xml"/><Relationship Id="rId72" Type="http://schemas.openxmlformats.org/officeDocument/2006/relationships/slide" Target="slides/slide63.xml"/><Relationship Id="rId31" Type="http://schemas.openxmlformats.org/officeDocument/2006/relationships/slide" Target="slides/slide22.xml"/><Relationship Id="rId75" Type="http://schemas.openxmlformats.org/officeDocument/2006/relationships/font" Target="fonts/Play-regular.fntdata"/><Relationship Id="rId30" Type="http://schemas.openxmlformats.org/officeDocument/2006/relationships/slide" Target="slides/slide21.xml"/><Relationship Id="rId74" Type="http://schemas.openxmlformats.org/officeDocument/2006/relationships/slide" Target="slides/slide65.xml"/><Relationship Id="rId33" Type="http://schemas.openxmlformats.org/officeDocument/2006/relationships/slide" Target="slides/slide24.xml"/><Relationship Id="rId77" Type="http://schemas.openxmlformats.org/officeDocument/2006/relationships/font" Target="fonts/Raleway-regular.fntdata"/><Relationship Id="rId32" Type="http://schemas.openxmlformats.org/officeDocument/2006/relationships/slide" Target="slides/slide23.xml"/><Relationship Id="rId76" Type="http://schemas.openxmlformats.org/officeDocument/2006/relationships/font" Target="fonts/Play-bold.fntdata"/><Relationship Id="rId35" Type="http://schemas.openxmlformats.org/officeDocument/2006/relationships/slide" Target="slides/slide26.xml"/><Relationship Id="rId79" Type="http://schemas.openxmlformats.org/officeDocument/2006/relationships/font" Target="fonts/Raleway-italic.fntdata"/><Relationship Id="rId34" Type="http://schemas.openxmlformats.org/officeDocument/2006/relationships/slide" Target="slides/slide25.xml"/><Relationship Id="rId78" Type="http://schemas.openxmlformats.org/officeDocument/2006/relationships/font" Target="fonts/Raleway-bold.fntdata"/><Relationship Id="rId71" Type="http://schemas.openxmlformats.org/officeDocument/2006/relationships/slide" Target="slides/slide62.xml"/><Relationship Id="rId70" Type="http://schemas.openxmlformats.org/officeDocument/2006/relationships/slide" Target="slides/slide61.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slide" Target="slides/slide60.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95" Type="http://customschemas.google.com/relationships/presentationmetadata" Target="metadata"/><Relationship Id="rId50" Type="http://schemas.openxmlformats.org/officeDocument/2006/relationships/slide" Target="slides/slide41.xml"/><Relationship Id="rId94" Type="http://schemas.openxmlformats.org/officeDocument/2006/relationships/font" Target="fonts/OpenSans-boldItalic.fntdata"/><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91" Type="http://schemas.openxmlformats.org/officeDocument/2006/relationships/font" Target="fonts/OpenSans-regular.fntdata"/><Relationship Id="rId90" Type="http://schemas.openxmlformats.org/officeDocument/2006/relationships/font" Target="fonts/Comfortaa-bold.fntdata"/><Relationship Id="rId93" Type="http://schemas.openxmlformats.org/officeDocument/2006/relationships/font" Target="fonts/OpenSans-italic.fntdata"/><Relationship Id="rId92" Type="http://schemas.openxmlformats.org/officeDocument/2006/relationships/font" Target="fonts/OpenSans-bold.fntdata"/><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e0bc0d6b01_23_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3e0bc0d6b01_23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e0bc0d6b01_23_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3e0bc0d6b01_23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dd7b43057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3dd7b43057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dfddcc9ab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Included in these are the three rehab sites - Spaulding in Boston, Moss Rehab in Philadelphia and TIRR in Houston Texas</a:t>
            </a:r>
            <a:endParaRPr/>
          </a:p>
        </p:txBody>
      </p:sp>
      <p:sp>
        <p:nvSpPr>
          <p:cNvPr id="469" name="Google Shape;469;g3dfddcc9ab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dfb75b6732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g3dfb75b673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dfddcc9ab6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3dfddcc9ab6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3dfddcc9ab6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dfddcc9ab6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3dfddcc9ab6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report is generated every 30 days, detailing potentially eligible and/or missed participants at each site. The data collected provides valuable insights into recruitment barriers at each site.</a:t>
            </a:r>
            <a:endParaRPr/>
          </a:p>
        </p:txBody>
      </p:sp>
      <p:sp>
        <p:nvSpPr>
          <p:cNvPr id="493" name="Google Shape;493;g3dfddcc9ab6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dfb75b6732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3dfb75b673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dfb75b6732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g3dfb75b673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dfb75b673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g3dfb75b673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dfb75b67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g3dfb75b67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d740ee22a9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3d740ee22a9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g3d740ee22a9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dd7b43057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g3dd7b43057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9754e549b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39754e549bf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 example, an order during the first 24 hours  to turn on a cooling device if temperature &gt; 37.5℃ would be “active fever control” even if turning on the device was never required.</a:t>
            </a:r>
            <a:endParaRPr/>
          </a:p>
        </p:txBody>
      </p:sp>
      <p:sp>
        <p:nvSpPr>
          <p:cNvPr id="552" name="Google Shape;552;g39754e549bf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dfddcc9ab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dfddcc9ab6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54000" lvl="0" marL="457200" rtl="0" algn="l">
              <a:spcBef>
                <a:spcPts val="1000"/>
              </a:spcBef>
              <a:spcAft>
                <a:spcPts val="0"/>
              </a:spcAft>
              <a:buClr>
                <a:schemeClr val="dk1"/>
              </a:buClr>
              <a:buSzPts val="400"/>
              <a:buChar char="❏"/>
            </a:pPr>
            <a:r>
              <a:rPr lang="en-US" sz="1000"/>
              <a:t>Scheduled antipyretics qualify only if part of a protocol that includes a temperature target AND predefined escalation beyond medications if needed.</a:t>
            </a:r>
            <a:endParaRPr sz="100"/>
          </a:p>
        </p:txBody>
      </p:sp>
      <p:sp>
        <p:nvSpPr>
          <p:cNvPr id="559" name="Google Shape;559;g3dfddcc9ab6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dfddcc9ab6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3dfddcc9ab6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g3dfddcc9ab6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e0bc0d6b01_2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e0bc0d6b01_2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3e0bc0d6b01_2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e0bc0d6b01_2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e0bc0d6b01_2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3e0bc0d6b01_2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dfddcc9ab6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g3dfddcc9ab6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9754e549b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9754e549b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g39754e549b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dfddcc9ab6_0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3dfddcc9ab6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9754e549b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9754e549b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g39754e549b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dfddcc9ab6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3dfddcc9ab6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ded4e7386f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3ded4e7386f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ded4e7386f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3ded4e7386f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we would like all OHCA patients</a:t>
            </a:r>
            <a:r>
              <a:rPr b="1" lang="en-US"/>
              <a:t> admitted to any of the ICUs</a:t>
            </a:r>
            <a:r>
              <a:rPr lang="en-US"/>
              <a:t> to be entered in the screen-failure form</a:t>
            </a:r>
            <a:endParaRPr/>
          </a:p>
          <a:p>
            <a:pPr indent="-317500" lvl="0" marL="457200" rtl="0" algn="l">
              <a:lnSpc>
                <a:spcPct val="100000"/>
              </a:lnSpc>
              <a:spcBef>
                <a:spcPts val="0"/>
              </a:spcBef>
              <a:spcAft>
                <a:spcPts val="0"/>
              </a:spcAft>
              <a:buSzPts val="1400"/>
              <a:buChar char="●"/>
            </a:pPr>
            <a:r>
              <a:rPr lang="en-US"/>
              <a:t>Screening date in A04 should be date of cardiac arrest.</a:t>
            </a:r>
            <a:endParaRPr/>
          </a:p>
        </p:txBody>
      </p:sp>
      <p:sp>
        <p:nvSpPr>
          <p:cNvPr id="633" name="Google Shape;633;g3ded4e7386f_1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ded4e7386f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3ded4e7386f_1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1400">
                <a:solidFill>
                  <a:srgbClr val="7F7F7F"/>
                </a:solidFill>
              </a:rPr>
              <a:t>This fields should be left blank if the patient is still hospitalized. Unknown should only be selected if it is truly unknown. You can always come back later to complete this questions and the DCC will contact you monthly.</a:t>
            </a:r>
            <a:endParaRPr sz="200"/>
          </a:p>
        </p:txBody>
      </p:sp>
      <p:sp>
        <p:nvSpPr>
          <p:cNvPr id="641" name="Google Shape;641;g3ded4e7386f_1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ded4e7386f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3ded4e7386f_1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1700">
                <a:solidFill>
                  <a:srgbClr val="7F7F7F"/>
                </a:solidFill>
              </a:rPr>
              <a:t>If Q16 Subject survived to 1 month is ‘No’, then Discharge location should not be ‘Unknown’.</a:t>
            </a:r>
            <a:endParaRPr sz="500"/>
          </a:p>
        </p:txBody>
      </p:sp>
      <p:sp>
        <p:nvSpPr>
          <p:cNvPr id="649" name="Google Shape;649;g3ded4e7386f_1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ded4e7386f_1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3ded4e7386f_1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1300">
                <a:solidFill>
                  <a:srgbClr val="7F7F7F"/>
                </a:solidFill>
              </a:rPr>
              <a:t>If Q43 Hospice as a disposition is ‘Yes’, then B02 Discharge location should be ‘Hospice’ </a:t>
            </a:r>
            <a:endParaRPr sz="100"/>
          </a:p>
        </p:txBody>
      </p:sp>
      <p:sp>
        <p:nvSpPr>
          <p:cNvPr id="658" name="Google Shape;658;g3ded4e7386f_1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e060a241b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3e060a241b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g3e060a241b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9787c1ee8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39787c1ee8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first column indicates that 195 patients out of 1568 have been excluded for not being in a coma. Then you will see that 409 patients out of the remaining 1373 were excluded for not receiving TTM which is something that we can address as that is 26% of the total screened patients.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Most patients we are screening are not surviving to the 1 Month visit which is almost 50%.</a:t>
            </a:r>
            <a:endParaRPr/>
          </a:p>
        </p:txBody>
      </p:sp>
      <p:sp>
        <p:nvSpPr>
          <p:cNvPr id="674" name="Google Shape;674;g39787c1ee84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df223a256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3df223a256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df223a256e_0_5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3df223a256e_0_5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df223a256e_0_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df223a256e_0_6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g3df223a256e_0_6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df223a256e_0_2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3df223a256e_0_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df223a256e_0_2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3df223a256e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df223a256e_0_3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g3df223a256e_0_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df223a256e_0_2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g3df223a256e_0_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df223a256e_0_3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g3df223a256e_0_3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df223a256e_0_3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g3df223a256e_0_3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dfddcc9ab6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3dfddcc9ab6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df223a256e_0_3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g3df223a256e_0_3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df223a256e_0_3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g3df223a256e_0_3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df223a256e_0_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g3df223a256e_0_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df223a256e_0_7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3df223a256e_0_7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d6bff90920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3d6bff90920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t>Brief neuropsychological battery assessing memory, executive functioning, and processing speed.</a:t>
            </a:r>
            <a:endParaRPr sz="1100"/>
          </a:p>
          <a:p>
            <a:pPr indent="-298450" lvl="0" marL="457200" rtl="0" algn="l">
              <a:lnSpc>
                <a:spcPct val="115000"/>
              </a:lnSpc>
              <a:spcBef>
                <a:spcPts val="0"/>
              </a:spcBef>
              <a:spcAft>
                <a:spcPts val="0"/>
              </a:spcAft>
              <a:buClr>
                <a:schemeClr val="dk1"/>
              </a:buClr>
              <a:buSzPts val="1100"/>
              <a:buChar char="❏"/>
            </a:pPr>
            <a:r>
              <a:rPr lang="en-US" sz="1100"/>
              <a:t>Comprised of seven subtests with scores combined into composite indices of cognitive functioning.</a:t>
            </a:r>
            <a:endParaRPr sz="1100"/>
          </a:p>
          <a:p>
            <a:pPr indent="-298450" lvl="0" marL="457200" rtl="0" algn="l">
              <a:lnSpc>
                <a:spcPct val="115000"/>
              </a:lnSpc>
              <a:spcBef>
                <a:spcPts val="0"/>
              </a:spcBef>
              <a:spcAft>
                <a:spcPts val="0"/>
              </a:spcAft>
              <a:buClr>
                <a:schemeClr val="dk1"/>
              </a:buClr>
              <a:buSzPts val="1100"/>
              <a:buChar char="❏"/>
            </a:pPr>
            <a:r>
              <a:rPr lang="en-US" sz="1100"/>
              <a:t>Designed for efficient administration, primarily via telephone across multi-site studies.</a:t>
            </a:r>
            <a:endParaRPr sz="1100"/>
          </a:p>
          <a:p>
            <a:pPr indent="-298450" lvl="0" marL="457200" rtl="0" algn="l">
              <a:lnSpc>
                <a:spcPct val="115000"/>
              </a:lnSpc>
              <a:spcBef>
                <a:spcPts val="0"/>
              </a:spcBef>
              <a:spcAft>
                <a:spcPts val="0"/>
              </a:spcAft>
              <a:buClr>
                <a:schemeClr val="dk1"/>
              </a:buClr>
              <a:buSzPts val="1100"/>
              <a:buChar char="❏"/>
            </a:pPr>
            <a:r>
              <a:rPr lang="en-US" sz="1100"/>
              <a:t>Currently is the preferred neuropsychological test in traumatic brain injury studies and we intend to standardize it for cardiac arrest trials in the future.</a:t>
            </a:r>
            <a:endParaRPr sz="100"/>
          </a:p>
        </p:txBody>
      </p:sp>
      <p:sp>
        <p:nvSpPr>
          <p:cNvPr id="845" name="Google Shape;845;g3d6bff90920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d6bff90920_2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that regard, we have created ….</a:t>
            </a:r>
            <a:endParaRPr/>
          </a:p>
        </p:txBody>
      </p:sp>
      <p:sp>
        <p:nvSpPr>
          <p:cNvPr id="850" name="Google Shape;850;g3d6bff90920_2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9754e549bf_4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39754e549bf_4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1150" lvl="0" marL="457200" rtl="0" algn="l">
              <a:lnSpc>
                <a:spcPct val="115000"/>
              </a:lnSpc>
              <a:spcBef>
                <a:spcPts val="1100"/>
              </a:spcBef>
              <a:spcAft>
                <a:spcPts val="0"/>
              </a:spcAft>
              <a:buClr>
                <a:schemeClr val="dk1"/>
              </a:buClr>
              <a:buSzPts val="1300"/>
              <a:buChar char="❏"/>
            </a:pPr>
            <a:r>
              <a:rPr lang="en-US" sz="1300"/>
              <a:t>to address errors in administration, scoring, and documentation.</a:t>
            </a:r>
            <a:endParaRPr sz="100"/>
          </a:p>
        </p:txBody>
      </p:sp>
      <p:sp>
        <p:nvSpPr>
          <p:cNvPr id="857" name="Google Shape;857;g39754e549bf_4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976f083bc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3976f083bc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100"/>
              </a:spcBef>
              <a:spcAft>
                <a:spcPts val="0"/>
              </a:spcAft>
              <a:buSzPts val="1400"/>
              <a:buNone/>
            </a:pPr>
            <a:r>
              <a:t/>
            </a:r>
            <a:endParaRPr/>
          </a:p>
        </p:txBody>
      </p:sp>
      <p:sp>
        <p:nvSpPr>
          <p:cNvPr id="864" name="Google Shape;864;g3976f083bc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9754e549bf_4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39754e549bf_4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g39754e549bf_4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e0b458f02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e0b458f02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3e0b458f02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9754e549bf_4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39754e549bf_4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g39754e549bf_4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dd7b430578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5" name="Google Shape;885;g3dd7b430578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e0bc0d6b01_7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g3e0bc0d6b01_7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dfddcc9ab6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dfddcc9ab6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g3dfddcc9ab6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ddcafc9b37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ddcafc9b37_5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1" name="Google Shape;92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e0bc0d6b01_29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e0bc0d6b01_29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3e0bc0d6b01_29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e7dbae7c45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3e7dbae7c45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e0bc0d6b01_23_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3e0bc0d6b01_23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20"/>
          <p:cNvSpPr/>
          <p:nvPr/>
        </p:nvSpPr>
        <p:spPr>
          <a:xfrm>
            <a:off x="107600" y="3534800"/>
            <a:ext cx="11976800" cy="3215600"/>
          </a:xfrm>
          <a:prstGeom prst="rect">
            <a:avLst/>
          </a:prstGeom>
          <a:solidFill>
            <a:srgbClr val="2C346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7" name="Google Shape;17;p20"/>
          <p:cNvSpPr txBox="1"/>
          <p:nvPr>
            <p:ph type="title"/>
          </p:nvPr>
        </p:nvSpPr>
        <p:spPr>
          <a:xfrm>
            <a:off x="647833" y="2286000"/>
            <a:ext cx="10911600" cy="104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600"/>
              <a:buFont typeface="Play"/>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p:txBody>
      </p:sp>
      <p:sp>
        <p:nvSpPr>
          <p:cNvPr id="18" name="Google Shape;18;p20"/>
          <p:cNvSpPr txBox="1"/>
          <p:nvPr>
            <p:ph idx="12" type="sldNum"/>
          </p:nvPr>
        </p:nvSpPr>
        <p:spPr>
          <a:xfrm>
            <a:off x="11330665" y="6251679"/>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4" name="Shape 74"/>
        <p:cNvGrpSpPr/>
        <p:nvPr/>
      </p:nvGrpSpPr>
      <p:grpSpPr>
        <a:xfrm>
          <a:off x="0" y="0"/>
          <a:ext cx="0" cy="0"/>
          <a:chOff x="0" y="0"/>
          <a:chExt cx="0" cy="0"/>
        </a:xfrm>
      </p:grpSpPr>
      <p:sp>
        <p:nvSpPr>
          <p:cNvPr id="75" name="Google Shape;75;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7" name="Google Shape;77;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sp>
        <p:nvSpPr>
          <p:cNvPr id="82" name="Google Shape;82;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0"/>
          <p:cNvSpPr/>
          <p:nvPr>
            <p:ph idx="2" type="pic"/>
          </p:nvPr>
        </p:nvSpPr>
        <p:spPr>
          <a:xfrm>
            <a:off x="5183188" y="987425"/>
            <a:ext cx="6172200" cy="4873625"/>
          </a:xfrm>
          <a:prstGeom prst="rect">
            <a:avLst/>
          </a:prstGeom>
          <a:noFill/>
          <a:ln>
            <a:noFill/>
          </a:ln>
        </p:spPr>
      </p:sp>
      <p:sp>
        <p:nvSpPr>
          <p:cNvPr id="84" name="Google Shape;84;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4" name="Shape 94"/>
        <p:cNvGrpSpPr/>
        <p:nvPr/>
      </p:nvGrpSpPr>
      <p:grpSpPr>
        <a:xfrm>
          <a:off x="0" y="0"/>
          <a:ext cx="0" cy="0"/>
          <a:chOff x="0" y="0"/>
          <a:chExt cx="0" cy="0"/>
        </a:xfrm>
      </p:grpSpPr>
      <p:sp>
        <p:nvSpPr>
          <p:cNvPr id="95" name="Google Shape;95;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g2d76c452669_0_221"/>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6" name="Shape 106"/>
        <p:cNvGrpSpPr/>
        <p:nvPr/>
      </p:nvGrpSpPr>
      <p:grpSpPr>
        <a:xfrm>
          <a:off x="0" y="0"/>
          <a:ext cx="0" cy="0"/>
          <a:chOff x="0" y="0"/>
          <a:chExt cx="0" cy="0"/>
        </a:xfrm>
      </p:grpSpPr>
      <p:sp>
        <p:nvSpPr>
          <p:cNvPr id="107" name="Google Shape;107;g2d76c452669_0_22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08" name="Google Shape;108;g2d76c452669_0_22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09" name="Google Shape;109;g2d76c452669_0_223"/>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g2d76c452669_0_205"/>
          <p:cNvSpPr/>
          <p:nvPr/>
        </p:nvSpPr>
        <p:spPr>
          <a:xfrm>
            <a:off x="107600" y="3534800"/>
            <a:ext cx="11976900" cy="3215700"/>
          </a:xfrm>
          <a:prstGeom prst="rect">
            <a:avLst/>
          </a:prstGeom>
          <a:solidFill>
            <a:srgbClr val="2C346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 name="Google Shape;112;g2d76c452669_0_205"/>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3" name="Google Shape;113;g2d76c452669_0_205"/>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4" name="Shape 114"/>
        <p:cNvGrpSpPr/>
        <p:nvPr/>
      </p:nvGrpSpPr>
      <p:grpSpPr>
        <a:xfrm>
          <a:off x="0" y="0"/>
          <a:ext cx="0" cy="0"/>
          <a:chOff x="0" y="0"/>
          <a:chExt cx="0" cy="0"/>
        </a:xfrm>
      </p:grpSpPr>
      <p:sp>
        <p:nvSpPr>
          <p:cNvPr id="115" name="Google Shape;115;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9" name="Google Shape;11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g2d76c452669_0_209"/>
          <p:cNvSpPr txBox="1"/>
          <p:nvPr>
            <p:ph type="title"/>
          </p:nvPr>
        </p:nvSpPr>
        <p:spPr>
          <a:xfrm>
            <a:off x="415600" y="593367"/>
            <a:ext cx="11360700" cy="8313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22" name="Google Shape;122;g2d76c452669_0_20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23" name="Google Shape;123;g2d76c452669_0_209"/>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9" name="Shape 19"/>
        <p:cNvGrpSpPr/>
        <p:nvPr/>
      </p:nvGrpSpPr>
      <p:grpSpPr>
        <a:xfrm>
          <a:off x="0" y="0"/>
          <a:ext cx="0" cy="0"/>
          <a:chOff x="0" y="0"/>
          <a:chExt cx="0" cy="0"/>
        </a:xfrm>
      </p:grpSpPr>
      <p:sp>
        <p:nvSpPr>
          <p:cNvPr id="20" name="Google Shape;20;p21"/>
          <p:cNvSpPr/>
          <p:nvPr/>
        </p:nvSpPr>
        <p:spPr>
          <a:xfrm>
            <a:off x="6182400" y="107600"/>
            <a:ext cx="5902000" cy="66428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cxnSp>
        <p:nvCxnSpPr>
          <p:cNvPr id="21" name="Google Shape;21;p21"/>
          <p:cNvCxnSpPr/>
          <p:nvPr/>
        </p:nvCxnSpPr>
        <p:spPr>
          <a:xfrm>
            <a:off x="6706233" y="5994000"/>
            <a:ext cx="624400" cy="0"/>
          </a:xfrm>
          <a:prstGeom prst="straightConnector1">
            <a:avLst/>
          </a:prstGeom>
          <a:noFill/>
          <a:ln cap="flat" cmpd="sng" w="19050">
            <a:solidFill>
              <a:schemeClr val="lt1"/>
            </a:solidFill>
            <a:prstDash val="solid"/>
            <a:round/>
            <a:headEnd len="sm" w="sm" type="none"/>
            <a:tailEnd len="sm" w="sm" type="none"/>
          </a:ln>
        </p:spPr>
      </p:cxnSp>
      <p:sp>
        <p:nvSpPr>
          <p:cNvPr id="22" name="Google Shape;22;p21"/>
          <p:cNvSpPr txBox="1"/>
          <p:nvPr>
            <p:ph type="title"/>
          </p:nvPr>
        </p:nvSpPr>
        <p:spPr>
          <a:xfrm>
            <a:off x="354000" y="1575600"/>
            <a:ext cx="5393600" cy="2044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1"/>
              </a:buClr>
              <a:buSzPts val="3800"/>
              <a:buFont typeface="Play"/>
              <a:buNone/>
              <a:defRPr sz="5067"/>
            </a:lvl1pPr>
            <a:lvl2pPr lvl="1" algn="ctr">
              <a:lnSpc>
                <a:spcPct val="100000"/>
              </a:lnSpc>
              <a:spcBef>
                <a:spcPts val="0"/>
              </a:spcBef>
              <a:spcAft>
                <a:spcPts val="0"/>
              </a:spcAft>
              <a:buSzPts val="3800"/>
              <a:buNone/>
              <a:defRPr sz="5067"/>
            </a:lvl2pPr>
            <a:lvl3pPr lvl="2" algn="ctr">
              <a:lnSpc>
                <a:spcPct val="100000"/>
              </a:lnSpc>
              <a:spcBef>
                <a:spcPts val="0"/>
              </a:spcBef>
              <a:spcAft>
                <a:spcPts val="0"/>
              </a:spcAft>
              <a:buSzPts val="3800"/>
              <a:buNone/>
              <a:defRPr sz="5067"/>
            </a:lvl3pPr>
            <a:lvl4pPr lvl="3" algn="ctr">
              <a:lnSpc>
                <a:spcPct val="100000"/>
              </a:lnSpc>
              <a:spcBef>
                <a:spcPts val="0"/>
              </a:spcBef>
              <a:spcAft>
                <a:spcPts val="0"/>
              </a:spcAft>
              <a:buSzPts val="3800"/>
              <a:buNone/>
              <a:defRPr sz="5067"/>
            </a:lvl4pPr>
            <a:lvl5pPr lvl="4" algn="ctr">
              <a:lnSpc>
                <a:spcPct val="100000"/>
              </a:lnSpc>
              <a:spcBef>
                <a:spcPts val="0"/>
              </a:spcBef>
              <a:spcAft>
                <a:spcPts val="0"/>
              </a:spcAft>
              <a:buSzPts val="3800"/>
              <a:buNone/>
              <a:defRPr sz="5067"/>
            </a:lvl5pPr>
            <a:lvl6pPr lvl="5" algn="ctr">
              <a:lnSpc>
                <a:spcPct val="100000"/>
              </a:lnSpc>
              <a:spcBef>
                <a:spcPts val="0"/>
              </a:spcBef>
              <a:spcAft>
                <a:spcPts val="0"/>
              </a:spcAft>
              <a:buSzPts val="3800"/>
              <a:buNone/>
              <a:defRPr sz="5067"/>
            </a:lvl6pPr>
            <a:lvl7pPr lvl="6" algn="ctr">
              <a:lnSpc>
                <a:spcPct val="100000"/>
              </a:lnSpc>
              <a:spcBef>
                <a:spcPts val="0"/>
              </a:spcBef>
              <a:spcAft>
                <a:spcPts val="0"/>
              </a:spcAft>
              <a:buSzPts val="3800"/>
              <a:buNone/>
              <a:defRPr sz="5067"/>
            </a:lvl7pPr>
            <a:lvl8pPr lvl="7" algn="ctr">
              <a:lnSpc>
                <a:spcPct val="100000"/>
              </a:lnSpc>
              <a:spcBef>
                <a:spcPts val="0"/>
              </a:spcBef>
              <a:spcAft>
                <a:spcPts val="0"/>
              </a:spcAft>
              <a:buSzPts val="3800"/>
              <a:buNone/>
              <a:defRPr sz="5067"/>
            </a:lvl8pPr>
            <a:lvl9pPr lvl="8" algn="ctr">
              <a:lnSpc>
                <a:spcPct val="100000"/>
              </a:lnSpc>
              <a:spcBef>
                <a:spcPts val="0"/>
              </a:spcBef>
              <a:spcAft>
                <a:spcPts val="0"/>
              </a:spcAft>
              <a:buSzPts val="3800"/>
              <a:buNone/>
              <a:defRPr sz="5067"/>
            </a:lvl9pPr>
          </a:lstStyle>
          <a:p/>
        </p:txBody>
      </p:sp>
      <p:sp>
        <p:nvSpPr>
          <p:cNvPr id="23" name="Google Shape;23;p21"/>
          <p:cNvSpPr txBox="1"/>
          <p:nvPr>
            <p:ph idx="1" type="subTitle"/>
          </p:nvPr>
        </p:nvSpPr>
        <p:spPr>
          <a:xfrm>
            <a:off x="354000" y="3692001"/>
            <a:ext cx="5393600" cy="1794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80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p:txBody>
      </p:sp>
      <p:sp>
        <p:nvSpPr>
          <p:cNvPr id="24" name="Google Shape;24;p21"/>
          <p:cNvSpPr txBox="1"/>
          <p:nvPr>
            <p:ph idx="2" type="body"/>
          </p:nvPr>
        </p:nvSpPr>
        <p:spPr>
          <a:xfrm>
            <a:off x="6586000" y="965600"/>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25" name="Google Shape;25;p21"/>
          <p:cNvSpPr txBox="1"/>
          <p:nvPr>
            <p:ph idx="12" type="sldNum"/>
          </p:nvPr>
        </p:nvSpPr>
        <p:spPr>
          <a:xfrm>
            <a:off x="11330665" y="6251679"/>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24" name="Shape 124"/>
        <p:cNvGrpSpPr/>
        <p:nvPr/>
      </p:nvGrpSpPr>
      <p:grpSpPr>
        <a:xfrm>
          <a:off x="0" y="0"/>
          <a:ext cx="0" cy="0"/>
          <a:chOff x="0" y="0"/>
          <a:chExt cx="0" cy="0"/>
        </a:xfrm>
      </p:grpSpPr>
      <p:sp>
        <p:nvSpPr>
          <p:cNvPr id="125" name="Google Shape;125;g2d76c452669_0_227"/>
          <p:cNvSpPr txBox="1"/>
          <p:nvPr>
            <p:ph type="title"/>
          </p:nvPr>
        </p:nvSpPr>
        <p:spPr>
          <a:xfrm>
            <a:off x="653667" y="701800"/>
            <a:ext cx="74721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p:txBody>
      </p:sp>
      <p:sp>
        <p:nvSpPr>
          <p:cNvPr id="126" name="Google Shape;126;g2d76c452669_0_227"/>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g2d76c452669_0_230"/>
          <p:cNvSpPr/>
          <p:nvPr/>
        </p:nvSpPr>
        <p:spPr>
          <a:xfrm>
            <a:off x="6182400" y="107600"/>
            <a:ext cx="5901900" cy="66429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129" name="Google Shape;129;g2d76c452669_0_230"/>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130" name="Google Shape;130;g2d76c452669_0_230"/>
          <p:cNvSpPr txBox="1"/>
          <p:nvPr>
            <p:ph type="title"/>
          </p:nvPr>
        </p:nvSpPr>
        <p:spPr>
          <a:xfrm>
            <a:off x="354000" y="1575600"/>
            <a:ext cx="5393700" cy="2044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100"/>
              <a:buNone/>
              <a:defRPr sz="5100"/>
            </a:lvl1pPr>
            <a:lvl2pPr lvl="1" algn="ctr">
              <a:lnSpc>
                <a:spcPct val="100000"/>
              </a:lnSpc>
              <a:spcBef>
                <a:spcPts val="0"/>
              </a:spcBef>
              <a:spcAft>
                <a:spcPts val="0"/>
              </a:spcAft>
              <a:buSzPts val="5100"/>
              <a:buNone/>
              <a:defRPr sz="5100"/>
            </a:lvl2pPr>
            <a:lvl3pPr lvl="2" algn="ctr">
              <a:lnSpc>
                <a:spcPct val="100000"/>
              </a:lnSpc>
              <a:spcBef>
                <a:spcPts val="0"/>
              </a:spcBef>
              <a:spcAft>
                <a:spcPts val="0"/>
              </a:spcAft>
              <a:buSzPts val="5100"/>
              <a:buNone/>
              <a:defRPr sz="5100"/>
            </a:lvl3pPr>
            <a:lvl4pPr lvl="3" algn="ctr">
              <a:lnSpc>
                <a:spcPct val="100000"/>
              </a:lnSpc>
              <a:spcBef>
                <a:spcPts val="0"/>
              </a:spcBef>
              <a:spcAft>
                <a:spcPts val="0"/>
              </a:spcAft>
              <a:buSzPts val="5100"/>
              <a:buNone/>
              <a:defRPr sz="5100"/>
            </a:lvl4pPr>
            <a:lvl5pPr lvl="4" algn="ctr">
              <a:lnSpc>
                <a:spcPct val="100000"/>
              </a:lnSpc>
              <a:spcBef>
                <a:spcPts val="0"/>
              </a:spcBef>
              <a:spcAft>
                <a:spcPts val="0"/>
              </a:spcAft>
              <a:buSzPts val="5100"/>
              <a:buNone/>
              <a:defRPr sz="5100"/>
            </a:lvl5pPr>
            <a:lvl6pPr lvl="5" algn="ctr">
              <a:lnSpc>
                <a:spcPct val="100000"/>
              </a:lnSpc>
              <a:spcBef>
                <a:spcPts val="0"/>
              </a:spcBef>
              <a:spcAft>
                <a:spcPts val="0"/>
              </a:spcAft>
              <a:buSzPts val="5100"/>
              <a:buNone/>
              <a:defRPr sz="5100"/>
            </a:lvl6pPr>
            <a:lvl7pPr lvl="6" algn="ctr">
              <a:lnSpc>
                <a:spcPct val="100000"/>
              </a:lnSpc>
              <a:spcBef>
                <a:spcPts val="0"/>
              </a:spcBef>
              <a:spcAft>
                <a:spcPts val="0"/>
              </a:spcAft>
              <a:buSzPts val="5100"/>
              <a:buNone/>
              <a:defRPr sz="5100"/>
            </a:lvl7pPr>
            <a:lvl8pPr lvl="7" algn="ctr">
              <a:lnSpc>
                <a:spcPct val="100000"/>
              </a:lnSpc>
              <a:spcBef>
                <a:spcPts val="0"/>
              </a:spcBef>
              <a:spcAft>
                <a:spcPts val="0"/>
              </a:spcAft>
              <a:buSzPts val="5100"/>
              <a:buNone/>
              <a:defRPr sz="5100"/>
            </a:lvl8pPr>
            <a:lvl9pPr lvl="8" algn="ctr">
              <a:lnSpc>
                <a:spcPct val="100000"/>
              </a:lnSpc>
              <a:spcBef>
                <a:spcPts val="0"/>
              </a:spcBef>
              <a:spcAft>
                <a:spcPts val="0"/>
              </a:spcAft>
              <a:buSzPts val="5100"/>
              <a:buNone/>
              <a:defRPr sz="5100"/>
            </a:lvl9pPr>
          </a:lstStyle>
          <a:p/>
        </p:txBody>
      </p:sp>
      <p:sp>
        <p:nvSpPr>
          <p:cNvPr id="131" name="Google Shape;131;g2d76c452669_0_230"/>
          <p:cNvSpPr txBox="1"/>
          <p:nvPr>
            <p:ph idx="1" type="subTitle"/>
          </p:nvPr>
        </p:nvSpPr>
        <p:spPr>
          <a:xfrm>
            <a:off x="354000" y="3692001"/>
            <a:ext cx="5393700" cy="1794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2" name="Google Shape;132;g2d76c452669_0_230"/>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Char char="●"/>
              <a:defRPr>
                <a:solidFill>
                  <a:schemeClr val="lt1"/>
                </a:solidFill>
              </a:defRPr>
            </a:lvl1pPr>
            <a:lvl2pPr indent="-349250" lvl="1" marL="914400" algn="l">
              <a:lnSpc>
                <a:spcPct val="115000"/>
              </a:lnSpc>
              <a:spcBef>
                <a:spcPts val="0"/>
              </a:spcBef>
              <a:spcAft>
                <a:spcPts val="0"/>
              </a:spcAft>
              <a:buClr>
                <a:schemeClr val="lt1"/>
              </a:buClr>
              <a:buSzPts val="1900"/>
              <a:buChar char="○"/>
              <a:defRPr>
                <a:solidFill>
                  <a:schemeClr val="lt1"/>
                </a:solidFill>
              </a:defRPr>
            </a:lvl2pPr>
            <a:lvl3pPr indent="-349250" lvl="2" marL="1371600" algn="l">
              <a:lnSpc>
                <a:spcPct val="115000"/>
              </a:lnSpc>
              <a:spcBef>
                <a:spcPts val="0"/>
              </a:spcBef>
              <a:spcAft>
                <a:spcPts val="0"/>
              </a:spcAft>
              <a:buClr>
                <a:schemeClr val="lt1"/>
              </a:buClr>
              <a:buSzPts val="1900"/>
              <a:buChar char="■"/>
              <a:defRPr>
                <a:solidFill>
                  <a:schemeClr val="lt1"/>
                </a:solidFill>
              </a:defRPr>
            </a:lvl3pPr>
            <a:lvl4pPr indent="-349250" lvl="3" marL="1828800" algn="l">
              <a:lnSpc>
                <a:spcPct val="115000"/>
              </a:lnSpc>
              <a:spcBef>
                <a:spcPts val="0"/>
              </a:spcBef>
              <a:spcAft>
                <a:spcPts val="0"/>
              </a:spcAft>
              <a:buClr>
                <a:schemeClr val="lt1"/>
              </a:buClr>
              <a:buSzPts val="1900"/>
              <a:buChar char="●"/>
              <a:defRPr>
                <a:solidFill>
                  <a:schemeClr val="lt1"/>
                </a:solidFill>
              </a:defRPr>
            </a:lvl4pPr>
            <a:lvl5pPr indent="-349250" lvl="4" marL="2286000" algn="l">
              <a:lnSpc>
                <a:spcPct val="115000"/>
              </a:lnSpc>
              <a:spcBef>
                <a:spcPts val="0"/>
              </a:spcBef>
              <a:spcAft>
                <a:spcPts val="0"/>
              </a:spcAft>
              <a:buClr>
                <a:schemeClr val="lt1"/>
              </a:buClr>
              <a:buSzPts val="1900"/>
              <a:buChar char="○"/>
              <a:defRPr>
                <a:solidFill>
                  <a:schemeClr val="lt1"/>
                </a:solidFill>
              </a:defRPr>
            </a:lvl5pPr>
            <a:lvl6pPr indent="-349250" lvl="5" marL="2743200" algn="l">
              <a:lnSpc>
                <a:spcPct val="115000"/>
              </a:lnSpc>
              <a:spcBef>
                <a:spcPts val="0"/>
              </a:spcBef>
              <a:spcAft>
                <a:spcPts val="0"/>
              </a:spcAft>
              <a:buClr>
                <a:schemeClr val="lt1"/>
              </a:buClr>
              <a:buSzPts val="1900"/>
              <a:buChar char="■"/>
              <a:defRPr>
                <a:solidFill>
                  <a:schemeClr val="lt1"/>
                </a:solidFill>
              </a:defRPr>
            </a:lvl6pPr>
            <a:lvl7pPr indent="-349250" lvl="6" marL="3200400" algn="l">
              <a:lnSpc>
                <a:spcPct val="115000"/>
              </a:lnSpc>
              <a:spcBef>
                <a:spcPts val="0"/>
              </a:spcBef>
              <a:spcAft>
                <a:spcPts val="0"/>
              </a:spcAft>
              <a:buClr>
                <a:schemeClr val="lt1"/>
              </a:buClr>
              <a:buSzPts val="1900"/>
              <a:buChar char="●"/>
              <a:defRPr>
                <a:solidFill>
                  <a:schemeClr val="lt1"/>
                </a:solidFill>
              </a:defRPr>
            </a:lvl7pPr>
            <a:lvl8pPr indent="-349250" lvl="7" marL="3657600" algn="l">
              <a:lnSpc>
                <a:spcPct val="115000"/>
              </a:lnSpc>
              <a:spcBef>
                <a:spcPts val="0"/>
              </a:spcBef>
              <a:spcAft>
                <a:spcPts val="0"/>
              </a:spcAft>
              <a:buClr>
                <a:schemeClr val="lt1"/>
              </a:buClr>
              <a:buSzPts val="1900"/>
              <a:buChar char="○"/>
              <a:defRPr>
                <a:solidFill>
                  <a:schemeClr val="lt1"/>
                </a:solidFill>
              </a:defRPr>
            </a:lvl8pPr>
            <a:lvl9pPr indent="-349250" lvl="8" marL="4114800" algn="l">
              <a:lnSpc>
                <a:spcPct val="115000"/>
              </a:lnSpc>
              <a:spcBef>
                <a:spcPts val="0"/>
              </a:spcBef>
              <a:spcAft>
                <a:spcPts val="0"/>
              </a:spcAft>
              <a:buClr>
                <a:schemeClr val="lt1"/>
              </a:buClr>
              <a:buSzPts val="1900"/>
              <a:buChar char="■"/>
              <a:defRPr>
                <a:solidFill>
                  <a:schemeClr val="lt1"/>
                </a:solidFill>
              </a:defRPr>
            </a:lvl9pPr>
          </a:lstStyle>
          <a:p/>
        </p:txBody>
      </p:sp>
      <p:sp>
        <p:nvSpPr>
          <p:cNvPr id="133" name="Google Shape;133;g2d76c452669_0_230"/>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4" name="Shape 134"/>
        <p:cNvGrpSpPr/>
        <p:nvPr/>
      </p:nvGrpSpPr>
      <p:grpSpPr>
        <a:xfrm>
          <a:off x="0" y="0"/>
          <a:ext cx="0" cy="0"/>
          <a:chOff x="0" y="0"/>
          <a:chExt cx="0" cy="0"/>
        </a:xfrm>
      </p:grpSpPr>
      <p:sp>
        <p:nvSpPr>
          <p:cNvPr id="135" name="Google Shape;135;g2d76c452669_0_237"/>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800"/>
              <a:buNone/>
              <a:defRPr sz="2800"/>
            </a:lvl1pPr>
          </a:lstStyle>
          <a:p/>
        </p:txBody>
      </p:sp>
      <p:sp>
        <p:nvSpPr>
          <p:cNvPr id="136" name="Google Shape;136;g2d76c452669_0_237"/>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7" name="Shape 137"/>
        <p:cNvGrpSpPr/>
        <p:nvPr/>
      </p:nvGrpSpPr>
      <p:grpSpPr>
        <a:xfrm>
          <a:off x="0" y="0"/>
          <a:ext cx="0" cy="0"/>
          <a:chOff x="0" y="0"/>
          <a:chExt cx="0" cy="0"/>
        </a:xfrm>
      </p:grpSpPr>
      <p:sp>
        <p:nvSpPr>
          <p:cNvPr id="138" name="Google Shape;138;g2d76c452669_0_240"/>
          <p:cNvSpPr/>
          <p:nvPr/>
        </p:nvSpPr>
        <p:spPr>
          <a:xfrm>
            <a:off x="107600" y="3534800"/>
            <a:ext cx="11976900" cy="32157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 name="Google Shape;139;g2d76c452669_0_240"/>
          <p:cNvSpPr txBox="1"/>
          <p:nvPr>
            <p:ph hasCustomPrompt="1" type="title"/>
          </p:nvPr>
        </p:nvSpPr>
        <p:spPr>
          <a:xfrm>
            <a:off x="415600" y="990668"/>
            <a:ext cx="11360700" cy="2675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Font typeface="Arial"/>
              <a:buNone/>
              <a:defRPr sz="16000">
                <a:latin typeface="Arial"/>
                <a:ea typeface="Arial"/>
                <a:cs typeface="Arial"/>
                <a:sym typeface="Arial"/>
              </a:defRPr>
            </a:lvl1pPr>
            <a:lvl2pPr lvl="1" algn="ctr">
              <a:lnSpc>
                <a:spcPct val="100000"/>
              </a:lnSpc>
              <a:spcBef>
                <a:spcPts val="0"/>
              </a:spcBef>
              <a:spcAft>
                <a:spcPts val="0"/>
              </a:spcAft>
              <a:buSzPts val="16000"/>
              <a:buFont typeface="Arial"/>
              <a:buNone/>
              <a:defRPr sz="16000">
                <a:latin typeface="Arial"/>
                <a:ea typeface="Arial"/>
                <a:cs typeface="Arial"/>
                <a:sym typeface="Arial"/>
              </a:defRPr>
            </a:lvl2pPr>
            <a:lvl3pPr lvl="2" algn="ctr">
              <a:lnSpc>
                <a:spcPct val="100000"/>
              </a:lnSpc>
              <a:spcBef>
                <a:spcPts val="0"/>
              </a:spcBef>
              <a:spcAft>
                <a:spcPts val="0"/>
              </a:spcAft>
              <a:buSzPts val="16000"/>
              <a:buFont typeface="Arial"/>
              <a:buNone/>
              <a:defRPr sz="16000">
                <a:latin typeface="Arial"/>
                <a:ea typeface="Arial"/>
                <a:cs typeface="Arial"/>
                <a:sym typeface="Arial"/>
              </a:defRPr>
            </a:lvl3pPr>
            <a:lvl4pPr lvl="3" algn="ctr">
              <a:lnSpc>
                <a:spcPct val="100000"/>
              </a:lnSpc>
              <a:spcBef>
                <a:spcPts val="0"/>
              </a:spcBef>
              <a:spcAft>
                <a:spcPts val="0"/>
              </a:spcAft>
              <a:buSzPts val="16000"/>
              <a:buFont typeface="Arial"/>
              <a:buNone/>
              <a:defRPr sz="16000">
                <a:latin typeface="Arial"/>
                <a:ea typeface="Arial"/>
                <a:cs typeface="Arial"/>
                <a:sym typeface="Arial"/>
              </a:defRPr>
            </a:lvl4pPr>
            <a:lvl5pPr lvl="4" algn="ctr">
              <a:lnSpc>
                <a:spcPct val="100000"/>
              </a:lnSpc>
              <a:spcBef>
                <a:spcPts val="0"/>
              </a:spcBef>
              <a:spcAft>
                <a:spcPts val="0"/>
              </a:spcAft>
              <a:buSzPts val="16000"/>
              <a:buFont typeface="Arial"/>
              <a:buNone/>
              <a:defRPr sz="16000">
                <a:latin typeface="Arial"/>
                <a:ea typeface="Arial"/>
                <a:cs typeface="Arial"/>
                <a:sym typeface="Arial"/>
              </a:defRPr>
            </a:lvl5pPr>
            <a:lvl6pPr lvl="5" algn="ctr">
              <a:lnSpc>
                <a:spcPct val="100000"/>
              </a:lnSpc>
              <a:spcBef>
                <a:spcPts val="0"/>
              </a:spcBef>
              <a:spcAft>
                <a:spcPts val="0"/>
              </a:spcAft>
              <a:buSzPts val="16000"/>
              <a:buFont typeface="Arial"/>
              <a:buNone/>
              <a:defRPr sz="16000">
                <a:latin typeface="Arial"/>
                <a:ea typeface="Arial"/>
                <a:cs typeface="Arial"/>
                <a:sym typeface="Arial"/>
              </a:defRPr>
            </a:lvl6pPr>
            <a:lvl7pPr lvl="6" algn="ctr">
              <a:lnSpc>
                <a:spcPct val="100000"/>
              </a:lnSpc>
              <a:spcBef>
                <a:spcPts val="0"/>
              </a:spcBef>
              <a:spcAft>
                <a:spcPts val="0"/>
              </a:spcAft>
              <a:buSzPts val="16000"/>
              <a:buFont typeface="Arial"/>
              <a:buNone/>
              <a:defRPr sz="16000">
                <a:latin typeface="Arial"/>
                <a:ea typeface="Arial"/>
                <a:cs typeface="Arial"/>
                <a:sym typeface="Arial"/>
              </a:defRPr>
            </a:lvl7pPr>
            <a:lvl8pPr lvl="7" algn="ctr">
              <a:lnSpc>
                <a:spcPct val="100000"/>
              </a:lnSpc>
              <a:spcBef>
                <a:spcPts val="0"/>
              </a:spcBef>
              <a:spcAft>
                <a:spcPts val="0"/>
              </a:spcAft>
              <a:buSzPts val="16000"/>
              <a:buFont typeface="Arial"/>
              <a:buNone/>
              <a:defRPr sz="16000">
                <a:latin typeface="Arial"/>
                <a:ea typeface="Arial"/>
                <a:cs typeface="Arial"/>
                <a:sym typeface="Arial"/>
              </a:defRPr>
            </a:lvl8pPr>
            <a:lvl9pPr lvl="8" algn="ctr">
              <a:lnSpc>
                <a:spcPct val="100000"/>
              </a:lnSpc>
              <a:spcBef>
                <a:spcPts val="0"/>
              </a:spcBef>
              <a:spcAft>
                <a:spcPts val="0"/>
              </a:spcAft>
              <a:buSzPts val="16000"/>
              <a:buFont typeface="Arial"/>
              <a:buNone/>
              <a:defRPr sz="16000">
                <a:latin typeface="Arial"/>
                <a:ea typeface="Arial"/>
                <a:cs typeface="Arial"/>
                <a:sym typeface="Arial"/>
              </a:defRPr>
            </a:lvl9pPr>
          </a:lstStyle>
          <a:p>
            <a:r>
              <a:t>xx%</a:t>
            </a:r>
          </a:p>
        </p:txBody>
      </p:sp>
      <p:sp>
        <p:nvSpPr>
          <p:cNvPr id="140" name="Google Shape;140;g2d76c452669_0_240"/>
          <p:cNvSpPr txBox="1"/>
          <p:nvPr>
            <p:ph idx="1" type="body"/>
          </p:nvPr>
        </p:nvSpPr>
        <p:spPr>
          <a:xfrm>
            <a:off x="415600" y="3793576"/>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Clr>
                <a:schemeClr val="lt1"/>
              </a:buClr>
              <a:buSzPts val="2400"/>
              <a:buChar char="●"/>
              <a:defRPr>
                <a:solidFill>
                  <a:schemeClr val="lt1"/>
                </a:solidFill>
              </a:defRPr>
            </a:lvl1pPr>
            <a:lvl2pPr indent="-349250" lvl="1" marL="914400" algn="ctr">
              <a:lnSpc>
                <a:spcPct val="115000"/>
              </a:lnSpc>
              <a:spcBef>
                <a:spcPts val="0"/>
              </a:spcBef>
              <a:spcAft>
                <a:spcPts val="0"/>
              </a:spcAft>
              <a:buClr>
                <a:schemeClr val="lt1"/>
              </a:buClr>
              <a:buSzPts val="1900"/>
              <a:buChar char="○"/>
              <a:defRPr>
                <a:solidFill>
                  <a:schemeClr val="lt1"/>
                </a:solidFill>
              </a:defRPr>
            </a:lvl2pPr>
            <a:lvl3pPr indent="-349250" lvl="2" marL="1371600" algn="ctr">
              <a:lnSpc>
                <a:spcPct val="115000"/>
              </a:lnSpc>
              <a:spcBef>
                <a:spcPts val="0"/>
              </a:spcBef>
              <a:spcAft>
                <a:spcPts val="0"/>
              </a:spcAft>
              <a:buClr>
                <a:schemeClr val="lt1"/>
              </a:buClr>
              <a:buSzPts val="1900"/>
              <a:buChar char="■"/>
              <a:defRPr>
                <a:solidFill>
                  <a:schemeClr val="lt1"/>
                </a:solidFill>
              </a:defRPr>
            </a:lvl3pPr>
            <a:lvl4pPr indent="-349250" lvl="3" marL="1828800" algn="ctr">
              <a:lnSpc>
                <a:spcPct val="115000"/>
              </a:lnSpc>
              <a:spcBef>
                <a:spcPts val="0"/>
              </a:spcBef>
              <a:spcAft>
                <a:spcPts val="0"/>
              </a:spcAft>
              <a:buClr>
                <a:schemeClr val="lt1"/>
              </a:buClr>
              <a:buSzPts val="1900"/>
              <a:buChar char="●"/>
              <a:defRPr>
                <a:solidFill>
                  <a:schemeClr val="lt1"/>
                </a:solidFill>
              </a:defRPr>
            </a:lvl4pPr>
            <a:lvl5pPr indent="-349250" lvl="4" marL="2286000" algn="ctr">
              <a:lnSpc>
                <a:spcPct val="115000"/>
              </a:lnSpc>
              <a:spcBef>
                <a:spcPts val="0"/>
              </a:spcBef>
              <a:spcAft>
                <a:spcPts val="0"/>
              </a:spcAft>
              <a:buClr>
                <a:schemeClr val="lt1"/>
              </a:buClr>
              <a:buSzPts val="1900"/>
              <a:buChar char="○"/>
              <a:defRPr>
                <a:solidFill>
                  <a:schemeClr val="lt1"/>
                </a:solidFill>
              </a:defRPr>
            </a:lvl5pPr>
            <a:lvl6pPr indent="-349250" lvl="5" marL="2743200" algn="ctr">
              <a:lnSpc>
                <a:spcPct val="115000"/>
              </a:lnSpc>
              <a:spcBef>
                <a:spcPts val="0"/>
              </a:spcBef>
              <a:spcAft>
                <a:spcPts val="0"/>
              </a:spcAft>
              <a:buClr>
                <a:schemeClr val="lt1"/>
              </a:buClr>
              <a:buSzPts val="1900"/>
              <a:buChar char="■"/>
              <a:defRPr>
                <a:solidFill>
                  <a:schemeClr val="lt1"/>
                </a:solidFill>
              </a:defRPr>
            </a:lvl6pPr>
            <a:lvl7pPr indent="-349250" lvl="6" marL="3200400" algn="ctr">
              <a:lnSpc>
                <a:spcPct val="115000"/>
              </a:lnSpc>
              <a:spcBef>
                <a:spcPts val="0"/>
              </a:spcBef>
              <a:spcAft>
                <a:spcPts val="0"/>
              </a:spcAft>
              <a:buClr>
                <a:schemeClr val="lt1"/>
              </a:buClr>
              <a:buSzPts val="1900"/>
              <a:buChar char="●"/>
              <a:defRPr>
                <a:solidFill>
                  <a:schemeClr val="lt1"/>
                </a:solidFill>
              </a:defRPr>
            </a:lvl7pPr>
            <a:lvl8pPr indent="-349250" lvl="7" marL="3657600" algn="ctr">
              <a:lnSpc>
                <a:spcPct val="115000"/>
              </a:lnSpc>
              <a:spcBef>
                <a:spcPts val="0"/>
              </a:spcBef>
              <a:spcAft>
                <a:spcPts val="0"/>
              </a:spcAft>
              <a:buClr>
                <a:schemeClr val="lt1"/>
              </a:buClr>
              <a:buSzPts val="1900"/>
              <a:buChar char="○"/>
              <a:defRPr>
                <a:solidFill>
                  <a:schemeClr val="lt1"/>
                </a:solidFill>
              </a:defRPr>
            </a:lvl8pPr>
            <a:lvl9pPr indent="-349250" lvl="8" marL="4114800" algn="ctr">
              <a:lnSpc>
                <a:spcPct val="115000"/>
              </a:lnSpc>
              <a:spcBef>
                <a:spcPts val="0"/>
              </a:spcBef>
              <a:spcAft>
                <a:spcPts val="0"/>
              </a:spcAft>
              <a:buClr>
                <a:schemeClr val="lt1"/>
              </a:buClr>
              <a:buSzPts val="1900"/>
              <a:buChar char="■"/>
              <a:defRPr>
                <a:solidFill>
                  <a:schemeClr val="lt1"/>
                </a:solidFill>
              </a:defRPr>
            </a:lvl9pPr>
          </a:lstStyle>
          <a:p/>
        </p:txBody>
      </p:sp>
      <p:sp>
        <p:nvSpPr>
          <p:cNvPr id="141" name="Google Shape;141;g2d76c452669_0_240"/>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ive Title">
  <p:cSld name="TITLE_1">
    <p:spTree>
      <p:nvGrpSpPr>
        <p:cNvPr id="142" name="Shape 142"/>
        <p:cNvGrpSpPr/>
        <p:nvPr/>
      </p:nvGrpSpPr>
      <p:grpSpPr>
        <a:xfrm>
          <a:off x="0" y="0"/>
          <a:ext cx="0" cy="0"/>
          <a:chOff x="0" y="0"/>
          <a:chExt cx="0" cy="0"/>
        </a:xfrm>
      </p:grpSpPr>
      <p:pic>
        <p:nvPicPr>
          <p:cNvPr id="143" name="Google Shape;143;g2d76c452669_0_245"/>
          <p:cNvPicPr preferRelativeResize="0"/>
          <p:nvPr/>
        </p:nvPicPr>
        <p:blipFill rotWithShape="1">
          <a:blip r:embed="rId2">
            <a:alphaModFix/>
          </a:blip>
          <a:srcRect b="0" l="0" r="0" t="0"/>
          <a:stretch/>
        </p:blipFill>
        <p:spPr>
          <a:xfrm>
            <a:off x="-197633" y="-22232"/>
            <a:ext cx="12389632" cy="6969148"/>
          </a:xfrm>
          <a:prstGeom prst="rect">
            <a:avLst/>
          </a:prstGeom>
          <a:noFill/>
          <a:ln>
            <a:noFill/>
          </a:ln>
        </p:spPr>
      </p:pic>
      <p:pic>
        <p:nvPicPr>
          <p:cNvPr id="144" name="Google Shape;144;g2d76c452669_0_245"/>
          <p:cNvPicPr preferRelativeResize="0"/>
          <p:nvPr/>
        </p:nvPicPr>
        <p:blipFill rotWithShape="1">
          <a:blip r:embed="rId3">
            <a:alphaModFix/>
          </a:blip>
          <a:srcRect b="0" l="0" r="0" t="0"/>
          <a:stretch/>
        </p:blipFill>
        <p:spPr>
          <a:xfrm>
            <a:off x="-197633" y="-111167"/>
            <a:ext cx="12583132" cy="7078034"/>
          </a:xfrm>
          <a:prstGeom prst="rect">
            <a:avLst/>
          </a:prstGeom>
          <a:noFill/>
          <a:ln>
            <a:noFill/>
          </a:ln>
        </p:spPr>
      </p:pic>
      <p:sp>
        <p:nvSpPr>
          <p:cNvPr id="145" name="Google Shape;145;g2d76c452669_0_245"/>
          <p:cNvSpPr txBox="1"/>
          <p:nvPr>
            <p:ph type="ctrTitle"/>
          </p:nvPr>
        </p:nvSpPr>
        <p:spPr>
          <a:xfrm>
            <a:off x="413544" y="2890433"/>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Clr>
                <a:srgbClr val="FFFFFF"/>
              </a:buClr>
              <a:buSzPts val="6900"/>
              <a:buFont typeface="Open Sans"/>
              <a:buNone/>
              <a:defRPr sz="6900">
                <a:solidFill>
                  <a:srgbClr val="FFFFFF"/>
                </a:solidFill>
                <a:latin typeface="Open Sans"/>
                <a:ea typeface="Open Sans"/>
                <a:cs typeface="Open Sans"/>
                <a:sym typeface="Open Sans"/>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46" name="Google Shape;146;g2d76c452669_0_245"/>
          <p:cNvSpPr txBox="1"/>
          <p:nvPr>
            <p:ph idx="1" type="subTitle"/>
          </p:nvPr>
        </p:nvSpPr>
        <p:spPr>
          <a:xfrm>
            <a:off x="413533" y="56272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rgbClr val="FFFFFF"/>
              </a:buClr>
              <a:buSzPts val="3700"/>
              <a:buFont typeface="Open Sans"/>
              <a:buNone/>
              <a:defRPr sz="3700">
                <a:solidFill>
                  <a:srgbClr val="FFFFFF"/>
                </a:solidFill>
                <a:latin typeface="Open Sans"/>
                <a:ea typeface="Open Sans"/>
                <a:cs typeface="Open Sans"/>
                <a:sym typeface="Open Sans"/>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47" name="Google Shape;147;g2d76c452669_0_245"/>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48" name="Google Shape;148;g2d76c452669_0_245"/>
          <p:cNvPicPr preferRelativeResize="0"/>
          <p:nvPr/>
        </p:nvPicPr>
        <p:blipFill rotWithShape="1">
          <a:blip r:embed="rId4">
            <a:alphaModFix/>
          </a:blip>
          <a:srcRect b="169" l="0" r="0" t="159"/>
          <a:stretch/>
        </p:blipFill>
        <p:spPr>
          <a:xfrm>
            <a:off x="5014143" y="1195976"/>
            <a:ext cx="1966100" cy="2082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9" name="Shape 149"/>
        <p:cNvGrpSpPr/>
        <p:nvPr/>
      </p:nvGrpSpPr>
      <p:grpSpPr>
        <a:xfrm>
          <a:off x="0" y="0"/>
          <a:ext cx="0" cy="0"/>
          <a:chOff x="0" y="0"/>
          <a:chExt cx="0" cy="0"/>
        </a:xfrm>
      </p:grpSpPr>
      <p:sp>
        <p:nvSpPr>
          <p:cNvPr id="150" name="Google Shape;150;g2d76c452669_0_2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51" name="Google Shape;151;g2d76c452669_0_25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152" name="Google Shape;152;g2d76c452669_0_25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153" name="Google Shape;153;g2d76c452669_0_25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54" name="Google Shape;154;g2d76c452669_0_25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55" name="Google Shape;155;g2d76c452669_0_25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56" name="Shape 156"/>
        <p:cNvGrpSpPr/>
        <p:nvPr/>
      </p:nvGrpSpPr>
      <p:grpSpPr>
        <a:xfrm>
          <a:off x="0" y="0"/>
          <a:ext cx="0" cy="0"/>
          <a:chOff x="0" y="0"/>
          <a:chExt cx="0" cy="0"/>
        </a:xfrm>
      </p:grpSpPr>
      <p:sp>
        <p:nvSpPr>
          <p:cNvPr id="157" name="Google Shape;157;g3ddcafc9b37_5_55"/>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8" name="Google Shape;158;g3ddcafc9b37_5_55"/>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59" name="Google Shape;159;g3ddcafc9b37_5_5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6" name="Shape 166"/>
        <p:cNvGrpSpPr/>
        <p:nvPr/>
      </p:nvGrpSpPr>
      <p:grpSpPr>
        <a:xfrm>
          <a:off x="0" y="0"/>
          <a:ext cx="0" cy="0"/>
          <a:chOff x="0" y="0"/>
          <a:chExt cx="0" cy="0"/>
        </a:xfrm>
      </p:grpSpPr>
      <p:sp>
        <p:nvSpPr>
          <p:cNvPr id="167" name="Google Shape;167;g3df223a256e_0_5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g3df223a256e_0_5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g3df223a256e_0_5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0" name="Shape 170"/>
        <p:cNvGrpSpPr/>
        <p:nvPr/>
      </p:nvGrpSpPr>
      <p:grpSpPr>
        <a:xfrm>
          <a:off x="0" y="0"/>
          <a:ext cx="0" cy="0"/>
          <a:chOff x="0" y="0"/>
          <a:chExt cx="0" cy="0"/>
        </a:xfrm>
      </p:grpSpPr>
      <p:sp>
        <p:nvSpPr>
          <p:cNvPr id="171" name="Google Shape;171;g3df223a256e_0_59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g3df223a256e_0_59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73" name="Google Shape;173;g3df223a256e_0_59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g3df223a256e_0_59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g3df223a256e_0_5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6" name="Shape 176"/>
        <p:cNvGrpSpPr/>
        <p:nvPr/>
      </p:nvGrpSpPr>
      <p:grpSpPr>
        <a:xfrm>
          <a:off x="0" y="0"/>
          <a:ext cx="0" cy="0"/>
          <a:chOff x="0" y="0"/>
          <a:chExt cx="0" cy="0"/>
        </a:xfrm>
      </p:grpSpPr>
      <p:sp>
        <p:nvSpPr>
          <p:cNvPr id="177" name="Google Shape;177;g3df223a256e_0_6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g3df223a256e_0_60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9" name="Google Shape;179;g3df223a256e_0_60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g3df223a256e_0_60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g3df223a256e_0_6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2" name="Shape 182"/>
        <p:cNvGrpSpPr/>
        <p:nvPr/>
      </p:nvGrpSpPr>
      <p:grpSpPr>
        <a:xfrm>
          <a:off x="0" y="0"/>
          <a:ext cx="0" cy="0"/>
          <a:chOff x="0" y="0"/>
          <a:chExt cx="0" cy="0"/>
        </a:xfrm>
      </p:grpSpPr>
      <p:sp>
        <p:nvSpPr>
          <p:cNvPr id="183" name="Google Shape;183;g3df223a256e_0_60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g3df223a256e_0_60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85" name="Google Shape;185;g3df223a256e_0_60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g3df223a256e_0_60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g3df223a256e_0_60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8" name="Shape 188"/>
        <p:cNvGrpSpPr/>
        <p:nvPr/>
      </p:nvGrpSpPr>
      <p:grpSpPr>
        <a:xfrm>
          <a:off x="0" y="0"/>
          <a:ext cx="0" cy="0"/>
          <a:chOff x="0" y="0"/>
          <a:chExt cx="0" cy="0"/>
        </a:xfrm>
      </p:grpSpPr>
      <p:sp>
        <p:nvSpPr>
          <p:cNvPr id="189" name="Google Shape;189;g3df223a256e_0_6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g3df223a256e_0_612"/>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91" name="Google Shape;191;g3df223a256e_0_612"/>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92" name="Google Shape;192;g3df223a256e_0_6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g3df223a256e_0_6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g3df223a256e_0_6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5" name="Shape 195"/>
        <p:cNvGrpSpPr/>
        <p:nvPr/>
      </p:nvGrpSpPr>
      <p:grpSpPr>
        <a:xfrm>
          <a:off x="0" y="0"/>
          <a:ext cx="0" cy="0"/>
          <a:chOff x="0" y="0"/>
          <a:chExt cx="0" cy="0"/>
        </a:xfrm>
      </p:grpSpPr>
      <p:sp>
        <p:nvSpPr>
          <p:cNvPr id="196" name="Google Shape;196;g3df223a256e_0_6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g3df223a256e_0_6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98" name="Google Shape;198;g3df223a256e_0_6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99" name="Google Shape;199;g3df223a256e_0_6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00" name="Google Shape;200;g3df223a256e_0_6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01" name="Google Shape;201;g3df223a256e_0_6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g3df223a256e_0_6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g3df223a256e_0_6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g3df223a256e_0_6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g3df223a256e_0_6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g3df223a256e_0_6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g3df223a256e_0_6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9" name="Shape 209"/>
        <p:cNvGrpSpPr/>
        <p:nvPr/>
      </p:nvGrpSpPr>
      <p:grpSpPr>
        <a:xfrm>
          <a:off x="0" y="0"/>
          <a:ext cx="0" cy="0"/>
          <a:chOff x="0" y="0"/>
          <a:chExt cx="0" cy="0"/>
        </a:xfrm>
      </p:grpSpPr>
      <p:sp>
        <p:nvSpPr>
          <p:cNvPr id="210" name="Google Shape;210;g3df223a256e_0_633"/>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g3df223a256e_0_633"/>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12" name="Google Shape;212;g3df223a256e_0_633"/>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13" name="Google Shape;213;g3df223a256e_0_63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g3df223a256e_0_63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g3df223a256e_0_6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6" name="Shape 216"/>
        <p:cNvGrpSpPr/>
        <p:nvPr/>
      </p:nvGrpSpPr>
      <p:grpSpPr>
        <a:xfrm>
          <a:off x="0" y="0"/>
          <a:ext cx="0" cy="0"/>
          <a:chOff x="0" y="0"/>
          <a:chExt cx="0" cy="0"/>
        </a:xfrm>
      </p:grpSpPr>
      <p:sp>
        <p:nvSpPr>
          <p:cNvPr id="217" name="Google Shape;217;g3df223a256e_0_640"/>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g3df223a256e_0_640"/>
          <p:cNvSpPr/>
          <p:nvPr>
            <p:ph idx="2" type="pic"/>
          </p:nvPr>
        </p:nvSpPr>
        <p:spPr>
          <a:xfrm>
            <a:off x="1792288" y="612775"/>
            <a:ext cx="5486400" cy="4114800"/>
          </a:xfrm>
          <a:prstGeom prst="rect">
            <a:avLst/>
          </a:prstGeom>
          <a:noFill/>
          <a:ln>
            <a:noFill/>
          </a:ln>
        </p:spPr>
      </p:sp>
      <p:sp>
        <p:nvSpPr>
          <p:cNvPr id="219" name="Google Shape;219;g3df223a256e_0_640"/>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20" name="Google Shape;220;g3df223a256e_0_64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g3df223a256e_0_64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g3df223a256e_0_64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3" name="Shape 223"/>
        <p:cNvGrpSpPr/>
        <p:nvPr/>
      </p:nvGrpSpPr>
      <p:grpSpPr>
        <a:xfrm>
          <a:off x="0" y="0"/>
          <a:ext cx="0" cy="0"/>
          <a:chOff x="0" y="0"/>
          <a:chExt cx="0" cy="0"/>
        </a:xfrm>
      </p:grpSpPr>
      <p:sp>
        <p:nvSpPr>
          <p:cNvPr id="224" name="Google Shape;224;g3df223a256e_0_6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g3df223a256e_0_647"/>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6" name="Google Shape;226;g3df223a256e_0_64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g3df223a256e_0_64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g3df223a256e_0_64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9" name="Shape 229"/>
        <p:cNvGrpSpPr/>
        <p:nvPr/>
      </p:nvGrpSpPr>
      <p:grpSpPr>
        <a:xfrm>
          <a:off x="0" y="0"/>
          <a:ext cx="0" cy="0"/>
          <a:chOff x="0" y="0"/>
          <a:chExt cx="0" cy="0"/>
        </a:xfrm>
      </p:grpSpPr>
      <p:sp>
        <p:nvSpPr>
          <p:cNvPr id="230" name="Google Shape;230;g3df223a256e_0_653"/>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g3df223a256e_0_653"/>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2" name="Google Shape;232;g3df223a256e_0_6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g3df223a256e_0_6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g3df223a256e_0_6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1" name="Shape 241"/>
        <p:cNvGrpSpPr/>
        <p:nvPr/>
      </p:nvGrpSpPr>
      <p:grpSpPr>
        <a:xfrm>
          <a:off x="0" y="0"/>
          <a:ext cx="0" cy="0"/>
          <a:chOff x="0" y="0"/>
          <a:chExt cx="0" cy="0"/>
        </a:xfrm>
      </p:grpSpPr>
      <p:sp>
        <p:nvSpPr>
          <p:cNvPr id="242" name="Google Shape;242;g3e0bc0d6b01_7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g3e0bc0d6b01_7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 name="Google Shape;244;g3e0bc0d6b01_7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g3e0bc0d6b01_7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g3e0bc0d6b01_7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7" name="Shape 247"/>
        <p:cNvGrpSpPr/>
        <p:nvPr/>
      </p:nvGrpSpPr>
      <p:grpSpPr>
        <a:xfrm>
          <a:off x="0" y="0"/>
          <a:ext cx="0" cy="0"/>
          <a:chOff x="0" y="0"/>
          <a:chExt cx="0" cy="0"/>
        </a:xfrm>
      </p:grpSpPr>
      <p:sp>
        <p:nvSpPr>
          <p:cNvPr id="248" name="Google Shape;248;g3e0bc0d6b01_7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g3e0bc0d6b01_7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g3e0bc0d6b01_7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g3e0bc0d6b01_7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g3e0bc0d6b01_7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3" name="Shape 253"/>
        <p:cNvGrpSpPr/>
        <p:nvPr/>
      </p:nvGrpSpPr>
      <p:grpSpPr>
        <a:xfrm>
          <a:off x="0" y="0"/>
          <a:ext cx="0" cy="0"/>
          <a:chOff x="0" y="0"/>
          <a:chExt cx="0" cy="0"/>
        </a:xfrm>
      </p:grpSpPr>
      <p:sp>
        <p:nvSpPr>
          <p:cNvPr id="254" name="Google Shape;254;g3e0bc0d6b01_7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g3e0bc0d6b01_7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56" name="Google Shape;256;g3e0bc0d6b01_7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g3e0bc0d6b01_7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g3e0bc0d6b01_7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9" name="Shape 259"/>
        <p:cNvGrpSpPr/>
        <p:nvPr/>
      </p:nvGrpSpPr>
      <p:grpSpPr>
        <a:xfrm>
          <a:off x="0" y="0"/>
          <a:ext cx="0" cy="0"/>
          <a:chOff x="0" y="0"/>
          <a:chExt cx="0" cy="0"/>
        </a:xfrm>
      </p:grpSpPr>
      <p:sp>
        <p:nvSpPr>
          <p:cNvPr id="260" name="Google Shape;260;g3e0bc0d6b01_7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g3e0bc0d6b01_7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g3e0bc0d6b01_7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g3e0bc0d6b01_7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g3e0bc0d6b01_7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g3e0bc0d6b01_7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6" name="Shape 266"/>
        <p:cNvGrpSpPr/>
        <p:nvPr/>
      </p:nvGrpSpPr>
      <p:grpSpPr>
        <a:xfrm>
          <a:off x="0" y="0"/>
          <a:ext cx="0" cy="0"/>
          <a:chOff x="0" y="0"/>
          <a:chExt cx="0" cy="0"/>
        </a:xfrm>
      </p:grpSpPr>
      <p:sp>
        <p:nvSpPr>
          <p:cNvPr id="267" name="Google Shape;267;g3e0bc0d6b01_7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g3e0bc0d6b01_7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9" name="Google Shape;269;g3e0bc0d6b01_7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g3e0bc0d6b01_7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1" name="Google Shape;271;g3e0bc0d6b01_7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g3e0bc0d6b01_7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g3e0bc0d6b01_7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g3e0bc0d6b01_7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5" name="Shape 275"/>
        <p:cNvGrpSpPr/>
        <p:nvPr/>
      </p:nvGrpSpPr>
      <p:grpSpPr>
        <a:xfrm>
          <a:off x="0" y="0"/>
          <a:ext cx="0" cy="0"/>
          <a:chOff x="0" y="0"/>
          <a:chExt cx="0" cy="0"/>
        </a:xfrm>
      </p:grpSpPr>
      <p:sp>
        <p:nvSpPr>
          <p:cNvPr id="276" name="Google Shape;276;g3e0bc0d6b01_7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g3e0bc0d6b01_7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g3e0bc0d6b01_7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g3e0bc0d6b01_7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0" name="Shape 280"/>
        <p:cNvGrpSpPr/>
        <p:nvPr/>
      </p:nvGrpSpPr>
      <p:grpSpPr>
        <a:xfrm>
          <a:off x="0" y="0"/>
          <a:ext cx="0" cy="0"/>
          <a:chOff x="0" y="0"/>
          <a:chExt cx="0" cy="0"/>
        </a:xfrm>
      </p:grpSpPr>
      <p:sp>
        <p:nvSpPr>
          <p:cNvPr id="281" name="Google Shape;281;g3e0bc0d6b01_7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g3e0bc0d6b01_7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g3e0bc0d6b01_7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4" name="Shape 284"/>
        <p:cNvGrpSpPr/>
        <p:nvPr/>
      </p:nvGrpSpPr>
      <p:grpSpPr>
        <a:xfrm>
          <a:off x="0" y="0"/>
          <a:ext cx="0" cy="0"/>
          <a:chOff x="0" y="0"/>
          <a:chExt cx="0" cy="0"/>
        </a:xfrm>
      </p:grpSpPr>
      <p:sp>
        <p:nvSpPr>
          <p:cNvPr id="285" name="Google Shape;285;g3e0bc0d6b01_7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g3e0bc0d6b01_7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7" name="Google Shape;287;g3e0bc0d6b01_7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 name="Google Shape;288;g3e0bc0d6b01_7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g3e0bc0d6b01_7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g3e0bc0d6b01_7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1" name="Shape 291"/>
        <p:cNvGrpSpPr/>
        <p:nvPr/>
      </p:nvGrpSpPr>
      <p:grpSpPr>
        <a:xfrm>
          <a:off x="0" y="0"/>
          <a:ext cx="0" cy="0"/>
          <a:chOff x="0" y="0"/>
          <a:chExt cx="0" cy="0"/>
        </a:xfrm>
      </p:grpSpPr>
      <p:sp>
        <p:nvSpPr>
          <p:cNvPr id="292" name="Google Shape;292;g3e0bc0d6b01_7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g3e0bc0d6b01_7_56"/>
          <p:cNvSpPr/>
          <p:nvPr>
            <p:ph idx="2" type="pic"/>
          </p:nvPr>
        </p:nvSpPr>
        <p:spPr>
          <a:xfrm>
            <a:off x="5183188" y="987425"/>
            <a:ext cx="6172200" cy="4873625"/>
          </a:xfrm>
          <a:prstGeom prst="rect">
            <a:avLst/>
          </a:prstGeom>
          <a:noFill/>
          <a:ln>
            <a:noFill/>
          </a:ln>
        </p:spPr>
      </p:sp>
      <p:sp>
        <p:nvSpPr>
          <p:cNvPr id="294" name="Google Shape;294;g3e0bc0d6b01_7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5" name="Google Shape;295;g3e0bc0d6b01_7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g3e0bc0d6b01_7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g3e0bc0d6b01_7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8" name="Shape 298"/>
        <p:cNvGrpSpPr/>
        <p:nvPr/>
      </p:nvGrpSpPr>
      <p:grpSpPr>
        <a:xfrm>
          <a:off x="0" y="0"/>
          <a:ext cx="0" cy="0"/>
          <a:chOff x="0" y="0"/>
          <a:chExt cx="0" cy="0"/>
        </a:xfrm>
      </p:grpSpPr>
      <p:sp>
        <p:nvSpPr>
          <p:cNvPr id="299" name="Google Shape;299;g3e0bc0d6b01_7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 name="Google Shape;300;g3e0bc0d6b01_7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g3e0bc0d6b01_7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g3e0bc0d6b01_7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g3e0bc0d6b01_7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4" name="Shape 304"/>
        <p:cNvGrpSpPr/>
        <p:nvPr/>
      </p:nvGrpSpPr>
      <p:grpSpPr>
        <a:xfrm>
          <a:off x="0" y="0"/>
          <a:ext cx="0" cy="0"/>
          <a:chOff x="0" y="0"/>
          <a:chExt cx="0" cy="0"/>
        </a:xfrm>
      </p:grpSpPr>
      <p:sp>
        <p:nvSpPr>
          <p:cNvPr id="305" name="Google Shape;305;g3e0bc0d6b01_7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g3e0bc0d6b01_7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g3e0bc0d6b01_7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g3e0bc0d6b01_7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g3e0bc0d6b01_7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6" name="Shape 316"/>
        <p:cNvGrpSpPr/>
        <p:nvPr/>
      </p:nvGrpSpPr>
      <p:grpSpPr>
        <a:xfrm>
          <a:off x="0" y="0"/>
          <a:ext cx="0" cy="0"/>
          <a:chOff x="0" y="0"/>
          <a:chExt cx="0" cy="0"/>
        </a:xfrm>
      </p:grpSpPr>
      <p:sp>
        <p:nvSpPr>
          <p:cNvPr id="317" name="Google Shape;317;g3e0bc0d6b01_23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g3e0bc0d6b01_23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g3e0bc0d6b01_23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40"/>
          <p:cNvSpPr txBox="1"/>
          <p:nvPr>
            <p:ph type="title"/>
          </p:nvPr>
        </p:nvSpPr>
        <p:spPr>
          <a:xfrm>
            <a:off x="415600" y="593367"/>
            <a:ext cx="11360700" cy="8313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38" name="Google Shape;38;p4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 name="Google Shape;39;p4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0" name="Google Shape;40;p40"/>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0" name="Shape 320"/>
        <p:cNvGrpSpPr/>
        <p:nvPr/>
      </p:nvGrpSpPr>
      <p:grpSpPr>
        <a:xfrm>
          <a:off x="0" y="0"/>
          <a:ext cx="0" cy="0"/>
          <a:chOff x="0" y="0"/>
          <a:chExt cx="0" cy="0"/>
        </a:xfrm>
      </p:grpSpPr>
      <p:sp>
        <p:nvSpPr>
          <p:cNvPr id="321" name="Google Shape;321;g3e0bc0d6b01_23_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 name="Google Shape;322;g3e0bc0d6b01_23_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3" name="Google Shape;323;g3e0bc0d6b01_23_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g3e0bc0d6b01_23_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g3e0bc0d6b01_23_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6" name="Shape 326"/>
        <p:cNvGrpSpPr/>
        <p:nvPr/>
      </p:nvGrpSpPr>
      <p:grpSpPr>
        <a:xfrm>
          <a:off x="0" y="0"/>
          <a:ext cx="0" cy="0"/>
          <a:chOff x="0" y="0"/>
          <a:chExt cx="0" cy="0"/>
        </a:xfrm>
      </p:grpSpPr>
      <p:sp>
        <p:nvSpPr>
          <p:cNvPr id="327" name="Google Shape;327;g3e0bc0d6b01_23_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g3e0bc0d6b01_23_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g3e0bc0d6b01_23_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g3e0bc0d6b01_23_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g3e0bc0d6b01_23_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2" name="Shape 332"/>
        <p:cNvGrpSpPr/>
        <p:nvPr/>
      </p:nvGrpSpPr>
      <p:grpSpPr>
        <a:xfrm>
          <a:off x="0" y="0"/>
          <a:ext cx="0" cy="0"/>
          <a:chOff x="0" y="0"/>
          <a:chExt cx="0" cy="0"/>
        </a:xfrm>
      </p:grpSpPr>
      <p:sp>
        <p:nvSpPr>
          <p:cNvPr id="333" name="Google Shape;333;g3e0bc0d6b01_23_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4" name="Google Shape;334;g3e0bc0d6b01_23_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35" name="Google Shape;335;g3e0bc0d6b01_23_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g3e0bc0d6b01_23_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g3e0bc0d6b01_23_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8" name="Shape 338"/>
        <p:cNvGrpSpPr/>
        <p:nvPr/>
      </p:nvGrpSpPr>
      <p:grpSpPr>
        <a:xfrm>
          <a:off x="0" y="0"/>
          <a:ext cx="0" cy="0"/>
          <a:chOff x="0" y="0"/>
          <a:chExt cx="0" cy="0"/>
        </a:xfrm>
      </p:grpSpPr>
      <p:sp>
        <p:nvSpPr>
          <p:cNvPr id="339" name="Google Shape;339;g3e0bc0d6b01_23_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g3e0bc0d6b01_23_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g3e0bc0d6b01_23_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g3e0bc0d6b01_23_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g3e0bc0d6b01_23_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g3e0bc0d6b01_23_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5" name="Shape 345"/>
        <p:cNvGrpSpPr/>
        <p:nvPr/>
      </p:nvGrpSpPr>
      <p:grpSpPr>
        <a:xfrm>
          <a:off x="0" y="0"/>
          <a:ext cx="0" cy="0"/>
          <a:chOff x="0" y="0"/>
          <a:chExt cx="0" cy="0"/>
        </a:xfrm>
      </p:grpSpPr>
      <p:sp>
        <p:nvSpPr>
          <p:cNvPr id="346" name="Google Shape;346;g3e0bc0d6b01_23_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g3e0bc0d6b01_23_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8" name="Google Shape;348;g3e0bc0d6b01_23_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g3e0bc0d6b01_23_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0" name="Google Shape;350;g3e0bc0d6b01_23_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g3e0bc0d6b01_23_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g3e0bc0d6b01_23_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g3e0bc0d6b01_23_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4" name="Shape 354"/>
        <p:cNvGrpSpPr/>
        <p:nvPr/>
      </p:nvGrpSpPr>
      <p:grpSpPr>
        <a:xfrm>
          <a:off x="0" y="0"/>
          <a:ext cx="0" cy="0"/>
          <a:chOff x="0" y="0"/>
          <a:chExt cx="0" cy="0"/>
        </a:xfrm>
      </p:grpSpPr>
      <p:sp>
        <p:nvSpPr>
          <p:cNvPr id="355" name="Google Shape;355;g3e0bc0d6b01_23_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g3e0bc0d6b01_23_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g3e0bc0d6b01_23_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g3e0bc0d6b01_23_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9" name="Shape 359"/>
        <p:cNvGrpSpPr/>
        <p:nvPr/>
      </p:nvGrpSpPr>
      <p:grpSpPr>
        <a:xfrm>
          <a:off x="0" y="0"/>
          <a:ext cx="0" cy="0"/>
          <a:chOff x="0" y="0"/>
          <a:chExt cx="0" cy="0"/>
        </a:xfrm>
      </p:grpSpPr>
      <p:sp>
        <p:nvSpPr>
          <p:cNvPr id="360" name="Google Shape;360;g3e0bc0d6b01_23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 name="Google Shape;361;g3e0bc0d6b01_23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2" name="Google Shape;362;g3e0bc0d6b01_23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 name="Google Shape;363;g3e0bc0d6b01_23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g3e0bc0d6b01_23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g3e0bc0d6b01_23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6" name="Shape 366"/>
        <p:cNvGrpSpPr/>
        <p:nvPr/>
      </p:nvGrpSpPr>
      <p:grpSpPr>
        <a:xfrm>
          <a:off x="0" y="0"/>
          <a:ext cx="0" cy="0"/>
          <a:chOff x="0" y="0"/>
          <a:chExt cx="0" cy="0"/>
        </a:xfrm>
      </p:grpSpPr>
      <p:sp>
        <p:nvSpPr>
          <p:cNvPr id="367" name="Google Shape;367;g3e0bc0d6b01_23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 name="Google Shape;368;g3e0bc0d6b01_23_56"/>
          <p:cNvSpPr/>
          <p:nvPr>
            <p:ph idx="2" type="pic"/>
          </p:nvPr>
        </p:nvSpPr>
        <p:spPr>
          <a:xfrm>
            <a:off x="5183188" y="987425"/>
            <a:ext cx="6172200" cy="4873625"/>
          </a:xfrm>
          <a:prstGeom prst="rect">
            <a:avLst/>
          </a:prstGeom>
          <a:noFill/>
          <a:ln>
            <a:noFill/>
          </a:ln>
        </p:spPr>
      </p:sp>
      <p:sp>
        <p:nvSpPr>
          <p:cNvPr id="369" name="Google Shape;369;g3e0bc0d6b01_23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0" name="Google Shape;370;g3e0bc0d6b01_23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g3e0bc0d6b01_23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g3e0bc0d6b01_23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3" name="Shape 373"/>
        <p:cNvGrpSpPr/>
        <p:nvPr/>
      </p:nvGrpSpPr>
      <p:grpSpPr>
        <a:xfrm>
          <a:off x="0" y="0"/>
          <a:ext cx="0" cy="0"/>
          <a:chOff x="0" y="0"/>
          <a:chExt cx="0" cy="0"/>
        </a:xfrm>
      </p:grpSpPr>
      <p:sp>
        <p:nvSpPr>
          <p:cNvPr id="374" name="Google Shape;374;g3e0bc0d6b01_23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g3e0bc0d6b01_23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g3e0bc0d6b01_23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g3e0bc0d6b01_23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g3e0bc0d6b01_23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9" name="Shape 379"/>
        <p:cNvGrpSpPr/>
        <p:nvPr/>
      </p:nvGrpSpPr>
      <p:grpSpPr>
        <a:xfrm>
          <a:off x="0" y="0"/>
          <a:ext cx="0" cy="0"/>
          <a:chOff x="0" y="0"/>
          <a:chExt cx="0" cy="0"/>
        </a:xfrm>
      </p:grpSpPr>
      <p:sp>
        <p:nvSpPr>
          <p:cNvPr id="380" name="Google Shape;380;g3e0bc0d6b01_23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g3e0bc0d6b01_23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g3e0bc0d6b01_23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g3e0bc0d6b01_23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g3e0bc0d6b01_23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6" name="Shape 56"/>
        <p:cNvGrpSpPr/>
        <p:nvPr/>
      </p:nvGrpSpPr>
      <p:grpSpPr>
        <a:xfrm>
          <a:off x="0" y="0"/>
          <a:ext cx="0" cy="0"/>
          <a:chOff x="0" y="0"/>
          <a:chExt cx="0" cy="0"/>
        </a:xfrm>
      </p:grpSpPr>
      <p:sp>
        <p:nvSpPr>
          <p:cNvPr id="57" name="Google Shape;57;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59" name="Google Shape;5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6.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2" Type="http://schemas.openxmlformats.org/officeDocument/2006/relationships/theme" Target="../theme/theme2.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100" name="Shape 100"/>
        <p:cNvGrpSpPr/>
        <p:nvPr/>
      </p:nvGrpSpPr>
      <p:grpSpPr>
        <a:xfrm>
          <a:off x="0" y="0"/>
          <a:ext cx="0" cy="0"/>
          <a:chOff x="0" y="0"/>
          <a:chExt cx="0" cy="0"/>
        </a:xfrm>
      </p:grpSpPr>
      <p:sp>
        <p:nvSpPr>
          <p:cNvPr id="101" name="Google Shape;101;g2d76c452669_0_201"/>
          <p:cNvSpPr txBox="1"/>
          <p:nvPr>
            <p:ph type="title"/>
          </p:nvPr>
        </p:nvSpPr>
        <p:spPr>
          <a:xfrm>
            <a:off x="415600" y="593367"/>
            <a:ext cx="11360700" cy="8313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4000"/>
              <a:buFont typeface="Raleway"/>
              <a:buNone/>
              <a:defRPr b="1" i="0" sz="4000" u="none" cap="none" strike="noStrike">
                <a:solidFill>
                  <a:schemeClr val="dk2"/>
                </a:solidFill>
                <a:latin typeface="Raleway"/>
                <a:ea typeface="Raleway"/>
                <a:cs typeface="Raleway"/>
                <a:sym typeface="Raleway"/>
              </a:defRPr>
            </a:lvl9pPr>
          </a:lstStyle>
          <a:p/>
        </p:txBody>
      </p:sp>
      <p:sp>
        <p:nvSpPr>
          <p:cNvPr id="102" name="Google Shape;102;g2d76c452669_0_20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1pPr>
            <a:lvl2pPr indent="-349250" lvl="1" marL="9144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2pPr>
            <a:lvl3pPr indent="-349250" lvl="2" marL="13716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3pPr>
            <a:lvl4pPr indent="-349250" lvl="3" marL="18288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4pPr>
            <a:lvl5pPr indent="-349250" lvl="4" marL="22860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5pPr>
            <a:lvl6pPr indent="-349250" lvl="5" marL="27432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6pPr>
            <a:lvl7pPr indent="-349250" lvl="6" marL="32004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7pPr>
            <a:lvl8pPr indent="-349250" lvl="7" marL="36576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8pPr>
            <a:lvl9pPr indent="-349250" lvl="8" marL="4114800" marR="0" rtl="0" algn="l">
              <a:lnSpc>
                <a:spcPct val="115000"/>
              </a:lnSpc>
              <a:spcBef>
                <a:spcPts val="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9pPr>
          </a:lstStyle>
          <a:p/>
        </p:txBody>
      </p:sp>
      <p:sp>
        <p:nvSpPr>
          <p:cNvPr id="103" name="Google Shape;103;g2d76c452669_0_201"/>
          <p:cNvSpPr txBox="1"/>
          <p:nvPr>
            <p:ph idx="12" type="sldNum"/>
          </p:nvPr>
        </p:nvSpPr>
        <p:spPr>
          <a:xfrm>
            <a:off x="11330665" y="6251679"/>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g3df223a256e_0_5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g3df223a256e_0_58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g3df223a256e_0_5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g3df223a256e_0_5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5" name="Google Shape;165;g3df223a256e_0_5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g3e0bc0d6b01_7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7" name="Google Shape;237;g3e0bc0d6b01_7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8" name="Google Shape;238;g3e0bc0d6b01_7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9" name="Google Shape;239;g3e0bc0d6b01_7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0" name="Google Shape;240;g3e0bc0d6b01_7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g3e0bc0d6b01_23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2" name="Google Shape;312;g3e0bc0d6b01_23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3" name="Google Shape;313;g3e0bc0d6b01_23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4" name="Google Shape;314;g3e0bc0d6b01_23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5" name="Google Shape;315;g3e0bc0d6b01_23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hyperlink" Target="mailto:POST-ICECAP-contact@umich.edu" TargetMode="Externa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14.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1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hyperlink" Target="https://docs.google.com/document/d/1WJAPB_Pu_GNE6iNE7B3OyuZroPTQx8_Y/edit#heading=h.3znysh7" TargetMode="External"/><Relationship Id="rId4" Type="http://schemas.openxmlformats.org/officeDocument/2006/relationships/hyperlink" Target="https://docs.google.com/document/d/1WJAPB_Pu_GNE6iNE7B3OyuZroPTQx8_Y/edit?usp=drive_link&amp;ouid=110858638640037348608&amp;rtpof=true&amp;sd=true" TargetMode="External"/><Relationship Id="rId9" Type="http://schemas.openxmlformats.org/officeDocument/2006/relationships/hyperlink" Target="mailto:POST-ICECAP-contact@umich.edu" TargetMode="External"/><Relationship Id="rId5" Type="http://schemas.openxmlformats.org/officeDocument/2006/relationships/hyperlink" Target="https://drive.google.com/file/d/1DbtFGV0v2ZC9gkNa7lwNBbfqpDmkAMGN/view?usp=drive_link" TargetMode="External"/><Relationship Id="rId6" Type="http://schemas.openxmlformats.org/officeDocument/2006/relationships/hyperlink" Target="https://drive.google.com/file/d/1jX8k3ZGgvliTguQlsymjq-dzG88mPI9t/view?usp=drive_link" TargetMode="External"/><Relationship Id="rId7" Type="http://schemas.openxmlformats.org/officeDocument/2006/relationships/hyperlink" Target="https://drive.google.com/file/d/10v5Xat7fsoZVLdHP8-25YvcGH2H5DbNY/view?usp=drive_link" TargetMode="External"/><Relationship Id="rId8" Type="http://schemas.openxmlformats.org/officeDocument/2006/relationships/hyperlink" Target="https://drive.google.com/file/d/1VVOPyWj5dTxEAiaYlSYvFoavjK8vr64x/view?usp=drive_link"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9.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0.xml"/><Relationship Id="rId3" Type="http://schemas.openxmlformats.org/officeDocument/2006/relationships/hyperlink" Target="mailto:njp2151@cumc.columbia.edu"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2.xml"/><Relationship Id="rId3" Type="http://schemas.openxmlformats.org/officeDocument/2006/relationships/image" Target="../media/image20.png"/><Relationship Id="rId4" Type="http://schemas.openxmlformats.org/officeDocument/2006/relationships/hyperlink" Target="https://www.linkedin.com/in/ladyglaucomflecken/" TargetMode="External"/><Relationship Id="rId5" Type="http://schemas.openxmlformats.org/officeDocument/2006/relationships/hyperlink" Target="mailto:ELLISANN@upstate.ed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hyperlink" Target="mailto:kathryn.meehl@yale.edu" TargetMode="External"/><Relationship Id="rId4" Type="http://schemas.openxmlformats.org/officeDocument/2006/relationships/image" Target="../media/image23.jpg"/><Relationship Id="rId5"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4.xml"/><Relationship Id="rId3" Type="http://schemas.openxmlformats.org/officeDocument/2006/relationships/image" Target="../media/image26.png"/><Relationship Id="rId4" Type="http://schemas.openxmlformats.org/officeDocument/2006/relationships/hyperlink" Target="https://www.ohsu.edu/school-of-medicine/emergency/center-policy-and-research-emergency-medicine-cpr-em" TargetMode="External"/><Relationship Id="rId5"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
          <p:cNvSpPr txBox="1"/>
          <p:nvPr>
            <p:ph type="title"/>
          </p:nvPr>
        </p:nvSpPr>
        <p:spPr>
          <a:xfrm>
            <a:off x="565333" y="4341000"/>
            <a:ext cx="10994000" cy="16204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chemeClr val="dk2"/>
              </a:buClr>
              <a:buSzPts val="1100"/>
              <a:buFont typeface="Arial"/>
              <a:buNone/>
            </a:pPr>
            <a:r>
              <a:rPr lang="en-US" sz="2933">
                <a:solidFill>
                  <a:schemeClr val="lt1"/>
                </a:solidFill>
                <a:latin typeface="Arial"/>
                <a:ea typeface="Arial"/>
                <a:cs typeface="Arial"/>
                <a:sym typeface="Arial"/>
              </a:rPr>
              <a:t>POST-</a:t>
            </a:r>
            <a:r>
              <a:rPr lang="en-US" sz="2933">
                <a:solidFill>
                  <a:schemeClr val="lt1"/>
                </a:solidFill>
                <a:latin typeface="Arial"/>
                <a:ea typeface="Arial"/>
                <a:cs typeface="Arial"/>
                <a:sym typeface="Arial"/>
              </a:rPr>
              <a:t>ICECAP Virtual Investigator Meeting</a:t>
            </a:r>
            <a:br>
              <a:rPr lang="en-US" sz="2933">
                <a:solidFill>
                  <a:schemeClr val="lt1"/>
                </a:solidFill>
                <a:latin typeface="Arial"/>
                <a:ea typeface="Arial"/>
                <a:cs typeface="Arial"/>
                <a:sym typeface="Arial"/>
              </a:rPr>
            </a:br>
            <a:r>
              <a:rPr lang="en-US" sz="2933">
                <a:solidFill>
                  <a:schemeClr val="lt1"/>
                </a:solidFill>
                <a:latin typeface="Arial"/>
                <a:ea typeface="Arial"/>
                <a:cs typeface="Arial"/>
                <a:sym typeface="Arial"/>
              </a:rPr>
              <a:t>May 11, 2026</a:t>
            </a:r>
            <a:endParaRPr/>
          </a:p>
        </p:txBody>
      </p:sp>
      <p:pic>
        <p:nvPicPr>
          <p:cNvPr id="390" name="Google Shape;390;p1"/>
          <p:cNvPicPr preferRelativeResize="0"/>
          <p:nvPr/>
        </p:nvPicPr>
        <p:blipFill rotWithShape="1">
          <a:blip r:embed="rId3">
            <a:alphaModFix/>
          </a:blip>
          <a:srcRect b="0" l="0" r="0" t="0"/>
          <a:stretch/>
        </p:blipFill>
        <p:spPr>
          <a:xfrm>
            <a:off x="9377916" y="86675"/>
            <a:ext cx="2681768" cy="1620235"/>
          </a:xfrm>
          <a:prstGeom prst="rect">
            <a:avLst/>
          </a:prstGeom>
          <a:noFill/>
          <a:ln>
            <a:noFill/>
          </a:ln>
        </p:spPr>
      </p:pic>
      <p:sp>
        <p:nvSpPr>
          <p:cNvPr id="391" name="Google Shape;391;p1"/>
          <p:cNvSpPr txBox="1"/>
          <p:nvPr/>
        </p:nvSpPr>
        <p:spPr>
          <a:xfrm>
            <a:off x="565333" y="323833"/>
            <a:ext cx="8716400" cy="310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6587"/>
              <a:buFont typeface="Arial"/>
              <a:buNone/>
            </a:pPr>
            <a:r>
              <a:rPr b="1" i="0" lang="en-US" sz="6587" u="none" cap="none" strike="noStrike">
                <a:solidFill>
                  <a:srgbClr val="002060"/>
                </a:solidFill>
                <a:latin typeface="Arial"/>
                <a:ea typeface="Arial"/>
                <a:cs typeface="Arial"/>
                <a:sym typeface="Arial"/>
              </a:rPr>
              <a:t>POST-ICECAP</a:t>
            </a:r>
            <a:endParaRPr b="1" i="0" sz="6587" u="none" cap="none" strike="noStrike">
              <a:solidFill>
                <a:srgbClr val="002060"/>
              </a:solidFill>
              <a:latin typeface="Arial"/>
              <a:ea typeface="Arial"/>
              <a:cs typeface="Arial"/>
              <a:sym typeface="Arial"/>
            </a:endParaRPr>
          </a:p>
          <a:p>
            <a:pPr indent="0" lvl="0" marL="0" marR="0" rtl="0" algn="l">
              <a:lnSpc>
                <a:spcPct val="101666"/>
              </a:lnSpc>
              <a:spcBef>
                <a:spcPts val="0"/>
              </a:spcBef>
              <a:spcAft>
                <a:spcPts val="0"/>
              </a:spcAft>
              <a:buClr>
                <a:srgbClr val="000000"/>
              </a:buClr>
              <a:buSzPts val="2133"/>
              <a:buFont typeface="Arial"/>
              <a:buNone/>
            </a:pPr>
            <a:r>
              <a:rPr b="1" i="0" lang="en-US" sz="2133" u="none" cap="none" strike="noStrike">
                <a:solidFill>
                  <a:srgbClr val="002060"/>
                </a:solidFill>
                <a:latin typeface="Arial"/>
                <a:ea typeface="Arial"/>
                <a:cs typeface="Arial"/>
                <a:sym typeface="Arial"/>
              </a:rPr>
              <a:t>Patterns Of Survivors’ Recovery Trajectories in the ICECAP Trial</a:t>
            </a:r>
            <a:br>
              <a:rPr b="1" i="0" lang="en-US" sz="3253" u="none" cap="none" strike="noStrike">
                <a:solidFill>
                  <a:schemeClr val="dk2"/>
                </a:solidFill>
                <a:latin typeface="Arial"/>
                <a:ea typeface="Arial"/>
                <a:cs typeface="Arial"/>
                <a:sym typeface="Arial"/>
              </a:rPr>
            </a:br>
            <a:endParaRPr b="0" i="0" sz="2400" u="none" cap="none" strike="noStrike">
              <a:solidFill>
                <a:schemeClr val="lt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e0bc0d6b01_23_81"/>
          <p:cNvSpPr txBox="1"/>
          <p:nvPr/>
        </p:nvSpPr>
        <p:spPr>
          <a:xfrm>
            <a:off x="90535" y="117695"/>
            <a:ext cx="1194152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CASE EXAM</a:t>
            </a:r>
            <a:endParaRPr/>
          </a:p>
        </p:txBody>
      </p:sp>
      <p:sp>
        <p:nvSpPr>
          <p:cNvPr id="453" name="Google Shape;453;g3e0bc0d6b01_23_81"/>
          <p:cNvSpPr txBox="1"/>
          <p:nvPr/>
        </p:nvSpPr>
        <p:spPr>
          <a:xfrm>
            <a:off x="380245" y="1176949"/>
            <a:ext cx="11651810" cy="520142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Exam at one week: FOUR 8; off propofol but on Keppra, clonazepam 2g q8h, Depakote, and fycompa</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Eyes closed but open to pain</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Flexion to pain</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Pupil and corneal intact</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Breathing above set ventilator rate (unable to tolerate PSV)</a:t>
            </a:r>
            <a:endParaRPr/>
          </a:p>
          <a:p>
            <a:pPr indent="-190500" lvl="0" marL="342900" marR="0" rtl="0" algn="l">
              <a:spcBef>
                <a:spcPts val="0"/>
              </a:spcBef>
              <a:spcAft>
                <a:spcPts val="0"/>
              </a:spcAft>
              <a:buClr>
                <a:schemeClr val="dk1"/>
              </a:buClr>
              <a:buSzPts val="2400"/>
              <a:buFont typeface="Noto Sans Symbols"/>
              <a:buNone/>
            </a:pPr>
            <a:r>
              <a:t/>
            </a:r>
            <a:endParaRPr sz="24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Exam at 1.5 weeks: FOUR 6; off propofol but on Keppra, clonazepam 1g q8h, Fycompa</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Eyes closed but open to pain</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No response to noxious</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Pupil and corneal intact</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Breathing above set rate on ventilator (unable to tolerate PSV)</a:t>
            </a:r>
            <a:endParaRPr/>
          </a:p>
          <a:p>
            <a:pPr indent="-215900" lvl="0" marL="342900" marR="0" rtl="0" algn="l">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3e0bc0d6b01_23_86"/>
          <p:cNvSpPr txBox="1"/>
          <p:nvPr/>
        </p:nvSpPr>
        <p:spPr>
          <a:xfrm>
            <a:off x="90535" y="117695"/>
            <a:ext cx="1194152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CASE OUTCOME</a:t>
            </a:r>
            <a:endParaRPr/>
          </a:p>
        </p:txBody>
      </p:sp>
      <p:sp>
        <p:nvSpPr>
          <p:cNvPr id="459" name="Google Shape;459;g3e0bc0d6b01_23_86"/>
          <p:cNvSpPr txBox="1"/>
          <p:nvPr/>
        </p:nvSpPr>
        <p:spPr>
          <a:xfrm>
            <a:off x="270095" y="702470"/>
            <a:ext cx="11651810" cy="65864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Followed by me weekly from 2 weeks on:</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No change in exam at 2 weeks, intermittent mild ocular or facial myoclonus, not correlated with EEG</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Weaned clonazepam off. Stable to improving EEG.</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No response to Ambien trial, started amantadine @ week 3.</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Week 4: eyes open to voice, blinking spontaneously, no tracking or regarding, grimacing to stimulation. Discontinued fycompa. EEG stable.</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Week 5: looks to sound on left and right but does not track, has mouth movements that appear more purposeful (licking lips, pouting).</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Week 6: eyes spontaneously open and looking around the room. Does not track examiner. Closes eyes and moves tongue in mouth but very delayed to ask, inconsistent. Amantadine dose increased.</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Week 7: Eyes open, looking around room but not tracking an object. Regards examiner on both sides. Sticks out tongue to command. Closes and opens eyes to command. No movement in extremities.</a:t>
            </a:r>
            <a:endParaRPr/>
          </a:p>
          <a:p>
            <a:pPr indent="-342900" lvl="1" marL="80010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Week 8: Tracks examiner around the room. Smiles to command, closes eyes to command, opens mouth to command. Nods to questioning but inconsistent responses.  Remains weak in all 4 extremities. </a:t>
            </a:r>
            <a:endParaRPr/>
          </a:p>
          <a:p>
            <a:pPr indent="-228600" lvl="1" marL="800100" marR="0" rtl="0" algn="l">
              <a:spcBef>
                <a:spcPts val="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Discharged to LTACH on week 9, MCS + state but not yet emerged to confusional state. Presumed critical illness neuropathy (also affecting diaphragm) but able to tolerate PSV 10/5 consistently and improving with vent weaning.</a:t>
            </a:r>
            <a:endParaRPr/>
          </a:p>
          <a:p>
            <a:pPr indent="-228600" lvl="0" marL="34290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Seen at rehab at 6 months. Awake, interactive, smiling. Mouthing words. Still alternating between PSV and volume control ventilation. Minimal movement in all 4 extremities, severe contractures. </a:t>
            </a:r>
            <a:endParaRPr/>
          </a:p>
          <a:p>
            <a:pPr indent="-190500" lvl="1" marL="800100" marR="0" rtl="0" algn="l">
              <a:spcBef>
                <a:spcPts val="0"/>
              </a:spcBef>
              <a:spcAft>
                <a:spcPts val="0"/>
              </a:spcAft>
              <a:buClr>
                <a:schemeClr val="dk1"/>
              </a:buClr>
              <a:buSzPts val="2400"/>
              <a:buFont typeface="Noto Sans Symbols"/>
              <a:buNone/>
            </a:pPr>
            <a:r>
              <a:t/>
            </a:r>
            <a:endParaRPr b="0" i="0" sz="2400" u="none" cap="none" strike="noStrike">
              <a:solidFill>
                <a:schemeClr val="dk1"/>
              </a:solidFill>
              <a:latin typeface="Arial"/>
              <a:ea typeface="Arial"/>
              <a:cs typeface="Arial"/>
              <a:sym typeface="Arial"/>
            </a:endParaRPr>
          </a:p>
          <a:p>
            <a:pPr indent="-215900" lvl="0" marL="342900" marR="0" rtl="0" algn="l">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3dd7b430578_0_0"/>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100000"/>
              </a:lnSpc>
              <a:spcBef>
                <a:spcPts val="0"/>
              </a:spcBef>
              <a:spcAft>
                <a:spcPts val="0"/>
              </a:spcAft>
              <a:buClr>
                <a:srgbClr val="002060"/>
              </a:buClr>
              <a:buSzPct val="89126"/>
              <a:buFont typeface="Arial"/>
              <a:buNone/>
            </a:pPr>
            <a:r>
              <a:rPr b="1" lang="en-US" sz="5984">
                <a:solidFill>
                  <a:srgbClr val="002060"/>
                </a:solidFill>
                <a:latin typeface="Arial"/>
                <a:ea typeface="Arial"/>
                <a:cs typeface="Arial"/>
                <a:sym typeface="Arial"/>
              </a:rPr>
              <a:t>Study Updates</a:t>
            </a:r>
            <a:endParaRPr b="1">
              <a:solidFill>
                <a:srgbClr val="002060"/>
              </a:solidFill>
              <a:latin typeface="Arial"/>
              <a:ea typeface="Arial"/>
              <a:cs typeface="Arial"/>
              <a:sym typeface="Arial"/>
            </a:endParaRPr>
          </a:p>
        </p:txBody>
      </p:sp>
      <p:pic>
        <p:nvPicPr>
          <p:cNvPr id="465" name="Google Shape;465;g3dd7b430578_0_0"/>
          <p:cNvPicPr preferRelativeResize="0"/>
          <p:nvPr/>
        </p:nvPicPr>
        <p:blipFill rotWithShape="1">
          <a:blip r:embed="rId3">
            <a:alphaModFix/>
          </a:blip>
          <a:srcRect b="0" l="0" r="0" t="0"/>
          <a:stretch/>
        </p:blipFill>
        <p:spPr>
          <a:xfrm>
            <a:off x="9377916" y="86675"/>
            <a:ext cx="2681768" cy="1620235"/>
          </a:xfrm>
          <a:prstGeom prst="rect">
            <a:avLst/>
          </a:prstGeom>
          <a:noFill/>
          <a:ln>
            <a:noFill/>
          </a:ln>
        </p:spPr>
      </p:pic>
      <p:sp>
        <p:nvSpPr>
          <p:cNvPr id="466" name="Google Shape;466;g3dd7b430578_0_0"/>
          <p:cNvSpPr txBox="1"/>
          <p:nvPr/>
        </p:nvSpPr>
        <p:spPr>
          <a:xfrm>
            <a:off x="647833" y="3728024"/>
            <a:ext cx="6094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Natalie Fisher</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University of Michigan CCC</a:t>
            </a:r>
            <a:r>
              <a:rPr b="0" i="0" lang="en-US" sz="1800" u="none" cap="none" strike="noStrike">
                <a:solidFill>
                  <a:schemeClr val="lt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3dfddcc9ab6_0_0"/>
          <p:cNvPicPr preferRelativeResize="0"/>
          <p:nvPr/>
        </p:nvPicPr>
        <p:blipFill rotWithShape="1">
          <a:blip r:embed="rId3">
            <a:alphaModFix/>
          </a:blip>
          <a:srcRect b="0" l="0" r="0" t="0"/>
          <a:stretch/>
        </p:blipFill>
        <p:spPr>
          <a:xfrm>
            <a:off x="7491885" y="3038551"/>
            <a:ext cx="4180650" cy="2592000"/>
          </a:xfrm>
          <a:prstGeom prst="rect">
            <a:avLst/>
          </a:prstGeom>
          <a:noFill/>
          <a:ln>
            <a:noFill/>
          </a:ln>
        </p:spPr>
      </p:pic>
      <p:sp>
        <p:nvSpPr>
          <p:cNvPr id="472" name="Google Shape;472;g3dfddcc9ab6_0_0"/>
          <p:cNvSpPr txBox="1"/>
          <p:nvPr/>
        </p:nvSpPr>
        <p:spPr>
          <a:xfrm>
            <a:off x="3773073" y="437893"/>
            <a:ext cx="6694500" cy="868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i="0" lang="en-US" sz="4400" u="none" cap="none" strike="noStrike">
                <a:latin typeface="Arial"/>
                <a:ea typeface="Arial"/>
                <a:cs typeface="Arial"/>
                <a:sym typeface="Arial"/>
              </a:rPr>
              <a:t>POST-ICECAP Sites</a:t>
            </a:r>
            <a:endParaRPr b="0" i="0" sz="1400" u="none" cap="none" strike="noStrike">
              <a:latin typeface="Arial"/>
              <a:ea typeface="Arial"/>
              <a:cs typeface="Arial"/>
              <a:sym typeface="Arial"/>
            </a:endParaRPr>
          </a:p>
        </p:txBody>
      </p:sp>
      <p:pic>
        <p:nvPicPr>
          <p:cNvPr id="473" name="Google Shape;473;g3dfddcc9ab6_0_0"/>
          <p:cNvPicPr preferRelativeResize="0"/>
          <p:nvPr/>
        </p:nvPicPr>
        <p:blipFill>
          <a:blip r:embed="rId4">
            <a:alphaModFix/>
          </a:blip>
          <a:stretch>
            <a:fillRect/>
          </a:stretch>
        </p:blipFill>
        <p:spPr>
          <a:xfrm>
            <a:off x="300075" y="1931863"/>
            <a:ext cx="6957374" cy="40608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dfb75b6732_0_5"/>
          <p:cNvSpPr txBox="1"/>
          <p:nvPr>
            <p:ph type="title"/>
          </p:nvPr>
        </p:nvSpPr>
        <p:spPr>
          <a:xfrm>
            <a:off x="951875" y="573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Overall Enrollment Progress</a:t>
            </a:r>
            <a:endParaRPr/>
          </a:p>
        </p:txBody>
      </p:sp>
      <p:pic>
        <p:nvPicPr>
          <p:cNvPr id="479" name="Google Shape;479;g3dfb75b6732_0_5"/>
          <p:cNvPicPr preferRelativeResize="0"/>
          <p:nvPr/>
        </p:nvPicPr>
        <p:blipFill>
          <a:blip r:embed="rId3">
            <a:alphaModFix/>
          </a:blip>
          <a:stretch>
            <a:fillRect/>
          </a:stretch>
        </p:blipFill>
        <p:spPr>
          <a:xfrm>
            <a:off x="1259375" y="2337275"/>
            <a:ext cx="4357113" cy="3403250"/>
          </a:xfrm>
          <a:prstGeom prst="rect">
            <a:avLst/>
          </a:prstGeom>
          <a:noFill/>
          <a:ln>
            <a:noFill/>
          </a:ln>
        </p:spPr>
      </p:pic>
      <p:pic>
        <p:nvPicPr>
          <p:cNvPr id="480" name="Google Shape;480;g3dfb75b6732_0_5"/>
          <p:cNvPicPr preferRelativeResize="0"/>
          <p:nvPr/>
        </p:nvPicPr>
        <p:blipFill rotWithShape="1">
          <a:blip r:embed="rId4">
            <a:alphaModFix/>
          </a:blip>
          <a:srcRect b="2620" l="0" r="0" t="0"/>
          <a:stretch/>
        </p:blipFill>
        <p:spPr>
          <a:xfrm>
            <a:off x="6516095" y="2290850"/>
            <a:ext cx="4416550" cy="3449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dfddcc9ab6_0_58"/>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r>
              <a:rPr b="0" i="0" lang="en-US" sz="1100" u="none" cap="none" strike="noStrike">
                <a:solidFill>
                  <a:srgbClr val="212121"/>
                </a:solidFill>
                <a:latin typeface="Arial"/>
                <a:ea typeface="Arial"/>
                <a:cs typeface="Arial"/>
                <a:sym typeface="Arial"/>
              </a:rPr>
              <a:t> </a:t>
            </a:r>
            <a:endParaRPr b="0" i="0" sz="1100" u="none" cap="none" strike="noStrike">
              <a:solidFill>
                <a:srgbClr val="21212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rgbClr val="212121"/>
                </a:solidFill>
                <a:latin typeface="Arial"/>
                <a:ea typeface="Arial"/>
                <a:cs typeface="Arial"/>
                <a:sym typeface="Arial"/>
              </a:rPr>
              <a:t> </a:t>
            </a:r>
            <a:endParaRPr b="0" i="0" sz="1200" u="none" cap="none" strike="noStrike">
              <a:solidFill>
                <a:srgbClr val="212121"/>
              </a:solidFill>
              <a:latin typeface="Arial"/>
              <a:ea typeface="Arial"/>
              <a:cs typeface="Arial"/>
              <a:sym typeface="Arial"/>
            </a:endParaRPr>
          </a:p>
        </p:txBody>
      </p:sp>
      <p:sp>
        <p:nvSpPr>
          <p:cNvPr id="487" name="Google Shape;487;g3dfddcc9ab6_0_58"/>
          <p:cNvSpPr txBox="1"/>
          <p:nvPr>
            <p:ph type="title"/>
          </p:nvPr>
        </p:nvSpPr>
        <p:spPr>
          <a:xfrm>
            <a:off x="415600" y="740800"/>
            <a:ext cx="4248600" cy="10077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SzPts val="3200"/>
              <a:buNone/>
            </a:pPr>
            <a:r>
              <a:rPr lang="en-US" sz="5400">
                <a:latin typeface="Arial"/>
                <a:ea typeface="Arial"/>
                <a:cs typeface="Arial"/>
                <a:sym typeface="Arial"/>
              </a:rPr>
              <a:t>Enrollment</a:t>
            </a:r>
            <a:endParaRPr sz="5400">
              <a:latin typeface="Arial"/>
              <a:ea typeface="Arial"/>
              <a:cs typeface="Arial"/>
              <a:sym typeface="Arial"/>
            </a:endParaRPr>
          </a:p>
        </p:txBody>
      </p:sp>
      <p:sp>
        <p:nvSpPr>
          <p:cNvPr id="488" name="Google Shape;488;g3dfddcc9ab6_0_58"/>
          <p:cNvSpPr txBox="1"/>
          <p:nvPr>
            <p:ph idx="1" type="body"/>
          </p:nvPr>
        </p:nvSpPr>
        <p:spPr>
          <a:xfrm>
            <a:off x="415600" y="2495750"/>
            <a:ext cx="3645300" cy="3596400"/>
          </a:xfrm>
          <a:prstGeom prst="rect">
            <a:avLst/>
          </a:prstGeom>
          <a:noFill/>
          <a:ln>
            <a:noFill/>
          </a:ln>
        </p:spPr>
        <p:txBody>
          <a:bodyPr anchorCtr="0" anchor="t" bIns="121900" lIns="121900" spcFirstLastPara="1" rIns="121900" wrap="square" tIns="121900">
            <a:normAutofit lnSpcReduction="10000"/>
          </a:bodyPr>
          <a:lstStyle/>
          <a:p>
            <a:pPr indent="-419100" lvl="0" marL="457200" rtl="0" algn="l">
              <a:lnSpc>
                <a:spcPct val="115000"/>
              </a:lnSpc>
              <a:spcBef>
                <a:spcPts val="0"/>
              </a:spcBef>
              <a:spcAft>
                <a:spcPts val="0"/>
              </a:spcAft>
              <a:buClr>
                <a:schemeClr val="dk2"/>
              </a:buClr>
              <a:buSzPts val="3000"/>
              <a:buChar char="●"/>
            </a:pPr>
            <a:r>
              <a:rPr lang="en-US" sz="3000">
                <a:solidFill>
                  <a:schemeClr val="dk2"/>
                </a:solidFill>
              </a:rPr>
              <a:t>Lots of variability between sites</a:t>
            </a:r>
            <a:endParaRPr sz="3000">
              <a:solidFill>
                <a:schemeClr val="dk2"/>
              </a:solidFill>
            </a:endParaRPr>
          </a:p>
          <a:p>
            <a:pPr indent="0" lvl="0" marL="457200" rtl="0" algn="l">
              <a:lnSpc>
                <a:spcPct val="115000"/>
              </a:lnSpc>
              <a:spcBef>
                <a:spcPts val="0"/>
              </a:spcBef>
              <a:spcAft>
                <a:spcPts val="0"/>
              </a:spcAft>
              <a:buSzPts val="1600"/>
              <a:buNone/>
            </a:pPr>
            <a:r>
              <a:t/>
            </a:r>
            <a:endParaRPr sz="3000">
              <a:solidFill>
                <a:schemeClr val="dk2"/>
              </a:solidFill>
            </a:endParaRPr>
          </a:p>
          <a:p>
            <a:pPr indent="-419100" lvl="0" marL="457200" rtl="0" algn="l">
              <a:lnSpc>
                <a:spcPct val="115000"/>
              </a:lnSpc>
              <a:spcBef>
                <a:spcPts val="0"/>
              </a:spcBef>
              <a:spcAft>
                <a:spcPts val="0"/>
              </a:spcAft>
              <a:buClr>
                <a:schemeClr val="dk2"/>
              </a:buClr>
              <a:buSzPts val="3000"/>
              <a:buChar char="●"/>
            </a:pPr>
            <a:r>
              <a:rPr lang="en-US" sz="3000">
                <a:solidFill>
                  <a:schemeClr val="dk2"/>
                </a:solidFill>
              </a:rPr>
              <a:t>Screening and approaching survivors is most important</a:t>
            </a:r>
            <a:endParaRPr sz="3000">
              <a:solidFill>
                <a:schemeClr val="dk2"/>
              </a:solidFill>
            </a:endParaRPr>
          </a:p>
        </p:txBody>
      </p:sp>
      <p:pic>
        <p:nvPicPr>
          <p:cNvPr id="489" name="Google Shape;489;g3dfddcc9ab6_0_58"/>
          <p:cNvPicPr preferRelativeResize="0"/>
          <p:nvPr/>
        </p:nvPicPr>
        <p:blipFill rotWithShape="1">
          <a:blip r:embed="rId3">
            <a:alphaModFix/>
          </a:blip>
          <a:srcRect b="0" l="0" r="6376" t="0"/>
          <a:stretch/>
        </p:blipFill>
        <p:spPr>
          <a:xfrm>
            <a:off x="4170031" y="246912"/>
            <a:ext cx="7906401" cy="64867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dfddcc9ab6_0_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5400">
                <a:latin typeface="Arial"/>
                <a:ea typeface="Arial"/>
                <a:cs typeface="Arial"/>
                <a:sym typeface="Arial"/>
              </a:rPr>
              <a:t>Recruitment Strategies</a:t>
            </a:r>
            <a:endParaRPr b="1" sz="5400">
              <a:latin typeface="Arial"/>
              <a:ea typeface="Arial"/>
              <a:cs typeface="Arial"/>
              <a:sym typeface="Arial"/>
            </a:endParaRPr>
          </a:p>
        </p:txBody>
      </p:sp>
      <p:sp>
        <p:nvSpPr>
          <p:cNvPr id="496" name="Google Shape;496;g3dfddcc9ab6_0_66"/>
          <p:cNvSpPr txBox="1"/>
          <p:nvPr>
            <p:ph idx="1" type="body"/>
          </p:nvPr>
        </p:nvSpPr>
        <p:spPr>
          <a:xfrm>
            <a:off x="838200" y="1951075"/>
            <a:ext cx="10515600" cy="3978300"/>
          </a:xfrm>
          <a:prstGeom prst="rect">
            <a:avLst/>
          </a:prstGeom>
          <a:noFill/>
          <a:ln>
            <a:noFill/>
          </a:ln>
        </p:spPr>
        <p:txBody>
          <a:bodyPr anchorCtr="0" anchor="t" bIns="45700" lIns="91425" spcFirstLastPara="1" rIns="91425" wrap="square" tIns="45700">
            <a:normAutofit/>
          </a:bodyPr>
          <a:lstStyle/>
          <a:p>
            <a:pPr indent="-438150" lvl="0" marL="457200" rtl="0" algn="l">
              <a:lnSpc>
                <a:spcPct val="100000"/>
              </a:lnSpc>
              <a:spcBef>
                <a:spcPts val="1000"/>
              </a:spcBef>
              <a:spcAft>
                <a:spcPts val="0"/>
              </a:spcAft>
              <a:buSzPts val="3300"/>
              <a:buChar char="❏"/>
            </a:pPr>
            <a:r>
              <a:rPr lang="en-US" sz="3300"/>
              <a:t>Simplify study design - no more in person visits </a:t>
            </a:r>
            <a:endParaRPr sz="3300"/>
          </a:p>
          <a:p>
            <a:pPr indent="-438150" lvl="0" marL="457200" rtl="0" algn="l">
              <a:lnSpc>
                <a:spcPct val="100000"/>
              </a:lnSpc>
              <a:spcBef>
                <a:spcPts val="0"/>
              </a:spcBef>
              <a:spcAft>
                <a:spcPts val="0"/>
              </a:spcAft>
              <a:buSzPts val="3300"/>
              <a:buChar char="❏"/>
            </a:pPr>
            <a:r>
              <a:rPr lang="en-US" sz="3300"/>
              <a:t>Respond to any eligibility criteria same-day</a:t>
            </a:r>
            <a:endParaRPr sz="3300"/>
          </a:p>
          <a:p>
            <a:pPr indent="-438150" lvl="0" marL="457200" rtl="0" algn="l">
              <a:lnSpc>
                <a:spcPct val="100000"/>
              </a:lnSpc>
              <a:spcBef>
                <a:spcPts val="0"/>
              </a:spcBef>
              <a:spcAft>
                <a:spcPts val="0"/>
              </a:spcAft>
              <a:buSzPts val="3300"/>
              <a:buChar char="❏"/>
            </a:pPr>
            <a:r>
              <a:rPr lang="en-US" sz="3300"/>
              <a:t>Use Newsletters for any updates</a:t>
            </a:r>
            <a:endParaRPr sz="3300"/>
          </a:p>
          <a:p>
            <a:pPr indent="-438150" lvl="0" marL="457200" rtl="0" algn="l">
              <a:lnSpc>
                <a:spcPct val="100000"/>
              </a:lnSpc>
              <a:spcBef>
                <a:spcPts val="0"/>
              </a:spcBef>
              <a:spcAft>
                <a:spcPts val="0"/>
              </a:spcAft>
              <a:buSzPts val="3300"/>
              <a:buChar char="❏"/>
            </a:pPr>
            <a:r>
              <a:rPr lang="en-US" sz="3300"/>
              <a:t>Acknowledge and celebrate site milestones</a:t>
            </a:r>
            <a:endParaRPr sz="3300"/>
          </a:p>
          <a:p>
            <a:pPr indent="-438150" lvl="0" marL="457200" rtl="0" algn="l">
              <a:lnSpc>
                <a:spcPct val="100000"/>
              </a:lnSpc>
              <a:spcBef>
                <a:spcPts val="0"/>
              </a:spcBef>
              <a:spcAft>
                <a:spcPts val="0"/>
              </a:spcAft>
              <a:buSzPts val="3300"/>
              <a:buChar char="❏"/>
            </a:pPr>
            <a:r>
              <a:rPr lang="en-US" sz="3300"/>
              <a:t>Add sites that are high-volume with motivated teams</a:t>
            </a:r>
            <a:endParaRPr sz="3300"/>
          </a:p>
        </p:txBody>
      </p:sp>
      <p:sp>
        <p:nvSpPr>
          <p:cNvPr id="497" name="Google Shape;497;g3dfddcc9ab6_0_66"/>
          <p:cNvSpPr txBox="1"/>
          <p:nvPr/>
        </p:nvSpPr>
        <p:spPr>
          <a:xfrm>
            <a:off x="1349850" y="4882675"/>
            <a:ext cx="9492300" cy="1323600"/>
          </a:xfrm>
          <a:prstGeom prst="rect">
            <a:avLst/>
          </a:prstGeom>
          <a:noFill/>
          <a:ln cap="flat" cmpd="sng" w="38100">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0000"/>
                </a:solidFill>
                <a:latin typeface="Arial"/>
                <a:ea typeface="Arial"/>
                <a:cs typeface="Arial"/>
                <a:sym typeface="Arial"/>
              </a:rPr>
              <a:t>Leverage screen failure form to optimize the recruitment processes of existing sites</a:t>
            </a:r>
            <a:endParaRPr b="0" i="0" sz="37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dfb75b6732_0_10"/>
          <p:cNvSpPr txBox="1"/>
          <p:nvPr>
            <p:ph type="title"/>
          </p:nvPr>
        </p:nvSpPr>
        <p:spPr>
          <a:xfrm>
            <a:off x="951875" y="573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Target: 1000 participants</a:t>
            </a:r>
            <a:endParaRPr/>
          </a:p>
        </p:txBody>
      </p:sp>
      <p:sp>
        <p:nvSpPr>
          <p:cNvPr id="503" name="Google Shape;503;g3dfb75b6732_0_10"/>
          <p:cNvSpPr txBox="1"/>
          <p:nvPr>
            <p:ph idx="1" type="body"/>
          </p:nvPr>
        </p:nvSpPr>
        <p:spPr>
          <a:xfrm>
            <a:off x="1409475" y="2057400"/>
            <a:ext cx="3212100" cy="4133100"/>
          </a:xfrm>
          <a:prstGeom prst="rect">
            <a:avLst/>
          </a:prstGeom>
          <a:solidFill>
            <a:srgbClr val="FFFFFF"/>
          </a:solidFill>
          <a:ln>
            <a:noFill/>
          </a:ln>
        </p:spPr>
        <p:txBody>
          <a:bodyPr anchorCtr="0" anchor="t" bIns="45700" lIns="91425" spcFirstLastPara="1" rIns="91425" wrap="square" tIns="45700">
            <a:normAutofit/>
          </a:bodyPr>
          <a:lstStyle/>
          <a:p>
            <a:pPr indent="0" lvl="0" marL="457200" rtl="0" algn="l">
              <a:lnSpc>
                <a:spcPct val="115000"/>
              </a:lnSpc>
              <a:spcBef>
                <a:spcPts val="0"/>
              </a:spcBef>
              <a:spcAft>
                <a:spcPts val="0"/>
              </a:spcAft>
              <a:buNone/>
            </a:pPr>
            <a:r>
              <a:t/>
            </a:r>
            <a:endParaRPr sz="4400">
              <a:solidFill>
                <a:schemeClr val="dk2"/>
              </a:solidFill>
            </a:endParaRPr>
          </a:p>
          <a:p>
            <a:pPr indent="0" lvl="0" marL="457200" rtl="0" algn="l">
              <a:lnSpc>
                <a:spcPct val="115000"/>
              </a:lnSpc>
              <a:spcBef>
                <a:spcPts val="0"/>
              </a:spcBef>
              <a:spcAft>
                <a:spcPts val="0"/>
              </a:spcAft>
              <a:buNone/>
            </a:pPr>
            <a:r>
              <a:t/>
            </a:r>
            <a:endParaRPr sz="4400">
              <a:solidFill>
                <a:schemeClr val="dk2"/>
              </a:solidFill>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p:txBody>
      </p:sp>
      <p:pic>
        <p:nvPicPr>
          <p:cNvPr id="504" name="Google Shape;504;g3dfb75b6732_0_10"/>
          <p:cNvPicPr preferRelativeResize="0"/>
          <p:nvPr/>
        </p:nvPicPr>
        <p:blipFill>
          <a:blip r:embed="rId3">
            <a:alphaModFix/>
          </a:blip>
          <a:stretch>
            <a:fillRect/>
          </a:stretch>
        </p:blipFill>
        <p:spPr>
          <a:xfrm>
            <a:off x="6492550" y="1797085"/>
            <a:ext cx="4821650" cy="3470675"/>
          </a:xfrm>
          <a:prstGeom prst="rect">
            <a:avLst/>
          </a:prstGeom>
          <a:noFill/>
          <a:ln>
            <a:noFill/>
          </a:ln>
        </p:spPr>
      </p:pic>
      <p:sp>
        <p:nvSpPr>
          <p:cNvPr id="505" name="Google Shape;505;g3dfb75b6732_0_10"/>
          <p:cNvSpPr txBox="1"/>
          <p:nvPr/>
        </p:nvSpPr>
        <p:spPr>
          <a:xfrm>
            <a:off x="1062350" y="2849363"/>
            <a:ext cx="4821600" cy="2216400"/>
          </a:xfrm>
          <a:prstGeom prst="rect">
            <a:avLst/>
          </a:prstGeom>
          <a:noFill/>
          <a:ln cap="flat" cmpd="sng" w="38100">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482600" lvl="0" marL="457200" marR="0" rtl="0" algn="l">
              <a:lnSpc>
                <a:spcPct val="115000"/>
              </a:lnSpc>
              <a:spcBef>
                <a:spcPts val="0"/>
              </a:spcBef>
              <a:spcAft>
                <a:spcPts val="0"/>
              </a:spcAft>
              <a:buClr>
                <a:schemeClr val="dk1"/>
              </a:buClr>
              <a:buSzPts val="4000"/>
              <a:buFont typeface="Arial"/>
              <a:buChar char="●"/>
            </a:pPr>
            <a:r>
              <a:rPr b="0" i="0" lang="en-US" sz="4000" u="none" cap="none" strike="noStrike">
                <a:solidFill>
                  <a:schemeClr val="dk1"/>
                </a:solidFill>
                <a:highlight>
                  <a:schemeClr val="lt1"/>
                </a:highlight>
                <a:latin typeface="Arial"/>
                <a:ea typeface="Arial"/>
                <a:cs typeface="Arial"/>
                <a:sym typeface="Arial"/>
              </a:rPr>
              <a:t>April 2024 - 0 </a:t>
            </a:r>
            <a:endParaRPr b="0" i="0" sz="4000" u="none" cap="none" strike="noStrike">
              <a:solidFill>
                <a:schemeClr val="dk1"/>
              </a:solidFill>
              <a:highlight>
                <a:schemeClr val="lt1"/>
              </a:highlight>
              <a:latin typeface="Arial"/>
              <a:ea typeface="Arial"/>
              <a:cs typeface="Arial"/>
              <a:sym typeface="Arial"/>
            </a:endParaRPr>
          </a:p>
          <a:p>
            <a:pPr indent="-482600" lvl="0" marL="457200" marR="0" rtl="0" algn="l">
              <a:lnSpc>
                <a:spcPct val="115000"/>
              </a:lnSpc>
              <a:spcBef>
                <a:spcPts val="0"/>
              </a:spcBef>
              <a:spcAft>
                <a:spcPts val="0"/>
              </a:spcAft>
              <a:buClr>
                <a:schemeClr val="dk1"/>
              </a:buClr>
              <a:buSzPts val="4000"/>
              <a:buFont typeface="Arial"/>
              <a:buChar char="●"/>
            </a:pPr>
            <a:r>
              <a:rPr b="0" i="0" lang="en-US" sz="4000" u="none" cap="none" strike="noStrike">
                <a:solidFill>
                  <a:schemeClr val="dk1"/>
                </a:solidFill>
                <a:highlight>
                  <a:schemeClr val="lt1"/>
                </a:highlight>
                <a:latin typeface="Arial"/>
                <a:ea typeface="Arial"/>
                <a:cs typeface="Arial"/>
                <a:sym typeface="Arial"/>
              </a:rPr>
              <a:t>April 2025 - 113 </a:t>
            </a:r>
            <a:endParaRPr b="0" i="0" sz="4000" u="none" cap="none" strike="noStrike">
              <a:solidFill>
                <a:schemeClr val="dk1"/>
              </a:solidFill>
              <a:highlight>
                <a:schemeClr val="lt1"/>
              </a:highlight>
              <a:latin typeface="Arial"/>
              <a:ea typeface="Arial"/>
              <a:cs typeface="Arial"/>
              <a:sym typeface="Arial"/>
            </a:endParaRPr>
          </a:p>
          <a:p>
            <a:pPr indent="-482600" lvl="0" marL="457200" marR="0" rtl="0" algn="l">
              <a:lnSpc>
                <a:spcPct val="115000"/>
              </a:lnSpc>
              <a:spcBef>
                <a:spcPts val="0"/>
              </a:spcBef>
              <a:spcAft>
                <a:spcPts val="0"/>
              </a:spcAft>
              <a:buClr>
                <a:schemeClr val="dk1"/>
              </a:buClr>
              <a:buSzPts val="4000"/>
              <a:buFont typeface="Arial"/>
              <a:buChar char="●"/>
            </a:pPr>
            <a:r>
              <a:rPr b="0" i="0" lang="en-US" sz="4000" u="none" cap="none" strike="noStrike">
                <a:solidFill>
                  <a:schemeClr val="dk1"/>
                </a:solidFill>
                <a:highlight>
                  <a:schemeClr val="lt1"/>
                </a:highlight>
                <a:latin typeface="Arial"/>
                <a:ea typeface="Arial"/>
                <a:cs typeface="Arial"/>
                <a:sym typeface="Arial"/>
              </a:rPr>
              <a:t>April 2026 - 324 </a:t>
            </a:r>
            <a:endParaRPr b="0" i="0" sz="1400" u="none" cap="none" strike="noStrike">
              <a:solidFill>
                <a:srgbClr val="000000"/>
              </a:solidFill>
              <a:latin typeface="Arial"/>
              <a:ea typeface="Arial"/>
              <a:cs typeface="Arial"/>
              <a:sym typeface="Arial"/>
            </a:endParaRPr>
          </a:p>
        </p:txBody>
      </p:sp>
      <p:sp>
        <p:nvSpPr>
          <p:cNvPr id="506" name="Google Shape;506;g3dfb75b6732_0_10"/>
          <p:cNvSpPr txBox="1"/>
          <p:nvPr/>
        </p:nvSpPr>
        <p:spPr>
          <a:xfrm>
            <a:off x="642725" y="5657275"/>
            <a:ext cx="11830800" cy="678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US" sz="3206">
                <a:solidFill>
                  <a:schemeClr val="dk2"/>
                </a:solidFill>
                <a:highlight>
                  <a:schemeClr val="lt1"/>
                </a:highlight>
              </a:rPr>
              <a:t>Overall Retention rate: 95%; 65% of sites with 100%</a:t>
            </a:r>
            <a:endParaRPr b="1" sz="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3dfb75b6732_0_16"/>
          <p:cNvSpPr txBox="1"/>
          <p:nvPr>
            <p:ph type="title"/>
          </p:nvPr>
        </p:nvSpPr>
        <p:spPr>
          <a:xfrm>
            <a:off x="951875" y="573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Monitoring Update</a:t>
            </a:r>
            <a:endParaRPr/>
          </a:p>
        </p:txBody>
      </p:sp>
      <p:sp>
        <p:nvSpPr>
          <p:cNvPr id="512" name="Google Shape;512;g3dfb75b6732_0_16"/>
          <p:cNvSpPr txBox="1"/>
          <p:nvPr>
            <p:ph idx="1" type="body"/>
          </p:nvPr>
        </p:nvSpPr>
        <p:spPr>
          <a:xfrm>
            <a:off x="951875" y="2908900"/>
            <a:ext cx="9944100" cy="4133100"/>
          </a:xfrm>
          <a:prstGeom prst="rect">
            <a:avLst/>
          </a:prstGeom>
          <a:solidFill>
            <a:srgbClr val="FFFFFF"/>
          </a:solidFill>
          <a:ln>
            <a:noFill/>
          </a:ln>
        </p:spPr>
        <p:txBody>
          <a:bodyPr anchorCtr="0" anchor="t" bIns="45700" lIns="91425" spcFirstLastPara="1" rIns="91425" wrap="square" tIns="45700">
            <a:normAutofit/>
          </a:bodyPr>
          <a:lstStyle/>
          <a:p>
            <a:pPr indent="0" lvl="0" marL="457200" rtl="0" algn="l">
              <a:lnSpc>
                <a:spcPct val="115000"/>
              </a:lnSpc>
              <a:spcBef>
                <a:spcPts val="0"/>
              </a:spcBef>
              <a:spcAft>
                <a:spcPts val="0"/>
              </a:spcAft>
              <a:buNone/>
            </a:pPr>
            <a:r>
              <a:rPr lang="en-US" sz="4400">
                <a:solidFill>
                  <a:schemeClr val="dk2"/>
                </a:solidFill>
                <a:latin typeface="Comfortaa"/>
                <a:ea typeface="Comfortaa"/>
                <a:cs typeface="Comfortaa"/>
                <a:sym typeface="Comfortaa"/>
              </a:rPr>
              <a:t>Welcome Amy Schroeder!</a:t>
            </a:r>
            <a:endParaRPr sz="4400">
              <a:solidFill>
                <a:schemeClr val="dk2"/>
              </a:solidFill>
              <a:latin typeface="Comfortaa"/>
              <a:ea typeface="Comfortaa"/>
              <a:cs typeface="Comfortaa"/>
              <a:sym typeface="Comfortaa"/>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p:txBody>
      </p:sp>
      <p:pic>
        <p:nvPicPr>
          <p:cNvPr descr="celebration confetti with stars, sprial and circles related to birthday or new born baby vectors in flat style, (Provided by Getty Images)" id="513" name="Google Shape;513;g3dfb75b6732_0_16"/>
          <p:cNvPicPr preferRelativeResize="0"/>
          <p:nvPr/>
        </p:nvPicPr>
        <p:blipFill>
          <a:blip r:embed="rId3">
            <a:alphaModFix/>
          </a:blip>
          <a:stretch>
            <a:fillRect/>
          </a:stretch>
        </p:blipFill>
        <p:spPr>
          <a:xfrm>
            <a:off x="8915400" y="1680525"/>
            <a:ext cx="3130476" cy="31304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dfb75b6732_0_21"/>
          <p:cNvSpPr txBox="1"/>
          <p:nvPr>
            <p:ph type="title"/>
          </p:nvPr>
        </p:nvSpPr>
        <p:spPr>
          <a:xfrm>
            <a:off x="951875" y="573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Monitoring Visit Update</a:t>
            </a:r>
            <a:endParaRPr/>
          </a:p>
        </p:txBody>
      </p:sp>
      <p:sp>
        <p:nvSpPr>
          <p:cNvPr id="519" name="Google Shape;519;g3dfb75b6732_0_21"/>
          <p:cNvSpPr/>
          <p:nvPr/>
        </p:nvSpPr>
        <p:spPr>
          <a:xfrm>
            <a:off x="1778375" y="4564450"/>
            <a:ext cx="9520500" cy="1698000"/>
          </a:xfrm>
          <a:prstGeom prst="flowChartAlternateProcess">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0" name="Google Shape;520;g3dfb75b6732_0_21"/>
          <p:cNvSpPr txBox="1"/>
          <p:nvPr/>
        </p:nvSpPr>
        <p:spPr>
          <a:xfrm>
            <a:off x="2440625" y="4768200"/>
            <a:ext cx="8196000" cy="115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Comfortaa"/>
                <a:ea typeface="Comfortaa"/>
                <a:cs typeface="Comfortaa"/>
                <a:sym typeface="Comfortaa"/>
              </a:rPr>
              <a:t>Haven’t heard from us yet? </a:t>
            </a:r>
            <a:endParaRPr sz="24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sz="2400">
              <a:solidFill>
                <a:srgbClr val="FFFFFF"/>
              </a:solidFill>
              <a:latin typeface="Comfortaa"/>
              <a:ea typeface="Comfortaa"/>
              <a:cs typeface="Comfortaa"/>
              <a:sym typeface="Comfortaa"/>
            </a:endParaRPr>
          </a:p>
          <a:p>
            <a:pPr indent="0" lvl="0" marL="0" rtl="0" algn="ctr">
              <a:spcBef>
                <a:spcPts val="0"/>
              </a:spcBef>
              <a:spcAft>
                <a:spcPts val="0"/>
              </a:spcAft>
              <a:buNone/>
            </a:pPr>
            <a:r>
              <a:rPr lang="en-US" sz="1700">
                <a:solidFill>
                  <a:srgbClr val="FFFFFF"/>
                </a:solidFill>
                <a:latin typeface="Comfortaa"/>
                <a:ea typeface="Comfortaa"/>
                <a:cs typeface="Comfortaa"/>
                <a:sym typeface="Comfortaa"/>
              </a:rPr>
              <a:t>If your site is interested in a </a:t>
            </a:r>
            <a:r>
              <a:rPr lang="en-US" sz="1700">
                <a:solidFill>
                  <a:srgbClr val="FFFFFF"/>
                </a:solidFill>
                <a:latin typeface="Comfortaa"/>
                <a:ea typeface="Comfortaa"/>
                <a:cs typeface="Comfortaa"/>
                <a:sym typeface="Comfortaa"/>
              </a:rPr>
              <a:t>monitoring</a:t>
            </a:r>
            <a:r>
              <a:rPr lang="en-US" sz="1700">
                <a:solidFill>
                  <a:srgbClr val="FFFFFF"/>
                </a:solidFill>
                <a:latin typeface="Comfortaa"/>
                <a:ea typeface="Comfortaa"/>
                <a:cs typeface="Comfortaa"/>
                <a:sym typeface="Comfortaa"/>
              </a:rPr>
              <a:t> visit, please reach out to us!</a:t>
            </a:r>
            <a:endParaRPr sz="1700">
              <a:solidFill>
                <a:srgbClr val="FFFFFF"/>
              </a:solidFill>
              <a:latin typeface="Comfortaa"/>
              <a:ea typeface="Comfortaa"/>
              <a:cs typeface="Comfortaa"/>
              <a:sym typeface="Comfortaa"/>
            </a:endParaRPr>
          </a:p>
        </p:txBody>
      </p:sp>
      <p:pic>
        <p:nvPicPr>
          <p:cNvPr id="521" name="Google Shape;521;g3dfb75b6732_0_21"/>
          <p:cNvPicPr preferRelativeResize="0"/>
          <p:nvPr/>
        </p:nvPicPr>
        <p:blipFill>
          <a:blip r:embed="rId3">
            <a:alphaModFix/>
          </a:blip>
          <a:stretch>
            <a:fillRect/>
          </a:stretch>
        </p:blipFill>
        <p:spPr>
          <a:xfrm>
            <a:off x="2330948" y="2292313"/>
            <a:ext cx="8415354" cy="2082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
          <p:cNvSpPr txBox="1"/>
          <p:nvPr>
            <p:ph type="title"/>
          </p:nvPr>
        </p:nvSpPr>
        <p:spPr>
          <a:xfrm>
            <a:off x="212401" y="2912614"/>
            <a:ext cx="5393600" cy="1032772"/>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Clr>
                <a:srgbClr val="002060"/>
              </a:buClr>
              <a:buSzPts val="3800"/>
              <a:buFont typeface="Arial"/>
              <a:buNone/>
            </a:pPr>
            <a:r>
              <a:rPr lang="en-US" sz="5333">
                <a:solidFill>
                  <a:srgbClr val="002060"/>
                </a:solidFill>
                <a:latin typeface="Arial"/>
                <a:ea typeface="Arial"/>
                <a:cs typeface="Arial"/>
                <a:sym typeface="Arial"/>
              </a:rPr>
              <a:t>Agenda</a:t>
            </a:r>
            <a:endParaRPr/>
          </a:p>
        </p:txBody>
      </p:sp>
      <p:sp>
        <p:nvSpPr>
          <p:cNvPr id="397" name="Google Shape;397;p2"/>
          <p:cNvSpPr txBox="1"/>
          <p:nvPr>
            <p:ph idx="2" type="body"/>
          </p:nvPr>
        </p:nvSpPr>
        <p:spPr>
          <a:xfrm>
            <a:off x="6188939" y="107003"/>
            <a:ext cx="5892800" cy="6653719"/>
          </a:xfrm>
          <a:prstGeom prst="rect">
            <a:avLst/>
          </a:prstGeom>
          <a:solidFill>
            <a:srgbClr val="002060"/>
          </a:solidFill>
          <a:ln>
            <a:noFill/>
          </a:ln>
        </p:spPr>
        <p:txBody>
          <a:bodyPr anchorCtr="0" anchor="ctr" bIns="121900" lIns="121900" spcFirstLastPara="1" rIns="121900" wrap="square" tIns="121900">
            <a:normAutofit/>
          </a:bodyPr>
          <a:lstStyle/>
          <a:p>
            <a:pPr indent="-552450" lvl="0" marL="615315" marR="0" rtl="0" algn="l">
              <a:lnSpc>
                <a:spcPct val="100000"/>
              </a:lnSpc>
              <a:spcBef>
                <a:spcPts val="1200"/>
              </a:spcBef>
              <a:spcAft>
                <a:spcPts val="0"/>
              </a:spcAft>
              <a:buSzPts val="3000"/>
              <a:buAutoNum type="arabicPeriod"/>
            </a:pPr>
            <a:r>
              <a:rPr lang="en-US" sz="3000"/>
              <a:t>Welcome &amp; Overview</a:t>
            </a:r>
            <a:endParaRPr sz="3000"/>
          </a:p>
          <a:p>
            <a:pPr indent="-552450" lvl="0" marL="615315" marR="0" rtl="0" algn="l">
              <a:lnSpc>
                <a:spcPct val="100000"/>
              </a:lnSpc>
              <a:spcBef>
                <a:spcPts val="1200"/>
              </a:spcBef>
              <a:spcAft>
                <a:spcPts val="0"/>
              </a:spcAft>
              <a:buSzPts val="3000"/>
              <a:buAutoNum type="arabicPeriod"/>
            </a:pPr>
            <a:r>
              <a:rPr lang="en-US" sz="3000"/>
              <a:t>Stories of Recovery</a:t>
            </a:r>
            <a:endParaRPr sz="3000"/>
          </a:p>
          <a:p>
            <a:pPr indent="-552450" lvl="0" marL="615315" marR="0" rtl="0" algn="l">
              <a:lnSpc>
                <a:spcPct val="100000"/>
              </a:lnSpc>
              <a:spcBef>
                <a:spcPts val="1200"/>
              </a:spcBef>
              <a:spcAft>
                <a:spcPts val="0"/>
              </a:spcAft>
              <a:buSzPts val="3000"/>
              <a:buAutoNum type="arabicPeriod"/>
            </a:pPr>
            <a:r>
              <a:rPr lang="en-US" sz="3000"/>
              <a:t>Study Updates</a:t>
            </a:r>
            <a:endParaRPr sz="3000"/>
          </a:p>
          <a:p>
            <a:pPr indent="-552450" lvl="0" marL="615315" marR="0" rtl="0" algn="l">
              <a:lnSpc>
                <a:spcPct val="100000"/>
              </a:lnSpc>
              <a:spcBef>
                <a:spcPts val="1200"/>
              </a:spcBef>
              <a:spcAft>
                <a:spcPts val="0"/>
              </a:spcAft>
              <a:buSzPts val="3000"/>
              <a:buAutoNum type="arabicPeriod"/>
            </a:pPr>
            <a:r>
              <a:rPr lang="en-US" sz="3000"/>
              <a:t>TTM &amp; Coma Q&amp;A</a:t>
            </a:r>
            <a:endParaRPr sz="3000"/>
          </a:p>
          <a:p>
            <a:pPr indent="-552450" lvl="0" marL="615315" marR="0" rtl="0" algn="l">
              <a:lnSpc>
                <a:spcPct val="100000"/>
              </a:lnSpc>
              <a:spcBef>
                <a:spcPts val="1200"/>
              </a:spcBef>
              <a:spcAft>
                <a:spcPts val="0"/>
              </a:spcAft>
              <a:buSzPts val="3000"/>
              <a:buAutoNum type="arabicPeriod"/>
            </a:pPr>
            <a:r>
              <a:rPr lang="en-US" sz="3000"/>
              <a:t>Screen Failure Form</a:t>
            </a:r>
            <a:endParaRPr sz="3000"/>
          </a:p>
          <a:p>
            <a:pPr indent="-552450" lvl="0" marL="615315" marR="0" rtl="0" algn="l">
              <a:lnSpc>
                <a:spcPct val="100000"/>
              </a:lnSpc>
              <a:spcBef>
                <a:spcPts val="1200"/>
              </a:spcBef>
              <a:spcAft>
                <a:spcPts val="0"/>
              </a:spcAft>
              <a:buSzPts val="3000"/>
              <a:buAutoNum type="arabicPeriod"/>
            </a:pPr>
            <a:r>
              <a:rPr lang="en-US" sz="3000"/>
              <a:t>Monitoring Reminders</a:t>
            </a:r>
            <a:endParaRPr sz="3000"/>
          </a:p>
          <a:p>
            <a:pPr indent="-552450" lvl="0" marL="615315" marR="0" rtl="0" algn="l">
              <a:lnSpc>
                <a:spcPct val="100000"/>
              </a:lnSpc>
              <a:spcBef>
                <a:spcPts val="1200"/>
              </a:spcBef>
              <a:spcAft>
                <a:spcPts val="0"/>
              </a:spcAft>
              <a:buSzPts val="3000"/>
              <a:buAutoNum type="arabicPeriod"/>
            </a:pPr>
            <a:r>
              <a:rPr lang="en-US" sz="3000"/>
              <a:t>BTACT Quality Check</a:t>
            </a:r>
            <a:endParaRPr sz="3000"/>
          </a:p>
          <a:p>
            <a:pPr indent="-552450" lvl="0" marL="615315" marR="0" rtl="0" algn="l">
              <a:lnSpc>
                <a:spcPct val="100000"/>
              </a:lnSpc>
              <a:spcBef>
                <a:spcPts val="1200"/>
              </a:spcBef>
              <a:spcAft>
                <a:spcPts val="0"/>
              </a:spcAft>
              <a:buSzPts val="3000"/>
              <a:buAutoNum type="arabicPeriod"/>
            </a:pPr>
            <a:r>
              <a:rPr lang="en-US" sz="3000"/>
              <a:t>Retention</a:t>
            </a:r>
            <a:r>
              <a:rPr lang="en-US" sz="3000"/>
              <a:t> Best Practices</a:t>
            </a:r>
            <a:endParaRPr sz="3000"/>
          </a:p>
          <a:p>
            <a:pPr indent="-552450" lvl="0" marL="615315" marR="0" rtl="0" algn="l">
              <a:lnSpc>
                <a:spcPct val="100000"/>
              </a:lnSpc>
              <a:spcBef>
                <a:spcPts val="1200"/>
              </a:spcBef>
              <a:spcAft>
                <a:spcPts val="0"/>
              </a:spcAft>
              <a:buSzPts val="3000"/>
              <a:buAutoNum type="arabicPeriod"/>
            </a:pPr>
            <a:r>
              <a:rPr lang="en-US" sz="3000"/>
              <a:t>Open Q&amp;A</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3dfb75b6732_0_0"/>
          <p:cNvSpPr txBox="1"/>
          <p:nvPr>
            <p:ph type="title"/>
          </p:nvPr>
        </p:nvSpPr>
        <p:spPr>
          <a:xfrm>
            <a:off x="951875" y="573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Office Hours</a:t>
            </a:r>
            <a:endParaRPr/>
          </a:p>
          <a:p>
            <a:pPr indent="0" lvl="0" marL="0" rtl="0" algn="l">
              <a:lnSpc>
                <a:spcPct val="90000"/>
              </a:lnSpc>
              <a:spcBef>
                <a:spcPts val="0"/>
              </a:spcBef>
              <a:spcAft>
                <a:spcPts val="0"/>
              </a:spcAft>
              <a:buClr>
                <a:schemeClr val="dk1"/>
              </a:buClr>
              <a:buSzPts val="4400"/>
              <a:buFont typeface="Play"/>
              <a:buNone/>
            </a:pPr>
            <a:r>
              <a:t/>
            </a:r>
            <a:endParaRPr/>
          </a:p>
        </p:txBody>
      </p:sp>
      <p:sp>
        <p:nvSpPr>
          <p:cNvPr id="527" name="Google Shape;527;g3dfb75b6732_0_0"/>
          <p:cNvSpPr txBox="1"/>
          <p:nvPr>
            <p:ph idx="1" type="body"/>
          </p:nvPr>
        </p:nvSpPr>
        <p:spPr>
          <a:xfrm>
            <a:off x="1409475" y="2057400"/>
            <a:ext cx="9944100" cy="4598700"/>
          </a:xfrm>
          <a:prstGeom prst="rect">
            <a:avLst/>
          </a:prstGeom>
          <a:solidFill>
            <a:srgbClr val="FFFFFF"/>
          </a:solidFill>
          <a:ln>
            <a:noFill/>
          </a:ln>
        </p:spPr>
        <p:txBody>
          <a:bodyPr anchorCtr="0" anchor="t" bIns="45700" lIns="91425" spcFirstLastPara="1" rIns="91425" wrap="square" tIns="45700">
            <a:normAutofit fontScale="25000" lnSpcReduction="20000"/>
          </a:bodyPr>
          <a:lstStyle/>
          <a:p>
            <a:pPr indent="0" lvl="0" marL="0" rtl="0" algn="ctr">
              <a:lnSpc>
                <a:spcPct val="115000"/>
              </a:lnSpc>
              <a:spcBef>
                <a:spcPts val="360"/>
              </a:spcBef>
              <a:spcAft>
                <a:spcPts val="0"/>
              </a:spcAft>
              <a:buClr>
                <a:schemeClr val="dk2"/>
              </a:buClr>
              <a:buSzPts val="275"/>
              <a:buFont typeface="Arial"/>
              <a:buNone/>
            </a:pPr>
            <a:r>
              <a:t/>
            </a:r>
            <a:endParaRPr b="1" sz="103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t/>
            </a:r>
            <a:endParaRPr b="1" sz="79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t/>
            </a:r>
            <a:endParaRPr b="1" sz="79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t/>
            </a:r>
            <a:endParaRPr b="1" sz="79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t/>
            </a:r>
            <a:endParaRPr b="1" sz="79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t/>
            </a:r>
            <a:endParaRPr b="1" sz="79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rPr b="1" lang="en-US" sz="7921">
                <a:solidFill>
                  <a:schemeClr val="accent1"/>
                </a:solidFill>
                <a:highlight>
                  <a:schemeClr val="lt1"/>
                </a:highlight>
              </a:rPr>
              <a:t>For all issues related to the Protocol, Questionnaires, Outcomes, &amp; WebDCU</a:t>
            </a:r>
            <a:r>
              <a:rPr lang="en-US" sz="7921">
                <a:solidFill>
                  <a:schemeClr val="accent1"/>
                </a:solidFill>
                <a:highlight>
                  <a:schemeClr val="lt1"/>
                </a:highlight>
              </a:rPr>
              <a:t> please use email </a:t>
            </a:r>
            <a:endParaRPr sz="7921">
              <a:solidFill>
                <a:schemeClr val="accent1"/>
              </a:solidFill>
              <a:highlight>
                <a:schemeClr val="lt1"/>
              </a:highlight>
            </a:endParaRPr>
          </a:p>
          <a:p>
            <a:pPr indent="0" lvl="0" marL="0" rtl="0" algn="ctr">
              <a:lnSpc>
                <a:spcPct val="115000"/>
              </a:lnSpc>
              <a:spcBef>
                <a:spcPts val="1600"/>
              </a:spcBef>
              <a:spcAft>
                <a:spcPts val="0"/>
              </a:spcAft>
              <a:buClr>
                <a:schemeClr val="dk2"/>
              </a:buClr>
              <a:buSzPts val="275"/>
              <a:buFont typeface="Arial"/>
              <a:buNone/>
            </a:pPr>
            <a:r>
              <a:rPr lang="en-US" sz="7921" u="sng">
                <a:solidFill>
                  <a:srgbClr val="0097A7"/>
                </a:solidFill>
                <a:highlight>
                  <a:schemeClr val="lt1"/>
                </a:highlight>
                <a:hlinkClick r:id="rId3">
                  <a:extLst>
                    <a:ext uri="{A12FA001-AC4F-418D-AE19-62706E023703}">
                      <ahyp:hlinkClr val="tx"/>
                    </a:ext>
                  </a:extLst>
                </a:hlinkClick>
              </a:rPr>
              <a:t>POST-ICECAP-contact@umich.edu</a:t>
            </a:r>
            <a:endParaRPr b="1" sz="10321">
              <a:solidFill>
                <a:schemeClr val="accent1"/>
              </a:solidFill>
              <a:highlight>
                <a:schemeClr val="lt1"/>
              </a:highlight>
            </a:endParaRPr>
          </a:p>
          <a:p>
            <a:pPr indent="0" lvl="0" marL="457200" rtl="0" algn="l">
              <a:lnSpc>
                <a:spcPct val="115000"/>
              </a:lnSpc>
              <a:spcBef>
                <a:spcPts val="1600"/>
              </a:spcBef>
              <a:spcAft>
                <a:spcPts val="0"/>
              </a:spcAft>
              <a:buNone/>
            </a:pPr>
            <a:r>
              <a:t/>
            </a:r>
            <a:endParaRPr sz="4400">
              <a:solidFill>
                <a:schemeClr val="dk2"/>
              </a:solidFill>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528" name="Google Shape;528;g3dfb75b6732_0_0"/>
          <p:cNvPicPr preferRelativeResize="0"/>
          <p:nvPr/>
        </p:nvPicPr>
        <p:blipFill>
          <a:blip r:embed="rId4">
            <a:alphaModFix/>
          </a:blip>
          <a:stretch>
            <a:fillRect/>
          </a:stretch>
        </p:blipFill>
        <p:spPr>
          <a:xfrm>
            <a:off x="1378300" y="1741542"/>
            <a:ext cx="9662749" cy="304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4"/>
          <p:cNvSpPr txBox="1"/>
          <p:nvPr>
            <p:ph type="title"/>
          </p:nvPr>
        </p:nvSpPr>
        <p:spPr>
          <a:xfrm>
            <a:off x="555408"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TTM, Coma and OHCA</a:t>
            </a:r>
            <a:endParaRPr/>
          </a:p>
        </p:txBody>
      </p:sp>
      <p:pic>
        <p:nvPicPr>
          <p:cNvPr id="534" name="Google Shape;534;p34"/>
          <p:cNvPicPr preferRelativeResize="0"/>
          <p:nvPr/>
        </p:nvPicPr>
        <p:blipFill rotWithShape="1">
          <a:blip r:embed="rId3">
            <a:alphaModFix/>
          </a:blip>
          <a:srcRect b="0" l="0" r="0" t="0"/>
          <a:stretch/>
        </p:blipFill>
        <p:spPr>
          <a:xfrm>
            <a:off x="9377916" y="86676"/>
            <a:ext cx="2681771" cy="1620233"/>
          </a:xfrm>
          <a:prstGeom prst="rect">
            <a:avLst/>
          </a:prstGeom>
          <a:noFill/>
          <a:ln>
            <a:noFill/>
          </a:ln>
        </p:spPr>
      </p:pic>
      <p:sp>
        <p:nvSpPr>
          <p:cNvPr id="535" name="Google Shape;535;p34"/>
          <p:cNvSpPr txBox="1"/>
          <p:nvPr/>
        </p:nvSpPr>
        <p:spPr>
          <a:xfrm>
            <a:off x="647833" y="3728024"/>
            <a:ext cx="6094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Sachin Agarwal</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Columbia University</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graphicFrame>
        <p:nvGraphicFramePr>
          <p:cNvPr id="541" name="Google Shape;541;g3d740ee22a9_0_1"/>
          <p:cNvGraphicFramePr/>
          <p:nvPr/>
        </p:nvGraphicFramePr>
        <p:xfrm>
          <a:off x="1608200" y="1256313"/>
          <a:ext cx="3000000" cy="3000000"/>
        </p:xfrm>
        <a:graphic>
          <a:graphicData uri="http://schemas.openxmlformats.org/drawingml/2006/table">
            <a:tbl>
              <a:tblPr>
                <a:noFill/>
                <a:tableStyleId>{EA727036-CA54-4E74-BC3F-8286B5F05908}</a:tableStyleId>
              </a:tblPr>
              <a:tblGrid>
                <a:gridCol w="5358100"/>
                <a:gridCol w="1847625"/>
                <a:gridCol w="1847625"/>
              </a:tblGrid>
              <a:tr h="869075">
                <a:tc>
                  <a:txBody>
                    <a:bodyPr/>
                    <a:lstStyle/>
                    <a:p>
                      <a:pPr indent="0" lvl="0" marL="0" marR="0" rtl="0" algn="ctr">
                        <a:lnSpc>
                          <a:spcPct val="100000"/>
                        </a:lnSpc>
                        <a:spcBef>
                          <a:spcPts val="0"/>
                        </a:spcBef>
                        <a:spcAft>
                          <a:spcPts val="0"/>
                        </a:spcAft>
                        <a:buClr>
                          <a:srgbClr val="000000"/>
                        </a:buClr>
                        <a:buSzPts val="3400"/>
                        <a:buFont typeface="Arial"/>
                        <a:buNone/>
                      </a:pPr>
                      <a:r>
                        <a:rPr b="1" lang="en-US" sz="3400" u="none" cap="none" strike="noStrike"/>
                        <a:t>Exclusion Criteria</a:t>
                      </a:r>
                      <a:endParaRPr b="1" sz="34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400"/>
                        <a:buFont typeface="Arial"/>
                        <a:buNone/>
                      </a:pPr>
                      <a:r>
                        <a:rPr b="1" lang="en-US" sz="3400" u="none" cap="none" strike="noStrike"/>
                        <a:t>No.</a:t>
                      </a:r>
                      <a:endParaRPr b="1" sz="34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400"/>
                        <a:buFont typeface="Arial"/>
                        <a:buNone/>
                      </a:pPr>
                      <a:r>
                        <a:rPr b="1" lang="en-US" sz="3400" u="none" cap="none" strike="noStrike"/>
                        <a:t>%</a:t>
                      </a:r>
                      <a:endParaRPr b="1" sz="34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869075">
                <a:tc>
                  <a:txBody>
                    <a:bodyPr/>
                    <a:lstStyle/>
                    <a:p>
                      <a:pPr indent="0" lvl="0" marL="0" marR="0" rtl="0" algn="l">
                        <a:lnSpc>
                          <a:spcPct val="100000"/>
                        </a:lnSpc>
                        <a:spcBef>
                          <a:spcPts val="0"/>
                        </a:spcBef>
                        <a:spcAft>
                          <a:spcPts val="0"/>
                        </a:spcAft>
                        <a:buClr>
                          <a:srgbClr val="000000"/>
                        </a:buClr>
                        <a:buSzPts val="3000"/>
                        <a:buFont typeface="Arial"/>
                        <a:buNone/>
                      </a:pPr>
                      <a:r>
                        <a:rPr lang="en-US" sz="3000" u="none" cap="none" strike="noStrike"/>
                        <a:t>Did not survive to 1 month</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764</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49</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869075">
                <a:tc>
                  <a:txBody>
                    <a:bodyPr/>
                    <a:lstStyle/>
                    <a:p>
                      <a:pPr indent="0" lvl="0" marL="0" marR="0" rtl="0" algn="l">
                        <a:lnSpc>
                          <a:spcPct val="100000"/>
                        </a:lnSpc>
                        <a:spcBef>
                          <a:spcPts val="0"/>
                        </a:spcBef>
                        <a:spcAft>
                          <a:spcPts val="0"/>
                        </a:spcAft>
                        <a:buClr>
                          <a:srgbClr val="000000"/>
                        </a:buClr>
                        <a:buSzPts val="3000"/>
                        <a:buFont typeface="Arial"/>
                        <a:buNone/>
                      </a:pPr>
                      <a:r>
                        <a:rPr lang="en-US" sz="3000" u="none" cap="none" strike="noStrike"/>
                        <a:t>Did not receive TTM</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409</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26</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869075">
                <a:tc>
                  <a:txBody>
                    <a:bodyPr/>
                    <a:lstStyle/>
                    <a:p>
                      <a:pPr indent="0" lvl="0" marL="0" marR="0" rtl="0" algn="l">
                        <a:lnSpc>
                          <a:spcPct val="100000"/>
                        </a:lnSpc>
                        <a:spcBef>
                          <a:spcPts val="0"/>
                        </a:spcBef>
                        <a:spcAft>
                          <a:spcPts val="0"/>
                        </a:spcAft>
                        <a:buClr>
                          <a:srgbClr val="000000"/>
                        </a:buClr>
                        <a:buSzPts val="3000"/>
                        <a:buFont typeface="Arial"/>
                        <a:buNone/>
                      </a:pPr>
                      <a:r>
                        <a:rPr lang="en-US" sz="3000" u="none" cap="none" strike="noStrike"/>
                        <a:t>Not in coma</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195</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12</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869075">
                <a:tc>
                  <a:txBody>
                    <a:bodyPr/>
                    <a:lstStyle/>
                    <a:p>
                      <a:pPr indent="0" lvl="0" marL="0" marR="0" rtl="0" algn="l">
                        <a:lnSpc>
                          <a:spcPct val="100000"/>
                        </a:lnSpc>
                        <a:spcBef>
                          <a:spcPts val="0"/>
                        </a:spcBef>
                        <a:spcAft>
                          <a:spcPts val="0"/>
                        </a:spcAft>
                        <a:buClr>
                          <a:srgbClr val="000000"/>
                        </a:buClr>
                        <a:buSzPts val="3000"/>
                        <a:buFont typeface="Arial"/>
                        <a:buNone/>
                      </a:pPr>
                      <a:r>
                        <a:rPr lang="en-US" sz="3000" u="none" cap="none" strike="noStrike"/>
                        <a:t>Declined informed consent</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63</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3000"/>
                        <a:buFont typeface="Arial"/>
                        <a:buNone/>
                      </a:pPr>
                      <a:r>
                        <a:rPr lang="en-US" sz="3000" u="none" cap="none" strike="noStrike"/>
                        <a:t>4</a:t>
                      </a:r>
                      <a:endParaRPr sz="30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pic>
        <p:nvPicPr>
          <p:cNvPr id="542" name="Google Shape;542;g3d740ee22a9_0_1"/>
          <p:cNvPicPr preferRelativeResize="0"/>
          <p:nvPr/>
        </p:nvPicPr>
        <p:blipFill rotWithShape="1">
          <a:blip r:embed="rId3">
            <a:alphaModFix/>
          </a:blip>
          <a:srcRect b="0" l="0" r="0" t="0"/>
          <a:stretch/>
        </p:blipFill>
        <p:spPr>
          <a:xfrm>
            <a:off x="8972750" y="1256325"/>
            <a:ext cx="1570825" cy="3476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dd7b430578_0_6"/>
          <p:cNvSpPr txBox="1"/>
          <p:nvPr>
            <p:ph type="title"/>
          </p:nvPr>
        </p:nvSpPr>
        <p:spPr>
          <a:xfrm>
            <a:off x="951875" y="573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en-US" sz="5400">
                <a:latin typeface="Arial"/>
                <a:ea typeface="Arial"/>
                <a:cs typeface="Arial"/>
                <a:sym typeface="Arial"/>
              </a:rPr>
              <a:t>Operational Definitions</a:t>
            </a:r>
            <a:endParaRPr/>
          </a:p>
        </p:txBody>
      </p:sp>
      <p:sp>
        <p:nvSpPr>
          <p:cNvPr id="548" name="Google Shape;548;g3dd7b430578_0_6"/>
          <p:cNvSpPr txBox="1"/>
          <p:nvPr>
            <p:ph idx="1" type="body"/>
          </p:nvPr>
        </p:nvSpPr>
        <p:spPr>
          <a:xfrm>
            <a:off x="1409475" y="2057400"/>
            <a:ext cx="9944100" cy="4133100"/>
          </a:xfrm>
          <a:prstGeom prst="rect">
            <a:avLst/>
          </a:prstGeom>
          <a:solidFill>
            <a:srgbClr val="FFFFFF"/>
          </a:solidFill>
          <a:ln>
            <a:noFill/>
          </a:ln>
        </p:spPr>
        <p:txBody>
          <a:bodyPr anchorCtr="0" anchor="t" bIns="45700" lIns="91425" spcFirstLastPara="1" rIns="91425" wrap="square" tIns="45700">
            <a:normAutofit lnSpcReduction="10000"/>
          </a:bodyPr>
          <a:lstStyle/>
          <a:p>
            <a:pPr indent="-343701" lvl="0" marL="457200" rtl="0" algn="l">
              <a:lnSpc>
                <a:spcPct val="115000"/>
              </a:lnSpc>
              <a:spcBef>
                <a:spcPts val="0"/>
              </a:spcBef>
              <a:spcAft>
                <a:spcPts val="0"/>
              </a:spcAft>
              <a:buSzPts val="4400"/>
              <a:buChar char="❏"/>
            </a:pPr>
            <a:r>
              <a:rPr lang="en-US" sz="4400">
                <a:solidFill>
                  <a:schemeClr val="dk2"/>
                </a:solidFill>
              </a:rPr>
              <a:t> TTM</a:t>
            </a:r>
            <a:endParaRPr sz="4400">
              <a:solidFill>
                <a:schemeClr val="dk2"/>
              </a:solidFill>
            </a:endParaRPr>
          </a:p>
          <a:p>
            <a:pPr indent="-343701" lvl="0" marL="457200" rtl="0" algn="l">
              <a:lnSpc>
                <a:spcPct val="115000"/>
              </a:lnSpc>
              <a:spcBef>
                <a:spcPts val="0"/>
              </a:spcBef>
              <a:spcAft>
                <a:spcPts val="0"/>
              </a:spcAft>
              <a:buSzPts val="4400"/>
              <a:buChar char="❏"/>
            </a:pPr>
            <a:r>
              <a:rPr lang="en-US" sz="4400">
                <a:solidFill>
                  <a:schemeClr val="dk2"/>
                </a:solidFill>
              </a:rPr>
              <a:t> Coma</a:t>
            </a:r>
            <a:endParaRPr sz="4400">
              <a:solidFill>
                <a:schemeClr val="dk2"/>
              </a:solidFill>
            </a:endParaRPr>
          </a:p>
          <a:p>
            <a:pPr indent="-343701" lvl="0" marL="457200" rtl="0" algn="l">
              <a:lnSpc>
                <a:spcPct val="115000"/>
              </a:lnSpc>
              <a:spcBef>
                <a:spcPts val="0"/>
              </a:spcBef>
              <a:spcAft>
                <a:spcPts val="0"/>
              </a:spcAft>
              <a:buSzPts val="4400"/>
              <a:buChar char="❏"/>
            </a:pPr>
            <a:r>
              <a:rPr lang="en-US" sz="4400">
                <a:solidFill>
                  <a:schemeClr val="dk2"/>
                </a:solidFill>
              </a:rPr>
              <a:t>Out-Of-Hospital CA</a:t>
            </a:r>
            <a:endParaRPr sz="4400">
              <a:solidFill>
                <a:schemeClr val="dk2"/>
              </a:solidFill>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9754e549bf_0_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TTM Definition: Unchanged Aspects</a:t>
            </a:r>
            <a:endParaRPr/>
          </a:p>
        </p:txBody>
      </p:sp>
      <p:sp>
        <p:nvSpPr>
          <p:cNvPr id="555" name="Google Shape;555;g39754e549bf_0_7"/>
          <p:cNvSpPr txBox="1"/>
          <p:nvPr>
            <p:ph idx="1" type="body"/>
          </p:nvPr>
        </p:nvSpPr>
        <p:spPr>
          <a:xfrm>
            <a:off x="838200" y="2200500"/>
            <a:ext cx="10515600" cy="39762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1000"/>
              </a:spcBef>
              <a:spcAft>
                <a:spcPts val="0"/>
              </a:spcAft>
              <a:buClr>
                <a:schemeClr val="dk2"/>
              </a:buClr>
              <a:buSzPts val="1800"/>
              <a:buChar char="❏"/>
            </a:pPr>
            <a:r>
              <a:rPr lang="en-US">
                <a:solidFill>
                  <a:schemeClr val="dk2"/>
                </a:solidFill>
              </a:rPr>
              <a:t>Qualification is based on intent and a structured plan executed within 24 hours of cardiac arrest</a:t>
            </a:r>
            <a:endParaRPr>
              <a:solidFill>
                <a:schemeClr val="dk2"/>
              </a:solidFill>
            </a:endParaRPr>
          </a:p>
          <a:p>
            <a:pPr indent="-342900" lvl="0" marL="457200" rtl="0" algn="l">
              <a:lnSpc>
                <a:spcPct val="100000"/>
              </a:lnSpc>
              <a:spcBef>
                <a:spcPts val="1000"/>
              </a:spcBef>
              <a:spcAft>
                <a:spcPts val="0"/>
              </a:spcAft>
              <a:buClr>
                <a:schemeClr val="dk2"/>
              </a:buClr>
              <a:buSzPts val="1800"/>
              <a:buChar char="❏"/>
            </a:pPr>
            <a:r>
              <a:rPr lang="en-US">
                <a:solidFill>
                  <a:schemeClr val="dk2"/>
                </a:solidFill>
              </a:rPr>
              <a:t>All target temperatures, including fever control and durations, are acceptable</a:t>
            </a:r>
            <a:endParaRPr>
              <a:solidFill>
                <a:schemeClr val="dk2"/>
              </a:solidFill>
            </a:endParaRPr>
          </a:p>
          <a:p>
            <a:pPr indent="-342900" lvl="0" marL="457200" rtl="0" algn="l">
              <a:lnSpc>
                <a:spcPct val="100000"/>
              </a:lnSpc>
              <a:spcBef>
                <a:spcPts val="1000"/>
              </a:spcBef>
              <a:spcAft>
                <a:spcPts val="0"/>
              </a:spcAft>
              <a:buClr>
                <a:schemeClr val="dk2"/>
              </a:buClr>
              <a:buSzPts val="1800"/>
              <a:buChar char="❏"/>
            </a:pPr>
            <a:r>
              <a:rPr lang="en-US">
                <a:solidFill>
                  <a:schemeClr val="dk2"/>
                </a:solidFill>
              </a:rPr>
              <a:t>Any definitive temperature control device, e.g., surface or intravascular cooling, ECMO, or cooling blankets, either initiated or ordered within 24 hours of cardiac arrest.</a:t>
            </a:r>
            <a:endParaRPr>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3dfddcc9ab6_0_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TTM Definition: Proposed Additions</a:t>
            </a:r>
            <a:endParaRPr/>
          </a:p>
        </p:txBody>
      </p:sp>
      <p:sp>
        <p:nvSpPr>
          <p:cNvPr id="562" name="Google Shape;562;g3dfddcc9ab6_0_43"/>
          <p:cNvSpPr txBox="1"/>
          <p:nvPr>
            <p:ph idx="1" type="body"/>
          </p:nvPr>
        </p:nvSpPr>
        <p:spPr>
          <a:xfrm>
            <a:off x="893550" y="2524500"/>
            <a:ext cx="10918800" cy="950700"/>
          </a:xfrm>
          <a:prstGeom prst="rect">
            <a:avLst/>
          </a:prstGeom>
          <a:noFill/>
          <a:ln>
            <a:noFill/>
          </a:ln>
        </p:spPr>
        <p:txBody>
          <a:bodyPr anchorCtr="0" anchor="t" bIns="45700" lIns="91425" spcFirstLastPara="1" rIns="91425" wrap="square" tIns="45700">
            <a:normAutofit fontScale="25000" lnSpcReduction="20000"/>
          </a:bodyPr>
          <a:lstStyle/>
          <a:p>
            <a:pPr indent="-373467" lvl="0" marL="457200" rtl="0" algn="l">
              <a:lnSpc>
                <a:spcPct val="100000"/>
              </a:lnSpc>
              <a:spcBef>
                <a:spcPts val="1000"/>
              </a:spcBef>
              <a:spcAft>
                <a:spcPts val="0"/>
              </a:spcAft>
              <a:buClr>
                <a:schemeClr val="dk2"/>
              </a:buClr>
              <a:buSzPct val="93831"/>
              <a:buChar char="❏"/>
            </a:pPr>
            <a:r>
              <a:rPr lang="en-US" sz="9725">
                <a:solidFill>
                  <a:schemeClr val="dk2"/>
                </a:solidFill>
              </a:rPr>
              <a:t>Protocol-driven fever prevention (even without a device), either initiated or ordered within 24 hours of cardiac arrest. </a:t>
            </a:r>
            <a:endParaRPr sz="9725">
              <a:solidFill>
                <a:schemeClr val="dk2"/>
              </a:solidFill>
            </a:endParaRPr>
          </a:p>
          <a:p>
            <a:pPr indent="0" lvl="0" marL="457200" rtl="0" algn="l">
              <a:lnSpc>
                <a:spcPct val="100000"/>
              </a:lnSpc>
              <a:spcBef>
                <a:spcPts val="1000"/>
              </a:spcBef>
              <a:spcAft>
                <a:spcPts val="0"/>
              </a:spcAft>
              <a:buNone/>
            </a:pPr>
            <a:r>
              <a:t/>
            </a:r>
            <a:endParaRPr>
              <a:solidFill>
                <a:schemeClr val="dk2"/>
              </a:solidFill>
            </a:endParaRPr>
          </a:p>
          <a:p>
            <a:pPr indent="0" lvl="0" marL="0" rtl="0" algn="l">
              <a:lnSpc>
                <a:spcPct val="100000"/>
              </a:lnSpc>
              <a:spcBef>
                <a:spcPts val="1000"/>
              </a:spcBef>
              <a:spcAft>
                <a:spcPts val="0"/>
              </a:spcAft>
              <a:buNone/>
            </a:pPr>
            <a:r>
              <a:t/>
            </a:r>
            <a:endParaRPr>
              <a:solidFill>
                <a:schemeClr val="dk2"/>
              </a:solidFill>
            </a:endParaRPr>
          </a:p>
        </p:txBody>
      </p:sp>
      <p:sp>
        <p:nvSpPr>
          <p:cNvPr id="563" name="Google Shape;563;g3dfddcc9ab6_0_43"/>
          <p:cNvSpPr txBox="1"/>
          <p:nvPr/>
        </p:nvSpPr>
        <p:spPr>
          <a:xfrm>
            <a:off x="838200" y="1571225"/>
            <a:ext cx="10808100" cy="600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rgbClr val="0000FF"/>
                </a:solidFill>
              </a:rPr>
              <a:t>Currently, f</a:t>
            </a:r>
            <a:r>
              <a:rPr b="1" lang="en-US" sz="2700">
                <a:solidFill>
                  <a:srgbClr val="0000FF"/>
                </a:solidFill>
              </a:rPr>
              <a:t>ever control using medications alone is not sufficient </a:t>
            </a:r>
            <a:endParaRPr b="1" sz="2700">
              <a:solidFill>
                <a:srgbClr val="0000FF"/>
              </a:solidFill>
            </a:endParaRPr>
          </a:p>
        </p:txBody>
      </p:sp>
      <p:sp>
        <p:nvSpPr>
          <p:cNvPr id="564" name="Google Shape;564;g3dfddcc9ab6_0_43"/>
          <p:cNvSpPr txBox="1"/>
          <p:nvPr/>
        </p:nvSpPr>
        <p:spPr>
          <a:xfrm>
            <a:off x="921450" y="3382750"/>
            <a:ext cx="10641600" cy="18777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Char char="❏"/>
            </a:pPr>
            <a:r>
              <a:rPr lang="en-US" sz="2400"/>
              <a:t>A</a:t>
            </a:r>
            <a:r>
              <a:rPr lang="en-US" sz="2400"/>
              <a:t> documented nursing or institutional </a:t>
            </a:r>
            <a:r>
              <a:rPr lang="en-US" sz="2400" u="sng"/>
              <a:t>protocol or order set</a:t>
            </a:r>
            <a:r>
              <a:rPr lang="en-US" sz="2400"/>
              <a:t> that includes </a:t>
            </a:r>
            <a:r>
              <a:rPr b="1" lang="en-US" sz="2400"/>
              <a:t>Temperature target</a:t>
            </a:r>
            <a:r>
              <a:rPr lang="en-US" sz="2400"/>
              <a:t> (e.g., &lt;37.5°C or normothermia) AND </a:t>
            </a:r>
            <a:r>
              <a:rPr b="1" lang="en-US" sz="2400"/>
              <a:t>escalation steps</a:t>
            </a:r>
            <a:r>
              <a:rPr lang="en-US" sz="2400"/>
              <a:t> to intensify temperature-control measures if the target is not achieved or maintained. </a:t>
            </a:r>
            <a:endParaRPr sz="2400"/>
          </a:p>
          <a:p>
            <a:pPr indent="0" lvl="0" marL="0" rtl="0" algn="l">
              <a:spcBef>
                <a:spcPts val="0"/>
              </a:spcBef>
              <a:spcAft>
                <a:spcPts val="0"/>
              </a:spcAft>
              <a:buNone/>
            </a:pPr>
            <a:r>
              <a:t/>
            </a:r>
            <a:endParaRPr/>
          </a:p>
        </p:txBody>
      </p:sp>
      <p:sp>
        <p:nvSpPr>
          <p:cNvPr id="565" name="Google Shape;565;g3dfddcc9ab6_0_43"/>
          <p:cNvSpPr txBox="1"/>
          <p:nvPr/>
        </p:nvSpPr>
        <p:spPr>
          <a:xfrm>
            <a:off x="893550" y="5103925"/>
            <a:ext cx="10641600" cy="1662300"/>
          </a:xfrm>
          <a:prstGeom prst="rect">
            <a:avLst/>
          </a:prstGeom>
          <a:noFill/>
          <a:ln>
            <a:noFill/>
          </a:ln>
        </p:spPr>
        <p:txBody>
          <a:bodyPr anchorCtr="0" anchor="t" bIns="91425" lIns="91425" spcFirstLastPara="1" rIns="91425" wrap="square" tIns="91425">
            <a:spAutoFit/>
          </a:bodyPr>
          <a:lstStyle/>
          <a:p>
            <a:pPr indent="-381000" lvl="0" marL="914400" rtl="0" algn="l">
              <a:spcBef>
                <a:spcPts val="0"/>
              </a:spcBef>
              <a:spcAft>
                <a:spcPts val="0"/>
              </a:spcAft>
              <a:buSzPts val="2400"/>
              <a:buChar char="❏"/>
            </a:pPr>
            <a:r>
              <a:rPr b="1" lang="en-US" sz="2400"/>
              <a:t>Escalation steps:</a:t>
            </a:r>
            <a:r>
              <a:rPr lang="en-US" sz="2400"/>
              <a:t> may include increasing pharmacologic intensity (e.g., PRN → scheduled antipyretics), addition of non-invasive cooling measures (e.g., cooling blanket), or transition to device-based temperature management.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3dfddcc9ab6_0_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3600"/>
              <a:t>TTM: </a:t>
            </a:r>
            <a:r>
              <a:rPr lang="en-US" sz="3600"/>
              <a:t>Situations That Do NOT Qualify</a:t>
            </a:r>
            <a:r>
              <a:rPr lang="en-US" sz="3600"/>
              <a:t> </a:t>
            </a:r>
            <a:endParaRPr sz="3600"/>
          </a:p>
        </p:txBody>
      </p:sp>
      <p:sp>
        <p:nvSpPr>
          <p:cNvPr id="572" name="Google Shape;572;g3dfddcc9ab6_0_25"/>
          <p:cNvSpPr txBox="1"/>
          <p:nvPr>
            <p:ph idx="1" type="body"/>
          </p:nvPr>
        </p:nvSpPr>
        <p:spPr>
          <a:xfrm>
            <a:off x="838200" y="2126550"/>
            <a:ext cx="10515600" cy="4050000"/>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PRN antipyretics alone (e.g., “acetaminophen if fever”)</a:t>
            </a:r>
            <a:endParaRPr sz="2800">
              <a:solidFill>
                <a:schemeClr val="dk2"/>
              </a:solidFill>
            </a:endParaRPr>
          </a:p>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One-time or sporadic medication orders</a:t>
            </a:r>
            <a:endParaRPr sz="2800">
              <a:solidFill>
                <a:schemeClr val="dk2"/>
              </a:solidFill>
            </a:endParaRPr>
          </a:p>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Passive or ad hoc measures (e.g., ice packs, fans) without a structured protocol</a:t>
            </a:r>
            <a:endParaRPr sz="2800">
              <a:solidFill>
                <a:schemeClr val="dk2"/>
              </a:solidFill>
            </a:endParaRPr>
          </a:p>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Sedation or neuromuscular blockade without a structured protocol or used for other indications alone.</a:t>
            </a:r>
            <a:endParaRPr sz="2800">
              <a:solidFill>
                <a:schemeClr val="dk2"/>
              </a:solidFill>
            </a:endParaRPr>
          </a:p>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Informal or unwritten practices (e.g. “call MD if T&gt;37.5ºC”)</a:t>
            </a:r>
            <a:endParaRPr sz="2800">
              <a:solidFill>
                <a:schemeClr val="dk2"/>
              </a:solidFill>
            </a:endParaRPr>
          </a:p>
          <a:p>
            <a:pPr indent="0" lvl="0" marL="457200" rtl="0" algn="l">
              <a:lnSpc>
                <a:spcPct val="100000"/>
              </a:lnSpc>
              <a:spcBef>
                <a:spcPts val="1000"/>
              </a:spcBef>
              <a:spcAft>
                <a:spcPts val="0"/>
              </a:spcAft>
              <a:buNone/>
            </a:pPr>
            <a:r>
              <a:t/>
            </a:r>
            <a:endParaRPr sz="26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3e0bc0d6b01_21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TTM: Changes in Screening Failure Form </a:t>
            </a:r>
            <a:endParaRPr/>
          </a:p>
        </p:txBody>
      </p:sp>
      <p:sp>
        <p:nvSpPr>
          <p:cNvPr id="579" name="Google Shape;579;g3e0bc0d6b01_21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New questions in screening log about whether device or medication was used</a:t>
            </a:r>
            <a:endParaRPr/>
          </a:p>
        </p:txBody>
      </p:sp>
      <p:pic>
        <p:nvPicPr>
          <p:cNvPr id="580" name="Google Shape;580;g3e0bc0d6b01_21_0"/>
          <p:cNvPicPr preferRelativeResize="0"/>
          <p:nvPr/>
        </p:nvPicPr>
        <p:blipFill>
          <a:blip r:embed="rId3">
            <a:alphaModFix/>
          </a:blip>
          <a:stretch>
            <a:fillRect/>
          </a:stretch>
        </p:blipFill>
        <p:spPr>
          <a:xfrm>
            <a:off x="390487" y="2916025"/>
            <a:ext cx="11411027" cy="3125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3e0bc0d6b01_21_7"/>
          <p:cNvSpPr txBox="1"/>
          <p:nvPr>
            <p:ph type="title"/>
          </p:nvPr>
        </p:nvSpPr>
        <p:spPr>
          <a:xfrm>
            <a:off x="838200" y="365125"/>
            <a:ext cx="10515600" cy="132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TTM: Changes to F501 - Hospital Summary </a:t>
            </a:r>
            <a:endParaRPr/>
          </a:p>
          <a:p>
            <a:pPr indent="457200" lvl="0" marL="0" rtl="0" algn="l">
              <a:spcBef>
                <a:spcPts val="0"/>
              </a:spcBef>
              <a:spcAft>
                <a:spcPts val="0"/>
              </a:spcAft>
              <a:buClr>
                <a:schemeClr val="dk2"/>
              </a:buClr>
              <a:buSzPct val="27500"/>
              <a:buFont typeface="Arial"/>
              <a:buNone/>
            </a:pPr>
            <a:r>
              <a:rPr lang="en-US"/>
              <a:t>&amp; F101- Eligibility</a:t>
            </a:r>
            <a:endParaRPr/>
          </a:p>
          <a:p>
            <a:pPr indent="0" lvl="0" marL="0" rtl="0" algn="l">
              <a:spcBef>
                <a:spcPts val="0"/>
              </a:spcBef>
              <a:spcAft>
                <a:spcPts val="0"/>
              </a:spcAft>
              <a:buNone/>
            </a:pPr>
            <a:r>
              <a:t/>
            </a:r>
            <a:endParaRPr/>
          </a:p>
        </p:txBody>
      </p:sp>
      <p:sp>
        <p:nvSpPr>
          <p:cNvPr id="587" name="Google Shape;587;g3e0bc0d6b01_21_7"/>
          <p:cNvSpPr txBox="1"/>
          <p:nvPr>
            <p:ph idx="1" type="body"/>
          </p:nvPr>
        </p:nvSpPr>
        <p:spPr>
          <a:xfrm>
            <a:off x="838200" y="1561675"/>
            <a:ext cx="10515600" cy="4351200"/>
          </a:xfrm>
          <a:prstGeom prst="rect">
            <a:avLst/>
          </a:prstGeom>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Clr>
                <a:schemeClr val="dk2"/>
              </a:buClr>
              <a:buSzPts val="2800"/>
              <a:buChar char="❏"/>
            </a:pPr>
            <a:r>
              <a:rPr lang="en-US" sz="2800">
                <a:solidFill>
                  <a:schemeClr val="dk2"/>
                </a:solidFill>
              </a:rPr>
              <a:t>New question in CRFs about whether T&gt;37.5ºC happened in first 72 hours (and how to find the response)</a:t>
            </a:r>
            <a:endParaRPr sz="2800">
              <a:solidFill>
                <a:schemeClr val="dk2"/>
              </a:solidFill>
            </a:endParaRPr>
          </a:p>
          <a:p>
            <a:pPr indent="0" lvl="0" marL="0" rtl="0" algn="l">
              <a:spcBef>
                <a:spcPts val="1000"/>
              </a:spcBef>
              <a:spcAft>
                <a:spcPts val="0"/>
              </a:spcAft>
              <a:buNone/>
            </a:pPr>
            <a:r>
              <a:t/>
            </a:r>
            <a:endParaRPr/>
          </a:p>
        </p:txBody>
      </p:sp>
      <p:pic>
        <p:nvPicPr>
          <p:cNvPr id="588" name="Google Shape;588;g3e0bc0d6b01_21_7"/>
          <p:cNvPicPr preferRelativeResize="0"/>
          <p:nvPr/>
        </p:nvPicPr>
        <p:blipFill>
          <a:blip r:embed="rId3">
            <a:alphaModFix/>
          </a:blip>
          <a:stretch>
            <a:fillRect/>
          </a:stretch>
        </p:blipFill>
        <p:spPr>
          <a:xfrm>
            <a:off x="377100" y="2717850"/>
            <a:ext cx="11676652" cy="2709050"/>
          </a:xfrm>
          <a:prstGeom prst="rect">
            <a:avLst/>
          </a:prstGeom>
          <a:noFill/>
          <a:ln cap="flat" cmpd="sng" w="9525">
            <a:solidFill>
              <a:schemeClr val="dk1"/>
            </a:solidFill>
            <a:prstDash val="solid"/>
            <a:round/>
            <a:headEnd len="sm" w="sm" type="none"/>
            <a:tailEnd len="sm" w="sm" type="none"/>
          </a:ln>
        </p:spPr>
      </p:pic>
      <p:pic>
        <p:nvPicPr>
          <p:cNvPr id="589" name="Google Shape;589;g3e0bc0d6b01_21_7"/>
          <p:cNvPicPr preferRelativeResize="0"/>
          <p:nvPr/>
        </p:nvPicPr>
        <p:blipFill>
          <a:blip r:embed="rId4">
            <a:alphaModFix/>
          </a:blip>
          <a:stretch>
            <a:fillRect/>
          </a:stretch>
        </p:blipFill>
        <p:spPr>
          <a:xfrm>
            <a:off x="213675" y="4864225"/>
            <a:ext cx="4269576" cy="19937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3dfddcc9ab6_0_79"/>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TTM Q&amp;A</a:t>
            </a:r>
            <a:endParaRPr/>
          </a:p>
        </p:txBody>
      </p:sp>
      <p:pic>
        <p:nvPicPr>
          <p:cNvPr id="595" name="Google Shape;595;g3dfddcc9ab6_0_79"/>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100000"/>
              </a:lnSpc>
              <a:spcBef>
                <a:spcPts val="0"/>
              </a:spcBef>
              <a:spcAft>
                <a:spcPts val="0"/>
              </a:spcAft>
              <a:buClr>
                <a:srgbClr val="002060"/>
              </a:buClr>
              <a:buSzPct val="89126"/>
              <a:buFont typeface="Arial"/>
              <a:buNone/>
            </a:pPr>
            <a:r>
              <a:rPr lang="en-US" sz="5984">
                <a:solidFill>
                  <a:srgbClr val="002060"/>
                </a:solidFill>
                <a:latin typeface="Arial"/>
                <a:ea typeface="Arial"/>
                <a:cs typeface="Arial"/>
                <a:sym typeface="Arial"/>
              </a:rPr>
              <a:t>Overview</a:t>
            </a:r>
            <a:endParaRPr>
              <a:solidFill>
                <a:srgbClr val="002060"/>
              </a:solidFill>
              <a:latin typeface="Arial"/>
              <a:ea typeface="Arial"/>
              <a:cs typeface="Arial"/>
              <a:sym typeface="Arial"/>
            </a:endParaRPr>
          </a:p>
        </p:txBody>
      </p:sp>
      <p:pic>
        <p:nvPicPr>
          <p:cNvPr id="403" name="Google Shape;403;p3"/>
          <p:cNvPicPr preferRelativeResize="0"/>
          <p:nvPr/>
        </p:nvPicPr>
        <p:blipFill rotWithShape="1">
          <a:blip r:embed="rId3">
            <a:alphaModFix/>
          </a:blip>
          <a:srcRect b="0" l="0" r="0" t="0"/>
          <a:stretch/>
        </p:blipFill>
        <p:spPr>
          <a:xfrm>
            <a:off x="9377916" y="86675"/>
            <a:ext cx="2681768" cy="1620235"/>
          </a:xfrm>
          <a:prstGeom prst="rect">
            <a:avLst/>
          </a:prstGeom>
          <a:noFill/>
          <a:ln>
            <a:noFill/>
          </a:ln>
        </p:spPr>
      </p:pic>
      <p:sp>
        <p:nvSpPr>
          <p:cNvPr id="404" name="Google Shape;404;p3"/>
          <p:cNvSpPr txBox="1"/>
          <p:nvPr/>
        </p:nvSpPr>
        <p:spPr>
          <a:xfrm>
            <a:off x="647833" y="3728024"/>
            <a:ext cx="60943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Sachin Agarwal &amp; Clifton Callaway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39754e549bf_0_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Coma</a:t>
            </a:r>
            <a:endParaRPr/>
          </a:p>
        </p:txBody>
      </p:sp>
      <p:sp>
        <p:nvSpPr>
          <p:cNvPr id="602" name="Google Shape;602;g39754e549bf_0_13"/>
          <p:cNvSpPr txBox="1"/>
          <p:nvPr>
            <p:ph idx="1" type="body"/>
          </p:nvPr>
        </p:nvSpPr>
        <p:spPr>
          <a:xfrm>
            <a:off x="838200" y="1480675"/>
            <a:ext cx="10515600" cy="4077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800"/>
              <a:buNone/>
            </a:pPr>
            <a:r>
              <a:rPr lang="en-US">
                <a:solidFill>
                  <a:schemeClr val="dk2"/>
                </a:solidFill>
              </a:rPr>
              <a:t>Coma after resuscitation from cardiac arrest is a patient who is endotracheally intubated and not following commands</a:t>
            </a:r>
            <a:endParaRPr>
              <a:solidFill>
                <a:schemeClr val="dk2"/>
              </a:solidFill>
            </a:endParaRPr>
          </a:p>
          <a:p>
            <a:pPr indent="0" lvl="0" marL="0" rtl="0" algn="l">
              <a:lnSpc>
                <a:spcPct val="100000"/>
              </a:lnSpc>
              <a:spcBef>
                <a:spcPts val="1000"/>
              </a:spcBef>
              <a:spcAft>
                <a:spcPts val="0"/>
              </a:spcAft>
              <a:buSzPts val="1800"/>
              <a:buNone/>
            </a:pPr>
            <a:r>
              <a:rPr lang="en-US" u="sng">
                <a:solidFill>
                  <a:schemeClr val="dk2"/>
                </a:solidFill>
              </a:rPr>
              <a:t>Confusing Scenarios:</a:t>
            </a:r>
            <a:r>
              <a:rPr lang="en-US">
                <a:solidFill>
                  <a:schemeClr val="dk2"/>
                </a:solidFill>
              </a:rPr>
              <a:t> </a:t>
            </a:r>
            <a:endParaRPr>
              <a:solidFill>
                <a:schemeClr val="dk2"/>
              </a:solidFill>
            </a:endParaRPr>
          </a:p>
          <a:p>
            <a:pPr indent="-342900" lvl="0" marL="457200" rtl="0" algn="l">
              <a:lnSpc>
                <a:spcPct val="100000"/>
              </a:lnSpc>
              <a:spcBef>
                <a:spcPts val="1000"/>
              </a:spcBef>
              <a:spcAft>
                <a:spcPts val="0"/>
              </a:spcAft>
              <a:buClr>
                <a:schemeClr val="dk2"/>
              </a:buClr>
              <a:buSzPts val="1800"/>
              <a:buChar char="➢"/>
            </a:pPr>
            <a:r>
              <a:rPr lang="en-US">
                <a:solidFill>
                  <a:schemeClr val="dk2"/>
                </a:solidFill>
              </a:rPr>
              <a:t>Sedation or NM blockade for Intubation, ECMO placement, TTM</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n-US">
                <a:solidFill>
                  <a:schemeClr val="dk2"/>
                </a:solidFill>
              </a:rPr>
              <a:t>Non-convulsive status epilepticus masking a good neurological exam</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n-US">
                <a:solidFill>
                  <a:schemeClr val="dk2"/>
                </a:solidFill>
              </a:rPr>
              <a:t>Patient started following commands within 12-24 hrs of OHCA.</a:t>
            </a:r>
            <a:endParaRPr>
              <a:solidFill>
                <a:schemeClr val="dk2"/>
              </a:solidFill>
            </a:endParaRPr>
          </a:p>
          <a:p>
            <a:pPr indent="0" lvl="0" marL="0" rtl="0" algn="l">
              <a:lnSpc>
                <a:spcPct val="100000"/>
              </a:lnSpc>
              <a:spcBef>
                <a:spcPts val="1000"/>
              </a:spcBef>
              <a:spcAft>
                <a:spcPts val="0"/>
              </a:spcAft>
              <a:buSzPts val="1800"/>
              <a:buNone/>
            </a:pPr>
            <a:r>
              <a:t/>
            </a:r>
            <a:endParaRPr>
              <a:solidFill>
                <a:schemeClr val="dk2"/>
              </a:solidFill>
            </a:endParaRPr>
          </a:p>
          <a:p>
            <a:pPr indent="0" lvl="0" marL="0" rtl="0" algn="l">
              <a:lnSpc>
                <a:spcPct val="90000"/>
              </a:lnSpc>
              <a:spcBef>
                <a:spcPts val="1000"/>
              </a:spcBef>
              <a:spcAft>
                <a:spcPts val="0"/>
              </a:spcAft>
              <a:buSzPts val="1800"/>
              <a:buNone/>
            </a:pPr>
            <a:r>
              <a:t/>
            </a:r>
            <a:endParaRPr>
              <a:solidFill>
                <a:schemeClr val="dk2"/>
              </a:solidFill>
            </a:endParaRPr>
          </a:p>
          <a:p>
            <a:pPr indent="0" lvl="0" marL="0" rtl="0" algn="l">
              <a:lnSpc>
                <a:spcPct val="90000"/>
              </a:lnSpc>
              <a:spcBef>
                <a:spcPts val="1000"/>
              </a:spcBef>
              <a:spcAft>
                <a:spcPts val="0"/>
              </a:spcAft>
              <a:buSzPts val="1800"/>
              <a:buNone/>
            </a:pPr>
            <a:r>
              <a:t/>
            </a:r>
            <a:endParaRPr>
              <a:solidFill>
                <a:schemeClr val="dk2"/>
              </a:solidFill>
            </a:endParaRPr>
          </a:p>
        </p:txBody>
      </p:sp>
      <p:sp>
        <p:nvSpPr>
          <p:cNvPr id="603" name="Google Shape;603;g39754e549bf_0_13"/>
          <p:cNvSpPr txBox="1"/>
          <p:nvPr/>
        </p:nvSpPr>
        <p:spPr>
          <a:xfrm>
            <a:off x="620025" y="4562100"/>
            <a:ext cx="11168100" cy="1293000"/>
          </a:xfrm>
          <a:prstGeom prst="rect">
            <a:avLst/>
          </a:prstGeom>
          <a:noFill/>
          <a:ln cap="flat" cmpd="sng" w="38100">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2"/>
              </a:buClr>
              <a:buSzPts val="1800"/>
              <a:buFont typeface="Arial"/>
              <a:buChar char="❏"/>
            </a:pPr>
            <a:r>
              <a:rPr b="1" i="0" lang="en-US" sz="2400" u="none" cap="none" strike="noStrike">
                <a:solidFill>
                  <a:schemeClr val="dk2"/>
                </a:solidFill>
                <a:latin typeface="Arial"/>
                <a:ea typeface="Arial"/>
                <a:cs typeface="Arial"/>
                <a:sym typeface="Arial"/>
              </a:rPr>
              <a:t>Definite coma</a:t>
            </a:r>
            <a:r>
              <a:rPr b="0" i="0" lang="en-US" sz="2400" u="none" cap="none" strike="noStrike">
                <a:solidFill>
                  <a:schemeClr val="dk2"/>
                </a:solidFill>
                <a:latin typeface="Arial"/>
                <a:ea typeface="Arial"/>
                <a:cs typeface="Arial"/>
                <a:sym typeface="Arial"/>
              </a:rPr>
              <a:t> (no confounders) -  Eligible</a:t>
            </a:r>
            <a:endParaRPr b="0" i="0" sz="24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1" i="0" lang="en-US" sz="2400" u="none" cap="none" strike="noStrike">
                <a:solidFill>
                  <a:schemeClr val="dk2"/>
                </a:solidFill>
                <a:latin typeface="Arial"/>
                <a:ea typeface="Arial"/>
                <a:cs typeface="Arial"/>
                <a:sym typeface="Arial"/>
              </a:rPr>
              <a:t>Indeterminate coma</a:t>
            </a:r>
            <a:r>
              <a:rPr b="0" i="0" lang="en-US" sz="2400" u="none" cap="none" strike="noStrike">
                <a:solidFill>
                  <a:schemeClr val="dk2"/>
                </a:solidFill>
                <a:latin typeface="Arial"/>
                <a:ea typeface="Arial"/>
                <a:cs typeface="Arial"/>
                <a:sym typeface="Arial"/>
              </a:rPr>
              <a:t> (confounded exam) - </a:t>
            </a:r>
            <a:r>
              <a:rPr b="0" i="0" lang="en-US" sz="2300" u="none" cap="none" strike="noStrike">
                <a:solidFill>
                  <a:schemeClr val="dk2"/>
                </a:solidFill>
                <a:latin typeface="Arial"/>
                <a:ea typeface="Arial"/>
                <a:cs typeface="Arial"/>
                <a:sym typeface="Arial"/>
              </a:rPr>
              <a:t>P</a:t>
            </a:r>
            <a:r>
              <a:rPr b="0" i="0" lang="en-US" sz="2200" u="none" cap="none" strike="noStrike">
                <a:solidFill>
                  <a:schemeClr val="dk2"/>
                </a:solidFill>
                <a:latin typeface="Arial"/>
                <a:ea typeface="Arial"/>
                <a:cs typeface="Arial"/>
                <a:sym typeface="Arial"/>
              </a:rPr>
              <a:t>OST-ICECAP-contact@umich.edu</a:t>
            </a:r>
            <a:endParaRPr b="0" i="0" sz="22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1" i="0" lang="en-US" sz="2400" u="none" cap="none" strike="noStrike">
                <a:solidFill>
                  <a:schemeClr val="dk2"/>
                </a:solidFill>
                <a:latin typeface="Arial"/>
                <a:ea typeface="Arial"/>
                <a:cs typeface="Arial"/>
                <a:sym typeface="Arial"/>
              </a:rPr>
              <a:t>Early recovery (12-24 hrs)</a:t>
            </a:r>
            <a:r>
              <a:rPr b="0" i="0" lang="en-US" sz="2400" u="none" cap="none" strike="noStrike">
                <a:solidFill>
                  <a:schemeClr val="dk2"/>
                </a:solidFill>
                <a:latin typeface="Arial"/>
                <a:ea typeface="Arial"/>
                <a:cs typeface="Arial"/>
                <a:sym typeface="Arial"/>
              </a:rPr>
              <a:t> - Excluded</a:t>
            </a:r>
            <a:endParaRPr b="0" i="0" sz="24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3dfddcc9ab6_0_85"/>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Coma</a:t>
            </a:r>
            <a:r>
              <a:rPr lang="en-US" sz="5400">
                <a:solidFill>
                  <a:srgbClr val="002060"/>
                </a:solidFill>
              </a:rPr>
              <a:t> Q&amp;A</a:t>
            </a:r>
            <a:endParaRPr/>
          </a:p>
        </p:txBody>
      </p:sp>
      <p:pic>
        <p:nvPicPr>
          <p:cNvPr id="609" name="Google Shape;609;g3dfddcc9ab6_0_85"/>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39754e549bf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Out-of-Hospital CA</a:t>
            </a:r>
            <a:endParaRPr/>
          </a:p>
        </p:txBody>
      </p:sp>
      <p:sp>
        <p:nvSpPr>
          <p:cNvPr id="616" name="Google Shape;616;g39754e549bf_0_0"/>
          <p:cNvSpPr txBox="1"/>
          <p:nvPr>
            <p:ph idx="1" type="body"/>
          </p:nvPr>
        </p:nvSpPr>
        <p:spPr>
          <a:xfrm>
            <a:off x="838200" y="1816125"/>
            <a:ext cx="10515600" cy="48561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15000"/>
              </a:lnSpc>
              <a:spcBef>
                <a:spcPts val="1000"/>
              </a:spcBef>
              <a:spcAft>
                <a:spcPts val="0"/>
              </a:spcAft>
              <a:buClr>
                <a:schemeClr val="dk2"/>
              </a:buClr>
              <a:buSzPts val="1800"/>
              <a:buChar char="➢"/>
            </a:pPr>
            <a:r>
              <a:rPr b="1" lang="en-US">
                <a:solidFill>
                  <a:schemeClr val="dk2"/>
                </a:solidFill>
              </a:rPr>
              <a:t>Includes cardiac arrests prior to arrival in the emergency department</a:t>
            </a:r>
            <a:endParaRPr b="1">
              <a:solidFill>
                <a:schemeClr val="dk2"/>
              </a:solidFill>
            </a:endParaRPr>
          </a:p>
          <a:p>
            <a:pPr indent="-342900" lvl="0" marL="457200" rtl="0" algn="l">
              <a:lnSpc>
                <a:spcPct val="100000"/>
              </a:lnSpc>
              <a:spcBef>
                <a:spcPts val="1000"/>
              </a:spcBef>
              <a:spcAft>
                <a:spcPts val="0"/>
              </a:spcAft>
              <a:buClr>
                <a:schemeClr val="dk2"/>
              </a:buClr>
              <a:buSzPts val="1800"/>
              <a:buChar char="❏"/>
            </a:pPr>
            <a:r>
              <a:rPr lang="en-US">
                <a:solidFill>
                  <a:schemeClr val="dk2"/>
                </a:solidFill>
              </a:rPr>
              <a:t>Witnessed by EMS - on the scene or en route from a scene</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n-US">
                <a:solidFill>
                  <a:schemeClr val="dk2"/>
                </a:solidFill>
              </a:rPr>
              <a:t>I</a:t>
            </a:r>
            <a:r>
              <a:rPr lang="en-US">
                <a:solidFill>
                  <a:schemeClr val="dk2"/>
                </a:solidFill>
              </a:rPr>
              <a:t>n a hospital building as a</a:t>
            </a:r>
            <a:r>
              <a:rPr b="1" lang="en-US">
                <a:solidFill>
                  <a:schemeClr val="dk2"/>
                </a:solidFill>
              </a:rPr>
              <a:t> </a:t>
            </a:r>
            <a:r>
              <a:rPr lang="en-US">
                <a:solidFill>
                  <a:schemeClr val="dk2"/>
                </a:solidFill>
              </a:rPr>
              <a:t>visitor or an employee </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n-US">
                <a:solidFill>
                  <a:schemeClr val="dk2"/>
                </a:solidFill>
              </a:rPr>
              <a:t>At an outpatient office or urgent care </a:t>
            </a:r>
            <a:endParaRPr>
              <a:solidFill>
                <a:schemeClr val="dk2"/>
              </a:solidFill>
            </a:endParaRPr>
          </a:p>
          <a:p>
            <a:pPr indent="0" lvl="0" marL="0" rtl="0" algn="l">
              <a:lnSpc>
                <a:spcPct val="100000"/>
              </a:lnSpc>
              <a:spcBef>
                <a:spcPts val="1000"/>
              </a:spcBef>
              <a:spcAft>
                <a:spcPts val="0"/>
              </a:spcAft>
              <a:buSzPts val="1946"/>
              <a:buNone/>
            </a:pPr>
            <a:r>
              <a:t/>
            </a:r>
            <a:endParaRPr>
              <a:solidFill>
                <a:schemeClr val="dk2"/>
              </a:solidFill>
            </a:endParaRPr>
          </a:p>
          <a:p>
            <a:pPr indent="-342900" lvl="0" marL="457200" rtl="0" algn="l">
              <a:lnSpc>
                <a:spcPct val="115000"/>
              </a:lnSpc>
              <a:spcBef>
                <a:spcPts val="1000"/>
              </a:spcBef>
              <a:spcAft>
                <a:spcPts val="0"/>
              </a:spcAft>
              <a:buClr>
                <a:schemeClr val="dk2"/>
              </a:buClr>
              <a:buSzPts val="1800"/>
              <a:buChar char="➢"/>
            </a:pPr>
            <a:r>
              <a:rPr b="1" lang="en-US">
                <a:solidFill>
                  <a:schemeClr val="dk2"/>
                </a:solidFill>
              </a:rPr>
              <a:t>Excludes occurrences after patient is already under hospital care</a:t>
            </a:r>
            <a:endParaRPr>
              <a:solidFill>
                <a:schemeClr val="dk2"/>
              </a:solidFill>
            </a:endParaRPr>
          </a:p>
          <a:p>
            <a:pPr indent="-342900" lvl="0" marL="457200" rtl="0" algn="l">
              <a:lnSpc>
                <a:spcPct val="100000"/>
              </a:lnSpc>
              <a:spcBef>
                <a:spcPts val="1000"/>
              </a:spcBef>
              <a:spcAft>
                <a:spcPts val="0"/>
              </a:spcAft>
              <a:buClr>
                <a:schemeClr val="dk2"/>
              </a:buClr>
              <a:buSzPts val="1800"/>
              <a:buChar char="❏"/>
            </a:pPr>
            <a:r>
              <a:rPr lang="en-US">
                <a:solidFill>
                  <a:schemeClr val="dk2"/>
                </a:solidFill>
              </a:rPr>
              <a:t>Experiences</a:t>
            </a:r>
            <a:r>
              <a:rPr lang="en-US">
                <a:solidFill>
                  <a:schemeClr val="dk2"/>
                </a:solidFill>
              </a:rPr>
              <a:t> cardiac arrest</a:t>
            </a:r>
            <a:r>
              <a:rPr lang="en-US">
                <a:solidFill>
                  <a:schemeClr val="dk2"/>
                </a:solidFill>
              </a:rPr>
              <a:t> in your ED after seeking care for an unrelated condition </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n-US">
                <a:solidFill>
                  <a:schemeClr val="dk2"/>
                </a:solidFill>
              </a:rPr>
              <a:t>Patient came to another hospital ED with an unrelated condition and </a:t>
            </a:r>
            <a:r>
              <a:rPr lang="en-US">
                <a:solidFill>
                  <a:schemeClr val="dk2"/>
                </a:solidFill>
              </a:rPr>
              <a:t>experience</a:t>
            </a:r>
            <a:r>
              <a:rPr lang="en-US">
                <a:solidFill>
                  <a:schemeClr val="dk2"/>
                </a:solidFill>
              </a:rPr>
              <a:t> cardiac arrest in their ED or en route to your center</a:t>
            </a:r>
            <a:endParaRPr/>
          </a:p>
          <a:p>
            <a:pPr indent="0" lvl="0" marL="0" rtl="0" algn="l">
              <a:lnSpc>
                <a:spcPct val="90000"/>
              </a:lnSpc>
              <a:spcBef>
                <a:spcPts val="1000"/>
              </a:spcBef>
              <a:spcAft>
                <a:spcPts val="0"/>
              </a:spcAft>
              <a:buSzPts val="1946"/>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3dfddcc9ab6_0_90"/>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OHCA</a:t>
            </a:r>
            <a:r>
              <a:rPr lang="en-US" sz="5400">
                <a:solidFill>
                  <a:srgbClr val="002060"/>
                </a:solidFill>
              </a:rPr>
              <a:t> Q&amp;A</a:t>
            </a:r>
            <a:endParaRPr/>
          </a:p>
        </p:txBody>
      </p:sp>
      <p:pic>
        <p:nvPicPr>
          <p:cNvPr id="622" name="Google Shape;622;g3dfddcc9ab6_0_90"/>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3ded4e7386f_1_5"/>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Common Data Entry Mistakes - Screen Failure Form</a:t>
            </a:r>
            <a:endParaRPr/>
          </a:p>
        </p:txBody>
      </p:sp>
      <p:pic>
        <p:nvPicPr>
          <p:cNvPr id="628" name="Google Shape;628;g3ded4e7386f_1_5"/>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
        <p:nvSpPr>
          <p:cNvPr id="629" name="Google Shape;629;g3ded4e7386f_1_5"/>
          <p:cNvSpPr txBox="1"/>
          <p:nvPr/>
        </p:nvSpPr>
        <p:spPr>
          <a:xfrm>
            <a:off x="647833" y="3728024"/>
            <a:ext cx="6094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Sarah Wells</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MUSC</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3ded4e7386f_1_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A04 - Screening Date </a:t>
            </a:r>
            <a:endParaRPr/>
          </a:p>
        </p:txBody>
      </p:sp>
      <p:pic>
        <p:nvPicPr>
          <p:cNvPr id="636" name="Google Shape;636;g3ded4e7386f_1_17"/>
          <p:cNvPicPr preferRelativeResize="0"/>
          <p:nvPr/>
        </p:nvPicPr>
        <p:blipFill rotWithShape="1">
          <a:blip r:embed="rId3">
            <a:alphaModFix/>
          </a:blip>
          <a:srcRect b="0" l="0" r="0" t="0"/>
          <a:stretch/>
        </p:blipFill>
        <p:spPr>
          <a:xfrm>
            <a:off x="458565" y="2264525"/>
            <a:ext cx="11274875" cy="3253900"/>
          </a:xfrm>
          <a:prstGeom prst="rect">
            <a:avLst/>
          </a:prstGeom>
          <a:noFill/>
          <a:ln>
            <a:noFill/>
          </a:ln>
        </p:spPr>
      </p:pic>
      <p:sp>
        <p:nvSpPr>
          <p:cNvPr id="637" name="Google Shape;637;g3ded4e7386f_1_17"/>
          <p:cNvSpPr/>
          <p:nvPr/>
        </p:nvSpPr>
        <p:spPr>
          <a:xfrm>
            <a:off x="767775" y="5050425"/>
            <a:ext cx="10412400" cy="409500"/>
          </a:xfrm>
          <a:prstGeom prst="rect">
            <a:avLst/>
          </a:prstGeom>
          <a:noFill/>
          <a:ln cap="flat" cmpd="sng" w="9525">
            <a:solidFill>
              <a:srgbClr val="FF0000"/>
            </a:solidFill>
            <a:prstDash val="solid"/>
            <a:round/>
            <a:headEnd len="sm" w="sm" type="none"/>
            <a:tailEnd len="sm" w="sm" type="none"/>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3ded4e7386f_1_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B02 - Discharge Location</a:t>
            </a:r>
            <a:endParaRPr/>
          </a:p>
        </p:txBody>
      </p:sp>
      <p:pic>
        <p:nvPicPr>
          <p:cNvPr id="644" name="Google Shape;644;g3ded4e7386f_1_27"/>
          <p:cNvPicPr preferRelativeResize="0"/>
          <p:nvPr/>
        </p:nvPicPr>
        <p:blipFill rotWithShape="1">
          <a:blip r:embed="rId3">
            <a:alphaModFix/>
          </a:blip>
          <a:srcRect b="0" l="0" r="0" t="0"/>
          <a:stretch/>
        </p:blipFill>
        <p:spPr>
          <a:xfrm>
            <a:off x="562213" y="2804800"/>
            <a:ext cx="11067576" cy="1918225"/>
          </a:xfrm>
          <a:prstGeom prst="rect">
            <a:avLst/>
          </a:prstGeom>
          <a:noFill/>
          <a:ln>
            <a:noFill/>
          </a:ln>
        </p:spPr>
      </p:pic>
      <p:sp>
        <p:nvSpPr>
          <p:cNvPr id="645" name="Google Shape;645;g3ded4e7386f_1_27"/>
          <p:cNvSpPr/>
          <p:nvPr/>
        </p:nvSpPr>
        <p:spPr>
          <a:xfrm>
            <a:off x="4943350" y="3570475"/>
            <a:ext cx="1585800" cy="48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3ded4e7386f_1_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Q16 - Subject survived to 1 month</a:t>
            </a:r>
            <a:endParaRPr/>
          </a:p>
        </p:txBody>
      </p:sp>
      <p:pic>
        <p:nvPicPr>
          <p:cNvPr id="652" name="Google Shape;652;g3ded4e7386f_1_36"/>
          <p:cNvPicPr preferRelativeResize="0"/>
          <p:nvPr/>
        </p:nvPicPr>
        <p:blipFill rotWithShape="1">
          <a:blip r:embed="rId3">
            <a:alphaModFix/>
          </a:blip>
          <a:srcRect b="0" l="0" r="0" t="0"/>
          <a:stretch/>
        </p:blipFill>
        <p:spPr>
          <a:xfrm>
            <a:off x="280650" y="1690825"/>
            <a:ext cx="11630725" cy="2567200"/>
          </a:xfrm>
          <a:prstGeom prst="rect">
            <a:avLst/>
          </a:prstGeom>
          <a:noFill/>
          <a:ln>
            <a:noFill/>
          </a:ln>
        </p:spPr>
      </p:pic>
      <p:sp>
        <p:nvSpPr>
          <p:cNvPr id="653" name="Google Shape;653;g3ded4e7386f_1_36"/>
          <p:cNvSpPr/>
          <p:nvPr/>
        </p:nvSpPr>
        <p:spPr>
          <a:xfrm>
            <a:off x="280650" y="3752225"/>
            <a:ext cx="9447900" cy="505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4" name="Google Shape;654;g3ded4e7386f_1_36"/>
          <p:cNvPicPr preferRelativeResize="0"/>
          <p:nvPr/>
        </p:nvPicPr>
        <p:blipFill rotWithShape="1">
          <a:blip r:embed="rId4">
            <a:alphaModFix/>
          </a:blip>
          <a:srcRect b="0" l="0" r="0" t="0"/>
          <a:stretch/>
        </p:blipFill>
        <p:spPr>
          <a:xfrm>
            <a:off x="562213" y="4534350"/>
            <a:ext cx="11067576" cy="1918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3ded4e7386f_1_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Q43 - Hospice as a disposition</a:t>
            </a:r>
            <a:endParaRPr/>
          </a:p>
        </p:txBody>
      </p:sp>
      <p:pic>
        <p:nvPicPr>
          <p:cNvPr id="661" name="Google Shape;661;g3ded4e7386f_1_44"/>
          <p:cNvPicPr preferRelativeResize="0"/>
          <p:nvPr/>
        </p:nvPicPr>
        <p:blipFill rotWithShape="1">
          <a:blip r:embed="rId3">
            <a:alphaModFix/>
          </a:blip>
          <a:srcRect b="0" l="0" r="0" t="0"/>
          <a:stretch/>
        </p:blipFill>
        <p:spPr>
          <a:xfrm>
            <a:off x="948925" y="1584687"/>
            <a:ext cx="10294150" cy="2938125"/>
          </a:xfrm>
          <a:prstGeom prst="rect">
            <a:avLst/>
          </a:prstGeom>
          <a:noFill/>
          <a:ln>
            <a:noFill/>
          </a:ln>
        </p:spPr>
      </p:pic>
      <p:sp>
        <p:nvSpPr>
          <p:cNvPr id="662" name="Google Shape;662;g3ded4e7386f_1_44"/>
          <p:cNvSpPr/>
          <p:nvPr/>
        </p:nvSpPr>
        <p:spPr>
          <a:xfrm>
            <a:off x="957450" y="2848976"/>
            <a:ext cx="10277100" cy="409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3" name="Google Shape;663;g3ded4e7386f_1_44"/>
          <p:cNvPicPr preferRelativeResize="0"/>
          <p:nvPr/>
        </p:nvPicPr>
        <p:blipFill rotWithShape="1">
          <a:blip r:embed="rId4">
            <a:alphaModFix/>
          </a:blip>
          <a:srcRect b="0" l="0" r="0" t="0"/>
          <a:stretch/>
        </p:blipFill>
        <p:spPr>
          <a:xfrm>
            <a:off x="1454873" y="4813675"/>
            <a:ext cx="9282276" cy="1608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3e060a241bf_0_0"/>
          <p:cNvSpPr txBox="1"/>
          <p:nvPr>
            <p:ph type="title"/>
          </p:nvPr>
        </p:nvSpPr>
        <p:spPr>
          <a:xfrm>
            <a:off x="838200" y="365125"/>
            <a:ext cx="10438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3900"/>
              <a:t>Review of Screening Data for Optimization</a:t>
            </a:r>
            <a:endParaRPr sz="3900"/>
          </a:p>
        </p:txBody>
      </p:sp>
      <p:graphicFrame>
        <p:nvGraphicFramePr>
          <p:cNvPr id="670" name="Google Shape;670;g3e060a241bf_0_0"/>
          <p:cNvGraphicFramePr/>
          <p:nvPr/>
        </p:nvGraphicFramePr>
        <p:xfrm>
          <a:off x="838200" y="1796425"/>
          <a:ext cx="3000000" cy="3000000"/>
        </p:xfrm>
        <a:graphic>
          <a:graphicData uri="http://schemas.openxmlformats.org/drawingml/2006/table">
            <a:tbl>
              <a:tblPr>
                <a:noFill/>
                <a:tableStyleId>{A8F352FF-3DD4-4222-805A-509F868F6CA5}</a:tableStyleId>
              </a:tblPr>
              <a:tblGrid>
                <a:gridCol w="4229775"/>
                <a:gridCol w="58959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2700" u="none" cap="none" strike="noStrike"/>
                        <a:t>Screened</a:t>
                      </a:r>
                      <a:endParaRPr b="1" sz="27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500" u="none" cap="none" strike="noStrike"/>
                        <a:t>Total of Screen Failures and Subject Enrollments entered in WebDCU.</a:t>
                      </a:r>
                      <a:endParaRPr sz="15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2700" u="none" cap="none" strike="noStrike"/>
                        <a:t>Eligible</a:t>
                      </a:r>
                      <a:endParaRPr b="1" sz="27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500" u="none" cap="none" strike="noStrike"/>
                        <a:t>Total of Eligible patients and Subject Enrollments entered in WebDCU.</a:t>
                      </a:r>
                      <a:endParaRPr sz="15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2700" u="none" cap="none" strike="noStrike"/>
                        <a:t>Approached for consent </a:t>
                      </a:r>
                      <a:endParaRPr b="1" sz="27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500" u="none" cap="none" strike="noStrike"/>
                        <a:t>The total Screen Failure A10 Informed Consent is ‘declined’ or ‘Obtained' and the total Subject Enrollment Q07 Informed Consent obtained prior to study participation is ‘Yes’. </a:t>
                      </a:r>
                      <a:endParaRPr sz="15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2700" u="none" cap="none" strike="noStrike"/>
                        <a:t>Consented</a:t>
                      </a:r>
                      <a:endParaRPr b="1" sz="27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500" u="none" cap="none" strike="noStrike"/>
                        <a:t>The total Screen Failure A10 Informed Consent is ‘Obtained’ and the total Subject Enrollment Q07 Informed Consent obtained prior to study participation is ‘Yes’. </a:t>
                      </a:r>
                      <a:endParaRPr sz="15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2700" u="none" cap="none" strike="noStrike"/>
                        <a:t>Pending Enrollment </a:t>
                      </a:r>
                      <a:endParaRPr b="1" sz="27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500" u="none" cap="none" strike="noStrike"/>
                        <a:t>The total number of patients who consented but are pending survival to 1 month</a:t>
                      </a:r>
                      <a:endParaRPr sz="15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2700" u="none" cap="none" strike="noStrike"/>
                        <a:t>Enrolled</a:t>
                      </a:r>
                      <a:endParaRPr b="1" sz="27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500" u="none" cap="none" strike="noStrike"/>
                        <a:t>The total number of patients who consented and survived to 1 Month based on F308 Q30. </a:t>
                      </a:r>
                      <a:endParaRPr sz="1500" u="none" cap="none" strike="noStrike"/>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en-US" sz="5400">
                <a:latin typeface="Arial"/>
                <a:ea typeface="Arial"/>
                <a:cs typeface="Arial"/>
                <a:sym typeface="Arial"/>
              </a:rPr>
              <a:t>Goals and Objectives</a:t>
            </a:r>
            <a:endParaRPr b="1" sz="5400">
              <a:latin typeface="Arial"/>
              <a:ea typeface="Arial"/>
              <a:cs typeface="Arial"/>
              <a:sym typeface="Arial"/>
            </a:endParaRPr>
          </a:p>
        </p:txBody>
      </p:sp>
      <p:sp>
        <p:nvSpPr>
          <p:cNvPr id="410" name="Google Shape;410;p9"/>
          <p:cNvSpPr txBox="1"/>
          <p:nvPr>
            <p:ph idx="1" type="body"/>
          </p:nvPr>
        </p:nvSpPr>
        <p:spPr>
          <a:xfrm>
            <a:off x="838200" y="2057399"/>
            <a:ext cx="10515600" cy="3639313"/>
          </a:xfrm>
          <a:prstGeom prst="rect">
            <a:avLst/>
          </a:prstGeom>
          <a:solidFill>
            <a:srgbClr val="FFFFFF"/>
          </a:solidFill>
          <a:ln>
            <a:noFill/>
          </a:ln>
        </p:spPr>
        <p:txBody>
          <a:bodyPr anchorCtr="0" anchor="t" bIns="45700" lIns="91425" spcFirstLastPara="1" rIns="91425" wrap="square" tIns="45700">
            <a:normAutofit/>
          </a:bodyPr>
          <a:lstStyle/>
          <a:p>
            <a:pPr indent="-343702" lvl="0" marL="457200" rtl="0" algn="l">
              <a:lnSpc>
                <a:spcPct val="115000"/>
              </a:lnSpc>
              <a:spcBef>
                <a:spcPts val="0"/>
              </a:spcBef>
              <a:spcAft>
                <a:spcPts val="0"/>
              </a:spcAft>
              <a:buSzPts val="4000"/>
              <a:buChar char="❏"/>
            </a:pPr>
            <a:r>
              <a:rPr lang="en-US" sz="4000"/>
              <a:t> Recovery Trajectories</a:t>
            </a:r>
            <a:endParaRPr sz="4000"/>
          </a:p>
          <a:p>
            <a:pPr indent="-343702" lvl="0" marL="457200" rtl="0" algn="l">
              <a:lnSpc>
                <a:spcPct val="115000"/>
              </a:lnSpc>
              <a:spcBef>
                <a:spcPts val="0"/>
              </a:spcBef>
              <a:spcAft>
                <a:spcPts val="0"/>
              </a:spcAft>
              <a:buSzPts val="4000"/>
              <a:buChar char="❏"/>
            </a:pPr>
            <a:r>
              <a:rPr lang="en-US" sz="4000"/>
              <a:t> Initial illness severity and interventions</a:t>
            </a:r>
            <a:endParaRPr sz="4000"/>
          </a:p>
          <a:p>
            <a:pPr indent="-343702" lvl="0" marL="457200" rtl="0" algn="l">
              <a:lnSpc>
                <a:spcPct val="115000"/>
              </a:lnSpc>
              <a:spcBef>
                <a:spcPts val="0"/>
              </a:spcBef>
              <a:spcAft>
                <a:spcPts val="0"/>
              </a:spcAft>
              <a:buSzPts val="4000"/>
              <a:buChar char="❏"/>
            </a:pPr>
            <a:r>
              <a:rPr lang="en-US" sz="4000"/>
              <a:t> Rehabilitation Practices</a:t>
            </a:r>
            <a:endParaRPr sz="4000"/>
          </a:p>
          <a:p>
            <a:pPr indent="-343702" lvl="0" marL="457200" rtl="0" algn="l">
              <a:lnSpc>
                <a:spcPct val="115000"/>
              </a:lnSpc>
              <a:spcBef>
                <a:spcPts val="0"/>
              </a:spcBef>
              <a:spcAft>
                <a:spcPts val="0"/>
              </a:spcAft>
              <a:buSzPts val="4000"/>
              <a:buChar char="❏"/>
            </a:pPr>
            <a:r>
              <a:rPr lang="en-US" sz="4000"/>
              <a:t> Identification of subgroups</a:t>
            </a:r>
            <a:endParaRPr/>
          </a:p>
          <a:p>
            <a:pPr indent="-343702" lvl="0" marL="457200" rtl="0" algn="l">
              <a:lnSpc>
                <a:spcPct val="115000"/>
              </a:lnSpc>
              <a:spcBef>
                <a:spcPts val="0"/>
              </a:spcBef>
              <a:spcAft>
                <a:spcPts val="0"/>
              </a:spcAft>
              <a:buSzPts val="4000"/>
              <a:buChar char="❏"/>
            </a:pPr>
            <a:r>
              <a:rPr lang="en-US" sz="4000"/>
              <a:t> Disorders of Consciousness</a:t>
            </a:r>
            <a:endParaRPr sz="4000"/>
          </a:p>
          <a:p>
            <a:pPr indent="0" lvl="0" marL="0" rtl="0" algn="l">
              <a:lnSpc>
                <a:spcPct val="115000"/>
              </a:lnSpc>
              <a:spcBef>
                <a:spcPts val="0"/>
              </a:spcBef>
              <a:spcAft>
                <a:spcPts val="0"/>
              </a:spcAft>
              <a:buSzPts val="1800"/>
              <a:buNone/>
            </a:pPr>
            <a:r>
              <a:t/>
            </a:r>
            <a:endParaRPr sz="4531"/>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5" name="Shape 675"/>
        <p:cNvGrpSpPr/>
        <p:nvPr/>
      </p:nvGrpSpPr>
      <p:grpSpPr>
        <a:xfrm>
          <a:off x="0" y="0"/>
          <a:ext cx="0" cy="0"/>
          <a:chOff x="0" y="0"/>
          <a:chExt cx="0" cy="0"/>
        </a:xfrm>
      </p:grpSpPr>
      <p:sp>
        <p:nvSpPr>
          <p:cNvPr id="676" name="Google Shape;676;g39787c1ee84_1_0"/>
          <p:cNvSpPr txBox="1"/>
          <p:nvPr>
            <p:ph type="title"/>
          </p:nvPr>
        </p:nvSpPr>
        <p:spPr>
          <a:xfrm>
            <a:off x="838200" y="365125"/>
            <a:ext cx="10515600" cy="94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Screen Failure Cascading Report</a:t>
            </a:r>
            <a:endParaRPr/>
          </a:p>
        </p:txBody>
      </p:sp>
      <p:graphicFrame>
        <p:nvGraphicFramePr>
          <p:cNvPr id="677" name="Google Shape;677;g39787c1ee84_1_0"/>
          <p:cNvGraphicFramePr/>
          <p:nvPr/>
        </p:nvGraphicFramePr>
        <p:xfrm>
          <a:off x="838200" y="1187425"/>
          <a:ext cx="3000000" cy="3000000"/>
        </p:xfrm>
        <a:graphic>
          <a:graphicData uri="http://schemas.openxmlformats.org/drawingml/2006/table">
            <a:tbl>
              <a:tblPr>
                <a:noFill/>
                <a:tableStyleId>{A8F352FF-3DD4-4222-805A-509F868F6CA5}</a:tableStyleId>
              </a:tblPr>
              <a:tblGrid>
                <a:gridCol w="2686650"/>
                <a:gridCol w="2878125"/>
                <a:gridCol w="2852650"/>
                <a:gridCol w="1869575"/>
              </a:tblGrid>
              <a:tr h="3810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Cascading (Sequenced) Eligibility Criteria</a:t>
                      </a:r>
                      <a:endParaRPr b="1" sz="16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600" u="none" cap="none" strike="noStrike"/>
                        <a:t>Number Excluded from among those not excluded by previous criteri</a:t>
                      </a:r>
                      <a:r>
                        <a:rPr b="1" lang="en-US" sz="1600"/>
                        <a:t>a</a:t>
                      </a:r>
                      <a:endParaRPr b="1" sz="16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600" u="none" cap="none" strike="noStrike"/>
                        <a:t>Decreasing number of screens left after those removed for each criterion</a:t>
                      </a:r>
                      <a:endParaRPr b="1" sz="16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600" u="none" cap="none" strike="noStrike"/>
                        <a:t>Percent of all Screened</a:t>
                      </a:r>
                      <a:endParaRPr b="1" sz="16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 </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600" u="none" cap="none" strike="noStrike"/>
                        <a:t>.</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600" u="none" cap="none" strike="noStrike"/>
                        <a:t>1568</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600" u="none" cap="none" strike="noStrike"/>
                        <a:t>.</a:t>
                      </a:r>
                      <a:endParaRPr b="1" sz="1600" u="none" cap="none" strike="noStrike"/>
                    </a:p>
                  </a:txBody>
                  <a:tcPr marT="0" marB="0" marR="91425" marL="91425"/>
                </a:tc>
              </a:tr>
              <a:tr h="278875">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Not in coma</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195</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1373</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12%</a:t>
                      </a:r>
                      <a:endParaRPr b="1" sz="1800" u="none" cap="none" strike="noStrike"/>
                    </a:p>
                  </a:txBody>
                  <a:tcPr marT="0" marB="0" marR="91425" marL="91425"/>
                </a:tc>
              </a:tr>
              <a:tr h="317175">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Did not receive TTM</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409</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964</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26%</a:t>
                      </a:r>
                      <a:endParaRPr b="1" sz="1800" u="none" cap="none" strike="noStrike"/>
                    </a:p>
                  </a:txBody>
                  <a:tcPr marT="0" marB="0" marR="91425" marL="91425"/>
                </a:tc>
              </a:tr>
              <a:tr h="2661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Known inability to follow</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44</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920</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3%</a:t>
                      </a:r>
                      <a:endParaRPr b="1" sz="1800" u="none" cap="none" strike="noStrike"/>
                    </a:p>
                  </a:txBody>
                  <a:tcPr marT="0" marB="0" marR="91425" marL="91425"/>
                </a:tc>
              </a:tr>
              <a:tr h="2661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Did not survive to 1 month</a:t>
                      </a:r>
                      <a:endParaRPr b="1" sz="1600" u="none" cap="none" strike="noStrike"/>
                    </a:p>
                  </a:txBody>
                  <a:tcPr marT="0" marB="0" marR="91425" marL="91425">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764</a:t>
                      </a:r>
                      <a:endParaRPr b="1" sz="1800" u="none" cap="none" strike="noStrike"/>
                    </a:p>
                  </a:txBody>
                  <a:tcPr marT="0" marB="0" marR="91425" marL="91425">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156</a:t>
                      </a:r>
                      <a:endParaRPr b="1" sz="1800" u="none" cap="none" strike="noStrike"/>
                    </a:p>
                  </a:txBody>
                  <a:tcPr marT="0" marB="0" marR="91425" marL="91425">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49%</a:t>
                      </a:r>
                      <a:endParaRPr b="1" sz="1800" u="none" cap="none" strike="noStrike"/>
                    </a:p>
                  </a:txBody>
                  <a:tcPr marT="0" marB="0" marR="91425" marL="91425">
                    <a:solidFill>
                      <a:srgbClr val="FFF2CC"/>
                    </a:solidFill>
                  </a:tcPr>
                </a:tc>
              </a:tr>
              <a:tr h="278875">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Terminal non-CV illness</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14</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142</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a:t>
                      </a:r>
                      <a:endParaRPr b="1" sz="1800" u="none" cap="none" strike="noStrike"/>
                    </a:p>
                  </a:txBody>
                  <a:tcPr marT="0" marB="0" marR="91425" marL="91425"/>
                </a:tc>
              </a:tr>
              <a:tr h="3044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Pre-existing conditions</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23</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119</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a:t>
                      </a:r>
                      <a:endParaRPr b="1" sz="1800" u="none" cap="none" strike="noStrike"/>
                    </a:p>
                  </a:txBody>
                  <a:tcPr marT="0" marB="0" marR="91425" marL="91425"/>
                </a:tc>
              </a:tr>
              <a:tr h="2661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Severe mental illness</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3</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116</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0%</a:t>
                      </a:r>
                      <a:endParaRPr b="1" sz="1800" u="none" cap="none" strike="noStrike"/>
                    </a:p>
                  </a:txBody>
                  <a:tcPr marT="0" marB="0" marR="91425" marL="91425"/>
                </a:tc>
              </a:tr>
              <a:tr h="2661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Hospice as a disposition</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8</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108</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a:t>
                      </a:r>
                      <a:endParaRPr b="1" sz="1800" u="none" cap="none" strike="noStrike"/>
                    </a:p>
                  </a:txBody>
                  <a:tcPr marT="0" marB="0"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Neither English nor Spanish speaking</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11</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97</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1%</a:t>
                      </a:r>
                      <a:endParaRPr b="1" sz="1800" u="none" cap="none" strike="noStrike"/>
                    </a:p>
                  </a:txBody>
                  <a:tcPr marT="0" marB="0" marR="91425" marL="91425"/>
                </a:tc>
              </a:tr>
              <a:tr h="2278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Declined informed consent</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63</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34</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4%</a:t>
                      </a:r>
                      <a:endParaRPr b="1" sz="1800" u="none" cap="none" strike="noStrike"/>
                    </a:p>
                  </a:txBody>
                  <a:tcPr marT="0" marB="0"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en-US" sz="1600" u="none" cap="none" strike="noStrike"/>
                        <a:t>Unknown/Unclear</a:t>
                      </a:r>
                      <a:endParaRPr b="1" sz="16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34</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0</a:t>
                      </a:r>
                      <a:endParaRPr b="1" sz="1800" u="none" cap="none" strike="noStrike"/>
                    </a:p>
                  </a:txBody>
                  <a:tcPr marT="0" marB="0"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800" u="none" cap="none" strike="noStrike"/>
                        <a:t>2%</a:t>
                      </a:r>
                      <a:endParaRPr b="1" sz="1800" u="none" cap="none" strike="noStrike"/>
                    </a:p>
                  </a:txBody>
                  <a:tcPr marT="0" marB="0" marR="91425" marL="914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3df223a256e_0_0"/>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CRF Review - </a:t>
            </a:r>
            <a:br>
              <a:rPr lang="en-US" sz="5400">
                <a:solidFill>
                  <a:srgbClr val="002060"/>
                </a:solidFill>
              </a:rPr>
            </a:br>
            <a:r>
              <a:rPr lang="en-US" sz="4200">
                <a:solidFill>
                  <a:srgbClr val="002060"/>
                </a:solidFill>
              </a:rPr>
              <a:t>Pittsburgh Cardiac Arrest Category Score</a:t>
            </a:r>
            <a:endParaRPr sz="3600"/>
          </a:p>
        </p:txBody>
      </p:sp>
      <p:pic>
        <p:nvPicPr>
          <p:cNvPr id="683" name="Google Shape;683;g3df223a256e_0_0"/>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
        <p:nvSpPr>
          <p:cNvPr id="684" name="Google Shape;684;g3df223a256e_0_0"/>
          <p:cNvSpPr txBox="1"/>
          <p:nvPr/>
        </p:nvSpPr>
        <p:spPr>
          <a:xfrm>
            <a:off x="647833" y="3728024"/>
            <a:ext cx="6094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Amy Schroeder</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SIREN CCC</a:t>
            </a:r>
            <a:endParaRPr sz="18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8" name="Shape 688"/>
        <p:cNvGrpSpPr/>
        <p:nvPr/>
      </p:nvGrpSpPr>
      <p:grpSpPr>
        <a:xfrm>
          <a:off x="0" y="0"/>
          <a:ext cx="0" cy="0"/>
          <a:chOff x="0" y="0"/>
          <a:chExt cx="0" cy="0"/>
        </a:xfrm>
      </p:grpSpPr>
      <p:sp>
        <p:nvSpPr>
          <p:cNvPr id="689" name="Google Shape;689;g3df223a256e_0_567"/>
          <p:cNvSpPr/>
          <p:nvPr/>
        </p:nvSpPr>
        <p:spPr>
          <a:xfrm>
            <a:off x="723775" y="1280938"/>
            <a:ext cx="3340200" cy="49434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0" name="Google Shape;690;g3df223a256e_0_567"/>
          <p:cNvSpPr/>
          <p:nvPr/>
        </p:nvSpPr>
        <p:spPr>
          <a:xfrm>
            <a:off x="4463988" y="1280938"/>
            <a:ext cx="3340200" cy="49434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1" name="Google Shape;691;g3df223a256e_0_567"/>
          <p:cNvSpPr/>
          <p:nvPr/>
        </p:nvSpPr>
        <p:spPr>
          <a:xfrm>
            <a:off x="8204225" y="1280938"/>
            <a:ext cx="3340200" cy="49434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2" name="Google Shape;692;g3df223a256e_0_567"/>
          <p:cNvSpPr txBox="1"/>
          <p:nvPr/>
        </p:nvSpPr>
        <p:spPr>
          <a:xfrm>
            <a:off x="970375" y="1981088"/>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Anchor Point</a:t>
            </a:r>
            <a:endParaRPr/>
          </a:p>
        </p:txBody>
      </p:sp>
      <p:sp>
        <p:nvSpPr>
          <p:cNvPr id="693" name="Google Shape;693;g3df223a256e_0_567"/>
          <p:cNvSpPr txBox="1"/>
          <p:nvPr/>
        </p:nvSpPr>
        <p:spPr>
          <a:xfrm>
            <a:off x="970375" y="2771350"/>
            <a:ext cx="2711400" cy="1269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CBD5E1"/>
                </a:solidFill>
                <a:latin typeface="DM Sans"/>
                <a:ea typeface="DM Sans"/>
                <a:cs typeface="DM Sans"/>
                <a:sym typeface="DM Sans"/>
              </a:rPr>
              <a:t>The assessment must be performed </a:t>
            </a:r>
            <a:r>
              <a:rPr b="1" i="0" lang="en-US" sz="1500" u="none" cap="none" strike="noStrike">
                <a:solidFill>
                  <a:srgbClr val="CBD5E1"/>
                </a:solidFill>
                <a:latin typeface="DM Sans"/>
                <a:ea typeface="DM Sans"/>
                <a:cs typeface="DM Sans"/>
                <a:sym typeface="DM Sans"/>
              </a:rPr>
              <a:t>closest to 6 hours</a:t>
            </a:r>
            <a:r>
              <a:rPr b="0" i="0" lang="en-US" sz="1500" u="none" cap="none" strike="noStrike">
                <a:solidFill>
                  <a:srgbClr val="CBD5E1"/>
                </a:solidFill>
                <a:latin typeface="DM Sans"/>
                <a:ea typeface="DM Sans"/>
                <a:cs typeface="DM Sans"/>
                <a:sym typeface="DM Sans"/>
              </a:rPr>
              <a:t> after sustained ROSC and stabilization.</a:t>
            </a:r>
            <a:endParaRPr/>
          </a:p>
        </p:txBody>
      </p:sp>
      <p:sp>
        <p:nvSpPr>
          <p:cNvPr id="694" name="Google Shape;694;g3df223a256e_0_567"/>
          <p:cNvSpPr txBox="1"/>
          <p:nvPr/>
        </p:nvSpPr>
        <p:spPr>
          <a:xfrm>
            <a:off x="4710599" y="1959250"/>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Sedation Status</a:t>
            </a:r>
            <a:endParaRPr/>
          </a:p>
        </p:txBody>
      </p:sp>
      <p:sp>
        <p:nvSpPr>
          <p:cNvPr id="695" name="Google Shape;695;g3df223a256e_0_567"/>
          <p:cNvSpPr txBox="1"/>
          <p:nvPr/>
        </p:nvSpPr>
        <p:spPr>
          <a:xfrm>
            <a:off x="4748674" y="2771350"/>
            <a:ext cx="2711400" cy="1962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CBD5E1"/>
                </a:solidFill>
                <a:latin typeface="DM Sans"/>
                <a:ea typeface="DM Sans"/>
                <a:cs typeface="DM Sans"/>
                <a:sym typeface="DM Sans"/>
              </a:rPr>
              <a:t>Perform the exam </a:t>
            </a:r>
            <a:r>
              <a:rPr b="1" i="0" lang="en-US" sz="1500" u="none" cap="none" strike="noStrike">
                <a:solidFill>
                  <a:srgbClr val="CBD5E1"/>
                </a:solidFill>
                <a:latin typeface="DM Sans"/>
                <a:ea typeface="DM Sans"/>
                <a:cs typeface="DM Sans"/>
                <a:sym typeface="DM Sans"/>
              </a:rPr>
              <a:t>prior to sedation</a:t>
            </a:r>
            <a:r>
              <a:rPr b="0" i="0" lang="en-US" sz="1500" u="none" cap="none" strike="noStrike">
                <a:solidFill>
                  <a:srgbClr val="CBD5E1"/>
                </a:solidFill>
                <a:latin typeface="DM Sans"/>
                <a:ea typeface="DM Sans"/>
                <a:cs typeface="DM Sans"/>
                <a:sym typeface="DM Sans"/>
              </a:rPr>
              <a:t>, or when sedation is as light as clinically possible.</a:t>
            </a:r>
            <a:endParaRPr b="0" i="0" sz="1500" u="none" cap="none" strike="noStrike">
              <a:solidFill>
                <a:srgbClr val="CBD5E1"/>
              </a:solidFill>
              <a:latin typeface="DM Sans"/>
              <a:ea typeface="DM Sans"/>
              <a:cs typeface="DM Sans"/>
              <a:sym typeface="DM Sans"/>
            </a:endParaRPr>
          </a:p>
          <a:p>
            <a:pPr indent="0" lvl="0" marL="0" marR="0" rtl="0" algn="l">
              <a:lnSpc>
                <a:spcPct val="150000"/>
              </a:lnSpc>
              <a:spcBef>
                <a:spcPts val="0"/>
              </a:spcBef>
              <a:spcAft>
                <a:spcPts val="0"/>
              </a:spcAft>
              <a:buNone/>
            </a:pPr>
            <a:r>
              <a:rPr b="1" lang="en-US" sz="1500">
                <a:solidFill>
                  <a:srgbClr val="CBD5E1"/>
                </a:solidFill>
                <a:latin typeface="DM Sans"/>
                <a:ea typeface="DM Sans"/>
                <a:cs typeface="DM Sans"/>
                <a:sym typeface="DM Sans"/>
              </a:rPr>
              <a:t>Exam should still be performed and recorded during sedation.</a:t>
            </a:r>
            <a:endParaRPr b="1" sz="1500">
              <a:solidFill>
                <a:srgbClr val="CBD5E1"/>
              </a:solidFill>
              <a:latin typeface="DM Sans"/>
              <a:ea typeface="DM Sans"/>
              <a:cs typeface="DM Sans"/>
              <a:sym typeface="DM Sans"/>
            </a:endParaRPr>
          </a:p>
        </p:txBody>
      </p:sp>
      <p:sp>
        <p:nvSpPr>
          <p:cNvPr id="696" name="Google Shape;696;g3df223a256e_0_567"/>
          <p:cNvSpPr txBox="1"/>
          <p:nvPr/>
        </p:nvSpPr>
        <p:spPr>
          <a:xfrm>
            <a:off x="8518624" y="1959250"/>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Study Requirement</a:t>
            </a:r>
            <a:endParaRPr/>
          </a:p>
        </p:txBody>
      </p:sp>
      <p:sp>
        <p:nvSpPr>
          <p:cNvPr id="697" name="Google Shape;697;g3df223a256e_0_567"/>
          <p:cNvSpPr txBox="1"/>
          <p:nvPr/>
        </p:nvSpPr>
        <p:spPr>
          <a:xfrm>
            <a:off x="8526974" y="2771350"/>
            <a:ext cx="2711400" cy="3001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CBD5E1"/>
                </a:solidFill>
                <a:latin typeface="DM Sans"/>
                <a:ea typeface="DM Sans"/>
                <a:cs typeface="DM Sans"/>
                <a:sym typeface="DM Sans"/>
              </a:rPr>
              <a:t>Mandatory for all subjects. Captures critical illness severity early in the recovery trajectory.</a:t>
            </a:r>
            <a:endParaRPr b="0" i="0" sz="1500" u="none" cap="none" strike="noStrike">
              <a:solidFill>
                <a:srgbClr val="CBD5E1"/>
              </a:solidFill>
              <a:latin typeface="DM Sans"/>
              <a:ea typeface="DM Sans"/>
              <a:cs typeface="DM Sans"/>
              <a:sym typeface="DM Sans"/>
            </a:endParaRPr>
          </a:p>
          <a:p>
            <a:pPr indent="0" lvl="0" marL="0" marR="0" rtl="0" algn="l">
              <a:lnSpc>
                <a:spcPct val="150000"/>
              </a:lnSpc>
              <a:spcBef>
                <a:spcPts val="0"/>
              </a:spcBef>
              <a:spcAft>
                <a:spcPts val="0"/>
              </a:spcAft>
              <a:buNone/>
            </a:pPr>
            <a:r>
              <a:t/>
            </a:r>
            <a:endParaRPr sz="1500">
              <a:solidFill>
                <a:srgbClr val="CBD5E1"/>
              </a:solidFill>
              <a:latin typeface="DM Sans"/>
              <a:ea typeface="DM Sans"/>
              <a:cs typeface="DM Sans"/>
              <a:sym typeface="DM Sans"/>
            </a:endParaRPr>
          </a:p>
          <a:p>
            <a:pPr indent="0" lvl="0" marL="0" rtl="0" algn="l">
              <a:lnSpc>
                <a:spcPct val="150000"/>
              </a:lnSpc>
              <a:spcBef>
                <a:spcPts val="0"/>
              </a:spcBef>
              <a:spcAft>
                <a:spcPts val="0"/>
              </a:spcAft>
              <a:buClr>
                <a:schemeClr val="dk1"/>
              </a:buClr>
              <a:buFont typeface="Arial"/>
              <a:buNone/>
            </a:pPr>
            <a:r>
              <a:rPr lang="en-US" sz="1500">
                <a:solidFill>
                  <a:srgbClr val="CBD5E1"/>
                </a:solidFill>
                <a:latin typeface="DM Sans"/>
                <a:ea typeface="DM Sans"/>
                <a:cs typeface="DM Sans"/>
                <a:sym typeface="DM Sans"/>
              </a:rPr>
              <a:t>Watch the </a:t>
            </a:r>
            <a:r>
              <a:rPr i="1" lang="en-US" sz="1500">
                <a:solidFill>
                  <a:srgbClr val="CBD5E1"/>
                </a:solidFill>
                <a:latin typeface="DM Sans"/>
                <a:ea typeface="DM Sans"/>
                <a:cs typeface="DM Sans"/>
                <a:sym typeface="DM Sans"/>
              </a:rPr>
              <a:t>PCACscore</a:t>
            </a:r>
            <a:r>
              <a:rPr lang="en-US" sz="1500">
                <a:solidFill>
                  <a:srgbClr val="CBD5E1"/>
                </a:solidFill>
                <a:latin typeface="DM Sans"/>
                <a:ea typeface="DM Sans"/>
                <a:cs typeface="DM Sans"/>
                <a:sym typeface="DM Sans"/>
              </a:rPr>
              <a:t> video for assessment background and tips on calculating the score.</a:t>
            </a:r>
            <a:endParaRPr sz="1500">
              <a:solidFill>
                <a:srgbClr val="CBD5E1"/>
              </a:solidFill>
              <a:latin typeface="DM Sans"/>
              <a:ea typeface="DM Sans"/>
              <a:cs typeface="DM Sans"/>
              <a:sym typeface="DM Sans"/>
            </a:endParaRPr>
          </a:p>
        </p:txBody>
      </p:sp>
      <p:sp>
        <p:nvSpPr>
          <p:cNvPr id="698" name="Google Shape;698;g3df223a256e_0_567"/>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150" u="none" cap="none" strike="noStrike">
                <a:solidFill>
                  <a:schemeClr val="dk1"/>
                </a:solidFill>
                <a:latin typeface="Raleway"/>
                <a:ea typeface="Raleway"/>
                <a:cs typeface="Raleway"/>
                <a:sym typeface="Raleway"/>
              </a:rPr>
              <a:t>Core Completion Principles</a:t>
            </a:r>
            <a:endParaRPr>
              <a:solidFill>
                <a:schemeClr val="dk1"/>
              </a:solidFill>
              <a:latin typeface="Raleway"/>
              <a:ea typeface="Raleway"/>
              <a:cs typeface="Raleway"/>
              <a:sym typeface="Raleway"/>
            </a:endParaRPr>
          </a:p>
        </p:txBody>
      </p:sp>
      <p:sp>
        <p:nvSpPr>
          <p:cNvPr id="699" name="Google Shape;699;g3df223a256e_0_567"/>
          <p:cNvSpPr/>
          <p:nvPr/>
        </p:nvSpPr>
        <p:spPr>
          <a:xfrm>
            <a:off x="571500" y="571500"/>
            <a:ext cx="57300" cy="485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g3df223a256e_0_690"/>
          <p:cNvPicPr preferRelativeResize="0"/>
          <p:nvPr/>
        </p:nvPicPr>
        <p:blipFill rotWithShape="1">
          <a:blip r:embed="rId3">
            <a:alphaModFix/>
          </a:blip>
          <a:srcRect b="5139" l="1163" r="2683" t="24853"/>
          <a:stretch/>
        </p:blipFill>
        <p:spPr>
          <a:xfrm>
            <a:off x="1671162" y="978300"/>
            <a:ext cx="8842186" cy="3379809"/>
          </a:xfrm>
          <a:prstGeom prst="rect">
            <a:avLst/>
          </a:prstGeom>
          <a:noFill/>
          <a:ln>
            <a:noFill/>
          </a:ln>
        </p:spPr>
      </p:pic>
      <p:pic>
        <p:nvPicPr>
          <p:cNvPr id="706" name="Google Shape;706;g3df223a256e_0_690"/>
          <p:cNvPicPr preferRelativeResize="0"/>
          <p:nvPr/>
        </p:nvPicPr>
        <p:blipFill rotWithShape="1">
          <a:blip r:embed="rId4">
            <a:alphaModFix/>
          </a:blip>
          <a:srcRect b="12587" l="1248" r="2727" t="46518"/>
          <a:stretch/>
        </p:blipFill>
        <p:spPr>
          <a:xfrm>
            <a:off x="1678656" y="4350613"/>
            <a:ext cx="8842181" cy="1976912"/>
          </a:xfrm>
          <a:prstGeom prst="rect">
            <a:avLst/>
          </a:prstGeom>
          <a:noFill/>
          <a:ln>
            <a:noFill/>
          </a:ln>
        </p:spPr>
      </p:pic>
      <p:sp>
        <p:nvSpPr>
          <p:cNvPr id="707" name="Google Shape;707;g3df223a256e_0_690"/>
          <p:cNvSpPr txBox="1"/>
          <p:nvPr>
            <p:ph idx="4294967295" type="title"/>
          </p:nvPr>
        </p:nvSpPr>
        <p:spPr>
          <a:xfrm>
            <a:off x="727250" y="380905"/>
            <a:ext cx="10911600" cy="6327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b="1" lang="en-US" sz="3100">
                <a:latin typeface="Raleway"/>
                <a:ea typeface="Raleway"/>
                <a:cs typeface="Raleway"/>
                <a:sym typeface="Raleway"/>
              </a:rPr>
              <a:t>F506: Pittsburgh Cardiac Arrest Category Score</a:t>
            </a:r>
            <a:endParaRPr b="1" sz="3100">
              <a:latin typeface="Raleway"/>
              <a:ea typeface="Raleway"/>
              <a:cs typeface="Raleway"/>
              <a:sym typeface="Raleway"/>
            </a:endParaRPr>
          </a:p>
        </p:txBody>
      </p:sp>
      <p:sp>
        <p:nvSpPr>
          <p:cNvPr id="708" name="Google Shape;708;g3df223a256e_0_690"/>
          <p:cNvSpPr/>
          <p:nvPr/>
        </p:nvSpPr>
        <p:spPr>
          <a:xfrm>
            <a:off x="571500" y="419100"/>
            <a:ext cx="57300" cy="485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2" name="Shape 712"/>
        <p:cNvGrpSpPr/>
        <p:nvPr/>
      </p:nvGrpSpPr>
      <p:grpSpPr>
        <a:xfrm>
          <a:off x="0" y="0"/>
          <a:ext cx="0" cy="0"/>
          <a:chOff x="0" y="0"/>
          <a:chExt cx="0" cy="0"/>
        </a:xfrm>
      </p:grpSpPr>
      <p:sp>
        <p:nvSpPr>
          <p:cNvPr id="713" name="Google Shape;713;g3df223a256e_0_261"/>
          <p:cNvSpPr/>
          <p:nvPr/>
        </p:nvSpPr>
        <p:spPr>
          <a:xfrm>
            <a:off x="476625" y="3451075"/>
            <a:ext cx="5013300" cy="20655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4" name="Google Shape;714;g3df223a256e_0_261"/>
          <p:cNvSpPr txBox="1"/>
          <p:nvPr/>
        </p:nvSpPr>
        <p:spPr>
          <a:xfrm>
            <a:off x="571500" y="2433637"/>
            <a:ext cx="5500800" cy="216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FFFFF"/>
                </a:solidFill>
                <a:latin typeface="Urbanist"/>
                <a:ea typeface="Urbanist"/>
                <a:cs typeface="Urbanist"/>
                <a:sym typeface="Urbanist"/>
              </a:rPr>
              <a:t>Exam Parameters</a:t>
            </a:r>
            <a:endParaRPr/>
          </a:p>
        </p:txBody>
      </p:sp>
      <p:sp>
        <p:nvSpPr>
          <p:cNvPr id="715" name="Google Shape;715;g3df223a256e_0_261"/>
          <p:cNvSpPr txBox="1"/>
          <p:nvPr/>
        </p:nvSpPr>
        <p:spPr>
          <a:xfrm>
            <a:off x="571500" y="2833687"/>
            <a:ext cx="5238900" cy="231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212121"/>
                </a:solidFill>
                <a:latin typeface="DM Sans"/>
                <a:ea typeface="DM Sans"/>
                <a:cs typeface="DM Sans"/>
                <a:sym typeface="DM Sans"/>
              </a:rPr>
              <a:t>Capture the </a:t>
            </a:r>
            <a:r>
              <a:rPr b="1" i="0" lang="en-US" sz="1500" u="none" cap="none" strike="noStrike">
                <a:solidFill>
                  <a:srgbClr val="212121"/>
                </a:solidFill>
                <a:latin typeface="DM Sans"/>
                <a:ea typeface="DM Sans"/>
                <a:cs typeface="DM Sans"/>
                <a:sym typeface="DM Sans"/>
              </a:rPr>
              <a:t>BEST exam</a:t>
            </a:r>
            <a:r>
              <a:rPr b="0" i="0" lang="en-US" sz="1500" u="none" cap="none" strike="noStrike">
                <a:solidFill>
                  <a:srgbClr val="212121"/>
                </a:solidFill>
                <a:latin typeface="DM Sans"/>
                <a:ea typeface="DM Sans"/>
                <a:cs typeface="DM Sans"/>
                <a:sym typeface="DM Sans"/>
              </a:rPr>
              <a:t> closest to 6 hours post-ROSC.</a:t>
            </a:r>
            <a:endParaRPr>
              <a:solidFill>
                <a:srgbClr val="212121"/>
              </a:solidFill>
            </a:endParaRPr>
          </a:p>
        </p:txBody>
      </p:sp>
      <p:sp>
        <p:nvSpPr>
          <p:cNvPr id="716" name="Google Shape;716;g3df223a256e_0_261"/>
          <p:cNvSpPr txBox="1"/>
          <p:nvPr/>
        </p:nvSpPr>
        <p:spPr>
          <a:xfrm>
            <a:off x="800100" y="3738562"/>
            <a:ext cx="4819800" cy="231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500" u="none" cap="none" strike="noStrike">
                <a:solidFill>
                  <a:schemeClr val="lt1"/>
                </a:solidFill>
                <a:latin typeface="DM Sans"/>
                <a:ea typeface="DM Sans"/>
                <a:cs typeface="DM Sans"/>
                <a:sym typeface="DM Sans"/>
              </a:rPr>
              <a:t>Unknown ROSC Time?</a:t>
            </a:r>
            <a:endParaRPr>
              <a:solidFill>
                <a:schemeClr val="lt1"/>
              </a:solidFill>
            </a:endParaRPr>
          </a:p>
        </p:txBody>
      </p:sp>
      <p:sp>
        <p:nvSpPr>
          <p:cNvPr id="717" name="Google Shape;717;g3df223a256e_0_261"/>
          <p:cNvSpPr txBox="1"/>
          <p:nvPr/>
        </p:nvSpPr>
        <p:spPr>
          <a:xfrm>
            <a:off x="800100" y="4214812"/>
            <a:ext cx="4819800" cy="923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chemeClr val="lt1"/>
                </a:solidFill>
                <a:latin typeface="DM Sans"/>
                <a:ea typeface="DM Sans"/>
                <a:cs typeface="DM Sans"/>
                <a:sym typeface="DM Sans"/>
              </a:rPr>
              <a:t>Leave </a:t>
            </a:r>
            <a:r>
              <a:rPr b="1" i="0" lang="en-US" sz="1500" u="none" cap="none" strike="noStrike">
                <a:solidFill>
                  <a:schemeClr val="lt1"/>
                </a:solidFill>
                <a:latin typeface="DM Sans"/>
                <a:ea typeface="DM Sans"/>
                <a:cs typeface="DM Sans"/>
                <a:sym typeface="DM Sans"/>
              </a:rPr>
              <a:t>Q08 blank</a:t>
            </a:r>
            <a:r>
              <a:rPr b="0" i="0" lang="en-US" sz="1500" u="none" cap="none" strike="noStrike">
                <a:solidFill>
                  <a:schemeClr val="lt1"/>
                </a:solidFill>
                <a:latin typeface="DM Sans"/>
                <a:ea typeface="DM Sans"/>
                <a:cs typeface="DM Sans"/>
                <a:sym typeface="DM Sans"/>
              </a:rPr>
              <a:t>. Dismiss the rule violation in WebDCU and explain that data is missing due to unknown ROSC.</a:t>
            </a:r>
            <a:endParaRPr>
              <a:solidFill>
                <a:schemeClr val="lt1"/>
              </a:solidFill>
            </a:endParaRPr>
          </a:p>
        </p:txBody>
      </p:sp>
      <p:sp>
        <p:nvSpPr>
          <p:cNvPr id="718" name="Google Shape;718;g3df223a256e_0_261"/>
          <p:cNvSpPr txBox="1"/>
          <p:nvPr/>
        </p:nvSpPr>
        <p:spPr>
          <a:xfrm>
            <a:off x="762000" y="571500"/>
            <a:ext cx="3580500" cy="969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150" u="none" cap="none" strike="noStrike">
                <a:solidFill>
                  <a:srgbClr val="212121"/>
                </a:solidFill>
                <a:latin typeface="Raleway"/>
                <a:ea typeface="Raleway"/>
                <a:cs typeface="Raleway"/>
                <a:sym typeface="Raleway"/>
              </a:rPr>
              <a:t>Neurologic Exam: The "Best" Rule</a:t>
            </a:r>
            <a:endParaRPr>
              <a:solidFill>
                <a:srgbClr val="212121"/>
              </a:solidFill>
              <a:latin typeface="Raleway"/>
              <a:ea typeface="Raleway"/>
              <a:cs typeface="Raleway"/>
              <a:sym typeface="Raleway"/>
            </a:endParaRPr>
          </a:p>
        </p:txBody>
      </p:sp>
      <p:sp>
        <p:nvSpPr>
          <p:cNvPr id="719" name="Google Shape;719;g3df223a256e_0_261"/>
          <p:cNvSpPr/>
          <p:nvPr/>
        </p:nvSpPr>
        <p:spPr>
          <a:xfrm>
            <a:off x="571500" y="571500"/>
            <a:ext cx="57300" cy="457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720" name="Google Shape;720;g3df223a256e_0_261"/>
          <p:cNvPicPr preferRelativeResize="0"/>
          <p:nvPr/>
        </p:nvPicPr>
        <p:blipFill>
          <a:blip r:embed="rId3">
            <a:alphaModFix/>
          </a:blip>
          <a:stretch>
            <a:fillRect/>
          </a:stretch>
        </p:blipFill>
        <p:spPr>
          <a:xfrm>
            <a:off x="5924600" y="1050700"/>
            <a:ext cx="5814900" cy="47565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4" name="Shape 724"/>
        <p:cNvGrpSpPr/>
        <p:nvPr/>
      </p:nvGrpSpPr>
      <p:grpSpPr>
        <a:xfrm>
          <a:off x="0" y="0"/>
          <a:ext cx="0" cy="0"/>
          <a:chOff x="0" y="0"/>
          <a:chExt cx="0" cy="0"/>
        </a:xfrm>
      </p:grpSpPr>
      <p:sp>
        <p:nvSpPr>
          <p:cNvPr id="725" name="Google Shape;725;g3df223a256e_0_282"/>
          <p:cNvSpPr txBox="1"/>
          <p:nvPr/>
        </p:nvSpPr>
        <p:spPr>
          <a:xfrm>
            <a:off x="762000" y="571500"/>
            <a:ext cx="5000700" cy="892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800">
                <a:solidFill>
                  <a:srgbClr val="212121"/>
                </a:solidFill>
                <a:latin typeface="Raleway"/>
                <a:ea typeface="Raleway"/>
                <a:cs typeface="Raleway"/>
                <a:sym typeface="Raleway"/>
              </a:rPr>
              <a:t>Respiratory &amp; Cardiovascular</a:t>
            </a:r>
            <a:endParaRPr b="1" sz="2800">
              <a:solidFill>
                <a:srgbClr val="212121"/>
              </a:solidFill>
              <a:latin typeface="Raleway"/>
              <a:ea typeface="Raleway"/>
              <a:cs typeface="Raleway"/>
              <a:sym typeface="Raleway"/>
            </a:endParaRPr>
          </a:p>
          <a:p>
            <a:pPr indent="0" lvl="0" marL="0" marR="0" rtl="0" algn="l">
              <a:spcBef>
                <a:spcPts val="0"/>
              </a:spcBef>
              <a:spcAft>
                <a:spcPts val="0"/>
              </a:spcAft>
              <a:buNone/>
            </a:pPr>
            <a:r>
              <a:rPr b="1" i="0" lang="en-US" sz="3000" u="none" cap="none" strike="noStrike">
                <a:solidFill>
                  <a:srgbClr val="212121"/>
                </a:solidFill>
                <a:latin typeface="Raleway"/>
                <a:ea typeface="Raleway"/>
                <a:cs typeface="Raleway"/>
                <a:sym typeface="Raleway"/>
              </a:rPr>
              <a:t>The "Worst" Rule Applied</a:t>
            </a:r>
            <a:endParaRPr sz="3000">
              <a:solidFill>
                <a:srgbClr val="212121"/>
              </a:solidFill>
              <a:latin typeface="Raleway"/>
              <a:ea typeface="Raleway"/>
              <a:cs typeface="Raleway"/>
              <a:sym typeface="Raleway"/>
            </a:endParaRPr>
          </a:p>
        </p:txBody>
      </p:sp>
      <p:sp>
        <p:nvSpPr>
          <p:cNvPr id="726" name="Google Shape;726;g3df223a256e_0_282"/>
          <p:cNvSpPr/>
          <p:nvPr/>
        </p:nvSpPr>
        <p:spPr>
          <a:xfrm>
            <a:off x="562200" y="650031"/>
            <a:ext cx="66600" cy="714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727" name="Google Shape;727;g3df223a256e_0_282"/>
          <p:cNvPicPr preferRelativeResize="0"/>
          <p:nvPr/>
        </p:nvPicPr>
        <p:blipFill rotWithShape="1">
          <a:blip r:embed="rId3">
            <a:alphaModFix/>
          </a:blip>
          <a:srcRect b="0" l="20314" r="20308" t="0"/>
          <a:stretch/>
        </p:blipFill>
        <p:spPr>
          <a:xfrm>
            <a:off x="6096000" y="0"/>
            <a:ext cx="6096000" cy="6858000"/>
          </a:xfrm>
          <a:prstGeom prst="rect">
            <a:avLst/>
          </a:prstGeom>
          <a:noFill/>
          <a:ln>
            <a:noFill/>
          </a:ln>
        </p:spPr>
      </p:pic>
      <p:sp>
        <p:nvSpPr>
          <p:cNvPr id="728" name="Google Shape;728;g3df223a256e_0_282"/>
          <p:cNvSpPr txBox="1"/>
          <p:nvPr/>
        </p:nvSpPr>
        <p:spPr>
          <a:xfrm>
            <a:off x="571500" y="1972258"/>
            <a:ext cx="1640100" cy="216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212121"/>
                </a:solidFill>
                <a:latin typeface="Urbanist"/>
                <a:ea typeface="Urbanist"/>
                <a:cs typeface="Urbanist"/>
                <a:sym typeface="Urbanist"/>
              </a:rPr>
              <a:t>Physiological Stress</a:t>
            </a:r>
            <a:endParaRPr>
              <a:solidFill>
                <a:srgbClr val="212121"/>
              </a:solidFill>
            </a:endParaRPr>
          </a:p>
        </p:txBody>
      </p:sp>
      <p:sp>
        <p:nvSpPr>
          <p:cNvPr id="729" name="Google Shape;729;g3df223a256e_0_282"/>
          <p:cNvSpPr txBox="1"/>
          <p:nvPr/>
        </p:nvSpPr>
        <p:spPr>
          <a:xfrm>
            <a:off x="571500" y="2422939"/>
            <a:ext cx="4953000" cy="923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212121"/>
                </a:solidFill>
                <a:latin typeface="DM Sans"/>
                <a:ea typeface="DM Sans"/>
                <a:cs typeface="DM Sans"/>
                <a:sym typeface="DM Sans"/>
              </a:rPr>
              <a:t>Respiratory and Cardiovascular status should be recorded as the </a:t>
            </a:r>
            <a:r>
              <a:rPr b="1" i="0" lang="en-US" sz="1500" u="none" cap="none" strike="noStrike">
                <a:solidFill>
                  <a:srgbClr val="212121"/>
                </a:solidFill>
                <a:latin typeface="DM Sans"/>
                <a:ea typeface="DM Sans"/>
                <a:cs typeface="DM Sans"/>
                <a:sym typeface="DM Sans"/>
              </a:rPr>
              <a:t>WORST values</a:t>
            </a:r>
            <a:r>
              <a:rPr b="0" i="0" lang="en-US" sz="1500" u="none" cap="none" strike="noStrike">
                <a:solidFill>
                  <a:srgbClr val="212121"/>
                </a:solidFill>
                <a:latin typeface="DM Sans"/>
                <a:ea typeface="DM Sans"/>
                <a:cs typeface="DM Sans"/>
                <a:sym typeface="DM Sans"/>
              </a:rPr>
              <a:t> closest to 6 hours after sustained ROSC.</a:t>
            </a:r>
            <a:endParaRPr>
              <a:solidFill>
                <a:srgbClr val="212121"/>
              </a:solidFill>
            </a:endParaRPr>
          </a:p>
        </p:txBody>
      </p:sp>
      <p:sp>
        <p:nvSpPr>
          <p:cNvPr id="730" name="Google Shape;730;g3df223a256e_0_282"/>
          <p:cNvSpPr txBox="1"/>
          <p:nvPr/>
        </p:nvSpPr>
        <p:spPr>
          <a:xfrm>
            <a:off x="885825" y="3661189"/>
            <a:ext cx="66600" cy="231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500" u="none" cap="none" strike="noStrike">
                <a:solidFill>
                  <a:srgbClr val="212121"/>
                </a:solidFill>
                <a:latin typeface="DM Sans"/>
                <a:ea typeface="DM Sans"/>
                <a:cs typeface="DM Sans"/>
                <a:sym typeface="DM Sans"/>
              </a:rPr>
              <a:t>•</a:t>
            </a:r>
            <a:endParaRPr>
              <a:solidFill>
                <a:srgbClr val="212121"/>
              </a:solidFill>
            </a:endParaRPr>
          </a:p>
        </p:txBody>
      </p:sp>
      <p:sp>
        <p:nvSpPr>
          <p:cNvPr id="731" name="Google Shape;731;g3df223a256e_0_282"/>
          <p:cNvSpPr txBox="1"/>
          <p:nvPr/>
        </p:nvSpPr>
        <p:spPr>
          <a:xfrm>
            <a:off x="934907" y="3661189"/>
            <a:ext cx="4572000" cy="231000"/>
          </a:xfrm>
          <a:prstGeom prst="rect">
            <a:avLst/>
          </a:prstGeom>
          <a:noFill/>
          <a:ln>
            <a:noFill/>
          </a:ln>
        </p:spPr>
        <p:txBody>
          <a:bodyPr anchorCtr="0" anchor="t" bIns="0" lIns="66675"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212121"/>
                </a:solidFill>
                <a:latin typeface="DM Sans"/>
                <a:ea typeface="DM Sans"/>
                <a:cs typeface="DM Sans"/>
                <a:sym typeface="DM Sans"/>
              </a:rPr>
              <a:t>Captures max respiratory support </a:t>
            </a:r>
            <a:r>
              <a:rPr lang="en-US" sz="1500">
                <a:solidFill>
                  <a:srgbClr val="212121"/>
                </a:solidFill>
                <a:latin typeface="DM Sans"/>
                <a:ea typeface="DM Sans"/>
                <a:cs typeface="DM Sans"/>
                <a:sym typeface="DM Sans"/>
              </a:rPr>
              <a:t>required</a:t>
            </a:r>
            <a:endParaRPr>
              <a:solidFill>
                <a:srgbClr val="212121"/>
              </a:solidFill>
            </a:endParaRPr>
          </a:p>
        </p:txBody>
      </p:sp>
      <p:sp>
        <p:nvSpPr>
          <p:cNvPr id="732" name="Google Shape;732;g3df223a256e_0_282"/>
          <p:cNvSpPr txBox="1"/>
          <p:nvPr/>
        </p:nvSpPr>
        <p:spPr>
          <a:xfrm>
            <a:off x="885825" y="4239753"/>
            <a:ext cx="66600" cy="231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500" u="none" cap="none" strike="noStrike">
                <a:solidFill>
                  <a:srgbClr val="212121"/>
                </a:solidFill>
                <a:latin typeface="DM Sans"/>
                <a:ea typeface="DM Sans"/>
                <a:cs typeface="DM Sans"/>
                <a:sym typeface="DM Sans"/>
              </a:rPr>
              <a:t>•</a:t>
            </a:r>
            <a:endParaRPr>
              <a:solidFill>
                <a:srgbClr val="212121"/>
              </a:solidFill>
            </a:endParaRPr>
          </a:p>
        </p:txBody>
      </p:sp>
      <p:sp>
        <p:nvSpPr>
          <p:cNvPr id="733" name="Google Shape;733;g3df223a256e_0_282"/>
          <p:cNvSpPr txBox="1"/>
          <p:nvPr/>
        </p:nvSpPr>
        <p:spPr>
          <a:xfrm>
            <a:off x="954540" y="3959010"/>
            <a:ext cx="3714900" cy="231000"/>
          </a:xfrm>
          <a:prstGeom prst="rect">
            <a:avLst/>
          </a:prstGeom>
          <a:noFill/>
          <a:ln>
            <a:noFill/>
          </a:ln>
        </p:spPr>
        <p:txBody>
          <a:bodyPr anchorCtr="0" anchor="t" bIns="0" lIns="66675"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212121"/>
                </a:solidFill>
                <a:latin typeface="DM Sans"/>
                <a:ea typeface="DM Sans"/>
                <a:cs typeface="DM Sans"/>
                <a:sym typeface="DM Sans"/>
              </a:rPr>
              <a:t>Reflects peak hemodynamic instability</a:t>
            </a:r>
            <a:endParaRPr>
              <a:solidFill>
                <a:srgbClr val="212121"/>
              </a:solidFill>
            </a:endParaRPr>
          </a:p>
        </p:txBody>
      </p:sp>
      <p:sp>
        <p:nvSpPr>
          <p:cNvPr id="734" name="Google Shape;734;g3df223a256e_0_282"/>
          <p:cNvSpPr txBox="1"/>
          <p:nvPr/>
        </p:nvSpPr>
        <p:spPr>
          <a:xfrm>
            <a:off x="885825" y="3959010"/>
            <a:ext cx="66600" cy="231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500" u="none" cap="none" strike="noStrike">
                <a:solidFill>
                  <a:srgbClr val="212121"/>
                </a:solidFill>
                <a:latin typeface="DM Sans"/>
                <a:ea typeface="DM Sans"/>
                <a:cs typeface="DM Sans"/>
                <a:sym typeface="DM Sans"/>
              </a:rPr>
              <a:t>•</a:t>
            </a:r>
            <a:endParaRPr>
              <a:solidFill>
                <a:srgbClr val="212121"/>
              </a:solidFill>
            </a:endParaRPr>
          </a:p>
        </p:txBody>
      </p:sp>
      <p:sp>
        <p:nvSpPr>
          <p:cNvPr id="735" name="Google Shape;735;g3df223a256e_0_282"/>
          <p:cNvSpPr txBox="1"/>
          <p:nvPr/>
        </p:nvSpPr>
        <p:spPr>
          <a:xfrm>
            <a:off x="944724" y="4239753"/>
            <a:ext cx="3714900" cy="231000"/>
          </a:xfrm>
          <a:prstGeom prst="rect">
            <a:avLst/>
          </a:prstGeom>
          <a:noFill/>
          <a:ln>
            <a:noFill/>
          </a:ln>
        </p:spPr>
        <p:txBody>
          <a:bodyPr anchorCtr="0" anchor="t" bIns="0" lIns="66675"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212121"/>
                </a:solidFill>
                <a:latin typeface="DM Sans"/>
                <a:ea typeface="DM Sans"/>
                <a:cs typeface="DM Sans"/>
                <a:sym typeface="DM Sans"/>
              </a:rPr>
              <a:t>Standardizes 6h prognostic markers</a:t>
            </a:r>
            <a:endParaRPr>
              <a:solidFill>
                <a:srgbClr val="212121"/>
              </a:solidFill>
            </a:endParaRPr>
          </a:p>
        </p:txBody>
      </p:sp>
      <p:sp>
        <p:nvSpPr>
          <p:cNvPr id="736" name="Google Shape;736;g3df223a256e_0_282"/>
          <p:cNvSpPr txBox="1"/>
          <p:nvPr/>
        </p:nvSpPr>
        <p:spPr>
          <a:xfrm>
            <a:off x="2446825" y="6635639"/>
            <a:ext cx="4385400" cy="102600"/>
          </a:xfrm>
          <a:prstGeom prst="rect">
            <a:avLst/>
          </a:prstGeom>
          <a:noFill/>
          <a:ln>
            <a:noFill/>
          </a:ln>
        </p:spPr>
        <p:txBody>
          <a:bodyPr anchorCtr="0" anchor="t" bIns="0" lIns="0" spcFirstLastPara="1" rIns="0" wrap="square" tIns="0">
            <a:spAutoFit/>
          </a:bodyPr>
          <a:lstStyle/>
          <a:p>
            <a:pPr indent="0" lvl="0" marL="0" marR="0" rtl="0" algn="l">
              <a:lnSpc>
                <a:spcPct val="149948"/>
              </a:lnSpc>
              <a:spcBef>
                <a:spcPts val="0"/>
              </a:spcBef>
              <a:spcAft>
                <a:spcPts val="0"/>
              </a:spcAft>
              <a:buNone/>
            </a:pPr>
            <a:r>
              <a:rPr b="0" i="0" lang="en-US" sz="666" u="none" cap="none" strike="noStrike">
                <a:solidFill>
                  <a:srgbClr val="212121"/>
                </a:solidFill>
                <a:latin typeface="DM Sans"/>
                <a:ea typeface="DM Sans"/>
                <a:cs typeface="DM Sans"/>
                <a:sym typeface="DM Sans"/>
              </a:rPr>
              <a:t>https://www.cardiacdirect.com/wp-content/uploads/2021/06/patient-monitor-screen.png</a:t>
            </a:r>
            <a:endParaRPr sz="956">
              <a:solidFill>
                <a:srgbClr val="212121"/>
              </a:solidFill>
            </a:endParaRPr>
          </a:p>
        </p:txBody>
      </p:sp>
      <p:sp>
        <p:nvSpPr>
          <p:cNvPr id="737" name="Google Shape;737;g3df223a256e_0_282"/>
          <p:cNvSpPr txBox="1"/>
          <p:nvPr/>
        </p:nvSpPr>
        <p:spPr>
          <a:xfrm>
            <a:off x="2446825" y="6745963"/>
            <a:ext cx="4385400" cy="92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600" u="none" cap="none" strike="noStrike">
                <a:solidFill>
                  <a:srgbClr val="212121"/>
                </a:solidFill>
                <a:latin typeface="DM Sans"/>
                <a:ea typeface="DM Sans"/>
                <a:cs typeface="DM Sans"/>
                <a:sym typeface="DM Sans"/>
              </a:rPr>
              <a:t>Source: www.cardiacdirect.com</a:t>
            </a:r>
            <a:endParaRPr sz="600">
              <a:solidFill>
                <a:srgbClr val="21212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1" name="Shape 741"/>
        <p:cNvGrpSpPr/>
        <p:nvPr/>
      </p:nvGrpSpPr>
      <p:grpSpPr>
        <a:xfrm>
          <a:off x="0" y="0"/>
          <a:ext cx="0" cy="0"/>
          <a:chOff x="0" y="0"/>
          <a:chExt cx="0" cy="0"/>
        </a:xfrm>
      </p:grpSpPr>
      <p:sp>
        <p:nvSpPr>
          <p:cNvPr id="742" name="Google Shape;742;g3df223a256e_0_333"/>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150" u="none" cap="none" strike="noStrike">
                <a:solidFill>
                  <a:srgbClr val="212121"/>
                </a:solidFill>
                <a:latin typeface="Raleway"/>
                <a:ea typeface="Raleway"/>
                <a:cs typeface="Raleway"/>
                <a:sym typeface="Raleway"/>
              </a:rPr>
              <a:t>Form 506 Summary Matrix</a:t>
            </a:r>
            <a:endParaRPr>
              <a:solidFill>
                <a:srgbClr val="212121"/>
              </a:solidFill>
              <a:latin typeface="Raleway"/>
              <a:ea typeface="Raleway"/>
              <a:cs typeface="Raleway"/>
              <a:sym typeface="Raleway"/>
            </a:endParaRPr>
          </a:p>
        </p:txBody>
      </p:sp>
      <p:sp>
        <p:nvSpPr>
          <p:cNvPr id="743" name="Google Shape;743;g3df223a256e_0_333"/>
          <p:cNvSpPr/>
          <p:nvPr/>
        </p:nvSpPr>
        <p:spPr>
          <a:xfrm>
            <a:off x="571500" y="571500"/>
            <a:ext cx="57300" cy="485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aphicFrame>
        <p:nvGraphicFramePr>
          <p:cNvPr id="744" name="Google Shape;744;g3df223a256e_0_333"/>
          <p:cNvGraphicFramePr/>
          <p:nvPr/>
        </p:nvGraphicFramePr>
        <p:xfrm>
          <a:off x="1403763" y="1476375"/>
          <a:ext cx="3000000" cy="3000000"/>
        </p:xfrm>
        <a:graphic>
          <a:graphicData uri="http://schemas.openxmlformats.org/drawingml/2006/table">
            <a:tbl>
              <a:tblPr>
                <a:noFill/>
                <a:tableStyleId>{C1BA78F0-D634-4E4E-A62B-BBB111437FD4}</a:tableStyleId>
              </a:tblPr>
              <a:tblGrid>
                <a:gridCol w="2502525"/>
                <a:gridCol w="2189700"/>
                <a:gridCol w="4692250"/>
              </a:tblGrid>
              <a:tr h="100000">
                <a:tc>
                  <a:txBody>
                    <a:bodyPr/>
                    <a:lstStyle/>
                    <a:p>
                      <a:pPr indent="0" lvl="0" marL="0" rtl="0" algn="l">
                        <a:lnSpc>
                          <a:spcPct val="150000"/>
                        </a:lnSpc>
                        <a:spcBef>
                          <a:spcPts val="1500"/>
                        </a:spcBef>
                        <a:spcAft>
                          <a:spcPts val="0"/>
                        </a:spcAft>
                        <a:buNone/>
                      </a:pPr>
                      <a:r>
                        <a:rPr b="1" lang="en-US" sz="1800">
                          <a:solidFill>
                            <a:srgbClr val="00D4FF"/>
                          </a:solidFill>
                          <a:latin typeface="DM Sans"/>
                          <a:ea typeface="DM Sans"/>
                          <a:cs typeface="DM Sans"/>
                          <a:sym typeface="DM Sans"/>
                        </a:rPr>
                        <a:t>Domain</a:t>
                      </a:r>
                      <a:endParaRPr b="1" sz="1800">
                        <a:solidFill>
                          <a:srgbClr val="00D4FF"/>
                        </a:solidFill>
                        <a:latin typeface="DM Sans"/>
                        <a:ea typeface="DM Sans"/>
                        <a:cs typeface="DM Sans"/>
                        <a:sym typeface="DM Sans"/>
                      </a:endParaRPr>
                    </a:p>
                  </a:txBody>
                  <a:tcPr marT="190500" marB="190500" marR="190500" marL="190500">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b="1" lang="en-US" sz="1800">
                          <a:solidFill>
                            <a:srgbClr val="00D4FF"/>
                          </a:solidFill>
                          <a:latin typeface="DM Sans"/>
                          <a:ea typeface="DM Sans"/>
                          <a:cs typeface="DM Sans"/>
                          <a:sym typeface="DM Sans"/>
                        </a:rPr>
                        <a:t>Logic Applied</a:t>
                      </a:r>
                      <a:endParaRPr b="1" sz="1800">
                        <a:solidFill>
                          <a:srgbClr val="00D4FF"/>
                        </a:solidFill>
                        <a:latin typeface="DM Sans"/>
                        <a:ea typeface="DM Sans"/>
                        <a:cs typeface="DM Sans"/>
                        <a:sym typeface="DM Sans"/>
                      </a:endParaRPr>
                    </a:p>
                  </a:txBody>
                  <a:tcPr marT="190500" marB="190500" marR="190500" marL="190500">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b="1" lang="en-US" sz="1800">
                          <a:solidFill>
                            <a:srgbClr val="00D4FF"/>
                          </a:solidFill>
                          <a:latin typeface="DM Sans"/>
                          <a:ea typeface="DM Sans"/>
                          <a:cs typeface="DM Sans"/>
                          <a:sym typeface="DM Sans"/>
                        </a:rPr>
                        <a:t>Metric Focus</a:t>
                      </a:r>
                      <a:endParaRPr b="1" sz="1800">
                        <a:solidFill>
                          <a:srgbClr val="00D4FF"/>
                        </a:solidFill>
                        <a:latin typeface="DM Sans"/>
                        <a:ea typeface="DM Sans"/>
                        <a:cs typeface="DM Sans"/>
                        <a:sym typeface="DM Sans"/>
                      </a:endParaRPr>
                    </a:p>
                  </a:txBody>
                  <a:tcPr marT="190500" marB="190500" marR="190500" marL="190500">
                    <a:lnB cap="flat" cmpd="sng" w="9525">
                      <a:solidFill>
                        <a:srgbClr val="000000"/>
                      </a:solidFill>
                      <a:prstDash val="solid"/>
                      <a:round/>
                      <a:headEnd len="sm" w="sm" type="none"/>
                      <a:tailEnd len="sm" w="sm" type="none"/>
                    </a:lnB>
                    <a:solidFill>
                      <a:schemeClr val="dk1"/>
                    </a:solidFill>
                  </a:tcPr>
                </a:tc>
              </a:tr>
              <a:tr h="647700">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Timing Reference</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ROSC Clock</a:t>
                      </a:r>
                      <a:endParaRPr b="1"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6 hours post sustained ROSC</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647700">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Neurologic</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b="1" lang="en-US" sz="1800">
                          <a:solidFill>
                            <a:srgbClr val="CBD5E1"/>
                          </a:solidFill>
                          <a:latin typeface="DM Sans"/>
                          <a:ea typeface="DM Sans"/>
                          <a:cs typeface="DM Sans"/>
                          <a:sym typeface="DM Sans"/>
                        </a:rPr>
                        <a:t>BEST Exam</a:t>
                      </a:r>
                      <a:endParaRPr b="1"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Brainstem reflexes &amp; motor response</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638175">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Respiratory</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b="1" lang="en-US" sz="1800">
                          <a:solidFill>
                            <a:srgbClr val="CBD5E1"/>
                          </a:solidFill>
                          <a:latin typeface="DM Sans"/>
                          <a:ea typeface="DM Sans"/>
                          <a:cs typeface="DM Sans"/>
                          <a:sym typeface="DM Sans"/>
                        </a:rPr>
                        <a:t>WORST Value</a:t>
                      </a:r>
                      <a:endParaRPr b="1"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ABG (PaO2 or SaO2) &amp; FiO2</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638175">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Cardiovascular</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b="1" lang="en-US" sz="1800">
                          <a:solidFill>
                            <a:srgbClr val="CBD5E1"/>
                          </a:solidFill>
                          <a:latin typeface="DM Sans"/>
                          <a:ea typeface="DM Sans"/>
                          <a:cs typeface="DM Sans"/>
                          <a:sym typeface="DM Sans"/>
                        </a:rPr>
                        <a:t>WORST Value</a:t>
                      </a:r>
                      <a:endParaRPr b="1"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50000"/>
                        </a:lnSpc>
                        <a:spcBef>
                          <a:spcPts val="1500"/>
                        </a:spcBef>
                        <a:spcAft>
                          <a:spcPts val="0"/>
                        </a:spcAft>
                        <a:buNone/>
                      </a:pPr>
                      <a:r>
                        <a:rPr lang="en-US" sz="1800">
                          <a:solidFill>
                            <a:srgbClr val="CBD5E1"/>
                          </a:solidFill>
                          <a:latin typeface="DM Sans"/>
                          <a:ea typeface="DM Sans"/>
                          <a:cs typeface="DM Sans"/>
                          <a:sym typeface="DM Sans"/>
                        </a:rPr>
                        <a:t>MAP &amp; Vasopressor requirements</a:t>
                      </a:r>
                      <a:endParaRPr sz="1800">
                        <a:solidFill>
                          <a:srgbClr val="CBD5E1"/>
                        </a:solidFill>
                        <a:latin typeface="DM Sans"/>
                        <a:ea typeface="DM Sans"/>
                        <a:cs typeface="DM Sans"/>
                        <a:sym typeface="DM Sans"/>
                      </a:endParaRPr>
                    </a:p>
                  </a:txBody>
                  <a:tcPr marT="171450" marB="171450" marR="190500" marL="19050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8" name="Shape 748"/>
        <p:cNvGrpSpPr/>
        <p:nvPr/>
      </p:nvGrpSpPr>
      <p:grpSpPr>
        <a:xfrm>
          <a:off x="0" y="0"/>
          <a:ext cx="0" cy="0"/>
          <a:chOff x="0" y="0"/>
          <a:chExt cx="0" cy="0"/>
        </a:xfrm>
      </p:grpSpPr>
      <p:sp>
        <p:nvSpPr>
          <p:cNvPr id="749" name="Google Shape;749;g3df223a256e_0_299"/>
          <p:cNvSpPr/>
          <p:nvPr/>
        </p:nvSpPr>
        <p:spPr>
          <a:xfrm>
            <a:off x="723750" y="1280938"/>
            <a:ext cx="3340200" cy="4943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0" name="Google Shape;750;g3df223a256e_0_299"/>
          <p:cNvSpPr/>
          <p:nvPr/>
        </p:nvSpPr>
        <p:spPr>
          <a:xfrm>
            <a:off x="4463988" y="1280938"/>
            <a:ext cx="3340200" cy="4943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1" name="Google Shape;751;g3df223a256e_0_299"/>
          <p:cNvSpPr/>
          <p:nvPr/>
        </p:nvSpPr>
        <p:spPr>
          <a:xfrm>
            <a:off x="8204225" y="1280938"/>
            <a:ext cx="3340200" cy="4943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2" name="Google Shape;752;g3df223a256e_0_299"/>
          <p:cNvSpPr txBox="1"/>
          <p:nvPr/>
        </p:nvSpPr>
        <p:spPr>
          <a:xfrm>
            <a:off x="962025" y="2524125"/>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Source Integrity</a:t>
            </a:r>
            <a:endParaRPr/>
          </a:p>
        </p:txBody>
      </p:sp>
      <p:sp>
        <p:nvSpPr>
          <p:cNvPr id="753" name="Google Shape;753;g3df223a256e_0_299"/>
          <p:cNvSpPr txBox="1"/>
          <p:nvPr/>
        </p:nvSpPr>
        <p:spPr>
          <a:xfrm>
            <a:off x="962113" y="3228975"/>
            <a:ext cx="2711400" cy="1616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CBD5E1"/>
                </a:solidFill>
                <a:latin typeface="DM Sans"/>
                <a:ea typeface="DM Sans"/>
                <a:cs typeface="DM Sans"/>
                <a:sym typeface="DM Sans"/>
              </a:rPr>
              <a:t>Both </a:t>
            </a:r>
            <a:r>
              <a:rPr lang="en-US" sz="1500">
                <a:solidFill>
                  <a:srgbClr val="CBD5E1"/>
                </a:solidFill>
                <a:latin typeface="DM Sans"/>
                <a:ea typeface="DM Sans"/>
                <a:cs typeface="DM Sans"/>
                <a:sym typeface="DM Sans"/>
              </a:rPr>
              <a:t>PaO2 and SaO2</a:t>
            </a:r>
            <a:r>
              <a:rPr b="0" i="0" lang="en-US" sz="1500" u="none" cap="none" strike="noStrike">
                <a:solidFill>
                  <a:srgbClr val="CBD5E1"/>
                </a:solidFill>
                <a:latin typeface="DM Sans"/>
                <a:ea typeface="DM Sans"/>
                <a:cs typeface="DM Sans"/>
                <a:sym typeface="DM Sans"/>
              </a:rPr>
              <a:t> </a:t>
            </a:r>
            <a:r>
              <a:rPr b="1" i="0" lang="en-US" sz="1500" u="none" cap="none" strike="noStrike">
                <a:solidFill>
                  <a:srgbClr val="CBD5E1"/>
                </a:solidFill>
                <a:latin typeface="DM Sans"/>
                <a:ea typeface="DM Sans"/>
                <a:cs typeface="DM Sans"/>
                <a:sym typeface="DM Sans"/>
              </a:rPr>
              <a:t>must</a:t>
            </a:r>
            <a:r>
              <a:rPr b="0" i="0" lang="en-US" sz="1500" u="none" cap="none" strike="noStrike">
                <a:solidFill>
                  <a:srgbClr val="CBD5E1"/>
                </a:solidFill>
                <a:latin typeface="DM Sans"/>
                <a:ea typeface="DM Sans"/>
                <a:cs typeface="DM Sans"/>
                <a:sym typeface="DM Sans"/>
              </a:rPr>
              <a:t> come from an arterial blood gas (ABG). </a:t>
            </a:r>
            <a:br>
              <a:rPr b="0" i="0" lang="en-US" sz="1500" u="none" cap="none" strike="noStrike">
                <a:solidFill>
                  <a:srgbClr val="CBD5E1"/>
                </a:solidFill>
                <a:latin typeface="DM Sans"/>
                <a:ea typeface="DM Sans"/>
                <a:cs typeface="DM Sans"/>
                <a:sym typeface="DM Sans"/>
              </a:rPr>
            </a:br>
            <a:r>
              <a:rPr b="0" i="0" lang="en-US" sz="1500" u="none" cap="none" strike="noStrike">
                <a:solidFill>
                  <a:srgbClr val="CBD5E1"/>
                </a:solidFill>
                <a:latin typeface="DM Sans"/>
                <a:ea typeface="DM Sans"/>
                <a:cs typeface="DM Sans"/>
                <a:sym typeface="DM Sans"/>
              </a:rPr>
              <a:t>Venous samples are </a:t>
            </a:r>
            <a:r>
              <a:rPr lang="en-US" sz="1500">
                <a:solidFill>
                  <a:srgbClr val="CBD5E1"/>
                </a:solidFill>
                <a:latin typeface="DM Sans"/>
                <a:ea typeface="DM Sans"/>
                <a:cs typeface="DM Sans"/>
                <a:sym typeface="DM Sans"/>
              </a:rPr>
              <a:t>not included</a:t>
            </a:r>
            <a:r>
              <a:rPr b="0" i="0" lang="en-US" sz="1500" u="none" cap="none" strike="noStrike">
                <a:solidFill>
                  <a:srgbClr val="CBD5E1"/>
                </a:solidFill>
                <a:latin typeface="DM Sans"/>
                <a:ea typeface="DM Sans"/>
                <a:cs typeface="DM Sans"/>
                <a:sym typeface="DM Sans"/>
              </a:rPr>
              <a:t>.</a:t>
            </a:r>
            <a:endParaRPr/>
          </a:p>
        </p:txBody>
      </p:sp>
      <p:sp>
        <p:nvSpPr>
          <p:cNvPr id="754" name="Google Shape;754;g3df223a256e_0_299"/>
          <p:cNvSpPr txBox="1"/>
          <p:nvPr/>
        </p:nvSpPr>
        <p:spPr>
          <a:xfrm>
            <a:off x="4740324" y="2524125"/>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Data Hierarchy</a:t>
            </a:r>
            <a:endParaRPr/>
          </a:p>
        </p:txBody>
      </p:sp>
      <p:sp>
        <p:nvSpPr>
          <p:cNvPr id="755" name="Google Shape;755;g3df223a256e_0_299"/>
          <p:cNvSpPr txBox="1"/>
          <p:nvPr/>
        </p:nvSpPr>
        <p:spPr>
          <a:xfrm>
            <a:off x="4740374" y="3228975"/>
            <a:ext cx="2711400" cy="923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CBD5E1"/>
                </a:solidFill>
                <a:latin typeface="DM Sans"/>
                <a:ea typeface="DM Sans"/>
                <a:cs typeface="DM Sans"/>
                <a:sym typeface="DM Sans"/>
              </a:rPr>
              <a:t>If </a:t>
            </a:r>
            <a:r>
              <a:rPr lang="en-US" sz="1500">
                <a:solidFill>
                  <a:srgbClr val="CBD5E1"/>
                </a:solidFill>
                <a:latin typeface="DM Sans"/>
                <a:ea typeface="DM Sans"/>
                <a:cs typeface="DM Sans"/>
                <a:sym typeface="DM Sans"/>
              </a:rPr>
              <a:t>PaO2</a:t>
            </a:r>
            <a:r>
              <a:rPr b="0" i="0" lang="en-US" sz="1500" u="none" cap="none" strike="noStrike">
                <a:solidFill>
                  <a:srgbClr val="CBD5E1"/>
                </a:solidFill>
                <a:latin typeface="DM Sans"/>
                <a:ea typeface="DM Sans"/>
                <a:cs typeface="DM Sans"/>
                <a:sym typeface="DM Sans"/>
              </a:rPr>
              <a:t> is not available, SaO2 may be used as a secondary option.</a:t>
            </a:r>
            <a:endParaRPr/>
          </a:p>
        </p:txBody>
      </p:sp>
      <p:sp>
        <p:nvSpPr>
          <p:cNvPr id="756" name="Google Shape;756;g3df223a256e_0_299"/>
          <p:cNvSpPr txBox="1"/>
          <p:nvPr/>
        </p:nvSpPr>
        <p:spPr>
          <a:xfrm>
            <a:off x="8518624" y="2524125"/>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Data Quality</a:t>
            </a:r>
            <a:endParaRPr/>
          </a:p>
        </p:txBody>
      </p:sp>
      <p:sp>
        <p:nvSpPr>
          <p:cNvPr id="757" name="Google Shape;757;g3df223a256e_0_299"/>
          <p:cNvSpPr txBox="1"/>
          <p:nvPr/>
        </p:nvSpPr>
        <p:spPr>
          <a:xfrm>
            <a:off x="8518624" y="3228975"/>
            <a:ext cx="2711400" cy="2655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CBD5E1"/>
                </a:solidFill>
                <a:latin typeface="DM Sans"/>
                <a:ea typeface="DM Sans"/>
                <a:cs typeface="DM Sans"/>
                <a:sym typeface="DM Sans"/>
              </a:rPr>
              <a:t>Ensure lab time stamps align with the clinical stabilization window for maximum accuracy.</a:t>
            </a:r>
            <a:endParaRPr b="0" i="0" sz="1500" u="none" cap="none" strike="noStrike">
              <a:solidFill>
                <a:srgbClr val="CBD5E1"/>
              </a:solidFill>
              <a:latin typeface="DM Sans"/>
              <a:ea typeface="DM Sans"/>
              <a:cs typeface="DM Sans"/>
              <a:sym typeface="DM Sans"/>
            </a:endParaRPr>
          </a:p>
          <a:p>
            <a:pPr indent="0" lvl="0" marL="0" marR="0" rtl="0" algn="l">
              <a:lnSpc>
                <a:spcPct val="150000"/>
              </a:lnSpc>
              <a:spcBef>
                <a:spcPts val="0"/>
              </a:spcBef>
              <a:spcAft>
                <a:spcPts val="0"/>
              </a:spcAft>
              <a:buNone/>
            </a:pPr>
            <a:r>
              <a:rPr lang="en-US" sz="1500">
                <a:solidFill>
                  <a:srgbClr val="CBD5E1"/>
                </a:solidFill>
                <a:latin typeface="DM Sans"/>
                <a:ea typeface="DM Sans"/>
                <a:cs typeface="DM Sans"/>
                <a:sym typeface="DM Sans"/>
              </a:rPr>
              <a:t>Lab time is used for “Time of Respiratory and cardiovascular assessment in Q12”</a:t>
            </a:r>
            <a:endParaRPr sz="1500">
              <a:solidFill>
                <a:srgbClr val="CBD5E1"/>
              </a:solidFill>
              <a:latin typeface="DM Sans"/>
              <a:ea typeface="DM Sans"/>
              <a:cs typeface="DM Sans"/>
              <a:sym typeface="DM Sans"/>
            </a:endParaRPr>
          </a:p>
        </p:txBody>
      </p:sp>
      <p:sp>
        <p:nvSpPr>
          <p:cNvPr id="758" name="Google Shape;758;g3df223a256e_0_299"/>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150" u="none" cap="none" strike="noStrike">
                <a:solidFill>
                  <a:srgbClr val="212121"/>
                </a:solidFill>
                <a:latin typeface="Raleway"/>
                <a:ea typeface="Raleway"/>
                <a:cs typeface="Raleway"/>
                <a:sym typeface="Raleway"/>
              </a:rPr>
              <a:t>Laboratory Standards: Arterial Only</a:t>
            </a:r>
            <a:endParaRPr>
              <a:solidFill>
                <a:srgbClr val="212121"/>
              </a:solidFill>
              <a:latin typeface="Raleway"/>
              <a:ea typeface="Raleway"/>
              <a:cs typeface="Raleway"/>
              <a:sym typeface="Raleway"/>
            </a:endParaRPr>
          </a:p>
        </p:txBody>
      </p:sp>
      <p:sp>
        <p:nvSpPr>
          <p:cNvPr id="759" name="Google Shape;759;g3df223a256e_0_299"/>
          <p:cNvSpPr/>
          <p:nvPr/>
        </p:nvSpPr>
        <p:spPr>
          <a:xfrm>
            <a:off x="571500" y="571500"/>
            <a:ext cx="57300" cy="485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3" name="Shape 763"/>
        <p:cNvGrpSpPr/>
        <p:nvPr/>
      </p:nvGrpSpPr>
      <p:grpSpPr>
        <a:xfrm>
          <a:off x="0" y="0"/>
          <a:ext cx="0" cy="0"/>
          <a:chOff x="0" y="0"/>
          <a:chExt cx="0" cy="0"/>
        </a:xfrm>
      </p:grpSpPr>
      <p:sp>
        <p:nvSpPr>
          <p:cNvPr id="764" name="Google Shape;764;g3df223a256e_0_317"/>
          <p:cNvSpPr txBox="1"/>
          <p:nvPr/>
        </p:nvSpPr>
        <p:spPr>
          <a:xfrm>
            <a:off x="571500" y="2900362"/>
            <a:ext cx="52389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500" u="none" cap="none" strike="noStrike">
                <a:solidFill>
                  <a:srgbClr val="212121"/>
                </a:solidFill>
                <a:latin typeface="Raleway"/>
                <a:ea typeface="Raleway"/>
                <a:cs typeface="Raleway"/>
                <a:sym typeface="Raleway"/>
              </a:rPr>
              <a:t>Q11/12</a:t>
            </a:r>
            <a:endParaRPr>
              <a:solidFill>
                <a:srgbClr val="212121"/>
              </a:solidFill>
              <a:latin typeface="Raleway"/>
              <a:ea typeface="Raleway"/>
              <a:cs typeface="Raleway"/>
              <a:sym typeface="Raleway"/>
            </a:endParaRPr>
          </a:p>
        </p:txBody>
      </p:sp>
      <p:sp>
        <p:nvSpPr>
          <p:cNvPr id="765" name="Google Shape;765;g3df223a256e_0_317"/>
          <p:cNvSpPr txBox="1"/>
          <p:nvPr/>
        </p:nvSpPr>
        <p:spPr>
          <a:xfrm>
            <a:off x="571500" y="4329112"/>
            <a:ext cx="52389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400" u="none" cap="none" strike="noStrike">
                <a:solidFill>
                  <a:srgbClr val="212121"/>
                </a:solidFill>
                <a:latin typeface="DM Sans"/>
                <a:ea typeface="DM Sans"/>
                <a:cs typeface="DM Sans"/>
                <a:sym typeface="DM Sans"/>
              </a:rPr>
              <a:t>Timestamp Requirements</a:t>
            </a:r>
            <a:endParaRPr>
              <a:solidFill>
                <a:srgbClr val="212121"/>
              </a:solidFill>
            </a:endParaRPr>
          </a:p>
        </p:txBody>
      </p:sp>
      <p:sp>
        <p:nvSpPr>
          <p:cNvPr id="766" name="Google Shape;766;g3df223a256e_0_317"/>
          <p:cNvSpPr txBox="1"/>
          <p:nvPr/>
        </p:nvSpPr>
        <p:spPr>
          <a:xfrm>
            <a:off x="6771575" y="2671137"/>
            <a:ext cx="4476900" cy="577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500" u="none" cap="none" strike="noStrike">
                <a:solidFill>
                  <a:srgbClr val="212121"/>
                </a:solidFill>
                <a:latin typeface="DM Sans"/>
                <a:ea typeface="DM Sans"/>
                <a:cs typeface="DM Sans"/>
                <a:sym typeface="DM Sans"/>
              </a:rPr>
              <a:t>These questions capture the </a:t>
            </a:r>
            <a:r>
              <a:rPr b="1" i="0" lang="en-US" sz="1500" u="none" cap="none" strike="noStrike">
                <a:solidFill>
                  <a:srgbClr val="212121"/>
                </a:solidFill>
                <a:latin typeface="DM Sans"/>
                <a:ea typeface="DM Sans"/>
                <a:cs typeface="DM Sans"/>
                <a:sym typeface="DM Sans"/>
              </a:rPr>
              <a:t>Date and Time</a:t>
            </a:r>
            <a:r>
              <a:rPr b="0" i="0" lang="en-US" sz="1500" u="none" cap="none" strike="noStrike">
                <a:solidFill>
                  <a:srgbClr val="212121"/>
                </a:solidFill>
                <a:latin typeface="DM Sans"/>
                <a:ea typeface="DM Sans"/>
                <a:cs typeface="DM Sans"/>
                <a:sym typeface="DM Sans"/>
              </a:rPr>
              <a:t> when respiratory values were obtained:</a:t>
            </a:r>
            <a:endParaRPr>
              <a:solidFill>
                <a:srgbClr val="212121"/>
              </a:solidFill>
            </a:endParaRPr>
          </a:p>
        </p:txBody>
      </p:sp>
      <p:sp>
        <p:nvSpPr>
          <p:cNvPr id="767" name="Google Shape;767;g3df223a256e_0_317"/>
          <p:cNvSpPr txBox="1"/>
          <p:nvPr/>
        </p:nvSpPr>
        <p:spPr>
          <a:xfrm>
            <a:off x="7085900" y="3433137"/>
            <a:ext cx="66600" cy="231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500" u="none" cap="none" strike="noStrike">
                <a:solidFill>
                  <a:srgbClr val="212121"/>
                </a:solidFill>
                <a:latin typeface="DM Sans"/>
                <a:ea typeface="DM Sans"/>
                <a:cs typeface="DM Sans"/>
                <a:sym typeface="DM Sans"/>
              </a:rPr>
              <a:t>•</a:t>
            </a:r>
            <a:endParaRPr>
              <a:solidFill>
                <a:srgbClr val="212121"/>
              </a:solidFill>
            </a:endParaRPr>
          </a:p>
        </p:txBody>
      </p:sp>
      <p:sp>
        <p:nvSpPr>
          <p:cNvPr id="768" name="Google Shape;768;g3df223a256e_0_317"/>
          <p:cNvSpPr txBox="1"/>
          <p:nvPr/>
        </p:nvSpPr>
        <p:spPr>
          <a:xfrm>
            <a:off x="7152575" y="3433125"/>
            <a:ext cx="3559200" cy="231000"/>
          </a:xfrm>
          <a:prstGeom prst="rect">
            <a:avLst/>
          </a:prstGeom>
          <a:noFill/>
          <a:ln>
            <a:noFill/>
          </a:ln>
        </p:spPr>
        <p:txBody>
          <a:bodyPr anchorCtr="0" anchor="t" bIns="0" lIns="66675" spcFirstLastPara="1" rIns="0" wrap="square" tIns="0">
            <a:spAutoFit/>
          </a:bodyPr>
          <a:lstStyle/>
          <a:p>
            <a:pPr indent="0" lvl="0" marL="0" marR="0" rtl="0" algn="l">
              <a:lnSpc>
                <a:spcPct val="150000"/>
              </a:lnSpc>
              <a:spcBef>
                <a:spcPts val="0"/>
              </a:spcBef>
              <a:spcAft>
                <a:spcPts val="0"/>
              </a:spcAft>
              <a:buNone/>
            </a:pPr>
            <a:r>
              <a:rPr lang="en-US" sz="1500">
                <a:solidFill>
                  <a:srgbClr val="212121"/>
                </a:solidFill>
                <a:latin typeface="DM Sans"/>
                <a:ea typeface="DM Sans"/>
                <a:cs typeface="DM Sans"/>
                <a:sym typeface="DM Sans"/>
              </a:rPr>
              <a:t>PaO2 </a:t>
            </a:r>
            <a:r>
              <a:rPr b="0" i="0" lang="en-US" sz="1500" u="none" cap="none" strike="noStrike">
                <a:solidFill>
                  <a:srgbClr val="212121"/>
                </a:solidFill>
                <a:latin typeface="DM Sans"/>
                <a:ea typeface="DM Sans"/>
                <a:cs typeface="DM Sans"/>
                <a:sym typeface="DM Sans"/>
              </a:rPr>
              <a:t>(Q04) OR</a:t>
            </a:r>
            <a:endParaRPr>
              <a:solidFill>
                <a:srgbClr val="212121"/>
              </a:solidFill>
            </a:endParaRPr>
          </a:p>
        </p:txBody>
      </p:sp>
      <p:sp>
        <p:nvSpPr>
          <p:cNvPr id="769" name="Google Shape;769;g3df223a256e_0_317"/>
          <p:cNvSpPr txBox="1"/>
          <p:nvPr/>
        </p:nvSpPr>
        <p:spPr>
          <a:xfrm>
            <a:off x="7085900" y="3718887"/>
            <a:ext cx="66600" cy="231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500" u="none" cap="none" strike="noStrike">
                <a:solidFill>
                  <a:srgbClr val="212121"/>
                </a:solidFill>
                <a:latin typeface="DM Sans"/>
                <a:ea typeface="DM Sans"/>
                <a:cs typeface="DM Sans"/>
                <a:sym typeface="DM Sans"/>
              </a:rPr>
              <a:t>•</a:t>
            </a:r>
            <a:endParaRPr>
              <a:solidFill>
                <a:srgbClr val="212121"/>
              </a:solidFill>
            </a:endParaRPr>
          </a:p>
        </p:txBody>
      </p:sp>
      <p:sp>
        <p:nvSpPr>
          <p:cNvPr id="770" name="Google Shape;770;g3df223a256e_0_317"/>
          <p:cNvSpPr txBox="1"/>
          <p:nvPr/>
        </p:nvSpPr>
        <p:spPr>
          <a:xfrm>
            <a:off x="7152575" y="3718887"/>
            <a:ext cx="4095900" cy="231000"/>
          </a:xfrm>
          <a:prstGeom prst="rect">
            <a:avLst/>
          </a:prstGeom>
          <a:noFill/>
          <a:ln>
            <a:noFill/>
          </a:ln>
        </p:spPr>
        <p:txBody>
          <a:bodyPr anchorCtr="0" anchor="t" bIns="0" lIns="66675" spcFirstLastPara="1" rIns="0" wrap="square" tIns="0">
            <a:spAutoFit/>
          </a:bodyPr>
          <a:lstStyle/>
          <a:p>
            <a:pPr indent="0" lvl="0" marL="0" marR="0" rtl="0" algn="l">
              <a:lnSpc>
                <a:spcPct val="150000"/>
              </a:lnSpc>
              <a:spcBef>
                <a:spcPts val="0"/>
              </a:spcBef>
              <a:spcAft>
                <a:spcPts val="0"/>
              </a:spcAft>
              <a:buNone/>
            </a:pPr>
            <a:r>
              <a:rPr lang="en-US" sz="1500">
                <a:solidFill>
                  <a:srgbClr val="212121"/>
                </a:solidFill>
                <a:latin typeface="DM Sans"/>
                <a:ea typeface="DM Sans"/>
                <a:cs typeface="DM Sans"/>
                <a:sym typeface="DM Sans"/>
              </a:rPr>
              <a:t>SaO2 </a:t>
            </a:r>
            <a:r>
              <a:rPr b="0" i="0" lang="en-US" sz="1500" u="none" cap="none" strike="noStrike">
                <a:solidFill>
                  <a:srgbClr val="212121"/>
                </a:solidFill>
                <a:latin typeface="DM Sans"/>
                <a:ea typeface="DM Sans"/>
                <a:cs typeface="DM Sans"/>
                <a:sym typeface="DM Sans"/>
              </a:rPr>
              <a:t>(Q05)</a:t>
            </a:r>
            <a:endParaRPr>
              <a:solidFill>
                <a:srgbClr val="212121"/>
              </a:solidFill>
            </a:endParaRPr>
          </a:p>
        </p:txBody>
      </p:sp>
      <p:sp>
        <p:nvSpPr>
          <p:cNvPr id="771" name="Google Shape;771;g3df223a256e_0_317"/>
          <p:cNvSpPr txBox="1"/>
          <p:nvPr/>
        </p:nvSpPr>
        <p:spPr>
          <a:xfrm>
            <a:off x="7085900" y="4004637"/>
            <a:ext cx="66600" cy="231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500" u="none" cap="none" strike="noStrike">
                <a:solidFill>
                  <a:srgbClr val="212121"/>
                </a:solidFill>
                <a:latin typeface="DM Sans"/>
                <a:ea typeface="DM Sans"/>
                <a:cs typeface="DM Sans"/>
                <a:sym typeface="DM Sans"/>
              </a:rPr>
              <a:t>•</a:t>
            </a:r>
            <a:endParaRPr>
              <a:solidFill>
                <a:srgbClr val="212121"/>
              </a:solidFill>
            </a:endParaRPr>
          </a:p>
        </p:txBody>
      </p:sp>
      <p:sp>
        <p:nvSpPr>
          <p:cNvPr id="772" name="Google Shape;772;g3df223a256e_0_317"/>
          <p:cNvSpPr txBox="1"/>
          <p:nvPr/>
        </p:nvSpPr>
        <p:spPr>
          <a:xfrm>
            <a:off x="7152575" y="4004637"/>
            <a:ext cx="4095900" cy="231000"/>
          </a:xfrm>
          <a:prstGeom prst="rect">
            <a:avLst/>
          </a:prstGeom>
          <a:noFill/>
          <a:ln>
            <a:noFill/>
          </a:ln>
        </p:spPr>
        <p:txBody>
          <a:bodyPr anchorCtr="0" anchor="t" bIns="0" lIns="66675" spcFirstLastPara="1" rIns="0" wrap="square" tIns="0">
            <a:spAutoFit/>
          </a:bodyPr>
          <a:lstStyle/>
          <a:p>
            <a:pPr indent="0" lvl="0" marL="0" marR="0" rtl="0" algn="l">
              <a:lnSpc>
                <a:spcPct val="150000"/>
              </a:lnSpc>
              <a:spcBef>
                <a:spcPts val="0"/>
              </a:spcBef>
              <a:spcAft>
                <a:spcPts val="0"/>
              </a:spcAft>
              <a:buNone/>
            </a:pPr>
            <a:r>
              <a:rPr lang="en-US" sz="1500">
                <a:solidFill>
                  <a:srgbClr val="212121"/>
                </a:solidFill>
                <a:latin typeface="DM Sans"/>
                <a:ea typeface="DM Sans"/>
                <a:cs typeface="DM Sans"/>
                <a:sym typeface="DM Sans"/>
              </a:rPr>
              <a:t>FiO2 </a:t>
            </a:r>
            <a:r>
              <a:rPr b="0" i="0" lang="en-US" sz="1500" u="none" cap="none" strike="noStrike">
                <a:solidFill>
                  <a:srgbClr val="212121"/>
                </a:solidFill>
                <a:latin typeface="DM Sans"/>
                <a:ea typeface="DM Sans"/>
                <a:cs typeface="DM Sans"/>
                <a:sym typeface="DM Sans"/>
              </a:rPr>
              <a:t>(Q06) - clo</a:t>
            </a:r>
            <a:r>
              <a:rPr lang="en-US" sz="1500">
                <a:solidFill>
                  <a:srgbClr val="212121"/>
                </a:solidFill>
                <a:latin typeface="DM Sans"/>
                <a:ea typeface="DM Sans"/>
                <a:cs typeface="DM Sans"/>
                <a:sym typeface="DM Sans"/>
              </a:rPr>
              <a:t>sest possible</a:t>
            </a:r>
            <a:endParaRPr>
              <a:solidFill>
                <a:srgbClr val="212121"/>
              </a:solidFill>
            </a:endParaRPr>
          </a:p>
        </p:txBody>
      </p:sp>
      <p:sp>
        <p:nvSpPr>
          <p:cNvPr id="773" name="Google Shape;773;g3df223a256e_0_317"/>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150" u="none" cap="none" strike="noStrike">
                <a:solidFill>
                  <a:srgbClr val="212121"/>
                </a:solidFill>
                <a:latin typeface="Raleway"/>
                <a:ea typeface="Raleway"/>
                <a:cs typeface="Raleway"/>
                <a:sym typeface="Raleway"/>
              </a:rPr>
              <a:t>Data Mapping: Q11 &amp; Q12</a:t>
            </a:r>
            <a:endParaRPr>
              <a:solidFill>
                <a:srgbClr val="212121"/>
              </a:solidFill>
              <a:latin typeface="Raleway"/>
              <a:ea typeface="Raleway"/>
              <a:cs typeface="Raleway"/>
              <a:sym typeface="Raleway"/>
            </a:endParaRPr>
          </a:p>
        </p:txBody>
      </p:sp>
      <p:sp>
        <p:nvSpPr>
          <p:cNvPr id="774" name="Google Shape;774;g3df223a256e_0_317"/>
          <p:cNvSpPr/>
          <p:nvPr/>
        </p:nvSpPr>
        <p:spPr>
          <a:xfrm>
            <a:off x="571500" y="571500"/>
            <a:ext cx="57300" cy="485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75" name="Google Shape;775;g3df223a256e_0_317"/>
          <p:cNvSpPr txBox="1"/>
          <p:nvPr/>
        </p:nvSpPr>
        <p:spPr>
          <a:xfrm>
            <a:off x="6771575" y="4464550"/>
            <a:ext cx="4561200" cy="577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500" u="none" cap="none" strike="noStrike">
                <a:solidFill>
                  <a:srgbClr val="212121"/>
                </a:solidFill>
                <a:latin typeface="DM Sans"/>
                <a:ea typeface="DM Sans"/>
                <a:cs typeface="DM Sans"/>
                <a:sym typeface="DM Sans"/>
              </a:rPr>
              <a:t>REQUIRED:</a:t>
            </a:r>
            <a:r>
              <a:rPr b="0" i="0" lang="en-US" sz="1500" u="none" cap="none" strike="noStrike">
                <a:solidFill>
                  <a:srgbClr val="212121"/>
                </a:solidFill>
                <a:latin typeface="DM Sans"/>
                <a:ea typeface="DM Sans"/>
                <a:cs typeface="DM Sans"/>
                <a:sym typeface="DM Sans"/>
              </a:rPr>
              <a:t> Indicate exactly when the </a:t>
            </a:r>
            <a:r>
              <a:rPr lang="en-US" sz="1500">
                <a:solidFill>
                  <a:srgbClr val="212121"/>
                </a:solidFill>
                <a:latin typeface="DM Sans"/>
                <a:ea typeface="DM Sans"/>
                <a:cs typeface="DM Sans"/>
                <a:sym typeface="DM Sans"/>
              </a:rPr>
              <a:t>c</a:t>
            </a:r>
            <a:r>
              <a:rPr b="0" i="0" lang="en-US" sz="1500" u="none" cap="none" strike="noStrike">
                <a:solidFill>
                  <a:srgbClr val="212121"/>
                </a:solidFill>
                <a:latin typeface="DM Sans"/>
                <a:ea typeface="DM Sans"/>
                <a:cs typeface="DM Sans"/>
                <a:sym typeface="DM Sans"/>
              </a:rPr>
              <a:t>ardiovascular values (Q03) were obtained</a:t>
            </a:r>
            <a:r>
              <a:rPr lang="en-US" sz="1500">
                <a:solidFill>
                  <a:srgbClr val="212121"/>
                </a:solidFill>
                <a:latin typeface="DM Sans"/>
                <a:ea typeface="DM Sans"/>
                <a:cs typeface="DM Sans"/>
                <a:sym typeface="DM Sans"/>
              </a:rPr>
              <a:t> in GC.</a:t>
            </a:r>
            <a:endParaRPr>
              <a:solidFill>
                <a:srgbClr val="21212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9" name="Shape 779"/>
        <p:cNvGrpSpPr/>
        <p:nvPr/>
      </p:nvGrpSpPr>
      <p:grpSpPr>
        <a:xfrm>
          <a:off x="0" y="0"/>
          <a:ext cx="0" cy="0"/>
          <a:chOff x="0" y="0"/>
          <a:chExt cx="0" cy="0"/>
        </a:xfrm>
      </p:grpSpPr>
      <p:sp>
        <p:nvSpPr>
          <p:cNvPr id="780" name="Google Shape;780;g3df223a256e_0_357"/>
          <p:cNvSpPr/>
          <p:nvPr/>
        </p:nvSpPr>
        <p:spPr>
          <a:xfrm>
            <a:off x="723750" y="1280938"/>
            <a:ext cx="3340200" cy="4943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1" name="Google Shape;781;g3df223a256e_0_357"/>
          <p:cNvSpPr/>
          <p:nvPr/>
        </p:nvSpPr>
        <p:spPr>
          <a:xfrm>
            <a:off x="4463988" y="1280938"/>
            <a:ext cx="3340200" cy="4943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2" name="Google Shape;782;g3df223a256e_0_357"/>
          <p:cNvSpPr/>
          <p:nvPr/>
        </p:nvSpPr>
        <p:spPr>
          <a:xfrm>
            <a:off x="8204225" y="1280938"/>
            <a:ext cx="3340200" cy="4943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3" name="Google Shape;783;g3df223a256e_0_357"/>
          <p:cNvSpPr txBox="1"/>
          <p:nvPr/>
        </p:nvSpPr>
        <p:spPr>
          <a:xfrm>
            <a:off x="962025" y="2524125"/>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SpO2 vs. SaO2</a:t>
            </a:r>
            <a:endParaRPr/>
          </a:p>
        </p:txBody>
      </p:sp>
      <p:sp>
        <p:nvSpPr>
          <p:cNvPr id="784" name="Google Shape;784;g3df223a256e_0_357"/>
          <p:cNvSpPr txBox="1"/>
          <p:nvPr/>
        </p:nvSpPr>
        <p:spPr>
          <a:xfrm>
            <a:off x="962025" y="3228975"/>
            <a:ext cx="2711400" cy="577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500" u="none" cap="none" strike="noStrike">
                <a:solidFill>
                  <a:srgbClr val="CBD5E1"/>
                </a:solidFill>
                <a:latin typeface="DM Sans"/>
                <a:ea typeface="DM Sans"/>
                <a:cs typeface="DM Sans"/>
                <a:sym typeface="DM Sans"/>
              </a:rPr>
              <a:t>Common Mistake:</a:t>
            </a:r>
            <a:r>
              <a:rPr b="0" i="0" lang="en-US" sz="1500" u="none" cap="none" strike="noStrike">
                <a:solidFill>
                  <a:srgbClr val="CBD5E1"/>
                </a:solidFill>
                <a:latin typeface="DM Sans"/>
                <a:ea typeface="DM Sans"/>
                <a:cs typeface="DM Sans"/>
                <a:sym typeface="DM Sans"/>
              </a:rPr>
              <a:t> Entering SpO2 from the vitals monitor.</a:t>
            </a:r>
            <a:endParaRPr/>
          </a:p>
        </p:txBody>
      </p:sp>
      <p:sp>
        <p:nvSpPr>
          <p:cNvPr id="785" name="Google Shape;785;g3df223a256e_0_357"/>
          <p:cNvSpPr txBox="1"/>
          <p:nvPr/>
        </p:nvSpPr>
        <p:spPr>
          <a:xfrm>
            <a:off x="962025" y="4562475"/>
            <a:ext cx="2711400" cy="738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200" u="none" cap="none" strike="noStrike">
                <a:solidFill>
                  <a:srgbClr val="CBD5E1"/>
                </a:solidFill>
                <a:latin typeface="DM Sans"/>
                <a:ea typeface="DM Sans"/>
                <a:cs typeface="DM Sans"/>
                <a:sym typeface="DM Sans"/>
              </a:rPr>
              <a:t>Requirement:</a:t>
            </a:r>
            <a:r>
              <a:rPr b="0" i="0" lang="en-US" sz="1200" u="none" cap="none" strike="noStrike">
                <a:solidFill>
                  <a:srgbClr val="CBD5E1"/>
                </a:solidFill>
                <a:latin typeface="DM Sans"/>
                <a:ea typeface="DM Sans"/>
                <a:cs typeface="DM Sans"/>
                <a:sym typeface="DM Sans"/>
              </a:rPr>
              <a:t> Use from an </a:t>
            </a:r>
            <a:r>
              <a:rPr b="1" i="0" lang="en-US" sz="1200" u="none" cap="none" strike="noStrike">
                <a:solidFill>
                  <a:srgbClr val="CBD5E1"/>
                </a:solidFill>
                <a:latin typeface="DM Sans"/>
                <a:ea typeface="DM Sans"/>
                <a:cs typeface="DM Sans"/>
                <a:sym typeface="DM Sans"/>
              </a:rPr>
              <a:t>Arterial</a:t>
            </a:r>
            <a:r>
              <a:rPr b="0" i="0" lang="en-US" sz="1200" u="none" cap="none" strike="noStrike">
                <a:solidFill>
                  <a:srgbClr val="CBD5E1"/>
                </a:solidFill>
                <a:latin typeface="DM Sans"/>
                <a:ea typeface="DM Sans"/>
                <a:cs typeface="DM Sans"/>
                <a:sym typeface="DM Sans"/>
              </a:rPr>
              <a:t> Blood Gas. Vital sign saturation is not the same metric.</a:t>
            </a:r>
            <a:endParaRPr/>
          </a:p>
        </p:txBody>
      </p:sp>
      <p:sp>
        <p:nvSpPr>
          <p:cNvPr id="786" name="Google Shape;786;g3df223a256e_0_357"/>
          <p:cNvSpPr txBox="1"/>
          <p:nvPr/>
        </p:nvSpPr>
        <p:spPr>
          <a:xfrm>
            <a:off x="4740324" y="2524125"/>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The 6-Hour Anchor</a:t>
            </a:r>
            <a:endParaRPr/>
          </a:p>
        </p:txBody>
      </p:sp>
      <p:sp>
        <p:nvSpPr>
          <p:cNvPr id="787" name="Google Shape;787;g3df223a256e_0_357"/>
          <p:cNvSpPr txBox="1"/>
          <p:nvPr/>
        </p:nvSpPr>
        <p:spPr>
          <a:xfrm>
            <a:off x="4740324" y="3228975"/>
            <a:ext cx="2711400" cy="923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500" u="none" cap="none" strike="noStrike">
                <a:solidFill>
                  <a:srgbClr val="CBD5E1"/>
                </a:solidFill>
                <a:latin typeface="DM Sans"/>
                <a:ea typeface="DM Sans"/>
                <a:cs typeface="DM Sans"/>
                <a:sym typeface="DM Sans"/>
              </a:rPr>
              <a:t>Common Mistake:</a:t>
            </a:r>
            <a:r>
              <a:rPr b="0" i="0" lang="en-US" sz="1500" u="none" cap="none" strike="noStrike">
                <a:solidFill>
                  <a:srgbClr val="CBD5E1"/>
                </a:solidFill>
                <a:latin typeface="DM Sans"/>
                <a:ea typeface="DM Sans"/>
                <a:cs typeface="DM Sans"/>
                <a:sym typeface="DM Sans"/>
              </a:rPr>
              <a:t> Picking the worst/best values from the </a:t>
            </a:r>
            <a:r>
              <a:rPr b="0" i="1" lang="en-US" sz="1500" u="none" cap="none" strike="noStrike">
                <a:solidFill>
                  <a:srgbClr val="CBD5E1"/>
                </a:solidFill>
                <a:latin typeface="DM Sans"/>
                <a:ea typeface="DM Sans"/>
                <a:cs typeface="DM Sans"/>
                <a:sym typeface="DM Sans"/>
              </a:rPr>
              <a:t>entire</a:t>
            </a:r>
            <a:r>
              <a:rPr b="0" i="0" lang="en-US" sz="1500" u="none" cap="none" strike="noStrike">
                <a:solidFill>
                  <a:srgbClr val="CBD5E1"/>
                </a:solidFill>
                <a:latin typeface="DM Sans"/>
                <a:ea typeface="DM Sans"/>
                <a:cs typeface="DM Sans"/>
                <a:sym typeface="DM Sans"/>
              </a:rPr>
              <a:t> 6-hour period.</a:t>
            </a:r>
            <a:endParaRPr/>
          </a:p>
        </p:txBody>
      </p:sp>
      <p:sp>
        <p:nvSpPr>
          <p:cNvPr id="788" name="Google Shape;788;g3df223a256e_0_357"/>
          <p:cNvSpPr txBox="1"/>
          <p:nvPr/>
        </p:nvSpPr>
        <p:spPr>
          <a:xfrm>
            <a:off x="4740324" y="4562475"/>
            <a:ext cx="2711400" cy="1015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200" u="none" cap="none" strike="noStrike">
                <a:solidFill>
                  <a:srgbClr val="CBD5E1"/>
                </a:solidFill>
                <a:latin typeface="DM Sans"/>
                <a:ea typeface="DM Sans"/>
                <a:cs typeface="DM Sans"/>
                <a:sym typeface="DM Sans"/>
              </a:rPr>
              <a:t>Requirement:</a:t>
            </a:r>
            <a:r>
              <a:rPr b="0" i="0" lang="en-US" sz="1200" u="none" cap="none" strike="noStrike">
                <a:solidFill>
                  <a:srgbClr val="CBD5E1"/>
                </a:solidFill>
                <a:latin typeface="DM Sans"/>
                <a:ea typeface="DM Sans"/>
                <a:cs typeface="DM Sans"/>
                <a:sym typeface="DM Sans"/>
              </a:rPr>
              <a:t> Capture the best/worst values </a:t>
            </a:r>
            <a:r>
              <a:rPr b="1" i="0" lang="en-US" sz="1200" u="none" cap="none" strike="noStrike">
                <a:solidFill>
                  <a:srgbClr val="CBD5E1"/>
                </a:solidFill>
                <a:latin typeface="DM Sans"/>
                <a:ea typeface="DM Sans"/>
                <a:cs typeface="DM Sans"/>
                <a:sym typeface="DM Sans"/>
              </a:rPr>
              <a:t>AT</a:t>
            </a:r>
            <a:r>
              <a:rPr b="0" i="0" lang="en-US" sz="1200" u="none" cap="none" strike="noStrike">
                <a:solidFill>
                  <a:srgbClr val="CBD5E1"/>
                </a:solidFill>
                <a:latin typeface="DM Sans"/>
                <a:ea typeface="DM Sans"/>
                <a:cs typeface="DM Sans"/>
                <a:sym typeface="DM Sans"/>
              </a:rPr>
              <a:t> (closest to) the 6-hour mark, not a summary of the whole window.</a:t>
            </a:r>
            <a:endParaRPr/>
          </a:p>
        </p:txBody>
      </p:sp>
      <p:sp>
        <p:nvSpPr>
          <p:cNvPr id="789" name="Google Shape;789;g3df223a256e_0_357"/>
          <p:cNvSpPr txBox="1"/>
          <p:nvPr/>
        </p:nvSpPr>
        <p:spPr>
          <a:xfrm>
            <a:off x="8518624" y="2524125"/>
            <a:ext cx="28470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100" u="none" cap="none" strike="noStrike">
                <a:solidFill>
                  <a:srgbClr val="FFFFFF"/>
                </a:solidFill>
                <a:latin typeface="Urbanist"/>
                <a:ea typeface="Urbanist"/>
                <a:cs typeface="Urbanist"/>
                <a:sym typeface="Urbanist"/>
              </a:rPr>
              <a:t>Missing CV </a:t>
            </a:r>
            <a:r>
              <a:rPr b="1" lang="en-US" sz="2100">
                <a:solidFill>
                  <a:srgbClr val="FFFFFF"/>
                </a:solidFill>
                <a:latin typeface="Urbanist"/>
                <a:ea typeface="Urbanist"/>
                <a:cs typeface="Urbanist"/>
                <a:sym typeface="Urbanist"/>
              </a:rPr>
              <a:t>Reference</a:t>
            </a:r>
            <a:endParaRPr/>
          </a:p>
        </p:txBody>
      </p:sp>
      <p:sp>
        <p:nvSpPr>
          <p:cNvPr id="790" name="Google Shape;790;g3df223a256e_0_357"/>
          <p:cNvSpPr txBox="1"/>
          <p:nvPr/>
        </p:nvSpPr>
        <p:spPr>
          <a:xfrm>
            <a:off x="8518624" y="3228975"/>
            <a:ext cx="2711400" cy="923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500" u="none" cap="none" strike="noStrike">
                <a:solidFill>
                  <a:srgbClr val="CBD5E1"/>
                </a:solidFill>
                <a:latin typeface="DM Sans"/>
                <a:ea typeface="DM Sans"/>
                <a:cs typeface="DM Sans"/>
                <a:sym typeface="DM Sans"/>
              </a:rPr>
              <a:t>Common Mistake:</a:t>
            </a:r>
            <a:r>
              <a:rPr b="0" i="0" lang="en-US" sz="1500" u="none" cap="none" strike="noStrike">
                <a:solidFill>
                  <a:srgbClr val="CBD5E1"/>
                </a:solidFill>
                <a:latin typeface="DM Sans"/>
                <a:ea typeface="DM Sans"/>
                <a:cs typeface="DM Sans"/>
                <a:sym typeface="DM Sans"/>
              </a:rPr>
              <a:t> Leaving General Comments blank regarding Q03.</a:t>
            </a:r>
            <a:endParaRPr/>
          </a:p>
        </p:txBody>
      </p:sp>
      <p:sp>
        <p:nvSpPr>
          <p:cNvPr id="791" name="Google Shape;791;g3df223a256e_0_357"/>
          <p:cNvSpPr txBox="1"/>
          <p:nvPr/>
        </p:nvSpPr>
        <p:spPr>
          <a:xfrm>
            <a:off x="8518624" y="4562475"/>
            <a:ext cx="2711400" cy="738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200" u="none" cap="none" strike="noStrike">
                <a:solidFill>
                  <a:srgbClr val="CBD5E1"/>
                </a:solidFill>
                <a:latin typeface="DM Sans"/>
                <a:ea typeface="DM Sans"/>
                <a:cs typeface="DM Sans"/>
                <a:sym typeface="DM Sans"/>
              </a:rPr>
              <a:t>Requirement:</a:t>
            </a:r>
            <a:r>
              <a:rPr b="0" i="0" lang="en-US" sz="1200" u="none" cap="none" strike="noStrike">
                <a:solidFill>
                  <a:srgbClr val="CBD5E1"/>
                </a:solidFill>
                <a:latin typeface="DM Sans"/>
                <a:ea typeface="DM Sans"/>
                <a:cs typeface="DM Sans"/>
                <a:sym typeface="DM Sans"/>
              </a:rPr>
              <a:t> enter the specific time the cardiovascular assessment was performed in the comments.</a:t>
            </a:r>
            <a:endParaRPr/>
          </a:p>
        </p:txBody>
      </p:sp>
      <p:sp>
        <p:nvSpPr>
          <p:cNvPr id="792" name="Google Shape;792;g3df223a256e_0_357"/>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150" u="none" cap="none" strike="noStrike">
                <a:solidFill>
                  <a:srgbClr val="212121"/>
                </a:solidFill>
                <a:latin typeface="Raleway"/>
                <a:ea typeface="Raleway"/>
                <a:cs typeface="Raleway"/>
                <a:sym typeface="Raleway"/>
              </a:rPr>
              <a:t>Top 3 Avoidable Entry Errors</a:t>
            </a:r>
            <a:endParaRPr>
              <a:solidFill>
                <a:srgbClr val="212121"/>
              </a:solidFill>
              <a:latin typeface="Raleway"/>
              <a:ea typeface="Raleway"/>
              <a:cs typeface="Raleway"/>
              <a:sym typeface="Raleway"/>
            </a:endParaRPr>
          </a:p>
        </p:txBody>
      </p:sp>
      <p:sp>
        <p:nvSpPr>
          <p:cNvPr id="793" name="Google Shape;793;g3df223a256e_0_357"/>
          <p:cNvSpPr/>
          <p:nvPr/>
        </p:nvSpPr>
        <p:spPr>
          <a:xfrm>
            <a:off x="571500" y="571500"/>
            <a:ext cx="57300" cy="485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94" name="Google Shape;794;g3df223a256e_0_357"/>
          <p:cNvSpPr/>
          <p:nvPr/>
        </p:nvSpPr>
        <p:spPr>
          <a:xfrm>
            <a:off x="962025" y="1854031"/>
            <a:ext cx="618000" cy="577200"/>
          </a:xfrm>
          <a:prstGeom prst="mathMultiply">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g3df223a256e_0_357"/>
          <p:cNvSpPr/>
          <p:nvPr/>
        </p:nvSpPr>
        <p:spPr>
          <a:xfrm>
            <a:off x="8404900" y="1854031"/>
            <a:ext cx="618000" cy="577200"/>
          </a:xfrm>
          <a:prstGeom prst="mathMultiply">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6" name="Google Shape;796;g3df223a256e_0_357"/>
          <p:cNvSpPr/>
          <p:nvPr/>
        </p:nvSpPr>
        <p:spPr>
          <a:xfrm>
            <a:off x="4740325" y="1854031"/>
            <a:ext cx="618000" cy="577200"/>
          </a:xfrm>
          <a:prstGeom prst="mathMultiply">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dfddcc9ab6_0_73"/>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100000"/>
              </a:lnSpc>
              <a:spcBef>
                <a:spcPts val="0"/>
              </a:spcBef>
              <a:spcAft>
                <a:spcPts val="0"/>
              </a:spcAft>
              <a:buClr>
                <a:srgbClr val="002060"/>
              </a:buClr>
              <a:buSzPct val="89126"/>
              <a:buFont typeface="Arial"/>
              <a:buNone/>
            </a:pPr>
            <a:r>
              <a:rPr b="1" lang="en-US" sz="5984">
                <a:solidFill>
                  <a:srgbClr val="002060"/>
                </a:solidFill>
                <a:latin typeface="Arial"/>
                <a:ea typeface="Arial"/>
                <a:cs typeface="Arial"/>
                <a:sym typeface="Arial"/>
              </a:rPr>
              <a:t>Story of Recovery &amp; </a:t>
            </a:r>
            <a:r>
              <a:rPr b="1" lang="en-US" sz="5984">
                <a:solidFill>
                  <a:srgbClr val="002060"/>
                </a:solidFill>
                <a:latin typeface="Arial"/>
                <a:ea typeface="Arial"/>
                <a:cs typeface="Arial"/>
                <a:sym typeface="Arial"/>
              </a:rPr>
              <a:t>Resilience</a:t>
            </a:r>
            <a:r>
              <a:rPr b="1" lang="en-US" sz="5984">
                <a:solidFill>
                  <a:srgbClr val="002060"/>
                </a:solidFill>
                <a:latin typeface="Arial"/>
                <a:ea typeface="Arial"/>
                <a:cs typeface="Arial"/>
                <a:sym typeface="Arial"/>
              </a:rPr>
              <a:t> </a:t>
            </a:r>
            <a:endParaRPr b="1">
              <a:solidFill>
                <a:srgbClr val="002060"/>
              </a:solidFill>
              <a:latin typeface="Arial"/>
              <a:ea typeface="Arial"/>
              <a:cs typeface="Arial"/>
              <a:sym typeface="Arial"/>
            </a:endParaRPr>
          </a:p>
        </p:txBody>
      </p:sp>
      <p:pic>
        <p:nvPicPr>
          <p:cNvPr id="416" name="Google Shape;416;g3dfddcc9ab6_0_73"/>
          <p:cNvPicPr preferRelativeResize="0"/>
          <p:nvPr/>
        </p:nvPicPr>
        <p:blipFill rotWithShape="1">
          <a:blip r:embed="rId3">
            <a:alphaModFix/>
          </a:blip>
          <a:srcRect b="0" l="0" r="0" t="0"/>
          <a:stretch/>
        </p:blipFill>
        <p:spPr>
          <a:xfrm>
            <a:off x="9377916" y="86675"/>
            <a:ext cx="2681768" cy="1620235"/>
          </a:xfrm>
          <a:prstGeom prst="rect">
            <a:avLst/>
          </a:prstGeom>
          <a:noFill/>
          <a:ln>
            <a:noFill/>
          </a:ln>
        </p:spPr>
      </p:pic>
      <p:sp>
        <p:nvSpPr>
          <p:cNvPr id="417" name="Google Shape;417;g3dfddcc9ab6_0_73"/>
          <p:cNvSpPr txBox="1"/>
          <p:nvPr/>
        </p:nvSpPr>
        <p:spPr>
          <a:xfrm>
            <a:off x="647833" y="3728024"/>
            <a:ext cx="6094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Nick Case</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UPMC/University of Pittsburgh</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0" name="Shape 800"/>
        <p:cNvGrpSpPr/>
        <p:nvPr/>
      </p:nvGrpSpPr>
      <p:grpSpPr>
        <a:xfrm>
          <a:off x="0" y="0"/>
          <a:ext cx="0" cy="0"/>
          <a:chOff x="0" y="0"/>
          <a:chExt cx="0" cy="0"/>
        </a:xfrm>
      </p:grpSpPr>
      <p:sp>
        <p:nvSpPr>
          <p:cNvPr id="801" name="Google Shape;801;g3df223a256e_0_379"/>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150">
                <a:solidFill>
                  <a:srgbClr val="212121"/>
                </a:solidFill>
                <a:latin typeface="Urbanist"/>
                <a:ea typeface="Urbanist"/>
                <a:cs typeface="Urbanist"/>
                <a:sym typeface="Urbanist"/>
              </a:rPr>
              <a:t>Example - Neurological Assessment</a:t>
            </a:r>
            <a:endParaRPr>
              <a:solidFill>
                <a:srgbClr val="212121"/>
              </a:solidFill>
            </a:endParaRPr>
          </a:p>
        </p:txBody>
      </p:sp>
      <p:sp>
        <p:nvSpPr>
          <p:cNvPr id="802" name="Google Shape;802;g3df223a256e_0_379"/>
          <p:cNvSpPr txBox="1"/>
          <p:nvPr/>
        </p:nvSpPr>
        <p:spPr>
          <a:xfrm>
            <a:off x="364975" y="1655075"/>
            <a:ext cx="3590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12121"/>
                </a:solidFill>
                <a:latin typeface="DM Sans"/>
                <a:ea typeface="DM Sans"/>
                <a:cs typeface="DM Sans"/>
                <a:sym typeface="DM Sans"/>
              </a:rPr>
              <a:t>Anchor time point: </a:t>
            </a:r>
            <a:br>
              <a:rPr lang="en-US" sz="1500">
                <a:solidFill>
                  <a:srgbClr val="212121"/>
                </a:solidFill>
                <a:latin typeface="DM Sans"/>
                <a:ea typeface="DM Sans"/>
                <a:cs typeface="DM Sans"/>
                <a:sym typeface="DM Sans"/>
              </a:rPr>
            </a:br>
            <a:r>
              <a:rPr lang="en-US" sz="1500">
                <a:solidFill>
                  <a:srgbClr val="212121"/>
                </a:solidFill>
                <a:latin typeface="DM Sans"/>
                <a:ea typeface="DM Sans"/>
                <a:cs typeface="DM Sans"/>
                <a:sym typeface="DM Sans"/>
              </a:rPr>
              <a:t>Date/time of ROSC + 6 hours</a:t>
            </a:r>
            <a:br>
              <a:rPr lang="en-US" sz="1500">
                <a:solidFill>
                  <a:srgbClr val="212121"/>
                </a:solidFill>
                <a:latin typeface="DM Sans"/>
                <a:ea typeface="DM Sans"/>
                <a:cs typeface="DM Sans"/>
                <a:sym typeface="DM Sans"/>
              </a:rPr>
            </a:br>
            <a:r>
              <a:rPr lang="en-US" sz="1500">
                <a:solidFill>
                  <a:srgbClr val="212121"/>
                </a:solidFill>
                <a:latin typeface="DM Sans"/>
                <a:ea typeface="DM Sans"/>
                <a:cs typeface="DM Sans"/>
                <a:sym typeface="DM Sans"/>
              </a:rPr>
              <a:t>27Jul2025 19:44 -&gt; </a:t>
            </a:r>
            <a:r>
              <a:rPr b="1" lang="en-US" sz="1500">
                <a:solidFill>
                  <a:srgbClr val="212121"/>
                </a:solidFill>
                <a:latin typeface="DM Sans"/>
                <a:ea typeface="DM Sans"/>
                <a:cs typeface="DM Sans"/>
                <a:sym typeface="DM Sans"/>
              </a:rPr>
              <a:t>28Jul2025 01:44</a:t>
            </a:r>
            <a:endParaRPr b="1" sz="1500">
              <a:solidFill>
                <a:srgbClr val="212121"/>
              </a:solidFill>
              <a:latin typeface="DM Sans"/>
              <a:ea typeface="DM Sans"/>
              <a:cs typeface="DM Sans"/>
              <a:sym typeface="DM Sans"/>
            </a:endParaRPr>
          </a:p>
        </p:txBody>
      </p:sp>
      <p:sp>
        <p:nvSpPr>
          <p:cNvPr id="803" name="Google Shape;803;g3df223a256e_0_379"/>
          <p:cNvSpPr txBox="1"/>
          <p:nvPr/>
        </p:nvSpPr>
        <p:spPr>
          <a:xfrm>
            <a:off x="364975" y="2851850"/>
            <a:ext cx="34290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rPr i="1" lang="en-US" sz="1500">
                <a:solidFill>
                  <a:srgbClr val="212121"/>
                </a:solidFill>
                <a:latin typeface="DM Sans"/>
                <a:ea typeface="DM Sans"/>
                <a:cs typeface="DM Sans"/>
                <a:sym typeface="DM Sans"/>
              </a:rPr>
              <a:t>Motor Responses: withdrawal to pain in all extremities</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rPr i="1" lang="en-US" sz="1500">
                <a:solidFill>
                  <a:srgbClr val="212121"/>
                </a:solidFill>
                <a:latin typeface="DM Sans"/>
                <a:ea typeface="DM Sans"/>
                <a:cs typeface="DM Sans"/>
                <a:sym typeface="DM Sans"/>
              </a:rPr>
              <a:t>Brainstem Reflexes: Pupil and corneal reflexes intact</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t/>
            </a:r>
            <a:endParaRPr i="1" sz="1500">
              <a:solidFill>
                <a:srgbClr val="212121"/>
              </a:solidFill>
              <a:latin typeface="DM Sans"/>
              <a:ea typeface="DM Sans"/>
              <a:cs typeface="DM Sans"/>
              <a:sym typeface="DM Sans"/>
            </a:endParaRPr>
          </a:p>
          <a:p>
            <a:pPr indent="0" lvl="0" marL="0" rtl="0" algn="l">
              <a:spcBef>
                <a:spcPts val="0"/>
              </a:spcBef>
              <a:spcAft>
                <a:spcPts val="0"/>
              </a:spcAft>
              <a:buNone/>
            </a:pPr>
            <a:r>
              <a:rPr lang="en-US" sz="1500">
                <a:solidFill>
                  <a:srgbClr val="212121"/>
                </a:solidFill>
                <a:latin typeface="DM Sans"/>
                <a:ea typeface="DM Sans"/>
                <a:cs typeface="DM Sans"/>
                <a:sym typeface="DM Sans"/>
              </a:rPr>
              <a:t>Unreliable due to medications is an option when clinically appropriate, but if the neuro assessment is completed under sedation, that data should be entered.</a:t>
            </a:r>
            <a:endParaRPr sz="1500">
              <a:solidFill>
                <a:srgbClr val="212121"/>
              </a:solidFill>
              <a:latin typeface="DM Sans"/>
              <a:ea typeface="DM Sans"/>
              <a:cs typeface="DM Sans"/>
              <a:sym typeface="DM Sans"/>
            </a:endParaRPr>
          </a:p>
        </p:txBody>
      </p:sp>
      <p:sp>
        <p:nvSpPr>
          <p:cNvPr id="804" name="Google Shape;804;g3df223a256e_0_379"/>
          <p:cNvSpPr/>
          <p:nvPr/>
        </p:nvSpPr>
        <p:spPr>
          <a:xfrm>
            <a:off x="571500" y="571500"/>
            <a:ext cx="57300" cy="485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805" name="Google Shape;805;g3df223a256e_0_379"/>
          <p:cNvPicPr preferRelativeResize="0"/>
          <p:nvPr/>
        </p:nvPicPr>
        <p:blipFill rotWithShape="1">
          <a:blip r:embed="rId3">
            <a:alphaModFix/>
          </a:blip>
          <a:srcRect b="5107" l="1271" r="25683" t="24649"/>
          <a:stretch/>
        </p:blipFill>
        <p:spPr>
          <a:xfrm>
            <a:off x="3893575" y="1800550"/>
            <a:ext cx="7954877" cy="40159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9" name="Shape 809"/>
        <p:cNvGrpSpPr/>
        <p:nvPr/>
      </p:nvGrpSpPr>
      <p:grpSpPr>
        <a:xfrm>
          <a:off x="0" y="0"/>
          <a:ext cx="0" cy="0"/>
          <a:chOff x="0" y="0"/>
          <a:chExt cx="0" cy="0"/>
        </a:xfrm>
      </p:grpSpPr>
      <p:sp>
        <p:nvSpPr>
          <p:cNvPr id="810" name="Google Shape;810;g3df223a256e_0_388"/>
          <p:cNvSpPr txBox="1"/>
          <p:nvPr/>
        </p:nvSpPr>
        <p:spPr>
          <a:xfrm>
            <a:off x="762000" y="571500"/>
            <a:ext cx="11401500" cy="484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150">
                <a:solidFill>
                  <a:srgbClr val="212121"/>
                </a:solidFill>
                <a:latin typeface="Raleway"/>
                <a:ea typeface="Raleway"/>
                <a:cs typeface="Raleway"/>
                <a:sym typeface="Raleway"/>
              </a:rPr>
              <a:t>Example - Cardiovascular and Respiratory Assessment</a:t>
            </a:r>
            <a:endParaRPr>
              <a:solidFill>
                <a:srgbClr val="212121"/>
              </a:solidFill>
              <a:latin typeface="Raleway"/>
              <a:ea typeface="Raleway"/>
              <a:cs typeface="Raleway"/>
              <a:sym typeface="Raleway"/>
            </a:endParaRPr>
          </a:p>
        </p:txBody>
      </p:sp>
      <p:sp>
        <p:nvSpPr>
          <p:cNvPr id="811" name="Google Shape;811;g3df223a256e_0_388"/>
          <p:cNvSpPr/>
          <p:nvPr/>
        </p:nvSpPr>
        <p:spPr>
          <a:xfrm>
            <a:off x="571500" y="571500"/>
            <a:ext cx="57300" cy="485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12" name="Google Shape;812;g3df223a256e_0_388"/>
          <p:cNvSpPr txBox="1"/>
          <p:nvPr/>
        </p:nvSpPr>
        <p:spPr>
          <a:xfrm>
            <a:off x="322525" y="2623466"/>
            <a:ext cx="1850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12121"/>
                </a:solidFill>
                <a:latin typeface="DM Sans"/>
                <a:ea typeface="DM Sans"/>
                <a:cs typeface="DM Sans"/>
                <a:sym typeface="DM Sans"/>
              </a:rPr>
              <a:t>Date/Time in Q11/12 reflects ABG draw time (Q04)</a:t>
            </a:r>
            <a:endParaRPr sz="1500">
              <a:solidFill>
                <a:srgbClr val="212121"/>
              </a:solidFill>
              <a:latin typeface="DM Sans"/>
              <a:ea typeface="DM Sans"/>
              <a:cs typeface="DM Sans"/>
              <a:sym typeface="DM Sans"/>
            </a:endParaRPr>
          </a:p>
        </p:txBody>
      </p:sp>
      <p:sp>
        <p:nvSpPr>
          <p:cNvPr id="813" name="Google Shape;813;g3df223a256e_0_388"/>
          <p:cNvSpPr txBox="1"/>
          <p:nvPr/>
        </p:nvSpPr>
        <p:spPr>
          <a:xfrm>
            <a:off x="361550" y="3577850"/>
            <a:ext cx="1850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12121"/>
                </a:solidFill>
                <a:latin typeface="DM Sans"/>
                <a:ea typeface="DM Sans"/>
                <a:cs typeface="DM Sans"/>
                <a:sym typeface="DM Sans"/>
              </a:rPr>
              <a:t>Confirmed no pressor support, MAP &gt;70</a:t>
            </a:r>
            <a:endParaRPr sz="1500">
              <a:solidFill>
                <a:srgbClr val="212121"/>
              </a:solidFill>
              <a:latin typeface="DM Sans"/>
              <a:ea typeface="DM Sans"/>
              <a:cs typeface="DM Sans"/>
              <a:sym typeface="DM Sans"/>
            </a:endParaRPr>
          </a:p>
        </p:txBody>
      </p:sp>
      <p:sp>
        <p:nvSpPr>
          <p:cNvPr id="814" name="Google Shape;814;g3df223a256e_0_388"/>
          <p:cNvSpPr txBox="1"/>
          <p:nvPr/>
        </p:nvSpPr>
        <p:spPr>
          <a:xfrm>
            <a:off x="361550" y="4706211"/>
            <a:ext cx="1850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12121"/>
                </a:solidFill>
                <a:latin typeface="DM Sans"/>
                <a:ea typeface="DM Sans"/>
                <a:cs typeface="DM Sans"/>
                <a:sym typeface="DM Sans"/>
              </a:rPr>
              <a:t>PaO2 from ABG;</a:t>
            </a:r>
            <a:endParaRPr sz="1500">
              <a:solidFill>
                <a:srgbClr val="212121"/>
              </a:solidFill>
              <a:latin typeface="DM Sans"/>
              <a:ea typeface="DM Sans"/>
              <a:cs typeface="DM Sans"/>
              <a:sym typeface="DM Sans"/>
            </a:endParaRPr>
          </a:p>
          <a:p>
            <a:pPr indent="0" lvl="0" marL="0" rtl="0" algn="l">
              <a:spcBef>
                <a:spcPts val="0"/>
              </a:spcBef>
              <a:spcAft>
                <a:spcPts val="0"/>
              </a:spcAft>
              <a:buNone/>
            </a:pPr>
            <a:r>
              <a:rPr lang="en-US" sz="1500">
                <a:solidFill>
                  <a:srgbClr val="212121"/>
                </a:solidFill>
                <a:latin typeface="DM Sans"/>
                <a:ea typeface="DM Sans"/>
                <a:cs typeface="DM Sans"/>
                <a:sym typeface="DM Sans"/>
              </a:rPr>
              <a:t>FiO2 from VS at same time</a:t>
            </a:r>
            <a:endParaRPr sz="1500">
              <a:solidFill>
                <a:srgbClr val="212121"/>
              </a:solidFill>
              <a:latin typeface="DM Sans"/>
              <a:ea typeface="DM Sans"/>
              <a:cs typeface="DM Sans"/>
              <a:sym typeface="DM Sans"/>
            </a:endParaRPr>
          </a:p>
        </p:txBody>
      </p:sp>
      <p:sp>
        <p:nvSpPr>
          <p:cNvPr id="815" name="Google Shape;815;g3df223a256e_0_388"/>
          <p:cNvSpPr txBox="1"/>
          <p:nvPr/>
        </p:nvSpPr>
        <p:spPr>
          <a:xfrm>
            <a:off x="6017075" y="5238350"/>
            <a:ext cx="4867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12121"/>
                </a:solidFill>
                <a:latin typeface="DM Sans"/>
                <a:ea typeface="DM Sans"/>
                <a:cs typeface="DM Sans"/>
                <a:sym typeface="DM Sans"/>
              </a:rPr>
              <a:t>General comment added to reflect time of Q03 data</a:t>
            </a:r>
            <a:endParaRPr sz="1500">
              <a:solidFill>
                <a:srgbClr val="212121"/>
              </a:solidFill>
              <a:latin typeface="DM Sans"/>
              <a:ea typeface="DM Sans"/>
              <a:cs typeface="DM Sans"/>
              <a:sym typeface="DM Sans"/>
            </a:endParaRPr>
          </a:p>
        </p:txBody>
      </p:sp>
      <p:sp>
        <p:nvSpPr>
          <p:cNvPr id="816" name="Google Shape;816;g3df223a256e_0_388"/>
          <p:cNvSpPr txBox="1"/>
          <p:nvPr/>
        </p:nvSpPr>
        <p:spPr>
          <a:xfrm>
            <a:off x="322525" y="1600788"/>
            <a:ext cx="3590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12121"/>
                </a:solidFill>
                <a:latin typeface="DM Sans"/>
                <a:ea typeface="DM Sans"/>
                <a:cs typeface="DM Sans"/>
                <a:sym typeface="DM Sans"/>
              </a:rPr>
              <a:t>Anchor time point: </a:t>
            </a:r>
            <a:br>
              <a:rPr lang="en-US" sz="1500">
                <a:solidFill>
                  <a:srgbClr val="212121"/>
                </a:solidFill>
                <a:latin typeface="DM Sans"/>
                <a:ea typeface="DM Sans"/>
                <a:cs typeface="DM Sans"/>
                <a:sym typeface="DM Sans"/>
              </a:rPr>
            </a:br>
            <a:r>
              <a:rPr lang="en-US" sz="1500">
                <a:solidFill>
                  <a:srgbClr val="212121"/>
                </a:solidFill>
                <a:latin typeface="DM Sans"/>
                <a:ea typeface="DM Sans"/>
                <a:cs typeface="DM Sans"/>
                <a:sym typeface="DM Sans"/>
              </a:rPr>
              <a:t>Date/time of ROSC + 6 hours</a:t>
            </a:r>
            <a:br>
              <a:rPr lang="en-US" sz="1500">
                <a:solidFill>
                  <a:srgbClr val="212121"/>
                </a:solidFill>
                <a:latin typeface="DM Sans"/>
                <a:ea typeface="DM Sans"/>
                <a:cs typeface="DM Sans"/>
                <a:sym typeface="DM Sans"/>
              </a:rPr>
            </a:br>
            <a:r>
              <a:rPr lang="en-US" sz="1500">
                <a:solidFill>
                  <a:srgbClr val="212121"/>
                </a:solidFill>
                <a:latin typeface="DM Sans"/>
                <a:ea typeface="DM Sans"/>
                <a:cs typeface="DM Sans"/>
                <a:sym typeface="DM Sans"/>
              </a:rPr>
              <a:t>27Jul2025 19:44 -&gt; </a:t>
            </a:r>
            <a:r>
              <a:rPr b="1" lang="en-US" sz="1500">
                <a:solidFill>
                  <a:srgbClr val="212121"/>
                </a:solidFill>
                <a:latin typeface="DM Sans"/>
                <a:ea typeface="DM Sans"/>
                <a:cs typeface="DM Sans"/>
                <a:sym typeface="DM Sans"/>
              </a:rPr>
              <a:t>28Jul2025 01:44</a:t>
            </a:r>
            <a:endParaRPr b="1" sz="1500">
              <a:solidFill>
                <a:srgbClr val="212121"/>
              </a:solidFill>
              <a:latin typeface="DM Sans"/>
              <a:ea typeface="DM Sans"/>
              <a:cs typeface="DM Sans"/>
              <a:sym typeface="DM Sans"/>
            </a:endParaRPr>
          </a:p>
        </p:txBody>
      </p:sp>
      <p:pic>
        <p:nvPicPr>
          <p:cNvPr id="817" name="Google Shape;817;g3df223a256e_0_388"/>
          <p:cNvPicPr preferRelativeResize="0"/>
          <p:nvPr/>
        </p:nvPicPr>
        <p:blipFill rotWithShape="1">
          <a:blip r:embed="rId3">
            <a:alphaModFix/>
          </a:blip>
          <a:srcRect b="8250" l="1127" r="2552" t="51052"/>
          <a:stretch/>
        </p:blipFill>
        <p:spPr>
          <a:xfrm>
            <a:off x="2172925" y="2754900"/>
            <a:ext cx="9862627" cy="21878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3df223a256e_0_700"/>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CRF Review - </a:t>
            </a:r>
            <a:br>
              <a:rPr lang="en-US" sz="5400">
                <a:solidFill>
                  <a:srgbClr val="002060"/>
                </a:solidFill>
              </a:rPr>
            </a:br>
            <a:r>
              <a:rPr lang="en-US" sz="4200">
                <a:solidFill>
                  <a:srgbClr val="002060"/>
                </a:solidFill>
              </a:rPr>
              <a:t>Hospital Summary</a:t>
            </a:r>
            <a:endParaRPr sz="3600"/>
          </a:p>
        </p:txBody>
      </p:sp>
      <p:pic>
        <p:nvPicPr>
          <p:cNvPr id="823" name="Google Shape;823;g3df223a256e_0_700"/>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
        <p:nvSpPr>
          <p:cNvPr id="824" name="Google Shape;824;g3df223a256e_0_700"/>
          <p:cNvSpPr txBox="1"/>
          <p:nvPr/>
        </p:nvSpPr>
        <p:spPr>
          <a:xfrm>
            <a:off x="647833" y="3728024"/>
            <a:ext cx="6094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Amy Schroeder</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SIREN CCC</a:t>
            </a:r>
            <a:endParaRPr sz="180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8" name="Shape 828"/>
        <p:cNvGrpSpPr/>
        <p:nvPr/>
      </p:nvGrpSpPr>
      <p:grpSpPr>
        <a:xfrm>
          <a:off x="0" y="0"/>
          <a:ext cx="0" cy="0"/>
          <a:chOff x="0" y="0"/>
          <a:chExt cx="0" cy="0"/>
        </a:xfrm>
      </p:grpSpPr>
      <p:sp>
        <p:nvSpPr>
          <p:cNvPr id="829" name="Google Shape;829;g3df223a256e_0_711"/>
          <p:cNvSpPr txBox="1"/>
          <p:nvPr/>
        </p:nvSpPr>
        <p:spPr>
          <a:xfrm>
            <a:off x="762000" y="571500"/>
            <a:ext cx="5000700" cy="8619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800">
                <a:solidFill>
                  <a:srgbClr val="212121"/>
                </a:solidFill>
                <a:latin typeface="Raleway"/>
                <a:ea typeface="Raleway"/>
                <a:cs typeface="Raleway"/>
                <a:sym typeface="Raleway"/>
              </a:rPr>
              <a:t>Hospital Summary</a:t>
            </a:r>
            <a:endParaRPr b="1" sz="2800">
              <a:solidFill>
                <a:srgbClr val="212121"/>
              </a:solidFill>
              <a:latin typeface="Raleway"/>
              <a:ea typeface="Raleway"/>
              <a:cs typeface="Raleway"/>
              <a:sym typeface="Raleway"/>
            </a:endParaRPr>
          </a:p>
          <a:p>
            <a:pPr indent="0" lvl="0" marL="0" marR="0" rtl="0" algn="l">
              <a:spcBef>
                <a:spcPts val="0"/>
              </a:spcBef>
              <a:spcAft>
                <a:spcPts val="0"/>
              </a:spcAft>
              <a:buNone/>
            </a:pPr>
            <a:r>
              <a:rPr b="1" lang="en-US" sz="2800">
                <a:solidFill>
                  <a:srgbClr val="212121"/>
                </a:solidFill>
                <a:latin typeface="Raleway"/>
                <a:ea typeface="Raleway"/>
                <a:cs typeface="Raleway"/>
                <a:sym typeface="Raleway"/>
              </a:rPr>
              <a:t>Therapy Recommendations</a:t>
            </a:r>
            <a:endParaRPr b="1" sz="2800">
              <a:solidFill>
                <a:srgbClr val="212121"/>
              </a:solidFill>
              <a:latin typeface="Raleway"/>
              <a:ea typeface="Raleway"/>
              <a:cs typeface="Raleway"/>
              <a:sym typeface="Raleway"/>
            </a:endParaRPr>
          </a:p>
        </p:txBody>
      </p:sp>
      <p:sp>
        <p:nvSpPr>
          <p:cNvPr id="830" name="Google Shape;830;g3df223a256e_0_711"/>
          <p:cNvSpPr/>
          <p:nvPr/>
        </p:nvSpPr>
        <p:spPr>
          <a:xfrm>
            <a:off x="562200" y="650031"/>
            <a:ext cx="66600" cy="714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31" name="Google Shape;831;g3df223a256e_0_711"/>
          <p:cNvSpPr txBox="1"/>
          <p:nvPr/>
        </p:nvSpPr>
        <p:spPr>
          <a:xfrm>
            <a:off x="571500" y="1972250"/>
            <a:ext cx="4680000" cy="216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404">
                <a:solidFill>
                  <a:srgbClr val="212121"/>
                </a:solidFill>
                <a:latin typeface="Urbanist"/>
                <a:ea typeface="Urbanist"/>
                <a:cs typeface="Urbanist"/>
                <a:sym typeface="Urbanist"/>
              </a:rPr>
              <a:t>Recommended therapies at the time of hospital discharge</a:t>
            </a:r>
            <a:endParaRPr>
              <a:solidFill>
                <a:srgbClr val="212121"/>
              </a:solidFill>
            </a:endParaRPr>
          </a:p>
        </p:txBody>
      </p:sp>
      <p:sp>
        <p:nvSpPr>
          <p:cNvPr id="832" name="Google Shape;832;g3df223a256e_0_711"/>
          <p:cNvSpPr txBox="1"/>
          <p:nvPr/>
        </p:nvSpPr>
        <p:spPr>
          <a:xfrm>
            <a:off x="571500" y="2422939"/>
            <a:ext cx="4953000" cy="1185300"/>
          </a:xfrm>
          <a:prstGeom prst="rect">
            <a:avLst/>
          </a:prstGeom>
          <a:noFill/>
          <a:ln>
            <a:noFill/>
          </a:ln>
        </p:spPr>
        <p:txBody>
          <a:bodyPr anchorCtr="0" anchor="t" bIns="0" lIns="0" spcFirstLastPara="1" rIns="0" wrap="square" tIns="0">
            <a:spAutoFit/>
          </a:bodyPr>
          <a:lstStyle/>
          <a:p>
            <a:pPr indent="-317500" lvl="0" marL="457200" marR="0" rtl="0" algn="l">
              <a:lnSpc>
                <a:spcPct val="150000"/>
              </a:lnSpc>
              <a:spcBef>
                <a:spcPts val="0"/>
              </a:spcBef>
              <a:spcAft>
                <a:spcPts val="0"/>
              </a:spcAft>
              <a:buClr>
                <a:srgbClr val="212121"/>
              </a:buClr>
              <a:buSzPts val="1400"/>
              <a:buChar char="●"/>
            </a:pPr>
            <a:r>
              <a:rPr lang="en-US">
                <a:solidFill>
                  <a:srgbClr val="212121"/>
                </a:solidFill>
              </a:rPr>
              <a:t>Discharge summary disposition recommended services</a:t>
            </a:r>
            <a:endParaRPr>
              <a:solidFill>
                <a:srgbClr val="212121"/>
              </a:solidFill>
            </a:endParaRPr>
          </a:p>
          <a:p>
            <a:pPr indent="-317500" lvl="0" marL="457200" marR="0" rtl="0" algn="l">
              <a:lnSpc>
                <a:spcPct val="150000"/>
              </a:lnSpc>
              <a:spcBef>
                <a:spcPts val="0"/>
              </a:spcBef>
              <a:spcAft>
                <a:spcPts val="0"/>
              </a:spcAft>
              <a:buClr>
                <a:srgbClr val="212121"/>
              </a:buClr>
              <a:buSzPts val="1400"/>
              <a:buChar char="●"/>
            </a:pPr>
            <a:r>
              <a:rPr lang="en-US">
                <a:solidFill>
                  <a:srgbClr val="212121"/>
                </a:solidFill>
              </a:rPr>
              <a:t>Orders placed</a:t>
            </a:r>
            <a:endParaRPr>
              <a:solidFill>
                <a:srgbClr val="212121"/>
              </a:solidFill>
            </a:endParaRPr>
          </a:p>
          <a:p>
            <a:pPr indent="-317500" lvl="0" marL="457200" marR="0" rtl="0" algn="l">
              <a:lnSpc>
                <a:spcPct val="150000"/>
              </a:lnSpc>
              <a:spcBef>
                <a:spcPts val="0"/>
              </a:spcBef>
              <a:spcAft>
                <a:spcPts val="0"/>
              </a:spcAft>
              <a:buClr>
                <a:srgbClr val="212121"/>
              </a:buClr>
              <a:buSzPts val="1400"/>
              <a:buChar char="●"/>
            </a:pPr>
            <a:r>
              <a:rPr lang="en-US">
                <a:solidFill>
                  <a:srgbClr val="212121"/>
                </a:solidFill>
              </a:rPr>
              <a:t>PT/OT/Speech/Psych evaluations and recommendations at discharge</a:t>
            </a:r>
            <a:endParaRPr>
              <a:solidFill>
                <a:srgbClr val="212121"/>
              </a:solidFill>
            </a:endParaRPr>
          </a:p>
        </p:txBody>
      </p:sp>
      <p:pic>
        <p:nvPicPr>
          <p:cNvPr id="833" name="Google Shape;833;g3df223a256e_0_711"/>
          <p:cNvPicPr preferRelativeResize="0"/>
          <p:nvPr/>
        </p:nvPicPr>
        <p:blipFill rotWithShape="1">
          <a:blip r:embed="rId3">
            <a:alphaModFix/>
          </a:blip>
          <a:srcRect b="0" l="0" r="0" t="0"/>
          <a:stretch/>
        </p:blipFill>
        <p:spPr>
          <a:xfrm>
            <a:off x="5676900" y="1585800"/>
            <a:ext cx="6362702" cy="3579020"/>
          </a:xfrm>
          <a:prstGeom prst="rect">
            <a:avLst/>
          </a:prstGeom>
          <a:noFill/>
          <a:ln>
            <a:noFill/>
          </a:ln>
        </p:spPr>
      </p:pic>
      <p:sp>
        <p:nvSpPr>
          <p:cNvPr id="834" name="Google Shape;834;g3df223a256e_0_711"/>
          <p:cNvSpPr txBox="1"/>
          <p:nvPr/>
        </p:nvSpPr>
        <p:spPr>
          <a:xfrm>
            <a:off x="448800" y="3903950"/>
            <a:ext cx="5075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2"/>
                </a:solidFill>
              </a:rPr>
              <a:t>This form is meant to capture recommendations at discharge, not necessarily services accepted or received</a:t>
            </a:r>
            <a:endParaRPr sz="2400">
              <a:solidFill>
                <a:schemeClr val="lt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37"/>
          <p:cNvSpPr txBox="1"/>
          <p:nvPr>
            <p:ph type="title"/>
          </p:nvPr>
        </p:nvSpPr>
        <p:spPr>
          <a:xfrm>
            <a:off x="640200" y="2276856"/>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BTACT Quality Check</a:t>
            </a:r>
            <a:endParaRPr/>
          </a:p>
        </p:txBody>
      </p:sp>
      <p:pic>
        <p:nvPicPr>
          <p:cNvPr id="840" name="Google Shape;840;p37"/>
          <p:cNvPicPr preferRelativeResize="0"/>
          <p:nvPr/>
        </p:nvPicPr>
        <p:blipFill rotWithShape="1">
          <a:blip r:embed="rId3">
            <a:alphaModFix/>
          </a:blip>
          <a:srcRect b="0" l="0" r="0" t="0"/>
          <a:stretch/>
        </p:blipFill>
        <p:spPr>
          <a:xfrm>
            <a:off x="9377916" y="86676"/>
            <a:ext cx="2681771" cy="1620233"/>
          </a:xfrm>
          <a:prstGeom prst="rect">
            <a:avLst/>
          </a:prstGeom>
          <a:noFill/>
          <a:ln>
            <a:noFill/>
          </a:ln>
        </p:spPr>
      </p:pic>
      <p:sp>
        <p:nvSpPr>
          <p:cNvPr id="841" name="Google Shape;841;p37"/>
          <p:cNvSpPr txBox="1"/>
          <p:nvPr/>
        </p:nvSpPr>
        <p:spPr>
          <a:xfrm>
            <a:off x="647833" y="3728024"/>
            <a:ext cx="6094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Nicholas Pek</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Columbia University</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g3d6bff90920_2_0"/>
          <p:cNvPicPr preferRelativeResize="0"/>
          <p:nvPr/>
        </p:nvPicPr>
        <p:blipFill rotWithShape="1">
          <a:blip r:embed="rId3">
            <a:alphaModFix/>
          </a:blip>
          <a:srcRect b="0" l="0" r="0" t="0"/>
          <a:stretch/>
        </p:blipFill>
        <p:spPr>
          <a:xfrm>
            <a:off x="152400" y="152400"/>
            <a:ext cx="11650132" cy="65531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g3d6bff90920_2_11"/>
          <p:cNvSpPr txBox="1"/>
          <p:nvPr>
            <p:ph type="title"/>
          </p:nvPr>
        </p:nvSpPr>
        <p:spPr>
          <a:xfrm>
            <a:off x="713667" y="489667"/>
            <a:ext cx="11106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The Brief Test of Adult Cognition by Telephone (BTACT)</a:t>
            </a:r>
            <a:endParaRPr sz="3200">
              <a:latin typeface="Arial"/>
              <a:ea typeface="Arial"/>
              <a:cs typeface="Arial"/>
              <a:sym typeface="Arial"/>
            </a:endParaRPr>
          </a:p>
        </p:txBody>
      </p:sp>
      <p:sp>
        <p:nvSpPr>
          <p:cNvPr id="853" name="Google Shape;853;g3d6bff90920_2_11"/>
          <p:cNvSpPr txBox="1"/>
          <p:nvPr>
            <p:ph idx="1" type="body"/>
          </p:nvPr>
        </p:nvSpPr>
        <p:spPr>
          <a:xfrm>
            <a:off x="838200" y="1991000"/>
            <a:ext cx="10515600" cy="3990900"/>
          </a:xfrm>
          <a:prstGeom prst="rect">
            <a:avLst/>
          </a:prstGeom>
          <a:noFill/>
          <a:ln>
            <a:noFill/>
          </a:ln>
        </p:spPr>
        <p:txBody>
          <a:bodyPr anchorCtr="0" anchor="t" bIns="45700" lIns="91425" spcFirstLastPara="1" rIns="91425" wrap="square" tIns="45700">
            <a:normAutofit/>
          </a:bodyPr>
          <a:lstStyle/>
          <a:p>
            <a:pPr indent="-228600" lvl="0" marL="241300" rtl="0" algn="l">
              <a:lnSpc>
                <a:spcPct val="100000"/>
              </a:lnSpc>
              <a:spcBef>
                <a:spcPts val="1100"/>
              </a:spcBef>
              <a:spcAft>
                <a:spcPts val="0"/>
              </a:spcAft>
              <a:buClr>
                <a:schemeClr val="dk1"/>
              </a:buClr>
              <a:buSzPts val="2800"/>
              <a:buChar char="•"/>
            </a:pPr>
            <a:r>
              <a:rPr lang="en-US" sz="2800" u="sng">
                <a:solidFill>
                  <a:schemeClr val="hlink"/>
                </a:solidFill>
                <a:hlinkClick r:id="rId3"/>
              </a:rPr>
              <a:t>Training, Certification, Re-certification</a:t>
            </a:r>
            <a:endParaRPr sz="2800" u="sng"/>
          </a:p>
          <a:p>
            <a:pPr indent="-228600" lvl="0" marL="241300" rtl="0" algn="l">
              <a:lnSpc>
                <a:spcPct val="100000"/>
              </a:lnSpc>
              <a:spcBef>
                <a:spcPts val="1100"/>
              </a:spcBef>
              <a:spcAft>
                <a:spcPts val="0"/>
              </a:spcAft>
              <a:buClr>
                <a:schemeClr val="dk1"/>
              </a:buClr>
              <a:buSzPts val="2800"/>
              <a:buChar char="•"/>
            </a:pPr>
            <a:r>
              <a:rPr lang="en-US" sz="2800" u="sng">
                <a:solidFill>
                  <a:schemeClr val="hlink"/>
                </a:solidFill>
                <a:hlinkClick r:id="rId4"/>
              </a:rPr>
              <a:t>Examiner’s Training Manual</a:t>
            </a:r>
            <a:endParaRPr sz="2800"/>
          </a:p>
          <a:p>
            <a:pPr indent="-228600" lvl="0" marL="241300" rtl="0" algn="l">
              <a:lnSpc>
                <a:spcPct val="100000"/>
              </a:lnSpc>
              <a:spcBef>
                <a:spcPts val="1100"/>
              </a:spcBef>
              <a:spcAft>
                <a:spcPts val="0"/>
              </a:spcAft>
              <a:buClr>
                <a:schemeClr val="dk1"/>
              </a:buClr>
              <a:buSzPts val="2800"/>
              <a:buChar char="•"/>
            </a:pPr>
            <a:r>
              <a:rPr lang="en-US" sz="2800" u="sng">
                <a:solidFill>
                  <a:schemeClr val="hlink"/>
                </a:solidFill>
                <a:hlinkClick r:id="rId5"/>
              </a:rPr>
              <a:t>Administration Guide</a:t>
            </a:r>
            <a:r>
              <a:rPr lang="en-US" sz="2800"/>
              <a:t> </a:t>
            </a:r>
            <a:r>
              <a:rPr lang="en-US" sz="2800">
                <a:solidFill>
                  <a:schemeClr val="dk2"/>
                </a:solidFill>
              </a:rPr>
              <a:t>and</a:t>
            </a:r>
            <a:r>
              <a:rPr lang="en-US" sz="2800"/>
              <a:t> </a:t>
            </a:r>
            <a:r>
              <a:rPr lang="en-US" sz="2800" u="sng">
                <a:solidFill>
                  <a:schemeClr val="hlink"/>
                </a:solidFill>
                <a:hlinkClick r:id="rId6"/>
              </a:rPr>
              <a:t>Scoring Training</a:t>
            </a:r>
            <a:r>
              <a:rPr lang="en-US" sz="2800"/>
              <a:t> </a:t>
            </a:r>
            <a:r>
              <a:rPr lang="en-US" sz="2800">
                <a:solidFill>
                  <a:schemeClr val="dk2"/>
                </a:solidFill>
              </a:rPr>
              <a:t>Videos</a:t>
            </a:r>
            <a:endParaRPr sz="2800">
              <a:solidFill>
                <a:schemeClr val="dk2"/>
              </a:solidFill>
            </a:endParaRPr>
          </a:p>
          <a:p>
            <a:pPr indent="-228600" lvl="0" marL="241300" rtl="0" algn="l">
              <a:lnSpc>
                <a:spcPct val="100000"/>
              </a:lnSpc>
              <a:spcBef>
                <a:spcPts val="1100"/>
              </a:spcBef>
              <a:spcAft>
                <a:spcPts val="0"/>
              </a:spcAft>
              <a:buClr>
                <a:schemeClr val="dk1"/>
              </a:buClr>
              <a:buSzPts val="2800"/>
              <a:buChar char="•"/>
            </a:pPr>
            <a:r>
              <a:rPr lang="en-US" sz="2800">
                <a:solidFill>
                  <a:schemeClr val="dk2"/>
                </a:solidFill>
              </a:rPr>
              <a:t>Certification Test:</a:t>
            </a:r>
            <a:r>
              <a:rPr lang="en-US" sz="2800"/>
              <a:t> </a:t>
            </a:r>
            <a:r>
              <a:rPr lang="en-US" sz="2800" u="sng">
                <a:solidFill>
                  <a:schemeClr val="hlink"/>
                </a:solidFill>
                <a:hlinkClick r:id="rId7"/>
              </a:rPr>
              <a:t>Vignette 1</a:t>
            </a:r>
            <a:r>
              <a:rPr lang="en-US" sz="2800"/>
              <a:t>, </a:t>
            </a:r>
            <a:r>
              <a:rPr lang="en-US" sz="2800" u="sng">
                <a:solidFill>
                  <a:schemeClr val="hlink"/>
                </a:solidFill>
                <a:hlinkClick r:id="rId8"/>
              </a:rPr>
              <a:t>Vignette 2</a:t>
            </a:r>
            <a:endParaRPr sz="2800"/>
          </a:p>
          <a:p>
            <a:pPr indent="-228600" lvl="0" marL="241300" rtl="0" algn="l">
              <a:lnSpc>
                <a:spcPct val="100000"/>
              </a:lnSpc>
              <a:spcBef>
                <a:spcPts val="1100"/>
              </a:spcBef>
              <a:spcAft>
                <a:spcPts val="0"/>
              </a:spcAft>
              <a:buClr>
                <a:schemeClr val="dk1"/>
              </a:buClr>
              <a:buSzPts val="2800"/>
              <a:buChar char="•"/>
            </a:pPr>
            <a:r>
              <a:rPr lang="en-US" sz="2800">
                <a:solidFill>
                  <a:schemeClr val="dk2"/>
                </a:solidFill>
              </a:rPr>
              <a:t>NOAs send scanned copies of scoring sheets at</a:t>
            </a:r>
            <a:r>
              <a:rPr lang="en-US" sz="2800"/>
              <a:t> </a:t>
            </a:r>
            <a:r>
              <a:rPr lang="en-US" sz="2800" u="sng">
                <a:solidFill>
                  <a:srgbClr val="1155CC"/>
                </a:solidFill>
                <a:hlinkClick r:id="rId9">
                  <a:extLst>
                    <a:ext uri="{A12FA001-AC4F-418D-AE19-62706E023703}">
                      <ahyp:hlinkClr val="tx"/>
                    </a:ext>
                  </a:extLst>
                </a:hlinkClick>
              </a:rPr>
              <a:t>POST-ICECAP-contact@umich.edu</a:t>
            </a:r>
            <a:r>
              <a:rPr lang="en-US" sz="2800"/>
              <a:t> </a:t>
            </a:r>
            <a:r>
              <a:rPr lang="en-US" sz="2800">
                <a:solidFill>
                  <a:schemeClr val="dk2"/>
                </a:solidFill>
              </a:rPr>
              <a:t>for certification.</a:t>
            </a:r>
            <a:endParaRPr sz="2800">
              <a:solidFill>
                <a:schemeClr val="dk2"/>
              </a:solidFill>
            </a:endParaRPr>
          </a:p>
          <a:p>
            <a:pPr indent="0" lvl="0" marL="0" rtl="0" algn="l">
              <a:lnSpc>
                <a:spcPct val="90000"/>
              </a:lnSpc>
              <a:spcBef>
                <a:spcPts val="1100"/>
              </a:spcBef>
              <a:spcAft>
                <a:spcPts val="0"/>
              </a:spcAft>
              <a:buSzPts val="18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g39754e549bf_4_67"/>
          <p:cNvSpPr txBox="1"/>
          <p:nvPr>
            <p:ph type="title"/>
          </p:nvPr>
        </p:nvSpPr>
        <p:spPr>
          <a:xfrm>
            <a:off x="415600" y="593367"/>
            <a:ext cx="11360700" cy="8313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SzPct val="74074"/>
              <a:buNone/>
            </a:pPr>
            <a:r>
              <a:rPr lang="en-US" sz="6000">
                <a:latin typeface="Arial"/>
                <a:ea typeface="Arial"/>
                <a:cs typeface="Arial"/>
                <a:sym typeface="Arial"/>
              </a:rPr>
              <a:t>Quality Check</a:t>
            </a:r>
            <a:r>
              <a:rPr lang="en-US"/>
              <a:t> </a:t>
            </a:r>
            <a:endParaRPr/>
          </a:p>
          <a:p>
            <a:pPr indent="0" lvl="0" marL="0" rtl="0" algn="l">
              <a:lnSpc>
                <a:spcPct val="9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60" name="Google Shape;860;g39754e549bf_4_67"/>
          <p:cNvSpPr txBox="1"/>
          <p:nvPr>
            <p:ph idx="1" type="body"/>
          </p:nvPr>
        </p:nvSpPr>
        <p:spPr>
          <a:xfrm>
            <a:off x="1074400" y="1925000"/>
            <a:ext cx="9927900" cy="4755000"/>
          </a:xfrm>
          <a:prstGeom prst="rect">
            <a:avLst/>
          </a:prstGeom>
          <a:noFill/>
          <a:ln>
            <a:noFill/>
          </a:ln>
        </p:spPr>
        <p:txBody>
          <a:bodyPr anchorCtr="0" anchor="t" bIns="121900" lIns="121900" spcFirstLastPara="1" rIns="121900" wrap="square" tIns="121900">
            <a:normAutofit/>
          </a:bodyPr>
          <a:lstStyle/>
          <a:p>
            <a:pPr indent="-387350" lvl="0" marL="457200" rtl="0" algn="l">
              <a:lnSpc>
                <a:spcPct val="115000"/>
              </a:lnSpc>
              <a:spcBef>
                <a:spcPts val="1100"/>
              </a:spcBef>
              <a:spcAft>
                <a:spcPts val="0"/>
              </a:spcAft>
              <a:buClr>
                <a:schemeClr val="dk2"/>
              </a:buClr>
              <a:buSzPts val="2500"/>
              <a:buChar char="❏"/>
            </a:pPr>
            <a:r>
              <a:rPr lang="en-US" sz="2500">
                <a:solidFill>
                  <a:schemeClr val="dk2"/>
                </a:solidFill>
              </a:rPr>
              <a:t>Conducted centralized quality assurance review of all BTACT forms across multiple sites.</a:t>
            </a:r>
            <a:endParaRPr sz="2500">
              <a:solidFill>
                <a:schemeClr val="dk2"/>
              </a:solidFill>
            </a:endParaRPr>
          </a:p>
          <a:p>
            <a:pPr indent="-387350" lvl="0" marL="457200" rtl="0" algn="l">
              <a:lnSpc>
                <a:spcPct val="115000"/>
              </a:lnSpc>
              <a:spcBef>
                <a:spcPts val="0"/>
              </a:spcBef>
              <a:spcAft>
                <a:spcPts val="0"/>
              </a:spcAft>
              <a:buClr>
                <a:schemeClr val="dk2"/>
              </a:buClr>
              <a:buSzPts val="2500"/>
              <a:buChar char="❏"/>
            </a:pPr>
            <a:r>
              <a:rPr lang="en-US" sz="2500">
                <a:solidFill>
                  <a:schemeClr val="dk2"/>
                </a:solidFill>
              </a:rPr>
              <a:t>Independently double-scored all submitted forms to assess scoring consistency.</a:t>
            </a:r>
            <a:endParaRPr sz="2500">
              <a:solidFill>
                <a:schemeClr val="dk2"/>
              </a:solidFill>
            </a:endParaRPr>
          </a:p>
          <a:p>
            <a:pPr indent="-387350" lvl="0" marL="457200" rtl="0" algn="l">
              <a:lnSpc>
                <a:spcPct val="115000"/>
              </a:lnSpc>
              <a:spcBef>
                <a:spcPts val="0"/>
              </a:spcBef>
              <a:spcAft>
                <a:spcPts val="0"/>
              </a:spcAft>
              <a:buClr>
                <a:schemeClr val="dk2"/>
              </a:buClr>
              <a:buSzPts val="2500"/>
              <a:buChar char="❏"/>
            </a:pPr>
            <a:r>
              <a:rPr lang="en-US" sz="2500">
                <a:solidFill>
                  <a:schemeClr val="dk2"/>
                </a:solidFill>
              </a:rPr>
              <a:t>Identified and classified discrepancies as major or minor errors.</a:t>
            </a:r>
            <a:endParaRPr sz="2500">
              <a:solidFill>
                <a:schemeClr val="dk2"/>
              </a:solidFill>
            </a:endParaRPr>
          </a:p>
          <a:p>
            <a:pPr indent="-387350" lvl="1" marL="914400" rtl="0" algn="l">
              <a:lnSpc>
                <a:spcPct val="115000"/>
              </a:lnSpc>
              <a:spcBef>
                <a:spcPts val="0"/>
              </a:spcBef>
              <a:spcAft>
                <a:spcPts val="0"/>
              </a:spcAft>
              <a:buClr>
                <a:schemeClr val="dk2"/>
              </a:buClr>
              <a:buSzPts val="2500"/>
              <a:buChar char="❏"/>
            </a:pPr>
            <a:r>
              <a:rPr lang="en-US" sz="2500">
                <a:solidFill>
                  <a:schemeClr val="dk2"/>
                </a:solidFill>
              </a:rPr>
              <a:t>Major error → affects final score</a:t>
            </a:r>
            <a:endParaRPr sz="2500">
              <a:solidFill>
                <a:schemeClr val="dk2"/>
              </a:solidFill>
            </a:endParaRPr>
          </a:p>
          <a:p>
            <a:pPr indent="-387350" lvl="1" marL="914400" rtl="0" algn="l">
              <a:lnSpc>
                <a:spcPct val="115000"/>
              </a:lnSpc>
              <a:spcBef>
                <a:spcPts val="0"/>
              </a:spcBef>
              <a:spcAft>
                <a:spcPts val="0"/>
              </a:spcAft>
              <a:buClr>
                <a:schemeClr val="dk2"/>
              </a:buClr>
              <a:buSzPts val="2500"/>
              <a:buChar char="❏"/>
            </a:pPr>
            <a:r>
              <a:rPr lang="en-US" sz="2500">
                <a:solidFill>
                  <a:schemeClr val="dk2"/>
                </a:solidFill>
              </a:rPr>
              <a:t>Minor error → does not affect final score</a:t>
            </a:r>
            <a:endParaRPr sz="2500">
              <a:solidFill>
                <a:schemeClr val="dk2"/>
              </a:solidFill>
            </a:endParaRPr>
          </a:p>
          <a:p>
            <a:pPr indent="-381000" lvl="0" marL="457200" rtl="0" algn="l">
              <a:lnSpc>
                <a:spcPct val="115000"/>
              </a:lnSpc>
              <a:spcBef>
                <a:spcPts val="0"/>
              </a:spcBef>
              <a:spcAft>
                <a:spcPts val="0"/>
              </a:spcAft>
              <a:buClr>
                <a:schemeClr val="dk2"/>
              </a:buClr>
              <a:buSzPts val="2400"/>
              <a:buChar char="❏"/>
            </a:pPr>
            <a:r>
              <a:rPr lang="en-US" sz="2500">
                <a:solidFill>
                  <a:schemeClr val="dk2"/>
                </a:solidFill>
              </a:rPr>
              <a:t>Created a process of providing  individualized feedback to sites.</a:t>
            </a:r>
            <a:r>
              <a:rPr lang="en-US">
                <a:solidFill>
                  <a:schemeClr val="dk2"/>
                </a:solidFill>
              </a:rPr>
              <a:t> </a:t>
            </a:r>
            <a:endParaRPr>
              <a:solidFill>
                <a:schemeClr val="dk2"/>
              </a:solidFill>
            </a:endParaRPr>
          </a:p>
          <a:p>
            <a:pPr indent="0" lvl="0" marL="457200" rtl="0" algn="l">
              <a:lnSpc>
                <a:spcPct val="115000"/>
              </a:lnSpc>
              <a:spcBef>
                <a:spcPts val="0"/>
              </a:spcBef>
              <a:spcAft>
                <a:spcPts val="0"/>
              </a:spcAft>
              <a:buSzPts val="2400"/>
              <a:buNone/>
            </a:pPr>
            <a:r>
              <a:t/>
            </a:r>
            <a:endParaRPr sz="2100">
              <a:solidFill>
                <a:schemeClr val="dk2"/>
              </a:solidFill>
            </a:endParaRPr>
          </a:p>
          <a:p>
            <a:pPr indent="0" lvl="0" marL="0" rtl="0" algn="l">
              <a:lnSpc>
                <a:spcPct val="115000"/>
              </a:lnSpc>
              <a:spcBef>
                <a:spcPts val="0"/>
              </a:spcBef>
              <a:spcAft>
                <a:spcPts val="0"/>
              </a:spcAft>
              <a:buSzPts val="24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3976f083bc1_0_0"/>
          <p:cNvSpPr txBox="1"/>
          <p:nvPr>
            <p:ph type="title"/>
          </p:nvPr>
        </p:nvSpPr>
        <p:spPr>
          <a:xfrm>
            <a:off x="773850" y="593367"/>
            <a:ext cx="11360700" cy="8313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SzPct val="74074"/>
              <a:buNone/>
            </a:pPr>
            <a:r>
              <a:rPr lang="en-US" sz="6000">
                <a:latin typeface="Arial"/>
                <a:ea typeface="Arial"/>
                <a:cs typeface="Arial"/>
                <a:sym typeface="Arial"/>
              </a:rPr>
              <a:t>Participating NOAs  </a:t>
            </a:r>
            <a:endParaRPr sz="6000">
              <a:latin typeface="Arial"/>
              <a:ea typeface="Arial"/>
              <a:cs typeface="Arial"/>
              <a:sym typeface="Arial"/>
            </a:endParaRPr>
          </a:p>
          <a:p>
            <a:pPr indent="0" lvl="0" marL="0" rtl="0" algn="l">
              <a:lnSpc>
                <a:spcPct val="9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67" name="Google Shape;867;g3976f083bc1_0_0"/>
          <p:cNvSpPr txBox="1"/>
          <p:nvPr>
            <p:ph idx="1" type="body"/>
          </p:nvPr>
        </p:nvSpPr>
        <p:spPr>
          <a:xfrm>
            <a:off x="1435650" y="1975825"/>
            <a:ext cx="10037100" cy="4665000"/>
          </a:xfrm>
          <a:prstGeom prst="rect">
            <a:avLst/>
          </a:prstGeom>
          <a:noFill/>
          <a:ln>
            <a:noFill/>
          </a:ln>
        </p:spPr>
        <p:txBody>
          <a:bodyPr anchorCtr="0" anchor="t" bIns="121900" lIns="121900" spcFirstLastPara="1" rIns="121900" wrap="square" tIns="121900">
            <a:normAutofit/>
          </a:bodyPr>
          <a:lstStyle/>
          <a:p>
            <a:pPr indent="-438150" lvl="0" marL="457200" rtl="0" algn="l">
              <a:lnSpc>
                <a:spcPct val="115000"/>
              </a:lnSpc>
              <a:spcBef>
                <a:spcPts val="1100"/>
              </a:spcBef>
              <a:spcAft>
                <a:spcPts val="0"/>
              </a:spcAft>
              <a:buClr>
                <a:schemeClr val="dk2"/>
              </a:buClr>
              <a:buSzPts val="3300"/>
              <a:buChar char="❏"/>
            </a:pPr>
            <a:r>
              <a:rPr lang="en-US" sz="3300">
                <a:solidFill>
                  <a:schemeClr val="dk2"/>
                </a:solidFill>
              </a:rPr>
              <a:t>Total NOAs trained = 126</a:t>
            </a:r>
            <a:endParaRPr sz="3300">
              <a:solidFill>
                <a:schemeClr val="dk2"/>
              </a:solidFill>
            </a:endParaRPr>
          </a:p>
          <a:p>
            <a:pPr indent="-438150" lvl="0" marL="457200" rtl="0" algn="l">
              <a:lnSpc>
                <a:spcPct val="115000"/>
              </a:lnSpc>
              <a:spcBef>
                <a:spcPts val="0"/>
              </a:spcBef>
              <a:spcAft>
                <a:spcPts val="0"/>
              </a:spcAft>
              <a:buClr>
                <a:schemeClr val="dk2"/>
              </a:buClr>
              <a:buSzPts val="3300"/>
              <a:buChar char="❏"/>
            </a:pPr>
            <a:r>
              <a:rPr lang="en-US" sz="3300">
                <a:solidFill>
                  <a:schemeClr val="dk2"/>
                </a:solidFill>
              </a:rPr>
              <a:t>Sample included = 31 NOAs for 388 forms</a:t>
            </a:r>
            <a:endParaRPr sz="3300">
              <a:solidFill>
                <a:schemeClr val="dk2"/>
              </a:solidFill>
            </a:endParaRPr>
          </a:p>
          <a:p>
            <a:pPr indent="-438150" lvl="0" marL="457200" rtl="0" algn="l">
              <a:lnSpc>
                <a:spcPct val="115000"/>
              </a:lnSpc>
              <a:spcBef>
                <a:spcPts val="0"/>
              </a:spcBef>
              <a:spcAft>
                <a:spcPts val="0"/>
              </a:spcAft>
              <a:buClr>
                <a:schemeClr val="dk2"/>
              </a:buClr>
              <a:buSzPts val="3300"/>
              <a:buChar char="❏"/>
            </a:pPr>
            <a:r>
              <a:rPr lang="en-US" sz="3300">
                <a:solidFill>
                  <a:schemeClr val="dk2"/>
                </a:solidFill>
              </a:rPr>
              <a:t>50% had a Bachelors degree</a:t>
            </a:r>
            <a:endParaRPr sz="3300">
              <a:solidFill>
                <a:schemeClr val="dk2"/>
              </a:solidFill>
            </a:endParaRPr>
          </a:p>
          <a:p>
            <a:pPr indent="-438150" lvl="0" marL="457200" rtl="0" algn="l">
              <a:lnSpc>
                <a:spcPct val="115000"/>
              </a:lnSpc>
              <a:spcBef>
                <a:spcPts val="0"/>
              </a:spcBef>
              <a:spcAft>
                <a:spcPts val="0"/>
              </a:spcAft>
              <a:buClr>
                <a:schemeClr val="dk2"/>
              </a:buClr>
              <a:buSzPts val="3300"/>
              <a:buChar char="❏"/>
            </a:pPr>
            <a:r>
              <a:rPr lang="en-US" sz="3300">
                <a:solidFill>
                  <a:schemeClr val="dk2"/>
                </a:solidFill>
              </a:rPr>
              <a:t>38% with prior neuropsychological administration</a:t>
            </a:r>
            <a:endParaRPr sz="3300">
              <a:solidFill>
                <a:schemeClr val="dk2"/>
              </a:solidFill>
            </a:endParaRPr>
          </a:p>
          <a:p>
            <a:pPr indent="-438150" lvl="0" marL="457200" rtl="0" algn="l">
              <a:lnSpc>
                <a:spcPct val="115000"/>
              </a:lnSpc>
              <a:spcBef>
                <a:spcPts val="0"/>
              </a:spcBef>
              <a:spcAft>
                <a:spcPts val="0"/>
              </a:spcAft>
              <a:buClr>
                <a:schemeClr val="dk2"/>
              </a:buClr>
              <a:buSzPts val="3300"/>
              <a:buChar char="❏"/>
            </a:pPr>
            <a:r>
              <a:rPr lang="en-US" sz="3300">
                <a:solidFill>
                  <a:schemeClr val="dk2"/>
                </a:solidFill>
              </a:rPr>
              <a:t>3% with BTACT </a:t>
            </a:r>
            <a:endParaRPr sz="3300">
              <a:solidFill>
                <a:schemeClr val="dk2"/>
              </a:solidFill>
            </a:endParaRPr>
          </a:p>
          <a:p>
            <a:pPr indent="0" lvl="0" marL="457200" rtl="0" algn="l">
              <a:lnSpc>
                <a:spcPct val="115000"/>
              </a:lnSpc>
              <a:spcBef>
                <a:spcPts val="0"/>
              </a:spcBef>
              <a:spcAft>
                <a:spcPts val="0"/>
              </a:spcAft>
              <a:buSzPts val="2400"/>
              <a:buNone/>
            </a:pPr>
            <a:r>
              <a:t/>
            </a:r>
            <a:endParaRPr sz="2200">
              <a:solidFill>
                <a:schemeClr val="dk2"/>
              </a:solidFill>
            </a:endParaRPr>
          </a:p>
          <a:p>
            <a:pPr indent="0" lvl="0" marL="0" rtl="0" algn="l">
              <a:lnSpc>
                <a:spcPct val="115000"/>
              </a:lnSpc>
              <a:spcBef>
                <a:spcPts val="0"/>
              </a:spcBef>
              <a:spcAft>
                <a:spcPts val="0"/>
              </a:spcAft>
              <a:buSzPts val="2400"/>
              <a:buNone/>
            </a:pPr>
            <a:r>
              <a:t/>
            </a:r>
            <a:endParaRPr sz="25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39754e549bf_4_61"/>
          <p:cNvSpPr txBox="1"/>
          <p:nvPr>
            <p:ph type="title"/>
          </p:nvPr>
        </p:nvSpPr>
        <p:spPr>
          <a:xfrm>
            <a:off x="415600" y="593367"/>
            <a:ext cx="11360700" cy="8313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chemeClr val="dk2"/>
              </a:buClr>
              <a:buSzPct val="27500"/>
              <a:buFont typeface="Arial"/>
              <a:buNone/>
            </a:pPr>
            <a:r>
              <a:rPr lang="en-US"/>
              <a:t>Who was part of the QC project? </a:t>
            </a:r>
            <a:endParaRPr/>
          </a:p>
          <a:p>
            <a:pPr indent="0" lvl="0" marL="0" rtl="0" algn="l">
              <a:lnSpc>
                <a:spcPct val="100000"/>
              </a:lnSpc>
              <a:spcBef>
                <a:spcPts val="0"/>
              </a:spcBef>
              <a:spcAft>
                <a:spcPts val="0"/>
              </a:spcAft>
              <a:buSzPct val="111111"/>
              <a:buNone/>
            </a:pPr>
            <a:r>
              <a:t/>
            </a:r>
            <a:endParaRPr/>
          </a:p>
        </p:txBody>
      </p:sp>
      <p:sp>
        <p:nvSpPr>
          <p:cNvPr id="874" name="Google Shape;874;g39754e549bf_4_61"/>
          <p:cNvSpPr txBox="1"/>
          <p:nvPr>
            <p:ph idx="1" type="body"/>
          </p:nvPr>
        </p:nvSpPr>
        <p:spPr>
          <a:xfrm>
            <a:off x="1114200" y="2011450"/>
            <a:ext cx="9963600" cy="4116300"/>
          </a:xfrm>
          <a:prstGeom prst="rect">
            <a:avLst/>
          </a:prstGeom>
          <a:noFill/>
          <a:ln>
            <a:noFill/>
          </a:ln>
        </p:spPr>
        <p:txBody>
          <a:bodyPr anchorCtr="0" anchor="t" bIns="121900" lIns="121900" spcFirstLastPara="1" rIns="121900" wrap="square" tIns="121900">
            <a:normAutofit/>
          </a:bodyPr>
          <a:lstStyle/>
          <a:p>
            <a:pPr indent="-381000" lvl="0" marL="457200" rtl="0" algn="l">
              <a:lnSpc>
                <a:spcPct val="115000"/>
              </a:lnSpc>
              <a:spcBef>
                <a:spcPts val="1100"/>
              </a:spcBef>
              <a:spcAft>
                <a:spcPts val="0"/>
              </a:spcAft>
              <a:buClr>
                <a:schemeClr val="dk2"/>
              </a:buClr>
              <a:buSzPts val="2400"/>
              <a:buChar char="❏"/>
            </a:pPr>
            <a:r>
              <a:rPr lang="en-US">
                <a:solidFill>
                  <a:schemeClr val="dk2"/>
                </a:solidFill>
              </a:rPr>
              <a:t>389 BTACT administrations reviewed across 31 sites.</a:t>
            </a:r>
            <a:endParaRPr>
              <a:solidFill>
                <a:schemeClr val="dk2"/>
              </a:solidFill>
            </a:endParaRPr>
          </a:p>
          <a:p>
            <a:pPr indent="-381000" lvl="0" marL="457200" rtl="0" algn="l">
              <a:lnSpc>
                <a:spcPct val="115000"/>
              </a:lnSpc>
              <a:spcBef>
                <a:spcPts val="0"/>
              </a:spcBef>
              <a:spcAft>
                <a:spcPts val="0"/>
              </a:spcAft>
              <a:buClr>
                <a:schemeClr val="dk2"/>
              </a:buClr>
              <a:buSzPts val="2400"/>
              <a:buChar char="❏"/>
            </a:pPr>
            <a:r>
              <a:rPr lang="en-US">
                <a:solidFill>
                  <a:schemeClr val="dk2"/>
                </a:solidFill>
              </a:rPr>
              <a:t>43 Neuropsychological Outcomes Assessors (NOAs) </a:t>
            </a:r>
            <a:endParaRPr>
              <a:solidFill>
                <a:schemeClr val="dk2"/>
              </a:solidFill>
            </a:endParaRPr>
          </a:p>
          <a:p>
            <a:pPr indent="-381000" lvl="0" marL="457200" rtl="0" algn="l">
              <a:lnSpc>
                <a:spcPct val="115000"/>
              </a:lnSpc>
              <a:spcBef>
                <a:spcPts val="0"/>
              </a:spcBef>
              <a:spcAft>
                <a:spcPts val="0"/>
              </a:spcAft>
              <a:buClr>
                <a:schemeClr val="dk2"/>
              </a:buClr>
              <a:buSzPts val="2400"/>
              <a:buChar char="❏"/>
            </a:pPr>
            <a:r>
              <a:rPr lang="en-US">
                <a:solidFill>
                  <a:schemeClr val="dk2"/>
                </a:solidFill>
              </a:rPr>
              <a:t>NOAs came from diverse professional backgrounds, including academic, clinical, and medical settings.</a:t>
            </a:r>
            <a:endParaRPr>
              <a:solidFill>
                <a:schemeClr val="dk2"/>
              </a:solidFill>
            </a:endParaRPr>
          </a:p>
          <a:p>
            <a:pPr indent="-381000" lvl="0" marL="457200" rtl="0" algn="l">
              <a:lnSpc>
                <a:spcPct val="115000"/>
              </a:lnSpc>
              <a:spcBef>
                <a:spcPts val="0"/>
              </a:spcBef>
              <a:spcAft>
                <a:spcPts val="0"/>
              </a:spcAft>
              <a:buClr>
                <a:schemeClr val="dk2"/>
              </a:buClr>
              <a:buSzPts val="2400"/>
              <a:buChar char="❏"/>
            </a:pPr>
            <a:r>
              <a:rPr lang="en-US">
                <a:solidFill>
                  <a:schemeClr val="dk2"/>
                </a:solidFill>
              </a:rPr>
              <a:t>All NOAs completed standardized training and certification prior to administering the BTACT.</a:t>
            </a:r>
            <a:endParaRPr>
              <a:solidFill>
                <a:schemeClr val="dk2"/>
              </a:solidFill>
            </a:endParaRPr>
          </a:p>
          <a:p>
            <a:pPr indent="0" lvl="0" marL="457200" rtl="0" algn="l">
              <a:lnSpc>
                <a:spcPct val="115000"/>
              </a:lnSpc>
              <a:spcBef>
                <a:spcPts val="0"/>
              </a:spcBef>
              <a:spcAft>
                <a:spcPts val="0"/>
              </a:spcAft>
              <a:buSzPts val="2400"/>
              <a:buNone/>
            </a:pPr>
            <a:r>
              <a:t/>
            </a:r>
            <a:endParaRPr sz="2100">
              <a:solidFill>
                <a:schemeClr val="dk2"/>
              </a:solidFill>
            </a:endParaRPr>
          </a:p>
          <a:p>
            <a:pPr indent="0" lvl="0" marL="0" rtl="0" algn="l">
              <a:lnSpc>
                <a:spcPct val="115000"/>
              </a:lnSpc>
              <a:spcBef>
                <a:spcPts val="0"/>
              </a:spcBef>
              <a:spcAft>
                <a:spcPts val="0"/>
              </a:spcAft>
              <a:buSzPts val="2400"/>
              <a:buNone/>
            </a:pPr>
            <a:r>
              <a:t/>
            </a:r>
            <a:endParaRPr/>
          </a:p>
        </p:txBody>
      </p:sp>
      <p:pic>
        <p:nvPicPr>
          <p:cNvPr id="875" name="Google Shape;875;g39754e549bf_4_6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e0b458f02c_0_0"/>
          <p:cNvSpPr txBox="1"/>
          <p:nvPr>
            <p:ph type="title"/>
          </p:nvPr>
        </p:nvSpPr>
        <p:spPr>
          <a:xfrm>
            <a:off x="839788" y="457200"/>
            <a:ext cx="3932100" cy="16002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t>A 65-year-old male suffers an OHCA from a blocked artery in his heart.</a:t>
            </a:r>
            <a:endParaRPr/>
          </a:p>
        </p:txBody>
      </p:sp>
      <p:sp>
        <p:nvSpPr>
          <p:cNvPr id="424" name="Google Shape;424;g3e0b458f02c_0_0"/>
          <p:cNvSpPr txBox="1"/>
          <p:nvPr>
            <p:ph idx="1" type="body"/>
          </p:nvPr>
        </p:nvSpPr>
        <p:spPr>
          <a:xfrm>
            <a:off x="839800" y="2206850"/>
            <a:ext cx="3932100" cy="4558200"/>
          </a:xfrm>
          <a:prstGeom prst="rect">
            <a:avLst/>
          </a:prstGeom>
        </p:spPr>
        <p:txBody>
          <a:bodyPr anchorCtr="0" anchor="t" bIns="45700" lIns="91425" spcFirstLastPara="1" rIns="91425" wrap="square" tIns="45700">
            <a:normAutofit lnSpcReduction="20000"/>
          </a:bodyPr>
          <a:lstStyle/>
          <a:p>
            <a:pPr indent="-330200" lvl="0" marL="457200" rtl="0" algn="l">
              <a:spcBef>
                <a:spcPts val="1000"/>
              </a:spcBef>
              <a:spcAft>
                <a:spcPts val="0"/>
              </a:spcAft>
              <a:buSzPts val="1600"/>
              <a:buChar char="●"/>
            </a:pPr>
            <a:r>
              <a:rPr b="1" lang="en-US"/>
              <a:t>1 month</a:t>
            </a:r>
            <a:r>
              <a:rPr lang="en-US"/>
              <a:t>: in the ICU with a tracheostomy and feeding tube, not following commands, being treated for pneumonia. Woke up on day 32 (mRS</a:t>
            </a:r>
            <a:r>
              <a:rPr b="1" lang="en-US">
                <a:solidFill>
                  <a:schemeClr val="accent2"/>
                </a:solidFill>
              </a:rPr>
              <a:t> 5</a:t>
            </a:r>
            <a:r>
              <a:rPr lang="en-US"/>
              <a:t>)</a:t>
            </a:r>
            <a:endParaRPr/>
          </a:p>
          <a:p>
            <a:pPr indent="0" lvl="0" marL="457200" rtl="0" algn="l">
              <a:spcBef>
                <a:spcPts val="1000"/>
              </a:spcBef>
              <a:spcAft>
                <a:spcPts val="0"/>
              </a:spcAft>
              <a:buNone/>
            </a:pPr>
            <a:r>
              <a:t/>
            </a:r>
            <a:endParaRPr/>
          </a:p>
          <a:p>
            <a:pPr indent="-330200" lvl="0" marL="457200" rtl="0" algn="l">
              <a:spcBef>
                <a:spcPts val="1000"/>
              </a:spcBef>
              <a:spcAft>
                <a:spcPts val="0"/>
              </a:spcAft>
              <a:buSzPts val="1600"/>
              <a:buChar char="●"/>
            </a:pPr>
            <a:r>
              <a:rPr b="1" lang="en-US"/>
              <a:t>3 months</a:t>
            </a:r>
            <a:r>
              <a:rPr lang="en-US"/>
              <a:t>: in a SNF, trach and feeding tube out, cognitively intact, in a wheelchair. </a:t>
            </a:r>
            <a:r>
              <a:rPr lang="en-US"/>
              <a:t>(mRS</a:t>
            </a:r>
            <a:r>
              <a:rPr b="1" lang="en-US">
                <a:solidFill>
                  <a:schemeClr val="accent2"/>
                </a:solidFill>
              </a:rPr>
              <a:t> 4</a:t>
            </a:r>
            <a:r>
              <a:rPr lang="en-US"/>
              <a:t>)</a:t>
            </a:r>
            <a:endParaRPr/>
          </a:p>
          <a:p>
            <a:pPr indent="0" lvl="0" marL="457200" rtl="0" algn="l">
              <a:spcBef>
                <a:spcPts val="1000"/>
              </a:spcBef>
              <a:spcAft>
                <a:spcPts val="0"/>
              </a:spcAft>
              <a:buNone/>
            </a:pPr>
            <a:r>
              <a:t/>
            </a:r>
            <a:endParaRPr/>
          </a:p>
          <a:p>
            <a:pPr indent="-330200" lvl="0" marL="457200" rtl="0" algn="l">
              <a:spcBef>
                <a:spcPts val="1000"/>
              </a:spcBef>
              <a:spcAft>
                <a:spcPts val="0"/>
              </a:spcAft>
              <a:buSzPts val="1600"/>
              <a:buChar char="●"/>
            </a:pPr>
            <a:r>
              <a:rPr b="1" lang="en-US"/>
              <a:t>6 months</a:t>
            </a:r>
            <a:r>
              <a:rPr lang="en-US"/>
              <a:t>: home, PT/OT for leg weakness, walking with assistance. </a:t>
            </a:r>
            <a:r>
              <a:rPr lang="en-US"/>
              <a:t>(mRS</a:t>
            </a:r>
            <a:r>
              <a:rPr b="1" lang="en-US">
                <a:solidFill>
                  <a:schemeClr val="accent2"/>
                </a:solidFill>
              </a:rPr>
              <a:t> 4</a:t>
            </a:r>
            <a:r>
              <a:rPr lang="en-US"/>
              <a:t>)</a:t>
            </a:r>
            <a:endParaRPr/>
          </a:p>
          <a:p>
            <a:pPr indent="0" lvl="0" marL="457200" rtl="0" algn="l">
              <a:spcBef>
                <a:spcPts val="1000"/>
              </a:spcBef>
              <a:spcAft>
                <a:spcPts val="0"/>
              </a:spcAft>
              <a:buNone/>
            </a:pPr>
            <a:r>
              <a:t/>
            </a:r>
            <a:endParaRPr/>
          </a:p>
          <a:p>
            <a:pPr indent="-330200" lvl="0" marL="457200" rtl="0" algn="l">
              <a:spcBef>
                <a:spcPts val="1000"/>
              </a:spcBef>
              <a:spcAft>
                <a:spcPts val="0"/>
              </a:spcAft>
              <a:buSzPts val="1600"/>
              <a:buChar char="●"/>
            </a:pPr>
            <a:r>
              <a:rPr b="1" lang="en-US"/>
              <a:t>9 months</a:t>
            </a:r>
            <a:r>
              <a:rPr lang="en-US"/>
              <a:t>: home, nerve damage found in leg, walking further distances unassisted. </a:t>
            </a:r>
            <a:r>
              <a:rPr lang="en-US"/>
              <a:t>(mRS</a:t>
            </a:r>
            <a:r>
              <a:rPr b="1" lang="en-US">
                <a:solidFill>
                  <a:schemeClr val="accent2"/>
                </a:solidFill>
              </a:rPr>
              <a:t> 4</a:t>
            </a:r>
            <a:r>
              <a:rPr lang="en-US"/>
              <a:t>)</a:t>
            </a:r>
            <a:endParaRPr/>
          </a:p>
          <a:p>
            <a:pPr indent="0" lvl="0" marL="457200" rtl="0" algn="l">
              <a:spcBef>
                <a:spcPts val="1000"/>
              </a:spcBef>
              <a:spcAft>
                <a:spcPts val="0"/>
              </a:spcAft>
              <a:buNone/>
            </a:pPr>
            <a:r>
              <a:t/>
            </a:r>
            <a:endParaRPr/>
          </a:p>
          <a:p>
            <a:pPr indent="-330200" lvl="0" marL="457200" rtl="0" algn="l">
              <a:spcBef>
                <a:spcPts val="1000"/>
              </a:spcBef>
              <a:spcAft>
                <a:spcPts val="0"/>
              </a:spcAft>
              <a:buSzPts val="1600"/>
              <a:buChar char="●"/>
            </a:pPr>
            <a:r>
              <a:rPr b="1" lang="en-US"/>
              <a:t>12 months</a:t>
            </a:r>
            <a:r>
              <a:rPr lang="en-US"/>
              <a:t>: home, walking independently. </a:t>
            </a:r>
            <a:r>
              <a:rPr lang="en-US"/>
              <a:t>(mRS</a:t>
            </a:r>
            <a:r>
              <a:rPr b="1" lang="en-US">
                <a:solidFill>
                  <a:schemeClr val="accent2"/>
                </a:solidFill>
              </a:rPr>
              <a:t> 3</a:t>
            </a:r>
            <a:r>
              <a:rPr lang="en-US"/>
              <a:t>)</a:t>
            </a:r>
            <a:endParaRPr/>
          </a:p>
        </p:txBody>
      </p:sp>
      <p:pic>
        <p:nvPicPr>
          <p:cNvPr id="425" name="Google Shape;425;g3e0b458f02c_0_0" title="Chart"/>
          <p:cNvPicPr preferRelativeResize="0"/>
          <p:nvPr/>
        </p:nvPicPr>
        <p:blipFill>
          <a:blip r:embed="rId3">
            <a:alphaModFix/>
          </a:blip>
          <a:stretch>
            <a:fillRect/>
          </a:stretch>
        </p:blipFill>
        <p:spPr>
          <a:xfrm>
            <a:off x="5100810" y="1523250"/>
            <a:ext cx="6647964" cy="38114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39754e549bf_4_73"/>
          <p:cNvSpPr txBox="1"/>
          <p:nvPr>
            <p:ph type="title"/>
          </p:nvPr>
        </p:nvSpPr>
        <p:spPr>
          <a:xfrm>
            <a:off x="415600" y="593367"/>
            <a:ext cx="11360700" cy="8313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SzPct val="79994"/>
              <a:buNone/>
            </a:pPr>
            <a:r>
              <a:rPr lang="en-US" sz="5556">
                <a:latin typeface="Arial"/>
                <a:ea typeface="Arial"/>
                <a:cs typeface="Arial"/>
                <a:sym typeface="Arial"/>
              </a:rPr>
              <a:t>Moving Forward</a:t>
            </a:r>
            <a:endParaRPr sz="5556">
              <a:latin typeface="Arial"/>
              <a:ea typeface="Arial"/>
              <a:cs typeface="Arial"/>
              <a:sym typeface="Arial"/>
            </a:endParaRPr>
          </a:p>
          <a:p>
            <a:pPr indent="0" lvl="0" marL="0" rtl="0" algn="l">
              <a:lnSpc>
                <a:spcPct val="90000"/>
              </a:lnSpc>
              <a:spcBef>
                <a:spcPts val="0"/>
              </a:spcBef>
              <a:spcAft>
                <a:spcPts val="0"/>
              </a:spcAft>
              <a:buSzPct val="111111"/>
              <a:buNone/>
            </a:pPr>
            <a:r>
              <a:t/>
            </a:r>
            <a:endParaRPr/>
          </a:p>
          <a:p>
            <a:pPr indent="0" lvl="0" marL="0" rtl="0" algn="l">
              <a:lnSpc>
                <a:spcPct val="9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82" name="Google Shape;882;g39754e549bf_4_73"/>
          <p:cNvSpPr txBox="1"/>
          <p:nvPr>
            <p:ph idx="1" type="body"/>
          </p:nvPr>
        </p:nvSpPr>
        <p:spPr>
          <a:xfrm>
            <a:off x="485100" y="1723275"/>
            <a:ext cx="11029800" cy="4784400"/>
          </a:xfrm>
          <a:prstGeom prst="rect">
            <a:avLst/>
          </a:prstGeom>
          <a:noFill/>
          <a:ln>
            <a:noFill/>
          </a:ln>
        </p:spPr>
        <p:txBody>
          <a:bodyPr anchorCtr="0" anchor="t" bIns="121900" lIns="121900" spcFirstLastPara="1" rIns="121900" wrap="square" tIns="121900">
            <a:normAutofit fontScale="77500" lnSpcReduction="10000"/>
          </a:bodyPr>
          <a:lstStyle/>
          <a:p>
            <a:pPr indent="-379595" lvl="0" marL="457200" rtl="0" algn="l">
              <a:lnSpc>
                <a:spcPct val="115000"/>
              </a:lnSpc>
              <a:spcBef>
                <a:spcPts val="0"/>
              </a:spcBef>
              <a:spcAft>
                <a:spcPts val="0"/>
              </a:spcAft>
              <a:buClr>
                <a:schemeClr val="dk2"/>
              </a:buClr>
              <a:buSzPct val="100000"/>
              <a:buChar char="❏"/>
            </a:pPr>
            <a:r>
              <a:rPr lang="en-US" sz="3068">
                <a:solidFill>
                  <a:schemeClr val="dk2"/>
                </a:solidFill>
              </a:rPr>
              <a:t>Data Clarification Requests (DCRs) have been finalized and distributed.</a:t>
            </a:r>
            <a:endParaRPr sz="3068">
              <a:solidFill>
                <a:schemeClr val="dk2"/>
              </a:solidFill>
            </a:endParaRPr>
          </a:p>
          <a:p>
            <a:pPr indent="-379567" lvl="1" marL="914400" rtl="0" algn="l">
              <a:lnSpc>
                <a:spcPct val="115000"/>
              </a:lnSpc>
              <a:spcBef>
                <a:spcPts val="0"/>
              </a:spcBef>
              <a:spcAft>
                <a:spcPts val="0"/>
              </a:spcAft>
              <a:buClr>
                <a:schemeClr val="dk2"/>
              </a:buClr>
              <a:buSzPct val="100000"/>
              <a:buChar char="○"/>
            </a:pPr>
            <a:r>
              <a:rPr lang="en-US" sz="3068">
                <a:solidFill>
                  <a:schemeClr val="dk2"/>
                </a:solidFill>
              </a:rPr>
              <a:t>Please check the ‘Alerts’ tab on WebDCU for any queries requiring your attention.</a:t>
            </a:r>
            <a:endParaRPr sz="3068">
              <a:solidFill>
                <a:schemeClr val="dk2"/>
              </a:solidFill>
            </a:endParaRPr>
          </a:p>
          <a:p>
            <a:pPr indent="-379567" lvl="0" marL="457200" rtl="0" algn="l">
              <a:spcBef>
                <a:spcPts val="0"/>
              </a:spcBef>
              <a:spcAft>
                <a:spcPts val="0"/>
              </a:spcAft>
              <a:buClr>
                <a:schemeClr val="dk2"/>
              </a:buClr>
              <a:buSzPct val="100000"/>
              <a:buChar char="❏"/>
            </a:pPr>
            <a:r>
              <a:rPr lang="en-US" sz="3068">
                <a:solidFill>
                  <a:schemeClr val="dk2"/>
                </a:solidFill>
              </a:rPr>
              <a:t>The overall goal of this QA project was to use identified error trends to improve training and standardization efforts.</a:t>
            </a:r>
            <a:endParaRPr sz="3068">
              <a:solidFill>
                <a:schemeClr val="dk2"/>
              </a:solidFill>
            </a:endParaRPr>
          </a:p>
          <a:p>
            <a:pPr indent="-379594" lvl="0" marL="457200" rtl="0" algn="l">
              <a:lnSpc>
                <a:spcPct val="115000"/>
              </a:lnSpc>
              <a:spcBef>
                <a:spcPts val="0"/>
              </a:spcBef>
              <a:spcAft>
                <a:spcPts val="0"/>
              </a:spcAft>
              <a:buClr>
                <a:schemeClr val="dk2"/>
              </a:buClr>
              <a:buSzPct val="100000"/>
              <a:buChar char="❏"/>
            </a:pPr>
            <a:r>
              <a:rPr lang="en-US" sz="3068">
                <a:solidFill>
                  <a:schemeClr val="dk2"/>
                </a:solidFill>
              </a:rPr>
              <a:t>Manuscript preparation is underway.</a:t>
            </a:r>
            <a:endParaRPr sz="3068">
              <a:solidFill>
                <a:schemeClr val="dk2"/>
              </a:solidFill>
            </a:endParaRPr>
          </a:p>
          <a:p>
            <a:pPr indent="-379599" lvl="0" marL="457200" rtl="0" algn="l">
              <a:lnSpc>
                <a:spcPct val="115000"/>
              </a:lnSpc>
              <a:spcBef>
                <a:spcPts val="0"/>
              </a:spcBef>
              <a:spcAft>
                <a:spcPts val="0"/>
              </a:spcAft>
              <a:buClr>
                <a:schemeClr val="dk2"/>
              </a:buClr>
              <a:buSzPct val="100000"/>
              <a:buChar char="❏"/>
            </a:pPr>
            <a:r>
              <a:rPr lang="en-US" sz="3068">
                <a:solidFill>
                  <a:schemeClr val="dk2"/>
                </a:solidFill>
              </a:rPr>
              <a:t>If you have any questions or concerns regarding the BTACT or the QC project please reach out to </a:t>
            </a:r>
            <a:r>
              <a:rPr lang="en-US" sz="3068" u="sng">
                <a:solidFill>
                  <a:schemeClr val="hlink"/>
                </a:solidFill>
                <a:hlinkClick r:id="rId3"/>
              </a:rPr>
              <a:t>njp2151@cumc.columbia.edu</a:t>
            </a:r>
            <a:r>
              <a:rPr lang="en-US" sz="3068">
                <a:solidFill>
                  <a:schemeClr val="dk2"/>
                </a:solidFill>
              </a:rPr>
              <a:t>.</a:t>
            </a:r>
            <a:endParaRPr sz="3068">
              <a:solidFill>
                <a:schemeClr val="dk2"/>
              </a:solidFill>
            </a:endParaRPr>
          </a:p>
          <a:p>
            <a:pPr indent="0" lvl="0" marL="0" rtl="0" algn="l">
              <a:lnSpc>
                <a:spcPct val="90000"/>
              </a:lnSpc>
              <a:spcBef>
                <a:spcPts val="1100"/>
              </a:spcBef>
              <a:spcAft>
                <a:spcPts val="0"/>
              </a:spcAft>
              <a:buSzPct val="108108"/>
              <a:buNone/>
            </a:pPr>
            <a:r>
              <a:t/>
            </a:r>
            <a:endParaRPr/>
          </a:p>
          <a:p>
            <a:pPr indent="0" lvl="0" marL="0" rtl="0" algn="l">
              <a:lnSpc>
                <a:spcPct val="90000"/>
              </a:lnSpc>
              <a:spcBef>
                <a:spcPts val="1100"/>
              </a:spcBef>
              <a:spcAft>
                <a:spcPts val="0"/>
              </a:spcAft>
              <a:buSzPct val="117936"/>
              <a:buNone/>
            </a:pPr>
            <a:r>
              <a:t/>
            </a:r>
            <a:endParaRPr sz="2200">
              <a:solidFill>
                <a:schemeClr val="dk2"/>
              </a:solidFill>
            </a:endParaRPr>
          </a:p>
          <a:p>
            <a:pPr indent="0" lvl="0" marL="457200" rtl="0" algn="l">
              <a:lnSpc>
                <a:spcPct val="115000"/>
              </a:lnSpc>
              <a:spcBef>
                <a:spcPts val="0"/>
              </a:spcBef>
              <a:spcAft>
                <a:spcPts val="0"/>
              </a:spcAft>
              <a:buSzPct val="123552"/>
              <a:buNone/>
            </a:pPr>
            <a:r>
              <a:t/>
            </a:r>
            <a:endParaRPr sz="2100">
              <a:solidFill>
                <a:schemeClr val="dk2"/>
              </a:solidFill>
            </a:endParaRPr>
          </a:p>
          <a:p>
            <a:pPr indent="0" lvl="0" marL="0" rtl="0" algn="l">
              <a:lnSpc>
                <a:spcPct val="115000"/>
              </a:lnSpc>
              <a:spcBef>
                <a:spcPts val="0"/>
              </a:spcBef>
              <a:spcAft>
                <a:spcPts val="0"/>
              </a:spcAft>
              <a:buSzPct val="108108"/>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3dd7b430578_0_16"/>
          <p:cNvSpPr txBox="1"/>
          <p:nvPr>
            <p:ph type="title"/>
          </p:nvPr>
        </p:nvSpPr>
        <p:spPr>
          <a:xfrm>
            <a:off x="640200" y="2276856"/>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lang="en-US" sz="5400">
                <a:solidFill>
                  <a:srgbClr val="002060"/>
                </a:solidFill>
              </a:rPr>
              <a:t>Retention Best Practices </a:t>
            </a:r>
            <a:endParaRPr/>
          </a:p>
        </p:txBody>
      </p:sp>
      <p:pic>
        <p:nvPicPr>
          <p:cNvPr id="888" name="Google Shape;888;g3dd7b430578_0_16"/>
          <p:cNvPicPr preferRelativeResize="0"/>
          <p:nvPr/>
        </p:nvPicPr>
        <p:blipFill rotWithShape="1">
          <a:blip r:embed="rId3">
            <a:alphaModFix/>
          </a:blip>
          <a:srcRect b="0" l="0" r="0" t="0"/>
          <a:stretch/>
        </p:blipFill>
        <p:spPr>
          <a:xfrm>
            <a:off x="9377916" y="86676"/>
            <a:ext cx="2681772" cy="1620233"/>
          </a:xfrm>
          <a:prstGeom prst="rect">
            <a:avLst/>
          </a:prstGeom>
          <a:noFill/>
          <a:ln>
            <a:noFill/>
          </a:ln>
        </p:spPr>
      </p:pic>
      <p:sp>
        <p:nvSpPr>
          <p:cNvPr id="889" name="Google Shape;889;g3dd7b430578_0_16"/>
          <p:cNvSpPr txBox="1"/>
          <p:nvPr/>
        </p:nvSpPr>
        <p:spPr>
          <a:xfrm>
            <a:off x="647833" y="3728024"/>
            <a:ext cx="60945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Anne Ellison</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SUNY Upstate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Katie Meehl</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Yale</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Dalton Wesemann</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rPr>
              <a:t>Adventist </a:t>
            </a:r>
            <a:endParaRPr sz="1800">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g3e0bc0d6b01_7_75"/>
          <p:cNvSpPr txBox="1"/>
          <p:nvPr>
            <p:ph type="ctrTitle"/>
          </p:nvPr>
        </p:nvSpPr>
        <p:spPr>
          <a:xfrm>
            <a:off x="690113" y="1999382"/>
            <a:ext cx="9144000" cy="122303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Raleway"/>
              <a:buNone/>
            </a:pPr>
            <a:r>
              <a:rPr b="1" lang="en-US" sz="4000">
                <a:latin typeface="Raleway"/>
                <a:ea typeface="Raleway"/>
                <a:cs typeface="Raleway"/>
                <a:sym typeface="Raleway"/>
              </a:rPr>
              <a:t>Retention Best Practices </a:t>
            </a:r>
            <a:br>
              <a:rPr b="1" lang="en-US" sz="4000">
                <a:latin typeface="Raleway"/>
                <a:ea typeface="Raleway"/>
                <a:cs typeface="Raleway"/>
                <a:sym typeface="Raleway"/>
              </a:rPr>
            </a:br>
            <a:r>
              <a:rPr b="1" lang="en-US" sz="1800">
                <a:latin typeface="Raleway"/>
                <a:ea typeface="Raleway"/>
                <a:cs typeface="Raleway"/>
                <a:sym typeface="Raleway"/>
              </a:rPr>
              <a:t>*</a:t>
            </a:r>
            <a:r>
              <a:rPr b="1" lang="en-US" sz="1800">
                <a:latin typeface="Calibri"/>
                <a:ea typeface="Calibri"/>
                <a:cs typeface="Calibri"/>
                <a:sym typeface="Calibri"/>
              </a:rPr>
              <a:t>Patient-centered approach- Offer choices- They are in control</a:t>
            </a:r>
            <a:endParaRPr/>
          </a:p>
          <a:p>
            <a:pPr indent="0" lvl="0" marL="0" rtl="0" algn="ctr">
              <a:lnSpc>
                <a:spcPct val="90000"/>
              </a:lnSpc>
              <a:spcBef>
                <a:spcPts val="0"/>
              </a:spcBef>
              <a:spcAft>
                <a:spcPts val="0"/>
              </a:spcAft>
              <a:buClr>
                <a:schemeClr val="dk1"/>
              </a:buClr>
              <a:buSzPct val="100000"/>
              <a:buFont typeface="Play"/>
              <a:buNone/>
            </a:pPr>
            <a:br>
              <a:rPr lang="en-US"/>
            </a:br>
            <a:br>
              <a:rPr lang="en-US"/>
            </a:br>
            <a:endParaRPr/>
          </a:p>
        </p:txBody>
      </p:sp>
      <p:sp>
        <p:nvSpPr>
          <p:cNvPr id="895" name="Google Shape;895;g3e0bc0d6b01_7_75"/>
          <p:cNvSpPr txBox="1"/>
          <p:nvPr>
            <p:ph idx="1" type="subTitle"/>
          </p:nvPr>
        </p:nvSpPr>
        <p:spPr>
          <a:xfrm>
            <a:off x="862642" y="1244150"/>
            <a:ext cx="10739887" cy="218772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None/>
            </a:pPr>
            <a:r>
              <a:rPr b="1" lang="en-US" sz="1400">
                <a:highlight>
                  <a:srgbClr val="FFFFFF"/>
                </a:highlight>
                <a:latin typeface="Calibri"/>
                <a:ea typeface="Calibri"/>
                <a:cs typeface="Calibri"/>
                <a:sym typeface="Calibri"/>
              </a:rPr>
              <a:t>What are the Goals?</a:t>
            </a:r>
            <a:endParaRPr b="1" sz="1400">
              <a:highlight>
                <a:srgbClr val="FFFFFF"/>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1400"/>
              <a:buNone/>
            </a:pPr>
            <a:r>
              <a:rPr b="1" lang="en-US" sz="1400">
                <a:highlight>
                  <a:srgbClr val="FFFFFF"/>
                </a:highlight>
                <a:latin typeface="Calibri"/>
                <a:ea typeface="Calibri"/>
                <a:cs typeface="Calibri"/>
                <a:sym typeface="Calibri"/>
              </a:rPr>
              <a:t>Patient’s</a:t>
            </a:r>
            <a:r>
              <a:rPr lang="en-US" sz="1400">
                <a:highlight>
                  <a:srgbClr val="FFFFFF"/>
                </a:highlight>
                <a:latin typeface="Calibri"/>
                <a:ea typeface="Calibri"/>
                <a:cs typeface="Calibri"/>
                <a:sym typeface="Calibri"/>
              </a:rPr>
              <a:t> (ASK THEM!)</a:t>
            </a:r>
            <a:endParaRPr sz="1400">
              <a:highlight>
                <a:srgbClr val="FFFFFF"/>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1400"/>
              <a:buNone/>
            </a:pPr>
            <a:r>
              <a:rPr b="1" lang="en-US" sz="1400">
                <a:highlight>
                  <a:srgbClr val="FFFFFF"/>
                </a:highlight>
                <a:latin typeface="Calibri"/>
                <a:ea typeface="Calibri"/>
                <a:cs typeface="Calibri"/>
                <a:sym typeface="Calibri"/>
              </a:rPr>
              <a:t>PI’s</a:t>
            </a:r>
            <a:r>
              <a:rPr lang="en-US" sz="1400">
                <a:highlight>
                  <a:srgbClr val="FFFFFF"/>
                </a:highlight>
                <a:latin typeface="Calibri"/>
                <a:ea typeface="Calibri"/>
                <a:cs typeface="Calibri"/>
                <a:sym typeface="Calibri"/>
              </a:rPr>
              <a:t> (TALK TO THEM! Read their work.)</a:t>
            </a:r>
            <a:endParaRPr sz="1400">
              <a:highlight>
                <a:srgbClr val="FFFFFF"/>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1400"/>
              <a:buNone/>
            </a:pPr>
            <a:r>
              <a:rPr b="1" lang="en-US" sz="1400">
                <a:highlight>
                  <a:srgbClr val="FFFFFF"/>
                </a:highlight>
                <a:latin typeface="Calibri"/>
                <a:ea typeface="Calibri"/>
                <a:cs typeface="Calibri"/>
                <a:sym typeface="Calibri"/>
              </a:rPr>
              <a:t>Site’s</a:t>
            </a:r>
            <a:r>
              <a:rPr lang="en-US" sz="1400">
                <a:highlight>
                  <a:srgbClr val="FFFFFF"/>
                </a:highlight>
                <a:latin typeface="Calibri"/>
                <a:ea typeface="Calibri"/>
                <a:cs typeface="Calibri"/>
                <a:sym typeface="Calibri"/>
              </a:rPr>
              <a:t> (</a:t>
            </a:r>
            <a:r>
              <a:rPr lang="en-US" sz="1400">
                <a:highlight>
                  <a:srgbClr val="FFFFFF"/>
                </a:highlight>
                <a:latin typeface="Arial"/>
                <a:ea typeface="Arial"/>
                <a:cs typeface="Arial"/>
                <a:sym typeface="Arial"/>
              </a:rPr>
              <a:t>The</a:t>
            </a:r>
            <a:r>
              <a:rPr lang="en-US" sz="1400">
                <a:highlight>
                  <a:srgbClr val="FFFFFF"/>
                </a:highlight>
              </a:rPr>
              <a:t> mission of SUNY Upstate Medical University is to improve the health of the communities we serve through education, biomedical research and patient care.)</a:t>
            </a:r>
            <a:endParaRPr sz="1400"/>
          </a:p>
          <a:p>
            <a:pPr indent="0" lvl="0" marL="0" rtl="0" algn="l">
              <a:lnSpc>
                <a:spcPct val="90000"/>
              </a:lnSpc>
              <a:spcBef>
                <a:spcPts val="1000"/>
              </a:spcBef>
              <a:spcAft>
                <a:spcPts val="0"/>
              </a:spcAft>
              <a:buClr>
                <a:schemeClr val="dk1"/>
              </a:buClr>
              <a:buSzPts val="1400"/>
              <a:buNone/>
            </a:pPr>
            <a:r>
              <a:rPr lang="en-US" sz="1400">
                <a:highlight>
                  <a:srgbClr val="FFFFFF"/>
                </a:highlight>
                <a:latin typeface="Calibri"/>
                <a:ea typeface="Calibri"/>
                <a:cs typeface="Calibri"/>
                <a:sym typeface="Calibri"/>
              </a:rPr>
              <a:t>- We want to know what happens when you leave. We care about how you are doing and what is happening in our community. </a:t>
            </a:r>
            <a:endParaRPr/>
          </a:p>
          <a:p>
            <a:pPr indent="0" lvl="0" marL="0" rtl="0" algn="l">
              <a:lnSpc>
                <a:spcPct val="90000"/>
              </a:lnSpc>
              <a:spcBef>
                <a:spcPts val="1000"/>
              </a:spcBef>
              <a:spcAft>
                <a:spcPts val="0"/>
              </a:spcAft>
              <a:buClr>
                <a:schemeClr val="dk1"/>
              </a:buClr>
              <a:buSzPts val="1400"/>
              <a:buNone/>
            </a:pPr>
            <a:r>
              <a:rPr b="1" lang="en-US" sz="1400">
                <a:highlight>
                  <a:srgbClr val="FFFFFF"/>
                </a:highlight>
                <a:latin typeface="Calibri"/>
                <a:ea typeface="Calibri"/>
                <a:cs typeface="Calibri"/>
                <a:sym typeface="Calibri"/>
              </a:rPr>
              <a:t>Yourself</a:t>
            </a:r>
            <a:r>
              <a:rPr lang="en-US" sz="1400">
                <a:highlight>
                  <a:srgbClr val="FFFFFF"/>
                </a:highlight>
                <a:latin typeface="Calibri"/>
                <a:ea typeface="Calibri"/>
                <a:cs typeface="Calibri"/>
                <a:sym typeface="Calibri"/>
              </a:rPr>
              <a:t> (Self-Assessment) Navigating the conversation of research with patients and families after/during critical illness.</a:t>
            </a:r>
            <a:endParaRPr/>
          </a:p>
          <a:p>
            <a:pPr indent="0" lvl="0" marL="0" rtl="0" algn="l">
              <a:lnSpc>
                <a:spcPct val="90000"/>
              </a:lnSpc>
              <a:spcBef>
                <a:spcPts val="1000"/>
              </a:spcBef>
              <a:spcAft>
                <a:spcPts val="0"/>
              </a:spcAft>
              <a:buClr>
                <a:schemeClr val="dk1"/>
              </a:buClr>
              <a:buSzPts val="1400"/>
              <a:buNone/>
            </a:pPr>
            <a:r>
              <a:rPr lang="en-US" sz="1400">
                <a:highlight>
                  <a:srgbClr val="FFFFFF"/>
                </a:highlight>
                <a:latin typeface="Calibri"/>
                <a:ea typeface="Calibri"/>
                <a:cs typeface="Calibri"/>
                <a:sym typeface="Calibri"/>
              </a:rPr>
              <a:t> </a:t>
            </a:r>
            <a:endParaRPr sz="1400">
              <a:highlight>
                <a:srgbClr val="FFFFFF"/>
              </a:highlight>
              <a:latin typeface="Calibri"/>
              <a:ea typeface="Calibri"/>
              <a:cs typeface="Calibri"/>
              <a:sym typeface="Calibri"/>
            </a:endParaRPr>
          </a:p>
        </p:txBody>
      </p:sp>
      <p:pic>
        <p:nvPicPr>
          <p:cNvPr descr="A blue and white logo&#10;&#10;AI-generated content may be incorrect." id="896" name="Google Shape;896;g3e0bc0d6b01_7_75"/>
          <p:cNvPicPr preferRelativeResize="0"/>
          <p:nvPr/>
        </p:nvPicPr>
        <p:blipFill rotWithShape="1">
          <a:blip r:embed="rId3">
            <a:alphaModFix/>
          </a:blip>
          <a:srcRect b="0" l="0" r="0" t="0"/>
          <a:stretch/>
        </p:blipFill>
        <p:spPr>
          <a:xfrm>
            <a:off x="7909078" y="201285"/>
            <a:ext cx="3389999" cy="1049545"/>
          </a:xfrm>
          <a:prstGeom prst="rect">
            <a:avLst/>
          </a:prstGeom>
          <a:noFill/>
          <a:ln>
            <a:noFill/>
          </a:ln>
        </p:spPr>
      </p:pic>
      <p:sp>
        <p:nvSpPr>
          <p:cNvPr id="897" name="Google Shape;897;g3e0bc0d6b01_7_75"/>
          <p:cNvSpPr txBox="1"/>
          <p:nvPr/>
        </p:nvSpPr>
        <p:spPr>
          <a:xfrm>
            <a:off x="862642" y="3615905"/>
            <a:ext cx="5808452" cy="2767424"/>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3562"/>
              </a:lnSpc>
              <a:spcBef>
                <a:spcPts val="0"/>
              </a:spcBef>
              <a:spcAft>
                <a:spcPts val="0"/>
              </a:spcAft>
              <a:buNone/>
            </a:pPr>
            <a:r>
              <a:rPr b="1" i="0" lang="en-US" sz="1600" u="none" cap="none" strike="noStrike">
                <a:solidFill>
                  <a:srgbClr val="0000AC"/>
                </a:solidFill>
                <a:latin typeface="Calibri"/>
                <a:ea typeface="Calibri"/>
                <a:cs typeface="Calibri"/>
                <a:sym typeface="Calibri"/>
              </a:rPr>
              <a:t>7.0 Participant Retention</a:t>
            </a:r>
            <a:r>
              <a:rPr b="0" i="0" lang="en-US" sz="1600" u="none" cap="none" strike="noStrike">
                <a:solidFill>
                  <a:srgbClr val="0000AC"/>
                </a:solidFill>
                <a:latin typeface="Calibri"/>
                <a:ea typeface="Calibri"/>
                <a:cs typeface="Calibri"/>
                <a:sym typeface="Calibri"/>
              </a:rPr>
              <a:t> </a:t>
            </a:r>
            <a:endParaRPr b="0" i="0" sz="1600" u="none" cap="none" strike="noStrike">
              <a:solidFill>
                <a:srgbClr val="0000AC"/>
              </a:solidFill>
              <a:latin typeface="Calibri"/>
              <a:ea typeface="Calibri"/>
              <a:cs typeface="Calibri"/>
              <a:sym typeface="Calibri"/>
            </a:endParaRPr>
          </a:p>
          <a:p>
            <a:pPr indent="0" lvl="0" marL="0" marR="0" rtl="0" algn="l">
              <a:lnSpc>
                <a:spcPct val="103562"/>
              </a:lnSpc>
              <a:spcBef>
                <a:spcPts val="0"/>
              </a:spcBef>
              <a:spcAft>
                <a:spcPts val="0"/>
              </a:spcAft>
              <a:buNone/>
            </a:pPr>
            <a:r>
              <a:t/>
            </a:r>
            <a:endParaRPr b="0" i="0" sz="1600" u="none" cap="none" strike="noStrike">
              <a:solidFill>
                <a:srgbClr val="0000AC"/>
              </a:solidFill>
              <a:latin typeface="Calibri"/>
              <a:ea typeface="Calibri"/>
              <a:cs typeface="Calibri"/>
              <a:sym typeface="Calibri"/>
            </a:endParaRPr>
          </a:p>
          <a:p>
            <a:pPr indent="-285750" lvl="0" marL="285750" marR="0" rtl="0" algn="l">
              <a:lnSpc>
                <a:spcPct val="103562"/>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Calibri"/>
                <a:ea typeface="Calibri"/>
                <a:cs typeface="Calibri"/>
                <a:sym typeface="Calibri"/>
              </a:rPr>
              <a:t>High rates of participant retention should be maintained throughout the study, and each site should strive for 100% retention. </a:t>
            </a:r>
            <a:endParaRPr/>
          </a:p>
          <a:p>
            <a:pPr indent="-285750" lvl="0" marL="285750" marR="0" rtl="0" algn="l">
              <a:lnSpc>
                <a:spcPct val="103562"/>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Calibri"/>
                <a:ea typeface="Calibri"/>
                <a:cs typeface="Calibri"/>
                <a:sym typeface="Calibri"/>
              </a:rPr>
              <a:t>Study site personnel must make every effort to complete each participant’s study visit within the allowable visit windows. </a:t>
            </a:r>
            <a:endParaRPr/>
          </a:p>
          <a:p>
            <a:pPr indent="-285750" lvl="0" marL="285750" marR="0" rtl="0" algn="l">
              <a:lnSpc>
                <a:spcPct val="103562"/>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Calibri"/>
                <a:ea typeface="Calibri"/>
                <a:cs typeface="Calibri"/>
                <a:sym typeface="Calibri"/>
              </a:rPr>
              <a:t>A study participant will be counted as retained when the mRS is obtained at 365 days post OHCA. </a:t>
            </a:r>
            <a:endParaRPr/>
          </a:p>
          <a:p>
            <a:pPr indent="0" lvl="0" marL="0" marR="0" rtl="0" algn="l">
              <a:lnSpc>
                <a:spcPct val="103562"/>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3562"/>
              </a:lnSpc>
              <a:spcBef>
                <a:spcPts val="0"/>
              </a:spcBef>
              <a:spcAft>
                <a:spcPts val="0"/>
              </a:spcAft>
              <a:buNone/>
            </a:pPr>
            <a:r>
              <a:rPr b="0" i="0" lang="en-US" sz="1600" u="none" cap="none" strike="noStrike">
                <a:solidFill>
                  <a:srgbClr val="000000"/>
                </a:solidFill>
                <a:latin typeface="Calibri"/>
                <a:ea typeface="Calibri"/>
                <a:cs typeface="Calibri"/>
                <a:sym typeface="Calibri"/>
              </a:rPr>
              <a:t>-POSTICECAP Outcomes MoP</a:t>
            </a:r>
            <a:endParaRPr b="0" i="0" sz="16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898" name="Google Shape;898;g3e0bc0d6b01_7_75"/>
          <p:cNvSpPr txBox="1"/>
          <p:nvPr/>
        </p:nvSpPr>
        <p:spPr>
          <a:xfrm>
            <a:off x="6896756" y="3609030"/>
            <a:ext cx="4418849" cy="1600438"/>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u="none" cap="none" strike="noStrike">
                <a:solidFill>
                  <a:schemeClr val="dk1"/>
                </a:solidFill>
                <a:highlight>
                  <a:srgbClr val="FFFFFF"/>
                </a:highlight>
                <a:latin typeface="Calibri"/>
                <a:ea typeface="Calibri"/>
                <a:cs typeface="Calibri"/>
                <a:sym typeface="Calibri"/>
              </a:rPr>
              <a:t>Content:</a:t>
            </a:r>
            <a:endParaRPr/>
          </a:p>
          <a:p>
            <a:pPr indent="0" lvl="0" marL="0" marR="0" rtl="0" algn="l">
              <a:spcBef>
                <a:spcPts val="0"/>
              </a:spcBef>
              <a:spcAft>
                <a:spcPts val="0"/>
              </a:spcAft>
              <a:buNone/>
            </a:pPr>
            <a:r>
              <a:rPr lang="en-US" sz="1600" u="sng">
                <a:solidFill>
                  <a:schemeClr val="hlink"/>
                </a:solidFill>
                <a:highlight>
                  <a:srgbClr val="FFFFFF"/>
                </a:highlight>
                <a:latin typeface="Calibri"/>
                <a:ea typeface="Calibri"/>
                <a:cs typeface="Calibri"/>
                <a:sym typeface="Calibri"/>
                <a:hlinkClick r:id="rId4"/>
              </a:rPr>
              <a:t>https://www.linkedin.com/in/ladyglaucomflecken/</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"Patients survive. So do the people who love them."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~Kristin Flanary, aka Lady Glaucomflecken</a:t>
            </a:r>
            <a:endParaRPr sz="1600">
              <a:solidFill>
                <a:schemeClr val="dk1"/>
              </a:solidFill>
              <a:latin typeface="Calibri"/>
              <a:ea typeface="Calibri"/>
              <a:cs typeface="Calibri"/>
              <a:sym typeface="Calibri"/>
            </a:endParaRPr>
          </a:p>
        </p:txBody>
      </p:sp>
      <p:sp>
        <p:nvSpPr>
          <p:cNvPr id="899" name="Google Shape;899;g3e0bc0d6b01_7_75"/>
          <p:cNvSpPr txBox="1"/>
          <p:nvPr/>
        </p:nvSpPr>
        <p:spPr>
          <a:xfrm>
            <a:off x="6950827" y="5343688"/>
            <a:ext cx="4356652"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Anne Ellison BS, CCRP</a:t>
            </a:r>
            <a:endParaRPr/>
          </a:p>
          <a:p>
            <a:pPr indent="0" lvl="0" marL="0" marR="0" rtl="0" algn="ctr">
              <a:spcBef>
                <a:spcPts val="0"/>
              </a:spcBef>
              <a:spcAft>
                <a:spcPts val="0"/>
              </a:spcAft>
              <a:buNone/>
            </a:pPr>
            <a:r>
              <a:rPr i="1" lang="en-US" sz="1600">
                <a:solidFill>
                  <a:schemeClr val="dk1"/>
                </a:solidFill>
                <a:highlight>
                  <a:srgbClr val="FFFFFF"/>
                </a:highlight>
                <a:latin typeface="Calibri"/>
                <a:ea typeface="Calibri"/>
                <a:cs typeface="Calibri"/>
                <a:sym typeface="Calibri"/>
              </a:rPr>
              <a:t>Research Coordinator, Emergency Medicine </a:t>
            </a:r>
            <a:endParaRPr i="1" sz="1600">
              <a:solidFill>
                <a:schemeClr val="dk1"/>
              </a:solidFill>
              <a:latin typeface="Arial"/>
              <a:ea typeface="Arial"/>
              <a:cs typeface="Arial"/>
              <a:sym typeface="Arial"/>
            </a:endParaRPr>
          </a:p>
          <a:p>
            <a:pPr indent="0" lvl="0" marL="0" marR="0" rtl="0" algn="ctr">
              <a:spcBef>
                <a:spcPts val="0"/>
              </a:spcBef>
              <a:spcAft>
                <a:spcPts val="0"/>
              </a:spcAft>
              <a:buNone/>
            </a:pPr>
            <a:r>
              <a:rPr lang="en-US" sz="1800" u="sng">
                <a:solidFill>
                  <a:schemeClr val="hlink"/>
                </a:solidFill>
                <a:latin typeface="Arial"/>
                <a:ea typeface="Arial"/>
                <a:cs typeface="Arial"/>
                <a:sym typeface="Arial"/>
                <a:hlinkClick r:id="rId5"/>
              </a:rPr>
              <a:t>ELLISANN@upstate.edu</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315-651-2119</a:t>
            </a:r>
            <a:endParaRPr sz="1800">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g3dfddcc9ab6_2_0"/>
          <p:cNvSpPr txBox="1"/>
          <p:nvPr>
            <p:ph type="title"/>
          </p:nvPr>
        </p:nvSpPr>
        <p:spPr>
          <a:xfrm>
            <a:off x="838200" y="619400"/>
            <a:ext cx="7980900" cy="1071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Retention Best Practices - Yale</a:t>
            </a:r>
            <a:endParaRPr>
              <a:solidFill>
                <a:schemeClr val="dk1"/>
              </a:solidFill>
            </a:endParaRPr>
          </a:p>
        </p:txBody>
      </p:sp>
      <p:sp>
        <p:nvSpPr>
          <p:cNvPr id="906" name="Google Shape;906;g3dfddcc9ab6_2_0"/>
          <p:cNvSpPr txBox="1"/>
          <p:nvPr>
            <p:ph idx="1" type="body"/>
          </p:nvPr>
        </p:nvSpPr>
        <p:spPr>
          <a:xfrm>
            <a:off x="838200" y="2361450"/>
            <a:ext cx="5181600" cy="3203100"/>
          </a:xfrm>
          <a:prstGeom prst="rect">
            <a:avLst/>
          </a:prstGeom>
          <a:ln cap="flat" cmpd="sng" w="1905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349250" lvl="0" marL="457200" rtl="0" algn="l">
              <a:lnSpc>
                <a:spcPct val="150000"/>
              </a:lnSpc>
              <a:spcBef>
                <a:spcPts val="1100"/>
              </a:spcBef>
              <a:spcAft>
                <a:spcPts val="0"/>
              </a:spcAft>
              <a:buClr>
                <a:srgbClr val="212121"/>
              </a:buClr>
              <a:buSzPts val="1900"/>
              <a:buChar char="❏"/>
            </a:pPr>
            <a:r>
              <a:rPr lang="en-US">
                <a:solidFill>
                  <a:srgbClr val="212121"/>
                </a:solidFill>
              </a:rPr>
              <a:t>Be flexible, reach out early</a:t>
            </a:r>
            <a:endParaRPr>
              <a:solidFill>
                <a:srgbClr val="212121"/>
              </a:solidFill>
            </a:endParaRPr>
          </a:p>
          <a:p>
            <a:pPr indent="-349250" lvl="0" marL="457200" rtl="0" algn="l">
              <a:lnSpc>
                <a:spcPct val="150000"/>
              </a:lnSpc>
              <a:spcBef>
                <a:spcPts val="0"/>
              </a:spcBef>
              <a:spcAft>
                <a:spcPts val="0"/>
              </a:spcAft>
              <a:buClr>
                <a:srgbClr val="212121"/>
              </a:buClr>
              <a:buSzPts val="1900"/>
              <a:buChar char="❏"/>
            </a:pPr>
            <a:r>
              <a:rPr lang="en-US">
                <a:solidFill>
                  <a:srgbClr val="212121"/>
                </a:solidFill>
              </a:rPr>
              <a:t>Clear communication</a:t>
            </a:r>
            <a:endParaRPr>
              <a:solidFill>
                <a:srgbClr val="212121"/>
              </a:solidFill>
            </a:endParaRPr>
          </a:p>
          <a:p>
            <a:pPr indent="-349250" lvl="1" marL="914400" rtl="0" algn="l">
              <a:lnSpc>
                <a:spcPct val="150000"/>
              </a:lnSpc>
              <a:spcBef>
                <a:spcPts val="0"/>
              </a:spcBef>
              <a:spcAft>
                <a:spcPts val="0"/>
              </a:spcAft>
              <a:buClr>
                <a:srgbClr val="212121"/>
              </a:buClr>
              <a:buSzPts val="1900"/>
              <a:buChar char="❏"/>
            </a:pPr>
            <a:r>
              <a:rPr lang="en-US">
                <a:solidFill>
                  <a:srgbClr val="212121"/>
                </a:solidFill>
              </a:rPr>
              <a:t>What does commitment, compensation, etc. look like</a:t>
            </a:r>
            <a:endParaRPr>
              <a:solidFill>
                <a:srgbClr val="212121"/>
              </a:solidFill>
            </a:endParaRPr>
          </a:p>
          <a:p>
            <a:pPr indent="-349250" lvl="1" marL="914400" rtl="0" algn="l">
              <a:lnSpc>
                <a:spcPct val="150000"/>
              </a:lnSpc>
              <a:spcBef>
                <a:spcPts val="0"/>
              </a:spcBef>
              <a:spcAft>
                <a:spcPts val="0"/>
              </a:spcAft>
              <a:buClr>
                <a:srgbClr val="212121"/>
              </a:buClr>
              <a:buSzPts val="1900"/>
              <a:buChar char="❏"/>
            </a:pPr>
            <a:r>
              <a:rPr lang="en-US">
                <a:solidFill>
                  <a:srgbClr val="212121"/>
                </a:solidFill>
              </a:rPr>
              <a:t>Contact information</a:t>
            </a:r>
            <a:endParaRPr>
              <a:solidFill>
                <a:srgbClr val="212121"/>
              </a:solidFill>
            </a:endParaRPr>
          </a:p>
          <a:p>
            <a:pPr indent="-349250" lvl="0" marL="457200" rtl="0" algn="l">
              <a:lnSpc>
                <a:spcPct val="150000"/>
              </a:lnSpc>
              <a:spcBef>
                <a:spcPts val="0"/>
              </a:spcBef>
              <a:spcAft>
                <a:spcPts val="0"/>
              </a:spcAft>
              <a:buClr>
                <a:srgbClr val="212121"/>
              </a:buClr>
              <a:buSzPts val="1900"/>
              <a:buChar char="❏"/>
            </a:pPr>
            <a:r>
              <a:rPr lang="en-US">
                <a:solidFill>
                  <a:srgbClr val="212121"/>
                </a:solidFill>
              </a:rPr>
              <a:t>Engage with family/LAR</a:t>
            </a:r>
            <a:endParaRPr>
              <a:solidFill>
                <a:srgbClr val="212121"/>
              </a:solidFill>
            </a:endParaRPr>
          </a:p>
        </p:txBody>
      </p:sp>
      <p:sp>
        <p:nvSpPr>
          <p:cNvPr id="907" name="Google Shape;907;g3dfddcc9ab6_2_0"/>
          <p:cNvSpPr txBox="1"/>
          <p:nvPr>
            <p:ph idx="2" type="body"/>
          </p:nvPr>
        </p:nvSpPr>
        <p:spPr>
          <a:xfrm>
            <a:off x="6172200" y="2361450"/>
            <a:ext cx="5181600" cy="3203100"/>
          </a:xfrm>
          <a:prstGeom prst="rect">
            <a:avLst/>
          </a:prstGeom>
          <a:solidFill>
            <a:schemeClr val="dk1"/>
          </a:solidFill>
        </p:spPr>
        <p:txBody>
          <a:bodyPr anchorCtr="0" anchor="ctr" bIns="45700" lIns="91425" spcFirstLastPara="1" rIns="91425" wrap="square" tIns="45700">
            <a:normAutofit/>
          </a:bodyPr>
          <a:lstStyle/>
          <a:p>
            <a:pPr indent="0" lvl="0" marL="0" rtl="0" algn="ctr">
              <a:spcBef>
                <a:spcPts val="1100"/>
              </a:spcBef>
              <a:spcAft>
                <a:spcPts val="0"/>
              </a:spcAft>
              <a:buNone/>
            </a:pPr>
            <a:r>
              <a:rPr lang="en-US">
                <a:solidFill>
                  <a:schemeClr val="lt1"/>
                </a:solidFill>
              </a:rPr>
              <a:t>Feel free to reach out!</a:t>
            </a:r>
            <a:endParaRPr>
              <a:solidFill>
                <a:schemeClr val="lt1"/>
              </a:solidFill>
            </a:endParaRPr>
          </a:p>
          <a:p>
            <a:pPr indent="0" lvl="0" marL="0" rtl="0" algn="ctr">
              <a:spcBef>
                <a:spcPts val="1100"/>
              </a:spcBef>
              <a:spcAft>
                <a:spcPts val="0"/>
              </a:spcAft>
              <a:buNone/>
            </a:pPr>
            <a:r>
              <a:t/>
            </a:r>
            <a:endParaRPr>
              <a:solidFill>
                <a:schemeClr val="lt1"/>
              </a:solidFill>
            </a:endParaRPr>
          </a:p>
          <a:p>
            <a:pPr indent="0" lvl="0" marL="0" rtl="0" algn="ctr">
              <a:spcBef>
                <a:spcPts val="1100"/>
              </a:spcBef>
              <a:spcAft>
                <a:spcPts val="0"/>
              </a:spcAft>
              <a:buNone/>
            </a:pPr>
            <a:r>
              <a:rPr lang="en-US">
                <a:solidFill>
                  <a:schemeClr val="lt1"/>
                </a:solidFill>
              </a:rPr>
              <a:t>Kathryn Meehl</a:t>
            </a:r>
            <a:endParaRPr>
              <a:solidFill>
                <a:schemeClr val="lt1"/>
              </a:solidFill>
            </a:endParaRPr>
          </a:p>
          <a:p>
            <a:pPr indent="0" lvl="0" marL="0" rtl="0" algn="ctr">
              <a:spcBef>
                <a:spcPts val="1100"/>
              </a:spcBef>
              <a:spcAft>
                <a:spcPts val="0"/>
              </a:spcAft>
              <a:buNone/>
            </a:pPr>
            <a:r>
              <a:rPr lang="en-US" u="sng">
                <a:solidFill>
                  <a:schemeClr val="lt1"/>
                </a:solidFill>
                <a:hlinkClick r:id="rId3">
                  <a:extLst>
                    <a:ext uri="{A12FA001-AC4F-418D-AE19-62706E023703}">
                      <ahyp:hlinkClr val="tx"/>
                    </a:ext>
                  </a:extLst>
                </a:hlinkClick>
              </a:rPr>
              <a:t>kathryn.meehl@yale.edu</a:t>
            </a:r>
            <a:endParaRPr>
              <a:solidFill>
                <a:schemeClr val="lt1"/>
              </a:solidFill>
            </a:endParaRPr>
          </a:p>
          <a:p>
            <a:pPr indent="0" lvl="0" marL="0" rtl="0" algn="ctr">
              <a:spcBef>
                <a:spcPts val="1100"/>
              </a:spcBef>
              <a:spcAft>
                <a:spcPts val="0"/>
              </a:spcAft>
              <a:buNone/>
            </a:pPr>
            <a:r>
              <a:rPr lang="en-US">
                <a:solidFill>
                  <a:schemeClr val="lt1"/>
                </a:solidFill>
              </a:rPr>
              <a:t>910-228-9587</a:t>
            </a:r>
            <a:endParaRPr/>
          </a:p>
        </p:txBody>
      </p:sp>
      <p:pic>
        <p:nvPicPr>
          <p:cNvPr id="908" name="Google Shape;908;g3dfddcc9ab6_2_0"/>
          <p:cNvPicPr preferRelativeResize="0"/>
          <p:nvPr/>
        </p:nvPicPr>
        <p:blipFill>
          <a:blip r:embed="rId4">
            <a:alphaModFix/>
          </a:blip>
          <a:stretch>
            <a:fillRect/>
          </a:stretch>
        </p:blipFill>
        <p:spPr>
          <a:xfrm>
            <a:off x="8936125" y="619387"/>
            <a:ext cx="1491175" cy="998875"/>
          </a:xfrm>
          <a:prstGeom prst="rect">
            <a:avLst/>
          </a:prstGeom>
          <a:noFill/>
          <a:ln cap="flat" cmpd="sng" w="19050">
            <a:solidFill>
              <a:schemeClr val="dk1"/>
            </a:solidFill>
            <a:prstDash val="solid"/>
            <a:round/>
            <a:headEnd len="sm" w="sm" type="none"/>
            <a:tailEnd len="sm" w="sm" type="none"/>
          </a:ln>
        </p:spPr>
      </p:pic>
      <p:pic>
        <p:nvPicPr>
          <p:cNvPr id="909" name="Google Shape;909;g3dfddcc9ab6_2_0"/>
          <p:cNvPicPr preferRelativeResize="0"/>
          <p:nvPr/>
        </p:nvPicPr>
        <p:blipFill>
          <a:blip r:embed="rId5">
            <a:alphaModFix/>
          </a:blip>
          <a:stretch>
            <a:fillRect/>
          </a:stretch>
        </p:blipFill>
        <p:spPr>
          <a:xfrm>
            <a:off x="10544331" y="619398"/>
            <a:ext cx="799893" cy="9988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3ddcafc9b37_5_5"/>
          <p:cNvSpPr txBox="1"/>
          <p:nvPr>
            <p:ph type="ctrTitle"/>
          </p:nvPr>
        </p:nvSpPr>
        <p:spPr>
          <a:xfrm>
            <a:off x="415600" y="504967"/>
            <a:ext cx="11360700" cy="1384800"/>
          </a:xfrm>
          <a:prstGeom prst="rect">
            <a:avLst/>
          </a:prstGeom>
        </p:spPr>
        <p:txBody>
          <a:bodyPr anchorCtr="0" anchor="b" bIns="121900" lIns="121900" spcFirstLastPara="1" rIns="121900" wrap="square" tIns="121900">
            <a:normAutofit fontScale="90000"/>
          </a:bodyPr>
          <a:lstStyle/>
          <a:p>
            <a:pPr indent="0" lvl="0" marL="0" rtl="0" algn="ctr">
              <a:spcBef>
                <a:spcPts val="0"/>
              </a:spcBef>
              <a:spcAft>
                <a:spcPts val="0"/>
              </a:spcAft>
              <a:buNone/>
            </a:pPr>
            <a:r>
              <a:rPr b="1" lang="en-US" sz="7200">
                <a:solidFill>
                  <a:srgbClr val="0C343D"/>
                </a:solidFill>
                <a:latin typeface="Raleway"/>
                <a:ea typeface="Raleway"/>
                <a:cs typeface="Raleway"/>
                <a:sym typeface="Raleway"/>
              </a:rPr>
              <a:t>Retention Best Practices</a:t>
            </a:r>
            <a:endParaRPr b="1" sz="7200">
              <a:solidFill>
                <a:srgbClr val="0C343D"/>
              </a:solidFill>
              <a:latin typeface="Raleway"/>
              <a:ea typeface="Raleway"/>
              <a:cs typeface="Raleway"/>
              <a:sym typeface="Raleway"/>
            </a:endParaRPr>
          </a:p>
          <a:p>
            <a:pPr indent="0" lvl="0" marL="0" rtl="0" algn="ctr">
              <a:spcBef>
                <a:spcPts val="0"/>
              </a:spcBef>
              <a:spcAft>
                <a:spcPts val="0"/>
              </a:spcAft>
              <a:buNone/>
            </a:pPr>
            <a:r>
              <a:rPr b="1" lang="en-US" sz="4200">
                <a:solidFill>
                  <a:srgbClr val="0C343D"/>
                </a:solidFill>
                <a:latin typeface="Raleway"/>
                <a:ea typeface="Raleway"/>
                <a:cs typeface="Raleway"/>
                <a:sym typeface="Raleway"/>
              </a:rPr>
              <a:t>ADVENTIST</a:t>
            </a:r>
            <a:endParaRPr b="1" sz="4200">
              <a:solidFill>
                <a:srgbClr val="0C343D"/>
              </a:solidFill>
              <a:latin typeface="Raleway"/>
              <a:ea typeface="Raleway"/>
              <a:cs typeface="Raleway"/>
              <a:sym typeface="Raleway"/>
            </a:endParaRPr>
          </a:p>
        </p:txBody>
      </p:sp>
      <p:sp>
        <p:nvSpPr>
          <p:cNvPr id="915" name="Google Shape;915;g3ddcafc9b37_5_5"/>
          <p:cNvSpPr txBox="1"/>
          <p:nvPr>
            <p:ph idx="1" type="subTitle"/>
          </p:nvPr>
        </p:nvSpPr>
        <p:spPr>
          <a:xfrm>
            <a:off x="0" y="1780598"/>
            <a:ext cx="11360700" cy="3519300"/>
          </a:xfrm>
          <a:prstGeom prst="rect">
            <a:avLst/>
          </a:prstGeom>
        </p:spPr>
        <p:txBody>
          <a:bodyPr anchorCtr="0" anchor="t" bIns="121900" lIns="121900" spcFirstLastPara="1" rIns="121900" wrap="square" tIns="121900">
            <a:normAutofit/>
          </a:bodyPr>
          <a:lstStyle/>
          <a:p>
            <a:pPr indent="-457200" lvl="0" marL="609600" rtl="0" algn="l">
              <a:spcBef>
                <a:spcPts val="0"/>
              </a:spcBef>
              <a:spcAft>
                <a:spcPts val="0"/>
              </a:spcAft>
              <a:buClr>
                <a:schemeClr val="dk1"/>
              </a:buClr>
              <a:buSzPts val="2400"/>
              <a:buChar char="❏"/>
            </a:pPr>
            <a:r>
              <a:rPr b="1" lang="en-US" sz="2400">
                <a:solidFill>
                  <a:schemeClr val="dk1"/>
                </a:solidFill>
              </a:rPr>
              <a:t>Compensation </a:t>
            </a:r>
            <a:endParaRPr b="1" sz="2400">
              <a:solidFill>
                <a:schemeClr val="dk1"/>
              </a:solidFill>
            </a:endParaRPr>
          </a:p>
          <a:p>
            <a:pPr indent="0" lvl="0" marL="609600" rtl="0" algn="l">
              <a:spcBef>
                <a:spcPts val="0"/>
              </a:spcBef>
              <a:spcAft>
                <a:spcPts val="0"/>
              </a:spcAft>
              <a:buNone/>
            </a:pPr>
            <a:r>
              <a:t/>
            </a:r>
            <a:endParaRPr b="1" sz="2400">
              <a:solidFill>
                <a:schemeClr val="dk1"/>
              </a:solidFill>
            </a:endParaRPr>
          </a:p>
          <a:p>
            <a:pPr indent="-457200" lvl="0" marL="609600" rtl="0" algn="l">
              <a:spcBef>
                <a:spcPts val="0"/>
              </a:spcBef>
              <a:spcAft>
                <a:spcPts val="0"/>
              </a:spcAft>
              <a:buClr>
                <a:schemeClr val="dk1"/>
              </a:buClr>
              <a:buSzPts val="2400"/>
              <a:buChar char="❏"/>
            </a:pPr>
            <a:r>
              <a:rPr b="1" lang="en-US" sz="2400">
                <a:solidFill>
                  <a:schemeClr val="dk1"/>
                </a:solidFill>
              </a:rPr>
              <a:t>Meet patient where they are</a:t>
            </a:r>
            <a:endParaRPr b="1" sz="2400">
              <a:solidFill>
                <a:schemeClr val="dk1"/>
              </a:solidFill>
            </a:endParaRPr>
          </a:p>
          <a:p>
            <a:pPr indent="0" lvl="0" marL="609600" rtl="0" algn="l">
              <a:spcBef>
                <a:spcPts val="0"/>
              </a:spcBef>
              <a:spcAft>
                <a:spcPts val="0"/>
              </a:spcAft>
              <a:buNone/>
            </a:pPr>
            <a:r>
              <a:t/>
            </a:r>
            <a:endParaRPr b="1" sz="2400">
              <a:solidFill>
                <a:schemeClr val="dk1"/>
              </a:solidFill>
            </a:endParaRPr>
          </a:p>
          <a:p>
            <a:pPr indent="-457200" lvl="0" marL="609600" rtl="0" algn="l">
              <a:spcBef>
                <a:spcPts val="0"/>
              </a:spcBef>
              <a:spcAft>
                <a:spcPts val="0"/>
              </a:spcAft>
              <a:buClr>
                <a:schemeClr val="dk1"/>
              </a:buClr>
              <a:buSzPts val="2400"/>
              <a:buChar char="❏"/>
            </a:pPr>
            <a:r>
              <a:rPr b="1" lang="en-US" sz="2400">
                <a:solidFill>
                  <a:schemeClr val="dk1"/>
                </a:solidFill>
              </a:rPr>
              <a:t>Emphasize benefit to others </a:t>
            </a:r>
            <a:endParaRPr b="1" sz="2400">
              <a:solidFill>
                <a:schemeClr val="dk1"/>
              </a:solidFill>
            </a:endParaRPr>
          </a:p>
          <a:p>
            <a:pPr indent="0" lvl="0" marL="609600" rtl="0" algn="l">
              <a:spcBef>
                <a:spcPts val="0"/>
              </a:spcBef>
              <a:spcAft>
                <a:spcPts val="0"/>
              </a:spcAft>
              <a:buNone/>
            </a:pPr>
            <a:r>
              <a:t/>
            </a:r>
            <a:endParaRPr b="1" sz="2400">
              <a:solidFill>
                <a:schemeClr val="dk1"/>
              </a:solidFill>
            </a:endParaRPr>
          </a:p>
          <a:p>
            <a:pPr indent="-457200" lvl="0" marL="609600" rtl="0" algn="l">
              <a:spcBef>
                <a:spcPts val="0"/>
              </a:spcBef>
              <a:spcAft>
                <a:spcPts val="0"/>
              </a:spcAft>
              <a:buClr>
                <a:schemeClr val="dk1"/>
              </a:buClr>
              <a:buSzPts val="2400"/>
              <a:buChar char="❏"/>
            </a:pPr>
            <a:r>
              <a:rPr b="1" lang="en-US" sz="2400">
                <a:solidFill>
                  <a:schemeClr val="dk1"/>
                </a:solidFill>
              </a:rPr>
              <a:t>Provide resources</a:t>
            </a:r>
            <a:endParaRPr b="1" sz="2400">
              <a:solidFill>
                <a:schemeClr val="dk1"/>
              </a:solidFill>
            </a:endParaRPr>
          </a:p>
        </p:txBody>
      </p:sp>
      <p:pic>
        <p:nvPicPr>
          <p:cNvPr descr="File:OHSU-RGB-4C-POS.png - Wikimedia Commons" id="916" name="Google Shape;916;g3ddcafc9b37_5_5"/>
          <p:cNvPicPr preferRelativeResize="0"/>
          <p:nvPr/>
        </p:nvPicPr>
        <p:blipFill>
          <a:blip r:embed="rId3">
            <a:alphaModFix/>
          </a:blip>
          <a:stretch>
            <a:fillRect/>
          </a:stretch>
        </p:blipFill>
        <p:spPr>
          <a:xfrm>
            <a:off x="11205025" y="119100"/>
            <a:ext cx="764201" cy="1309473"/>
          </a:xfrm>
          <a:prstGeom prst="rect">
            <a:avLst/>
          </a:prstGeom>
          <a:noFill/>
          <a:ln>
            <a:noFill/>
          </a:ln>
        </p:spPr>
      </p:pic>
      <p:sp>
        <p:nvSpPr>
          <p:cNvPr id="917" name="Google Shape;917;g3ddcafc9b37_5_5"/>
          <p:cNvSpPr txBox="1"/>
          <p:nvPr/>
        </p:nvSpPr>
        <p:spPr>
          <a:xfrm>
            <a:off x="0" y="4644775"/>
            <a:ext cx="12192000" cy="22134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lt1"/>
              </a:solidFill>
            </a:endParaRPr>
          </a:p>
          <a:p>
            <a:pPr indent="0" lvl="0" marL="0" rtl="0" algn="l">
              <a:spcBef>
                <a:spcPts val="0"/>
              </a:spcBef>
              <a:spcAft>
                <a:spcPts val="0"/>
              </a:spcAft>
              <a:buNone/>
            </a:pPr>
            <a:r>
              <a:rPr lang="en-US" sz="2100">
                <a:solidFill>
                  <a:schemeClr val="lt1"/>
                </a:solidFill>
              </a:rPr>
              <a:t>Dalton Wesemann, MPH</a:t>
            </a:r>
            <a:endParaRPr sz="2100">
              <a:solidFill>
                <a:schemeClr val="lt1"/>
              </a:solidFill>
            </a:endParaRPr>
          </a:p>
          <a:p>
            <a:pPr indent="0" lvl="0" marL="0" rtl="0" algn="l">
              <a:spcBef>
                <a:spcPts val="0"/>
              </a:spcBef>
              <a:spcAft>
                <a:spcPts val="0"/>
              </a:spcAft>
              <a:buNone/>
            </a:pPr>
            <a:r>
              <a:t/>
            </a:r>
            <a:endParaRPr sz="2100">
              <a:solidFill>
                <a:schemeClr val="lt1"/>
              </a:solidFill>
            </a:endParaRPr>
          </a:p>
          <a:p>
            <a:pPr indent="0" lvl="0" marL="0" rtl="0" algn="l">
              <a:spcBef>
                <a:spcPts val="0"/>
              </a:spcBef>
              <a:spcAft>
                <a:spcPts val="0"/>
              </a:spcAft>
              <a:buNone/>
            </a:pPr>
            <a:r>
              <a:rPr lang="en-US" sz="2100">
                <a:solidFill>
                  <a:schemeClr val="lt1"/>
                </a:solidFill>
              </a:rPr>
              <a:t>Contact: </a:t>
            </a:r>
            <a:r>
              <a:rPr lang="en-US" sz="2100">
                <a:solidFill>
                  <a:schemeClr val="lt1"/>
                </a:solidFill>
              </a:rPr>
              <a:t>cprem@ohsu.edu</a:t>
            </a:r>
            <a:endParaRPr sz="2100">
              <a:solidFill>
                <a:schemeClr val="lt1"/>
              </a:solidFill>
            </a:endParaRPr>
          </a:p>
          <a:p>
            <a:pPr indent="0" lvl="0" marL="0" rtl="0" algn="l">
              <a:spcBef>
                <a:spcPts val="0"/>
              </a:spcBef>
              <a:spcAft>
                <a:spcPts val="0"/>
              </a:spcAft>
              <a:buNone/>
            </a:pPr>
            <a:r>
              <a:t/>
            </a:r>
            <a:endParaRPr sz="2100">
              <a:solidFill>
                <a:schemeClr val="lt1"/>
              </a:solidFill>
            </a:endParaRPr>
          </a:p>
          <a:p>
            <a:pPr indent="0" lvl="0" marL="0" rtl="0" algn="l">
              <a:spcBef>
                <a:spcPts val="0"/>
              </a:spcBef>
              <a:spcAft>
                <a:spcPts val="0"/>
              </a:spcAft>
              <a:buNone/>
            </a:pPr>
            <a:r>
              <a:rPr lang="en-US" sz="2100">
                <a:solidFill>
                  <a:schemeClr val="lt1"/>
                </a:solidFill>
              </a:rPr>
              <a:t>Website: </a:t>
            </a:r>
            <a:r>
              <a:rPr lang="en-US" sz="2100" u="sng">
                <a:solidFill>
                  <a:schemeClr val="lt1"/>
                </a:solidFill>
                <a:hlinkClick r:id="rId4">
                  <a:extLst>
                    <a:ext uri="{A12FA001-AC4F-418D-AE19-62706E023703}">
                      <ahyp:hlinkClr val="tx"/>
                    </a:ext>
                  </a:extLst>
                </a:hlinkClick>
              </a:rPr>
              <a:t>Center for Policy and Research in Emergency Medicine </a:t>
            </a:r>
            <a:endParaRPr sz="2100">
              <a:solidFill>
                <a:schemeClr val="lt1"/>
              </a:solidFill>
            </a:endParaRPr>
          </a:p>
          <a:p>
            <a:pPr indent="0" lvl="0" marL="0" rtl="0" algn="l">
              <a:spcBef>
                <a:spcPts val="0"/>
              </a:spcBef>
              <a:spcAft>
                <a:spcPts val="0"/>
              </a:spcAft>
              <a:buClr>
                <a:schemeClr val="dk2"/>
              </a:buClr>
              <a:buSzPts val="1100"/>
              <a:buFont typeface="Arial"/>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p:txBody>
      </p:sp>
      <p:pic>
        <p:nvPicPr>
          <p:cNvPr id="918" name="Google Shape;918;g3ddcafc9b37_5_5" title="Untitled design.png"/>
          <p:cNvPicPr preferRelativeResize="0"/>
          <p:nvPr/>
        </p:nvPicPr>
        <p:blipFill>
          <a:blip r:embed="rId5">
            <a:alphaModFix/>
          </a:blip>
          <a:stretch>
            <a:fillRect/>
          </a:stretch>
        </p:blipFill>
        <p:spPr>
          <a:xfrm>
            <a:off x="10159950" y="4846825"/>
            <a:ext cx="1809275" cy="1809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8"/>
          <p:cNvSpPr txBox="1"/>
          <p:nvPr>
            <p:ph type="title"/>
          </p:nvPr>
        </p:nvSpPr>
        <p:spPr>
          <a:xfrm>
            <a:off x="647833" y="2286000"/>
            <a:ext cx="10911600" cy="10476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002060"/>
              </a:buClr>
              <a:buSzPts val="3600"/>
              <a:buFont typeface="Play"/>
              <a:buNone/>
            </a:pPr>
            <a:r>
              <a:rPr b="1" lang="en-US" sz="5400">
                <a:solidFill>
                  <a:srgbClr val="002060"/>
                </a:solidFill>
                <a:latin typeface="Arial"/>
                <a:ea typeface="Arial"/>
                <a:cs typeface="Arial"/>
                <a:sym typeface="Arial"/>
              </a:rPr>
              <a:t>Open Q&amp;A</a:t>
            </a:r>
            <a:endParaRPr b="1" sz="5400">
              <a:solidFill>
                <a:srgbClr val="002060"/>
              </a:solidFill>
              <a:latin typeface="Arial"/>
              <a:ea typeface="Arial"/>
              <a:cs typeface="Arial"/>
              <a:sym typeface="Arial"/>
            </a:endParaRPr>
          </a:p>
        </p:txBody>
      </p:sp>
      <p:pic>
        <p:nvPicPr>
          <p:cNvPr id="924" name="Google Shape;924;p18"/>
          <p:cNvPicPr preferRelativeResize="0"/>
          <p:nvPr/>
        </p:nvPicPr>
        <p:blipFill rotWithShape="1">
          <a:blip r:embed="rId3">
            <a:alphaModFix/>
          </a:blip>
          <a:srcRect b="0" l="0" r="0" t="0"/>
          <a:stretch/>
        </p:blipFill>
        <p:spPr>
          <a:xfrm>
            <a:off x="9377916" y="86675"/>
            <a:ext cx="2681768" cy="1620235"/>
          </a:xfrm>
          <a:prstGeom prst="rect">
            <a:avLst/>
          </a:prstGeom>
          <a:noFill/>
          <a:ln>
            <a:noFill/>
          </a:ln>
        </p:spPr>
      </p:pic>
      <p:sp>
        <p:nvSpPr>
          <p:cNvPr id="925" name="Google Shape;925;p18"/>
          <p:cNvSpPr txBox="1"/>
          <p:nvPr/>
        </p:nvSpPr>
        <p:spPr>
          <a:xfrm>
            <a:off x="647822" y="3728025"/>
            <a:ext cx="10911600" cy="129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Natalie Fisher, Nicholas Pek, Sarah Wells, Sachin Agarwal, Clifton Callaway</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100"/>
              <a:buFont typeface="Arial"/>
              <a:buNone/>
            </a:pPr>
            <a:r>
              <a:rPr b="0" i="0" lang="en-US" sz="2400" u="none" cap="none" strike="noStrike">
                <a:solidFill>
                  <a:schemeClr val="lt1"/>
                </a:solidFill>
                <a:latin typeface="Arial"/>
                <a:ea typeface="Arial"/>
                <a:cs typeface="Arial"/>
                <a:sym typeface="Arial"/>
              </a:rPr>
              <a:t>For clarifications, contact: POST-ICECAP-contact@umich.edu</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g3e0bc0d6b01_29_7" title="Screenshot 2026-05-11 at 12.29.52.png"/>
          <p:cNvPicPr preferRelativeResize="0"/>
          <p:nvPr/>
        </p:nvPicPr>
        <p:blipFill rotWithShape="1">
          <a:blip r:embed="rId3">
            <a:alphaModFix/>
          </a:blip>
          <a:srcRect b="29589" l="0" r="0" t="17751"/>
          <a:stretch/>
        </p:blipFill>
        <p:spPr>
          <a:xfrm>
            <a:off x="1103775" y="3009025"/>
            <a:ext cx="5160526" cy="3501575"/>
          </a:xfrm>
          <a:prstGeom prst="rect">
            <a:avLst/>
          </a:prstGeom>
          <a:noFill/>
          <a:ln>
            <a:noFill/>
          </a:ln>
        </p:spPr>
      </p:pic>
      <p:pic>
        <p:nvPicPr>
          <p:cNvPr id="432" name="Google Shape;432;g3e0bc0d6b01_29_7" title="Screenshot 2026-05-11 at 12.30.09.png"/>
          <p:cNvPicPr preferRelativeResize="0"/>
          <p:nvPr/>
        </p:nvPicPr>
        <p:blipFill rotWithShape="1">
          <a:blip r:embed="rId4">
            <a:alphaModFix/>
          </a:blip>
          <a:srcRect b="23622" l="10567" r="7075" t="24529"/>
          <a:stretch/>
        </p:blipFill>
        <p:spPr>
          <a:xfrm>
            <a:off x="6200725" y="3009025"/>
            <a:ext cx="4887525" cy="3501575"/>
          </a:xfrm>
          <a:prstGeom prst="rect">
            <a:avLst/>
          </a:prstGeom>
          <a:noFill/>
          <a:ln>
            <a:noFill/>
          </a:ln>
        </p:spPr>
      </p:pic>
      <p:sp>
        <p:nvSpPr>
          <p:cNvPr id="433" name="Google Shape;433;g3e0bc0d6b01_29_7"/>
          <p:cNvSpPr txBox="1"/>
          <p:nvPr/>
        </p:nvSpPr>
        <p:spPr>
          <a:xfrm>
            <a:off x="8916150" y="6510600"/>
            <a:ext cx="3243000" cy="402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sz="1200">
                <a:solidFill>
                  <a:schemeClr val="dk1"/>
                </a:solidFill>
              </a:rPr>
              <a:t>Shared with patient permission.</a:t>
            </a:r>
            <a:endParaRPr i="1" sz="1200">
              <a:solidFill>
                <a:schemeClr val="dk1"/>
              </a:solidFill>
            </a:endParaRPr>
          </a:p>
        </p:txBody>
      </p:sp>
      <p:pic>
        <p:nvPicPr>
          <p:cNvPr id="434" name="Google Shape;434;g3e0bc0d6b01_29_7" title="Screenshot 2026-05-11 at 12.34.46.png"/>
          <p:cNvPicPr preferRelativeResize="0"/>
          <p:nvPr/>
        </p:nvPicPr>
        <p:blipFill>
          <a:blip r:embed="rId5">
            <a:alphaModFix/>
          </a:blip>
          <a:stretch>
            <a:fillRect/>
          </a:stretch>
        </p:blipFill>
        <p:spPr>
          <a:xfrm>
            <a:off x="1103763" y="108250"/>
            <a:ext cx="9984476" cy="2900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e7dbae7c45_0_32"/>
          <p:cNvSpPr txBox="1"/>
          <p:nvPr>
            <p:ph type="title"/>
          </p:nvPr>
        </p:nvSpPr>
        <p:spPr>
          <a:xfrm>
            <a:off x="360471" y="2286000"/>
            <a:ext cx="11338200" cy="1047600"/>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100000"/>
              </a:lnSpc>
              <a:spcBef>
                <a:spcPts val="0"/>
              </a:spcBef>
              <a:spcAft>
                <a:spcPts val="0"/>
              </a:spcAft>
              <a:buClr>
                <a:srgbClr val="002060"/>
              </a:buClr>
              <a:buSzPct val="89126"/>
              <a:buFont typeface="Arial"/>
              <a:buNone/>
            </a:pPr>
            <a:r>
              <a:rPr b="1" lang="en-US" sz="5984">
                <a:solidFill>
                  <a:srgbClr val="002060"/>
                </a:solidFill>
                <a:latin typeface="Arial"/>
                <a:ea typeface="Arial"/>
                <a:cs typeface="Arial"/>
                <a:sym typeface="Arial"/>
              </a:rPr>
              <a:t>Delayed Cognitive Recovery Case</a:t>
            </a:r>
            <a:r>
              <a:rPr b="1" lang="en-US" sz="5984">
                <a:solidFill>
                  <a:srgbClr val="002060"/>
                </a:solidFill>
                <a:latin typeface="Arial"/>
                <a:ea typeface="Arial"/>
                <a:cs typeface="Arial"/>
                <a:sym typeface="Arial"/>
              </a:rPr>
              <a:t> </a:t>
            </a:r>
            <a:endParaRPr b="1">
              <a:solidFill>
                <a:srgbClr val="002060"/>
              </a:solidFill>
              <a:latin typeface="Arial"/>
              <a:ea typeface="Arial"/>
              <a:cs typeface="Arial"/>
              <a:sym typeface="Arial"/>
            </a:endParaRPr>
          </a:p>
        </p:txBody>
      </p:sp>
      <p:pic>
        <p:nvPicPr>
          <p:cNvPr id="440" name="Google Shape;440;g3e7dbae7c45_0_32"/>
          <p:cNvPicPr preferRelativeResize="0"/>
          <p:nvPr/>
        </p:nvPicPr>
        <p:blipFill rotWithShape="1">
          <a:blip r:embed="rId3">
            <a:alphaModFix/>
          </a:blip>
          <a:srcRect b="0" l="0" r="0" t="0"/>
          <a:stretch/>
        </p:blipFill>
        <p:spPr>
          <a:xfrm>
            <a:off x="9377916" y="86675"/>
            <a:ext cx="2681768" cy="1620235"/>
          </a:xfrm>
          <a:prstGeom prst="rect">
            <a:avLst/>
          </a:prstGeom>
          <a:noFill/>
          <a:ln>
            <a:noFill/>
          </a:ln>
        </p:spPr>
      </p:pic>
      <p:sp>
        <p:nvSpPr>
          <p:cNvPr id="441" name="Google Shape;441;g3e7dbae7c45_0_32"/>
          <p:cNvSpPr txBox="1"/>
          <p:nvPr/>
        </p:nvSpPr>
        <p:spPr>
          <a:xfrm>
            <a:off x="647833" y="3728024"/>
            <a:ext cx="60945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lang="en-US" sz="1800">
                <a:solidFill>
                  <a:schemeClr val="lt1"/>
                </a:solidFill>
              </a:rPr>
              <a:t>Dr. Rachel Beekman</a:t>
            </a:r>
            <a:endParaRPr sz="1800">
              <a:solidFill>
                <a:schemeClr val="lt1"/>
              </a:solidFill>
            </a:endParaRPr>
          </a:p>
          <a:p>
            <a:pPr indent="0" lvl="0" marL="0" rtl="0" algn="l">
              <a:spcBef>
                <a:spcPts val="0"/>
              </a:spcBef>
              <a:spcAft>
                <a:spcPts val="0"/>
              </a:spcAft>
              <a:buClr>
                <a:schemeClr val="dk1"/>
              </a:buClr>
              <a:buSzPts val="1800"/>
              <a:buFont typeface="Arial"/>
              <a:buNone/>
            </a:pPr>
            <a:r>
              <a:rPr lang="en-US" sz="1800">
                <a:solidFill>
                  <a:schemeClr val="lt1"/>
                </a:solidFill>
              </a:rPr>
              <a:t>Yale New Haven Hospital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3e0bc0d6b01_23_75"/>
          <p:cNvSpPr txBox="1"/>
          <p:nvPr/>
        </p:nvSpPr>
        <p:spPr>
          <a:xfrm>
            <a:off x="90535" y="117695"/>
            <a:ext cx="1194152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chemeClr val="dk1"/>
                </a:solidFill>
                <a:latin typeface="Arial"/>
                <a:ea typeface="Arial"/>
                <a:cs typeface="Arial"/>
                <a:sym typeface="Arial"/>
              </a:rPr>
              <a:t>CASE DETAILS</a:t>
            </a:r>
            <a:endParaRPr/>
          </a:p>
        </p:txBody>
      </p:sp>
      <p:sp>
        <p:nvSpPr>
          <p:cNvPr id="447" name="Google Shape;447;g3e0bc0d6b01_23_75"/>
          <p:cNvSpPr txBox="1"/>
          <p:nvPr/>
        </p:nvSpPr>
        <p:spPr>
          <a:xfrm>
            <a:off x="380245" y="986826"/>
            <a:ext cx="11651810" cy="532453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58-year-old M with CAD, AF, COPD, OSA on CPAP who presented following OHCA.</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USOH when eating peanuts, wife heard him choking. When she got downstairs, he was blue and unresponsive.</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Wife provided bystander CPR. 911 arrived after 6 minutes. ROSC achieved at 16 minutes.</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Initial rhythm PEA</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Post-ROSC labs: pH 7.0, lactate 7.7, PvCO2 106</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FOUR score prior to intubation: 5 (brainstem 4, respiratory 1). Pupils 2mm and Npi 4 bilaterally.</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rCAST 13 (high end of moderate severity), PCAC 3 (ARDS secondary to aspiration)</a:t>
            </a:r>
            <a:endParaRPr/>
          </a:p>
          <a:p>
            <a:pPr indent="-215900" lvl="0" marL="3429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IVTM started, goal 33 °C achieved 2 hours after ED arrival.</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lum">
  <a:themeElements>
    <a:clrScheme name="Plum">
      <a:dk1>
        <a:srgbClr val="2C3464"/>
      </a:dk1>
      <a:lt1>
        <a:srgbClr val="FFFFFF"/>
      </a:lt1>
      <a:dk2>
        <a:srgbClr val="000000"/>
      </a:dk2>
      <a:lt2>
        <a:srgbClr val="7F7F7F"/>
      </a:lt2>
      <a:accent1>
        <a:srgbClr val="333333"/>
      </a:accent1>
      <a:accent2>
        <a:srgbClr val="2C3464"/>
      </a:accent2>
      <a:accent3>
        <a:srgbClr val="4B72B8"/>
      </a:accent3>
      <a:accent4>
        <a:srgbClr val="888888"/>
      </a:accent4>
      <a:accent5>
        <a:srgbClr val="6D9EEB"/>
      </a:accent5>
      <a:accent6>
        <a:srgbClr val="3C78D8"/>
      </a:accent6>
      <a:hlink>
        <a:srgbClr val="4B72B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2024-12-06T20:39:05Z</dcterms:created>
  <dc:creator>Rojas, Danielle A.</dc:creator>
</cp:coreProperties>
</file>