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D_F1CE904D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14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35742C-90CE-7DBB-A05D-F7528671C40F}" name="Bozeman, Nia" initials="NB" userId="S::nbozeman@med.umich.edu::1ecae913-77be-4a98-8d40-ede5d267a4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07"/>
    <p:restoredTop sz="96176"/>
  </p:normalViewPr>
  <p:slideViewPr>
    <p:cSldViewPr showGuides="1">
      <p:cViewPr varScale="1">
        <p:scale>
          <a:sx n="63" d="100"/>
          <a:sy n="63" d="100"/>
        </p:scale>
        <p:origin x="164" y="56"/>
      </p:cViewPr>
      <p:guideLst>
        <p:guide orient="horz" pos="4128"/>
        <p:guide pos="7296"/>
        <p:guide pos="1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modernComment_10D_F1CE90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51786B-1B08-4683-89D1-F02E2BEA9152}" authorId="{ED35742C-90CE-7DBB-A05D-F7528671C40F}" created="2026-03-02T19:41:54.918">
    <pc:sldMkLst xmlns:pc="http://schemas.microsoft.com/office/powerpoint/2013/main/command">
      <pc:docMk/>
      <pc:sldMk cId="4056846413" sldId="269"/>
    </pc:sldMkLst>
    <p188:txBody>
      <a:bodyPr/>
      <a:lstStyle/>
      <a:p>
        <a:r>
          <a:rPr lang="en-US"/>
          <a:t>Primary text for the social media ad was updated per Advarra’s request on page 3.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56FD-999A-6E4D-B7FC-BFD1FE7273F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C12D-7DF0-8F4E-91A0-2FE2AC38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B1FC6-BFF3-1A46-89EB-6DED0FE01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B1FC6-BFF3-1A46-89EB-6DED0FE01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B1FC6-BFF3-1A46-89EB-6DED0FE01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E4A9-C8FF-3B4F-A1CE-96C5E51A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34CC8-A3E2-C80B-A4D1-B64A83177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0F526-AB42-E4F6-0CB0-986558D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9FBF-A9E4-E090-30BF-38E30919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88D0-F1A9-DD62-39FE-D4BEE575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5C1A-FE1C-887F-4DED-33188A7D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13ECC-D906-648F-3F95-E804132BB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CAEE-D1A1-FA8D-147B-E546C74B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E1EC-F642-60EB-94D6-BE721861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7211C-28B6-538F-7A4B-3343FAC2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0FBB0-50CE-4970-6647-1272DD41F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14EA7-9634-02A5-D20C-88247A88B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8C34-C464-2B5D-70D0-A12DF337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89C9-C555-EE4B-741A-391084B8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229B-45B8-A576-7EB5-44644A78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C664-E713-826C-73DB-84DB15A2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6129-750B-54BD-FC91-DA81D092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1460-446B-2530-032D-76B8E863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D0DF-2525-3ECA-64E8-DDC65E3C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4132-B57A-CD5F-DC94-4FB6791F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4E7-86BD-23EC-46CF-9D35E54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9313-8C08-2B5F-8625-498AD34DB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2C67-C5DA-B3F7-47C8-ED4E7392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9D946-64DF-E11B-662B-2523F31F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8266-B333-282A-A5CE-52B5A1F4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84ED-3B4F-F063-66A9-EBF1883A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9214-5C97-65D5-13EE-6F86FF7B1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78473-3B01-F37C-D2BB-DE57E69F1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C0DD-25C2-2C49-F3F2-BEB0EF63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057EB-84CA-14AE-C17F-987C17AB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5845-AC61-1EBA-C0CD-263F62F3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2BD-E152-9947-C549-DD39C9B9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52107-AA84-52BC-97C0-C95C5D45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4879B-EC65-3760-4D71-EBD0581B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91A4A-F036-E8F9-B4DC-883BD171C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A39D7-9E78-04CB-82F5-FB6022AA9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B84AC-1FE0-4AED-7D2B-79D99163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EE43C-5354-71C8-673A-A9C54B86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8A5AE-8EA7-33A4-87BF-EAA45EE0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8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FAD6-51C2-9AC1-AEF8-AAF88903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71EB4-AF1B-D017-69CA-9ABEE13A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84244-D7A7-D836-4473-61E09618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48D98-9553-DD5A-FAEE-FC65A02A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7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5E64A-8361-1713-161B-F0D93BCC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C087F-8C95-2760-6DFC-3E08A142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AE1C2-5ED8-DCDB-748A-76087BD9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AF14-9A11-DBA1-11A8-350B2229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A8D9-7ABC-DB6C-DD25-53043120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30793-12EA-F699-BA1D-F4AF2D4D6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8AF2B-E4D5-4D2D-FCCB-697D78DF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C091B-B624-6D06-5EAB-037E23A4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6BF15-A204-4E48-7BC9-A6BCC058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E0B7-E031-3497-CC54-30ED7B3A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0353F-6AA1-3039-CCFB-17604FBC0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760E-4B13-E72D-9B99-B92B295E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EEA83-AEB6-7570-7AD0-EC360EB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8236-30C9-4668-8051-FD15C6E8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0715E-6141-BD27-4CD7-DB53C38A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6380D-5F40-A434-CC02-A87AF1BE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D40-4002-9A02-CDBC-7194DE42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36A1-7C31-55EB-F26A-DBA597ACE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E845-0E2B-2E4C-8E70-A784F6BE9F1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328A-6CC8-13B9-D4DD-9C973CA9E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BD7C-7551-0B12-2E17-25F9C066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B7AE-7DB6-8E48-ABE7-7768113E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0D_F1CE904D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9426CD-AC76-CC2D-282E-25B1E53586E4}"/>
              </a:ext>
            </a:extLst>
          </p:cNvPr>
          <p:cNvGrpSpPr/>
          <p:nvPr/>
        </p:nvGrpSpPr>
        <p:grpSpPr>
          <a:xfrm>
            <a:off x="8707806" y="1295400"/>
            <a:ext cx="2569794" cy="4247968"/>
            <a:chOff x="8548590" y="1295400"/>
            <a:chExt cx="2569794" cy="4247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91B592-E856-9DF2-3F06-D7EA9D7D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274" b="1274"/>
            <a:stretch/>
          </p:blipFill>
          <p:spPr>
            <a:xfrm>
              <a:off x="8576622" y="1371601"/>
              <a:ext cx="2527572" cy="41717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BF5CA9-8718-0772-30C2-B136F0EAB914}"/>
                </a:ext>
              </a:extLst>
            </p:cNvPr>
            <p:cNvSpPr/>
            <p:nvPr/>
          </p:nvSpPr>
          <p:spPr>
            <a:xfrm>
              <a:off x="8548590" y="1295400"/>
              <a:ext cx="2569794" cy="3971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63FB6-F5B4-9992-13F2-0C4AB9D0C33F}"/>
              </a:ext>
            </a:extLst>
          </p:cNvPr>
          <p:cNvGrpSpPr/>
          <p:nvPr/>
        </p:nvGrpSpPr>
        <p:grpSpPr>
          <a:xfrm>
            <a:off x="825577" y="1731732"/>
            <a:ext cx="6261023" cy="3373668"/>
            <a:chOff x="666361" y="1731732"/>
            <a:chExt cx="6261023" cy="33736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12271E-39C4-C1E8-820C-D125DE73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613603" y="1731732"/>
              <a:ext cx="3313781" cy="33736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4F3494-D1EB-881A-84F7-A5CF4CA7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87456" y="1752600"/>
              <a:ext cx="3315656" cy="33421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3DC073-3B21-D076-957C-783D3E447B33}"/>
                </a:ext>
              </a:extLst>
            </p:cNvPr>
            <p:cNvSpPr/>
            <p:nvPr/>
          </p:nvSpPr>
          <p:spPr>
            <a:xfrm>
              <a:off x="666361" y="1752600"/>
              <a:ext cx="3354953" cy="3527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92DB05-D21F-8CC0-0CAD-0553280B6458}"/>
              </a:ext>
            </a:extLst>
          </p:cNvPr>
          <p:cNvCxnSpPr>
            <a:cxnSpLocks/>
          </p:cNvCxnSpPr>
          <p:nvPr/>
        </p:nvCxnSpPr>
        <p:spPr>
          <a:xfrm>
            <a:off x="1828800" y="6400800"/>
            <a:ext cx="7106883" cy="0"/>
          </a:xfrm>
          <a:prstGeom prst="line">
            <a:avLst/>
          </a:prstGeom>
          <a:ln w="50800" cmpd="dbl">
            <a:solidFill>
              <a:srgbClr val="FF0000">
                <a:alpha val="2818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E76716-FBE9-2859-1969-4DA3AF6146CA}"/>
              </a:ext>
            </a:extLst>
          </p:cNvPr>
          <p:cNvSpPr txBox="1"/>
          <p:nvPr/>
        </p:nvSpPr>
        <p:spPr>
          <a:xfrm>
            <a:off x="821458" y="607727"/>
            <a:ext cx="6096000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1680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Ads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16802"/>
                  </a:prst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CBE17E-4273-307F-951E-E34A58E35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63" y="6073201"/>
            <a:ext cx="1362447" cy="63239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0F5F3-B0FA-1631-C2AB-165E0AEA4EBF}"/>
              </a:ext>
            </a:extLst>
          </p:cNvPr>
          <p:cNvGrpSpPr/>
          <p:nvPr/>
        </p:nvGrpSpPr>
        <p:grpSpPr>
          <a:xfrm>
            <a:off x="9090973" y="5996941"/>
            <a:ext cx="2861152" cy="861059"/>
            <a:chOff x="9232764" y="5910237"/>
            <a:chExt cx="2861152" cy="861059"/>
          </a:xfrm>
        </p:grpSpPr>
        <p:pic>
          <p:nvPicPr>
            <p:cNvPr id="23" name="Picture 22" descr="A yellow letter on a black background&#10;&#10;AI-generated content may be incorrect.">
              <a:extLst>
                <a:ext uri="{FF2B5EF4-FFF2-40B4-BE49-F238E27FC236}">
                  <a16:creationId xmlns:a16="http://schemas.microsoft.com/office/drawing/2014/main" id="{813AA177-B622-9529-60BE-2812961C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962" y="6096000"/>
              <a:ext cx="1133193" cy="675296"/>
            </a:xfrm>
            <a:prstGeom prst="rect">
              <a:avLst/>
            </a:prstGeom>
          </p:spPr>
        </p:pic>
        <p:pic>
          <p:nvPicPr>
            <p:cNvPr id="24" name="Picture 23" descr="A logo for a medical university&#10;&#10;AI-generated content may be incorrect.">
              <a:extLst>
                <a:ext uri="{FF2B5EF4-FFF2-40B4-BE49-F238E27FC236}">
                  <a16:creationId xmlns:a16="http://schemas.microsoft.com/office/drawing/2014/main" id="{9D33305A-1EB1-67AC-83D3-1872FE2F2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5910237"/>
              <a:ext cx="1121116" cy="746052"/>
            </a:xfrm>
            <a:prstGeom prst="rect">
              <a:avLst/>
            </a:prstGeom>
          </p:spPr>
        </p:pic>
        <p:pic>
          <p:nvPicPr>
            <p:cNvPr id="25" name="Picture 24" descr="A red and black logo&#10;&#10;AI-generated content may be incorrect.">
              <a:extLst>
                <a:ext uri="{FF2B5EF4-FFF2-40B4-BE49-F238E27FC236}">
                  <a16:creationId xmlns:a16="http://schemas.microsoft.com/office/drawing/2014/main" id="{2CC207EF-FCE0-1BC7-602D-3336FD8C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32764" y="5918276"/>
              <a:ext cx="749436" cy="72158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C92F04F-81EF-81B1-5001-E873BF39F382}"/>
              </a:ext>
            </a:extLst>
          </p:cNvPr>
          <p:cNvSpPr txBox="1"/>
          <p:nvPr/>
        </p:nvSpPr>
        <p:spPr>
          <a:xfrm>
            <a:off x="3301961" y="5348861"/>
            <a:ext cx="17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451DBC-AF73-D280-4E4E-DE10023AF2BB}"/>
              </a:ext>
            </a:extLst>
          </p:cNvPr>
          <p:cNvSpPr txBox="1"/>
          <p:nvPr/>
        </p:nvSpPr>
        <p:spPr>
          <a:xfrm>
            <a:off x="9139257" y="794631"/>
            <a:ext cx="17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AF93B-0F7F-2630-7021-38A0ACBBD22E}"/>
              </a:ext>
            </a:extLst>
          </p:cNvPr>
          <p:cNvSpPr txBox="1"/>
          <p:nvPr/>
        </p:nvSpPr>
        <p:spPr>
          <a:xfrm>
            <a:off x="6096000" y="5231249"/>
            <a:ext cx="2527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Primary text for the social media ad was updated per Advarra’s request on page 3. That language will be reflected in this ad</a:t>
            </a:r>
          </a:p>
        </p:txBody>
      </p:sp>
    </p:spTree>
    <p:extLst>
      <p:ext uri="{BB962C8B-B14F-4D97-AF65-F5344CB8AC3E}">
        <p14:creationId xmlns:p14="http://schemas.microsoft.com/office/powerpoint/2010/main" val="40568464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92DB05-D21F-8CC0-0CAD-0553280B6458}"/>
              </a:ext>
            </a:extLst>
          </p:cNvPr>
          <p:cNvCxnSpPr>
            <a:cxnSpLocks/>
          </p:cNvCxnSpPr>
          <p:nvPr/>
        </p:nvCxnSpPr>
        <p:spPr>
          <a:xfrm>
            <a:off x="1828800" y="6400800"/>
            <a:ext cx="7106883" cy="0"/>
          </a:xfrm>
          <a:prstGeom prst="line">
            <a:avLst/>
          </a:prstGeom>
          <a:ln w="50800" cmpd="dbl">
            <a:solidFill>
              <a:srgbClr val="FF0000">
                <a:alpha val="2818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FCBE17E-4273-307F-951E-E34A58E3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3" y="6073201"/>
            <a:ext cx="1362447" cy="63239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0F5F3-B0FA-1631-C2AB-165E0AEA4EBF}"/>
              </a:ext>
            </a:extLst>
          </p:cNvPr>
          <p:cNvGrpSpPr/>
          <p:nvPr/>
        </p:nvGrpSpPr>
        <p:grpSpPr>
          <a:xfrm>
            <a:off x="9090973" y="5996941"/>
            <a:ext cx="2861152" cy="861059"/>
            <a:chOff x="9232764" y="5910237"/>
            <a:chExt cx="2861152" cy="861059"/>
          </a:xfrm>
        </p:grpSpPr>
        <p:pic>
          <p:nvPicPr>
            <p:cNvPr id="23" name="Picture 22" descr="A yellow letter on a black background&#10;&#10;AI-generated content may be incorrect.">
              <a:extLst>
                <a:ext uri="{FF2B5EF4-FFF2-40B4-BE49-F238E27FC236}">
                  <a16:creationId xmlns:a16="http://schemas.microsoft.com/office/drawing/2014/main" id="{813AA177-B622-9529-60BE-2812961C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962" y="6096000"/>
              <a:ext cx="1133193" cy="675296"/>
            </a:xfrm>
            <a:prstGeom prst="rect">
              <a:avLst/>
            </a:prstGeom>
          </p:spPr>
        </p:pic>
        <p:pic>
          <p:nvPicPr>
            <p:cNvPr id="24" name="Picture 23" descr="A logo for a medical university&#10;&#10;AI-generated content may be incorrect.">
              <a:extLst>
                <a:ext uri="{FF2B5EF4-FFF2-40B4-BE49-F238E27FC236}">
                  <a16:creationId xmlns:a16="http://schemas.microsoft.com/office/drawing/2014/main" id="{9D33305A-1EB1-67AC-83D3-1872FE2F2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5910237"/>
              <a:ext cx="1121116" cy="746052"/>
            </a:xfrm>
            <a:prstGeom prst="rect">
              <a:avLst/>
            </a:prstGeom>
          </p:spPr>
        </p:pic>
        <p:pic>
          <p:nvPicPr>
            <p:cNvPr id="25" name="Picture 24" descr="A red and black logo&#10;&#10;AI-generated content may be incorrect.">
              <a:extLst>
                <a:ext uri="{FF2B5EF4-FFF2-40B4-BE49-F238E27FC236}">
                  <a16:creationId xmlns:a16="http://schemas.microsoft.com/office/drawing/2014/main" id="{2CC207EF-FCE0-1BC7-602D-3336FD8C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2764" y="5918276"/>
              <a:ext cx="749436" cy="72158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502FE8-B273-FE17-B693-75B24A99EB61}"/>
              </a:ext>
            </a:extLst>
          </p:cNvPr>
          <p:cNvSpPr txBox="1"/>
          <p:nvPr/>
        </p:nvSpPr>
        <p:spPr>
          <a:xfrm>
            <a:off x="2607923" y="332861"/>
            <a:ext cx="6976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Placement: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D5C12-EBCB-A0A6-C3FB-9DFABC17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144" y="2025126"/>
            <a:ext cx="2807746" cy="2807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F36F4-9B64-9A54-65B9-C2224D9E5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641" y="2113892"/>
            <a:ext cx="2630215" cy="26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5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92DB05-D21F-8CC0-0CAD-0553280B6458}"/>
              </a:ext>
            </a:extLst>
          </p:cNvPr>
          <p:cNvCxnSpPr>
            <a:cxnSpLocks/>
          </p:cNvCxnSpPr>
          <p:nvPr/>
        </p:nvCxnSpPr>
        <p:spPr>
          <a:xfrm>
            <a:off x="1828800" y="6400800"/>
            <a:ext cx="7106883" cy="0"/>
          </a:xfrm>
          <a:prstGeom prst="line">
            <a:avLst/>
          </a:prstGeom>
          <a:ln w="50800" cmpd="dbl">
            <a:solidFill>
              <a:srgbClr val="FF0000">
                <a:alpha val="2818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FCBE17E-4273-307F-951E-E34A58E3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3" y="6073201"/>
            <a:ext cx="1362447" cy="63239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0F5F3-B0FA-1631-C2AB-165E0AEA4EBF}"/>
              </a:ext>
            </a:extLst>
          </p:cNvPr>
          <p:cNvGrpSpPr/>
          <p:nvPr/>
        </p:nvGrpSpPr>
        <p:grpSpPr>
          <a:xfrm>
            <a:off x="9090973" y="5996941"/>
            <a:ext cx="2861152" cy="861059"/>
            <a:chOff x="9232764" y="5910237"/>
            <a:chExt cx="2861152" cy="861059"/>
          </a:xfrm>
        </p:grpSpPr>
        <p:pic>
          <p:nvPicPr>
            <p:cNvPr id="23" name="Picture 22" descr="A yellow letter on a black background&#10;&#10;AI-generated content may be incorrect.">
              <a:extLst>
                <a:ext uri="{FF2B5EF4-FFF2-40B4-BE49-F238E27FC236}">
                  <a16:creationId xmlns:a16="http://schemas.microsoft.com/office/drawing/2014/main" id="{813AA177-B622-9529-60BE-2812961C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962" y="6096000"/>
              <a:ext cx="1133193" cy="675296"/>
            </a:xfrm>
            <a:prstGeom prst="rect">
              <a:avLst/>
            </a:prstGeom>
          </p:spPr>
        </p:pic>
        <p:pic>
          <p:nvPicPr>
            <p:cNvPr id="24" name="Picture 23" descr="A logo for a medical university&#10;&#10;AI-generated content may be incorrect.">
              <a:extLst>
                <a:ext uri="{FF2B5EF4-FFF2-40B4-BE49-F238E27FC236}">
                  <a16:creationId xmlns:a16="http://schemas.microsoft.com/office/drawing/2014/main" id="{9D33305A-1EB1-67AC-83D3-1872FE2F2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5910237"/>
              <a:ext cx="1121116" cy="746052"/>
            </a:xfrm>
            <a:prstGeom prst="rect">
              <a:avLst/>
            </a:prstGeom>
          </p:spPr>
        </p:pic>
        <p:pic>
          <p:nvPicPr>
            <p:cNvPr id="25" name="Picture 24" descr="A red and black logo&#10;&#10;AI-generated content may be incorrect.">
              <a:extLst>
                <a:ext uri="{FF2B5EF4-FFF2-40B4-BE49-F238E27FC236}">
                  <a16:creationId xmlns:a16="http://schemas.microsoft.com/office/drawing/2014/main" id="{2CC207EF-FCE0-1BC7-602D-3336FD8C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2764" y="5918276"/>
              <a:ext cx="749436" cy="72158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87F5488-6DFC-B0DB-2082-21140893D44C}"/>
              </a:ext>
            </a:extLst>
          </p:cNvPr>
          <p:cNvSpPr txBox="1"/>
          <p:nvPr/>
        </p:nvSpPr>
        <p:spPr>
          <a:xfrm>
            <a:off x="3322257" y="365782"/>
            <a:ext cx="554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WINDSURFER Trial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Ad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3DBE5-7C2A-11A4-6BF0-7E1CD7410C73}"/>
              </a:ext>
            </a:extLst>
          </p:cNvPr>
          <p:cNvSpPr txBox="1"/>
          <p:nvPr/>
        </p:nvSpPr>
        <p:spPr>
          <a:xfrm>
            <a:off x="914400" y="1767464"/>
            <a:ext cx="1059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HEADLINE: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Life-Threatening Breathing Emergencies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DESCRIPTION: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about how the WINDSURFER study may affect you or someone you know.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TEXT: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WINDSURFER is a national research study to improve emergency care for adults with life-threatening breathing problems. Because this study involves emergency treatment, patients may be enrolled without informed consent at the time of the emergency.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2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9957</TotalTime>
  <Words>102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Bozeman, Nia</cp:lastModifiedBy>
  <cp:revision>80</cp:revision>
  <dcterms:created xsi:type="dcterms:W3CDTF">2023-01-09T21:45:03Z</dcterms:created>
  <dcterms:modified xsi:type="dcterms:W3CDTF">2026-03-02T19:45:29Z</dcterms:modified>
</cp:coreProperties>
</file>