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B4_992CBB13.xml" ContentType="application/vnd.ms-powerpoint.comments+xml"/>
  <Override PartName="/ppt/comments/modernComment_1BC_88D8431E.xml" ContentType="application/vnd.ms-powerpoint.comments+xml"/>
  <Override PartName="/ppt/comments/modernComment_1B3_A2939A0C.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sldIdLst>
    <p:sldId id="317" r:id="rId2"/>
    <p:sldId id="342" r:id="rId3"/>
    <p:sldId id="445" r:id="rId4"/>
    <p:sldId id="426" r:id="rId5"/>
    <p:sldId id="427" r:id="rId6"/>
    <p:sldId id="428" r:id="rId7"/>
    <p:sldId id="429" r:id="rId8"/>
    <p:sldId id="431" r:id="rId9"/>
    <p:sldId id="432" r:id="rId10"/>
    <p:sldId id="433" r:id="rId11"/>
    <p:sldId id="434" r:id="rId12"/>
    <p:sldId id="439" r:id="rId13"/>
    <p:sldId id="440" r:id="rId14"/>
    <p:sldId id="436" r:id="rId15"/>
    <p:sldId id="444" r:id="rId16"/>
    <p:sldId id="435" r:id="rId17"/>
    <p:sldId id="441" r:id="rId18"/>
    <p:sldId id="442" r:id="rId19"/>
    <p:sldId id="430"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A763E00-6566-4EFE-39F8-76A6589938C2}" name="Advarra - Annalisa Adams" initials="IRB-AA" userId="Advarra - Annalisa Adams" providerId="None"/>
  <p188:author id="{6139DF12-40B8-C0A3-AC7A-4986E299BB45}" name="Deneil Harney" initials="DH" userId="/rxz4/a5ZhbWdVVS6Poa8pJxXNPhRtIsWDEjqiB6zPc=" providerId="None"/>
  <p188:author id="{1E7F1546-48EC-BC69-C44E-0C3A1941BDC9}" name="Frey, Jennifer" initials="JJ" userId="S::frey25@osumc.edu::bfc05012-1388-42ff-809a-0d77bc00a86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95E231-5978-477D-BC66-3F6FF4E29136}" v="5" dt="2026-02-27T14:47:20.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358" autoAdjust="0"/>
  </p:normalViewPr>
  <p:slideViewPr>
    <p:cSldViewPr snapToGrid="0">
      <p:cViewPr varScale="1">
        <p:scale>
          <a:sx n="93" d="100"/>
          <a:sy n="93" d="100"/>
        </p:scale>
        <p:origin x="123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nry Wang" userId="ryE+WoQslNJ2hpzp5JTvh7iGhEQ62oDPMezx6K776Hg=" providerId="None" clId="Web-{EE95E231-5978-477D-BC66-3F6FF4E29136}"/>
    <pc:docChg chg="modSld">
      <pc:chgData name="Henry Wang" userId="ryE+WoQslNJ2hpzp5JTvh7iGhEQ62oDPMezx6K776Hg=" providerId="None" clId="Web-{EE95E231-5978-477D-BC66-3F6FF4E29136}" dt="2026-02-27T14:47:20.416" v="4" actId="20577"/>
      <pc:docMkLst>
        <pc:docMk/>
      </pc:docMkLst>
      <pc:sldChg chg="modSp">
        <pc:chgData name="Henry Wang" userId="ryE+WoQslNJ2hpzp5JTvh7iGhEQ62oDPMezx6K776Hg=" providerId="None" clId="Web-{EE95E231-5978-477D-BC66-3F6FF4E29136}" dt="2026-02-27T14:47:04.245" v="0" actId="20577"/>
        <pc:sldMkLst>
          <pc:docMk/>
          <pc:sldMk cId="2569845523" sldId="436"/>
        </pc:sldMkLst>
        <pc:spChg chg="mod">
          <ac:chgData name="Henry Wang" userId="ryE+WoQslNJ2hpzp5JTvh7iGhEQ62oDPMezx6K776Hg=" providerId="None" clId="Web-{EE95E231-5978-477D-BC66-3F6FF4E29136}" dt="2026-02-27T14:47:04.245" v="0" actId="20577"/>
          <ac:spMkLst>
            <pc:docMk/>
            <pc:sldMk cId="2569845523" sldId="436"/>
            <ac:spMk id="2" creationId="{C9CE957C-3DF5-FA15-E1F4-43CD7CCC9BE9}"/>
          </ac:spMkLst>
        </pc:spChg>
      </pc:sldChg>
      <pc:sldChg chg="modSp">
        <pc:chgData name="Henry Wang" userId="ryE+WoQslNJ2hpzp5JTvh7iGhEQ62oDPMezx6K776Hg=" providerId="None" clId="Web-{EE95E231-5978-477D-BC66-3F6FF4E29136}" dt="2026-02-27T14:47:20.416" v="4" actId="20577"/>
        <pc:sldMkLst>
          <pc:docMk/>
          <pc:sldMk cId="2295874334" sldId="444"/>
        </pc:sldMkLst>
        <pc:spChg chg="mod">
          <ac:chgData name="Henry Wang" userId="ryE+WoQslNJ2hpzp5JTvh7iGhEQ62oDPMezx6K776Hg=" providerId="None" clId="Web-{EE95E231-5978-477D-BC66-3F6FF4E29136}" dt="2026-02-27T14:47:20.416" v="4" actId="20577"/>
          <ac:spMkLst>
            <pc:docMk/>
            <pc:sldMk cId="2295874334" sldId="444"/>
            <ac:spMk id="2" creationId="{1760E1C0-FFB9-8094-D4D7-BEBF39EBB31F}"/>
          </ac:spMkLst>
        </pc:spChg>
      </pc:sldChg>
    </pc:docChg>
  </pc:docChgLst>
</pc:chgInfo>
</file>

<file path=ppt/comments/modernComment_1B3_A2939A0C.xml><?xml version="1.0" encoding="utf-8"?>
<p188:cmLst xmlns:a="http://schemas.openxmlformats.org/drawingml/2006/main" xmlns:r="http://schemas.openxmlformats.org/officeDocument/2006/relationships" xmlns:p188="http://schemas.microsoft.com/office/powerpoint/2018/8/main">
  <p188:cm id="{09B14176-4EB0-4344-BFB9-FA508AEDAC3F}" authorId="{AA763E00-6566-4EFE-39F8-76A6589938C2}" status="resolved" created="2026-02-23T16:15:13.043" complete="100000">
    <ac:deMkLst xmlns:ac="http://schemas.microsoft.com/office/drawing/2013/main/command">
      <pc:docMk xmlns:pc="http://schemas.microsoft.com/office/powerpoint/2013/main/command"/>
      <pc:sldMk xmlns:pc="http://schemas.microsoft.com/office/powerpoint/2013/main/command" cId="2727582220" sldId="435"/>
      <ac:spMk id="2" creationId="{C9CE957C-3DF5-FA15-E1F4-43CD7CCC9BE9}"/>
    </ac:deMkLst>
    <p188:replyLst>
      <p188:reply id="{84EA1CCE-F345-4DCB-BE10-EFF4E8EEF4DB}" authorId="{1E7F1546-48EC-BC69-C44E-0C3A1941BDC9}" created="2026-02-26T19:29:36.957">
        <p188:txBody>
          <a:bodyPr/>
          <a:lstStyle/>
          <a:p>
            <a:r>
              <a:rPr lang="en-US"/>
              <a:t>Revised as suggested. </a:t>
            </a:r>
          </a:p>
        </p188:txBody>
      </p188:reply>
    </p188:replyLst>
    <p188:txBody>
      <a:bodyPr/>
      <a:lstStyle/>
      <a:p>
        <a:r>
          <a:rPr lang="en-US"/>
          <a:t>Per the Board, please add, “Could you tell us the reason for your answer?” to encourage the respondent to provide more information.</a:t>
        </a:r>
      </a:p>
    </p188:txBody>
  </p188:cm>
</p188:cmLst>
</file>

<file path=ppt/comments/modernComment_1B4_992CBB13.xml><?xml version="1.0" encoding="utf-8"?>
<p188:cmLst xmlns:a="http://schemas.openxmlformats.org/drawingml/2006/main" xmlns:r="http://schemas.openxmlformats.org/officeDocument/2006/relationships" xmlns:p188="http://schemas.microsoft.com/office/powerpoint/2018/8/main">
  <p188:cm id="{45B17D36-584A-4353-86FB-EAA4C6F1AD9B}" authorId="{AA763E00-6566-4EFE-39F8-76A6589938C2}" status="resolved" created="2026-02-23T16:14:19.514" complete="100000">
    <ac:deMkLst xmlns:ac="http://schemas.microsoft.com/office/drawing/2013/main/command">
      <pc:docMk xmlns:pc="http://schemas.microsoft.com/office/powerpoint/2013/main/command"/>
      <pc:sldMk xmlns:pc="http://schemas.microsoft.com/office/powerpoint/2013/main/command" cId="2569845523" sldId="436"/>
      <ac:spMk id="2" creationId="{C9CE957C-3DF5-FA15-E1F4-43CD7CCC9BE9}"/>
    </ac:deMkLst>
    <p188:replyLst>
      <p188:reply id="{3006503D-2D89-4B48-A29F-6D5B341939EF}" authorId="{1E7F1546-48EC-BC69-C44E-0C3A1941BDC9}" created="2026-02-26T19:23:46.128">
        <p188:txBody>
          <a:bodyPr/>
          <a:lstStyle/>
          <a:p>
            <a:r>
              <a:rPr lang="en-US"/>
              <a:t>Change made. </a:t>
            </a:r>
          </a:p>
        </p188:txBody>
      </p188:reply>
    </p188:replyLst>
    <p188:txBody>
      <a:bodyPr/>
      <a:lstStyle/>
      <a:p>
        <a:r>
          <a:rPr lang="en-US"/>
          <a:t>As not all respondents will be familiar with LAR, please revise to “We would still try to get consent for continued participation after
you are stable and your legally authorized representative (someone who can make medical decisions on your behalf) can be identified.”</a:t>
        </a:r>
      </a:p>
    </p188:txBody>
  </p188:cm>
</p188:cmLst>
</file>

<file path=ppt/comments/modernComment_1BC_88D8431E.xml><?xml version="1.0" encoding="utf-8"?>
<p188:cmLst xmlns:a="http://schemas.openxmlformats.org/drawingml/2006/main" xmlns:r="http://schemas.openxmlformats.org/officeDocument/2006/relationships" xmlns:p188="http://schemas.microsoft.com/office/powerpoint/2018/8/main">
  <p188:cm id="{8FB86022-E14A-43C3-94CA-B7C5847F4EBC}" authorId="{AA763E00-6566-4EFE-39F8-76A6589938C2}" status="resolved" created="2026-02-23T16:12:27.309" complete="100000">
    <ac:deMkLst xmlns:ac="http://schemas.microsoft.com/office/drawing/2013/main/command">
      <pc:docMk xmlns:pc="http://schemas.microsoft.com/office/powerpoint/2013/main/command"/>
      <pc:sldMk xmlns:pc="http://schemas.microsoft.com/office/powerpoint/2013/main/command" cId="2295874334" sldId="444"/>
      <ac:spMk id="2" creationId="{1760E1C0-FFB9-8094-D4D7-BEBF39EBB31F}"/>
    </ac:deMkLst>
    <p188:replyLst>
      <p188:reply id="{ABBAA676-EBE7-43F3-8AD8-66AFB0179724}" authorId="{1E7F1546-48EC-BC69-C44E-0C3A1941BDC9}" created="2026-02-26T19:28:50.190">
        <p188:txBody>
          <a:bodyPr/>
          <a:lstStyle/>
          <a:p>
            <a:r>
              <a:rPr lang="en-US"/>
              <a:t>Revised as suggested.</a:t>
            </a:r>
          </a:p>
        </p188:txBody>
      </p188:reply>
    </p188:replyLst>
    <p188:txBody>
      <a:bodyPr/>
      <a:lstStyle/>
      <a:p>
        <a:r>
          <a:rPr lang="en-US"/>
          <a:t>Please revise to: “We would still try to get your consent on behalf of your family member for their continued participation after your arrival to the hospital.” to aid in participant understanding.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42D58E-9D59-43FC-B3D6-0754E048839A}" type="datetimeFigureOut">
              <a:rPr lang="en-US" smtClean="0"/>
              <a:t>4/15/2026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A68A05-1BE4-4744-A022-2EE208C6480E}" type="slidenum">
              <a:rPr lang="en-US" smtClean="0"/>
              <a:t>‹#›</a:t>
            </a:fld>
            <a:endParaRPr lang="en-US"/>
          </a:p>
        </p:txBody>
      </p:sp>
    </p:spTree>
    <p:extLst>
      <p:ext uri="{BB962C8B-B14F-4D97-AF65-F5344CB8AC3E}">
        <p14:creationId xmlns:p14="http://schemas.microsoft.com/office/powerpoint/2010/main" val="229680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leaders of the study</a:t>
            </a:r>
          </a:p>
        </p:txBody>
      </p:sp>
      <p:sp>
        <p:nvSpPr>
          <p:cNvPr id="4" name="Slide Number Placeholder 3"/>
          <p:cNvSpPr>
            <a:spLocks noGrp="1"/>
          </p:cNvSpPr>
          <p:nvPr>
            <p:ph type="sldNum" sz="quarter" idx="5"/>
          </p:nvPr>
        </p:nvSpPr>
        <p:spPr/>
        <p:txBody>
          <a:bodyPr/>
          <a:lstStyle/>
          <a:p>
            <a:fld id="{DAA68A05-1BE4-4744-A022-2EE208C6480E}" type="slidenum">
              <a:rPr lang="en-US" smtClean="0"/>
              <a:t>2</a:t>
            </a:fld>
            <a:endParaRPr lang="en-US"/>
          </a:p>
        </p:txBody>
      </p:sp>
    </p:spTree>
    <p:extLst>
      <p:ext uri="{BB962C8B-B14F-4D97-AF65-F5344CB8AC3E}">
        <p14:creationId xmlns:p14="http://schemas.microsoft.com/office/powerpoint/2010/main" val="4155343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the local study team, including site PI, coordinator and institution.</a:t>
            </a:r>
          </a:p>
          <a:p>
            <a:endParaRPr lang="en-US" dirty="0"/>
          </a:p>
          <a:p>
            <a:r>
              <a:rPr lang="en-US" dirty="0"/>
              <a:t>Introduce the UAB team. Explain that the UAB team’s role is to conduct community consultation (engagement) activities for the study.</a:t>
            </a:r>
          </a:p>
        </p:txBody>
      </p:sp>
      <p:sp>
        <p:nvSpPr>
          <p:cNvPr id="4" name="Slide Number Placeholder 3"/>
          <p:cNvSpPr>
            <a:spLocks noGrp="1"/>
          </p:cNvSpPr>
          <p:nvPr>
            <p:ph type="sldNum" sz="quarter" idx="5"/>
          </p:nvPr>
        </p:nvSpPr>
        <p:spPr/>
        <p:txBody>
          <a:bodyPr/>
          <a:lstStyle/>
          <a:p>
            <a:fld id="{DAA68A05-1BE4-4744-A022-2EE208C6480E}" type="slidenum">
              <a:rPr lang="en-US" smtClean="0"/>
              <a:t>3</a:t>
            </a:fld>
            <a:endParaRPr lang="en-US"/>
          </a:p>
        </p:txBody>
      </p:sp>
    </p:spTree>
    <p:extLst>
      <p:ext uri="{BB962C8B-B14F-4D97-AF65-F5344CB8AC3E}">
        <p14:creationId xmlns:p14="http://schemas.microsoft.com/office/powerpoint/2010/main" val="3455352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subjects agrees, proceed with next slide.</a:t>
            </a:r>
          </a:p>
          <a:p>
            <a:r>
              <a:rPr lang="en-US" dirty="0"/>
              <a:t>If subject disagrees, stop.</a:t>
            </a:r>
          </a:p>
          <a:p>
            <a:endParaRPr lang="en-US" dirty="0"/>
          </a:p>
          <a:p>
            <a:r>
              <a:rPr lang="en-US" dirty="0"/>
              <a:t>Do not start recording yet.</a:t>
            </a:r>
          </a:p>
        </p:txBody>
      </p:sp>
      <p:sp>
        <p:nvSpPr>
          <p:cNvPr id="4" name="Slide Number Placeholder 3"/>
          <p:cNvSpPr>
            <a:spLocks noGrp="1"/>
          </p:cNvSpPr>
          <p:nvPr>
            <p:ph type="sldNum" sz="quarter" idx="5"/>
          </p:nvPr>
        </p:nvSpPr>
        <p:spPr/>
        <p:txBody>
          <a:bodyPr/>
          <a:lstStyle/>
          <a:p>
            <a:fld id="{DAA68A05-1BE4-4744-A022-2EE208C6480E}" type="slidenum">
              <a:rPr lang="en-US" smtClean="0"/>
              <a:t>8</a:t>
            </a:fld>
            <a:endParaRPr lang="en-US"/>
          </a:p>
        </p:txBody>
      </p:sp>
    </p:spTree>
    <p:extLst>
      <p:ext uri="{BB962C8B-B14F-4D97-AF65-F5344CB8AC3E}">
        <p14:creationId xmlns:p14="http://schemas.microsoft.com/office/powerpoint/2010/main" val="2454170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https://vimeo.com/1183507661?share=copy&amp;fl=sv&amp;fe=ci</a:t>
            </a:r>
          </a:p>
          <a:p>
            <a:endParaRPr lang="en-US" dirty="0"/>
          </a:p>
        </p:txBody>
      </p:sp>
      <p:sp>
        <p:nvSpPr>
          <p:cNvPr id="4" name="Slide Number Placeholder 3"/>
          <p:cNvSpPr>
            <a:spLocks noGrp="1"/>
          </p:cNvSpPr>
          <p:nvPr>
            <p:ph type="sldNum" sz="quarter" idx="5"/>
          </p:nvPr>
        </p:nvSpPr>
        <p:spPr/>
        <p:txBody>
          <a:bodyPr/>
          <a:lstStyle/>
          <a:p>
            <a:fld id="{DAA68A05-1BE4-4744-A022-2EE208C6480E}" type="slidenum">
              <a:rPr lang="en-US" smtClean="0"/>
              <a:t>9</a:t>
            </a:fld>
            <a:endParaRPr lang="en-US"/>
          </a:p>
        </p:txBody>
      </p:sp>
    </p:spTree>
    <p:extLst>
      <p:ext uri="{BB962C8B-B14F-4D97-AF65-F5344CB8AC3E}">
        <p14:creationId xmlns:p14="http://schemas.microsoft.com/office/powerpoint/2010/main" val="11260169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START RECORDING.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TURN INTERVIEWEE VIDEO OFF FOR RECORDED INTERVIEW.</a:t>
            </a:r>
          </a:p>
          <a:p>
            <a:endParaRPr lang="en-US" dirty="0"/>
          </a:p>
        </p:txBody>
      </p:sp>
      <p:sp>
        <p:nvSpPr>
          <p:cNvPr id="4" name="Slide Number Placeholder 3"/>
          <p:cNvSpPr>
            <a:spLocks noGrp="1"/>
          </p:cNvSpPr>
          <p:nvPr>
            <p:ph type="sldNum" sz="quarter" idx="5"/>
          </p:nvPr>
        </p:nvSpPr>
        <p:spPr/>
        <p:txBody>
          <a:bodyPr/>
          <a:lstStyle/>
          <a:p>
            <a:fld id="{DAA68A05-1BE4-4744-A022-2EE208C6480E}" type="slidenum">
              <a:rPr lang="en-US" smtClean="0"/>
              <a:t>10</a:t>
            </a:fld>
            <a:endParaRPr lang="en-US"/>
          </a:p>
        </p:txBody>
      </p:sp>
    </p:spTree>
    <p:extLst>
      <p:ext uri="{BB962C8B-B14F-4D97-AF65-F5344CB8AC3E}">
        <p14:creationId xmlns:p14="http://schemas.microsoft.com/office/powerpoint/2010/main" val="334342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A68A05-1BE4-4744-A022-2EE208C6480E}" type="slidenum">
              <a:rPr lang="en-US" smtClean="0"/>
              <a:t>14</a:t>
            </a:fld>
            <a:endParaRPr lang="en-US"/>
          </a:p>
        </p:txBody>
      </p:sp>
    </p:spTree>
    <p:extLst>
      <p:ext uri="{BB962C8B-B14F-4D97-AF65-F5344CB8AC3E}">
        <p14:creationId xmlns:p14="http://schemas.microsoft.com/office/powerpoint/2010/main" val="37191535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0000"/>
                </a:solidFill>
              </a:rPr>
              <a:t>STOP RECORDING</a:t>
            </a:r>
          </a:p>
          <a:p>
            <a:r>
              <a:rPr lang="en-US" b="1" dirty="0"/>
              <a:t>TURN PARTICIPANT VIDEO ON</a:t>
            </a:r>
          </a:p>
        </p:txBody>
      </p:sp>
      <p:sp>
        <p:nvSpPr>
          <p:cNvPr id="4" name="Slide Number Placeholder 3"/>
          <p:cNvSpPr>
            <a:spLocks noGrp="1"/>
          </p:cNvSpPr>
          <p:nvPr>
            <p:ph type="sldNum" sz="quarter" idx="5"/>
          </p:nvPr>
        </p:nvSpPr>
        <p:spPr/>
        <p:txBody>
          <a:bodyPr/>
          <a:lstStyle/>
          <a:p>
            <a:fld id="{DAA68A05-1BE4-4744-A022-2EE208C6480E}" type="slidenum">
              <a:rPr lang="en-US" smtClean="0"/>
              <a:t>17</a:t>
            </a:fld>
            <a:endParaRPr lang="en-US"/>
          </a:p>
        </p:txBody>
      </p:sp>
    </p:spTree>
    <p:extLst>
      <p:ext uri="{BB962C8B-B14F-4D97-AF65-F5344CB8AC3E}">
        <p14:creationId xmlns:p14="http://schemas.microsoft.com/office/powerpoint/2010/main" val="39318940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Insert link and/or QR code</a:t>
            </a:r>
          </a:p>
          <a:p>
            <a:endParaRPr lang="en-US"/>
          </a:p>
        </p:txBody>
      </p:sp>
      <p:sp>
        <p:nvSpPr>
          <p:cNvPr id="4" name="Slide Number Placeholder 3"/>
          <p:cNvSpPr>
            <a:spLocks noGrp="1"/>
          </p:cNvSpPr>
          <p:nvPr>
            <p:ph type="sldNum" sz="quarter" idx="5"/>
          </p:nvPr>
        </p:nvSpPr>
        <p:spPr/>
        <p:txBody>
          <a:bodyPr/>
          <a:lstStyle/>
          <a:p>
            <a:fld id="{CD834DAD-DF98-44E2-A25C-0E8DEB5DEE33}" type="slidenum">
              <a:rPr lang="en-US" smtClean="0"/>
              <a:t>18</a:t>
            </a:fld>
            <a:endParaRPr lang="en-US"/>
          </a:p>
        </p:txBody>
      </p:sp>
    </p:spTree>
    <p:extLst>
      <p:ext uri="{BB962C8B-B14F-4D97-AF65-F5344CB8AC3E}">
        <p14:creationId xmlns:p14="http://schemas.microsoft.com/office/powerpoint/2010/main" val="2144944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8"/>
        <p:cNvGrpSpPr/>
        <p:nvPr/>
      </p:nvGrpSpPr>
      <p:grpSpPr>
        <a:xfrm>
          <a:off x="0" y="0"/>
          <a:ext cx="0" cy="0"/>
          <a:chOff x="0" y="0"/>
          <a:chExt cx="0" cy="0"/>
        </a:xfrm>
      </p:grpSpPr>
      <p:sp>
        <p:nvSpPr>
          <p:cNvPr id="19" name="Google Shape;19;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r>
              <a:rPr lang="en-US"/>
              <a:t>Click to edit Master title style</a:t>
            </a:r>
            <a:endParaRPr/>
          </a:p>
        </p:txBody>
      </p:sp>
    </p:spTree>
    <p:extLst>
      <p:ext uri="{BB962C8B-B14F-4D97-AF65-F5344CB8AC3E}">
        <p14:creationId xmlns:p14="http://schemas.microsoft.com/office/powerpoint/2010/main" val="10988148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txBox="1">
            <a:spLocks noGrp="1"/>
          </p:cNvSpPr>
          <p:nvPr>
            <p:ph type="title"/>
          </p:nvPr>
        </p:nvSpPr>
        <p:spPr>
          <a:xfrm>
            <a:off x="415600" y="299453"/>
            <a:ext cx="11360800" cy="7636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sz="32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r>
              <a:rPr lang="en-US"/>
              <a:t>Click to edit Master title style</a:t>
            </a:r>
            <a:endParaRPr/>
          </a:p>
        </p:txBody>
      </p:sp>
    </p:spTree>
    <p:extLst>
      <p:ext uri="{BB962C8B-B14F-4D97-AF65-F5344CB8AC3E}">
        <p14:creationId xmlns:p14="http://schemas.microsoft.com/office/powerpoint/2010/main" val="1277030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Tree>
    <p:extLst>
      <p:ext uri="{BB962C8B-B14F-4D97-AF65-F5344CB8AC3E}">
        <p14:creationId xmlns:p14="http://schemas.microsoft.com/office/powerpoint/2010/main" val="2682898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624278"/>
            <a:ext cx="10515600" cy="2852737"/>
          </a:xfrm>
        </p:spPr>
        <p:txBody>
          <a:bodyPr anchor="b">
            <a:normAutofit/>
          </a:bodyPr>
          <a:lstStyle>
            <a:lvl1pPr>
              <a:defRPr sz="4400"/>
            </a:lvl1pPr>
          </a:lstStyle>
          <a:p>
            <a:r>
              <a:rPr lang="en-US"/>
              <a:t>Click to edit Master title style</a:t>
            </a:r>
          </a:p>
        </p:txBody>
      </p:sp>
      <p:sp>
        <p:nvSpPr>
          <p:cNvPr id="3" name="Text Placeholder 2"/>
          <p:cNvSpPr>
            <a:spLocks noGrp="1"/>
          </p:cNvSpPr>
          <p:nvPr>
            <p:ph type="body" idx="1"/>
          </p:nvPr>
        </p:nvSpPr>
        <p:spPr>
          <a:xfrm>
            <a:off x="831850" y="45723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66536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320" y="274961"/>
            <a:ext cx="10964637" cy="763600"/>
          </a:xfrm>
        </p:spPr>
        <p:txBody>
          <a:bodyPr>
            <a:normAutofit/>
          </a:bodyPr>
          <a:lstStyle>
            <a:lvl1pPr>
              <a:defRPr sz="3200"/>
            </a:lvl1pPr>
          </a:lstStyle>
          <a:p>
            <a:r>
              <a:rPr lang="en-US"/>
              <a:t>Click to edit Master title style</a:t>
            </a:r>
          </a:p>
        </p:txBody>
      </p:sp>
      <p:sp>
        <p:nvSpPr>
          <p:cNvPr id="3" name="Content Placeholder 2"/>
          <p:cNvSpPr>
            <a:spLocks noGrp="1"/>
          </p:cNvSpPr>
          <p:nvPr>
            <p:ph idx="1"/>
          </p:nvPr>
        </p:nvSpPr>
        <p:spPr>
          <a:xfrm>
            <a:off x="612321" y="1167493"/>
            <a:ext cx="10964636" cy="4917113"/>
          </a:xfrm>
        </p:spPr>
        <p:txBody>
          <a:bodyPr>
            <a:normAutofit/>
          </a:bodyPr>
          <a:lstStyle>
            <a:lvl1pPr marL="457200" indent="-342900">
              <a:lnSpc>
                <a:spcPct val="100000"/>
              </a:lnSpc>
              <a:buSzPct val="100000"/>
              <a:buFont typeface="Arial" panose="020B0604020202020204" pitchFamily="34" charset="0"/>
              <a:buChar char="•"/>
              <a:defRPr sz="3200"/>
            </a:lvl1pPr>
            <a:lvl2pPr>
              <a:lnSpc>
                <a:spcPct val="100000"/>
              </a:lnSpc>
              <a:buSzPct val="100000"/>
              <a:defRPr sz="2800">
                <a:latin typeface="Franklin Gothic Book" panose="020B0503020102020204" pitchFamily="34" charset="0"/>
              </a:defRPr>
            </a:lvl2pPr>
            <a:lvl3pPr>
              <a:lnSpc>
                <a:spcPct val="100000"/>
              </a:lnSpc>
              <a:buSzPct val="100000"/>
              <a:defRPr sz="2400">
                <a:latin typeface="Franklin Gothic Book" panose="020B0503020102020204" pitchFamily="34" charset="0"/>
              </a:defRPr>
            </a:lvl3pPr>
            <a:lvl4pPr>
              <a:lnSpc>
                <a:spcPct val="100000"/>
              </a:lnSpc>
              <a:buSzPct val="100000"/>
              <a:defRPr sz="2400">
                <a:latin typeface="Franklin Gothic Book" panose="020B0503020102020204" pitchFamily="34" charset="0"/>
              </a:defRPr>
            </a:lvl4pPr>
            <a:lvl5pPr>
              <a:lnSpc>
                <a:spcPct val="100000"/>
              </a:lnSpc>
              <a:buSzPct val="100000"/>
              <a:defRPr sz="2400">
                <a:latin typeface="Franklin Gothic Book" panose="020B05030201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47558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6502" y="217481"/>
            <a:ext cx="10515600" cy="1053478"/>
          </a:xfrm>
        </p:spPr>
        <p:txBody>
          <a:bodyPr>
            <a:normAutofit/>
          </a:bodyPr>
          <a:lstStyle>
            <a:lvl1pPr>
              <a:defRPr sz="3200"/>
            </a:lvl1pPr>
          </a:lstStyle>
          <a:p>
            <a:r>
              <a:rPr lang="en-US"/>
              <a:t>Click to edit Master title style</a:t>
            </a:r>
          </a:p>
        </p:txBody>
      </p:sp>
      <p:sp>
        <p:nvSpPr>
          <p:cNvPr id="3" name="Text Placeholder 2"/>
          <p:cNvSpPr>
            <a:spLocks noGrp="1"/>
          </p:cNvSpPr>
          <p:nvPr>
            <p:ph type="body" idx="1"/>
          </p:nvPr>
        </p:nvSpPr>
        <p:spPr>
          <a:xfrm>
            <a:off x="676502" y="1388694"/>
            <a:ext cx="5157787"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502" y="2289520"/>
            <a:ext cx="5157787" cy="3684588"/>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600"/>
            </a:lvl4pPr>
            <a:lvl5pPr>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08914" y="1388694"/>
            <a:ext cx="5183188" cy="823912"/>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8914" y="2289520"/>
            <a:ext cx="5183188" cy="3684588"/>
          </a:xfrm>
        </p:spPr>
        <p:txBody>
          <a:bodyPr>
            <a:normAutofit/>
          </a:bodyPr>
          <a:lstStyle>
            <a:lvl1pPr>
              <a:lnSpc>
                <a:spcPct val="100000"/>
              </a:lnSpc>
              <a:defRPr sz="2400"/>
            </a:lvl1pPr>
            <a:lvl2pPr>
              <a:lnSpc>
                <a:spcPct val="100000"/>
              </a:lnSpc>
              <a:defRPr sz="2000"/>
            </a:lvl2pPr>
            <a:lvl3pPr>
              <a:lnSpc>
                <a:spcPct val="100000"/>
              </a:lnSpc>
              <a:defRPr sz="1800"/>
            </a:lvl3pPr>
            <a:lvl4pPr>
              <a:lnSpc>
                <a:spcPct val="100000"/>
              </a:lnSpc>
              <a:defRPr sz="1600"/>
            </a:lvl4pPr>
            <a:lvl5pPr>
              <a:lnSpc>
                <a:spcPct val="100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584769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ontent 1">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2B0F0A3E-BBA4-43B8-A931-0C78BD8D8F4A}"/>
              </a:ext>
            </a:extLst>
          </p:cNvPr>
          <p:cNvSpPr>
            <a:spLocks noGrp="1"/>
          </p:cNvSpPr>
          <p:nvPr>
            <p:ph sz="quarter" idx="10" hasCustomPrompt="1"/>
          </p:nvPr>
        </p:nvSpPr>
        <p:spPr>
          <a:xfrm>
            <a:off x="914396" y="946942"/>
            <a:ext cx="10363200" cy="4133668"/>
          </a:xfrm>
        </p:spPr>
        <p:txBody>
          <a:bodyPr vert="horz" lIns="0" tIns="0" rIns="0" bIns="0" rtlCol="0" anchor="ctr">
            <a:noAutofit/>
          </a:bodyPr>
          <a:lstStyle>
            <a:lvl1pPr algn="ctr">
              <a:buNone/>
              <a:defRPr lang="en-US" sz="3200" b="1" dirty="0"/>
            </a:lvl1pPr>
            <a:lvl2pPr algn="ctr">
              <a:defRPr lang="en-US" dirty="0"/>
            </a:lvl2pPr>
            <a:lvl3pPr algn="ctr">
              <a:defRPr lang="en-US" dirty="0"/>
            </a:lvl3pPr>
            <a:lvl4pPr algn="ctr">
              <a:defRPr lang="en-US" dirty="0"/>
            </a:lvl4pPr>
            <a:lvl5pPr algn="ctr">
              <a:defRPr lang="en-US" dirty="0"/>
            </a:lvl5pPr>
          </a:lstStyle>
          <a:p>
            <a:pPr lvl="0"/>
            <a:r>
              <a:rPr lang="en-US"/>
              <a:t>Edit Master text styles</a:t>
            </a:r>
          </a:p>
          <a:p>
            <a:pPr lvl="1"/>
            <a:endParaRPr lang="en-US"/>
          </a:p>
        </p:txBody>
      </p:sp>
    </p:spTree>
    <p:extLst>
      <p:ext uri="{BB962C8B-B14F-4D97-AF65-F5344CB8AC3E}">
        <p14:creationId xmlns:p14="http://schemas.microsoft.com/office/powerpoint/2010/main" val="18809723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6333200"/>
            <a:ext cx="12192000" cy="524800"/>
          </a:xfrm>
          <a:prstGeom prst="rect">
            <a:avLst/>
          </a:prstGeom>
          <a:solidFill>
            <a:srgbClr val="155880"/>
          </a:solidFill>
          <a:ln w="9525" cap="flat" cmpd="sng">
            <a:solidFill>
              <a:srgbClr val="155880"/>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2400"/>
          </a:p>
        </p:txBody>
      </p:sp>
      <p:sp>
        <p:nvSpPr>
          <p:cNvPr id="7" name="Google Shape;7;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ctr"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8" name="Google Shape;8;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Char char="●"/>
              <a:defRPr sz="1800">
                <a:solidFill>
                  <a:schemeClr val="dk1"/>
                </a:solidFill>
              </a:defRPr>
            </a:lvl1pPr>
            <a:lvl2pPr marL="914400" lvl="1" indent="-317500">
              <a:lnSpc>
                <a:spcPct val="115000"/>
              </a:lnSpc>
              <a:spcBef>
                <a:spcPts val="0"/>
              </a:spcBef>
              <a:spcAft>
                <a:spcPts val="0"/>
              </a:spcAft>
              <a:buClr>
                <a:schemeClr val="dk1"/>
              </a:buClr>
              <a:buSzPts val="1400"/>
              <a:buChar char="○"/>
              <a:defRPr>
                <a:solidFill>
                  <a:schemeClr val="dk1"/>
                </a:solidFill>
              </a:defRPr>
            </a:lvl2pPr>
            <a:lvl3pPr marL="1371600" lvl="2" indent="-317500">
              <a:lnSpc>
                <a:spcPct val="115000"/>
              </a:lnSpc>
              <a:spcBef>
                <a:spcPts val="0"/>
              </a:spcBef>
              <a:spcAft>
                <a:spcPts val="0"/>
              </a:spcAft>
              <a:buClr>
                <a:schemeClr val="dk1"/>
              </a:buClr>
              <a:buSzPts val="1400"/>
              <a:buChar char="■"/>
              <a:defRPr>
                <a:solidFill>
                  <a:schemeClr val="dk1"/>
                </a:solidFill>
              </a:defRPr>
            </a:lvl3pPr>
            <a:lvl4pPr marL="1828800" lvl="3" indent="-317500">
              <a:lnSpc>
                <a:spcPct val="115000"/>
              </a:lnSpc>
              <a:spcBef>
                <a:spcPts val="0"/>
              </a:spcBef>
              <a:spcAft>
                <a:spcPts val="0"/>
              </a:spcAft>
              <a:buClr>
                <a:schemeClr val="dk1"/>
              </a:buClr>
              <a:buSzPts val="1400"/>
              <a:buChar char="●"/>
              <a:defRPr>
                <a:solidFill>
                  <a:schemeClr val="dk1"/>
                </a:solidFill>
              </a:defRPr>
            </a:lvl4pPr>
            <a:lvl5pPr marL="2286000" lvl="4" indent="-317500">
              <a:lnSpc>
                <a:spcPct val="115000"/>
              </a:lnSpc>
              <a:spcBef>
                <a:spcPts val="0"/>
              </a:spcBef>
              <a:spcAft>
                <a:spcPts val="0"/>
              </a:spcAft>
              <a:buClr>
                <a:schemeClr val="dk1"/>
              </a:buClr>
              <a:buSzPts val="1400"/>
              <a:buChar char="○"/>
              <a:defRPr>
                <a:solidFill>
                  <a:schemeClr val="dk1"/>
                </a:solidFill>
              </a:defRPr>
            </a:lvl5pPr>
            <a:lvl6pPr marL="2743200" lvl="5" indent="-317500">
              <a:lnSpc>
                <a:spcPct val="115000"/>
              </a:lnSpc>
              <a:spcBef>
                <a:spcPts val="0"/>
              </a:spcBef>
              <a:spcAft>
                <a:spcPts val="0"/>
              </a:spcAft>
              <a:buClr>
                <a:schemeClr val="dk1"/>
              </a:buClr>
              <a:buSzPts val="1400"/>
              <a:buChar char="■"/>
              <a:defRPr>
                <a:solidFill>
                  <a:schemeClr val="dk1"/>
                </a:solidFill>
              </a:defRPr>
            </a:lvl6pPr>
            <a:lvl7pPr marL="3200400" lvl="6" indent="-317500">
              <a:lnSpc>
                <a:spcPct val="115000"/>
              </a:lnSpc>
              <a:spcBef>
                <a:spcPts val="0"/>
              </a:spcBef>
              <a:spcAft>
                <a:spcPts val="0"/>
              </a:spcAft>
              <a:buClr>
                <a:schemeClr val="dk1"/>
              </a:buClr>
              <a:buSzPts val="1400"/>
              <a:buChar char="●"/>
              <a:defRPr>
                <a:solidFill>
                  <a:schemeClr val="dk1"/>
                </a:solidFill>
              </a:defRPr>
            </a:lvl7pPr>
            <a:lvl8pPr marL="3657600" lvl="7" indent="-317500">
              <a:lnSpc>
                <a:spcPct val="115000"/>
              </a:lnSpc>
              <a:spcBef>
                <a:spcPts val="0"/>
              </a:spcBef>
              <a:spcAft>
                <a:spcPts val="0"/>
              </a:spcAft>
              <a:buClr>
                <a:schemeClr val="dk1"/>
              </a:buClr>
              <a:buSzPts val="1400"/>
              <a:buChar char="○"/>
              <a:defRPr>
                <a:solidFill>
                  <a:schemeClr val="dk1"/>
                </a:solidFill>
              </a:defRPr>
            </a:lvl8pPr>
            <a:lvl9pPr marL="4114800" lvl="8" indent="-317500">
              <a:lnSpc>
                <a:spcPct val="115000"/>
              </a:lnSpc>
              <a:spcBef>
                <a:spcPts val="0"/>
              </a:spcBef>
              <a:spcAft>
                <a:spcPts val="0"/>
              </a:spcAft>
              <a:buClr>
                <a:schemeClr val="dk1"/>
              </a:buClr>
              <a:buSzPts val="1400"/>
              <a:buChar char="■"/>
              <a:defRPr>
                <a:solidFill>
                  <a:schemeClr val="dk1"/>
                </a:solidFill>
              </a:defRPr>
            </a:lvl9pPr>
          </a:lstStyle>
          <a:p>
            <a:endParaRPr/>
          </a:p>
        </p:txBody>
      </p:sp>
      <p:pic>
        <p:nvPicPr>
          <p:cNvPr id="10" name="Google Shape;10;p1" title="Logo for website.png"/>
          <p:cNvPicPr preferRelativeResize="0"/>
          <p:nvPr/>
        </p:nvPicPr>
        <p:blipFill>
          <a:blip r:embed="rId9">
            <a:alphaModFix/>
          </a:blip>
          <a:stretch>
            <a:fillRect/>
          </a:stretch>
        </p:blipFill>
        <p:spPr>
          <a:xfrm>
            <a:off x="10923813" y="5559341"/>
            <a:ext cx="1039997" cy="532498"/>
          </a:xfrm>
          <a:prstGeom prst="rect">
            <a:avLst/>
          </a:prstGeom>
          <a:noFill/>
          <a:ln>
            <a:noFill/>
          </a:ln>
        </p:spPr>
      </p:pic>
      <p:pic>
        <p:nvPicPr>
          <p:cNvPr id="11" name="Google Shape;11;p1" title="SIREN-Acronym Only.png"/>
          <p:cNvPicPr preferRelativeResize="0"/>
          <p:nvPr/>
        </p:nvPicPr>
        <p:blipFill>
          <a:blip r:embed="rId10">
            <a:alphaModFix/>
          </a:blip>
          <a:stretch>
            <a:fillRect/>
          </a:stretch>
        </p:blipFill>
        <p:spPr>
          <a:xfrm>
            <a:off x="9331334" y="5443725"/>
            <a:ext cx="1496713" cy="852267"/>
          </a:xfrm>
          <a:prstGeom prst="rect">
            <a:avLst/>
          </a:prstGeom>
          <a:noFill/>
          <a:ln>
            <a:noFill/>
          </a:ln>
        </p:spPr>
      </p:pic>
    </p:spTree>
    <p:extLst>
      <p:ext uri="{BB962C8B-B14F-4D97-AF65-F5344CB8AC3E}">
        <p14:creationId xmlns:p14="http://schemas.microsoft.com/office/powerpoint/2010/main" val="950381017"/>
      </p:ext>
    </p:extLst>
  </p:cSld>
  <p:clrMap bg1="lt1" tx1="dk1" bg2="dk2" tx2="lt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9" r:id="rId6"/>
    <p:sldLayoutId id="2147483670" r:id="rId7"/>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1"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2000" b="0" i="0" u="none" strike="noStrike" cap="none">
          <a:solidFill>
            <a:srgbClr val="000000"/>
          </a:solidFill>
          <a:latin typeface="Franklin Gothic Medium" panose="020B0603020102020204" pitchFamily="34" charset="0"/>
          <a:ea typeface="Franklin Gothic Medium" panose="020B0603020102020204" pitchFamily="34" charset="0"/>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microsoft.com/office/2018/10/relationships/comments" Target="../comments/modernComment_1B4_992CBB1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microsoft.com/office/2018/10/relationships/comments" Target="../comments/modernComment_1BC_88D8431E.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microsoft.com/office/2018/10/relationships/comments" Target="../comments/modernComment_1B3_A2939A0C.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hyperlink" Target="mailto:adviser@advarra.com" TargetMode="Externa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https://player.vimeo.com/video/1183507661?app_id=122963" TargetMode="Externa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logo with blue waves&#10;&#10;AI-generated content may be incorrect.">
            <a:extLst>
              <a:ext uri="{FF2B5EF4-FFF2-40B4-BE49-F238E27FC236}">
                <a16:creationId xmlns:a16="http://schemas.microsoft.com/office/drawing/2014/main" id="{6497DCC8-07F9-6CE8-881B-07E257002EC1}"/>
              </a:ext>
            </a:extLst>
          </p:cNvPr>
          <p:cNvPicPr>
            <a:picLocks noChangeAspect="1"/>
          </p:cNvPicPr>
          <p:nvPr/>
        </p:nvPicPr>
        <p:blipFill>
          <a:blip r:embed="rId2"/>
          <a:srcRect l="23558" t="33461" r="22519" b="32550"/>
          <a:stretch/>
        </p:blipFill>
        <p:spPr>
          <a:xfrm>
            <a:off x="3708927" y="1205366"/>
            <a:ext cx="4774145" cy="3009138"/>
          </a:xfrm>
          <a:prstGeom prst="rect">
            <a:avLst/>
          </a:prstGeom>
        </p:spPr>
      </p:pic>
      <p:sp>
        <p:nvSpPr>
          <p:cNvPr id="15" name="TextBox 14">
            <a:extLst>
              <a:ext uri="{FF2B5EF4-FFF2-40B4-BE49-F238E27FC236}">
                <a16:creationId xmlns:a16="http://schemas.microsoft.com/office/drawing/2014/main" id="{667A2AD8-089D-F27A-DD1B-92AFB84C19D3}"/>
              </a:ext>
            </a:extLst>
          </p:cNvPr>
          <p:cNvSpPr txBox="1"/>
          <p:nvPr/>
        </p:nvSpPr>
        <p:spPr>
          <a:xfrm>
            <a:off x="1245908" y="4214504"/>
            <a:ext cx="9700182" cy="707886"/>
          </a:xfrm>
          <a:prstGeom prst="rect">
            <a:avLst/>
          </a:prstGeom>
          <a:noFill/>
        </p:spPr>
        <p:txBody>
          <a:bodyPr wrap="square">
            <a:spAutoFit/>
          </a:bodyPr>
          <a:lstStyle/>
          <a:p>
            <a:pPr algn="ctr"/>
            <a:r>
              <a:rPr lang="en-US" sz="2000" i="1" u="sng">
                <a:effectLst/>
                <a:latin typeface="Franklin Gothic Book" panose="020B0503020102020204" pitchFamily="34" charset="0"/>
                <a:ea typeface="MS Mincho" panose="02020609040205080304" pitchFamily="49" charset="-128"/>
                <a:cs typeface="Times New Roman" panose="02020603050405020304" pitchFamily="18" charset="0"/>
              </a:rPr>
              <a:t>WIN</a:t>
            </a:r>
            <a:r>
              <a:rPr lang="en-US" sz="2000" i="1">
                <a:effectLst/>
                <a:latin typeface="Franklin Gothic Book" panose="020B0503020102020204" pitchFamily="34" charset="0"/>
                <a:ea typeface="MS Mincho" panose="02020609040205080304" pitchFamily="49" charset="-128"/>
                <a:cs typeface="Times New Roman" panose="02020603050405020304" pitchFamily="18" charset="0"/>
              </a:rPr>
              <a:t> ratio analysis to </a:t>
            </a:r>
            <a:r>
              <a:rPr lang="en-US" sz="2000" i="1" u="sng">
                <a:effectLst/>
                <a:latin typeface="Franklin Gothic Book" panose="020B0503020102020204" pitchFamily="34" charset="0"/>
                <a:ea typeface="MS Mincho" panose="02020609040205080304" pitchFamily="49" charset="-128"/>
                <a:cs typeface="Times New Roman" panose="02020603050405020304" pitchFamily="18" charset="0"/>
              </a:rPr>
              <a:t>D</a:t>
            </a:r>
            <a:r>
              <a:rPr lang="en-US" sz="2000" i="1">
                <a:effectLst/>
                <a:latin typeface="Franklin Gothic Book" panose="020B0503020102020204" pitchFamily="34" charset="0"/>
                <a:ea typeface="MS Mincho" panose="02020609040205080304" pitchFamily="49" charset="-128"/>
                <a:cs typeface="Times New Roman" panose="02020603050405020304" pitchFamily="18" charset="0"/>
              </a:rPr>
              <a:t>etermine a strategy of non-invasive </a:t>
            </a:r>
            <a:r>
              <a:rPr lang="en-US" sz="2000" i="1" u="sng" err="1">
                <a:effectLst/>
                <a:latin typeface="Franklin Gothic Book" panose="020B0503020102020204" pitchFamily="34" charset="0"/>
                <a:ea typeface="MS Mincho" panose="02020609040205080304" pitchFamily="49" charset="-128"/>
                <a:cs typeface="Times New Roman" panose="02020603050405020304" pitchFamily="18" charset="0"/>
              </a:rPr>
              <a:t>SU</a:t>
            </a:r>
            <a:r>
              <a:rPr lang="en-US" sz="2000" i="1" err="1">
                <a:effectLst/>
                <a:latin typeface="Franklin Gothic Book" panose="020B0503020102020204" pitchFamily="34" charset="0"/>
                <a:ea typeface="MS Mincho" panose="02020609040205080304" pitchFamily="49" charset="-128"/>
                <a:cs typeface="Times New Roman" panose="02020603050405020304" pitchFamily="18" charset="0"/>
              </a:rPr>
              <a:t>pport</a:t>
            </a:r>
            <a:r>
              <a:rPr lang="en-US" sz="2000" i="1">
                <a:effectLst/>
                <a:latin typeface="Franklin Gothic Book" panose="020B0503020102020204" pitchFamily="34" charset="0"/>
                <a:ea typeface="MS Mincho" panose="02020609040205080304" pitchFamily="49" charset="-128"/>
                <a:cs typeface="Times New Roman" panose="02020603050405020304" pitchFamily="18" charset="0"/>
              </a:rPr>
              <a:t> </a:t>
            </a:r>
          </a:p>
          <a:p>
            <a:pPr algn="ctr"/>
            <a:r>
              <a:rPr lang="en-US" sz="2000" i="1">
                <a:effectLst/>
                <a:latin typeface="Franklin Gothic Book" panose="020B0503020102020204" pitchFamily="34" charset="0"/>
                <a:ea typeface="MS Mincho" panose="02020609040205080304" pitchFamily="49" charset="-128"/>
                <a:cs typeface="Times New Roman" panose="02020603050405020304" pitchFamily="18" charset="0"/>
              </a:rPr>
              <a:t>for </a:t>
            </a:r>
            <a:r>
              <a:rPr lang="en-US" sz="2000" i="1" u="sng">
                <a:effectLst/>
                <a:latin typeface="Franklin Gothic Book" panose="020B0503020102020204" pitchFamily="34" charset="0"/>
                <a:ea typeface="MS Mincho" panose="02020609040205080304" pitchFamily="49" charset="-128"/>
                <a:cs typeface="Times New Roman" panose="02020603050405020304" pitchFamily="18" charset="0"/>
              </a:rPr>
              <a:t>R</a:t>
            </a:r>
            <a:r>
              <a:rPr lang="en-US" sz="2000" i="1">
                <a:effectLst/>
                <a:latin typeface="Franklin Gothic Book" panose="020B0503020102020204" pitchFamily="34" charset="0"/>
                <a:ea typeface="MS Mincho" panose="02020609040205080304" pitchFamily="49" charset="-128"/>
                <a:cs typeface="Times New Roman" panose="02020603050405020304" pitchFamily="18" charset="0"/>
              </a:rPr>
              <a:t>espiratory </a:t>
            </a:r>
            <a:r>
              <a:rPr lang="en-US" sz="2000" i="1" u="sng">
                <a:effectLst/>
                <a:latin typeface="Franklin Gothic Book" panose="020B0503020102020204" pitchFamily="34" charset="0"/>
                <a:ea typeface="MS Mincho" panose="02020609040205080304" pitchFamily="49" charset="-128"/>
                <a:cs typeface="Times New Roman" panose="02020603050405020304" pitchFamily="18" charset="0"/>
              </a:rPr>
              <a:t>F</a:t>
            </a:r>
            <a:r>
              <a:rPr lang="en-US" sz="2000" i="1">
                <a:effectLst/>
                <a:latin typeface="Franklin Gothic Book" panose="020B0503020102020204" pitchFamily="34" charset="0"/>
                <a:ea typeface="MS Mincho" panose="02020609040205080304" pitchFamily="49" charset="-128"/>
                <a:cs typeface="Times New Roman" panose="02020603050405020304" pitchFamily="18" charset="0"/>
              </a:rPr>
              <a:t>ailure in the </a:t>
            </a:r>
            <a:r>
              <a:rPr lang="en-US" sz="2000" i="1" u="sng" err="1">
                <a:effectLst/>
                <a:latin typeface="Franklin Gothic Book" panose="020B0503020102020204" pitchFamily="34" charset="0"/>
                <a:ea typeface="MS Mincho" panose="02020609040205080304" pitchFamily="49" charset="-128"/>
                <a:cs typeface="Times New Roman" panose="02020603050405020304" pitchFamily="18" charset="0"/>
              </a:rPr>
              <a:t>E</a:t>
            </a:r>
            <a:r>
              <a:rPr lang="en-US" sz="2000" i="1" err="1">
                <a:effectLst/>
                <a:latin typeface="Franklin Gothic Book" panose="020B0503020102020204" pitchFamily="34" charset="0"/>
                <a:ea typeface="MS Mincho" panose="02020609040205080304" pitchFamily="49" charset="-128"/>
                <a:cs typeface="Times New Roman" panose="02020603050405020304" pitchFamily="18" charset="0"/>
              </a:rPr>
              <a:t>me</a:t>
            </a:r>
            <a:r>
              <a:rPr lang="en-US" sz="2000" i="1" u="sng" err="1">
                <a:effectLst/>
                <a:latin typeface="Franklin Gothic Book" panose="020B0503020102020204" pitchFamily="34" charset="0"/>
                <a:ea typeface="MS Mincho" panose="02020609040205080304" pitchFamily="49" charset="-128"/>
                <a:cs typeface="Times New Roman" panose="02020603050405020304" pitchFamily="18" charset="0"/>
              </a:rPr>
              <a:t>R</a:t>
            </a:r>
            <a:r>
              <a:rPr lang="en-US" sz="2000" i="1" err="1">
                <a:effectLst/>
                <a:latin typeface="Franklin Gothic Book" panose="020B0503020102020204" pitchFamily="34" charset="0"/>
                <a:ea typeface="MS Mincho" panose="02020609040205080304" pitchFamily="49" charset="-128"/>
                <a:cs typeface="Times New Roman" panose="02020603050405020304" pitchFamily="18" charset="0"/>
              </a:rPr>
              <a:t>gency</a:t>
            </a:r>
            <a:r>
              <a:rPr lang="en-US" sz="2000" i="1">
                <a:effectLst/>
                <a:latin typeface="Franklin Gothic Book" panose="020B0503020102020204" pitchFamily="34" charset="0"/>
                <a:ea typeface="MS Mincho" panose="02020609040205080304" pitchFamily="49" charset="-128"/>
                <a:cs typeface="Times New Roman" panose="02020603050405020304" pitchFamily="18" charset="0"/>
              </a:rPr>
              <a:t> Department</a:t>
            </a:r>
            <a:endParaRPr lang="en-US" sz="1600">
              <a:latin typeface="Franklin Gothic Book" panose="020B0503020102020204" pitchFamily="34" charset="0"/>
            </a:endParaRPr>
          </a:p>
        </p:txBody>
      </p:sp>
    </p:spTree>
    <p:extLst>
      <p:ext uri="{BB962C8B-B14F-4D97-AF65-F5344CB8AC3E}">
        <p14:creationId xmlns:p14="http://schemas.microsoft.com/office/powerpoint/2010/main" val="6149362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575A8D-5395-E4E0-E7D0-217CACAECC76}"/>
              </a:ext>
            </a:extLst>
          </p:cNvPr>
          <p:cNvSpPr>
            <a:spLocks noGrp="1"/>
          </p:cNvSpPr>
          <p:nvPr>
            <p:ph sz="quarter" idx="10"/>
          </p:nvPr>
        </p:nvSpPr>
        <p:spPr/>
        <p:txBody>
          <a:bodyPr/>
          <a:lstStyle/>
          <a:p>
            <a:r>
              <a:rPr lang="en-US" b="0" dirty="0"/>
              <a:t>Would you like to participate in this interview for the research study?</a:t>
            </a:r>
          </a:p>
        </p:txBody>
      </p:sp>
    </p:spTree>
    <p:extLst>
      <p:ext uri="{BB962C8B-B14F-4D97-AF65-F5344CB8AC3E}">
        <p14:creationId xmlns:p14="http://schemas.microsoft.com/office/powerpoint/2010/main" val="710305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E957C-3DF5-FA15-E1F4-43CD7CCC9BE9}"/>
              </a:ext>
            </a:extLst>
          </p:cNvPr>
          <p:cNvSpPr>
            <a:spLocks noGrp="1"/>
          </p:cNvSpPr>
          <p:nvPr>
            <p:ph sz="quarter" idx="10"/>
          </p:nvPr>
        </p:nvSpPr>
        <p:spPr/>
        <p:txBody>
          <a:bodyPr/>
          <a:lstStyle/>
          <a:p>
            <a:pPr>
              <a:spcBef>
                <a:spcPts val="0"/>
              </a:spcBef>
            </a:pPr>
            <a:r>
              <a:rPr lang="en-US" b="0"/>
              <a:t>What questions or thoughts do you have </a:t>
            </a:r>
          </a:p>
          <a:p>
            <a:pPr>
              <a:spcBef>
                <a:spcPts val="0"/>
              </a:spcBef>
            </a:pPr>
            <a:r>
              <a:rPr lang="en-US" b="0"/>
              <a:t>after watching the video?</a:t>
            </a:r>
          </a:p>
        </p:txBody>
      </p:sp>
    </p:spTree>
    <p:extLst>
      <p:ext uri="{BB962C8B-B14F-4D97-AF65-F5344CB8AC3E}">
        <p14:creationId xmlns:p14="http://schemas.microsoft.com/office/powerpoint/2010/main" val="1157296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E957C-3DF5-FA15-E1F4-43CD7CCC9BE9}"/>
              </a:ext>
            </a:extLst>
          </p:cNvPr>
          <p:cNvSpPr>
            <a:spLocks noGrp="1"/>
          </p:cNvSpPr>
          <p:nvPr>
            <p:ph sz="quarter" idx="10"/>
          </p:nvPr>
        </p:nvSpPr>
        <p:spPr>
          <a:xfrm>
            <a:off x="374646" y="248442"/>
            <a:ext cx="11442700" cy="895168"/>
          </a:xfrm>
        </p:spPr>
        <p:txBody>
          <a:bodyPr/>
          <a:lstStyle/>
          <a:p>
            <a:r>
              <a:rPr lang="en-US" b="0">
                <a:latin typeface="Franklin Gothic Medium"/>
              </a:rPr>
              <a:t>What are your thoughts about emergency medical research?</a:t>
            </a:r>
            <a:endParaRPr lang="en-US">
              <a:latin typeface="Franklin Gothic Medium"/>
            </a:endParaRPr>
          </a:p>
        </p:txBody>
      </p:sp>
      <p:sp>
        <p:nvSpPr>
          <p:cNvPr id="7" name="TextBox 6">
            <a:extLst>
              <a:ext uri="{FF2B5EF4-FFF2-40B4-BE49-F238E27FC236}">
                <a16:creationId xmlns:a16="http://schemas.microsoft.com/office/drawing/2014/main" id="{C7103C51-7CE8-A4C8-0089-2447BA06185D}"/>
              </a:ext>
            </a:extLst>
          </p:cNvPr>
          <p:cNvSpPr txBox="1"/>
          <p:nvPr/>
        </p:nvSpPr>
        <p:spPr>
          <a:xfrm>
            <a:off x="1248833" y="1524000"/>
            <a:ext cx="258233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sz="3600" b="1" kern="1200">
                <a:solidFill>
                  <a:srgbClr val="1B1B1B"/>
                </a:solidFill>
                <a:latin typeface="Poppins Bold"/>
                <a:ea typeface="Poppins Bold"/>
                <a:cs typeface="Poppins Bold"/>
              </a:rPr>
              <a:t>WHAT IS</a:t>
            </a:r>
          </a:p>
        </p:txBody>
      </p:sp>
      <p:sp>
        <p:nvSpPr>
          <p:cNvPr id="8" name="TextBox 7">
            <a:extLst>
              <a:ext uri="{FF2B5EF4-FFF2-40B4-BE49-F238E27FC236}">
                <a16:creationId xmlns:a16="http://schemas.microsoft.com/office/drawing/2014/main" id="{6E6D52F9-ABEE-FF83-BD31-697A2DC89F80}"/>
              </a:ext>
            </a:extLst>
          </p:cNvPr>
          <p:cNvSpPr txBox="1"/>
          <p:nvPr/>
        </p:nvSpPr>
        <p:spPr>
          <a:xfrm>
            <a:off x="1248833" y="2032000"/>
            <a:ext cx="1524001"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b="1" kern="1200">
                <a:solidFill>
                  <a:srgbClr val="5197B4"/>
                </a:solidFill>
                <a:latin typeface="Poppins Bold"/>
                <a:ea typeface="Poppins Bold"/>
                <a:cs typeface="Poppins Bold"/>
              </a:rPr>
              <a:t>EFIC</a:t>
            </a:r>
            <a:endParaRPr lang="en-US" sz="4000"/>
          </a:p>
        </p:txBody>
      </p:sp>
      <p:sp>
        <p:nvSpPr>
          <p:cNvPr id="9" name="TextBox 8">
            <a:extLst>
              <a:ext uri="{FF2B5EF4-FFF2-40B4-BE49-F238E27FC236}">
                <a16:creationId xmlns:a16="http://schemas.microsoft.com/office/drawing/2014/main" id="{A874A44E-0CD2-9CE5-A02B-B54E9338CCC2}"/>
              </a:ext>
            </a:extLst>
          </p:cNvPr>
          <p:cNvSpPr txBox="1"/>
          <p:nvPr/>
        </p:nvSpPr>
        <p:spPr>
          <a:xfrm>
            <a:off x="1248833" y="2624667"/>
            <a:ext cx="3968750"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just" rtl="0"/>
            <a:r>
              <a:rPr lang="en-US" kern="1200" dirty="0">
                <a:solidFill>
                  <a:srgbClr val="1B1B1B"/>
                </a:solidFill>
                <a:latin typeface="Poppins Light"/>
                <a:ea typeface="Poppins Light"/>
                <a:cs typeface="Poppins Light"/>
              </a:rPr>
              <a:t>EFIC, or Exception from Informed Consent, allows research in life-threatening emergencies when a patient cannot give consent and waiting would be unsafe. It is only used when the study meets strict federal requirements to protect patients.</a:t>
            </a:r>
            <a:endParaRPr lang="en-US" dirty="0"/>
          </a:p>
          <a:p>
            <a:pPr algn="ctr"/>
            <a:endParaRPr lang="en-US" dirty="0"/>
          </a:p>
        </p:txBody>
      </p:sp>
      <p:grpSp>
        <p:nvGrpSpPr>
          <p:cNvPr id="13" name="Group 12">
            <a:extLst>
              <a:ext uri="{FF2B5EF4-FFF2-40B4-BE49-F238E27FC236}">
                <a16:creationId xmlns:a16="http://schemas.microsoft.com/office/drawing/2014/main" id="{E7E9ED22-B0A9-310B-8046-E665E4220EC0}"/>
              </a:ext>
            </a:extLst>
          </p:cNvPr>
          <p:cNvGrpSpPr/>
          <p:nvPr/>
        </p:nvGrpSpPr>
        <p:grpSpPr>
          <a:xfrm>
            <a:off x="2300816" y="3983568"/>
            <a:ext cx="2912534" cy="1695450"/>
            <a:chOff x="289983" y="4248151"/>
            <a:chExt cx="2912534" cy="1695450"/>
          </a:xfrm>
        </p:grpSpPr>
        <p:pic>
          <p:nvPicPr>
            <p:cNvPr id="10" name="Picture 9" descr="A blue and black gradient&#10;&#10;AI-generated content may be incorrect.">
              <a:extLst>
                <a:ext uri="{FF2B5EF4-FFF2-40B4-BE49-F238E27FC236}">
                  <a16:creationId xmlns:a16="http://schemas.microsoft.com/office/drawing/2014/main" id="{F1FB679E-7CB5-993F-AA1A-C4FE249952F4}"/>
                </a:ext>
              </a:extLst>
            </p:cNvPr>
            <p:cNvPicPr>
              <a:picLocks noChangeAspect="1"/>
            </p:cNvPicPr>
            <p:nvPr/>
          </p:nvPicPr>
          <p:blipFill>
            <a:blip r:embed="rId2"/>
            <a:stretch>
              <a:fillRect/>
            </a:stretch>
          </p:blipFill>
          <p:spPr>
            <a:xfrm>
              <a:off x="289983" y="4248151"/>
              <a:ext cx="2912534" cy="1695450"/>
            </a:xfrm>
            <a:prstGeom prst="rect">
              <a:avLst/>
            </a:prstGeom>
          </p:spPr>
        </p:pic>
        <p:sp>
          <p:nvSpPr>
            <p:cNvPr id="11" name="TextBox 10">
              <a:extLst>
                <a:ext uri="{FF2B5EF4-FFF2-40B4-BE49-F238E27FC236}">
                  <a16:creationId xmlns:a16="http://schemas.microsoft.com/office/drawing/2014/main" id="{A92072E3-976A-B3AB-F912-0A9CA034ED15}"/>
                </a:ext>
              </a:extLst>
            </p:cNvPr>
            <p:cNvSpPr txBox="1"/>
            <p:nvPr/>
          </p:nvSpPr>
          <p:spPr>
            <a:xfrm>
              <a:off x="624417" y="4402667"/>
              <a:ext cx="2254250" cy="138499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r" rtl="0"/>
              <a:r>
                <a:rPr lang="en-US" sz="2800" kern="1200">
                  <a:solidFill>
                    <a:srgbClr val="FFFFFF"/>
                  </a:solidFill>
                  <a:latin typeface="Poppins Light"/>
                  <a:ea typeface="Poppins Light"/>
                  <a:cs typeface="Poppins Light"/>
                </a:rPr>
                <a:t>When Can EFIC Be Used?</a:t>
              </a:r>
            </a:p>
          </p:txBody>
        </p:sp>
      </p:grpSp>
      <p:pic>
        <p:nvPicPr>
          <p:cNvPr id="12" name="Picture 11" descr="A group of people in a room&#10;&#10;AI-generated content may be incorrect.">
            <a:extLst>
              <a:ext uri="{FF2B5EF4-FFF2-40B4-BE49-F238E27FC236}">
                <a16:creationId xmlns:a16="http://schemas.microsoft.com/office/drawing/2014/main" id="{E4E5473F-ADED-2411-C23D-7248ABFA01B4}"/>
              </a:ext>
            </a:extLst>
          </p:cNvPr>
          <p:cNvPicPr>
            <a:picLocks noChangeAspect="1"/>
          </p:cNvPicPr>
          <p:nvPr/>
        </p:nvPicPr>
        <p:blipFill>
          <a:blip r:embed="rId3"/>
          <a:stretch>
            <a:fillRect/>
          </a:stretch>
        </p:blipFill>
        <p:spPr>
          <a:xfrm>
            <a:off x="6095999" y="1385513"/>
            <a:ext cx="5408084" cy="2488889"/>
          </a:xfrm>
          <a:prstGeom prst="rect">
            <a:avLst/>
          </a:prstGeom>
        </p:spPr>
      </p:pic>
      <p:pic>
        <p:nvPicPr>
          <p:cNvPr id="14" name="Picture 13" descr="A black and blue text&#10;&#10;AI-generated content may be incorrect.">
            <a:extLst>
              <a:ext uri="{FF2B5EF4-FFF2-40B4-BE49-F238E27FC236}">
                <a16:creationId xmlns:a16="http://schemas.microsoft.com/office/drawing/2014/main" id="{6756370F-1F16-D290-F387-D245422A171F}"/>
              </a:ext>
            </a:extLst>
          </p:cNvPr>
          <p:cNvPicPr>
            <a:picLocks noChangeAspect="1"/>
          </p:cNvPicPr>
          <p:nvPr/>
        </p:nvPicPr>
        <p:blipFill>
          <a:blip r:embed="rId4"/>
          <a:stretch>
            <a:fillRect/>
          </a:stretch>
        </p:blipFill>
        <p:spPr>
          <a:xfrm>
            <a:off x="6095999" y="3980696"/>
            <a:ext cx="5492750" cy="1299022"/>
          </a:xfrm>
          <a:prstGeom prst="rect">
            <a:avLst/>
          </a:prstGeom>
        </p:spPr>
      </p:pic>
    </p:spTree>
    <p:extLst>
      <p:ext uri="{BB962C8B-B14F-4D97-AF65-F5344CB8AC3E}">
        <p14:creationId xmlns:p14="http://schemas.microsoft.com/office/powerpoint/2010/main" val="154164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E957C-3DF5-FA15-E1F4-43CD7CCC9BE9}"/>
              </a:ext>
            </a:extLst>
          </p:cNvPr>
          <p:cNvSpPr>
            <a:spLocks noGrp="1"/>
          </p:cNvSpPr>
          <p:nvPr>
            <p:ph sz="quarter" idx="10"/>
          </p:nvPr>
        </p:nvSpPr>
        <p:spPr>
          <a:xfrm>
            <a:off x="914396" y="301359"/>
            <a:ext cx="10363200" cy="969252"/>
          </a:xfrm>
        </p:spPr>
        <p:txBody>
          <a:bodyPr/>
          <a:lstStyle/>
          <a:p>
            <a:pPr>
              <a:spcBef>
                <a:spcPts val="0"/>
              </a:spcBef>
            </a:pPr>
            <a:r>
              <a:rPr lang="en-US" b="0" dirty="0"/>
              <a:t>What questions do you have about</a:t>
            </a:r>
          </a:p>
          <a:p>
            <a:pPr>
              <a:spcBef>
                <a:spcPts val="0"/>
              </a:spcBef>
            </a:pPr>
            <a:r>
              <a:rPr lang="en-US" b="0" dirty="0"/>
              <a:t>the WINDSURFER study?</a:t>
            </a:r>
          </a:p>
        </p:txBody>
      </p:sp>
      <p:pic>
        <p:nvPicPr>
          <p:cNvPr id="7" name="Picture 6" descr="A person wearing a mask&#10;&#10;AI-generated content may be incorrect.">
            <a:extLst>
              <a:ext uri="{FF2B5EF4-FFF2-40B4-BE49-F238E27FC236}">
                <a16:creationId xmlns:a16="http://schemas.microsoft.com/office/drawing/2014/main" id="{316D1D0E-FE2F-85E0-42D9-6EF19B2589BA}"/>
              </a:ext>
            </a:extLst>
          </p:cNvPr>
          <p:cNvPicPr>
            <a:picLocks noChangeAspect="1"/>
          </p:cNvPicPr>
          <p:nvPr/>
        </p:nvPicPr>
        <p:blipFill>
          <a:blip r:embed="rId2"/>
          <a:stretch>
            <a:fillRect/>
          </a:stretch>
        </p:blipFill>
        <p:spPr>
          <a:xfrm>
            <a:off x="4804833" y="1912938"/>
            <a:ext cx="3048000" cy="1613959"/>
          </a:xfrm>
          <a:prstGeom prst="rect">
            <a:avLst/>
          </a:prstGeom>
        </p:spPr>
      </p:pic>
      <p:pic>
        <p:nvPicPr>
          <p:cNvPr id="8" name="Picture 7" descr="A person with a tube on his nose&#10;&#10;AI-generated content may be incorrect.">
            <a:extLst>
              <a:ext uri="{FF2B5EF4-FFF2-40B4-BE49-F238E27FC236}">
                <a16:creationId xmlns:a16="http://schemas.microsoft.com/office/drawing/2014/main" id="{249CF36D-7722-FFE5-1B94-54CFE7E10129}"/>
              </a:ext>
            </a:extLst>
          </p:cNvPr>
          <p:cNvPicPr>
            <a:picLocks noChangeAspect="1"/>
          </p:cNvPicPr>
          <p:nvPr/>
        </p:nvPicPr>
        <p:blipFill>
          <a:blip r:embed="rId3"/>
          <a:stretch>
            <a:fillRect/>
          </a:stretch>
        </p:blipFill>
        <p:spPr>
          <a:xfrm>
            <a:off x="8053916" y="1912938"/>
            <a:ext cx="3048000" cy="1613959"/>
          </a:xfrm>
          <a:prstGeom prst="rect">
            <a:avLst/>
          </a:prstGeom>
        </p:spPr>
      </p:pic>
      <p:sp>
        <p:nvSpPr>
          <p:cNvPr id="9" name="TextBox 8">
            <a:extLst>
              <a:ext uri="{FF2B5EF4-FFF2-40B4-BE49-F238E27FC236}">
                <a16:creationId xmlns:a16="http://schemas.microsoft.com/office/drawing/2014/main" id="{D6294356-4CFF-4D53-3550-A5DE19D29CEE}"/>
              </a:ext>
            </a:extLst>
          </p:cNvPr>
          <p:cNvSpPr txBox="1"/>
          <p:nvPr/>
        </p:nvSpPr>
        <p:spPr>
          <a:xfrm>
            <a:off x="4804832" y="3524250"/>
            <a:ext cx="3048001"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algn="l" rtl="0"/>
            <a:r>
              <a:rPr lang="en-US" b="1" kern="1200">
                <a:solidFill>
                  <a:srgbClr val="5197B4"/>
                </a:solidFill>
                <a:latin typeface="Poppins Bold"/>
                <a:ea typeface="Poppins Bold"/>
                <a:cs typeface="Poppins Bold"/>
              </a:rPr>
              <a:t>NON-INVASIVE POSITIVE PRESSURE VENTILATION (NIPPV)</a:t>
            </a:r>
          </a:p>
          <a:p>
            <a:pPr algn="ctr"/>
            <a:endParaRPr lang="en-US"/>
          </a:p>
        </p:txBody>
      </p:sp>
      <p:pic>
        <p:nvPicPr>
          <p:cNvPr id="12" name="Picture 11" descr="A black rectangle with blue text&#10;&#10;AI-generated content may be incorrect.">
            <a:extLst>
              <a:ext uri="{FF2B5EF4-FFF2-40B4-BE49-F238E27FC236}">
                <a16:creationId xmlns:a16="http://schemas.microsoft.com/office/drawing/2014/main" id="{F3B02BE0-24DA-9DEC-4724-53DA4B1F0A5A}"/>
              </a:ext>
            </a:extLst>
          </p:cNvPr>
          <p:cNvPicPr>
            <a:picLocks noChangeAspect="1"/>
          </p:cNvPicPr>
          <p:nvPr/>
        </p:nvPicPr>
        <p:blipFill>
          <a:blip r:embed="rId4"/>
          <a:stretch>
            <a:fillRect/>
          </a:stretch>
        </p:blipFill>
        <p:spPr>
          <a:xfrm>
            <a:off x="4804303" y="4113741"/>
            <a:ext cx="3250143" cy="1064683"/>
          </a:xfrm>
          <a:prstGeom prst="rect">
            <a:avLst/>
          </a:prstGeom>
        </p:spPr>
      </p:pic>
      <p:pic>
        <p:nvPicPr>
          <p:cNvPr id="13" name="Picture 12" descr="A black and blue text on a black background&#10;&#10;AI-generated content may be incorrect.">
            <a:extLst>
              <a:ext uri="{FF2B5EF4-FFF2-40B4-BE49-F238E27FC236}">
                <a16:creationId xmlns:a16="http://schemas.microsoft.com/office/drawing/2014/main" id="{401C5032-63E8-7D88-8D3D-6455EF0A76FD}"/>
              </a:ext>
            </a:extLst>
          </p:cNvPr>
          <p:cNvPicPr>
            <a:picLocks noChangeAspect="1"/>
          </p:cNvPicPr>
          <p:nvPr/>
        </p:nvPicPr>
        <p:blipFill>
          <a:blip r:embed="rId5"/>
          <a:stretch>
            <a:fillRect/>
          </a:stretch>
        </p:blipFill>
        <p:spPr>
          <a:xfrm>
            <a:off x="7934853" y="3566055"/>
            <a:ext cx="3169709" cy="1609725"/>
          </a:xfrm>
          <a:prstGeom prst="rect">
            <a:avLst/>
          </a:prstGeom>
        </p:spPr>
      </p:pic>
      <p:pic>
        <p:nvPicPr>
          <p:cNvPr id="16" name="Picture 15" descr="A screenshot of a black screen&#10;&#10;AI-generated content may be incorrect.">
            <a:extLst>
              <a:ext uri="{FF2B5EF4-FFF2-40B4-BE49-F238E27FC236}">
                <a16:creationId xmlns:a16="http://schemas.microsoft.com/office/drawing/2014/main" id="{C994774A-DE28-78BF-5F68-258D3A7CEAD1}"/>
              </a:ext>
            </a:extLst>
          </p:cNvPr>
          <p:cNvPicPr>
            <a:picLocks noChangeAspect="1"/>
          </p:cNvPicPr>
          <p:nvPr/>
        </p:nvPicPr>
        <p:blipFill>
          <a:blip r:embed="rId6"/>
          <a:stretch>
            <a:fillRect/>
          </a:stretch>
        </p:blipFill>
        <p:spPr>
          <a:xfrm>
            <a:off x="1347260" y="1799166"/>
            <a:ext cx="2935811" cy="3545417"/>
          </a:xfrm>
          <a:prstGeom prst="rect">
            <a:avLst/>
          </a:prstGeom>
        </p:spPr>
      </p:pic>
    </p:spTree>
    <p:extLst>
      <p:ext uri="{BB962C8B-B14F-4D97-AF65-F5344CB8AC3E}">
        <p14:creationId xmlns:p14="http://schemas.microsoft.com/office/powerpoint/2010/main" val="522060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E957C-3DF5-FA15-E1F4-43CD7CCC9BE9}"/>
              </a:ext>
            </a:extLst>
          </p:cNvPr>
          <p:cNvSpPr>
            <a:spLocks noGrp="1"/>
          </p:cNvSpPr>
          <p:nvPr>
            <p:ph sz="quarter" idx="10"/>
          </p:nvPr>
        </p:nvSpPr>
        <p:spPr>
          <a:xfrm>
            <a:off x="1148445" y="761884"/>
            <a:ext cx="9895110" cy="4133668"/>
          </a:xfrm>
        </p:spPr>
        <p:txBody>
          <a:bodyPr/>
          <a:lstStyle/>
          <a:p>
            <a:pPr lvl="0"/>
            <a:r>
              <a:rPr lang="en-US" sz="2800" b="0" dirty="0"/>
              <a:t>If you were severely ill and needed emergency breathing care, would you want to be entered into the WINDSURFER research study, even though you couldn’t give consent? </a:t>
            </a:r>
          </a:p>
          <a:p>
            <a:pPr lvl="0"/>
            <a:endParaRPr lang="en-US" sz="2800" b="0" dirty="0"/>
          </a:p>
          <a:p>
            <a:pPr lvl="0"/>
            <a:r>
              <a:rPr lang="en-US" sz="2800" b="0" dirty="0">
                <a:latin typeface="Franklin Gothic Medium"/>
              </a:rPr>
              <a:t>We would still try to get consent for continued participation after you are stable and your legally authorized representative (someone who can make medical decisions on your behalf) </a:t>
            </a:r>
            <a:r>
              <a:rPr lang="en-US" sz="2800" b="0">
                <a:latin typeface="Franklin Gothic Medium"/>
              </a:rPr>
              <a:t>can be identified</a:t>
            </a:r>
          </a:p>
        </p:txBody>
      </p:sp>
      <p:sp>
        <p:nvSpPr>
          <p:cNvPr id="3" name="Picture Placeholder 2">
            <a:extLst>
              <a:ext uri="{FF2B5EF4-FFF2-40B4-BE49-F238E27FC236}">
                <a16:creationId xmlns:a16="http://schemas.microsoft.com/office/drawing/2014/main" id="{7FC17819-EE0D-BAAE-F930-D0670A49521F}"/>
              </a:ext>
            </a:extLst>
          </p:cNvPr>
          <p:cNvSpPr>
            <a:spLocks noGrp="1"/>
          </p:cNvSpPr>
          <p:nvPr>
            <p:ph type="pic" sz="quarter" idx="4294967295"/>
          </p:nvPr>
        </p:nvSpPr>
        <p:spPr>
          <a:xfrm>
            <a:off x="11416440" y="6194014"/>
            <a:ext cx="656754" cy="570614"/>
          </a:xfrm>
        </p:spPr>
        <p:txBody>
          <a:bodyPr/>
          <a:lstStyle/>
          <a:p>
            <a:endParaRPr lang="en-US"/>
          </a:p>
        </p:txBody>
      </p:sp>
      <p:sp>
        <p:nvSpPr>
          <p:cNvPr id="4" name="Picture Placeholder 3">
            <a:extLst>
              <a:ext uri="{FF2B5EF4-FFF2-40B4-BE49-F238E27FC236}">
                <a16:creationId xmlns:a16="http://schemas.microsoft.com/office/drawing/2014/main" id="{77F16F7A-CA54-B005-07CA-E56FFA16C5B7}"/>
              </a:ext>
            </a:extLst>
          </p:cNvPr>
          <p:cNvSpPr>
            <a:spLocks noGrp="1"/>
          </p:cNvSpPr>
          <p:nvPr>
            <p:ph type="pic" sz="quarter" idx="4294967295"/>
          </p:nvPr>
        </p:nvSpPr>
        <p:spPr>
          <a:xfrm>
            <a:off x="9860231" y="6314076"/>
            <a:ext cx="1417374" cy="357894"/>
          </a:xfrm>
        </p:spPr>
        <p:txBody>
          <a:bodyPr>
            <a:normAutofit fontScale="62500" lnSpcReduction="20000"/>
          </a:bodyPr>
          <a:lstStyle/>
          <a:p>
            <a:endParaRPr lang="en-US"/>
          </a:p>
        </p:txBody>
      </p:sp>
    </p:spTree>
    <p:extLst>
      <p:ext uri="{BB962C8B-B14F-4D97-AF65-F5344CB8AC3E}">
        <p14:creationId xmlns:p14="http://schemas.microsoft.com/office/powerpoint/2010/main" val="2569845523"/>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883888-FAAD-9E72-A2DE-64C349C03215}"/>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60E1C0-FFB9-8094-D4D7-BEBF39EBB31F}"/>
              </a:ext>
            </a:extLst>
          </p:cNvPr>
          <p:cNvSpPr>
            <a:spLocks noGrp="1"/>
          </p:cNvSpPr>
          <p:nvPr>
            <p:ph sz="quarter" idx="10"/>
          </p:nvPr>
        </p:nvSpPr>
        <p:spPr/>
        <p:txBody>
          <a:bodyPr/>
          <a:lstStyle/>
          <a:p>
            <a:pPr lvl="0"/>
            <a:r>
              <a:rPr lang="en-US" sz="2800" b="0" dirty="0"/>
              <a:t>If </a:t>
            </a:r>
            <a:r>
              <a:rPr lang="en-US" sz="2800" b="0" u="sng" dirty="0"/>
              <a:t>one of your family members</a:t>
            </a:r>
            <a:r>
              <a:rPr lang="en-US" sz="2800" b="0" dirty="0"/>
              <a:t> were severely ill and needed emergency breathing care, would you want them to be entered into the WINDSURFER research study, even if they or you couldn’t give consent? </a:t>
            </a:r>
          </a:p>
          <a:p>
            <a:pPr lvl="0"/>
            <a:endParaRPr lang="en-US" sz="2800" b="0" dirty="0"/>
          </a:p>
          <a:p>
            <a:r>
              <a:rPr lang="en-US" sz="2800" b="0" dirty="0">
                <a:latin typeface="Franklin Gothic Medium"/>
              </a:rPr>
              <a:t>We would still try to get your consent on behalf of your family member for their continued participation </a:t>
            </a:r>
          </a:p>
          <a:p>
            <a:pPr>
              <a:lnSpc>
                <a:spcPct val="114999"/>
              </a:lnSpc>
            </a:pPr>
            <a:r>
              <a:rPr lang="en-US" sz="2800" b="0">
                <a:latin typeface="Franklin Gothic Medium"/>
              </a:rPr>
              <a:t>after your arrival at the hospital</a:t>
            </a:r>
            <a:endParaRPr lang="en-US"/>
          </a:p>
        </p:txBody>
      </p:sp>
    </p:spTree>
    <p:extLst>
      <p:ext uri="{BB962C8B-B14F-4D97-AF65-F5344CB8AC3E}">
        <p14:creationId xmlns:p14="http://schemas.microsoft.com/office/powerpoint/2010/main" val="2295874334"/>
      </p:ext>
    </p:extLst>
  </p:cSld>
  <p:clrMapOvr>
    <a:masterClrMapping/>
  </p:clrMapOvr>
  <p:extLst>
    <p:ext uri="{6950BFC3-D8DA-4A85-94F7-54DA5524770B}">
      <p188:commentRel xmlns:p188="http://schemas.microsoft.com/office/powerpoint/2018/8/main" r:id="rId2"/>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CE957C-3DF5-FA15-E1F4-43CD7CCC9BE9}"/>
              </a:ext>
            </a:extLst>
          </p:cNvPr>
          <p:cNvSpPr>
            <a:spLocks noGrp="1"/>
          </p:cNvSpPr>
          <p:nvPr>
            <p:ph sz="quarter" idx="10"/>
          </p:nvPr>
        </p:nvSpPr>
        <p:spPr/>
        <p:txBody>
          <a:bodyPr/>
          <a:lstStyle/>
          <a:p>
            <a:pPr>
              <a:spcBef>
                <a:spcPts val="0"/>
              </a:spcBef>
            </a:pPr>
            <a:r>
              <a:rPr lang="en-US" b="0" dirty="0"/>
              <a:t>Do you believe that the WINDSURFER study </a:t>
            </a:r>
          </a:p>
          <a:p>
            <a:pPr>
              <a:spcBef>
                <a:spcPts val="0"/>
              </a:spcBef>
            </a:pPr>
            <a:r>
              <a:rPr lang="en-US" b="0" dirty="0"/>
              <a:t>should be done in your community?</a:t>
            </a:r>
          </a:p>
          <a:p>
            <a:pPr>
              <a:spcBef>
                <a:spcPts val="0"/>
              </a:spcBef>
            </a:pPr>
            <a:endParaRPr lang="en-US" b="0" dirty="0"/>
          </a:p>
          <a:p>
            <a:pPr>
              <a:spcBef>
                <a:spcPts val="0"/>
              </a:spcBef>
            </a:pPr>
            <a:r>
              <a:rPr lang="en-US" b="0" dirty="0"/>
              <a:t>Could you tell us the reason for your answer?</a:t>
            </a:r>
          </a:p>
        </p:txBody>
      </p:sp>
    </p:spTree>
    <p:extLst>
      <p:ext uri="{BB962C8B-B14F-4D97-AF65-F5344CB8AC3E}">
        <p14:creationId xmlns:p14="http://schemas.microsoft.com/office/powerpoint/2010/main" val="2727582220"/>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5575A8D-5395-E4E0-E7D0-217CACAECC76}"/>
              </a:ext>
            </a:extLst>
          </p:cNvPr>
          <p:cNvSpPr>
            <a:spLocks noGrp="1"/>
          </p:cNvSpPr>
          <p:nvPr>
            <p:ph sz="quarter" idx="10"/>
          </p:nvPr>
        </p:nvSpPr>
        <p:spPr>
          <a:xfrm>
            <a:off x="914400" y="907507"/>
            <a:ext cx="10363200" cy="4133668"/>
          </a:xfrm>
        </p:spPr>
        <p:txBody>
          <a:bodyPr/>
          <a:lstStyle/>
          <a:p>
            <a:r>
              <a:rPr lang="en-US" b="0" dirty="0"/>
              <a:t>Do you have any other questions, comments or suggestions before I end the recording? </a:t>
            </a:r>
          </a:p>
        </p:txBody>
      </p:sp>
    </p:spTree>
    <p:extLst>
      <p:ext uri="{BB962C8B-B14F-4D97-AF65-F5344CB8AC3E}">
        <p14:creationId xmlns:p14="http://schemas.microsoft.com/office/powerpoint/2010/main" val="36075070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7316A3-DEC2-C573-4DF7-EB91B6C91D4A}"/>
              </a:ext>
            </a:extLst>
          </p:cNvPr>
          <p:cNvSpPr>
            <a:spLocks noGrp="1"/>
          </p:cNvSpPr>
          <p:nvPr>
            <p:ph type="title"/>
          </p:nvPr>
        </p:nvSpPr>
        <p:spPr/>
        <p:txBody>
          <a:bodyPr/>
          <a:lstStyle/>
          <a:p>
            <a:r>
              <a:rPr lang="en-US"/>
              <a:t>Demographics</a:t>
            </a:r>
          </a:p>
        </p:txBody>
      </p:sp>
      <p:sp>
        <p:nvSpPr>
          <p:cNvPr id="13" name="Content Placeholder 12">
            <a:extLst>
              <a:ext uri="{FF2B5EF4-FFF2-40B4-BE49-F238E27FC236}">
                <a16:creationId xmlns:a16="http://schemas.microsoft.com/office/drawing/2014/main" id="{4BDF2B3D-9EC4-1E72-2C67-42AFBB0118C4}"/>
              </a:ext>
            </a:extLst>
          </p:cNvPr>
          <p:cNvSpPr>
            <a:spLocks noGrp="1"/>
          </p:cNvSpPr>
          <p:nvPr>
            <p:ph idx="1"/>
          </p:nvPr>
        </p:nvSpPr>
        <p:spPr/>
        <p:txBody>
          <a:bodyPr/>
          <a:lstStyle/>
          <a:p>
            <a:r>
              <a:rPr lang="en-US" sz="2400" dirty="0"/>
              <a:t>We collect some basic information about those who have participated in the interview</a:t>
            </a:r>
          </a:p>
          <a:p>
            <a:r>
              <a:rPr lang="en-US" sz="2400" dirty="0"/>
              <a:t>This information is collected anonymously </a:t>
            </a:r>
          </a:p>
          <a:p>
            <a:r>
              <a:rPr lang="en-US" sz="2400" dirty="0"/>
              <a:t>This helps us to determine if we are reaching the right people and gathering opinions from anyone who may be affected by the study</a:t>
            </a:r>
          </a:p>
          <a:p>
            <a:endParaRPr lang="en-US" sz="2400" dirty="0"/>
          </a:p>
          <a:p>
            <a:endParaRPr lang="en-US" sz="2400" dirty="0"/>
          </a:p>
          <a:p>
            <a:pPr algn="ctr"/>
            <a:r>
              <a:rPr lang="en-US" sz="2400" dirty="0"/>
              <a:t>&lt;&lt;Insert URL and/or QR code&gt;&gt;</a:t>
            </a:r>
          </a:p>
          <a:p>
            <a:endParaRPr lang="en-US" sz="2400" dirty="0"/>
          </a:p>
          <a:p>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1547392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7316A3-DEC2-C573-4DF7-EB91B6C91D4A}"/>
              </a:ext>
            </a:extLst>
          </p:cNvPr>
          <p:cNvSpPr>
            <a:spLocks noGrp="1"/>
          </p:cNvSpPr>
          <p:nvPr>
            <p:ph type="title"/>
          </p:nvPr>
        </p:nvSpPr>
        <p:spPr/>
        <p:txBody>
          <a:bodyPr/>
          <a:lstStyle/>
          <a:p>
            <a:r>
              <a:rPr lang="en-US"/>
              <a:t>Contact Information</a:t>
            </a:r>
          </a:p>
        </p:txBody>
      </p:sp>
      <p:sp>
        <p:nvSpPr>
          <p:cNvPr id="13" name="Content Placeholder 12">
            <a:extLst>
              <a:ext uri="{FF2B5EF4-FFF2-40B4-BE49-F238E27FC236}">
                <a16:creationId xmlns:a16="http://schemas.microsoft.com/office/drawing/2014/main" id="{4BDF2B3D-9EC4-1E72-2C67-42AFBB0118C4}"/>
              </a:ext>
            </a:extLst>
          </p:cNvPr>
          <p:cNvSpPr>
            <a:spLocks noGrp="1"/>
          </p:cNvSpPr>
          <p:nvPr>
            <p:ph idx="1"/>
          </p:nvPr>
        </p:nvSpPr>
        <p:spPr/>
        <p:txBody>
          <a:bodyPr>
            <a:normAutofit/>
          </a:bodyPr>
          <a:lstStyle/>
          <a:p>
            <a:r>
              <a:rPr lang="en-US" sz="2800" dirty="0"/>
              <a:t>If you have any questions, comments or complaints:</a:t>
            </a:r>
          </a:p>
          <a:p>
            <a:pPr lvl="1"/>
            <a:r>
              <a:rPr lang="en-US" sz="2400" dirty="0"/>
              <a:t>Local Principal Investigator:</a:t>
            </a:r>
          </a:p>
          <a:p>
            <a:pPr lvl="1"/>
            <a:r>
              <a:rPr lang="en-US" dirty="0"/>
              <a:t>&lt;&lt;insert PI name&gt;&gt;</a:t>
            </a:r>
          </a:p>
          <a:p>
            <a:pPr lvl="1"/>
            <a:r>
              <a:rPr lang="en-US" dirty="0"/>
              <a:t>&lt;&lt;insert PI phone number and/or email&gt;&gt;</a:t>
            </a:r>
          </a:p>
          <a:p>
            <a:pPr lvl="1"/>
            <a:endParaRPr lang="en-US" dirty="0"/>
          </a:p>
          <a:p>
            <a:r>
              <a:rPr lang="en-US" sz="2800" dirty="0"/>
              <a:t>Contact the Advarra Institutional Review Board (IRB) if you have questions regarding your rights as a research participant. </a:t>
            </a:r>
          </a:p>
          <a:p>
            <a:pPr lvl="1"/>
            <a:r>
              <a:rPr lang="en-US" sz="2400" dirty="0"/>
              <a:t>Contact the IRB if you have questions, complaints or concerns which you do not feel you can discuss with the investigator. </a:t>
            </a:r>
          </a:p>
          <a:p>
            <a:pPr lvl="1"/>
            <a:r>
              <a:rPr lang="en-US" sz="2400" dirty="0"/>
              <a:t>The Advarra IRB may be reached at 877-992-4724 or </a:t>
            </a:r>
            <a:r>
              <a:rPr lang="en-US" sz="2400" dirty="0">
                <a:hlinkClick r:id="rId2"/>
              </a:rPr>
              <a:t>adviser@advarra.com</a:t>
            </a:r>
            <a:endParaRPr lang="en-US" sz="2400" dirty="0"/>
          </a:p>
          <a:p>
            <a:pPr lvl="1"/>
            <a:endParaRPr lang="en-US" sz="24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2181470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A7F60A-5D51-422D-D267-D3391D8C07FE}"/>
              </a:ext>
            </a:extLst>
          </p:cNvPr>
          <p:cNvSpPr>
            <a:spLocks noGrp="1"/>
          </p:cNvSpPr>
          <p:nvPr>
            <p:ph type="title"/>
          </p:nvPr>
        </p:nvSpPr>
        <p:spPr/>
        <p:txBody>
          <a:bodyPr/>
          <a:lstStyle/>
          <a:p>
            <a:r>
              <a:rPr lang="en-US" dirty="0"/>
              <a:t>Introductions</a:t>
            </a:r>
          </a:p>
        </p:txBody>
      </p:sp>
      <p:sp>
        <p:nvSpPr>
          <p:cNvPr id="5" name="Content Placeholder 4">
            <a:extLst>
              <a:ext uri="{FF2B5EF4-FFF2-40B4-BE49-F238E27FC236}">
                <a16:creationId xmlns:a16="http://schemas.microsoft.com/office/drawing/2014/main" id="{6E27FB1F-66A5-D36B-CCCB-6686328DEAFF}"/>
              </a:ext>
            </a:extLst>
          </p:cNvPr>
          <p:cNvSpPr>
            <a:spLocks noGrp="1"/>
          </p:cNvSpPr>
          <p:nvPr>
            <p:ph idx="1"/>
          </p:nvPr>
        </p:nvSpPr>
        <p:spPr/>
        <p:txBody>
          <a:bodyPr>
            <a:normAutofit/>
          </a:bodyPr>
          <a:lstStyle/>
          <a:p>
            <a:r>
              <a:rPr lang="en-US" sz="2800" dirty="0"/>
              <a:t>Leads of the WINDSURFER Study</a:t>
            </a:r>
          </a:p>
          <a:p>
            <a:pPr lvl="1"/>
            <a:r>
              <a:rPr lang="en-US" sz="2400" dirty="0"/>
              <a:t>Ohio State University</a:t>
            </a:r>
          </a:p>
          <a:p>
            <a:pPr lvl="1"/>
            <a:r>
              <a:rPr lang="en-US" sz="2400" dirty="0"/>
              <a:t>University of Arizona</a:t>
            </a:r>
          </a:p>
          <a:p>
            <a:pPr lvl="1"/>
            <a:r>
              <a:rPr lang="en-US" sz="2400" dirty="0"/>
              <a:t>Baystate Medical Center</a:t>
            </a:r>
          </a:p>
          <a:p>
            <a:pPr lvl="1"/>
            <a:r>
              <a:rPr lang="en-US" sz="2400" dirty="0"/>
              <a:t>University of Michigan</a:t>
            </a:r>
          </a:p>
          <a:p>
            <a:pPr lvl="1"/>
            <a:r>
              <a:rPr lang="en-US" sz="2400" dirty="0"/>
              <a:t>Medical University of South Carolina</a:t>
            </a:r>
          </a:p>
          <a:p>
            <a:pPr lvl="1"/>
            <a:r>
              <a:rPr lang="en-US" sz="2400" dirty="0"/>
              <a:t>NIH SIREN network</a:t>
            </a:r>
          </a:p>
          <a:p>
            <a:endParaRPr lang="en-US" sz="2800" dirty="0"/>
          </a:p>
          <a:p>
            <a:r>
              <a:rPr lang="en-US" sz="2800" dirty="0"/>
              <a:t>Grants from the National Heart, Lung and Blood Institute</a:t>
            </a:r>
          </a:p>
        </p:txBody>
      </p:sp>
    </p:spTree>
    <p:extLst>
      <p:ext uri="{BB962C8B-B14F-4D97-AF65-F5344CB8AC3E}">
        <p14:creationId xmlns:p14="http://schemas.microsoft.com/office/powerpoint/2010/main" val="146282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02F90-865B-7DFB-201F-4BCF866004A8}"/>
              </a:ext>
            </a:extLst>
          </p:cNvPr>
          <p:cNvSpPr>
            <a:spLocks noGrp="1"/>
          </p:cNvSpPr>
          <p:nvPr>
            <p:ph type="title"/>
          </p:nvPr>
        </p:nvSpPr>
        <p:spPr/>
        <p:txBody>
          <a:bodyPr/>
          <a:lstStyle/>
          <a:p>
            <a:r>
              <a:rPr lang="en-US" dirty="0"/>
              <a:t>Introductions</a:t>
            </a:r>
          </a:p>
        </p:txBody>
      </p:sp>
      <p:sp>
        <p:nvSpPr>
          <p:cNvPr id="3" name="Content Placeholder 2">
            <a:extLst>
              <a:ext uri="{FF2B5EF4-FFF2-40B4-BE49-F238E27FC236}">
                <a16:creationId xmlns:a16="http://schemas.microsoft.com/office/drawing/2014/main" id="{2394C558-DE4A-D262-894B-BF814A37CBF1}"/>
              </a:ext>
            </a:extLst>
          </p:cNvPr>
          <p:cNvSpPr>
            <a:spLocks noGrp="1"/>
          </p:cNvSpPr>
          <p:nvPr>
            <p:ph idx="1"/>
          </p:nvPr>
        </p:nvSpPr>
        <p:spPr/>
        <p:txBody>
          <a:bodyPr>
            <a:normAutofit/>
          </a:bodyPr>
          <a:lstStyle/>
          <a:p>
            <a:r>
              <a:rPr lang="en-US" sz="2800" dirty="0"/>
              <a:t>Local Team</a:t>
            </a:r>
          </a:p>
          <a:p>
            <a:pPr lvl="1"/>
            <a:r>
              <a:rPr lang="en-US" sz="2400" dirty="0"/>
              <a:t>[Names]</a:t>
            </a:r>
          </a:p>
          <a:p>
            <a:pPr lvl="1"/>
            <a:r>
              <a:rPr lang="en-US" sz="2400" dirty="0"/>
              <a:t>[Institution]</a:t>
            </a:r>
          </a:p>
          <a:p>
            <a:pPr lvl="1"/>
            <a:endParaRPr lang="en-US" sz="2400" dirty="0"/>
          </a:p>
          <a:p>
            <a:r>
              <a:rPr lang="en-US" sz="2800" dirty="0"/>
              <a:t>Community Consultation (Engagement) Team </a:t>
            </a:r>
          </a:p>
          <a:p>
            <a:pPr lvl="1"/>
            <a:r>
              <a:rPr lang="en-US" sz="2400" dirty="0"/>
              <a:t>[Names]</a:t>
            </a:r>
          </a:p>
          <a:p>
            <a:pPr lvl="1"/>
            <a:r>
              <a:rPr lang="en-US" sz="2400" dirty="0"/>
              <a:t>Center of Injury Sciences, University Alabama at Birmingham</a:t>
            </a:r>
          </a:p>
          <a:p>
            <a:pPr lvl="1"/>
            <a:endParaRPr lang="en-US" sz="2400" dirty="0"/>
          </a:p>
          <a:p>
            <a:endParaRPr lang="en-US" sz="2800" dirty="0"/>
          </a:p>
        </p:txBody>
      </p:sp>
    </p:spTree>
    <p:extLst>
      <p:ext uri="{BB962C8B-B14F-4D97-AF65-F5344CB8AC3E}">
        <p14:creationId xmlns:p14="http://schemas.microsoft.com/office/powerpoint/2010/main" val="788254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8">
            <a:extLst>
              <a:ext uri="{FF2B5EF4-FFF2-40B4-BE49-F238E27FC236}">
                <a16:creationId xmlns:a16="http://schemas.microsoft.com/office/drawing/2014/main" id="{17479A26-7881-F381-630B-9FFDDD546EEB}"/>
              </a:ext>
            </a:extLst>
          </p:cNvPr>
          <p:cNvSpPr>
            <a:spLocks noGrp="1"/>
          </p:cNvSpPr>
          <p:nvPr>
            <p:ph sz="quarter" idx="10"/>
          </p:nvPr>
        </p:nvSpPr>
        <p:spPr/>
        <p:txBody>
          <a:bodyPr/>
          <a:lstStyle/>
          <a:p>
            <a:r>
              <a:rPr lang="en-US" sz="3200" b="0"/>
              <a:t>We are asking for your thoughts because </a:t>
            </a:r>
          </a:p>
          <a:p>
            <a:r>
              <a:rPr lang="en-US" sz="3200" b="0"/>
              <a:t>you are a member of the community where </a:t>
            </a:r>
          </a:p>
          <a:p>
            <a:r>
              <a:rPr lang="en-US" sz="3200" b="0"/>
              <a:t>WINDSURFER will take place</a:t>
            </a:r>
            <a:endParaRPr lang="en-US" b="0"/>
          </a:p>
        </p:txBody>
      </p:sp>
      <p:sp>
        <p:nvSpPr>
          <p:cNvPr id="20" name="Picture Placeholder 19">
            <a:extLst>
              <a:ext uri="{FF2B5EF4-FFF2-40B4-BE49-F238E27FC236}">
                <a16:creationId xmlns:a16="http://schemas.microsoft.com/office/drawing/2014/main" id="{65E5963C-EB78-20F2-25E2-4561BDE5E824}"/>
              </a:ext>
            </a:extLst>
          </p:cNvPr>
          <p:cNvSpPr>
            <a:spLocks noGrp="1"/>
          </p:cNvSpPr>
          <p:nvPr>
            <p:ph type="pic" sz="quarter" idx="4294967295"/>
          </p:nvPr>
        </p:nvSpPr>
        <p:spPr>
          <a:xfrm>
            <a:off x="11416440" y="6194014"/>
            <a:ext cx="656754" cy="570614"/>
          </a:xfrm>
        </p:spPr>
        <p:txBody>
          <a:bodyPr/>
          <a:lstStyle/>
          <a:p>
            <a:endParaRPr lang="en-US"/>
          </a:p>
        </p:txBody>
      </p:sp>
      <p:sp>
        <p:nvSpPr>
          <p:cNvPr id="21" name="Picture Placeholder 20">
            <a:extLst>
              <a:ext uri="{FF2B5EF4-FFF2-40B4-BE49-F238E27FC236}">
                <a16:creationId xmlns:a16="http://schemas.microsoft.com/office/drawing/2014/main" id="{C6E13FD8-0191-52EF-E32C-75B4306FFFDD}"/>
              </a:ext>
            </a:extLst>
          </p:cNvPr>
          <p:cNvSpPr>
            <a:spLocks noGrp="1"/>
          </p:cNvSpPr>
          <p:nvPr>
            <p:ph type="pic" sz="quarter" idx="4294967295"/>
          </p:nvPr>
        </p:nvSpPr>
        <p:spPr>
          <a:xfrm>
            <a:off x="9860231" y="6314076"/>
            <a:ext cx="1417374" cy="357894"/>
          </a:xfrm>
        </p:spPr>
        <p:txBody>
          <a:bodyPr>
            <a:normAutofit fontScale="62500" lnSpcReduction="20000"/>
          </a:bodyPr>
          <a:lstStyle/>
          <a:p>
            <a:endParaRPr lang="en-US"/>
          </a:p>
        </p:txBody>
      </p:sp>
    </p:spTree>
    <p:extLst>
      <p:ext uri="{BB962C8B-B14F-4D97-AF65-F5344CB8AC3E}">
        <p14:creationId xmlns:p14="http://schemas.microsoft.com/office/powerpoint/2010/main" val="377218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7316A3-DEC2-C573-4DF7-EB91B6C91D4A}"/>
              </a:ext>
            </a:extLst>
          </p:cNvPr>
          <p:cNvSpPr>
            <a:spLocks noGrp="1"/>
          </p:cNvSpPr>
          <p:nvPr>
            <p:ph type="title"/>
          </p:nvPr>
        </p:nvSpPr>
        <p:spPr/>
        <p:txBody>
          <a:bodyPr/>
          <a:lstStyle/>
          <a:p>
            <a:r>
              <a:rPr lang="en-US"/>
              <a:t>Purpose of the Interview</a:t>
            </a:r>
          </a:p>
        </p:txBody>
      </p:sp>
      <p:sp>
        <p:nvSpPr>
          <p:cNvPr id="13" name="Content Placeholder 12">
            <a:extLst>
              <a:ext uri="{FF2B5EF4-FFF2-40B4-BE49-F238E27FC236}">
                <a16:creationId xmlns:a16="http://schemas.microsoft.com/office/drawing/2014/main" id="{4BDF2B3D-9EC4-1E72-2C67-42AFBB0118C4}"/>
              </a:ext>
            </a:extLst>
          </p:cNvPr>
          <p:cNvSpPr>
            <a:spLocks noGrp="1"/>
          </p:cNvSpPr>
          <p:nvPr>
            <p:ph idx="1"/>
          </p:nvPr>
        </p:nvSpPr>
        <p:spPr/>
        <p:txBody>
          <a:bodyPr>
            <a:normAutofit/>
          </a:bodyPr>
          <a:lstStyle/>
          <a:p>
            <a:r>
              <a:rPr lang="en-US" sz="2800" dirty="0"/>
              <a:t>You are being asked to participate in research</a:t>
            </a:r>
          </a:p>
          <a:p>
            <a:r>
              <a:rPr lang="en-US" sz="2800" dirty="0"/>
              <a:t>The interview will last 30 minutes</a:t>
            </a:r>
          </a:p>
          <a:p>
            <a:r>
              <a:rPr lang="en-US" sz="2800" dirty="0"/>
              <a:t>The WINDSURFER study looks at how doctors treat life-threatening breathing emergencies in the Emergency Department</a:t>
            </a:r>
          </a:p>
          <a:p>
            <a:r>
              <a:rPr lang="en-US" sz="2800" dirty="0"/>
              <a:t>We will determine if certain oxygen strategies are better for improving breathing emergencies</a:t>
            </a:r>
          </a:p>
          <a:p>
            <a:r>
              <a:rPr lang="en-US" sz="2800" dirty="0"/>
              <a:t>You will learn more about the study and emergency research </a:t>
            </a:r>
          </a:p>
          <a:p>
            <a:r>
              <a:rPr lang="en-US" sz="2800" dirty="0"/>
              <a:t>You will be asked to share your feedback</a:t>
            </a:r>
          </a:p>
          <a:p>
            <a:endParaRPr lang="en-US" sz="2800" dirty="0"/>
          </a:p>
        </p:txBody>
      </p:sp>
    </p:spTree>
    <p:extLst>
      <p:ext uri="{BB962C8B-B14F-4D97-AF65-F5344CB8AC3E}">
        <p14:creationId xmlns:p14="http://schemas.microsoft.com/office/powerpoint/2010/main" val="10376024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7316A3-DEC2-C573-4DF7-EB91B6C91D4A}"/>
              </a:ext>
            </a:extLst>
          </p:cNvPr>
          <p:cNvSpPr>
            <a:spLocks noGrp="1"/>
          </p:cNvSpPr>
          <p:nvPr>
            <p:ph type="title"/>
          </p:nvPr>
        </p:nvSpPr>
        <p:spPr/>
        <p:txBody>
          <a:bodyPr/>
          <a:lstStyle/>
          <a:p>
            <a:r>
              <a:rPr lang="en-US"/>
              <a:t>Voluntary Participation</a:t>
            </a:r>
          </a:p>
        </p:txBody>
      </p:sp>
      <p:sp>
        <p:nvSpPr>
          <p:cNvPr id="13" name="Content Placeholder 12">
            <a:extLst>
              <a:ext uri="{FF2B5EF4-FFF2-40B4-BE49-F238E27FC236}">
                <a16:creationId xmlns:a16="http://schemas.microsoft.com/office/drawing/2014/main" id="{4BDF2B3D-9EC4-1E72-2C67-42AFBB0118C4}"/>
              </a:ext>
            </a:extLst>
          </p:cNvPr>
          <p:cNvSpPr>
            <a:spLocks noGrp="1"/>
          </p:cNvSpPr>
          <p:nvPr>
            <p:ph idx="1"/>
          </p:nvPr>
        </p:nvSpPr>
        <p:spPr/>
        <p:txBody>
          <a:bodyPr>
            <a:normAutofit fontScale="70000" lnSpcReduction="20000"/>
          </a:bodyPr>
          <a:lstStyle/>
          <a:p>
            <a:pPr>
              <a:lnSpc>
                <a:spcPct val="120000"/>
              </a:lnSpc>
            </a:pPr>
            <a:r>
              <a:rPr lang="en-US" dirty="0"/>
              <a:t>It is up to you to decide if you want to participate in this interview</a:t>
            </a:r>
          </a:p>
          <a:p>
            <a:pPr>
              <a:lnSpc>
                <a:spcPct val="120000"/>
              </a:lnSpc>
            </a:pPr>
            <a:r>
              <a:rPr lang="en-US" dirty="0"/>
              <a:t>Participation is voluntary and you can withdraw at any time</a:t>
            </a:r>
          </a:p>
          <a:p>
            <a:pPr>
              <a:lnSpc>
                <a:spcPct val="120000"/>
              </a:lnSpc>
            </a:pPr>
            <a:r>
              <a:rPr lang="en-US" dirty="0">
                <a:latin typeface="Franklin Gothic Medium"/>
              </a:rPr>
              <a:t>We will make an audio recording of the interview </a:t>
            </a:r>
            <a:endParaRPr lang="en-US" dirty="0"/>
          </a:p>
          <a:p>
            <a:pPr>
              <a:lnSpc>
                <a:spcPct val="120000"/>
              </a:lnSpc>
            </a:pPr>
            <a:r>
              <a:rPr lang="en-US" dirty="0"/>
              <a:t>This interview is confidential, and we will take measures to protect your identity and the information we gather</a:t>
            </a:r>
          </a:p>
          <a:p>
            <a:pPr>
              <a:lnSpc>
                <a:spcPct val="120000"/>
              </a:lnSpc>
            </a:pPr>
            <a:r>
              <a:rPr lang="en-US" dirty="0">
                <a:latin typeface="Franklin Gothic Medium"/>
              </a:rPr>
              <a:t>The audio recording will not include your name or other identifying information</a:t>
            </a:r>
            <a:endParaRPr lang="en-US" dirty="0">
              <a:solidFill>
                <a:srgbClr val="FF0000"/>
              </a:solidFill>
            </a:endParaRPr>
          </a:p>
          <a:p>
            <a:pPr>
              <a:lnSpc>
                <a:spcPct val="120000"/>
              </a:lnSpc>
            </a:pPr>
            <a:r>
              <a:rPr lang="en-US" dirty="0"/>
              <a:t>Please do not use anyone’s names when you talk about your personal experiences</a:t>
            </a:r>
          </a:p>
          <a:p>
            <a:pPr>
              <a:lnSpc>
                <a:spcPct val="120000"/>
              </a:lnSpc>
            </a:pPr>
            <a:r>
              <a:rPr lang="en-US" dirty="0"/>
              <a:t>We will collect some demographic information from you at the end of the interview</a:t>
            </a:r>
          </a:p>
          <a:p>
            <a:pPr>
              <a:lnSpc>
                <a:spcPct val="120000"/>
              </a:lnSpc>
            </a:pPr>
            <a:r>
              <a:rPr lang="en-US" dirty="0"/>
              <a:t>The only risk in participating in this interview is that your identity may be known to researchers</a:t>
            </a:r>
          </a:p>
          <a:p>
            <a:pPr>
              <a:lnSpc>
                <a:spcPct val="120000"/>
              </a:lnSpc>
            </a:pPr>
            <a:r>
              <a:rPr lang="en-US" dirty="0"/>
              <a:t>The knowledge we gain from these interviews may help us to better understand if the planned study procedures are appropriate for your community</a:t>
            </a:r>
          </a:p>
          <a:p>
            <a:pPr>
              <a:lnSpc>
                <a:spcPct val="120000"/>
              </a:lnSpc>
            </a:pPr>
            <a:endParaRPr lang="en-US" dirty="0"/>
          </a:p>
          <a:p>
            <a:pPr>
              <a:lnSpc>
                <a:spcPct val="120000"/>
              </a:lnSpc>
            </a:pPr>
            <a:endParaRPr lang="en-US" dirty="0"/>
          </a:p>
        </p:txBody>
      </p:sp>
    </p:spTree>
    <p:extLst>
      <p:ext uri="{BB962C8B-B14F-4D97-AF65-F5344CB8AC3E}">
        <p14:creationId xmlns:p14="http://schemas.microsoft.com/office/powerpoint/2010/main" val="88026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7316A3-DEC2-C573-4DF7-EB91B6C91D4A}"/>
              </a:ext>
            </a:extLst>
          </p:cNvPr>
          <p:cNvSpPr>
            <a:spLocks noGrp="1"/>
          </p:cNvSpPr>
          <p:nvPr>
            <p:ph type="title"/>
          </p:nvPr>
        </p:nvSpPr>
        <p:spPr/>
        <p:txBody>
          <a:bodyPr/>
          <a:lstStyle/>
          <a:p>
            <a:r>
              <a:rPr lang="en-US"/>
              <a:t>Ground Rules</a:t>
            </a:r>
          </a:p>
        </p:txBody>
      </p:sp>
      <p:sp>
        <p:nvSpPr>
          <p:cNvPr id="13" name="Content Placeholder 12">
            <a:extLst>
              <a:ext uri="{FF2B5EF4-FFF2-40B4-BE49-F238E27FC236}">
                <a16:creationId xmlns:a16="http://schemas.microsoft.com/office/drawing/2014/main" id="{4BDF2B3D-9EC4-1E72-2C67-42AFBB0118C4}"/>
              </a:ext>
            </a:extLst>
          </p:cNvPr>
          <p:cNvSpPr>
            <a:spLocks noGrp="1"/>
          </p:cNvSpPr>
          <p:nvPr>
            <p:ph idx="1"/>
          </p:nvPr>
        </p:nvSpPr>
        <p:spPr/>
        <p:txBody>
          <a:bodyPr>
            <a:normAutofit/>
          </a:bodyPr>
          <a:lstStyle/>
          <a:p>
            <a:r>
              <a:rPr lang="en-US" sz="2400"/>
              <a:t>You are the expert, and we are here to learn from you</a:t>
            </a:r>
          </a:p>
          <a:p>
            <a:r>
              <a:rPr lang="en-US" sz="2400"/>
              <a:t>There are no right or wrong answers</a:t>
            </a:r>
          </a:p>
          <a:p>
            <a:r>
              <a:rPr lang="en-US" sz="2400"/>
              <a:t>I will be taking some notes now, and we will also transcribe the recorded interview later</a:t>
            </a:r>
          </a:p>
          <a:p>
            <a:r>
              <a:rPr lang="en-US" sz="2400"/>
              <a:t>Please keep your video off</a:t>
            </a:r>
          </a:p>
          <a:p>
            <a:r>
              <a:rPr lang="en-US" sz="2400"/>
              <a:t>Questions or comments off the topic will be answered after the recorded session</a:t>
            </a:r>
          </a:p>
          <a:p>
            <a:r>
              <a:rPr lang="en-US" sz="2400"/>
              <a:t>The recording will be kept securely - no one will have access except for those who need to review the recording for research purposes</a:t>
            </a:r>
          </a:p>
          <a:p>
            <a:endParaRPr lang="en-US" sz="2400"/>
          </a:p>
        </p:txBody>
      </p:sp>
    </p:spTree>
    <p:extLst>
      <p:ext uri="{BB962C8B-B14F-4D97-AF65-F5344CB8AC3E}">
        <p14:creationId xmlns:p14="http://schemas.microsoft.com/office/powerpoint/2010/main" val="34698982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47316A3-DEC2-C573-4DF7-EB91B6C91D4A}"/>
              </a:ext>
            </a:extLst>
          </p:cNvPr>
          <p:cNvSpPr>
            <a:spLocks noGrp="1"/>
          </p:cNvSpPr>
          <p:nvPr>
            <p:ph type="title"/>
          </p:nvPr>
        </p:nvSpPr>
        <p:spPr/>
        <p:txBody>
          <a:bodyPr/>
          <a:lstStyle/>
          <a:p>
            <a:r>
              <a:rPr lang="en-US"/>
              <a:t>Consent to Continue</a:t>
            </a:r>
          </a:p>
        </p:txBody>
      </p:sp>
      <p:sp>
        <p:nvSpPr>
          <p:cNvPr id="13" name="Content Placeholder 12">
            <a:extLst>
              <a:ext uri="{FF2B5EF4-FFF2-40B4-BE49-F238E27FC236}">
                <a16:creationId xmlns:a16="http://schemas.microsoft.com/office/drawing/2014/main" id="{4BDF2B3D-9EC4-1E72-2C67-42AFBB0118C4}"/>
              </a:ext>
            </a:extLst>
          </p:cNvPr>
          <p:cNvSpPr>
            <a:spLocks noGrp="1"/>
          </p:cNvSpPr>
          <p:nvPr>
            <p:ph idx="1"/>
          </p:nvPr>
        </p:nvSpPr>
        <p:spPr/>
        <p:txBody>
          <a:bodyPr/>
          <a:lstStyle/>
          <a:p>
            <a:r>
              <a:rPr lang="en-US"/>
              <a:t>Do you have any questions?</a:t>
            </a:r>
          </a:p>
          <a:p>
            <a:endParaRPr lang="en-US"/>
          </a:p>
          <a:p>
            <a:r>
              <a:rPr lang="en-US"/>
              <a:t>Would you like to continue with the interview?</a:t>
            </a:r>
          </a:p>
        </p:txBody>
      </p:sp>
    </p:spTree>
    <p:extLst>
      <p:ext uri="{BB962C8B-B14F-4D97-AF65-F5344CB8AC3E}">
        <p14:creationId xmlns:p14="http://schemas.microsoft.com/office/powerpoint/2010/main" val="4217815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8803ED71-6C8E-0E22-69D4-29C77E5240C5}"/>
              </a:ext>
            </a:extLst>
          </p:cNvPr>
          <p:cNvSpPr>
            <a:spLocks noGrp="1"/>
          </p:cNvSpPr>
          <p:nvPr>
            <p:ph sz="quarter" idx="10"/>
          </p:nvPr>
        </p:nvSpPr>
        <p:spPr/>
        <p:txBody>
          <a:bodyPr/>
          <a:lstStyle/>
          <a:p>
            <a:r>
              <a:rPr lang="en-US" sz="2800" b="0" dirty="0"/>
              <a:t>&lt;&lt;WINDSURFER Video Inserted Here&gt;&gt;</a:t>
            </a:r>
          </a:p>
        </p:txBody>
      </p:sp>
      <p:pic>
        <p:nvPicPr>
          <p:cNvPr id="2" name="Online Media 1" title="WINDSURFER Community Info Video FINAL for IRB Submission">
            <a:hlinkClick r:id="" action="ppaction://media"/>
            <a:extLst>
              <a:ext uri="{FF2B5EF4-FFF2-40B4-BE49-F238E27FC236}">
                <a16:creationId xmlns:a16="http://schemas.microsoft.com/office/drawing/2014/main" id="{52115D68-CC2E-BCFF-CEDD-CC47D350242F}"/>
              </a:ext>
            </a:extLst>
          </p:cNvPr>
          <p:cNvPicPr>
            <a:picLocks noRot="1" noChangeAspect="1"/>
          </p:cNvPicPr>
          <p:nvPr>
            <a:videoFile r:link="rId1"/>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3219103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theme/theme1.xml><?xml version="1.0" encoding="utf-8"?>
<a:theme xmlns:a="http://schemas.openxmlformats.org/drawingml/2006/main" name="Windsurfer theme">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Windsurfer theme" id="{47654B85-3AAE-B640-BE42-45B1FFAAEB4B}" vid="{88CD1721-0108-C445-8EDD-D3E36F6FC0C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807a1e1-05a6-467a-b24e-33a23eba91f4}" enabled="0" method="" siteId="{3807a1e1-05a6-467a-b24e-33a23eba91f4}" removed="1"/>
  <clbl:label id="{8db864bc-821c-4dd3-a9c9-5002b5129ec6}" enabled="1" method="Standard" siteId="{0b95a125-791c-4f0a-9f9e-99e363117506}" removed="0"/>
</clbl:labelList>
</file>

<file path=docProps/app.xml><?xml version="1.0" encoding="utf-8"?>
<Properties xmlns="http://schemas.openxmlformats.org/officeDocument/2006/extended-properties" xmlns:vt="http://schemas.openxmlformats.org/officeDocument/2006/docPropsVTypes">
  <Template>WINDSURFER Overview for SIREN Critical Care Nov 4 2025</Template>
  <TotalTime>69</TotalTime>
  <Words>923</Words>
  <Application>Microsoft Office PowerPoint</Application>
  <PresentationFormat>Widescreen</PresentationFormat>
  <Paragraphs>124</Paragraphs>
  <Slides>19</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Aptos</vt:lpstr>
      <vt:lpstr>Arial</vt:lpstr>
      <vt:lpstr>Franklin Gothic Book</vt:lpstr>
      <vt:lpstr>Franklin Gothic Medium</vt:lpstr>
      <vt:lpstr>Poppins Bold</vt:lpstr>
      <vt:lpstr>Poppins Light</vt:lpstr>
      <vt:lpstr>Windsurfer theme</vt:lpstr>
      <vt:lpstr>PowerPoint Presentation</vt:lpstr>
      <vt:lpstr>Introductions</vt:lpstr>
      <vt:lpstr>Introductions</vt:lpstr>
      <vt:lpstr>PowerPoint Presentation</vt:lpstr>
      <vt:lpstr>Purpose of the Interview</vt:lpstr>
      <vt:lpstr>Voluntary Participation</vt:lpstr>
      <vt:lpstr>Ground Rules</vt:lpstr>
      <vt:lpstr>Consent to Continue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Demographics</vt:lpstr>
      <vt:lpstr>Contact Information</vt:lpstr>
    </vt:vector>
  </TitlesOfParts>
  <Company>The Ohio State University Wexner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Wang, Henry</dc:creator>
  <cp:lastModifiedBy>Miller, Courtney</cp:lastModifiedBy>
  <cp:revision>10</cp:revision>
  <dcterms:created xsi:type="dcterms:W3CDTF">2026-01-07T20:28:11Z</dcterms:created>
  <dcterms:modified xsi:type="dcterms:W3CDTF">2026-04-15T19:50:16Z</dcterms:modified>
</cp:coreProperties>
</file>