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25" r:id="rId2"/>
    <p:sldId id="326" r:id="rId3"/>
    <p:sldId id="328" r:id="rId4"/>
    <p:sldId id="329" r:id="rId5"/>
    <p:sldId id="330" r:id="rId6"/>
    <p:sldId id="331" r:id="rId7"/>
    <p:sldId id="332" r:id="rId8"/>
    <p:sldId id="383" r:id="rId9"/>
    <p:sldId id="333" r:id="rId10"/>
    <p:sldId id="334" r:id="rId11"/>
    <p:sldId id="335" r:id="rId12"/>
    <p:sldId id="339" r:id="rId13"/>
    <p:sldId id="336" r:id="rId14"/>
    <p:sldId id="338" r:id="rId15"/>
    <p:sldId id="384" r:id="rId16"/>
    <p:sldId id="381" r:id="rId17"/>
    <p:sldId id="382" r:id="rId18"/>
    <p:sldId id="340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ee L. Martin" initials="RLM" lastIdx="1" clrIdx="0">
    <p:extLst>
      <p:ext uri="{19B8F6BF-5375-455C-9EA6-DF929625EA0E}">
        <p15:presenceInfo xmlns:p15="http://schemas.microsoft.com/office/powerpoint/2012/main" userId="S-1-5-21-1828411792-3969674943-3904035976-11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A2C"/>
    <a:srgbClr val="C4D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9" autoAdjust="0"/>
    <p:restoredTop sz="86957" autoAdjust="0"/>
  </p:normalViewPr>
  <p:slideViewPr>
    <p:cSldViewPr snapToGrid="0">
      <p:cViewPr varScale="1">
        <p:scale>
          <a:sx n="95" d="100"/>
          <a:sy n="95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31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A2D76B2-06A4-421C-9949-E011458063D9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5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E477FA0-5882-4251-AEF5-6F1CD439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21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9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28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4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6">
                    <a:lumMod val="75000"/>
                  </a:schemeClr>
                </a:solidFill>
                <a:latin typeface="Albertus Medium" panose="020E06020303040203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00000"/>
              </a:lnSpc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lnSpc>
                <a:spcPct val="100000"/>
              </a:lnSpc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lnSpc>
                <a:spcPct val="100000"/>
              </a:lnSpc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lnSpc>
                <a:spcPct val="100000"/>
              </a:lnSpc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3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3F4A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5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67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0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88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47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1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February 2018</a:t>
            </a:r>
          </a:p>
          <a:p>
            <a:r>
              <a:rPr lang="en-US" dirty="0"/>
              <a:t>DSMB Meeting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7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C45E8-6B11-4AB6-B0E7-61FEEB77168C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ECFAC-EF5B-4DA0-B66C-E67B3FF3C9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96263"/>
            <a:ext cx="12192000" cy="6617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038600" y="630047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February 2017</a:t>
            </a:r>
          </a:p>
          <a:p>
            <a:pPr algn="ctr"/>
            <a:r>
              <a:rPr lang="en-US" sz="1400" dirty="0"/>
              <a:t>DSMB Meeting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4" y="6128460"/>
            <a:ext cx="1683669" cy="8132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2" b="24019"/>
          <a:stretch/>
        </p:blipFill>
        <p:spPr>
          <a:xfrm>
            <a:off x="-1" y="6195255"/>
            <a:ext cx="1255395" cy="6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71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22136" y="492370"/>
            <a:ext cx="11104072" cy="2076900"/>
          </a:xfrm>
        </p:spPr>
        <p:txBody>
          <a:bodyPr>
            <a:normAutofit/>
          </a:bodyPr>
          <a:lstStyle/>
          <a:p>
            <a:pPr algn="ctr"/>
            <a:r>
              <a:rPr lang="en-US" sz="5700" b="1" cap="small" dirty="0">
                <a:solidFill>
                  <a:schemeClr val="accent6">
                    <a:lumMod val="75000"/>
                  </a:schemeClr>
                </a:solidFill>
                <a:latin typeface="Albertus Medium" panose="020E0602030304020304" pitchFamily="34" charset="0"/>
                <a:cs typeface="Andalus" panose="02020603050405020304" pitchFamily="18" charset="-78"/>
              </a:rPr>
              <a:t>Suggestions for How to Improve the HOBIT Consent Process</a:t>
            </a:r>
            <a:endParaRPr lang="en-US" sz="5700" b="1" dirty="0">
              <a:latin typeface="Albertus Medium" panose="020E0602030304020304" pitchFamily="34" charset="0"/>
              <a:cs typeface="Andalus" panose="02020603050405020304" pitchFamily="18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3014" y="3336073"/>
            <a:ext cx="10365971" cy="1376603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Gaylan Rockswold, MD, PhD</a:t>
            </a:r>
          </a:p>
          <a:p>
            <a:pPr algn="ctr">
              <a:spcBef>
                <a:spcPts val="600"/>
              </a:spcBef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 Investigator, Hyperbaric Oxygen Brain Injury Treatment (HOBIT) Trial</a:t>
            </a:r>
          </a:p>
          <a:p>
            <a:pPr algn="ctr">
              <a:spcBef>
                <a:spcPts val="600"/>
              </a:spcBef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Emeritus, Department of Neurosurgery, University of Minnesota</a:t>
            </a:r>
          </a:p>
        </p:txBody>
      </p:sp>
    </p:spTree>
    <p:extLst>
      <p:ext uri="{BB962C8B-B14F-4D97-AF65-F5344CB8AC3E}">
        <p14:creationId xmlns:p14="http://schemas.microsoft.com/office/powerpoint/2010/main" val="411577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31651" y="2071454"/>
            <a:ext cx="9845335" cy="245030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Also, enrollment in the trial has the potential of secondarily benefiting future </a:t>
            </a:r>
            <a:r>
              <a:rPr lang="en-US" sz="3600"/>
              <a:t>TBI patients </a:t>
            </a:r>
            <a:r>
              <a:rPr lang="en-US" sz="3600" dirty="0"/>
              <a:t>by contributing to the development of specific treatment for severe TBI, for which there is none.</a:t>
            </a:r>
          </a:p>
        </p:txBody>
      </p:sp>
    </p:spTree>
    <p:extLst>
      <p:ext uri="{BB962C8B-B14F-4D97-AF65-F5344CB8AC3E}">
        <p14:creationId xmlns:p14="http://schemas.microsoft.com/office/powerpoint/2010/main" val="6897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66420" y="2032248"/>
            <a:ext cx="9437703" cy="2288543"/>
          </a:xfrm>
        </p:spPr>
        <p:txBody>
          <a:bodyPr>
            <a:normAutofit/>
          </a:bodyPr>
          <a:lstStyle/>
          <a:p>
            <a:r>
              <a:rPr lang="en-US" sz="3600" dirty="0"/>
              <a:t>It’s important that an experienced clinician familiar with the trial introduce the trial to the LAR.</a:t>
            </a:r>
          </a:p>
        </p:txBody>
      </p:sp>
    </p:spTree>
    <p:extLst>
      <p:ext uri="{BB962C8B-B14F-4D97-AF65-F5344CB8AC3E}">
        <p14:creationId xmlns:p14="http://schemas.microsoft.com/office/powerpoint/2010/main" val="1989639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217" y="1643848"/>
            <a:ext cx="10198276" cy="193336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3600" dirty="0"/>
              <a:t>Demonstrate genuine empathy and concern for the patient and family.</a:t>
            </a:r>
          </a:p>
        </p:txBody>
      </p:sp>
    </p:spTree>
    <p:extLst>
      <p:ext uri="{BB962C8B-B14F-4D97-AF65-F5344CB8AC3E}">
        <p14:creationId xmlns:p14="http://schemas.microsoft.com/office/powerpoint/2010/main" val="808743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59108" y="1743050"/>
            <a:ext cx="9031855" cy="22561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Keep the information simple and straightforward.  The LAR’s questions can assist in guiding the discussion.</a:t>
            </a:r>
          </a:p>
        </p:txBody>
      </p:sp>
    </p:spTree>
    <p:extLst>
      <p:ext uri="{BB962C8B-B14F-4D97-AF65-F5344CB8AC3E}">
        <p14:creationId xmlns:p14="http://schemas.microsoft.com/office/powerpoint/2010/main" val="1179646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89235" y="1653360"/>
            <a:ext cx="9372599" cy="2124821"/>
          </a:xfrm>
        </p:spPr>
        <p:txBody>
          <a:bodyPr>
            <a:normAutofit/>
          </a:bodyPr>
          <a:lstStyle/>
          <a:p>
            <a:r>
              <a:rPr lang="en-US" sz="3600" dirty="0"/>
              <a:t>Although the timeline is tight, give the LAR time to think and process the situation.  Come back a second time PRN.</a:t>
            </a:r>
          </a:p>
        </p:txBody>
      </p:sp>
    </p:spTree>
    <p:extLst>
      <p:ext uri="{BB962C8B-B14F-4D97-AF65-F5344CB8AC3E}">
        <p14:creationId xmlns:p14="http://schemas.microsoft.com/office/powerpoint/2010/main" val="3042461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2A117-CD32-5CA6-AEA0-A91A7E70D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157"/>
            <a:ext cx="10515600" cy="3054698"/>
          </a:xfrm>
        </p:spPr>
        <p:txBody>
          <a:bodyPr>
            <a:noAutofit/>
          </a:bodyPr>
          <a:lstStyle/>
          <a:p>
            <a:r>
              <a:rPr lang="en-US" sz="3600" dirty="0"/>
              <a:t>It is important that the LAR understands there is one chance in five (20%) that the patient could be randomized to standard care and not to HBO</a:t>
            </a:r>
            <a:r>
              <a:rPr lang="en-US" sz="3600" baseline="-25000" dirty="0"/>
              <a:t>2</a:t>
            </a:r>
            <a:r>
              <a:rPr lang="en-US" sz="3600" dirty="0"/>
              <a:t>.  Also, one treatment arm involves receiving 100% oxygen with the patient remaining in the ICU.  </a:t>
            </a:r>
          </a:p>
        </p:txBody>
      </p:sp>
    </p:spTree>
    <p:extLst>
      <p:ext uri="{BB962C8B-B14F-4D97-AF65-F5344CB8AC3E}">
        <p14:creationId xmlns:p14="http://schemas.microsoft.com/office/powerpoint/2010/main" val="1398097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62A79-AE6A-A745-5F68-6BFA13C15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0005" y="1825625"/>
            <a:ext cx="9591989" cy="1603375"/>
          </a:xfrm>
        </p:spPr>
        <p:txBody>
          <a:bodyPr>
            <a:normAutofit/>
          </a:bodyPr>
          <a:lstStyle/>
          <a:p>
            <a:r>
              <a:rPr lang="en-US" sz="3600" dirty="0"/>
              <a:t>The LAR/family can withdraw from the study anytime.  </a:t>
            </a:r>
          </a:p>
        </p:txBody>
      </p:sp>
    </p:spTree>
    <p:extLst>
      <p:ext uri="{BB962C8B-B14F-4D97-AF65-F5344CB8AC3E}">
        <p14:creationId xmlns:p14="http://schemas.microsoft.com/office/powerpoint/2010/main" val="264406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B3609-DB3B-9B84-5D0D-243559E04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72168"/>
          </a:xfrm>
        </p:spPr>
        <p:txBody>
          <a:bodyPr>
            <a:noAutofit/>
          </a:bodyPr>
          <a:lstStyle/>
          <a:p>
            <a:r>
              <a:rPr lang="en-US" sz="3600" dirty="0"/>
              <a:t>The trial is closely monitored for safety by the NIH and the FDA.  The trial has had no significant safety issues. </a:t>
            </a:r>
          </a:p>
        </p:txBody>
      </p:sp>
    </p:spTree>
    <p:extLst>
      <p:ext uri="{BB962C8B-B14F-4D97-AF65-F5344CB8AC3E}">
        <p14:creationId xmlns:p14="http://schemas.microsoft.com/office/powerpoint/2010/main" val="2769828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6082" y="1741771"/>
            <a:ext cx="9815004" cy="225747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600" dirty="0"/>
              <a:t>Calling the HOBIT hotline for backup information or to answer questions is always available.</a:t>
            </a:r>
          </a:p>
        </p:txBody>
      </p:sp>
    </p:spTree>
    <p:extLst>
      <p:ext uri="{BB962C8B-B14F-4D97-AF65-F5344CB8AC3E}">
        <p14:creationId xmlns:p14="http://schemas.microsoft.com/office/powerpoint/2010/main" val="3863480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9024" y="1614610"/>
            <a:ext cx="8873951" cy="249872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not obtain consent is to lose a screened, qualified patient for the trial.</a:t>
            </a:r>
          </a:p>
        </p:txBody>
      </p:sp>
    </p:spTree>
    <p:extLst>
      <p:ext uri="{BB962C8B-B14F-4D97-AF65-F5344CB8AC3E}">
        <p14:creationId xmlns:p14="http://schemas.microsoft.com/office/powerpoint/2010/main" val="194140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748" y="1460535"/>
            <a:ext cx="10291082" cy="284016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HBO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a new treatment for severe TBI.  In our previous four trials we treated 143 patients with 1,905 HBO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treatments in both monop</a:t>
            </a:r>
            <a:r>
              <a:rPr lang="en-US" sz="3600" dirty="0"/>
              <a:t>lace and </a:t>
            </a:r>
            <a:r>
              <a:rPr lang="en-US" sz="3600" dirty="0" err="1"/>
              <a:t>multiplace</a:t>
            </a:r>
            <a:r>
              <a:rPr lang="en-US" sz="3600" dirty="0"/>
              <a:t> chambers.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56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1101" y="1600898"/>
            <a:ext cx="9712570" cy="2719893"/>
          </a:xfrm>
        </p:spPr>
        <p:txBody>
          <a:bodyPr>
            <a:normAutofit/>
          </a:bodyPr>
          <a:lstStyle/>
          <a:p>
            <a:r>
              <a:rPr lang="en-US" sz="3600" dirty="0"/>
              <a:t>Results from the most recent trial demonstrated an absolute 26% reduction in mortality and a 36% improvement in favorable outcome </a:t>
            </a:r>
            <a:r>
              <a:rPr lang="en-US" sz="2000" dirty="0"/>
              <a:t>(</a:t>
            </a:r>
            <a:r>
              <a:rPr lang="en-US" sz="2000" i="1" dirty="0"/>
              <a:t>J </a:t>
            </a:r>
            <a:r>
              <a:rPr lang="en-US" sz="2000" i="1" dirty="0" err="1"/>
              <a:t>Neurosurg</a:t>
            </a:r>
            <a:r>
              <a:rPr lang="en-US" sz="2000" i="1" dirty="0"/>
              <a:t> 2023; 118:1317-28</a:t>
            </a:r>
            <a:r>
              <a:rPr lang="en-US" sz="20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25361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835" y="1708708"/>
            <a:ext cx="9736329" cy="2270125"/>
          </a:xfrm>
        </p:spPr>
        <p:txBody>
          <a:bodyPr>
            <a:normAutofit/>
          </a:bodyPr>
          <a:lstStyle/>
          <a:p>
            <a:r>
              <a:rPr lang="en-US" sz="3600" dirty="0"/>
              <a:t>Although the brain is only 2% of body weight, its high metabolic activity consumes 20% of the oxygen consumed by the body.</a:t>
            </a:r>
          </a:p>
        </p:txBody>
      </p:sp>
    </p:spTree>
    <p:extLst>
      <p:ext uri="{BB962C8B-B14F-4D97-AF65-F5344CB8AC3E}">
        <p14:creationId xmlns:p14="http://schemas.microsoft.com/office/powerpoint/2010/main" val="1733557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833" y="1831410"/>
            <a:ext cx="9962967" cy="3122427"/>
          </a:xfrm>
        </p:spPr>
        <p:txBody>
          <a:bodyPr>
            <a:normAutofit/>
          </a:bodyPr>
          <a:lstStyle/>
          <a:p>
            <a:r>
              <a:rPr lang="en-US" sz="3600" dirty="0"/>
              <a:t>Oxygen delivery to brain cells is markedly diminished following a severe TBI resulting in a depletion of cellular energy and brain cell death.  This occurs in all severe TBI regardless of specific pathology.</a:t>
            </a:r>
          </a:p>
        </p:txBody>
      </p:sp>
    </p:spTree>
    <p:extLst>
      <p:ext uri="{BB962C8B-B14F-4D97-AF65-F5344CB8AC3E}">
        <p14:creationId xmlns:p14="http://schemas.microsoft.com/office/powerpoint/2010/main" val="319640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5" y="1429432"/>
            <a:ext cx="10946060" cy="3014662"/>
          </a:xfrm>
        </p:spPr>
        <p:txBody>
          <a:bodyPr>
            <a:noAutofit/>
          </a:bodyPr>
          <a:lstStyle/>
          <a:p>
            <a:r>
              <a:rPr lang="en-US" sz="3600" dirty="0"/>
              <a:t>The primary beneficial action of HBO</a:t>
            </a:r>
            <a:r>
              <a:rPr lang="en-US" sz="3600" baseline="-25000" dirty="0"/>
              <a:t>2</a:t>
            </a:r>
            <a:r>
              <a:rPr lang="en-US" sz="3600" dirty="0"/>
              <a:t> following severe TBI is to restore oxygen delivery to the brain and thereby energy production which in turn reduces brain cell death </a:t>
            </a:r>
            <a:r>
              <a:rPr lang="en-US" dirty="0"/>
              <a:t>(See </a:t>
            </a:r>
            <a:r>
              <a:rPr lang="en-US" i="1" dirty="0"/>
              <a:t>One Page Scientific Rationale for the Potential Efficacy of HBO</a:t>
            </a:r>
            <a:r>
              <a:rPr lang="en-US" i="1" baseline="-25000" dirty="0"/>
              <a:t>2</a:t>
            </a:r>
            <a:r>
              <a:rPr lang="en-US" i="1" dirty="0"/>
              <a:t> in Severe TBI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28348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A1F8A-EDE5-B144-E316-64065CA76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368"/>
            <a:ext cx="10515600" cy="3007632"/>
          </a:xfrm>
        </p:spPr>
        <p:txBody>
          <a:bodyPr>
            <a:noAutofit/>
          </a:bodyPr>
          <a:lstStyle/>
          <a:p>
            <a:r>
              <a:rPr lang="en-US" sz="3600" dirty="0"/>
              <a:t>The standard management goal for severe TBI patients is a brain tissue oxygen level of 25-30 mmHg.  HBO</a:t>
            </a:r>
            <a:r>
              <a:rPr lang="en-US" sz="3600" baseline="-25000" dirty="0"/>
              <a:t>2</a:t>
            </a:r>
            <a:r>
              <a:rPr lang="en-US" sz="3600" dirty="0"/>
              <a:t> at 2.0 or 2.5 ATA attains levels of 300-450 mmHg.  This drives the diffusion of oxygen to brain cells.  </a:t>
            </a:r>
          </a:p>
        </p:txBody>
      </p:sp>
    </p:spTree>
    <p:extLst>
      <p:ext uri="{BB962C8B-B14F-4D97-AF65-F5344CB8AC3E}">
        <p14:creationId xmlns:p14="http://schemas.microsoft.com/office/powerpoint/2010/main" val="2291194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2333" y="1665693"/>
            <a:ext cx="9067228" cy="2972244"/>
          </a:xfrm>
        </p:spPr>
        <p:txBody>
          <a:bodyPr>
            <a:normAutofit/>
          </a:bodyPr>
          <a:lstStyle/>
          <a:p>
            <a:r>
              <a:rPr lang="en-US" sz="3600" dirty="0"/>
              <a:t>It’s fair to say there is a possibility that HBO</a:t>
            </a:r>
            <a:r>
              <a:rPr lang="en-US" sz="3600" baseline="-25000" dirty="0"/>
              <a:t>2</a:t>
            </a:r>
            <a:r>
              <a:rPr lang="en-US" sz="3600" dirty="0"/>
              <a:t> could improve the clinical outcome of this severe TBI patient.  </a:t>
            </a:r>
          </a:p>
        </p:txBody>
      </p:sp>
    </p:spTree>
    <p:extLst>
      <p:ext uri="{BB962C8B-B14F-4D97-AF65-F5344CB8AC3E}">
        <p14:creationId xmlns:p14="http://schemas.microsoft.com/office/powerpoint/2010/main" val="140074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477</Words>
  <Application>Microsoft Office PowerPoint</Application>
  <PresentationFormat>Widescreen</PresentationFormat>
  <Paragraphs>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Albertus Medium</vt:lpstr>
      <vt:lpstr>Arial</vt:lpstr>
      <vt:lpstr>Calibri</vt:lpstr>
      <vt:lpstr>Calibri Light</vt:lpstr>
      <vt:lpstr>Times New Roman</vt:lpstr>
      <vt:lpstr>Office Theme</vt:lpstr>
      <vt:lpstr>Suggestions for How to Improve the HOBIT Consent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L. Martin</dc:creator>
  <cp:lastModifiedBy>Hauff, Tami</cp:lastModifiedBy>
  <cp:revision>193</cp:revision>
  <cp:lastPrinted>2023-01-09T20:06:56Z</cp:lastPrinted>
  <dcterms:created xsi:type="dcterms:W3CDTF">2018-01-17T18:18:18Z</dcterms:created>
  <dcterms:modified xsi:type="dcterms:W3CDTF">2023-01-11T14:53:11Z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17dd99-8573-483a-8620-8f6f69c1291c_Enabled">
    <vt:lpwstr>true</vt:lpwstr>
  </property>
  <property fmtid="{D5CDD505-2E9C-101B-9397-08002B2CF9AE}" pid="3" name="MSIP_Label_5517dd99-8573-483a-8620-8f6f69c1291c_SetDate">
    <vt:lpwstr>2023-01-09T18:28:18Z</vt:lpwstr>
  </property>
  <property fmtid="{D5CDD505-2E9C-101B-9397-08002B2CF9AE}" pid="4" name="MSIP_Label_5517dd99-8573-483a-8620-8f6f69c1291c_Method">
    <vt:lpwstr>Standard</vt:lpwstr>
  </property>
  <property fmtid="{D5CDD505-2E9C-101B-9397-08002B2CF9AE}" pid="5" name="MSIP_Label_5517dd99-8573-483a-8620-8f6f69c1291c_Name">
    <vt:lpwstr>General</vt:lpwstr>
  </property>
  <property fmtid="{D5CDD505-2E9C-101B-9397-08002B2CF9AE}" pid="6" name="MSIP_Label_5517dd99-8573-483a-8620-8f6f69c1291c_SiteId">
    <vt:lpwstr>ada0782c-5f34-4003-b5d6-3187f30aecdd</vt:lpwstr>
  </property>
  <property fmtid="{D5CDD505-2E9C-101B-9397-08002B2CF9AE}" pid="7" name="MSIP_Label_5517dd99-8573-483a-8620-8f6f69c1291c_ActionId">
    <vt:lpwstr>0e105e91-f5c5-4036-a9ec-3f2c081afcee</vt:lpwstr>
  </property>
  <property fmtid="{D5CDD505-2E9C-101B-9397-08002B2CF9AE}" pid="8" name="MSIP_Label_5517dd99-8573-483a-8620-8f6f69c1291c_ContentBits">
    <vt:lpwstr>0</vt:lpwstr>
  </property>
</Properties>
</file>