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9" r:id="rId1"/>
  </p:sldMasterIdLst>
  <p:notesMasterIdLst>
    <p:notesMasterId r:id="rId16"/>
  </p:notesMasterIdLst>
  <p:sldIdLst>
    <p:sldId id="262" r:id="rId2"/>
    <p:sldId id="263" r:id="rId3"/>
    <p:sldId id="264" r:id="rId4"/>
    <p:sldId id="265" r:id="rId5"/>
    <p:sldId id="267" r:id="rId6"/>
    <p:sldId id="268" r:id="rId7"/>
    <p:sldId id="269" r:id="rId8"/>
    <p:sldId id="270" r:id="rId9"/>
    <p:sldId id="271" r:id="rId10"/>
    <p:sldId id="272" r:id="rId11"/>
    <p:sldId id="273" r:id="rId12"/>
    <p:sldId id="274" r:id="rId13"/>
    <p:sldId id="275" r:id="rId14"/>
    <p:sldId id="276"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847324E-778F-4C3E-8877-FC2288836AE6}">
  <a:tblStyle styleId="{7847324E-778F-4C3E-8877-FC2288836AE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540"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55ce97237_15_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g3555ce97237_15_3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C3PO</a:t>
            </a:r>
            <a:endParaRPr/>
          </a:p>
          <a:p>
            <a:pPr marL="0" lvl="0" indent="0" algn="l" rtl="0">
              <a:lnSpc>
                <a:spcPct val="100000"/>
              </a:lnSpc>
              <a:spcBef>
                <a:spcPts val="0"/>
              </a:spcBef>
              <a:spcAft>
                <a:spcPts val="0"/>
              </a:spcAft>
              <a:buSzPts val="1400"/>
              <a:buNone/>
            </a:pPr>
            <a:r>
              <a:rPr lang="en-US"/>
              <a:t>Clif confirmed there is still some serum samples available.  </a:t>
            </a:r>
            <a:endParaRPr/>
          </a:p>
          <a:p>
            <a:pPr marL="0" lvl="0" indent="0" algn="l" rtl="0">
              <a:lnSpc>
                <a:spcPct val="100000"/>
              </a:lnSpc>
              <a:spcBef>
                <a:spcPts val="0"/>
              </a:spcBef>
              <a:spcAft>
                <a:spcPts val="0"/>
              </a:spcAft>
              <a:buSzPts val="1400"/>
              <a:buNone/>
            </a:pPr>
            <a:r>
              <a:rPr lang="en-US"/>
              <a:t>We are trying to get an inventory of microliters available by subject and for how many subjects.</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Reach out to Cliff Calliway or Fred Korely if you are interested.  </a:t>
            </a:r>
            <a:endParaRPr/>
          </a:p>
          <a:p>
            <a:pPr marL="0" lvl="0" indent="0" algn="l" rtl="0">
              <a:lnSpc>
                <a:spcPct val="100000"/>
              </a:lnSpc>
              <a:spcBef>
                <a:spcPts val="0"/>
              </a:spcBef>
              <a:spcAft>
                <a:spcPts val="0"/>
              </a:spcAft>
              <a:buSzPts val="1400"/>
              <a:buNone/>
            </a:pPr>
            <a:r>
              <a:rPr lang="en-US"/>
              <a:t>There is not currently any funding available for assays.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p:txBody>
      </p:sp>
      <p:sp>
        <p:nvSpPr>
          <p:cNvPr id="145" name="Google Shape;145;g3555ce97237_15_3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g39fe5e52374_1_7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3" name="Google Shape;253;g39fe5e52374_1_7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4" name="Google Shape;254;g39fe5e52374_1_7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3ac6447d67e_1_6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1" name="Google Shape;261;g3ac6447d67e_1_64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2" name="Google Shape;262;g3ac6447d67e_1_64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38570d395b9_12_3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0" name="Google Shape;270;g38570d395b9_12_33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1" name="Google Shape;271;g38570d395b9_12_338:notes"/>
          <p:cNvSpPr txBox="1">
            <a:spLocks noGrp="1"/>
          </p:cNvSpPr>
          <p:nvPr>
            <p:ph type="sldNum" idx="12"/>
          </p:nvPr>
        </p:nvSpPr>
        <p:spPr>
          <a:xfrm>
            <a:off x="3884613" y="8685213"/>
            <a:ext cx="2971800" cy="459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g38570d395b9_12_427:notes"/>
          <p:cNvSpPr>
            <a:spLocks noGrp="1" noRot="1" noChangeAspect="1"/>
          </p:cNvSpPr>
          <p:nvPr>
            <p:ph type="sldImg" idx="2"/>
          </p:nvPr>
        </p:nvSpPr>
        <p:spPr>
          <a:xfrm>
            <a:off x="701951" y="1143000"/>
            <a:ext cx="5454000" cy="30855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8" name="Google Shape;278;g38570d395b9_12_42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9" name="Google Shape;279;g38570d395b9_12_427:notes"/>
          <p:cNvSpPr txBox="1">
            <a:spLocks noGrp="1"/>
          </p:cNvSpPr>
          <p:nvPr>
            <p:ph type="sldNum" idx="12"/>
          </p:nvPr>
        </p:nvSpPr>
        <p:spPr>
          <a:xfrm>
            <a:off x="3884613" y="8685213"/>
            <a:ext cx="2971800" cy="4590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3555ce97237_15_7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6" name="Google Shape;286;g3555ce97237_15_7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7" name="Google Shape;287;g3555ce97237_15_7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14</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3ac6447d67e_1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2" name="Google Shape;152;g3ac6447d67e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39fe5e52374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39fe5e52374_1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0" name="Google Shape;160;g39fe5e52374_1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373052f1ddd_3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373052f1ddd_3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g373052f1ddd_3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ac6447d67e_1_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3ac6447d67e_1_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3555ce97237_15_6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2" name="Google Shape;222;g3555ce97237_15_6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3555ce97237_15_6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9" name="Google Shape;229;g3555ce97237_15_6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3894bf2d11f_1_15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6" name="Google Shape;236;g3894bf2d11f_1_15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7" name="Google Shape;237;g3894bf2d11f_1_15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3555ce97237_15_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4" name="Google Shape;244;g3555ce97237_15_5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5" name="Google Shape;245;g3555ce97237_15_54:notes"/>
          <p:cNvSpPr txBox="1">
            <a:spLocks noGrp="1"/>
          </p:cNvSpPr>
          <p:nvPr>
            <p:ph type="sldNum" idx="12"/>
          </p:nvPr>
        </p:nvSpPr>
        <p:spPr>
          <a:xfrm>
            <a:off x="3884613" y="8685213"/>
            <a:ext cx="2971800" cy="459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415600" y="2867800"/>
            <a:ext cx="11360700" cy="1122300"/>
          </a:xfrm>
          <a:prstGeom prst="rect">
            <a:avLst/>
          </a:prstGeom>
          <a:noFill/>
          <a:ln>
            <a:noFill/>
          </a:ln>
        </p:spPr>
        <p:txBody>
          <a:bodyPr spcFirstLastPara="1" wrap="square" lIns="121900" tIns="121900" rIns="121900" bIns="121900" anchor="ctr" anchorCtr="0">
            <a:norm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a:endParaRPr/>
          </a:p>
        </p:txBody>
      </p:sp>
      <p:sp>
        <p:nvSpPr>
          <p:cNvPr id="66" name="Google Shape;66;p15"/>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7"/>
        <p:cNvGrpSpPr/>
        <p:nvPr/>
      </p:nvGrpSpPr>
      <p:grpSpPr>
        <a:xfrm>
          <a:off x="0" y="0"/>
          <a:ext cx="0" cy="0"/>
          <a:chOff x="0" y="0"/>
          <a:chExt cx="0" cy="0"/>
        </a:xfrm>
      </p:grpSpPr>
      <p:sp>
        <p:nvSpPr>
          <p:cNvPr id="68" name="Google Shape;68;p16"/>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69" name="Google Shape;69;p16"/>
          <p:cNvSpPr txBox="1">
            <a:spLocks noGrp="1"/>
          </p:cNvSpPr>
          <p:nvPr>
            <p:ph type="body" idx="1"/>
          </p:nvPr>
        </p:nvSpPr>
        <p:spPr>
          <a:xfrm>
            <a:off x="609600" y="1600201"/>
            <a:ext cx="10972800" cy="4526100"/>
          </a:xfrm>
          <a:prstGeom prst="rect">
            <a:avLst/>
          </a:prstGeom>
          <a:noFill/>
          <a:ln>
            <a:noFill/>
          </a:ln>
        </p:spPr>
        <p:txBody>
          <a:bodyPr spcFirstLastPara="1" wrap="square" lIns="91425" tIns="45700" rIns="91425" bIns="45700" anchor="t" anchorCtr="0">
            <a:normAutofit/>
          </a:bodyPr>
          <a:lstStyle>
            <a:lvl1pPr marL="457200" lvl="0" indent="-342900" algn="l">
              <a:lnSpc>
                <a:spcPct val="115000"/>
              </a:lnSpc>
              <a:spcBef>
                <a:spcPts val="360"/>
              </a:spcBef>
              <a:spcAft>
                <a:spcPts val="0"/>
              </a:spcAft>
              <a:buClr>
                <a:schemeClr val="dk1"/>
              </a:buClr>
              <a:buSzPts val="1800"/>
              <a:buChar char="●"/>
              <a:defRPr/>
            </a:lvl1pPr>
            <a:lvl2pPr marL="914400" lvl="1" indent="-342900" algn="l">
              <a:lnSpc>
                <a:spcPct val="115000"/>
              </a:lnSpc>
              <a:spcBef>
                <a:spcPts val="1600"/>
              </a:spcBef>
              <a:spcAft>
                <a:spcPts val="0"/>
              </a:spcAft>
              <a:buClr>
                <a:schemeClr val="dk1"/>
              </a:buClr>
              <a:buSzPts val="1800"/>
              <a:buChar char="○"/>
              <a:defRPr/>
            </a:lvl2pPr>
            <a:lvl3pPr marL="1371600" lvl="2" indent="-342900" algn="l">
              <a:lnSpc>
                <a:spcPct val="115000"/>
              </a:lnSpc>
              <a:spcBef>
                <a:spcPts val="1600"/>
              </a:spcBef>
              <a:spcAft>
                <a:spcPts val="0"/>
              </a:spcAft>
              <a:buClr>
                <a:schemeClr val="dk1"/>
              </a:buClr>
              <a:buSzPts val="1800"/>
              <a:buChar char="■"/>
              <a:defRPr/>
            </a:lvl3pPr>
            <a:lvl4pPr marL="1828800" lvl="3" indent="-342900" algn="l">
              <a:lnSpc>
                <a:spcPct val="115000"/>
              </a:lnSpc>
              <a:spcBef>
                <a:spcPts val="1600"/>
              </a:spcBef>
              <a:spcAft>
                <a:spcPts val="0"/>
              </a:spcAft>
              <a:buClr>
                <a:schemeClr val="dk1"/>
              </a:buClr>
              <a:buSzPts val="1800"/>
              <a:buChar char="●"/>
              <a:defRPr/>
            </a:lvl4pPr>
            <a:lvl5pPr marL="2286000" lvl="4" indent="-342900" algn="l">
              <a:lnSpc>
                <a:spcPct val="115000"/>
              </a:lnSpc>
              <a:spcBef>
                <a:spcPts val="1600"/>
              </a:spcBef>
              <a:spcAft>
                <a:spcPts val="0"/>
              </a:spcAft>
              <a:buClr>
                <a:schemeClr val="dk1"/>
              </a:buClr>
              <a:buSzPts val="1800"/>
              <a:buChar char="○"/>
              <a:defRPr/>
            </a:lvl5pPr>
            <a:lvl6pPr marL="2743200" lvl="5" indent="-342900" algn="l">
              <a:lnSpc>
                <a:spcPct val="115000"/>
              </a:lnSpc>
              <a:spcBef>
                <a:spcPts val="1600"/>
              </a:spcBef>
              <a:spcAft>
                <a:spcPts val="0"/>
              </a:spcAft>
              <a:buClr>
                <a:schemeClr val="dk1"/>
              </a:buClr>
              <a:buSzPts val="1800"/>
              <a:buChar char="■"/>
              <a:defRPr/>
            </a:lvl6pPr>
            <a:lvl7pPr marL="3200400" lvl="6" indent="-342900" algn="l">
              <a:lnSpc>
                <a:spcPct val="115000"/>
              </a:lnSpc>
              <a:spcBef>
                <a:spcPts val="1600"/>
              </a:spcBef>
              <a:spcAft>
                <a:spcPts val="0"/>
              </a:spcAft>
              <a:buClr>
                <a:schemeClr val="dk1"/>
              </a:buClr>
              <a:buSzPts val="1800"/>
              <a:buChar char="●"/>
              <a:defRPr/>
            </a:lvl7pPr>
            <a:lvl8pPr marL="3657600" lvl="7" indent="-342900" algn="l">
              <a:lnSpc>
                <a:spcPct val="115000"/>
              </a:lnSpc>
              <a:spcBef>
                <a:spcPts val="1600"/>
              </a:spcBef>
              <a:spcAft>
                <a:spcPts val="0"/>
              </a:spcAft>
              <a:buClr>
                <a:schemeClr val="dk1"/>
              </a:buClr>
              <a:buSzPts val="1800"/>
              <a:buChar char="○"/>
              <a:defRPr/>
            </a:lvl8pPr>
            <a:lvl9pPr marL="4114800" lvl="8" indent="-342900" algn="l">
              <a:lnSpc>
                <a:spcPct val="115000"/>
              </a:lnSpc>
              <a:spcBef>
                <a:spcPts val="1600"/>
              </a:spcBef>
              <a:spcAft>
                <a:spcPts val="1600"/>
              </a:spcAft>
              <a:buClr>
                <a:schemeClr val="dk1"/>
              </a:buClr>
              <a:buSzPts val="1800"/>
              <a:buChar char="■"/>
              <a:defRPr/>
            </a:lvl9pPr>
          </a:lstStyle>
          <a:p>
            <a:endParaRPr/>
          </a:p>
        </p:txBody>
      </p:sp>
      <p:sp>
        <p:nvSpPr>
          <p:cNvPr id="70" name="Google Shape;70;p16"/>
          <p:cNvSpPr txBox="1">
            <a:spLocks noGrp="1"/>
          </p:cNvSpPr>
          <p:nvPr>
            <p:ph type="dt" idx="10"/>
          </p:nvPr>
        </p:nvSpPr>
        <p:spPr>
          <a:xfrm>
            <a:off x="609600" y="6356351"/>
            <a:ext cx="28449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71" name="Google Shape;71;p16"/>
          <p:cNvSpPr txBox="1">
            <a:spLocks noGrp="1"/>
          </p:cNvSpPr>
          <p:nvPr>
            <p:ph type="ftr" idx="11"/>
          </p:nvPr>
        </p:nvSpPr>
        <p:spPr>
          <a:xfrm>
            <a:off x="4165600" y="6356351"/>
            <a:ext cx="38607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72" name="Google Shape;72;p16"/>
          <p:cNvSpPr txBox="1">
            <a:spLocks noGrp="1"/>
          </p:cNvSpPr>
          <p:nvPr>
            <p:ph type="sldNum" idx="12"/>
          </p:nvPr>
        </p:nvSpPr>
        <p:spPr>
          <a:xfrm>
            <a:off x="8737600" y="6356351"/>
            <a:ext cx="2844900" cy="365100"/>
          </a:xfrm>
          <a:prstGeom prst="rect">
            <a:avLst/>
          </a:prstGeom>
          <a:noFill/>
          <a:ln>
            <a:noFill/>
          </a:ln>
        </p:spPr>
        <p:txBody>
          <a:bodyPr spcFirstLastPara="1" wrap="square" lIns="91425" tIns="45700" rIns="91425" bIns="457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3"/>
        <p:cNvGrpSpPr/>
        <p:nvPr/>
      </p:nvGrpSpPr>
      <p:grpSpPr>
        <a:xfrm>
          <a:off x="0" y="0"/>
          <a:ext cx="0" cy="0"/>
          <a:chOff x="0" y="0"/>
          <a:chExt cx="0" cy="0"/>
        </a:xfrm>
      </p:grpSpPr>
      <p:sp>
        <p:nvSpPr>
          <p:cNvPr id="74" name="Google Shape;74;p17"/>
          <p:cNvSpPr txBox="1">
            <a:spLocks noGrp="1"/>
          </p:cNvSpPr>
          <p:nvPr>
            <p:ph type="title"/>
          </p:nvPr>
        </p:nvSpPr>
        <p:spPr>
          <a:xfrm>
            <a:off x="415600" y="740800"/>
            <a:ext cx="3744000" cy="10077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a:endParaRPr/>
          </a:p>
        </p:txBody>
      </p:sp>
      <p:sp>
        <p:nvSpPr>
          <p:cNvPr id="75" name="Google Shape;75;p17"/>
          <p:cNvSpPr txBox="1">
            <a:spLocks noGrp="1"/>
          </p:cNvSpPr>
          <p:nvPr>
            <p:ph type="body" idx="1"/>
          </p:nvPr>
        </p:nvSpPr>
        <p:spPr>
          <a:xfrm>
            <a:off x="415600" y="1852800"/>
            <a:ext cx="3744000" cy="4239300"/>
          </a:xfrm>
          <a:prstGeom prst="rect">
            <a:avLst/>
          </a:prstGeom>
          <a:noFill/>
          <a:ln>
            <a:noFill/>
          </a:ln>
        </p:spPr>
        <p:txBody>
          <a:bodyPr spcFirstLastPara="1" wrap="square" lIns="121900" tIns="121900" rIns="121900" bIns="121900" anchor="t" anchorCtr="0">
            <a:normAutofit/>
          </a:bodyPr>
          <a:lstStyle>
            <a:lvl1pPr marL="457200" lvl="0" indent="-330200" algn="l">
              <a:lnSpc>
                <a:spcPct val="115000"/>
              </a:lnSpc>
              <a:spcBef>
                <a:spcPts val="0"/>
              </a:spcBef>
              <a:spcAft>
                <a:spcPts val="0"/>
              </a:spcAft>
              <a:buSzPts val="1600"/>
              <a:buChar char="●"/>
              <a:defRPr sz="16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76" name="Google Shape;76;p17"/>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7"/>
        <p:cNvGrpSpPr/>
        <p:nvPr/>
      </p:nvGrpSpPr>
      <p:grpSpPr>
        <a:xfrm>
          <a:off x="0" y="0"/>
          <a:ext cx="0" cy="0"/>
          <a:chOff x="0" y="0"/>
          <a:chExt cx="0" cy="0"/>
        </a:xfrm>
      </p:grpSpPr>
      <p:sp>
        <p:nvSpPr>
          <p:cNvPr id="78" name="Google Shape;78;p18"/>
          <p:cNvSpPr txBox="1">
            <a:spLocks noGrp="1"/>
          </p:cNvSpPr>
          <p:nvPr>
            <p:ph type="title"/>
          </p:nvPr>
        </p:nvSpPr>
        <p:spPr>
          <a:xfrm>
            <a:off x="653667" y="600200"/>
            <a:ext cx="8490300" cy="54543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a:endParaRPr/>
          </a:p>
        </p:txBody>
      </p:sp>
      <p:sp>
        <p:nvSpPr>
          <p:cNvPr id="79" name="Google Shape;79;p18"/>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0"/>
        <p:cNvGrpSpPr/>
        <p:nvPr/>
      </p:nvGrpSpPr>
      <p:grpSpPr>
        <a:xfrm>
          <a:off x="0" y="0"/>
          <a:ext cx="0" cy="0"/>
          <a:chOff x="0" y="0"/>
          <a:chExt cx="0" cy="0"/>
        </a:xfrm>
      </p:grpSpPr>
      <p:sp>
        <p:nvSpPr>
          <p:cNvPr id="81" name="Google Shape;81;p1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19"/>
          <p:cNvSpPr txBox="1">
            <a:spLocks noGrp="1"/>
          </p:cNvSpPr>
          <p:nvPr>
            <p:ph type="title"/>
          </p:nvPr>
        </p:nvSpPr>
        <p:spPr>
          <a:xfrm>
            <a:off x="354000" y="1644233"/>
            <a:ext cx="5393700" cy="19764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a:endParaRPr/>
          </a:p>
        </p:txBody>
      </p:sp>
      <p:sp>
        <p:nvSpPr>
          <p:cNvPr id="83" name="Google Shape;83;p19"/>
          <p:cNvSpPr txBox="1">
            <a:spLocks noGrp="1"/>
          </p:cNvSpPr>
          <p:nvPr>
            <p:ph type="subTitle" idx="1"/>
          </p:nvPr>
        </p:nvSpPr>
        <p:spPr>
          <a:xfrm>
            <a:off x="354000" y="3737433"/>
            <a:ext cx="5393700" cy="16467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84" name="Google Shape;84;p19"/>
          <p:cNvSpPr txBox="1">
            <a:spLocks noGrp="1"/>
          </p:cNvSpPr>
          <p:nvPr>
            <p:ph type="body" idx="2"/>
          </p:nvPr>
        </p:nvSpPr>
        <p:spPr>
          <a:xfrm>
            <a:off x="6586000" y="965433"/>
            <a:ext cx="5115900" cy="4926900"/>
          </a:xfrm>
          <a:prstGeom prst="rect">
            <a:avLst/>
          </a:prstGeom>
          <a:noFill/>
          <a:ln>
            <a:noFill/>
          </a:ln>
        </p:spPr>
        <p:txBody>
          <a:bodyPr spcFirstLastPara="1" wrap="square" lIns="121900" tIns="121900" rIns="121900" bIns="121900" anchor="ctr"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85" name="Google Shape;85;p19"/>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6"/>
        <p:cNvGrpSpPr/>
        <p:nvPr/>
      </p:nvGrpSpPr>
      <p:grpSpPr>
        <a:xfrm>
          <a:off x="0" y="0"/>
          <a:ext cx="0" cy="0"/>
          <a:chOff x="0" y="0"/>
          <a:chExt cx="0" cy="0"/>
        </a:xfrm>
      </p:grpSpPr>
      <p:sp>
        <p:nvSpPr>
          <p:cNvPr id="87" name="Google Shape;87;p20"/>
          <p:cNvSpPr txBox="1">
            <a:spLocks noGrp="1"/>
          </p:cNvSpPr>
          <p:nvPr>
            <p:ph type="body" idx="1"/>
          </p:nvPr>
        </p:nvSpPr>
        <p:spPr>
          <a:xfrm>
            <a:off x="415600" y="5640767"/>
            <a:ext cx="7998300" cy="806700"/>
          </a:xfrm>
          <a:prstGeom prst="rect">
            <a:avLst/>
          </a:prstGeom>
          <a:noFill/>
          <a:ln>
            <a:noFill/>
          </a:ln>
        </p:spPr>
        <p:txBody>
          <a:bodyPr spcFirstLastPara="1" wrap="square" lIns="121900" tIns="121900" rIns="121900" bIns="121900" anchor="ctr" anchorCtr="0">
            <a:normAutofit/>
          </a:bodyPr>
          <a:lstStyle>
            <a:lvl1pPr marL="457200" lvl="0" indent="-228600" algn="l">
              <a:lnSpc>
                <a:spcPct val="100000"/>
              </a:lnSpc>
              <a:spcBef>
                <a:spcPts val="0"/>
              </a:spcBef>
              <a:spcAft>
                <a:spcPts val="0"/>
              </a:spcAft>
              <a:buSzPts val="2400"/>
              <a:buNone/>
              <a:defRPr/>
            </a:lvl1pPr>
          </a:lstStyle>
          <a:p>
            <a:endParaRPr/>
          </a:p>
        </p:txBody>
      </p:sp>
      <p:sp>
        <p:nvSpPr>
          <p:cNvPr id="88" name="Google Shape;88;p20"/>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9"/>
        <p:cNvGrpSpPr/>
        <p:nvPr/>
      </p:nvGrpSpPr>
      <p:grpSpPr>
        <a:xfrm>
          <a:off x="0" y="0"/>
          <a:ext cx="0" cy="0"/>
          <a:chOff x="0" y="0"/>
          <a:chExt cx="0" cy="0"/>
        </a:xfrm>
      </p:grpSpPr>
      <p:sp>
        <p:nvSpPr>
          <p:cNvPr id="90" name="Google Shape;90;p21"/>
          <p:cNvSpPr txBox="1">
            <a:spLocks noGrp="1"/>
          </p:cNvSpPr>
          <p:nvPr>
            <p:ph type="title" hasCustomPrompt="1"/>
          </p:nvPr>
        </p:nvSpPr>
        <p:spPr>
          <a:xfrm>
            <a:off x="415600" y="1474833"/>
            <a:ext cx="11360700" cy="26181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t>xx%</a:t>
            </a:r>
          </a:p>
        </p:txBody>
      </p:sp>
      <p:sp>
        <p:nvSpPr>
          <p:cNvPr id="91" name="Google Shape;91;p21"/>
          <p:cNvSpPr txBox="1">
            <a:spLocks noGrp="1"/>
          </p:cNvSpPr>
          <p:nvPr>
            <p:ph type="body" idx="1"/>
          </p:nvPr>
        </p:nvSpPr>
        <p:spPr>
          <a:xfrm>
            <a:off x="415600" y="4202967"/>
            <a:ext cx="11360700" cy="1734300"/>
          </a:xfrm>
          <a:prstGeom prst="rect">
            <a:avLst/>
          </a:prstGeom>
          <a:noFill/>
          <a:ln>
            <a:noFill/>
          </a:ln>
        </p:spPr>
        <p:txBody>
          <a:bodyPr spcFirstLastPara="1" wrap="square" lIns="121900" tIns="121900" rIns="121900" bIns="121900" anchor="t" anchorCtr="0">
            <a:normAutofit/>
          </a:bodyPr>
          <a:lstStyle>
            <a:lvl1pPr marL="457200" lvl="0" indent="-381000" algn="ctr">
              <a:lnSpc>
                <a:spcPct val="115000"/>
              </a:lnSpc>
              <a:spcBef>
                <a:spcPts val="0"/>
              </a:spcBef>
              <a:spcAft>
                <a:spcPts val="0"/>
              </a:spcAft>
              <a:buSzPts val="2400"/>
              <a:buChar char="●"/>
              <a:defRPr/>
            </a:lvl1pPr>
            <a:lvl2pPr marL="914400" lvl="1" indent="-349250" algn="ctr">
              <a:lnSpc>
                <a:spcPct val="115000"/>
              </a:lnSpc>
              <a:spcBef>
                <a:spcPts val="0"/>
              </a:spcBef>
              <a:spcAft>
                <a:spcPts val="0"/>
              </a:spcAft>
              <a:buSzPts val="1900"/>
              <a:buChar char="○"/>
              <a:defRPr/>
            </a:lvl2pPr>
            <a:lvl3pPr marL="1371600" lvl="2" indent="-349250" algn="ctr">
              <a:lnSpc>
                <a:spcPct val="115000"/>
              </a:lnSpc>
              <a:spcBef>
                <a:spcPts val="0"/>
              </a:spcBef>
              <a:spcAft>
                <a:spcPts val="0"/>
              </a:spcAft>
              <a:buSzPts val="1900"/>
              <a:buChar char="■"/>
              <a:defRPr/>
            </a:lvl3pPr>
            <a:lvl4pPr marL="1828800" lvl="3" indent="-349250" algn="ctr">
              <a:lnSpc>
                <a:spcPct val="115000"/>
              </a:lnSpc>
              <a:spcBef>
                <a:spcPts val="0"/>
              </a:spcBef>
              <a:spcAft>
                <a:spcPts val="0"/>
              </a:spcAft>
              <a:buSzPts val="1900"/>
              <a:buChar char="●"/>
              <a:defRPr/>
            </a:lvl4pPr>
            <a:lvl5pPr marL="2286000" lvl="4" indent="-349250" algn="ctr">
              <a:lnSpc>
                <a:spcPct val="115000"/>
              </a:lnSpc>
              <a:spcBef>
                <a:spcPts val="0"/>
              </a:spcBef>
              <a:spcAft>
                <a:spcPts val="0"/>
              </a:spcAft>
              <a:buSzPts val="1900"/>
              <a:buChar char="○"/>
              <a:defRPr/>
            </a:lvl5pPr>
            <a:lvl6pPr marL="2743200" lvl="5" indent="-349250" algn="ctr">
              <a:lnSpc>
                <a:spcPct val="115000"/>
              </a:lnSpc>
              <a:spcBef>
                <a:spcPts val="0"/>
              </a:spcBef>
              <a:spcAft>
                <a:spcPts val="0"/>
              </a:spcAft>
              <a:buSzPts val="1900"/>
              <a:buChar char="■"/>
              <a:defRPr/>
            </a:lvl6pPr>
            <a:lvl7pPr marL="3200400" lvl="6" indent="-349250" algn="ctr">
              <a:lnSpc>
                <a:spcPct val="115000"/>
              </a:lnSpc>
              <a:spcBef>
                <a:spcPts val="0"/>
              </a:spcBef>
              <a:spcAft>
                <a:spcPts val="0"/>
              </a:spcAft>
              <a:buSzPts val="1900"/>
              <a:buChar char="●"/>
              <a:defRPr/>
            </a:lvl7pPr>
            <a:lvl8pPr marL="3657600" lvl="7" indent="-349250" algn="ctr">
              <a:lnSpc>
                <a:spcPct val="115000"/>
              </a:lnSpc>
              <a:spcBef>
                <a:spcPts val="0"/>
              </a:spcBef>
              <a:spcAft>
                <a:spcPts val="0"/>
              </a:spcAft>
              <a:buSzPts val="1900"/>
              <a:buChar char="○"/>
              <a:defRPr/>
            </a:lvl8pPr>
            <a:lvl9pPr marL="4114800" lvl="8" indent="-349250" algn="ctr">
              <a:lnSpc>
                <a:spcPct val="115000"/>
              </a:lnSpc>
              <a:spcBef>
                <a:spcPts val="0"/>
              </a:spcBef>
              <a:spcAft>
                <a:spcPts val="0"/>
              </a:spcAft>
              <a:buSzPts val="1900"/>
              <a:buChar char="■"/>
              <a:defRPr/>
            </a:lvl9pPr>
          </a:lstStyle>
          <a:p>
            <a:endParaRPr/>
          </a:p>
        </p:txBody>
      </p:sp>
      <p:sp>
        <p:nvSpPr>
          <p:cNvPr id="92" name="Google Shape;92;p2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mall title only">
  <p:cSld name="TITLE_1_1_4_2">
    <p:spTree>
      <p:nvGrpSpPr>
        <p:cNvPr id="1" name="Shape 93"/>
        <p:cNvGrpSpPr/>
        <p:nvPr/>
      </p:nvGrpSpPr>
      <p:grpSpPr>
        <a:xfrm>
          <a:off x="0" y="0"/>
          <a:ext cx="0" cy="0"/>
          <a:chOff x="0" y="0"/>
          <a:chExt cx="0" cy="0"/>
        </a:xfrm>
      </p:grpSpPr>
      <p:sp>
        <p:nvSpPr>
          <p:cNvPr id="94" name="Google Shape;94;p22"/>
          <p:cNvSpPr txBox="1">
            <a:spLocks noGrp="1"/>
          </p:cNvSpPr>
          <p:nvPr>
            <p:ph type="title"/>
          </p:nvPr>
        </p:nvSpPr>
        <p:spPr>
          <a:xfrm>
            <a:off x="377967" y="400017"/>
            <a:ext cx="5843100" cy="578400"/>
          </a:xfrm>
          <a:prstGeom prst="rect">
            <a:avLst/>
          </a:prstGeom>
        </p:spPr>
        <p:txBody>
          <a:bodyPr spcFirstLastPara="1" wrap="square" lIns="121900" tIns="121900" rIns="121900" bIns="121900" anchor="b" anchorCtr="0">
            <a:normAutofit/>
          </a:bodyPr>
          <a:lstStyle>
            <a:lvl1pPr lvl="0">
              <a:lnSpc>
                <a:spcPct val="90000"/>
              </a:lnSpc>
              <a:spcBef>
                <a:spcPts val="0"/>
              </a:spcBef>
              <a:spcAft>
                <a:spcPts val="0"/>
              </a:spcAft>
              <a:buClr>
                <a:schemeClr val="lt1"/>
              </a:buClr>
              <a:buSzPts val="1900"/>
              <a:buNone/>
              <a:defRPr sz="1900"/>
            </a:lvl1pPr>
            <a:lvl2pPr lvl="1">
              <a:spcBef>
                <a:spcPts val="0"/>
              </a:spcBef>
              <a:spcAft>
                <a:spcPts val="0"/>
              </a:spcAft>
              <a:buSzPts val="1900"/>
              <a:buNone/>
              <a:defRPr sz="1900"/>
            </a:lvl2pPr>
            <a:lvl3pPr lvl="2">
              <a:spcBef>
                <a:spcPts val="0"/>
              </a:spcBef>
              <a:spcAft>
                <a:spcPts val="0"/>
              </a:spcAft>
              <a:buSzPts val="1900"/>
              <a:buNone/>
              <a:defRPr sz="1900"/>
            </a:lvl3pPr>
            <a:lvl4pPr lvl="3">
              <a:spcBef>
                <a:spcPts val="0"/>
              </a:spcBef>
              <a:spcAft>
                <a:spcPts val="0"/>
              </a:spcAft>
              <a:buSzPts val="1900"/>
              <a:buNone/>
              <a:defRPr sz="1900"/>
            </a:lvl4pPr>
            <a:lvl5pPr lvl="4">
              <a:spcBef>
                <a:spcPts val="0"/>
              </a:spcBef>
              <a:spcAft>
                <a:spcPts val="0"/>
              </a:spcAft>
              <a:buSzPts val="1900"/>
              <a:buNone/>
              <a:defRPr sz="1900"/>
            </a:lvl5pPr>
            <a:lvl6pPr lvl="5">
              <a:spcBef>
                <a:spcPts val="0"/>
              </a:spcBef>
              <a:spcAft>
                <a:spcPts val="0"/>
              </a:spcAft>
              <a:buSzPts val="1900"/>
              <a:buNone/>
              <a:defRPr sz="1900"/>
            </a:lvl6pPr>
            <a:lvl7pPr lvl="6">
              <a:spcBef>
                <a:spcPts val="0"/>
              </a:spcBef>
              <a:spcAft>
                <a:spcPts val="0"/>
              </a:spcAft>
              <a:buSzPts val="1900"/>
              <a:buNone/>
              <a:defRPr sz="1900"/>
            </a:lvl7pPr>
            <a:lvl8pPr lvl="7">
              <a:spcBef>
                <a:spcPts val="0"/>
              </a:spcBef>
              <a:spcAft>
                <a:spcPts val="0"/>
              </a:spcAft>
              <a:buSzPts val="1900"/>
              <a:buNone/>
              <a:defRPr sz="1900"/>
            </a:lvl8pPr>
            <a:lvl9pPr lvl="8">
              <a:spcBef>
                <a:spcPts val="0"/>
              </a:spcBef>
              <a:spcAft>
                <a:spcPts val="0"/>
              </a:spcAft>
              <a:buSzPts val="1900"/>
              <a:buNone/>
              <a:defRPr sz="1900"/>
            </a:lvl9pPr>
          </a:lstStyle>
          <a:p>
            <a:endParaRPr/>
          </a:p>
        </p:txBody>
      </p:sp>
      <p:sp>
        <p:nvSpPr>
          <p:cNvPr id="95" name="Google Shape;95;p22"/>
          <p:cNvSpPr txBox="1">
            <a:spLocks noGrp="1"/>
          </p:cNvSpPr>
          <p:nvPr>
            <p:ph type="subTitle" idx="1"/>
          </p:nvPr>
        </p:nvSpPr>
        <p:spPr>
          <a:xfrm>
            <a:off x="386533" y="216400"/>
            <a:ext cx="2819700" cy="291300"/>
          </a:xfrm>
          <a:prstGeom prst="rect">
            <a:avLst/>
          </a:prstGeom>
        </p:spPr>
        <p:txBody>
          <a:bodyPr spcFirstLastPara="1" wrap="square" lIns="0" tIns="0" rIns="0" bIns="0" anchor="t" anchorCtr="0">
            <a:normAutofit/>
          </a:bodyPr>
          <a:lstStyle>
            <a:lvl1pPr lvl="0">
              <a:spcBef>
                <a:spcPts val="0"/>
              </a:spcBef>
              <a:spcAft>
                <a:spcPts val="0"/>
              </a:spcAft>
              <a:buSzPts val="1100"/>
              <a:buNone/>
              <a:defRPr sz="1100"/>
            </a:lvl1pPr>
            <a:lvl2pPr lvl="1">
              <a:spcBef>
                <a:spcPts val="0"/>
              </a:spcBef>
              <a:spcAft>
                <a:spcPts val="0"/>
              </a:spcAft>
              <a:buSzPts val="1100"/>
              <a:buNone/>
              <a:defRPr sz="1100"/>
            </a:lvl2pPr>
            <a:lvl3pPr lvl="2">
              <a:spcBef>
                <a:spcPts val="0"/>
              </a:spcBef>
              <a:spcAft>
                <a:spcPts val="0"/>
              </a:spcAft>
              <a:buSzPts val="1100"/>
              <a:buNone/>
              <a:defRPr sz="1100"/>
            </a:lvl3pPr>
            <a:lvl4pPr lvl="3">
              <a:spcBef>
                <a:spcPts val="0"/>
              </a:spcBef>
              <a:spcAft>
                <a:spcPts val="0"/>
              </a:spcAft>
              <a:buSzPts val="1100"/>
              <a:buNone/>
              <a:defRPr sz="1100"/>
            </a:lvl4pPr>
            <a:lvl5pPr lvl="4">
              <a:spcBef>
                <a:spcPts val="0"/>
              </a:spcBef>
              <a:spcAft>
                <a:spcPts val="0"/>
              </a:spcAft>
              <a:buSzPts val="1100"/>
              <a:buNone/>
              <a:defRPr sz="1100"/>
            </a:lvl5pPr>
            <a:lvl6pPr lvl="5">
              <a:spcBef>
                <a:spcPts val="0"/>
              </a:spcBef>
              <a:spcAft>
                <a:spcPts val="0"/>
              </a:spcAft>
              <a:buSzPts val="1100"/>
              <a:buNone/>
              <a:defRPr sz="1100"/>
            </a:lvl6pPr>
            <a:lvl7pPr lvl="6">
              <a:spcBef>
                <a:spcPts val="0"/>
              </a:spcBef>
              <a:spcAft>
                <a:spcPts val="0"/>
              </a:spcAft>
              <a:buSzPts val="1100"/>
              <a:buNone/>
              <a:defRPr sz="1100"/>
            </a:lvl7pPr>
            <a:lvl8pPr lvl="7">
              <a:spcBef>
                <a:spcPts val="0"/>
              </a:spcBef>
              <a:spcAft>
                <a:spcPts val="0"/>
              </a:spcAft>
              <a:buSzPts val="1100"/>
              <a:buNone/>
              <a:defRPr sz="1100"/>
            </a:lvl8pPr>
            <a:lvl9pPr lvl="8">
              <a:spcBef>
                <a:spcPts val="0"/>
              </a:spcBef>
              <a:spcAft>
                <a:spcPts val="0"/>
              </a:spcAft>
              <a:buSzPts val="1100"/>
              <a:buNone/>
              <a:defRPr sz="1100"/>
            </a:lvl9pPr>
          </a:lstStyle>
          <a:p>
            <a:endParaRPr/>
          </a:p>
        </p:txBody>
      </p:sp>
      <p:sp>
        <p:nvSpPr>
          <p:cNvPr id="96" name="Google Shape;96;p22"/>
          <p:cNvSpPr txBox="1">
            <a:spLocks noGrp="1"/>
          </p:cNvSpPr>
          <p:nvPr>
            <p:ph type="subTitle" idx="2"/>
          </p:nvPr>
        </p:nvSpPr>
        <p:spPr>
          <a:xfrm>
            <a:off x="5631200" y="216400"/>
            <a:ext cx="2366700" cy="291300"/>
          </a:xfrm>
          <a:prstGeom prst="rect">
            <a:avLst/>
          </a:prstGeom>
        </p:spPr>
        <p:txBody>
          <a:bodyPr spcFirstLastPara="1" wrap="square" lIns="0" tIns="0" rIns="0" bIns="0" anchor="t" anchorCtr="0">
            <a:normAutofit/>
          </a:bodyPr>
          <a:lstStyle>
            <a:lvl1pPr lvl="0">
              <a:spcBef>
                <a:spcPts val="0"/>
              </a:spcBef>
              <a:spcAft>
                <a:spcPts val="0"/>
              </a:spcAft>
              <a:buSzPts val="1100"/>
              <a:buNone/>
              <a:defRPr sz="1100"/>
            </a:lvl1pPr>
            <a:lvl2pPr lvl="1">
              <a:spcBef>
                <a:spcPts val="0"/>
              </a:spcBef>
              <a:spcAft>
                <a:spcPts val="0"/>
              </a:spcAft>
              <a:buSzPts val="1100"/>
              <a:buNone/>
              <a:defRPr sz="1100"/>
            </a:lvl2pPr>
            <a:lvl3pPr lvl="2">
              <a:spcBef>
                <a:spcPts val="0"/>
              </a:spcBef>
              <a:spcAft>
                <a:spcPts val="0"/>
              </a:spcAft>
              <a:buSzPts val="1100"/>
              <a:buNone/>
              <a:defRPr sz="1100"/>
            </a:lvl3pPr>
            <a:lvl4pPr lvl="3">
              <a:spcBef>
                <a:spcPts val="0"/>
              </a:spcBef>
              <a:spcAft>
                <a:spcPts val="0"/>
              </a:spcAft>
              <a:buSzPts val="1100"/>
              <a:buNone/>
              <a:defRPr sz="1100"/>
            </a:lvl4pPr>
            <a:lvl5pPr lvl="4">
              <a:spcBef>
                <a:spcPts val="0"/>
              </a:spcBef>
              <a:spcAft>
                <a:spcPts val="0"/>
              </a:spcAft>
              <a:buSzPts val="1100"/>
              <a:buNone/>
              <a:defRPr sz="1100"/>
            </a:lvl5pPr>
            <a:lvl6pPr lvl="5">
              <a:spcBef>
                <a:spcPts val="0"/>
              </a:spcBef>
              <a:spcAft>
                <a:spcPts val="0"/>
              </a:spcAft>
              <a:buSzPts val="1100"/>
              <a:buNone/>
              <a:defRPr sz="1100"/>
            </a:lvl6pPr>
            <a:lvl7pPr lvl="6">
              <a:spcBef>
                <a:spcPts val="0"/>
              </a:spcBef>
              <a:spcAft>
                <a:spcPts val="0"/>
              </a:spcAft>
              <a:buSzPts val="1100"/>
              <a:buNone/>
              <a:defRPr sz="1100"/>
            </a:lvl7pPr>
            <a:lvl8pPr lvl="7">
              <a:spcBef>
                <a:spcPts val="0"/>
              </a:spcBef>
              <a:spcAft>
                <a:spcPts val="0"/>
              </a:spcAft>
              <a:buSzPts val="1100"/>
              <a:buNone/>
              <a:defRPr sz="1100"/>
            </a:lvl8pPr>
            <a:lvl9pPr lvl="8">
              <a:spcBef>
                <a:spcPts val="0"/>
              </a:spcBef>
              <a:spcAft>
                <a:spcPts val="0"/>
              </a:spcAft>
              <a:buSzPts val="1100"/>
              <a:buNone/>
              <a:defRPr sz="1100"/>
            </a:lvl9pPr>
          </a:lstStyle>
          <a:p>
            <a:endParaRPr/>
          </a:p>
        </p:txBody>
      </p:sp>
      <p:sp>
        <p:nvSpPr>
          <p:cNvPr id="97" name="Google Shape;97;p22"/>
          <p:cNvSpPr txBox="1">
            <a:spLocks noGrp="1"/>
          </p:cNvSpPr>
          <p:nvPr>
            <p:ph type="subTitle" idx="3"/>
          </p:nvPr>
        </p:nvSpPr>
        <p:spPr>
          <a:xfrm>
            <a:off x="8762233" y="216400"/>
            <a:ext cx="3043200" cy="291300"/>
          </a:xfrm>
          <a:prstGeom prst="rect">
            <a:avLst/>
          </a:prstGeom>
        </p:spPr>
        <p:txBody>
          <a:bodyPr spcFirstLastPara="1" wrap="square" lIns="0" tIns="0" rIns="0" bIns="0" anchor="t" anchorCtr="0">
            <a:normAutofit/>
          </a:bodyPr>
          <a:lstStyle>
            <a:lvl1pPr lvl="0" algn="r">
              <a:spcBef>
                <a:spcPts val="0"/>
              </a:spcBef>
              <a:spcAft>
                <a:spcPts val="0"/>
              </a:spcAft>
              <a:buSzPts val="1100"/>
              <a:buNone/>
              <a:defRPr sz="1100"/>
            </a:lvl1pPr>
            <a:lvl2pPr lvl="1" algn="r">
              <a:spcBef>
                <a:spcPts val="0"/>
              </a:spcBef>
              <a:spcAft>
                <a:spcPts val="0"/>
              </a:spcAft>
              <a:buSzPts val="1900"/>
              <a:buNone/>
              <a:defRPr/>
            </a:lvl2pPr>
            <a:lvl3pPr lvl="2" algn="r">
              <a:spcBef>
                <a:spcPts val="0"/>
              </a:spcBef>
              <a:spcAft>
                <a:spcPts val="0"/>
              </a:spcAft>
              <a:buSzPts val="1900"/>
              <a:buNone/>
              <a:defRPr/>
            </a:lvl3pPr>
            <a:lvl4pPr lvl="3" algn="r">
              <a:spcBef>
                <a:spcPts val="0"/>
              </a:spcBef>
              <a:spcAft>
                <a:spcPts val="0"/>
              </a:spcAft>
              <a:buSzPts val="1900"/>
              <a:buNone/>
              <a:defRPr/>
            </a:lvl4pPr>
            <a:lvl5pPr lvl="4" algn="r">
              <a:spcBef>
                <a:spcPts val="0"/>
              </a:spcBef>
              <a:spcAft>
                <a:spcPts val="0"/>
              </a:spcAft>
              <a:buSzPts val="1900"/>
              <a:buNone/>
              <a:defRPr/>
            </a:lvl5pPr>
            <a:lvl6pPr lvl="5" algn="r">
              <a:spcBef>
                <a:spcPts val="0"/>
              </a:spcBef>
              <a:spcAft>
                <a:spcPts val="0"/>
              </a:spcAft>
              <a:buSzPts val="1900"/>
              <a:buNone/>
              <a:defRPr/>
            </a:lvl6pPr>
            <a:lvl7pPr lvl="6" algn="r">
              <a:spcBef>
                <a:spcPts val="0"/>
              </a:spcBef>
              <a:spcAft>
                <a:spcPts val="0"/>
              </a:spcAft>
              <a:buSzPts val="1900"/>
              <a:buNone/>
              <a:defRPr/>
            </a:lvl7pPr>
            <a:lvl8pPr lvl="7" algn="r">
              <a:spcBef>
                <a:spcPts val="0"/>
              </a:spcBef>
              <a:spcAft>
                <a:spcPts val="0"/>
              </a:spcAft>
              <a:buSzPts val="1900"/>
              <a:buNone/>
              <a:defRPr/>
            </a:lvl8pPr>
            <a:lvl9pPr lvl="8" algn="r">
              <a:spcBef>
                <a:spcPts val="0"/>
              </a:spcBef>
              <a:spcAft>
                <a:spcPts val="0"/>
              </a:spcAft>
              <a:buSzPts val="1900"/>
              <a:buNone/>
              <a:defRPr/>
            </a:lvl9pPr>
          </a:lstStyle>
          <a:p>
            <a:endParaRPr/>
          </a:p>
        </p:txBody>
      </p:sp>
      <p:sp>
        <p:nvSpPr>
          <p:cNvPr id="98" name="Google Shape;98;p22"/>
          <p:cNvSpPr txBox="1"/>
          <p:nvPr/>
        </p:nvSpPr>
        <p:spPr>
          <a:xfrm>
            <a:off x="8960400" y="6244835"/>
            <a:ext cx="2926800" cy="384900"/>
          </a:xfrm>
          <a:prstGeom prst="rect">
            <a:avLst/>
          </a:prstGeom>
          <a:noFill/>
          <a:ln>
            <a:noFill/>
          </a:ln>
        </p:spPr>
        <p:txBody>
          <a:bodyPr spcFirstLastPara="1" wrap="square" lIns="121900" tIns="121900" rIns="121900" bIns="121900" anchor="t" anchorCtr="0">
            <a:spAutoFit/>
          </a:bodyPr>
          <a:lstStyle/>
          <a:p>
            <a:pPr marL="0" lvl="0" indent="0" algn="r" rtl="0">
              <a:spcBef>
                <a:spcPts val="0"/>
              </a:spcBef>
              <a:spcAft>
                <a:spcPts val="0"/>
              </a:spcAft>
              <a:buNone/>
            </a:pPr>
            <a:fld id="{00000000-1234-1234-1234-123412341234}" type="slidenum">
              <a:rPr lang="en-US" sz="900">
                <a:solidFill>
                  <a:schemeClr val="lt1"/>
                </a:solidFill>
                <a:latin typeface="Urbanist Medium"/>
                <a:ea typeface="Urbanist Medium"/>
                <a:cs typeface="Urbanist Medium"/>
                <a:sym typeface="Urbanist Medium"/>
              </a:rPr>
              <a:t>‹#›</a:t>
            </a:fld>
            <a:endParaRPr sz="900">
              <a:solidFill>
                <a:schemeClr val="lt1"/>
              </a:solidFill>
              <a:latin typeface="Urbanist Medium"/>
              <a:ea typeface="Urbanist Medium"/>
              <a:cs typeface="Urbanist Medium"/>
              <a:sym typeface="Urbanist Medium"/>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marR="0" lvl="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9pPr>
          </a:lstStyle>
          <a:p>
            <a:endParaRPr/>
          </a:p>
        </p:txBody>
      </p:sp>
      <p:sp>
        <p:nvSpPr>
          <p:cNvPr id="62" name="Google Shape;62;p14"/>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marR="0" lvl="0" indent="-381000" algn="l"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Arial"/>
                <a:ea typeface="Arial"/>
                <a:cs typeface="Arial"/>
                <a:sym typeface="Arial"/>
              </a:defRPr>
            </a:lvl1pPr>
            <a:lvl2pPr marL="914400" marR="0" lvl="1"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a:p>
        </p:txBody>
      </p:sp>
      <p:sp>
        <p:nvSpPr>
          <p:cNvPr id="63" name="Google Shape;63;p1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iren.network/Clinical-trials/kesett"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mailto:kesett-contract@umich.edu" TargetMode="External"/><Relationship Id="rId4" Type="http://schemas.openxmlformats.org/officeDocument/2006/relationships/hyperlink" Target="mailto:kesett-contact@umich.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iren.network/trial/keset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kesett.or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pic>
        <p:nvPicPr>
          <p:cNvPr id="147" name="Google Shape;147;p29"/>
          <p:cNvPicPr preferRelativeResize="0"/>
          <p:nvPr/>
        </p:nvPicPr>
        <p:blipFill rotWithShape="1">
          <a:blip r:embed="rId3">
            <a:alphaModFix/>
          </a:blip>
          <a:srcRect/>
          <a:stretch/>
        </p:blipFill>
        <p:spPr>
          <a:xfrm>
            <a:off x="1258093" y="622575"/>
            <a:ext cx="2146749" cy="1154357"/>
          </a:xfrm>
          <a:prstGeom prst="rect">
            <a:avLst/>
          </a:prstGeom>
          <a:noFill/>
          <a:ln>
            <a:noFill/>
          </a:ln>
        </p:spPr>
      </p:pic>
      <p:pic>
        <p:nvPicPr>
          <p:cNvPr id="148" name="Google Shape;148;p29"/>
          <p:cNvPicPr preferRelativeResize="0"/>
          <p:nvPr/>
        </p:nvPicPr>
        <p:blipFill rotWithShape="1">
          <a:blip r:embed="rId4">
            <a:alphaModFix/>
          </a:blip>
          <a:srcRect/>
          <a:stretch/>
        </p:blipFill>
        <p:spPr>
          <a:xfrm>
            <a:off x="8967050" y="304250"/>
            <a:ext cx="1472675" cy="1472675"/>
          </a:xfrm>
          <a:prstGeom prst="rect">
            <a:avLst/>
          </a:prstGeom>
          <a:noFill/>
          <a:ln>
            <a:noFill/>
          </a:ln>
        </p:spPr>
      </p:pic>
      <p:pic>
        <p:nvPicPr>
          <p:cNvPr id="149" name="Google Shape;149;p29" title="kesett-logo-with-eeg-3.png"/>
          <p:cNvPicPr preferRelativeResize="0"/>
          <p:nvPr/>
        </p:nvPicPr>
        <p:blipFill>
          <a:blip r:embed="rId5">
            <a:alphaModFix/>
          </a:blip>
          <a:stretch>
            <a:fillRect/>
          </a:stretch>
        </p:blipFill>
        <p:spPr>
          <a:xfrm>
            <a:off x="3660146" y="2120500"/>
            <a:ext cx="4871701" cy="23245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39"/>
          <p:cNvSpPr txBox="1">
            <a:spLocks noGrp="1"/>
          </p:cNvSpPr>
          <p:nvPr>
            <p:ph type="title"/>
          </p:nvPr>
        </p:nvSpPr>
        <p:spPr>
          <a:xfrm>
            <a:off x="838200" y="45500"/>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a:t>
            </a:r>
            <a:r>
              <a:rPr lang="en-US" b="1">
                <a:solidFill>
                  <a:schemeClr val="dk2"/>
                </a:solidFill>
              </a:rPr>
              <a:t>Reminders </a:t>
            </a:r>
            <a:endParaRPr/>
          </a:p>
        </p:txBody>
      </p:sp>
      <p:sp>
        <p:nvSpPr>
          <p:cNvPr id="257" name="Google Shape;257;p39"/>
          <p:cNvSpPr txBox="1"/>
          <p:nvPr/>
        </p:nvSpPr>
        <p:spPr>
          <a:xfrm>
            <a:off x="2715000" y="1371200"/>
            <a:ext cx="6762000" cy="4983600"/>
          </a:xfrm>
          <a:prstGeom prst="rect">
            <a:avLst/>
          </a:prstGeom>
          <a:noFill/>
          <a:ln>
            <a:noFill/>
          </a:ln>
        </p:spPr>
        <p:txBody>
          <a:bodyPr spcFirstLastPara="1" wrap="square" lIns="91425" tIns="91425" rIns="91425" bIns="91425" anchor="t" anchorCtr="0">
            <a:noAutofit/>
          </a:bodyPr>
          <a:lstStyle/>
          <a:p>
            <a:pPr marL="914400" lvl="0" indent="-330200" algn="l" rtl="0">
              <a:lnSpc>
                <a:spcPct val="115000"/>
              </a:lnSpc>
              <a:spcBef>
                <a:spcPts val="1000"/>
              </a:spcBef>
              <a:spcAft>
                <a:spcPts val="0"/>
              </a:spcAft>
              <a:buClr>
                <a:schemeClr val="dk1"/>
              </a:buClr>
              <a:buSzPts val="1600"/>
              <a:buChar char="●"/>
            </a:pPr>
            <a:r>
              <a:rPr lang="en-US" sz="1600" b="1">
                <a:solidFill>
                  <a:schemeClr val="dk1"/>
                </a:solidFill>
              </a:rPr>
              <a:t>eDOA submissions missing or pending edits</a:t>
            </a:r>
            <a:endParaRPr sz="1600" b="1">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Children's of Alabama</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Emory University Hospital</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Hospital of the University of Pennsylvania</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Kings County Hospital Center</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Medical University of South Carolina University Hospital</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Orlando Regional Medical Center</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University Medical Center New Orleans</a:t>
            </a:r>
            <a:endParaRPr sz="1600">
              <a:solidFill>
                <a:schemeClr val="dk1"/>
              </a:solidFill>
            </a:endParaRPr>
          </a:p>
          <a:p>
            <a:pPr marL="1371600" lvl="0" indent="0" algn="l" rtl="0">
              <a:lnSpc>
                <a:spcPct val="115000"/>
              </a:lnSpc>
              <a:spcBef>
                <a:spcPts val="1000"/>
              </a:spcBef>
              <a:spcAft>
                <a:spcPts val="0"/>
              </a:spcAft>
              <a:buNone/>
            </a:pPr>
            <a:endParaRPr sz="1600">
              <a:solidFill>
                <a:schemeClr val="dk1"/>
              </a:solidFill>
            </a:endParaRPr>
          </a:p>
          <a:p>
            <a:pPr marL="914400" lvl="0" indent="-330200" algn="l" rtl="0">
              <a:lnSpc>
                <a:spcPct val="115000"/>
              </a:lnSpc>
              <a:spcBef>
                <a:spcPts val="1000"/>
              </a:spcBef>
              <a:spcAft>
                <a:spcPts val="0"/>
              </a:spcAft>
              <a:buClr>
                <a:schemeClr val="dk1"/>
              </a:buClr>
              <a:buSzPts val="1600"/>
              <a:buChar char="●"/>
            </a:pPr>
            <a:r>
              <a:rPr lang="en-US" sz="1600" b="1">
                <a:solidFill>
                  <a:schemeClr val="dk1"/>
                </a:solidFill>
              </a:rPr>
              <a:t>Local Context Form Missing</a:t>
            </a:r>
            <a:endParaRPr sz="1600" b="1">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Medical University of South Carolina University Hospital</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Orlando Regional Medical Center</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University Medical Center New Orleans</a:t>
            </a:r>
            <a:endParaRPr sz="1600">
              <a:solidFill>
                <a:schemeClr val="dk1"/>
              </a:solidFill>
            </a:endParaRPr>
          </a:p>
          <a:p>
            <a:pPr marL="914400" lvl="0" indent="0" algn="l" rtl="0">
              <a:spcBef>
                <a:spcPts val="0"/>
              </a:spcBef>
              <a:spcAft>
                <a:spcPts val="0"/>
              </a:spcAft>
              <a:buNone/>
            </a:pPr>
            <a:endParaRPr sz="1600">
              <a:solidFill>
                <a:schemeClr val="dk1"/>
              </a:solidFill>
            </a:endParaRPr>
          </a:p>
          <a:p>
            <a:pPr marL="0" lvl="0" indent="0" algn="l" rtl="0">
              <a:spcBef>
                <a:spcPts val="0"/>
              </a:spcBef>
              <a:spcAft>
                <a:spcPts val="0"/>
              </a:spcAft>
              <a:buNone/>
            </a:pPr>
            <a:endParaRPr sz="1600">
              <a:solidFill>
                <a:schemeClr val="dk1"/>
              </a:solidFill>
            </a:endParaRPr>
          </a:p>
          <a:p>
            <a:pPr marL="1371600" lvl="0" indent="0" algn="l" rtl="0">
              <a:lnSpc>
                <a:spcPct val="115000"/>
              </a:lnSpc>
              <a:spcBef>
                <a:spcPts val="1000"/>
              </a:spcBef>
              <a:spcAft>
                <a:spcPts val="0"/>
              </a:spcAft>
              <a:buNone/>
            </a:pPr>
            <a:endParaRPr sz="1200">
              <a:solidFill>
                <a:schemeClr val="dk1"/>
              </a:solidFill>
            </a:endParaRPr>
          </a:p>
          <a:p>
            <a:pPr marL="0" lvl="0" indent="0" algn="l" rtl="0">
              <a:lnSpc>
                <a:spcPct val="115000"/>
              </a:lnSpc>
              <a:spcBef>
                <a:spcPts val="1000"/>
              </a:spcBef>
              <a:spcAft>
                <a:spcPts val="0"/>
              </a:spcAft>
              <a:buNone/>
            </a:pPr>
            <a:endParaRPr b="1">
              <a:solidFill>
                <a:schemeClr val="dk1"/>
              </a:solidFill>
            </a:endParaRPr>
          </a:p>
          <a:p>
            <a:pPr marL="914400" lvl="0" indent="0" algn="l" rtl="0">
              <a:spcBef>
                <a:spcPts val="1000"/>
              </a:spcBef>
              <a:spcAft>
                <a:spcPts val="0"/>
              </a:spcAft>
              <a:buNone/>
            </a:pPr>
            <a:endParaRPr sz="3695">
              <a:solidFill>
                <a:schemeClr val="dk1"/>
              </a:solidFill>
            </a:endParaRPr>
          </a:p>
          <a:p>
            <a:pPr marL="0" lvl="0" indent="0" algn="l" rtl="0">
              <a:spcBef>
                <a:spcPts val="0"/>
              </a:spcBef>
              <a:spcAft>
                <a:spcPts val="0"/>
              </a:spcAft>
              <a:buNone/>
            </a:pPr>
            <a:endParaRPr sz="2400">
              <a:solidFill>
                <a:schemeClr val="dk1"/>
              </a:solidFill>
            </a:endParaRPr>
          </a:p>
        </p:txBody>
      </p:sp>
      <p:pic>
        <p:nvPicPr>
          <p:cNvPr id="258" name="Google Shape;258;p39" title="kesett.png"/>
          <p:cNvPicPr preferRelativeResize="0"/>
          <p:nvPr/>
        </p:nvPicPr>
        <p:blipFill rotWithShape="1">
          <a:blip r:embed="rId3">
            <a:alphaModFix/>
          </a:blip>
          <a:srcRect/>
          <a:stretch/>
        </p:blipFill>
        <p:spPr>
          <a:xfrm>
            <a:off x="9942251" y="5954225"/>
            <a:ext cx="2158825" cy="7905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40"/>
          <p:cNvSpPr txBox="1">
            <a:spLocks noGrp="1"/>
          </p:cNvSpPr>
          <p:nvPr>
            <p:ph type="title"/>
          </p:nvPr>
        </p:nvSpPr>
        <p:spPr>
          <a:xfrm>
            <a:off x="609600" y="274638"/>
            <a:ext cx="10972800" cy="1143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Local IRB Acknowledgement Received</a:t>
            </a:r>
            <a:endParaRPr/>
          </a:p>
        </p:txBody>
      </p:sp>
      <p:sp>
        <p:nvSpPr>
          <p:cNvPr id="265" name="Google Shape;265;p40"/>
          <p:cNvSpPr txBox="1">
            <a:spLocks noGrp="1"/>
          </p:cNvSpPr>
          <p:nvPr>
            <p:ph type="body" idx="1"/>
          </p:nvPr>
        </p:nvSpPr>
        <p:spPr>
          <a:xfrm>
            <a:off x="609600" y="1600200"/>
            <a:ext cx="5486400" cy="4526100"/>
          </a:xfrm>
          <a:prstGeom prst="rect">
            <a:avLst/>
          </a:prstGeom>
        </p:spPr>
        <p:txBody>
          <a:bodyPr spcFirstLastPara="1" wrap="square" lIns="91425" tIns="45700" rIns="91425" bIns="45700" anchor="t" anchorCtr="0">
            <a:normAutofit/>
          </a:bodyPr>
          <a:lstStyle/>
          <a:p>
            <a:pPr marL="457200" lvl="0" indent="-331950" algn="l" rtl="0">
              <a:lnSpc>
                <a:spcPct val="100000"/>
              </a:lnSpc>
              <a:spcBef>
                <a:spcPts val="0"/>
              </a:spcBef>
              <a:spcAft>
                <a:spcPts val="0"/>
              </a:spcAft>
              <a:buClr>
                <a:srgbClr val="000000"/>
              </a:buClr>
              <a:buSzPts val="1628"/>
              <a:buChar char="●"/>
            </a:pPr>
            <a:r>
              <a:rPr lang="en-US" sz="1627">
                <a:solidFill>
                  <a:srgbClr val="000000"/>
                </a:solidFill>
              </a:rPr>
              <a:t>Children's Hospital Los Angeles</a:t>
            </a:r>
            <a:endParaRPr sz="1627">
              <a:solidFill>
                <a:srgbClr val="000000"/>
              </a:solidFill>
            </a:endParaRPr>
          </a:p>
          <a:p>
            <a:pPr marL="457200" lvl="0" indent="-331950" algn="l" rtl="0">
              <a:lnSpc>
                <a:spcPct val="100000"/>
              </a:lnSpc>
              <a:spcBef>
                <a:spcPts val="0"/>
              </a:spcBef>
              <a:spcAft>
                <a:spcPts val="0"/>
              </a:spcAft>
              <a:buClr>
                <a:srgbClr val="000000"/>
              </a:buClr>
              <a:buSzPts val="1628"/>
              <a:buChar char="●"/>
            </a:pPr>
            <a:r>
              <a:rPr lang="en-US" sz="1627">
                <a:solidFill>
                  <a:srgbClr val="000000"/>
                </a:solidFill>
              </a:rPr>
              <a:t>Harborview Medical Center</a:t>
            </a:r>
            <a:endParaRPr sz="1627">
              <a:solidFill>
                <a:srgbClr val="000000"/>
              </a:solidFill>
            </a:endParaRPr>
          </a:p>
          <a:p>
            <a:pPr marL="457200" lvl="0" indent="-331950" algn="l" rtl="0">
              <a:lnSpc>
                <a:spcPct val="100000"/>
              </a:lnSpc>
              <a:spcBef>
                <a:spcPts val="0"/>
              </a:spcBef>
              <a:spcAft>
                <a:spcPts val="0"/>
              </a:spcAft>
              <a:buClr>
                <a:srgbClr val="000000"/>
              </a:buClr>
              <a:buSzPts val="1628"/>
              <a:buChar char="●"/>
            </a:pPr>
            <a:r>
              <a:rPr lang="en-US" sz="1627">
                <a:solidFill>
                  <a:srgbClr val="000000"/>
                </a:solidFill>
              </a:rPr>
              <a:t>Johns Hopkins Hospital</a:t>
            </a:r>
            <a:endParaRPr sz="1627">
              <a:solidFill>
                <a:srgbClr val="000000"/>
              </a:solidFill>
            </a:endParaRPr>
          </a:p>
          <a:p>
            <a:pPr marL="457200" lvl="0" indent="-331950" algn="l" rtl="0">
              <a:lnSpc>
                <a:spcPct val="100000"/>
              </a:lnSpc>
              <a:spcBef>
                <a:spcPts val="0"/>
              </a:spcBef>
              <a:spcAft>
                <a:spcPts val="0"/>
              </a:spcAft>
              <a:buClr>
                <a:srgbClr val="000000"/>
              </a:buClr>
              <a:buSzPts val="1628"/>
              <a:buChar char="●"/>
            </a:pPr>
            <a:r>
              <a:rPr lang="en-US" sz="1627">
                <a:solidFill>
                  <a:srgbClr val="000000"/>
                </a:solidFill>
              </a:rPr>
              <a:t>Northwestern Memorial Hospital</a:t>
            </a:r>
            <a:endParaRPr sz="1627">
              <a:solidFill>
                <a:srgbClr val="000000"/>
              </a:solidFill>
            </a:endParaRPr>
          </a:p>
          <a:p>
            <a:pPr marL="457200" lvl="0" indent="-331950" algn="l" rtl="0">
              <a:lnSpc>
                <a:spcPct val="100000"/>
              </a:lnSpc>
              <a:spcBef>
                <a:spcPts val="0"/>
              </a:spcBef>
              <a:spcAft>
                <a:spcPts val="0"/>
              </a:spcAft>
              <a:buClr>
                <a:srgbClr val="000000"/>
              </a:buClr>
              <a:buSzPts val="1628"/>
              <a:buChar char="●"/>
            </a:pPr>
            <a:r>
              <a:rPr lang="en-US" sz="1627">
                <a:solidFill>
                  <a:srgbClr val="000000"/>
                </a:solidFill>
              </a:rPr>
              <a:t>Oregon Health &amp; Science University Hospital</a:t>
            </a:r>
            <a:endParaRPr sz="1627">
              <a:solidFill>
                <a:srgbClr val="000000"/>
              </a:solidFill>
            </a:endParaRPr>
          </a:p>
          <a:p>
            <a:pPr marL="457200" lvl="0" indent="-331950" algn="l" rtl="0">
              <a:lnSpc>
                <a:spcPct val="100000"/>
              </a:lnSpc>
              <a:spcBef>
                <a:spcPts val="0"/>
              </a:spcBef>
              <a:spcAft>
                <a:spcPts val="0"/>
              </a:spcAft>
              <a:buClr>
                <a:srgbClr val="000000"/>
              </a:buClr>
              <a:buSzPts val="1628"/>
              <a:buChar char="●"/>
            </a:pPr>
            <a:r>
              <a:rPr lang="en-US" sz="1627">
                <a:solidFill>
                  <a:srgbClr val="000000"/>
                </a:solidFill>
              </a:rPr>
              <a:t>OSU Wexner Medical Center</a:t>
            </a:r>
            <a:endParaRPr sz="1627">
              <a:solidFill>
                <a:srgbClr val="000000"/>
              </a:solidFill>
            </a:endParaRPr>
          </a:p>
          <a:p>
            <a:pPr marL="457200" lvl="0" indent="-331950" algn="l" rtl="0">
              <a:lnSpc>
                <a:spcPct val="100000"/>
              </a:lnSpc>
              <a:spcBef>
                <a:spcPts val="0"/>
              </a:spcBef>
              <a:spcAft>
                <a:spcPts val="0"/>
              </a:spcAft>
              <a:buClr>
                <a:srgbClr val="000000"/>
              </a:buClr>
              <a:buSzPts val="1628"/>
              <a:buChar char="●"/>
            </a:pPr>
            <a:r>
              <a:rPr lang="en-US" sz="1627">
                <a:solidFill>
                  <a:srgbClr val="000000"/>
                </a:solidFill>
              </a:rPr>
              <a:t>Reading Hospital</a:t>
            </a:r>
            <a:endParaRPr sz="1627">
              <a:solidFill>
                <a:srgbClr val="000000"/>
              </a:solidFill>
            </a:endParaRPr>
          </a:p>
          <a:p>
            <a:pPr marL="457200" lvl="0" indent="-331950" algn="l" rtl="0">
              <a:lnSpc>
                <a:spcPct val="100000"/>
              </a:lnSpc>
              <a:spcBef>
                <a:spcPts val="0"/>
              </a:spcBef>
              <a:spcAft>
                <a:spcPts val="0"/>
              </a:spcAft>
              <a:buClr>
                <a:srgbClr val="000000"/>
              </a:buClr>
              <a:buSzPts val="1628"/>
              <a:buChar char="●"/>
            </a:pPr>
            <a:r>
              <a:rPr lang="en-US" sz="1627">
                <a:solidFill>
                  <a:srgbClr val="000000"/>
                </a:solidFill>
              </a:rPr>
              <a:t>Ronald Reagan UCLA Medical Center</a:t>
            </a:r>
            <a:endParaRPr sz="1627">
              <a:solidFill>
                <a:srgbClr val="000000"/>
              </a:solidFill>
            </a:endParaRPr>
          </a:p>
          <a:p>
            <a:pPr marL="457200" lvl="0" indent="-331950" algn="l" rtl="0">
              <a:lnSpc>
                <a:spcPct val="100000"/>
              </a:lnSpc>
              <a:spcBef>
                <a:spcPts val="0"/>
              </a:spcBef>
              <a:spcAft>
                <a:spcPts val="0"/>
              </a:spcAft>
              <a:buClr>
                <a:srgbClr val="000000"/>
              </a:buClr>
              <a:buSzPts val="1628"/>
              <a:buChar char="●"/>
            </a:pPr>
            <a:r>
              <a:rPr lang="en-US" sz="1627">
                <a:solidFill>
                  <a:srgbClr val="000000"/>
                </a:solidFill>
              </a:rPr>
              <a:t>Rush University Medical Center</a:t>
            </a:r>
            <a:endParaRPr sz="1627">
              <a:solidFill>
                <a:srgbClr val="000000"/>
              </a:solidFill>
            </a:endParaRPr>
          </a:p>
          <a:p>
            <a:pPr marL="457200" lvl="0" indent="0" algn="l" rtl="0">
              <a:lnSpc>
                <a:spcPct val="100000"/>
              </a:lnSpc>
              <a:spcBef>
                <a:spcPts val="0"/>
              </a:spcBef>
              <a:spcAft>
                <a:spcPts val="0"/>
              </a:spcAft>
              <a:buNone/>
            </a:pPr>
            <a:endParaRPr sz="1627">
              <a:solidFill>
                <a:srgbClr val="000000"/>
              </a:solidFill>
            </a:endParaRPr>
          </a:p>
          <a:p>
            <a:pPr marL="0" lvl="0" indent="0" algn="l" rtl="0">
              <a:lnSpc>
                <a:spcPct val="100000"/>
              </a:lnSpc>
              <a:spcBef>
                <a:spcPts val="0"/>
              </a:spcBef>
              <a:spcAft>
                <a:spcPts val="0"/>
              </a:spcAft>
              <a:buNone/>
            </a:pPr>
            <a:endParaRPr sz="1627">
              <a:solidFill>
                <a:srgbClr val="000000"/>
              </a:solidFill>
            </a:endParaRPr>
          </a:p>
          <a:p>
            <a:pPr marL="0" lvl="0" indent="0" algn="l" rtl="0">
              <a:spcBef>
                <a:spcPts val="360"/>
              </a:spcBef>
              <a:spcAft>
                <a:spcPts val="0"/>
              </a:spcAft>
              <a:buNone/>
            </a:pPr>
            <a:endParaRPr/>
          </a:p>
        </p:txBody>
      </p:sp>
      <p:sp>
        <p:nvSpPr>
          <p:cNvPr id="266" name="Google Shape;266;p40"/>
          <p:cNvSpPr txBox="1">
            <a:spLocks noGrp="1"/>
          </p:cNvSpPr>
          <p:nvPr>
            <p:ph type="body" idx="1"/>
          </p:nvPr>
        </p:nvSpPr>
        <p:spPr>
          <a:xfrm>
            <a:off x="6256100" y="1675600"/>
            <a:ext cx="5486400" cy="4526100"/>
          </a:xfrm>
          <a:prstGeom prst="rect">
            <a:avLst/>
          </a:prstGeom>
        </p:spPr>
        <p:txBody>
          <a:bodyPr spcFirstLastPara="1" wrap="square" lIns="91425" tIns="45700" rIns="91425" bIns="45700" anchor="t" anchorCtr="0">
            <a:normAutofit/>
          </a:bodyPr>
          <a:lstStyle/>
          <a:p>
            <a:pPr marL="457200" lvl="0" indent="-331950" algn="l" rtl="0">
              <a:lnSpc>
                <a:spcPct val="100000"/>
              </a:lnSpc>
              <a:spcBef>
                <a:spcPts val="0"/>
              </a:spcBef>
              <a:spcAft>
                <a:spcPts val="0"/>
              </a:spcAft>
              <a:buSzPts val="1628"/>
              <a:buChar char="●"/>
            </a:pPr>
            <a:r>
              <a:rPr lang="en-US" sz="1627">
                <a:solidFill>
                  <a:schemeClr val="dk1"/>
                </a:solidFill>
              </a:rPr>
              <a:t>Stanford University Medical Center</a:t>
            </a:r>
            <a:endParaRPr sz="1627">
              <a:solidFill>
                <a:schemeClr val="dk1"/>
              </a:solidFill>
            </a:endParaRPr>
          </a:p>
          <a:p>
            <a:pPr marL="457200" lvl="0" indent="-331950" algn="l" rtl="0">
              <a:lnSpc>
                <a:spcPct val="100000"/>
              </a:lnSpc>
              <a:spcBef>
                <a:spcPts val="0"/>
              </a:spcBef>
              <a:spcAft>
                <a:spcPts val="0"/>
              </a:spcAft>
              <a:buSzPts val="1628"/>
              <a:buChar char="●"/>
            </a:pPr>
            <a:r>
              <a:rPr lang="en-US" sz="1627">
                <a:solidFill>
                  <a:schemeClr val="dk1"/>
                </a:solidFill>
              </a:rPr>
              <a:t>Temple University Hospital</a:t>
            </a:r>
            <a:endParaRPr sz="1627">
              <a:solidFill>
                <a:schemeClr val="dk1"/>
              </a:solidFill>
            </a:endParaRPr>
          </a:p>
          <a:p>
            <a:pPr marL="457200" lvl="0" indent="-331950" algn="l" rtl="0">
              <a:lnSpc>
                <a:spcPct val="100000"/>
              </a:lnSpc>
              <a:spcBef>
                <a:spcPts val="0"/>
              </a:spcBef>
              <a:spcAft>
                <a:spcPts val="0"/>
              </a:spcAft>
              <a:buSzPts val="1628"/>
              <a:buChar char="●"/>
            </a:pPr>
            <a:r>
              <a:rPr lang="en-US" sz="1627">
                <a:solidFill>
                  <a:schemeClr val="dk1"/>
                </a:solidFill>
              </a:rPr>
              <a:t>UC Davis Medical Center</a:t>
            </a:r>
            <a:endParaRPr sz="1627">
              <a:solidFill>
                <a:schemeClr val="dk1"/>
              </a:solidFill>
            </a:endParaRPr>
          </a:p>
          <a:p>
            <a:pPr marL="457200" lvl="0" indent="-331950" algn="l" rtl="0">
              <a:lnSpc>
                <a:spcPct val="100000"/>
              </a:lnSpc>
              <a:spcBef>
                <a:spcPts val="0"/>
              </a:spcBef>
              <a:spcAft>
                <a:spcPts val="0"/>
              </a:spcAft>
              <a:buSzPts val="1628"/>
              <a:buChar char="●"/>
            </a:pPr>
            <a:r>
              <a:rPr lang="en-US" sz="1627">
                <a:solidFill>
                  <a:schemeClr val="dk1"/>
                </a:solidFill>
              </a:rPr>
              <a:t>University of Michigan University Hospital</a:t>
            </a:r>
            <a:endParaRPr sz="1627">
              <a:solidFill>
                <a:schemeClr val="dk1"/>
              </a:solidFill>
            </a:endParaRPr>
          </a:p>
          <a:p>
            <a:pPr marL="457200" lvl="0" indent="-331950" algn="l" rtl="0">
              <a:lnSpc>
                <a:spcPct val="100000"/>
              </a:lnSpc>
              <a:spcBef>
                <a:spcPts val="0"/>
              </a:spcBef>
              <a:spcAft>
                <a:spcPts val="0"/>
              </a:spcAft>
              <a:buSzPts val="1628"/>
              <a:buChar char="●"/>
            </a:pPr>
            <a:r>
              <a:rPr lang="en-US" sz="1627">
                <a:solidFill>
                  <a:schemeClr val="dk1"/>
                </a:solidFill>
              </a:rPr>
              <a:t>University of New Mexico Hospital</a:t>
            </a:r>
            <a:endParaRPr sz="1627">
              <a:solidFill>
                <a:schemeClr val="dk1"/>
              </a:solidFill>
            </a:endParaRPr>
          </a:p>
          <a:p>
            <a:pPr marL="457200" lvl="0" indent="-331950" algn="l" rtl="0">
              <a:lnSpc>
                <a:spcPct val="100000"/>
              </a:lnSpc>
              <a:spcBef>
                <a:spcPts val="0"/>
              </a:spcBef>
              <a:spcAft>
                <a:spcPts val="0"/>
              </a:spcAft>
              <a:buSzPts val="1628"/>
              <a:buChar char="●"/>
            </a:pPr>
            <a:r>
              <a:rPr lang="en-US" sz="1627">
                <a:solidFill>
                  <a:schemeClr val="dk1"/>
                </a:solidFill>
              </a:rPr>
              <a:t>UPMC Presbyterian Hospital</a:t>
            </a:r>
            <a:endParaRPr sz="1627">
              <a:solidFill>
                <a:schemeClr val="dk1"/>
              </a:solidFill>
            </a:endParaRPr>
          </a:p>
          <a:p>
            <a:pPr marL="457200" lvl="0" indent="-331950" algn="l" rtl="0">
              <a:lnSpc>
                <a:spcPct val="100000"/>
              </a:lnSpc>
              <a:spcBef>
                <a:spcPts val="0"/>
              </a:spcBef>
              <a:spcAft>
                <a:spcPts val="0"/>
              </a:spcAft>
              <a:buSzPts val="1628"/>
              <a:buChar char="●"/>
            </a:pPr>
            <a:r>
              <a:rPr lang="en-US" sz="1627">
                <a:solidFill>
                  <a:schemeClr val="dk1"/>
                </a:solidFill>
              </a:rPr>
              <a:t>UVA Medical Center</a:t>
            </a:r>
            <a:endParaRPr sz="1627">
              <a:solidFill>
                <a:schemeClr val="dk1"/>
              </a:solidFill>
            </a:endParaRPr>
          </a:p>
          <a:p>
            <a:pPr marL="457200" lvl="0" indent="-331950" algn="l" rtl="0">
              <a:lnSpc>
                <a:spcPct val="100000"/>
              </a:lnSpc>
              <a:spcBef>
                <a:spcPts val="0"/>
              </a:spcBef>
              <a:spcAft>
                <a:spcPts val="0"/>
              </a:spcAft>
              <a:buSzPts val="1628"/>
              <a:buChar char="●"/>
            </a:pPr>
            <a:r>
              <a:rPr lang="en-US" sz="1627">
                <a:solidFill>
                  <a:schemeClr val="dk1"/>
                </a:solidFill>
              </a:rPr>
              <a:t>Yale New Haven Hospital</a:t>
            </a:r>
            <a:endParaRPr sz="1627">
              <a:solidFill>
                <a:srgbClr val="000000"/>
              </a:solidFill>
            </a:endParaRPr>
          </a:p>
          <a:p>
            <a:pPr marL="0" lvl="0" indent="0" algn="l" rtl="0">
              <a:spcBef>
                <a:spcPts val="360"/>
              </a:spcBef>
              <a:spcAft>
                <a:spcPts val="0"/>
              </a:spcAft>
              <a:buNone/>
            </a:pPr>
            <a:endParaRPr/>
          </a:p>
        </p:txBody>
      </p:sp>
      <p:pic>
        <p:nvPicPr>
          <p:cNvPr id="267" name="Google Shape;267;p40" title="kesett.png"/>
          <p:cNvPicPr preferRelativeResize="0"/>
          <p:nvPr/>
        </p:nvPicPr>
        <p:blipFill rotWithShape="1">
          <a:blip r:embed="rId3">
            <a:alphaModFix/>
          </a:blip>
          <a:srcRect/>
          <a:stretch/>
        </p:blipFill>
        <p:spPr>
          <a:xfrm>
            <a:off x="9942251" y="5954225"/>
            <a:ext cx="2158825" cy="7905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41"/>
          <p:cNvSpPr txBox="1">
            <a:spLocks noGrp="1"/>
          </p:cNvSpPr>
          <p:nvPr>
            <p:ph type="title"/>
          </p:nvPr>
        </p:nvSpPr>
        <p:spPr>
          <a:xfrm>
            <a:off x="471750" y="151275"/>
            <a:ext cx="112485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EFIC</a:t>
            </a:r>
            <a:endParaRPr sz="3600"/>
          </a:p>
        </p:txBody>
      </p:sp>
      <p:sp>
        <p:nvSpPr>
          <p:cNvPr id="274" name="Google Shape;274;p41"/>
          <p:cNvSpPr txBox="1">
            <a:spLocks noGrp="1"/>
          </p:cNvSpPr>
          <p:nvPr>
            <p:ph type="body" idx="1"/>
          </p:nvPr>
        </p:nvSpPr>
        <p:spPr>
          <a:xfrm>
            <a:off x="471750" y="1313650"/>
            <a:ext cx="10920300" cy="5388600"/>
          </a:xfrm>
          <a:prstGeom prst="rect">
            <a:avLst/>
          </a:prstGeom>
          <a:noFill/>
          <a:ln>
            <a:noFill/>
          </a:ln>
        </p:spPr>
        <p:txBody>
          <a:bodyPr spcFirstLastPara="1" wrap="square" lIns="91425" tIns="45700" rIns="91425" bIns="45700" anchor="t" anchorCtr="0">
            <a:normAutofit fontScale="55000" lnSpcReduction="10000"/>
          </a:bodyPr>
          <a:lstStyle/>
          <a:p>
            <a:pPr marL="0" lvl="0" indent="0" algn="l" rtl="0">
              <a:lnSpc>
                <a:spcPct val="115000"/>
              </a:lnSpc>
              <a:spcBef>
                <a:spcPts val="600"/>
              </a:spcBef>
              <a:spcAft>
                <a:spcPts val="0"/>
              </a:spcAft>
              <a:buSzPct val="88670"/>
              <a:buNone/>
            </a:pPr>
            <a:r>
              <a:rPr lang="en-US" sz="2900" b="1" u="sng"/>
              <a:t>Same</a:t>
            </a:r>
            <a:endParaRPr sz="2900" b="1"/>
          </a:p>
          <a:p>
            <a:pPr marL="800100" lvl="0" indent="-261257" algn="l" rtl="0">
              <a:lnSpc>
                <a:spcPct val="100000"/>
              </a:lnSpc>
              <a:spcBef>
                <a:spcPts val="600"/>
              </a:spcBef>
              <a:spcAft>
                <a:spcPts val="0"/>
              </a:spcAft>
              <a:buSzPct val="111801"/>
              <a:buChar char="●"/>
            </a:pPr>
            <a:r>
              <a:rPr lang="en-US" sz="2300"/>
              <a:t>Regulations </a:t>
            </a:r>
            <a:endParaRPr/>
          </a:p>
          <a:p>
            <a:pPr marL="800100" lvl="0" indent="-261257" algn="l" rtl="0">
              <a:lnSpc>
                <a:spcPct val="115000"/>
              </a:lnSpc>
              <a:spcBef>
                <a:spcPts val="600"/>
              </a:spcBef>
              <a:spcAft>
                <a:spcPts val="0"/>
              </a:spcAft>
              <a:buSzPct val="111801"/>
              <a:buChar char="●"/>
            </a:pPr>
            <a:r>
              <a:rPr lang="en-US" sz="2300"/>
              <a:t>Goals and mindset remain value-added, investigator engaged</a:t>
            </a:r>
            <a:endParaRPr sz="2300"/>
          </a:p>
          <a:p>
            <a:pPr marL="800100" lvl="0" indent="-261257" algn="l" rtl="0">
              <a:lnSpc>
                <a:spcPct val="115000"/>
              </a:lnSpc>
              <a:spcBef>
                <a:spcPts val="600"/>
              </a:spcBef>
              <a:spcAft>
                <a:spcPts val="0"/>
              </a:spcAft>
              <a:buSzPct val="111801"/>
              <a:buChar char="●"/>
            </a:pPr>
            <a:r>
              <a:rPr lang="en-US" sz="2300"/>
              <a:t>Community Consultation</a:t>
            </a:r>
            <a:endParaRPr sz="2300"/>
          </a:p>
          <a:p>
            <a:pPr marL="800100" lvl="0" indent="-261257" algn="l" rtl="0">
              <a:lnSpc>
                <a:spcPct val="115000"/>
              </a:lnSpc>
              <a:spcBef>
                <a:spcPts val="600"/>
              </a:spcBef>
              <a:spcAft>
                <a:spcPts val="0"/>
              </a:spcAft>
              <a:buSzPct val="111801"/>
              <a:buChar char="●"/>
            </a:pPr>
            <a:r>
              <a:rPr lang="en-US" sz="2300"/>
              <a:t>Public Disclosure</a:t>
            </a:r>
            <a:endParaRPr/>
          </a:p>
          <a:p>
            <a:pPr marL="0" lvl="0" indent="0" algn="l" rtl="0">
              <a:lnSpc>
                <a:spcPct val="115000"/>
              </a:lnSpc>
              <a:spcBef>
                <a:spcPts val="600"/>
              </a:spcBef>
              <a:spcAft>
                <a:spcPts val="0"/>
              </a:spcAft>
              <a:buSzPct val="88670"/>
              <a:buNone/>
            </a:pPr>
            <a:r>
              <a:rPr lang="en-US" sz="2900" b="1" u="sng"/>
              <a:t>New</a:t>
            </a:r>
            <a:endParaRPr sz="2900" b="1"/>
          </a:p>
          <a:p>
            <a:pPr marL="857250" lvl="0" indent="-318407" algn="l" rtl="0">
              <a:lnSpc>
                <a:spcPct val="115000"/>
              </a:lnSpc>
              <a:spcBef>
                <a:spcPts val="600"/>
              </a:spcBef>
              <a:spcAft>
                <a:spcPts val="0"/>
              </a:spcAft>
              <a:buSzPct val="111801"/>
              <a:buChar char="●"/>
            </a:pPr>
            <a:r>
              <a:rPr lang="en-US" sz="2300"/>
              <a:t>Hybrid - Site/Centralized approach coordinated at University of Alabama (UAB)</a:t>
            </a:r>
            <a:endParaRPr/>
          </a:p>
          <a:p>
            <a:pPr marL="0" lvl="0" indent="0" algn="l" rtl="0">
              <a:lnSpc>
                <a:spcPct val="115000"/>
              </a:lnSpc>
              <a:spcBef>
                <a:spcPts val="360"/>
              </a:spcBef>
              <a:spcAft>
                <a:spcPts val="0"/>
              </a:spcAft>
              <a:buSzPct val="88670"/>
              <a:buNone/>
            </a:pPr>
            <a:endParaRPr sz="2900" u="sng"/>
          </a:p>
          <a:p>
            <a:pPr marL="0" lvl="0" indent="0" algn="l" rtl="0">
              <a:lnSpc>
                <a:spcPct val="100000"/>
              </a:lnSpc>
              <a:spcBef>
                <a:spcPts val="360"/>
              </a:spcBef>
              <a:spcAft>
                <a:spcPts val="0"/>
              </a:spcAft>
              <a:buSzPct val="88670"/>
              <a:buNone/>
            </a:pPr>
            <a:r>
              <a:rPr lang="en-US" sz="2900" b="1" u="sng"/>
              <a:t>What to do at your site </a:t>
            </a:r>
            <a:endParaRPr sz="2900" b="1"/>
          </a:p>
          <a:p>
            <a:pPr marL="800100" lvl="0" indent="-261257" algn="l" rtl="0">
              <a:lnSpc>
                <a:spcPct val="100000"/>
              </a:lnSpc>
              <a:spcBef>
                <a:spcPts val="600"/>
              </a:spcBef>
              <a:spcAft>
                <a:spcPts val="0"/>
              </a:spcAft>
              <a:buSzPct val="111801"/>
              <a:buChar char="●"/>
            </a:pPr>
            <a:r>
              <a:rPr lang="en-US" sz="2300" b="1"/>
              <a:t>2 virtual focus groups moderated by UAB</a:t>
            </a:r>
            <a:endParaRPr/>
          </a:p>
          <a:p>
            <a:pPr marL="1257300" lvl="1" indent="-261257" algn="l" rtl="0">
              <a:lnSpc>
                <a:spcPct val="100000"/>
              </a:lnSpc>
              <a:spcBef>
                <a:spcPts val="600"/>
              </a:spcBef>
              <a:spcAft>
                <a:spcPts val="0"/>
              </a:spcAft>
              <a:buSzPct val="135338"/>
              <a:buChar char="○"/>
            </a:pPr>
            <a:r>
              <a:rPr lang="en-US"/>
              <a:t>You will be asked to recruit about 8 stakeholders of differing perspectives for these groups. You can identify from where you may recruit these locally.</a:t>
            </a:r>
            <a:endParaRPr/>
          </a:p>
          <a:p>
            <a:pPr marL="1257300" lvl="1" indent="-234314" algn="l" rtl="0">
              <a:lnSpc>
                <a:spcPct val="100000"/>
              </a:lnSpc>
              <a:spcBef>
                <a:spcPts val="600"/>
              </a:spcBef>
              <a:spcAft>
                <a:spcPts val="0"/>
              </a:spcAft>
              <a:buSzPct val="94736"/>
              <a:buChar char="○"/>
            </a:pPr>
            <a:r>
              <a:rPr lang="en-US"/>
              <a:t>Conducted after UAB Kick-off</a:t>
            </a:r>
            <a:endParaRPr/>
          </a:p>
          <a:p>
            <a:pPr marL="1257300" lvl="1" indent="-234314" algn="l" rtl="0">
              <a:lnSpc>
                <a:spcPct val="100000"/>
              </a:lnSpc>
              <a:spcBef>
                <a:spcPts val="600"/>
              </a:spcBef>
              <a:spcAft>
                <a:spcPts val="0"/>
              </a:spcAft>
              <a:buSzPct val="94736"/>
              <a:buChar char="○"/>
            </a:pPr>
            <a:r>
              <a:rPr lang="en-US"/>
              <a:t>Investigators and study team are requested to be on this call. Please select one team member to lead for the study team. </a:t>
            </a:r>
            <a:endParaRPr/>
          </a:p>
          <a:p>
            <a:pPr marL="800100" lvl="0" indent="-261257" algn="l" rtl="0">
              <a:lnSpc>
                <a:spcPct val="100000"/>
              </a:lnSpc>
              <a:spcBef>
                <a:spcPts val="600"/>
              </a:spcBef>
              <a:spcAft>
                <a:spcPts val="0"/>
              </a:spcAft>
              <a:buSzPct val="111801"/>
              <a:buChar char="●"/>
            </a:pPr>
            <a:r>
              <a:rPr lang="en-US" sz="2300" b="1"/>
              <a:t> 2 in-person events </a:t>
            </a:r>
            <a:endParaRPr/>
          </a:p>
          <a:p>
            <a:pPr marL="1257300" lvl="1" indent="-261257" algn="l" rtl="0">
              <a:lnSpc>
                <a:spcPct val="100000"/>
              </a:lnSpc>
              <a:spcBef>
                <a:spcPts val="600"/>
              </a:spcBef>
              <a:spcAft>
                <a:spcPts val="0"/>
              </a:spcAft>
              <a:buSzPct val="135338"/>
              <a:buChar char="○"/>
            </a:pPr>
            <a:r>
              <a:rPr lang="en-US"/>
              <a:t>Fairs, festivals, markets, epilepsy strolls or other community events. Look at your community calendar and think about what you might do.</a:t>
            </a:r>
            <a:endParaRPr/>
          </a:p>
          <a:p>
            <a:pPr marL="1257300" lvl="1" indent="-234314" algn="l" rtl="0">
              <a:lnSpc>
                <a:spcPct val="100000"/>
              </a:lnSpc>
              <a:spcBef>
                <a:spcPts val="600"/>
              </a:spcBef>
              <a:spcAft>
                <a:spcPts val="0"/>
              </a:spcAft>
              <a:buSzPct val="94736"/>
              <a:buChar char="○"/>
            </a:pPr>
            <a:r>
              <a:rPr lang="en-US"/>
              <a:t>PI participation required</a:t>
            </a:r>
            <a:endParaRPr/>
          </a:p>
          <a:p>
            <a:pPr marL="1257300" lvl="1" indent="-234314" algn="l" rtl="0">
              <a:lnSpc>
                <a:spcPct val="100000"/>
              </a:lnSpc>
              <a:spcBef>
                <a:spcPts val="600"/>
              </a:spcBef>
              <a:spcAft>
                <a:spcPts val="0"/>
              </a:spcAft>
              <a:buSzPct val="94736"/>
              <a:buChar char="○"/>
            </a:pPr>
            <a:r>
              <a:rPr lang="en-US"/>
              <a:t>Sites in the same geographic catchment area are encouraged to collaborate </a:t>
            </a:r>
            <a:endParaRPr/>
          </a:p>
          <a:p>
            <a:pPr marL="800100" lvl="0" indent="-261257" algn="l" rtl="0">
              <a:lnSpc>
                <a:spcPct val="100000"/>
              </a:lnSpc>
              <a:spcBef>
                <a:spcPts val="600"/>
              </a:spcBef>
              <a:spcAft>
                <a:spcPts val="0"/>
              </a:spcAft>
              <a:buSzPct val="111801"/>
              <a:buChar char="●"/>
            </a:pPr>
            <a:r>
              <a:rPr lang="en-US" sz="2300"/>
              <a:t>Review and share any new local institutional processes/policy </a:t>
            </a:r>
            <a:endParaRPr sz="2300"/>
          </a:p>
          <a:p>
            <a:pPr marL="800100" lvl="0" indent="-251777" algn="l" rtl="0">
              <a:lnSpc>
                <a:spcPct val="100000"/>
              </a:lnSpc>
              <a:spcBef>
                <a:spcPts val="600"/>
              </a:spcBef>
              <a:spcAft>
                <a:spcPts val="0"/>
              </a:spcAft>
              <a:buSzPct val="100000"/>
              <a:buChar char="●"/>
            </a:pPr>
            <a:r>
              <a:rPr lang="en-US" sz="2300"/>
              <a:t>EFIC plan and CC/PD materials cIRB approved - more to come soon</a:t>
            </a:r>
            <a:endParaRPr sz="2300"/>
          </a:p>
        </p:txBody>
      </p:sp>
      <p:pic>
        <p:nvPicPr>
          <p:cNvPr id="275" name="Google Shape;275;p41" title="kesett.png"/>
          <p:cNvPicPr preferRelativeResize="0"/>
          <p:nvPr/>
        </p:nvPicPr>
        <p:blipFill rotWithShape="1">
          <a:blip r:embed="rId3">
            <a:alphaModFix/>
          </a:blip>
          <a:srcRect/>
          <a:stretch/>
        </p:blipFill>
        <p:spPr>
          <a:xfrm>
            <a:off x="9942251" y="5954225"/>
            <a:ext cx="2158825" cy="7905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42"/>
          <p:cNvSpPr txBox="1">
            <a:spLocks noGrp="1"/>
          </p:cNvSpPr>
          <p:nvPr>
            <p:ph type="title"/>
          </p:nvPr>
        </p:nvSpPr>
        <p:spPr>
          <a:xfrm>
            <a:off x="838200" y="499925"/>
            <a:ext cx="10515600" cy="13257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KESETT - EFIC </a:t>
            </a:r>
            <a:endParaRPr/>
          </a:p>
          <a:p>
            <a:pPr marL="0" lvl="0" indent="0" algn="ctr" rtl="0">
              <a:spcBef>
                <a:spcPts val="0"/>
              </a:spcBef>
              <a:spcAft>
                <a:spcPts val="0"/>
              </a:spcAft>
              <a:buNone/>
            </a:pPr>
            <a:r>
              <a:rPr lang="en-US"/>
              <a:t>Things to explore/plan now:</a:t>
            </a:r>
            <a:endParaRPr/>
          </a:p>
        </p:txBody>
      </p:sp>
      <p:sp>
        <p:nvSpPr>
          <p:cNvPr id="282" name="Google Shape;282;p42"/>
          <p:cNvSpPr txBox="1">
            <a:spLocks noGrp="1"/>
          </p:cNvSpPr>
          <p:nvPr>
            <p:ph type="body" idx="1"/>
          </p:nvPr>
        </p:nvSpPr>
        <p:spPr>
          <a:xfrm>
            <a:off x="556100" y="1825626"/>
            <a:ext cx="10972800" cy="4526100"/>
          </a:xfrm>
          <a:prstGeom prst="rect">
            <a:avLst/>
          </a:prstGeom>
        </p:spPr>
        <p:txBody>
          <a:bodyPr spcFirstLastPara="1" wrap="square" lIns="91425" tIns="45700" rIns="91425" bIns="45700" anchor="t" anchorCtr="0">
            <a:normAutofit fontScale="62500"/>
          </a:bodyPr>
          <a:lstStyle/>
          <a:p>
            <a:pPr marL="0" lvl="0" indent="0" algn="l" rtl="0">
              <a:lnSpc>
                <a:spcPct val="115000"/>
              </a:lnSpc>
              <a:spcBef>
                <a:spcPts val="600"/>
              </a:spcBef>
              <a:spcAft>
                <a:spcPts val="0"/>
              </a:spcAft>
              <a:buNone/>
            </a:pPr>
            <a:r>
              <a:rPr lang="en-US" sz="3050" b="1">
                <a:solidFill>
                  <a:schemeClr val="dk1"/>
                </a:solidFill>
              </a:rPr>
              <a:t>EFIC Kick-off Call </a:t>
            </a:r>
            <a:r>
              <a:rPr lang="en-US" sz="3050">
                <a:solidFill>
                  <a:schemeClr val="dk1"/>
                </a:solidFill>
              </a:rPr>
              <a:t>- UAB will reach out to schedule your initiation call. Please respond promptly with availability. The timeline for the PD activity is 60 days, which will not start until the call takes place. Please be reaching out to local stakeholders in advance, so that focus groups can be scheduled.</a:t>
            </a:r>
            <a:endParaRPr sz="3050">
              <a:solidFill>
                <a:schemeClr val="dk1"/>
              </a:solidFill>
            </a:endParaRPr>
          </a:p>
          <a:p>
            <a:pPr marL="0" lvl="0" indent="0" algn="l" rtl="0">
              <a:lnSpc>
                <a:spcPct val="115000"/>
              </a:lnSpc>
              <a:spcBef>
                <a:spcPts val="600"/>
              </a:spcBef>
              <a:spcAft>
                <a:spcPts val="0"/>
              </a:spcAft>
              <a:buNone/>
            </a:pPr>
            <a:endParaRPr sz="3050" b="1">
              <a:solidFill>
                <a:schemeClr val="dk1"/>
              </a:solidFill>
            </a:endParaRPr>
          </a:p>
          <a:p>
            <a:pPr marL="0" lvl="0" indent="0" algn="l" rtl="0">
              <a:lnSpc>
                <a:spcPct val="115000"/>
              </a:lnSpc>
              <a:spcBef>
                <a:spcPts val="600"/>
              </a:spcBef>
              <a:spcAft>
                <a:spcPts val="0"/>
              </a:spcAft>
              <a:buNone/>
            </a:pPr>
            <a:r>
              <a:rPr lang="en-US" sz="3050" b="1">
                <a:solidFill>
                  <a:schemeClr val="dk1"/>
                </a:solidFill>
              </a:rPr>
              <a:t>Focus groups </a:t>
            </a:r>
            <a:r>
              <a:rPr lang="en-US" sz="3050">
                <a:solidFill>
                  <a:schemeClr val="dk1"/>
                </a:solidFill>
              </a:rPr>
              <a:t>- Identify where to potentially recruit about 8 stakeholders of differing perspectives for each focus group session. These should be completed by the end of your PD window.</a:t>
            </a:r>
            <a:endParaRPr sz="3050">
              <a:solidFill>
                <a:schemeClr val="dk1"/>
              </a:solidFill>
            </a:endParaRPr>
          </a:p>
          <a:p>
            <a:pPr marL="0" lvl="0" indent="0" algn="l" rtl="0">
              <a:lnSpc>
                <a:spcPct val="115000"/>
              </a:lnSpc>
              <a:spcBef>
                <a:spcPts val="600"/>
              </a:spcBef>
              <a:spcAft>
                <a:spcPts val="0"/>
              </a:spcAft>
              <a:buNone/>
            </a:pPr>
            <a:endParaRPr sz="3050">
              <a:solidFill>
                <a:schemeClr val="dk1"/>
              </a:solidFill>
            </a:endParaRPr>
          </a:p>
          <a:p>
            <a:pPr marL="12700" lvl="0" indent="0" algn="l" rtl="0">
              <a:lnSpc>
                <a:spcPct val="115000"/>
              </a:lnSpc>
              <a:spcBef>
                <a:spcPts val="600"/>
              </a:spcBef>
              <a:spcAft>
                <a:spcPts val="0"/>
              </a:spcAft>
              <a:buNone/>
            </a:pPr>
            <a:r>
              <a:rPr lang="en-US" sz="3050" b="1">
                <a:solidFill>
                  <a:schemeClr val="dk1"/>
                </a:solidFill>
              </a:rPr>
              <a:t>Local Community Consultation </a:t>
            </a:r>
            <a:r>
              <a:rPr lang="en-US" sz="3050">
                <a:solidFill>
                  <a:schemeClr val="dk1"/>
                </a:solidFill>
              </a:rPr>
              <a:t> - Identify events, fairs, festivals, markets, epilepsy strolls or other community events. Look at your community calendar</a:t>
            </a:r>
            <a:endParaRPr sz="3050">
              <a:solidFill>
                <a:schemeClr val="dk1"/>
              </a:solidFill>
            </a:endParaRPr>
          </a:p>
          <a:p>
            <a:pPr marL="12700" lvl="0" indent="0" algn="l" rtl="0">
              <a:lnSpc>
                <a:spcPct val="115000"/>
              </a:lnSpc>
              <a:spcBef>
                <a:spcPts val="600"/>
              </a:spcBef>
              <a:spcAft>
                <a:spcPts val="0"/>
              </a:spcAft>
              <a:buNone/>
            </a:pPr>
            <a:endParaRPr sz="3050" b="1">
              <a:solidFill>
                <a:schemeClr val="dk1"/>
              </a:solidFill>
            </a:endParaRPr>
          </a:p>
          <a:p>
            <a:pPr marL="12700" lvl="0" indent="0" algn="l" rtl="0">
              <a:lnSpc>
                <a:spcPct val="115000"/>
              </a:lnSpc>
              <a:spcBef>
                <a:spcPts val="600"/>
              </a:spcBef>
              <a:spcAft>
                <a:spcPts val="0"/>
              </a:spcAft>
              <a:buNone/>
            </a:pPr>
            <a:r>
              <a:rPr lang="en-US" sz="3050" b="1">
                <a:solidFill>
                  <a:schemeClr val="dk1"/>
                </a:solidFill>
              </a:rPr>
              <a:t>Public Disclosure </a:t>
            </a:r>
            <a:r>
              <a:rPr lang="en-US" sz="3050">
                <a:solidFill>
                  <a:schemeClr val="dk1"/>
                </a:solidFill>
              </a:rPr>
              <a:t>- Think about important neighbourhoods for focused disclosures</a:t>
            </a:r>
            <a:endParaRPr sz="3050">
              <a:solidFill>
                <a:schemeClr val="dk1"/>
              </a:solidFill>
            </a:endParaRPr>
          </a:p>
          <a:p>
            <a:pPr marL="0" lvl="0" indent="0" algn="l" rtl="0">
              <a:spcBef>
                <a:spcPts val="360"/>
              </a:spcBef>
              <a:spcAft>
                <a:spcPts val="0"/>
              </a:spcAft>
              <a:buNone/>
            </a:pPr>
            <a:endParaRPr/>
          </a:p>
        </p:txBody>
      </p:sp>
      <p:pic>
        <p:nvPicPr>
          <p:cNvPr id="283" name="Google Shape;283;p42" title="kesett.png"/>
          <p:cNvPicPr preferRelativeResize="0"/>
          <p:nvPr/>
        </p:nvPicPr>
        <p:blipFill rotWithShape="1">
          <a:blip r:embed="rId3">
            <a:alphaModFix/>
          </a:blip>
          <a:srcRect/>
          <a:stretch/>
        </p:blipFill>
        <p:spPr>
          <a:xfrm>
            <a:off x="9942251" y="5954225"/>
            <a:ext cx="2158825" cy="7905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43"/>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Questions?</a:t>
            </a:r>
            <a:endParaRPr/>
          </a:p>
        </p:txBody>
      </p:sp>
      <p:sp>
        <p:nvSpPr>
          <p:cNvPr id="290" name="Google Shape;290;p43"/>
          <p:cNvSpPr txBox="1">
            <a:spLocks noGrp="1"/>
          </p:cNvSpPr>
          <p:nvPr>
            <p:ph type="body" idx="1"/>
          </p:nvPr>
        </p:nvSpPr>
        <p:spPr>
          <a:xfrm>
            <a:off x="609600" y="1600201"/>
            <a:ext cx="10972800" cy="4526100"/>
          </a:xfrm>
          <a:prstGeom prst="rect">
            <a:avLst/>
          </a:prstGeom>
          <a:noFill/>
          <a:ln>
            <a:noFill/>
          </a:ln>
        </p:spPr>
        <p:txBody>
          <a:bodyPr spcFirstLastPara="1" wrap="square" lIns="91425" tIns="45700" rIns="91425" bIns="45700" anchor="t" anchorCtr="0">
            <a:normAutofit fontScale="55000" lnSpcReduction="10000"/>
          </a:bodyPr>
          <a:lstStyle/>
          <a:p>
            <a:pPr marL="0" lvl="0" indent="0" algn="ctr" rtl="0">
              <a:lnSpc>
                <a:spcPct val="115000"/>
              </a:lnSpc>
              <a:spcBef>
                <a:spcPts val="1600"/>
              </a:spcBef>
              <a:spcAft>
                <a:spcPts val="0"/>
              </a:spcAft>
              <a:buSzPct val="81081"/>
              <a:buNone/>
            </a:pPr>
            <a:endParaRPr/>
          </a:p>
          <a:p>
            <a:pPr marL="0" lvl="0" indent="0" algn="ctr" rtl="0">
              <a:lnSpc>
                <a:spcPct val="90000"/>
              </a:lnSpc>
              <a:spcBef>
                <a:spcPts val="1000"/>
              </a:spcBef>
              <a:spcAft>
                <a:spcPts val="0"/>
              </a:spcAft>
              <a:buNone/>
            </a:pPr>
            <a:r>
              <a:rPr lang="en-US" sz="2800">
                <a:solidFill>
                  <a:srgbClr val="000000"/>
                </a:solidFill>
              </a:rPr>
              <a:t>KESETT Website: </a:t>
            </a:r>
            <a:endParaRPr sz="2800">
              <a:solidFill>
                <a:srgbClr val="000000"/>
              </a:solidFill>
            </a:endParaRPr>
          </a:p>
          <a:p>
            <a:pPr marL="0" lvl="0" indent="0" algn="ctr" rtl="0">
              <a:lnSpc>
                <a:spcPct val="90000"/>
              </a:lnSpc>
              <a:spcBef>
                <a:spcPts val="1000"/>
              </a:spcBef>
              <a:spcAft>
                <a:spcPts val="0"/>
              </a:spcAft>
              <a:buNone/>
            </a:pPr>
            <a:r>
              <a:rPr lang="en-US" sz="2800" u="sng">
                <a:solidFill>
                  <a:srgbClr val="467886"/>
                </a:solidFill>
                <a:hlinkClick r:id="rId3">
                  <a:extLst>
                    <a:ext uri="{A12FA001-AC4F-418D-AE19-62706E023703}">
                      <ahyp:hlinkClr xmlns:ahyp="http://schemas.microsoft.com/office/drawing/2018/hyperlinkcolor" val="tx"/>
                    </a:ext>
                  </a:extLst>
                </a:hlinkClick>
              </a:rPr>
              <a:t>https://siren.network/Clinical-trials/kesett</a:t>
            </a:r>
            <a:endParaRPr sz="2800">
              <a:solidFill>
                <a:srgbClr val="000000"/>
              </a:solidFill>
            </a:endParaRPr>
          </a:p>
          <a:p>
            <a:pPr marL="0" lvl="0" indent="0" algn="l" rtl="0">
              <a:lnSpc>
                <a:spcPct val="90000"/>
              </a:lnSpc>
              <a:spcBef>
                <a:spcPts val="1000"/>
              </a:spcBef>
              <a:spcAft>
                <a:spcPts val="0"/>
              </a:spcAft>
              <a:buNone/>
            </a:pPr>
            <a:endParaRPr sz="2800">
              <a:solidFill>
                <a:srgbClr val="000000"/>
              </a:solidFill>
            </a:endParaRPr>
          </a:p>
          <a:p>
            <a:pPr marL="0" lvl="0" indent="0" algn="ctr" rtl="0">
              <a:lnSpc>
                <a:spcPct val="90000"/>
              </a:lnSpc>
              <a:spcBef>
                <a:spcPts val="1000"/>
              </a:spcBef>
              <a:spcAft>
                <a:spcPts val="0"/>
              </a:spcAft>
              <a:buNone/>
            </a:pPr>
            <a:r>
              <a:rPr lang="en-US" sz="2800">
                <a:solidFill>
                  <a:srgbClr val="000000"/>
                </a:solidFill>
              </a:rPr>
              <a:t>KESETT CCC contact:</a:t>
            </a:r>
            <a:endParaRPr sz="2800">
              <a:solidFill>
                <a:srgbClr val="000000"/>
              </a:solidFill>
            </a:endParaRPr>
          </a:p>
          <a:p>
            <a:pPr marL="0" lvl="0" indent="0" algn="ctr" rtl="0">
              <a:lnSpc>
                <a:spcPct val="90000"/>
              </a:lnSpc>
              <a:spcBef>
                <a:spcPts val="1000"/>
              </a:spcBef>
              <a:spcAft>
                <a:spcPts val="0"/>
              </a:spcAft>
              <a:buNone/>
            </a:pPr>
            <a:r>
              <a:rPr lang="en-US" sz="2800" u="sng">
                <a:solidFill>
                  <a:srgbClr val="467886"/>
                </a:solidFill>
                <a:hlinkClick r:id="rId4">
                  <a:extLst>
                    <a:ext uri="{A12FA001-AC4F-418D-AE19-62706E023703}">
                      <ahyp:hlinkClr xmlns:ahyp="http://schemas.microsoft.com/office/drawing/2018/hyperlinkcolor" val="tx"/>
                    </a:ext>
                  </a:extLst>
                </a:hlinkClick>
              </a:rPr>
              <a:t>kesett-contact@umich.edu</a:t>
            </a:r>
            <a:r>
              <a:rPr lang="en-US" sz="2800">
                <a:solidFill>
                  <a:srgbClr val="000000"/>
                </a:solidFill>
              </a:rPr>
              <a:t> </a:t>
            </a:r>
            <a:endParaRPr sz="2800">
              <a:solidFill>
                <a:srgbClr val="000000"/>
              </a:solidFill>
            </a:endParaRPr>
          </a:p>
          <a:p>
            <a:pPr marL="0" lvl="0" indent="0" algn="l" rtl="0">
              <a:lnSpc>
                <a:spcPct val="90000"/>
              </a:lnSpc>
              <a:spcBef>
                <a:spcPts val="1000"/>
              </a:spcBef>
              <a:spcAft>
                <a:spcPts val="0"/>
              </a:spcAft>
              <a:buNone/>
            </a:pPr>
            <a:endParaRPr sz="2800">
              <a:solidFill>
                <a:srgbClr val="000000"/>
              </a:solidFill>
            </a:endParaRPr>
          </a:p>
          <a:p>
            <a:pPr marL="0" lvl="0" indent="0" algn="ctr" rtl="0">
              <a:lnSpc>
                <a:spcPct val="90000"/>
              </a:lnSpc>
              <a:spcBef>
                <a:spcPts val="1000"/>
              </a:spcBef>
              <a:spcAft>
                <a:spcPts val="0"/>
              </a:spcAft>
              <a:buNone/>
            </a:pPr>
            <a:r>
              <a:rPr lang="en-US" sz="2800">
                <a:solidFill>
                  <a:srgbClr val="000000"/>
                </a:solidFill>
              </a:rPr>
              <a:t>KESETT contract questions:</a:t>
            </a:r>
            <a:endParaRPr sz="2800">
              <a:solidFill>
                <a:srgbClr val="000000"/>
              </a:solidFill>
            </a:endParaRPr>
          </a:p>
          <a:p>
            <a:pPr marL="0" lvl="0" indent="0" algn="ctr" rtl="0">
              <a:lnSpc>
                <a:spcPct val="90000"/>
              </a:lnSpc>
              <a:spcBef>
                <a:spcPts val="1000"/>
              </a:spcBef>
              <a:spcAft>
                <a:spcPts val="0"/>
              </a:spcAft>
              <a:buNone/>
            </a:pPr>
            <a:r>
              <a:rPr lang="en-US" sz="2800" u="sng">
                <a:solidFill>
                  <a:srgbClr val="467886"/>
                </a:solidFill>
                <a:hlinkClick r:id="rId5">
                  <a:extLst>
                    <a:ext uri="{A12FA001-AC4F-418D-AE19-62706E023703}">
                      <ahyp:hlinkClr xmlns:ahyp="http://schemas.microsoft.com/office/drawing/2018/hyperlinkcolor" val="tx"/>
                    </a:ext>
                  </a:extLst>
                </a:hlinkClick>
              </a:rPr>
              <a:t>kesett-contract@umich.edu</a:t>
            </a:r>
            <a:endParaRPr sz="2800">
              <a:solidFill>
                <a:srgbClr val="000000"/>
              </a:solidFill>
            </a:endParaRPr>
          </a:p>
          <a:p>
            <a:pPr marL="0" lvl="0" indent="0" algn="ctr" rtl="0">
              <a:lnSpc>
                <a:spcPct val="90000"/>
              </a:lnSpc>
              <a:spcBef>
                <a:spcPts val="1000"/>
              </a:spcBef>
              <a:spcAft>
                <a:spcPts val="0"/>
              </a:spcAft>
              <a:buNone/>
            </a:pPr>
            <a:endParaRPr sz="2800">
              <a:solidFill>
                <a:srgbClr val="000000"/>
              </a:solidFill>
            </a:endParaRPr>
          </a:p>
          <a:p>
            <a:pPr marL="0" lvl="0" indent="0" algn="ctr" rtl="0">
              <a:lnSpc>
                <a:spcPct val="90000"/>
              </a:lnSpc>
              <a:spcBef>
                <a:spcPts val="1000"/>
              </a:spcBef>
              <a:spcAft>
                <a:spcPts val="0"/>
              </a:spcAft>
              <a:buNone/>
            </a:pPr>
            <a:r>
              <a:rPr lang="en-US" sz="2541">
                <a:solidFill>
                  <a:srgbClr val="000000"/>
                </a:solidFill>
              </a:rPr>
              <a:t>KESETT “Office Hours” </a:t>
            </a:r>
            <a:endParaRPr sz="2541">
              <a:solidFill>
                <a:srgbClr val="000000"/>
              </a:solidFill>
            </a:endParaRPr>
          </a:p>
          <a:p>
            <a:pPr marL="0" lvl="0" indent="0" algn="ctr" rtl="0">
              <a:lnSpc>
                <a:spcPct val="90000"/>
              </a:lnSpc>
              <a:spcBef>
                <a:spcPts val="1000"/>
              </a:spcBef>
              <a:spcAft>
                <a:spcPts val="0"/>
              </a:spcAft>
              <a:buNone/>
            </a:pPr>
            <a:r>
              <a:rPr lang="en-US" sz="2541">
                <a:solidFill>
                  <a:srgbClr val="000000"/>
                </a:solidFill>
              </a:rPr>
              <a:t> Every Thursday sign up under the “Workbench” tab to meet with the KESETT Site Manager, HSP Specialist, and Project Manager.</a:t>
            </a:r>
            <a:endParaRPr sz="2541">
              <a:solidFill>
                <a:srgbClr val="000000"/>
              </a:solidFill>
            </a:endParaRPr>
          </a:p>
          <a:p>
            <a:pPr marL="0" lvl="0" indent="0" algn="ctr" rtl="0">
              <a:lnSpc>
                <a:spcPct val="90000"/>
              </a:lnSpc>
              <a:spcBef>
                <a:spcPts val="1000"/>
              </a:spcBef>
              <a:spcAft>
                <a:spcPts val="0"/>
              </a:spcAft>
              <a:buNone/>
            </a:pPr>
            <a:endParaRPr sz="2800">
              <a:solidFill>
                <a:srgbClr val="000000"/>
              </a:solidFill>
            </a:endParaRPr>
          </a:p>
          <a:p>
            <a:pPr marL="0" lvl="0" indent="0" algn="ctr" rtl="0">
              <a:lnSpc>
                <a:spcPct val="115000"/>
              </a:lnSpc>
              <a:spcBef>
                <a:spcPts val="1600"/>
              </a:spcBef>
              <a:spcAft>
                <a:spcPts val="1600"/>
              </a:spcAft>
              <a:buSzPct val="81081"/>
              <a:buNone/>
            </a:pPr>
            <a:endParaRPr/>
          </a:p>
        </p:txBody>
      </p:sp>
      <p:pic>
        <p:nvPicPr>
          <p:cNvPr id="291" name="Google Shape;291;p43" title="kesett.png"/>
          <p:cNvPicPr preferRelativeResize="0"/>
          <p:nvPr/>
        </p:nvPicPr>
        <p:blipFill rotWithShape="1">
          <a:blip r:embed="rId6">
            <a:alphaModFix/>
          </a:blip>
          <a:srcRect/>
          <a:stretch/>
        </p:blipFill>
        <p:spPr>
          <a:xfrm>
            <a:off x="9942251" y="5954225"/>
            <a:ext cx="2158825" cy="790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30"/>
          <p:cNvSpPr txBox="1">
            <a:spLocks noGrp="1"/>
          </p:cNvSpPr>
          <p:nvPr>
            <p:ph type="body" idx="1"/>
          </p:nvPr>
        </p:nvSpPr>
        <p:spPr>
          <a:xfrm>
            <a:off x="630250" y="946625"/>
            <a:ext cx="11198400" cy="57225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600"/>
              </a:spcBef>
              <a:spcAft>
                <a:spcPts val="0"/>
              </a:spcAft>
              <a:buNone/>
            </a:pPr>
            <a:endParaRPr sz="1729"/>
          </a:p>
          <a:p>
            <a:pPr marL="628650" lvl="0" indent="0" algn="l" rtl="0">
              <a:lnSpc>
                <a:spcPct val="115000"/>
              </a:lnSpc>
              <a:spcBef>
                <a:spcPts val="0"/>
              </a:spcBef>
              <a:spcAft>
                <a:spcPts val="0"/>
              </a:spcAft>
              <a:buClr>
                <a:schemeClr val="dk1"/>
              </a:buClr>
              <a:buSzPts val="1100"/>
              <a:buFont typeface="Arial"/>
              <a:buNone/>
            </a:pPr>
            <a:endParaRPr sz="2000" b="1"/>
          </a:p>
          <a:p>
            <a:pPr marL="457200" lvl="0" indent="0" algn="l" rtl="0">
              <a:lnSpc>
                <a:spcPct val="100000"/>
              </a:lnSpc>
              <a:spcBef>
                <a:spcPts val="0"/>
              </a:spcBef>
              <a:spcAft>
                <a:spcPts val="0"/>
              </a:spcAft>
              <a:buNone/>
            </a:pPr>
            <a:r>
              <a:rPr lang="en-US" sz="2141" b="1">
                <a:solidFill>
                  <a:schemeClr val="dk1"/>
                </a:solidFill>
              </a:rPr>
              <a:t>68 leadership approved sites</a:t>
            </a:r>
            <a:endParaRPr sz="2041">
              <a:solidFill>
                <a:schemeClr val="dk1"/>
              </a:solidFill>
            </a:endParaRPr>
          </a:p>
          <a:p>
            <a:pPr marL="914400" lvl="0" indent="0" algn="l" rtl="0">
              <a:lnSpc>
                <a:spcPct val="100000"/>
              </a:lnSpc>
              <a:spcBef>
                <a:spcPts val="0"/>
              </a:spcBef>
              <a:spcAft>
                <a:spcPts val="0"/>
              </a:spcAft>
              <a:buClr>
                <a:schemeClr val="dk1"/>
              </a:buClr>
              <a:buSzPts val="1100"/>
              <a:buFont typeface="Arial"/>
              <a:buNone/>
            </a:pPr>
            <a:endParaRPr sz="1100">
              <a:solidFill>
                <a:schemeClr val="dk1"/>
              </a:solidFill>
            </a:endParaRPr>
          </a:p>
          <a:p>
            <a:pPr marL="939800" lvl="0" indent="-350370" algn="l" rtl="0">
              <a:lnSpc>
                <a:spcPct val="115000"/>
              </a:lnSpc>
              <a:spcBef>
                <a:spcPts val="0"/>
              </a:spcBef>
              <a:spcAft>
                <a:spcPts val="0"/>
              </a:spcAft>
              <a:buSzPts val="1918"/>
              <a:buFont typeface="Arial"/>
              <a:buChar char="●"/>
            </a:pPr>
            <a:r>
              <a:rPr lang="en-US" sz="2100" b="1">
                <a:solidFill>
                  <a:schemeClr val="dk1"/>
                </a:solidFill>
              </a:rPr>
              <a:t>UM Contract Status: 34 Contracts</a:t>
            </a:r>
            <a:endParaRPr sz="2100">
              <a:solidFill>
                <a:schemeClr val="dk1"/>
              </a:solidFill>
            </a:endParaRPr>
          </a:p>
          <a:p>
            <a:pPr marL="1422400" lvl="0" indent="-339725" algn="l" rtl="0">
              <a:lnSpc>
                <a:spcPct val="115000"/>
              </a:lnSpc>
              <a:spcBef>
                <a:spcPts val="0"/>
              </a:spcBef>
              <a:spcAft>
                <a:spcPts val="0"/>
              </a:spcAft>
              <a:buSzPts val="1750"/>
              <a:buFont typeface="Arial"/>
              <a:buChar char="➔"/>
            </a:pPr>
            <a:r>
              <a:rPr lang="en-US" sz="2100">
                <a:solidFill>
                  <a:schemeClr val="dk1"/>
                </a:solidFill>
              </a:rPr>
              <a:t>30 active</a:t>
            </a:r>
            <a:endParaRPr sz="2100">
              <a:solidFill>
                <a:schemeClr val="dk1"/>
              </a:solidFill>
            </a:endParaRPr>
          </a:p>
          <a:p>
            <a:pPr marL="2286000" lvl="4" indent="-361950" algn="l" rtl="0">
              <a:lnSpc>
                <a:spcPct val="115000"/>
              </a:lnSpc>
              <a:spcBef>
                <a:spcPts val="0"/>
              </a:spcBef>
              <a:spcAft>
                <a:spcPts val="0"/>
              </a:spcAft>
              <a:buClr>
                <a:schemeClr val="dk1"/>
              </a:buClr>
              <a:buSzPts val="2100"/>
              <a:buChar char="◆"/>
            </a:pPr>
            <a:r>
              <a:rPr lang="en-US" sz="2100">
                <a:solidFill>
                  <a:schemeClr val="dk1"/>
                </a:solidFill>
              </a:rPr>
              <a:t>SIREN Hub-spoke agreement - reminder</a:t>
            </a:r>
            <a:endParaRPr sz="2100">
              <a:solidFill>
                <a:schemeClr val="dk1"/>
              </a:solidFill>
            </a:endParaRPr>
          </a:p>
          <a:p>
            <a:pPr marL="1422400" lvl="0" indent="-339725" algn="l" rtl="0">
              <a:lnSpc>
                <a:spcPct val="115000"/>
              </a:lnSpc>
              <a:spcBef>
                <a:spcPts val="0"/>
              </a:spcBef>
              <a:spcAft>
                <a:spcPts val="0"/>
              </a:spcAft>
              <a:buSzPts val="1750"/>
              <a:buFont typeface="Arial"/>
              <a:buChar char="➔"/>
            </a:pPr>
            <a:r>
              <a:rPr lang="en-US" sz="2100">
                <a:solidFill>
                  <a:schemeClr val="dk1"/>
                </a:solidFill>
              </a:rPr>
              <a:t>4 Pending: HFHS, ILL, Nationwide, UCSD</a:t>
            </a:r>
            <a:endParaRPr sz="2100">
              <a:solidFill>
                <a:schemeClr val="dk1"/>
              </a:solidFill>
            </a:endParaRPr>
          </a:p>
          <a:p>
            <a:pPr marL="723900" lvl="0" indent="0" algn="l" rtl="0">
              <a:lnSpc>
                <a:spcPct val="115000"/>
              </a:lnSpc>
              <a:spcBef>
                <a:spcPts val="0"/>
              </a:spcBef>
              <a:spcAft>
                <a:spcPts val="0"/>
              </a:spcAft>
              <a:buClr>
                <a:schemeClr val="dk1"/>
              </a:buClr>
              <a:buSzPts val="1100"/>
              <a:buFont typeface="Arial"/>
              <a:buNone/>
            </a:pPr>
            <a:r>
              <a:rPr lang="en-US" sz="2100">
                <a:solidFill>
                  <a:schemeClr val="dk1"/>
                </a:solidFill>
              </a:rPr>
              <a:t>​</a:t>
            </a:r>
            <a:endParaRPr sz="2100">
              <a:solidFill>
                <a:schemeClr val="dk1"/>
              </a:solidFill>
            </a:endParaRPr>
          </a:p>
          <a:p>
            <a:pPr marL="914400" lvl="0" indent="-368300" algn="l" rtl="0">
              <a:lnSpc>
                <a:spcPct val="115000"/>
              </a:lnSpc>
              <a:spcBef>
                <a:spcPts val="0"/>
              </a:spcBef>
              <a:spcAft>
                <a:spcPts val="0"/>
              </a:spcAft>
              <a:buClr>
                <a:schemeClr val="dk1"/>
              </a:buClr>
              <a:buSzPts val="2200"/>
              <a:buChar char="●"/>
            </a:pPr>
            <a:r>
              <a:rPr lang="en-US" sz="2200" b="1">
                <a:solidFill>
                  <a:schemeClr val="dk1"/>
                </a:solidFill>
              </a:rPr>
              <a:t>Invoicing</a:t>
            </a:r>
            <a:endParaRPr sz="2200" b="1">
              <a:solidFill>
                <a:schemeClr val="dk1"/>
              </a:solidFill>
            </a:endParaRPr>
          </a:p>
          <a:p>
            <a:pPr marL="1371600" lvl="1" indent="-368300" algn="l" rtl="0">
              <a:lnSpc>
                <a:spcPct val="115000"/>
              </a:lnSpc>
              <a:spcBef>
                <a:spcPts val="0"/>
              </a:spcBef>
              <a:spcAft>
                <a:spcPts val="0"/>
              </a:spcAft>
              <a:buClr>
                <a:schemeClr val="dk1"/>
              </a:buClr>
              <a:buSzPts val="2200"/>
              <a:buChar char="○"/>
            </a:pPr>
            <a:r>
              <a:rPr lang="en-US" sz="2200">
                <a:solidFill>
                  <a:schemeClr val="dk1"/>
                </a:solidFill>
              </a:rPr>
              <a:t>Generated for November</a:t>
            </a:r>
            <a:endParaRPr sz="2200">
              <a:solidFill>
                <a:schemeClr val="dk1"/>
              </a:solidFill>
            </a:endParaRPr>
          </a:p>
          <a:p>
            <a:pPr marL="1371600" lvl="1" indent="-368300" algn="l" rtl="0">
              <a:lnSpc>
                <a:spcPct val="115000"/>
              </a:lnSpc>
              <a:spcBef>
                <a:spcPts val="0"/>
              </a:spcBef>
              <a:spcAft>
                <a:spcPts val="0"/>
              </a:spcAft>
              <a:buClr>
                <a:schemeClr val="dk1"/>
              </a:buClr>
              <a:buSzPts val="2200"/>
              <a:buChar char="○"/>
            </a:pPr>
            <a:r>
              <a:rPr lang="en-US" sz="2200">
                <a:solidFill>
                  <a:schemeClr val="dk1"/>
                </a:solidFill>
              </a:rPr>
              <a:t>Please work with Erin and Vince if you have any questions related tasks associated with Start-up payment 1 </a:t>
            </a:r>
            <a:endParaRPr sz="2200">
              <a:solidFill>
                <a:schemeClr val="dk1"/>
              </a:solidFill>
            </a:endParaRPr>
          </a:p>
          <a:p>
            <a:pPr marL="0" lvl="0" indent="0" algn="l" rtl="0">
              <a:lnSpc>
                <a:spcPct val="115000"/>
              </a:lnSpc>
              <a:spcBef>
                <a:spcPts val="360"/>
              </a:spcBef>
              <a:spcAft>
                <a:spcPts val="0"/>
              </a:spcAft>
              <a:buClr>
                <a:schemeClr val="dk1"/>
              </a:buClr>
              <a:buSzPts val="1800"/>
              <a:buNone/>
            </a:pPr>
            <a:endParaRPr/>
          </a:p>
          <a:p>
            <a:pPr marL="0" lvl="0" indent="0" algn="l" rtl="0">
              <a:lnSpc>
                <a:spcPct val="115000"/>
              </a:lnSpc>
              <a:spcBef>
                <a:spcPts val="360"/>
              </a:spcBef>
              <a:spcAft>
                <a:spcPts val="0"/>
              </a:spcAft>
              <a:buNone/>
            </a:pPr>
            <a:endParaRPr sz="1741" b="1"/>
          </a:p>
        </p:txBody>
      </p:sp>
      <p:sp>
        <p:nvSpPr>
          <p:cNvPr id="155" name="Google Shape;155;p30"/>
          <p:cNvSpPr txBox="1">
            <a:spLocks noGrp="1"/>
          </p:cNvSpPr>
          <p:nvPr>
            <p:ph type="title"/>
          </p:nvPr>
        </p:nvSpPr>
        <p:spPr>
          <a:xfrm>
            <a:off x="609600" y="306123"/>
            <a:ext cx="10972800" cy="9288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Contracts &amp; Invoices</a:t>
            </a:r>
            <a:endParaRPr/>
          </a:p>
        </p:txBody>
      </p:sp>
      <p:pic>
        <p:nvPicPr>
          <p:cNvPr id="156" name="Google Shape;156;p30" title="kesett.png"/>
          <p:cNvPicPr preferRelativeResize="0"/>
          <p:nvPr/>
        </p:nvPicPr>
        <p:blipFill rotWithShape="1">
          <a:blip r:embed="rId3">
            <a:alphaModFix/>
          </a:blip>
          <a:srcRect/>
          <a:stretch/>
        </p:blipFill>
        <p:spPr>
          <a:xfrm>
            <a:off x="9942251" y="5954225"/>
            <a:ext cx="2158825" cy="7905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31"/>
          <p:cNvSpPr txBox="1">
            <a:spLocks noGrp="1"/>
          </p:cNvSpPr>
          <p:nvPr>
            <p:ph type="title"/>
          </p:nvPr>
        </p:nvSpPr>
        <p:spPr>
          <a:xfrm>
            <a:off x="838200" y="176225"/>
            <a:ext cx="10515600" cy="13257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KESETT - News</a:t>
            </a:r>
            <a:endParaRPr/>
          </a:p>
        </p:txBody>
      </p:sp>
      <p:sp>
        <p:nvSpPr>
          <p:cNvPr id="163" name="Google Shape;163;p31"/>
          <p:cNvSpPr txBox="1">
            <a:spLocks noGrp="1"/>
          </p:cNvSpPr>
          <p:nvPr>
            <p:ph type="body" idx="1"/>
          </p:nvPr>
        </p:nvSpPr>
        <p:spPr>
          <a:xfrm>
            <a:off x="252700" y="1162975"/>
            <a:ext cx="11711700" cy="5424600"/>
          </a:xfrm>
          <a:prstGeom prst="rect">
            <a:avLst/>
          </a:prstGeom>
        </p:spPr>
        <p:txBody>
          <a:bodyPr spcFirstLastPara="1" wrap="square" lIns="91425" tIns="45700" rIns="91425" bIns="45700" anchor="t" anchorCtr="0">
            <a:normAutofit fontScale="55000" lnSpcReduction="20000"/>
          </a:bodyPr>
          <a:lstStyle/>
          <a:p>
            <a:pPr marL="0" lvl="0" indent="0" algn="l" rtl="0">
              <a:lnSpc>
                <a:spcPct val="100000"/>
              </a:lnSpc>
              <a:spcBef>
                <a:spcPts val="360"/>
              </a:spcBef>
              <a:spcAft>
                <a:spcPts val="0"/>
              </a:spcAft>
              <a:buClr>
                <a:schemeClr val="dk1"/>
              </a:buClr>
              <a:buSzPts val="605"/>
              <a:buFont typeface="Arial"/>
              <a:buNone/>
            </a:pPr>
            <a:endParaRPr sz="4690" b="1" u="sng">
              <a:solidFill>
                <a:srgbClr val="595959"/>
              </a:solidFill>
            </a:endParaRPr>
          </a:p>
          <a:p>
            <a:pPr marL="457200" lvl="0" indent="0" algn="l" rtl="0">
              <a:lnSpc>
                <a:spcPct val="100000"/>
              </a:lnSpc>
              <a:spcBef>
                <a:spcPts val="360"/>
              </a:spcBef>
              <a:spcAft>
                <a:spcPts val="0"/>
              </a:spcAft>
              <a:buNone/>
            </a:pPr>
            <a:r>
              <a:rPr lang="en-US" sz="3652" b="1">
                <a:solidFill>
                  <a:schemeClr val="dk1"/>
                </a:solidFill>
              </a:rPr>
              <a:t>CIRB </a:t>
            </a:r>
            <a:endParaRPr sz="2900">
              <a:solidFill>
                <a:schemeClr val="dk1"/>
              </a:solidFill>
            </a:endParaRPr>
          </a:p>
          <a:p>
            <a:pPr marL="914400" lvl="0" indent="-329882" algn="l" rtl="0">
              <a:lnSpc>
                <a:spcPct val="100000"/>
              </a:lnSpc>
              <a:spcBef>
                <a:spcPts val="360"/>
              </a:spcBef>
              <a:spcAft>
                <a:spcPts val="0"/>
              </a:spcAft>
              <a:buClr>
                <a:schemeClr val="dk1"/>
              </a:buClr>
              <a:buSzPct val="100000"/>
              <a:buChar char="●"/>
            </a:pPr>
            <a:r>
              <a:rPr lang="en-US" sz="2900">
                <a:solidFill>
                  <a:schemeClr val="dk1"/>
                </a:solidFill>
              </a:rPr>
              <a:t>1st sites planned to submit to Advarra 12/15 (UVA, Temple, Yale, Harborview)</a:t>
            </a:r>
            <a:endParaRPr sz="2900">
              <a:solidFill>
                <a:schemeClr val="dk1"/>
              </a:solidFill>
            </a:endParaRPr>
          </a:p>
          <a:p>
            <a:pPr marL="457200" lvl="0" indent="0" algn="l" rtl="0">
              <a:lnSpc>
                <a:spcPct val="100000"/>
              </a:lnSpc>
              <a:spcBef>
                <a:spcPts val="360"/>
              </a:spcBef>
              <a:spcAft>
                <a:spcPts val="0"/>
              </a:spcAft>
              <a:buNone/>
            </a:pPr>
            <a:endParaRPr sz="3695" b="1">
              <a:solidFill>
                <a:schemeClr val="dk1"/>
              </a:solidFill>
            </a:endParaRPr>
          </a:p>
          <a:p>
            <a:pPr marL="457200" lvl="0" indent="0" algn="l" rtl="0">
              <a:lnSpc>
                <a:spcPct val="100000"/>
              </a:lnSpc>
              <a:spcBef>
                <a:spcPts val="360"/>
              </a:spcBef>
              <a:spcAft>
                <a:spcPts val="0"/>
              </a:spcAft>
              <a:buNone/>
            </a:pPr>
            <a:r>
              <a:rPr lang="en-US" sz="3695" b="1">
                <a:solidFill>
                  <a:schemeClr val="dk1"/>
                </a:solidFill>
              </a:rPr>
              <a:t>Investigator meeting </a:t>
            </a:r>
            <a:endParaRPr sz="3695">
              <a:solidFill>
                <a:schemeClr val="dk1"/>
              </a:solidFill>
            </a:endParaRPr>
          </a:p>
          <a:p>
            <a:pPr marL="914400" lvl="0" indent="-329882" algn="l" rtl="0">
              <a:lnSpc>
                <a:spcPct val="100000"/>
              </a:lnSpc>
              <a:spcBef>
                <a:spcPts val="360"/>
              </a:spcBef>
              <a:spcAft>
                <a:spcPts val="0"/>
              </a:spcAft>
              <a:buClr>
                <a:schemeClr val="dk1"/>
              </a:buClr>
              <a:buSzPct val="100000"/>
              <a:buChar char="●"/>
            </a:pPr>
            <a:r>
              <a:rPr lang="en-US" sz="2900">
                <a:solidFill>
                  <a:schemeClr val="dk1"/>
                </a:solidFill>
              </a:rPr>
              <a:t>Trainings from the IM are posted on the KESETT Website</a:t>
            </a:r>
            <a:endParaRPr sz="2900">
              <a:solidFill>
                <a:schemeClr val="dk1"/>
              </a:solidFill>
            </a:endParaRPr>
          </a:p>
          <a:p>
            <a:pPr marL="1828800" lvl="1" indent="-329882" algn="l" rtl="0">
              <a:lnSpc>
                <a:spcPct val="100000"/>
              </a:lnSpc>
              <a:spcBef>
                <a:spcPts val="0"/>
              </a:spcBef>
              <a:spcAft>
                <a:spcPts val="0"/>
              </a:spcAft>
              <a:buClr>
                <a:schemeClr val="dk1"/>
              </a:buClr>
              <a:buSzPct val="100000"/>
              <a:buChar char="○"/>
            </a:pPr>
            <a:r>
              <a:rPr lang="en-US" sz="2900">
                <a:solidFill>
                  <a:schemeClr val="dk1"/>
                </a:solidFill>
              </a:rPr>
              <a:t>Please refer to your people regulatory documents page for required trainings per roles</a:t>
            </a:r>
            <a:endParaRPr sz="2900">
              <a:solidFill>
                <a:schemeClr val="dk1"/>
              </a:solidFill>
            </a:endParaRPr>
          </a:p>
          <a:p>
            <a:pPr marL="457200" lvl="0" indent="0" algn="l" rtl="0">
              <a:lnSpc>
                <a:spcPct val="100000"/>
              </a:lnSpc>
              <a:spcBef>
                <a:spcPts val="360"/>
              </a:spcBef>
              <a:spcAft>
                <a:spcPts val="0"/>
              </a:spcAft>
              <a:buNone/>
            </a:pPr>
            <a:endParaRPr sz="3695" b="1">
              <a:solidFill>
                <a:schemeClr val="dk1"/>
              </a:solidFill>
            </a:endParaRPr>
          </a:p>
          <a:p>
            <a:pPr marL="457200" lvl="0" indent="0" algn="l" rtl="0">
              <a:lnSpc>
                <a:spcPct val="100000"/>
              </a:lnSpc>
              <a:spcBef>
                <a:spcPts val="360"/>
              </a:spcBef>
              <a:spcAft>
                <a:spcPts val="0"/>
              </a:spcAft>
              <a:buNone/>
            </a:pPr>
            <a:r>
              <a:rPr lang="en-US" sz="3695" b="1">
                <a:solidFill>
                  <a:schemeClr val="dk1"/>
                </a:solidFill>
              </a:rPr>
              <a:t>Updates</a:t>
            </a:r>
            <a:endParaRPr sz="3695" b="1">
              <a:solidFill>
                <a:schemeClr val="dk1"/>
              </a:solidFill>
            </a:endParaRPr>
          </a:p>
          <a:p>
            <a:pPr marL="914400" lvl="0" indent="-332898" algn="l" rtl="0">
              <a:lnSpc>
                <a:spcPct val="100000"/>
              </a:lnSpc>
              <a:spcBef>
                <a:spcPts val="360"/>
              </a:spcBef>
              <a:spcAft>
                <a:spcPts val="0"/>
              </a:spcAft>
              <a:buClr>
                <a:schemeClr val="dk1"/>
              </a:buClr>
              <a:buSzPct val="100000"/>
              <a:buChar char="●"/>
            </a:pPr>
            <a:r>
              <a:rPr lang="en-US" sz="2986">
                <a:solidFill>
                  <a:schemeClr val="dk1"/>
                </a:solidFill>
              </a:rPr>
              <a:t>FAQ Posting on the website. This is a living document and will be updated as items need</a:t>
            </a:r>
            <a:endParaRPr sz="2986">
              <a:solidFill>
                <a:schemeClr val="dk1"/>
              </a:solidFill>
            </a:endParaRPr>
          </a:p>
          <a:p>
            <a:pPr marL="914400" lvl="0" indent="-332898" algn="l" rtl="0">
              <a:lnSpc>
                <a:spcPct val="100000"/>
              </a:lnSpc>
              <a:spcBef>
                <a:spcPts val="0"/>
              </a:spcBef>
              <a:spcAft>
                <a:spcPts val="0"/>
              </a:spcAft>
              <a:buClr>
                <a:schemeClr val="dk1"/>
              </a:buClr>
              <a:buSzPct val="100000"/>
              <a:buChar char="●"/>
            </a:pPr>
            <a:r>
              <a:rPr lang="en-US" sz="2986">
                <a:solidFill>
                  <a:schemeClr val="dk1"/>
                </a:solidFill>
              </a:rPr>
              <a:t>Data collection guidelines posted</a:t>
            </a:r>
            <a:endParaRPr sz="2986">
              <a:solidFill>
                <a:schemeClr val="dk1"/>
              </a:solidFill>
            </a:endParaRPr>
          </a:p>
          <a:p>
            <a:pPr marL="914400" lvl="0" indent="-332898" algn="l" rtl="0">
              <a:lnSpc>
                <a:spcPct val="100000"/>
              </a:lnSpc>
              <a:spcBef>
                <a:spcPts val="0"/>
              </a:spcBef>
              <a:spcAft>
                <a:spcPts val="0"/>
              </a:spcAft>
              <a:buClr>
                <a:schemeClr val="dk1"/>
              </a:buClr>
              <a:buSzPct val="100000"/>
              <a:buChar char="●"/>
            </a:pPr>
            <a:r>
              <a:rPr lang="en-US" sz="2986">
                <a:solidFill>
                  <a:schemeClr val="dk1"/>
                </a:solidFill>
              </a:rPr>
              <a:t>Mock enrollment video posted</a:t>
            </a:r>
            <a:endParaRPr sz="2986">
              <a:solidFill>
                <a:schemeClr val="dk1"/>
              </a:solidFill>
            </a:endParaRPr>
          </a:p>
          <a:p>
            <a:pPr marL="914400" lvl="0" indent="-332898" algn="l" rtl="0">
              <a:lnSpc>
                <a:spcPct val="100000"/>
              </a:lnSpc>
              <a:spcBef>
                <a:spcPts val="0"/>
              </a:spcBef>
              <a:spcAft>
                <a:spcPts val="0"/>
              </a:spcAft>
              <a:buSzPct val="100000"/>
              <a:buChar char="●"/>
            </a:pPr>
            <a:r>
              <a:rPr lang="en-US" sz="2986">
                <a:solidFill>
                  <a:schemeClr val="dk1"/>
                </a:solidFill>
              </a:rPr>
              <a:t>Next all site call 12/5</a:t>
            </a:r>
            <a:endParaRPr sz="2986">
              <a:solidFill>
                <a:schemeClr val="dk1"/>
              </a:solidFill>
            </a:endParaRPr>
          </a:p>
          <a:p>
            <a:pPr marL="1828800" lvl="1" indent="-332898" algn="l" rtl="0">
              <a:lnSpc>
                <a:spcPct val="100000"/>
              </a:lnSpc>
              <a:spcBef>
                <a:spcPts val="0"/>
              </a:spcBef>
              <a:spcAft>
                <a:spcPts val="0"/>
              </a:spcAft>
              <a:buClr>
                <a:schemeClr val="dk1"/>
              </a:buClr>
              <a:buSzPct val="100000"/>
              <a:buChar char="○"/>
            </a:pPr>
            <a:r>
              <a:rPr lang="en-US" sz="2986">
                <a:solidFill>
                  <a:schemeClr val="dk1"/>
                </a:solidFill>
              </a:rPr>
              <a:t>Site readiness tasks</a:t>
            </a:r>
            <a:endParaRPr sz="2986">
              <a:solidFill>
                <a:schemeClr val="dk1"/>
              </a:solidFill>
            </a:endParaRPr>
          </a:p>
          <a:p>
            <a:pPr marL="1828800" lvl="1" indent="-332898" algn="l" rtl="0">
              <a:lnSpc>
                <a:spcPct val="100000"/>
              </a:lnSpc>
              <a:spcBef>
                <a:spcPts val="0"/>
              </a:spcBef>
              <a:spcAft>
                <a:spcPts val="0"/>
              </a:spcAft>
              <a:buClr>
                <a:schemeClr val="dk1"/>
              </a:buClr>
              <a:buSzPct val="100000"/>
              <a:buChar char="○"/>
            </a:pPr>
            <a:r>
              <a:rPr lang="en-US" sz="2986">
                <a:solidFill>
                  <a:schemeClr val="dk1"/>
                </a:solidFill>
              </a:rPr>
              <a:t>Clinical team training</a:t>
            </a:r>
            <a:endParaRPr sz="2986">
              <a:solidFill>
                <a:schemeClr val="dk1"/>
              </a:solidFill>
            </a:endParaRPr>
          </a:p>
          <a:p>
            <a:pPr marL="1828800" lvl="1" indent="-332898" algn="l" rtl="0">
              <a:lnSpc>
                <a:spcPct val="100000"/>
              </a:lnSpc>
              <a:spcBef>
                <a:spcPts val="0"/>
              </a:spcBef>
              <a:spcAft>
                <a:spcPts val="0"/>
              </a:spcAft>
              <a:buSzPct val="100000"/>
              <a:buChar char="○"/>
            </a:pPr>
            <a:r>
              <a:rPr lang="en-US" sz="2986">
                <a:solidFill>
                  <a:schemeClr val="dk1"/>
                </a:solidFill>
              </a:rPr>
              <a:t>EFIC/focus groups &amp; open discussion</a:t>
            </a:r>
            <a:endParaRPr sz="2986">
              <a:solidFill>
                <a:schemeClr val="dk1"/>
              </a:solidFill>
            </a:endParaRPr>
          </a:p>
          <a:p>
            <a:pPr marL="1828800" lvl="1" indent="-332898" algn="l" rtl="0">
              <a:lnSpc>
                <a:spcPct val="100000"/>
              </a:lnSpc>
              <a:spcBef>
                <a:spcPts val="0"/>
              </a:spcBef>
              <a:spcAft>
                <a:spcPts val="0"/>
              </a:spcAft>
              <a:buClr>
                <a:schemeClr val="dk1"/>
              </a:buClr>
              <a:buSzPct val="100000"/>
              <a:buChar char="○"/>
            </a:pPr>
            <a:r>
              <a:rPr lang="en-US" sz="2986">
                <a:solidFill>
                  <a:schemeClr val="dk1"/>
                </a:solidFill>
              </a:rPr>
              <a:t>Open questions</a:t>
            </a:r>
            <a:endParaRPr sz="2986">
              <a:solidFill>
                <a:schemeClr val="dk1"/>
              </a:solidFill>
            </a:endParaRPr>
          </a:p>
          <a:p>
            <a:pPr marL="457200" lvl="0" indent="0" algn="l" rtl="0">
              <a:lnSpc>
                <a:spcPct val="100000"/>
              </a:lnSpc>
              <a:spcBef>
                <a:spcPts val="360"/>
              </a:spcBef>
              <a:spcAft>
                <a:spcPts val="0"/>
              </a:spcAft>
              <a:buNone/>
            </a:pPr>
            <a:endParaRPr sz="3652" b="1">
              <a:solidFill>
                <a:schemeClr val="dk1"/>
              </a:solidFill>
            </a:endParaRPr>
          </a:p>
          <a:p>
            <a:pPr marL="457200" lvl="0" indent="0" algn="l" rtl="0">
              <a:lnSpc>
                <a:spcPct val="100000"/>
              </a:lnSpc>
              <a:spcBef>
                <a:spcPts val="360"/>
              </a:spcBef>
              <a:spcAft>
                <a:spcPts val="0"/>
              </a:spcAft>
              <a:buNone/>
            </a:pPr>
            <a:r>
              <a:rPr lang="en-US" sz="3652" b="1">
                <a:solidFill>
                  <a:schemeClr val="dk1"/>
                </a:solidFill>
              </a:rPr>
              <a:t>KESETT Website  </a:t>
            </a:r>
            <a:r>
              <a:rPr lang="en-US" sz="3672" u="sng">
                <a:solidFill>
                  <a:schemeClr val="dk1"/>
                </a:solidFill>
                <a:hlinkClick r:id="rId3">
                  <a:extLst>
                    <a:ext uri="{A12FA001-AC4F-418D-AE19-62706E023703}">
                      <ahyp:hlinkClr xmlns:ahyp="http://schemas.microsoft.com/office/drawing/2018/hyperlinkcolor" val="tx"/>
                    </a:ext>
                  </a:extLst>
                </a:hlinkClick>
              </a:rPr>
              <a:t>https://siren.network/trial/kesett/</a:t>
            </a:r>
            <a:r>
              <a:rPr lang="en-US" sz="3652">
                <a:solidFill>
                  <a:schemeClr val="dk1"/>
                </a:solidFill>
              </a:rPr>
              <a:t> or </a:t>
            </a:r>
            <a:r>
              <a:rPr lang="en-US" sz="3652" u="sng">
                <a:solidFill>
                  <a:schemeClr val="dk1"/>
                </a:solidFill>
                <a:hlinkClick r:id="rId4">
                  <a:extLst>
                    <a:ext uri="{A12FA001-AC4F-418D-AE19-62706E023703}">
                      <ahyp:hlinkClr xmlns:ahyp="http://schemas.microsoft.com/office/drawing/2018/hyperlinkcolor" val="tx"/>
                    </a:ext>
                  </a:extLst>
                </a:hlinkClick>
              </a:rPr>
              <a:t>KESETT.org</a:t>
            </a:r>
            <a:endParaRPr sz="3223">
              <a:solidFill>
                <a:schemeClr val="dk1"/>
              </a:solidFill>
            </a:endParaRPr>
          </a:p>
          <a:p>
            <a:pPr marL="914400" lvl="0" indent="-329882" algn="l" rtl="0">
              <a:lnSpc>
                <a:spcPct val="100000"/>
              </a:lnSpc>
              <a:spcBef>
                <a:spcPts val="360"/>
              </a:spcBef>
              <a:spcAft>
                <a:spcPts val="0"/>
              </a:spcAft>
              <a:buSzPct val="100000"/>
              <a:buChar char="●"/>
            </a:pPr>
            <a:r>
              <a:rPr lang="en-US" sz="2900">
                <a:solidFill>
                  <a:schemeClr val="dk1"/>
                </a:solidFill>
              </a:rPr>
              <a:t>Home for documents and trainings</a:t>
            </a:r>
            <a:endParaRPr sz="2900">
              <a:solidFill>
                <a:schemeClr val="dk1"/>
              </a:solidFill>
            </a:endParaRPr>
          </a:p>
          <a:p>
            <a:pPr marL="914400" lvl="0" indent="-329882" algn="l" rtl="0">
              <a:lnSpc>
                <a:spcPct val="100000"/>
              </a:lnSpc>
              <a:spcBef>
                <a:spcPts val="0"/>
              </a:spcBef>
              <a:spcAft>
                <a:spcPts val="0"/>
              </a:spcAft>
              <a:buSzPct val="100000"/>
              <a:buChar char="●"/>
            </a:pPr>
            <a:r>
              <a:rPr lang="en-US" sz="2900">
                <a:solidFill>
                  <a:schemeClr val="dk1"/>
                </a:solidFill>
              </a:rPr>
              <a:t>Office hours available Thursdays, noon - 2:00 pm (Eastern), sign up available on the website</a:t>
            </a:r>
            <a:endParaRPr sz="2900" b="1">
              <a:solidFill>
                <a:schemeClr val="dk1"/>
              </a:solidFill>
            </a:endParaRPr>
          </a:p>
          <a:p>
            <a:pPr marL="457200" lvl="0" indent="0" algn="l" rtl="0">
              <a:lnSpc>
                <a:spcPct val="100000"/>
              </a:lnSpc>
              <a:spcBef>
                <a:spcPts val="360"/>
              </a:spcBef>
              <a:spcAft>
                <a:spcPts val="1600"/>
              </a:spcAft>
              <a:buNone/>
            </a:pPr>
            <a:endParaRPr/>
          </a:p>
        </p:txBody>
      </p:sp>
      <p:pic>
        <p:nvPicPr>
          <p:cNvPr id="164" name="Google Shape;164;p31" title="kesett.png"/>
          <p:cNvPicPr preferRelativeResize="0"/>
          <p:nvPr/>
        </p:nvPicPr>
        <p:blipFill rotWithShape="1">
          <a:blip r:embed="rId5">
            <a:alphaModFix/>
          </a:blip>
          <a:srcRect/>
          <a:stretch/>
        </p:blipFill>
        <p:spPr>
          <a:xfrm>
            <a:off x="9942251" y="5954225"/>
            <a:ext cx="2158825" cy="7905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32"/>
          <p:cNvSpPr txBox="1">
            <a:spLocks noGrp="1"/>
          </p:cNvSpPr>
          <p:nvPr>
            <p:ph type="body" idx="1"/>
          </p:nvPr>
        </p:nvSpPr>
        <p:spPr>
          <a:xfrm>
            <a:off x="873200" y="1454125"/>
            <a:ext cx="10515600" cy="5139600"/>
          </a:xfrm>
          <a:prstGeom prst="rect">
            <a:avLst/>
          </a:prstGeom>
        </p:spPr>
        <p:txBody>
          <a:bodyPr spcFirstLastPara="1" wrap="square" lIns="91425" tIns="45700" rIns="91425" bIns="45700" anchor="t" anchorCtr="0">
            <a:normAutofit fontScale="47500" lnSpcReduction="10000"/>
          </a:bodyPr>
          <a:lstStyle/>
          <a:p>
            <a:pPr marL="457200" lvl="0" indent="-350272" algn="l" rtl="0">
              <a:lnSpc>
                <a:spcPct val="100000"/>
              </a:lnSpc>
              <a:spcBef>
                <a:spcPts val="200"/>
              </a:spcBef>
              <a:spcAft>
                <a:spcPts val="0"/>
              </a:spcAft>
              <a:buSzPct val="100000"/>
              <a:buChar char="●"/>
            </a:pPr>
            <a:r>
              <a:rPr lang="en-US" sz="4033" b="1">
                <a:solidFill>
                  <a:schemeClr val="dk1"/>
                </a:solidFill>
              </a:rPr>
              <a:t>ICF</a:t>
            </a:r>
            <a:r>
              <a:rPr lang="en-US" sz="4033">
                <a:solidFill>
                  <a:schemeClr val="dk1"/>
                </a:solidFill>
              </a:rPr>
              <a:t> - Consent forms follow SIRENS locked down consent guidelines. If your IRB requires site specific language please send it to the CCC team as soon as possible for review. This language will be inserted to the consent form before the signature page. Please do not make alterations to the IFCs.</a:t>
            </a:r>
            <a:endParaRPr sz="4033">
              <a:solidFill>
                <a:schemeClr val="dk1"/>
              </a:solidFill>
            </a:endParaRPr>
          </a:p>
          <a:p>
            <a:pPr marL="457200" lvl="0" indent="0" algn="l" rtl="0">
              <a:lnSpc>
                <a:spcPct val="100000"/>
              </a:lnSpc>
              <a:spcBef>
                <a:spcPts val="200"/>
              </a:spcBef>
              <a:spcAft>
                <a:spcPts val="0"/>
              </a:spcAft>
              <a:buNone/>
            </a:pPr>
            <a:endParaRPr sz="4033">
              <a:solidFill>
                <a:schemeClr val="dk1"/>
              </a:solidFill>
            </a:endParaRPr>
          </a:p>
          <a:p>
            <a:pPr marL="457200" lvl="0" indent="-350272" algn="l" rtl="0">
              <a:lnSpc>
                <a:spcPct val="100000"/>
              </a:lnSpc>
              <a:spcBef>
                <a:spcPts val="200"/>
              </a:spcBef>
              <a:spcAft>
                <a:spcPts val="0"/>
              </a:spcAft>
              <a:buSzPct val="100000"/>
              <a:buChar char="●"/>
            </a:pPr>
            <a:r>
              <a:rPr lang="en-US" sz="4033" b="1">
                <a:solidFill>
                  <a:schemeClr val="dk1"/>
                </a:solidFill>
              </a:rPr>
              <a:t>FDA and Drug </a:t>
            </a:r>
            <a:r>
              <a:rPr lang="en-US" sz="4033">
                <a:solidFill>
                  <a:schemeClr val="dk1"/>
                </a:solidFill>
              </a:rPr>
              <a:t>- Drug product labels are posted to the website if needed for your local approvals. Product labels replace the investigator brochure for sponsor-investigator INDs. FDA release of clinical hold is currently posted.</a:t>
            </a:r>
            <a:endParaRPr sz="4033">
              <a:solidFill>
                <a:schemeClr val="dk1"/>
              </a:solidFill>
            </a:endParaRPr>
          </a:p>
          <a:p>
            <a:pPr marL="457200" lvl="0" indent="0" algn="l" rtl="0">
              <a:lnSpc>
                <a:spcPct val="100000"/>
              </a:lnSpc>
              <a:spcBef>
                <a:spcPts val="200"/>
              </a:spcBef>
              <a:spcAft>
                <a:spcPts val="0"/>
              </a:spcAft>
              <a:buNone/>
            </a:pPr>
            <a:endParaRPr sz="4033">
              <a:solidFill>
                <a:schemeClr val="dk1"/>
              </a:solidFill>
            </a:endParaRPr>
          </a:p>
          <a:p>
            <a:pPr marL="457200" lvl="0" indent="-350272" algn="l" rtl="0">
              <a:lnSpc>
                <a:spcPct val="100000"/>
              </a:lnSpc>
              <a:spcBef>
                <a:spcPts val="200"/>
              </a:spcBef>
              <a:spcAft>
                <a:spcPts val="0"/>
              </a:spcAft>
              <a:buSzPct val="100000"/>
              <a:buChar char="●"/>
            </a:pPr>
            <a:r>
              <a:rPr lang="en-US" sz="4033" b="1">
                <a:solidFill>
                  <a:schemeClr val="dk1"/>
                </a:solidFill>
              </a:rPr>
              <a:t>Ceribell </a:t>
            </a:r>
            <a:r>
              <a:rPr lang="en-US" sz="4033">
                <a:solidFill>
                  <a:schemeClr val="dk1"/>
                </a:solidFill>
              </a:rPr>
              <a:t>- Resources are available in the workbench</a:t>
            </a:r>
            <a:endParaRPr sz="4033">
              <a:solidFill>
                <a:schemeClr val="dk1"/>
              </a:solidFill>
            </a:endParaRPr>
          </a:p>
          <a:p>
            <a:pPr marL="0" lvl="0" indent="0" algn="l" rtl="0">
              <a:lnSpc>
                <a:spcPct val="100000"/>
              </a:lnSpc>
              <a:spcBef>
                <a:spcPts val="200"/>
              </a:spcBef>
              <a:spcAft>
                <a:spcPts val="0"/>
              </a:spcAft>
              <a:buNone/>
            </a:pPr>
            <a:endParaRPr sz="4033">
              <a:solidFill>
                <a:schemeClr val="dk1"/>
              </a:solidFill>
            </a:endParaRPr>
          </a:p>
          <a:p>
            <a:pPr marL="457200" lvl="0" indent="-351573" algn="l" rtl="0">
              <a:lnSpc>
                <a:spcPct val="100000"/>
              </a:lnSpc>
              <a:spcBef>
                <a:spcPts val="200"/>
              </a:spcBef>
              <a:spcAft>
                <a:spcPts val="0"/>
              </a:spcAft>
              <a:buSzPct val="100000"/>
              <a:buChar char="●"/>
            </a:pPr>
            <a:r>
              <a:rPr lang="en-US" sz="4077" b="1">
                <a:solidFill>
                  <a:schemeClr val="dk1"/>
                </a:solidFill>
              </a:rPr>
              <a:t>Advarra CIRB approval </a:t>
            </a:r>
            <a:r>
              <a:rPr lang="en-US" sz="4077">
                <a:solidFill>
                  <a:schemeClr val="dk1"/>
                </a:solidFill>
              </a:rPr>
              <a:t>- Approval letters from CIRB posted in the Workbench</a:t>
            </a:r>
            <a:endParaRPr sz="4077">
              <a:solidFill>
                <a:schemeClr val="dk1"/>
              </a:solidFill>
            </a:endParaRPr>
          </a:p>
          <a:p>
            <a:pPr marL="457200" lvl="0" indent="0" algn="l" rtl="0">
              <a:lnSpc>
                <a:spcPct val="100000"/>
              </a:lnSpc>
              <a:spcBef>
                <a:spcPts val="200"/>
              </a:spcBef>
              <a:spcAft>
                <a:spcPts val="0"/>
              </a:spcAft>
              <a:buNone/>
            </a:pPr>
            <a:endParaRPr sz="4077" b="1">
              <a:solidFill>
                <a:schemeClr val="dk1"/>
              </a:solidFill>
            </a:endParaRPr>
          </a:p>
          <a:p>
            <a:pPr marL="457200" lvl="0" indent="-351573" algn="l" rtl="0">
              <a:lnSpc>
                <a:spcPct val="100000"/>
              </a:lnSpc>
              <a:spcBef>
                <a:spcPts val="200"/>
              </a:spcBef>
              <a:spcAft>
                <a:spcPts val="0"/>
              </a:spcAft>
              <a:buSzPct val="100000"/>
              <a:buChar char="●"/>
            </a:pPr>
            <a:r>
              <a:rPr lang="en-US" sz="4077" b="1">
                <a:solidFill>
                  <a:schemeClr val="dk1"/>
                </a:solidFill>
              </a:rPr>
              <a:t>CIRB Site submission</a:t>
            </a:r>
            <a:r>
              <a:rPr lang="en-US" sz="4077">
                <a:solidFill>
                  <a:schemeClr val="dk1"/>
                </a:solidFill>
              </a:rPr>
              <a:t> - The CCC will complete you Advarra application</a:t>
            </a:r>
            <a:endParaRPr sz="4077">
              <a:solidFill>
                <a:schemeClr val="dk1"/>
              </a:solidFill>
            </a:endParaRPr>
          </a:p>
          <a:p>
            <a:pPr marL="0" lvl="0" indent="0" algn="l" rtl="0">
              <a:lnSpc>
                <a:spcPct val="100000"/>
              </a:lnSpc>
              <a:spcBef>
                <a:spcPts val="200"/>
              </a:spcBef>
              <a:spcAft>
                <a:spcPts val="0"/>
              </a:spcAft>
              <a:buNone/>
            </a:pPr>
            <a:endParaRPr sz="4077">
              <a:solidFill>
                <a:schemeClr val="dk1"/>
              </a:solidFill>
            </a:endParaRPr>
          </a:p>
          <a:p>
            <a:pPr marL="457200" lvl="0" indent="-351573" algn="l" rtl="0">
              <a:lnSpc>
                <a:spcPct val="100000"/>
              </a:lnSpc>
              <a:spcBef>
                <a:spcPts val="200"/>
              </a:spcBef>
              <a:spcAft>
                <a:spcPts val="0"/>
              </a:spcAft>
              <a:buSzPct val="100000"/>
              <a:buChar char="●"/>
            </a:pPr>
            <a:r>
              <a:rPr lang="en-US" sz="4077" b="1">
                <a:solidFill>
                  <a:schemeClr val="dk1"/>
                </a:solidFill>
              </a:rPr>
              <a:t>EFIC</a:t>
            </a:r>
            <a:r>
              <a:rPr lang="en-US" sz="4077">
                <a:solidFill>
                  <a:schemeClr val="dk1"/>
                </a:solidFill>
              </a:rPr>
              <a:t> - Plan Available on the study website under ‘EFIC’. CIRB Approved EFIC materials will also be posted here</a:t>
            </a:r>
            <a:endParaRPr sz="3695"/>
          </a:p>
        </p:txBody>
      </p:sp>
      <p:sp>
        <p:nvSpPr>
          <p:cNvPr id="171" name="Google Shape;171;p32"/>
          <p:cNvSpPr txBox="1">
            <a:spLocks noGrp="1"/>
          </p:cNvSpPr>
          <p:nvPr>
            <p:ph type="title"/>
          </p:nvPr>
        </p:nvSpPr>
        <p:spPr>
          <a:xfrm>
            <a:off x="838200" y="176225"/>
            <a:ext cx="10515600" cy="13257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Local IRB Submission</a:t>
            </a:r>
            <a:endParaRPr/>
          </a:p>
        </p:txBody>
      </p:sp>
      <p:pic>
        <p:nvPicPr>
          <p:cNvPr id="172" name="Google Shape;172;p32" title="kesett.png"/>
          <p:cNvPicPr preferRelativeResize="0"/>
          <p:nvPr/>
        </p:nvPicPr>
        <p:blipFill rotWithShape="1">
          <a:blip r:embed="rId3">
            <a:alphaModFix/>
          </a:blip>
          <a:srcRect/>
          <a:stretch/>
        </p:blipFill>
        <p:spPr>
          <a:xfrm>
            <a:off x="9942251" y="5954225"/>
            <a:ext cx="2158825" cy="7905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4"/>
          <p:cNvSpPr txBox="1">
            <a:spLocks noGrp="1"/>
          </p:cNvSpPr>
          <p:nvPr>
            <p:ph type="title"/>
          </p:nvPr>
        </p:nvSpPr>
        <p:spPr>
          <a:xfrm>
            <a:off x="3174454" y="549626"/>
            <a:ext cx="5843100" cy="578400"/>
          </a:xfrm>
          <a:prstGeom prst="rect">
            <a:avLst/>
          </a:prstGeom>
        </p:spPr>
        <p:txBody>
          <a:bodyPr spcFirstLastPara="1" wrap="square" lIns="121900" tIns="121900" rIns="121900" bIns="121900" anchor="b" anchorCtr="0">
            <a:normAutofit fontScale="90000"/>
          </a:bodyPr>
          <a:lstStyle/>
          <a:p>
            <a:pPr marL="0" lvl="0" indent="0" algn="ctr" rtl="0">
              <a:spcBef>
                <a:spcPts val="0"/>
              </a:spcBef>
              <a:spcAft>
                <a:spcPts val="0"/>
              </a:spcAft>
              <a:buNone/>
            </a:pPr>
            <a:r>
              <a:rPr lang="en-US" sz="3200"/>
              <a:t>Sample Site Timeline</a:t>
            </a:r>
            <a:endParaRPr sz="3200"/>
          </a:p>
        </p:txBody>
      </p:sp>
      <p:sp>
        <p:nvSpPr>
          <p:cNvPr id="185" name="Google Shape;185;p34"/>
          <p:cNvSpPr/>
          <p:nvPr/>
        </p:nvSpPr>
        <p:spPr>
          <a:xfrm>
            <a:off x="931954" y="1461145"/>
            <a:ext cx="2591700" cy="314100"/>
          </a:xfrm>
          <a:prstGeom prst="roundRect">
            <a:avLst>
              <a:gd name="adj" fmla="val 0"/>
            </a:avLst>
          </a:prstGeom>
          <a:solidFill>
            <a:srgbClr val="4A86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September</a:t>
            </a:r>
            <a:endParaRPr sz="1200">
              <a:solidFill>
                <a:schemeClr val="dk1"/>
              </a:solidFill>
              <a:latin typeface="Poppins SemiBold"/>
              <a:ea typeface="Poppins SemiBold"/>
              <a:cs typeface="Poppins SemiBold"/>
              <a:sym typeface="Poppins SemiBold"/>
            </a:endParaRPr>
          </a:p>
        </p:txBody>
      </p:sp>
      <p:sp>
        <p:nvSpPr>
          <p:cNvPr id="186" name="Google Shape;186;p34"/>
          <p:cNvSpPr/>
          <p:nvPr/>
        </p:nvSpPr>
        <p:spPr>
          <a:xfrm>
            <a:off x="3523619" y="1461145"/>
            <a:ext cx="2571900" cy="314100"/>
          </a:xfrm>
          <a:prstGeom prst="roundRect">
            <a:avLst>
              <a:gd name="adj" fmla="val 0"/>
            </a:avLst>
          </a:prstGeom>
          <a:solidFill>
            <a:srgbClr val="D9EAD3"/>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October</a:t>
            </a:r>
            <a:endParaRPr sz="1200">
              <a:solidFill>
                <a:schemeClr val="dk1"/>
              </a:solidFill>
              <a:latin typeface="Poppins SemiBold"/>
              <a:ea typeface="Poppins SemiBold"/>
              <a:cs typeface="Poppins SemiBold"/>
              <a:sym typeface="Poppins SemiBold"/>
            </a:endParaRPr>
          </a:p>
        </p:txBody>
      </p:sp>
      <p:sp>
        <p:nvSpPr>
          <p:cNvPr id="187" name="Google Shape;187;p34"/>
          <p:cNvSpPr/>
          <p:nvPr/>
        </p:nvSpPr>
        <p:spPr>
          <a:xfrm>
            <a:off x="6095709" y="1461145"/>
            <a:ext cx="2571900" cy="314100"/>
          </a:xfrm>
          <a:prstGeom prst="roundRect">
            <a:avLst>
              <a:gd name="adj" fmla="val 0"/>
            </a:avLst>
          </a:prstGeom>
          <a:solidFill>
            <a:srgbClr val="EA999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November</a:t>
            </a:r>
            <a:endParaRPr sz="1200">
              <a:solidFill>
                <a:schemeClr val="dk1"/>
              </a:solidFill>
              <a:latin typeface="Poppins SemiBold"/>
              <a:ea typeface="Poppins SemiBold"/>
              <a:cs typeface="Poppins SemiBold"/>
              <a:sym typeface="Poppins SemiBold"/>
            </a:endParaRPr>
          </a:p>
        </p:txBody>
      </p:sp>
      <p:sp>
        <p:nvSpPr>
          <p:cNvPr id="188" name="Google Shape;188;p34"/>
          <p:cNvSpPr/>
          <p:nvPr/>
        </p:nvSpPr>
        <p:spPr>
          <a:xfrm>
            <a:off x="8668341" y="1461145"/>
            <a:ext cx="2591700" cy="314100"/>
          </a:xfrm>
          <a:prstGeom prst="roundRect">
            <a:avLst>
              <a:gd name="adj" fmla="val 0"/>
            </a:avLst>
          </a:prstGeom>
          <a:solidFill>
            <a:srgbClr val="B4A7D6"/>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December</a:t>
            </a:r>
            <a:endParaRPr sz="1200">
              <a:solidFill>
                <a:schemeClr val="dk1"/>
              </a:solidFill>
              <a:latin typeface="Poppins SemiBold"/>
              <a:ea typeface="Poppins SemiBold"/>
              <a:cs typeface="Poppins SemiBold"/>
              <a:sym typeface="Poppins SemiBold"/>
            </a:endParaRPr>
          </a:p>
        </p:txBody>
      </p:sp>
      <p:sp>
        <p:nvSpPr>
          <p:cNvPr id="189" name="Google Shape;189;p34"/>
          <p:cNvSpPr txBox="1">
            <a:spLocks noGrp="1"/>
          </p:cNvSpPr>
          <p:nvPr>
            <p:ph type="subTitle" idx="1"/>
          </p:nvPr>
        </p:nvSpPr>
        <p:spPr>
          <a:xfrm>
            <a:off x="2403395"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500" b="1"/>
              <a:t>EFIC</a:t>
            </a:r>
            <a:endParaRPr sz="1500" b="1"/>
          </a:p>
        </p:txBody>
      </p:sp>
      <p:sp>
        <p:nvSpPr>
          <p:cNvPr id="190" name="Google Shape;190;p34"/>
          <p:cNvSpPr/>
          <p:nvPr/>
        </p:nvSpPr>
        <p:spPr>
          <a:xfrm>
            <a:off x="1773729" y="6224892"/>
            <a:ext cx="534900" cy="2748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200" b="1">
              <a:solidFill>
                <a:schemeClr val="dk1"/>
              </a:solidFill>
              <a:latin typeface="Urbanist"/>
              <a:ea typeface="Urbanist"/>
              <a:cs typeface="Urbanist"/>
              <a:sym typeface="Urbanist"/>
            </a:endParaRPr>
          </a:p>
        </p:txBody>
      </p:sp>
      <p:sp>
        <p:nvSpPr>
          <p:cNvPr id="191" name="Google Shape;191;p34"/>
          <p:cNvSpPr/>
          <p:nvPr/>
        </p:nvSpPr>
        <p:spPr>
          <a:xfrm>
            <a:off x="3421329" y="6224892"/>
            <a:ext cx="534900" cy="274800"/>
          </a:xfrm>
          <a:prstGeom prst="roundRect">
            <a:avLst>
              <a:gd name="adj" fmla="val 50000"/>
            </a:avLst>
          </a:prstGeom>
          <a:solidFill>
            <a:srgbClr val="FF9900"/>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200" b="1">
              <a:solidFill>
                <a:schemeClr val="dk1"/>
              </a:solidFill>
              <a:latin typeface="Urbanist"/>
              <a:ea typeface="Urbanist"/>
              <a:cs typeface="Urbanist"/>
              <a:sym typeface="Urbanist"/>
            </a:endParaRPr>
          </a:p>
        </p:txBody>
      </p:sp>
      <p:sp>
        <p:nvSpPr>
          <p:cNvPr id="192" name="Google Shape;192;p34"/>
          <p:cNvSpPr/>
          <p:nvPr/>
        </p:nvSpPr>
        <p:spPr>
          <a:xfrm>
            <a:off x="5068929" y="6224892"/>
            <a:ext cx="534900" cy="274800"/>
          </a:xfrm>
          <a:prstGeom prst="roundRect">
            <a:avLst>
              <a:gd name="adj" fmla="val 50000"/>
            </a:avLst>
          </a:prstGeom>
          <a:solidFill>
            <a:srgbClr val="D9D2E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200" b="1">
              <a:solidFill>
                <a:schemeClr val="dk1"/>
              </a:solidFill>
              <a:latin typeface="Urbanist"/>
              <a:ea typeface="Urbanist"/>
              <a:cs typeface="Urbanist"/>
              <a:sym typeface="Urbanist"/>
            </a:endParaRPr>
          </a:p>
        </p:txBody>
      </p:sp>
      <p:sp>
        <p:nvSpPr>
          <p:cNvPr id="193" name="Google Shape;193;p34"/>
          <p:cNvSpPr/>
          <p:nvPr/>
        </p:nvSpPr>
        <p:spPr>
          <a:xfrm>
            <a:off x="6716529" y="6224892"/>
            <a:ext cx="534900" cy="2748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200" b="1">
              <a:solidFill>
                <a:schemeClr val="dk1"/>
              </a:solidFill>
              <a:latin typeface="Urbanist"/>
              <a:ea typeface="Urbanist"/>
              <a:cs typeface="Urbanist"/>
              <a:sym typeface="Urbanist"/>
            </a:endParaRPr>
          </a:p>
        </p:txBody>
      </p:sp>
      <p:sp>
        <p:nvSpPr>
          <p:cNvPr id="194" name="Google Shape;194;p34"/>
          <p:cNvSpPr txBox="1">
            <a:spLocks noGrp="1"/>
          </p:cNvSpPr>
          <p:nvPr>
            <p:ph type="subTitle" idx="1"/>
          </p:nvPr>
        </p:nvSpPr>
        <p:spPr>
          <a:xfrm>
            <a:off x="4050928"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500" b="1"/>
              <a:t>IRB</a:t>
            </a:r>
            <a:endParaRPr sz="1500" b="1"/>
          </a:p>
        </p:txBody>
      </p:sp>
      <p:sp>
        <p:nvSpPr>
          <p:cNvPr id="195" name="Google Shape;195;p34"/>
          <p:cNvSpPr txBox="1">
            <a:spLocks noGrp="1"/>
          </p:cNvSpPr>
          <p:nvPr>
            <p:ph type="subTitle" idx="1"/>
          </p:nvPr>
        </p:nvSpPr>
        <p:spPr>
          <a:xfrm>
            <a:off x="5698462"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500" b="1"/>
              <a:t>Ceribell</a:t>
            </a:r>
            <a:endParaRPr sz="1500" b="1"/>
          </a:p>
        </p:txBody>
      </p:sp>
      <p:sp>
        <p:nvSpPr>
          <p:cNvPr id="196" name="Google Shape;196;p34"/>
          <p:cNvSpPr txBox="1">
            <a:spLocks noGrp="1"/>
          </p:cNvSpPr>
          <p:nvPr>
            <p:ph type="subTitle" idx="1"/>
          </p:nvPr>
        </p:nvSpPr>
        <p:spPr>
          <a:xfrm>
            <a:off x="7345995"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500" b="1"/>
              <a:t>WebDCU</a:t>
            </a:r>
            <a:endParaRPr sz="1500" b="1"/>
          </a:p>
        </p:txBody>
      </p:sp>
      <p:sp>
        <p:nvSpPr>
          <p:cNvPr id="197" name="Google Shape;197;p34" descr="A chart showing when tasks need to be completed across an eight-week period. It also shows how project phases spread across all weeks and which teams are involved. "/>
          <p:cNvSpPr/>
          <p:nvPr/>
        </p:nvSpPr>
        <p:spPr>
          <a:xfrm>
            <a:off x="910890" y="2487342"/>
            <a:ext cx="12255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Local Event 1</a:t>
            </a:r>
            <a:endParaRPr sz="1300"/>
          </a:p>
        </p:txBody>
      </p:sp>
      <p:sp>
        <p:nvSpPr>
          <p:cNvPr id="198" name="Google Shape;198;p34"/>
          <p:cNvSpPr/>
          <p:nvPr/>
        </p:nvSpPr>
        <p:spPr>
          <a:xfrm>
            <a:off x="931950" y="3064950"/>
            <a:ext cx="6531300" cy="381900"/>
          </a:xfrm>
          <a:prstGeom prst="roundRect">
            <a:avLst>
              <a:gd name="adj" fmla="val 50000"/>
            </a:avLst>
          </a:prstGeom>
          <a:solidFill>
            <a:srgbClr val="FF9900"/>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Obtain Local IRB Ceding approval</a:t>
            </a:r>
            <a:endParaRPr sz="1300">
              <a:solidFill>
                <a:schemeClr val="dk1"/>
              </a:solidFill>
            </a:endParaRPr>
          </a:p>
        </p:txBody>
      </p:sp>
      <p:sp>
        <p:nvSpPr>
          <p:cNvPr id="199" name="Google Shape;199;p34"/>
          <p:cNvSpPr/>
          <p:nvPr/>
        </p:nvSpPr>
        <p:spPr>
          <a:xfrm>
            <a:off x="1118900" y="3581350"/>
            <a:ext cx="6344400" cy="381900"/>
          </a:xfrm>
          <a:prstGeom prst="roundRect">
            <a:avLst>
              <a:gd name="adj" fmla="val 50000"/>
            </a:avLst>
          </a:prstGeom>
          <a:solidFill>
            <a:srgbClr val="D9D2E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Ceribell IT approval</a:t>
            </a:r>
            <a:endParaRPr sz="1300">
              <a:solidFill>
                <a:schemeClr val="dk1"/>
              </a:solidFill>
            </a:endParaRPr>
          </a:p>
        </p:txBody>
      </p:sp>
      <p:sp>
        <p:nvSpPr>
          <p:cNvPr id="200" name="Google Shape;200;p34"/>
          <p:cNvSpPr/>
          <p:nvPr/>
        </p:nvSpPr>
        <p:spPr>
          <a:xfrm>
            <a:off x="7914900" y="3581350"/>
            <a:ext cx="1522200" cy="381900"/>
          </a:xfrm>
          <a:prstGeom prst="roundRect">
            <a:avLst>
              <a:gd name="adj" fmla="val 50000"/>
            </a:avLst>
          </a:prstGeom>
          <a:solidFill>
            <a:srgbClr val="D9D2E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Ceribell Training</a:t>
            </a:r>
            <a:endParaRPr sz="1300">
              <a:solidFill>
                <a:schemeClr val="dk1"/>
              </a:solidFill>
            </a:endParaRPr>
          </a:p>
        </p:txBody>
      </p:sp>
      <p:sp>
        <p:nvSpPr>
          <p:cNvPr id="201" name="Google Shape;201;p34" descr="A chart showing when tasks need to be completed across an eight-week period. It also shows how project phases spread across all weeks and which teams are involved. "/>
          <p:cNvSpPr/>
          <p:nvPr/>
        </p:nvSpPr>
        <p:spPr>
          <a:xfrm>
            <a:off x="2329998" y="2487338"/>
            <a:ext cx="12255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Local Event 2</a:t>
            </a:r>
            <a:endParaRPr sz="1300"/>
          </a:p>
        </p:txBody>
      </p:sp>
      <p:sp>
        <p:nvSpPr>
          <p:cNvPr id="202" name="Google Shape;202;p34" descr="A chart showing when tasks need to be completed across an eight-week period. It also shows how project phases spread across all weeks and which teams are involved. "/>
          <p:cNvSpPr/>
          <p:nvPr/>
        </p:nvSpPr>
        <p:spPr>
          <a:xfrm>
            <a:off x="5182350" y="2487350"/>
            <a:ext cx="11331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Focus Group 2</a:t>
            </a:r>
            <a:endParaRPr sz="1300"/>
          </a:p>
        </p:txBody>
      </p:sp>
      <p:sp>
        <p:nvSpPr>
          <p:cNvPr id="203" name="Google Shape;203;p34" descr="A chart showing when tasks need to be completed across an eight-week period. It also shows how project phases spread across all weeks and which teams are involved. "/>
          <p:cNvSpPr/>
          <p:nvPr/>
        </p:nvSpPr>
        <p:spPr>
          <a:xfrm>
            <a:off x="4050925" y="2487350"/>
            <a:ext cx="10179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Focus Group 1</a:t>
            </a:r>
            <a:endParaRPr sz="1300"/>
          </a:p>
        </p:txBody>
      </p:sp>
      <p:sp>
        <p:nvSpPr>
          <p:cNvPr id="204" name="Google Shape;204;p34" descr="A chart showing when tasks need to be completed across an eight-week period. It also shows how project phases spread across all weeks and which teams are involved. "/>
          <p:cNvSpPr/>
          <p:nvPr/>
        </p:nvSpPr>
        <p:spPr>
          <a:xfrm>
            <a:off x="2330000" y="4541650"/>
            <a:ext cx="50073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EFIC CC Event forms</a:t>
            </a:r>
            <a:endParaRPr sz="1300"/>
          </a:p>
        </p:txBody>
      </p:sp>
      <p:sp>
        <p:nvSpPr>
          <p:cNvPr id="205" name="Google Shape;205;p34" descr="A chart showing when tasks need to be completed across an eight-week period. It also shows how project phases spread across all weeks and which teams are involved. "/>
          <p:cNvSpPr/>
          <p:nvPr/>
        </p:nvSpPr>
        <p:spPr>
          <a:xfrm>
            <a:off x="6095700" y="4984450"/>
            <a:ext cx="20955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CIRB Application </a:t>
            </a:r>
            <a:endParaRPr sz="1300"/>
          </a:p>
          <a:p>
            <a:pPr marL="0" lvl="0" indent="0" algn="ctr" rtl="0">
              <a:spcBef>
                <a:spcPts val="0"/>
              </a:spcBef>
              <a:spcAft>
                <a:spcPts val="0"/>
              </a:spcAft>
              <a:buNone/>
            </a:pPr>
            <a:r>
              <a:rPr lang="en-US" sz="1300"/>
              <a:t>Form</a:t>
            </a:r>
            <a:endParaRPr sz="1300"/>
          </a:p>
        </p:txBody>
      </p:sp>
      <p:sp>
        <p:nvSpPr>
          <p:cNvPr id="206" name="Google Shape;206;p34" descr="A chart showing when tasks need to be completed across an eight-week period. It also shows how project phases spread across all weeks and which teams are involved. "/>
          <p:cNvSpPr/>
          <p:nvPr/>
        </p:nvSpPr>
        <p:spPr>
          <a:xfrm>
            <a:off x="1437150" y="4098850"/>
            <a:ext cx="52467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Upload Regulatory Documents</a:t>
            </a:r>
            <a:endParaRPr sz="1300"/>
          </a:p>
        </p:txBody>
      </p:sp>
      <p:sp>
        <p:nvSpPr>
          <p:cNvPr id="207" name="Google Shape;207;p34"/>
          <p:cNvSpPr/>
          <p:nvPr/>
        </p:nvSpPr>
        <p:spPr>
          <a:xfrm>
            <a:off x="8528225" y="3064950"/>
            <a:ext cx="1133100" cy="381900"/>
          </a:xfrm>
          <a:prstGeom prst="roundRect">
            <a:avLst>
              <a:gd name="adj" fmla="val 50000"/>
            </a:avLst>
          </a:prstGeom>
          <a:solidFill>
            <a:srgbClr val="FF9900"/>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CIRB app (CCC)</a:t>
            </a:r>
            <a:endParaRPr sz="1300">
              <a:solidFill>
                <a:schemeClr val="dk1"/>
              </a:solidFill>
            </a:endParaRPr>
          </a:p>
        </p:txBody>
      </p:sp>
      <p:sp>
        <p:nvSpPr>
          <p:cNvPr id="208" name="Google Shape;208;p34" descr="A chart showing when tasks need to be completed across an eight-week period. It also shows how project phases spread across all weeks and which teams are involved. "/>
          <p:cNvSpPr/>
          <p:nvPr/>
        </p:nvSpPr>
        <p:spPr>
          <a:xfrm>
            <a:off x="1629650" y="1972800"/>
            <a:ext cx="53997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EFIC Public Disclosure with UAB (60 days)</a:t>
            </a:r>
            <a:endParaRPr sz="1300"/>
          </a:p>
        </p:txBody>
      </p:sp>
      <p:cxnSp>
        <p:nvCxnSpPr>
          <p:cNvPr id="209" name="Google Shape;209;p34"/>
          <p:cNvCxnSpPr/>
          <p:nvPr/>
        </p:nvCxnSpPr>
        <p:spPr>
          <a:xfrm flipH="1">
            <a:off x="3499338" y="1497775"/>
            <a:ext cx="15300" cy="4165500"/>
          </a:xfrm>
          <a:prstGeom prst="straightConnector1">
            <a:avLst/>
          </a:prstGeom>
          <a:noFill/>
          <a:ln w="9525" cap="flat" cmpd="sng">
            <a:solidFill>
              <a:schemeClr val="dk2"/>
            </a:solidFill>
            <a:prstDash val="dot"/>
            <a:round/>
            <a:headEnd type="none" w="med" len="med"/>
            <a:tailEnd type="none" w="med" len="med"/>
          </a:ln>
        </p:spPr>
      </p:cxnSp>
      <p:cxnSp>
        <p:nvCxnSpPr>
          <p:cNvPr id="210" name="Google Shape;210;p34"/>
          <p:cNvCxnSpPr/>
          <p:nvPr/>
        </p:nvCxnSpPr>
        <p:spPr>
          <a:xfrm flipH="1">
            <a:off x="6088350" y="1497763"/>
            <a:ext cx="15300" cy="4165500"/>
          </a:xfrm>
          <a:prstGeom prst="straightConnector1">
            <a:avLst/>
          </a:prstGeom>
          <a:noFill/>
          <a:ln w="9525" cap="flat" cmpd="sng">
            <a:solidFill>
              <a:schemeClr val="dk2"/>
            </a:solidFill>
            <a:prstDash val="dot"/>
            <a:round/>
            <a:headEnd type="none" w="med" len="med"/>
            <a:tailEnd type="none" w="med" len="med"/>
          </a:ln>
        </p:spPr>
      </p:cxnSp>
      <p:cxnSp>
        <p:nvCxnSpPr>
          <p:cNvPr id="211" name="Google Shape;211;p34"/>
          <p:cNvCxnSpPr/>
          <p:nvPr/>
        </p:nvCxnSpPr>
        <p:spPr>
          <a:xfrm flipH="1">
            <a:off x="8668350" y="1497775"/>
            <a:ext cx="15300" cy="4165500"/>
          </a:xfrm>
          <a:prstGeom prst="straightConnector1">
            <a:avLst/>
          </a:prstGeom>
          <a:noFill/>
          <a:ln w="9525" cap="flat" cmpd="sng">
            <a:solidFill>
              <a:schemeClr val="dk2"/>
            </a:solidFill>
            <a:prstDash val="dot"/>
            <a:round/>
            <a:headEnd type="none" w="med" len="med"/>
            <a:tailEnd type="none" w="med" len="med"/>
          </a:ln>
        </p:spPr>
      </p:cxnSp>
      <p:sp>
        <p:nvSpPr>
          <p:cNvPr id="212" name="Google Shape;212;p34"/>
          <p:cNvSpPr/>
          <p:nvPr/>
        </p:nvSpPr>
        <p:spPr>
          <a:xfrm>
            <a:off x="8732638" y="5572325"/>
            <a:ext cx="1225500" cy="381900"/>
          </a:xfrm>
          <a:prstGeom prst="roundRect">
            <a:avLst>
              <a:gd name="adj" fmla="val 50000"/>
            </a:avLst>
          </a:prstGeom>
          <a:solidFill>
            <a:srgbClr val="DD7E6B"/>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Readiness Call </a:t>
            </a:r>
            <a:endParaRPr sz="1300">
              <a:solidFill>
                <a:schemeClr val="dk1"/>
              </a:solidFill>
            </a:endParaRPr>
          </a:p>
        </p:txBody>
      </p:sp>
      <p:sp>
        <p:nvSpPr>
          <p:cNvPr id="213" name="Google Shape;213;p34"/>
          <p:cNvSpPr/>
          <p:nvPr/>
        </p:nvSpPr>
        <p:spPr>
          <a:xfrm>
            <a:off x="8290504" y="6224942"/>
            <a:ext cx="534900" cy="274800"/>
          </a:xfrm>
          <a:prstGeom prst="roundRect">
            <a:avLst>
              <a:gd name="adj" fmla="val 50000"/>
            </a:avLst>
          </a:prstGeom>
          <a:solidFill>
            <a:srgbClr val="DD7E6B"/>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200" b="1">
              <a:solidFill>
                <a:schemeClr val="dk1"/>
              </a:solidFill>
              <a:latin typeface="Urbanist"/>
              <a:ea typeface="Urbanist"/>
              <a:cs typeface="Urbanist"/>
              <a:sym typeface="Urbanist"/>
            </a:endParaRPr>
          </a:p>
        </p:txBody>
      </p:sp>
      <p:sp>
        <p:nvSpPr>
          <p:cNvPr id="214" name="Google Shape;214;p34"/>
          <p:cNvSpPr txBox="1">
            <a:spLocks noGrp="1"/>
          </p:cNvSpPr>
          <p:nvPr>
            <p:ph type="subTitle" idx="1"/>
          </p:nvPr>
        </p:nvSpPr>
        <p:spPr>
          <a:xfrm>
            <a:off x="8899120"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500" b="1"/>
              <a:t>Enrollment</a:t>
            </a:r>
            <a:endParaRPr sz="1500" b="1"/>
          </a:p>
        </p:txBody>
      </p:sp>
      <p:sp>
        <p:nvSpPr>
          <p:cNvPr id="215" name="Google Shape;215;p34"/>
          <p:cNvSpPr/>
          <p:nvPr/>
        </p:nvSpPr>
        <p:spPr>
          <a:xfrm>
            <a:off x="9958150" y="5572325"/>
            <a:ext cx="1225500" cy="381900"/>
          </a:xfrm>
          <a:prstGeom prst="roundRect">
            <a:avLst>
              <a:gd name="adj" fmla="val 50000"/>
            </a:avLst>
          </a:prstGeom>
          <a:solidFill>
            <a:srgbClr val="DD7E6B"/>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Release to Enroll</a:t>
            </a:r>
            <a:endParaRPr sz="1300">
              <a:solidFill>
                <a:schemeClr val="dk1"/>
              </a:solidFill>
            </a:endParaRPr>
          </a:p>
        </p:txBody>
      </p:sp>
      <p:sp>
        <p:nvSpPr>
          <p:cNvPr id="216" name="Google Shape;216;p34" descr="A chart showing when tasks need to be completed across an eight-week period. It also shows how project phases spread across all weeks and which teams are involved. "/>
          <p:cNvSpPr/>
          <p:nvPr/>
        </p:nvSpPr>
        <p:spPr>
          <a:xfrm>
            <a:off x="7395125" y="2229150"/>
            <a:ext cx="11331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Report Ready</a:t>
            </a:r>
            <a:endParaRPr sz="1300"/>
          </a:p>
        </p:txBody>
      </p:sp>
      <p:sp>
        <p:nvSpPr>
          <p:cNvPr id="217" name="Google Shape;217;p34" descr="A chart showing when tasks need to be completed across an eight-week period. It also shows how project phases spread across all weeks and which teams are involved. "/>
          <p:cNvSpPr/>
          <p:nvPr/>
        </p:nvSpPr>
        <p:spPr>
          <a:xfrm>
            <a:off x="605650" y="4541650"/>
            <a:ext cx="10179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eDOA</a:t>
            </a:r>
            <a:endParaRPr sz="1300"/>
          </a:p>
        </p:txBody>
      </p:sp>
      <p:sp>
        <p:nvSpPr>
          <p:cNvPr id="218" name="Google Shape;218;p34" descr="A chart showing when tasks need to be completed across an eight-week period. It also shows how project phases spread across all weeks and which teams are involved. "/>
          <p:cNvSpPr/>
          <p:nvPr/>
        </p:nvSpPr>
        <p:spPr>
          <a:xfrm>
            <a:off x="605650" y="5055025"/>
            <a:ext cx="10179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Local Context</a:t>
            </a:r>
            <a:endParaRPr sz="1300"/>
          </a:p>
        </p:txBody>
      </p:sp>
      <p:pic>
        <p:nvPicPr>
          <p:cNvPr id="219" name="Google Shape;219;p34" title="kesett.png"/>
          <p:cNvPicPr preferRelativeResize="0"/>
          <p:nvPr/>
        </p:nvPicPr>
        <p:blipFill rotWithShape="1">
          <a:blip r:embed="rId3">
            <a:alphaModFix/>
          </a:blip>
          <a:srcRect/>
          <a:stretch/>
        </p:blipFill>
        <p:spPr>
          <a:xfrm>
            <a:off x="9942251" y="5954225"/>
            <a:ext cx="2158825" cy="7905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35"/>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800"/>
              <a:buNone/>
            </a:pPr>
            <a:r>
              <a:rPr lang="en-US"/>
              <a:t>KESETT - Ceribell </a:t>
            </a:r>
            <a:endParaRPr/>
          </a:p>
        </p:txBody>
      </p:sp>
      <p:sp>
        <p:nvSpPr>
          <p:cNvPr id="225" name="Google Shape;225;p35"/>
          <p:cNvSpPr txBox="1"/>
          <p:nvPr/>
        </p:nvSpPr>
        <p:spPr>
          <a:xfrm>
            <a:off x="694625" y="1369825"/>
            <a:ext cx="10773000" cy="4940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000"/>
              </a:spcBef>
              <a:spcAft>
                <a:spcPts val="0"/>
              </a:spcAft>
              <a:buClr>
                <a:schemeClr val="dk1"/>
              </a:buClr>
              <a:buSzPts val="1100"/>
              <a:buFont typeface="Arial"/>
              <a:buNone/>
            </a:pPr>
            <a:r>
              <a:rPr lang="en-US" sz="2452" b="1">
                <a:solidFill>
                  <a:schemeClr val="dk1"/>
                </a:solidFill>
              </a:rPr>
              <a:t>Ceribell </a:t>
            </a:r>
            <a:endParaRPr sz="1800">
              <a:solidFill>
                <a:schemeClr val="dk1"/>
              </a:solidFill>
            </a:endParaRPr>
          </a:p>
          <a:p>
            <a:pPr marL="457200" lvl="0" indent="-342900" algn="l" rtl="0">
              <a:lnSpc>
                <a:spcPct val="115000"/>
              </a:lnSpc>
              <a:spcBef>
                <a:spcPts val="1000"/>
              </a:spcBef>
              <a:spcAft>
                <a:spcPts val="0"/>
              </a:spcAft>
              <a:buClr>
                <a:schemeClr val="dk1"/>
              </a:buClr>
              <a:buSzPts val="1800"/>
              <a:buChar char="●"/>
            </a:pPr>
            <a:r>
              <a:rPr lang="en-US" sz="1800">
                <a:solidFill>
                  <a:schemeClr val="dk1"/>
                </a:solidFill>
              </a:rPr>
              <a:t>Reach out if you would like to schedule a call with the Ceribell team and discuss the device at your site</a:t>
            </a:r>
            <a:endParaRPr sz="1800">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We can assist in facilitating on site trainings as your team approaches release for enrollment</a:t>
            </a:r>
            <a:endParaRPr sz="1800">
              <a:solidFill>
                <a:schemeClr val="dk1"/>
              </a:solidFill>
            </a:endParaRPr>
          </a:p>
          <a:p>
            <a:pPr marL="457200" lvl="0" indent="0" algn="l" rtl="0">
              <a:lnSpc>
                <a:spcPct val="115000"/>
              </a:lnSpc>
              <a:spcBef>
                <a:spcPts val="1000"/>
              </a:spcBef>
              <a:spcAft>
                <a:spcPts val="0"/>
              </a:spcAft>
              <a:buNone/>
            </a:pPr>
            <a:endParaRPr sz="1800">
              <a:solidFill>
                <a:schemeClr val="dk1"/>
              </a:solidFill>
            </a:endParaRPr>
          </a:p>
          <a:p>
            <a:pPr marL="0" lvl="0" indent="0" algn="l" rtl="0">
              <a:lnSpc>
                <a:spcPct val="115000"/>
              </a:lnSpc>
              <a:spcBef>
                <a:spcPts val="1000"/>
              </a:spcBef>
              <a:spcAft>
                <a:spcPts val="0"/>
              </a:spcAft>
              <a:buClr>
                <a:schemeClr val="dk1"/>
              </a:buClr>
              <a:buSzPts val="1100"/>
              <a:buFont typeface="Arial"/>
              <a:buNone/>
            </a:pPr>
            <a:r>
              <a:rPr lang="en-US" sz="1800">
                <a:solidFill>
                  <a:schemeClr val="dk1"/>
                </a:solidFill>
              </a:rPr>
              <a:t>IT Approval - </a:t>
            </a:r>
            <a:r>
              <a:rPr lang="en-US" sz="1800" u="sng">
                <a:solidFill>
                  <a:schemeClr val="dk1"/>
                </a:solidFill>
              </a:rPr>
              <a:t>This can be a long process</a:t>
            </a:r>
            <a:r>
              <a:rPr lang="en-US" sz="1800">
                <a:solidFill>
                  <a:schemeClr val="dk1"/>
                </a:solidFill>
              </a:rPr>
              <a:t>. Ensure you are beginning this process now.</a:t>
            </a:r>
            <a:endParaRPr sz="1800">
              <a:solidFill>
                <a:schemeClr val="dk1"/>
              </a:solidFill>
            </a:endParaRPr>
          </a:p>
          <a:p>
            <a:pPr marL="457200" lvl="0" indent="-342900" algn="l" rtl="0">
              <a:lnSpc>
                <a:spcPct val="115000"/>
              </a:lnSpc>
              <a:spcBef>
                <a:spcPts val="1000"/>
              </a:spcBef>
              <a:spcAft>
                <a:spcPts val="0"/>
              </a:spcAft>
              <a:buClr>
                <a:schemeClr val="dk1"/>
              </a:buClr>
              <a:buSzPts val="1800"/>
              <a:buChar char="●"/>
            </a:pPr>
            <a:r>
              <a:rPr lang="en-US" sz="1800">
                <a:solidFill>
                  <a:schemeClr val="dk1"/>
                </a:solidFill>
              </a:rPr>
              <a:t>Review Ceribell Implementation Guide for Sites on the Website in the ‘Workbench’</a:t>
            </a:r>
            <a:endParaRPr sz="1800">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Identify who will be applying the Ceribell device? (Nurse, Tech, ED Provider, SC if available)</a:t>
            </a:r>
            <a:endParaRPr sz="1800">
              <a:solidFill>
                <a:schemeClr val="dk1"/>
              </a:solidFill>
            </a:endParaRPr>
          </a:p>
          <a:p>
            <a:pPr marL="457200" lvl="0" indent="0" algn="l" rtl="0">
              <a:lnSpc>
                <a:spcPct val="115000"/>
              </a:lnSpc>
              <a:spcBef>
                <a:spcPts val="1000"/>
              </a:spcBef>
              <a:spcAft>
                <a:spcPts val="0"/>
              </a:spcAft>
              <a:buNone/>
            </a:pPr>
            <a:endParaRPr sz="1800">
              <a:solidFill>
                <a:schemeClr val="dk1"/>
              </a:solidFill>
            </a:endParaRPr>
          </a:p>
          <a:p>
            <a:pPr marL="0" lvl="0" indent="0" algn="l" rtl="0">
              <a:lnSpc>
                <a:spcPct val="115000"/>
              </a:lnSpc>
              <a:spcBef>
                <a:spcPts val="1000"/>
              </a:spcBef>
              <a:spcAft>
                <a:spcPts val="0"/>
              </a:spcAft>
              <a:buNone/>
            </a:pPr>
            <a:r>
              <a:rPr lang="en-US" sz="1800">
                <a:solidFill>
                  <a:schemeClr val="dk1"/>
                </a:solidFill>
              </a:rPr>
              <a:t>Ceribell ED use </a:t>
            </a:r>
            <a:endParaRPr sz="1800">
              <a:solidFill>
                <a:schemeClr val="dk1"/>
              </a:solidFill>
            </a:endParaRPr>
          </a:p>
          <a:p>
            <a:pPr marL="457200" lvl="0" indent="-342900" algn="l" rtl="0">
              <a:lnSpc>
                <a:spcPct val="115000"/>
              </a:lnSpc>
              <a:spcBef>
                <a:spcPts val="1000"/>
              </a:spcBef>
              <a:spcAft>
                <a:spcPts val="0"/>
              </a:spcAft>
              <a:buClr>
                <a:schemeClr val="dk1"/>
              </a:buClr>
              <a:buSzPts val="1800"/>
              <a:buChar char="●"/>
            </a:pPr>
            <a:r>
              <a:rPr lang="en-US" sz="1800">
                <a:solidFill>
                  <a:schemeClr val="dk1"/>
                </a:solidFill>
              </a:rPr>
              <a:t>Identify if Ceribell is routinely for Status epilepticus patients in the ED</a:t>
            </a:r>
            <a:endParaRPr sz="1800">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Confirm with the CCC if and how the research recorder will be implemented at your site.</a:t>
            </a:r>
            <a:endParaRPr sz="1800">
              <a:solidFill>
                <a:schemeClr val="dk1"/>
              </a:solidFill>
            </a:endParaRPr>
          </a:p>
          <a:p>
            <a:pPr marL="0" lvl="0" indent="0" algn="l" rtl="0">
              <a:lnSpc>
                <a:spcPct val="115000"/>
              </a:lnSpc>
              <a:spcBef>
                <a:spcPts val="1000"/>
              </a:spcBef>
              <a:spcAft>
                <a:spcPts val="0"/>
              </a:spcAft>
              <a:buNone/>
            </a:pPr>
            <a:endParaRPr sz="1800">
              <a:solidFill>
                <a:schemeClr val="dk1"/>
              </a:solidFill>
            </a:endParaRPr>
          </a:p>
          <a:p>
            <a:pPr marL="0" lvl="0" indent="0" algn="l" rtl="0">
              <a:lnSpc>
                <a:spcPct val="115000"/>
              </a:lnSpc>
              <a:spcBef>
                <a:spcPts val="1000"/>
              </a:spcBef>
              <a:spcAft>
                <a:spcPts val="0"/>
              </a:spcAft>
              <a:buClr>
                <a:schemeClr val="dk1"/>
              </a:buClr>
              <a:buSzPts val="1100"/>
              <a:buFont typeface="Arial"/>
              <a:buNone/>
            </a:pPr>
            <a:endParaRPr sz="1800">
              <a:solidFill>
                <a:schemeClr val="dk1"/>
              </a:solidFill>
            </a:endParaRPr>
          </a:p>
          <a:p>
            <a:pPr marL="0" lvl="0" indent="0" algn="l" rtl="0">
              <a:lnSpc>
                <a:spcPct val="115000"/>
              </a:lnSpc>
              <a:spcBef>
                <a:spcPts val="1000"/>
              </a:spcBef>
              <a:spcAft>
                <a:spcPts val="0"/>
              </a:spcAft>
              <a:buClr>
                <a:schemeClr val="dk1"/>
              </a:buClr>
              <a:buSzPts val="1100"/>
              <a:buFont typeface="Arial"/>
              <a:buNone/>
            </a:pPr>
            <a:endParaRPr sz="1800">
              <a:solidFill>
                <a:schemeClr val="dk1"/>
              </a:solidFill>
            </a:endParaRPr>
          </a:p>
        </p:txBody>
      </p:sp>
      <p:pic>
        <p:nvPicPr>
          <p:cNvPr id="226" name="Google Shape;226;p35" title="kesett.png"/>
          <p:cNvPicPr preferRelativeResize="0"/>
          <p:nvPr/>
        </p:nvPicPr>
        <p:blipFill rotWithShape="1">
          <a:blip r:embed="rId3">
            <a:alphaModFix/>
          </a:blip>
          <a:srcRect/>
          <a:stretch/>
        </p:blipFill>
        <p:spPr>
          <a:xfrm>
            <a:off x="9942251" y="5954225"/>
            <a:ext cx="2158825" cy="7905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6"/>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800"/>
              <a:buNone/>
            </a:pPr>
            <a:r>
              <a:rPr lang="en-US"/>
              <a:t>KESETT - PK/PD (KPOP)</a:t>
            </a:r>
            <a:endParaRPr/>
          </a:p>
        </p:txBody>
      </p:sp>
      <p:sp>
        <p:nvSpPr>
          <p:cNvPr id="232" name="Google Shape;232;p36"/>
          <p:cNvSpPr txBox="1">
            <a:spLocks noGrp="1"/>
          </p:cNvSpPr>
          <p:nvPr>
            <p:ph type="body" idx="1"/>
          </p:nvPr>
        </p:nvSpPr>
        <p:spPr>
          <a:xfrm>
            <a:off x="588938" y="1555963"/>
            <a:ext cx="10972800" cy="4526100"/>
          </a:xfrm>
          <a:prstGeom prst="rect">
            <a:avLst/>
          </a:prstGeom>
          <a:noFill/>
          <a:ln>
            <a:noFill/>
          </a:ln>
        </p:spPr>
        <p:txBody>
          <a:bodyPr spcFirstLastPara="1" wrap="square" lIns="91425" tIns="45700" rIns="91425" bIns="45700" anchor="t" anchorCtr="0">
            <a:normAutofit fontScale="70000" lnSpcReduction="20000"/>
          </a:bodyPr>
          <a:lstStyle/>
          <a:p>
            <a:pPr marL="114300" lvl="0" indent="0" algn="l" rtl="0">
              <a:lnSpc>
                <a:spcPct val="115000"/>
              </a:lnSpc>
              <a:spcBef>
                <a:spcPts val="360"/>
              </a:spcBef>
              <a:spcAft>
                <a:spcPts val="0"/>
              </a:spcAft>
              <a:buSzPct val="83278"/>
              <a:buNone/>
            </a:pPr>
            <a:r>
              <a:rPr lang="en-US" sz="2542" b="1" u="sng"/>
              <a:t>PK-PD Study</a:t>
            </a:r>
            <a:r>
              <a:rPr lang="en-US" sz="2542" b="1"/>
              <a:t> </a:t>
            </a:r>
            <a:r>
              <a:rPr lang="en-US" sz="2542"/>
              <a:t>– Ancillary study all sites should plan to participate in</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Will be included in the EFIC activities with the main study and main consent</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All participants are eligible if they can provide a blood draw</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Two blood samples (2-3 mL/sample)</a:t>
            </a:r>
            <a:endParaRPr sz="2542"/>
          </a:p>
          <a:p>
            <a:pPr marL="914400" lvl="1" indent="-329079" algn="l" rtl="0">
              <a:lnSpc>
                <a:spcPct val="100000"/>
              </a:lnSpc>
              <a:spcBef>
                <a:spcPts val="1600"/>
              </a:spcBef>
              <a:spcAft>
                <a:spcPts val="0"/>
              </a:spcAft>
              <a:buSzPct val="137595"/>
              <a:buFont typeface="Courier New"/>
              <a:buChar char="o"/>
            </a:pPr>
            <a:r>
              <a:rPr lang="en-US" sz="1642" b="0" i="0">
                <a:solidFill>
                  <a:schemeClr val="dk2"/>
                </a:solidFill>
                <a:latin typeface="Arial"/>
                <a:ea typeface="Arial"/>
                <a:cs typeface="Arial"/>
                <a:sym typeface="Arial"/>
              </a:rPr>
              <a:t>5-45 min after start of drug infusion</a:t>
            </a:r>
            <a:endParaRPr sz="2042"/>
          </a:p>
          <a:p>
            <a:pPr marL="914400" lvl="1" indent="-329079" algn="l" rtl="0">
              <a:lnSpc>
                <a:spcPct val="100000"/>
              </a:lnSpc>
              <a:spcBef>
                <a:spcPts val="1600"/>
              </a:spcBef>
              <a:spcAft>
                <a:spcPts val="0"/>
              </a:spcAft>
              <a:buSzPct val="137595"/>
              <a:buFont typeface="Courier New"/>
              <a:buChar char="o"/>
            </a:pPr>
            <a:r>
              <a:rPr lang="en-US" sz="1642" b="0" i="0">
                <a:solidFill>
                  <a:schemeClr val="dk2"/>
                </a:solidFill>
                <a:latin typeface="Arial"/>
                <a:ea typeface="Arial"/>
                <a:cs typeface="Arial"/>
                <a:sym typeface="Arial"/>
              </a:rPr>
              <a:t>60-120 min after start of drug infusion</a:t>
            </a:r>
            <a:br>
              <a:rPr lang="en-US" sz="1642" b="0" i="0">
                <a:solidFill>
                  <a:schemeClr val="dk2"/>
                </a:solidFill>
                <a:latin typeface="Arial"/>
                <a:ea typeface="Arial"/>
                <a:cs typeface="Arial"/>
                <a:sym typeface="Arial"/>
              </a:rPr>
            </a:br>
            <a:endParaRPr sz="1642" b="0" i="0">
              <a:solidFill>
                <a:schemeClr val="dk2"/>
              </a:solidFill>
              <a:latin typeface="Arial"/>
              <a:ea typeface="Arial"/>
              <a:cs typeface="Arial"/>
              <a:sym typeface="Arial"/>
            </a:endParaRPr>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Spin and separate within 2 hours of collection</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Ship individually or batched, </a:t>
            </a:r>
            <a:r>
              <a:rPr lang="en-US" sz="2142"/>
              <a:t>whichever</a:t>
            </a:r>
            <a:r>
              <a:rPr lang="en-US" sz="2142" b="0" i="0">
                <a:solidFill>
                  <a:schemeClr val="dk2"/>
                </a:solidFill>
                <a:latin typeface="Arial"/>
                <a:ea typeface="Arial"/>
                <a:cs typeface="Arial"/>
                <a:sym typeface="Arial"/>
              </a:rPr>
              <a:t> works best for your site</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Store cryogenic vials and vacutainer tubes at -20°C or lower</a:t>
            </a:r>
            <a:endParaRPr sz="2542"/>
          </a:p>
          <a:p>
            <a:pPr marL="114300" lvl="0" indent="0" algn="l" rtl="0">
              <a:lnSpc>
                <a:spcPct val="115000"/>
              </a:lnSpc>
              <a:spcBef>
                <a:spcPts val="360"/>
              </a:spcBef>
              <a:spcAft>
                <a:spcPts val="0"/>
              </a:spcAft>
              <a:buSzPct val="98823"/>
              <a:buNone/>
            </a:pPr>
            <a:endParaRPr sz="2142">
              <a:solidFill>
                <a:schemeClr val="dk2"/>
              </a:solidFill>
              <a:latin typeface="Arial"/>
              <a:ea typeface="Arial"/>
              <a:cs typeface="Arial"/>
              <a:sym typeface="Arial"/>
            </a:endParaRPr>
          </a:p>
          <a:p>
            <a:pPr marL="114300" lvl="0" indent="0" algn="l" rtl="0">
              <a:lnSpc>
                <a:spcPct val="115000"/>
              </a:lnSpc>
              <a:spcBef>
                <a:spcPts val="360"/>
              </a:spcBef>
              <a:spcAft>
                <a:spcPts val="0"/>
              </a:spcAft>
              <a:buSzPct val="98823"/>
              <a:buNone/>
            </a:pPr>
            <a:r>
              <a:rPr lang="en-US" sz="2142" b="0" i="0">
                <a:solidFill>
                  <a:schemeClr val="dk2"/>
                </a:solidFill>
                <a:latin typeface="Arial"/>
                <a:ea typeface="Arial"/>
                <a:cs typeface="Arial"/>
                <a:sym typeface="Arial"/>
              </a:rPr>
              <a:t>This ancillary study will have its own funds, you do not need to budget or accrue any lab related fees prior to the ancillary being awarded. However, it would be best to plan to have blood draws ready to be added to your enrollment workflow.</a:t>
            </a:r>
            <a:endParaRPr sz="2542"/>
          </a:p>
          <a:p>
            <a:pPr marL="114300" lvl="0" indent="0" algn="l" rtl="0">
              <a:lnSpc>
                <a:spcPct val="115000"/>
              </a:lnSpc>
              <a:spcBef>
                <a:spcPts val="360"/>
              </a:spcBef>
              <a:spcAft>
                <a:spcPts val="0"/>
              </a:spcAft>
              <a:buSzPct val="105882"/>
              <a:buNone/>
            </a:pPr>
            <a:endParaRPr sz="2000" b="0" i="0">
              <a:solidFill>
                <a:schemeClr val="dk2"/>
              </a:solidFill>
              <a:latin typeface="Arial"/>
              <a:ea typeface="Arial"/>
              <a:cs typeface="Arial"/>
              <a:sym typeface="Arial"/>
            </a:endParaRPr>
          </a:p>
        </p:txBody>
      </p:sp>
      <p:pic>
        <p:nvPicPr>
          <p:cNvPr id="233" name="Google Shape;233;p36" title="kesett.png"/>
          <p:cNvPicPr preferRelativeResize="0"/>
          <p:nvPr/>
        </p:nvPicPr>
        <p:blipFill rotWithShape="1">
          <a:blip r:embed="rId3">
            <a:alphaModFix/>
          </a:blip>
          <a:srcRect/>
          <a:stretch/>
        </p:blipFill>
        <p:spPr>
          <a:xfrm>
            <a:off x="9942251" y="5954225"/>
            <a:ext cx="2158825" cy="7905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7"/>
          <p:cNvSpPr txBox="1">
            <a:spLocks noGrp="1"/>
          </p:cNvSpPr>
          <p:nvPr>
            <p:ph type="title"/>
          </p:nvPr>
        </p:nvSpPr>
        <p:spPr>
          <a:xfrm>
            <a:off x="838200" y="1762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a:t>
            </a:r>
            <a:r>
              <a:rPr lang="en-US" b="1">
                <a:solidFill>
                  <a:schemeClr val="dk2"/>
                </a:solidFill>
              </a:rPr>
              <a:t>WebDCU</a:t>
            </a:r>
            <a:endParaRPr/>
          </a:p>
        </p:txBody>
      </p:sp>
      <p:sp>
        <p:nvSpPr>
          <p:cNvPr id="240" name="Google Shape;240;p37"/>
          <p:cNvSpPr txBox="1"/>
          <p:nvPr/>
        </p:nvSpPr>
        <p:spPr>
          <a:xfrm>
            <a:off x="578100" y="1170500"/>
            <a:ext cx="10775700" cy="4983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000"/>
              </a:spcBef>
              <a:spcAft>
                <a:spcPts val="0"/>
              </a:spcAft>
              <a:buNone/>
            </a:pPr>
            <a:r>
              <a:rPr lang="en-US" sz="1600">
                <a:solidFill>
                  <a:schemeClr val="dk1"/>
                </a:solidFill>
              </a:rPr>
              <a:t>Please upload all documents in PDF format</a:t>
            </a:r>
            <a:endParaRPr sz="1600">
              <a:solidFill>
                <a:schemeClr val="dk1"/>
              </a:solidFill>
            </a:endParaRPr>
          </a:p>
          <a:p>
            <a:pPr marL="0" lvl="0" indent="0" algn="l" rtl="0">
              <a:lnSpc>
                <a:spcPct val="115000"/>
              </a:lnSpc>
              <a:spcBef>
                <a:spcPts val="1000"/>
              </a:spcBef>
              <a:spcAft>
                <a:spcPts val="0"/>
              </a:spcAft>
              <a:buNone/>
            </a:pPr>
            <a:r>
              <a:rPr lang="en-US" sz="1600">
                <a:solidFill>
                  <a:schemeClr val="dk1"/>
                </a:solidFill>
              </a:rPr>
              <a:t>Access for uploading regulatory document issues with access, please reach out to Riley Luckmann &lt;luckmann@musc.edu&gt;</a:t>
            </a:r>
            <a:endParaRPr sz="1600">
              <a:solidFill>
                <a:schemeClr val="dk1"/>
              </a:solidFill>
            </a:endParaRPr>
          </a:p>
          <a:p>
            <a:pPr marL="0" lvl="0" indent="0" algn="l" rtl="0">
              <a:lnSpc>
                <a:spcPct val="115000"/>
              </a:lnSpc>
              <a:spcBef>
                <a:spcPts val="1000"/>
              </a:spcBef>
              <a:spcAft>
                <a:spcPts val="0"/>
              </a:spcAft>
              <a:buNone/>
            </a:pPr>
            <a:r>
              <a:rPr lang="en-US" sz="1600">
                <a:solidFill>
                  <a:schemeClr val="dk1"/>
                </a:solidFill>
              </a:rPr>
              <a:t>Once your eDOA has been reviewed and approved your requested regulatory documents will populate</a:t>
            </a:r>
            <a:endParaRPr sz="1600">
              <a:solidFill>
                <a:schemeClr val="dk1"/>
              </a:solidFill>
            </a:endParaRPr>
          </a:p>
          <a:p>
            <a:pPr marL="0" lvl="0" indent="0" algn="l" rtl="0">
              <a:lnSpc>
                <a:spcPct val="115000"/>
              </a:lnSpc>
              <a:spcBef>
                <a:spcPts val="1000"/>
              </a:spcBef>
              <a:spcAft>
                <a:spcPts val="0"/>
              </a:spcAft>
              <a:buNone/>
            </a:pPr>
            <a:r>
              <a:rPr lang="en-US" sz="1600" b="1">
                <a:solidFill>
                  <a:schemeClr val="dk1"/>
                </a:solidFill>
              </a:rPr>
              <a:t>Site Addresses</a:t>
            </a:r>
            <a:endParaRPr sz="1600" b="1">
              <a:solidFill>
                <a:schemeClr val="dk1"/>
              </a:solidFill>
            </a:endParaRPr>
          </a:p>
          <a:p>
            <a:pPr marL="914400" lvl="0" indent="-330200" algn="l" rtl="0">
              <a:lnSpc>
                <a:spcPct val="115000"/>
              </a:lnSpc>
              <a:spcBef>
                <a:spcPts val="1000"/>
              </a:spcBef>
              <a:spcAft>
                <a:spcPts val="0"/>
              </a:spcAft>
              <a:buClr>
                <a:schemeClr val="dk1"/>
              </a:buClr>
              <a:buSzPts val="1600"/>
              <a:buChar char="●"/>
            </a:pPr>
            <a:r>
              <a:rPr lang="en-US" sz="1600">
                <a:solidFill>
                  <a:schemeClr val="dk1"/>
                </a:solidFill>
              </a:rPr>
              <a:t>Mailing address</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US" sz="1600">
                <a:solidFill>
                  <a:schemeClr val="dk1"/>
                </a:solidFill>
              </a:rPr>
              <a:t>Investigational product shipping address</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US" sz="1600">
                <a:solidFill>
                  <a:schemeClr val="dk1"/>
                </a:solidFill>
              </a:rPr>
              <a:t>EFIC material shipping address</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US" sz="1600">
                <a:solidFill>
                  <a:schemeClr val="dk1"/>
                </a:solidFill>
              </a:rPr>
              <a:t>Headband and device shipping address</a:t>
            </a:r>
            <a:endParaRPr sz="1600">
              <a:solidFill>
                <a:schemeClr val="dk1"/>
              </a:solidFill>
            </a:endParaRPr>
          </a:p>
          <a:p>
            <a:pPr marL="0" lvl="0" indent="0" algn="l" rtl="0">
              <a:lnSpc>
                <a:spcPct val="115000"/>
              </a:lnSpc>
              <a:spcBef>
                <a:spcPts val="1000"/>
              </a:spcBef>
              <a:spcAft>
                <a:spcPts val="0"/>
              </a:spcAft>
              <a:buNone/>
            </a:pPr>
            <a:r>
              <a:rPr lang="en-US" sz="1600" b="1">
                <a:solidFill>
                  <a:schemeClr val="dk1"/>
                </a:solidFill>
              </a:rPr>
              <a:t>CIRB Tables</a:t>
            </a:r>
            <a:endParaRPr sz="1600" b="1">
              <a:solidFill>
                <a:schemeClr val="dk1"/>
              </a:solidFill>
            </a:endParaRPr>
          </a:p>
          <a:p>
            <a:pPr marL="457200" lvl="0" indent="-330200" algn="l" rtl="0">
              <a:lnSpc>
                <a:spcPct val="115000"/>
              </a:lnSpc>
              <a:spcBef>
                <a:spcPts val="0"/>
              </a:spcBef>
              <a:spcAft>
                <a:spcPts val="0"/>
              </a:spcAft>
              <a:buSzPts val="1600"/>
              <a:buChar char="●"/>
            </a:pPr>
            <a:r>
              <a:rPr lang="en-US" sz="1600">
                <a:solidFill>
                  <a:srgbClr val="0C64C0"/>
                </a:solidFill>
                <a:highlight>
                  <a:srgbClr val="FFFFFF"/>
                </a:highlight>
              </a:rPr>
              <a:t>Site overview</a:t>
            </a:r>
            <a:r>
              <a:rPr lang="en-US" sz="1600">
                <a:solidFill>
                  <a:schemeClr val="dk1"/>
                </a:solidFill>
                <a:highlight>
                  <a:srgbClr val="FFFFFF"/>
                </a:highlight>
              </a:rPr>
              <a:t> - Please complete or review this form available on WebDCU </a:t>
            </a:r>
            <a:r>
              <a:rPr lang="en-US" sz="1600">
                <a:solidFill>
                  <a:schemeClr val="dk1"/>
                </a:solidFill>
                <a:highlight>
                  <a:srgbClr val="FFFF00"/>
                </a:highlight>
              </a:rPr>
              <a:t>Version1</a:t>
            </a:r>
            <a:r>
              <a:rPr lang="en-US" sz="1600">
                <a:solidFill>
                  <a:schemeClr val="dk1"/>
                </a:solidFill>
                <a:highlight>
                  <a:srgbClr val="FFFFFF"/>
                </a:highlight>
              </a:rPr>
              <a:t>. You may receive an email from the DCC to log onto version 1 and reset your password for access.</a:t>
            </a:r>
            <a:endParaRPr sz="1600">
              <a:solidFill>
                <a:schemeClr val="dk1"/>
              </a:solidFill>
              <a:highlight>
                <a:srgbClr val="FFFFFF"/>
              </a:highlight>
            </a:endParaRPr>
          </a:p>
          <a:p>
            <a:pPr marL="457200" lvl="0" indent="-330200" algn="l" rtl="0">
              <a:lnSpc>
                <a:spcPct val="115000"/>
              </a:lnSpc>
              <a:spcBef>
                <a:spcPts val="0"/>
              </a:spcBef>
              <a:spcAft>
                <a:spcPts val="0"/>
              </a:spcAft>
              <a:buSzPts val="1600"/>
              <a:buFont typeface="Calibri"/>
              <a:buChar char="●"/>
            </a:pPr>
            <a:r>
              <a:rPr lang="en-US" sz="1600">
                <a:solidFill>
                  <a:srgbClr val="0C64C0"/>
                </a:solidFill>
                <a:highlight>
                  <a:srgbClr val="FFFFFF"/>
                </a:highlight>
              </a:rPr>
              <a:t>Site Regulatory Inspection History</a:t>
            </a:r>
            <a:r>
              <a:rPr lang="en-US" sz="1600" b="1">
                <a:solidFill>
                  <a:schemeClr val="dk1"/>
                </a:solidFill>
                <a:highlight>
                  <a:srgbClr val="FFFFFF"/>
                </a:highlight>
              </a:rPr>
              <a:t> - </a:t>
            </a:r>
            <a:r>
              <a:rPr lang="en-US" sz="1600">
                <a:solidFill>
                  <a:schemeClr val="dk1"/>
                </a:solidFill>
                <a:highlight>
                  <a:srgbClr val="FFFFFF"/>
                </a:highlight>
              </a:rPr>
              <a:t>Also available in WebDCU </a:t>
            </a:r>
            <a:r>
              <a:rPr lang="en-US" sz="1600">
                <a:solidFill>
                  <a:schemeClr val="dk1"/>
                </a:solidFill>
                <a:highlight>
                  <a:srgbClr val="FFFF00"/>
                </a:highlight>
              </a:rPr>
              <a:t>Version1</a:t>
            </a:r>
            <a:r>
              <a:rPr lang="en-US" sz="1600">
                <a:solidFill>
                  <a:schemeClr val="dk1"/>
                </a:solidFill>
                <a:highlight>
                  <a:srgbClr val="FFFFFF"/>
                </a:highlight>
              </a:rPr>
              <a:t>. Please review for accuracy and update with any new inspections.</a:t>
            </a:r>
            <a:endParaRPr sz="1600">
              <a:solidFill>
                <a:schemeClr val="dk1"/>
              </a:solidFill>
              <a:highlight>
                <a:srgbClr val="FFFFFF"/>
              </a:highlight>
            </a:endParaRPr>
          </a:p>
          <a:p>
            <a:pPr marL="457200" lvl="0" indent="-330200" algn="l" rtl="0">
              <a:lnSpc>
                <a:spcPct val="115000"/>
              </a:lnSpc>
              <a:spcBef>
                <a:spcPts val="0"/>
              </a:spcBef>
              <a:spcAft>
                <a:spcPts val="0"/>
              </a:spcAft>
              <a:buSzPts val="1600"/>
              <a:buFont typeface="Calibri"/>
              <a:buChar char="●"/>
            </a:pPr>
            <a:r>
              <a:rPr lang="en-US" sz="1600">
                <a:solidFill>
                  <a:srgbClr val="0C64C0"/>
                </a:solidFill>
                <a:highlight>
                  <a:srgbClr val="FFFFFF"/>
                </a:highlight>
              </a:rPr>
              <a:t>Initial Site Submission</a:t>
            </a:r>
            <a:r>
              <a:rPr lang="en-US" sz="1600" b="1">
                <a:solidFill>
                  <a:schemeClr val="dk1"/>
                </a:solidFill>
                <a:highlight>
                  <a:srgbClr val="FFFFFF"/>
                </a:highlight>
              </a:rPr>
              <a:t> - </a:t>
            </a:r>
            <a:r>
              <a:rPr lang="en-US" sz="1600">
                <a:solidFill>
                  <a:schemeClr val="dk1"/>
                </a:solidFill>
                <a:highlight>
                  <a:srgbClr val="FFFFFF"/>
                </a:highlight>
              </a:rPr>
              <a:t>Found on the KESETT Central IRB tab in WebDCU </a:t>
            </a:r>
            <a:r>
              <a:rPr lang="en-US" sz="1600">
                <a:solidFill>
                  <a:schemeClr val="dk1"/>
                </a:solidFill>
                <a:highlight>
                  <a:srgbClr val="FFFF00"/>
                </a:highlight>
              </a:rPr>
              <a:t>Version 2</a:t>
            </a:r>
            <a:r>
              <a:rPr lang="en-US" sz="1600">
                <a:solidFill>
                  <a:schemeClr val="dk1"/>
                </a:solidFill>
                <a:highlight>
                  <a:srgbClr val="FFFFFF"/>
                </a:highlight>
              </a:rPr>
              <a:t>. Please fill out your site information which is needed for your CIRB application.</a:t>
            </a:r>
            <a:endParaRPr sz="1600">
              <a:solidFill>
                <a:schemeClr val="dk1"/>
              </a:solidFill>
              <a:highlight>
                <a:srgbClr val="FFFFFF"/>
              </a:highlight>
            </a:endParaRPr>
          </a:p>
          <a:p>
            <a:pPr marL="0" lvl="0" indent="0" algn="l" rtl="0">
              <a:lnSpc>
                <a:spcPct val="115000"/>
              </a:lnSpc>
              <a:spcBef>
                <a:spcPts val="1000"/>
              </a:spcBef>
              <a:spcAft>
                <a:spcPts val="0"/>
              </a:spcAft>
              <a:buNone/>
            </a:pPr>
            <a:endParaRPr sz="1600">
              <a:solidFill>
                <a:schemeClr val="dk1"/>
              </a:solidFill>
            </a:endParaRPr>
          </a:p>
          <a:p>
            <a:pPr marL="0" lvl="0" indent="0" algn="l" rtl="0">
              <a:spcBef>
                <a:spcPts val="1000"/>
              </a:spcBef>
              <a:spcAft>
                <a:spcPts val="0"/>
              </a:spcAft>
              <a:buNone/>
            </a:pPr>
            <a:endParaRPr sz="1595">
              <a:solidFill>
                <a:schemeClr val="dk2"/>
              </a:solidFill>
            </a:endParaRPr>
          </a:p>
          <a:p>
            <a:pPr marL="914400" lvl="0" indent="0" algn="l" rtl="0">
              <a:spcBef>
                <a:spcPts val="1000"/>
              </a:spcBef>
              <a:spcAft>
                <a:spcPts val="0"/>
              </a:spcAft>
              <a:buNone/>
            </a:pPr>
            <a:endParaRPr sz="3695">
              <a:solidFill>
                <a:schemeClr val="dk2"/>
              </a:solidFill>
            </a:endParaRPr>
          </a:p>
          <a:p>
            <a:pPr marL="0" lvl="0" indent="0" algn="l" rtl="0">
              <a:spcBef>
                <a:spcPts val="0"/>
              </a:spcBef>
              <a:spcAft>
                <a:spcPts val="0"/>
              </a:spcAft>
              <a:buNone/>
            </a:pPr>
            <a:endParaRPr sz="2400">
              <a:solidFill>
                <a:schemeClr val="dk2"/>
              </a:solidFill>
            </a:endParaRPr>
          </a:p>
        </p:txBody>
      </p:sp>
      <p:pic>
        <p:nvPicPr>
          <p:cNvPr id="241" name="Google Shape;241;p37" title="kesett.png"/>
          <p:cNvPicPr preferRelativeResize="0"/>
          <p:nvPr/>
        </p:nvPicPr>
        <p:blipFill rotWithShape="1">
          <a:blip r:embed="rId3">
            <a:alphaModFix/>
          </a:blip>
          <a:srcRect/>
          <a:stretch/>
        </p:blipFill>
        <p:spPr>
          <a:xfrm>
            <a:off x="9942251" y="5954225"/>
            <a:ext cx="2158825" cy="7905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38"/>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Training</a:t>
            </a:r>
            <a:endParaRPr/>
          </a:p>
        </p:txBody>
      </p:sp>
      <p:sp>
        <p:nvSpPr>
          <p:cNvPr id="248" name="Google Shape;248;p38"/>
          <p:cNvSpPr txBox="1">
            <a:spLocks noGrp="1"/>
          </p:cNvSpPr>
          <p:nvPr>
            <p:ph type="body" idx="1"/>
          </p:nvPr>
        </p:nvSpPr>
        <p:spPr>
          <a:xfrm>
            <a:off x="609600" y="1417638"/>
            <a:ext cx="10972800" cy="4526100"/>
          </a:xfrm>
          <a:prstGeom prst="rect">
            <a:avLst/>
          </a:prstGeom>
          <a:noFill/>
          <a:ln>
            <a:noFill/>
          </a:ln>
        </p:spPr>
        <p:txBody>
          <a:bodyPr spcFirstLastPara="1" wrap="square" lIns="91425" tIns="45700" rIns="91425" bIns="45700" anchor="t" anchorCtr="0">
            <a:normAutofit lnSpcReduction="20000"/>
          </a:bodyPr>
          <a:lstStyle/>
          <a:p>
            <a:pPr marL="457200" lvl="0" indent="-368300" algn="l" rtl="0">
              <a:lnSpc>
                <a:spcPct val="90000"/>
              </a:lnSpc>
              <a:spcBef>
                <a:spcPts val="500"/>
              </a:spcBef>
              <a:spcAft>
                <a:spcPts val="0"/>
              </a:spcAft>
              <a:buClr>
                <a:schemeClr val="dk1"/>
              </a:buClr>
              <a:buSzPts val="2200"/>
              <a:buChar char="●"/>
            </a:pPr>
            <a:r>
              <a:rPr lang="en-US" sz="2200" b="1" i="1">
                <a:solidFill>
                  <a:schemeClr val="dk1"/>
                </a:solidFill>
              </a:rPr>
              <a:t>Protocol</a:t>
            </a:r>
            <a:r>
              <a:rPr lang="en-US" sz="2200">
                <a:solidFill>
                  <a:schemeClr val="dk1"/>
                </a:solidFill>
              </a:rPr>
              <a:t> – IM video and quiz on the Website &gt; Upload quiz results to WebDCU</a:t>
            </a:r>
            <a:endParaRPr sz="2200">
              <a:solidFill>
                <a:schemeClr val="dk1"/>
              </a:solidFill>
            </a:endParaRPr>
          </a:p>
          <a:p>
            <a:pPr marL="457200" lvl="0" indent="0" algn="l" rtl="0">
              <a:lnSpc>
                <a:spcPct val="90000"/>
              </a:lnSpc>
              <a:spcBef>
                <a:spcPts val="500"/>
              </a:spcBef>
              <a:spcAft>
                <a:spcPts val="0"/>
              </a:spcAft>
              <a:buNone/>
            </a:pPr>
            <a:endParaRPr sz="2200">
              <a:solidFill>
                <a:schemeClr val="dk1"/>
              </a:solidFill>
            </a:endParaRPr>
          </a:p>
          <a:p>
            <a:pPr marL="457200" lvl="0" indent="-368300" algn="l" rtl="0">
              <a:lnSpc>
                <a:spcPct val="90000"/>
              </a:lnSpc>
              <a:spcBef>
                <a:spcPts val="500"/>
              </a:spcBef>
              <a:spcAft>
                <a:spcPts val="0"/>
              </a:spcAft>
              <a:buClr>
                <a:schemeClr val="dk1"/>
              </a:buClr>
              <a:buSzPts val="2200"/>
              <a:buChar char="●"/>
            </a:pPr>
            <a:r>
              <a:rPr lang="en-US" sz="2200" b="1" i="1">
                <a:solidFill>
                  <a:schemeClr val="dk1"/>
                </a:solidFill>
              </a:rPr>
              <a:t>Data</a:t>
            </a:r>
            <a:r>
              <a:rPr lang="en-US" sz="2200">
                <a:solidFill>
                  <a:schemeClr val="dk1"/>
                </a:solidFill>
              </a:rPr>
              <a:t> – IM video on the Website &gt; Upload cert to WebDCU</a:t>
            </a:r>
            <a:endParaRPr sz="2200">
              <a:solidFill>
                <a:schemeClr val="dk1"/>
              </a:solidFill>
            </a:endParaRPr>
          </a:p>
          <a:p>
            <a:pPr marL="457200" lvl="0" indent="0" algn="l" rtl="0">
              <a:lnSpc>
                <a:spcPct val="90000"/>
              </a:lnSpc>
              <a:spcBef>
                <a:spcPts val="500"/>
              </a:spcBef>
              <a:spcAft>
                <a:spcPts val="0"/>
              </a:spcAft>
              <a:buNone/>
            </a:pPr>
            <a:endParaRPr sz="2200">
              <a:solidFill>
                <a:schemeClr val="dk1"/>
              </a:solidFill>
            </a:endParaRPr>
          </a:p>
          <a:p>
            <a:pPr marL="457200" lvl="0" indent="-368300" algn="l" rtl="0">
              <a:lnSpc>
                <a:spcPct val="90000"/>
              </a:lnSpc>
              <a:spcBef>
                <a:spcPts val="500"/>
              </a:spcBef>
              <a:spcAft>
                <a:spcPts val="0"/>
              </a:spcAft>
              <a:buClr>
                <a:schemeClr val="dk1"/>
              </a:buClr>
              <a:buSzPts val="2200"/>
              <a:buChar char="●"/>
            </a:pPr>
            <a:r>
              <a:rPr lang="en-US" sz="2200" b="1" i="1">
                <a:solidFill>
                  <a:schemeClr val="dk1"/>
                </a:solidFill>
              </a:rPr>
              <a:t>Regulatory</a:t>
            </a:r>
            <a:r>
              <a:rPr lang="en-US" sz="2200">
                <a:solidFill>
                  <a:schemeClr val="dk1"/>
                </a:solidFill>
              </a:rPr>
              <a:t> – IM Video on the Website &gt; Upload cert to WebDCU</a:t>
            </a:r>
            <a:endParaRPr sz="2200">
              <a:solidFill>
                <a:schemeClr val="dk1"/>
              </a:solidFill>
            </a:endParaRPr>
          </a:p>
          <a:p>
            <a:pPr marL="914400" lvl="1" indent="-368300" algn="l" rtl="0">
              <a:lnSpc>
                <a:spcPct val="90000"/>
              </a:lnSpc>
              <a:spcBef>
                <a:spcPts val="0"/>
              </a:spcBef>
              <a:spcAft>
                <a:spcPts val="0"/>
              </a:spcAft>
              <a:buClr>
                <a:schemeClr val="dk1"/>
              </a:buClr>
              <a:buSzPts val="2200"/>
              <a:buChar char="○"/>
            </a:pPr>
            <a:r>
              <a:rPr lang="en-US" sz="1900">
                <a:solidFill>
                  <a:schemeClr val="dk1"/>
                </a:solidFill>
              </a:rPr>
              <a:t>Required for KESETT as WebDCUv2 has some new features</a:t>
            </a:r>
            <a:endParaRPr sz="1900">
              <a:solidFill>
                <a:schemeClr val="dk1"/>
              </a:solidFill>
            </a:endParaRPr>
          </a:p>
          <a:p>
            <a:pPr marL="914400" lvl="0" indent="0" algn="l" rtl="0">
              <a:lnSpc>
                <a:spcPct val="90000"/>
              </a:lnSpc>
              <a:spcBef>
                <a:spcPts val="500"/>
              </a:spcBef>
              <a:spcAft>
                <a:spcPts val="0"/>
              </a:spcAft>
              <a:buNone/>
            </a:pPr>
            <a:endParaRPr>
              <a:solidFill>
                <a:schemeClr val="dk1"/>
              </a:solidFill>
            </a:endParaRPr>
          </a:p>
          <a:p>
            <a:pPr marL="457200" lvl="0" indent="-368300" algn="l" rtl="0">
              <a:lnSpc>
                <a:spcPct val="90000"/>
              </a:lnSpc>
              <a:spcBef>
                <a:spcPts val="500"/>
              </a:spcBef>
              <a:spcAft>
                <a:spcPts val="0"/>
              </a:spcAft>
              <a:buClr>
                <a:schemeClr val="dk1"/>
              </a:buClr>
              <a:buSzPts val="2200"/>
              <a:buChar char="●"/>
            </a:pPr>
            <a:r>
              <a:rPr lang="en-US" sz="2200" b="1">
                <a:solidFill>
                  <a:schemeClr val="dk1"/>
                </a:solidFill>
              </a:rPr>
              <a:t>Pharmacy</a:t>
            </a:r>
            <a:r>
              <a:rPr lang="en-US" sz="2200">
                <a:solidFill>
                  <a:schemeClr val="dk1"/>
                </a:solidFill>
              </a:rPr>
              <a:t> – Have pharmacists on the eDOA review the pharmacy manual and sign the attestation on the website &gt; Upload attestation to WebDCU</a:t>
            </a:r>
            <a:endParaRPr sz="2200">
              <a:solidFill>
                <a:schemeClr val="dk1"/>
              </a:solidFill>
            </a:endParaRPr>
          </a:p>
          <a:p>
            <a:pPr marL="457200" lvl="0" indent="0" algn="l" rtl="0">
              <a:lnSpc>
                <a:spcPct val="90000"/>
              </a:lnSpc>
              <a:spcBef>
                <a:spcPts val="500"/>
              </a:spcBef>
              <a:spcAft>
                <a:spcPts val="0"/>
              </a:spcAft>
              <a:buNone/>
            </a:pPr>
            <a:endParaRPr sz="2200">
              <a:solidFill>
                <a:schemeClr val="dk1"/>
              </a:solidFill>
            </a:endParaRPr>
          </a:p>
          <a:p>
            <a:pPr marL="457200" lvl="0" indent="-368300" algn="l" rtl="0">
              <a:lnSpc>
                <a:spcPct val="90000"/>
              </a:lnSpc>
              <a:spcBef>
                <a:spcPts val="500"/>
              </a:spcBef>
              <a:spcAft>
                <a:spcPts val="0"/>
              </a:spcAft>
              <a:buClr>
                <a:schemeClr val="dk1"/>
              </a:buClr>
              <a:buSzPts val="2200"/>
              <a:buChar char="●"/>
            </a:pPr>
            <a:r>
              <a:rPr lang="en-US" sz="2200" b="1">
                <a:solidFill>
                  <a:schemeClr val="dk1"/>
                </a:solidFill>
              </a:rPr>
              <a:t>Clinical </a:t>
            </a:r>
            <a:r>
              <a:rPr lang="en-US" sz="2200">
                <a:solidFill>
                  <a:schemeClr val="dk1"/>
                </a:solidFill>
              </a:rPr>
              <a:t>– Attestation by the site PI (protocol signature page) &gt; Upload to WebDCU</a:t>
            </a:r>
            <a:endParaRPr sz="2200">
              <a:solidFill>
                <a:schemeClr val="dk1"/>
              </a:solidFill>
            </a:endParaRPr>
          </a:p>
          <a:p>
            <a:pPr marL="457200" lvl="0" indent="0" algn="l" rtl="0">
              <a:spcBef>
                <a:spcPts val="1000"/>
              </a:spcBef>
              <a:spcAft>
                <a:spcPts val="0"/>
              </a:spcAft>
              <a:buNone/>
            </a:pPr>
            <a:endParaRPr sz="1600">
              <a:solidFill>
                <a:schemeClr val="dk1"/>
              </a:solidFill>
            </a:endParaRPr>
          </a:p>
          <a:p>
            <a:pPr marL="0" lvl="0" indent="0" algn="l" rtl="0">
              <a:spcBef>
                <a:spcPts val="1000"/>
              </a:spcBef>
              <a:spcAft>
                <a:spcPts val="0"/>
              </a:spcAft>
              <a:buNone/>
            </a:pPr>
            <a:endParaRPr sz="1600">
              <a:solidFill>
                <a:schemeClr val="dk1"/>
              </a:solidFill>
            </a:endParaRPr>
          </a:p>
        </p:txBody>
      </p:sp>
      <p:sp>
        <p:nvSpPr>
          <p:cNvPr id="249" name="Google Shape;249;p38"/>
          <p:cNvSpPr/>
          <p:nvPr/>
        </p:nvSpPr>
        <p:spPr>
          <a:xfrm>
            <a:off x="540250" y="1341950"/>
            <a:ext cx="426900" cy="1986900"/>
          </a:xfrm>
          <a:prstGeom prst="leftBracket">
            <a:avLst>
              <a:gd name="adj" fmla="val 8333"/>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250" name="Google Shape;250;p38" title="kesett.png"/>
          <p:cNvPicPr preferRelativeResize="0"/>
          <p:nvPr/>
        </p:nvPicPr>
        <p:blipFill rotWithShape="1">
          <a:blip r:embed="rId3">
            <a:alphaModFix/>
          </a:blip>
          <a:srcRect/>
          <a:stretch/>
        </p:blipFill>
        <p:spPr>
          <a:xfrm>
            <a:off x="9942251" y="5954225"/>
            <a:ext cx="2158825" cy="7905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1478</Words>
  <Application>Microsoft Office PowerPoint</Application>
  <PresentationFormat>Widescreen</PresentationFormat>
  <Paragraphs>221</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Courier New</vt:lpstr>
      <vt:lpstr>Poppins SemiBold</vt:lpstr>
      <vt:lpstr>Urbanist</vt:lpstr>
      <vt:lpstr>Urbanist Medium</vt:lpstr>
      <vt:lpstr>Simple Light</vt:lpstr>
      <vt:lpstr>PowerPoint Presentation</vt:lpstr>
      <vt:lpstr>KESETT - Contracts &amp; Invoices</vt:lpstr>
      <vt:lpstr>KESETT - News</vt:lpstr>
      <vt:lpstr>Local IRB Submission</vt:lpstr>
      <vt:lpstr>Sample Site Timeline</vt:lpstr>
      <vt:lpstr>KESETT - Ceribell </vt:lpstr>
      <vt:lpstr>KESETT - PK/PD (KPOP)</vt:lpstr>
      <vt:lpstr>KESETT - WebDCU</vt:lpstr>
      <vt:lpstr>KESETT - Training</vt:lpstr>
      <vt:lpstr>KESETT - Reminders </vt:lpstr>
      <vt:lpstr>Local IRB Acknowledgement Received</vt:lpstr>
      <vt:lpstr>KESETT - EFIC</vt:lpstr>
      <vt:lpstr>KESETT - EFIC  Things to explore/plan now:</vt:lpstr>
      <vt:lpstr>KESETT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Cervantes, Vincent</dc:creator>
  <cp:lastModifiedBy>Cervantes, Vincent</cp:lastModifiedBy>
  <cp:revision>1</cp:revision>
  <dcterms:modified xsi:type="dcterms:W3CDTF">2025-12-22T17:57:33Z</dcterms:modified>
</cp:coreProperties>
</file>