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embeddedFontLst>
    <p:embeddedFont>
      <p:font typeface="Play" panose="020B0604020202020204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Xw4A4efdGXJaGhAANqF5RBvje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B77D3D-313B-42F7-81E4-9B2C94C08A6B}">
  <a:tblStyle styleId="{01B77D3D-313B-42F7-81E4-9B2C94C08A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Centrally provided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than the study drug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IV poles not provided by study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Protocol reminder cards file will be available in case sites want to produce extra copies, create poster, etc.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add6850b87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Centrally provided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than the study drug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IV poles not provided by study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Protocol reminder cards file will be available in case sites want to produce extra copies, create poster, etc.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3add6850b8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Headbands are consumable so will be resupplied throughout the trial.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 depends on enrollment population (adult/peds/both) and logistics of your EDs (separate, together, etc.)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Expired headbands are not a safety issue but may impact quality of recording; can use expired headbands for trainings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ad7359101b_5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Headbands are consumable so will be resupplied throughout the trial.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 depends on enrollment population (adult/peds/both) and logistics of your EDs (separate, together, etc.)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Expired headbands are not a safety issue but may impact quality of recording; can use expired headbands for trainings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3ad7359101b_5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ad7359101b_5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Headbands are consumable so will be resupplied throughout the trial.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 depends on enrollment population (adult/peds/both) and logistics of your EDs (separate, together, etc.)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Expired headbands are not a safety issue but may impact quality of recording; can use expired headbands for trainings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3ad7359101b_5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CC in Blue PD in Green</a:t>
            </a:r>
            <a:endParaRPr/>
          </a:p>
        </p:txBody>
      </p:sp>
      <p:sp>
        <p:nvSpPr>
          <p:cNvPr id="302" name="Google Shape;302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ad34e5c0e1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g3ad34e5c0e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ad34e5c0e1_1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g3ad34e5c0e1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ad34e5c0e1_1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3ad34e5c0e1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ad34e5c0e1_1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3ad34e5c0e1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C64E-6A72-4E2C-469B-70009B149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FAA5D-D34F-2272-123C-1A3A9FB02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BBF8-A919-7619-9070-C756021E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C8420-EFED-3B04-DACC-36589D600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C7B89-18B8-F5A6-4756-1A307F021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9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D134C-8F82-D147-1A59-1DF219D5D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856FC7-2596-5DA1-64D2-B3DDC866A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66D39-D531-F27F-932F-6890A0BFF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444C4-F738-A0BD-FB93-CAC4169F6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E98C4-A8A6-DA19-D9B2-DECB71BE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2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63D7B4-E165-1ED1-C926-14D8005FC2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2055AC-D5CD-6C23-31AA-DD0AFDA01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5F237-4F06-CF3E-2B3C-A77325426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C982E-865F-1127-1BFC-A4E176CE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DA28F-B04B-D3B7-8237-CA5B7766B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62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16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AA158-7F5A-699B-4AA1-900CD6BB0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43E9B-DF2F-15E8-B992-1BDFA30E1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DF3B3-3761-E540-05A8-9C9470089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34F08-E8F0-B96B-97D8-59113F9F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F8997-4CAB-B8EE-CED4-23D38E7E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3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D7FCC-F2C7-A5FD-EF66-EE91E7395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BB6EF-2889-5EC0-12AC-27D42D551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F2B4A-14E4-252E-F188-B41CADFC0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89892-E3CF-2A87-DFC2-3CD517941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CF8D3-D603-F800-6ECA-951EB1D98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7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2C34-ED67-3D3C-A38A-1F42BC323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335D9-DE7A-C9CE-8AD4-033A5E121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BC12C-7ADF-C172-C063-198E5C505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88069-58A9-8913-ED6F-3EA01C4DB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CAA17-7694-4A10-187F-9BA6CA84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C7BD8-1C06-1C87-508A-DFA11706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5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8ABA-4AA0-B93A-9F6F-7484D45AF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ABE83-F35F-8836-1AAA-6C22A61BB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345249-8F1D-5D00-03C7-307A7358C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BAEEE-0D82-9D33-5FB6-7EC1B1DCD7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B4343F-3240-1997-F2DD-27E00C9A1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21ABE0-96C3-D52D-787D-D88493449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17EE39-4B18-38B2-F20A-C78149F5F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D8A84-E5AF-E4EA-3599-AABC9651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2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9C615-71F5-E41A-3528-429FFEB9F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9E5E72-3767-8076-A91E-A614F3A1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3715D5-AE46-DCEC-E67D-2A7FCDAF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1B0EC5-CBB9-B0D1-0207-6D2C634E2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4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0DB0B7-2BC3-C6D3-4AA8-05AAD6980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E57D70-663E-1A22-E05A-303ECED65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F022B-3C6D-B08E-F665-AC3A23C7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4872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09D71-72E0-B898-4CEF-491F8E6D2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C9B9E-A4E9-1963-8688-2D7B7DCA2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743CF-F273-D562-A4C3-A27FDDF1D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2DF28-AA31-45A7-7D24-84587E8A5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3A522-73D4-7D1A-272F-FD9A9AE36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C1ACA-1824-18A3-BBFD-91917A17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7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2FCBA-809B-1D5C-39B6-7DC6F13FF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1E2B84-BBA6-D1F2-5350-E5E8E6C486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B479C-E8BA-D9F8-C8C7-701EBD3E9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6F1D7-04CF-6CDF-3411-A161F9069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B7EC9-39E3-C794-C22C-00CBA195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0924E-A375-2927-0794-BC09D4C2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358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19DB54-FAB7-FEE4-D225-6FA22736D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7A34A-70DD-6E9E-ED64-71041E740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3688F-8FBB-967A-AAE1-4117E8981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76F61-66F9-8CC1-C0ED-E2D0E49B9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C41D2-F607-DDA0-46BC-2884E9927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luckmann@musc.ed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utlers@musc.edu" TargetMode="External"/><Relationship Id="rId4" Type="http://schemas.openxmlformats.org/officeDocument/2006/relationships/hyperlink" Target="mailto:daviem@musc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gradFill>
            <a:gsLst>
              <a:gs pos="0">
                <a:srgbClr val="6F8183">
                  <a:alpha val="20000"/>
                </a:srgbClr>
              </a:gs>
              <a:gs pos="16000">
                <a:srgbClr val="6F8183">
                  <a:alpha val="20000"/>
                </a:srgbClr>
              </a:gs>
              <a:gs pos="85000">
                <a:srgbClr val="AD84C6">
                  <a:alpha val="40000"/>
                </a:srgbClr>
              </a:gs>
              <a:gs pos="100000">
                <a:srgbClr val="AD84C6">
                  <a:alpha val="40000"/>
                </a:srgbClr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p1"/>
          <p:cNvGrpSpPr/>
          <p:nvPr/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91" name="Google Shape;91;p1"/>
            <p:cNvSpPr/>
            <p:nvPr/>
          </p:nvSpPr>
          <p:spPr>
            <a:xfrm>
              <a:off x="1560551" y="3985"/>
              <a:ext cx="9313016" cy="6858000"/>
            </a:xfrm>
            <a:custGeom>
              <a:avLst/>
              <a:gdLst/>
              <a:ahLst/>
              <a:cxnLst/>
              <a:rect l="l" t="t" r="r" b="b"/>
              <a:pathLst>
                <a:path w="9313016" h="6858000" extrusionOk="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1659468" y="3985"/>
              <a:ext cx="9065550" cy="6858000"/>
            </a:xfrm>
            <a:custGeom>
              <a:avLst/>
              <a:gdLst/>
              <a:ahLst/>
              <a:cxnLst/>
              <a:rect l="l" t="t" r="r" b="b"/>
              <a:pathLst>
                <a:path w="9065550" h="6858000" extrusionOk="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1648217" y="3985"/>
              <a:ext cx="9088051" cy="6858000"/>
            </a:xfrm>
            <a:custGeom>
              <a:avLst/>
              <a:gdLst/>
              <a:ahLst/>
              <a:cxnLst/>
              <a:rect l="l" t="t" r="r" b="b"/>
              <a:pathLst>
                <a:path w="9088051" h="6858000" extrusionOk="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1629061" y="3985"/>
              <a:ext cx="9107210" cy="6858000"/>
            </a:xfrm>
            <a:custGeom>
              <a:avLst/>
              <a:gdLst/>
              <a:ahLst/>
              <a:cxnLst/>
              <a:rect l="l" t="t" r="r" b="b"/>
              <a:pathLst>
                <a:path w="9107210" h="6858000" extrusionOk="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1303402" y="3985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>
                <a:alpha val="5058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1318434" y="3985"/>
              <a:ext cx="9747620" cy="6858000"/>
            </a:xfrm>
            <a:custGeom>
              <a:avLst/>
              <a:gdLst/>
              <a:ahLst/>
              <a:cxnLst/>
              <a:rect l="l" t="t" r="r" b="b"/>
              <a:pathLst>
                <a:path w="9747620" h="6858000" extrusionOk="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1308320" y="3985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" name="Google Shape;98;p1"/>
          <p:cNvSpPr txBox="1"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Play"/>
              <a:buNone/>
            </a:pPr>
            <a:r>
              <a:rPr lang="en-US"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KESETT All-Site Call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dk2"/>
                </a:solidFill>
              </a:rPr>
              <a:t>12/5/2025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952" y="0"/>
            <a:ext cx="542158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4463" y="0"/>
            <a:ext cx="514779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0"/>
          <p:cNvSpPr txBox="1">
            <a:spLocks noGrp="1"/>
          </p:cNvSpPr>
          <p:nvPr>
            <p:ph type="title"/>
          </p:nvPr>
        </p:nvSpPr>
        <p:spPr>
          <a:xfrm>
            <a:off x="522300" y="-172075"/>
            <a:ext cx="11147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>
                <a:solidFill>
                  <a:srgbClr val="743192"/>
                </a:solidFill>
                <a:latin typeface="Arial"/>
                <a:ea typeface="Arial"/>
                <a:cs typeface="Arial"/>
                <a:sym typeface="Arial"/>
              </a:rPr>
              <a:t>Study Materials &amp; Ceribell Supply</a:t>
            </a:r>
            <a:endParaRPr b="1">
              <a:solidFill>
                <a:srgbClr val="74319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g3add6850b87_1_0"/>
          <p:cNvPicPr preferRelativeResize="0"/>
          <p:nvPr/>
        </p:nvPicPr>
        <p:blipFill rotWithShape="1">
          <a:blip r:embed="rId3">
            <a:alphaModFix/>
          </a:blip>
          <a:srcRect l="6120" t="25714" b="12988"/>
          <a:stretch/>
        </p:blipFill>
        <p:spPr>
          <a:xfrm>
            <a:off x="8811150" y="5346633"/>
            <a:ext cx="3292078" cy="185662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3add6850b87_1_0"/>
          <p:cNvSpPr txBox="1">
            <a:spLocks noGrp="1"/>
          </p:cNvSpPr>
          <p:nvPr>
            <p:ph type="title"/>
          </p:nvPr>
        </p:nvSpPr>
        <p:spPr>
          <a:xfrm>
            <a:off x="522300" y="209725"/>
            <a:ext cx="11147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>
                <a:solidFill>
                  <a:srgbClr val="743192"/>
                </a:solidFill>
                <a:latin typeface="Arial"/>
                <a:ea typeface="Arial"/>
                <a:cs typeface="Arial"/>
                <a:sym typeface="Arial"/>
              </a:rPr>
              <a:t>Study “Kit” Materials: Centrally provided</a:t>
            </a:r>
            <a:endParaRPr b="1">
              <a:solidFill>
                <a:srgbClr val="743192"/>
              </a:solidFill>
            </a:endParaRPr>
          </a:p>
        </p:txBody>
      </p:sp>
      <p:sp>
        <p:nvSpPr>
          <p:cNvPr id="240" name="Google Shape;240;g3add6850b87_1_0"/>
          <p:cNvSpPr txBox="1">
            <a:spLocks noGrp="1"/>
          </p:cNvSpPr>
          <p:nvPr>
            <p:ph idx="1"/>
          </p:nvPr>
        </p:nvSpPr>
        <p:spPr>
          <a:xfrm>
            <a:off x="522300" y="1438700"/>
            <a:ext cx="10515600" cy="50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Ceribell </a:t>
            </a:r>
            <a:r>
              <a:rPr lang="en-US" sz="2400"/>
              <a:t>(unless using own clinical device):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Recorder device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KESETT stickers for recorder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Ceribell headbands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KESETT stickers for headband boxes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Ceribell headband basket for IV pole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Protocol Reminder Cards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Length-based-weight estimation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measuring tape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Can also be used to measure head circumference</a:t>
            </a:r>
            <a:endParaRPr/>
          </a:p>
        </p:txBody>
      </p:sp>
      <p:pic>
        <p:nvPicPr>
          <p:cNvPr id="241" name="Google Shape;241;g3add6850b87_1_0" title="Screenshot 2025-12-05 at 8.27.30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7100" y="1283125"/>
            <a:ext cx="2175424" cy="147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3add6850b87_1_0" title="Ceribell data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06663" y="1617650"/>
            <a:ext cx="2522301" cy="157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3add6850b87_1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52493" y="3600011"/>
            <a:ext cx="1430632" cy="1856626"/>
          </a:xfrm>
          <a:prstGeom prst="rect">
            <a:avLst/>
          </a:prstGeom>
          <a:noFill/>
          <a:ln w="34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4" name="Google Shape;244;g3add6850b87_1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329035" y="3277621"/>
            <a:ext cx="1429818" cy="1856629"/>
          </a:xfrm>
          <a:prstGeom prst="rect">
            <a:avLst/>
          </a:prstGeom>
          <a:noFill/>
          <a:ln w="34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5" name="Google Shape;245;g3add6850b87_1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31163" y="3544992"/>
            <a:ext cx="1428313" cy="1856630"/>
          </a:xfrm>
          <a:prstGeom prst="rect">
            <a:avLst/>
          </a:prstGeom>
          <a:noFill/>
          <a:ln w="34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6" name="Google Shape;246;g3add6850b87_1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77360" y="3236112"/>
            <a:ext cx="1437163" cy="1856630"/>
          </a:xfrm>
          <a:prstGeom prst="rect">
            <a:avLst/>
          </a:prstGeom>
          <a:noFill/>
          <a:ln w="34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7" name="Google Shape;247;g3add6850b87_1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67570" y="3600011"/>
            <a:ext cx="1344954" cy="1746607"/>
          </a:xfrm>
          <a:prstGeom prst="rect">
            <a:avLst/>
          </a:prstGeom>
          <a:noFill/>
          <a:ln w="34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8" name="Google Shape;248;g3add6850b87_1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291600" y="3387659"/>
            <a:ext cx="1341115" cy="1746607"/>
          </a:xfrm>
          <a:prstGeom prst="rect">
            <a:avLst/>
          </a:prstGeom>
          <a:noFill/>
          <a:ln w="34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>
                <a:solidFill>
                  <a:srgbClr val="743192"/>
                </a:solidFill>
                <a:latin typeface="Arial"/>
                <a:ea typeface="Arial"/>
                <a:cs typeface="Arial"/>
                <a:sym typeface="Arial"/>
              </a:rPr>
              <a:t>Ceribell Supply Logistics</a:t>
            </a:r>
            <a:endParaRPr b="1">
              <a:solidFill>
                <a:srgbClr val="743192"/>
              </a:solidFill>
            </a:endParaRPr>
          </a:p>
        </p:txBody>
      </p:sp>
      <p:sp>
        <p:nvSpPr>
          <p:cNvPr id="254" name="Google Shape;254;p51"/>
          <p:cNvSpPr txBox="1">
            <a:spLocks noGrp="1"/>
          </p:cNvSpPr>
          <p:nvPr>
            <p:ph idx="1"/>
          </p:nvPr>
        </p:nvSpPr>
        <p:spPr>
          <a:xfrm>
            <a:off x="838200" y="1463650"/>
            <a:ext cx="10515600" cy="45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&gt; Device provided after site contract is executed to allow local approvals.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&gt; Headbands will be sent to sites as you approach site activation.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&gt; Headbands come in 2 sizes: </a:t>
            </a:r>
            <a:endParaRPr/>
          </a:p>
          <a:p>
            <a:pPr marL="13716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Small (C151)</a:t>
            </a:r>
            <a:endParaRPr/>
          </a:p>
          <a:p>
            <a:pPr marL="13716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Medium/Large (C152)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&gt; Each site will have a set par for number of headbands on site.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&gt; Headbands expire after ~6 months;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will have expiration date on box.</a:t>
            </a:r>
            <a:endParaRPr/>
          </a:p>
        </p:txBody>
      </p:sp>
      <p:pic>
        <p:nvPicPr>
          <p:cNvPr id="255" name="Google Shape;255;p51" title="Screenshot 2025-12-04 at 10.26.35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5709" y="4969566"/>
            <a:ext cx="4369242" cy="1779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ad7359101b_5_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</a:pPr>
            <a:r>
              <a:rPr lang="en-US" sz="4059" b="1" dirty="0" err="1">
                <a:solidFill>
                  <a:srgbClr val="743192"/>
                </a:solidFill>
                <a:latin typeface="Arial"/>
                <a:ea typeface="Arial"/>
                <a:cs typeface="Arial"/>
                <a:sym typeface="Arial"/>
              </a:rPr>
              <a:t>Ceribell</a:t>
            </a:r>
            <a:r>
              <a:rPr lang="en-US" sz="4059" b="1" dirty="0">
                <a:solidFill>
                  <a:srgbClr val="743192"/>
                </a:solidFill>
                <a:latin typeface="Arial"/>
                <a:ea typeface="Arial"/>
                <a:cs typeface="Arial"/>
                <a:sym typeface="Arial"/>
              </a:rPr>
              <a:t>: Headband Inventory &amp; Resupply</a:t>
            </a:r>
            <a:endParaRPr sz="4059" b="1" dirty="0">
              <a:solidFill>
                <a:srgbClr val="743192"/>
              </a:solidFill>
            </a:endParaRPr>
          </a:p>
        </p:txBody>
      </p:sp>
      <p:sp>
        <p:nvSpPr>
          <p:cNvPr id="261" name="Google Shape;261;g3ad7359101b_5_5"/>
          <p:cNvSpPr txBox="1">
            <a:spLocks noGrp="1"/>
          </p:cNvSpPr>
          <p:nvPr>
            <p:ph idx="1"/>
          </p:nvPr>
        </p:nvSpPr>
        <p:spPr>
          <a:xfrm>
            <a:off x="838200" y="1551800"/>
            <a:ext cx="10515600" cy="50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 b="1" dirty="0"/>
              <a:t>Sites will complete monthly inventory survey.</a:t>
            </a:r>
            <a:r>
              <a:rPr lang="en-US" dirty="0"/>
              <a:t> 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Can be completed anytime; must be completed at least 1x/month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Responses submitted by 1st of month will be used to place monthly resupply orders by central team on 3rd of month.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 b="1" dirty="0"/>
              <a:t>Central team uses survey responses to bring each site up to full par. </a:t>
            </a:r>
            <a:endParaRPr b="1" dirty="0"/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Sites receive shipment tracking info once order is fulfilled.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Will use shipping address in WebDCU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Urgent</a:t>
            </a:r>
            <a:r>
              <a:rPr lang="en-US" b="1" dirty="0"/>
              <a:t> resupply can be triggered by the site or central team.</a:t>
            </a:r>
            <a:r>
              <a:rPr lang="en-US" dirty="0"/>
              <a:t> 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Site can use survey to indicate urgent request.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</a:pPr>
            <a:r>
              <a:rPr lang="en-US" dirty="0"/>
              <a:t>Central team will monitor use based on enrollment CRFs. 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ad7359101b_5_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>
                <a:solidFill>
                  <a:srgbClr val="743192"/>
                </a:solidFill>
                <a:latin typeface="Arial"/>
                <a:ea typeface="Arial"/>
                <a:cs typeface="Arial"/>
                <a:sym typeface="Arial"/>
              </a:rPr>
              <a:t>Ceribell Inventory Survey</a:t>
            </a:r>
            <a:endParaRPr b="1">
              <a:solidFill>
                <a:srgbClr val="743192"/>
              </a:solidFill>
            </a:endParaRPr>
          </a:p>
        </p:txBody>
      </p:sp>
      <p:pic>
        <p:nvPicPr>
          <p:cNvPr id="267" name="Google Shape;267;g3ad7359101b_5_11" title="Screenshot 2025-12-04 at 10.46.46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5650" y="1447600"/>
            <a:ext cx="4952788" cy="516987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3ad7359101b_5_11"/>
          <p:cNvSpPr txBox="1"/>
          <p:nvPr/>
        </p:nvSpPr>
        <p:spPr>
          <a:xfrm>
            <a:off x="7271125" y="1827325"/>
            <a:ext cx="3246300" cy="21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REDCap survey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Link in MoP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3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53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53"/>
          <p:cNvSpPr/>
          <p:nvPr/>
        </p:nvSpPr>
        <p:spPr>
          <a:xfrm>
            <a:off x="1496934" y="3984"/>
            <a:ext cx="9376632" cy="6858000"/>
          </a:xfrm>
          <a:custGeom>
            <a:avLst/>
            <a:gdLst/>
            <a:ahLst/>
            <a:cxnLst/>
            <a:rect l="l" t="t" r="r" b="b"/>
            <a:pathLst>
              <a:path w="9376632" h="6858000" extrusionOk="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>
            <a:gsLst>
              <a:gs pos="0">
                <a:srgbClr val="6F8183">
                  <a:alpha val="20000"/>
                </a:srgbClr>
              </a:gs>
              <a:gs pos="16000">
                <a:srgbClr val="6F8183">
                  <a:alpha val="20000"/>
                </a:srgbClr>
              </a:gs>
              <a:gs pos="85000">
                <a:srgbClr val="AD84C6">
                  <a:alpha val="40000"/>
                </a:srgbClr>
              </a:gs>
              <a:gs pos="100000">
                <a:srgbClr val="AD84C6">
                  <a:alpha val="40000"/>
                </a:srgbClr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6" name="Google Shape;276;p53"/>
          <p:cNvGrpSpPr/>
          <p:nvPr/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277" name="Google Shape;277;p53"/>
            <p:cNvSpPr/>
            <p:nvPr/>
          </p:nvSpPr>
          <p:spPr>
            <a:xfrm>
              <a:off x="1560551" y="36937"/>
              <a:ext cx="9313016" cy="6858000"/>
            </a:xfrm>
            <a:custGeom>
              <a:avLst/>
              <a:gdLst/>
              <a:ahLst/>
              <a:cxnLst/>
              <a:rect l="l" t="t" r="r" b="b"/>
              <a:pathLst>
                <a:path w="9313016" h="6858000" extrusionOk="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53"/>
            <p:cNvSpPr/>
            <p:nvPr/>
          </p:nvSpPr>
          <p:spPr>
            <a:xfrm>
              <a:off x="1659468" y="36937"/>
              <a:ext cx="9065550" cy="6858000"/>
            </a:xfrm>
            <a:custGeom>
              <a:avLst/>
              <a:gdLst/>
              <a:ahLst/>
              <a:cxnLst/>
              <a:rect l="l" t="t" r="r" b="b"/>
              <a:pathLst>
                <a:path w="9065550" h="6858000" extrusionOk="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3"/>
            <p:cNvSpPr/>
            <p:nvPr/>
          </p:nvSpPr>
          <p:spPr>
            <a:xfrm>
              <a:off x="1648217" y="36937"/>
              <a:ext cx="9088051" cy="6858000"/>
            </a:xfrm>
            <a:custGeom>
              <a:avLst/>
              <a:gdLst/>
              <a:ahLst/>
              <a:cxnLst/>
              <a:rect l="l" t="t" r="r" b="b"/>
              <a:pathLst>
                <a:path w="9088051" h="6858000" extrusionOk="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53"/>
            <p:cNvSpPr/>
            <p:nvPr/>
          </p:nvSpPr>
          <p:spPr>
            <a:xfrm>
              <a:off x="1629061" y="36937"/>
              <a:ext cx="9107210" cy="6858000"/>
            </a:xfrm>
            <a:custGeom>
              <a:avLst/>
              <a:gdLst/>
              <a:ahLst/>
              <a:cxnLst/>
              <a:rect l="l" t="t" r="r" b="b"/>
              <a:pathLst>
                <a:path w="9107210" h="6858000" extrusionOk="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53"/>
            <p:cNvSpPr/>
            <p:nvPr/>
          </p:nvSpPr>
          <p:spPr>
            <a:xfrm>
              <a:off x="1318434" y="36937"/>
              <a:ext cx="9747620" cy="6858000"/>
            </a:xfrm>
            <a:custGeom>
              <a:avLst/>
              <a:gdLst/>
              <a:ahLst/>
              <a:cxnLst/>
              <a:rect l="l" t="t" r="r" b="b"/>
              <a:pathLst>
                <a:path w="9747620" h="6858000" extrusionOk="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3"/>
            <p:cNvSpPr/>
            <p:nvPr/>
          </p:nvSpPr>
          <p:spPr>
            <a:xfrm>
              <a:off x="1308320" y="36937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3"/>
            <p:cNvSpPr/>
            <p:nvPr/>
          </p:nvSpPr>
          <p:spPr>
            <a:xfrm>
              <a:off x="1303402" y="36937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4" name="Google Shape;284;p53"/>
          <p:cNvSpPr txBox="1">
            <a:spLocks noGrp="1"/>
          </p:cNvSpPr>
          <p:nvPr>
            <p:ph type="ctrTitle"/>
          </p:nvPr>
        </p:nvSpPr>
        <p:spPr>
          <a:xfrm>
            <a:off x="3502731" y="1542402"/>
            <a:ext cx="5186842" cy="2387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US" sz="5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EFIC Activities</a:t>
            </a:r>
            <a:endParaRPr/>
          </a:p>
        </p:txBody>
      </p:sp>
      <p:grpSp>
        <p:nvGrpSpPr>
          <p:cNvPr id="285" name="Google Shape;285;p53"/>
          <p:cNvGrpSpPr/>
          <p:nvPr/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86" name="Google Shape;286;p53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/>
              <a:ahLst/>
              <a:cxnLst/>
              <a:rect l="l" t="t" r="r" b="b"/>
              <a:pathLst>
                <a:path w="2514948" h="2170178" extrusionOk="0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6F8183">
                    <a:alpha val="9803"/>
                  </a:srgbClr>
                </a:gs>
                <a:gs pos="85000">
                  <a:srgbClr val="AD84C6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3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/>
              <a:ahLst/>
              <a:cxnLst/>
              <a:rect l="l" t="t" r="r" b="b"/>
              <a:pathLst>
                <a:path w="2493062" h="1947896" extrusionOk="0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6F8183">
                    <a:alpha val="9803"/>
                  </a:srgbClr>
                </a:gs>
                <a:gs pos="85000">
                  <a:srgbClr val="AD84C6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3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/>
              <a:ahLst/>
              <a:cxnLst/>
              <a:rect l="l" t="t" r="r" b="b"/>
              <a:pathLst>
                <a:path w="2501089" h="1972702" extrusionOk="0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6F8183">
                    <a:alpha val="9803"/>
                  </a:srgbClr>
                </a:gs>
                <a:gs pos="85000">
                  <a:srgbClr val="AD84C6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53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/>
              <a:ahLst/>
              <a:cxnLst/>
              <a:rect l="l" t="t" r="r" b="b"/>
              <a:pathLst>
                <a:path w="2491105" h="1943661" extrusionOk="0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6F8183">
                    <a:alpha val="9803"/>
                  </a:srgbClr>
                </a:gs>
                <a:gs pos="85000">
                  <a:srgbClr val="AD84C6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53"/>
          <p:cNvGrpSpPr/>
          <p:nvPr/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291" name="Google Shape;291;p53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/>
              <a:ahLst/>
              <a:cxnLst/>
              <a:rect l="l" t="t" r="r" b="b"/>
              <a:pathLst>
                <a:path w="2514948" h="2170178" extrusionOk="0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6F8183">
                    <a:alpha val="9803"/>
                  </a:srgbClr>
                </a:gs>
                <a:gs pos="85000">
                  <a:srgbClr val="AD84C6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53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/>
              <a:ahLst/>
              <a:cxnLst/>
              <a:rect l="l" t="t" r="r" b="b"/>
              <a:pathLst>
                <a:path w="2493062" h="1947896" extrusionOk="0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6F8183">
                    <a:alpha val="9803"/>
                  </a:srgbClr>
                </a:gs>
                <a:gs pos="85000">
                  <a:srgbClr val="AD84C6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3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/>
              <a:ahLst/>
              <a:cxnLst/>
              <a:rect l="l" t="t" r="r" b="b"/>
              <a:pathLst>
                <a:path w="2501089" h="1972702" extrusionOk="0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6F8183">
                    <a:alpha val="9803"/>
                  </a:srgbClr>
                </a:gs>
                <a:gs pos="85000">
                  <a:srgbClr val="AD84C6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3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/>
              <a:ahLst/>
              <a:cxnLst/>
              <a:rect l="l" t="t" r="r" b="b"/>
              <a:pathLst>
                <a:path w="2491105" h="1943661" extrusionOk="0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6F8183">
                    <a:alpha val="9803"/>
                  </a:srgbClr>
                </a:gs>
                <a:gs pos="85000">
                  <a:srgbClr val="AD84C6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9" name="Google Shape;299;p54"/>
          <p:cNvGraphicFramePr/>
          <p:nvPr/>
        </p:nvGraphicFramePr>
        <p:xfrm>
          <a:off x="868322" y="242033"/>
          <a:ext cx="10745275" cy="6374095"/>
        </p:xfrm>
        <a:graphic>
          <a:graphicData uri="http://schemas.openxmlformats.org/drawingml/2006/table">
            <a:tbl>
              <a:tblPr>
                <a:noFill/>
                <a:tableStyleId>{01B77D3D-313B-42F7-81E4-9B2C94C08A6B}</a:tableStyleId>
              </a:tblPr>
              <a:tblGrid>
                <a:gridCol w="292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8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sng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Local EFIC activities/pending UAB</a:t>
                      </a:r>
                      <a:endParaRPr sz="4400" b="0" i="0" u="sng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775" marR="3775" marT="37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sng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UAB Campaigns in process</a:t>
                      </a:r>
                      <a:endParaRPr sz="4400" b="0" i="0" u="sng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775" marR="3775" marT="37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sng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EFIC Complete</a:t>
                      </a:r>
                      <a:endParaRPr sz="4400" b="0" i="0" u="sng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775" marR="3775" marT="37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sng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Pending CIRB Submission</a:t>
                      </a:r>
                      <a:endParaRPr sz="4400" b="0" i="0" u="sng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775" marR="3775" marT="37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Banner University Medical Center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Children’s Hospital Los Angeles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Arthur M. Blank Hospital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UVA Medical Center</a:t>
                      </a:r>
                      <a:endParaRPr sz="120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Baystate Medical Center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Children's National Medical Center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Christiana Hospital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Harborview Medical Center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Children's Hospital of Wisconsin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Harbor-UCLA Medical Center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Cooper University Hospital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Temple University Hospital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Children's Medical Center UTSW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Memorial Hermann Texas 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Emory University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Yale New Haven Hospital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Children's of Alabama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Northwestern Memorial Hospital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Grady Memorial Hospital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Detroit Receiving Hospital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Oregon Health &amp; Sciences University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University of Pennsylvania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Duke Regional Hospital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Reading Hospital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Jefferson Einstein Philadelphia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Duke University Hospital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Ronald Reagan UCLA Medical Center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Nemours Children’s Hospital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Froedtert Hospital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Rush University Medical Center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Penn Presbyterian Medical Center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Hennepin County Medical Center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San Francisco General Hospital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Henry Ford Hospital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Stanford University Medical Center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IU Health Methodist Hospital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UC Davis Medical Center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Johns Hopkins Hospital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UCSF Medical Center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Kings county Hospital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University of Chicago Medical Center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Masonic Children's Hospital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University of Illinois Hospital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Massachusetts General Hospital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University of Iowa Medical Center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Medical University of South Carolina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University of Michigan University Hospital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Nationwide Children's Hospital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UPMC Children's Hospital of Pittsburgh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Orlando Regional Medical Center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UPMC Presbyterian Hospital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OSU Wexner Medical Center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VCU Medical Center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Parkland Memorial Hospital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Primary Children's Hospital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Riley Hospital for Children/IU Health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Sinai Grace Hospital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SUNY Upstate Medical University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UCSD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University Medical Center New Orleans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University of Alabama Hospital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University of Cincinnati Medical Center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University of Maryland Medical Center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0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University of New Mexico Hospital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6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University of Utah Healthcare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EFIC</a:t>
            </a:r>
            <a:endParaRPr/>
          </a:p>
        </p:txBody>
      </p:sp>
      <p:sp>
        <p:nvSpPr>
          <p:cNvPr id="305" name="Google Shape;305;p55"/>
          <p:cNvSpPr txBox="1"/>
          <p:nvPr/>
        </p:nvSpPr>
        <p:spPr>
          <a:xfrm>
            <a:off x="4383088" y="1804988"/>
            <a:ext cx="35433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55"/>
          <p:cNvSpPr txBox="1"/>
          <p:nvPr/>
        </p:nvSpPr>
        <p:spPr>
          <a:xfrm>
            <a:off x="4383088" y="2638425"/>
            <a:ext cx="35433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8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7" name="Google Shape;307;p55"/>
          <p:cNvGrpSpPr/>
          <p:nvPr/>
        </p:nvGrpSpPr>
        <p:grpSpPr>
          <a:xfrm>
            <a:off x="839788" y="1740454"/>
            <a:ext cx="10512423" cy="4381978"/>
            <a:chOff x="0" y="2141"/>
            <a:chExt cx="10512423" cy="4381978"/>
          </a:xfrm>
        </p:grpSpPr>
        <p:sp>
          <p:nvSpPr>
            <p:cNvPr id="308" name="Google Shape;308;p55"/>
            <p:cNvSpPr/>
            <p:nvPr/>
          </p:nvSpPr>
          <p:spPr>
            <a:xfrm rot="5400000">
              <a:off x="6583031" y="-2655063"/>
              <a:ext cx="1130833" cy="672795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2D8EA">
                <a:alpha val="89803"/>
              </a:srgbClr>
            </a:solidFill>
            <a:ln w="25400" cap="flat" cmpd="sng">
              <a:solidFill>
                <a:srgbClr val="E2D8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5"/>
            <p:cNvSpPr txBox="1"/>
            <p:nvPr/>
          </p:nvSpPr>
          <p:spPr>
            <a:xfrm>
              <a:off x="3784473" y="198698"/>
              <a:ext cx="6672748" cy="1020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40000" rIns="80000" bIns="4000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Char char="•"/>
              </a:pPr>
              <a:r>
                <a:rPr lang="en-US" sz="2100" b="0" i="0" u="none" strike="noStrike" cap="non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2 In-person community events</a:t>
              </a:r>
              <a:endParaRPr sz="21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55"/>
            <p:cNvSpPr/>
            <p:nvPr/>
          </p:nvSpPr>
          <p:spPr>
            <a:xfrm>
              <a:off x="0" y="2141"/>
              <a:ext cx="3784472" cy="1413541"/>
            </a:xfrm>
            <a:prstGeom prst="roundRect">
              <a:avLst>
                <a:gd name="adj" fmla="val 16667"/>
              </a:avLst>
            </a:prstGeom>
            <a:solidFill>
              <a:srgbClr val="AB84C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5"/>
            <p:cNvSpPr txBox="1"/>
            <p:nvPr/>
          </p:nvSpPr>
          <p:spPr>
            <a:xfrm>
              <a:off x="69003" y="71144"/>
              <a:ext cx="3646466" cy="1275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4300" tIns="97150" rIns="194300" bIns="9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00"/>
                <a:buFont typeface="Arial"/>
                <a:buNone/>
              </a:pPr>
              <a:r>
                <a:rPr lang="en-US" sz="5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Site Alone</a:t>
              </a:r>
              <a:endParaRPr sz="5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55"/>
            <p:cNvSpPr/>
            <p:nvPr/>
          </p:nvSpPr>
          <p:spPr>
            <a:xfrm rot="5400000">
              <a:off x="6583031" y="-1170844"/>
              <a:ext cx="1130833" cy="672795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2D8EA">
                <a:alpha val="89803"/>
              </a:srgbClr>
            </a:solidFill>
            <a:ln w="25400" cap="flat" cmpd="sng">
              <a:solidFill>
                <a:srgbClr val="E2D8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5"/>
            <p:cNvSpPr txBox="1"/>
            <p:nvPr/>
          </p:nvSpPr>
          <p:spPr>
            <a:xfrm>
              <a:off x="3784473" y="1682917"/>
              <a:ext cx="6672748" cy="1020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40000" rIns="80000" bIns="4000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Char char="•"/>
              </a:pPr>
              <a:r>
                <a:rPr lang="en-US" sz="2100" b="0" i="0" u="none" strike="noStrike" cap="non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2 Virtual focus groups</a:t>
              </a:r>
              <a:endParaRPr sz="21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55"/>
            <p:cNvSpPr/>
            <p:nvPr/>
          </p:nvSpPr>
          <p:spPr>
            <a:xfrm>
              <a:off x="0" y="1486360"/>
              <a:ext cx="3784472" cy="1413541"/>
            </a:xfrm>
            <a:prstGeom prst="roundRect">
              <a:avLst>
                <a:gd name="adj" fmla="val 16667"/>
              </a:avLst>
            </a:prstGeom>
            <a:solidFill>
              <a:srgbClr val="AB84C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5"/>
            <p:cNvSpPr txBox="1"/>
            <p:nvPr/>
          </p:nvSpPr>
          <p:spPr>
            <a:xfrm>
              <a:off x="69003" y="1555363"/>
              <a:ext cx="3646466" cy="1275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4300" tIns="97150" rIns="194300" bIns="9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00"/>
                <a:buFont typeface="Arial"/>
                <a:buNone/>
              </a:pPr>
              <a:r>
                <a:rPr lang="en-US" sz="5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Site &amp; UAB</a:t>
              </a:r>
              <a:endParaRPr sz="5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55"/>
            <p:cNvSpPr/>
            <p:nvPr/>
          </p:nvSpPr>
          <p:spPr>
            <a:xfrm rot="5400000">
              <a:off x="6583031" y="313373"/>
              <a:ext cx="1130833" cy="672795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2D8EA">
                <a:alpha val="89803"/>
              </a:srgbClr>
            </a:solidFill>
            <a:ln w="25400" cap="flat" cmpd="sng">
              <a:solidFill>
                <a:srgbClr val="E2D8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5"/>
            <p:cNvSpPr txBox="1"/>
            <p:nvPr/>
          </p:nvSpPr>
          <p:spPr>
            <a:xfrm>
              <a:off x="3784473" y="3167135"/>
              <a:ext cx="6672748" cy="1020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40000" rIns="80000" bIns="4000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Char char="•"/>
              </a:pPr>
              <a:r>
                <a:rPr lang="en-US" sz="2100" b="0" i="0" u="none" strike="noStrike" cap="non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Community surveys</a:t>
              </a:r>
              <a:endParaRPr sz="21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Char char="•"/>
              </a:pPr>
              <a:r>
                <a:rPr lang="en-US" sz="2100" b="0" i="0" u="none" strike="noStrike" cap="non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Social media ads</a:t>
              </a:r>
              <a:endParaRPr sz="21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Char char="•"/>
              </a:pPr>
              <a:r>
                <a:rPr lang="en-US" sz="2100" b="0" i="0" u="none" strike="noStrike" cap="non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Website</a:t>
              </a:r>
              <a:endParaRPr sz="21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55"/>
            <p:cNvSpPr/>
            <p:nvPr/>
          </p:nvSpPr>
          <p:spPr>
            <a:xfrm>
              <a:off x="0" y="2970578"/>
              <a:ext cx="3784472" cy="1413541"/>
            </a:xfrm>
            <a:prstGeom prst="roundRect">
              <a:avLst>
                <a:gd name="adj" fmla="val 16667"/>
              </a:avLst>
            </a:prstGeom>
            <a:solidFill>
              <a:srgbClr val="AB84C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5"/>
            <p:cNvSpPr txBox="1"/>
            <p:nvPr/>
          </p:nvSpPr>
          <p:spPr>
            <a:xfrm>
              <a:off x="69003" y="3039581"/>
              <a:ext cx="3646466" cy="1275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4300" tIns="97150" rIns="194300" bIns="9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00"/>
                <a:buFont typeface="Arial"/>
                <a:buNone/>
              </a:pPr>
              <a:r>
                <a:rPr lang="en-US" sz="5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UAB</a:t>
              </a:r>
              <a:endParaRPr sz="5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0" name="Google Shape;320;p55"/>
          <p:cNvSpPr txBox="1"/>
          <p:nvPr/>
        </p:nvSpPr>
        <p:spPr>
          <a:xfrm>
            <a:off x="839788" y="1814513"/>
            <a:ext cx="35433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6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6" name="Google Shape;326;p56"/>
          <p:cNvGrpSpPr/>
          <p:nvPr/>
        </p:nvGrpSpPr>
        <p:grpSpPr>
          <a:xfrm>
            <a:off x="4" y="1216597"/>
            <a:ext cx="731521" cy="673460"/>
            <a:chOff x="3940602" y="308034"/>
            <a:chExt cx="2116791" cy="3428999"/>
          </a:xfrm>
        </p:grpSpPr>
        <p:sp>
          <p:nvSpPr>
            <p:cNvPr id="327" name="Google Shape;327;p56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56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56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0" name="Google Shape;330;p56"/>
          <p:cNvSpPr/>
          <p:nvPr/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6"/>
          <p:cNvSpPr txBox="1"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8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Focus Group Invitation</a:t>
            </a:r>
            <a:endParaRPr dirty="0">
              <a:solidFill>
                <a:srgbClr val="7030A0"/>
              </a:solidFill>
            </a:endParaRPr>
          </a:p>
        </p:txBody>
      </p:sp>
      <p:cxnSp>
        <p:nvCxnSpPr>
          <p:cNvPr id="332" name="Google Shape;332;p56"/>
          <p:cNvCxnSpPr/>
          <p:nvPr/>
        </p:nvCxnSpPr>
        <p:spPr>
          <a:xfrm rot="10800000">
            <a:off x="838200" y="6485313"/>
            <a:ext cx="10515600" cy="0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33" name="Google Shape;333;p56"/>
          <p:cNvGrpSpPr/>
          <p:nvPr/>
        </p:nvGrpSpPr>
        <p:grpSpPr>
          <a:xfrm>
            <a:off x="911790" y="3024969"/>
            <a:ext cx="10364063" cy="3195001"/>
            <a:chOff x="7188" y="7450"/>
            <a:chExt cx="10364063" cy="3195001"/>
          </a:xfrm>
        </p:grpSpPr>
        <p:sp>
          <p:nvSpPr>
            <p:cNvPr id="334" name="Google Shape;334;p56"/>
            <p:cNvSpPr/>
            <p:nvPr/>
          </p:nvSpPr>
          <p:spPr>
            <a:xfrm>
              <a:off x="610470" y="7450"/>
              <a:ext cx="1887187" cy="1887187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dirty="0"/>
                <a:t>10</a:t>
              </a:r>
              <a:endParaRPr dirty="0"/>
            </a:p>
          </p:txBody>
        </p:sp>
        <p:sp>
          <p:nvSpPr>
            <p:cNvPr id="336" name="Google Shape;336;p56"/>
            <p:cNvSpPr/>
            <p:nvPr/>
          </p:nvSpPr>
          <p:spPr>
            <a:xfrm>
              <a:off x="7188" y="2482451"/>
              <a:ext cx="3093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6"/>
            <p:cNvSpPr txBox="1"/>
            <p:nvPr/>
          </p:nvSpPr>
          <p:spPr>
            <a:xfrm>
              <a:off x="7188" y="2482451"/>
              <a:ext cx="3093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CONFIRM</a:t>
              </a:r>
              <a:endParaRPr dirty="0"/>
            </a:p>
          </p:txBody>
        </p:sp>
        <p:sp>
          <p:nvSpPr>
            <p:cNvPr id="338" name="Google Shape;338;p56"/>
            <p:cNvSpPr/>
            <p:nvPr/>
          </p:nvSpPr>
          <p:spPr>
            <a:xfrm>
              <a:off x="4245626" y="7450"/>
              <a:ext cx="1887187" cy="1887187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dirty="0"/>
                <a:t>8</a:t>
              </a:r>
              <a:endParaRPr sz="6600" dirty="0"/>
            </a:p>
          </p:txBody>
        </p:sp>
        <p:sp>
          <p:nvSpPr>
            <p:cNvPr id="340" name="Google Shape;340;p56"/>
            <p:cNvSpPr/>
            <p:nvPr/>
          </p:nvSpPr>
          <p:spPr>
            <a:xfrm>
              <a:off x="3642345" y="2482451"/>
              <a:ext cx="3093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6"/>
            <p:cNvSpPr txBox="1"/>
            <p:nvPr/>
          </p:nvSpPr>
          <p:spPr>
            <a:xfrm>
              <a:off x="3642345" y="2482451"/>
              <a:ext cx="3093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GOAL </a:t>
              </a:r>
              <a:endParaRPr dirty="0"/>
            </a:p>
          </p:txBody>
        </p:sp>
        <p:sp>
          <p:nvSpPr>
            <p:cNvPr id="342" name="Google Shape;342;p56"/>
            <p:cNvSpPr/>
            <p:nvPr/>
          </p:nvSpPr>
          <p:spPr>
            <a:xfrm>
              <a:off x="7880782" y="7450"/>
              <a:ext cx="1887187" cy="1887187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dirty="0"/>
                <a:t>5</a:t>
              </a:r>
              <a:endParaRPr sz="6600" dirty="0"/>
            </a:p>
          </p:txBody>
        </p:sp>
        <p:sp>
          <p:nvSpPr>
            <p:cNvPr id="344" name="Google Shape;344;p56"/>
            <p:cNvSpPr/>
            <p:nvPr/>
          </p:nvSpPr>
          <p:spPr>
            <a:xfrm>
              <a:off x="7277501" y="2482451"/>
              <a:ext cx="3093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56"/>
            <p:cNvSpPr txBox="1"/>
            <p:nvPr/>
          </p:nvSpPr>
          <p:spPr>
            <a:xfrm>
              <a:off x="7277501" y="2482451"/>
              <a:ext cx="3093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CONDUCT</a:t>
              </a:r>
              <a:endParaRPr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House Keeping</a:t>
            </a:r>
            <a:endParaRPr lang="en-US"/>
          </a:p>
        </p:txBody>
      </p:sp>
      <p:sp>
        <p:nvSpPr>
          <p:cNvPr id="105" name="Google Shape;105;p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Contracts extended through 2026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Sites have begun going to the CIRB for Approval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Study trainings are posted on the KESETT website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Focus Group Best Practices</a:t>
            </a:r>
            <a:endParaRPr dirty="0">
              <a:solidFill>
                <a:srgbClr val="7030A0"/>
              </a:solidFill>
            </a:endParaRPr>
          </a:p>
        </p:txBody>
      </p:sp>
      <p:grpSp>
        <p:nvGrpSpPr>
          <p:cNvPr id="351" name="Google Shape;351;p57"/>
          <p:cNvGrpSpPr/>
          <p:nvPr/>
        </p:nvGrpSpPr>
        <p:grpSpPr>
          <a:xfrm>
            <a:off x="838200" y="1826156"/>
            <a:ext cx="10515600" cy="4350274"/>
            <a:chOff x="0" y="531"/>
            <a:chExt cx="10515600" cy="4350274"/>
          </a:xfrm>
        </p:grpSpPr>
        <p:sp>
          <p:nvSpPr>
            <p:cNvPr id="352" name="Google Shape;352;p57"/>
            <p:cNvSpPr/>
            <p:nvPr/>
          </p:nvSpPr>
          <p:spPr>
            <a:xfrm>
              <a:off x="0" y="531"/>
              <a:ext cx="10515600" cy="1242935"/>
            </a:xfrm>
            <a:prstGeom prst="roundRect">
              <a:avLst>
                <a:gd name="adj" fmla="val 10000"/>
              </a:avLst>
            </a:prstGeom>
            <a:solidFill>
              <a:srgbClr val="E2D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7"/>
            <p:cNvSpPr/>
            <p:nvPr/>
          </p:nvSpPr>
          <p:spPr>
            <a:xfrm>
              <a:off x="375988" y="280191"/>
              <a:ext cx="683614" cy="68361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7"/>
            <p:cNvSpPr/>
            <p:nvPr/>
          </p:nvSpPr>
          <p:spPr>
            <a:xfrm>
              <a:off x="1435590" y="531"/>
              <a:ext cx="908000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7"/>
            <p:cNvSpPr txBox="1"/>
            <p:nvPr/>
          </p:nvSpPr>
          <p:spPr>
            <a:xfrm>
              <a:off x="1435590" y="531"/>
              <a:ext cx="908000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1525" tIns="131525" rIns="131525" bIns="131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Limit team member attendance with brief introductions</a:t>
              </a:r>
              <a:endPara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57"/>
            <p:cNvSpPr/>
            <p:nvPr/>
          </p:nvSpPr>
          <p:spPr>
            <a:xfrm>
              <a:off x="0" y="1554201"/>
              <a:ext cx="10515600" cy="1242935"/>
            </a:xfrm>
            <a:prstGeom prst="roundRect">
              <a:avLst>
                <a:gd name="adj" fmla="val 10000"/>
              </a:avLst>
            </a:prstGeom>
            <a:solidFill>
              <a:srgbClr val="E2D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7"/>
            <p:cNvSpPr/>
            <p:nvPr/>
          </p:nvSpPr>
          <p:spPr>
            <a:xfrm>
              <a:off x="375988" y="1833861"/>
              <a:ext cx="683614" cy="68361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7"/>
            <p:cNvSpPr/>
            <p:nvPr/>
          </p:nvSpPr>
          <p:spPr>
            <a:xfrm>
              <a:off x="1435590" y="1554201"/>
              <a:ext cx="908000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7"/>
            <p:cNvSpPr txBox="1"/>
            <p:nvPr/>
          </p:nvSpPr>
          <p:spPr>
            <a:xfrm>
              <a:off x="1435590" y="1554201"/>
              <a:ext cx="908000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1525" tIns="131525" rIns="131525" bIns="131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Concise presentation to allow ample time for community member input</a:t>
              </a:r>
              <a:endPara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57"/>
            <p:cNvSpPr/>
            <p:nvPr/>
          </p:nvSpPr>
          <p:spPr>
            <a:xfrm>
              <a:off x="0" y="3107870"/>
              <a:ext cx="10515600" cy="1242935"/>
            </a:xfrm>
            <a:prstGeom prst="roundRect">
              <a:avLst>
                <a:gd name="adj" fmla="val 10000"/>
              </a:avLst>
            </a:prstGeom>
            <a:solidFill>
              <a:srgbClr val="E2D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7"/>
            <p:cNvSpPr/>
            <p:nvPr/>
          </p:nvSpPr>
          <p:spPr>
            <a:xfrm>
              <a:off x="375988" y="3387531"/>
              <a:ext cx="683614" cy="68361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7"/>
            <p:cNvSpPr/>
            <p:nvPr/>
          </p:nvSpPr>
          <p:spPr>
            <a:xfrm>
              <a:off x="1435590" y="3107870"/>
              <a:ext cx="908000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7"/>
            <p:cNvSpPr txBox="1"/>
            <p:nvPr/>
          </p:nvSpPr>
          <p:spPr>
            <a:xfrm>
              <a:off x="1435590" y="3107870"/>
              <a:ext cx="9080009" cy="1242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1525" tIns="131525" rIns="131525" bIns="131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Pre review the facilitator guide</a:t>
              </a:r>
              <a:endPara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58"/>
          <p:cNvSpPr txBox="1">
            <a:spLocks noGrp="1"/>
          </p:cNvSpPr>
          <p:nvPr>
            <p:ph type="title"/>
          </p:nvPr>
        </p:nvSpPr>
        <p:spPr>
          <a:xfrm>
            <a:off x="635000" y="640823"/>
            <a:ext cx="3615459" cy="5583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50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Focus Group Recruitment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370" name="Google Shape;370;p58"/>
          <p:cNvSpPr/>
          <p:nvPr/>
        </p:nvSpPr>
        <p:spPr>
          <a:xfrm rot="5400000">
            <a:off x="1627450" y="3462719"/>
            <a:ext cx="5410200" cy="18288"/>
          </a:xfrm>
          <a:custGeom>
            <a:avLst/>
            <a:gdLst/>
            <a:ahLst/>
            <a:cxnLst/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58"/>
          <p:cNvGrpSpPr/>
          <p:nvPr/>
        </p:nvGrpSpPr>
        <p:grpSpPr>
          <a:xfrm>
            <a:off x="4648018" y="1044232"/>
            <a:ext cx="6900512" cy="4729320"/>
            <a:chOff x="0" y="403410"/>
            <a:chExt cx="6900512" cy="4729320"/>
          </a:xfrm>
        </p:grpSpPr>
        <p:sp>
          <p:nvSpPr>
            <p:cNvPr id="372" name="Google Shape;372;p58"/>
            <p:cNvSpPr/>
            <p:nvPr/>
          </p:nvSpPr>
          <p:spPr>
            <a:xfrm>
              <a:off x="0" y="403410"/>
              <a:ext cx="6900512" cy="111969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8"/>
            <p:cNvSpPr txBox="1"/>
            <p:nvPr/>
          </p:nvSpPr>
          <p:spPr>
            <a:xfrm>
              <a:off x="54659" y="458069"/>
              <a:ext cx="6791194" cy="1010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n-US" sz="29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Inviting interested persons from your in-person events</a:t>
              </a:r>
              <a:endParaRPr dirty="0"/>
            </a:p>
          </p:txBody>
        </p:sp>
        <p:sp>
          <p:nvSpPr>
            <p:cNvPr id="374" name="Google Shape;374;p58"/>
            <p:cNvSpPr/>
            <p:nvPr/>
          </p:nvSpPr>
          <p:spPr>
            <a:xfrm>
              <a:off x="0" y="1606620"/>
              <a:ext cx="6900512" cy="1119690"/>
            </a:xfrm>
            <a:prstGeom prst="roundRect">
              <a:avLst>
                <a:gd name="adj" fmla="val 16667"/>
              </a:avLst>
            </a:prstGeom>
            <a:solidFill>
              <a:srgbClr val="7A9EA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8"/>
            <p:cNvSpPr txBox="1"/>
            <p:nvPr/>
          </p:nvSpPr>
          <p:spPr>
            <a:xfrm>
              <a:off x="54659" y="1661279"/>
              <a:ext cx="6791194" cy="1010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n-US" sz="2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Low acuity patients from your ED who have already been seen and are stable </a:t>
              </a:r>
              <a:endParaRPr/>
            </a:p>
          </p:txBody>
        </p:sp>
        <p:sp>
          <p:nvSpPr>
            <p:cNvPr id="376" name="Google Shape;376;p58"/>
            <p:cNvSpPr/>
            <p:nvPr/>
          </p:nvSpPr>
          <p:spPr>
            <a:xfrm>
              <a:off x="0" y="2809830"/>
              <a:ext cx="6900512" cy="1119690"/>
            </a:xfrm>
            <a:prstGeom prst="roundRect">
              <a:avLst>
                <a:gd name="adj" fmla="val 16667"/>
              </a:avLst>
            </a:prstGeom>
            <a:solidFill>
              <a:srgbClr val="73909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8"/>
            <p:cNvSpPr txBox="1"/>
            <p:nvPr/>
          </p:nvSpPr>
          <p:spPr>
            <a:xfrm>
              <a:off x="54659" y="2864489"/>
              <a:ext cx="6791194" cy="1010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n-US" sz="2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Engaging patients from your outpatient clinics </a:t>
              </a:r>
              <a:endParaRPr/>
            </a:p>
          </p:txBody>
        </p:sp>
        <p:sp>
          <p:nvSpPr>
            <p:cNvPr id="378" name="Google Shape;378;p58"/>
            <p:cNvSpPr/>
            <p:nvPr/>
          </p:nvSpPr>
          <p:spPr>
            <a:xfrm>
              <a:off x="0" y="4013040"/>
              <a:ext cx="6900512" cy="1119690"/>
            </a:xfrm>
            <a:prstGeom prst="roundRect">
              <a:avLst>
                <a:gd name="adj" fmla="val 16667"/>
              </a:avLst>
            </a:prstGeom>
            <a:solidFill>
              <a:srgbClr val="6E808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8"/>
            <p:cNvSpPr txBox="1"/>
            <p:nvPr/>
          </p:nvSpPr>
          <p:spPr>
            <a:xfrm>
              <a:off x="54659" y="4067699"/>
              <a:ext cx="6791194" cy="1010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n-US" sz="2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Posting fliers in waiting rooms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9"/>
          <p:cNvSpPr txBox="1"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54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Focus Group Recruitment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386" name="Google Shape;386;p59"/>
          <p:cNvSpPr/>
          <p:nvPr/>
        </p:nvSpPr>
        <p:spPr>
          <a:xfrm>
            <a:off x="572493" y="1681544"/>
            <a:ext cx="10972800" cy="18288"/>
          </a:xfrm>
          <a:custGeom>
            <a:avLst/>
            <a:gdLst/>
            <a:ahLst/>
            <a:cxnLst/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901"/>
            </a:schemeClr>
          </a:solidFill>
          <a:ln w="44450" cap="rnd" cmpd="sng">
            <a:solidFill>
              <a:schemeClr val="accent2">
                <a:alpha val="7490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8" name="Google Shape;388;p59"/>
          <p:cNvGrpSpPr/>
          <p:nvPr/>
        </p:nvGrpSpPr>
        <p:grpSpPr>
          <a:xfrm>
            <a:off x="572493" y="2126781"/>
            <a:ext cx="6713552" cy="4008241"/>
            <a:chOff x="0" y="55465"/>
            <a:chExt cx="6713552" cy="4008241"/>
          </a:xfrm>
        </p:grpSpPr>
        <p:sp>
          <p:nvSpPr>
            <p:cNvPr id="389" name="Google Shape;389;p59"/>
            <p:cNvSpPr/>
            <p:nvPr/>
          </p:nvSpPr>
          <p:spPr>
            <a:xfrm>
              <a:off x="0" y="55465"/>
              <a:ext cx="6713552" cy="4446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9"/>
            <p:cNvSpPr txBox="1"/>
            <p:nvPr/>
          </p:nvSpPr>
          <p:spPr>
            <a:xfrm>
              <a:off x="21704" y="77169"/>
              <a:ext cx="6670144" cy="401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Posting on social media sites</a:t>
              </a: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59"/>
            <p:cNvSpPr/>
            <p:nvPr/>
          </p:nvSpPr>
          <p:spPr>
            <a:xfrm>
              <a:off x="0" y="500066"/>
              <a:ext cx="6713552" cy="727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9"/>
            <p:cNvSpPr txBox="1"/>
            <p:nvPr/>
          </p:nvSpPr>
          <p:spPr>
            <a:xfrm>
              <a:off x="0" y="500066"/>
              <a:ext cx="6713552" cy="727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150" tIns="24125" rIns="135125" bIns="2412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 Door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Facebook groups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Institutional pages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59"/>
            <p:cNvSpPr/>
            <p:nvPr/>
          </p:nvSpPr>
          <p:spPr>
            <a:xfrm>
              <a:off x="0" y="1227671"/>
              <a:ext cx="6713552" cy="444600"/>
            </a:xfrm>
            <a:prstGeom prst="roundRect">
              <a:avLst>
                <a:gd name="adj" fmla="val 16667"/>
              </a:avLst>
            </a:prstGeom>
            <a:solidFill>
              <a:srgbClr val="76989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9"/>
            <p:cNvSpPr txBox="1"/>
            <p:nvPr/>
          </p:nvSpPr>
          <p:spPr>
            <a:xfrm>
              <a:off x="21704" y="1249375"/>
              <a:ext cx="6670144" cy="401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leverage existing community relationships at your site</a:t>
              </a: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59"/>
            <p:cNvSpPr/>
            <p:nvPr/>
          </p:nvSpPr>
          <p:spPr>
            <a:xfrm>
              <a:off x="0" y="1672271"/>
              <a:ext cx="6713552" cy="49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9"/>
            <p:cNvSpPr txBox="1"/>
            <p:nvPr/>
          </p:nvSpPr>
          <p:spPr>
            <a:xfrm>
              <a:off x="0" y="1672271"/>
              <a:ext cx="6713552" cy="49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150" tIns="24125" rIns="135125" bIns="2412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Research Community Advisory Boards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Patient advocacy groups 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9"/>
            <p:cNvSpPr/>
            <p:nvPr/>
          </p:nvSpPr>
          <p:spPr>
            <a:xfrm>
              <a:off x="0" y="2163896"/>
              <a:ext cx="6713552" cy="444600"/>
            </a:xfrm>
            <a:prstGeom prst="roundRect">
              <a:avLst>
                <a:gd name="adj" fmla="val 16667"/>
              </a:avLst>
            </a:prstGeom>
            <a:solidFill>
              <a:srgbClr val="6E808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9"/>
            <p:cNvSpPr txBox="1"/>
            <p:nvPr/>
          </p:nvSpPr>
          <p:spPr>
            <a:xfrm>
              <a:off x="21704" y="2185600"/>
              <a:ext cx="6670144" cy="401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Contact community groups</a:t>
              </a: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59"/>
            <p:cNvSpPr/>
            <p:nvPr/>
          </p:nvSpPr>
          <p:spPr>
            <a:xfrm>
              <a:off x="0" y="2608496"/>
              <a:ext cx="6713552" cy="1455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9"/>
            <p:cNvSpPr txBox="1"/>
            <p:nvPr/>
          </p:nvSpPr>
          <p:spPr>
            <a:xfrm>
              <a:off x="0" y="2608496"/>
              <a:ext cx="6713552" cy="1455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150" tIns="24125" rIns="135125" bIns="2412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Elected officials / city council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Religious leaders</a:t>
              </a:r>
              <a:r>
                <a:rPr lang="en-US" sz="1500"/>
                <a:t> and groups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PTAs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Retirement and neighborhood communities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Community resource organizations 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Local epilepsy support groups and/or foundation chapters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 descr="Crowd of people on a street">
            <a:extLst>
              <a:ext uri="{FF2B5EF4-FFF2-40B4-BE49-F238E27FC236}">
                <a16:creationId xmlns:a16="http://schemas.microsoft.com/office/drawing/2014/main" id="{CEFF8C32-C508-2AA4-1D15-BB53CC107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980" y="2759103"/>
            <a:ext cx="4249037" cy="2832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ad34e5c0e1_1_0"/>
          <p:cNvSpPr/>
          <p:nvPr/>
        </p:nvSpPr>
        <p:spPr>
          <a:xfrm>
            <a:off x="0" y="1"/>
            <a:ext cx="121917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g3ad34e5c0e1_1_0"/>
          <p:cNvSpPr/>
          <p:nvPr/>
        </p:nvSpPr>
        <p:spPr>
          <a:xfrm>
            <a:off x="305" y="0"/>
            <a:ext cx="121917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3ad34e5c0e1_1_0"/>
          <p:cNvSpPr/>
          <p:nvPr/>
        </p:nvSpPr>
        <p:spPr>
          <a:xfrm>
            <a:off x="1496934" y="3984"/>
            <a:ext cx="9376632" cy="6858000"/>
          </a:xfrm>
          <a:custGeom>
            <a:avLst/>
            <a:gdLst/>
            <a:ahLst/>
            <a:cxnLst/>
            <a:rect l="l" t="t" r="r" b="b"/>
            <a:pathLst>
              <a:path w="9376632" h="6858000" extrusionOk="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>
            <a:gsLst>
              <a:gs pos="0">
                <a:srgbClr val="6F8183">
                  <a:alpha val="20000"/>
                </a:srgbClr>
              </a:gs>
              <a:gs pos="16000">
                <a:srgbClr val="6F8183">
                  <a:alpha val="20000"/>
                </a:srgbClr>
              </a:gs>
              <a:gs pos="85000">
                <a:srgbClr val="AD84C6">
                  <a:alpha val="40000"/>
                </a:srgbClr>
              </a:gs>
              <a:gs pos="100000">
                <a:srgbClr val="AD84C6">
                  <a:alpha val="40000"/>
                </a:srgbClr>
              </a:gs>
            </a:gsLst>
            <a:lin ang="12000143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8" name="Google Shape;408;g3ad34e5c0e1_1_0"/>
          <p:cNvGrpSpPr/>
          <p:nvPr/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409" name="Google Shape;409;g3ad34e5c0e1_1_0"/>
            <p:cNvSpPr/>
            <p:nvPr/>
          </p:nvSpPr>
          <p:spPr>
            <a:xfrm>
              <a:off x="1560551" y="36937"/>
              <a:ext cx="9313016" cy="6858000"/>
            </a:xfrm>
            <a:custGeom>
              <a:avLst/>
              <a:gdLst/>
              <a:ahLst/>
              <a:cxnLst/>
              <a:rect l="l" t="t" r="r" b="b"/>
              <a:pathLst>
                <a:path w="9313016" h="6858000" extrusionOk="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lt1">
                <a:alpha val="2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g3ad34e5c0e1_1_0"/>
            <p:cNvSpPr/>
            <p:nvPr/>
          </p:nvSpPr>
          <p:spPr>
            <a:xfrm>
              <a:off x="1659468" y="36937"/>
              <a:ext cx="9065550" cy="6858000"/>
            </a:xfrm>
            <a:custGeom>
              <a:avLst/>
              <a:gdLst/>
              <a:ahLst/>
              <a:cxnLst/>
              <a:rect l="l" t="t" r="r" b="b"/>
              <a:pathLst>
                <a:path w="9065550" h="6858000" extrusionOk="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lt1">
                <a:alpha val="2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g3ad34e5c0e1_1_0"/>
            <p:cNvSpPr/>
            <p:nvPr/>
          </p:nvSpPr>
          <p:spPr>
            <a:xfrm>
              <a:off x="1648217" y="36937"/>
              <a:ext cx="9088051" cy="6858000"/>
            </a:xfrm>
            <a:custGeom>
              <a:avLst/>
              <a:gdLst/>
              <a:ahLst/>
              <a:cxnLst/>
              <a:rect l="l" t="t" r="r" b="b"/>
              <a:pathLst>
                <a:path w="9088051" h="6858000" extrusionOk="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lt1">
                <a:alpha val="2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g3ad34e5c0e1_1_0"/>
            <p:cNvSpPr/>
            <p:nvPr/>
          </p:nvSpPr>
          <p:spPr>
            <a:xfrm>
              <a:off x="1629061" y="36937"/>
              <a:ext cx="9107210" cy="6858000"/>
            </a:xfrm>
            <a:custGeom>
              <a:avLst/>
              <a:gdLst/>
              <a:ahLst/>
              <a:cxnLst/>
              <a:rect l="l" t="t" r="r" b="b"/>
              <a:pathLst>
                <a:path w="9107210" h="6858000" extrusionOk="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lt1">
                <a:alpha val="2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g3ad34e5c0e1_1_0"/>
            <p:cNvSpPr/>
            <p:nvPr/>
          </p:nvSpPr>
          <p:spPr>
            <a:xfrm>
              <a:off x="1318434" y="36937"/>
              <a:ext cx="9747620" cy="6858000"/>
            </a:xfrm>
            <a:custGeom>
              <a:avLst/>
              <a:gdLst/>
              <a:ahLst/>
              <a:cxnLst/>
              <a:rect l="l" t="t" r="r" b="b"/>
              <a:pathLst>
                <a:path w="9747620" h="6858000" extrusionOk="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lt1">
                <a:alpha val="2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g3ad34e5c0e1_1_0"/>
            <p:cNvSpPr/>
            <p:nvPr/>
          </p:nvSpPr>
          <p:spPr>
            <a:xfrm>
              <a:off x="1308320" y="36937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g3ad34e5c0e1_1_0"/>
            <p:cNvSpPr/>
            <p:nvPr/>
          </p:nvSpPr>
          <p:spPr>
            <a:xfrm>
              <a:off x="1303402" y="36937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" name="Google Shape;416;g3ad34e5c0e1_1_0"/>
          <p:cNvSpPr txBox="1">
            <a:spLocks noGrp="1"/>
          </p:cNvSpPr>
          <p:nvPr>
            <p:ph type="ctrTitle"/>
          </p:nvPr>
        </p:nvSpPr>
        <p:spPr>
          <a:xfrm>
            <a:off x="3502506" y="2170177"/>
            <a:ext cx="5186700" cy="23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US" sz="5200">
                <a:latin typeface="Arial"/>
                <a:ea typeface="Arial"/>
                <a:cs typeface="Arial"/>
                <a:sym typeface="Arial"/>
              </a:rPr>
              <a:t>Data Coordinating Center (DCC)</a:t>
            </a:r>
            <a:endParaRPr/>
          </a:p>
        </p:txBody>
      </p:sp>
      <p:grpSp>
        <p:nvGrpSpPr>
          <p:cNvPr id="417" name="Google Shape;417;g3ad34e5c0e1_1_0"/>
          <p:cNvGrpSpPr/>
          <p:nvPr/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418" name="Google Shape;418;g3ad34e5c0e1_1_0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/>
              <a:ahLst/>
              <a:cxnLst/>
              <a:rect l="l" t="t" r="r" b="b"/>
              <a:pathLst>
                <a:path w="2514948" h="2170178" extrusionOk="0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6F8183">
                    <a:alpha val="9803"/>
                  </a:srgbClr>
                </a:gs>
                <a:gs pos="85000">
                  <a:srgbClr val="AD84C6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g3ad34e5c0e1_1_0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/>
              <a:ahLst/>
              <a:cxnLst/>
              <a:rect l="l" t="t" r="r" b="b"/>
              <a:pathLst>
                <a:path w="2493062" h="1947896" extrusionOk="0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6F8183">
                    <a:alpha val="9803"/>
                  </a:srgbClr>
                </a:gs>
                <a:gs pos="85000">
                  <a:srgbClr val="AD84C6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g3ad34e5c0e1_1_0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/>
              <a:ahLst/>
              <a:cxnLst/>
              <a:rect l="l" t="t" r="r" b="b"/>
              <a:pathLst>
                <a:path w="2501089" h="1972702" extrusionOk="0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6F8183">
                    <a:alpha val="9803"/>
                  </a:srgbClr>
                </a:gs>
                <a:gs pos="85000">
                  <a:srgbClr val="AD84C6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g3ad34e5c0e1_1_0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/>
              <a:ahLst/>
              <a:cxnLst/>
              <a:rect l="l" t="t" r="r" b="b"/>
              <a:pathLst>
                <a:path w="2491105" h="1943661" extrusionOk="0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6F8183">
                    <a:alpha val="9803"/>
                  </a:srgbClr>
                </a:gs>
                <a:gs pos="85000">
                  <a:srgbClr val="AD84C6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g3ad34e5c0e1_1_0"/>
          <p:cNvGrpSpPr/>
          <p:nvPr/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423" name="Google Shape;423;g3ad34e5c0e1_1_0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/>
              <a:ahLst/>
              <a:cxnLst/>
              <a:rect l="l" t="t" r="r" b="b"/>
              <a:pathLst>
                <a:path w="2514948" h="2170178" extrusionOk="0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6F8183">
                    <a:alpha val="9803"/>
                  </a:srgbClr>
                </a:gs>
                <a:gs pos="85000">
                  <a:srgbClr val="AD84C6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g3ad34e5c0e1_1_0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/>
              <a:ahLst/>
              <a:cxnLst/>
              <a:rect l="l" t="t" r="r" b="b"/>
              <a:pathLst>
                <a:path w="2493062" h="1947896" extrusionOk="0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6F8183">
                    <a:alpha val="9803"/>
                  </a:srgbClr>
                </a:gs>
                <a:gs pos="85000">
                  <a:srgbClr val="AD84C6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g3ad34e5c0e1_1_0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/>
              <a:ahLst/>
              <a:cxnLst/>
              <a:rect l="l" t="t" r="r" b="b"/>
              <a:pathLst>
                <a:path w="2501089" h="1972702" extrusionOk="0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6F8183">
                    <a:alpha val="9803"/>
                  </a:srgbClr>
                </a:gs>
                <a:gs pos="85000">
                  <a:srgbClr val="AD84C6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g3ad34e5c0e1_1_0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/>
              <a:ahLst/>
              <a:cxnLst/>
              <a:rect l="l" t="t" r="r" b="b"/>
              <a:pathLst>
                <a:path w="2491105" h="1943661" extrusionOk="0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6F8183">
                    <a:alpha val="9803"/>
                  </a:srgbClr>
                </a:gs>
                <a:gs pos="85000">
                  <a:srgbClr val="AD84C6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ad34e5c0e1_1_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WebDCU Access</a:t>
            </a:r>
            <a:endParaRPr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g3ad34e5c0e1_1_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3432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-"/>
            </a:pPr>
            <a:r>
              <a:rPr lang="en-US"/>
              <a:t>Permissions coming soon based on eDOA: we will send out an email to all Site PIs and PSCs when access is granted.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3432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-"/>
            </a:pPr>
            <a:r>
              <a:rPr lang="en-US" b="1"/>
              <a:t>If you already have a WebDCUv1 account:</a:t>
            </a:r>
            <a:r>
              <a:rPr lang="en-US"/>
              <a:t> log into WebDCUv2 with your v1 username and password. If this does not work, select the Forgot Password? button and set your password. *WebDCUv1 and WebDCUv2 passwords are independent once you set them.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3432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-"/>
            </a:pPr>
            <a:r>
              <a:rPr lang="en-US" b="1"/>
              <a:t>If you do not have a WebDCUv1 account:</a:t>
            </a:r>
            <a:r>
              <a:rPr lang="en-US"/>
              <a:t> you will receive an email from the DCC with your username and temporary password.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ad34e5c0e1_1_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WebDCU</a:t>
            </a:r>
            <a:endParaRPr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g3ad34e5c0e1_1_3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 dirty="0"/>
              <a:t>KESETT is a live database.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 b="1" dirty="0"/>
              <a:t>Sites CANNOT test in the system.</a:t>
            </a:r>
            <a:endParaRPr b="1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b="1" dirty="0"/>
              <a:t>DO NOT enter test data. </a:t>
            </a:r>
            <a:endParaRPr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ad34e5c0e1_1_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DCC Contacts</a:t>
            </a:r>
            <a:endParaRPr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g3ad34e5c0e1_1_3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Riley Luckmann -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luckmann@musc.edu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Morgan Davie -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daviem@musc.edu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Sara Meyer -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butlers@musc.edu</a:t>
            </a:r>
            <a:r>
              <a:rPr lang="en-US"/>
              <a:t> 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6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6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6"/>
          <p:cNvSpPr/>
          <p:nvPr/>
        </p:nvSpPr>
        <p:spPr>
          <a:xfrm>
            <a:off x="1496934" y="3984"/>
            <a:ext cx="9376632" cy="6858000"/>
          </a:xfrm>
          <a:custGeom>
            <a:avLst/>
            <a:gdLst/>
            <a:ahLst/>
            <a:cxnLst/>
            <a:rect l="l" t="t" r="r" b="b"/>
            <a:pathLst>
              <a:path w="9376632" h="6858000" extrusionOk="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>
            <a:gsLst>
              <a:gs pos="0">
                <a:srgbClr val="6F8183">
                  <a:alpha val="20000"/>
                </a:srgbClr>
              </a:gs>
              <a:gs pos="16000">
                <a:srgbClr val="6F8183">
                  <a:alpha val="20000"/>
                </a:srgbClr>
              </a:gs>
              <a:gs pos="85000">
                <a:srgbClr val="AD84C6">
                  <a:alpha val="40000"/>
                </a:srgbClr>
              </a:gs>
              <a:gs pos="100000">
                <a:srgbClr val="AD84C6">
                  <a:alpha val="40000"/>
                </a:srgbClr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" name="Google Shape;113;p46"/>
          <p:cNvGrpSpPr/>
          <p:nvPr/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14" name="Google Shape;114;p46"/>
            <p:cNvSpPr/>
            <p:nvPr/>
          </p:nvSpPr>
          <p:spPr>
            <a:xfrm>
              <a:off x="1560551" y="36937"/>
              <a:ext cx="9313016" cy="6858000"/>
            </a:xfrm>
            <a:custGeom>
              <a:avLst/>
              <a:gdLst/>
              <a:ahLst/>
              <a:cxnLst/>
              <a:rect l="l" t="t" r="r" b="b"/>
              <a:pathLst>
                <a:path w="9313016" h="6858000" extrusionOk="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6"/>
            <p:cNvSpPr/>
            <p:nvPr/>
          </p:nvSpPr>
          <p:spPr>
            <a:xfrm>
              <a:off x="1659468" y="36937"/>
              <a:ext cx="9065550" cy="6858000"/>
            </a:xfrm>
            <a:custGeom>
              <a:avLst/>
              <a:gdLst/>
              <a:ahLst/>
              <a:cxnLst/>
              <a:rect l="l" t="t" r="r" b="b"/>
              <a:pathLst>
                <a:path w="9065550" h="6858000" extrusionOk="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6"/>
            <p:cNvSpPr/>
            <p:nvPr/>
          </p:nvSpPr>
          <p:spPr>
            <a:xfrm>
              <a:off x="1648217" y="36937"/>
              <a:ext cx="9088051" cy="6858000"/>
            </a:xfrm>
            <a:custGeom>
              <a:avLst/>
              <a:gdLst/>
              <a:ahLst/>
              <a:cxnLst/>
              <a:rect l="l" t="t" r="r" b="b"/>
              <a:pathLst>
                <a:path w="9088051" h="6858000" extrusionOk="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6"/>
            <p:cNvSpPr/>
            <p:nvPr/>
          </p:nvSpPr>
          <p:spPr>
            <a:xfrm>
              <a:off x="1629061" y="36937"/>
              <a:ext cx="9107210" cy="6858000"/>
            </a:xfrm>
            <a:custGeom>
              <a:avLst/>
              <a:gdLst/>
              <a:ahLst/>
              <a:cxnLst/>
              <a:rect l="l" t="t" r="r" b="b"/>
              <a:pathLst>
                <a:path w="9107210" h="6858000" extrusionOk="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6"/>
            <p:cNvSpPr/>
            <p:nvPr/>
          </p:nvSpPr>
          <p:spPr>
            <a:xfrm>
              <a:off x="1318434" y="36937"/>
              <a:ext cx="9747620" cy="6858000"/>
            </a:xfrm>
            <a:custGeom>
              <a:avLst/>
              <a:gdLst/>
              <a:ahLst/>
              <a:cxnLst/>
              <a:rect l="l" t="t" r="r" b="b"/>
              <a:pathLst>
                <a:path w="9747620" h="6858000" extrusionOk="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6"/>
            <p:cNvSpPr/>
            <p:nvPr/>
          </p:nvSpPr>
          <p:spPr>
            <a:xfrm>
              <a:off x="1308320" y="36937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6"/>
            <p:cNvSpPr/>
            <p:nvPr/>
          </p:nvSpPr>
          <p:spPr>
            <a:xfrm>
              <a:off x="1303402" y="36937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46"/>
          <p:cNvSpPr txBox="1">
            <a:spLocks noGrp="1"/>
          </p:cNvSpPr>
          <p:nvPr>
            <p:ph type="ctrTitle"/>
          </p:nvPr>
        </p:nvSpPr>
        <p:spPr>
          <a:xfrm>
            <a:off x="3502731" y="1542402"/>
            <a:ext cx="5186842" cy="2387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US" sz="5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Site Readiness</a:t>
            </a:r>
            <a:endParaRPr/>
          </a:p>
        </p:txBody>
      </p:sp>
      <p:grpSp>
        <p:nvGrpSpPr>
          <p:cNvPr id="122" name="Google Shape;122;p46"/>
          <p:cNvGrpSpPr/>
          <p:nvPr/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123" name="Google Shape;123;p46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/>
              <a:ahLst/>
              <a:cxnLst/>
              <a:rect l="l" t="t" r="r" b="b"/>
              <a:pathLst>
                <a:path w="2514948" h="2170178" extrusionOk="0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6F8183">
                    <a:alpha val="9803"/>
                  </a:srgbClr>
                </a:gs>
                <a:gs pos="85000">
                  <a:srgbClr val="AD84C6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6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/>
              <a:ahLst/>
              <a:cxnLst/>
              <a:rect l="l" t="t" r="r" b="b"/>
              <a:pathLst>
                <a:path w="2493062" h="1947896" extrusionOk="0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6F8183">
                    <a:alpha val="9803"/>
                  </a:srgbClr>
                </a:gs>
                <a:gs pos="85000">
                  <a:srgbClr val="AD84C6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6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/>
              <a:ahLst/>
              <a:cxnLst/>
              <a:rect l="l" t="t" r="r" b="b"/>
              <a:pathLst>
                <a:path w="2501089" h="1972702" extrusionOk="0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6F8183">
                    <a:alpha val="9803"/>
                  </a:srgbClr>
                </a:gs>
                <a:gs pos="85000">
                  <a:srgbClr val="AD84C6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6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/>
              <a:ahLst/>
              <a:cxnLst/>
              <a:rect l="l" t="t" r="r" b="b"/>
              <a:pathLst>
                <a:path w="2491105" h="1943661" extrusionOk="0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6F8183">
                    <a:alpha val="9803"/>
                  </a:srgbClr>
                </a:gs>
                <a:gs pos="85000">
                  <a:srgbClr val="AD84C6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27;p46"/>
          <p:cNvGrpSpPr/>
          <p:nvPr/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128" name="Google Shape;128;p46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/>
              <a:ahLst/>
              <a:cxnLst/>
              <a:rect l="l" t="t" r="r" b="b"/>
              <a:pathLst>
                <a:path w="2514948" h="2170178" extrusionOk="0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6F8183">
                    <a:alpha val="9803"/>
                  </a:srgbClr>
                </a:gs>
                <a:gs pos="85000">
                  <a:srgbClr val="AD84C6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6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/>
              <a:ahLst/>
              <a:cxnLst/>
              <a:rect l="l" t="t" r="r" b="b"/>
              <a:pathLst>
                <a:path w="2493062" h="1947896" extrusionOk="0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6F8183">
                    <a:alpha val="9803"/>
                  </a:srgbClr>
                </a:gs>
                <a:gs pos="85000">
                  <a:srgbClr val="AD84C6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6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/>
              <a:ahLst/>
              <a:cxnLst/>
              <a:rect l="l" t="t" r="r" b="b"/>
              <a:pathLst>
                <a:path w="2501089" h="1972702" extrusionOk="0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6F8183">
                    <a:alpha val="9803"/>
                  </a:srgbClr>
                </a:gs>
                <a:gs pos="85000">
                  <a:srgbClr val="AD84C6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6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/>
              <a:ahLst/>
              <a:cxnLst/>
              <a:rect l="l" t="t" r="r" b="b"/>
              <a:pathLst>
                <a:path w="2491105" h="1943661" extrusionOk="0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6F8183">
                    <a:alpha val="9803"/>
                  </a:srgbClr>
                </a:gs>
                <a:gs pos="85000">
                  <a:srgbClr val="AD84C6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WebDCU Readiness</a:t>
            </a:r>
            <a:endParaRPr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3"/>
          <p:cNvGrpSpPr/>
          <p:nvPr/>
        </p:nvGrpSpPr>
        <p:grpSpPr>
          <a:xfrm>
            <a:off x="745617" y="1472287"/>
            <a:ext cx="10719816" cy="4631040"/>
            <a:chOff x="0" y="53062"/>
            <a:chExt cx="10719816" cy="4631040"/>
          </a:xfrm>
        </p:grpSpPr>
        <p:sp>
          <p:nvSpPr>
            <p:cNvPr id="138" name="Google Shape;138;p3"/>
            <p:cNvSpPr/>
            <p:nvPr/>
          </p:nvSpPr>
          <p:spPr>
            <a:xfrm>
              <a:off x="0" y="289222"/>
              <a:ext cx="10719816" cy="4032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9050" cap="flat" cmpd="sng">
              <a:solidFill>
                <a:srgbClr val="AB84C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35990" y="53062"/>
              <a:ext cx="7503871" cy="472320"/>
            </a:xfrm>
            <a:prstGeom prst="roundRect">
              <a:avLst>
                <a:gd name="adj" fmla="val 16667"/>
              </a:avLst>
            </a:prstGeom>
            <a:solidFill>
              <a:srgbClr val="AB84C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 txBox="1"/>
            <p:nvPr/>
          </p:nvSpPr>
          <p:spPr>
            <a:xfrm>
              <a:off x="559047" y="76119"/>
              <a:ext cx="7457757" cy="426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3625" tIns="0" rIns="2836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Work on uploading regulatory documents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0" y="1014982"/>
              <a:ext cx="10719816" cy="4032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9050" cap="flat" cmpd="sng">
              <a:solidFill>
                <a:srgbClr val="AB84C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5990" y="778822"/>
              <a:ext cx="7503871" cy="472320"/>
            </a:xfrm>
            <a:prstGeom prst="roundRect">
              <a:avLst>
                <a:gd name="adj" fmla="val 16667"/>
              </a:avLst>
            </a:prstGeom>
            <a:solidFill>
              <a:srgbClr val="AB84C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 txBox="1"/>
            <p:nvPr/>
          </p:nvSpPr>
          <p:spPr>
            <a:xfrm>
              <a:off x="559047" y="801879"/>
              <a:ext cx="7457757" cy="426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3625" tIns="0" rIns="2836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Site Addresses in WebDCUv2 - </a:t>
              </a:r>
              <a:r>
                <a:rPr lang="en-US" sz="1600" b="0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Site management &gt; Site Address</a:t>
              </a: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0" y="1740742"/>
              <a:ext cx="10719816" cy="4032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9050" cap="flat" cmpd="sng">
              <a:solidFill>
                <a:srgbClr val="AB84C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35990" y="1504582"/>
              <a:ext cx="7503871" cy="472320"/>
            </a:xfrm>
            <a:prstGeom prst="roundRect">
              <a:avLst>
                <a:gd name="adj" fmla="val 16667"/>
              </a:avLst>
            </a:prstGeom>
            <a:solidFill>
              <a:srgbClr val="AB84C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 txBox="1"/>
            <p:nvPr/>
          </p:nvSpPr>
          <p:spPr>
            <a:xfrm>
              <a:off x="559047" y="1527639"/>
              <a:ext cx="7457757" cy="426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3625" tIns="0" rIns="2836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CIRB tables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0" y="2466502"/>
              <a:ext cx="10719816" cy="22176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9050" cap="flat" cmpd="sng">
              <a:solidFill>
                <a:srgbClr val="AB84C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 txBox="1"/>
            <p:nvPr/>
          </p:nvSpPr>
          <p:spPr>
            <a:xfrm>
              <a:off x="0" y="2466502"/>
              <a:ext cx="10719816" cy="22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1975" tIns="333225" rIns="831975" bIns="11377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en-US" sz="16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Protocol</a:t>
              </a: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– Read Protocol, IM video and quiz on the Website &gt; Upload quiz results to WebDCU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en-US" sz="16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Data</a:t>
              </a: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– IM video on the Website &gt; Upload cert to WebDCU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en-US" sz="1600" b="1" i="1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Regulatory</a:t>
              </a: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– IM Video on the Website &gt; Upload cert to WebDCU</a:t>
              </a:r>
              <a:endParaRPr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2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Required for KESETT as WebDCUv2 has some new features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en-US" sz="16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Pharmacy</a:t>
              </a: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– Have pharmacists on the </a:t>
              </a:r>
              <a:r>
                <a:rPr lang="en-US" sz="16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eDOA</a:t>
              </a: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review the pharmacy manual and sign the attestation on the website &gt; Upload attestation to WebDCU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en-US" sz="16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Clinical </a:t>
              </a: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– Attestation by the site PI (protocol signature page) &gt; Upload to WebDCU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35990" y="2230342"/>
              <a:ext cx="7503871" cy="472320"/>
            </a:xfrm>
            <a:prstGeom prst="roundRect">
              <a:avLst>
                <a:gd name="adj" fmla="val 16667"/>
              </a:avLst>
            </a:prstGeom>
            <a:solidFill>
              <a:srgbClr val="AB84C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 txBox="1"/>
            <p:nvPr/>
          </p:nvSpPr>
          <p:spPr>
            <a:xfrm>
              <a:off x="559047" y="2253399"/>
              <a:ext cx="7457757" cy="426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3625" tIns="0" rIns="2836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Training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3"/>
          <p:cNvSpPr/>
          <p:nvPr/>
        </p:nvSpPr>
        <p:spPr>
          <a:xfrm>
            <a:off x="1388745" y="4197922"/>
            <a:ext cx="231648" cy="783110"/>
          </a:xfrm>
          <a:prstGeom prst="leftBracket">
            <a:avLst>
              <a:gd name="adj" fmla="val 8333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678983" y="4327867"/>
            <a:ext cx="7763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Study Team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707"/>
              <a:buFont typeface="Play"/>
              <a:buNone/>
            </a:pPr>
            <a:endParaRPr/>
          </a:p>
        </p:txBody>
      </p:sp>
      <p:sp>
        <p:nvSpPr>
          <p:cNvPr id="158" name="Google Shape;158;p1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62" name="Google Shape;16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600" y="643684"/>
            <a:ext cx="11360800" cy="51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707"/>
              <a:buFont typeface="Play"/>
              <a:buNone/>
            </a:pPr>
            <a:r>
              <a:rPr lang="en-US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Central IRB (CIRB) Tables</a:t>
            </a:r>
            <a:endParaRPr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Steps 1 &amp; 2 in WebDCU v1 &gt; SIREN: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pic>
        <p:nvPicPr>
          <p:cNvPr id="172" name="Google Shape;17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4325" y="2151425"/>
            <a:ext cx="9503351" cy="371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Play"/>
              <a:buNone/>
            </a:pPr>
            <a:r>
              <a:rPr lang="en-US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Central IRB (CIRB) Tables</a:t>
            </a:r>
            <a:endParaRPr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Step 3 in WebDCU v2 &gt; KESETT: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endParaRPr dirty="0"/>
          </a:p>
        </p:txBody>
      </p:sp>
      <p:pic>
        <p:nvPicPr>
          <p:cNvPr id="182" name="Google Shape;182;p12"/>
          <p:cNvPicPr preferRelativeResize="0"/>
          <p:nvPr/>
        </p:nvPicPr>
        <p:blipFill rotWithShape="1">
          <a:blip r:embed="rId3">
            <a:alphaModFix/>
          </a:blip>
          <a:srcRect r="14691"/>
          <a:stretch/>
        </p:blipFill>
        <p:spPr>
          <a:xfrm>
            <a:off x="681500" y="2217350"/>
            <a:ext cx="10747927" cy="333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7"/>
          <p:cNvSpPr txBox="1">
            <a:spLocks noGrp="1"/>
          </p:cNvSpPr>
          <p:nvPr>
            <p:ph type="title"/>
          </p:nvPr>
        </p:nvSpPr>
        <p:spPr>
          <a:xfrm>
            <a:off x="838200" y="32305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IRB Approval Process</a:t>
            </a:r>
            <a:endParaRPr dirty="0">
              <a:solidFill>
                <a:srgbClr val="7030A0"/>
              </a:solidFill>
            </a:endParaRPr>
          </a:p>
        </p:txBody>
      </p:sp>
      <p:grpSp>
        <p:nvGrpSpPr>
          <p:cNvPr id="188" name="Google Shape;188;p47"/>
          <p:cNvGrpSpPr/>
          <p:nvPr/>
        </p:nvGrpSpPr>
        <p:grpSpPr>
          <a:xfrm>
            <a:off x="843462" y="1825625"/>
            <a:ext cx="10505074" cy="4351338"/>
            <a:chOff x="5262" y="0"/>
            <a:chExt cx="10505074" cy="4351338"/>
          </a:xfrm>
        </p:grpSpPr>
        <p:sp>
          <p:nvSpPr>
            <p:cNvPr id="189" name="Google Shape;189;p47"/>
            <p:cNvSpPr/>
            <p:nvPr/>
          </p:nvSpPr>
          <p:spPr>
            <a:xfrm>
              <a:off x="788669" y="0"/>
              <a:ext cx="8938260" cy="435133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2D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7"/>
            <p:cNvSpPr/>
            <p:nvPr/>
          </p:nvSpPr>
          <p:spPr>
            <a:xfrm>
              <a:off x="5262" y="1305401"/>
              <a:ext cx="2531343" cy="1740535"/>
            </a:xfrm>
            <a:prstGeom prst="roundRect">
              <a:avLst>
                <a:gd name="adj" fmla="val 16667"/>
              </a:avLst>
            </a:prstGeom>
            <a:solidFill>
              <a:srgbClr val="AB84C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7"/>
            <p:cNvSpPr txBox="1"/>
            <p:nvPr/>
          </p:nvSpPr>
          <p:spPr>
            <a:xfrm>
              <a:off x="90228" y="1390367"/>
              <a:ext cx="2361411" cy="1570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CIRB Protocol Approval 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7"/>
            <p:cNvSpPr/>
            <p:nvPr/>
          </p:nvSpPr>
          <p:spPr>
            <a:xfrm>
              <a:off x="2663173" y="1305401"/>
              <a:ext cx="2531343" cy="1740535"/>
            </a:xfrm>
            <a:prstGeom prst="roundRect">
              <a:avLst>
                <a:gd name="adj" fmla="val 16667"/>
              </a:avLst>
            </a:prstGeom>
            <a:solidFill>
              <a:srgbClr val="AB84C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7"/>
            <p:cNvSpPr txBox="1"/>
            <p:nvPr/>
          </p:nvSpPr>
          <p:spPr>
            <a:xfrm>
              <a:off x="2748139" y="1390367"/>
              <a:ext cx="2361411" cy="1570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Local IRB Ceding Acknowledge 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7"/>
            <p:cNvSpPr/>
            <p:nvPr/>
          </p:nvSpPr>
          <p:spPr>
            <a:xfrm>
              <a:off x="5321083" y="1305401"/>
              <a:ext cx="2531343" cy="1740535"/>
            </a:xfrm>
            <a:prstGeom prst="roundRect">
              <a:avLst>
                <a:gd name="adj" fmla="val 16667"/>
              </a:avLst>
            </a:prstGeom>
            <a:solidFill>
              <a:srgbClr val="AB84C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7"/>
            <p:cNvSpPr txBox="1"/>
            <p:nvPr/>
          </p:nvSpPr>
          <p:spPr>
            <a:xfrm>
              <a:off x="5406049" y="1390367"/>
              <a:ext cx="2361411" cy="1570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CIRB Site Approval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7"/>
            <p:cNvSpPr/>
            <p:nvPr/>
          </p:nvSpPr>
          <p:spPr>
            <a:xfrm>
              <a:off x="7978993" y="1305401"/>
              <a:ext cx="2531343" cy="1740535"/>
            </a:xfrm>
            <a:prstGeom prst="roundRect">
              <a:avLst>
                <a:gd name="adj" fmla="val 16667"/>
              </a:avLst>
            </a:prstGeom>
            <a:solidFill>
              <a:srgbClr val="AB84C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7"/>
            <p:cNvSpPr txBox="1"/>
            <p:nvPr/>
          </p:nvSpPr>
          <p:spPr>
            <a:xfrm>
              <a:off x="8063959" y="1390367"/>
              <a:ext cx="2361411" cy="1570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Return </a:t>
              </a:r>
              <a:r>
                <a:rPr lang="en-US" sz="2800">
                  <a:solidFill>
                    <a:schemeClr val="lt1"/>
                  </a:solidFill>
                </a:rPr>
                <a:t>Site CIRB Documents</a:t>
              </a: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to Local IRB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47"/>
          <p:cNvSpPr/>
          <p:nvPr/>
        </p:nvSpPr>
        <p:spPr>
          <a:xfrm>
            <a:off x="2514600" y="1576388"/>
            <a:ext cx="1838325" cy="1090612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93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Site s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ubmits local ICF language to CCC</a:t>
            </a:r>
            <a:endParaRPr/>
          </a:p>
        </p:txBody>
      </p:sp>
      <p:cxnSp>
        <p:nvCxnSpPr>
          <p:cNvPr id="199" name="Google Shape;199;p47"/>
          <p:cNvCxnSpPr>
            <a:stCxn id="198" idx="4"/>
          </p:cNvCxnSpPr>
          <p:nvPr/>
        </p:nvCxnSpPr>
        <p:spPr>
          <a:xfrm>
            <a:off x="3433763" y="2667000"/>
            <a:ext cx="0" cy="5907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00" name="Google Shape;200;p47"/>
          <p:cNvSpPr/>
          <p:nvPr/>
        </p:nvSpPr>
        <p:spPr>
          <a:xfrm>
            <a:off x="4669749" y="5378450"/>
            <a:ext cx="1922100" cy="10905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93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Site c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ompletes initial site submission form</a:t>
            </a:r>
            <a:endParaRPr/>
          </a:p>
        </p:txBody>
      </p:sp>
      <p:cxnSp>
        <p:nvCxnSpPr>
          <p:cNvPr id="201" name="Google Shape;201;p47"/>
          <p:cNvCxnSpPr/>
          <p:nvPr/>
        </p:nvCxnSpPr>
        <p:spPr>
          <a:xfrm rot="10800000" flipH="1">
            <a:off x="5630799" y="4827350"/>
            <a:ext cx="420000" cy="6333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02" name="Google Shape;202;p47"/>
          <p:cNvSpPr/>
          <p:nvPr/>
        </p:nvSpPr>
        <p:spPr>
          <a:xfrm>
            <a:off x="7839075" y="1576388"/>
            <a:ext cx="1838325" cy="1090612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93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Site information added to local ICFs</a:t>
            </a:r>
            <a:endParaRPr/>
          </a:p>
        </p:txBody>
      </p:sp>
      <p:cxnSp>
        <p:nvCxnSpPr>
          <p:cNvPr id="203" name="Google Shape;203;p47"/>
          <p:cNvCxnSpPr>
            <a:stCxn id="202" idx="4"/>
          </p:cNvCxnSpPr>
          <p:nvPr/>
        </p:nvCxnSpPr>
        <p:spPr>
          <a:xfrm>
            <a:off x="8758238" y="2667000"/>
            <a:ext cx="4800" cy="5907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04" name="Google Shape;204;p47"/>
          <p:cNvSpPr txBox="1"/>
          <p:nvPr/>
        </p:nvSpPr>
        <p:spPr>
          <a:xfrm>
            <a:off x="977900" y="3182475"/>
            <a:ext cx="6270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1"/>
                </a:solidFill>
              </a:rPr>
              <a:t>✅</a:t>
            </a:r>
            <a:endParaRPr sz="3800">
              <a:solidFill>
                <a:schemeClr val="dk1"/>
              </a:solidFill>
            </a:endParaRPr>
          </a:p>
        </p:txBody>
      </p:sp>
      <p:sp>
        <p:nvSpPr>
          <p:cNvPr id="205" name="Google Shape;205;p47"/>
          <p:cNvSpPr/>
          <p:nvPr/>
        </p:nvSpPr>
        <p:spPr>
          <a:xfrm>
            <a:off x="6839100" y="5378450"/>
            <a:ext cx="1611900" cy="10905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493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CCC submits site application to CIRB</a:t>
            </a:r>
            <a:endParaRPr/>
          </a:p>
        </p:txBody>
      </p:sp>
      <p:cxnSp>
        <p:nvCxnSpPr>
          <p:cNvPr id="206" name="Google Shape;206;p47"/>
          <p:cNvCxnSpPr>
            <a:stCxn id="205" idx="1"/>
          </p:cNvCxnSpPr>
          <p:nvPr/>
        </p:nvCxnSpPr>
        <p:spPr>
          <a:xfrm rot="10800000">
            <a:off x="6174857" y="4849950"/>
            <a:ext cx="900300" cy="688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Preparing for CIRB Submission</a:t>
            </a:r>
            <a:endParaRPr dirty="0">
              <a:solidFill>
                <a:srgbClr val="7030A0"/>
              </a:solidFill>
            </a:endParaRPr>
          </a:p>
        </p:txBody>
      </p:sp>
      <p:grpSp>
        <p:nvGrpSpPr>
          <p:cNvPr id="212" name="Google Shape;212;p48"/>
          <p:cNvGrpSpPr/>
          <p:nvPr/>
        </p:nvGrpSpPr>
        <p:grpSpPr>
          <a:xfrm>
            <a:off x="847442" y="3172574"/>
            <a:ext cx="10497114" cy="1657439"/>
            <a:chOff x="9242" y="1346949"/>
            <a:chExt cx="10497114" cy="1657439"/>
          </a:xfrm>
        </p:grpSpPr>
        <p:sp>
          <p:nvSpPr>
            <p:cNvPr id="213" name="Google Shape;213;p48"/>
            <p:cNvSpPr/>
            <p:nvPr/>
          </p:nvSpPr>
          <p:spPr>
            <a:xfrm>
              <a:off x="9242" y="1346949"/>
              <a:ext cx="2762398" cy="1657439"/>
            </a:xfrm>
            <a:prstGeom prst="roundRect">
              <a:avLst>
                <a:gd name="adj" fmla="val 10000"/>
              </a:avLst>
            </a:prstGeom>
            <a:solidFill>
              <a:srgbClr val="AB84C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8"/>
            <p:cNvSpPr txBox="1"/>
            <p:nvPr/>
          </p:nvSpPr>
          <p:spPr>
            <a:xfrm>
              <a:off x="57787" y="1395494"/>
              <a:ext cx="2665308" cy="1560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4-6 weeks from end of EFIC campaign </a:t>
              </a:r>
              <a:endParaRPr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1" algn="ctr" rtl="0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Clr>
                  <a:srgbClr val="000000"/>
                </a:buClr>
                <a:buSzPts val="1700"/>
              </a:pPr>
              <a:r>
                <a:rPr lang="en-US" sz="1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CCC will send email with remaining tasks </a:t>
              </a:r>
              <a:endParaRPr sz="1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48"/>
            <p:cNvSpPr/>
            <p:nvPr/>
          </p:nvSpPr>
          <p:spPr>
            <a:xfrm>
              <a:off x="3047880" y="1833131"/>
              <a:ext cx="585628" cy="68507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1C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8"/>
            <p:cNvSpPr txBox="1"/>
            <p:nvPr/>
          </p:nvSpPr>
          <p:spPr>
            <a:xfrm>
              <a:off x="3047880" y="1970146"/>
              <a:ext cx="409940" cy="411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48"/>
            <p:cNvSpPr/>
            <p:nvPr/>
          </p:nvSpPr>
          <p:spPr>
            <a:xfrm>
              <a:off x="3876600" y="1346949"/>
              <a:ext cx="2762398" cy="1657439"/>
            </a:xfrm>
            <a:prstGeom prst="roundRect">
              <a:avLst>
                <a:gd name="adj" fmla="val 10000"/>
              </a:avLst>
            </a:prstGeom>
            <a:solidFill>
              <a:srgbClr val="AB84C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8"/>
            <p:cNvSpPr txBox="1"/>
            <p:nvPr/>
          </p:nvSpPr>
          <p:spPr>
            <a:xfrm>
              <a:off x="3925145" y="1395494"/>
              <a:ext cx="2665308" cy="1560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1-2 weeks from end of EFIC campaign </a:t>
              </a:r>
              <a:endParaRPr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1" algn="ctr" rtl="0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Clr>
                  <a:srgbClr val="000000"/>
                </a:buClr>
                <a:buSzPts val="1700"/>
              </a:pPr>
              <a:r>
                <a:rPr lang="en-US" sz="1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Follow-up email with prep for CIRB submission</a:t>
              </a:r>
              <a:endParaRPr sz="1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8"/>
            <p:cNvSpPr/>
            <p:nvPr/>
          </p:nvSpPr>
          <p:spPr>
            <a:xfrm>
              <a:off x="6915239" y="1833131"/>
              <a:ext cx="585628" cy="68507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1C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8"/>
            <p:cNvSpPr txBox="1"/>
            <p:nvPr/>
          </p:nvSpPr>
          <p:spPr>
            <a:xfrm>
              <a:off x="6915239" y="1970146"/>
              <a:ext cx="409940" cy="411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48"/>
            <p:cNvSpPr/>
            <p:nvPr/>
          </p:nvSpPr>
          <p:spPr>
            <a:xfrm>
              <a:off x="7743958" y="1346949"/>
              <a:ext cx="2762398" cy="1657439"/>
            </a:xfrm>
            <a:prstGeom prst="roundRect">
              <a:avLst>
                <a:gd name="adj" fmla="val 10000"/>
              </a:avLst>
            </a:prstGeom>
            <a:solidFill>
              <a:srgbClr val="AB84C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8"/>
            <p:cNvSpPr txBox="1"/>
            <p:nvPr/>
          </p:nvSpPr>
          <p:spPr>
            <a:xfrm>
              <a:off x="7792503" y="1395494"/>
              <a:ext cx="2665308" cy="1560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1-2 weeks from IRB review date </a:t>
              </a:r>
              <a:endParaRPr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1" algn="ctr" rtl="0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Clr>
                  <a:srgbClr val="000000"/>
                </a:buClr>
                <a:buSzPts val="1700"/>
              </a:pPr>
              <a:r>
                <a:rPr lang="en-US" sz="1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Readiness checklist and Readiness call email</a:t>
              </a:r>
              <a:endParaRPr sz="1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1361</Words>
  <Application>Microsoft Office PowerPoint</Application>
  <PresentationFormat>Widescreen</PresentationFormat>
  <Paragraphs>281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Aptos</vt:lpstr>
      <vt:lpstr>Arial</vt:lpstr>
      <vt:lpstr>Aptos Display</vt:lpstr>
      <vt:lpstr>Play</vt:lpstr>
      <vt:lpstr>Office Theme</vt:lpstr>
      <vt:lpstr>KESETT All-Site Call</vt:lpstr>
      <vt:lpstr>House Keeping</vt:lpstr>
      <vt:lpstr>Site Readiness</vt:lpstr>
      <vt:lpstr>WebDCU Readiness</vt:lpstr>
      <vt:lpstr>PowerPoint Presentation</vt:lpstr>
      <vt:lpstr>Central IRB (CIRB) Tables</vt:lpstr>
      <vt:lpstr>Central IRB (CIRB) Tables</vt:lpstr>
      <vt:lpstr>IRB Approval Process</vt:lpstr>
      <vt:lpstr>Preparing for CIRB Submission</vt:lpstr>
      <vt:lpstr>PowerPoint Presentation</vt:lpstr>
      <vt:lpstr>Study Materials &amp; Ceribell Supply</vt:lpstr>
      <vt:lpstr>Study “Kit” Materials: Centrally provided</vt:lpstr>
      <vt:lpstr>Ceribell Supply Logistics</vt:lpstr>
      <vt:lpstr>Ceribell: Headband Inventory &amp; Resupply</vt:lpstr>
      <vt:lpstr>Ceribell Inventory Survey</vt:lpstr>
      <vt:lpstr>EFIC Activities</vt:lpstr>
      <vt:lpstr>PowerPoint Presentation</vt:lpstr>
      <vt:lpstr>EFIC</vt:lpstr>
      <vt:lpstr>Focus Group Invitation</vt:lpstr>
      <vt:lpstr>Focus Group Best Practices</vt:lpstr>
      <vt:lpstr>Focus Group Recruitment</vt:lpstr>
      <vt:lpstr>Focus Group Recruitment</vt:lpstr>
      <vt:lpstr>Data Coordinating Center (DCC)</vt:lpstr>
      <vt:lpstr>WebDCU Access</vt:lpstr>
      <vt:lpstr>WebDCU</vt:lpstr>
      <vt:lpstr>DCC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Cervantes, Vincent</dc:creator>
  <cp:lastModifiedBy>Cervantes, Vincent</cp:lastModifiedBy>
  <cp:revision>3</cp:revision>
  <dcterms:created xsi:type="dcterms:W3CDTF">2025-11-06T21:33:02Z</dcterms:created>
  <dcterms:modified xsi:type="dcterms:W3CDTF">2025-12-05T17:20:19Z</dcterms:modified>
</cp:coreProperties>
</file>