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Lst>
  <p:sldSz cy="6858000" cx="12192000"/>
  <p:notesSz cx="6858000" cy="9144000"/>
  <p:embeddedFontLst>
    <p:embeddedFont>
      <p:font typeface="Play"/>
      <p:regular r:id="rId53"/>
      <p:bold r:id="rId54"/>
    </p:embeddedFont>
    <p:embeddedFont>
      <p:font typeface="Urbanist Medium"/>
      <p:regular r:id="rId55"/>
      <p:bold r:id="rId56"/>
      <p:italic r:id="rId57"/>
      <p:boldItalic r:id="rId58"/>
    </p:embeddedFont>
    <p:embeddedFont>
      <p:font typeface="Urbanist"/>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3" roundtripDataSignature="AMtx7mgWyp3a5E8m5BicTEg2JEITUTtb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Urbanist-boldItalic.fntdata"/><Relationship Id="rId61" Type="http://schemas.openxmlformats.org/officeDocument/2006/relationships/font" Target="fonts/Urbanist-italic.fntdata"/><Relationship Id="rId20" Type="http://schemas.openxmlformats.org/officeDocument/2006/relationships/slide" Target="slides/slide16.xml"/><Relationship Id="rId63"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Urbanist-bold.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font" Target="fonts/Play-regular.fntdata"/><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font" Target="fonts/UrbanistMedium-regular.fntdata"/><Relationship Id="rId10" Type="http://schemas.openxmlformats.org/officeDocument/2006/relationships/slide" Target="slides/slide6.xml"/><Relationship Id="rId54" Type="http://schemas.openxmlformats.org/officeDocument/2006/relationships/font" Target="fonts/Play-bold.fntdata"/><Relationship Id="rId13" Type="http://schemas.openxmlformats.org/officeDocument/2006/relationships/slide" Target="slides/slide9.xml"/><Relationship Id="rId57" Type="http://schemas.openxmlformats.org/officeDocument/2006/relationships/font" Target="fonts/UrbanistMedium-italic.fntdata"/><Relationship Id="rId12" Type="http://schemas.openxmlformats.org/officeDocument/2006/relationships/slide" Target="slides/slide8.xml"/><Relationship Id="rId56" Type="http://schemas.openxmlformats.org/officeDocument/2006/relationships/font" Target="fonts/UrbanistMedium-bold.fntdata"/><Relationship Id="rId15" Type="http://schemas.openxmlformats.org/officeDocument/2006/relationships/slide" Target="slides/slide11.xml"/><Relationship Id="rId59" Type="http://schemas.openxmlformats.org/officeDocument/2006/relationships/font" Target="fonts/Urbanist-regular.fntdata"/><Relationship Id="rId14" Type="http://schemas.openxmlformats.org/officeDocument/2006/relationships/slide" Target="slides/slide10.xml"/><Relationship Id="rId58" Type="http://schemas.openxmlformats.org/officeDocument/2006/relationships/font" Target="fonts/UrbanistMedium-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1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
        <p:nvSpPr>
          <p:cNvPr id="297" name="Google Shape;297;p18:notes"/>
          <p:cNvSpPr txBox="1"/>
          <p:nvPr>
            <p:ph idx="12" type="sldNum"/>
          </p:nvPr>
        </p:nvSpPr>
        <p:spPr>
          <a:xfrm>
            <a:off x="3884613" y="8685213"/>
            <a:ext cx="2971800" cy="4590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rgbClr val="000000"/>
              </a:buClr>
              <a:buSzPts val="1400"/>
              <a:buFont typeface="Arial"/>
              <a:buNone/>
            </a:pPr>
            <a:fld id="{00000000-1234-1234-1234-123412341234}" type="slidenum">
              <a:rPr lang="en-US" sz="1400"/>
              <a:t>‹#›</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
        <p:nvSpPr>
          <p:cNvPr id="303" name="Google Shape;303;p19:notes"/>
          <p:cNvSpPr txBox="1"/>
          <p:nvPr>
            <p:ph idx="12" type="sldNum"/>
          </p:nvPr>
        </p:nvSpPr>
        <p:spPr>
          <a:xfrm>
            <a:off x="3884613" y="8685213"/>
            <a:ext cx="2971800" cy="4590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chemeClr val="dk1"/>
              </a:buClr>
              <a:buSzPts val="1400"/>
              <a:buFont typeface="Arial"/>
              <a:buNone/>
            </a:pPr>
            <a:fld id="{00000000-1234-1234-1234-123412341234}" type="slidenum">
              <a:rPr lang="en-US" sz="1400"/>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2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
        <p:nvSpPr>
          <p:cNvPr id="309" name="Google Shape;309;p20:notes"/>
          <p:cNvSpPr txBox="1"/>
          <p:nvPr>
            <p:ph idx="12" type="sldNum"/>
          </p:nvPr>
        </p:nvSpPr>
        <p:spPr>
          <a:xfrm>
            <a:off x="3884613" y="8685213"/>
            <a:ext cx="2971800" cy="4590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chemeClr val="dk1"/>
              </a:buClr>
              <a:buSzPts val="1400"/>
              <a:buFont typeface="Arial"/>
              <a:buNone/>
            </a:pPr>
            <a:fld id="{00000000-1234-1234-1234-123412341234}" type="slidenum">
              <a:rPr lang="en-US" sz="1400"/>
              <a:t>‹#›</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rPr lang="en-US"/>
              <a:t>Study drug comes in a single vial that contains both levetiracetam and ketamine or placebo.</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US"/>
              <a:t>Purple labeled vials are for children &lt;30 kg, white are for larger children and adults.</a:t>
            </a:r>
            <a:endParaRPr/>
          </a:p>
          <a:p>
            <a:pPr indent="0" lvl="0" marL="0" rtl="0" algn="l">
              <a:spcBef>
                <a:spcPts val="0"/>
              </a:spcBef>
              <a:spcAft>
                <a:spcPts val="0"/>
              </a:spcAft>
              <a:buClr>
                <a:schemeClr val="dk1"/>
              </a:buClr>
              <a:buSzPts val="1200"/>
              <a:buFont typeface="Arial"/>
              <a:buNone/>
            </a:pPr>
            <a:r>
              <a:rPr lang="en-US"/>
              <a:t>All vials contain the same concentrations of study drug.  Only difference is the vial fill volume - purple has 35 cc, white has 90 cc.  The purpose of the tiers is to minimize the risk of accidental overdose.</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US"/>
              <a:t>Best practice is to keep drug in the resuscitation bay omnicell or pyxis.  Storage in a nearby ED pharmacy may be acceptable if it doesn’t cause delay.  Storage in investigational pharmacy is unacceptable because of risk of delay.</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US"/>
              <a:t>Resuscitation areas treating kids and adults will receive one pre-randomized vial for each tier.  Resuscitation areas treating only adults will receive one white tier pre-randomized vial.</a:t>
            </a:r>
            <a:endParaRPr/>
          </a:p>
          <a:p>
            <a:pPr indent="0" lvl="0" marL="0" rtl="0" algn="l">
              <a:spcBef>
                <a:spcPts val="0"/>
              </a:spcBef>
              <a:spcAft>
                <a:spcPts val="0"/>
              </a:spcAft>
              <a:buClr>
                <a:schemeClr val="dk1"/>
              </a:buClr>
              <a:buSzPts val="1200"/>
              <a:buFont typeface="Arial"/>
              <a:buNone/>
            </a:pPr>
            <a:r>
              <a:rPr lang="en-US"/>
              <a:t>Enrollments entered in WebDCU trigger the central pharmacy to ship a replacement pre-randomized vial on the next business day.  Sites will have a backup vial that is moved to the resuscitation area after an enrollment, until the new randomized vial arrives.  When the new randomized vial is received, it is placed in the resuscitation area and the backup vial is moved back to a pharmacy storage location outside of the resuscitation.  High enrolling sites may have their par of randomized vials increased.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a14866209d_1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a14866209d_1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g3a14866209d_1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a14866209d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3a14866209d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g3a14866209d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a14866209d_1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a14866209d_1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g3a14866209d_1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a14866209d_1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a14866209d_1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g3a14866209d_1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rPr lang="en-US"/>
              <a:t>Start EEG if not started already</a:t>
            </a:r>
            <a:endParaRPr/>
          </a:p>
          <a:p>
            <a:pPr indent="0" lvl="0" marL="0" rtl="0" algn="l">
              <a:spcBef>
                <a:spcPts val="0"/>
              </a:spcBef>
              <a:spcAft>
                <a:spcPts val="0"/>
              </a:spcAft>
              <a:buClr>
                <a:schemeClr val="dk1"/>
              </a:buClr>
              <a:buSzPts val="1200"/>
              <a:buFont typeface="Arial"/>
              <a:buNone/>
            </a:pPr>
            <a:r>
              <a:rPr lang="en-US"/>
              <a:t>Get vial number</a:t>
            </a:r>
            <a:endParaRPr/>
          </a:p>
          <a:p>
            <a:pPr indent="0" lvl="0" marL="0" rtl="0" algn="l">
              <a:spcBef>
                <a:spcPts val="0"/>
              </a:spcBef>
              <a:spcAft>
                <a:spcPts val="0"/>
              </a:spcAft>
              <a:buClr>
                <a:schemeClr val="dk1"/>
              </a:buClr>
              <a:buSzPts val="1200"/>
              <a:buFont typeface="Arial"/>
              <a:buNone/>
            </a:pPr>
            <a:r>
              <a:rPr lang="en-US"/>
              <a:t>Enter enrollment in WebDCU (with vial number)</a:t>
            </a:r>
            <a:endParaRPr/>
          </a:p>
          <a:p>
            <a:pPr indent="0" lvl="0" marL="0" rtl="0" algn="l">
              <a:spcBef>
                <a:spcPts val="0"/>
              </a:spcBef>
              <a:spcAft>
                <a:spcPts val="0"/>
              </a:spcAft>
              <a:buClr>
                <a:schemeClr val="dk1"/>
              </a:buClr>
              <a:buSzPts val="1200"/>
              <a:buFont typeface="Arial"/>
              <a:buNone/>
            </a:pPr>
            <a:r>
              <a:rPr lang="en-US"/>
              <a:t>Collect data (on worksheet or direct data entry) especially primary outcome</a:t>
            </a:r>
            <a:endParaRPr/>
          </a:p>
          <a:p>
            <a:pPr indent="0" lvl="0" marL="0" rtl="0" algn="l">
              <a:spcBef>
                <a:spcPts val="0"/>
              </a:spcBef>
              <a:spcAft>
                <a:spcPts val="0"/>
              </a:spcAft>
              <a:buClr>
                <a:schemeClr val="dk1"/>
              </a:buClr>
              <a:buSzPts val="1200"/>
              <a:buFont typeface="Arial"/>
              <a:buNone/>
            </a:pPr>
            <a:r>
              <a:rPr lang="en-US"/>
              <a:t>Ensure charting on source documents is accurate and consistent with worksheet</a:t>
            </a:r>
            <a:endParaRPr/>
          </a:p>
          <a:p>
            <a:pPr indent="0" lvl="0" marL="0" rtl="0" algn="l">
              <a:spcBef>
                <a:spcPts val="0"/>
              </a:spcBef>
              <a:spcAft>
                <a:spcPts val="0"/>
              </a:spcAft>
              <a:buClr>
                <a:schemeClr val="dk1"/>
              </a:buClr>
              <a:buSzPts val="1200"/>
              <a:buFont typeface="Arial"/>
              <a:buNone/>
            </a:pPr>
            <a:r>
              <a:rPr lang="en-US"/>
              <a:t>Seek LAR for notification and consent to continue</a:t>
            </a:r>
            <a:endParaRPr/>
          </a:p>
          <a:p>
            <a:pPr indent="0" lvl="0" marL="0" rtl="0" algn="l">
              <a:spcBef>
                <a:spcPts val="0"/>
              </a:spcBef>
              <a:spcAft>
                <a:spcPts val="0"/>
              </a:spcAft>
              <a:buClr>
                <a:schemeClr val="dk1"/>
              </a:buClr>
              <a:buSzPts val="1200"/>
              <a:buFont typeface="Arial"/>
              <a:buNone/>
            </a:pPr>
            <a:r>
              <a:rPr lang="en-US"/>
              <a:t>Collect data directly from participant or family (race, ethnicity, medical history, drug reconciliation)</a:t>
            </a:r>
            <a:endParaRPr/>
          </a:p>
          <a:p>
            <a:pPr indent="0" lvl="0" marL="0" rtl="0" algn="l">
              <a:spcBef>
                <a:spcPts val="0"/>
              </a:spcBef>
              <a:spcAft>
                <a:spcPts val="0"/>
              </a:spcAft>
              <a:buClr>
                <a:schemeClr val="dk1"/>
              </a:buClr>
              <a:buSzPts val="1200"/>
              <a:buFont typeface="Arial"/>
              <a:buNone/>
            </a:pPr>
            <a:r>
              <a:t/>
            </a:r>
            <a:endParaRPr/>
          </a:p>
        </p:txBody>
      </p:sp>
      <p:sp>
        <p:nvSpPr>
          <p:cNvPr id="377" name="Google Shape;37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a14866209d_1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a14866209d_1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g3a14866209d_1_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rPr lang="en-US"/>
              <a:t>Clinical staff training. Dependence on Guideline concordant usual care, adequate dosing of benzodiazepines, need to wait for effect, stepwise progression to second and third line (not returning to first line after determining to benzo refractory), giving a chance to wake up.</a:t>
            </a:r>
            <a:endParaRPr/>
          </a:p>
          <a:p>
            <a:pPr indent="0" lvl="0" marL="0" rtl="0" algn="l">
              <a:spcBef>
                <a:spcPts val="0"/>
              </a:spcBef>
              <a:spcAft>
                <a:spcPts val="0"/>
              </a:spcAft>
              <a:buClr>
                <a:schemeClr val="dk1"/>
              </a:buClr>
              <a:buSzPts val="1200"/>
              <a:buFont typeface="Arial"/>
              <a:buNone/>
            </a:pPr>
            <a:r>
              <a:rPr lang="en-US"/>
              <a:t>Study should never delay treatment of status.  Not for an opt-out discussion.  Not for EEG prior to treatment. Pharmacy must be as fast as usual care. </a:t>
            </a:r>
            <a:endParaRPr/>
          </a:p>
          <a:p>
            <a:pPr indent="0" lvl="0" marL="0" rtl="0" algn="l">
              <a:spcBef>
                <a:spcPts val="0"/>
              </a:spcBef>
              <a:spcAft>
                <a:spcPts val="0"/>
              </a:spcAft>
              <a:buClr>
                <a:schemeClr val="dk1"/>
              </a:buClr>
              <a:buSzPts val="1200"/>
              <a:buFont typeface="Arial"/>
              <a:buNone/>
            </a:pPr>
            <a:r>
              <a:t/>
            </a:r>
            <a:endParaRPr/>
          </a:p>
        </p:txBody>
      </p:sp>
      <p:sp>
        <p:nvSpPr>
          <p:cNvPr id="419" name="Google Shape;41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a14866209d_5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g3a14866209d_5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3a14866209d_5_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g3a14866209d_5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3a14866209d_5_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g3a14866209d_5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3a14866209d_5_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g3a14866209d_5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3a14866209d_5_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g3a14866209d_5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3a14866209d_5_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g3a14866209d_5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3a14866209d_5_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g3a14866209d_5_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3a14866209d_5_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4" name="Google Shape;534;g3a14866209d_5_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3a14866209d_5_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g3a14866209d_5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3a14866209d_5_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g3a14866209d_5_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3a14866209d_5_9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g3a14866209d_5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3a14866209d_5_9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g3a14866209d_5_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3a14866209d_5_1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g3a14866209d_5_1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9" name="Shape 69"/>
        <p:cNvGrpSpPr/>
        <p:nvPr/>
      </p:nvGrpSpPr>
      <p:grpSpPr>
        <a:xfrm>
          <a:off x="0" y="0"/>
          <a:ext cx="0" cy="0"/>
          <a:chOff x="0" y="0"/>
          <a:chExt cx="0" cy="0"/>
        </a:xfrm>
      </p:grpSpPr>
      <p:sp>
        <p:nvSpPr>
          <p:cNvPr id="70" name="Google Shape;70;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2" name="Google Shape;72;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6" name="Shape 76"/>
        <p:cNvGrpSpPr/>
        <p:nvPr/>
      </p:nvGrpSpPr>
      <p:grpSpPr>
        <a:xfrm>
          <a:off x="0" y="0"/>
          <a:ext cx="0" cy="0"/>
          <a:chOff x="0" y="0"/>
          <a:chExt cx="0" cy="0"/>
        </a:xfrm>
      </p:grpSpPr>
      <p:sp>
        <p:nvSpPr>
          <p:cNvPr id="77" name="Google Shape;77;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43"/>
          <p:cNvSpPr/>
          <p:nvPr>
            <p:ph idx="2" type="pic"/>
          </p:nvPr>
        </p:nvSpPr>
        <p:spPr>
          <a:xfrm>
            <a:off x="5183188" y="987425"/>
            <a:ext cx="6172200" cy="4873625"/>
          </a:xfrm>
          <a:prstGeom prst="rect">
            <a:avLst/>
          </a:prstGeom>
          <a:noFill/>
          <a:ln>
            <a:noFill/>
          </a:ln>
        </p:spPr>
      </p:sp>
      <p:sp>
        <p:nvSpPr>
          <p:cNvPr id="79" name="Google Shape;79;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 name="Shape 83"/>
        <p:cNvGrpSpPr/>
        <p:nvPr/>
      </p:nvGrpSpPr>
      <p:grpSpPr>
        <a:xfrm>
          <a:off x="0" y="0"/>
          <a:ext cx="0" cy="0"/>
          <a:chOff x="0" y="0"/>
          <a:chExt cx="0" cy="0"/>
        </a:xfrm>
      </p:grpSpPr>
      <p:sp>
        <p:nvSpPr>
          <p:cNvPr id="84" name="Google Shape;84;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9" name="Shape 89"/>
        <p:cNvGrpSpPr/>
        <p:nvPr/>
      </p:nvGrpSpPr>
      <p:grpSpPr>
        <a:xfrm>
          <a:off x="0" y="0"/>
          <a:ext cx="0" cy="0"/>
          <a:chOff x="0" y="0"/>
          <a:chExt cx="0" cy="0"/>
        </a:xfrm>
      </p:grpSpPr>
      <p:sp>
        <p:nvSpPr>
          <p:cNvPr id="90" name="Google Shape;90;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35"/>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chemeClr val="dk1"/>
              </a:buClr>
              <a:buSzPts val="2800"/>
              <a:buFont typeface="Play"/>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35"/>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Clr>
                <a:schemeClr val="dk1"/>
              </a:buClr>
              <a:buSzPts val="1800"/>
              <a:buChar char="●"/>
              <a:defRPr/>
            </a:lvl1pPr>
            <a:lvl2pPr indent="-317500" lvl="1" marL="914400" algn="l">
              <a:lnSpc>
                <a:spcPct val="90000"/>
              </a:lnSpc>
              <a:spcBef>
                <a:spcPts val="0"/>
              </a:spcBef>
              <a:spcAft>
                <a:spcPts val="0"/>
              </a:spcAft>
              <a:buClr>
                <a:schemeClr val="dk1"/>
              </a:buClr>
              <a:buSzPts val="1400"/>
              <a:buChar char="○"/>
              <a:defRPr/>
            </a:lvl2pPr>
            <a:lvl3pPr indent="-317500" lvl="2" marL="1371600" algn="l">
              <a:lnSpc>
                <a:spcPct val="90000"/>
              </a:lnSpc>
              <a:spcBef>
                <a:spcPts val="0"/>
              </a:spcBef>
              <a:spcAft>
                <a:spcPts val="0"/>
              </a:spcAft>
              <a:buClr>
                <a:schemeClr val="dk1"/>
              </a:buClr>
              <a:buSzPts val="1400"/>
              <a:buChar char="■"/>
              <a:defRPr/>
            </a:lvl3pPr>
            <a:lvl4pPr indent="-317500" lvl="3" marL="1828800" algn="l">
              <a:lnSpc>
                <a:spcPct val="90000"/>
              </a:lnSpc>
              <a:spcBef>
                <a:spcPts val="0"/>
              </a:spcBef>
              <a:spcAft>
                <a:spcPts val="0"/>
              </a:spcAft>
              <a:buClr>
                <a:schemeClr val="dk1"/>
              </a:buClr>
              <a:buSzPts val="1400"/>
              <a:buChar char="●"/>
              <a:defRPr/>
            </a:lvl4pPr>
            <a:lvl5pPr indent="-317500" lvl="4" marL="2286000" algn="l">
              <a:lnSpc>
                <a:spcPct val="90000"/>
              </a:lnSpc>
              <a:spcBef>
                <a:spcPts val="0"/>
              </a:spcBef>
              <a:spcAft>
                <a:spcPts val="0"/>
              </a:spcAft>
              <a:buClr>
                <a:schemeClr val="dk1"/>
              </a:buClr>
              <a:buSzPts val="1400"/>
              <a:buChar char="○"/>
              <a:defRPr/>
            </a:lvl5pPr>
            <a:lvl6pPr indent="-317500" lvl="5" marL="2743200" algn="l">
              <a:lnSpc>
                <a:spcPct val="90000"/>
              </a:lnSpc>
              <a:spcBef>
                <a:spcPts val="0"/>
              </a:spcBef>
              <a:spcAft>
                <a:spcPts val="0"/>
              </a:spcAft>
              <a:buClr>
                <a:schemeClr val="dk1"/>
              </a:buClr>
              <a:buSzPts val="1400"/>
              <a:buChar char="■"/>
              <a:defRPr/>
            </a:lvl6pPr>
            <a:lvl7pPr indent="-317500" lvl="6" marL="3200400" algn="l">
              <a:lnSpc>
                <a:spcPct val="90000"/>
              </a:lnSpc>
              <a:spcBef>
                <a:spcPts val="0"/>
              </a:spcBef>
              <a:spcAft>
                <a:spcPts val="0"/>
              </a:spcAft>
              <a:buClr>
                <a:schemeClr val="dk1"/>
              </a:buClr>
              <a:buSzPts val="1400"/>
              <a:buChar char="●"/>
              <a:defRPr/>
            </a:lvl7pPr>
            <a:lvl8pPr indent="-317500" lvl="7" marL="3657600" algn="l">
              <a:lnSpc>
                <a:spcPct val="90000"/>
              </a:lnSpc>
              <a:spcBef>
                <a:spcPts val="0"/>
              </a:spcBef>
              <a:spcAft>
                <a:spcPts val="0"/>
              </a:spcAft>
              <a:buClr>
                <a:schemeClr val="dk1"/>
              </a:buClr>
              <a:buSzPts val="1400"/>
              <a:buChar char="○"/>
              <a:defRPr/>
            </a:lvl8pPr>
            <a:lvl9pPr indent="-317500" lvl="8" marL="4114800" algn="l">
              <a:lnSpc>
                <a:spcPct val="90000"/>
              </a:lnSpc>
              <a:spcBef>
                <a:spcPts val="0"/>
              </a:spcBef>
              <a:spcAft>
                <a:spcPts val="0"/>
              </a:spcAft>
              <a:buClr>
                <a:schemeClr val="dk1"/>
              </a:buClr>
              <a:buSzPts val="1400"/>
              <a:buChar char="■"/>
              <a:defRPr/>
            </a:lvl9pPr>
          </a:lstStyle>
          <a:p/>
        </p:txBody>
      </p:sp>
      <p:sp>
        <p:nvSpPr>
          <p:cNvPr id="30" name="Google Shape;30;p3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rgbClr val="757575"/>
              </a:buClr>
              <a:buSzPts val="1200"/>
              <a:buFont typeface="Arial"/>
              <a:buNone/>
              <a:defRPr b="0" i="0" sz="1200" u="none" cap="none" strike="noStrike">
                <a:solidFill>
                  <a:srgbClr val="757575"/>
                </a:solidFill>
                <a:latin typeface="Arial"/>
                <a:ea typeface="Arial"/>
                <a:cs typeface="Arial"/>
                <a:sym typeface="Arial"/>
              </a:defRPr>
            </a:lvl1pPr>
            <a:lvl2pPr indent="0" lvl="1" marL="0" algn="r">
              <a:buClr>
                <a:srgbClr val="757575"/>
              </a:buClr>
              <a:buSzPts val="1200"/>
              <a:buFont typeface="Arial"/>
              <a:buNone/>
              <a:defRPr b="0" i="0" sz="1200" u="none" cap="none" strike="noStrike">
                <a:solidFill>
                  <a:srgbClr val="757575"/>
                </a:solidFill>
                <a:latin typeface="Arial"/>
                <a:ea typeface="Arial"/>
                <a:cs typeface="Arial"/>
                <a:sym typeface="Arial"/>
              </a:defRPr>
            </a:lvl2pPr>
            <a:lvl3pPr indent="0" lvl="2" marL="0" algn="r">
              <a:buClr>
                <a:srgbClr val="757575"/>
              </a:buClr>
              <a:buSzPts val="1200"/>
              <a:buFont typeface="Arial"/>
              <a:buNone/>
              <a:defRPr b="0" i="0" sz="1200" u="none" cap="none" strike="noStrike">
                <a:solidFill>
                  <a:srgbClr val="757575"/>
                </a:solidFill>
                <a:latin typeface="Arial"/>
                <a:ea typeface="Arial"/>
                <a:cs typeface="Arial"/>
                <a:sym typeface="Arial"/>
              </a:defRPr>
            </a:lvl3pPr>
            <a:lvl4pPr indent="0" lvl="3" marL="0" algn="r">
              <a:buClr>
                <a:srgbClr val="757575"/>
              </a:buClr>
              <a:buSzPts val="1200"/>
              <a:buFont typeface="Arial"/>
              <a:buNone/>
              <a:defRPr b="0" i="0" sz="1200" u="none" cap="none" strike="noStrike">
                <a:solidFill>
                  <a:srgbClr val="757575"/>
                </a:solidFill>
                <a:latin typeface="Arial"/>
                <a:ea typeface="Arial"/>
                <a:cs typeface="Arial"/>
                <a:sym typeface="Arial"/>
              </a:defRPr>
            </a:lvl4pPr>
            <a:lvl5pPr indent="0" lvl="4" marL="0" algn="r">
              <a:buClr>
                <a:srgbClr val="757575"/>
              </a:buClr>
              <a:buSzPts val="1200"/>
              <a:buFont typeface="Arial"/>
              <a:buNone/>
              <a:defRPr b="0" i="0" sz="1200" u="none" cap="none" strike="noStrike">
                <a:solidFill>
                  <a:srgbClr val="757575"/>
                </a:solidFill>
                <a:latin typeface="Arial"/>
                <a:ea typeface="Arial"/>
                <a:cs typeface="Arial"/>
                <a:sym typeface="Arial"/>
              </a:defRPr>
            </a:lvl5pPr>
            <a:lvl6pPr indent="0" lvl="5" marL="0" algn="r">
              <a:buClr>
                <a:srgbClr val="757575"/>
              </a:buClr>
              <a:buSzPts val="1200"/>
              <a:buFont typeface="Arial"/>
              <a:buNone/>
              <a:defRPr b="0" i="0" sz="1200" u="none" cap="none" strike="noStrike">
                <a:solidFill>
                  <a:srgbClr val="757575"/>
                </a:solidFill>
                <a:latin typeface="Arial"/>
                <a:ea typeface="Arial"/>
                <a:cs typeface="Arial"/>
                <a:sym typeface="Arial"/>
              </a:defRPr>
            </a:lvl6pPr>
            <a:lvl7pPr indent="0" lvl="6" marL="0" algn="r">
              <a:buClr>
                <a:srgbClr val="757575"/>
              </a:buClr>
              <a:buSzPts val="1200"/>
              <a:buFont typeface="Arial"/>
              <a:buNone/>
              <a:defRPr b="0" i="0" sz="1200" u="none" cap="none" strike="noStrike">
                <a:solidFill>
                  <a:srgbClr val="757575"/>
                </a:solidFill>
                <a:latin typeface="Arial"/>
                <a:ea typeface="Arial"/>
                <a:cs typeface="Arial"/>
                <a:sym typeface="Arial"/>
              </a:defRPr>
            </a:lvl7pPr>
            <a:lvl8pPr indent="0" lvl="7" marL="0" algn="r">
              <a:buClr>
                <a:srgbClr val="757575"/>
              </a:buClr>
              <a:buSzPts val="1200"/>
              <a:buFont typeface="Arial"/>
              <a:buNone/>
              <a:defRPr b="0" i="0" sz="1200" u="none" cap="none" strike="noStrike">
                <a:solidFill>
                  <a:srgbClr val="757575"/>
                </a:solidFill>
                <a:latin typeface="Arial"/>
                <a:ea typeface="Arial"/>
                <a:cs typeface="Arial"/>
                <a:sym typeface="Arial"/>
              </a:defRPr>
            </a:lvl8pPr>
            <a:lvl9pPr indent="0" lvl="8" marL="0" algn="r">
              <a:buClr>
                <a:srgbClr val="757575"/>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 and subtitle">
    <p:spTree>
      <p:nvGrpSpPr>
        <p:cNvPr id="31" name="Shape 31"/>
        <p:cNvGrpSpPr/>
        <p:nvPr/>
      </p:nvGrpSpPr>
      <p:grpSpPr>
        <a:xfrm>
          <a:off x="0" y="0"/>
          <a:ext cx="0" cy="0"/>
          <a:chOff x="0" y="0"/>
          <a:chExt cx="0" cy="0"/>
        </a:xfrm>
      </p:grpSpPr>
      <p:sp>
        <p:nvSpPr>
          <p:cNvPr id="32" name="Google Shape;32;p36"/>
          <p:cNvSpPr txBox="1"/>
          <p:nvPr>
            <p:ph idx="1" type="subTitle"/>
          </p:nvPr>
        </p:nvSpPr>
        <p:spPr>
          <a:xfrm>
            <a:off x="382633" y="1524000"/>
            <a:ext cx="5906400" cy="684800"/>
          </a:xfrm>
          <a:prstGeom prst="rect">
            <a:avLst/>
          </a:prstGeom>
          <a:noFill/>
          <a:ln>
            <a:noFill/>
          </a:ln>
        </p:spPr>
        <p:txBody>
          <a:bodyPr anchorCtr="0" anchor="t" bIns="0" lIns="0" spcFirstLastPara="1" rIns="0" wrap="square" tIns="0">
            <a:normAutofit/>
          </a:bodyPr>
          <a:lstStyle>
            <a:lvl1pPr lvl="0" algn="l">
              <a:lnSpc>
                <a:spcPct val="150000"/>
              </a:lnSpc>
              <a:spcBef>
                <a:spcPts val="0"/>
              </a:spcBef>
              <a:spcAft>
                <a:spcPts val="0"/>
              </a:spcAft>
              <a:buClr>
                <a:schemeClr val="dk1"/>
              </a:buClr>
              <a:buSzPts val="1100"/>
              <a:buNone/>
              <a:defRPr sz="1467"/>
            </a:lvl1pPr>
            <a:lvl2pPr lvl="1" algn="l">
              <a:lnSpc>
                <a:spcPct val="150000"/>
              </a:lnSpc>
              <a:spcBef>
                <a:spcPts val="0"/>
              </a:spcBef>
              <a:spcAft>
                <a:spcPts val="0"/>
              </a:spcAft>
              <a:buClr>
                <a:schemeClr val="dk1"/>
              </a:buClr>
              <a:buSzPts val="1100"/>
              <a:buNone/>
              <a:defRPr sz="1467"/>
            </a:lvl2pPr>
            <a:lvl3pPr lvl="2" algn="l">
              <a:lnSpc>
                <a:spcPct val="150000"/>
              </a:lnSpc>
              <a:spcBef>
                <a:spcPts val="0"/>
              </a:spcBef>
              <a:spcAft>
                <a:spcPts val="0"/>
              </a:spcAft>
              <a:buClr>
                <a:schemeClr val="dk1"/>
              </a:buClr>
              <a:buSzPts val="1100"/>
              <a:buNone/>
              <a:defRPr sz="1467"/>
            </a:lvl3pPr>
            <a:lvl4pPr lvl="3" algn="l">
              <a:lnSpc>
                <a:spcPct val="150000"/>
              </a:lnSpc>
              <a:spcBef>
                <a:spcPts val="0"/>
              </a:spcBef>
              <a:spcAft>
                <a:spcPts val="0"/>
              </a:spcAft>
              <a:buClr>
                <a:schemeClr val="dk1"/>
              </a:buClr>
              <a:buSzPts val="1100"/>
              <a:buNone/>
              <a:defRPr sz="1467"/>
            </a:lvl4pPr>
            <a:lvl5pPr lvl="4" algn="l">
              <a:lnSpc>
                <a:spcPct val="150000"/>
              </a:lnSpc>
              <a:spcBef>
                <a:spcPts val="0"/>
              </a:spcBef>
              <a:spcAft>
                <a:spcPts val="0"/>
              </a:spcAft>
              <a:buClr>
                <a:schemeClr val="dk1"/>
              </a:buClr>
              <a:buSzPts val="1100"/>
              <a:buNone/>
              <a:defRPr sz="1467"/>
            </a:lvl5pPr>
            <a:lvl6pPr lvl="5" algn="l">
              <a:lnSpc>
                <a:spcPct val="150000"/>
              </a:lnSpc>
              <a:spcBef>
                <a:spcPts val="0"/>
              </a:spcBef>
              <a:spcAft>
                <a:spcPts val="0"/>
              </a:spcAft>
              <a:buClr>
                <a:schemeClr val="dk1"/>
              </a:buClr>
              <a:buSzPts val="1100"/>
              <a:buNone/>
              <a:defRPr sz="1467"/>
            </a:lvl6pPr>
            <a:lvl7pPr lvl="6" algn="l">
              <a:lnSpc>
                <a:spcPct val="150000"/>
              </a:lnSpc>
              <a:spcBef>
                <a:spcPts val="0"/>
              </a:spcBef>
              <a:spcAft>
                <a:spcPts val="0"/>
              </a:spcAft>
              <a:buClr>
                <a:schemeClr val="dk1"/>
              </a:buClr>
              <a:buSzPts val="1100"/>
              <a:buNone/>
              <a:defRPr sz="1467"/>
            </a:lvl7pPr>
            <a:lvl8pPr lvl="7" algn="l">
              <a:lnSpc>
                <a:spcPct val="150000"/>
              </a:lnSpc>
              <a:spcBef>
                <a:spcPts val="0"/>
              </a:spcBef>
              <a:spcAft>
                <a:spcPts val="0"/>
              </a:spcAft>
              <a:buClr>
                <a:schemeClr val="dk1"/>
              </a:buClr>
              <a:buSzPts val="1100"/>
              <a:buNone/>
              <a:defRPr sz="1467"/>
            </a:lvl8pPr>
            <a:lvl9pPr lvl="8" algn="l">
              <a:lnSpc>
                <a:spcPct val="150000"/>
              </a:lnSpc>
              <a:spcBef>
                <a:spcPts val="0"/>
              </a:spcBef>
              <a:spcAft>
                <a:spcPts val="0"/>
              </a:spcAft>
              <a:buClr>
                <a:schemeClr val="dk1"/>
              </a:buClr>
              <a:buSzPts val="1100"/>
              <a:buNone/>
              <a:defRPr sz="1467"/>
            </a:lvl9pPr>
          </a:lstStyle>
          <a:p/>
        </p:txBody>
      </p:sp>
      <p:sp>
        <p:nvSpPr>
          <p:cNvPr id="33" name="Google Shape;33;p36"/>
          <p:cNvSpPr txBox="1"/>
          <p:nvPr>
            <p:ph type="title"/>
          </p:nvPr>
        </p:nvSpPr>
        <p:spPr>
          <a:xfrm>
            <a:off x="377967" y="578316"/>
            <a:ext cx="5843200" cy="578400"/>
          </a:xfrm>
          <a:prstGeom prst="rect">
            <a:avLst/>
          </a:prstGeom>
          <a:noFill/>
          <a:ln>
            <a:noFill/>
          </a:ln>
        </p:spPr>
        <p:txBody>
          <a:bodyPr anchorCtr="0" anchor="t" bIns="0" lIns="0" spcFirstLastPara="1" rIns="91425" wrap="square" tIns="0">
            <a:noAutofit/>
          </a:bodyPr>
          <a:lstStyle>
            <a:lvl1pPr lvl="0" algn="l">
              <a:lnSpc>
                <a:spcPct val="90000"/>
              </a:lnSpc>
              <a:spcBef>
                <a:spcPts val="0"/>
              </a:spcBef>
              <a:spcAft>
                <a:spcPts val="0"/>
              </a:spcAft>
              <a:buClr>
                <a:schemeClr val="lt1"/>
              </a:buClr>
              <a:buSzPts val="2400"/>
              <a:buFont typeface="Play"/>
              <a:buNone/>
              <a:defRPr sz="3200"/>
            </a:lvl1pPr>
            <a:lvl2pPr lvl="1" algn="l">
              <a:lnSpc>
                <a:spcPct val="90000"/>
              </a:lnSpc>
              <a:spcBef>
                <a:spcPts val="0"/>
              </a:spcBef>
              <a:spcAft>
                <a:spcPts val="0"/>
              </a:spcAft>
              <a:buSzPts val="2400"/>
              <a:buNone/>
              <a:defRPr sz="3200"/>
            </a:lvl2pPr>
            <a:lvl3pPr lvl="2" algn="l">
              <a:lnSpc>
                <a:spcPct val="90000"/>
              </a:lnSpc>
              <a:spcBef>
                <a:spcPts val="0"/>
              </a:spcBef>
              <a:spcAft>
                <a:spcPts val="0"/>
              </a:spcAft>
              <a:buSzPts val="2400"/>
              <a:buNone/>
              <a:defRPr sz="3200"/>
            </a:lvl3pPr>
            <a:lvl4pPr lvl="3" algn="l">
              <a:lnSpc>
                <a:spcPct val="90000"/>
              </a:lnSpc>
              <a:spcBef>
                <a:spcPts val="0"/>
              </a:spcBef>
              <a:spcAft>
                <a:spcPts val="0"/>
              </a:spcAft>
              <a:buSzPts val="2400"/>
              <a:buNone/>
              <a:defRPr sz="3200"/>
            </a:lvl4pPr>
            <a:lvl5pPr lvl="4" algn="l">
              <a:lnSpc>
                <a:spcPct val="90000"/>
              </a:lnSpc>
              <a:spcBef>
                <a:spcPts val="0"/>
              </a:spcBef>
              <a:spcAft>
                <a:spcPts val="0"/>
              </a:spcAft>
              <a:buSzPts val="2400"/>
              <a:buNone/>
              <a:defRPr sz="3200"/>
            </a:lvl5pPr>
            <a:lvl6pPr lvl="5" algn="l">
              <a:lnSpc>
                <a:spcPct val="90000"/>
              </a:lnSpc>
              <a:spcBef>
                <a:spcPts val="0"/>
              </a:spcBef>
              <a:spcAft>
                <a:spcPts val="0"/>
              </a:spcAft>
              <a:buSzPts val="2400"/>
              <a:buNone/>
              <a:defRPr sz="3200"/>
            </a:lvl6pPr>
            <a:lvl7pPr lvl="6" algn="l">
              <a:lnSpc>
                <a:spcPct val="90000"/>
              </a:lnSpc>
              <a:spcBef>
                <a:spcPts val="0"/>
              </a:spcBef>
              <a:spcAft>
                <a:spcPts val="0"/>
              </a:spcAft>
              <a:buSzPts val="2400"/>
              <a:buNone/>
              <a:defRPr sz="3200"/>
            </a:lvl7pPr>
            <a:lvl8pPr lvl="7" algn="l">
              <a:lnSpc>
                <a:spcPct val="90000"/>
              </a:lnSpc>
              <a:spcBef>
                <a:spcPts val="0"/>
              </a:spcBef>
              <a:spcAft>
                <a:spcPts val="0"/>
              </a:spcAft>
              <a:buSzPts val="2400"/>
              <a:buNone/>
              <a:defRPr sz="3200"/>
            </a:lvl8pPr>
            <a:lvl9pPr lvl="8" algn="l">
              <a:lnSpc>
                <a:spcPct val="90000"/>
              </a:lnSpc>
              <a:spcBef>
                <a:spcPts val="0"/>
              </a:spcBef>
              <a:spcAft>
                <a:spcPts val="0"/>
              </a:spcAft>
              <a:buSzPts val="2400"/>
              <a:buNone/>
              <a:defRPr sz="3200"/>
            </a:lvl9pPr>
          </a:lstStyle>
          <a:p/>
        </p:txBody>
      </p:sp>
      <p:sp>
        <p:nvSpPr>
          <p:cNvPr id="34" name="Google Shape;34;p36"/>
          <p:cNvSpPr txBox="1"/>
          <p:nvPr>
            <p:ph idx="2" type="subTitle"/>
          </p:nvPr>
        </p:nvSpPr>
        <p:spPr>
          <a:xfrm>
            <a:off x="386533" y="216400"/>
            <a:ext cx="2819600" cy="291200"/>
          </a:xfrm>
          <a:prstGeom prst="rect">
            <a:avLst/>
          </a:prstGeom>
          <a:noFill/>
          <a:ln>
            <a:noFill/>
          </a:ln>
        </p:spPr>
        <p:txBody>
          <a:bodyPr anchorCtr="0" anchor="ctr" bIns="0" lIns="0" spcFirstLastPara="1" rIns="0" wrap="square" tIns="0">
            <a:normAutofit/>
          </a:bodyPr>
          <a:lstStyle>
            <a:lvl1pPr lvl="0" algn="l">
              <a:lnSpc>
                <a:spcPct val="150000"/>
              </a:lnSpc>
              <a:spcBef>
                <a:spcPts val="0"/>
              </a:spcBef>
              <a:spcAft>
                <a:spcPts val="0"/>
              </a:spcAft>
              <a:buClr>
                <a:schemeClr val="dk1"/>
              </a:buClr>
              <a:buSzPts val="800"/>
              <a:buNone/>
              <a:defRPr sz="1067"/>
            </a:lvl1pPr>
            <a:lvl2pPr lvl="1" algn="l">
              <a:lnSpc>
                <a:spcPct val="150000"/>
              </a:lnSpc>
              <a:spcBef>
                <a:spcPts val="0"/>
              </a:spcBef>
              <a:spcAft>
                <a:spcPts val="0"/>
              </a:spcAft>
              <a:buClr>
                <a:schemeClr val="dk1"/>
              </a:buClr>
              <a:buSzPts val="800"/>
              <a:buNone/>
              <a:defRPr sz="1067"/>
            </a:lvl2pPr>
            <a:lvl3pPr lvl="2" algn="l">
              <a:lnSpc>
                <a:spcPct val="150000"/>
              </a:lnSpc>
              <a:spcBef>
                <a:spcPts val="0"/>
              </a:spcBef>
              <a:spcAft>
                <a:spcPts val="0"/>
              </a:spcAft>
              <a:buClr>
                <a:schemeClr val="dk1"/>
              </a:buClr>
              <a:buSzPts val="800"/>
              <a:buNone/>
              <a:defRPr sz="1067"/>
            </a:lvl3pPr>
            <a:lvl4pPr lvl="3" algn="l">
              <a:lnSpc>
                <a:spcPct val="150000"/>
              </a:lnSpc>
              <a:spcBef>
                <a:spcPts val="0"/>
              </a:spcBef>
              <a:spcAft>
                <a:spcPts val="0"/>
              </a:spcAft>
              <a:buClr>
                <a:schemeClr val="dk1"/>
              </a:buClr>
              <a:buSzPts val="800"/>
              <a:buNone/>
              <a:defRPr sz="1067"/>
            </a:lvl4pPr>
            <a:lvl5pPr lvl="4" algn="l">
              <a:lnSpc>
                <a:spcPct val="150000"/>
              </a:lnSpc>
              <a:spcBef>
                <a:spcPts val="0"/>
              </a:spcBef>
              <a:spcAft>
                <a:spcPts val="0"/>
              </a:spcAft>
              <a:buClr>
                <a:schemeClr val="dk1"/>
              </a:buClr>
              <a:buSzPts val="800"/>
              <a:buNone/>
              <a:defRPr sz="1067"/>
            </a:lvl5pPr>
            <a:lvl6pPr lvl="5" algn="l">
              <a:lnSpc>
                <a:spcPct val="150000"/>
              </a:lnSpc>
              <a:spcBef>
                <a:spcPts val="0"/>
              </a:spcBef>
              <a:spcAft>
                <a:spcPts val="0"/>
              </a:spcAft>
              <a:buClr>
                <a:schemeClr val="dk1"/>
              </a:buClr>
              <a:buSzPts val="800"/>
              <a:buNone/>
              <a:defRPr sz="1067"/>
            </a:lvl6pPr>
            <a:lvl7pPr lvl="6" algn="l">
              <a:lnSpc>
                <a:spcPct val="150000"/>
              </a:lnSpc>
              <a:spcBef>
                <a:spcPts val="0"/>
              </a:spcBef>
              <a:spcAft>
                <a:spcPts val="0"/>
              </a:spcAft>
              <a:buClr>
                <a:schemeClr val="dk1"/>
              </a:buClr>
              <a:buSzPts val="800"/>
              <a:buNone/>
              <a:defRPr sz="1067"/>
            </a:lvl7pPr>
            <a:lvl8pPr lvl="7" algn="l">
              <a:lnSpc>
                <a:spcPct val="150000"/>
              </a:lnSpc>
              <a:spcBef>
                <a:spcPts val="0"/>
              </a:spcBef>
              <a:spcAft>
                <a:spcPts val="0"/>
              </a:spcAft>
              <a:buClr>
                <a:schemeClr val="dk1"/>
              </a:buClr>
              <a:buSzPts val="800"/>
              <a:buNone/>
              <a:defRPr sz="1067"/>
            </a:lvl8pPr>
            <a:lvl9pPr lvl="8" algn="l">
              <a:lnSpc>
                <a:spcPct val="150000"/>
              </a:lnSpc>
              <a:spcBef>
                <a:spcPts val="0"/>
              </a:spcBef>
              <a:spcAft>
                <a:spcPts val="0"/>
              </a:spcAft>
              <a:buClr>
                <a:schemeClr val="dk1"/>
              </a:buClr>
              <a:buSzPts val="800"/>
              <a:buNone/>
              <a:defRPr sz="1067"/>
            </a:lvl9pPr>
          </a:lstStyle>
          <a:p/>
        </p:txBody>
      </p:sp>
      <p:sp>
        <p:nvSpPr>
          <p:cNvPr id="35" name="Google Shape;35;p36"/>
          <p:cNvSpPr txBox="1"/>
          <p:nvPr>
            <p:ph idx="3" type="subTitle"/>
          </p:nvPr>
        </p:nvSpPr>
        <p:spPr>
          <a:xfrm>
            <a:off x="5631200" y="216400"/>
            <a:ext cx="2366800" cy="291200"/>
          </a:xfrm>
          <a:prstGeom prst="rect">
            <a:avLst/>
          </a:prstGeom>
          <a:noFill/>
          <a:ln>
            <a:noFill/>
          </a:ln>
        </p:spPr>
        <p:txBody>
          <a:bodyPr anchorCtr="0" anchor="ctr" bIns="0" lIns="0" spcFirstLastPara="1" rIns="0" wrap="square" tIns="0">
            <a:normAutofit/>
          </a:bodyPr>
          <a:lstStyle>
            <a:lvl1pPr lvl="0" algn="l">
              <a:lnSpc>
                <a:spcPct val="150000"/>
              </a:lnSpc>
              <a:spcBef>
                <a:spcPts val="0"/>
              </a:spcBef>
              <a:spcAft>
                <a:spcPts val="0"/>
              </a:spcAft>
              <a:buClr>
                <a:schemeClr val="dk1"/>
              </a:buClr>
              <a:buSzPts val="800"/>
              <a:buNone/>
              <a:defRPr sz="1067"/>
            </a:lvl1pPr>
            <a:lvl2pPr lvl="1" algn="l">
              <a:lnSpc>
                <a:spcPct val="150000"/>
              </a:lnSpc>
              <a:spcBef>
                <a:spcPts val="0"/>
              </a:spcBef>
              <a:spcAft>
                <a:spcPts val="0"/>
              </a:spcAft>
              <a:buClr>
                <a:schemeClr val="dk1"/>
              </a:buClr>
              <a:buSzPts val="800"/>
              <a:buNone/>
              <a:defRPr sz="1067"/>
            </a:lvl2pPr>
            <a:lvl3pPr lvl="2" algn="l">
              <a:lnSpc>
                <a:spcPct val="150000"/>
              </a:lnSpc>
              <a:spcBef>
                <a:spcPts val="0"/>
              </a:spcBef>
              <a:spcAft>
                <a:spcPts val="0"/>
              </a:spcAft>
              <a:buClr>
                <a:schemeClr val="dk1"/>
              </a:buClr>
              <a:buSzPts val="800"/>
              <a:buNone/>
              <a:defRPr sz="1067"/>
            </a:lvl3pPr>
            <a:lvl4pPr lvl="3" algn="l">
              <a:lnSpc>
                <a:spcPct val="150000"/>
              </a:lnSpc>
              <a:spcBef>
                <a:spcPts val="0"/>
              </a:spcBef>
              <a:spcAft>
                <a:spcPts val="0"/>
              </a:spcAft>
              <a:buClr>
                <a:schemeClr val="dk1"/>
              </a:buClr>
              <a:buSzPts val="800"/>
              <a:buNone/>
              <a:defRPr sz="1067"/>
            </a:lvl4pPr>
            <a:lvl5pPr lvl="4" algn="l">
              <a:lnSpc>
                <a:spcPct val="150000"/>
              </a:lnSpc>
              <a:spcBef>
                <a:spcPts val="0"/>
              </a:spcBef>
              <a:spcAft>
                <a:spcPts val="0"/>
              </a:spcAft>
              <a:buClr>
                <a:schemeClr val="dk1"/>
              </a:buClr>
              <a:buSzPts val="800"/>
              <a:buNone/>
              <a:defRPr sz="1067"/>
            </a:lvl5pPr>
            <a:lvl6pPr lvl="5" algn="l">
              <a:lnSpc>
                <a:spcPct val="150000"/>
              </a:lnSpc>
              <a:spcBef>
                <a:spcPts val="0"/>
              </a:spcBef>
              <a:spcAft>
                <a:spcPts val="0"/>
              </a:spcAft>
              <a:buClr>
                <a:schemeClr val="dk1"/>
              </a:buClr>
              <a:buSzPts val="800"/>
              <a:buNone/>
              <a:defRPr sz="1067"/>
            </a:lvl6pPr>
            <a:lvl7pPr lvl="6" algn="l">
              <a:lnSpc>
                <a:spcPct val="150000"/>
              </a:lnSpc>
              <a:spcBef>
                <a:spcPts val="0"/>
              </a:spcBef>
              <a:spcAft>
                <a:spcPts val="0"/>
              </a:spcAft>
              <a:buClr>
                <a:schemeClr val="dk1"/>
              </a:buClr>
              <a:buSzPts val="800"/>
              <a:buNone/>
              <a:defRPr sz="1067"/>
            </a:lvl7pPr>
            <a:lvl8pPr lvl="7" algn="l">
              <a:lnSpc>
                <a:spcPct val="150000"/>
              </a:lnSpc>
              <a:spcBef>
                <a:spcPts val="0"/>
              </a:spcBef>
              <a:spcAft>
                <a:spcPts val="0"/>
              </a:spcAft>
              <a:buClr>
                <a:schemeClr val="dk1"/>
              </a:buClr>
              <a:buSzPts val="800"/>
              <a:buNone/>
              <a:defRPr sz="1067"/>
            </a:lvl8pPr>
            <a:lvl9pPr lvl="8" algn="l">
              <a:lnSpc>
                <a:spcPct val="150000"/>
              </a:lnSpc>
              <a:spcBef>
                <a:spcPts val="0"/>
              </a:spcBef>
              <a:spcAft>
                <a:spcPts val="0"/>
              </a:spcAft>
              <a:buClr>
                <a:schemeClr val="dk1"/>
              </a:buClr>
              <a:buSzPts val="800"/>
              <a:buNone/>
              <a:defRPr sz="1067"/>
            </a:lvl9pPr>
          </a:lstStyle>
          <a:p/>
        </p:txBody>
      </p:sp>
      <p:sp>
        <p:nvSpPr>
          <p:cNvPr id="36" name="Google Shape;36;p36"/>
          <p:cNvSpPr txBox="1"/>
          <p:nvPr>
            <p:ph idx="4" type="subTitle"/>
          </p:nvPr>
        </p:nvSpPr>
        <p:spPr>
          <a:xfrm>
            <a:off x="8762233" y="216400"/>
            <a:ext cx="3043200" cy="291200"/>
          </a:xfrm>
          <a:prstGeom prst="rect">
            <a:avLst/>
          </a:prstGeom>
          <a:noFill/>
          <a:ln>
            <a:noFill/>
          </a:ln>
        </p:spPr>
        <p:txBody>
          <a:bodyPr anchorCtr="0" anchor="ctr" bIns="0" lIns="0" spcFirstLastPara="1" rIns="0" wrap="square" tIns="0">
            <a:normAutofit/>
          </a:bodyPr>
          <a:lstStyle>
            <a:lvl1pPr lvl="0" algn="r">
              <a:lnSpc>
                <a:spcPct val="150000"/>
              </a:lnSpc>
              <a:spcBef>
                <a:spcPts val="0"/>
              </a:spcBef>
              <a:spcAft>
                <a:spcPts val="0"/>
              </a:spcAft>
              <a:buClr>
                <a:schemeClr val="dk1"/>
              </a:buClr>
              <a:buSzPts val="800"/>
              <a:buNone/>
              <a:defRPr sz="1067"/>
            </a:lvl1pPr>
            <a:lvl2pPr lvl="1" algn="r">
              <a:lnSpc>
                <a:spcPct val="150000"/>
              </a:lnSpc>
              <a:spcBef>
                <a:spcPts val="0"/>
              </a:spcBef>
              <a:spcAft>
                <a:spcPts val="0"/>
              </a:spcAft>
              <a:buClr>
                <a:schemeClr val="dk1"/>
              </a:buClr>
              <a:buSzPts val="1200"/>
              <a:buNone/>
              <a:defRPr/>
            </a:lvl2pPr>
            <a:lvl3pPr lvl="2" algn="r">
              <a:lnSpc>
                <a:spcPct val="150000"/>
              </a:lnSpc>
              <a:spcBef>
                <a:spcPts val="0"/>
              </a:spcBef>
              <a:spcAft>
                <a:spcPts val="0"/>
              </a:spcAft>
              <a:buClr>
                <a:schemeClr val="dk1"/>
              </a:buClr>
              <a:buSzPts val="1200"/>
              <a:buNone/>
              <a:defRPr/>
            </a:lvl3pPr>
            <a:lvl4pPr lvl="3" algn="r">
              <a:lnSpc>
                <a:spcPct val="150000"/>
              </a:lnSpc>
              <a:spcBef>
                <a:spcPts val="0"/>
              </a:spcBef>
              <a:spcAft>
                <a:spcPts val="0"/>
              </a:spcAft>
              <a:buClr>
                <a:schemeClr val="dk1"/>
              </a:buClr>
              <a:buSzPts val="1200"/>
              <a:buNone/>
              <a:defRPr/>
            </a:lvl4pPr>
            <a:lvl5pPr lvl="4" algn="r">
              <a:lnSpc>
                <a:spcPct val="150000"/>
              </a:lnSpc>
              <a:spcBef>
                <a:spcPts val="0"/>
              </a:spcBef>
              <a:spcAft>
                <a:spcPts val="0"/>
              </a:spcAft>
              <a:buClr>
                <a:schemeClr val="dk1"/>
              </a:buClr>
              <a:buSzPts val="1200"/>
              <a:buNone/>
              <a:defRPr/>
            </a:lvl5pPr>
            <a:lvl6pPr lvl="5" algn="r">
              <a:lnSpc>
                <a:spcPct val="150000"/>
              </a:lnSpc>
              <a:spcBef>
                <a:spcPts val="0"/>
              </a:spcBef>
              <a:spcAft>
                <a:spcPts val="0"/>
              </a:spcAft>
              <a:buClr>
                <a:schemeClr val="dk1"/>
              </a:buClr>
              <a:buSzPts val="1200"/>
              <a:buNone/>
              <a:defRPr/>
            </a:lvl6pPr>
            <a:lvl7pPr lvl="6" algn="r">
              <a:lnSpc>
                <a:spcPct val="150000"/>
              </a:lnSpc>
              <a:spcBef>
                <a:spcPts val="0"/>
              </a:spcBef>
              <a:spcAft>
                <a:spcPts val="0"/>
              </a:spcAft>
              <a:buClr>
                <a:schemeClr val="dk1"/>
              </a:buClr>
              <a:buSzPts val="1200"/>
              <a:buNone/>
              <a:defRPr/>
            </a:lvl7pPr>
            <a:lvl8pPr lvl="7" algn="r">
              <a:lnSpc>
                <a:spcPct val="150000"/>
              </a:lnSpc>
              <a:spcBef>
                <a:spcPts val="0"/>
              </a:spcBef>
              <a:spcAft>
                <a:spcPts val="0"/>
              </a:spcAft>
              <a:buClr>
                <a:schemeClr val="dk1"/>
              </a:buClr>
              <a:buSzPts val="1200"/>
              <a:buNone/>
              <a:defRPr/>
            </a:lvl8pPr>
            <a:lvl9pPr lvl="8" algn="r">
              <a:lnSpc>
                <a:spcPct val="150000"/>
              </a:lnSpc>
              <a:spcBef>
                <a:spcPts val="0"/>
              </a:spcBef>
              <a:spcAft>
                <a:spcPts val="0"/>
              </a:spcAft>
              <a:buClr>
                <a:schemeClr val="dk1"/>
              </a:buClr>
              <a:buSzPts val="1200"/>
              <a:buNone/>
              <a:defRPr/>
            </a:lvl9pPr>
          </a:lstStyle>
          <a:p/>
        </p:txBody>
      </p:sp>
      <p:sp>
        <p:nvSpPr>
          <p:cNvPr id="37" name="Google Shape;37;p36"/>
          <p:cNvSpPr txBox="1"/>
          <p:nvPr/>
        </p:nvSpPr>
        <p:spPr>
          <a:xfrm>
            <a:off x="8960400" y="6244837"/>
            <a:ext cx="2926800" cy="389746"/>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US" sz="933" u="none" cap="none" strike="noStrike">
                <a:solidFill>
                  <a:schemeClr val="lt1"/>
                </a:solidFill>
                <a:latin typeface="Urbanist Medium"/>
                <a:ea typeface="Urbanist Medium"/>
                <a:cs typeface="Urbanist Medium"/>
                <a:sym typeface="Urbanist Medium"/>
              </a:rPr>
              <a:t>‹#›</a:t>
            </a:fld>
            <a:endParaRPr b="0" i="0" sz="933" u="none" cap="none" strike="noStrike">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
        <p:nvSpPr>
          <p:cNvPr id="39" name="Google Shape;39;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 name="Shape 42"/>
        <p:cNvGrpSpPr/>
        <p:nvPr/>
      </p:nvGrpSpPr>
      <p:grpSpPr>
        <a:xfrm>
          <a:off x="0" y="0"/>
          <a:ext cx="0" cy="0"/>
          <a:chOff x="0" y="0"/>
          <a:chExt cx="0" cy="0"/>
        </a:xfrm>
      </p:grpSpPr>
      <p:sp>
        <p:nvSpPr>
          <p:cNvPr id="43" name="Google Shape;43;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5" name="Google Shape;4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 name="Shape 55"/>
        <p:cNvGrpSpPr/>
        <p:nvPr/>
      </p:nvGrpSpPr>
      <p:grpSpPr>
        <a:xfrm>
          <a:off x="0" y="0"/>
          <a:ext cx="0" cy="0"/>
          <a:chOff x="0" y="0"/>
          <a:chExt cx="0" cy="0"/>
        </a:xfrm>
      </p:grpSpPr>
      <p:sp>
        <p:nvSpPr>
          <p:cNvPr id="56" name="Google Shape;56;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25.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1.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7.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9.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0.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s://webdcu.musc.edu/DCUApp/Login" TargetMode="External"/><Relationship Id="rId4" Type="http://schemas.openxmlformats.org/officeDocument/2006/relationships/image" Target="../media/image44.png"/><Relationship Id="rId5" Type="http://schemas.openxmlformats.org/officeDocument/2006/relationships/image" Target="../media/image2.png"/><Relationship Id="rId6"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1.png"/><Relationship Id="rId4" Type="http://schemas.openxmlformats.org/officeDocument/2006/relationships/image" Target="../media/image2.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6.png"/><Relationship Id="rId4" Type="http://schemas.openxmlformats.org/officeDocument/2006/relationships/image" Target="../media/image2.png"/><Relationship Id="rId5"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7.png"/><Relationship Id="rId4" Type="http://schemas.openxmlformats.org/officeDocument/2006/relationships/image" Target="../media/image2.png"/><Relationship Id="rId5"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5.png"/><Relationship Id="rId4" Type="http://schemas.openxmlformats.org/officeDocument/2006/relationships/image" Target="../media/image2.png"/><Relationship Id="rId5"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0.png"/><Relationship Id="rId4" Type="http://schemas.openxmlformats.org/officeDocument/2006/relationships/image" Target="../media/image2.png"/><Relationship Id="rId5"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7.png"/><Relationship Id="rId4" Type="http://schemas.openxmlformats.org/officeDocument/2006/relationships/image" Target="../media/image2.png"/><Relationship Id="rId5"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mailto:luckmann@musc.edu" TargetMode="External"/><Relationship Id="rId4" Type="http://schemas.openxmlformats.org/officeDocument/2006/relationships/hyperlink" Target="mailto:daviem@musc.edu" TargetMode="External"/><Relationship Id="rId5" Type="http://schemas.openxmlformats.org/officeDocument/2006/relationships/hyperlink" Target="mailto:butlers@musc.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1"/>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0" name="Google Shape;100;p1"/>
          <p:cNvSpPr/>
          <p:nvPr/>
        </p:nvSpPr>
        <p:spPr>
          <a:xfrm>
            <a:off x="305" y="0"/>
            <a:ext cx="12191695" cy="6858000"/>
          </a:xfrm>
          <a:prstGeom prst="rect">
            <a:avLst/>
          </a:prstGeom>
          <a:gradFill>
            <a:gsLst>
              <a:gs pos="0">
                <a:srgbClr val="6F8183">
                  <a:alpha val="20000"/>
                </a:srgbClr>
              </a:gs>
              <a:gs pos="16000">
                <a:srgbClr val="6F8183">
                  <a:alpha val="20000"/>
                </a:srgbClr>
              </a:gs>
              <a:gs pos="85000">
                <a:srgbClr val="AD84C6">
                  <a:alpha val="40000"/>
                </a:srgbClr>
              </a:gs>
              <a:gs pos="100000">
                <a:srgbClr val="AD84C6">
                  <a:alpha val="40000"/>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101" name="Google Shape;101;p1"/>
          <p:cNvGrpSpPr/>
          <p:nvPr/>
        </p:nvGrpSpPr>
        <p:grpSpPr>
          <a:xfrm>
            <a:off x="1303402" y="3985"/>
            <a:ext cx="9772765" cy="6858000"/>
            <a:chOff x="1303402" y="3985"/>
            <a:chExt cx="9772765" cy="6858000"/>
          </a:xfrm>
        </p:grpSpPr>
        <p:sp>
          <p:nvSpPr>
            <p:cNvPr id="102" name="Google Shape;102;p1"/>
            <p:cNvSpPr/>
            <p:nvPr/>
          </p:nvSpPr>
          <p:spPr>
            <a:xfrm>
              <a:off x="1560551" y="3985"/>
              <a:ext cx="9313016" cy="6858000"/>
            </a:xfrm>
            <a:custGeom>
              <a:rect b="b" l="l" r="r" t="t"/>
              <a:pathLst>
                <a:path extrusionOk="0" h="6858000" w="9313016">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3" name="Google Shape;103;p1"/>
            <p:cNvSpPr/>
            <p:nvPr/>
          </p:nvSpPr>
          <p:spPr>
            <a:xfrm>
              <a:off x="1659468" y="3985"/>
              <a:ext cx="9065550" cy="6858000"/>
            </a:xfrm>
            <a:custGeom>
              <a:rect b="b" l="l" r="r" t="t"/>
              <a:pathLst>
                <a:path extrusionOk="0" h="6858000" w="906555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4" name="Google Shape;104;p1"/>
            <p:cNvSpPr/>
            <p:nvPr/>
          </p:nvSpPr>
          <p:spPr>
            <a:xfrm>
              <a:off x="1648217" y="3985"/>
              <a:ext cx="9088051" cy="6858000"/>
            </a:xfrm>
            <a:custGeom>
              <a:rect b="b" l="l" r="r" t="t"/>
              <a:pathLst>
                <a:path extrusionOk="0" h="6858000" w="9088051">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5" name="Google Shape;105;p1"/>
            <p:cNvSpPr/>
            <p:nvPr/>
          </p:nvSpPr>
          <p:spPr>
            <a:xfrm>
              <a:off x="1629061" y="3985"/>
              <a:ext cx="9107210" cy="6858000"/>
            </a:xfrm>
            <a:custGeom>
              <a:rect b="b" l="l" r="r" t="t"/>
              <a:pathLst>
                <a:path extrusionOk="0" h="6858000" w="910721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6" name="Google Shape;106;p1"/>
            <p:cNvSpPr/>
            <p:nvPr/>
          </p:nvSpPr>
          <p:spPr>
            <a:xfrm>
              <a:off x="1303402" y="3985"/>
              <a:ext cx="9767847" cy="6858000"/>
            </a:xfrm>
            <a:custGeom>
              <a:rect b="b" l="l" r="r" t="t"/>
              <a:pathLst>
                <a:path extrusionOk="0" h="6858000" w="9767847">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alpha val="5098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7" name="Google Shape;107;p1"/>
            <p:cNvSpPr/>
            <p:nvPr/>
          </p:nvSpPr>
          <p:spPr>
            <a:xfrm>
              <a:off x="1318434" y="3985"/>
              <a:ext cx="9747620" cy="6858000"/>
            </a:xfrm>
            <a:custGeom>
              <a:rect b="b" l="l" r="r" t="t"/>
              <a:pathLst>
                <a:path extrusionOk="0" h="6858000" w="974762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8" name="Google Shape;108;p1"/>
            <p:cNvSpPr/>
            <p:nvPr/>
          </p:nvSpPr>
          <p:spPr>
            <a:xfrm>
              <a:off x="1308320" y="3985"/>
              <a:ext cx="9767847" cy="6858000"/>
            </a:xfrm>
            <a:custGeom>
              <a:rect b="b" l="l" r="r" t="t"/>
              <a:pathLst>
                <a:path extrusionOk="0" h="6858000" w="9767847">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alpha val="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109" name="Google Shape;109;p1"/>
          <p:cNvSpPr txBox="1"/>
          <p:nvPr>
            <p:ph type="ctrTitle"/>
          </p:nvPr>
        </p:nvSpPr>
        <p:spPr>
          <a:xfrm>
            <a:off x="3215729" y="1764407"/>
            <a:ext cx="5760846" cy="231031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5200"/>
              <a:buFont typeface="Play"/>
              <a:buNone/>
            </a:pPr>
            <a:r>
              <a:rPr lang="en-US" sz="5200">
                <a:solidFill>
                  <a:schemeClr val="dk2"/>
                </a:solidFill>
                <a:latin typeface="Arial"/>
                <a:ea typeface="Arial"/>
                <a:cs typeface="Arial"/>
                <a:sym typeface="Arial"/>
              </a:rPr>
              <a:t>KES</a:t>
            </a:r>
            <a:r>
              <a:rPr lang="en-US" sz="5200">
                <a:solidFill>
                  <a:schemeClr val="dk2"/>
                </a:solidFill>
                <a:latin typeface="Arial"/>
                <a:ea typeface="Arial"/>
                <a:cs typeface="Arial"/>
                <a:sym typeface="Arial"/>
              </a:rPr>
              <a:t>E</a:t>
            </a:r>
            <a:r>
              <a:rPr lang="en-US" sz="5200">
                <a:solidFill>
                  <a:schemeClr val="dk2"/>
                </a:solidFill>
                <a:latin typeface="Arial"/>
                <a:ea typeface="Arial"/>
                <a:cs typeface="Arial"/>
                <a:sym typeface="Arial"/>
              </a:rPr>
              <a:t>TT All-Site Call</a:t>
            </a:r>
            <a:endParaRPr>
              <a:latin typeface="Arial"/>
              <a:ea typeface="Arial"/>
              <a:cs typeface="Arial"/>
              <a:sym typeface="Arial"/>
            </a:endParaRPr>
          </a:p>
        </p:txBody>
      </p:sp>
      <p:sp>
        <p:nvSpPr>
          <p:cNvPr id="110" name="Google Shape;110;p1"/>
          <p:cNvSpPr txBox="1"/>
          <p:nvPr>
            <p:ph idx="1" type="subTitle"/>
          </p:nvPr>
        </p:nvSpPr>
        <p:spPr>
          <a:xfrm>
            <a:off x="3215729" y="4165152"/>
            <a:ext cx="5760846" cy="68207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2"/>
              </a:buClr>
              <a:buSzPts val="2400"/>
              <a:buNone/>
            </a:pPr>
            <a:r>
              <a:rPr lang="en-US">
                <a:solidFill>
                  <a:schemeClr val="dk2"/>
                </a:solidFill>
              </a:rPr>
              <a:t>11/7/2025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par>
                                <p:cTn fill="hold" nodeType="withEffect" presetClass="entr" presetID="10" presetSubtype="0">
                                  <p:stCondLst>
                                    <p:cond delay="1000"/>
                                  </p:stCondLst>
                                  <p:childTnLst>
                                    <p:set>
                                      <p:cBhvr>
                                        <p:cTn dur="1" fill="hold">
                                          <p:stCondLst>
                                            <p:cond delay="0"/>
                                          </p:stCondLst>
                                        </p:cTn>
                                        <p:tgtEl>
                                          <p:spTgt spid="110">
                                            <p:txEl>
                                              <p:pRg end="0" st="0"/>
                                            </p:txEl>
                                          </p:spTgt>
                                        </p:tgtEl>
                                        <p:attrNameLst>
                                          <p:attrName>style.visibility</p:attrName>
                                        </p:attrNameLst>
                                      </p:cBhvr>
                                      <p:to>
                                        <p:strVal val="visible"/>
                                      </p:to>
                                    </p:set>
                                    <p:animEffect filter="fade" transition="in">
                                      <p:cBhvr>
                                        <p:cTn dur="1000"/>
                                        <p:tgtEl>
                                          <p:spTgt spid="11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0"/>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90000"/>
              </a:lnSpc>
              <a:spcBef>
                <a:spcPts val="0"/>
              </a:spcBef>
              <a:spcAft>
                <a:spcPts val="0"/>
              </a:spcAft>
              <a:buClr>
                <a:schemeClr val="dk1"/>
              </a:buClr>
              <a:buSzPct val="70707"/>
              <a:buFont typeface="Play"/>
              <a:buNone/>
            </a:pPr>
            <a:r>
              <a:t/>
            </a:r>
            <a:endParaRPr/>
          </a:p>
        </p:txBody>
      </p:sp>
      <p:sp>
        <p:nvSpPr>
          <p:cNvPr id="219" name="Google Shape;219;p10"/>
          <p:cNvSpPr txBox="1"/>
          <p:nvPr>
            <p:ph idx="1" type="body"/>
          </p:nvPr>
        </p:nvSpPr>
        <p:spPr>
          <a:xfrm>
            <a:off x="415600" y="1536633"/>
            <a:ext cx="11360800" cy="4250800"/>
          </a:xfrm>
          <a:prstGeom prst="rect">
            <a:avLst/>
          </a:prstGeom>
          <a:noFill/>
          <a:ln>
            <a:noFill/>
          </a:ln>
        </p:spPr>
        <p:txBody>
          <a:bodyPr anchorCtr="0" anchor="t" bIns="121900" lIns="121900" spcFirstLastPara="1" rIns="121900" wrap="square" tIns="121900">
            <a:normAutofit/>
          </a:bodyPr>
          <a:lstStyle/>
          <a:p>
            <a:pPr indent="0" lvl="0" marL="0" rtl="0" algn="l">
              <a:lnSpc>
                <a:spcPct val="90000"/>
              </a:lnSpc>
              <a:spcBef>
                <a:spcPts val="0"/>
              </a:spcBef>
              <a:spcAft>
                <a:spcPts val="1600"/>
              </a:spcAft>
              <a:buClr>
                <a:schemeClr val="dk1"/>
              </a:buClr>
              <a:buSzPts val="1800"/>
              <a:buNone/>
            </a:pPr>
            <a:r>
              <a:t/>
            </a:r>
            <a:endParaRPr/>
          </a:p>
        </p:txBody>
      </p:sp>
      <p:sp>
        <p:nvSpPr>
          <p:cNvPr id="220" name="Google Shape;220;p10"/>
          <p:cNvSpPr/>
          <p:nvPr/>
        </p:nvSpPr>
        <p:spPr>
          <a:xfrm>
            <a:off x="0" y="0"/>
            <a:ext cx="12192000" cy="486800"/>
          </a:xfrm>
          <a:prstGeom prst="rect">
            <a:avLst/>
          </a:prstGeom>
          <a:solidFill>
            <a:srgbClr val="743192"/>
          </a:solidFill>
          <a:ln cap="flat" cmpd="sng" w="12650">
            <a:solidFill>
              <a:srgbClr val="595959"/>
            </a:solidFill>
            <a:prstDash val="solid"/>
            <a:round/>
            <a:headEnd len="sm" w="sm" type="none"/>
            <a:tailEnd len="sm" w="sm" type="none"/>
          </a:ln>
        </p:spPr>
        <p:txBody>
          <a:bodyPr anchorCtr="0" anchor="ctr" bIns="161900" lIns="161900" spcFirstLastPara="1" rIns="161900" wrap="square" tIns="161900">
            <a:noAutofit/>
          </a:bodyPr>
          <a:lstStyle/>
          <a:p>
            <a:pPr indent="0" lvl="0" marL="0" marR="0" rtl="0" algn="ctr">
              <a:spcBef>
                <a:spcPts val="0"/>
              </a:spcBef>
              <a:spcAft>
                <a:spcPts val="0"/>
              </a:spcAft>
              <a:buNone/>
            </a:pPr>
            <a:r>
              <a:t/>
            </a:r>
            <a:endParaRPr b="0" i="0" sz="2479" u="none" cap="none" strike="noStrike">
              <a:solidFill>
                <a:schemeClr val="dk1"/>
              </a:solidFill>
              <a:latin typeface="Arial"/>
              <a:ea typeface="Arial"/>
              <a:cs typeface="Arial"/>
              <a:sym typeface="Arial"/>
            </a:endParaRPr>
          </a:p>
        </p:txBody>
      </p:sp>
      <p:pic>
        <p:nvPicPr>
          <p:cNvPr id="221" name="Google Shape;221;p10" title="SIREN-Acronym Only.png"/>
          <p:cNvPicPr preferRelativeResize="0"/>
          <p:nvPr/>
        </p:nvPicPr>
        <p:blipFill rotWithShape="1">
          <a:blip r:embed="rId3">
            <a:alphaModFix/>
          </a:blip>
          <a:srcRect b="0" l="0" r="0" t="0"/>
          <a:stretch/>
        </p:blipFill>
        <p:spPr>
          <a:xfrm>
            <a:off x="0" y="5675500"/>
            <a:ext cx="2229437" cy="1253133"/>
          </a:xfrm>
          <a:prstGeom prst="rect">
            <a:avLst/>
          </a:prstGeom>
          <a:noFill/>
          <a:ln>
            <a:noFill/>
          </a:ln>
        </p:spPr>
      </p:pic>
      <p:pic>
        <p:nvPicPr>
          <p:cNvPr id="222" name="Google Shape;222;p10" title="kesett logo with eeg 3.png"/>
          <p:cNvPicPr preferRelativeResize="0"/>
          <p:nvPr/>
        </p:nvPicPr>
        <p:blipFill rotWithShape="1">
          <a:blip r:embed="rId4">
            <a:alphaModFix/>
          </a:blip>
          <a:srcRect b="0" l="0" r="0" t="0"/>
          <a:stretch/>
        </p:blipFill>
        <p:spPr>
          <a:xfrm>
            <a:off x="10090132" y="5837900"/>
            <a:ext cx="1970933" cy="928333"/>
          </a:xfrm>
          <a:prstGeom prst="rect">
            <a:avLst/>
          </a:prstGeom>
          <a:noFill/>
          <a:ln>
            <a:noFill/>
          </a:ln>
        </p:spPr>
      </p:pic>
      <p:pic>
        <p:nvPicPr>
          <p:cNvPr id="223" name="Google Shape;223;p10"/>
          <p:cNvPicPr preferRelativeResize="0"/>
          <p:nvPr/>
        </p:nvPicPr>
        <p:blipFill rotWithShape="1">
          <a:blip r:embed="rId5">
            <a:alphaModFix/>
          </a:blip>
          <a:srcRect b="0" l="0" r="0" t="0"/>
          <a:stretch/>
        </p:blipFill>
        <p:spPr>
          <a:xfrm>
            <a:off x="415600" y="643684"/>
            <a:ext cx="11360800" cy="5194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1"/>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90000"/>
              </a:lnSpc>
              <a:spcBef>
                <a:spcPts val="0"/>
              </a:spcBef>
              <a:spcAft>
                <a:spcPts val="0"/>
              </a:spcAft>
              <a:buClr>
                <a:schemeClr val="dk1"/>
              </a:buClr>
              <a:buSzPct val="70707"/>
              <a:buFont typeface="Play"/>
              <a:buNone/>
            </a:pPr>
            <a:r>
              <a:rPr lang="en-US">
                <a:latin typeface="Arial"/>
                <a:ea typeface="Arial"/>
                <a:cs typeface="Arial"/>
                <a:sym typeface="Arial"/>
              </a:rPr>
              <a:t>Central IRB (CIRB) Tables</a:t>
            </a:r>
            <a:endParaRPr>
              <a:latin typeface="Arial"/>
              <a:ea typeface="Arial"/>
              <a:cs typeface="Arial"/>
              <a:sym typeface="Arial"/>
            </a:endParaRPr>
          </a:p>
        </p:txBody>
      </p:sp>
      <p:sp>
        <p:nvSpPr>
          <p:cNvPr id="229" name="Google Shape;229;p11"/>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rmAutofit/>
          </a:bodyPr>
          <a:lstStyle/>
          <a:p>
            <a:pPr indent="0" lvl="0" marL="0" rtl="0" algn="l">
              <a:lnSpc>
                <a:spcPct val="90000"/>
              </a:lnSpc>
              <a:spcBef>
                <a:spcPts val="0"/>
              </a:spcBef>
              <a:spcAft>
                <a:spcPts val="0"/>
              </a:spcAft>
              <a:buClr>
                <a:schemeClr val="dk1"/>
              </a:buClr>
              <a:buSzPts val="1800"/>
              <a:buNone/>
            </a:pPr>
            <a:r>
              <a:rPr lang="en-US"/>
              <a:t>Steps 1 &amp; 2 in WebDCU v1 &gt; SIREN:</a:t>
            </a:r>
            <a:endParaRPr/>
          </a:p>
          <a:p>
            <a:pPr indent="0" lvl="0" marL="0" rtl="0" algn="l">
              <a:lnSpc>
                <a:spcPct val="90000"/>
              </a:lnSpc>
              <a:spcBef>
                <a:spcPts val="1600"/>
              </a:spcBef>
              <a:spcAft>
                <a:spcPts val="1600"/>
              </a:spcAft>
              <a:buClr>
                <a:schemeClr val="dk1"/>
              </a:buClr>
              <a:buSzPts val="1800"/>
              <a:buNone/>
            </a:pPr>
            <a:r>
              <a:t/>
            </a:r>
            <a:endParaRPr/>
          </a:p>
        </p:txBody>
      </p:sp>
      <p:sp>
        <p:nvSpPr>
          <p:cNvPr id="230" name="Google Shape;230;p11"/>
          <p:cNvSpPr/>
          <p:nvPr/>
        </p:nvSpPr>
        <p:spPr>
          <a:xfrm>
            <a:off x="0" y="0"/>
            <a:ext cx="12192000" cy="486800"/>
          </a:xfrm>
          <a:prstGeom prst="rect">
            <a:avLst/>
          </a:prstGeom>
          <a:solidFill>
            <a:srgbClr val="743192"/>
          </a:solidFill>
          <a:ln cap="flat" cmpd="sng" w="12650">
            <a:solidFill>
              <a:srgbClr val="595959"/>
            </a:solidFill>
            <a:prstDash val="solid"/>
            <a:round/>
            <a:headEnd len="sm" w="sm" type="none"/>
            <a:tailEnd len="sm" w="sm" type="none"/>
          </a:ln>
        </p:spPr>
        <p:txBody>
          <a:bodyPr anchorCtr="0" anchor="ctr" bIns="161900" lIns="161900" spcFirstLastPara="1" rIns="161900" wrap="square" tIns="161900">
            <a:noAutofit/>
          </a:bodyPr>
          <a:lstStyle/>
          <a:p>
            <a:pPr indent="0" lvl="0" marL="0" marR="0" rtl="0" algn="ctr">
              <a:spcBef>
                <a:spcPts val="0"/>
              </a:spcBef>
              <a:spcAft>
                <a:spcPts val="0"/>
              </a:spcAft>
              <a:buNone/>
            </a:pPr>
            <a:r>
              <a:t/>
            </a:r>
            <a:endParaRPr b="0" i="0" sz="2479" u="none" cap="none" strike="noStrike">
              <a:solidFill>
                <a:schemeClr val="dk1"/>
              </a:solidFill>
              <a:latin typeface="Arial"/>
              <a:ea typeface="Arial"/>
              <a:cs typeface="Arial"/>
              <a:sym typeface="Arial"/>
            </a:endParaRPr>
          </a:p>
        </p:txBody>
      </p:sp>
      <p:pic>
        <p:nvPicPr>
          <p:cNvPr id="231" name="Google Shape;231;p11" title="SIREN-Acronym Only.png"/>
          <p:cNvPicPr preferRelativeResize="0"/>
          <p:nvPr/>
        </p:nvPicPr>
        <p:blipFill rotWithShape="1">
          <a:blip r:embed="rId3">
            <a:alphaModFix/>
          </a:blip>
          <a:srcRect b="0" l="0" r="0" t="0"/>
          <a:stretch/>
        </p:blipFill>
        <p:spPr>
          <a:xfrm>
            <a:off x="0" y="5675500"/>
            <a:ext cx="2229437" cy="1253133"/>
          </a:xfrm>
          <a:prstGeom prst="rect">
            <a:avLst/>
          </a:prstGeom>
          <a:noFill/>
          <a:ln>
            <a:noFill/>
          </a:ln>
        </p:spPr>
      </p:pic>
      <p:pic>
        <p:nvPicPr>
          <p:cNvPr id="232" name="Google Shape;232;p11" title="kesett logo with eeg 3.png"/>
          <p:cNvPicPr preferRelativeResize="0"/>
          <p:nvPr/>
        </p:nvPicPr>
        <p:blipFill rotWithShape="1">
          <a:blip r:embed="rId4">
            <a:alphaModFix/>
          </a:blip>
          <a:srcRect b="0" l="0" r="0" t="0"/>
          <a:stretch/>
        </p:blipFill>
        <p:spPr>
          <a:xfrm>
            <a:off x="10090132" y="5837900"/>
            <a:ext cx="1970933" cy="928333"/>
          </a:xfrm>
          <a:prstGeom prst="rect">
            <a:avLst/>
          </a:prstGeom>
          <a:noFill/>
          <a:ln>
            <a:noFill/>
          </a:ln>
        </p:spPr>
      </p:pic>
      <p:pic>
        <p:nvPicPr>
          <p:cNvPr id="233" name="Google Shape;233;p11"/>
          <p:cNvPicPr preferRelativeResize="0"/>
          <p:nvPr/>
        </p:nvPicPr>
        <p:blipFill rotWithShape="1">
          <a:blip r:embed="rId5">
            <a:alphaModFix/>
          </a:blip>
          <a:srcRect b="0" l="0" r="0" t="0"/>
          <a:stretch/>
        </p:blipFill>
        <p:spPr>
          <a:xfrm>
            <a:off x="1344325" y="2151425"/>
            <a:ext cx="9503351" cy="3717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2"/>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90000"/>
              </a:lnSpc>
              <a:spcBef>
                <a:spcPts val="0"/>
              </a:spcBef>
              <a:spcAft>
                <a:spcPts val="0"/>
              </a:spcAft>
              <a:buClr>
                <a:schemeClr val="dk1"/>
              </a:buClr>
              <a:buSzPct val="39285"/>
              <a:buFont typeface="Play"/>
              <a:buNone/>
            </a:pPr>
            <a:r>
              <a:rPr lang="en-US">
                <a:latin typeface="Arial"/>
                <a:ea typeface="Arial"/>
                <a:cs typeface="Arial"/>
                <a:sym typeface="Arial"/>
              </a:rPr>
              <a:t>Central IRB (CIRB) Tables</a:t>
            </a:r>
            <a:endParaRPr>
              <a:latin typeface="Arial"/>
              <a:ea typeface="Arial"/>
              <a:cs typeface="Arial"/>
              <a:sym typeface="Arial"/>
            </a:endParaRPr>
          </a:p>
        </p:txBody>
      </p:sp>
      <p:sp>
        <p:nvSpPr>
          <p:cNvPr id="239" name="Google Shape;239;p12"/>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rmAutofit/>
          </a:bodyPr>
          <a:lstStyle/>
          <a:p>
            <a:pPr indent="0" lvl="0" marL="0" rtl="0" algn="l">
              <a:lnSpc>
                <a:spcPct val="90000"/>
              </a:lnSpc>
              <a:spcBef>
                <a:spcPts val="0"/>
              </a:spcBef>
              <a:spcAft>
                <a:spcPts val="0"/>
              </a:spcAft>
              <a:buClr>
                <a:schemeClr val="dk1"/>
              </a:buClr>
              <a:buSzPts val="1800"/>
              <a:buNone/>
            </a:pPr>
            <a:r>
              <a:rPr lang="en-US"/>
              <a:t>Step 3 in WebDCU v2 &gt; KESETT:</a:t>
            </a:r>
            <a:endParaRPr/>
          </a:p>
          <a:p>
            <a:pPr indent="0" lvl="0" marL="0" rtl="0" algn="l">
              <a:lnSpc>
                <a:spcPct val="90000"/>
              </a:lnSpc>
              <a:spcBef>
                <a:spcPts val="1600"/>
              </a:spcBef>
              <a:spcAft>
                <a:spcPts val="1600"/>
              </a:spcAft>
              <a:buClr>
                <a:schemeClr val="dk1"/>
              </a:buClr>
              <a:buSzPts val="1100"/>
              <a:buNone/>
            </a:pPr>
            <a:r>
              <a:t/>
            </a:r>
            <a:endParaRPr/>
          </a:p>
        </p:txBody>
      </p:sp>
      <p:sp>
        <p:nvSpPr>
          <p:cNvPr id="240" name="Google Shape;240;p12"/>
          <p:cNvSpPr/>
          <p:nvPr/>
        </p:nvSpPr>
        <p:spPr>
          <a:xfrm>
            <a:off x="0" y="0"/>
            <a:ext cx="12192000" cy="486800"/>
          </a:xfrm>
          <a:prstGeom prst="rect">
            <a:avLst/>
          </a:prstGeom>
          <a:solidFill>
            <a:srgbClr val="743192"/>
          </a:solidFill>
          <a:ln cap="flat" cmpd="sng" w="12650">
            <a:solidFill>
              <a:srgbClr val="595959"/>
            </a:solidFill>
            <a:prstDash val="solid"/>
            <a:round/>
            <a:headEnd len="sm" w="sm" type="none"/>
            <a:tailEnd len="sm" w="sm" type="none"/>
          </a:ln>
        </p:spPr>
        <p:txBody>
          <a:bodyPr anchorCtr="0" anchor="ctr" bIns="161900" lIns="161900" spcFirstLastPara="1" rIns="161900" wrap="square" tIns="161900">
            <a:noAutofit/>
          </a:bodyPr>
          <a:lstStyle/>
          <a:p>
            <a:pPr indent="0" lvl="0" marL="0" marR="0" rtl="0" algn="ctr">
              <a:spcBef>
                <a:spcPts val="0"/>
              </a:spcBef>
              <a:spcAft>
                <a:spcPts val="0"/>
              </a:spcAft>
              <a:buNone/>
            </a:pPr>
            <a:r>
              <a:t/>
            </a:r>
            <a:endParaRPr b="0" i="0" sz="2479" u="none" cap="none" strike="noStrike">
              <a:solidFill>
                <a:schemeClr val="dk1"/>
              </a:solidFill>
              <a:latin typeface="Arial"/>
              <a:ea typeface="Arial"/>
              <a:cs typeface="Arial"/>
              <a:sym typeface="Arial"/>
            </a:endParaRPr>
          </a:p>
        </p:txBody>
      </p:sp>
      <p:pic>
        <p:nvPicPr>
          <p:cNvPr id="241" name="Google Shape;241;p12" title="SIREN-Acronym Only.png"/>
          <p:cNvPicPr preferRelativeResize="0"/>
          <p:nvPr/>
        </p:nvPicPr>
        <p:blipFill rotWithShape="1">
          <a:blip r:embed="rId3">
            <a:alphaModFix/>
          </a:blip>
          <a:srcRect b="0" l="0" r="0" t="0"/>
          <a:stretch/>
        </p:blipFill>
        <p:spPr>
          <a:xfrm>
            <a:off x="0" y="5675500"/>
            <a:ext cx="2229437" cy="1253133"/>
          </a:xfrm>
          <a:prstGeom prst="rect">
            <a:avLst/>
          </a:prstGeom>
          <a:noFill/>
          <a:ln>
            <a:noFill/>
          </a:ln>
        </p:spPr>
      </p:pic>
      <p:pic>
        <p:nvPicPr>
          <p:cNvPr id="242" name="Google Shape;242;p12" title="kesett logo with eeg 3.png"/>
          <p:cNvPicPr preferRelativeResize="0"/>
          <p:nvPr/>
        </p:nvPicPr>
        <p:blipFill rotWithShape="1">
          <a:blip r:embed="rId4">
            <a:alphaModFix/>
          </a:blip>
          <a:srcRect b="0" l="0" r="0" t="0"/>
          <a:stretch/>
        </p:blipFill>
        <p:spPr>
          <a:xfrm>
            <a:off x="10090132" y="5837900"/>
            <a:ext cx="1970933" cy="928333"/>
          </a:xfrm>
          <a:prstGeom prst="rect">
            <a:avLst/>
          </a:prstGeom>
          <a:noFill/>
          <a:ln>
            <a:noFill/>
          </a:ln>
        </p:spPr>
      </p:pic>
      <p:pic>
        <p:nvPicPr>
          <p:cNvPr id="243" name="Google Shape;243;p12"/>
          <p:cNvPicPr preferRelativeResize="0"/>
          <p:nvPr/>
        </p:nvPicPr>
        <p:blipFill rotWithShape="1">
          <a:blip r:embed="rId5">
            <a:alphaModFix/>
          </a:blip>
          <a:srcRect b="0" l="0" r="14691" t="0"/>
          <a:stretch/>
        </p:blipFill>
        <p:spPr>
          <a:xfrm>
            <a:off x="681500" y="2217350"/>
            <a:ext cx="10747927" cy="3331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3"/>
          <p:cNvSpPr txBox="1"/>
          <p:nvPr/>
        </p:nvSpPr>
        <p:spPr>
          <a:xfrm>
            <a:off x="1731523" y="2505670"/>
            <a:ext cx="847279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5400" u="none" cap="none" strike="noStrike">
                <a:solidFill>
                  <a:schemeClr val="dk1"/>
                </a:solidFill>
                <a:latin typeface="Arial"/>
                <a:ea typeface="Arial"/>
                <a:cs typeface="Arial"/>
                <a:sym typeface="Arial"/>
              </a:rPr>
              <a:t>Enrollment Video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 name="Shape 252"/>
        <p:cNvGrpSpPr/>
        <p:nvPr/>
      </p:nvGrpSpPr>
      <p:grpSpPr>
        <a:xfrm>
          <a:off x="0" y="0"/>
          <a:ext cx="0" cy="0"/>
          <a:chOff x="0" y="0"/>
          <a:chExt cx="0" cy="0"/>
        </a:xfrm>
      </p:grpSpPr>
      <p:sp>
        <p:nvSpPr>
          <p:cNvPr id="253" name="Google Shape;253;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54" name="Google Shape;254;p14"/>
          <p:cNvSpPr txBox="1"/>
          <p:nvPr>
            <p:ph type="title"/>
          </p:nvPr>
        </p:nvSpPr>
        <p:spPr>
          <a:xfrm>
            <a:off x="1136396" y="457201"/>
            <a:ext cx="5814240" cy="155687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Play"/>
              <a:buNone/>
            </a:pPr>
            <a:r>
              <a:rPr lang="en-US" sz="4000">
                <a:latin typeface="Arial"/>
                <a:ea typeface="Arial"/>
                <a:cs typeface="Arial"/>
                <a:sym typeface="Arial"/>
              </a:rPr>
              <a:t>Premises</a:t>
            </a:r>
            <a:endParaRPr>
              <a:latin typeface="Arial"/>
              <a:ea typeface="Arial"/>
              <a:cs typeface="Arial"/>
              <a:sym typeface="Arial"/>
            </a:endParaRPr>
          </a:p>
        </p:txBody>
      </p:sp>
      <p:sp>
        <p:nvSpPr>
          <p:cNvPr id="255" name="Google Shape;255;p14"/>
          <p:cNvSpPr txBox="1"/>
          <p:nvPr>
            <p:ph idx="1" type="body"/>
          </p:nvPr>
        </p:nvSpPr>
        <p:spPr>
          <a:xfrm>
            <a:off x="1136396" y="2363821"/>
            <a:ext cx="5624327" cy="337437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Font typeface="Arial"/>
              <a:buChar char="•"/>
            </a:pPr>
            <a:r>
              <a:rPr lang="en-US" sz="2400"/>
              <a:t>KESETT should never delay treatment of </a:t>
            </a:r>
            <a:br>
              <a:rPr lang="en-US" sz="2400"/>
            </a:br>
            <a:r>
              <a:rPr lang="en-US" sz="2400"/>
              <a:t>status epilepticus</a:t>
            </a:r>
            <a:endParaRPr/>
          </a:p>
          <a:p>
            <a:pPr indent="0" lvl="0" marL="0" rtl="0" algn="l">
              <a:lnSpc>
                <a:spcPct val="90000"/>
              </a:lnSpc>
              <a:spcBef>
                <a:spcPts val="1600"/>
              </a:spcBef>
              <a:spcAft>
                <a:spcPts val="1600"/>
              </a:spcAft>
              <a:buClr>
                <a:schemeClr val="dk1"/>
              </a:buClr>
              <a:buSzPts val="1800"/>
              <a:buFont typeface="Arial"/>
              <a:buChar char="•"/>
            </a:pPr>
            <a:r>
              <a:rPr lang="en-US" sz="2400"/>
              <a:t>KESETT is based upon guideline </a:t>
            </a:r>
            <a:br>
              <a:rPr lang="en-US" sz="2400"/>
            </a:br>
            <a:r>
              <a:rPr lang="en-US" sz="2400"/>
              <a:t>Concordant treatment of status</a:t>
            </a:r>
            <a:endParaRPr/>
          </a:p>
        </p:txBody>
      </p:sp>
      <p:pic>
        <p:nvPicPr>
          <p:cNvPr id="256" name="Google Shape;256;p14"/>
          <p:cNvPicPr preferRelativeResize="0"/>
          <p:nvPr/>
        </p:nvPicPr>
        <p:blipFill rotWithShape="1">
          <a:blip r:embed="rId3">
            <a:alphaModFix/>
          </a:blip>
          <a:srcRect b="0" l="0" r="0" t="0"/>
          <a:stretch/>
        </p:blipFill>
        <p:spPr>
          <a:xfrm>
            <a:off x="7694406" y="799365"/>
            <a:ext cx="3683588" cy="2210153"/>
          </a:xfrm>
          <a:prstGeom prst="rect">
            <a:avLst/>
          </a:prstGeom>
          <a:noFill/>
          <a:ln>
            <a:noFill/>
          </a:ln>
        </p:spPr>
      </p:pic>
      <p:pic>
        <p:nvPicPr>
          <p:cNvPr id="257" name="Google Shape;257;p14"/>
          <p:cNvPicPr preferRelativeResize="0"/>
          <p:nvPr/>
        </p:nvPicPr>
        <p:blipFill rotWithShape="1">
          <a:blip r:embed="rId4">
            <a:alphaModFix/>
          </a:blip>
          <a:srcRect b="0" l="0" r="0" t="0"/>
          <a:stretch/>
        </p:blipFill>
        <p:spPr>
          <a:xfrm>
            <a:off x="8400213" y="3375824"/>
            <a:ext cx="2243263" cy="2243263"/>
          </a:xfrm>
          <a:prstGeom prst="rect">
            <a:avLst/>
          </a:prstGeom>
          <a:noFill/>
          <a:ln>
            <a:noFill/>
          </a:ln>
        </p:spPr>
      </p:pic>
      <p:sp>
        <p:nvSpPr>
          <p:cNvPr id="258" name="Google Shape;258;p14"/>
          <p:cNvSpPr/>
          <p:nvPr/>
        </p:nvSpPr>
        <p:spPr>
          <a:xfrm flipH="1" rot="10800000">
            <a:off x="0" y="6400799"/>
            <a:ext cx="12192000" cy="456773"/>
          </a:xfrm>
          <a:prstGeom prst="rect">
            <a:avLst/>
          </a:prstGeom>
          <a:gradFill>
            <a:gsLst>
              <a:gs pos="0">
                <a:schemeClr val="accent1"/>
              </a:gs>
              <a:gs pos="66000">
                <a:srgbClr val="000000"/>
              </a:gs>
              <a:gs pos="100000">
                <a:srgbClr val="000000"/>
              </a:gs>
            </a:gsLst>
            <a:lin ang="10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59" name="Google Shape;259;p14"/>
          <p:cNvSpPr/>
          <p:nvPr/>
        </p:nvSpPr>
        <p:spPr>
          <a:xfrm flipH="1">
            <a:off x="1" y="6400800"/>
            <a:ext cx="8153398" cy="456772"/>
          </a:xfrm>
          <a:prstGeom prst="rect">
            <a:avLst/>
          </a:prstGeom>
          <a:gradFill>
            <a:gsLst>
              <a:gs pos="0">
                <a:srgbClr val="000000">
                  <a:alpha val="62745"/>
                </a:srgbClr>
              </a:gs>
              <a:gs pos="100000">
                <a:srgbClr val="864EA9"/>
              </a:gs>
            </a:gsLst>
            <a:lin ang="17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3" name="Shape 263"/>
        <p:cNvGrpSpPr/>
        <p:nvPr/>
      </p:nvGrpSpPr>
      <p:grpSpPr>
        <a:xfrm>
          <a:off x="0" y="0"/>
          <a:ext cx="0" cy="0"/>
          <a:chOff x="0" y="0"/>
          <a:chExt cx="0" cy="0"/>
        </a:xfrm>
      </p:grpSpPr>
      <p:sp>
        <p:nvSpPr>
          <p:cNvPr id="264" name="Google Shape;264;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5" name="Google Shape;265;p1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6" name="Google Shape;266;p15"/>
          <p:cNvSpPr/>
          <p:nvPr/>
        </p:nvSpPr>
        <p:spPr>
          <a:xfrm flipH="1" rot="5400000">
            <a:off x="-1410084" y="1410082"/>
            <a:ext cx="6858000" cy="4037836"/>
          </a:xfrm>
          <a:prstGeom prst="rect">
            <a:avLst/>
          </a:prstGeom>
          <a:gradFill>
            <a:gsLst>
              <a:gs pos="0">
                <a:srgbClr val="000000"/>
              </a:gs>
              <a:gs pos="8000">
                <a:srgbClr val="000000"/>
              </a:gs>
              <a:gs pos="100000">
                <a:srgbClr val="864EA9"/>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7" name="Google Shape;267;p15"/>
          <p:cNvSpPr/>
          <p:nvPr/>
        </p:nvSpPr>
        <p:spPr>
          <a:xfrm flipH="1" rot="5400000">
            <a:off x="-1410085" y="1420219"/>
            <a:ext cx="6857999" cy="4037839"/>
          </a:xfrm>
          <a:prstGeom prst="rect">
            <a:avLst/>
          </a:prstGeom>
          <a:gradFill>
            <a:gsLst>
              <a:gs pos="0">
                <a:srgbClr val="000000">
                  <a:alpha val="0"/>
                </a:srgbClr>
              </a:gs>
              <a:gs pos="99000">
                <a:srgbClr val="AD84C6">
                  <a:alpha val="45882"/>
                </a:srgbClr>
              </a:gs>
              <a:gs pos="100000">
                <a:srgbClr val="AD84C6">
                  <a:alpha val="45882"/>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8" name="Google Shape;268;p15"/>
          <p:cNvSpPr/>
          <p:nvPr/>
        </p:nvSpPr>
        <p:spPr>
          <a:xfrm flipH="1" rot="5400000">
            <a:off x="767923" y="3588085"/>
            <a:ext cx="2501979" cy="4037841"/>
          </a:xfrm>
          <a:prstGeom prst="rect">
            <a:avLst/>
          </a:prstGeom>
          <a:gradFill>
            <a:gsLst>
              <a:gs pos="0">
                <a:srgbClr val="AD84C6">
                  <a:alpha val="28627"/>
                </a:srgbClr>
              </a:gs>
              <a:gs pos="2000">
                <a:srgbClr val="AD84C6">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9" name="Google Shape;269;p15"/>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AD84C6">
                  <a:alpha val="42745"/>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70" name="Google Shape;270;p15"/>
          <p:cNvSpPr/>
          <p:nvPr/>
        </p:nvSpPr>
        <p:spPr>
          <a:xfrm flipH="1" rot="5400000">
            <a:off x="-1410093" y="1399943"/>
            <a:ext cx="6858003" cy="4037835"/>
          </a:xfrm>
          <a:prstGeom prst="rect">
            <a:avLst/>
          </a:prstGeom>
          <a:gradFill>
            <a:gsLst>
              <a:gs pos="0">
                <a:srgbClr val="000000">
                  <a:alpha val="0"/>
                </a:srgbClr>
              </a:gs>
              <a:gs pos="99000">
                <a:srgbClr val="CDB4DC">
                  <a:alpha val="10980"/>
                </a:srgbClr>
              </a:gs>
              <a:gs pos="100000">
                <a:srgbClr val="CDB4DC">
                  <a:alpha val="10980"/>
                </a:srgbClr>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71" name="Google Shape;271;p15"/>
          <p:cNvSpPr txBox="1"/>
          <p:nvPr>
            <p:ph type="title"/>
          </p:nvPr>
        </p:nvSpPr>
        <p:spPr>
          <a:xfrm>
            <a:off x="466722" y="586855"/>
            <a:ext cx="3201366" cy="3387497"/>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FFFFFF"/>
              </a:buClr>
              <a:buSzPts val="2800"/>
              <a:buFont typeface="Play"/>
              <a:buNone/>
            </a:pPr>
            <a:r>
              <a:rPr lang="en-US" sz="4000">
                <a:solidFill>
                  <a:srgbClr val="FFFFFF"/>
                </a:solidFill>
                <a:latin typeface="Arial"/>
                <a:ea typeface="Arial"/>
                <a:cs typeface="Arial"/>
                <a:sym typeface="Arial"/>
              </a:rPr>
              <a:t>Inclusion Criteria</a:t>
            </a:r>
            <a:br>
              <a:rPr lang="en-US" sz="4000">
                <a:solidFill>
                  <a:srgbClr val="FFFFFF"/>
                </a:solidFill>
                <a:latin typeface="Arial"/>
                <a:ea typeface="Arial"/>
                <a:cs typeface="Arial"/>
                <a:sym typeface="Arial"/>
              </a:rPr>
            </a:br>
            <a:endParaRPr sz="4000">
              <a:solidFill>
                <a:srgbClr val="FFFFFF"/>
              </a:solidFill>
              <a:latin typeface="Arial"/>
              <a:ea typeface="Arial"/>
              <a:cs typeface="Arial"/>
              <a:sym typeface="Arial"/>
            </a:endParaRPr>
          </a:p>
        </p:txBody>
      </p:sp>
      <p:sp>
        <p:nvSpPr>
          <p:cNvPr id="272" name="Google Shape;272;p15"/>
          <p:cNvSpPr txBox="1"/>
          <p:nvPr>
            <p:ph idx="1" type="body"/>
          </p:nvPr>
        </p:nvSpPr>
        <p:spPr>
          <a:xfrm>
            <a:off x="4810259" y="649480"/>
            <a:ext cx="6555347" cy="554604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600"/>
              </a:spcBef>
              <a:spcAft>
                <a:spcPts val="0"/>
              </a:spcAft>
              <a:buClr>
                <a:schemeClr val="dk1"/>
              </a:buClr>
              <a:buSzPts val="1800"/>
              <a:buNone/>
            </a:pPr>
            <a:r>
              <a:rPr lang="en-US" sz="2000"/>
              <a:t>1. The patient was witnessed to have a convulsive seizure for greater than 5-minute duration.</a:t>
            </a:r>
            <a:endParaRPr/>
          </a:p>
          <a:p>
            <a:pPr indent="0" lvl="0" marL="0" rtl="0" algn="l">
              <a:lnSpc>
                <a:spcPct val="90000"/>
              </a:lnSpc>
              <a:spcBef>
                <a:spcPts val="600"/>
              </a:spcBef>
              <a:spcAft>
                <a:spcPts val="0"/>
              </a:spcAft>
              <a:buClr>
                <a:schemeClr val="dk1"/>
              </a:buClr>
              <a:buSzPts val="1800"/>
              <a:buNone/>
            </a:pPr>
            <a:r>
              <a:rPr lang="en-US" sz="2000"/>
              <a:t>2. The patient received an adequate dose of benzodiazepines. The doses may be divided.</a:t>
            </a:r>
            <a:endParaRPr/>
          </a:p>
          <a:p>
            <a:pPr indent="0" lvl="0" marL="0" rtl="0" algn="l">
              <a:lnSpc>
                <a:spcPct val="90000"/>
              </a:lnSpc>
              <a:spcBef>
                <a:spcPts val="600"/>
              </a:spcBef>
              <a:spcAft>
                <a:spcPts val="0"/>
              </a:spcAft>
              <a:buClr>
                <a:schemeClr val="dk1"/>
              </a:buClr>
              <a:buSzPts val="1800"/>
              <a:buNone/>
            </a:pPr>
            <a:r>
              <a:rPr lang="en-US" sz="2000"/>
              <a:t>3. The last dose of a benzodiazepine was administered 5-30 minutes before study drug administration.</a:t>
            </a:r>
            <a:endParaRPr/>
          </a:p>
          <a:p>
            <a:pPr indent="0" lvl="0" marL="0" rtl="0" algn="l">
              <a:lnSpc>
                <a:spcPct val="90000"/>
              </a:lnSpc>
              <a:spcBef>
                <a:spcPts val="600"/>
              </a:spcBef>
              <a:spcAft>
                <a:spcPts val="0"/>
              </a:spcAft>
              <a:buClr>
                <a:schemeClr val="dk1"/>
              </a:buClr>
              <a:buSzPts val="1800"/>
              <a:buNone/>
            </a:pPr>
            <a:r>
              <a:rPr lang="en-US" sz="2000"/>
              <a:t>4. Continued or recurring seizures in the Emergency Department.</a:t>
            </a:r>
            <a:endParaRPr/>
          </a:p>
          <a:p>
            <a:pPr indent="0" lvl="0" marL="0" rtl="0" algn="l">
              <a:lnSpc>
                <a:spcPct val="90000"/>
              </a:lnSpc>
              <a:spcBef>
                <a:spcPts val="600"/>
              </a:spcBef>
              <a:spcAft>
                <a:spcPts val="0"/>
              </a:spcAft>
              <a:buClr>
                <a:schemeClr val="dk1"/>
              </a:buClr>
              <a:buSzPts val="1800"/>
              <a:buNone/>
            </a:pPr>
            <a:r>
              <a:rPr lang="en-US" sz="2000"/>
              <a:t>5. Age 1 year or older.</a:t>
            </a:r>
            <a:endParaRPr/>
          </a:p>
          <a:p>
            <a:pPr indent="0" lvl="0" marL="0" rtl="0" algn="l">
              <a:lnSpc>
                <a:spcPct val="90000"/>
              </a:lnSpc>
              <a:spcBef>
                <a:spcPts val="600"/>
              </a:spcBef>
              <a:spcAft>
                <a:spcPts val="0"/>
              </a:spcAft>
              <a:buClr>
                <a:schemeClr val="dk1"/>
              </a:buClr>
              <a:buSzPts val="1800"/>
              <a:buNone/>
            </a:pPr>
            <a:r>
              <a:rPr lang="en-US" sz="2000"/>
              <a:t>6. Known or estimated weight ≥ 10 kg</a:t>
            </a:r>
            <a:endParaRPr/>
          </a:p>
          <a:p>
            <a:pPr indent="-38096" lvl="0" marL="152396" rtl="0" algn="l">
              <a:lnSpc>
                <a:spcPct val="90000"/>
              </a:lnSpc>
              <a:spcBef>
                <a:spcPts val="0"/>
              </a:spcBef>
              <a:spcAft>
                <a:spcPts val="0"/>
              </a:spcAft>
              <a:buClr>
                <a:schemeClr val="dk1"/>
              </a:buClr>
              <a:buSzPts val="1800"/>
              <a:buFont typeface="Arial"/>
              <a:buNone/>
            </a:pPr>
            <a:r>
              <a:t/>
            </a:r>
            <a:endParaRPr sz="2000"/>
          </a:p>
          <a:p>
            <a:pPr indent="-114300" lvl="0" marL="609585" rtl="0" algn="l">
              <a:lnSpc>
                <a:spcPct val="90000"/>
              </a:lnSpc>
              <a:spcBef>
                <a:spcPts val="0"/>
              </a:spcBef>
              <a:spcAft>
                <a:spcPts val="0"/>
              </a:spcAft>
              <a:buClr>
                <a:schemeClr val="dk1"/>
              </a:buClr>
              <a:buSzPts val="1800"/>
              <a:buFont typeface="Arial"/>
              <a:buNone/>
            </a:pPr>
            <a:r>
              <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6" name="Shape 276"/>
        <p:cNvGrpSpPr/>
        <p:nvPr/>
      </p:nvGrpSpPr>
      <p:grpSpPr>
        <a:xfrm>
          <a:off x="0" y="0"/>
          <a:ext cx="0" cy="0"/>
          <a:chOff x="0" y="0"/>
          <a:chExt cx="0" cy="0"/>
        </a:xfrm>
      </p:grpSpPr>
      <p:sp>
        <p:nvSpPr>
          <p:cNvPr id="277" name="Google Shape;277;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78" name="Google Shape;278;p1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79" name="Google Shape;279;p16"/>
          <p:cNvSpPr/>
          <p:nvPr/>
        </p:nvSpPr>
        <p:spPr>
          <a:xfrm flipH="1" rot="5400000">
            <a:off x="-1410084" y="1410082"/>
            <a:ext cx="6858000" cy="4037836"/>
          </a:xfrm>
          <a:prstGeom prst="rect">
            <a:avLst/>
          </a:prstGeom>
          <a:gradFill>
            <a:gsLst>
              <a:gs pos="0">
                <a:srgbClr val="000000"/>
              </a:gs>
              <a:gs pos="8000">
                <a:srgbClr val="000000"/>
              </a:gs>
              <a:gs pos="100000">
                <a:srgbClr val="864EA9"/>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80" name="Google Shape;280;p16"/>
          <p:cNvSpPr/>
          <p:nvPr/>
        </p:nvSpPr>
        <p:spPr>
          <a:xfrm flipH="1" rot="5400000">
            <a:off x="-1410085" y="1420219"/>
            <a:ext cx="6857999" cy="4037839"/>
          </a:xfrm>
          <a:prstGeom prst="rect">
            <a:avLst/>
          </a:prstGeom>
          <a:gradFill>
            <a:gsLst>
              <a:gs pos="0">
                <a:srgbClr val="000000">
                  <a:alpha val="0"/>
                </a:srgbClr>
              </a:gs>
              <a:gs pos="99000">
                <a:srgbClr val="AD84C6">
                  <a:alpha val="45882"/>
                </a:srgbClr>
              </a:gs>
              <a:gs pos="100000">
                <a:srgbClr val="AD84C6">
                  <a:alpha val="45882"/>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81" name="Google Shape;281;p16"/>
          <p:cNvSpPr/>
          <p:nvPr/>
        </p:nvSpPr>
        <p:spPr>
          <a:xfrm flipH="1" rot="5400000">
            <a:off x="767923" y="3588085"/>
            <a:ext cx="2501979" cy="4037841"/>
          </a:xfrm>
          <a:prstGeom prst="rect">
            <a:avLst/>
          </a:prstGeom>
          <a:gradFill>
            <a:gsLst>
              <a:gs pos="0">
                <a:srgbClr val="AD84C6">
                  <a:alpha val="28627"/>
                </a:srgbClr>
              </a:gs>
              <a:gs pos="2000">
                <a:srgbClr val="AD84C6">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82" name="Google Shape;282;p16"/>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AD84C6">
                  <a:alpha val="42745"/>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83" name="Google Shape;283;p16"/>
          <p:cNvSpPr/>
          <p:nvPr/>
        </p:nvSpPr>
        <p:spPr>
          <a:xfrm flipH="1" rot="5400000">
            <a:off x="-1410093" y="1399943"/>
            <a:ext cx="6858003" cy="4037835"/>
          </a:xfrm>
          <a:prstGeom prst="rect">
            <a:avLst/>
          </a:prstGeom>
          <a:gradFill>
            <a:gsLst>
              <a:gs pos="0">
                <a:srgbClr val="000000">
                  <a:alpha val="0"/>
                </a:srgbClr>
              </a:gs>
              <a:gs pos="99000">
                <a:srgbClr val="CDB4DC">
                  <a:alpha val="10980"/>
                </a:srgbClr>
              </a:gs>
              <a:gs pos="100000">
                <a:srgbClr val="CDB4DC">
                  <a:alpha val="10980"/>
                </a:srgbClr>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84" name="Google Shape;284;p16"/>
          <p:cNvSpPr txBox="1"/>
          <p:nvPr>
            <p:ph type="title"/>
          </p:nvPr>
        </p:nvSpPr>
        <p:spPr>
          <a:xfrm>
            <a:off x="466722" y="586855"/>
            <a:ext cx="3201366" cy="3387497"/>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FFFFFF"/>
              </a:buClr>
              <a:buSzPts val="2800"/>
              <a:buFont typeface="Play"/>
              <a:buNone/>
            </a:pPr>
            <a:r>
              <a:rPr lang="en-US" sz="4000">
                <a:solidFill>
                  <a:srgbClr val="FFFFFF"/>
                </a:solidFill>
                <a:latin typeface="Arial"/>
                <a:ea typeface="Arial"/>
                <a:cs typeface="Arial"/>
                <a:sym typeface="Arial"/>
              </a:rPr>
              <a:t>Exclusion Criteria</a:t>
            </a:r>
            <a:br>
              <a:rPr lang="en-US" sz="4000">
                <a:solidFill>
                  <a:srgbClr val="FFFFFF"/>
                </a:solidFill>
                <a:latin typeface="Play"/>
                <a:ea typeface="Play"/>
                <a:cs typeface="Play"/>
                <a:sym typeface="Play"/>
              </a:rPr>
            </a:br>
            <a:endParaRPr sz="4000">
              <a:solidFill>
                <a:srgbClr val="FFFFFF"/>
              </a:solidFill>
              <a:latin typeface="Play"/>
              <a:ea typeface="Play"/>
              <a:cs typeface="Play"/>
              <a:sym typeface="Play"/>
            </a:endParaRPr>
          </a:p>
        </p:txBody>
      </p:sp>
      <p:sp>
        <p:nvSpPr>
          <p:cNvPr id="285" name="Google Shape;285;p16"/>
          <p:cNvSpPr txBox="1"/>
          <p:nvPr>
            <p:ph idx="1" type="body"/>
          </p:nvPr>
        </p:nvSpPr>
        <p:spPr>
          <a:xfrm>
            <a:off x="4810259" y="649480"/>
            <a:ext cx="6555347" cy="5546047"/>
          </a:xfrm>
          <a:prstGeom prst="rect">
            <a:avLst/>
          </a:prstGeom>
          <a:noFill/>
          <a:ln>
            <a:noFill/>
          </a:ln>
        </p:spPr>
        <p:txBody>
          <a:bodyPr anchorCtr="0" anchor="ctr" bIns="45700" lIns="91425" spcFirstLastPara="1" rIns="91425" wrap="square" tIns="45700">
            <a:noAutofit/>
          </a:bodyPr>
          <a:lstStyle/>
          <a:p>
            <a:pPr indent="9144" lvl="0" marL="0" rtl="0" algn="l">
              <a:lnSpc>
                <a:spcPct val="90000"/>
              </a:lnSpc>
              <a:spcBef>
                <a:spcPts val="600"/>
              </a:spcBef>
              <a:spcAft>
                <a:spcPts val="0"/>
              </a:spcAft>
              <a:buClr>
                <a:schemeClr val="dk1"/>
              </a:buClr>
              <a:buSzPts val="1800"/>
              <a:buNone/>
            </a:pPr>
            <a:r>
              <a:rPr lang="en-US" sz="1700"/>
              <a:t>1. Known pregnancy (lab testing not indicated for screening)</a:t>
            </a:r>
            <a:endParaRPr/>
          </a:p>
          <a:p>
            <a:pPr indent="9144" lvl="0" marL="0" rtl="0" algn="l">
              <a:lnSpc>
                <a:spcPct val="90000"/>
              </a:lnSpc>
              <a:spcBef>
                <a:spcPts val="600"/>
              </a:spcBef>
              <a:spcAft>
                <a:spcPts val="0"/>
              </a:spcAft>
              <a:buClr>
                <a:schemeClr val="dk1"/>
              </a:buClr>
              <a:buSzPts val="1800"/>
              <a:buNone/>
            </a:pPr>
            <a:r>
              <a:rPr lang="en-US" sz="1700"/>
              <a:t>2. Prisoner.</a:t>
            </a:r>
            <a:endParaRPr/>
          </a:p>
          <a:p>
            <a:pPr indent="9144" lvl="0" marL="0" rtl="0" algn="l">
              <a:lnSpc>
                <a:spcPct val="90000"/>
              </a:lnSpc>
              <a:spcBef>
                <a:spcPts val="600"/>
              </a:spcBef>
              <a:spcAft>
                <a:spcPts val="0"/>
              </a:spcAft>
              <a:buClr>
                <a:schemeClr val="dk1"/>
              </a:buClr>
              <a:buSzPts val="1800"/>
              <a:buNone/>
            </a:pPr>
            <a:r>
              <a:rPr lang="en-US" sz="1700"/>
              <a:t>3. Opt-out identification or otherwise known to be previously enrolled in KESETT.</a:t>
            </a:r>
            <a:endParaRPr/>
          </a:p>
          <a:p>
            <a:pPr indent="9144" lvl="0" marL="0" rtl="0" algn="l">
              <a:lnSpc>
                <a:spcPct val="90000"/>
              </a:lnSpc>
              <a:spcBef>
                <a:spcPts val="600"/>
              </a:spcBef>
              <a:spcAft>
                <a:spcPts val="0"/>
              </a:spcAft>
              <a:buClr>
                <a:schemeClr val="dk1"/>
              </a:buClr>
              <a:buSzPts val="1800"/>
              <a:buNone/>
            </a:pPr>
            <a:r>
              <a:rPr lang="en-US" sz="1700"/>
              <a:t>4. Treatment with a second line anticonvulsant (FOS, PHT, VPA, LEV, phenobarbital, or other agents defined in the MoP) for this episode of status epilepticus (SE).</a:t>
            </a:r>
            <a:endParaRPr/>
          </a:p>
          <a:p>
            <a:pPr indent="9144" lvl="0" marL="0" rtl="0" algn="l">
              <a:lnSpc>
                <a:spcPct val="90000"/>
              </a:lnSpc>
              <a:spcBef>
                <a:spcPts val="600"/>
              </a:spcBef>
              <a:spcAft>
                <a:spcPts val="0"/>
              </a:spcAft>
              <a:buClr>
                <a:schemeClr val="dk1"/>
              </a:buClr>
              <a:buSzPts val="1800"/>
              <a:buNone/>
            </a:pPr>
            <a:r>
              <a:rPr lang="en-US" sz="1700"/>
              <a:t>5. Treatment with sedatives with anticonvulsant properties other </a:t>
            </a:r>
            <a:r>
              <a:rPr lang="en-US" sz="1700"/>
              <a:t>than benzodiazepines for this episode of SE (propofol, etomidate, ketamine, or other agents defined in the MoP).</a:t>
            </a:r>
            <a:endParaRPr/>
          </a:p>
          <a:p>
            <a:pPr indent="9144" lvl="0" marL="0" rtl="0" algn="l">
              <a:lnSpc>
                <a:spcPct val="90000"/>
              </a:lnSpc>
              <a:spcBef>
                <a:spcPts val="600"/>
              </a:spcBef>
              <a:spcAft>
                <a:spcPts val="0"/>
              </a:spcAft>
              <a:buClr>
                <a:schemeClr val="dk1"/>
              </a:buClr>
              <a:buSzPts val="1800"/>
              <a:buNone/>
            </a:pPr>
            <a:r>
              <a:rPr lang="en-US" sz="1700"/>
              <a:t>6. Endotracheal intubation prior to enrollment.</a:t>
            </a:r>
            <a:endParaRPr/>
          </a:p>
          <a:p>
            <a:pPr indent="9144" lvl="0" marL="0" rtl="0" algn="l">
              <a:lnSpc>
                <a:spcPct val="90000"/>
              </a:lnSpc>
              <a:spcBef>
                <a:spcPts val="600"/>
              </a:spcBef>
              <a:spcAft>
                <a:spcPts val="0"/>
              </a:spcAft>
              <a:buClr>
                <a:schemeClr val="dk1"/>
              </a:buClr>
              <a:buSzPts val="1800"/>
              <a:buNone/>
            </a:pPr>
            <a:r>
              <a:rPr lang="en-US" sz="1700"/>
              <a:t>7. Acute traumatic brain injury clearly precedes seizures.</a:t>
            </a:r>
            <a:endParaRPr/>
          </a:p>
          <a:p>
            <a:pPr indent="9144" lvl="0" marL="0" rtl="0" algn="l">
              <a:lnSpc>
                <a:spcPct val="90000"/>
              </a:lnSpc>
              <a:spcBef>
                <a:spcPts val="600"/>
              </a:spcBef>
              <a:spcAft>
                <a:spcPts val="0"/>
              </a:spcAft>
              <a:buClr>
                <a:schemeClr val="dk1"/>
              </a:buClr>
              <a:buSzPts val="1800"/>
              <a:buNone/>
            </a:pPr>
            <a:r>
              <a:rPr lang="en-US" sz="1700"/>
              <a:t>8. Scalp injury or burn preventing EEG placement.</a:t>
            </a:r>
            <a:endParaRPr/>
          </a:p>
          <a:p>
            <a:pPr indent="9144" lvl="0" marL="0" rtl="0" algn="l">
              <a:lnSpc>
                <a:spcPct val="90000"/>
              </a:lnSpc>
              <a:spcBef>
                <a:spcPts val="600"/>
              </a:spcBef>
              <a:spcAft>
                <a:spcPts val="0"/>
              </a:spcAft>
              <a:buClr>
                <a:schemeClr val="dk1"/>
              </a:buClr>
              <a:buSzPts val="1800"/>
              <a:buNone/>
            </a:pPr>
            <a:r>
              <a:rPr lang="en-US" sz="1700"/>
              <a:t>9. Known allergy or other known contraindication to KET or LEV.</a:t>
            </a:r>
            <a:endParaRPr/>
          </a:p>
          <a:p>
            <a:pPr indent="9144" lvl="0" marL="0" rtl="0" algn="l">
              <a:lnSpc>
                <a:spcPct val="90000"/>
              </a:lnSpc>
              <a:spcBef>
                <a:spcPts val="600"/>
              </a:spcBef>
              <a:spcAft>
                <a:spcPts val="0"/>
              </a:spcAft>
              <a:buClr>
                <a:schemeClr val="dk1"/>
              </a:buClr>
              <a:buSzPts val="1800"/>
              <a:buNone/>
            </a:pPr>
            <a:r>
              <a:rPr lang="en-US" sz="1700"/>
              <a:t>10. Hypoglycemia &lt; 50 mg/dL</a:t>
            </a:r>
            <a:endParaRPr/>
          </a:p>
          <a:p>
            <a:pPr indent="9144" lvl="0" marL="0" rtl="0" algn="l">
              <a:lnSpc>
                <a:spcPct val="90000"/>
              </a:lnSpc>
              <a:spcBef>
                <a:spcPts val="600"/>
              </a:spcBef>
              <a:spcAft>
                <a:spcPts val="0"/>
              </a:spcAft>
              <a:buClr>
                <a:schemeClr val="dk1"/>
              </a:buClr>
              <a:buSzPts val="1800"/>
              <a:buNone/>
            </a:pPr>
            <a:r>
              <a:rPr lang="en-US" sz="1700"/>
              <a:t>11. Hyperglycemia &gt; 400 mg/dL</a:t>
            </a:r>
            <a:endParaRPr/>
          </a:p>
          <a:p>
            <a:pPr indent="9144" lvl="0" marL="0" rtl="0" algn="l">
              <a:lnSpc>
                <a:spcPct val="90000"/>
              </a:lnSpc>
              <a:spcBef>
                <a:spcPts val="600"/>
              </a:spcBef>
              <a:spcAft>
                <a:spcPts val="0"/>
              </a:spcAft>
              <a:buClr>
                <a:schemeClr val="dk1"/>
              </a:buClr>
              <a:buSzPts val="1800"/>
              <a:buNone/>
            </a:pPr>
            <a:r>
              <a:rPr lang="en-US" sz="1700"/>
              <a:t>12. Cardiac arrest / post-anoxic seizures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7"/>
          <p:cNvSpPr txBox="1"/>
          <p:nvPr>
            <p:ph type="title"/>
          </p:nvPr>
        </p:nvSpPr>
        <p:spPr>
          <a:xfrm>
            <a:off x="377967" y="578316"/>
            <a:ext cx="5843200" cy="578400"/>
          </a:xfrm>
          <a:prstGeom prst="rect">
            <a:avLst/>
          </a:prstGeom>
          <a:noFill/>
          <a:ln>
            <a:noFill/>
          </a:ln>
        </p:spPr>
        <p:txBody>
          <a:bodyPr anchorCtr="0" anchor="t" bIns="0" lIns="0" spcFirstLastPara="1" rIns="121900" wrap="square" tIns="0">
            <a:noAutofit/>
          </a:bodyPr>
          <a:lstStyle/>
          <a:p>
            <a:pPr indent="0" lvl="0" marL="0" rtl="0" algn="l">
              <a:lnSpc>
                <a:spcPct val="90000"/>
              </a:lnSpc>
              <a:spcBef>
                <a:spcPts val="0"/>
              </a:spcBef>
              <a:spcAft>
                <a:spcPts val="0"/>
              </a:spcAft>
              <a:buClr>
                <a:schemeClr val="lt1"/>
              </a:buClr>
              <a:buSzPts val="2400"/>
              <a:buFont typeface="Play"/>
              <a:buNone/>
            </a:pPr>
            <a:r>
              <a:rPr lang="en-US" sz="4400">
                <a:latin typeface="Arial"/>
                <a:ea typeface="Arial"/>
                <a:cs typeface="Arial"/>
                <a:sym typeface="Arial"/>
              </a:rPr>
              <a:t>Abbreviated Eligibility</a:t>
            </a:r>
            <a:endParaRPr sz="4400">
              <a:latin typeface="Arial"/>
              <a:ea typeface="Arial"/>
              <a:cs typeface="Arial"/>
              <a:sym typeface="Arial"/>
            </a:endParaRPr>
          </a:p>
        </p:txBody>
      </p:sp>
      <p:sp>
        <p:nvSpPr>
          <p:cNvPr id="291" name="Google Shape;291;p17"/>
          <p:cNvSpPr txBox="1"/>
          <p:nvPr/>
        </p:nvSpPr>
        <p:spPr>
          <a:xfrm>
            <a:off x="386533" y="1513000"/>
            <a:ext cx="5074800" cy="4315600"/>
          </a:xfrm>
          <a:prstGeom prst="rect">
            <a:avLst/>
          </a:prstGeom>
          <a:noFill/>
          <a:ln>
            <a:noFill/>
          </a:ln>
        </p:spPr>
        <p:txBody>
          <a:bodyPr anchorCtr="0" anchor="t" bIns="60925" lIns="121900" spcFirstLastPara="1" rIns="121900" wrap="square" tIns="60925">
            <a:noAutofit/>
          </a:bodyPr>
          <a:lstStyle/>
          <a:p>
            <a:pPr indent="0" lvl="0" marL="0" marR="0" rtl="0" algn="l">
              <a:lnSpc>
                <a:spcPct val="90000"/>
              </a:lnSpc>
              <a:spcBef>
                <a:spcPts val="1333"/>
              </a:spcBef>
              <a:spcAft>
                <a:spcPts val="0"/>
              </a:spcAft>
              <a:buNone/>
            </a:pPr>
            <a:r>
              <a:rPr b="1" i="0" lang="en-US" sz="2800" u="none" cap="none" strike="noStrike">
                <a:solidFill>
                  <a:schemeClr val="dk1"/>
                </a:solidFill>
                <a:latin typeface="Calibri"/>
                <a:ea typeface="Calibri"/>
                <a:cs typeface="Calibri"/>
                <a:sym typeface="Calibri"/>
              </a:rPr>
              <a:t>Inclusion</a:t>
            </a:r>
            <a:endParaRPr b="0" i="0" sz="2800" u="none" cap="none" strike="noStrike">
              <a:solidFill>
                <a:schemeClr val="dk1"/>
              </a:solidFill>
              <a:latin typeface="Calibri"/>
              <a:ea typeface="Calibri"/>
              <a:cs typeface="Calibri"/>
              <a:sym typeface="Calibri"/>
            </a:endParaRPr>
          </a:p>
          <a:p>
            <a:pPr indent="0" lvl="0" marL="0" marR="0" rtl="0" algn="l">
              <a:lnSpc>
                <a:spcPct val="80000"/>
              </a:lnSpc>
              <a:spcBef>
                <a:spcPts val="1333"/>
              </a:spcBef>
              <a:spcAft>
                <a:spcPts val="0"/>
              </a:spcAft>
              <a:buNone/>
            </a:pPr>
            <a:r>
              <a:rPr b="0" i="0" lang="en-US" sz="2800" u="none" cap="none" strike="noStrike">
                <a:solidFill>
                  <a:schemeClr val="dk1"/>
                </a:solidFill>
                <a:latin typeface="Calibri"/>
                <a:ea typeface="Calibri"/>
                <a:cs typeface="Calibri"/>
                <a:sym typeface="Calibri"/>
              </a:rPr>
              <a:t>1. Convulsive seizure &gt; 5 minutes</a:t>
            </a:r>
            <a:endParaRPr b="0" i="0" sz="2800" u="none" cap="none" strike="noStrike">
              <a:solidFill>
                <a:schemeClr val="dk1"/>
              </a:solidFill>
              <a:latin typeface="Calibri"/>
              <a:ea typeface="Calibri"/>
              <a:cs typeface="Calibri"/>
              <a:sym typeface="Calibri"/>
            </a:endParaRPr>
          </a:p>
          <a:p>
            <a:pPr indent="0" lvl="0" marL="0" marR="0" rtl="0" algn="l">
              <a:lnSpc>
                <a:spcPct val="80000"/>
              </a:lnSpc>
              <a:spcBef>
                <a:spcPts val="1333"/>
              </a:spcBef>
              <a:spcAft>
                <a:spcPts val="0"/>
              </a:spcAft>
              <a:buNone/>
            </a:pPr>
            <a:r>
              <a:rPr b="0" i="0" lang="en-US" sz="2800" u="none" cap="none" strike="noStrike">
                <a:solidFill>
                  <a:schemeClr val="dk1"/>
                </a:solidFill>
                <a:latin typeface="Calibri"/>
                <a:ea typeface="Calibri"/>
                <a:cs typeface="Calibri"/>
                <a:sym typeface="Calibri"/>
              </a:rPr>
              <a:t>2. Seizures continue/recur in ED</a:t>
            </a:r>
            <a:endParaRPr/>
          </a:p>
          <a:p>
            <a:pPr indent="0" lvl="0" marL="0" marR="0" rtl="0" algn="l">
              <a:lnSpc>
                <a:spcPct val="80000"/>
              </a:lnSpc>
              <a:spcBef>
                <a:spcPts val="1333"/>
              </a:spcBef>
              <a:spcAft>
                <a:spcPts val="0"/>
              </a:spcAft>
              <a:buNone/>
            </a:pPr>
            <a:r>
              <a:rPr b="0" i="0" lang="en-US" sz="2800" u="none" cap="none" strike="noStrike">
                <a:solidFill>
                  <a:schemeClr val="dk1"/>
                </a:solidFill>
                <a:latin typeface="Calibri"/>
                <a:ea typeface="Calibri"/>
                <a:cs typeface="Calibri"/>
                <a:sym typeface="Calibri"/>
              </a:rPr>
              <a:t>3. Seizure despite adequate dose of benzos</a:t>
            </a:r>
            <a:endParaRPr b="0" i="0" sz="2800" u="none" cap="none" strike="noStrike">
              <a:solidFill>
                <a:schemeClr val="dk1"/>
              </a:solidFill>
              <a:latin typeface="Calibri"/>
              <a:ea typeface="Calibri"/>
              <a:cs typeface="Calibri"/>
              <a:sym typeface="Calibri"/>
            </a:endParaRPr>
          </a:p>
          <a:p>
            <a:pPr indent="0" lvl="0" marL="0" marR="0" rtl="0" algn="l">
              <a:lnSpc>
                <a:spcPct val="80000"/>
              </a:lnSpc>
              <a:spcBef>
                <a:spcPts val="1333"/>
              </a:spcBef>
              <a:spcAft>
                <a:spcPts val="0"/>
              </a:spcAft>
              <a:buNone/>
            </a:pPr>
            <a:r>
              <a:rPr b="0" i="0" lang="en-US" sz="2800" u="none" cap="none" strike="noStrike">
                <a:solidFill>
                  <a:schemeClr val="dk1"/>
                </a:solidFill>
                <a:latin typeface="Calibri"/>
                <a:ea typeface="Calibri"/>
                <a:cs typeface="Calibri"/>
                <a:sym typeface="Calibri"/>
              </a:rPr>
              <a:t>4. Seizure despite properly timed benzo</a:t>
            </a:r>
            <a:endParaRPr b="0" i="0" sz="2800" u="none" cap="none" strike="noStrike">
              <a:solidFill>
                <a:schemeClr val="dk1"/>
              </a:solidFill>
              <a:latin typeface="Calibri"/>
              <a:ea typeface="Calibri"/>
              <a:cs typeface="Calibri"/>
              <a:sym typeface="Calibri"/>
            </a:endParaRPr>
          </a:p>
          <a:p>
            <a:pPr indent="0" lvl="0" marL="0" marR="0" rtl="0" algn="l">
              <a:lnSpc>
                <a:spcPct val="80000"/>
              </a:lnSpc>
              <a:spcBef>
                <a:spcPts val="1333"/>
              </a:spcBef>
              <a:spcAft>
                <a:spcPts val="0"/>
              </a:spcAft>
              <a:buNone/>
            </a:pPr>
            <a:r>
              <a:rPr b="0" i="0" lang="en-US" sz="2800" u="none" cap="none" strike="noStrike">
                <a:solidFill>
                  <a:schemeClr val="dk1"/>
                </a:solidFill>
                <a:latin typeface="Calibri"/>
                <a:ea typeface="Calibri"/>
                <a:cs typeface="Calibri"/>
                <a:sym typeface="Calibri"/>
              </a:rPr>
              <a:t>5. Age ≥ 1 year &amp; est. wgt &gt; 10kg</a:t>
            </a:r>
            <a:endParaRPr b="0" i="0" sz="2800" u="none" cap="none" strike="noStrike">
              <a:solidFill>
                <a:schemeClr val="dk1"/>
              </a:solidFill>
              <a:latin typeface="Calibri"/>
              <a:ea typeface="Calibri"/>
              <a:cs typeface="Calibri"/>
              <a:sym typeface="Calibri"/>
            </a:endParaRPr>
          </a:p>
        </p:txBody>
      </p:sp>
      <p:sp>
        <p:nvSpPr>
          <p:cNvPr id="292" name="Google Shape;292;p17"/>
          <p:cNvSpPr txBox="1"/>
          <p:nvPr/>
        </p:nvSpPr>
        <p:spPr>
          <a:xfrm>
            <a:off x="8229600" y="1936751"/>
            <a:ext cx="6910800" cy="1098400"/>
          </a:xfrm>
          <a:prstGeom prst="rect">
            <a:avLst/>
          </a:prstGeom>
          <a:noFill/>
          <a:ln>
            <a:noFill/>
          </a:ln>
        </p:spPr>
        <p:txBody>
          <a:bodyPr anchorCtr="0" anchor="b" bIns="60925" lIns="121900" spcFirstLastPara="1" rIns="121900" wrap="square" tIns="60925">
            <a:normAutofit/>
          </a:bodyPr>
          <a:lstStyle/>
          <a:p>
            <a:pPr indent="0" lvl="0" marL="0" marR="0" rtl="0" algn="l">
              <a:lnSpc>
                <a:spcPct val="90000"/>
              </a:lnSpc>
              <a:spcBef>
                <a:spcPts val="1333"/>
              </a:spcBef>
              <a:spcAft>
                <a:spcPts val="0"/>
              </a:spcAft>
              <a:buNone/>
            </a:pPr>
            <a:r>
              <a:t/>
            </a:r>
            <a:endParaRPr b="1" i="0" sz="2133" u="none" cap="none" strike="noStrike">
              <a:solidFill>
                <a:schemeClr val="lt1"/>
              </a:solidFill>
              <a:latin typeface="Urbanist"/>
              <a:ea typeface="Urbanist"/>
              <a:cs typeface="Urbanist"/>
              <a:sym typeface="Urbanist"/>
            </a:endParaRPr>
          </a:p>
        </p:txBody>
      </p:sp>
      <p:sp>
        <p:nvSpPr>
          <p:cNvPr id="293" name="Google Shape;293;p17"/>
          <p:cNvSpPr txBox="1"/>
          <p:nvPr/>
        </p:nvSpPr>
        <p:spPr>
          <a:xfrm>
            <a:off x="5488300" y="1513000"/>
            <a:ext cx="6703700" cy="5064000"/>
          </a:xfrm>
          <a:prstGeom prst="rect">
            <a:avLst/>
          </a:prstGeom>
          <a:noFill/>
          <a:ln>
            <a:noFill/>
          </a:ln>
        </p:spPr>
        <p:txBody>
          <a:bodyPr anchorCtr="0" anchor="t" bIns="60925" lIns="121900" spcFirstLastPara="1" rIns="121900" wrap="square" tIns="60925">
            <a:noAutofit/>
          </a:bodyPr>
          <a:lstStyle/>
          <a:p>
            <a:pPr indent="0" lvl="0" marL="0" marR="0" rtl="0" algn="l">
              <a:lnSpc>
                <a:spcPct val="90000"/>
              </a:lnSpc>
              <a:spcBef>
                <a:spcPts val="1333"/>
              </a:spcBef>
              <a:spcAft>
                <a:spcPts val="0"/>
              </a:spcAft>
              <a:buNone/>
            </a:pPr>
            <a:r>
              <a:rPr b="1" i="0" lang="en-US" sz="2800" u="none" cap="none" strike="noStrike">
                <a:solidFill>
                  <a:schemeClr val="dk1"/>
                </a:solidFill>
                <a:latin typeface="Calibri"/>
                <a:ea typeface="Calibri"/>
                <a:cs typeface="Calibri"/>
                <a:sym typeface="Calibri"/>
              </a:rPr>
              <a:t>Exclusion</a:t>
            </a:r>
            <a:endParaRPr b="1" i="0" sz="2800" u="none" cap="none" strike="noStrike">
              <a:solidFill>
                <a:schemeClr val="dk1"/>
              </a:solidFill>
              <a:latin typeface="Calibri"/>
              <a:ea typeface="Calibri"/>
              <a:cs typeface="Calibri"/>
              <a:sym typeface="Calibri"/>
            </a:endParaRPr>
          </a:p>
          <a:p>
            <a:pPr indent="0" lvl="0" marL="0" marR="0" rtl="0" algn="l">
              <a:lnSpc>
                <a:spcPct val="80000"/>
              </a:lnSpc>
              <a:spcBef>
                <a:spcPts val="1333"/>
              </a:spcBef>
              <a:spcAft>
                <a:spcPts val="0"/>
              </a:spcAft>
              <a:buNone/>
            </a:pPr>
            <a:r>
              <a:rPr b="0" i="0" lang="en-US" sz="2800" u="none" cap="none" strike="noStrike">
                <a:solidFill>
                  <a:schemeClr val="dk1"/>
                </a:solidFill>
                <a:latin typeface="Calibri"/>
                <a:ea typeface="Calibri"/>
                <a:cs typeface="Calibri"/>
                <a:sym typeface="Calibri"/>
              </a:rPr>
              <a:t>1. Hypoglycemia, TBI, cardiac arrest</a:t>
            </a:r>
            <a:endParaRPr b="0" i="0" sz="2800" u="none" cap="none" strike="noStrike">
              <a:solidFill>
                <a:schemeClr val="dk1"/>
              </a:solidFill>
              <a:latin typeface="Calibri"/>
              <a:ea typeface="Calibri"/>
              <a:cs typeface="Calibri"/>
              <a:sym typeface="Calibri"/>
            </a:endParaRPr>
          </a:p>
          <a:p>
            <a:pPr indent="0" lvl="0" marL="0" marR="0" rtl="0" algn="l">
              <a:lnSpc>
                <a:spcPct val="80000"/>
              </a:lnSpc>
              <a:spcBef>
                <a:spcPts val="1333"/>
              </a:spcBef>
              <a:spcAft>
                <a:spcPts val="0"/>
              </a:spcAft>
              <a:buNone/>
            </a:pPr>
            <a:r>
              <a:rPr b="0" i="0" lang="en-US" sz="2800" u="none" cap="none" strike="noStrike">
                <a:solidFill>
                  <a:schemeClr val="dk1"/>
                </a:solidFill>
                <a:latin typeface="Calibri"/>
                <a:ea typeface="Calibri"/>
                <a:cs typeface="Calibri"/>
                <a:sym typeface="Calibri"/>
              </a:rPr>
              <a:t>2. Known contraindication to drugs or EEG</a:t>
            </a:r>
            <a:endParaRPr/>
          </a:p>
          <a:p>
            <a:pPr indent="0" lvl="0" marL="0" marR="0" rtl="0" algn="l">
              <a:lnSpc>
                <a:spcPct val="80000"/>
              </a:lnSpc>
              <a:spcBef>
                <a:spcPts val="1333"/>
              </a:spcBef>
              <a:spcAft>
                <a:spcPts val="0"/>
              </a:spcAft>
              <a:buNone/>
            </a:pPr>
            <a:r>
              <a:rPr b="0" i="0" lang="en-US" sz="2800" u="none" cap="none" strike="noStrike">
                <a:solidFill>
                  <a:schemeClr val="dk1"/>
                </a:solidFill>
                <a:latin typeface="Calibri"/>
                <a:ea typeface="Calibri"/>
                <a:cs typeface="Calibri"/>
                <a:sym typeface="Calibri"/>
              </a:rPr>
              <a:t>3. Already received 2nd line agent or anesthetic</a:t>
            </a:r>
            <a:endParaRPr b="0" i="0" sz="2800" u="none" cap="none" strike="noStrike">
              <a:solidFill>
                <a:schemeClr val="dk1"/>
              </a:solidFill>
              <a:latin typeface="Calibri"/>
              <a:ea typeface="Calibri"/>
              <a:cs typeface="Calibri"/>
              <a:sym typeface="Calibri"/>
            </a:endParaRPr>
          </a:p>
          <a:p>
            <a:pPr indent="0" lvl="0" marL="0" marR="0" rtl="0" algn="l">
              <a:lnSpc>
                <a:spcPct val="80000"/>
              </a:lnSpc>
              <a:spcBef>
                <a:spcPts val="1333"/>
              </a:spcBef>
              <a:spcAft>
                <a:spcPts val="0"/>
              </a:spcAft>
              <a:buNone/>
            </a:pPr>
            <a:r>
              <a:rPr b="0" i="0" lang="en-US" sz="2800" u="none" cap="none" strike="noStrike">
                <a:solidFill>
                  <a:schemeClr val="dk1"/>
                </a:solidFill>
                <a:latin typeface="Calibri"/>
                <a:ea typeface="Calibri"/>
                <a:cs typeface="Calibri"/>
                <a:sym typeface="Calibri"/>
              </a:rPr>
              <a:t>4. Already intubated</a:t>
            </a:r>
            <a:endParaRPr b="0" i="0" sz="2800" u="none" cap="none" strike="noStrike">
              <a:solidFill>
                <a:schemeClr val="dk1"/>
              </a:solidFill>
              <a:latin typeface="Calibri"/>
              <a:ea typeface="Calibri"/>
              <a:cs typeface="Calibri"/>
              <a:sym typeface="Calibri"/>
            </a:endParaRPr>
          </a:p>
          <a:p>
            <a:pPr indent="0" lvl="0" marL="0" marR="0" rtl="0" algn="l">
              <a:lnSpc>
                <a:spcPct val="80000"/>
              </a:lnSpc>
              <a:spcBef>
                <a:spcPts val="1333"/>
              </a:spcBef>
              <a:spcAft>
                <a:spcPts val="0"/>
              </a:spcAft>
              <a:buNone/>
            </a:pPr>
            <a:r>
              <a:rPr b="0" i="0" lang="en-US" sz="2800" u="none" cap="none" strike="noStrike">
                <a:solidFill>
                  <a:schemeClr val="dk1"/>
                </a:solidFill>
                <a:latin typeface="Calibri"/>
                <a:ea typeface="Calibri"/>
                <a:cs typeface="Calibri"/>
                <a:sym typeface="Calibri"/>
              </a:rPr>
              <a:t>5. EFIC prohibited - known pregnancy, prisoner or opt out identification</a:t>
            </a:r>
            <a:br>
              <a:rPr b="0" i="0" lang="en-US" sz="2800" u="none" cap="none" strike="noStrike">
                <a:solidFill>
                  <a:schemeClr val="dk1"/>
                </a:solidFill>
                <a:latin typeface="Calibri"/>
                <a:ea typeface="Calibri"/>
                <a:cs typeface="Calibri"/>
                <a:sym typeface="Calibri"/>
              </a:rPr>
            </a:br>
            <a:endParaRPr b="0" i="0" sz="2800" u="none" cap="none" strike="noStrike">
              <a:solidFill>
                <a:schemeClr val="dk1"/>
              </a:solidFill>
              <a:latin typeface="Calibri"/>
              <a:ea typeface="Calibri"/>
              <a:cs typeface="Calibri"/>
              <a:sym typeface="Calibri"/>
            </a:endParaRPr>
          </a:p>
          <a:p>
            <a:pPr indent="0" lvl="0" marL="609585" marR="0" rtl="0" algn="l">
              <a:lnSpc>
                <a:spcPct val="80000"/>
              </a:lnSpc>
              <a:spcBef>
                <a:spcPts val="1333"/>
              </a:spcBef>
              <a:spcAft>
                <a:spcPts val="0"/>
              </a:spcAft>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p18"/>
          <p:cNvPicPr preferRelativeResize="0"/>
          <p:nvPr/>
        </p:nvPicPr>
        <p:blipFill rotWithShape="1">
          <a:blip r:embed="rId3">
            <a:alphaModFix/>
          </a:blip>
          <a:srcRect b="0" l="0" r="0" t="0"/>
          <a:stretch/>
        </p:blipFill>
        <p:spPr>
          <a:xfrm>
            <a:off x="2377081" y="9144"/>
            <a:ext cx="7437841"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19"/>
          <p:cNvPicPr preferRelativeResize="0"/>
          <p:nvPr/>
        </p:nvPicPr>
        <p:blipFill rotWithShape="1">
          <a:blip r:embed="rId3">
            <a:alphaModFix/>
          </a:blip>
          <a:srcRect b="0" l="0" r="0" t="0"/>
          <a:stretch/>
        </p:blipFill>
        <p:spPr>
          <a:xfrm>
            <a:off x="0" y="9150"/>
            <a:ext cx="12192000" cy="112415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1">
                                  <p:stCondLst>
                                    <p:cond delay="0"/>
                                  </p:stCondLst>
                                  <p:childTnLst>
                                    <p:anim calcmode="lin" valueType="num">
                                      <p:cBhvr additive="base">
                                        <p:cTn dur="1000"/>
                                        <p:tgtEl>
                                          <p:spTgt spid="305"/>
                                        </p:tgtEl>
                                        <p:attrNameLst>
                                          <p:attrName>ppt_y</p:attrName>
                                        </p:attrNameLst>
                                      </p:cBhvr>
                                      <p:tavLst>
                                        <p:tav fmla="" tm="0">
                                          <p:val>
                                            <p:strVal val="#ppt_y"/>
                                          </p:val>
                                        </p:tav>
                                        <p:tav fmla="" tm="100000">
                                          <p:val>
                                            <p:strVal val="#ppt_y-1"/>
                                          </p:val>
                                        </p:tav>
                                      </p:tavLst>
                                    </p:anim>
                                    <p:set>
                                      <p:cBhvr>
                                        <p:cTn dur="1" fill="hold">
                                          <p:stCondLst>
                                            <p:cond delay="1000"/>
                                          </p:stCondLst>
                                        </p:cTn>
                                        <p:tgtEl>
                                          <p:spTgt spid="30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Arial"/>
                <a:ea typeface="Arial"/>
                <a:cs typeface="Arial"/>
                <a:sym typeface="Arial"/>
              </a:rPr>
              <a:t>Housekeeping</a:t>
            </a:r>
            <a:endParaRPr>
              <a:latin typeface="Arial"/>
              <a:ea typeface="Arial"/>
              <a:cs typeface="Arial"/>
              <a:sym typeface="Arial"/>
            </a:endParaRPr>
          </a:p>
        </p:txBody>
      </p:sp>
      <p:grpSp>
        <p:nvGrpSpPr>
          <p:cNvPr id="116" name="Google Shape;116;p2"/>
          <p:cNvGrpSpPr/>
          <p:nvPr/>
        </p:nvGrpSpPr>
        <p:grpSpPr>
          <a:xfrm>
            <a:off x="838200" y="1798724"/>
            <a:ext cx="10515600" cy="4344538"/>
            <a:chOff x="0" y="3399"/>
            <a:chExt cx="10515600" cy="4344538"/>
          </a:xfrm>
        </p:grpSpPr>
        <p:sp>
          <p:nvSpPr>
            <p:cNvPr id="117" name="Google Shape;117;p2"/>
            <p:cNvSpPr/>
            <p:nvPr/>
          </p:nvSpPr>
          <p:spPr>
            <a:xfrm>
              <a:off x="0" y="3399"/>
              <a:ext cx="10515600" cy="724089"/>
            </a:xfrm>
            <a:prstGeom prst="roundRect">
              <a:avLst>
                <a:gd fmla="val 10000" name="adj"/>
              </a:avLst>
            </a:prstGeom>
            <a:solidFill>
              <a:srgbClr val="E2D8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219037" y="166319"/>
              <a:ext cx="398249" cy="398249"/>
            </a:xfrm>
            <a:prstGeom prst="rect">
              <a:avLst/>
            </a:prstGeom>
            <a:blipFill rotWithShape="1">
              <a:blip r:embed="rId3">
                <a:alphaModFix/>
              </a:blip>
              <a:stretch>
                <a:fillRect b="0" l="0" r="0" t="0"/>
              </a:stretch>
            </a:blip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836323" y="3399"/>
              <a:ext cx="9679276" cy="72408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txBox="1"/>
            <p:nvPr/>
          </p:nvSpPr>
          <p:spPr>
            <a:xfrm>
              <a:off x="836323" y="3399"/>
              <a:ext cx="9679276" cy="724089"/>
            </a:xfrm>
            <a:prstGeom prst="rect">
              <a:avLst/>
            </a:prstGeom>
            <a:noFill/>
            <a:ln>
              <a:noFill/>
            </a:ln>
          </p:spPr>
          <p:txBody>
            <a:bodyPr anchorCtr="0" anchor="ctr" bIns="76625" lIns="76625" spcFirstLastPara="1" rIns="76625" wrap="square" tIns="76625">
              <a:noAutofit/>
            </a:bodyPr>
            <a:lstStyle/>
            <a:p>
              <a:pPr indent="0" lvl="0" marL="0" marR="0" rtl="0" algn="l">
                <a:lnSpc>
                  <a:spcPct val="100000"/>
                </a:lnSpc>
                <a:spcBef>
                  <a:spcPts val="0"/>
                </a:spcBef>
                <a:spcAft>
                  <a:spcPts val="0"/>
                </a:spcAft>
                <a:buClr>
                  <a:schemeClr val="dk1"/>
                </a:buClr>
                <a:buSzPts val="1900"/>
                <a:buFont typeface="Arial"/>
                <a:buNone/>
              </a:pPr>
              <a:r>
                <a:rPr b="0" i="0" lang="en-US" sz="1900" u="none" cap="none" strike="noStrike">
                  <a:solidFill>
                    <a:schemeClr val="dk1"/>
                  </a:solidFill>
                  <a:latin typeface="Arial"/>
                  <a:ea typeface="Arial"/>
                  <a:cs typeface="Arial"/>
                  <a:sym typeface="Arial"/>
                </a:rPr>
                <a:t>EFIC Focus group participants will be compensated - $50 gift card</a:t>
              </a:r>
              <a:endParaRPr/>
            </a:p>
          </p:txBody>
        </p:sp>
        <p:sp>
          <p:nvSpPr>
            <p:cNvPr id="121" name="Google Shape;121;p2"/>
            <p:cNvSpPr/>
            <p:nvPr/>
          </p:nvSpPr>
          <p:spPr>
            <a:xfrm>
              <a:off x="0" y="908511"/>
              <a:ext cx="10515600" cy="724089"/>
            </a:xfrm>
            <a:prstGeom prst="roundRect">
              <a:avLst>
                <a:gd fmla="val 10000" name="adj"/>
              </a:avLst>
            </a:prstGeom>
            <a:solidFill>
              <a:srgbClr val="E2D8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219037" y="1071431"/>
              <a:ext cx="398249" cy="398249"/>
            </a:xfrm>
            <a:prstGeom prst="rect">
              <a:avLst/>
            </a:prstGeom>
            <a:blipFill rotWithShape="1">
              <a:blip r:embed="rId4">
                <a:alphaModFix/>
              </a:blip>
              <a:stretch>
                <a:fillRect b="0" l="0" r="0" t="0"/>
              </a:stretch>
            </a:blip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836323" y="908511"/>
              <a:ext cx="9679276" cy="72408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txBox="1"/>
            <p:nvPr/>
          </p:nvSpPr>
          <p:spPr>
            <a:xfrm>
              <a:off x="836323" y="908511"/>
              <a:ext cx="9679276" cy="724089"/>
            </a:xfrm>
            <a:prstGeom prst="rect">
              <a:avLst/>
            </a:prstGeom>
            <a:noFill/>
            <a:ln>
              <a:noFill/>
            </a:ln>
          </p:spPr>
          <p:txBody>
            <a:bodyPr anchorCtr="0" anchor="ctr" bIns="76625" lIns="76625" spcFirstLastPara="1" rIns="76625" wrap="square" tIns="76625">
              <a:noAutofit/>
            </a:bodyPr>
            <a:lstStyle/>
            <a:p>
              <a:pPr indent="0" lvl="0" marL="0" marR="0" rtl="0" algn="l">
                <a:lnSpc>
                  <a:spcPct val="100000"/>
                </a:lnSpc>
                <a:spcBef>
                  <a:spcPts val="0"/>
                </a:spcBef>
                <a:spcAft>
                  <a:spcPts val="0"/>
                </a:spcAft>
                <a:buClr>
                  <a:schemeClr val="dk1"/>
                </a:buClr>
                <a:buSzPts val="1900"/>
                <a:buFont typeface="Arial"/>
                <a:buNone/>
              </a:pPr>
              <a:r>
                <a:rPr b="0" i="0" lang="en-US" sz="1900" u="none" cap="none" strike="noStrike">
                  <a:solidFill>
                    <a:schemeClr val="dk1"/>
                  </a:solidFill>
                  <a:latin typeface="Arial"/>
                  <a:ea typeface="Arial"/>
                  <a:cs typeface="Arial"/>
                  <a:sym typeface="Arial"/>
                </a:rPr>
                <a:t>Clinical team training slides</a:t>
              </a:r>
              <a:r>
                <a:rPr lang="en-US" sz="1900">
                  <a:solidFill>
                    <a:schemeClr val="dk1"/>
                  </a:solidFill>
                </a:rPr>
                <a:t> coming soon</a:t>
              </a:r>
              <a:endParaRPr/>
            </a:p>
          </p:txBody>
        </p:sp>
        <p:sp>
          <p:nvSpPr>
            <p:cNvPr id="125" name="Google Shape;125;p2"/>
            <p:cNvSpPr/>
            <p:nvPr/>
          </p:nvSpPr>
          <p:spPr>
            <a:xfrm>
              <a:off x="0" y="1813624"/>
              <a:ext cx="10515600" cy="724089"/>
            </a:xfrm>
            <a:prstGeom prst="roundRect">
              <a:avLst>
                <a:gd fmla="val 10000" name="adj"/>
              </a:avLst>
            </a:prstGeom>
            <a:solidFill>
              <a:srgbClr val="E2D8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a:off x="219037" y="1976544"/>
              <a:ext cx="398249" cy="398249"/>
            </a:xfrm>
            <a:prstGeom prst="rect">
              <a:avLst/>
            </a:prstGeom>
            <a:blipFill rotWithShape="1">
              <a:blip r:embed="rId5">
                <a:alphaModFix/>
              </a:blip>
              <a:stretch>
                <a:fillRect b="0" l="0" r="0" t="0"/>
              </a:stretch>
            </a:blip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p:nvPr/>
          </p:nvSpPr>
          <p:spPr>
            <a:xfrm>
              <a:off x="836323" y="1813624"/>
              <a:ext cx="9679276" cy="72408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txBox="1"/>
            <p:nvPr/>
          </p:nvSpPr>
          <p:spPr>
            <a:xfrm>
              <a:off x="836323" y="1813624"/>
              <a:ext cx="9679276" cy="724089"/>
            </a:xfrm>
            <a:prstGeom prst="rect">
              <a:avLst/>
            </a:prstGeom>
            <a:noFill/>
            <a:ln>
              <a:noFill/>
            </a:ln>
          </p:spPr>
          <p:txBody>
            <a:bodyPr anchorCtr="0" anchor="ctr" bIns="76625" lIns="76625" spcFirstLastPara="1" rIns="76625" wrap="square" tIns="76625">
              <a:noAutofit/>
            </a:bodyPr>
            <a:lstStyle/>
            <a:p>
              <a:pPr indent="0" lvl="0" marL="0" marR="0" rtl="0" algn="l">
                <a:lnSpc>
                  <a:spcPct val="100000"/>
                </a:lnSpc>
                <a:spcBef>
                  <a:spcPts val="0"/>
                </a:spcBef>
                <a:spcAft>
                  <a:spcPts val="0"/>
                </a:spcAft>
                <a:buClr>
                  <a:schemeClr val="dk1"/>
                </a:buClr>
                <a:buSzPts val="1900"/>
                <a:buFont typeface="Arial"/>
                <a:buNone/>
              </a:pPr>
              <a:r>
                <a:rPr lang="en-US" sz="1900">
                  <a:solidFill>
                    <a:schemeClr val="dk1"/>
                  </a:solidFill>
                </a:rPr>
                <a:t>Most </a:t>
              </a:r>
              <a:r>
                <a:rPr b="0" i="0" lang="en-US" sz="1900" u="none" cap="none" strike="noStrike">
                  <a:solidFill>
                    <a:schemeClr val="dk1"/>
                  </a:solidFill>
                  <a:latin typeface="Arial"/>
                  <a:ea typeface="Arial"/>
                  <a:cs typeface="Arial"/>
                  <a:sym typeface="Arial"/>
                </a:rPr>
                <a:t>IM videos posted on the KESETT Website</a:t>
              </a:r>
              <a:endParaRPr/>
            </a:p>
          </p:txBody>
        </p:sp>
        <p:sp>
          <p:nvSpPr>
            <p:cNvPr id="129" name="Google Shape;129;p2"/>
            <p:cNvSpPr/>
            <p:nvPr/>
          </p:nvSpPr>
          <p:spPr>
            <a:xfrm>
              <a:off x="0" y="2718736"/>
              <a:ext cx="10515600" cy="724089"/>
            </a:xfrm>
            <a:prstGeom prst="roundRect">
              <a:avLst>
                <a:gd fmla="val 10000" name="adj"/>
              </a:avLst>
            </a:prstGeom>
            <a:solidFill>
              <a:srgbClr val="E2D8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p:nvPr/>
          </p:nvSpPr>
          <p:spPr>
            <a:xfrm>
              <a:off x="219037" y="2881656"/>
              <a:ext cx="398249" cy="398249"/>
            </a:xfrm>
            <a:prstGeom prst="rect">
              <a:avLst/>
            </a:prstGeom>
            <a:blipFill rotWithShape="1">
              <a:blip r:embed="rId6">
                <a:alphaModFix/>
              </a:blip>
              <a:stretch>
                <a:fillRect b="0" l="0" r="0" t="0"/>
              </a:stretch>
            </a:blip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p:nvPr/>
          </p:nvSpPr>
          <p:spPr>
            <a:xfrm>
              <a:off x="836323" y="2718736"/>
              <a:ext cx="9679276" cy="72408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txBox="1"/>
            <p:nvPr/>
          </p:nvSpPr>
          <p:spPr>
            <a:xfrm>
              <a:off x="836323" y="2718736"/>
              <a:ext cx="9679276" cy="724089"/>
            </a:xfrm>
            <a:prstGeom prst="rect">
              <a:avLst/>
            </a:prstGeom>
            <a:noFill/>
            <a:ln>
              <a:noFill/>
            </a:ln>
          </p:spPr>
          <p:txBody>
            <a:bodyPr anchorCtr="0" anchor="ctr" bIns="76625" lIns="76625" spcFirstLastPara="1" rIns="76625" wrap="square" tIns="76625">
              <a:noAutofit/>
            </a:bodyPr>
            <a:lstStyle/>
            <a:p>
              <a:pPr indent="0" lvl="0" marL="0" marR="0" rtl="0" algn="l">
                <a:lnSpc>
                  <a:spcPct val="100000"/>
                </a:lnSpc>
                <a:spcBef>
                  <a:spcPts val="0"/>
                </a:spcBef>
                <a:spcAft>
                  <a:spcPts val="0"/>
                </a:spcAft>
                <a:buClr>
                  <a:schemeClr val="dk1"/>
                </a:buClr>
                <a:buSzPts val="1900"/>
                <a:buFont typeface="Arial"/>
                <a:buNone/>
              </a:pPr>
              <a:r>
                <a:rPr b="0" i="0" lang="en-US" sz="1900" u="none" cap="none" strike="noStrike">
                  <a:solidFill>
                    <a:schemeClr val="dk1"/>
                  </a:solidFill>
                  <a:latin typeface="Arial"/>
                  <a:ea typeface="Arial"/>
                  <a:cs typeface="Arial"/>
                  <a:sym typeface="Arial"/>
                </a:rPr>
                <a:t>Data collection guide posted</a:t>
              </a:r>
              <a:endParaRPr/>
            </a:p>
          </p:txBody>
        </p:sp>
        <p:sp>
          <p:nvSpPr>
            <p:cNvPr id="133" name="Google Shape;133;p2"/>
            <p:cNvSpPr/>
            <p:nvPr/>
          </p:nvSpPr>
          <p:spPr>
            <a:xfrm>
              <a:off x="0" y="3623848"/>
              <a:ext cx="10515600" cy="724089"/>
            </a:xfrm>
            <a:prstGeom prst="roundRect">
              <a:avLst>
                <a:gd fmla="val 10000" name="adj"/>
              </a:avLst>
            </a:prstGeom>
            <a:solidFill>
              <a:srgbClr val="E2D8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219037" y="3786768"/>
              <a:ext cx="398249" cy="398249"/>
            </a:xfrm>
            <a:prstGeom prst="rect">
              <a:avLst/>
            </a:prstGeom>
            <a:blipFill rotWithShape="1">
              <a:blip r:embed="rId7">
                <a:alphaModFix/>
              </a:blip>
              <a:stretch>
                <a:fillRect b="0" l="0" r="0" t="0"/>
              </a:stretch>
            </a:blip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p:nvPr/>
          </p:nvSpPr>
          <p:spPr>
            <a:xfrm>
              <a:off x="836323" y="3623848"/>
              <a:ext cx="9679276" cy="72408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
            <p:cNvSpPr txBox="1"/>
            <p:nvPr/>
          </p:nvSpPr>
          <p:spPr>
            <a:xfrm>
              <a:off x="836323" y="3623848"/>
              <a:ext cx="9679276" cy="724089"/>
            </a:xfrm>
            <a:prstGeom prst="rect">
              <a:avLst/>
            </a:prstGeom>
            <a:noFill/>
            <a:ln>
              <a:noFill/>
            </a:ln>
          </p:spPr>
          <p:txBody>
            <a:bodyPr anchorCtr="0" anchor="ctr" bIns="76625" lIns="76625" spcFirstLastPara="1" rIns="76625" wrap="square" tIns="76625">
              <a:noAutofit/>
            </a:bodyPr>
            <a:lstStyle/>
            <a:p>
              <a:pPr indent="0" lvl="0" marL="0" marR="0" rtl="0" algn="l">
                <a:lnSpc>
                  <a:spcPct val="100000"/>
                </a:lnSpc>
                <a:spcBef>
                  <a:spcPts val="0"/>
                </a:spcBef>
                <a:spcAft>
                  <a:spcPts val="0"/>
                </a:spcAft>
                <a:buClr>
                  <a:schemeClr val="dk1"/>
                </a:buClr>
                <a:buSzPts val="1900"/>
                <a:buFont typeface="Arial"/>
                <a:buNone/>
              </a:pPr>
              <a:r>
                <a:rPr b="0" i="0" lang="en-US" sz="1900" u="none" cap="none" strike="noStrike">
                  <a:solidFill>
                    <a:schemeClr val="dk1"/>
                  </a:solidFill>
                  <a:latin typeface="Arial"/>
                  <a:ea typeface="Arial"/>
                  <a:cs typeface="Arial"/>
                  <a:sym typeface="Arial"/>
                </a:rPr>
                <a:t>FAQ Posted in M</a:t>
              </a:r>
              <a:r>
                <a:rPr lang="en-US" sz="1900">
                  <a:solidFill>
                    <a:schemeClr val="dk1"/>
                  </a:solidFill>
                </a:rPr>
                <a:t>oP</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p20"/>
          <p:cNvPicPr preferRelativeResize="0"/>
          <p:nvPr/>
        </p:nvPicPr>
        <p:blipFill rotWithShape="1">
          <a:blip r:embed="rId3">
            <a:alphaModFix/>
          </a:blip>
          <a:srcRect b="0" l="0" r="0" t="0"/>
          <a:stretch/>
        </p:blipFill>
        <p:spPr>
          <a:xfrm>
            <a:off x="0" y="-4383499"/>
            <a:ext cx="12192000" cy="112415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11"/>
                                        </p:tgtEl>
                                        <p:attrNameLst>
                                          <p:attrName>style.visibility</p:attrName>
                                        </p:attrNameLst>
                                      </p:cBhvr>
                                      <p:to>
                                        <p:strVal val="visible"/>
                                      </p:to>
                                    </p:set>
                                    <p:anim calcmode="lin" valueType="num">
                                      <p:cBhvr additive="base">
                                        <p:cTn dur="1000"/>
                                        <p:tgtEl>
                                          <p:spTgt spid="31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22"/>
          <p:cNvPicPr preferRelativeResize="0"/>
          <p:nvPr/>
        </p:nvPicPr>
        <p:blipFill rotWithShape="1">
          <a:blip r:embed="rId3">
            <a:alphaModFix/>
          </a:blip>
          <a:srcRect b="21203" l="0" r="0" t="0"/>
          <a:stretch/>
        </p:blipFill>
        <p:spPr>
          <a:xfrm>
            <a:off x="4920401" y="1"/>
            <a:ext cx="3171967" cy="6858001"/>
          </a:xfrm>
          <a:prstGeom prst="rect">
            <a:avLst/>
          </a:prstGeom>
          <a:noFill/>
          <a:ln>
            <a:noFill/>
          </a:ln>
        </p:spPr>
      </p:pic>
      <p:sp>
        <p:nvSpPr>
          <p:cNvPr id="317" name="Google Shape;317;p22"/>
          <p:cNvSpPr txBox="1"/>
          <p:nvPr/>
        </p:nvSpPr>
        <p:spPr>
          <a:xfrm>
            <a:off x="8537933" y="552667"/>
            <a:ext cx="3351200" cy="9624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0" i="0" lang="en-US" sz="2800" u="none" cap="none" strike="noStrike">
                <a:solidFill>
                  <a:schemeClr val="dk2"/>
                </a:solidFill>
                <a:latin typeface="Arial"/>
                <a:ea typeface="Arial"/>
                <a:cs typeface="Arial"/>
                <a:sym typeface="Arial"/>
              </a:rPr>
              <a:t>Reminder Cards with instructions</a:t>
            </a:r>
            <a:endParaRPr sz="2800">
              <a:solidFill>
                <a:schemeClr val="dk2"/>
              </a:solidFill>
              <a:latin typeface="Arial"/>
              <a:ea typeface="Arial"/>
              <a:cs typeface="Arial"/>
              <a:sym typeface="Arial"/>
            </a:endParaRPr>
          </a:p>
        </p:txBody>
      </p:sp>
      <p:sp>
        <p:nvSpPr>
          <p:cNvPr id="318" name="Google Shape;318;p22"/>
          <p:cNvSpPr txBox="1"/>
          <p:nvPr/>
        </p:nvSpPr>
        <p:spPr>
          <a:xfrm>
            <a:off x="8698200" y="2947800"/>
            <a:ext cx="3351200" cy="9624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lang="en-US" sz="2800">
                <a:solidFill>
                  <a:schemeClr val="dk2"/>
                </a:solidFill>
                <a:latin typeface="Arial"/>
                <a:ea typeface="Arial"/>
                <a:cs typeface="Arial"/>
                <a:sym typeface="Arial"/>
              </a:rPr>
              <a:t>Length-based weight-estimation tool</a:t>
            </a:r>
            <a:endParaRPr sz="2800">
              <a:solidFill>
                <a:schemeClr val="dk2"/>
              </a:solidFill>
              <a:latin typeface="Arial"/>
              <a:ea typeface="Arial"/>
              <a:cs typeface="Arial"/>
              <a:sym typeface="Arial"/>
            </a:endParaRPr>
          </a:p>
        </p:txBody>
      </p:sp>
      <p:sp>
        <p:nvSpPr>
          <p:cNvPr id="319" name="Google Shape;319;p22"/>
          <p:cNvSpPr txBox="1"/>
          <p:nvPr/>
        </p:nvSpPr>
        <p:spPr>
          <a:xfrm>
            <a:off x="1137200" y="5026533"/>
            <a:ext cx="3351200" cy="9624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lang="en-US" sz="2800">
                <a:solidFill>
                  <a:schemeClr val="dk2"/>
                </a:solidFill>
                <a:latin typeface="Arial"/>
                <a:ea typeface="Arial"/>
                <a:cs typeface="Arial"/>
                <a:sym typeface="Arial"/>
              </a:rPr>
              <a:t>Study Ceribell with headbands in a basket below</a:t>
            </a:r>
            <a:endParaRPr sz="2800">
              <a:solidFill>
                <a:schemeClr val="dk2"/>
              </a:solidFill>
              <a:latin typeface="Arial"/>
              <a:ea typeface="Arial"/>
              <a:cs typeface="Arial"/>
              <a:sym typeface="Arial"/>
            </a:endParaRPr>
          </a:p>
          <a:p>
            <a:pPr indent="0" lvl="0" marL="0" marR="0" rtl="0" algn="l">
              <a:spcBef>
                <a:spcPts val="0"/>
              </a:spcBef>
              <a:spcAft>
                <a:spcPts val="0"/>
              </a:spcAft>
              <a:buNone/>
            </a:pPr>
            <a:r>
              <a:t/>
            </a:r>
            <a:endParaRPr sz="2800">
              <a:solidFill>
                <a:schemeClr val="dk2"/>
              </a:solidFill>
              <a:latin typeface="Arial"/>
              <a:ea typeface="Arial"/>
              <a:cs typeface="Arial"/>
              <a:sym typeface="Arial"/>
            </a:endParaRPr>
          </a:p>
        </p:txBody>
      </p:sp>
      <p:sp>
        <p:nvSpPr>
          <p:cNvPr id="320" name="Google Shape;320;p22"/>
          <p:cNvSpPr txBox="1"/>
          <p:nvPr/>
        </p:nvSpPr>
        <p:spPr>
          <a:xfrm>
            <a:off x="1444433" y="342200"/>
            <a:ext cx="3351200" cy="19216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lang="en-US" sz="2800">
                <a:solidFill>
                  <a:schemeClr val="dk2"/>
                </a:solidFill>
                <a:latin typeface="Arial"/>
                <a:ea typeface="Arial"/>
                <a:cs typeface="Arial"/>
                <a:sym typeface="Arial"/>
              </a:rPr>
              <a:t>Retrieved KESETT study drug spiked and inverted on hanger tab</a:t>
            </a:r>
            <a:endParaRPr sz="2800">
              <a:solidFill>
                <a:schemeClr val="dk2"/>
              </a:solidFill>
              <a:latin typeface="Arial"/>
              <a:ea typeface="Arial"/>
              <a:cs typeface="Arial"/>
              <a:sym typeface="Arial"/>
            </a:endParaRPr>
          </a:p>
        </p:txBody>
      </p:sp>
      <p:sp>
        <p:nvSpPr>
          <p:cNvPr id="321" name="Google Shape;321;p22"/>
          <p:cNvSpPr txBox="1"/>
          <p:nvPr/>
        </p:nvSpPr>
        <p:spPr>
          <a:xfrm>
            <a:off x="409967" y="3304300"/>
            <a:ext cx="4078400" cy="9624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lang="en-US" sz="2800">
                <a:solidFill>
                  <a:schemeClr val="dk2"/>
                </a:solidFill>
                <a:latin typeface="Arial"/>
                <a:ea typeface="Arial"/>
                <a:cs typeface="Arial"/>
                <a:sym typeface="Arial"/>
              </a:rPr>
              <a:t>Your institutional pump</a:t>
            </a:r>
            <a:endParaRPr sz="2800">
              <a:solidFill>
                <a:schemeClr val="dk2"/>
              </a:solidFill>
              <a:latin typeface="Arial"/>
              <a:ea typeface="Arial"/>
              <a:cs typeface="Arial"/>
              <a:sym typeface="Arial"/>
            </a:endParaRPr>
          </a:p>
        </p:txBody>
      </p:sp>
      <p:cxnSp>
        <p:nvCxnSpPr>
          <p:cNvPr id="322" name="Google Shape;322;p22"/>
          <p:cNvCxnSpPr/>
          <p:nvPr/>
        </p:nvCxnSpPr>
        <p:spPr>
          <a:xfrm flipH="1" rot="10800000">
            <a:off x="4795633" y="1087505"/>
            <a:ext cx="694400" cy="1600"/>
          </a:xfrm>
          <a:prstGeom prst="straightConnector1">
            <a:avLst/>
          </a:prstGeom>
          <a:noFill/>
          <a:ln cap="flat" cmpd="sng" w="38100">
            <a:solidFill>
              <a:schemeClr val="dk2"/>
            </a:solidFill>
            <a:prstDash val="solid"/>
            <a:round/>
            <a:headEnd len="sm" w="sm" type="none"/>
            <a:tailEnd len="med" w="med" type="triangle"/>
          </a:ln>
        </p:spPr>
      </p:cxnSp>
      <p:cxnSp>
        <p:nvCxnSpPr>
          <p:cNvPr id="323" name="Google Shape;323;p22"/>
          <p:cNvCxnSpPr/>
          <p:nvPr/>
        </p:nvCxnSpPr>
        <p:spPr>
          <a:xfrm flipH="1" rot="10800000">
            <a:off x="4297304" y="3662196"/>
            <a:ext cx="694400" cy="1600"/>
          </a:xfrm>
          <a:prstGeom prst="straightConnector1">
            <a:avLst/>
          </a:prstGeom>
          <a:noFill/>
          <a:ln cap="flat" cmpd="sng" w="38100">
            <a:solidFill>
              <a:schemeClr val="dk2"/>
            </a:solidFill>
            <a:prstDash val="solid"/>
            <a:round/>
            <a:headEnd len="sm" w="sm" type="none"/>
            <a:tailEnd len="med" w="med" type="triangle"/>
          </a:ln>
        </p:spPr>
      </p:cxnSp>
      <p:cxnSp>
        <p:nvCxnSpPr>
          <p:cNvPr id="324" name="Google Shape;324;p22"/>
          <p:cNvCxnSpPr/>
          <p:nvPr/>
        </p:nvCxnSpPr>
        <p:spPr>
          <a:xfrm rot="10800000">
            <a:off x="7804395" y="1302205"/>
            <a:ext cx="694400" cy="1600"/>
          </a:xfrm>
          <a:prstGeom prst="straightConnector1">
            <a:avLst/>
          </a:prstGeom>
          <a:noFill/>
          <a:ln cap="flat" cmpd="sng" w="38100">
            <a:solidFill>
              <a:schemeClr val="dk2"/>
            </a:solidFill>
            <a:prstDash val="solid"/>
            <a:round/>
            <a:headEnd len="sm" w="sm" type="none"/>
            <a:tailEnd len="med" w="med" type="triangle"/>
          </a:ln>
        </p:spPr>
      </p:cxnSp>
      <p:cxnSp>
        <p:nvCxnSpPr>
          <p:cNvPr id="325" name="Google Shape;325;p22"/>
          <p:cNvCxnSpPr/>
          <p:nvPr/>
        </p:nvCxnSpPr>
        <p:spPr>
          <a:xfrm flipH="1">
            <a:off x="7397833" y="3939233"/>
            <a:ext cx="1193600" cy="578400"/>
          </a:xfrm>
          <a:prstGeom prst="straightConnector1">
            <a:avLst/>
          </a:prstGeom>
          <a:noFill/>
          <a:ln cap="flat" cmpd="sng" w="38100">
            <a:solidFill>
              <a:schemeClr val="dk2"/>
            </a:solidFill>
            <a:prstDash val="solid"/>
            <a:round/>
            <a:headEnd len="sm" w="sm" type="none"/>
            <a:tailEnd len="med" w="med" type="triangle"/>
          </a:ln>
        </p:spPr>
      </p:cxnSp>
      <p:cxnSp>
        <p:nvCxnSpPr>
          <p:cNvPr id="326" name="Google Shape;326;p22"/>
          <p:cNvCxnSpPr/>
          <p:nvPr/>
        </p:nvCxnSpPr>
        <p:spPr>
          <a:xfrm flipH="1" rot="10800000">
            <a:off x="4488400" y="5507739"/>
            <a:ext cx="1126400" cy="800"/>
          </a:xfrm>
          <a:prstGeom prst="straightConnector1">
            <a:avLst/>
          </a:prstGeom>
          <a:noFill/>
          <a:ln cap="flat" cmpd="sng" w="38100">
            <a:solidFill>
              <a:schemeClr val="dk2"/>
            </a:solidFill>
            <a:prstDash val="solid"/>
            <a:round/>
            <a:headEnd len="sm" w="sm"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21"/>
          <p:cNvPicPr preferRelativeResize="0"/>
          <p:nvPr/>
        </p:nvPicPr>
        <p:blipFill rotWithShape="1">
          <a:blip r:embed="rId3">
            <a:alphaModFix amt="90000"/>
          </a:blip>
          <a:srcRect b="0" l="0" r="298" t="0"/>
          <a:stretch/>
        </p:blipFill>
        <p:spPr>
          <a:xfrm>
            <a:off x="0" y="17824"/>
            <a:ext cx="12192000" cy="6858000"/>
          </a:xfrm>
          <a:prstGeom prst="rect">
            <a:avLst/>
          </a:prstGeom>
          <a:noFill/>
          <a:ln>
            <a:noFill/>
          </a:ln>
        </p:spPr>
      </p:pic>
      <p:sp>
        <p:nvSpPr>
          <p:cNvPr id="332" name="Google Shape;332;p21"/>
          <p:cNvSpPr txBox="1"/>
          <p:nvPr>
            <p:ph idx="4294967295" type="body"/>
          </p:nvPr>
        </p:nvSpPr>
        <p:spPr>
          <a:xfrm>
            <a:off x="5864267" y="3446824"/>
            <a:ext cx="6203200" cy="3202000"/>
          </a:xfrm>
          <a:prstGeom prst="rect">
            <a:avLst/>
          </a:prstGeom>
          <a:noFill/>
          <a:ln>
            <a:noFill/>
          </a:ln>
        </p:spPr>
        <p:txBody>
          <a:bodyPr anchorCtr="0" anchor="t" bIns="121900" lIns="121900" spcFirstLastPara="1" rIns="121900" wrap="square" tIns="121900">
            <a:normAutofit/>
          </a:bodyPr>
          <a:lstStyle/>
          <a:p>
            <a:pPr indent="0" lvl="0" marL="0" rtl="0" algn="l">
              <a:lnSpc>
                <a:spcPct val="90000"/>
              </a:lnSpc>
              <a:spcBef>
                <a:spcPts val="0"/>
              </a:spcBef>
              <a:spcAft>
                <a:spcPts val="0"/>
              </a:spcAft>
              <a:buClr>
                <a:schemeClr val="dk1"/>
              </a:buClr>
              <a:buSzPts val="2800"/>
              <a:buNone/>
            </a:pPr>
            <a:r>
              <a:rPr lang="en-US"/>
              <a:t>Vials contain LEV and KET (or LEV alone) </a:t>
            </a:r>
            <a:endParaRPr/>
          </a:p>
          <a:p>
            <a:pPr indent="0" lvl="0" marL="0" rtl="0" algn="l">
              <a:lnSpc>
                <a:spcPct val="90000"/>
              </a:lnSpc>
              <a:spcBef>
                <a:spcPts val="1600"/>
              </a:spcBef>
              <a:spcAft>
                <a:spcPts val="0"/>
              </a:spcAft>
              <a:buClr>
                <a:schemeClr val="dk1"/>
              </a:buClr>
              <a:buSzPts val="2800"/>
              <a:buNone/>
            </a:pPr>
            <a:r>
              <a:rPr lang="en-US"/>
              <a:t>Same concentration in all vials</a:t>
            </a:r>
            <a:endParaRPr/>
          </a:p>
          <a:p>
            <a:pPr indent="0" lvl="0" marL="0" rtl="0" algn="l">
              <a:lnSpc>
                <a:spcPct val="90000"/>
              </a:lnSpc>
              <a:spcBef>
                <a:spcPts val="1600"/>
              </a:spcBef>
              <a:spcAft>
                <a:spcPts val="0"/>
              </a:spcAft>
              <a:buClr>
                <a:schemeClr val="dk1"/>
              </a:buClr>
              <a:buSzPts val="2800"/>
              <a:buNone/>
            </a:pPr>
            <a:r>
              <a:rPr lang="en-US"/>
              <a:t>Purple tier 35mL - Weight     30kg</a:t>
            </a:r>
            <a:endParaRPr/>
          </a:p>
          <a:p>
            <a:pPr indent="0" lvl="0" marL="0" rtl="0" algn="l">
              <a:lnSpc>
                <a:spcPct val="90000"/>
              </a:lnSpc>
              <a:spcBef>
                <a:spcPts val="1600"/>
              </a:spcBef>
              <a:spcAft>
                <a:spcPts val="1600"/>
              </a:spcAft>
              <a:buClr>
                <a:schemeClr val="dk1"/>
              </a:buClr>
              <a:buSzPts val="2800"/>
              <a:buNone/>
            </a:pPr>
            <a:r>
              <a:t/>
            </a:r>
            <a:endParaRPr/>
          </a:p>
        </p:txBody>
      </p:sp>
      <p:sp>
        <p:nvSpPr>
          <p:cNvPr id="333" name="Google Shape;333;p21"/>
          <p:cNvSpPr txBox="1"/>
          <p:nvPr>
            <p:ph idx="4294967295" type="title"/>
          </p:nvPr>
        </p:nvSpPr>
        <p:spPr>
          <a:xfrm>
            <a:off x="8217100" y="2179767"/>
            <a:ext cx="3743200" cy="7636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90000"/>
              </a:lnSpc>
              <a:spcBef>
                <a:spcPts val="0"/>
              </a:spcBef>
              <a:spcAft>
                <a:spcPts val="0"/>
              </a:spcAft>
              <a:buClr>
                <a:schemeClr val="dk1"/>
              </a:buClr>
              <a:buSzPct val="100000"/>
              <a:buFont typeface="Play"/>
              <a:buNone/>
            </a:pPr>
            <a:r>
              <a:rPr lang="en-US">
                <a:latin typeface="Arial"/>
                <a:ea typeface="Arial"/>
                <a:cs typeface="Arial"/>
                <a:sym typeface="Arial"/>
              </a:rPr>
              <a:t>Vials</a:t>
            </a:r>
            <a:endParaRPr>
              <a:latin typeface="Arial"/>
              <a:ea typeface="Arial"/>
              <a:cs typeface="Arial"/>
              <a:sym typeface="Arial"/>
            </a:endParaRPr>
          </a:p>
        </p:txBody>
      </p:sp>
      <p:sp>
        <p:nvSpPr>
          <p:cNvPr id="334" name="Google Shape;334;p21"/>
          <p:cNvSpPr/>
          <p:nvPr/>
        </p:nvSpPr>
        <p:spPr>
          <a:xfrm>
            <a:off x="7619975" y="331725"/>
            <a:ext cx="634200" cy="680400"/>
          </a:xfrm>
          <a:prstGeom prst="ellipse">
            <a:avLst/>
          </a:prstGeom>
          <a:no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35" name="Google Shape;335;p21"/>
          <p:cNvCxnSpPr/>
          <p:nvPr/>
        </p:nvCxnSpPr>
        <p:spPr>
          <a:xfrm flipH="1" rot="10800000">
            <a:off x="10141800" y="5146825"/>
            <a:ext cx="231000" cy="173400"/>
          </a:xfrm>
          <a:prstGeom prst="straightConnector1">
            <a:avLst/>
          </a:prstGeom>
          <a:noFill/>
          <a:ln cap="flat" cmpd="sng" w="28575">
            <a:solidFill>
              <a:schemeClr val="dk2"/>
            </a:solidFill>
            <a:prstDash val="solid"/>
            <a:round/>
            <a:headEnd len="med" w="med" type="none"/>
            <a:tailEnd len="med" w="med" type="none"/>
          </a:ln>
        </p:spPr>
      </p:cxnSp>
      <p:cxnSp>
        <p:nvCxnSpPr>
          <p:cNvPr id="336" name="Google Shape;336;p21"/>
          <p:cNvCxnSpPr/>
          <p:nvPr/>
        </p:nvCxnSpPr>
        <p:spPr>
          <a:xfrm rot="10800000">
            <a:off x="10148250" y="5320175"/>
            <a:ext cx="256800" cy="109200"/>
          </a:xfrm>
          <a:prstGeom prst="straightConnector1">
            <a:avLst/>
          </a:prstGeom>
          <a:noFill/>
          <a:ln cap="flat" cmpd="sng" w="28575">
            <a:solidFill>
              <a:schemeClr val="dk2"/>
            </a:solidFill>
            <a:prstDash val="solid"/>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g3a14866209d_1_31"/>
          <p:cNvPicPr preferRelativeResize="0"/>
          <p:nvPr/>
        </p:nvPicPr>
        <p:blipFill>
          <a:blip r:embed="rId3">
            <a:alphaModFix/>
          </a:blip>
          <a:stretch>
            <a:fillRect/>
          </a:stretch>
        </p:blipFill>
        <p:spPr>
          <a:xfrm>
            <a:off x="152400" y="152400"/>
            <a:ext cx="11650135" cy="6553201"/>
          </a:xfrm>
          <a:prstGeom prst="rect">
            <a:avLst/>
          </a:prstGeom>
          <a:noFill/>
          <a:ln>
            <a:noFill/>
          </a:ln>
        </p:spPr>
      </p:pic>
      <p:sp>
        <p:nvSpPr>
          <p:cNvPr id="343" name="Google Shape;343;g3a14866209d_1_31"/>
          <p:cNvSpPr/>
          <p:nvPr/>
        </p:nvSpPr>
        <p:spPr>
          <a:xfrm>
            <a:off x="7060075" y="2617300"/>
            <a:ext cx="532800" cy="500700"/>
          </a:xfrm>
          <a:prstGeom prst="ellipse">
            <a:avLst/>
          </a:prstGeom>
          <a:no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4" name="Google Shape;344;g3a14866209d_1_31"/>
          <p:cNvSpPr/>
          <p:nvPr/>
        </p:nvSpPr>
        <p:spPr>
          <a:xfrm>
            <a:off x="3207975" y="2931900"/>
            <a:ext cx="481500" cy="1174800"/>
          </a:xfrm>
          <a:prstGeom prst="ellipse">
            <a:avLst/>
          </a:prstGeom>
          <a:no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5" name="Google Shape;345;g3a14866209d_1_31"/>
          <p:cNvSpPr txBox="1"/>
          <p:nvPr>
            <p:ph idx="4294967295" type="body"/>
          </p:nvPr>
        </p:nvSpPr>
        <p:spPr>
          <a:xfrm>
            <a:off x="6056874" y="4106700"/>
            <a:ext cx="5124900" cy="2458500"/>
          </a:xfrm>
          <a:prstGeom prst="rect">
            <a:avLst/>
          </a:prstGeom>
          <a:noFill/>
          <a:ln>
            <a:noFill/>
          </a:ln>
        </p:spPr>
        <p:txBody>
          <a:bodyPr anchorCtr="0" anchor="t" bIns="121900" lIns="121900" spcFirstLastPara="1" rIns="121900" wrap="square" tIns="121900">
            <a:normAutofit fontScale="92500" lnSpcReduction="10000"/>
          </a:bodyPr>
          <a:lstStyle/>
          <a:p>
            <a:pPr indent="0" lvl="0" marL="0" rtl="0" algn="l">
              <a:lnSpc>
                <a:spcPct val="90000"/>
              </a:lnSpc>
              <a:spcBef>
                <a:spcPts val="0"/>
              </a:spcBef>
              <a:spcAft>
                <a:spcPts val="0"/>
              </a:spcAft>
              <a:buClr>
                <a:schemeClr val="dk1"/>
              </a:buClr>
              <a:buSzPct val="100000"/>
              <a:buNone/>
            </a:pPr>
            <a:r>
              <a:rPr lang="en-US"/>
              <a:t>Drug ID on the vial</a:t>
            </a:r>
            <a:endParaRPr/>
          </a:p>
          <a:p>
            <a:pPr indent="0" lvl="0" marL="0" rtl="0" algn="l">
              <a:lnSpc>
                <a:spcPct val="90000"/>
              </a:lnSpc>
              <a:spcBef>
                <a:spcPts val="1600"/>
              </a:spcBef>
              <a:spcAft>
                <a:spcPts val="0"/>
              </a:spcAft>
              <a:buClr>
                <a:schemeClr val="dk1"/>
              </a:buClr>
              <a:buSzPct val="100000"/>
              <a:buNone/>
            </a:pPr>
            <a:r>
              <a:rPr lang="en-US"/>
              <a:t>White tier 90mL - Weight    30kg</a:t>
            </a:r>
            <a:endParaRPr/>
          </a:p>
          <a:p>
            <a:pPr indent="0" lvl="0" marL="0" rtl="0" algn="l">
              <a:lnSpc>
                <a:spcPct val="90000"/>
              </a:lnSpc>
              <a:spcBef>
                <a:spcPts val="1600"/>
              </a:spcBef>
              <a:spcAft>
                <a:spcPts val="0"/>
              </a:spcAft>
              <a:buClr>
                <a:schemeClr val="dk1"/>
              </a:buClr>
              <a:buSzPct val="100000"/>
              <a:buNone/>
            </a:pPr>
            <a:r>
              <a:rPr lang="en-US"/>
              <a:t>Use next vials and backup vials</a:t>
            </a:r>
            <a:endParaRPr/>
          </a:p>
          <a:p>
            <a:pPr indent="0" lvl="0" marL="0" rtl="0" algn="l">
              <a:lnSpc>
                <a:spcPct val="90000"/>
              </a:lnSpc>
              <a:spcBef>
                <a:spcPts val="1600"/>
              </a:spcBef>
              <a:spcAft>
                <a:spcPts val="1600"/>
              </a:spcAft>
              <a:buClr>
                <a:schemeClr val="dk1"/>
              </a:buClr>
              <a:buSzPct val="100000"/>
              <a:buNone/>
            </a:pPr>
            <a:r>
              <a:rPr lang="en-US"/>
              <a:t>Storage, replacement and shipping</a:t>
            </a:r>
            <a:endParaRPr/>
          </a:p>
        </p:txBody>
      </p:sp>
      <p:cxnSp>
        <p:nvCxnSpPr>
          <p:cNvPr id="346" name="Google Shape;346;g3a14866209d_1_31"/>
          <p:cNvCxnSpPr/>
          <p:nvPr/>
        </p:nvCxnSpPr>
        <p:spPr>
          <a:xfrm>
            <a:off x="9885000" y="4787350"/>
            <a:ext cx="179700" cy="109200"/>
          </a:xfrm>
          <a:prstGeom prst="straightConnector1">
            <a:avLst/>
          </a:prstGeom>
          <a:noFill/>
          <a:ln cap="flat" cmpd="sng" w="28575">
            <a:solidFill>
              <a:schemeClr val="dk2"/>
            </a:solidFill>
            <a:prstDash val="solid"/>
            <a:round/>
            <a:headEnd len="med" w="med" type="none"/>
            <a:tailEnd len="med" w="med" type="none"/>
          </a:ln>
        </p:spPr>
      </p:cxnSp>
      <p:cxnSp>
        <p:nvCxnSpPr>
          <p:cNvPr id="347" name="Google Shape;347;g3a14866209d_1_31"/>
          <p:cNvCxnSpPr/>
          <p:nvPr/>
        </p:nvCxnSpPr>
        <p:spPr>
          <a:xfrm flipH="1">
            <a:off x="9878700" y="4890075"/>
            <a:ext cx="166800" cy="77100"/>
          </a:xfrm>
          <a:prstGeom prst="straightConnector1">
            <a:avLst/>
          </a:prstGeom>
          <a:noFill/>
          <a:ln cap="flat" cmpd="sng" w="28575">
            <a:solidFill>
              <a:schemeClr val="dk2"/>
            </a:solidFill>
            <a:prstDash val="solid"/>
            <a:round/>
            <a:headEnd len="med" w="med" type="none"/>
            <a:tailEnd len="med" w="med" type="none"/>
          </a:ln>
        </p:spPr>
      </p:cxnSp>
      <p:cxnSp>
        <p:nvCxnSpPr>
          <p:cNvPr id="348" name="Google Shape;348;g3a14866209d_1_31"/>
          <p:cNvCxnSpPr/>
          <p:nvPr/>
        </p:nvCxnSpPr>
        <p:spPr>
          <a:xfrm flipH="1" rot="10800000">
            <a:off x="9878575" y="5037850"/>
            <a:ext cx="205500" cy="6300"/>
          </a:xfrm>
          <a:prstGeom prst="straightConnector1">
            <a:avLst/>
          </a:prstGeom>
          <a:noFill/>
          <a:ln cap="flat" cmpd="sng" w="28575">
            <a:solidFill>
              <a:schemeClr val="dk2"/>
            </a:solidFill>
            <a:prstDash val="solid"/>
            <a:round/>
            <a:headEnd len="med" w="med" type="none"/>
            <a:tailEnd len="med" w="med"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id="353" name="Google Shape;353;p24"/>
          <p:cNvPicPr preferRelativeResize="0"/>
          <p:nvPr/>
        </p:nvPicPr>
        <p:blipFill rotWithShape="1">
          <a:blip r:embed="rId3">
            <a:alphaModFix/>
          </a:blip>
          <a:srcRect b="12988" l="6120" r="0" t="25714"/>
          <a:stretch/>
        </p:blipFill>
        <p:spPr>
          <a:xfrm>
            <a:off x="127000" y="35650"/>
            <a:ext cx="11844997" cy="66801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id="359" name="Google Shape;359;g3a14866209d_1_0"/>
          <p:cNvPicPr preferRelativeResize="0"/>
          <p:nvPr/>
        </p:nvPicPr>
        <p:blipFill>
          <a:blip r:embed="rId3">
            <a:alphaModFix/>
          </a:blip>
          <a:stretch>
            <a:fillRect/>
          </a:stretch>
        </p:blipFill>
        <p:spPr>
          <a:xfrm>
            <a:off x="608250" y="152400"/>
            <a:ext cx="5159702" cy="6553198"/>
          </a:xfrm>
          <a:prstGeom prst="rect">
            <a:avLst/>
          </a:prstGeom>
          <a:noFill/>
          <a:ln>
            <a:noFill/>
          </a:ln>
        </p:spPr>
      </p:pic>
      <p:pic>
        <p:nvPicPr>
          <p:cNvPr id="360" name="Google Shape;360;g3a14866209d_1_0"/>
          <p:cNvPicPr preferRelativeResize="0"/>
          <p:nvPr/>
        </p:nvPicPr>
        <p:blipFill>
          <a:blip r:embed="rId4">
            <a:alphaModFix/>
          </a:blip>
          <a:stretch>
            <a:fillRect/>
          </a:stretch>
        </p:blipFill>
        <p:spPr>
          <a:xfrm>
            <a:off x="6382577" y="152400"/>
            <a:ext cx="5039504" cy="65532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g3a14866209d_1_4"/>
          <p:cNvPicPr preferRelativeResize="0"/>
          <p:nvPr/>
        </p:nvPicPr>
        <p:blipFill>
          <a:blip r:embed="rId3">
            <a:alphaModFix/>
          </a:blip>
          <a:stretch>
            <a:fillRect/>
          </a:stretch>
        </p:blipFill>
        <p:spPr>
          <a:xfrm>
            <a:off x="569725" y="152400"/>
            <a:ext cx="5194300" cy="6553200"/>
          </a:xfrm>
          <a:prstGeom prst="rect">
            <a:avLst/>
          </a:prstGeom>
          <a:noFill/>
          <a:ln>
            <a:noFill/>
          </a:ln>
        </p:spPr>
      </p:pic>
      <p:pic>
        <p:nvPicPr>
          <p:cNvPr id="367" name="Google Shape;367;g3a14866209d_1_4"/>
          <p:cNvPicPr preferRelativeResize="0"/>
          <p:nvPr/>
        </p:nvPicPr>
        <p:blipFill>
          <a:blip r:embed="rId4">
            <a:alphaModFix/>
          </a:blip>
          <a:stretch>
            <a:fillRect/>
          </a:stretch>
        </p:blipFill>
        <p:spPr>
          <a:xfrm>
            <a:off x="6314475" y="152400"/>
            <a:ext cx="5169607" cy="65532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id="373" name="Google Shape;373;g3a14866209d_1_8"/>
          <p:cNvPicPr preferRelativeResize="0"/>
          <p:nvPr/>
        </p:nvPicPr>
        <p:blipFill>
          <a:blip r:embed="rId3">
            <a:alphaModFix/>
          </a:blip>
          <a:stretch>
            <a:fillRect/>
          </a:stretch>
        </p:blipFill>
        <p:spPr>
          <a:xfrm>
            <a:off x="608225" y="152400"/>
            <a:ext cx="5058719" cy="6553199"/>
          </a:xfrm>
          <a:prstGeom prst="rect">
            <a:avLst/>
          </a:prstGeom>
          <a:noFill/>
          <a:ln>
            <a:noFill/>
          </a:ln>
        </p:spPr>
      </p:pic>
      <p:pic>
        <p:nvPicPr>
          <p:cNvPr id="374" name="Google Shape;374;g3a14866209d_1_8"/>
          <p:cNvPicPr preferRelativeResize="0"/>
          <p:nvPr/>
        </p:nvPicPr>
        <p:blipFill>
          <a:blip r:embed="rId4">
            <a:alphaModFix/>
          </a:blip>
          <a:stretch>
            <a:fillRect/>
          </a:stretch>
        </p:blipFill>
        <p:spPr>
          <a:xfrm>
            <a:off x="6487044" y="152400"/>
            <a:ext cx="5022254" cy="65532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5"/>
          <p:cNvSpPr txBox="1"/>
          <p:nvPr>
            <p:ph type="title"/>
          </p:nvPr>
        </p:nvSpPr>
        <p:spPr>
          <a:xfrm>
            <a:off x="838200" y="365125"/>
            <a:ext cx="10515600" cy="1325600"/>
          </a:xfrm>
          <a:prstGeom prst="rect">
            <a:avLst/>
          </a:prstGeom>
          <a:noFill/>
          <a:ln>
            <a:noFill/>
          </a:ln>
        </p:spPr>
        <p:txBody>
          <a:bodyPr anchorCtr="0" anchor="ctr" bIns="60925" lIns="121900" spcFirstLastPara="1" rIns="121900" wrap="square" tIns="60925">
            <a:normAutofit/>
          </a:bodyPr>
          <a:lstStyle/>
          <a:p>
            <a:pPr indent="0" lvl="0" marL="0" rtl="0" algn="l">
              <a:lnSpc>
                <a:spcPct val="90000"/>
              </a:lnSpc>
              <a:spcBef>
                <a:spcPts val="0"/>
              </a:spcBef>
              <a:spcAft>
                <a:spcPts val="0"/>
              </a:spcAft>
              <a:buClr>
                <a:schemeClr val="dk1"/>
              </a:buClr>
              <a:buSzPts val="6600"/>
              <a:buFont typeface="Play"/>
              <a:buNone/>
            </a:pPr>
            <a:r>
              <a:rPr lang="en-US">
                <a:latin typeface="Arial"/>
                <a:ea typeface="Arial"/>
                <a:cs typeface="Arial"/>
                <a:sym typeface="Arial"/>
              </a:rPr>
              <a:t>Cavalry to the rescue</a:t>
            </a:r>
            <a:endParaRPr>
              <a:latin typeface="Arial"/>
              <a:ea typeface="Arial"/>
              <a:cs typeface="Arial"/>
              <a:sym typeface="Arial"/>
            </a:endParaRPr>
          </a:p>
        </p:txBody>
      </p:sp>
      <p:sp>
        <p:nvSpPr>
          <p:cNvPr id="380" name="Google Shape;380;p25"/>
          <p:cNvSpPr txBox="1"/>
          <p:nvPr>
            <p:ph idx="1" type="body"/>
          </p:nvPr>
        </p:nvSpPr>
        <p:spPr>
          <a:xfrm>
            <a:off x="838200" y="1825633"/>
            <a:ext cx="6220400" cy="4351200"/>
          </a:xfrm>
          <a:prstGeom prst="rect">
            <a:avLst/>
          </a:prstGeom>
          <a:noFill/>
          <a:ln>
            <a:noFill/>
          </a:ln>
        </p:spPr>
        <p:txBody>
          <a:bodyPr anchorCtr="0" anchor="t" bIns="60925" lIns="121900" spcFirstLastPara="1" rIns="121900" wrap="square" tIns="60925">
            <a:normAutofit/>
          </a:bodyPr>
          <a:lstStyle/>
          <a:p>
            <a:pPr indent="0" lvl="0" marL="0" rtl="0" algn="l">
              <a:lnSpc>
                <a:spcPct val="90000"/>
              </a:lnSpc>
              <a:spcBef>
                <a:spcPts val="0"/>
              </a:spcBef>
              <a:spcAft>
                <a:spcPts val="1600"/>
              </a:spcAft>
              <a:buClr>
                <a:schemeClr val="dk1"/>
              </a:buClr>
              <a:buSzPts val="3200"/>
              <a:buNone/>
            </a:pPr>
            <a:r>
              <a:rPr lang="en-US" sz="2933"/>
              <a:t>Study team needs to arrive as soon as possible</a:t>
            </a:r>
            <a:endParaRPr sz="2933"/>
          </a:p>
        </p:txBody>
      </p:sp>
      <p:pic>
        <p:nvPicPr>
          <p:cNvPr descr="http://tomohalloran.com/wp-content/uploads/2014/05/calvary.gif" id="381" name="Google Shape;381;p25"/>
          <p:cNvPicPr preferRelativeResize="0"/>
          <p:nvPr/>
        </p:nvPicPr>
        <p:blipFill rotWithShape="1">
          <a:blip r:embed="rId3">
            <a:alphaModFix/>
          </a:blip>
          <a:srcRect b="0" l="0" r="0" t="0"/>
          <a:stretch/>
        </p:blipFill>
        <p:spPr>
          <a:xfrm>
            <a:off x="955334" y="2709333"/>
            <a:ext cx="5892967" cy="4148667"/>
          </a:xfrm>
          <a:prstGeom prst="rect">
            <a:avLst/>
          </a:prstGeom>
          <a:noFill/>
          <a:ln>
            <a:noFill/>
          </a:ln>
        </p:spPr>
      </p:pic>
      <p:sp>
        <p:nvSpPr>
          <p:cNvPr id="382" name="Google Shape;382;p25"/>
          <p:cNvSpPr txBox="1"/>
          <p:nvPr/>
        </p:nvSpPr>
        <p:spPr>
          <a:xfrm>
            <a:off x="7458942" y="706692"/>
            <a:ext cx="4402800" cy="5703900"/>
          </a:xfrm>
          <a:prstGeom prst="rect">
            <a:avLst/>
          </a:prstGeom>
          <a:solidFill>
            <a:schemeClr val="lt1"/>
          </a:solid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lang="en-US" sz="2600">
                <a:solidFill>
                  <a:schemeClr val="dk1"/>
                </a:solidFill>
                <a:latin typeface="Arial"/>
                <a:ea typeface="Arial"/>
                <a:cs typeface="Arial"/>
                <a:sym typeface="Arial"/>
              </a:rPr>
              <a:t>1. Start or confirm EEG</a:t>
            </a:r>
            <a:endParaRPr sz="2600">
              <a:solidFill>
                <a:schemeClr val="dk1"/>
              </a:solidFill>
              <a:latin typeface="Arial"/>
              <a:ea typeface="Arial"/>
              <a:cs typeface="Arial"/>
              <a:sym typeface="Arial"/>
            </a:endParaRPr>
          </a:p>
          <a:p>
            <a:pPr indent="0" lvl="0" marL="0" marR="0" rtl="0" algn="l">
              <a:spcBef>
                <a:spcPts val="1200"/>
              </a:spcBef>
              <a:spcAft>
                <a:spcPts val="0"/>
              </a:spcAft>
              <a:buNone/>
            </a:pPr>
            <a:r>
              <a:rPr lang="en-US" sz="2600">
                <a:solidFill>
                  <a:schemeClr val="dk1"/>
                </a:solidFill>
                <a:latin typeface="Arial"/>
                <a:ea typeface="Arial"/>
                <a:cs typeface="Arial"/>
                <a:sym typeface="Arial"/>
              </a:rPr>
              <a:t>2. Retrieve vial ID number</a:t>
            </a:r>
            <a:endParaRPr sz="2600">
              <a:solidFill>
                <a:schemeClr val="dk1"/>
              </a:solidFill>
              <a:latin typeface="Arial"/>
              <a:ea typeface="Arial"/>
              <a:cs typeface="Arial"/>
              <a:sym typeface="Arial"/>
            </a:endParaRPr>
          </a:p>
          <a:p>
            <a:pPr indent="0" lvl="0" marL="0" marR="0" rtl="0" algn="l">
              <a:spcBef>
                <a:spcPts val="1200"/>
              </a:spcBef>
              <a:spcAft>
                <a:spcPts val="0"/>
              </a:spcAft>
              <a:buNone/>
            </a:pPr>
            <a:r>
              <a:rPr lang="en-US" sz="2600">
                <a:solidFill>
                  <a:schemeClr val="dk1"/>
                </a:solidFill>
                <a:latin typeface="Arial"/>
                <a:ea typeface="Arial"/>
                <a:cs typeface="Arial"/>
                <a:sym typeface="Arial"/>
              </a:rPr>
              <a:t>3. Record treatment outcomes at 15- and 60-min ensure s</a:t>
            </a:r>
            <a:r>
              <a:rPr lang="en-US" sz="2600">
                <a:solidFill>
                  <a:schemeClr val="dk1"/>
                </a:solidFill>
              </a:rPr>
              <a:t>ource docs are </a:t>
            </a:r>
            <a:r>
              <a:rPr lang="en-US" sz="2600">
                <a:solidFill>
                  <a:schemeClr val="dk1"/>
                </a:solidFill>
              </a:rPr>
              <a:t>consistent</a:t>
            </a:r>
            <a:r>
              <a:rPr lang="en-US" sz="2600">
                <a:solidFill>
                  <a:schemeClr val="dk1"/>
                </a:solidFill>
                <a:latin typeface="Arial"/>
                <a:ea typeface="Arial"/>
                <a:cs typeface="Arial"/>
                <a:sym typeface="Arial"/>
              </a:rPr>
              <a:t> </a:t>
            </a:r>
            <a:endParaRPr sz="1200"/>
          </a:p>
          <a:p>
            <a:pPr indent="0" lvl="0" marL="0" marR="0" rtl="0" algn="l">
              <a:spcBef>
                <a:spcPts val="1200"/>
              </a:spcBef>
              <a:spcAft>
                <a:spcPts val="0"/>
              </a:spcAft>
              <a:buNone/>
            </a:pPr>
            <a:r>
              <a:rPr lang="en-US" sz="2600">
                <a:solidFill>
                  <a:schemeClr val="dk1"/>
                </a:solidFill>
                <a:latin typeface="Arial"/>
                <a:ea typeface="Arial"/>
                <a:cs typeface="Arial"/>
                <a:sym typeface="Arial"/>
              </a:rPr>
              <a:t>4. Identify LAR for informed consent approach collect medical hx, home meds, race, ethnicity as needed</a:t>
            </a:r>
            <a:endParaRPr sz="1200"/>
          </a:p>
          <a:p>
            <a:pPr indent="0" lvl="0" marL="0" marR="0" rtl="0" algn="l">
              <a:spcBef>
                <a:spcPts val="1200"/>
              </a:spcBef>
              <a:spcAft>
                <a:spcPts val="0"/>
              </a:spcAft>
              <a:buNone/>
            </a:pPr>
            <a:r>
              <a:rPr lang="en-US" sz="2600">
                <a:solidFill>
                  <a:schemeClr val="dk1"/>
                </a:solidFill>
                <a:latin typeface="Arial"/>
                <a:ea typeface="Arial"/>
                <a:cs typeface="Arial"/>
                <a:sym typeface="Arial"/>
              </a:rPr>
              <a:t>5. Complete enrollment CRFs in WebDCU within 8 hours </a:t>
            </a:r>
            <a:endParaRPr sz="26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6" name="Shape 386"/>
        <p:cNvGrpSpPr/>
        <p:nvPr/>
      </p:nvGrpSpPr>
      <p:grpSpPr>
        <a:xfrm>
          <a:off x="0" y="0"/>
          <a:ext cx="0" cy="0"/>
          <a:chOff x="0" y="0"/>
          <a:chExt cx="0" cy="0"/>
        </a:xfrm>
      </p:grpSpPr>
      <p:sp>
        <p:nvSpPr>
          <p:cNvPr id="387" name="Google Shape;387;p2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8" name="Google Shape;388;p2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9" name="Google Shape;389;p26"/>
          <p:cNvSpPr/>
          <p:nvPr/>
        </p:nvSpPr>
        <p:spPr>
          <a:xfrm flipH="1" rot="5400000">
            <a:off x="-1410084" y="1410082"/>
            <a:ext cx="6858000" cy="4037836"/>
          </a:xfrm>
          <a:prstGeom prst="rect">
            <a:avLst/>
          </a:prstGeom>
          <a:gradFill>
            <a:gsLst>
              <a:gs pos="0">
                <a:srgbClr val="000000"/>
              </a:gs>
              <a:gs pos="8000">
                <a:srgbClr val="000000"/>
              </a:gs>
              <a:gs pos="100000">
                <a:srgbClr val="864EA9"/>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0" name="Google Shape;390;p26"/>
          <p:cNvSpPr/>
          <p:nvPr/>
        </p:nvSpPr>
        <p:spPr>
          <a:xfrm flipH="1" rot="5400000">
            <a:off x="-1410085" y="1420219"/>
            <a:ext cx="6857999" cy="4037839"/>
          </a:xfrm>
          <a:prstGeom prst="rect">
            <a:avLst/>
          </a:prstGeom>
          <a:gradFill>
            <a:gsLst>
              <a:gs pos="0">
                <a:srgbClr val="000000">
                  <a:alpha val="0"/>
                </a:srgbClr>
              </a:gs>
              <a:gs pos="99000">
                <a:srgbClr val="AD84C6">
                  <a:alpha val="45882"/>
                </a:srgbClr>
              </a:gs>
              <a:gs pos="100000">
                <a:srgbClr val="AD84C6">
                  <a:alpha val="45882"/>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1" name="Google Shape;391;p26"/>
          <p:cNvSpPr/>
          <p:nvPr/>
        </p:nvSpPr>
        <p:spPr>
          <a:xfrm flipH="1" rot="5400000">
            <a:off x="767923" y="3588085"/>
            <a:ext cx="2501979" cy="4037841"/>
          </a:xfrm>
          <a:prstGeom prst="rect">
            <a:avLst/>
          </a:prstGeom>
          <a:gradFill>
            <a:gsLst>
              <a:gs pos="0">
                <a:srgbClr val="AD84C6">
                  <a:alpha val="28627"/>
                </a:srgbClr>
              </a:gs>
              <a:gs pos="2000">
                <a:srgbClr val="AD84C6">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2" name="Google Shape;392;p26"/>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AD84C6">
                  <a:alpha val="42745"/>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3" name="Google Shape;393;p26"/>
          <p:cNvSpPr/>
          <p:nvPr/>
        </p:nvSpPr>
        <p:spPr>
          <a:xfrm flipH="1" rot="5400000">
            <a:off x="-1410093" y="1399943"/>
            <a:ext cx="6858003" cy="4037835"/>
          </a:xfrm>
          <a:prstGeom prst="rect">
            <a:avLst/>
          </a:prstGeom>
          <a:gradFill>
            <a:gsLst>
              <a:gs pos="0">
                <a:srgbClr val="000000">
                  <a:alpha val="0"/>
                </a:srgbClr>
              </a:gs>
              <a:gs pos="99000">
                <a:srgbClr val="CDB4DC">
                  <a:alpha val="10980"/>
                </a:srgbClr>
              </a:gs>
              <a:gs pos="100000">
                <a:srgbClr val="CDB4DC">
                  <a:alpha val="10980"/>
                </a:srgbClr>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4" name="Google Shape;394;p26"/>
          <p:cNvSpPr txBox="1"/>
          <p:nvPr>
            <p:ph type="title"/>
          </p:nvPr>
        </p:nvSpPr>
        <p:spPr>
          <a:xfrm>
            <a:off x="466722" y="586855"/>
            <a:ext cx="3201366" cy="3387497"/>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FFFFFF"/>
              </a:buClr>
              <a:buSzPts val="4000"/>
              <a:buFont typeface="Play"/>
              <a:buNone/>
            </a:pPr>
            <a:r>
              <a:rPr lang="en-US" sz="4000">
                <a:solidFill>
                  <a:srgbClr val="FFFFFF"/>
                </a:solidFill>
                <a:latin typeface="Arial"/>
                <a:ea typeface="Arial"/>
                <a:cs typeface="Arial"/>
                <a:sym typeface="Arial"/>
              </a:rPr>
              <a:t>Study team coverage</a:t>
            </a:r>
            <a:endParaRPr>
              <a:latin typeface="Arial"/>
              <a:ea typeface="Arial"/>
              <a:cs typeface="Arial"/>
              <a:sym typeface="Arial"/>
            </a:endParaRPr>
          </a:p>
        </p:txBody>
      </p:sp>
      <p:sp>
        <p:nvSpPr>
          <p:cNvPr id="395" name="Google Shape;395;p26"/>
          <p:cNvSpPr txBox="1"/>
          <p:nvPr>
            <p:ph idx="1" type="body"/>
          </p:nvPr>
        </p:nvSpPr>
        <p:spPr>
          <a:xfrm>
            <a:off x="4199125" y="384225"/>
            <a:ext cx="7699500" cy="6353100"/>
          </a:xfrm>
          <a:prstGeom prst="rect">
            <a:avLst/>
          </a:prstGeom>
          <a:noFill/>
          <a:ln>
            <a:noFill/>
          </a:ln>
        </p:spPr>
        <p:txBody>
          <a:bodyPr anchorCtr="0" anchor="ctr" bIns="45700" lIns="91425" spcFirstLastPara="1" rIns="91425" wrap="square" tIns="45700">
            <a:normAutofit/>
          </a:bodyPr>
          <a:lstStyle/>
          <a:p>
            <a:pPr indent="-254000" lvl="0" marL="228600" rtl="0" algn="l">
              <a:lnSpc>
                <a:spcPct val="90000"/>
              </a:lnSpc>
              <a:spcBef>
                <a:spcPts val="0"/>
              </a:spcBef>
              <a:spcAft>
                <a:spcPts val="0"/>
              </a:spcAft>
              <a:buClr>
                <a:schemeClr val="dk1"/>
              </a:buClr>
              <a:buSzPts val="2400"/>
              <a:buChar char="•"/>
            </a:pPr>
            <a:r>
              <a:rPr lang="en-US" sz="2400"/>
              <a:t>24-hour study team phone number / pager</a:t>
            </a:r>
            <a:endParaRPr sz="3200"/>
          </a:p>
          <a:p>
            <a:pPr indent="-254000" lvl="0" marL="228600" rtl="0" algn="l">
              <a:lnSpc>
                <a:spcPct val="90000"/>
              </a:lnSpc>
              <a:spcBef>
                <a:spcPts val="1000"/>
              </a:spcBef>
              <a:spcAft>
                <a:spcPts val="0"/>
              </a:spcAft>
              <a:buClr>
                <a:schemeClr val="dk1"/>
              </a:buClr>
              <a:buSzPts val="2400"/>
              <a:buChar char="•"/>
            </a:pPr>
            <a:r>
              <a:rPr lang="en-US" sz="2400"/>
              <a:t>Alert to enrollment occurs immediately after drug is started</a:t>
            </a:r>
            <a:endParaRPr sz="3200"/>
          </a:p>
          <a:p>
            <a:pPr indent="-254000" lvl="0" marL="228600" rtl="0" algn="l">
              <a:lnSpc>
                <a:spcPct val="90000"/>
              </a:lnSpc>
              <a:spcBef>
                <a:spcPts val="1000"/>
              </a:spcBef>
              <a:spcAft>
                <a:spcPts val="0"/>
              </a:spcAft>
              <a:buClr>
                <a:schemeClr val="dk1"/>
              </a:buClr>
              <a:buSzPts val="2400"/>
              <a:buChar char="•"/>
            </a:pPr>
            <a:r>
              <a:rPr lang="en-US" sz="2400"/>
              <a:t>Study team arrival ~30 minutes</a:t>
            </a:r>
            <a:endParaRPr sz="3200"/>
          </a:p>
          <a:p>
            <a:pPr indent="-254000" lvl="0" marL="228600" rtl="0" algn="l">
              <a:lnSpc>
                <a:spcPct val="90000"/>
              </a:lnSpc>
              <a:spcBef>
                <a:spcPts val="1000"/>
              </a:spcBef>
              <a:spcAft>
                <a:spcPts val="0"/>
              </a:spcAft>
              <a:buClr>
                <a:schemeClr val="dk1"/>
              </a:buClr>
              <a:buSzPts val="2400"/>
              <a:buChar char="•"/>
            </a:pPr>
            <a:r>
              <a:rPr lang="en-US" sz="2400"/>
              <a:t>Overnight enrollments may occur </a:t>
            </a:r>
            <a:endParaRPr sz="3200"/>
          </a:p>
          <a:p>
            <a:pPr indent="-254000" lvl="0" marL="228600" rtl="0" algn="l">
              <a:lnSpc>
                <a:spcPct val="90000"/>
              </a:lnSpc>
              <a:spcBef>
                <a:spcPts val="1000"/>
              </a:spcBef>
              <a:spcAft>
                <a:spcPts val="0"/>
              </a:spcAft>
              <a:buClr>
                <a:schemeClr val="dk1"/>
              </a:buClr>
              <a:buSzPts val="2400"/>
              <a:buChar char="•"/>
            </a:pPr>
            <a:r>
              <a:rPr lang="en-US" sz="2400"/>
              <a:t>Site team can decide how to implement KESETT coverage.</a:t>
            </a:r>
            <a:endParaRPr sz="3200"/>
          </a:p>
          <a:p>
            <a:pPr indent="-254000" lvl="0" marL="228600" rtl="0" algn="l">
              <a:lnSpc>
                <a:spcPct val="90000"/>
              </a:lnSpc>
              <a:spcBef>
                <a:spcPts val="1000"/>
              </a:spcBef>
              <a:spcAft>
                <a:spcPts val="0"/>
              </a:spcAft>
              <a:buClr>
                <a:schemeClr val="dk1"/>
              </a:buClr>
              <a:buSzPts val="2400"/>
              <a:buChar char="•"/>
            </a:pPr>
            <a:r>
              <a:rPr lang="en-US" sz="2400"/>
              <a:t>Clinical team  </a:t>
            </a:r>
            <a:endParaRPr sz="3200"/>
          </a:p>
          <a:p>
            <a:pPr indent="-254000" lvl="1" marL="685800" rtl="0" algn="l">
              <a:lnSpc>
                <a:spcPct val="90000"/>
              </a:lnSpc>
              <a:spcBef>
                <a:spcPts val="500"/>
              </a:spcBef>
              <a:spcAft>
                <a:spcPts val="0"/>
              </a:spcAft>
              <a:buClr>
                <a:schemeClr val="dk1"/>
              </a:buClr>
              <a:buSzPts val="2400"/>
              <a:buChar char="•"/>
            </a:pPr>
            <a:r>
              <a:rPr lang="en-US"/>
              <a:t>Conduct opt out if feasible </a:t>
            </a:r>
            <a:endParaRPr sz="2800"/>
          </a:p>
          <a:p>
            <a:pPr indent="-254000" lvl="1" marL="685800" rtl="0" algn="l">
              <a:lnSpc>
                <a:spcPct val="90000"/>
              </a:lnSpc>
              <a:spcBef>
                <a:spcPts val="500"/>
              </a:spcBef>
              <a:spcAft>
                <a:spcPts val="0"/>
              </a:spcAft>
              <a:buClr>
                <a:schemeClr val="dk1"/>
              </a:buClr>
              <a:buSzPts val="2400"/>
              <a:buChar char="•"/>
            </a:pPr>
            <a:r>
              <a:rPr lang="en-US"/>
              <a:t>Enroll</a:t>
            </a:r>
            <a:endParaRPr sz="2800"/>
          </a:p>
          <a:p>
            <a:pPr indent="-254000" lvl="1" marL="685800" rtl="0" algn="l">
              <a:lnSpc>
                <a:spcPct val="90000"/>
              </a:lnSpc>
              <a:spcBef>
                <a:spcPts val="500"/>
              </a:spcBef>
              <a:spcAft>
                <a:spcPts val="0"/>
              </a:spcAft>
              <a:buClr>
                <a:schemeClr val="dk1"/>
              </a:buClr>
              <a:buSzPts val="2400"/>
              <a:buChar char="•"/>
            </a:pPr>
            <a:r>
              <a:rPr lang="en-US"/>
              <a:t>Apply Ceribell</a:t>
            </a:r>
            <a:endParaRPr/>
          </a:p>
          <a:p>
            <a:pPr indent="-254000" lvl="1" marL="685800" rtl="0" algn="l">
              <a:lnSpc>
                <a:spcPct val="90000"/>
              </a:lnSpc>
              <a:spcBef>
                <a:spcPts val="500"/>
              </a:spcBef>
              <a:spcAft>
                <a:spcPts val="0"/>
              </a:spcAft>
              <a:buSzPts val="2400"/>
              <a:buChar char="•"/>
            </a:pPr>
            <a:r>
              <a:rPr lang="en-US"/>
              <a:t>Assess for treatment outcomes at 15-min (continuing seizures, RASS, GCS)</a:t>
            </a:r>
            <a:endParaRPr/>
          </a:p>
          <a:p>
            <a:pPr indent="0" lvl="0" marL="0" rtl="0" algn="l">
              <a:lnSpc>
                <a:spcPct val="90000"/>
              </a:lnSpc>
              <a:spcBef>
                <a:spcPts val="1000"/>
              </a:spcBef>
              <a:spcAft>
                <a:spcPts val="0"/>
              </a:spcAft>
              <a:buClr>
                <a:schemeClr val="dk1"/>
              </a:buClr>
              <a:buSzPts val="2000"/>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Arial"/>
                <a:ea typeface="Arial"/>
                <a:cs typeface="Arial"/>
                <a:sym typeface="Arial"/>
              </a:rPr>
              <a:t>Readiness</a:t>
            </a:r>
            <a:endParaRPr>
              <a:latin typeface="Arial"/>
              <a:ea typeface="Arial"/>
              <a:cs typeface="Arial"/>
              <a:sym typeface="Arial"/>
            </a:endParaRPr>
          </a:p>
        </p:txBody>
      </p:sp>
      <p:grpSp>
        <p:nvGrpSpPr>
          <p:cNvPr id="142" name="Google Shape;142;p3"/>
          <p:cNvGrpSpPr/>
          <p:nvPr/>
        </p:nvGrpSpPr>
        <p:grpSpPr>
          <a:xfrm>
            <a:off x="745617" y="1472287"/>
            <a:ext cx="10719816" cy="4631040"/>
            <a:chOff x="0" y="53062"/>
            <a:chExt cx="10719816" cy="4631040"/>
          </a:xfrm>
        </p:grpSpPr>
        <p:sp>
          <p:nvSpPr>
            <p:cNvPr id="143" name="Google Shape;143;p3"/>
            <p:cNvSpPr/>
            <p:nvPr/>
          </p:nvSpPr>
          <p:spPr>
            <a:xfrm>
              <a:off x="0" y="289222"/>
              <a:ext cx="10719816" cy="403200"/>
            </a:xfrm>
            <a:prstGeom prst="rect">
              <a:avLst/>
            </a:prstGeom>
            <a:solidFill>
              <a:schemeClr val="lt1">
                <a:alpha val="89803"/>
              </a:schemeClr>
            </a:solidFill>
            <a:ln cap="flat" cmpd="sng" w="19050">
              <a:solidFill>
                <a:srgbClr val="AB84C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535990" y="53062"/>
              <a:ext cx="7503871" cy="472320"/>
            </a:xfrm>
            <a:prstGeom prst="roundRect">
              <a:avLst>
                <a:gd fmla="val 16667" name="adj"/>
              </a:avLst>
            </a:prstGeom>
            <a:solidFill>
              <a:srgbClr val="AB84C6"/>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txBox="1"/>
            <p:nvPr/>
          </p:nvSpPr>
          <p:spPr>
            <a:xfrm>
              <a:off x="559047" y="76119"/>
              <a:ext cx="7457757" cy="426206"/>
            </a:xfrm>
            <a:prstGeom prst="rect">
              <a:avLst/>
            </a:prstGeom>
            <a:noFill/>
            <a:ln>
              <a:noFill/>
            </a:ln>
          </p:spPr>
          <p:txBody>
            <a:bodyPr anchorCtr="0" anchor="ctr" bIns="0" lIns="283625" spcFirstLastPara="1" rIns="283625" wrap="square" tIns="0">
              <a:noAutofit/>
            </a:bodyPr>
            <a:lstStyle/>
            <a:p>
              <a:pPr indent="0" lvl="0" marL="0" marR="0" rtl="0" algn="l">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Work on uploading regulatory documents</a:t>
              </a:r>
              <a:endParaRPr/>
            </a:p>
          </p:txBody>
        </p:sp>
        <p:sp>
          <p:nvSpPr>
            <p:cNvPr id="146" name="Google Shape;146;p3"/>
            <p:cNvSpPr/>
            <p:nvPr/>
          </p:nvSpPr>
          <p:spPr>
            <a:xfrm>
              <a:off x="0" y="1014982"/>
              <a:ext cx="10719816" cy="403200"/>
            </a:xfrm>
            <a:prstGeom prst="rect">
              <a:avLst/>
            </a:prstGeom>
            <a:solidFill>
              <a:schemeClr val="lt1">
                <a:alpha val="89803"/>
              </a:schemeClr>
            </a:solidFill>
            <a:ln cap="flat" cmpd="sng" w="19050">
              <a:solidFill>
                <a:srgbClr val="AB84C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535990" y="778822"/>
              <a:ext cx="7503871" cy="472320"/>
            </a:xfrm>
            <a:prstGeom prst="roundRect">
              <a:avLst>
                <a:gd fmla="val 16667" name="adj"/>
              </a:avLst>
            </a:prstGeom>
            <a:solidFill>
              <a:srgbClr val="AB84C6"/>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txBox="1"/>
            <p:nvPr/>
          </p:nvSpPr>
          <p:spPr>
            <a:xfrm>
              <a:off x="559047" y="801879"/>
              <a:ext cx="7457757" cy="426206"/>
            </a:xfrm>
            <a:prstGeom prst="rect">
              <a:avLst/>
            </a:prstGeom>
            <a:noFill/>
            <a:ln>
              <a:noFill/>
            </a:ln>
          </p:spPr>
          <p:txBody>
            <a:bodyPr anchorCtr="0" anchor="ctr" bIns="0" lIns="283625" spcFirstLastPara="1" rIns="283625" wrap="square" tIns="0">
              <a:noAutofit/>
            </a:bodyPr>
            <a:lstStyle/>
            <a:p>
              <a:pPr indent="0" lvl="0" marL="0" marR="0" rtl="0" algn="l">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Site Addresses in WebDCUv2 - </a:t>
              </a:r>
              <a:r>
                <a:rPr b="0" i="1" lang="en-US" sz="1600" u="none" cap="none" strike="noStrike">
                  <a:solidFill>
                    <a:schemeClr val="lt1"/>
                  </a:solidFill>
                  <a:latin typeface="Arial"/>
                  <a:ea typeface="Arial"/>
                  <a:cs typeface="Arial"/>
                  <a:sym typeface="Arial"/>
                </a:rPr>
                <a:t>Site management &gt; Site Address</a:t>
              </a:r>
              <a:endParaRPr b="0" i="0" sz="1600" u="none" cap="none" strike="noStrike">
                <a:solidFill>
                  <a:schemeClr val="lt1"/>
                </a:solidFill>
                <a:latin typeface="Arial"/>
                <a:ea typeface="Arial"/>
                <a:cs typeface="Arial"/>
                <a:sym typeface="Arial"/>
              </a:endParaRPr>
            </a:p>
          </p:txBody>
        </p:sp>
        <p:sp>
          <p:nvSpPr>
            <p:cNvPr id="149" name="Google Shape;149;p3"/>
            <p:cNvSpPr/>
            <p:nvPr/>
          </p:nvSpPr>
          <p:spPr>
            <a:xfrm>
              <a:off x="0" y="1740742"/>
              <a:ext cx="10719816" cy="403200"/>
            </a:xfrm>
            <a:prstGeom prst="rect">
              <a:avLst/>
            </a:prstGeom>
            <a:solidFill>
              <a:schemeClr val="lt1">
                <a:alpha val="89803"/>
              </a:schemeClr>
            </a:solidFill>
            <a:ln cap="flat" cmpd="sng" w="19050">
              <a:solidFill>
                <a:srgbClr val="AB84C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535990" y="1504582"/>
              <a:ext cx="7503871" cy="472320"/>
            </a:xfrm>
            <a:prstGeom prst="roundRect">
              <a:avLst>
                <a:gd fmla="val 16667" name="adj"/>
              </a:avLst>
            </a:prstGeom>
            <a:solidFill>
              <a:srgbClr val="AB84C6"/>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txBox="1"/>
            <p:nvPr/>
          </p:nvSpPr>
          <p:spPr>
            <a:xfrm>
              <a:off x="559047" y="1527639"/>
              <a:ext cx="7457757" cy="426206"/>
            </a:xfrm>
            <a:prstGeom prst="rect">
              <a:avLst/>
            </a:prstGeom>
            <a:noFill/>
            <a:ln>
              <a:noFill/>
            </a:ln>
          </p:spPr>
          <p:txBody>
            <a:bodyPr anchorCtr="0" anchor="ctr" bIns="0" lIns="283625" spcFirstLastPara="1" rIns="283625" wrap="square" tIns="0">
              <a:noAutofit/>
            </a:bodyPr>
            <a:lstStyle/>
            <a:p>
              <a:pPr indent="0" lvl="0" marL="0" marR="0" rtl="0" algn="l">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Initial Site submission table </a:t>
              </a:r>
              <a:endParaRPr/>
            </a:p>
          </p:txBody>
        </p:sp>
        <p:sp>
          <p:nvSpPr>
            <p:cNvPr id="152" name="Google Shape;152;p3"/>
            <p:cNvSpPr/>
            <p:nvPr/>
          </p:nvSpPr>
          <p:spPr>
            <a:xfrm>
              <a:off x="0" y="2466502"/>
              <a:ext cx="10719816" cy="2217600"/>
            </a:xfrm>
            <a:prstGeom prst="rect">
              <a:avLst/>
            </a:prstGeom>
            <a:solidFill>
              <a:schemeClr val="lt1">
                <a:alpha val="89803"/>
              </a:schemeClr>
            </a:solidFill>
            <a:ln cap="flat" cmpd="sng" w="19050">
              <a:solidFill>
                <a:srgbClr val="AB84C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txBox="1"/>
            <p:nvPr/>
          </p:nvSpPr>
          <p:spPr>
            <a:xfrm>
              <a:off x="0" y="2466502"/>
              <a:ext cx="10719816" cy="2217600"/>
            </a:xfrm>
            <a:prstGeom prst="rect">
              <a:avLst/>
            </a:prstGeom>
            <a:noFill/>
            <a:ln>
              <a:noFill/>
            </a:ln>
          </p:spPr>
          <p:txBody>
            <a:bodyPr anchorCtr="0" anchor="t" bIns="113775" lIns="831975" spcFirstLastPara="1" rIns="831975" wrap="square" tIns="333225">
              <a:noAutofit/>
            </a:bodyPr>
            <a:lstStyle/>
            <a:p>
              <a:pPr indent="-171450" lvl="1" marL="171450" marR="0" rtl="0" algn="l">
                <a:lnSpc>
                  <a:spcPct val="90000"/>
                </a:lnSpc>
                <a:spcBef>
                  <a:spcPts val="0"/>
                </a:spcBef>
                <a:spcAft>
                  <a:spcPts val="0"/>
                </a:spcAft>
                <a:buClr>
                  <a:schemeClr val="dk1"/>
                </a:buClr>
                <a:buSzPts val="1600"/>
                <a:buFont typeface="Arial"/>
                <a:buChar char="•"/>
              </a:pPr>
              <a:r>
                <a:rPr b="1" i="1" lang="en-US" sz="1600" u="none" cap="none" strike="noStrike">
                  <a:solidFill>
                    <a:schemeClr val="dk1"/>
                  </a:solidFill>
                  <a:latin typeface="Arial"/>
                  <a:ea typeface="Arial"/>
                  <a:cs typeface="Arial"/>
                  <a:sym typeface="Arial"/>
                </a:rPr>
                <a:t>Protocol</a:t>
              </a:r>
              <a:r>
                <a:rPr b="0" i="0" lang="en-US" sz="1600" u="none" cap="none" strike="noStrike">
                  <a:solidFill>
                    <a:schemeClr val="dk1"/>
                  </a:solidFill>
                  <a:latin typeface="Arial"/>
                  <a:ea typeface="Arial"/>
                  <a:cs typeface="Arial"/>
                  <a:sym typeface="Arial"/>
                </a:rPr>
                <a:t> – Read Protocol, IM video and quiz on the Website &gt; Upload quiz results to WebDCU</a:t>
              </a:r>
              <a:endParaRPr/>
            </a:p>
            <a:p>
              <a:pPr indent="-171450" lvl="1" marL="171450" marR="0" rtl="0" algn="l">
                <a:lnSpc>
                  <a:spcPct val="90000"/>
                </a:lnSpc>
                <a:spcBef>
                  <a:spcPts val="240"/>
                </a:spcBef>
                <a:spcAft>
                  <a:spcPts val="0"/>
                </a:spcAft>
                <a:buClr>
                  <a:schemeClr val="dk1"/>
                </a:buClr>
                <a:buSzPts val="1600"/>
                <a:buFont typeface="Arial"/>
                <a:buChar char="•"/>
              </a:pPr>
              <a:r>
                <a:rPr b="1" i="1" lang="en-US" sz="1600" u="none" cap="none" strike="noStrike">
                  <a:solidFill>
                    <a:schemeClr val="dk1"/>
                  </a:solidFill>
                  <a:latin typeface="Arial"/>
                  <a:ea typeface="Arial"/>
                  <a:cs typeface="Arial"/>
                  <a:sym typeface="Arial"/>
                </a:rPr>
                <a:t>Data</a:t>
              </a:r>
              <a:r>
                <a:rPr b="0" i="0" lang="en-US" sz="1600" u="none" cap="none" strike="noStrike">
                  <a:solidFill>
                    <a:schemeClr val="dk1"/>
                  </a:solidFill>
                  <a:latin typeface="Arial"/>
                  <a:ea typeface="Arial"/>
                  <a:cs typeface="Arial"/>
                  <a:sym typeface="Arial"/>
                </a:rPr>
                <a:t> – IM video on the Website &gt; Upload cert to WebDCU</a:t>
              </a:r>
              <a:endParaRPr/>
            </a:p>
            <a:p>
              <a:pPr indent="-171450" lvl="1" marL="171450" marR="0" rtl="0" algn="l">
                <a:lnSpc>
                  <a:spcPct val="90000"/>
                </a:lnSpc>
                <a:spcBef>
                  <a:spcPts val="240"/>
                </a:spcBef>
                <a:spcAft>
                  <a:spcPts val="0"/>
                </a:spcAft>
                <a:buClr>
                  <a:schemeClr val="dk1"/>
                </a:buClr>
                <a:buSzPts val="1600"/>
                <a:buFont typeface="Arial"/>
                <a:buChar char="•"/>
              </a:pPr>
              <a:r>
                <a:rPr b="1" i="1" lang="en-US" sz="1600" u="none" cap="none" strike="noStrike">
                  <a:solidFill>
                    <a:schemeClr val="dk1"/>
                  </a:solidFill>
                  <a:latin typeface="Arial"/>
                  <a:ea typeface="Arial"/>
                  <a:cs typeface="Arial"/>
                  <a:sym typeface="Arial"/>
                </a:rPr>
                <a:t>Regulatory</a:t>
              </a:r>
              <a:r>
                <a:rPr b="0" i="0" lang="en-US" sz="1600" u="none" cap="none" strike="noStrike">
                  <a:solidFill>
                    <a:schemeClr val="dk1"/>
                  </a:solidFill>
                  <a:latin typeface="Arial"/>
                  <a:ea typeface="Arial"/>
                  <a:cs typeface="Arial"/>
                  <a:sym typeface="Arial"/>
                </a:rPr>
                <a:t> – IM Video on the Website &gt; Upload cert to WebDCU</a:t>
              </a:r>
              <a:endParaRPr b="0" i="0" sz="1600" u="none" cap="none" strike="noStrike">
                <a:solidFill>
                  <a:schemeClr val="dk1"/>
                </a:solidFill>
                <a:latin typeface="Arial"/>
                <a:ea typeface="Arial"/>
                <a:cs typeface="Arial"/>
                <a:sym typeface="Arial"/>
              </a:endParaRPr>
            </a:p>
            <a:p>
              <a:pPr indent="-171450" lvl="2" marL="342900" marR="0" rtl="0" algn="l">
                <a:lnSpc>
                  <a:spcPct val="90000"/>
                </a:lnSpc>
                <a:spcBef>
                  <a:spcPts val="24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Required for KESETT as WebDCUv2 has some new features</a:t>
              </a:r>
              <a:endParaRPr/>
            </a:p>
            <a:p>
              <a:pPr indent="-171450" lvl="1" marL="171450" marR="0" rtl="0" algn="l">
                <a:lnSpc>
                  <a:spcPct val="90000"/>
                </a:lnSpc>
                <a:spcBef>
                  <a:spcPts val="240"/>
                </a:spcBef>
                <a:spcAft>
                  <a:spcPts val="0"/>
                </a:spcAft>
                <a:buClr>
                  <a:schemeClr val="dk1"/>
                </a:buClr>
                <a:buSzPts val="1600"/>
                <a:buFont typeface="Arial"/>
                <a:buChar char="•"/>
              </a:pPr>
              <a:r>
                <a:rPr b="1" i="0" lang="en-US" sz="1600" u="none" cap="none" strike="noStrike">
                  <a:solidFill>
                    <a:schemeClr val="dk1"/>
                  </a:solidFill>
                  <a:latin typeface="Arial"/>
                  <a:ea typeface="Arial"/>
                  <a:cs typeface="Arial"/>
                  <a:sym typeface="Arial"/>
                </a:rPr>
                <a:t>Pharmacy</a:t>
              </a:r>
              <a:r>
                <a:rPr b="0" i="0" lang="en-US" sz="1600" u="none" cap="none" strike="noStrike">
                  <a:solidFill>
                    <a:schemeClr val="dk1"/>
                  </a:solidFill>
                  <a:latin typeface="Arial"/>
                  <a:ea typeface="Arial"/>
                  <a:cs typeface="Arial"/>
                  <a:sym typeface="Arial"/>
                </a:rPr>
                <a:t> – Have pharmacists on the eDOA review the pharmacy manual and sign the attestation on the website &gt; Upload attestation to WebDCU </a:t>
              </a:r>
              <a:endParaRPr/>
            </a:p>
            <a:p>
              <a:pPr indent="-171450" lvl="1" marL="171450" marR="0" rtl="0" algn="l">
                <a:lnSpc>
                  <a:spcPct val="90000"/>
                </a:lnSpc>
                <a:spcBef>
                  <a:spcPts val="240"/>
                </a:spcBef>
                <a:spcAft>
                  <a:spcPts val="0"/>
                </a:spcAft>
                <a:buClr>
                  <a:schemeClr val="dk1"/>
                </a:buClr>
                <a:buSzPts val="1600"/>
                <a:buFont typeface="Arial"/>
                <a:buChar char="•"/>
              </a:pPr>
              <a:r>
                <a:rPr b="1" i="0" lang="en-US" sz="1600" u="none" cap="none" strike="noStrike">
                  <a:solidFill>
                    <a:schemeClr val="dk1"/>
                  </a:solidFill>
                  <a:latin typeface="Arial"/>
                  <a:ea typeface="Arial"/>
                  <a:cs typeface="Arial"/>
                  <a:sym typeface="Arial"/>
                </a:rPr>
                <a:t>Clinical </a:t>
              </a:r>
              <a:r>
                <a:rPr b="0" i="0" lang="en-US" sz="1600" u="none" cap="none" strike="noStrike">
                  <a:solidFill>
                    <a:schemeClr val="dk1"/>
                  </a:solidFill>
                  <a:latin typeface="Arial"/>
                  <a:ea typeface="Arial"/>
                  <a:cs typeface="Arial"/>
                  <a:sym typeface="Arial"/>
                </a:rPr>
                <a:t>– Attestation by the site PI (protocol signature page) &gt; Upload to WebDCU</a:t>
              </a:r>
              <a:endParaRPr/>
            </a:p>
          </p:txBody>
        </p:sp>
        <p:sp>
          <p:nvSpPr>
            <p:cNvPr id="154" name="Google Shape;154;p3"/>
            <p:cNvSpPr/>
            <p:nvPr/>
          </p:nvSpPr>
          <p:spPr>
            <a:xfrm>
              <a:off x="535990" y="2230342"/>
              <a:ext cx="7503871" cy="472320"/>
            </a:xfrm>
            <a:prstGeom prst="roundRect">
              <a:avLst>
                <a:gd fmla="val 16667" name="adj"/>
              </a:avLst>
            </a:prstGeom>
            <a:solidFill>
              <a:srgbClr val="AB84C6"/>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txBox="1"/>
            <p:nvPr/>
          </p:nvSpPr>
          <p:spPr>
            <a:xfrm>
              <a:off x="559047" y="2253399"/>
              <a:ext cx="7457757" cy="426206"/>
            </a:xfrm>
            <a:prstGeom prst="rect">
              <a:avLst/>
            </a:prstGeom>
            <a:noFill/>
            <a:ln>
              <a:noFill/>
            </a:ln>
          </p:spPr>
          <p:txBody>
            <a:bodyPr anchorCtr="0" anchor="ctr" bIns="0" lIns="283625" spcFirstLastPara="1" rIns="283625" wrap="square" tIns="0">
              <a:noAutofit/>
            </a:bodyPr>
            <a:lstStyle/>
            <a:p>
              <a:pPr indent="0" lvl="0" marL="0" marR="0" rtl="0" algn="l">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Training</a:t>
              </a:r>
              <a:endParaRPr/>
            </a:p>
          </p:txBody>
        </p:sp>
      </p:grpSp>
      <p:sp>
        <p:nvSpPr>
          <p:cNvPr id="156" name="Google Shape;156;p3"/>
          <p:cNvSpPr/>
          <p:nvPr/>
        </p:nvSpPr>
        <p:spPr>
          <a:xfrm>
            <a:off x="1388745" y="4197922"/>
            <a:ext cx="231648" cy="783110"/>
          </a:xfrm>
          <a:prstGeom prst="leftBracket">
            <a:avLst>
              <a:gd fmla="val 8333" name="adj"/>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57" name="Google Shape;157;p3"/>
          <p:cNvSpPr txBox="1"/>
          <p:nvPr/>
        </p:nvSpPr>
        <p:spPr>
          <a:xfrm>
            <a:off x="678983" y="4327867"/>
            <a:ext cx="77639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400" u="none" cap="none" strike="noStrike">
                <a:solidFill>
                  <a:schemeClr val="dk1"/>
                </a:solidFill>
                <a:latin typeface="Arial"/>
                <a:ea typeface="Arial"/>
                <a:cs typeface="Arial"/>
                <a:sym typeface="Arial"/>
              </a:rPr>
              <a:t>Study Team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g3a14866209d_1_53"/>
          <p:cNvSpPr txBox="1"/>
          <p:nvPr>
            <p:ph type="title"/>
          </p:nvPr>
        </p:nvSpPr>
        <p:spPr>
          <a:xfrm>
            <a:off x="796825" y="38167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Arial"/>
                <a:ea typeface="Arial"/>
                <a:cs typeface="Arial"/>
                <a:sym typeface="Arial"/>
              </a:rPr>
              <a:t>e-Consent</a:t>
            </a:r>
            <a:endParaRPr>
              <a:latin typeface="Arial"/>
              <a:ea typeface="Arial"/>
              <a:cs typeface="Arial"/>
              <a:sym typeface="Arial"/>
            </a:endParaRPr>
          </a:p>
        </p:txBody>
      </p:sp>
      <p:sp>
        <p:nvSpPr>
          <p:cNvPr id="402" name="Google Shape;402;g3a14866209d_1_5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10000"/>
          </a:bodyPr>
          <a:lstStyle/>
          <a:p>
            <a:pPr indent="-342900" lvl="0" marL="457200" rtl="0" algn="l">
              <a:spcBef>
                <a:spcPts val="1000"/>
              </a:spcBef>
              <a:spcAft>
                <a:spcPts val="0"/>
              </a:spcAft>
              <a:buSzPts val="1800"/>
              <a:buChar char="•"/>
            </a:pPr>
            <a:r>
              <a:rPr lang="en-US"/>
              <a:t>RedCap Electronic consent is the prefered way to collect Informed consent forms for SIREN</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en-US"/>
              <a:t>Best for remote verification</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en-US"/>
              <a:t>Site Specific link</a:t>
            </a:r>
            <a:endParaRPr/>
          </a:p>
          <a:p>
            <a:pPr indent="-342900" lvl="1" marL="914400" rtl="0" algn="l">
              <a:spcBef>
                <a:spcPts val="0"/>
              </a:spcBef>
              <a:spcAft>
                <a:spcPts val="0"/>
              </a:spcAft>
              <a:buSzPts val="1800"/>
              <a:buChar char="•"/>
            </a:pPr>
            <a:r>
              <a:rPr lang="en-US"/>
              <a:t>Will include site language</a:t>
            </a:r>
            <a:endParaRPr/>
          </a:p>
          <a:p>
            <a:pPr indent="-342900" lvl="1" marL="914400" rtl="0" algn="l">
              <a:spcBef>
                <a:spcPts val="0"/>
              </a:spcBef>
              <a:spcAft>
                <a:spcPts val="0"/>
              </a:spcAft>
              <a:buSzPts val="1800"/>
              <a:buChar char="•"/>
            </a:pPr>
            <a:r>
              <a:rPr lang="en-US"/>
              <a:t>Will include local HIPAA waivers</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lang="en-US"/>
              <a:t>Part 11 compliant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6" name="Shape 406"/>
        <p:cNvGrpSpPr/>
        <p:nvPr/>
      </p:nvGrpSpPr>
      <p:grpSpPr>
        <a:xfrm>
          <a:off x="0" y="0"/>
          <a:ext cx="0" cy="0"/>
          <a:chOff x="0" y="0"/>
          <a:chExt cx="0" cy="0"/>
        </a:xfrm>
      </p:grpSpPr>
      <p:sp>
        <p:nvSpPr>
          <p:cNvPr id="407" name="Google Shape;407;p2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8" name="Google Shape;408;p27"/>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9" name="Google Shape;409;p27"/>
          <p:cNvSpPr txBox="1"/>
          <p:nvPr>
            <p:ph type="title"/>
          </p:nvPr>
        </p:nvSpPr>
        <p:spPr>
          <a:xfrm>
            <a:off x="804672" y="802955"/>
            <a:ext cx="4766330" cy="145405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Play"/>
              <a:buNone/>
            </a:pPr>
            <a:r>
              <a:rPr lang="en-US" sz="3600">
                <a:solidFill>
                  <a:schemeClr val="dk2"/>
                </a:solidFill>
                <a:latin typeface="Arial"/>
                <a:ea typeface="Arial"/>
                <a:cs typeface="Arial"/>
                <a:sym typeface="Arial"/>
              </a:rPr>
              <a:t>Follow up</a:t>
            </a:r>
            <a:endParaRPr>
              <a:latin typeface="Arial"/>
              <a:ea typeface="Arial"/>
              <a:cs typeface="Arial"/>
              <a:sym typeface="Arial"/>
            </a:endParaRPr>
          </a:p>
        </p:txBody>
      </p:sp>
      <p:sp>
        <p:nvSpPr>
          <p:cNvPr id="410" name="Google Shape;410;p27"/>
          <p:cNvSpPr txBox="1"/>
          <p:nvPr>
            <p:ph idx="1" type="body"/>
          </p:nvPr>
        </p:nvSpPr>
        <p:spPr>
          <a:xfrm>
            <a:off x="804672" y="2421683"/>
            <a:ext cx="4765949" cy="335347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67"/>
              </a:spcBef>
              <a:spcAft>
                <a:spcPts val="0"/>
              </a:spcAft>
              <a:buClr>
                <a:schemeClr val="dk2"/>
              </a:buClr>
              <a:buSzPts val="1800"/>
              <a:buNone/>
            </a:pPr>
            <a:r>
              <a:rPr b="1" lang="en-US" sz="2100">
                <a:solidFill>
                  <a:schemeClr val="dk2"/>
                </a:solidFill>
              </a:rPr>
              <a:t>After 24 hours </a:t>
            </a:r>
            <a:endParaRPr sz="3100"/>
          </a:p>
          <a:p>
            <a:pPr indent="0" lvl="0" marL="0" rtl="0" algn="l">
              <a:lnSpc>
                <a:spcPct val="90000"/>
              </a:lnSpc>
              <a:spcBef>
                <a:spcPts val="1067"/>
              </a:spcBef>
              <a:spcAft>
                <a:spcPts val="0"/>
              </a:spcAft>
              <a:buClr>
                <a:schemeClr val="dk2"/>
              </a:buClr>
              <a:buSzPts val="1800"/>
              <a:buNone/>
            </a:pPr>
            <a:r>
              <a:rPr lang="en-US" sz="2100">
                <a:solidFill>
                  <a:schemeClr val="dk2"/>
                </a:solidFill>
              </a:rPr>
              <a:t>Check for adverse events - non-serious adverse event are only reported if they occur in the first day</a:t>
            </a:r>
            <a:endParaRPr sz="3100"/>
          </a:p>
          <a:p>
            <a:pPr indent="0" lvl="0" marL="0" rtl="0" algn="l">
              <a:lnSpc>
                <a:spcPct val="90000"/>
              </a:lnSpc>
              <a:spcBef>
                <a:spcPts val="1600"/>
              </a:spcBef>
              <a:spcAft>
                <a:spcPts val="0"/>
              </a:spcAft>
              <a:buClr>
                <a:schemeClr val="dk1"/>
              </a:buClr>
              <a:buSzPts val="1800"/>
              <a:buNone/>
            </a:pPr>
            <a:r>
              <a:t/>
            </a:r>
            <a:endParaRPr sz="2100">
              <a:solidFill>
                <a:schemeClr val="dk2"/>
              </a:solidFill>
            </a:endParaRPr>
          </a:p>
          <a:p>
            <a:pPr indent="0" lvl="0" marL="0" rtl="0" algn="l">
              <a:lnSpc>
                <a:spcPct val="90000"/>
              </a:lnSpc>
              <a:spcBef>
                <a:spcPts val="1600"/>
              </a:spcBef>
              <a:spcAft>
                <a:spcPts val="0"/>
              </a:spcAft>
              <a:buClr>
                <a:schemeClr val="dk2"/>
              </a:buClr>
              <a:buSzPts val="1800"/>
              <a:buNone/>
            </a:pPr>
            <a:r>
              <a:rPr b="1" lang="en-US" sz="2100">
                <a:solidFill>
                  <a:schemeClr val="dk2"/>
                </a:solidFill>
              </a:rPr>
              <a:t>At participant’s end of study (hospital discharge or 30 days)</a:t>
            </a:r>
            <a:endParaRPr sz="3100"/>
          </a:p>
          <a:p>
            <a:pPr indent="0" lvl="0" marL="0" rtl="0" algn="l">
              <a:lnSpc>
                <a:spcPct val="90000"/>
              </a:lnSpc>
              <a:spcBef>
                <a:spcPts val="1600"/>
              </a:spcBef>
              <a:spcAft>
                <a:spcPts val="0"/>
              </a:spcAft>
              <a:buClr>
                <a:schemeClr val="dk2"/>
              </a:buClr>
              <a:buSzPts val="1800"/>
              <a:buNone/>
            </a:pPr>
            <a:r>
              <a:rPr lang="en-US" sz="2100">
                <a:solidFill>
                  <a:schemeClr val="dk2"/>
                </a:solidFill>
              </a:rPr>
              <a:t>Collect serious adverse events and secondary outcomes</a:t>
            </a:r>
            <a:endParaRPr sz="3100"/>
          </a:p>
        </p:txBody>
      </p:sp>
      <p:grpSp>
        <p:nvGrpSpPr>
          <p:cNvPr id="411" name="Google Shape;411;p27"/>
          <p:cNvGrpSpPr/>
          <p:nvPr/>
        </p:nvGrpSpPr>
        <p:grpSpPr>
          <a:xfrm>
            <a:off x="5818240" y="-16714"/>
            <a:ext cx="6373761" cy="6874714"/>
            <a:chOff x="5818240" y="-1"/>
            <a:chExt cx="6373761" cy="6874714"/>
          </a:xfrm>
        </p:grpSpPr>
        <p:sp>
          <p:nvSpPr>
            <p:cNvPr id="412" name="Google Shape;412;p27"/>
            <p:cNvSpPr/>
            <p:nvPr/>
          </p:nvSpPr>
          <p:spPr>
            <a:xfrm>
              <a:off x="5818240" y="-1"/>
              <a:ext cx="6373761" cy="6874714"/>
            </a:xfrm>
            <a:custGeom>
              <a:rect b="b" l="l" r="r" t="t"/>
              <a:pathLst>
                <a:path extrusionOk="0" h="6874714" w="6373761">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0">
                  <a:srgbClr val="FFFFFF">
                    <a:alpha val="9803"/>
                  </a:srgbClr>
                </a:gs>
                <a:gs pos="2000">
                  <a:srgbClr val="FFFFFF">
                    <a:alpha val="9803"/>
                  </a:srgbClr>
                </a:gs>
                <a:gs pos="16000">
                  <a:srgbClr val="6F8183">
                    <a:alpha val="9803"/>
                  </a:srgbClr>
                </a:gs>
                <a:gs pos="85000">
                  <a:srgbClr val="AD84C6">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3" name="Google Shape;413;p27"/>
            <p:cNvSpPr/>
            <p:nvPr/>
          </p:nvSpPr>
          <p:spPr>
            <a:xfrm>
              <a:off x="5865276" y="313387"/>
              <a:ext cx="6326724" cy="6561326"/>
            </a:xfrm>
            <a:custGeom>
              <a:rect b="b" l="l" r="r" t="t"/>
              <a:pathLst>
                <a:path extrusionOk="0" h="6561326" w="6326724">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0">
                  <a:srgbClr val="FFFFFF">
                    <a:alpha val="9803"/>
                  </a:srgbClr>
                </a:gs>
                <a:gs pos="2000">
                  <a:srgbClr val="FFFFFF">
                    <a:alpha val="9803"/>
                  </a:srgbClr>
                </a:gs>
                <a:gs pos="16000">
                  <a:srgbClr val="6F8183">
                    <a:alpha val="9803"/>
                  </a:srgbClr>
                </a:gs>
                <a:gs pos="85000">
                  <a:srgbClr val="AD84C6">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4" name="Google Shape;414;p27"/>
            <p:cNvSpPr/>
            <p:nvPr/>
          </p:nvSpPr>
          <p:spPr>
            <a:xfrm>
              <a:off x="5870322" y="353119"/>
              <a:ext cx="6321679" cy="6521594"/>
            </a:xfrm>
            <a:custGeom>
              <a:rect b="b" l="l" r="r" t="t"/>
              <a:pathLst>
                <a:path extrusionOk="0" h="6521594" w="6321679">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0">
                  <a:srgbClr val="FFFFFF">
                    <a:alpha val="9803"/>
                  </a:srgbClr>
                </a:gs>
                <a:gs pos="2000">
                  <a:srgbClr val="FFFFFF">
                    <a:alpha val="9803"/>
                  </a:srgbClr>
                </a:gs>
                <a:gs pos="16000">
                  <a:srgbClr val="6F8183">
                    <a:alpha val="9803"/>
                  </a:srgbClr>
                </a:gs>
                <a:gs pos="85000">
                  <a:srgbClr val="AD84C6">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5" name="Google Shape;415;p27"/>
            <p:cNvSpPr/>
            <p:nvPr/>
          </p:nvSpPr>
          <p:spPr>
            <a:xfrm>
              <a:off x="5870322" y="353119"/>
              <a:ext cx="6321679" cy="6521594"/>
            </a:xfrm>
            <a:custGeom>
              <a:rect b="b" l="l" r="r" t="t"/>
              <a:pathLst>
                <a:path extrusionOk="0" h="6521594" w="6321679">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0">
                  <a:srgbClr val="FFFFFF">
                    <a:alpha val="9803"/>
                  </a:srgbClr>
                </a:gs>
                <a:gs pos="2000">
                  <a:srgbClr val="FFFFFF">
                    <a:alpha val="9803"/>
                  </a:srgbClr>
                </a:gs>
                <a:gs pos="16000">
                  <a:srgbClr val="6F8183">
                    <a:alpha val="9803"/>
                  </a:srgbClr>
                </a:gs>
                <a:gs pos="85000">
                  <a:srgbClr val="AD84C6">
                    <a:alpha val="9803"/>
                  </a:srgbClr>
                </a:gs>
                <a:gs pos="100000">
                  <a:srgbClr val="FFFFFF">
                    <a:alpha val="9803"/>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416" name="Google Shape;416;p27"/>
          <p:cNvPicPr preferRelativeResize="0"/>
          <p:nvPr/>
        </p:nvPicPr>
        <p:blipFill rotWithShape="1">
          <a:blip r:embed="rId3">
            <a:alphaModFix/>
          </a:blip>
          <a:srcRect b="0" l="0" r="0" t="0"/>
          <a:stretch/>
        </p:blipFill>
        <p:spPr>
          <a:xfrm>
            <a:off x="7708392" y="2337435"/>
            <a:ext cx="4142232" cy="310667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descr="http://www.buffalo.edu/ubreporter/archive/2011_09_22/images/BehlingSimulation.jpg" id="421" name="Google Shape;421;p28"/>
          <p:cNvPicPr preferRelativeResize="0"/>
          <p:nvPr/>
        </p:nvPicPr>
        <p:blipFill rotWithShape="1">
          <a:blip r:embed="rId3">
            <a:alphaModFix amt="30000"/>
          </a:blip>
          <a:srcRect b="5289" l="5447" r="5544" t="10206"/>
          <a:stretch/>
        </p:blipFill>
        <p:spPr>
          <a:xfrm>
            <a:off x="0" y="0"/>
            <a:ext cx="12192000" cy="6858000"/>
          </a:xfrm>
          <a:prstGeom prst="rect">
            <a:avLst/>
          </a:prstGeom>
          <a:solidFill>
            <a:schemeClr val="lt1">
              <a:alpha val="78431"/>
            </a:schemeClr>
          </a:solidFill>
          <a:ln>
            <a:noFill/>
          </a:ln>
        </p:spPr>
      </p:pic>
      <p:sp>
        <p:nvSpPr>
          <p:cNvPr id="422" name="Google Shape;422;p28"/>
          <p:cNvSpPr txBox="1"/>
          <p:nvPr>
            <p:ph type="title"/>
          </p:nvPr>
        </p:nvSpPr>
        <p:spPr>
          <a:xfrm>
            <a:off x="0" y="588200"/>
            <a:ext cx="12192000" cy="838400"/>
          </a:xfrm>
          <a:prstGeom prst="rect">
            <a:avLst/>
          </a:prstGeom>
          <a:noFill/>
          <a:ln>
            <a:noFill/>
          </a:ln>
        </p:spPr>
        <p:txBody>
          <a:bodyPr anchorCtr="0" anchor="ctr" bIns="60925" lIns="121900" spcFirstLastPara="1" rIns="121900" wrap="square" tIns="60925">
            <a:normAutofit/>
          </a:bodyPr>
          <a:lstStyle/>
          <a:p>
            <a:pPr indent="0" lvl="0" marL="0" rtl="0" algn="l">
              <a:lnSpc>
                <a:spcPct val="90000"/>
              </a:lnSpc>
              <a:spcBef>
                <a:spcPts val="0"/>
              </a:spcBef>
              <a:spcAft>
                <a:spcPts val="0"/>
              </a:spcAft>
              <a:buClr>
                <a:schemeClr val="dk1"/>
              </a:buClr>
              <a:buSzPts val="7300"/>
              <a:buFont typeface="Play"/>
              <a:buNone/>
            </a:pPr>
            <a:r>
              <a:rPr lang="en-US">
                <a:latin typeface="Arial"/>
                <a:ea typeface="Arial"/>
                <a:cs typeface="Arial"/>
                <a:sym typeface="Arial"/>
              </a:rPr>
              <a:t>Educate, monitor, re-educate</a:t>
            </a:r>
            <a:endParaRPr>
              <a:latin typeface="Arial"/>
              <a:ea typeface="Arial"/>
              <a:cs typeface="Arial"/>
              <a:sym typeface="Arial"/>
            </a:endParaRPr>
          </a:p>
        </p:txBody>
      </p:sp>
      <p:sp>
        <p:nvSpPr>
          <p:cNvPr id="423" name="Google Shape;423;p28"/>
          <p:cNvSpPr txBox="1"/>
          <p:nvPr>
            <p:ph idx="1" type="body"/>
          </p:nvPr>
        </p:nvSpPr>
        <p:spPr>
          <a:xfrm>
            <a:off x="417067" y="2034667"/>
            <a:ext cx="6766400" cy="4526000"/>
          </a:xfrm>
          <a:prstGeom prst="rect">
            <a:avLst/>
          </a:prstGeom>
          <a:noFill/>
          <a:ln>
            <a:noFill/>
          </a:ln>
        </p:spPr>
        <p:txBody>
          <a:bodyPr anchorCtr="0" anchor="t" bIns="60925" lIns="121900" spcFirstLastPara="1" rIns="121900" wrap="square" tIns="60925">
            <a:normAutofit/>
          </a:bodyPr>
          <a:lstStyle/>
          <a:p>
            <a:pPr indent="0" lvl="0" marL="0" rtl="0" algn="l">
              <a:lnSpc>
                <a:spcPct val="90000"/>
              </a:lnSpc>
              <a:spcBef>
                <a:spcPts val="0"/>
              </a:spcBef>
              <a:spcAft>
                <a:spcPts val="0"/>
              </a:spcAft>
              <a:buClr>
                <a:schemeClr val="dk1"/>
              </a:buClr>
              <a:buSzPts val="3200"/>
              <a:buNone/>
            </a:pPr>
            <a:r>
              <a:rPr lang="en-US"/>
              <a:t>Change of shift</a:t>
            </a:r>
            <a:endParaRPr/>
          </a:p>
          <a:p>
            <a:pPr indent="0" lvl="0" marL="0" rtl="0" algn="l">
              <a:lnSpc>
                <a:spcPct val="90000"/>
              </a:lnSpc>
              <a:spcBef>
                <a:spcPts val="853"/>
              </a:spcBef>
              <a:spcAft>
                <a:spcPts val="0"/>
              </a:spcAft>
              <a:buClr>
                <a:schemeClr val="dk1"/>
              </a:buClr>
              <a:buSzPts val="3200"/>
              <a:buNone/>
            </a:pPr>
            <a:r>
              <a:t/>
            </a:r>
            <a:endParaRPr/>
          </a:p>
          <a:p>
            <a:pPr indent="0" lvl="0" marL="0" rtl="0" algn="l">
              <a:lnSpc>
                <a:spcPct val="90000"/>
              </a:lnSpc>
              <a:spcBef>
                <a:spcPts val="853"/>
              </a:spcBef>
              <a:spcAft>
                <a:spcPts val="0"/>
              </a:spcAft>
              <a:buClr>
                <a:schemeClr val="dk1"/>
              </a:buClr>
              <a:buSzPts val="3200"/>
              <a:buNone/>
            </a:pPr>
            <a:r>
              <a:rPr lang="en-US"/>
              <a:t>Simulated mock enrollments</a:t>
            </a:r>
            <a:endParaRPr/>
          </a:p>
          <a:p>
            <a:pPr indent="0" lvl="0" marL="0" rtl="0" algn="l">
              <a:lnSpc>
                <a:spcPct val="90000"/>
              </a:lnSpc>
              <a:spcBef>
                <a:spcPts val="853"/>
              </a:spcBef>
              <a:spcAft>
                <a:spcPts val="0"/>
              </a:spcAft>
              <a:buClr>
                <a:schemeClr val="dk1"/>
              </a:buClr>
              <a:buSzPts val="3200"/>
              <a:buNone/>
            </a:pPr>
            <a:r>
              <a:t/>
            </a:r>
            <a:endParaRPr/>
          </a:p>
          <a:p>
            <a:pPr indent="0" lvl="0" marL="0" rtl="0" algn="l">
              <a:lnSpc>
                <a:spcPct val="90000"/>
              </a:lnSpc>
              <a:spcBef>
                <a:spcPts val="853"/>
              </a:spcBef>
              <a:spcAft>
                <a:spcPts val="0"/>
              </a:spcAft>
              <a:buClr>
                <a:schemeClr val="dk1"/>
              </a:buClr>
              <a:buSzPts val="3200"/>
              <a:buNone/>
            </a:pPr>
            <a:r>
              <a:rPr lang="en-US"/>
              <a:t>Academic “detailing”</a:t>
            </a:r>
            <a:endParaRPr/>
          </a:p>
          <a:p>
            <a:pPr indent="0" lvl="0" marL="0" rtl="0" algn="l">
              <a:lnSpc>
                <a:spcPct val="90000"/>
              </a:lnSpc>
              <a:spcBef>
                <a:spcPts val="853"/>
              </a:spcBef>
              <a:spcAft>
                <a:spcPts val="1600"/>
              </a:spcAft>
              <a:buClr>
                <a:schemeClr val="dk1"/>
              </a:buClr>
              <a:buSzPts val="32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7" name="Shape 427"/>
        <p:cNvGrpSpPr/>
        <p:nvPr/>
      </p:nvGrpSpPr>
      <p:grpSpPr>
        <a:xfrm>
          <a:off x="0" y="0"/>
          <a:ext cx="0" cy="0"/>
          <a:chOff x="0" y="0"/>
          <a:chExt cx="0" cy="0"/>
        </a:xfrm>
      </p:grpSpPr>
      <p:sp>
        <p:nvSpPr>
          <p:cNvPr id="428" name="Google Shape;428;p2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9" name="Google Shape;429;p29"/>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0" name="Google Shape;430;p29"/>
          <p:cNvSpPr/>
          <p:nvPr/>
        </p:nvSpPr>
        <p:spPr>
          <a:xfrm flipH="1" rot="5400000">
            <a:off x="-1410084" y="1410082"/>
            <a:ext cx="6858000" cy="4037836"/>
          </a:xfrm>
          <a:prstGeom prst="rect">
            <a:avLst/>
          </a:prstGeom>
          <a:gradFill>
            <a:gsLst>
              <a:gs pos="0">
                <a:srgbClr val="000000"/>
              </a:gs>
              <a:gs pos="8000">
                <a:srgbClr val="000000"/>
              </a:gs>
              <a:gs pos="100000">
                <a:srgbClr val="864EA9"/>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1" name="Google Shape;431;p29"/>
          <p:cNvSpPr/>
          <p:nvPr/>
        </p:nvSpPr>
        <p:spPr>
          <a:xfrm flipH="1" rot="5400000">
            <a:off x="-1410085" y="1420219"/>
            <a:ext cx="6857999" cy="4037839"/>
          </a:xfrm>
          <a:prstGeom prst="rect">
            <a:avLst/>
          </a:prstGeom>
          <a:gradFill>
            <a:gsLst>
              <a:gs pos="0">
                <a:srgbClr val="000000">
                  <a:alpha val="0"/>
                </a:srgbClr>
              </a:gs>
              <a:gs pos="99000">
                <a:srgbClr val="AD84C6">
                  <a:alpha val="45882"/>
                </a:srgbClr>
              </a:gs>
              <a:gs pos="100000">
                <a:srgbClr val="AD84C6">
                  <a:alpha val="45882"/>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2" name="Google Shape;432;p29"/>
          <p:cNvSpPr/>
          <p:nvPr/>
        </p:nvSpPr>
        <p:spPr>
          <a:xfrm flipH="1" rot="5400000">
            <a:off x="767923" y="3588085"/>
            <a:ext cx="2501979" cy="4037841"/>
          </a:xfrm>
          <a:prstGeom prst="rect">
            <a:avLst/>
          </a:prstGeom>
          <a:gradFill>
            <a:gsLst>
              <a:gs pos="0">
                <a:srgbClr val="AD84C6">
                  <a:alpha val="28627"/>
                </a:srgbClr>
              </a:gs>
              <a:gs pos="2000">
                <a:srgbClr val="AD84C6">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3" name="Google Shape;433;p29"/>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AD84C6">
                  <a:alpha val="42745"/>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4" name="Google Shape;434;p29"/>
          <p:cNvSpPr/>
          <p:nvPr/>
        </p:nvSpPr>
        <p:spPr>
          <a:xfrm flipH="1" rot="5400000">
            <a:off x="-1410093" y="1399943"/>
            <a:ext cx="6858003" cy="4037835"/>
          </a:xfrm>
          <a:prstGeom prst="rect">
            <a:avLst/>
          </a:prstGeom>
          <a:gradFill>
            <a:gsLst>
              <a:gs pos="0">
                <a:srgbClr val="000000">
                  <a:alpha val="0"/>
                </a:srgbClr>
              </a:gs>
              <a:gs pos="99000">
                <a:srgbClr val="CDB4DC">
                  <a:alpha val="10980"/>
                </a:srgbClr>
              </a:gs>
              <a:gs pos="100000">
                <a:srgbClr val="CDB4DC">
                  <a:alpha val="10980"/>
                </a:srgbClr>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5" name="Google Shape;435;p29"/>
          <p:cNvSpPr txBox="1"/>
          <p:nvPr>
            <p:ph type="title"/>
          </p:nvPr>
        </p:nvSpPr>
        <p:spPr>
          <a:xfrm>
            <a:off x="466722" y="586855"/>
            <a:ext cx="3201366" cy="3387497"/>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FFFFFF"/>
              </a:buClr>
              <a:buSzPts val="4000"/>
              <a:buFont typeface="Play"/>
              <a:buNone/>
            </a:pPr>
            <a:r>
              <a:rPr lang="en-US" sz="4000">
                <a:solidFill>
                  <a:srgbClr val="FFFFFF"/>
                </a:solidFill>
                <a:latin typeface="Arial"/>
                <a:ea typeface="Arial"/>
                <a:cs typeface="Arial"/>
                <a:sym typeface="Arial"/>
              </a:rPr>
              <a:t>Screening</a:t>
            </a:r>
            <a:endParaRPr>
              <a:latin typeface="Arial"/>
              <a:ea typeface="Arial"/>
              <a:cs typeface="Arial"/>
              <a:sym typeface="Arial"/>
            </a:endParaRPr>
          </a:p>
        </p:txBody>
      </p:sp>
      <p:sp>
        <p:nvSpPr>
          <p:cNvPr id="436" name="Google Shape;436;p29"/>
          <p:cNvSpPr txBox="1"/>
          <p:nvPr>
            <p:ph idx="1" type="body"/>
          </p:nvPr>
        </p:nvSpPr>
        <p:spPr>
          <a:xfrm>
            <a:off x="4810259" y="649480"/>
            <a:ext cx="6555347" cy="5546047"/>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b="1" lang="en-US" sz="2000"/>
              <a:t>Patients who meet one of the below criteria:</a:t>
            </a:r>
            <a:endParaRPr/>
          </a:p>
          <a:p>
            <a:pPr indent="0" lvl="0" marL="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lang="en-US" sz="2000"/>
              <a:t>Administered one of the following for the treatment of seizures or status epilepticus</a:t>
            </a:r>
            <a:endParaRPr/>
          </a:p>
          <a:p>
            <a:pPr indent="-228600" lvl="2" marL="1143000" rtl="0" algn="l">
              <a:lnSpc>
                <a:spcPct val="90000"/>
              </a:lnSpc>
              <a:spcBef>
                <a:spcPts val="500"/>
              </a:spcBef>
              <a:spcAft>
                <a:spcPts val="0"/>
              </a:spcAft>
              <a:buClr>
                <a:schemeClr val="dk1"/>
              </a:buClr>
              <a:buSzPts val="2000"/>
              <a:buChar char="•"/>
            </a:pPr>
            <a:r>
              <a:rPr lang="en-US"/>
              <a:t> LEV, </a:t>
            </a:r>
            <a:endParaRPr/>
          </a:p>
          <a:p>
            <a:pPr indent="-228600" lvl="2" marL="1143000" rtl="0" algn="l">
              <a:lnSpc>
                <a:spcPct val="90000"/>
              </a:lnSpc>
              <a:spcBef>
                <a:spcPts val="500"/>
              </a:spcBef>
              <a:spcAft>
                <a:spcPts val="0"/>
              </a:spcAft>
              <a:buClr>
                <a:schemeClr val="dk1"/>
              </a:buClr>
              <a:buSzPts val="2000"/>
              <a:buChar char="•"/>
            </a:pPr>
            <a:r>
              <a:rPr lang="en-US"/>
              <a:t>valproate (valproic acid), or </a:t>
            </a:r>
            <a:endParaRPr/>
          </a:p>
          <a:p>
            <a:pPr indent="-228600" lvl="2" marL="1143000" rtl="0" algn="l">
              <a:lnSpc>
                <a:spcPct val="90000"/>
              </a:lnSpc>
              <a:spcBef>
                <a:spcPts val="500"/>
              </a:spcBef>
              <a:spcAft>
                <a:spcPts val="0"/>
              </a:spcAft>
              <a:buClr>
                <a:schemeClr val="dk1"/>
              </a:buClr>
              <a:buSzPts val="2000"/>
              <a:buChar char="•"/>
            </a:pPr>
            <a:r>
              <a:rPr lang="en-US"/>
              <a:t>fosphenytoin intravenously</a:t>
            </a:r>
            <a:endParaRPr/>
          </a:p>
          <a:p>
            <a:pPr indent="0" lvl="1" marL="457200" rtl="0" algn="l">
              <a:lnSpc>
                <a:spcPct val="90000"/>
              </a:lnSpc>
              <a:spcBef>
                <a:spcPts val="500"/>
              </a:spcBef>
              <a:spcAft>
                <a:spcPts val="0"/>
              </a:spcAft>
              <a:buClr>
                <a:schemeClr val="dk1"/>
              </a:buClr>
              <a:buSzPts val="2000"/>
              <a:buNone/>
            </a:pPr>
            <a:r>
              <a:t/>
            </a:r>
            <a:endParaRPr b="1" sz="2000"/>
          </a:p>
          <a:p>
            <a:pPr indent="0" lvl="0" marL="0" rtl="0" algn="l">
              <a:lnSpc>
                <a:spcPct val="90000"/>
              </a:lnSpc>
              <a:spcBef>
                <a:spcPts val="1000"/>
              </a:spcBef>
              <a:spcAft>
                <a:spcPts val="0"/>
              </a:spcAft>
              <a:buClr>
                <a:schemeClr val="dk1"/>
              </a:buClr>
              <a:buSzPts val="2000"/>
              <a:buNone/>
            </a:pPr>
            <a:r>
              <a:rPr b="1" lang="en-US" sz="2000"/>
              <a:t>OR</a:t>
            </a:r>
            <a:endParaRPr/>
          </a:p>
          <a:p>
            <a:pPr indent="-101600" lvl="1" marL="685800" rtl="0" algn="l">
              <a:lnSpc>
                <a:spcPct val="90000"/>
              </a:lnSpc>
              <a:spcBef>
                <a:spcPts val="5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lang="en-US" sz="2000"/>
              <a:t>Patients in the ED who have had a witnessed seizure and are determined to be experiencing a continuing seizure event who were screened in real time by the study team.</a:t>
            </a:r>
            <a:endParaRPr/>
          </a:p>
          <a:p>
            <a:pPr indent="-101600" lvl="2" marL="1143000" rtl="0" algn="l">
              <a:lnSpc>
                <a:spcPct val="90000"/>
              </a:lnSpc>
              <a:spcBef>
                <a:spcPts val="500"/>
              </a:spcBef>
              <a:spcAft>
                <a:spcPts val="0"/>
              </a:spcAft>
              <a:buClr>
                <a:schemeClr val="dk1"/>
              </a:buClr>
              <a:buSzPts val="20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0" name="Shape 440"/>
        <p:cNvGrpSpPr/>
        <p:nvPr/>
      </p:nvGrpSpPr>
      <p:grpSpPr>
        <a:xfrm>
          <a:off x="0" y="0"/>
          <a:ext cx="0" cy="0"/>
          <a:chOff x="0" y="0"/>
          <a:chExt cx="0" cy="0"/>
        </a:xfrm>
      </p:grpSpPr>
      <p:sp>
        <p:nvSpPr>
          <p:cNvPr id="441" name="Google Shape;441;p3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2" name="Google Shape;442;p30"/>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3" name="Google Shape;443;p30"/>
          <p:cNvSpPr/>
          <p:nvPr/>
        </p:nvSpPr>
        <p:spPr>
          <a:xfrm flipH="1" rot="5400000">
            <a:off x="-1410084" y="1410082"/>
            <a:ext cx="6858000" cy="4037836"/>
          </a:xfrm>
          <a:prstGeom prst="rect">
            <a:avLst/>
          </a:prstGeom>
          <a:gradFill>
            <a:gsLst>
              <a:gs pos="0">
                <a:srgbClr val="000000"/>
              </a:gs>
              <a:gs pos="8000">
                <a:srgbClr val="000000"/>
              </a:gs>
              <a:gs pos="100000">
                <a:srgbClr val="864EA9"/>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4" name="Google Shape;444;p30"/>
          <p:cNvSpPr/>
          <p:nvPr/>
        </p:nvSpPr>
        <p:spPr>
          <a:xfrm flipH="1" rot="5400000">
            <a:off x="-1410085" y="1420219"/>
            <a:ext cx="6857999" cy="4037839"/>
          </a:xfrm>
          <a:prstGeom prst="rect">
            <a:avLst/>
          </a:prstGeom>
          <a:gradFill>
            <a:gsLst>
              <a:gs pos="0">
                <a:srgbClr val="000000">
                  <a:alpha val="0"/>
                </a:srgbClr>
              </a:gs>
              <a:gs pos="99000">
                <a:srgbClr val="AD84C6">
                  <a:alpha val="45882"/>
                </a:srgbClr>
              </a:gs>
              <a:gs pos="100000">
                <a:srgbClr val="AD84C6">
                  <a:alpha val="45882"/>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5" name="Google Shape;445;p30"/>
          <p:cNvSpPr/>
          <p:nvPr/>
        </p:nvSpPr>
        <p:spPr>
          <a:xfrm flipH="1" rot="5400000">
            <a:off x="767923" y="3588085"/>
            <a:ext cx="2501979" cy="4037841"/>
          </a:xfrm>
          <a:prstGeom prst="rect">
            <a:avLst/>
          </a:prstGeom>
          <a:gradFill>
            <a:gsLst>
              <a:gs pos="0">
                <a:srgbClr val="AD84C6">
                  <a:alpha val="28627"/>
                </a:srgbClr>
              </a:gs>
              <a:gs pos="2000">
                <a:srgbClr val="AD84C6">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6" name="Google Shape;446;p30"/>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AD84C6">
                  <a:alpha val="42745"/>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7" name="Google Shape;447;p30"/>
          <p:cNvSpPr/>
          <p:nvPr/>
        </p:nvSpPr>
        <p:spPr>
          <a:xfrm flipH="1" rot="5400000">
            <a:off x="-1410093" y="1399943"/>
            <a:ext cx="6858003" cy="4037835"/>
          </a:xfrm>
          <a:prstGeom prst="rect">
            <a:avLst/>
          </a:prstGeom>
          <a:gradFill>
            <a:gsLst>
              <a:gs pos="0">
                <a:srgbClr val="000000">
                  <a:alpha val="0"/>
                </a:srgbClr>
              </a:gs>
              <a:gs pos="99000">
                <a:srgbClr val="CDB4DC">
                  <a:alpha val="10980"/>
                </a:srgbClr>
              </a:gs>
              <a:gs pos="100000">
                <a:srgbClr val="CDB4DC">
                  <a:alpha val="10980"/>
                </a:srgbClr>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8" name="Google Shape;448;p30"/>
          <p:cNvSpPr txBox="1"/>
          <p:nvPr>
            <p:ph type="title"/>
          </p:nvPr>
        </p:nvSpPr>
        <p:spPr>
          <a:xfrm>
            <a:off x="466722" y="586855"/>
            <a:ext cx="3201366" cy="3387497"/>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FFFFFF"/>
              </a:buClr>
              <a:buSzPts val="4000"/>
              <a:buFont typeface="Play"/>
              <a:buNone/>
            </a:pPr>
            <a:r>
              <a:rPr lang="en-US" sz="4000">
                <a:solidFill>
                  <a:srgbClr val="FFFFFF"/>
                </a:solidFill>
                <a:latin typeface="Arial"/>
                <a:ea typeface="Arial"/>
                <a:cs typeface="Arial"/>
                <a:sym typeface="Arial"/>
              </a:rPr>
              <a:t>Screen Failure</a:t>
            </a:r>
            <a:endParaRPr>
              <a:latin typeface="Arial"/>
              <a:ea typeface="Arial"/>
              <a:cs typeface="Arial"/>
              <a:sym typeface="Arial"/>
            </a:endParaRPr>
          </a:p>
        </p:txBody>
      </p:sp>
      <p:sp>
        <p:nvSpPr>
          <p:cNvPr id="449" name="Google Shape;449;p30"/>
          <p:cNvSpPr txBox="1"/>
          <p:nvPr>
            <p:ph idx="1" type="body"/>
          </p:nvPr>
        </p:nvSpPr>
        <p:spPr>
          <a:xfrm>
            <a:off x="4810259" y="649480"/>
            <a:ext cx="6555347" cy="554604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b="1" lang="en-US" sz="2000"/>
              <a:t>Patients that meet the below criteria and were </a:t>
            </a:r>
            <a:r>
              <a:rPr b="1" lang="en-US" sz="2000" u="sng"/>
              <a:t>not enrolled </a:t>
            </a:r>
            <a:r>
              <a:rPr b="1" lang="en-US" sz="2000"/>
              <a:t>regardless of when they were screened and if the study team was present</a:t>
            </a:r>
            <a:endParaRPr/>
          </a:p>
          <a:p>
            <a:pPr indent="-228600" lvl="0" marL="228600" rtl="0" algn="l">
              <a:lnSpc>
                <a:spcPct val="90000"/>
              </a:lnSpc>
              <a:spcBef>
                <a:spcPts val="1000"/>
              </a:spcBef>
              <a:spcAft>
                <a:spcPts val="0"/>
              </a:spcAft>
              <a:buClr>
                <a:schemeClr val="dk1"/>
              </a:buClr>
              <a:buSzPts val="2000"/>
              <a:buChar char="•"/>
            </a:pPr>
            <a:r>
              <a:rPr lang="en-US" sz="2000"/>
              <a:t>Administered one of the following for the treatment of seizures or status epilepticus</a:t>
            </a:r>
            <a:endParaRPr/>
          </a:p>
          <a:p>
            <a:pPr indent="-228600" lvl="2" marL="1143000" rtl="0" algn="l">
              <a:lnSpc>
                <a:spcPct val="90000"/>
              </a:lnSpc>
              <a:spcBef>
                <a:spcPts val="500"/>
              </a:spcBef>
              <a:spcAft>
                <a:spcPts val="0"/>
              </a:spcAft>
              <a:buClr>
                <a:schemeClr val="dk1"/>
              </a:buClr>
              <a:buSzPts val="2000"/>
              <a:buChar char="•"/>
            </a:pPr>
            <a:r>
              <a:rPr lang="en-US"/>
              <a:t>LEV, </a:t>
            </a:r>
            <a:endParaRPr/>
          </a:p>
          <a:p>
            <a:pPr indent="-228600" lvl="2" marL="1143000" rtl="0" algn="l">
              <a:lnSpc>
                <a:spcPct val="90000"/>
              </a:lnSpc>
              <a:spcBef>
                <a:spcPts val="500"/>
              </a:spcBef>
              <a:spcAft>
                <a:spcPts val="0"/>
              </a:spcAft>
              <a:buClr>
                <a:schemeClr val="dk1"/>
              </a:buClr>
              <a:buSzPts val="2000"/>
              <a:buChar char="•"/>
            </a:pPr>
            <a:r>
              <a:rPr lang="en-US"/>
              <a:t>valproate (valproic acid), or </a:t>
            </a:r>
            <a:endParaRPr/>
          </a:p>
          <a:p>
            <a:pPr indent="-228600" lvl="2" marL="1143000" rtl="0" algn="l">
              <a:lnSpc>
                <a:spcPct val="90000"/>
              </a:lnSpc>
              <a:spcBef>
                <a:spcPts val="500"/>
              </a:spcBef>
              <a:spcAft>
                <a:spcPts val="0"/>
              </a:spcAft>
              <a:buClr>
                <a:schemeClr val="dk1"/>
              </a:buClr>
              <a:buSzPts val="2000"/>
              <a:buChar char="•"/>
            </a:pPr>
            <a:r>
              <a:rPr lang="en-US"/>
              <a:t>fosphenytoin intravenously</a:t>
            </a:r>
            <a:endParaRPr/>
          </a:p>
          <a:p>
            <a:pPr indent="-101600" lvl="2" marL="1143000" rtl="0" algn="l">
              <a:lnSpc>
                <a:spcPct val="90000"/>
              </a:lnSpc>
              <a:spcBef>
                <a:spcPts val="500"/>
              </a:spcBef>
              <a:spcAft>
                <a:spcPts val="0"/>
              </a:spcAft>
              <a:buClr>
                <a:schemeClr val="dk1"/>
              </a:buClr>
              <a:buSzPts val="2000"/>
              <a:buNone/>
            </a:pPr>
            <a:r>
              <a:t/>
            </a:r>
            <a:endParaRPr/>
          </a:p>
          <a:p>
            <a:pPr indent="-228600" lvl="0" marL="228600" rtl="0" algn="l">
              <a:lnSpc>
                <a:spcPct val="90000"/>
              </a:lnSpc>
              <a:spcBef>
                <a:spcPts val="1000"/>
              </a:spcBef>
              <a:spcAft>
                <a:spcPts val="0"/>
              </a:spcAft>
              <a:buClr>
                <a:schemeClr val="dk1"/>
              </a:buClr>
              <a:buSzPts val="2000"/>
              <a:buChar char="•"/>
            </a:pPr>
            <a:r>
              <a:rPr lang="en-US" sz="2000"/>
              <a:t>Patients to whom the study team is alerted to in real time but are not enrolled should be entered as screen failures within 5 days of screening.</a:t>
            </a:r>
            <a:endParaRPr/>
          </a:p>
          <a:p>
            <a:pPr indent="-101600" lvl="0" marL="22860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lang="en-US" sz="2000"/>
              <a:t>An administrative review should also be performed at least monthly to identify patients who met the criteria above but were not alerted to the study team or enrolled.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3" name="Shape 453"/>
        <p:cNvGrpSpPr/>
        <p:nvPr/>
      </p:nvGrpSpPr>
      <p:grpSpPr>
        <a:xfrm>
          <a:off x="0" y="0"/>
          <a:ext cx="0" cy="0"/>
          <a:chOff x="0" y="0"/>
          <a:chExt cx="0" cy="0"/>
        </a:xfrm>
      </p:grpSpPr>
      <p:sp>
        <p:nvSpPr>
          <p:cNvPr id="454" name="Google Shape;454;p31"/>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5" name="Google Shape;455;p31"/>
          <p:cNvSpPr/>
          <p:nvPr/>
        </p:nvSpPr>
        <p:spPr>
          <a:xfrm>
            <a:off x="305" y="0"/>
            <a:ext cx="12191695" cy="6858000"/>
          </a:xfrm>
          <a:prstGeom prst="rect">
            <a:avLst/>
          </a:prstGeom>
          <a:gradFill>
            <a:gsLst>
              <a:gs pos="0">
                <a:srgbClr val="6F8183">
                  <a:alpha val="20000"/>
                </a:srgbClr>
              </a:gs>
              <a:gs pos="16000">
                <a:srgbClr val="6F8183">
                  <a:alpha val="20000"/>
                </a:srgbClr>
              </a:gs>
              <a:gs pos="85000">
                <a:srgbClr val="AD84C6">
                  <a:alpha val="40000"/>
                </a:srgbClr>
              </a:gs>
              <a:gs pos="100000">
                <a:srgbClr val="AD84C6">
                  <a:alpha val="40000"/>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456" name="Google Shape;456;p31"/>
          <p:cNvGrpSpPr/>
          <p:nvPr/>
        </p:nvGrpSpPr>
        <p:grpSpPr>
          <a:xfrm>
            <a:off x="1303402" y="3985"/>
            <a:ext cx="9772765" cy="6858000"/>
            <a:chOff x="1303402" y="3985"/>
            <a:chExt cx="9772765" cy="6858000"/>
          </a:xfrm>
        </p:grpSpPr>
        <p:sp>
          <p:nvSpPr>
            <p:cNvPr id="457" name="Google Shape;457;p31"/>
            <p:cNvSpPr/>
            <p:nvPr/>
          </p:nvSpPr>
          <p:spPr>
            <a:xfrm>
              <a:off x="1560551" y="3985"/>
              <a:ext cx="9313016" cy="6858000"/>
            </a:xfrm>
            <a:custGeom>
              <a:rect b="b" l="l" r="r" t="t"/>
              <a:pathLst>
                <a:path extrusionOk="0" h="6858000" w="9313016">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8" name="Google Shape;458;p31"/>
            <p:cNvSpPr/>
            <p:nvPr/>
          </p:nvSpPr>
          <p:spPr>
            <a:xfrm>
              <a:off x="1659468" y="3985"/>
              <a:ext cx="9065550" cy="6858000"/>
            </a:xfrm>
            <a:custGeom>
              <a:rect b="b" l="l" r="r" t="t"/>
              <a:pathLst>
                <a:path extrusionOk="0" h="6858000" w="906555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9" name="Google Shape;459;p31"/>
            <p:cNvSpPr/>
            <p:nvPr/>
          </p:nvSpPr>
          <p:spPr>
            <a:xfrm>
              <a:off x="1648217" y="3985"/>
              <a:ext cx="9088051" cy="6858000"/>
            </a:xfrm>
            <a:custGeom>
              <a:rect b="b" l="l" r="r" t="t"/>
              <a:pathLst>
                <a:path extrusionOk="0" h="6858000" w="9088051">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0" name="Google Shape;460;p31"/>
            <p:cNvSpPr/>
            <p:nvPr/>
          </p:nvSpPr>
          <p:spPr>
            <a:xfrm>
              <a:off x="1629061" y="3985"/>
              <a:ext cx="9107210" cy="6858000"/>
            </a:xfrm>
            <a:custGeom>
              <a:rect b="b" l="l" r="r" t="t"/>
              <a:pathLst>
                <a:path extrusionOk="0" h="6858000" w="910721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1" name="Google Shape;461;p31"/>
            <p:cNvSpPr/>
            <p:nvPr/>
          </p:nvSpPr>
          <p:spPr>
            <a:xfrm>
              <a:off x="1303402" y="3985"/>
              <a:ext cx="9767847" cy="6858000"/>
            </a:xfrm>
            <a:custGeom>
              <a:rect b="b" l="l" r="r" t="t"/>
              <a:pathLst>
                <a:path extrusionOk="0" h="6858000" w="9767847">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alpha val="5098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2" name="Google Shape;462;p31"/>
            <p:cNvSpPr/>
            <p:nvPr/>
          </p:nvSpPr>
          <p:spPr>
            <a:xfrm>
              <a:off x="1318434" y="3985"/>
              <a:ext cx="9747620" cy="6858000"/>
            </a:xfrm>
            <a:custGeom>
              <a:rect b="b" l="l" r="r" t="t"/>
              <a:pathLst>
                <a:path extrusionOk="0" h="6858000" w="974762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3" name="Google Shape;463;p31"/>
            <p:cNvSpPr/>
            <p:nvPr/>
          </p:nvSpPr>
          <p:spPr>
            <a:xfrm>
              <a:off x="1308320" y="3985"/>
              <a:ext cx="9767847" cy="6858000"/>
            </a:xfrm>
            <a:custGeom>
              <a:rect b="b" l="l" r="r" t="t"/>
              <a:pathLst>
                <a:path extrusionOk="0" h="6858000" w="9767847">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alpha val="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464" name="Google Shape;464;p31"/>
          <p:cNvSpPr txBox="1"/>
          <p:nvPr>
            <p:ph type="title"/>
          </p:nvPr>
        </p:nvSpPr>
        <p:spPr>
          <a:xfrm>
            <a:off x="3215729" y="1764407"/>
            <a:ext cx="5760846" cy="231031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5200"/>
              <a:buFont typeface="Play"/>
              <a:buNone/>
            </a:pPr>
            <a:r>
              <a:rPr lang="en-US" sz="5200">
                <a:solidFill>
                  <a:schemeClr val="dk2"/>
                </a:solidFill>
                <a:latin typeface="Play"/>
                <a:ea typeface="Play"/>
                <a:cs typeface="Play"/>
                <a:sym typeface="Play"/>
              </a:rPr>
              <a:t>Enrollment in WebDCU</a:t>
            </a:r>
            <a:endParaRPr/>
          </a:p>
        </p:txBody>
      </p:sp>
      <p:sp>
        <p:nvSpPr>
          <p:cNvPr id="465" name="Google Shape;465;p31"/>
          <p:cNvSpPr txBox="1"/>
          <p:nvPr>
            <p:ph idx="1" type="body"/>
          </p:nvPr>
        </p:nvSpPr>
        <p:spPr>
          <a:xfrm>
            <a:off x="3215729" y="4165152"/>
            <a:ext cx="5760846" cy="68207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2"/>
              </a:buClr>
              <a:buSzPts val="2400"/>
              <a:buNone/>
            </a:pPr>
            <a:r>
              <a:rPr lang="en-US" sz="2400">
                <a:solidFill>
                  <a:schemeClr val="dk2"/>
                </a:solidFill>
                <a:latin typeface="Arial"/>
                <a:ea typeface="Arial"/>
                <a:cs typeface="Arial"/>
                <a:sym typeface="Arial"/>
              </a:rPr>
              <a:t>DCC Riley Luckmann</a:t>
            </a:r>
            <a:endParaRPr sz="2400">
              <a:solidFill>
                <a:schemeClr val="dk2"/>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g3a14866209d_5_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KESETT – step forward randomization</a:t>
            </a:r>
            <a:endParaRPr/>
          </a:p>
        </p:txBody>
      </p:sp>
      <p:sp>
        <p:nvSpPr>
          <p:cNvPr id="471" name="Google Shape;471;g3a14866209d_5_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92500" lnSpcReduction="10000"/>
          </a:bodyPr>
          <a:lstStyle/>
          <a:p>
            <a:pPr indent="-334327" lvl="0" marL="457200" rtl="0" algn="l">
              <a:lnSpc>
                <a:spcPct val="115000"/>
              </a:lnSpc>
              <a:spcBef>
                <a:spcPts val="0"/>
              </a:spcBef>
              <a:spcAft>
                <a:spcPts val="0"/>
              </a:spcAft>
              <a:buSzPct val="64285"/>
              <a:buChar char="•"/>
            </a:pPr>
            <a:r>
              <a:rPr lang="en-US"/>
              <a:t>KESETT is a step forward randomization design, which means we do not have a Randomization Form in WebDCU that assigns a treatment when submitted. </a:t>
            </a:r>
            <a:endParaRPr/>
          </a:p>
          <a:p>
            <a:pPr indent="-334327" lvl="0" marL="457200" rtl="0" algn="l">
              <a:lnSpc>
                <a:spcPct val="115000"/>
              </a:lnSpc>
              <a:spcBef>
                <a:spcPts val="0"/>
              </a:spcBef>
              <a:spcAft>
                <a:spcPts val="0"/>
              </a:spcAft>
              <a:buSzPct val="64285"/>
              <a:buChar char="•"/>
            </a:pPr>
            <a:r>
              <a:rPr lang="en-US"/>
              <a:t>Instead, sites will grab the ‘Use Next’ vial (or ‘Backup’ vial if no ‘Use Next’ is available) and use it to treat the KESETT participant. </a:t>
            </a:r>
            <a:endParaRPr/>
          </a:p>
          <a:p>
            <a:pPr indent="-334327" lvl="0" marL="457200" rtl="0" algn="l">
              <a:lnSpc>
                <a:spcPct val="115000"/>
              </a:lnSpc>
              <a:spcBef>
                <a:spcPts val="0"/>
              </a:spcBef>
              <a:spcAft>
                <a:spcPts val="0"/>
              </a:spcAft>
              <a:buSzPct val="64285"/>
              <a:buChar char="•"/>
            </a:pPr>
            <a:r>
              <a:rPr lang="en-US"/>
              <a:t>Data entry into WebDCU will occur after enrollment. </a:t>
            </a:r>
            <a:endParaRPr/>
          </a:p>
          <a:p>
            <a:pPr indent="-334327" lvl="1" marL="914400" rtl="0" algn="l">
              <a:lnSpc>
                <a:spcPct val="115000"/>
              </a:lnSpc>
              <a:spcBef>
                <a:spcPts val="0"/>
              </a:spcBef>
              <a:spcAft>
                <a:spcPts val="0"/>
              </a:spcAft>
              <a:buSzPct val="75000"/>
              <a:buChar char="•"/>
            </a:pPr>
            <a:r>
              <a:rPr lang="en-US"/>
              <a:t>This includes documentation of Study Drug ID, which will tell the DCC which treatment assignment the participant received.</a:t>
            </a:r>
            <a:endParaRPr/>
          </a:p>
          <a:p>
            <a:pPr indent="-334327" lvl="0" marL="457200" rtl="0" algn="l">
              <a:lnSpc>
                <a:spcPct val="115000"/>
              </a:lnSpc>
              <a:spcBef>
                <a:spcPts val="0"/>
              </a:spcBef>
              <a:spcAft>
                <a:spcPts val="0"/>
              </a:spcAft>
              <a:buSzPct val="64285"/>
              <a:buChar char="•"/>
            </a:pPr>
            <a:r>
              <a:rPr lang="en-US"/>
              <a:t>The KESETT database in WebDCU is a real, live database. No testing or fake data should ever be entered by sites. </a:t>
            </a:r>
            <a:endParaRPr/>
          </a:p>
        </p:txBody>
      </p:sp>
      <p:pic>
        <p:nvPicPr>
          <p:cNvPr id="472" name="Google Shape;472;g3a14866209d_5_8" title="kesett logo with eeg 3.png"/>
          <p:cNvPicPr preferRelativeResize="0"/>
          <p:nvPr/>
        </p:nvPicPr>
        <p:blipFill>
          <a:blip r:embed="rId3">
            <a:alphaModFix/>
          </a:blip>
          <a:stretch>
            <a:fillRect/>
          </a:stretch>
        </p:blipFill>
        <p:spPr>
          <a:xfrm>
            <a:off x="10467296" y="5997034"/>
            <a:ext cx="1600895" cy="754036"/>
          </a:xfrm>
          <a:prstGeom prst="rect">
            <a:avLst/>
          </a:prstGeom>
          <a:noFill/>
          <a:ln>
            <a:noFill/>
          </a:ln>
        </p:spPr>
      </p:pic>
      <p:pic>
        <p:nvPicPr>
          <p:cNvPr id="473" name="Google Shape;473;g3a14866209d_5_8" title="SIREN-Acronym Only.png"/>
          <p:cNvPicPr preferRelativeResize="0"/>
          <p:nvPr/>
        </p:nvPicPr>
        <p:blipFill>
          <a:blip r:embed="rId4">
            <a:alphaModFix/>
          </a:blip>
          <a:stretch>
            <a:fillRect/>
          </a:stretch>
        </p:blipFill>
        <p:spPr>
          <a:xfrm>
            <a:off x="0" y="5826779"/>
            <a:ext cx="1947293" cy="1094534"/>
          </a:xfrm>
          <a:prstGeom prst="rect">
            <a:avLst/>
          </a:prstGeom>
          <a:noFill/>
          <a:ln>
            <a:noFill/>
          </a:ln>
        </p:spPr>
      </p:pic>
      <p:sp>
        <p:nvSpPr>
          <p:cNvPr id="474" name="Google Shape;474;g3a14866209d_5_8"/>
          <p:cNvSpPr/>
          <p:nvPr/>
        </p:nvSpPr>
        <p:spPr>
          <a:xfrm>
            <a:off x="0" y="0"/>
            <a:ext cx="12211200" cy="365100"/>
          </a:xfrm>
          <a:prstGeom prst="rect">
            <a:avLst/>
          </a:prstGeom>
          <a:solidFill>
            <a:srgbClr val="743192"/>
          </a:solidFill>
          <a:ln cap="flat" cmpd="sng" w="12650">
            <a:solidFill>
              <a:srgbClr val="595959"/>
            </a:solidFill>
            <a:prstDash val="solid"/>
            <a:round/>
            <a:headEnd len="sm" w="sm" type="none"/>
            <a:tailEnd len="sm" w="sm" type="none"/>
          </a:ln>
        </p:spPr>
        <p:txBody>
          <a:bodyPr anchorCtr="0" anchor="ctr" bIns="121425" lIns="121425" spcFirstLastPara="1" rIns="121425" wrap="square" tIns="121425">
            <a:noAutofit/>
          </a:bodyPr>
          <a:lstStyle/>
          <a:p>
            <a:pPr indent="0" lvl="0" marL="0" rtl="0" algn="ctr">
              <a:spcBef>
                <a:spcPts val="0"/>
              </a:spcBef>
              <a:spcAft>
                <a:spcPts val="0"/>
              </a:spcAft>
              <a:buNone/>
            </a:pPr>
            <a:r>
              <a:t/>
            </a:r>
            <a:endParaRPr sz="1859"/>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g3a14866209d_5_16"/>
          <p:cNvSpPr txBox="1"/>
          <p:nvPr>
            <p:ph type="ctrTitle"/>
          </p:nvPr>
        </p:nvSpPr>
        <p:spPr>
          <a:xfrm>
            <a:off x="1533600" y="2659050"/>
            <a:ext cx="9144000" cy="15399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Play"/>
              <a:buNone/>
            </a:pPr>
            <a:r>
              <a:rPr lang="en-US"/>
              <a:t>Within 8 hours of KESETT study drug administration…</a:t>
            </a:r>
            <a:endParaRPr/>
          </a:p>
        </p:txBody>
      </p:sp>
      <p:pic>
        <p:nvPicPr>
          <p:cNvPr id="480" name="Google Shape;480;g3a14866209d_5_16" title="kesett logo with eeg 3.png"/>
          <p:cNvPicPr preferRelativeResize="0"/>
          <p:nvPr/>
        </p:nvPicPr>
        <p:blipFill>
          <a:blip r:embed="rId3">
            <a:alphaModFix/>
          </a:blip>
          <a:stretch>
            <a:fillRect/>
          </a:stretch>
        </p:blipFill>
        <p:spPr>
          <a:xfrm>
            <a:off x="10467296" y="5997034"/>
            <a:ext cx="1600895" cy="754036"/>
          </a:xfrm>
          <a:prstGeom prst="rect">
            <a:avLst/>
          </a:prstGeom>
          <a:noFill/>
          <a:ln>
            <a:noFill/>
          </a:ln>
        </p:spPr>
      </p:pic>
      <p:pic>
        <p:nvPicPr>
          <p:cNvPr id="481" name="Google Shape;481;g3a14866209d_5_16" title="SIREN-Acronym Only.png"/>
          <p:cNvPicPr preferRelativeResize="0"/>
          <p:nvPr/>
        </p:nvPicPr>
        <p:blipFill>
          <a:blip r:embed="rId4">
            <a:alphaModFix/>
          </a:blip>
          <a:stretch>
            <a:fillRect/>
          </a:stretch>
        </p:blipFill>
        <p:spPr>
          <a:xfrm>
            <a:off x="0" y="5826779"/>
            <a:ext cx="1947293" cy="1094534"/>
          </a:xfrm>
          <a:prstGeom prst="rect">
            <a:avLst/>
          </a:prstGeom>
          <a:noFill/>
          <a:ln>
            <a:noFill/>
          </a:ln>
        </p:spPr>
      </p:pic>
      <p:sp>
        <p:nvSpPr>
          <p:cNvPr id="482" name="Google Shape;482;g3a14866209d_5_16"/>
          <p:cNvSpPr/>
          <p:nvPr/>
        </p:nvSpPr>
        <p:spPr>
          <a:xfrm>
            <a:off x="0" y="0"/>
            <a:ext cx="12211200" cy="365100"/>
          </a:xfrm>
          <a:prstGeom prst="rect">
            <a:avLst/>
          </a:prstGeom>
          <a:solidFill>
            <a:srgbClr val="743192"/>
          </a:solidFill>
          <a:ln cap="flat" cmpd="sng" w="12650">
            <a:solidFill>
              <a:srgbClr val="595959"/>
            </a:solidFill>
            <a:prstDash val="solid"/>
            <a:round/>
            <a:headEnd len="sm" w="sm" type="none"/>
            <a:tailEnd len="sm" w="sm" type="none"/>
          </a:ln>
        </p:spPr>
        <p:txBody>
          <a:bodyPr anchorCtr="0" anchor="ctr" bIns="121425" lIns="121425" spcFirstLastPara="1" rIns="121425" wrap="square" tIns="121425">
            <a:noAutofit/>
          </a:bodyPr>
          <a:lstStyle/>
          <a:p>
            <a:pPr indent="0" lvl="0" marL="0" rtl="0" algn="ctr">
              <a:spcBef>
                <a:spcPts val="0"/>
              </a:spcBef>
              <a:spcAft>
                <a:spcPts val="0"/>
              </a:spcAft>
              <a:buNone/>
            </a:pPr>
            <a:r>
              <a:t/>
            </a:r>
            <a:endParaRPr sz="1859"/>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3a14866209d_5_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1. Log into WebDCU</a:t>
            </a:r>
            <a:r>
              <a:rPr b="1" lang="en-US"/>
              <a:t>v2</a:t>
            </a:r>
            <a:endParaRPr b="1"/>
          </a:p>
        </p:txBody>
      </p:sp>
      <p:sp>
        <p:nvSpPr>
          <p:cNvPr id="488" name="Google Shape;488;g3a14866209d_5_2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u="sng">
                <a:solidFill>
                  <a:schemeClr val="hlink"/>
                </a:solidFill>
                <a:hlinkClick r:id="rId3"/>
              </a:rPr>
              <a:t>https://webdcu.musc.edu/DCUApp/Login</a:t>
            </a:r>
            <a:endParaRPr/>
          </a:p>
        </p:txBody>
      </p:sp>
      <p:pic>
        <p:nvPicPr>
          <p:cNvPr id="489" name="Google Shape;489;g3a14866209d_5_23"/>
          <p:cNvPicPr preferRelativeResize="0"/>
          <p:nvPr/>
        </p:nvPicPr>
        <p:blipFill rotWithShape="1">
          <a:blip r:embed="rId4">
            <a:alphaModFix/>
          </a:blip>
          <a:srcRect b="0" l="0" r="0" t="0"/>
          <a:stretch/>
        </p:blipFill>
        <p:spPr>
          <a:xfrm>
            <a:off x="5338016" y="2580555"/>
            <a:ext cx="4195005" cy="4170521"/>
          </a:xfrm>
          <a:prstGeom prst="rect">
            <a:avLst/>
          </a:prstGeom>
          <a:noFill/>
          <a:ln>
            <a:noFill/>
          </a:ln>
        </p:spPr>
      </p:pic>
      <p:pic>
        <p:nvPicPr>
          <p:cNvPr id="490" name="Google Shape;490;g3a14866209d_5_23" title="kesett logo with eeg 3.png"/>
          <p:cNvPicPr preferRelativeResize="0"/>
          <p:nvPr/>
        </p:nvPicPr>
        <p:blipFill>
          <a:blip r:embed="rId5">
            <a:alphaModFix/>
          </a:blip>
          <a:stretch>
            <a:fillRect/>
          </a:stretch>
        </p:blipFill>
        <p:spPr>
          <a:xfrm>
            <a:off x="10467296" y="5997034"/>
            <a:ext cx="1600895" cy="754036"/>
          </a:xfrm>
          <a:prstGeom prst="rect">
            <a:avLst/>
          </a:prstGeom>
          <a:noFill/>
          <a:ln>
            <a:noFill/>
          </a:ln>
        </p:spPr>
      </p:pic>
      <p:pic>
        <p:nvPicPr>
          <p:cNvPr id="491" name="Google Shape;491;g3a14866209d_5_23" title="SIREN-Acronym Only.png"/>
          <p:cNvPicPr preferRelativeResize="0"/>
          <p:nvPr/>
        </p:nvPicPr>
        <p:blipFill>
          <a:blip r:embed="rId6">
            <a:alphaModFix/>
          </a:blip>
          <a:stretch>
            <a:fillRect/>
          </a:stretch>
        </p:blipFill>
        <p:spPr>
          <a:xfrm>
            <a:off x="0" y="5826779"/>
            <a:ext cx="1947293" cy="1094534"/>
          </a:xfrm>
          <a:prstGeom prst="rect">
            <a:avLst/>
          </a:prstGeom>
          <a:noFill/>
          <a:ln>
            <a:noFill/>
          </a:ln>
        </p:spPr>
      </p:pic>
      <p:sp>
        <p:nvSpPr>
          <p:cNvPr id="492" name="Google Shape;492;g3a14866209d_5_23"/>
          <p:cNvSpPr/>
          <p:nvPr/>
        </p:nvSpPr>
        <p:spPr>
          <a:xfrm>
            <a:off x="0" y="0"/>
            <a:ext cx="12211200" cy="365100"/>
          </a:xfrm>
          <a:prstGeom prst="rect">
            <a:avLst/>
          </a:prstGeom>
          <a:solidFill>
            <a:srgbClr val="743192"/>
          </a:solidFill>
          <a:ln cap="flat" cmpd="sng" w="12650">
            <a:solidFill>
              <a:srgbClr val="595959"/>
            </a:solidFill>
            <a:prstDash val="solid"/>
            <a:round/>
            <a:headEnd len="sm" w="sm" type="none"/>
            <a:tailEnd len="sm" w="sm" type="none"/>
          </a:ln>
        </p:spPr>
        <p:txBody>
          <a:bodyPr anchorCtr="0" anchor="ctr" bIns="121425" lIns="121425" spcFirstLastPara="1" rIns="121425" wrap="square" tIns="121425">
            <a:noAutofit/>
          </a:bodyPr>
          <a:lstStyle/>
          <a:p>
            <a:pPr indent="0" lvl="0" marL="0" rtl="0" algn="ctr">
              <a:spcBef>
                <a:spcPts val="0"/>
              </a:spcBef>
              <a:spcAft>
                <a:spcPts val="0"/>
              </a:spcAft>
              <a:buNone/>
            </a:pPr>
            <a:r>
              <a:t/>
            </a:r>
            <a:endParaRPr sz="1859"/>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g3a14866209d_5_3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2. Click on the KESETT tile</a:t>
            </a:r>
            <a:endParaRPr/>
          </a:p>
        </p:txBody>
      </p:sp>
      <p:pic>
        <p:nvPicPr>
          <p:cNvPr id="498" name="Google Shape;498;g3a14866209d_5_32"/>
          <p:cNvPicPr preferRelativeResize="0"/>
          <p:nvPr/>
        </p:nvPicPr>
        <p:blipFill rotWithShape="1">
          <a:blip r:embed="rId3">
            <a:alphaModFix/>
          </a:blip>
          <a:srcRect b="0" l="0" r="0" t="0"/>
          <a:stretch/>
        </p:blipFill>
        <p:spPr>
          <a:xfrm>
            <a:off x="1525655" y="2088862"/>
            <a:ext cx="3406563" cy="3347831"/>
          </a:xfrm>
          <a:prstGeom prst="rect">
            <a:avLst/>
          </a:prstGeom>
          <a:noFill/>
          <a:ln>
            <a:noFill/>
          </a:ln>
        </p:spPr>
      </p:pic>
      <p:pic>
        <p:nvPicPr>
          <p:cNvPr id="499" name="Google Shape;499;g3a14866209d_5_32" title="kesett logo with eeg 3.png"/>
          <p:cNvPicPr preferRelativeResize="0"/>
          <p:nvPr/>
        </p:nvPicPr>
        <p:blipFill>
          <a:blip r:embed="rId4">
            <a:alphaModFix/>
          </a:blip>
          <a:stretch>
            <a:fillRect/>
          </a:stretch>
        </p:blipFill>
        <p:spPr>
          <a:xfrm>
            <a:off x="10467296" y="5997034"/>
            <a:ext cx="1600895" cy="754036"/>
          </a:xfrm>
          <a:prstGeom prst="rect">
            <a:avLst/>
          </a:prstGeom>
          <a:noFill/>
          <a:ln>
            <a:noFill/>
          </a:ln>
        </p:spPr>
      </p:pic>
      <p:pic>
        <p:nvPicPr>
          <p:cNvPr id="500" name="Google Shape;500;g3a14866209d_5_32" title="SIREN-Acronym Only.png"/>
          <p:cNvPicPr preferRelativeResize="0"/>
          <p:nvPr/>
        </p:nvPicPr>
        <p:blipFill>
          <a:blip r:embed="rId5">
            <a:alphaModFix/>
          </a:blip>
          <a:stretch>
            <a:fillRect/>
          </a:stretch>
        </p:blipFill>
        <p:spPr>
          <a:xfrm>
            <a:off x="0" y="5826779"/>
            <a:ext cx="1947293" cy="1094534"/>
          </a:xfrm>
          <a:prstGeom prst="rect">
            <a:avLst/>
          </a:prstGeom>
          <a:noFill/>
          <a:ln>
            <a:noFill/>
          </a:ln>
        </p:spPr>
      </p:pic>
      <p:sp>
        <p:nvSpPr>
          <p:cNvPr id="501" name="Google Shape;501;g3a14866209d_5_32"/>
          <p:cNvSpPr/>
          <p:nvPr/>
        </p:nvSpPr>
        <p:spPr>
          <a:xfrm>
            <a:off x="0" y="0"/>
            <a:ext cx="12211200" cy="365100"/>
          </a:xfrm>
          <a:prstGeom prst="rect">
            <a:avLst/>
          </a:prstGeom>
          <a:solidFill>
            <a:srgbClr val="743192"/>
          </a:solidFill>
          <a:ln cap="flat" cmpd="sng" w="12650">
            <a:solidFill>
              <a:srgbClr val="595959"/>
            </a:solidFill>
            <a:prstDash val="solid"/>
            <a:round/>
            <a:headEnd len="sm" w="sm" type="none"/>
            <a:tailEnd len="sm" w="sm" type="none"/>
          </a:ln>
        </p:spPr>
        <p:txBody>
          <a:bodyPr anchorCtr="0" anchor="ctr" bIns="121425" lIns="121425" spcFirstLastPara="1" rIns="121425" wrap="square" tIns="121425">
            <a:noAutofit/>
          </a:bodyPr>
          <a:lstStyle/>
          <a:p>
            <a:pPr indent="0" lvl="0" marL="0" rtl="0" algn="ctr">
              <a:spcBef>
                <a:spcPts val="0"/>
              </a:spcBef>
              <a:spcAft>
                <a:spcPts val="0"/>
              </a:spcAft>
              <a:buNone/>
            </a:pPr>
            <a:r>
              <a:t/>
            </a:r>
            <a:endParaRPr sz="1859"/>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4"/>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90000"/>
              </a:lnSpc>
              <a:spcBef>
                <a:spcPts val="0"/>
              </a:spcBef>
              <a:spcAft>
                <a:spcPts val="0"/>
              </a:spcAft>
              <a:buClr>
                <a:schemeClr val="dk1"/>
              </a:buClr>
              <a:buSzPct val="70707"/>
              <a:buFont typeface="Play"/>
              <a:buNone/>
            </a:pPr>
            <a:r>
              <a:rPr lang="en-US">
                <a:latin typeface="Arial"/>
                <a:ea typeface="Arial"/>
                <a:cs typeface="Arial"/>
                <a:sym typeface="Arial"/>
              </a:rPr>
              <a:t>Site Addresses</a:t>
            </a:r>
            <a:endParaRPr>
              <a:latin typeface="Arial"/>
              <a:ea typeface="Arial"/>
              <a:cs typeface="Arial"/>
              <a:sym typeface="Arial"/>
            </a:endParaRPr>
          </a:p>
        </p:txBody>
      </p:sp>
      <p:sp>
        <p:nvSpPr>
          <p:cNvPr id="163" name="Google Shape;163;p4"/>
          <p:cNvSpPr/>
          <p:nvPr/>
        </p:nvSpPr>
        <p:spPr>
          <a:xfrm>
            <a:off x="0" y="0"/>
            <a:ext cx="12192000" cy="486800"/>
          </a:xfrm>
          <a:prstGeom prst="rect">
            <a:avLst/>
          </a:prstGeom>
          <a:solidFill>
            <a:srgbClr val="743192"/>
          </a:solidFill>
          <a:ln cap="flat" cmpd="sng" w="12650">
            <a:solidFill>
              <a:srgbClr val="595959"/>
            </a:solidFill>
            <a:prstDash val="solid"/>
            <a:round/>
            <a:headEnd len="sm" w="sm" type="none"/>
            <a:tailEnd len="sm" w="sm" type="none"/>
          </a:ln>
        </p:spPr>
        <p:txBody>
          <a:bodyPr anchorCtr="0" anchor="ctr" bIns="161900" lIns="161900" spcFirstLastPara="1" rIns="161900" wrap="square" tIns="161900">
            <a:noAutofit/>
          </a:bodyPr>
          <a:lstStyle/>
          <a:p>
            <a:pPr indent="0" lvl="0" marL="0" marR="0" rtl="0" algn="ctr">
              <a:spcBef>
                <a:spcPts val="0"/>
              </a:spcBef>
              <a:spcAft>
                <a:spcPts val="0"/>
              </a:spcAft>
              <a:buNone/>
            </a:pPr>
            <a:r>
              <a:t/>
            </a:r>
            <a:endParaRPr b="0" i="0" sz="2479" u="none" cap="none" strike="noStrike">
              <a:solidFill>
                <a:schemeClr val="dk1"/>
              </a:solidFill>
              <a:latin typeface="Arial"/>
              <a:ea typeface="Arial"/>
              <a:cs typeface="Arial"/>
              <a:sym typeface="Arial"/>
            </a:endParaRPr>
          </a:p>
        </p:txBody>
      </p:sp>
      <p:pic>
        <p:nvPicPr>
          <p:cNvPr id="164" name="Google Shape;164;p4"/>
          <p:cNvPicPr preferRelativeResize="0"/>
          <p:nvPr/>
        </p:nvPicPr>
        <p:blipFill rotWithShape="1">
          <a:blip r:embed="rId3">
            <a:alphaModFix/>
          </a:blip>
          <a:srcRect b="0" l="0" r="0" t="25892"/>
          <a:stretch/>
        </p:blipFill>
        <p:spPr>
          <a:xfrm>
            <a:off x="415601" y="1536650"/>
            <a:ext cx="11360799" cy="2146983"/>
          </a:xfrm>
          <a:prstGeom prst="rect">
            <a:avLst/>
          </a:prstGeom>
          <a:noFill/>
          <a:ln>
            <a:noFill/>
          </a:ln>
        </p:spPr>
      </p:pic>
      <p:pic>
        <p:nvPicPr>
          <p:cNvPr id="165" name="Google Shape;165;p4"/>
          <p:cNvPicPr preferRelativeResize="0"/>
          <p:nvPr/>
        </p:nvPicPr>
        <p:blipFill rotWithShape="1">
          <a:blip r:embed="rId4">
            <a:alphaModFix/>
          </a:blip>
          <a:srcRect b="0" l="0" r="8532" t="0"/>
          <a:stretch/>
        </p:blipFill>
        <p:spPr>
          <a:xfrm>
            <a:off x="273268" y="3850237"/>
            <a:ext cx="11645464" cy="1763993"/>
          </a:xfrm>
          <a:prstGeom prst="rect">
            <a:avLst/>
          </a:prstGeom>
          <a:noFill/>
          <a:ln>
            <a:noFill/>
          </a:ln>
        </p:spPr>
      </p:pic>
      <p:pic>
        <p:nvPicPr>
          <p:cNvPr id="166" name="Google Shape;166;p4" title="kesett logo with eeg 3.png"/>
          <p:cNvPicPr preferRelativeResize="0"/>
          <p:nvPr/>
        </p:nvPicPr>
        <p:blipFill rotWithShape="1">
          <a:blip r:embed="rId5">
            <a:alphaModFix/>
          </a:blip>
          <a:srcRect b="0" l="0" r="0" t="0"/>
          <a:stretch/>
        </p:blipFill>
        <p:spPr>
          <a:xfrm>
            <a:off x="10090132" y="5837900"/>
            <a:ext cx="1970933" cy="928333"/>
          </a:xfrm>
          <a:prstGeom prst="rect">
            <a:avLst/>
          </a:prstGeom>
          <a:noFill/>
          <a:ln>
            <a:noFill/>
          </a:ln>
        </p:spPr>
      </p:pic>
      <p:pic>
        <p:nvPicPr>
          <p:cNvPr id="167" name="Google Shape;167;p4" title="SIREN-Acronym Only.png"/>
          <p:cNvPicPr preferRelativeResize="0"/>
          <p:nvPr/>
        </p:nvPicPr>
        <p:blipFill rotWithShape="1">
          <a:blip r:embed="rId6">
            <a:alphaModFix/>
          </a:blip>
          <a:srcRect b="0" l="0" r="0" t="0"/>
          <a:stretch/>
        </p:blipFill>
        <p:spPr>
          <a:xfrm>
            <a:off x="0" y="5675500"/>
            <a:ext cx="2229437" cy="125313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g3a14866209d_5_4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3. Select the Subject Enrollment button from the main menu bar</a:t>
            </a:r>
            <a:endParaRPr/>
          </a:p>
        </p:txBody>
      </p:sp>
      <p:sp>
        <p:nvSpPr>
          <p:cNvPr id="507" name="Google Shape;507;g3a14866209d_5_4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508" name="Google Shape;508;g3a14866209d_5_41"/>
          <p:cNvPicPr preferRelativeResize="0"/>
          <p:nvPr/>
        </p:nvPicPr>
        <p:blipFill rotWithShape="1">
          <a:blip r:embed="rId3">
            <a:alphaModFix/>
          </a:blip>
          <a:srcRect b="0" l="0" r="0" t="0"/>
          <a:stretch/>
        </p:blipFill>
        <p:spPr>
          <a:xfrm>
            <a:off x="585018" y="2525717"/>
            <a:ext cx="11021964" cy="2000529"/>
          </a:xfrm>
          <a:prstGeom prst="rect">
            <a:avLst/>
          </a:prstGeom>
          <a:noFill/>
          <a:ln>
            <a:noFill/>
          </a:ln>
        </p:spPr>
      </p:pic>
      <p:pic>
        <p:nvPicPr>
          <p:cNvPr id="509" name="Google Shape;509;g3a14866209d_5_41" title="kesett logo with eeg 3.png"/>
          <p:cNvPicPr preferRelativeResize="0"/>
          <p:nvPr/>
        </p:nvPicPr>
        <p:blipFill>
          <a:blip r:embed="rId4">
            <a:alphaModFix/>
          </a:blip>
          <a:stretch>
            <a:fillRect/>
          </a:stretch>
        </p:blipFill>
        <p:spPr>
          <a:xfrm>
            <a:off x="10467296" y="5997034"/>
            <a:ext cx="1600895" cy="754036"/>
          </a:xfrm>
          <a:prstGeom prst="rect">
            <a:avLst/>
          </a:prstGeom>
          <a:noFill/>
          <a:ln>
            <a:noFill/>
          </a:ln>
        </p:spPr>
      </p:pic>
      <p:pic>
        <p:nvPicPr>
          <p:cNvPr id="510" name="Google Shape;510;g3a14866209d_5_41" title="SIREN-Acronym Only.png"/>
          <p:cNvPicPr preferRelativeResize="0"/>
          <p:nvPr/>
        </p:nvPicPr>
        <p:blipFill>
          <a:blip r:embed="rId5">
            <a:alphaModFix/>
          </a:blip>
          <a:stretch>
            <a:fillRect/>
          </a:stretch>
        </p:blipFill>
        <p:spPr>
          <a:xfrm>
            <a:off x="0" y="5826779"/>
            <a:ext cx="1947293" cy="1094534"/>
          </a:xfrm>
          <a:prstGeom prst="rect">
            <a:avLst/>
          </a:prstGeom>
          <a:noFill/>
          <a:ln>
            <a:noFill/>
          </a:ln>
        </p:spPr>
      </p:pic>
      <p:sp>
        <p:nvSpPr>
          <p:cNvPr id="511" name="Google Shape;511;g3a14866209d_5_41"/>
          <p:cNvSpPr/>
          <p:nvPr/>
        </p:nvSpPr>
        <p:spPr>
          <a:xfrm>
            <a:off x="0" y="0"/>
            <a:ext cx="12211200" cy="365100"/>
          </a:xfrm>
          <a:prstGeom prst="rect">
            <a:avLst/>
          </a:prstGeom>
          <a:solidFill>
            <a:srgbClr val="743192"/>
          </a:solidFill>
          <a:ln cap="flat" cmpd="sng" w="12650">
            <a:solidFill>
              <a:srgbClr val="595959"/>
            </a:solidFill>
            <a:prstDash val="solid"/>
            <a:round/>
            <a:headEnd len="sm" w="sm" type="none"/>
            <a:tailEnd len="sm" w="sm" type="none"/>
          </a:ln>
        </p:spPr>
        <p:txBody>
          <a:bodyPr anchorCtr="0" anchor="ctr" bIns="121425" lIns="121425" spcFirstLastPara="1" rIns="121425" wrap="square" tIns="121425">
            <a:noAutofit/>
          </a:bodyPr>
          <a:lstStyle/>
          <a:p>
            <a:pPr indent="0" lvl="0" marL="0" rtl="0" algn="ctr">
              <a:spcBef>
                <a:spcPts val="0"/>
              </a:spcBef>
              <a:spcAft>
                <a:spcPts val="0"/>
              </a:spcAft>
              <a:buNone/>
            </a:pPr>
            <a:r>
              <a:t/>
            </a:r>
            <a:endParaRPr sz="1859"/>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g3a14866209d_5_5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4. Select ‘Add Record’</a:t>
            </a:r>
            <a:endParaRPr/>
          </a:p>
        </p:txBody>
      </p:sp>
      <p:sp>
        <p:nvSpPr>
          <p:cNvPr id="517" name="Google Shape;517;g3a14866209d_5_5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518" name="Google Shape;518;g3a14866209d_5_50"/>
          <p:cNvPicPr preferRelativeResize="0"/>
          <p:nvPr/>
        </p:nvPicPr>
        <p:blipFill rotWithShape="1">
          <a:blip r:embed="rId3">
            <a:alphaModFix/>
          </a:blip>
          <a:srcRect b="0" l="0" r="0" t="0"/>
          <a:stretch/>
        </p:blipFill>
        <p:spPr>
          <a:xfrm>
            <a:off x="1671020" y="2706760"/>
            <a:ext cx="8849961" cy="1028844"/>
          </a:xfrm>
          <a:prstGeom prst="rect">
            <a:avLst/>
          </a:prstGeom>
          <a:noFill/>
          <a:ln>
            <a:noFill/>
          </a:ln>
        </p:spPr>
      </p:pic>
      <p:pic>
        <p:nvPicPr>
          <p:cNvPr id="519" name="Google Shape;519;g3a14866209d_5_50" title="kesett logo with eeg 3.png"/>
          <p:cNvPicPr preferRelativeResize="0"/>
          <p:nvPr/>
        </p:nvPicPr>
        <p:blipFill>
          <a:blip r:embed="rId4">
            <a:alphaModFix/>
          </a:blip>
          <a:stretch>
            <a:fillRect/>
          </a:stretch>
        </p:blipFill>
        <p:spPr>
          <a:xfrm>
            <a:off x="10467296" y="5997034"/>
            <a:ext cx="1600895" cy="754036"/>
          </a:xfrm>
          <a:prstGeom prst="rect">
            <a:avLst/>
          </a:prstGeom>
          <a:noFill/>
          <a:ln>
            <a:noFill/>
          </a:ln>
        </p:spPr>
      </p:pic>
      <p:pic>
        <p:nvPicPr>
          <p:cNvPr id="520" name="Google Shape;520;g3a14866209d_5_50" title="SIREN-Acronym Only.png"/>
          <p:cNvPicPr preferRelativeResize="0"/>
          <p:nvPr/>
        </p:nvPicPr>
        <p:blipFill>
          <a:blip r:embed="rId5">
            <a:alphaModFix/>
          </a:blip>
          <a:stretch>
            <a:fillRect/>
          </a:stretch>
        </p:blipFill>
        <p:spPr>
          <a:xfrm>
            <a:off x="0" y="5826779"/>
            <a:ext cx="1947293" cy="1094534"/>
          </a:xfrm>
          <a:prstGeom prst="rect">
            <a:avLst/>
          </a:prstGeom>
          <a:noFill/>
          <a:ln>
            <a:noFill/>
          </a:ln>
        </p:spPr>
      </p:pic>
      <p:sp>
        <p:nvSpPr>
          <p:cNvPr id="521" name="Google Shape;521;g3a14866209d_5_50"/>
          <p:cNvSpPr/>
          <p:nvPr/>
        </p:nvSpPr>
        <p:spPr>
          <a:xfrm>
            <a:off x="0" y="0"/>
            <a:ext cx="12211200" cy="365100"/>
          </a:xfrm>
          <a:prstGeom prst="rect">
            <a:avLst/>
          </a:prstGeom>
          <a:solidFill>
            <a:srgbClr val="743192"/>
          </a:solidFill>
          <a:ln cap="flat" cmpd="sng" w="12650">
            <a:solidFill>
              <a:srgbClr val="595959"/>
            </a:solidFill>
            <a:prstDash val="solid"/>
            <a:round/>
            <a:headEnd len="sm" w="sm" type="none"/>
            <a:tailEnd len="sm" w="sm" type="none"/>
          </a:ln>
        </p:spPr>
        <p:txBody>
          <a:bodyPr anchorCtr="0" anchor="ctr" bIns="121425" lIns="121425" spcFirstLastPara="1" rIns="121425" wrap="square" tIns="121425">
            <a:noAutofit/>
          </a:bodyPr>
          <a:lstStyle/>
          <a:p>
            <a:pPr indent="0" lvl="0" marL="0" rtl="0" algn="ctr">
              <a:spcBef>
                <a:spcPts val="0"/>
              </a:spcBef>
              <a:spcAft>
                <a:spcPts val="0"/>
              </a:spcAft>
              <a:buNone/>
            </a:pPr>
            <a:r>
              <a:t/>
            </a:r>
            <a:endParaRPr sz="1859"/>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g3a14866209d_5_5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5. Enter the Subject Enrollment form and select ‘Save Record’</a:t>
            </a:r>
            <a:endParaRPr/>
          </a:p>
        </p:txBody>
      </p:sp>
      <p:sp>
        <p:nvSpPr>
          <p:cNvPr id="527" name="Google Shape;527;g3a14866209d_5_59"/>
          <p:cNvSpPr txBox="1"/>
          <p:nvPr>
            <p:ph idx="1" type="body"/>
          </p:nvPr>
        </p:nvSpPr>
        <p:spPr>
          <a:xfrm>
            <a:off x="346050" y="2107725"/>
            <a:ext cx="3270000" cy="4069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sz="1800"/>
              <a:t>*As the instructions indicate, Subject Enrollment is irreversible. It should not be data entered until a patient has already received KESETT study drug. In Q20 and Q21, you will have to indicate the Date and time of study drug infusion start.</a:t>
            </a:r>
            <a:endParaRPr/>
          </a:p>
        </p:txBody>
      </p:sp>
      <p:pic>
        <p:nvPicPr>
          <p:cNvPr id="528" name="Google Shape;528;g3a14866209d_5_59"/>
          <p:cNvPicPr preferRelativeResize="0"/>
          <p:nvPr/>
        </p:nvPicPr>
        <p:blipFill rotWithShape="1">
          <a:blip r:embed="rId3">
            <a:alphaModFix/>
          </a:blip>
          <a:srcRect b="0" l="0" r="0" t="0"/>
          <a:stretch/>
        </p:blipFill>
        <p:spPr>
          <a:xfrm>
            <a:off x="3616026" y="1720001"/>
            <a:ext cx="7376595" cy="4456976"/>
          </a:xfrm>
          <a:prstGeom prst="rect">
            <a:avLst/>
          </a:prstGeom>
          <a:noFill/>
          <a:ln>
            <a:noFill/>
          </a:ln>
        </p:spPr>
      </p:pic>
      <p:pic>
        <p:nvPicPr>
          <p:cNvPr id="529" name="Google Shape;529;g3a14866209d_5_59" title="kesett logo with eeg 3.png"/>
          <p:cNvPicPr preferRelativeResize="0"/>
          <p:nvPr/>
        </p:nvPicPr>
        <p:blipFill>
          <a:blip r:embed="rId4">
            <a:alphaModFix/>
          </a:blip>
          <a:stretch>
            <a:fillRect/>
          </a:stretch>
        </p:blipFill>
        <p:spPr>
          <a:xfrm>
            <a:off x="10467296" y="5997034"/>
            <a:ext cx="1600895" cy="754036"/>
          </a:xfrm>
          <a:prstGeom prst="rect">
            <a:avLst/>
          </a:prstGeom>
          <a:noFill/>
          <a:ln>
            <a:noFill/>
          </a:ln>
        </p:spPr>
      </p:pic>
      <p:pic>
        <p:nvPicPr>
          <p:cNvPr id="530" name="Google Shape;530;g3a14866209d_5_59" title="SIREN-Acronym Only.png"/>
          <p:cNvPicPr preferRelativeResize="0"/>
          <p:nvPr/>
        </p:nvPicPr>
        <p:blipFill>
          <a:blip r:embed="rId5">
            <a:alphaModFix/>
          </a:blip>
          <a:stretch>
            <a:fillRect/>
          </a:stretch>
        </p:blipFill>
        <p:spPr>
          <a:xfrm>
            <a:off x="0" y="5826779"/>
            <a:ext cx="1947293" cy="1094534"/>
          </a:xfrm>
          <a:prstGeom prst="rect">
            <a:avLst/>
          </a:prstGeom>
          <a:noFill/>
          <a:ln>
            <a:noFill/>
          </a:ln>
        </p:spPr>
      </p:pic>
      <p:sp>
        <p:nvSpPr>
          <p:cNvPr id="531" name="Google Shape;531;g3a14866209d_5_59"/>
          <p:cNvSpPr/>
          <p:nvPr/>
        </p:nvSpPr>
        <p:spPr>
          <a:xfrm>
            <a:off x="0" y="0"/>
            <a:ext cx="12211200" cy="365100"/>
          </a:xfrm>
          <a:prstGeom prst="rect">
            <a:avLst/>
          </a:prstGeom>
          <a:solidFill>
            <a:srgbClr val="743192"/>
          </a:solidFill>
          <a:ln cap="flat" cmpd="sng" w="12650">
            <a:solidFill>
              <a:srgbClr val="595959"/>
            </a:solidFill>
            <a:prstDash val="solid"/>
            <a:round/>
            <a:headEnd len="sm" w="sm" type="none"/>
            <a:tailEnd len="sm" w="sm" type="none"/>
          </a:ln>
        </p:spPr>
        <p:txBody>
          <a:bodyPr anchorCtr="0" anchor="ctr" bIns="121425" lIns="121425" spcFirstLastPara="1" rIns="121425" wrap="square" tIns="121425">
            <a:noAutofit/>
          </a:bodyPr>
          <a:lstStyle/>
          <a:p>
            <a:pPr indent="0" lvl="0" marL="0" rtl="0" algn="ctr">
              <a:spcBef>
                <a:spcPts val="0"/>
              </a:spcBef>
              <a:spcAft>
                <a:spcPts val="0"/>
              </a:spcAft>
              <a:buNone/>
            </a:pPr>
            <a:r>
              <a:t/>
            </a:r>
            <a:endParaRPr sz="1859"/>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g3a14866209d_5_6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6. Click the green arrow to go to the Subject CRF Binder</a:t>
            </a:r>
            <a:endParaRPr/>
          </a:p>
        </p:txBody>
      </p:sp>
      <p:sp>
        <p:nvSpPr>
          <p:cNvPr id="537" name="Google Shape;537;g3a14866209d_5_6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538" name="Google Shape;538;g3a14866209d_5_68"/>
          <p:cNvPicPr preferRelativeResize="0"/>
          <p:nvPr/>
        </p:nvPicPr>
        <p:blipFill rotWithShape="1">
          <a:blip r:embed="rId3">
            <a:alphaModFix/>
          </a:blip>
          <a:srcRect b="0" l="0" r="0" t="0"/>
          <a:stretch/>
        </p:blipFill>
        <p:spPr>
          <a:xfrm>
            <a:off x="2387275" y="1763500"/>
            <a:ext cx="7897876" cy="4540900"/>
          </a:xfrm>
          <a:prstGeom prst="rect">
            <a:avLst/>
          </a:prstGeom>
          <a:noFill/>
          <a:ln>
            <a:noFill/>
          </a:ln>
        </p:spPr>
      </p:pic>
      <p:pic>
        <p:nvPicPr>
          <p:cNvPr id="539" name="Google Shape;539;g3a14866209d_5_68" title="kesett logo with eeg 3.png"/>
          <p:cNvPicPr preferRelativeResize="0"/>
          <p:nvPr/>
        </p:nvPicPr>
        <p:blipFill>
          <a:blip r:embed="rId4">
            <a:alphaModFix/>
          </a:blip>
          <a:stretch>
            <a:fillRect/>
          </a:stretch>
        </p:blipFill>
        <p:spPr>
          <a:xfrm>
            <a:off x="10467296" y="5997034"/>
            <a:ext cx="1600895" cy="754036"/>
          </a:xfrm>
          <a:prstGeom prst="rect">
            <a:avLst/>
          </a:prstGeom>
          <a:noFill/>
          <a:ln>
            <a:noFill/>
          </a:ln>
        </p:spPr>
      </p:pic>
      <p:pic>
        <p:nvPicPr>
          <p:cNvPr id="540" name="Google Shape;540;g3a14866209d_5_68" title="SIREN-Acronym Only.png"/>
          <p:cNvPicPr preferRelativeResize="0"/>
          <p:nvPr/>
        </p:nvPicPr>
        <p:blipFill>
          <a:blip r:embed="rId5">
            <a:alphaModFix/>
          </a:blip>
          <a:stretch>
            <a:fillRect/>
          </a:stretch>
        </p:blipFill>
        <p:spPr>
          <a:xfrm>
            <a:off x="0" y="5826779"/>
            <a:ext cx="1947293" cy="1094534"/>
          </a:xfrm>
          <a:prstGeom prst="rect">
            <a:avLst/>
          </a:prstGeom>
          <a:noFill/>
          <a:ln>
            <a:noFill/>
          </a:ln>
        </p:spPr>
      </p:pic>
      <p:sp>
        <p:nvSpPr>
          <p:cNvPr id="541" name="Google Shape;541;g3a14866209d_5_68"/>
          <p:cNvSpPr/>
          <p:nvPr/>
        </p:nvSpPr>
        <p:spPr>
          <a:xfrm>
            <a:off x="0" y="0"/>
            <a:ext cx="12211200" cy="365100"/>
          </a:xfrm>
          <a:prstGeom prst="rect">
            <a:avLst/>
          </a:prstGeom>
          <a:solidFill>
            <a:srgbClr val="743192"/>
          </a:solidFill>
          <a:ln cap="flat" cmpd="sng" w="12650">
            <a:solidFill>
              <a:srgbClr val="595959"/>
            </a:solidFill>
            <a:prstDash val="solid"/>
            <a:round/>
            <a:headEnd len="sm" w="sm" type="none"/>
            <a:tailEnd len="sm" w="sm" type="none"/>
          </a:ln>
        </p:spPr>
        <p:txBody>
          <a:bodyPr anchorCtr="0" anchor="ctr" bIns="121425" lIns="121425" spcFirstLastPara="1" rIns="121425" wrap="square" tIns="121425">
            <a:noAutofit/>
          </a:bodyPr>
          <a:lstStyle/>
          <a:p>
            <a:pPr indent="0" lvl="0" marL="0" rtl="0" algn="ctr">
              <a:spcBef>
                <a:spcPts val="0"/>
              </a:spcBef>
              <a:spcAft>
                <a:spcPts val="0"/>
              </a:spcAft>
              <a:buNone/>
            </a:pPr>
            <a:r>
              <a:t/>
            </a:r>
            <a:endParaRPr sz="1859"/>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g3a14866209d_5_77"/>
          <p:cNvSpPr txBox="1"/>
          <p:nvPr>
            <p:ph type="title"/>
          </p:nvPr>
        </p:nvSpPr>
        <p:spPr>
          <a:xfrm>
            <a:off x="838200" y="365125"/>
            <a:ext cx="10990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7. Enter and submit other enrollment CRFs</a:t>
            </a:r>
            <a:endParaRPr/>
          </a:p>
        </p:txBody>
      </p:sp>
      <p:sp>
        <p:nvSpPr>
          <p:cNvPr id="547" name="Google Shape;547;g3a14866209d_5_77"/>
          <p:cNvSpPr txBox="1"/>
          <p:nvPr>
            <p:ph idx="1" type="body"/>
          </p:nvPr>
        </p:nvSpPr>
        <p:spPr>
          <a:xfrm>
            <a:off x="847800" y="164567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F501 Rapid EEG</a:t>
            </a:r>
            <a:endParaRPr/>
          </a:p>
          <a:p>
            <a:pPr indent="-228600" lvl="0" marL="228600" rtl="0" algn="l">
              <a:lnSpc>
                <a:spcPct val="90000"/>
              </a:lnSpc>
              <a:spcBef>
                <a:spcPts val="1000"/>
              </a:spcBef>
              <a:spcAft>
                <a:spcPts val="0"/>
              </a:spcAft>
              <a:buClr>
                <a:schemeClr val="dk1"/>
              </a:buClr>
              <a:buSzPts val="2800"/>
              <a:buChar char="•"/>
            </a:pPr>
            <a:r>
              <a:rPr lang="en-US"/>
              <a:t>F502 Study Drug Infusion </a:t>
            </a:r>
            <a:endParaRPr/>
          </a:p>
        </p:txBody>
      </p:sp>
      <p:pic>
        <p:nvPicPr>
          <p:cNvPr id="548" name="Google Shape;548;g3a14866209d_5_77"/>
          <p:cNvPicPr preferRelativeResize="0"/>
          <p:nvPr/>
        </p:nvPicPr>
        <p:blipFill rotWithShape="1">
          <a:blip r:embed="rId3">
            <a:alphaModFix/>
          </a:blip>
          <a:srcRect b="0" l="0" r="0" t="0"/>
          <a:stretch/>
        </p:blipFill>
        <p:spPr>
          <a:xfrm>
            <a:off x="2321525" y="2747050"/>
            <a:ext cx="8145776" cy="3755825"/>
          </a:xfrm>
          <a:prstGeom prst="rect">
            <a:avLst/>
          </a:prstGeom>
          <a:noFill/>
          <a:ln>
            <a:noFill/>
          </a:ln>
        </p:spPr>
      </p:pic>
      <p:pic>
        <p:nvPicPr>
          <p:cNvPr id="549" name="Google Shape;549;g3a14866209d_5_77" title="kesett logo with eeg 3.png"/>
          <p:cNvPicPr preferRelativeResize="0"/>
          <p:nvPr/>
        </p:nvPicPr>
        <p:blipFill>
          <a:blip r:embed="rId4">
            <a:alphaModFix/>
          </a:blip>
          <a:stretch>
            <a:fillRect/>
          </a:stretch>
        </p:blipFill>
        <p:spPr>
          <a:xfrm>
            <a:off x="10467296" y="5997034"/>
            <a:ext cx="1600895" cy="754036"/>
          </a:xfrm>
          <a:prstGeom prst="rect">
            <a:avLst/>
          </a:prstGeom>
          <a:noFill/>
          <a:ln>
            <a:noFill/>
          </a:ln>
        </p:spPr>
      </p:pic>
      <p:pic>
        <p:nvPicPr>
          <p:cNvPr id="550" name="Google Shape;550;g3a14866209d_5_77" title="SIREN-Acronym Only.png"/>
          <p:cNvPicPr preferRelativeResize="0"/>
          <p:nvPr/>
        </p:nvPicPr>
        <p:blipFill>
          <a:blip r:embed="rId5">
            <a:alphaModFix/>
          </a:blip>
          <a:stretch>
            <a:fillRect/>
          </a:stretch>
        </p:blipFill>
        <p:spPr>
          <a:xfrm>
            <a:off x="0" y="5826779"/>
            <a:ext cx="1947293" cy="1094534"/>
          </a:xfrm>
          <a:prstGeom prst="rect">
            <a:avLst/>
          </a:prstGeom>
          <a:noFill/>
          <a:ln>
            <a:noFill/>
          </a:ln>
        </p:spPr>
      </p:pic>
      <p:sp>
        <p:nvSpPr>
          <p:cNvPr id="551" name="Google Shape;551;g3a14866209d_5_77"/>
          <p:cNvSpPr/>
          <p:nvPr/>
        </p:nvSpPr>
        <p:spPr>
          <a:xfrm>
            <a:off x="0" y="0"/>
            <a:ext cx="12211200" cy="365100"/>
          </a:xfrm>
          <a:prstGeom prst="rect">
            <a:avLst/>
          </a:prstGeom>
          <a:solidFill>
            <a:srgbClr val="743192"/>
          </a:solidFill>
          <a:ln cap="flat" cmpd="sng" w="12650">
            <a:solidFill>
              <a:srgbClr val="595959"/>
            </a:solidFill>
            <a:prstDash val="solid"/>
            <a:round/>
            <a:headEnd len="sm" w="sm" type="none"/>
            <a:tailEnd len="sm" w="sm" type="none"/>
          </a:ln>
        </p:spPr>
        <p:txBody>
          <a:bodyPr anchorCtr="0" anchor="ctr" bIns="121425" lIns="121425" spcFirstLastPara="1" rIns="121425" wrap="square" tIns="121425">
            <a:noAutofit/>
          </a:bodyPr>
          <a:lstStyle/>
          <a:p>
            <a:pPr indent="0" lvl="0" marL="0" rtl="0" algn="ctr">
              <a:spcBef>
                <a:spcPts val="0"/>
              </a:spcBef>
              <a:spcAft>
                <a:spcPts val="0"/>
              </a:spcAft>
              <a:buNone/>
            </a:pPr>
            <a:r>
              <a:t/>
            </a:r>
            <a:endParaRPr sz="1859"/>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g3a14866209d_5_8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F501 Rapid EEG</a:t>
            </a:r>
            <a:endParaRPr/>
          </a:p>
        </p:txBody>
      </p:sp>
      <p:pic>
        <p:nvPicPr>
          <p:cNvPr id="557" name="Google Shape;557;g3a14866209d_5_86"/>
          <p:cNvPicPr preferRelativeResize="0"/>
          <p:nvPr>
            <p:ph idx="1" type="body"/>
          </p:nvPr>
        </p:nvPicPr>
        <p:blipFill rotWithShape="1">
          <a:blip r:embed="rId3">
            <a:alphaModFix/>
          </a:blip>
          <a:srcRect b="0" l="0" r="0" t="0"/>
          <a:stretch/>
        </p:blipFill>
        <p:spPr>
          <a:xfrm>
            <a:off x="1297475" y="1454725"/>
            <a:ext cx="10209900" cy="5258700"/>
          </a:xfrm>
          <a:prstGeom prst="rect">
            <a:avLst/>
          </a:prstGeom>
          <a:noFill/>
          <a:ln>
            <a:noFill/>
          </a:ln>
        </p:spPr>
      </p:pic>
      <p:sp>
        <p:nvSpPr>
          <p:cNvPr id="558" name="Google Shape;558;g3a14866209d_5_86"/>
          <p:cNvSpPr/>
          <p:nvPr/>
        </p:nvSpPr>
        <p:spPr>
          <a:xfrm>
            <a:off x="0" y="0"/>
            <a:ext cx="12211200" cy="365100"/>
          </a:xfrm>
          <a:prstGeom prst="rect">
            <a:avLst/>
          </a:prstGeom>
          <a:solidFill>
            <a:srgbClr val="743192"/>
          </a:solidFill>
          <a:ln cap="flat" cmpd="sng" w="12650">
            <a:solidFill>
              <a:srgbClr val="595959"/>
            </a:solidFill>
            <a:prstDash val="solid"/>
            <a:round/>
            <a:headEnd len="sm" w="sm" type="none"/>
            <a:tailEnd len="sm" w="sm" type="none"/>
          </a:ln>
        </p:spPr>
        <p:txBody>
          <a:bodyPr anchorCtr="0" anchor="ctr" bIns="121425" lIns="121425" spcFirstLastPara="1" rIns="121425" wrap="square" tIns="121425">
            <a:noAutofit/>
          </a:bodyPr>
          <a:lstStyle/>
          <a:p>
            <a:pPr indent="0" lvl="0" marL="0" rtl="0" algn="ctr">
              <a:spcBef>
                <a:spcPts val="0"/>
              </a:spcBef>
              <a:spcAft>
                <a:spcPts val="0"/>
              </a:spcAft>
              <a:buNone/>
            </a:pPr>
            <a:r>
              <a:t/>
            </a:r>
            <a:endParaRPr sz="1859"/>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g3a14866209d_5_9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F502 Study Drug Infusion</a:t>
            </a:r>
            <a:endParaRPr/>
          </a:p>
        </p:txBody>
      </p:sp>
      <p:sp>
        <p:nvSpPr>
          <p:cNvPr id="564" name="Google Shape;564;g3a14866209d_5_9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565" name="Google Shape;565;g3a14866209d_5_92"/>
          <p:cNvPicPr preferRelativeResize="0"/>
          <p:nvPr/>
        </p:nvPicPr>
        <p:blipFill rotWithShape="1">
          <a:blip r:embed="rId3">
            <a:alphaModFix/>
          </a:blip>
          <a:srcRect b="0" l="0" r="0" t="0"/>
          <a:stretch/>
        </p:blipFill>
        <p:spPr>
          <a:xfrm>
            <a:off x="1087575" y="1566900"/>
            <a:ext cx="10515601" cy="5111230"/>
          </a:xfrm>
          <a:prstGeom prst="rect">
            <a:avLst/>
          </a:prstGeom>
          <a:noFill/>
          <a:ln>
            <a:noFill/>
          </a:ln>
        </p:spPr>
      </p:pic>
      <p:sp>
        <p:nvSpPr>
          <p:cNvPr id="566" name="Google Shape;566;g3a14866209d_5_92"/>
          <p:cNvSpPr/>
          <p:nvPr/>
        </p:nvSpPr>
        <p:spPr>
          <a:xfrm>
            <a:off x="0" y="0"/>
            <a:ext cx="12211200" cy="365100"/>
          </a:xfrm>
          <a:prstGeom prst="rect">
            <a:avLst/>
          </a:prstGeom>
          <a:solidFill>
            <a:srgbClr val="743192"/>
          </a:solidFill>
          <a:ln cap="flat" cmpd="sng" w="12650">
            <a:solidFill>
              <a:srgbClr val="595959"/>
            </a:solidFill>
            <a:prstDash val="solid"/>
            <a:round/>
            <a:headEnd len="sm" w="sm" type="none"/>
            <a:tailEnd len="sm" w="sm" type="none"/>
          </a:ln>
        </p:spPr>
        <p:txBody>
          <a:bodyPr anchorCtr="0" anchor="ctr" bIns="121425" lIns="121425" spcFirstLastPara="1" rIns="121425" wrap="square" tIns="121425">
            <a:noAutofit/>
          </a:bodyPr>
          <a:lstStyle/>
          <a:p>
            <a:pPr indent="0" lvl="0" marL="0" rtl="0" algn="ctr">
              <a:spcBef>
                <a:spcPts val="0"/>
              </a:spcBef>
              <a:spcAft>
                <a:spcPts val="0"/>
              </a:spcAft>
              <a:buNone/>
            </a:pPr>
            <a:r>
              <a:t/>
            </a:r>
            <a:endParaRPr sz="1859"/>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g3a14866209d_5_9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F502 Study Drug Infusion</a:t>
            </a:r>
            <a:endParaRPr/>
          </a:p>
        </p:txBody>
      </p:sp>
      <p:sp>
        <p:nvSpPr>
          <p:cNvPr id="572" name="Google Shape;572;g3a14866209d_5_9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573" name="Google Shape;573;g3a14866209d_5_99"/>
          <p:cNvPicPr preferRelativeResize="0"/>
          <p:nvPr/>
        </p:nvPicPr>
        <p:blipFill rotWithShape="1">
          <a:blip r:embed="rId3">
            <a:alphaModFix/>
          </a:blip>
          <a:srcRect b="0" l="0" r="0" t="0"/>
          <a:stretch/>
        </p:blipFill>
        <p:spPr>
          <a:xfrm>
            <a:off x="1191500" y="1579850"/>
            <a:ext cx="10162301" cy="5048530"/>
          </a:xfrm>
          <a:prstGeom prst="rect">
            <a:avLst/>
          </a:prstGeom>
          <a:noFill/>
          <a:ln>
            <a:noFill/>
          </a:ln>
        </p:spPr>
      </p:pic>
      <p:sp>
        <p:nvSpPr>
          <p:cNvPr id="574" name="Google Shape;574;g3a14866209d_5_99"/>
          <p:cNvSpPr/>
          <p:nvPr/>
        </p:nvSpPr>
        <p:spPr>
          <a:xfrm>
            <a:off x="0" y="0"/>
            <a:ext cx="12211200" cy="365100"/>
          </a:xfrm>
          <a:prstGeom prst="rect">
            <a:avLst/>
          </a:prstGeom>
          <a:solidFill>
            <a:srgbClr val="743192"/>
          </a:solidFill>
          <a:ln cap="flat" cmpd="sng" w="12650">
            <a:solidFill>
              <a:srgbClr val="595959"/>
            </a:solidFill>
            <a:prstDash val="solid"/>
            <a:round/>
            <a:headEnd len="sm" w="sm" type="none"/>
            <a:tailEnd len="sm" w="sm" type="none"/>
          </a:ln>
        </p:spPr>
        <p:txBody>
          <a:bodyPr anchorCtr="0" anchor="ctr" bIns="121425" lIns="121425" spcFirstLastPara="1" rIns="121425" wrap="square" tIns="121425">
            <a:noAutofit/>
          </a:bodyPr>
          <a:lstStyle/>
          <a:p>
            <a:pPr indent="0" lvl="0" marL="0" rtl="0" algn="ctr">
              <a:spcBef>
                <a:spcPts val="0"/>
              </a:spcBef>
              <a:spcAft>
                <a:spcPts val="0"/>
              </a:spcAft>
              <a:buNone/>
            </a:pPr>
            <a:r>
              <a:t/>
            </a:r>
            <a:endParaRPr sz="1859"/>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g3a14866209d_5_15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WebDCU Questions or Access Issues?</a:t>
            </a:r>
            <a:endParaRPr/>
          </a:p>
        </p:txBody>
      </p:sp>
      <p:sp>
        <p:nvSpPr>
          <p:cNvPr id="580" name="Google Shape;580;g3a14866209d_5_15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en-US"/>
              <a:t>DCC Contacts: </a:t>
            </a:r>
            <a:endParaRPr/>
          </a:p>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0"/>
              </a:spcBef>
              <a:spcAft>
                <a:spcPts val="0"/>
              </a:spcAft>
              <a:buClr>
                <a:schemeClr val="dk1"/>
              </a:buClr>
              <a:buSzPts val="2800"/>
              <a:buNone/>
            </a:pPr>
            <a:r>
              <a:rPr lang="en-US"/>
              <a:t>Riley Luckmann </a:t>
            </a:r>
            <a:endParaRPr/>
          </a:p>
          <a:p>
            <a:pPr indent="-50800" lvl="0" marL="228600" rtl="0" algn="l">
              <a:lnSpc>
                <a:spcPct val="90000"/>
              </a:lnSpc>
              <a:spcBef>
                <a:spcPts val="0"/>
              </a:spcBef>
              <a:spcAft>
                <a:spcPts val="0"/>
              </a:spcAft>
              <a:buClr>
                <a:schemeClr val="dk1"/>
              </a:buClr>
              <a:buSzPts val="2800"/>
              <a:buNone/>
            </a:pPr>
            <a:r>
              <a:rPr lang="en-US" u="sng">
                <a:solidFill>
                  <a:schemeClr val="hlink"/>
                </a:solidFill>
                <a:hlinkClick r:id="rId3"/>
              </a:rPr>
              <a:t>luckmann@musc.edu</a:t>
            </a:r>
            <a:endParaRPr/>
          </a:p>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0"/>
              </a:spcBef>
              <a:spcAft>
                <a:spcPts val="0"/>
              </a:spcAft>
              <a:buClr>
                <a:schemeClr val="dk1"/>
              </a:buClr>
              <a:buSzPts val="2800"/>
              <a:buNone/>
            </a:pPr>
            <a:r>
              <a:rPr lang="en-US"/>
              <a:t>Morgan Davie</a:t>
            </a:r>
            <a:endParaRPr/>
          </a:p>
          <a:p>
            <a:pPr indent="-50800" lvl="0" marL="228600" rtl="0" algn="l">
              <a:lnSpc>
                <a:spcPct val="90000"/>
              </a:lnSpc>
              <a:spcBef>
                <a:spcPts val="0"/>
              </a:spcBef>
              <a:spcAft>
                <a:spcPts val="0"/>
              </a:spcAft>
              <a:buClr>
                <a:schemeClr val="dk1"/>
              </a:buClr>
              <a:buSzPts val="2800"/>
              <a:buNone/>
            </a:pPr>
            <a:r>
              <a:rPr lang="en-US" u="sng">
                <a:solidFill>
                  <a:schemeClr val="hlink"/>
                </a:solidFill>
                <a:hlinkClick r:id="rId4"/>
              </a:rPr>
              <a:t>daviem@musc.edu</a:t>
            </a:r>
            <a:endParaRPr/>
          </a:p>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0"/>
              </a:spcBef>
              <a:spcAft>
                <a:spcPts val="0"/>
              </a:spcAft>
              <a:buClr>
                <a:schemeClr val="dk1"/>
              </a:buClr>
              <a:buSzPts val="2800"/>
              <a:buNone/>
            </a:pPr>
            <a:r>
              <a:rPr lang="en-US"/>
              <a:t>Sara Meyer</a:t>
            </a:r>
            <a:endParaRPr/>
          </a:p>
          <a:p>
            <a:pPr indent="-50800" lvl="0" marL="228600" rtl="0" algn="l">
              <a:lnSpc>
                <a:spcPct val="90000"/>
              </a:lnSpc>
              <a:spcBef>
                <a:spcPts val="0"/>
              </a:spcBef>
              <a:spcAft>
                <a:spcPts val="0"/>
              </a:spcAft>
              <a:buClr>
                <a:schemeClr val="dk1"/>
              </a:buClr>
              <a:buSzPts val="2800"/>
              <a:buNone/>
            </a:pPr>
            <a:r>
              <a:rPr lang="en-US" u="sng">
                <a:solidFill>
                  <a:schemeClr val="hlink"/>
                </a:solidFill>
                <a:hlinkClick r:id="rId5"/>
              </a:rPr>
              <a:t>butlers@musc.edu</a:t>
            </a:r>
            <a:r>
              <a:rPr lang="en-US"/>
              <a:t> </a:t>
            </a:r>
            <a:endParaRPr/>
          </a:p>
        </p:txBody>
      </p:sp>
      <p:sp>
        <p:nvSpPr>
          <p:cNvPr id="581" name="Google Shape;581;g3a14866209d_5_157"/>
          <p:cNvSpPr/>
          <p:nvPr/>
        </p:nvSpPr>
        <p:spPr>
          <a:xfrm>
            <a:off x="0" y="0"/>
            <a:ext cx="12211200" cy="365100"/>
          </a:xfrm>
          <a:prstGeom prst="rect">
            <a:avLst/>
          </a:prstGeom>
          <a:solidFill>
            <a:srgbClr val="743192"/>
          </a:solidFill>
          <a:ln cap="flat" cmpd="sng" w="12650">
            <a:solidFill>
              <a:srgbClr val="595959"/>
            </a:solidFill>
            <a:prstDash val="solid"/>
            <a:round/>
            <a:headEnd len="sm" w="sm" type="none"/>
            <a:tailEnd len="sm" w="sm" type="none"/>
          </a:ln>
        </p:spPr>
        <p:txBody>
          <a:bodyPr anchorCtr="0" anchor="ctr" bIns="121425" lIns="121425" spcFirstLastPara="1" rIns="121425" wrap="square" tIns="121425">
            <a:noAutofit/>
          </a:bodyPr>
          <a:lstStyle/>
          <a:p>
            <a:pPr indent="0" lvl="0" marL="0" rtl="0" algn="ctr">
              <a:spcBef>
                <a:spcPts val="0"/>
              </a:spcBef>
              <a:spcAft>
                <a:spcPts val="0"/>
              </a:spcAft>
              <a:buNone/>
            </a:pPr>
            <a:r>
              <a:t/>
            </a:r>
            <a:endParaRPr sz="1859"/>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5"/>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90000"/>
              </a:lnSpc>
              <a:spcBef>
                <a:spcPts val="0"/>
              </a:spcBef>
              <a:spcAft>
                <a:spcPts val="0"/>
              </a:spcAft>
              <a:buClr>
                <a:schemeClr val="dk1"/>
              </a:buClr>
              <a:buSzPct val="70707"/>
              <a:buFont typeface="Play"/>
              <a:buNone/>
            </a:pPr>
            <a:r>
              <a:rPr lang="en-US">
                <a:latin typeface="Arial"/>
                <a:ea typeface="Arial"/>
                <a:cs typeface="Arial"/>
                <a:sym typeface="Arial"/>
              </a:rPr>
              <a:t>Regulatory Documents</a:t>
            </a:r>
            <a:endParaRPr>
              <a:latin typeface="Arial"/>
              <a:ea typeface="Arial"/>
              <a:cs typeface="Arial"/>
              <a:sym typeface="Arial"/>
            </a:endParaRPr>
          </a:p>
        </p:txBody>
      </p:sp>
      <p:sp>
        <p:nvSpPr>
          <p:cNvPr id="173" name="Google Shape;173;p5"/>
          <p:cNvSpPr/>
          <p:nvPr/>
        </p:nvSpPr>
        <p:spPr>
          <a:xfrm>
            <a:off x="0" y="0"/>
            <a:ext cx="12192000" cy="486800"/>
          </a:xfrm>
          <a:prstGeom prst="rect">
            <a:avLst/>
          </a:prstGeom>
          <a:solidFill>
            <a:srgbClr val="743192"/>
          </a:solidFill>
          <a:ln cap="flat" cmpd="sng" w="12650">
            <a:solidFill>
              <a:srgbClr val="595959"/>
            </a:solidFill>
            <a:prstDash val="solid"/>
            <a:round/>
            <a:headEnd len="sm" w="sm" type="none"/>
            <a:tailEnd len="sm" w="sm" type="none"/>
          </a:ln>
        </p:spPr>
        <p:txBody>
          <a:bodyPr anchorCtr="0" anchor="ctr" bIns="161900" lIns="161900" spcFirstLastPara="1" rIns="161900" wrap="square" tIns="161900">
            <a:noAutofit/>
          </a:bodyPr>
          <a:lstStyle/>
          <a:p>
            <a:pPr indent="0" lvl="0" marL="0" marR="0" rtl="0" algn="ctr">
              <a:spcBef>
                <a:spcPts val="0"/>
              </a:spcBef>
              <a:spcAft>
                <a:spcPts val="0"/>
              </a:spcAft>
              <a:buNone/>
            </a:pPr>
            <a:r>
              <a:t/>
            </a:r>
            <a:endParaRPr b="0" i="0" sz="2479" u="none" cap="none" strike="noStrike">
              <a:solidFill>
                <a:schemeClr val="dk1"/>
              </a:solidFill>
              <a:latin typeface="Arial"/>
              <a:ea typeface="Arial"/>
              <a:cs typeface="Arial"/>
              <a:sym typeface="Arial"/>
            </a:endParaRPr>
          </a:p>
        </p:txBody>
      </p:sp>
      <p:pic>
        <p:nvPicPr>
          <p:cNvPr id="174" name="Google Shape;174;p5" title="SIREN-Acronym Only.png"/>
          <p:cNvPicPr preferRelativeResize="0"/>
          <p:nvPr/>
        </p:nvPicPr>
        <p:blipFill rotWithShape="1">
          <a:blip r:embed="rId3">
            <a:alphaModFix/>
          </a:blip>
          <a:srcRect b="0" l="0" r="0" t="0"/>
          <a:stretch/>
        </p:blipFill>
        <p:spPr>
          <a:xfrm>
            <a:off x="0" y="5675500"/>
            <a:ext cx="2229437" cy="1253133"/>
          </a:xfrm>
          <a:prstGeom prst="rect">
            <a:avLst/>
          </a:prstGeom>
          <a:noFill/>
          <a:ln>
            <a:noFill/>
          </a:ln>
        </p:spPr>
      </p:pic>
      <p:pic>
        <p:nvPicPr>
          <p:cNvPr id="175" name="Google Shape;175;p5" title="kesett logo with eeg 3.png"/>
          <p:cNvPicPr preferRelativeResize="0"/>
          <p:nvPr/>
        </p:nvPicPr>
        <p:blipFill rotWithShape="1">
          <a:blip r:embed="rId4">
            <a:alphaModFix/>
          </a:blip>
          <a:srcRect b="0" l="0" r="0" t="0"/>
          <a:stretch/>
        </p:blipFill>
        <p:spPr>
          <a:xfrm>
            <a:off x="10090132" y="5837900"/>
            <a:ext cx="1970933" cy="928333"/>
          </a:xfrm>
          <a:prstGeom prst="rect">
            <a:avLst/>
          </a:prstGeom>
          <a:noFill/>
          <a:ln>
            <a:noFill/>
          </a:ln>
        </p:spPr>
      </p:pic>
      <p:pic>
        <p:nvPicPr>
          <p:cNvPr id="176" name="Google Shape;176;p5"/>
          <p:cNvPicPr preferRelativeResize="0"/>
          <p:nvPr/>
        </p:nvPicPr>
        <p:blipFill rotWithShape="1">
          <a:blip r:embed="rId5">
            <a:alphaModFix/>
          </a:blip>
          <a:srcRect b="0" l="0" r="13778" t="0"/>
          <a:stretch/>
        </p:blipFill>
        <p:spPr>
          <a:xfrm>
            <a:off x="746708" y="1356967"/>
            <a:ext cx="10512535" cy="43854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6"/>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90000"/>
              </a:lnSpc>
              <a:spcBef>
                <a:spcPts val="0"/>
              </a:spcBef>
              <a:spcAft>
                <a:spcPts val="0"/>
              </a:spcAft>
              <a:buClr>
                <a:schemeClr val="dk1"/>
              </a:buClr>
              <a:buSzPct val="70707"/>
              <a:buFont typeface="Play"/>
              <a:buNone/>
            </a:pPr>
            <a:r>
              <a:rPr lang="en-US">
                <a:latin typeface="Arial"/>
                <a:ea typeface="Arial"/>
                <a:cs typeface="Arial"/>
                <a:sym typeface="Arial"/>
              </a:rPr>
              <a:t>Regulatory Documents</a:t>
            </a:r>
            <a:endParaRPr>
              <a:latin typeface="Arial"/>
              <a:ea typeface="Arial"/>
              <a:cs typeface="Arial"/>
              <a:sym typeface="Arial"/>
            </a:endParaRPr>
          </a:p>
        </p:txBody>
      </p:sp>
      <p:sp>
        <p:nvSpPr>
          <p:cNvPr id="182" name="Google Shape;182;p6"/>
          <p:cNvSpPr txBox="1"/>
          <p:nvPr>
            <p:ph idx="1" type="body"/>
          </p:nvPr>
        </p:nvSpPr>
        <p:spPr>
          <a:xfrm>
            <a:off x="2184400" y="1536633"/>
            <a:ext cx="7823200" cy="3798400"/>
          </a:xfrm>
          <a:prstGeom prst="rect">
            <a:avLst/>
          </a:prstGeom>
          <a:noFill/>
          <a:ln>
            <a:noFill/>
          </a:ln>
        </p:spPr>
        <p:txBody>
          <a:bodyPr anchorCtr="0" anchor="t" bIns="121900" lIns="121900" spcFirstLastPara="1" rIns="121900" wrap="square" tIns="121900">
            <a:normAutofit/>
          </a:bodyPr>
          <a:lstStyle/>
          <a:p>
            <a:pPr indent="0" lvl="0" marL="0" rtl="0" algn="l">
              <a:lnSpc>
                <a:spcPct val="90000"/>
              </a:lnSpc>
              <a:spcBef>
                <a:spcPts val="0"/>
              </a:spcBef>
              <a:spcAft>
                <a:spcPts val="1600"/>
              </a:spcAft>
              <a:buClr>
                <a:schemeClr val="dk1"/>
              </a:buClr>
              <a:buSzPts val="1800"/>
              <a:buNone/>
            </a:pPr>
            <a:r>
              <a:t/>
            </a:r>
            <a:endParaRPr/>
          </a:p>
        </p:txBody>
      </p:sp>
      <p:sp>
        <p:nvSpPr>
          <p:cNvPr id="183" name="Google Shape;183;p6"/>
          <p:cNvSpPr/>
          <p:nvPr/>
        </p:nvSpPr>
        <p:spPr>
          <a:xfrm>
            <a:off x="0" y="0"/>
            <a:ext cx="12192000" cy="486800"/>
          </a:xfrm>
          <a:prstGeom prst="rect">
            <a:avLst/>
          </a:prstGeom>
          <a:solidFill>
            <a:srgbClr val="743192"/>
          </a:solidFill>
          <a:ln cap="flat" cmpd="sng" w="12650">
            <a:solidFill>
              <a:srgbClr val="595959"/>
            </a:solidFill>
            <a:prstDash val="solid"/>
            <a:round/>
            <a:headEnd len="sm" w="sm" type="none"/>
            <a:tailEnd len="sm" w="sm" type="none"/>
          </a:ln>
        </p:spPr>
        <p:txBody>
          <a:bodyPr anchorCtr="0" anchor="ctr" bIns="161900" lIns="161900" spcFirstLastPara="1" rIns="161900" wrap="square" tIns="161900">
            <a:noAutofit/>
          </a:bodyPr>
          <a:lstStyle/>
          <a:p>
            <a:pPr indent="0" lvl="0" marL="0" marR="0" rtl="0" algn="ctr">
              <a:spcBef>
                <a:spcPts val="0"/>
              </a:spcBef>
              <a:spcAft>
                <a:spcPts val="0"/>
              </a:spcAft>
              <a:buNone/>
            </a:pPr>
            <a:r>
              <a:t/>
            </a:r>
            <a:endParaRPr b="0" i="0" sz="2479" u="none" cap="none" strike="noStrike">
              <a:solidFill>
                <a:schemeClr val="dk1"/>
              </a:solidFill>
              <a:latin typeface="Arial"/>
              <a:ea typeface="Arial"/>
              <a:cs typeface="Arial"/>
              <a:sym typeface="Arial"/>
            </a:endParaRPr>
          </a:p>
        </p:txBody>
      </p:sp>
      <p:pic>
        <p:nvPicPr>
          <p:cNvPr id="184" name="Google Shape;184;p6" title="SIREN-Acronym Only.png"/>
          <p:cNvPicPr preferRelativeResize="0"/>
          <p:nvPr/>
        </p:nvPicPr>
        <p:blipFill rotWithShape="1">
          <a:blip r:embed="rId3">
            <a:alphaModFix/>
          </a:blip>
          <a:srcRect b="0" l="0" r="0" t="0"/>
          <a:stretch/>
        </p:blipFill>
        <p:spPr>
          <a:xfrm>
            <a:off x="0" y="5675500"/>
            <a:ext cx="2229437" cy="1253133"/>
          </a:xfrm>
          <a:prstGeom prst="rect">
            <a:avLst/>
          </a:prstGeom>
          <a:noFill/>
          <a:ln>
            <a:noFill/>
          </a:ln>
        </p:spPr>
      </p:pic>
      <p:pic>
        <p:nvPicPr>
          <p:cNvPr id="185" name="Google Shape;185;p6" title="kesett logo with eeg 3.png"/>
          <p:cNvPicPr preferRelativeResize="0"/>
          <p:nvPr/>
        </p:nvPicPr>
        <p:blipFill rotWithShape="1">
          <a:blip r:embed="rId4">
            <a:alphaModFix/>
          </a:blip>
          <a:srcRect b="0" l="0" r="0" t="0"/>
          <a:stretch/>
        </p:blipFill>
        <p:spPr>
          <a:xfrm>
            <a:off x="10090132" y="5837900"/>
            <a:ext cx="1970933" cy="928333"/>
          </a:xfrm>
          <a:prstGeom prst="rect">
            <a:avLst/>
          </a:prstGeom>
          <a:noFill/>
          <a:ln>
            <a:noFill/>
          </a:ln>
        </p:spPr>
      </p:pic>
      <p:pic>
        <p:nvPicPr>
          <p:cNvPr id="186" name="Google Shape;186;p6"/>
          <p:cNvPicPr preferRelativeResize="0"/>
          <p:nvPr/>
        </p:nvPicPr>
        <p:blipFill rotWithShape="1">
          <a:blip r:embed="rId5">
            <a:alphaModFix/>
          </a:blip>
          <a:srcRect b="0" l="0" r="0" t="0"/>
          <a:stretch/>
        </p:blipFill>
        <p:spPr>
          <a:xfrm>
            <a:off x="2184400" y="1701800"/>
            <a:ext cx="7823200" cy="3454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7"/>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90000"/>
              </a:lnSpc>
              <a:spcBef>
                <a:spcPts val="0"/>
              </a:spcBef>
              <a:spcAft>
                <a:spcPts val="0"/>
              </a:spcAft>
              <a:buClr>
                <a:schemeClr val="dk1"/>
              </a:buClr>
              <a:buSzPct val="70707"/>
              <a:buFont typeface="Play"/>
              <a:buNone/>
            </a:pPr>
            <a:r>
              <a:rPr lang="en-US">
                <a:latin typeface="Arial"/>
                <a:ea typeface="Arial"/>
                <a:cs typeface="Arial"/>
                <a:sym typeface="Arial"/>
              </a:rPr>
              <a:t>Regulatory Documents</a:t>
            </a:r>
            <a:endParaRPr>
              <a:latin typeface="Arial"/>
              <a:ea typeface="Arial"/>
              <a:cs typeface="Arial"/>
              <a:sym typeface="Arial"/>
            </a:endParaRPr>
          </a:p>
        </p:txBody>
      </p:sp>
      <p:sp>
        <p:nvSpPr>
          <p:cNvPr id="192" name="Google Shape;192;p7"/>
          <p:cNvSpPr/>
          <p:nvPr/>
        </p:nvSpPr>
        <p:spPr>
          <a:xfrm>
            <a:off x="0" y="0"/>
            <a:ext cx="12192000" cy="486800"/>
          </a:xfrm>
          <a:prstGeom prst="rect">
            <a:avLst/>
          </a:prstGeom>
          <a:solidFill>
            <a:srgbClr val="743192"/>
          </a:solidFill>
          <a:ln cap="flat" cmpd="sng" w="12650">
            <a:solidFill>
              <a:srgbClr val="595959"/>
            </a:solidFill>
            <a:prstDash val="solid"/>
            <a:round/>
            <a:headEnd len="sm" w="sm" type="none"/>
            <a:tailEnd len="sm" w="sm" type="none"/>
          </a:ln>
        </p:spPr>
        <p:txBody>
          <a:bodyPr anchorCtr="0" anchor="ctr" bIns="161900" lIns="161900" spcFirstLastPara="1" rIns="161900" wrap="square" tIns="161900">
            <a:noAutofit/>
          </a:bodyPr>
          <a:lstStyle/>
          <a:p>
            <a:pPr indent="0" lvl="0" marL="0" marR="0" rtl="0" algn="ctr">
              <a:spcBef>
                <a:spcPts val="0"/>
              </a:spcBef>
              <a:spcAft>
                <a:spcPts val="0"/>
              </a:spcAft>
              <a:buNone/>
            </a:pPr>
            <a:r>
              <a:t/>
            </a:r>
            <a:endParaRPr b="0" i="0" sz="2479" u="none" cap="none" strike="noStrike">
              <a:solidFill>
                <a:schemeClr val="dk1"/>
              </a:solidFill>
              <a:latin typeface="Arial"/>
              <a:ea typeface="Arial"/>
              <a:cs typeface="Arial"/>
              <a:sym typeface="Arial"/>
            </a:endParaRPr>
          </a:p>
        </p:txBody>
      </p:sp>
      <p:pic>
        <p:nvPicPr>
          <p:cNvPr id="193" name="Google Shape;193;p7" title="SIREN-Acronym Only.png"/>
          <p:cNvPicPr preferRelativeResize="0"/>
          <p:nvPr/>
        </p:nvPicPr>
        <p:blipFill rotWithShape="1">
          <a:blip r:embed="rId3">
            <a:alphaModFix/>
          </a:blip>
          <a:srcRect b="0" l="0" r="0" t="0"/>
          <a:stretch/>
        </p:blipFill>
        <p:spPr>
          <a:xfrm>
            <a:off x="0" y="5675500"/>
            <a:ext cx="2229437" cy="1253133"/>
          </a:xfrm>
          <a:prstGeom prst="rect">
            <a:avLst/>
          </a:prstGeom>
          <a:noFill/>
          <a:ln>
            <a:noFill/>
          </a:ln>
        </p:spPr>
      </p:pic>
      <p:pic>
        <p:nvPicPr>
          <p:cNvPr id="194" name="Google Shape;194;p7" title="kesett logo with eeg 3.png"/>
          <p:cNvPicPr preferRelativeResize="0"/>
          <p:nvPr/>
        </p:nvPicPr>
        <p:blipFill rotWithShape="1">
          <a:blip r:embed="rId4">
            <a:alphaModFix/>
          </a:blip>
          <a:srcRect b="0" l="0" r="0" t="0"/>
          <a:stretch/>
        </p:blipFill>
        <p:spPr>
          <a:xfrm>
            <a:off x="10090132" y="5837900"/>
            <a:ext cx="1970933" cy="928333"/>
          </a:xfrm>
          <a:prstGeom prst="rect">
            <a:avLst/>
          </a:prstGeom>
          <a:noFill/>
          <a:ln>
            <a:noFill/>
          </a:ln>
        </p:spPr>
      </p:pic>
      <p:pic>
        <p:nvPicPr>
          <p:cNvPr id="195" name="Google Shape;195;p7"/>
          <p:cNvPicPr preferRelativeResize="0"/>
          <p:nvPr/>
        </p:nvPicPr>
        <p:blipFill rotWithShape="1">
          <a:blip r:embed="rId5">
            <a:alphaModFix/>
          </a:blip>
          <a:srcRect b="0" l="0" r="0" t="0"/>
          <a:stretch/>
        </p:blipFill>
        <p:spPr>
          <a:xfrm>
            <a:off x="857250" y="1356967"/>
            <a:ext cx="9808325" cy="470233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8"/>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90000"/>
              </a:lnSpc>
              <a:spcBef>
                <a:spcPts val="0"/>
              </a:spcBef>
              <a:spcAft>
                <a:spcPts val="0"/>
              </a:spcAft>
              <a:buClr>
                <a:schemeClr val="dk1"/>
              </a:buClr>
              <a:buSzPct val="70707"/>
              <a:buFont typeface="Play"/>
              <a:buNone/>
            </a:pPr>
            <a:r>
              <a:rPr lang="en-US">
                <a:latin typeface="Arial"/>
                <a:ea typeface="Arial"/>
                <a:cs typeface="Arial"/>
                <a:sym typeface="Arial"/>
              </a:rPr>
              <a:t>Regulatory Documents</a:t>
            </a:r>
            <a:endParaRPr>
              <a:latin typeface="Arial"/>
              <a:ea typeface="Arial"/>
              <a:cs typeface="Arial"/>
              <a:sym typeface="Arial"/>
            </a:endParaRPr>
          </a:p>
        </p:txBody>
      </p:sp>
      <p:sp>
        <p:nvSpPr>
          <p:cNvPr id="201" name="Google Shape;201;p8"/>
          <p:cNvSpPr/>
          <p:nvPr/>
        </p:nvSpPr>
        <p:spPr>
          <a:xfrm>
            <a:off x="0" y="0"/>
            <a:ext cx="12192000" cy="486800"/>
          </a:xfrm>
          <a:prstGeom prst="rect">
            <a:avLst/>
          </a:prstGeom>
          <a:solidFill>
            <a:srgbClr val="743192"/>
          </a:solidFill>
          <a:ln cap="flat" cmpd="sng" w="12650">
            <a:solidFill>
              <a:srgbClr val="595959"/>
            </a:solidFill>
            <a:prstDash val="solid"/>
            <a:round/>
            <a:headEnd len="sm" w="sm" type="none"/>
            <a:tailEnd len="sm" w="sm" type="none"/>
          </a:ln>
        </p:spPr>
        <p:txBody>
          <a:bodyPr anchorCtr="0" anchor="ctr" bIns="161900" lIns="161900" spcFirstLastPara="1" rIns="161900" wrap="square" tIns="161900">
            <a:noAutofit/>
          </a:bodyPr>
          <a:lstStyle/>
          <a:p>
            <a:pPr indent="0" lvl="0" marL="0" marR="0" rtl="0" algn="ctr">
              <a:spcBef>
                <a:spcPts val="0"/>
              </a:spcBef>
              <a:spcAft>
                <a:spcPts val="0"/>
              </a:spcAft>
              <a:buNone/>
            </a:pPr>
            <a:r>
              <a:t/>
            </a:r>
            <a:endParaRPr b="0" i="0" sz="2479" u="none" cap="none" strike="noStrike">
              <a:solidFill>
                <a:schemeClr val="dk1"/>
              </a:solidFill>
              <a:latin typeface="Arial"/>
              <a:ea typeface="Arial"/>
              <a:cs typeface="Arial"/>
              <a:sym typeface="Arial"/>
            </a:endParaRPr>
          </a:p>
        </p:txBody>
      </p:sp>
      <p:pic>
        <p:nvPicPr>
          <p:cNvPr id="202" name="Google Shape;202;p8" title="SIREN-Acronym Only.png"/>
          <p:cNvPicPr preferRelativeResize="0"/>
          <p:nvPr/>
        </p:nvPicPr>
        <p:blipFill rotWithShape="1">
          <a:blip r:embed="rId3">
            <a:alphaModFix/>
          </a:blip>
          <a:srcRect b="0" l="0" r="0" t="0"/>
          <a:stretch/>
        </p:blipFill>
        <p:spPr>
          <a:xfrm>
            <a:off x="0" y="5675500"/>
            <a:ext cx="2229437" cy="1253133"/>
          </a:xfrm>
          <a:prstGeom prst="rect">
            <a:avLst/>
          </a:prstGeom>
          <a:noFill/>
          <a:ln>
            <a:noFill/>
          </a:ln>
        </p:spPr>
      </p:pic>
      <p:pic>
        <p:nvPicPr>
          <p:cNvPr id="203" name="Google Shape;203;p8" title="kesett logo with eeg 3.png"/>
          <p:cNvPicPr preferRelativeResize="0"/>
          <p:nvPr/>
        </p:nvPicPr>
        <p:blipFill rotWithShape="1">
          <a:blip r:embed="rId4">
            <a:alphaModFix/>
          </a:blip>
          <a:srcRect b="0" l="0" r="0" t="0"/>
          <a:stretch/>
        </p:blipFill>
        <p:spPr>
          <a:xfrm>
            <a:off x="10090132" y="5837900"/>
            <a:ext cx="1970933" cy="928333"/>
          </a:xfrm>
          <a:prstGeom prst="rect">
            <a:avLst/>
          </a:prstGeom>
          <a:noFill/>
          <a:ln>
            <a:noFill/>
          </a:ln>
        </p:spPr>
      </p:pic>
      <p:pic>
        <p:nvPicPr>
          <p:cNvPr id="204" name="Google Shape;204;p8"/>
          <p:cNvPicPr preferRelativeResize="0"/>
          <p:nvPr/>
        </p:nvPicPr>
        <p:blipFill rotWithShape="1">
          <a:blip r:embed="rId5">
            <a:alphaModFix/>
          </a:blip>
          <a:srcRect b="0" l="0" r="0" t="0"/>
          <a:stretch/>
        </p:blipFill>
        <p:spPr>
          <a:xfrm>
            <a:off x="254875" y="2260188"/>
            <a:ext cx="11573298" cy="25120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9"/>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90000"/>
              </a:lnSpc>
              <a:spcBef>
                <a:spcPts val="0"/>
              </a:spcBef>
              <a:spcAft>
                <a:spcPts val="0"/>
              </a:spcAft>
              <a:buClr>
                <a:schemeClr val="dk1"/>
              </a:buClr>
              <a:buSzPct val="70707"/>
              <a:buFont typeface="Play"/>
              <a:buNone/>
            </a:pPr>
            <a:r>
              <a:rPr lang="en-US">
                <a:latin typeface="Arial"/>
                <a:ea typeface="Arial"/>
                <a:cs typeface="Arial"/>
                <a:sym typeface="Arial"/>
              </a:rPr>
              <a:t>EFIC</a:t>
            </a:r>
            <a:endParaRPr>
              <a:latin typeface="Arial"/>
              <a:ea typeface="Arial"/>
              <a:cs typeface="Arial"/>
              <a:sym typeface="Arial"/>
            </a:endParaRPr>
          </a:p>
        </p:txBody>
      </p:sp>
      <p:sp>
        <p:nvSpPr>
          <p:cNvPr id="210" name="Google Shape;210;p9"/>
          <p:cNvSpPr/>
          <p:nvPr/>
        </p:nvSpPr>
        <p:spPr>
          <a:xfrm>
            <a:off x="0" y="0"/>
            <a:ext cx="12192000" cy="486800"/>
          </a:xfrm>
          <a:prstGeom prst="rect">
            <a:avLst/>
          </a:prstGeom>
          <a:solidFill>
            <a:srgbClr val="743192"/>
          </a:solidFill>
          <a:ln cap="flat" cmpd="sng" w="12650">
            <a:solidFill>
              <a:srgbClr val="595959"/>
            </a:solidFill>
            <a:prstDash val="solid"/>
            <a:round/>
            <a:headEnd len="sm" w="sm" type="none"/>
            <a:tailEnd len="sm" w="sm" type="none"/>
          </a:ln>
        </p:spPr>
        <p:txBody>
          <a:bodyPr anchorCtr="0" anchor="ctr" bIns="161900" lIns="161900" spcFirstLastPara="1" rIns="161900" wrap="square" tIns="161900">
            <a:noAutofit/>
          </a:bodyPr>
          <a:lstStyle/>
          <a:p>
            <a:pPr indent="0" lvl="0" marL="0" marR="0" rtl="0" algn="ctr">
              <a:spcBef>
                <a:spcPts val="0"/>
              </a:spcBef>
              <a:spcAft>
                <a:spcPts val="0"/>
              </a:spcAft>
              <a:buNone/>
            </a:pPr>
            <a:r>
              <a:t/>
            </a:r>
            <a:endParaRPr b="0" i="0" sz="2479" u="none" cap="none" strike="noStrike">
              <a:solidFill>
                <a:schemeClr val="dk1"/>
              </a:solidFill>
              <a:latin typeface="Arial"/>
              <a:ea typeface="Arial"/>
              <a:cs typeface="Arial"/>
              <a:sym typeface="Arial"/>
            </a:endParaRPr>
          </a:p>
        </p:txBody>
      </p:sp>
      <p:pic>
        <p:nvPicPr>
          <p:cNvPr id="211" name="Google Shape;211;p9" title="SIREN-Acronym Only.png"/>
          <p:cNvPicPr preferRelativeResize="0"/>
          <p:nvPr/>
        </p:nvPicPr>
        <p:blipFill rotWithShape="1">
          <a:blip r:embed="rId3">
            <a:alphaModFix/>
          </a:blip>
          <a:srcRect b="0" l="0" r="0" t="0"/>
          <a:stretch/>
        </p:blipFill>
        <p:spPr>
          <a:xfrm>
            <a:off x="0" y="5675500"/>
            <a:ext cx="2229437" cy="1253133"/>
          </a:xfrm>
          <a:prstGeom prst="rect">
            <a:avLst/>
          </a:prstGeom>
          <a:noFill/>
          <a:ln>
            <a:noFill/>
          </a:ln>
        </p:spPr>
      </p:pic>
      <p:pic>
        <p:nvPicPr>
          <p:cNvPr id="212" name="Google Shape;212;p9" title="kesett logo with eeg 3.png"/>
          <p:cNvPicPr preferRelativeResize="0"/>
          <p:nvPr/>
        </p:nvPicPr>
        <p:blipFill rotWithShape="1">
          <a:blip r:embed="rId4">
            <a:alphaModFix/>
          </a:blip>
          <a:srcRect b="0" l="0" r="0" t="0"/>
          <a:stretch/>
        </p:blipFill>
        <p:spPr>
          <a:xfrm>
            <a:off x="10090132" y="5837900"/>
            <a:ext cx="1970933" cy="928333"/>
          </a:xfrm>
          <a:prstGeom prst="rect">
            <a:avLst/>
          </a:prstGeom>
          <a:noFill/>
          <a:ln>
            <a:noFill/>
          </a:ln>
        </p:spPr>
      </p:pic>
      <p:pic>
        <p:nvPicPr>
          <p:cNvPr id="213" name="Google Shape;213;p9"/>
          <p:cNvPicPr preferRelativeResize="0"/>
          <p:nvPr/>
        </p:nvPicPr>
        <p:blipFill rotWithShape="1">
          <a:blip r:embed="rId5">
            <a:alphaModFix/>
          </a:blip>
          <a:srcRect b="0" l="0" r="0" t="0"/>
          <a:stretch/>
        </p:blipFill>
        <p:spPr>
          <a:xfrm>
            <a:off x="630463" y="1428200"/>
            <a:ext cx="10931077" cy="4338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Violet">
      <a:dk1>
        <a:srgbClr val="000000"/>
      </a:dk1>
      <a:lt1>
        <a:srgbClr val="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2025-11-06T21:33:02Z</dcterms:created>
  <dc:creator>Cervantes, Vincent</dc:creator>
</cp:coreProperties>
</file>