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0" r:id="rId1"/>
  </p:sldMasterIdLst>
  <p:notesMasterIdLst>
    <p:notesMasterId r:id="rId44"/>
  </p:notesMasterIdLst>
  <p:sldIdLst>
    <p:sldId id="317" r:id="rId2"/>
    <p:sldId id="342" r:id="rId3"/>
    <p:sldId id="283" r:id="rId4"/>
    <p:sldId id="330" r:id="rId5"/>
    <p:sldId id="349" r:id="rId6"/>
    <p:sldId id="350" r:id="rId7"/>
    <p:sldId id="371" r:id="rId8"/>
    <p:sldId id="351" r:id="rId9"/>
    <p:sldId id="339" r:id="rId10"/>
    <p:sldId id="340" r:id="rId11"/>
    <p:sldId id="326" r:id="rId12"/>
    <p:sldId id="327" r:id="rId13"/>
    <p:sldId id="352" r:id="rId14"/>
    <p:sldId id="338" r:id="rId15"/>
    <p:sldId id="318" r:id="rId16"/>
    <p:sldId id="319" r:id="rId17"/>
    <p:sldId id="331" r:id="rId18"/>
    <p:sldId id="281" r:id="rId19"/>
    <p:sldId id="366" r:id="rId20"/>
    <p:sldId id="367" r:id="rId21"/>
    <p:sldId id="368" r:id="rId22"/>
    <p:sldId id="321" r:id="rId23"/>
    <p:sldId id="369" r:id="rId24"/>
    <p:sldId id="370" r:id="rId25"/>
    <p:sldId id="322" r:id="rId26"/>
    <p:sldId id="347" r:id="rId27"/>
    <p:sldId id="323" r:id="rId28"/>
    <p:sldId id="313" r:id="rId29"/>
    <p:sldId id="344" r:id="rId30"/>
    <p:sldId id="336" r:id="rId31"/>
    <p:sldId id="353" r:id="rId32"/>
    <p:sldId id="360" r:id="rId33"/>
    <p:sldId id="372" r:id="rId34"/>
    <p:sldId id="354" r:id="rId35"/>
    <p:sldId id="355" r:id="rId36"/>
    <p:sldId id="346" r:id="rId37"/>
    <p:sldId id="357" r:id="rId38"/>
    <p:sldId id="358" r:id="rId39"/>
    <p:sldId id="359" r:id="rId40"/>
    <p:sldId id="363" r:id="rId41"/>
    <p:sldId id="373" r:id="rId42"/>
    <p:sldId id="329" r:id="rId43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C39F655-1319-41C1-9F2B-3FCE7EA66AB7}" name="Tidswell, Mark A." initials="MT" userId="S::mtidsw01@tufts.edu::2d2a044d-93b3-4b63-9f9d-7493741ea5b6" providerId="AD"/>
  <p188:author id="{3E10DB9C-2448-5122-D5E4-CD54D81DC0E0}" name="Riley Luckmann" initials="RL" userId="fcCPuAqltAJ/XYvVoa5S8iY/CaPQp4W2v0FP4rWRVCQ=" providerId="None"/>
  <p188:author id="{B76DC3E0-DA90-7255-EBD3-1459BA625775}" name="Mark Tidswell" initials="MT" userId="deSDxo94kBBEziHFaBh70VZ/o7+g5QN7YUkvnd/j6x4=" providerId="None"/>
  <p188:author id="{149988E9-7A17-3868-F6CB-677214E096F4}" name="Valerie Mauldin" initials="VM" userId="tv1oiffpx/tngR9qkUrc926uKHRCrZsrzcYPCWY8WDo=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71A20"/>
    <a:srgbClr val="F1EA6C"/>
    <a:srgbClr val="000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995B33F-6AD0-40C3-A84D-EC5140430BC2}" v="73" dt="2025-10-22T00:38:18.483"/>
    <p1510:client id="{2CACBF06-9669-46B1-BBB9-D3BDCABC892A}" v="169" dt="2025-10-21T15:27:43.095"/>
    <p1510:client id="{5DDDCF94-B042-46DF-A66C-C6884F23B4C5}" v="51" dt="2025-10-21T13:21:37.337"/>
    <p1510:client id="{7C8727B4-D0DF-48B9-8747-115FC21C2FFE}" v="4" dt="2025-10-20T17:49:56.243"/>
    <p1510:client id="{7E4D6AB7-3C8E-453C-8A3B-3E2E9D6D3D04}" v="784" dt="2025-10-20T22:16:43.866"/>
    <p1510:client id="{87FB986E-3F25-4294-B1BF-FC9755E73104}" v="2" dt="2025-10-21T15:47:39.188"/>
    <p1510:client id="{A557AD6D-9B63-409F-88ED-422A575A543C}" v="185" dt="2025-10-20T20:01:02.786"/>
    <p1510:client id="{AB4195A3-195E-4606-8329-B2AB347D6CDD}" v="145" dt="2025-10-22T15:42:49.973"/>
    <p1510:client id="{BC3478CC-AAE4-498F-9251-4368C106B22B}" v="77" dt="2025-10-22T14:09:49.752"/>
    <p1510:client id="{BC5011BF-DD99-4D8E-83C4-40F590C99A25}" v="3" dt="2025-10-21T15:00:53.75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58"/>
  </p:normalViewPr>
  <p:slideViewPr>
    <p:cSldViewPr snapToGrid="0">
      <p:cViewPr varScale="1">
        <p:scale>
          <a:sx n="120" d="100"/>
          <a:sy n="120" d="100"/>
        </p:scale>
        <p:origin x="80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50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microsoft.com/office/2018/10/relationships/authors" Target="author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k Tidswell" userId="deSDxo94kBBEziHFaBh70VZ/o7+g5QN7YUkvnd/j6x4=" providerId="None" clId="Web-{BC3478CC-AAE4-498F-9251-4368C106B22B}"/>
    <pc:docChg chg="modSld">
      <pc:chgData name="Mark Tidswell" userId="deSDxo94kBBEziHFaBh70VZ/o7+g5QN7YUkvnd/j6x4=" providerId="None" clId="Web-{BC3478CC-AAE4-498F-9251-4368C106B22B}" dt="2025-10-22T14:09:49.752" v="75" actId="20577"/>
      <pc:docMkLst>
        <pc:docMk/>
      </pc:docMkLst>
      <pc:sldChg chg="modSp">
        <pc:chgData name="Mark Tidswell" userId="deSDxo94kBBEziHFaBh70VZ/o7+g5QN7YUkvnd/j6x4=" providerId="None" clId="Web-{BC3478CC-AAE4-498F-9251-4368C106B22B}" dt="2025-10-22T14:00:23.215" v="8" actId="20577"/>
        <pc:sldMkLst>
          <pc:docMk/>
          <pc:sldMk cId="1222708742" sldId="360"/>
        </pc:sldMkLst>
        <pc:spChg chg="mod">
          <ac:chgData name="Mark Tidswell" userId="deSDxo94kBBEziHFaBh70VZ/o7+g5QN7YUkvnd/j6x4=" providerId="None" clId="Web-{BC3478CC-AAE4-498F-9251-4368C106B22B}" dt="2025-10-22T14:00:23.215" v="8" actId="20577"/>
          <ac:spMkLst>
            <pc:docMk/>
            <pc:sldMk cId="1222708742" sldId="360"/>
            <ac:spMk id="5" creationId="{F56774D2-3BBE-F206-B0C0-1A04D1328FE5}"/>
          </ac:spMkLst>
        </pc:spChg>
      </pc:sldChg>
      <pc:sldChg chg="modSp">
        <pc:chgData name="Mark Tidswell" userId="deSDxo94kBBEziHFaBh70VZ/o7+g5QN7YUkvnd/j6x4=" providerId="None" clId="Web-{BC3478CC-AAE4-498F-9251-4368C106B22B}" dt="2025-10-22T14:09:49.752" v="75" actId="20577"/>
        <pc:sldMkLst>
          <pc:docMk/>
          <pc:sldMk cId="384718209" sldId="363"/>
        </pc:sldMkLst>
        <pc:spChg chg="mod">
          <ac:chgData name="Mark Tidswell" userId="deSDxo94kBBEziHFaBh70VZ/o7+g5QN7YUkvnd/j6x4=" providerId="None" clId="Web-{BC3478CC-AAE4-498F-9251-4368C106B22B}" dt="2025-10-22T14:09:49.752" v="75" actId="20577"/>
          <ac:spMkLst>
            <pc:docMk/>
            <pc:sldMk cId="384718209" sldId="363"/>
            <ac:spMk id="3" creationId="{D38B237E-08B3-9E77-FB7D-6F9AB1124EDD}"/>
          </ac:spMkLst>
        </pc:spChg>
      </pc:sldChg>
      <pc:sldChg chg="modSp">
        <pc:chgData name="Mark Tidswell" userId="deSDxo94kBBEziHFaBh70VZ/o7+g5QN7YUkvnd/j6x4=" providerId="None" clId="Web-{BC3478CC-AAE4-498F-9251-4368C106B22B}" dt="2025-10-22T13:57:53.033" v="3" actId="1076"/>
        <pc:sldMkLst>
          <pc:docMk/>
          <pc:sldMk cId="4052120012" sldId="366"/>
        </pc:sldMkLst>
        <pc:picChg chg="mod">
          <ac:chgData name="Mark Tidswell" userId="deSDxo94kBBEziHFaBh70VZ/o7+g5QN7YUkvnd/j6x4=" providerId="None" clId="Web-{BC3478CC-AAE4-498F-9251-4368C106B22B}" dt="2025-10-22T13:57:53.033" v="3" actId="1076"/>
          <ac:picMkLst>
            <pc:docMk/>
            <pc:sldMk cId="4052120012" sldId="366"/>
            <ac:picMk id="3074" creationId="{97B8C149-1CA2-2A90-BB7E-9F752F6A900A}"/>
          </ac:picMkLst>
        </pc:picChg>
      </pc:sldChg>
      <pc:sldChg chg="modSp">
        <pc:chgData name="Mark Tidswell" userId="deSDxo94kBBEziHFaBh70VZ/o7+g5QN7YUkvnd/j6x4=" providerId="None" clId="Web-{BC3478CC-AAE4-498F-9251-4368C106B22B}" dt="2025-10-22T13:58:40.893" v="7" actId="1076"/>
        <pc:sldMkLst>
          <pc:docMk/>
          <pc:sldMk cId="3815370531" sldId="368"/>
        </pc:sldMkLst>
        <pc:picChg chg="mod">
          <ac:chgData name="Mark Tidswell" userId="deSDxo94kBBEziHFaBh70VZ/o7+g5QN7YUkvnd/j6x4=" providerId="None" clId="Web-{BC3478CC-AAE4-498F-9251-4368C106B22B}" dt="2025-10-22T13:58:40.893" v="7" actId="1076"/>
          <ac:picMkLst>
            <pc:docMk/>
            <pc:sldMk cId="3815370531" sldId="368"/>
            <ac:picMk id="7170" creationId="{7AFCD6D8-5FF3-8464-72BD-7D90C483A214}"/>
          </ac:picMkLst>
        </pc:picChg>
      </pc:sldChg>
      <pc:sldChg chg="modSp">
        <pc:chgData name="Mark Tidswell" userId="deSDxo94kBBEziHFaBh70VZ/o7+g5QN7YUkvnd/j6x4=" providerId="None" clId="Web-{BC3478CC-AAE4-498F-9251-4368C106B22B}" dt="2025-10-22T14:06:49.639" v="60" actId="20577"/>
        <pc:sldMkLst>
          <pc:docMk/>
          <pc:sldMk cId="2667679162" sldId="372"/>
        </pc:sldMkLst>
        <pc:spChg chg="mod">
          <ac:chgData name="Mark Tidswell" userId="deSDxo94kBBEziHFaBh70VZ/o7+g5QN7YUkvnd/j6x4=" providerId="None" clId="Web-{BC3478CC-AAE4-498F-9251-4368C106B22B}" dt="2025-10-22T14:06:49.639" v="60" actId="20577"/>
          <ac:spMkLst>
            <pc:docMk/>
            <pc:sldMk cId="2667679162" sldId="372"/>
            <ac:spMk id="3" creationId="{28CBD57D-3407-E25C-94CF-EAA58E5F67C3}"/>
          </ac:spMkLst>
        </pc:spChg>
        <pc:spChg chg="mod">
          <ac:chgData name="Mark Tidswell" userId="deSDxo94kBBEziHFaBh70VZ/o7+g5QN7YUkvnd/j6x4=" providerId="None" clId="Web-{BC3478CC-AAE4-498F-9251-4368C106B22B}" dt="2025-10-22T14:04:58.057" v="42" actId="20577"/>
          <ac:spMkLst>
            <pc:docMk/>
            <pc:sldMk cId="2667679162" sldId="372"/>
            <ac:spMk id="4" creationId="{E8329F25-7203-9713-6672-AFB1E29E5494}"/>
          </ac:spMkLst>
        </pc:spChg>
      </pc:sldChg>
    </pc:docChg>
  </pc:docChgLst>
  <pc:docChgLst>
    <pc:chgData name="Henry Wang" userId="ryE+WoQslNJ2hpzp5JTvh7iGhEQ62oDPMezx6K776Hg=" providerId="None" clId="Web-{AB4195A3-195E-4606-8329-B2AB347D6CDD}"/>
    <pc:docChg chg="addSld modSld">
      <pc:chgData name="Henry Wang" userId="ryE+WoQslNJ2hpzp5JTvh7iGhEQ62oDPMezx6K776Hg=" providerId="None" clId="Web-{AB4195A3-195E-4606-8329-B2AB347D6CDD}" dt="2025-10-22T15:42:48.379" v="37" actId="20577"/>
      <pc:docMkLst>
        <pc:docMk/>
      </pc:docMkLst>
      <pc:sldChg chg="modSp">
        <pc:chgData name="Henry Wang" userId="ryE+WoQslNJ2hpzp5JTvh7iGhEQ62oDPMezx6K776Hg=" providerId="None" clId="Web-{AB4195A3-195E-4606-8329-B2AB347D6CDD}" dt="2025-10-22T15:40:34.138" v="4" actId="20577"/>
        <pc:sldMkLst>
          <pc:docMk/>
          <pc:sldMk cId="2066825394" sldId="283"/>
        </pc:sldMkLst>
        <pc:spChg chg="mod">
          <ac:chgData name="Henry Wang" userId="ryE+WoQslNJ2hpzp5JTvh7iGhEQ62oDPMezx6K776Hg=" providerId="None" clId="Web-{AB4195A3-195E-4606-8329-B2AB347D6CDD}" dt="2025-10-22T15:40:30.716" v="2" actId="20577"/>
          <ac:spMkLst>
            <pc:docMk/>
            <pc:sldMk cId="2066825394" sldId="283"/>
            <ac:spMk id="54" creationId="{B516E9F6-EFAF-72B4-7850-CF96267056F1}"/>
          </ac:spMkLst>
        </pc:spChg>
        <pc:spChg chg="mod">
          <ac:chgData name="Henry Wang" userId="ryE+WoQslNJ2hpzp5JTvh7iGhEQ62oDPMezx6K776Hg=" providerId="None" clId="Web-{AB4195A3-195E-4606-8329-B2AB347D6CDD}" dt="2025-10-22T15:40:34.138" v="4" actId="20577"/>
          <ac:spMkLst>
            <pc:docMk/>
            <pc:sldMk cId="2066825394" sldId="283"/>
            <ac:spMk id="55" creationId="{1071A163-649A-F255-14FE-8EAF80CDF7A9}"/>
          </ac:spMkLst>
        </pc:spChg>
      </pc:sldChg>
      <pc:sldChg chg="modSp">
        <pc:chgData name="Henry Wang" userId="ryE+WoQslNJ2hpzp5JTvh7iGhEQ62oDPMezx6K776Hg=" providerId="None" clId="Web-{AB4195A3-195E-4606-8329-B2AB347D6CDD}" dt="2025-10-22T15:40:15.668" v="1" actId="20577"/>
        <pc:sldMkLst>
          <pc:docMk/>
          <pc:sldMk cId="614936246" sldId="317"/>
        </pc:sldMkLst>
        <pc:spChg chg="mod">
          <ac:chgData name="Henry Wang" userId="ryE+WoQslNJ2hpzp5JTvh7iGhEQ62oDPMezx6K776Hg=" providerId="None" clId="Web-{AB4195A3-195E-4606-8329-B2AB347D6CDD}" dt="2025-10-22T15:40:15.668" v="1" actId="20577"/>
          <ac:spMkLst>
            <pc:docMk/>
            <pc:sldMk cId="614936246" sldId="317"/>
            <ac:spMk id="9" creationId="{73560FD4-A134-5A5C-FE2E-EB1C9C8219F7}"/>
          </ac:spMkLst>
        </pc:spChg>
      </pc:sldChg>
      <pc:sldChg chg="modSp">
        <pc:chgData name="Henry Wang" userId="ryE+WoQslNJ2hpzp5JTvh7iGhEQ62oDPMezx6K776Hg=" providerId="None" clId="Web-{AB4195A3-195E-4606-8329-B2AB347D6CDD}" dt="2025-10-22T15:42:03.877" v="11"/>
        <pc:sldMkLst>
          <pc:docMk/>
          <pc:sldMk cId="3025031060" sldId="349"/>
        </pc:sldMkLst>
        <pc:graphicFrameChg chg="modGraphic">
          <ac:chgData name="Henry Wang" userId="ryE+WoQslNJ2hpzp5JTvh7iGhEQ62oDPMezx6K776Hg=" providerId="None" clId="Web-{AB4195A3-195E-4606-8329-B2AB347D6CDD}" dt="2025-10-22T15:42:03.877" v="11"/>
          <ac:graphicFrameMkLst>
            <pc:docMk/>
            <pc:sldMk cId="3025031060" sldId="349"/>
            <ac:graphicFrameMk id="5" creationId="{892F5DDD-23F9-EC37-D63C-0369C3A2078C}"/>
          </ac:graphicFrameMkLst>
        </pc:graphicFrameChg>
      </pc:sldChg>
      <pc:sldChg chg="modSp new">
        <pc:chgData name="Henry Wang" userId="ryE+WoQslNJ2hpzp5JTvh7iGhEQ62oDPMezx6K776Hg=" providerId="None" clId="Web-{AB4195A3-195E-4606-8329-B2AB347D6CDD}" dt="2025-10-22T15:42:48.379" v="37" actId="20577"/>
        <pc:sldMkLst>
          <pc:docMk/>
          <pc:sldMk cId="423486816" sldId="373"/>
        </pc:sldMkLst>
        <pc:spChg chg="mod">
          <ac:chgData name="Henry Wang" userId="ryE+WoQslNJ2hpzp5JTvh7iGhEQ62oDPMezx6K776Hg=" providerId="None" clId="Web-{AB4195A3-195E-4606-8329-B2AB347D6CDD}" dt="2025-10-22T15:42:48.379" v="37" actId="20577"/>
          <ac:spMkLst>
            <pc:docMk/>
            <pc:sldMk cId="423486816" sldId="373"/>
            <ac:spMk id="2" creationId="{DA88D5F2-9B0F-53A2-FE4E-7156A5E24089}"/>
          </ac:spMkLst>
        </pc:spChg>
        <pc:spChg chg="mod">
          <ac:chgData name="Henry Wang" userId="ryE+WoQslNJ2hpzp5JTvh7iGhEQ62oDPMezx6K776Hg=" providerId="None" clId="Web-{AB4195A3-195E-4606-8329-B2AB347D6CDD}" dt="2025-10-22T15:42:45.926" v="36" actId="20577"/>
          <ac:spMkLst>
            <pc:docMk/>
            <pc:sldMk cId="423486816" sldId="373"/>
            <ac:spMk id="3" creationId="{7732AD2F-9A38-423F-14E1-014A03FB2732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8B1CBD-EA4A-244D-AC62-D7EEC0F609B3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6CC078-CD0E-3941-9C0A-65F9F6EBB3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6070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4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pic>
        <p:nvPicPr>
          <p:cNvPr id="15" name="Google Shape;15;p2" title="Logo for website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835795" y="12295"/>
            <a:ext cx="1356200" cy="69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2" title="SIREN-Acronym Only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2300"/>
            <a:ext cx="1496713" cy="852267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2"/>
          <p:cNvSpPr txBox="1">
            <a:spLocks noGrp="1"/>
          </p:cNvSpPr>
          <p:nvPr>
            <p:ph type="sldNum" idx="12"/>
          </p:nvPr>
        </p:nvSpPr>
        <p:spPr>
          <a:xfrm>
            <a:off x="11285711" y="6333189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333">
                <a:solidFill>
                  <a:schemeClr val="lt1"/>
                </a:solidFill>
              </a:defRPr>
            </a:lvl1pPr>
            <a:lvl2pPr lvl="1" algn="r">
              <a:buNone/>
              <a:defRPr sz="1333">
                <a:solidFill>
                  <a:schemeClr val="lt1"/>
                </a:solidFill>
              </a:defRPr>
            </a:lvl2pPr>
            <a:lvl3pPr lvl="2" algn="r">
              <a:buNone/>
              <a:defRPr sz="1333">
                <a:solidFill>
                  <a:schemeClr val="lt1"/>
                </a:solidFill>
              </a:defRPr>
            </a:lvl3pPr>
            <a:lvl4pPr lvl="3" algn="r">
              <a:buNone/>
              <a:defRPr sz="1333">
                <a:solidFill>
                  <a:schemeClr val="lt1"/>
                </a:solidFill>
              </a:defRPr>
            </a:lvl4pPr>
            <a:lvl5pPr lvl="4" algn="r">
              <a:buNone/>
              <a:defRPr sz="1333">
                <a:solidFill>
                  <a:schemeClr val="lt1"/>
                </a:solidFill>
              </a:defRPr>
            </a:lvl5pPr>
            <a:lvl6pPr lvl="5" algn="r">
              <a:buNone/>
              <a:defRPr sz="1333">
                <a:solidFill>
                  <a:schemeClr val="lt1"/>
                </a:solidFill>
              </a:defRPr>
            </a:lvl6pPr>
            <a:lvl7pPr lvl="6" algn="r">
              <a:buNone/>
              <a:defRPr sz="1333">
                <a:solidFill>
                  <a:schemeClr val="lt1"/>
                </a:solidFill>
              </a:defRPr>
            </a:lvl7pPr>
            <a:lvl8pPr lvl="7" algn="r">
              <a:buNone/>
              <a:defRPr sz="1333">
                <a:solidFill>
                  <a:schemeClr val="lt1"/>
                </a:solidFill>
              </a:defRPr>
            </a:lvl8pPr>
            <a:lvl9pPr lvl="8" algn="r">
              <a:buNone/>
              <a:defRPr sz="1333">
                <a:solidFill>
                  <a:schemeClr val="lt1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5382753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6502" y="217481"/>
            <a:ext cx="10515600" cy="1053478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502" y="1388694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502" y="2289520"/>
            <a:ext cx="5157787" cy="368458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8914" y="1388694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8914" y="2289520"/>
            <a:ext cx="5183188" cy="368458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463511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11285711" y="6333189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6199708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415600" y="280415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415600" y="1216479"/>
            <a:ext cx="11360800" cy="48753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  <a:defRPr sz="28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4" name="Google Shape;24;p4"/>
          <p:cNvSpPr txBox="1">
            <a:spLocks noGrp="1"/>
          </p:cNvSpPr>
          <p:nvPr>
            <p:ph type="sldNum" idx="12"/>
          </p:nvPr>
        </p:nvSpPr>
        <p:spPr>
          <a:xfrm>
            <a:off x="11285711" y="6333189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05533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 txBox="1">
            <a:spLocks noGrp="1"/>
          </p:cNvSpPr>
          <p:nvPr>
            <p:ph type="title"/>
          </p:nvPr>
        </p:nvSpPr>
        <p:spPr>
          <a:xfrm>
            <a:off x="415600" y="270555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27" name="Google Shape;27;p5"/>
          <p:cNvSpPr txBox="1">
            <a:spLocks noGrp="1"/>
          </p:cNvSpPr>
          <p:nvPr>
            <p:ph type="body" idx="1"/>
          </p:nvPr>
        </p:nvSpPr>
        <p:spPr>
          <a:xfrm>
            <a:off x="415600" y="1216479"/>
            <a:ext cx="5333200" cy="48753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  <a:defRPr sz="2800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8" name="Google Shape;28;p5"/>
          <p:cNvSpPr txBox="1">
            <a:spLocks noGrp="1"/>
          </p:cNvSpPr>
          <p:nvPr>
            <p:ph type="body" idx="2"/>
          </p:nvPr>
        </p:nvSpPr>
        <p:spPr>
          <a:xfrm>
            <a:off x="6172200" y="1216479"/>
            <a:ext cx="5604200" cy="48753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  <a:defRPr sz="2800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9" name="Google Shape;29;p5"/>
          <p:cNvSpPr txBox="1">
            <a:spLocks noGrp="1"/>
          </p:cNvSpPr>
          <p:nvPr>
            <p:ph type="sldNum" idx="12"/>
          </p:nvPr>
        </p:nvSpPr>
        <p:spPr>
          <a:xfrm>
            <a:off x="11285711" y="6333189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8153972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415600" y="299453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sldNum" idx="12"/>
          </p:nvPr>
        </p:nvSpPr>
        <p:spPr>
          <a:xfrm>
            <a:off x="11285711" y="6333189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1627528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>
            <a:spLocks noGrp="1"/>
          </p:cNvSpPr>
          <p:nvPr>
            <p:ph type="sldNum" idx="12"/>
          </p:nvPr>
        </p:nvSpPr>
        <p:spPr>
          <a:xfrm>
            <a:off x="11285711" y="6333189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9742069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624278"/>
            <a:ext cx="10515600" cy="2852737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7237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752913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320" y="274961"/>
            <a:ext cx="10964637" cy="7636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321" y="1167493"/>
            <a:ext cx="10964636" cy="4917113"/>
          </a:xfrm>
        </p:spPr>
        <p:txBody>
          <a:bodyPr>
            <a:normAutofit/>
          </a:bodyPr>
          <a:lstStyle>
            <a:lvl1pPr marL="457200" indent="-342900">
              <a:buSzPct val="100000"/>
              <a:buFont typeface="Arial" panose="020B0604020202020204" pitchFamily="34" charset="0"/>
              <a:buChar char="•"/>
              <a:defRPr sz="2800"/>
            </a:lvl1pPr>
            <a:lvl2pPr>
              <a:buSzPct val="100000"/>
              <a:defRPr sz="2800"/>
            </a:lvl2pPr>
            <a:lvl3pPr>
              <a:buSzPct val="100000"/>
              <a:defRPr sz="2800"/>
            </a:lvl3pPr>
            <a:lvl4pPr>
              <a:buSzPct val="100000"/>
              <a:defRPr sz="2800"/>
            </a:lvl4pPr>
            <a:lvl5pPr>
              <a:buSzPct val="100000"/>
              <a:defRPr sz="2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127434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707" y="299453"/>
            <a:ext cx="10989907" cy="763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9707" y="1355607"/>
            <a:ext cx="5277628" cy="46520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4664" y="1355607"/>
            <a:ext cx="5277628" cy="46520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221337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0" y="6333200"/>
            <a:ext cx="12192000" cy="524800"/>
          </a:xfrm>
          <a:prstGeom prst="rect">
            <a:avLst/>
          </a:prstGeom>
          <a:solidFill>
            <a:srgbClr val="155880"/>
          </a:solidFill>
          <a:ln w="9525" cap="flat" cmpd="sng">
            <a:solidFill>
              <a:srgbClr val="15588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 sz="1800">
                <a:solidFill>
                  <a:schemeClr val="dk1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9" name="Google Shape;9;p1"/>
          <p:cNvSpPr txBox="1">
            <a:spLocks noGrp="1"/>
          </p:cNvSpPr>
          <p:nvPr>
            <p:ph type="sldNum" idx="12"/>
          </p:nvPr>
        </p:nvSpPr>
        <p:spPr>
          <a:xfrm>
            <a:off x="11285711" y="6333189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333">
                <a:solidFill>
                  <a:schemeClr val="lt1"/>
                </a:solidFill>
              </a:defRPr>
            </a:lvl1pPr>
            <a:lvl2pPr lvl="1" algn="r">
              <a:buNone/>
              <a:defRPr sz="1333">
                <a:solidFill>
                  <a:schemeClr val="lt1"/>
                </a:solidFill>
              </a:defRPr>
            </a:lvl2pPr>
            <a:lvl3pPr lvl="2" algn="r">
              <a:buNone/>
              <a:defRPr sz="1333">
                <a:solidFill>
                  <a:schemeClr val="lt1"/>
                </a:solidFill>
              </a:defRPr>
            </a:lvl3pPr>
            <a:lvl4pPr lvl="3" algn="r">
              <a:buNone/>
              <a:defRPr sz="1333">
                <a:solidFill>
                  <a:schemeClr val="lt1"/>
                </a:solidFill>
              </a:defRPr>
            </a:lvl4pPr>
            <a:lvl5pPr lvl="4" algn="r">
              <a:buNone/>
              <a:defRPr sz="1333">
                <a:solidFill>
                  <a:schemeClr val="lt1"/>
                </a:solidFill>
              </a:defRPr>
            </a:lvl5pPr>
            <a:lvl6pPr lvl="5" algn="r">
              <a:buNone/>
              <a:defRPr sz="1333">
                <a:solidFill>
                  <a:schemeClr val="lt1"/>
                </a:solidFill>
              </a:defRPr>
            </a:lvl6pPr>
            <a:lvl7pPr lvl="6" algn="r">
              <a:buNone/>
              <a:defRPr sz="1333">
                <a:solidFill>
                  <a:schemeClr val="lt1"/>
                </a:solidFill>
              </a:defRPr>
            </a:lvl7pPr>
            <a:lvl8pPr lvl="7" algn="r">
              <a:buNone/>
              <a:defRPr sz="1333">
                <a:solidFill>
                  <a:schemeClr val="lt1"/>
                </a:solidFill>
              </a:defRPr>
            </a:lvl8pPr>
            <a:lvl9pPr lvl="8" algn="r">
              <a:buNone/>
              <a:defRPr sz="1333">
                <a:solidFill>
                  <a:schemeClr val="lt1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10" name="Google Shape;10;p1" title="Logo for website.png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0923813" y="5559341"/>
            <a:ext cx="1039997" cy="532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1" title="SIREN-Acronym Only.png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9331334" y="5443725"/>
            <a:ext cx="1496713" cy="8522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991253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81" r:id="rId6"/>
    <p:sldLayoutId id="2147483682" r:id="rId7"/>
    <p:sldLayoutId id="2147483683" r:id="rId8"/>
    <p:sldLayoutId id="2147483684" r:id="rId9"/>
    <p:sldLayoutId id="2147483685" r:id="rId10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1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0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3560FD4-A134-5A5C-FE2E-EB1C9C8219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05409" y="4065699"/>
            <a:ext cx="9804662" cy="1596387"/>
          </a:xfrm>
        </p:spPr>
        <p:txBody>
          <a:bodyPr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2000" dirty="0">
                <a:solidFill>
                  <a:schemeClr val="tx1"/>
                </a:solidFill>
              </a:rPr>
              <a:t>Henry E. Wang, MD; Jarrod Mosier, MD; Mark Tidswell, MD; Lai Wei, PhD; </a:t>
            </a:r>
          </a:p>
          <a:p>
            <a:pPr algn="ctr">
              <a:lnSpc>
                <a:spcPct val="100000"/>
              </a:lnSpc>
            </a:pPr>
            <a:r>
              <a:rPr lang="en-US" sz="2000" dirty="0">
                <a:solidFill>
                  <a:schemeClr val="tx1"/>
                </a:solidFill>
              </a:rPr>
              <a:t>Valerie </a:t>
            </a:r>
            <a:r>
              <a:rPr lang="en-US" sz="2000" dirty="0" err="1">
                <a:solidFill>
                  <a:schemeClr val="tx1"/>
                </a:solidFill>
              </a:rPr>
              <a:t>Durkalski</a:t>
            </a:r>
            <a:r>
              <a:rPr lang="en-US" sz="2000" dirty="0">
                <a:solidFill>
                  <a:schemeClr val="tx1"/>
                </a:solidFill>
              </a:rPr>
              <a:t>-Mauldin, PhD; Elizabeth Munroe, MD; William Meurer, MD</a:t>
            </a:r>
          </a:p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en-US" sz="1800" dirty="0">
                <a:solidFill>
                  <a:schemeClr val="tx1"/>
                </a:solidFill>
              </a:rPr>
              <a:t>The Ohio State University; University of Arizona; Baystate Medical Center; </a:t>
            </a:r>
          </a:p>
          <a:p>
            <a:pPr algn="ctr">
              <a:lnSpc>
                <a:spcPct val="100000"/>
              </a:lnSpc>
            </a:pPr>
            <a:r>
              <a:rPr lang="en-US" sz="1800" dirty="0">
                <a:solidFill>
                  <a:schemeClr val="tx1"/>
                </a:solidFill>
              </a:rPr>
              <a:t>University of Michigan, Medical University of South Carolina; SIREN Network</a:t>
            </a:r>
          </a:p>
        </p:txBody>
      </p:sp>
      <p:pic>
        <p:nvPicPr>
          <p:cNvPr id="11" name="Picture 10" descr="A logo with blue waves&#10;&#10;AI-generated content may be incorrect.">
            <a:extLst>
              <a:ext uri="{FF2B5EF4-FFF2-40B4-BE49-F238E27FC236}">
                <a16:creationId xmlns:a16="http://schemas.microsoft.com/office/drawing/2014/main" id="{6497DCC8-07F9-6CE8-881B-07E257002EC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558" t="33461" r="22519" b="32550"/>
          <a:stretch/>
        </p:blipFill>
        <p:spPr>
          <a:xfrm>
            <a:off x="3972908" y="294775"/>
            <a:ext cx="4774145" cy="300913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67A2AD8-089D-F27A-DD1B-92AFB84C19D3}"/>
              </a:ext>
            </a:extLst>
          </p:cNvPr>
          <p:cNvSpPr txBox="1"/>
          <p:nvPr/>
        </p:nvSpPr>
        <p:spPr>
          <a:xfrm>
            <a:off x="1509889" y="3419368"/>
            <a:ext cx="97001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i="1" u="sng">
                <a:effectLst/>
                <a:latin typeface="Franklin Gothic Book" panose="020B05030201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WIN</a:t>
            </a:r>
            <a:r>
              <a:rPr lang="en-US" sz="1800" i="1">
                <a:effectLst/>
                <a:latin typeface="Franklin Gothic Book" panose="020B05030201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ratio analysis to </a:t>
            </a:r>
            <a:r>
              <a:rPr lang="en-US" sz="1800" i="1" u="sng">
                <a:effectLst/>
                <a:latin typeface="Franklin Gothic Book" panose="020B05030201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D</a:t>
            </a:r>
            <a:r>
              <a:rPr lang="en-US" sz="1800" i="1">
                <a:effectLst/>
                <a:latin typeface="Franklin Gothic Book" panose="020B05030201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etermine a strategy of non-invasive </a:t>
            </a:r>
            <a:r>
              <a:rPr lang="en-US" sz="1800" i="1" u="sng" err="1">
                <a:effectLst/>
                <a:latin typeface="Franklin Gothic Book" panose="020B05030201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SU</a:t>
            </a:r>
            <a:r>
              <a:rPr lang="en-US" sz="1800" i="1" err="1">
                <a:effectLst/>
                <a:latin typeface="Franklin Gothic Book" panose="020B05030201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pport</a:t>
            </a:r>
            <a:r>
              <a:rPr lang="en-US" sz="1800" i="1">
                <a:effectLst/>
                <a:latin typeface="Franklin Gothic Book" panose="020B05030201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1800" i="1">
                <a:effectLst/>
                <a:latin typeface="Franklin Gothic Book" panose="020B05030201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for </a:t>
            </a:r>
            <a:r>
              <a:rPr lang="en-US" sz="1800" i="1" u="sng">
                <a:effectLst/>
                <a:latin typeface="Franklin Gothic Book" panose="020B05030201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R</a:t>
            </a:r>
            <a:r>
              <a:rPr lang="en-US" sz="1800" i="1">
                <a:effectLst/>
                <a:latin typeface="Franklin Gothic Book" panose="020B05030201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espiratory </a:t>
            </a:r>
            <a:r>
              <a:rPr lang="en-US" sz="1800" i="1" u="sng">
                <a:effectLst/>
                <a:latin typeface="Franklin Gothic Book" panose="020B05030201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F</a:t>
            </a:r>
            <a:r>
              <a:rPr lang="en-US" sz="1800" i="1">
                <a:effectLst/>
                <a:latin typeface="Franklin Gothic Book" panose="020B05030201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ailure in the </a:t>
            </a:r>
            <a:r>
              <a:rPr lang="en-US" sz="1800" i="1" u="sng" err="1">
                <a:effectLst/>
                <a:latin typeface="Franklin Gothic Book" panose="020B05030201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E</a:t>
            </a:r>
            <a:r>
              <a:rPr lang="en-US" sz="1800" i="1" err="1">
                <a:effectLst/>
                <a:latin typeface="Franklin Gothic Book" panose="020B05030201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me</a:t>
            </a:r>
            <a:r>
              <a:rPr lang="en-US" sz="1800" i="1" u="sng" err="1">
                <a:effectLst/>
                <a:latin typeface="Franklin Gothic Book" panose="020B05030201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R</a:t>
            </a:r>
            <a:r>
              <a:rPr lang="en-US" sz="1800" i="1" err="1">
                <a:effectLst/>
                <a:latin typeface="Franklin Gothic Book" panose="020B05030201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gency</a:t>
            </a:r>
            <a:r>
              <a:rPr lang="en-US" sz="1800" i="1">
                <a:effectLst/>
                <a:latin typeface="Franklin Gothic Book" panose="020B05030201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Department</a:t>
            </a:r>
            <a:endParaRPr lang="en-US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49362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8D8EF-C180-ADDC-4CA4-384CEA8EC7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Non-Invasive Respiratory Support (NIRS)</a:t>
            </a:r>
          </a:p>
        </p:txBody>
      </p:sp>
      <p:pic>
        <p:nvPicPr>
          <p:cNvPr id="6" name="Content Placeholder 5" descr="Positively Useful: A Brief ED Guide to NIPPV EMRA">
            <a:extLst>
              <a:ext uri="{FF2B5EF4-FFF2-40B4-BE49-F238E27FC236}">
                <a16:creationId xmlns:a16="http://schemas.microsoft.com/office/drawing/2014/main" id="{374B45B1-64C7-B6F5-13D4-EBDECF7F7CDA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532" y="1471285"/>
            <a:ext cx="4329429" cy="3247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40 vs 60 L/min: What's the Difference Between Vapotherm® High Velocity  Therapy and High">
            <a:extLst>
              <a:ext uri="{FF2B5EF4-FFF2-40B4-BE49-F238E27FC236}">
                <a16:creationId xmlns:a16="http://schemas.microsoft.com/office/drawing/2014/main" id="{828862AD-A1D7-07EA-3544-E75B10F3BFA9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672" b="19905"/>
          <a:stretch>
            <a:fillRect/>
          </a:stretch>
        </p:blipFill>
        <p:spPr bwMode="auto">
          <a:xfrm>
            <a:off x="6719486" y="1471285"/>
            <a:ext cx="3338910" cy="3247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935B67E-9615-8602-BBDE-676FF6C3C37E}"/>
              </a:ext>
            </a:extLst>
          </p:cNvPr>
          <p:cNvSpPr txBox="1"/>
          <p:nvPr/>
        </p:nvSpPr>
        <p:spPr>
          <a:xfrm>
            <a:off x="2052531" y="4874329"/>
            <a:ext cx="4329429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+mj-lt"/>
              </a:rPr>
              <a:t>Non-Invasive Positive Pressure Ventilation (NIPPV)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CA761E-9F7B-5025-7F84-F7D14C845D19}"/>
              </a:ext>
            </a:extLst>
          </p:cNvPr>
          <p:cNvSpPr txBox="1"/>
          <p:nvPr/>
        </p:nvSpPr>
        <p:spPr>
          <a:xfrm>
            <a:off x="6719486" y="4874329"/>
            <a:ext cx="333891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+mj-lt"/>
              </a:rPr>
              <a:t>Heated High-Flow Nasal Oxygen (HFNO)</a:t>
            </a:r>
          </a:p>
        </p:txBody>
      </p:sp>
    </p:spTree>
    <p:extLst>
      <p:ext uri="{BB962C8B-B14F-4D97-AF65-F5344CB8AC3E}">
        <p14:creationId xmlns:p14="http://schemas.microsoft.com/office/powerpoint/2010/main" val="6802420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97B04C-6D80-8387-5C4A-38C475B57D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Trade-Offs Between NIPPV and HFNO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848BE61C-5694-7C79-EA40-1CE183C4AE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5505556"/>
              </p:ext>
            </p:extLst>
          </p:nvPr>
        </p:nvGraphicFramePr>
        <p:xfrm>
          <a:off x="813847" y="1535402"/>
          <a:ext cx="10564305" cy="4004134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2207128">
                  <a:extLst>
                    <a:ext uri="{9D8B030D-6E8A-4147-A177-3AD203B41FA5}">
                      <a16:colId xmlns:a16="http://schemas.microsoft.com/office/drawing/2014/main" val="2922302732"/>
                    </a:ext>
                  </a:extLst>
                </a:gridCol>
                <a:gridCol w="4173425">
                  <a:extLst>
                    <a:ext uri="{9D8B030D-6E8A-4147-A177-3AD203B41FA5}">
                      <a16:colId xmlns:a16="http://schemas.microsoft.com/office/drawing/2014/main" val="3195010909"/>
                    </a:ext>
                  </a:extLst>
                </a:gridCol>
                <a:gridCol w="4183752">
                  <a:extLst>
                    <a:ext uri="{9D8B030D-6E8A-4147-A177-3AD203B41FA5}">
                      <a16:colId xmlns:a16="http://schemas.microsoft.com/office/drawing/2014/main" val="2875071143"/>
                    </a:ext>
                  </a:extLst>
                </a:gridCol>
              </a:tblGrid>
              <a:tr h="426684"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2000">
                          <a:effectLst/>
                        </a:rPr>
                        <a:t>Factor</a:t>
                      </a:r>
                      <a:endParaRPr lang="en-US" sz="2000">
                        <a:effectLst/>
                        <a:latin typeface="+mj-lt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2000">
                          <a:effectLst/>
                        </a:rPr>
                        <a:t>NIPPV</a:t>
                      </a:r>
                      <a:endParaRPr lang="en-US" sz="2000">
                        <a:effectLst/>
                        <a:latin typeface="+mj-lt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2000">
                          <a:effectLst/>
                        </a:rPr>
                        <a:t>HFNO</a:t>
                      </a:r>
                      <a:endParaRPr lang="en-US" sz="2000">
                        <a:effectLst/>
                        <a:latin typeface="+mj-lt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93992500"/>
                  </a:ext>
                </a:extLst>
              </a:tr>
              <a:tr h="979077">
                <a:tc>
                  <a:txBody>
                    <a:bodyPr/>
                    <a:lstStyle/>
                    <a:p>
                      <a:pPr marL="0" marR="0" algn="l">
                        <a:buNone/>
                      </a:pPr>
                      <a:r>
                        <a:rPr lang="en-US" sz="2000">
                          <a:effectLst/>
                        </a:rPr>
                        <a:t>Mechanism</a:t>
                      </a:r>
                      <a:endParaRPr lang="en-US" sz="2000">
                        <a:effectLst/>
                        <a:latin typeface="+mj-lt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buNone/>
                      </a:pPr>
                      <a:r>
                        <a:rPr lang="en-US" sz="2000" u="sng">
                          <a:effectLst/>
                        </a:rPr>
                        <a:t>High pressured</a:t>
                      </a:r>
                      <a:r>
                        <a:rPr lang="en-US" sz="2000">
                          <a:effectLst/>
                        </a:rPr>
                        <a:t> oxygen delivered through a tight-fitting face mask</a:t>
                      </a:r>
                      <a:endParaRPr lang="en-US" sz="2000">
                        <a:effectLst/>
                        <a:latin typeface="+mj-lt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buNone/>
                      </a:pPr>
                      <a:r>
                        <a:rPr lang="en-US" sz="2000" u="sng">
                          <a:effectLst/>
                        </a:rPr>
                        <a:t>High flows</a:t>
                      </a:r>
                      <a:r>
                        <a:rPr lang="en-US" sz="2000">
                          <a:effectLst/>
                        </a:rPr>
                        <a:t> of heated and humidified oxygen through special nasal cannula</a:t>
                      </a:r>
                      <a:endParaRPr lang="en-US" sz="2000">
                        <a:effectLst/>
                        <a:latin typeface="+mj-lt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50466386"/>
                  </a:ext>
                </a:extLst>
              </a:tr>
              <a:tr h="1139152">
                <a:tc>
                  <a:txBody>
                    <a:bodyPr/>
                    <a:lstStyle/>
                    <a:p>
                      <a:pPr marL="0" marR="0" algn="l">
                        <a:buNone/>
                      </a:pPr>
                      <a:r>
                        <a:rPr lang="en-US" sz="2000">
                          <a:effectLst/>
                        </a:rPr>
                        <a:t>Pros</a:t>
                      </a:r>
                      <a:endParaRPr lang="en-US" sz="2000">
                        <a:effectLst/>
                        <a:latin typeface="+mj-lt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buNone/>
                      </a:pPr>
                      <a:r>
                        <a:rPr lang="en-US" sz="2000" dirty="0">
                          <a:effectLst/>
                        </a:rPr>
                        <a:t>Familiar to clinicians</a:t>
                      </a:r>
                    </a:p>
                    <a:p>
                      <a:pPr marL="0" marR="0" algn="l">
                        <a:buNone/>
                      </a:pPr>
                      <a:r>
                        <a:rPr lang="en-US" sz="2000" dirty="0">
                          <a:effectLst/>
                        </a:rPr>
                        <a:t>Long history of clinical use</a:t>
                      </a:r>
                      <a:endParaRPr lang="en-US" sz="2000" dirty="0">
                        <a:effectLst/>
                        <a:latin typeface="+mj-lt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buNone/>
                      </a:pPr>
                      <a:r>
                        <a:rPr lang="en-US" sz="2000">
                          <a:effectLst/>
                        </a:rPr>
                        <a:t>Comfortable</a:t>
                      </a:r>
                    </a:p>
                    <a:p>
                      <a:pPr marL="0" marR="0" algn="l">
                        <a:buNone/>
                      </a:pPr>
                      <a:r>
                        <a:rPr lang="en-US" sz="2000">
                          <a:effectLst/>
                        </a:rPr>
                        <a:t>Allows eating and talking</a:t>
                      </a:r>
                    </a:p>
                    <a:p>
                      <a:pPr marL="0" marR="0" algn="l">
                        <a:buNone/>
                      </a:pPr>
                      <a:r>
                        <a:rPr lang="en-US" sz="2000">
                          <a:effectLst/>
                        </a:rPr>
                        <a:t>Less injury to lungs</a:t>
                      </a:r>
                      <a:endParaRPr lang="en-US" sz="2000">
                        <a:effectLst/>
                        <a:latin typeface="+mj-lt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29503360"/>
                  </a:ext>
                </a:extLst>
              </a:tr>
              <a:tr h="1459221">
                <a:tc>
                  <a:txBody>
                    <a:bodyPr/>
                    <a:lstStyle/>
                    <a:p>
                      <a:pPr marL="0" marR="0" algn="l">
                        <a:buNone/>
                      </a:pPr>
                      <a:r>
                        <a:rPr lang="en-US" sz="2000">
                          <a:effectLst/>
                        </a:rPr>
                        <a:t>Cons</a:t>
                      </a:r>
                      <a:endParaRPr lang="en-US" sz="2000">
                        <a:effectLst/>
                        <a:latin typeface="+mj-lt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buNone/>
                      </a:pPr>
                      <a:r>
                        <a:rPr lang="en-US" sz="2000" dirty="0">
                          <a:effectLst/>
                        </a:rPr>
                        <a:t>Mask uncomfortable</a:t>
                      </a:r>
                    </a:p>
                    <a:p>
                      <a:pPr marL="0" marR="0" algn="l">
                        <a:buNone/>
                      </a:pPr>
                      <a:r>
                        <a:rPr lang="en-US" sz="2000" dirty="0">
                          <a:effectLst/>
                        </a:rPr>
                        <a:t>Prevents eating and talking</a:t>
                      </a:r>
                    </a:p>
                    <a:p>
                      <a:pPr marL="0" marR="0" algn="l">
                        <a:buNone/>
                      </a:pPr>
                      <a:r>
                        <a:rPr lang="en-US" sz="2000" dirty="0">
                          <a:effectLst/>
                        </a:rPr>
                        <a:t>May cause patient self-inflicted lung injury (P-SILI)</a:t>
                      </a:r>
                      <a:endParaRPr lang="en-US" sz="2000" dirty="0">
                        <a:effectLst/>
                        <a:latin typeface="+mj-lt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buNone/>
                      </a:pPr>
                      <a:r>
                        <a:rPr lang="en-US" sz="2000" dirty="0">
                          <a:effectLst/>
                        </a:rPr>
                        <a:t>Less familiar to clinicians</a:t>
                      </a:r>
                    </a:p>
                    <a:p>
                      <a:pPr marL="0" marR="0" algn="l">
                        <a:buNone/>
                      </a:pPr>
                      <a:r>
                        <a:rPr lang="en-US" sz="2000" dirty="0">
                          <a:effectLst/>
                        </a:rPr>
                        <a:t>Shorter history of clinical use</a:t>
                      </a:r>
                    </a:p>
                    <a:p>
                      <a:pPr marL="0" marR="0" algn="l">
                        <a:buNone/>
                      </a:pPr>
                      <a:r>
                        <a:rPr lang="en-US" sz="2000" dirty="0">
                          <a:effectLst/>
                        </a:rPr>
                        <a:t>Many ED clinicians do not believe HFNO as effective as NIPPV</a:t>
                      </a:r>
                      <a:endParaRPr lang="en-US" sz="2000" dirty="0">
                        <a:effectLst/>
                        <a:latin typeface="+mj-lt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336458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267650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E3FC4-0DEC-3A67-A8AD-D73FD180F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Limitations of Prior Studies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CF6F8C-AF88-0D89-2B8E-EE234D9EFD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9707" y="1203207"/>
            <a:ext cx="5277628" cy="4652085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/>
              <a:t>Mainly ICU patients</a:t>
            </a:r>
          </a:p>
          <a:p>
            <a:r>
              <a:rPr lang="en-US" sz="2800" dirty="0"/>
              <a:t>Intubation as primary outcome</a:t>
            </a:r>
          </a:p>
          <a:p>
            <a:pPr lvl="1"/>
            <a:r>
              <a:rPr lang="en-US" sz="2400" dirty="0"/>
              <a:t>Limited eval of mortality, vent days, NIRS hours</a:t>
            </a:r>
          </a:p>
          <a:p>
            <a:r>
              <a:rPr lang="en-US" sz="2800" dirty="0"/>
              <a:t>Limited to niche populations</a:t>
            </a:r>
          </a:p>
          <a:p>
            <a:pPr lvl="1"/>
            <a:r>
              <a:rPr lang="en-US" sz="2400" dirty="0"/>
              <a:t>Acute COPD</a:t>
            </a:r>
          </a:p>
          <a:p>
            <a:pPr lvl="1"/>
            <a:r>
              <a:rPr lang="en-US" sz="2400" dirty="0"/>
              <a:t>Hypercapnic respiratory failure</a:t>
            </a:r>
          </a:p>
          <a:p>
            <a:pPr lvl="1"/>
            <a:r>
              <a:rPr lang="en-US" sz="2400" dirty="0"/>
              <a:t>Post-cardiothoracic surgery patients</a:t>
            </a:r>
          </a:p>
          <a:p>
            <a:pPr lvl="1"/>
            <a:r>
              <a:rPr lang="en-US" sz="2400" dirty="0"/>
              <a:t>Immunocompromise</a:t>
            </a:r>
          </a:p>
          <a:p>
            <a:pPr lvl="1"/>
            <a:r>
              <a:rPr lang="en-US" sz="2400" dirty="0"/>
              <a:t>COVID-19</a:t>
            </a:r>
          </a:p>
          <a:p>
            <a:pPr lvl="1"/>
            <a:r>
              <a:rPr lang="en-US" sz="2400" dirty="0"/>
              <a:t>Pre-oxygenation for intubation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BFA6B7-E72E-E9CA-662F-0C4BDC8ABA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4664" y="1203207"/>
            <a:ext cx="5277628" cy="4652085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 sz="2800">
                <a:latin typeface="Franklin Gothic Book"/>
                <a:cs typeface="Arial"/>
              </a:rPr>
              <a:t>FLORALI Trial</a:t>
            </a:r>
            <a:endParaRPr lang="en-US" sz="2800"/>
          </a:p>
          <a:p>
            <a:r>
              <a:rPr lang="en-US" sz="2800">
                <a:latin typeface="Franklin Gothic Book"/>
                <a:cs typeface="Arial"/>
              </a:rPr>
              <a:t>RENOVATE Trial</a:t>
            </a:r>
            <a:endParaRPr lang="en-US" sz="2800"/>
          </a:p>
          <a:p>
            <a:r>
              <a:rPr lang="en-US" sz="2800">
                <a:latin typeface="Franklin Gothic Book"/>
                <a:cs typeface="Arial"/>
              </a:rPr>
              <a:t>Doshi Trial</a:t>
            </a: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8935101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8" descr="A logo with blue waves&#10;&#10;AI-generated content may be incorrect.">
            <a:extLst>
              <a:ext uri="{FF2B5EF4-FFF2-40B4-BE49-F238E27FC236}">
                <a16:creationId xmlns:a16="http://schemas.microsoft.com/office/drawing/2014/main" id="{EE9CB348-8C11-EAC5-8244-743EB4C0C13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514" t="33368" r="15803" b="28228"/>
          <a:stretch>
            <a:fillRect/>
          </a:stretch>
        </p:blipFill>
        <p:spPr>
          <a:xfrm>
            <a:off x="3838074" y="1715484"/>
            <a:ext cx="5071396" cy="3204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5563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6F290BD-E688-71C7-4C30-86E24DC08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Objective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468DFF6-F032-FCCA-A4C8-E19138E197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Determine the best approach to non-invasive respiratory support treatment of acute hypoxemic respiratory failure in the Emergency Department</a:t>
            </a:r>
          </a:p>
        </p:txBody>
      </p:sp>
    </p:spTree>
    <p:extLst>
      <p:ext uri="{BB962C8B-B14F-4D97-AF65-F5344CB8AC3E}">
        <p14:creationId xmlns:p14="http://schemas.microsoft.com/office/powerpoint/2010/main" val="34887082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328EBD-998B-F6FF-BF0A-58631B6946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Aims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29A5B3-8D0F-4E55-9961-B6FB24DE5E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u="sng" dirty="0"/>
              <a:t>Aim I</a:t>
            </a:r>
            <a:r>
              <a:rPr lang="en-US" dirty="0"/>
              <a:t>: Compare the effect of ED NIRS strategies (NIPPV vs. HFNO) upon AHRF composite outcome - MAPE (death, ventilator days, NIRS hours) </a:t>
            </a:r>
          </a:p>
          <a:p>
            <a:endParaRPr lang="en-US" u="sng" dirty="0"/>
          </a:p>
          <a:p>
            <a:r>
              <a:rPr lang="en-US" u="sng" dirty="0"/>
              <a:t>Aim II</a:t>
            </a:r>
            <a:r>
              <a:rPr lang="en-US" dirty="0"/>
              <a:t>: Determine the effect of ED NIRS strategies upon secondary outcomes (new or worsening pneumonia/pneumonitis, ARDS, shock) </a:t>
            </a:r>
          </a:p>
        </p:txBody>
      </p:sp>
    </p:spTree>
    <p:extLst>
      <p:ext uri="{BB962C8B-B14F-4D97-AF65-F5344CB8AC3E}">
        <p14:creationId xmlns:p14="http://schemas.microsoft.com/office/powerpoint/2010/main" val="16089015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66069F-F97A-E313-F0B1-D8B7C0D2A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734456-0A2D-C6F1-D59A-D3355A41C6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Two-arm, multicenter randomized superiority trial</a:t>
            </a:r>
            <a:br>
              <a:rPr lang="en-US" dirty="0"/>
            </a:br>
            <a:endParaRPr lang="en-US" dirty="0"/>
          </a:p>
          <a:p>
            <a:r>
              <a:rPr lang="en-US" dirty="0"/>
              <a:t>Maximum sample size of 500 with equal allocation</a:t>
            </a:r>
          </a:p>
          <a:p>
            <a:r>
              <a:rPr lang="en-US" dirty="0"/>
              <a:t>Unblinded with objective outcomes</a:t>
            </a:r>
          </a:p>
          <a:p>
            <a:r>
              <a:rPr lang="en-US" dirty="0"/>
              <a:t>One planned interim analysis for superiority</a:t>
            </a:r>
          </a:p>
          <a:p>
            <a:r>
              <a:rPr lang="en-US" dirty="0"/>
              <a:t>Anticipating completing enrollment in 48mos (~10-11 enrollments per month)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24220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478405C-B879-A9A3-DF32-F1A59966E4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Patients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92C00B-BCCD-FA13-22AD-53468C5B38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800"/>
              <a:t>Inclusion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5A30EB5-CF79-9778-8020-6E2992B6E98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1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/>
              <a:t>Age ≥18 years old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/>
              <a:t>Acute Hypoxemic Respiratory Failure: [Respiratory rate ≥25 breaths/min] AND [Requiring ≥6 liters/min supplemental oxygen to maintain SpO2 &gt;90%]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/>
              <a:t>ED clinician determined need for NIRS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/>
              <a:t>Patient located in ED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/>
              <a:t>&lt;2 hours after identification of AHRF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>
                <a:latin typeface="Franklin Gothic Book"/>
                <a:cs typeface="Arial"/>
              </a:rPr>
              <a:t>&lt;6 hours after ED arrival/triage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dirty="0"/>
          </a:p>
          <a:p>
            <a:endParaRPr lang="en-US" sz="40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1763A22-873B-ACD2-20EA-605123F213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08914" y="141857"/>
            <a:ext cx="5804714" cy="823912"/>
          </a:xfrm>
        </p:spPr>
        <p:txBody>
          <a:bodyPr>
            <a:normAutofit/>
          </a:bodyPr>
          <a:lstStyle/>
          <a:p>
            <a:r>
              <a:rPr lang="en-US" dirty="0"/>
              <a:t>Exclusion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6727D0D-AABD-62BF-892F-80A42DC558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08914" y="1042683"/>
            <a:ext cx="5804714" cy="5074338"/>
          </a:xfrm>
          <a:solidFill>
            <a:schemeClr val="bg1"/>
          </a:solidFill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/>
              <a:t>Need for emergent intubation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/>
              <a:t>Isolated acute exacerbation of advanced chronic obstructive pulmonary disease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/>
              <a:t>Isolated acute decompensation of advanced heart failure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/>
              <a:t>Craniofacial anatomy or features not amenable to NIPPV or HFNO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/>
              <a:t>Hemodynamic instability (vasopressors (norepinephrine &gt;0.2mcg/kg/min, or equivalent)  required to maintain MAP ≥ 65 mmHg)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/>
              <a:t>Cardiac arrest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/>
              <a:t>Respiratory arrest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/>
              <a:t>Tracheostomy (open) or laryngectomy stoma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/>
              <a:t>Pre-existing “do not resuscitate” or “do not intubate” order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/>
              <a:t>Prisoner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/>
              <a:t>Known pregnancy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/>
              <a:t>Previous enrollment in WINDSURFER</a:t>
            </a:r>
          </a:p>
          <a:p>
            <a:pPr>
              <a:lnSpc>
                <a:spcPct val="100000"/>
              </a:lnSpc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1150632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C8E3CC19-A87D-FC69-2C5D-02CCB1E5D8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975" y="348319"/>
            <a:ext cx="6250049" cy="3155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ADD3B78-4EFD-B128-C292-944C8A941D59}"/>
              </a:ext>
            </a:extLst>
          </p:cNvPr>
          <p:cNvSpPr txBox="1"/>
          <p:nvPr/>
        </p:nvSpPr>
        <p:spPr>
          <a:xfrm>
            <a:off x="227503" y="3490099"/>
            <a:ext cx="5655138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lphaLcParenR"/>
            </a:pPr>
            <a:r>
              <a:rPr lang="en-US" dirty="0"/>
              <a:t>Chronic home oxygen therapy.</a:t>
            </a:r>
          </a:p>
          <a:p>
            <a:pPr marL="342900" indent="-342900">
              <a:buFont typeface="+mj-lt"/>
              <a:buAutoNum type="alphaLcParenR"/>
            </a:pPr>
            <a:r>
              <a:rPr lang="en-US" dirty="0"/>
              <a:t>One or more hospital visits for acute exacerbation of COPD in the last 12 months.</a:t>
            </a:r>
          </a:p>
          <a:p>
            <a:pPr marL="342900" indent="-342900">
              <a:buFont typeface="+mj-lt"/>
              <a:buAutoNum type="alphaLcParenR"/>
            </a:pPr>
            <a:r>
              <a:rPr lang="en-US" dirty="0"/>
              <a:t>Home use of non-invasive positive pressure ventilation for respiratory support.</a:t>
            </a:r>
          </a:p>
          <a:p>
            <a:pPr marL="342900" indent="-342900">
              <a:buFont typeface="+mj-lt"/>
              <a:buAutoNum type="alphaLcParenR"/>
            </a:pPr>
            <a:r>
              <a:rPr lang="en-US" dirty="0"/>
              <a:t>Diagnosis of emphysema and treatment or referral for lung volume reduction surgery, endobronchial valves, or lung transplantation. </a:t>
            </a:r>
          </a:p>
          <a:p>
            <a:pPr marL="342900" indent="-342900">
              <a:buFont typeface="+mj-lt"/>
              <a:buAutoNum type="alphaLcParenR"/>
            </a:pPr>
            <a:r>
              <a:rPr lang="en-US" dirty="0"/>
              <a:t>Participation in pulmonary rehabilitation for COPD in the past year.</a:t>
            </a:r>
          </a:p>
          <a:p>
            <a:pPr marL="342900" indent="-342900">
              <a:buFont typeface="+mj-lt"/>
              <a:buAutoNum type="alphaLcParenR"/>
            </a:pPr>
            <a:r>
              <a:rPr lang="en-US" dirty="0"/>
              <a:t>GOLD 3 or 4 classification, or FEV1 less than 50%. 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E6DD5E-FFD2-D527-0417-883F79B459EC}"/>
              </a:ext>
            </a:extLst>
          </p:cNvPr>
          <p:cNvSpPr txBox="1"/>
          <p:nvPr/>
        </p:nvSpPr>
        <p:spPr>
          <a:xfrm>
            <a:off x="6455582" y="3490099"/>
            <a:ext cx="5655138" cy="246221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lphaLcParenR"/>
            </a:pPr>
            <a:r>
              <a:rPr lang="en-US" dirty="0"/>
              <a:t>Medical Record specifies New York Heart Association or American Heart Association Class C or D heart failure, or World Health Organization (if pulmonary hypertension) functional class 3 or 4. </a:t>
            </a:r>
          </a:p>
          <a:p>
            <a:pPr marL="342900" indent="-342900">
              <a:buFont typeface="+mj-lt"/>
              <a:buAutoNum type="alphaLcParenR"/>
            </a:pPr>
            <a:r>
              <a:rPr lang="en-US" dirty="0"/>
              <a:t>Any outpatient therapy for advanced heart failure including</a:t>
            </a:r>
          </a:p>
          <a:p>
            <a:r>
              <a:rPr lang="en-US" dirty="0"/>
              <a:t> i.     Nitrates </a:t>
            </a:r>
            <a:r>
              <a:rPr lang="en-US" u="sng" dirty="0"/>
              <a:t>plus</a:t>
            </a:r>
            <a:r>
              <a:rPr lang="en-US" dirty="0"/>
              <a:t> hydralazine.                            </a:t>
            </a:r>
          </a:p>
          <a:p>
            <a:r>
              <a:rPr lang="en-US" dirty="0"/>
              <a:t> ii.     Entresto, Ivabradine.</a:t>
            </a:r>
          </a:p>
          <a:p>
            <a:r>
              <a:rPr lang="en-US" dirty="0"/>
              <a:t> iii.     Home infusion of Inotropes. </a:t>
            </a:r>
          </a:p>
          <a:p>
            <a:r>
              <a:rPr lang="en-US" dirty="0"/>
              <a:t>iv.     Automated implanted cardiac defibrillator (AICD) or Life Vest.. </a:t>
            </a:r>
          </a:p>
          <a:p>
            <a:r>
              <a:rPr lang="en-US" dirty="0"/>
              <a:t> v.     Mechanical circulatory support device. </a:t>
            </a:r>
          </a:p>
          <a:p>
            <a:r>
              <a:rPr lang="en-US" dirty="0"/>
              <a:t>c) IV or SC Pulmonary artery vasodilators 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7275432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97B8C149-1CA2-2A90-BB7E-9F752F6A90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261" y="117992"/>
            <a:ext cx="3486150" cy="6026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21200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0A7F60A-5D51-422D-D267-D3391D8C07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Grant Support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E27FB1F-66A5-D36B-CCCB-6686328DEA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UG3-HL175260 (CCC) – OSU</a:t>
            </a:r>
          </a:p>
          <a:p>
            <a:r>
              <a:rPr lang="en-US" dirty="0"/>
              <a:t>U24-HL175258 (DCC) – MUSC </a:t>
            </a:r>
          </a:p>
          <a:p>
            <a:endParaRPr lang="en-US" dirty="0"/>
          </a:p>
          <a:p>
            <a:r>
              <a:rPr lang="en-US" dirty="0"/>
              <a:t>Ohio State University (CCC Lead)</a:t>
            </a:r>
          </a:p>
          <a:p>
            <a:r>
              <a:rPr lang="en-US" dirty="0"/>
              <a:t>Medical University of South Carolina (DCC Lead/SIREN DCC)</a:t>
            </a:r>
          </a:p>
          <a:p>
            <a:r>
              <a:rPr lang="en-US" dirty="0"/>
              <a:t>University of Michigan (SIREN CCC)</a:t>
            </a:r>
          </a:p>
          <a:p>
            <a:r>
              <a:rPr lang="en-US" dirty="0"/>
              <a:t>SIREN network</a:t>
            </a:r>
          </a:p>
        </p:txBody>
      </p:sp>
    </p:spTree>
    <p:extLst>
      <p:ext uri="{BB962C8B-B14F-4D97-AF65-F5344CB8AC3E}">
        <p14:creationId xmlns:p14="http://schemas.microsoft.com/office/powerpoint/2010/main" val="1462829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D219EB-9465-79BD-95DC-05B9E98644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E2F25A79-38D9-F8FB-9BC5-01D8D16EE3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35" y="310707"/>
            <a:ext cx="2971800" cy="513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30F27CC8-40DC-841B-2EF6-2087F4C16F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66" r="613" b="12697"/>
          <a:stretch>
            <a:fillRect/>
          </a:stretch>
        </p:blipFill>
        <p:spPr bwMode="auto">
          <a:xfrm>
            <a:off x="6539023" y="645778"/>
            <a:ext cx="4572000" cy="3824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F7FE8EC-27E4-A687-BB78-5D1472EAB99C}"/>
              </a:ext>
            </a:extLst>
          </p:cNvPr>
          <p:cNvSpPr txBox="1"/>
          <p:nvPr/>
        </p:nvSpPr>
        <p:spPr>
          <a:xfrm>
            <a:off x="4253023" y="563525"/>
            <a:ext cx="1195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1. </a:t>
            </a:r>
            <a:r>
              <a:rPr lang="en-US" dirty="0" err="1"/>
              <a:t>AeCOPD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C8558AA-C56B-C89E-4B82-F98AE4644A3F}"/>
              </a:ext>
            </a:extLst>
          </p:cNvPr>
          <p:cNvSpPr txBox="1"/>
          <p:nvPr/>
        </p:nvSpPr>
        <p:spPr>
          <a:xfrm>
            <a:off x="4253023" y="1957827"/>
            <a:ext cx="683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2. No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886A87-2DDC-D6DA-BA56-079422F0DADA}"/>
              </a:ext>
            </a:extLst>
          </p:cNvPr>
          <p:cNvSpPr txBox="1"/>
          <p:nvPr/>
        </p:nvSpPr>
        <p:spPr>
          <a:xfrm>
            <a:off x="4200311" y="3429000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3. Home O2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F175BD9-3266-D32B-EA3C-BFD635E5CABD}"/>
              </a:ext>
            </a:extLst>
          </p:cNvPr>
          <p:cNvSpPr/>
          <p:nvPr/>
        </p:nvSpPr>
        <p:spPr>
          <a:xfrm>
            <a:off x="4206891" y="4469935"/>
            <a:ext cx="1683488" cy="1105786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EXCLUDE</a:t>
            </a:r>
          </a:p>
        </p:txBody>
      </p:sp>
      <p:sp>
        <p:nvSpPr>
          <p:cNvPr id="7" name="Down Arrow 6">
            <a:extLst>
              <a:ext uri="{FF2B5EF4-FFF2-40B4-BE49-F238E27FC236}">
                <a16:creationId xmlns:a16="http://schemas.microsoft.com/office/drawing/2014/main" id="{69ED0A23-60BB-0A4E-203F-0D3710F5B3E8}"/>
              </a:ext>
            </a:extLst>
          </p:cNvPr>
          <p:cNvSpPr/>
          <p:nvPr/>
        </p:nvSpPr>
        <p:spPr>
          <a:xfrm>
            <a:off x="4752753" y="932857"/>
            <a:ext cx="183470" cy="1024970"/>
          </a:xfrm>
          <a:prstGeom prst="downArrow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own Arrow 7">
            <a:extLst>
              <a:ext uri="{FF2B5EF4-FFF2-40B4-BE49-F238E27FC236}">
                <a16:creationId xmlns:a16="http://schemas.microsoft.com/office/drawing/2014/main" id="{F99A9A38-D3F7-6B10-61F9-AB37EAB1BAE3}"/>
              </a:ext>
            </a:extLst>
          </p:cNvPr>
          <p:cNvSpPr/>
          <p:nvPr/>
        </p:nvSpPr>
        <p:spPr>
          <a:xfrm>
            <a:off x="4761555" y="2363622"/>
            <a:ext cx="183470" cy="1024970"/>
          </a:xfrm>
          <a:prstGeom prst="downArrow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own Arrow 8">
            <a:extLst>
              <a:ext uri="{FF2B5EF4-FFF2-40B4-BE49-F238E27FC236}">
                <a16:creationId xmlns:a16="http://schemas.microsoft.com/office/drawing/2014/main" id="{71AA8702-CC59-C9E2-3BAE-8786D1CD3A97}"/>
              </a:ext>
            </a:extLst>
          </p:cNvPr>
          <p:cNvSpPr/>
          <p:nvPr/>
        </p:nvSpPr>
        <p:spPr>
          <a:xfrm>
            <a:off x="4761555" y="3794387"/>
            <a:ext cx="174668" cy="675548"/>
          </a:xfrm>
          <a:prstGeom prst="downArrow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4643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492740-5826-848E-A734-7281C6FCB7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050A99FE-B217-115E-D0A0-6757681C5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35" y="310707"/>
            <a:ext cx="2971800" cy="513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99F54B5-F751-013A-1EDD-878213620A07}"/>
              </a:ext>
            </a:extLst>
          </p:cNvPr>
          <p:cNvSpPr txBox="1"/>
          <p:nvPr/>
        </p:nvSpPr>
        <p:spPr>
          <a:xfrm>
            <a:off x="4253023" y="563525"/>
            <a:ext cx="1195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1. </a:t>
            </a:r>
            <a:r>
              <a:rPr lang="en-US" dirty="0" err="1"/>
              <a:t>AeCOPD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99F21B-2C41-AE53-5BE0-01E704A133A8}"/>
              </a:ext>
            </a:extLst>
          </p:cNvPr>
          <p:cNvSpPr txBox="1"/>
          <p:nvPr/>
        </p:nvSpPr>
        <p:spPr>
          <a:xfrm>
            <a:off x="4253023" y="1957827"/>
            <a:ext cx="713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2. Yes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AA7A04-77D3-161E-3B23-9757C2D369AD}"/>
              </a:ext>
            </a:extLst>
          </p:cNvPr>
          <p:cNvSpPr txBox="1"/>
          <p:nvPr/>
        </p:nvSpPr>
        <p:spPr>
          <a:xfrm>
            <a:off x="4200311" y="3429000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3. Home O2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90374C4-775F-165C-CAEB-429B99FAB1B8}"/>
              </a:ext>
            </a:extLst>
          </p:cNvPr>
          <p:cNvSpPr/>
          <p:nvPr/>
        </p:nvSpPr>
        <p:spPr>
          <a:xfrm>
            <a:off x="4206891" y="4469935"/>
            <a:ext cx="1683488" cy="1105786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INCLUDE</a:t>
            </a:r>
          </a:p>
        </p:txBody>
      </p:sp>
      <p:sp>
        <p:nvSpPr>
          <p:cNvPr id="7" name="Down Arrow 6">
            <a:extLst>
              <a:ext uri="{FF2B5EF4-FFF2-40B4-BE49-F238E27FC236}">
                <a16:creationId xmlns:a16="http://schemas.microsoft.com/office/drawing/2014/main" id="{C54D0724-8722-B44F-13FE-F744199A74FC}"/>
              </a:ext>
            </a:extLst>
          </p:cNvPr>
          <p:cNvSpPr/>
          <p:nvPr/>
        </p:nvSpPr>
        <p:spPr>
          <a:xfrm>
            <a:off x="4752753" y="932857"/>
            <a:ext cx="183470" cy="1024970"/>
          </a:xfrm>
          <a:prstGeom prst="downArrow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own Arrow 7">
            <a:extLst>
              <a:ext uri="{FF2B5EF4-FFF2-40B4-BE49-F238E27FC236}">
                <a16:creationId xmlns:a16="http://schemas.microsoft.com/office/drawing/2014/main" id="{AA0A654F-5F16-C457-7F7A-8390BA129E9C}"/>
              </a:ext>
            </a:extLst>
          </p:cNvPr>
          <p:cNvSpPr/>
          <p:nvPr/>
        </p:nvSpPr>
        <p:spPr>
          <a:xfrm>
            <a:off x="4761555" y="2363622"/>
            <a:ext cx="183470" cy="1024970"/>
          </a:xfrm>
          <a:prstGeom prst="downArrow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own Arrow 8">
            <a:extLst>
              <a:ext uri="{FF2B5EF4-FFF2-40B4-BE49-F238E27FC236}">
                <a16:creationId xmlns:a16="http://schemas.microsoft.com/office/drawing/2014/main" id="{D7D79EE9-7780-141E-1C0E-C0DB16F1E11C}"/>
              </a:ext>
            </a:extLst>
          </p:cNvPr>
          <p:cNvSpPr/>
          <p:nvPr/>
        </p:nvSpPr>
        <p:spPr>
          <a:xfrm>
            <a:off x="4761555" y="3794387"/>
            <a:ext cx="174668" cy="675548"/>
          </a:xfrm>
          <a:prstGeom prst="downArrow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7AFCD6D8-5FF3-8464-72BD-7D90C483A2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103" b="10735"/>
          <a:stretch>
            <a:fillRect/>
          </a:stretch>
        </p:blipFill>
        <p:spPr bwMode="auto">
          <a:xfrm>
            <a:off x="6699273" y="661412"/>
            <a:ext cx="4418622" cy="4430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53705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BA8261-B11C-82E1-CE10-819FE68DE0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Intervention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7AA15B-C734-D2EB-2159-C603A0421C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dirty="0"/>
              <a:t>1) Strategy of NIPPV </a:t>
            </a:r>
          </a:p>
          <a:p>
            <a:pPr marL="0" indent="0">
              <a:buNone/>
            </a:pPr>
            <a:r>
              <a:rPr lang="en-US" dirty="0"/>
              <a:t>2) Strategy of HFNO</a:t>
            </a:r>
          </a:p>
          <a:p>
            <a:pPr marL="0" indent="0">
              <a:buNone/>
            </a:pPr>
            <a:r>
              <a:rPr lang="en-US" dirty="0"/>
              <a:t>				</a:t>
            </a:r>
          </a:p>
          <a:p>
            <a:r>
              <a:rPr lang="en-US" dirty="0"/>
              <a:t>Standard NIPPV/HFNO equipment</a:t>
            </a:r>
          </a:p>
          <a:p>
            <a:r>
              <a:rPr lang="en-US" dirty="0">
                <a:solidFill>
                  <a:srgbClr val="000000"/>
                </a:solidFill>
                <a:latin typeface="Franklin Gothic Book"/>
              </a:rPr>
              <a:t>For at least </a:t>
            </a:r>
            <a:r>
              <a:rPr lang="en-US" dirty="0">
                <a:latin typeface="Franklin Gothic Book"/>
              </a:rPr>
              <a:t>24 hours or until</a:t>
            </a:r>
          </a:p>
          <a:p>
            <a:pPr lvl="1"/>
            <a:r>
              <a:rPr lang="en-US" dirty="0"/>
              <a:t>Death</a:t>
            </a:r>
          </a:p>
          <a:p>
            <a:pPr lvl="1"/>
            <a:r>
              <a:rPr lang="en-US" dirty="0"/>
              <a:t>Intubation</a:t>
            </a:r>
          </a:p>
          <a:p>
            <a:pPr lvl="1"/>
            <a:r>
              <a:rPr lang="en-US" dirty="0"/>
              <a:t>Liberation from NIRS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77143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E2C932-4728-BB0E-E3BE-3FE86CD7B5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Intervention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4342DC-EB55-4D9B-9691-3262E5112A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5940" y="1063256"/>
            <a:ext cx="5541334" cy="4737545"/>
          </a:xfrm>
        </p:spPr>
        <p:txBody>
          <a:bodyPr>
            <a:noAutofit/>
          </a:bodyPr>
          <a:lstStyle/>
          <a:p>
            <a:r>
              <a:rPr lang="en-US" sz="1400" b="1" dirty="0"/>
              <a:t>HFNO initiation</a:t>
            </a:r>
            <a:r>
              <a:rPr lang="en-US" sz="1400" dirty="0"/>
              <a:t>: </a:t>
            </a:r>
          </a:p>
          <a:p>
            <a:pPr lvl="1"/>
            <a:r>
              <a:rPr lang="en-US" sz="1400" dirty="0"/>
              <a:t>The FiO2 at 1.0, </a:t>
            </a:r>
          </a:p>
          <a:p>
            <a:pPr lvl="1"/>
            <a:r>
              <a:rPr lang="en-US" sz="1400" dirty="0"/>
              <a:t>Temperature set to comfort. </a:t>
            </a:r>
          </a:p>
          <a:p>
            <a:pPr lvl="1"/>
            <a:r>
              <a:rPr lang="en-US" sz="1400" dirty="0"/>
              <a:t>Flow rate 40LPM</a:t>
            </a:r>
          </a:p>
          <a:p>
            <a:pPr lvl="1"/>
            <a:r>
              <a:rPr lang="en-US" sz="1400" dirty="0"/>
              <a:t>If the patient does not tolerate 40 LPM initially, the flow can be reduced to 30 LPM. </a:t>
            </a:r>
          </a:p>
          <a:p>
            <a:pPr lvl="1"/>
            <a:r>
              <a:rPr lang="en-US" sz="1400" dirty="0"/>
              <a:t>If the patient is already on temporizing HFNO at randomization, then the initiating flow can be set at their current flow rate. </a:t>
            </a:r>
          </a:p>
          <a:p>
            <a:r>
              <a:rPr lang="en-US" sz="1400" b="1" dirty="0"/>
              <a:t>HFNO titration</a:t>
            </a:r>
            <a:r>
              <a:rPr lang="en-US" sz="1400" dirty="0"/>
              <a:t>: </a:t>
            </a:r>
          </a:p>
          <a:p>
            <a:pPr lvl="1"/>
            <a:r>
              <a:rPr lang="en-US" sz="1400" dirty="0"/>
              <a:t>Increase flow by 10lpm every 5-10 minutes until the maximum flow is achieved for that system (40-70 LPM), such that the maximum flow rate is achieved within 20-30 minutes. </a:t>
            </a:r>
          </a:p>
          <a:p>
            <a:pPr lvl="1"/>
            <a:r>
              <a:rPr lang="en-US" sz="1400" dirty="0"/>
              <a:t>After the flow rate is at maximum for the device, the FiO2 can be weaned to a goal SpO2 &gt;90%, with the goal FiO2 &lt;0.6. </a:t>
            </a:r>
          </a:p>
          <a:p>
            <a:pPr lvl="1"/>
            <a:r>
              <a:rPr lang="en-US" sz="1400" dirty="0"/>
              <a:t>FiO2 should continue to be weaned until a minimum of 0.21 as long as oxygen saturation remains in goal. </a:t>
            </a:r>
          </a:p>
          <a:p>
            <a:pPr lvl="1"/>
            <a:r>
              <a:rPr lang="en-US" sz="1400" dirty="0"/>
              <a:t>If the maximum flow is not tolerated, the flow can be decreased by 5LPM increments until the maximum tolerated flow as long as the respiratory rate is &lt;30 breaths per minute.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FFA606B-8684-FD8F-FFA2-27EBB110CF67}"/>
              </a:ext>
            </a:extLst>
          </p:cNvPr>
          <p:cNvSpPr txBox="1"/>
          <p:nvPr/>
        </p:nvSpPr>
        <p:spPr>
          <a:xfrm>
            <a:off x="5837274" y="713422"/>
            <a:ext cx="5879805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Franklin Gothic Book" panose="020B0503020102020204" pitchFamily="34" charset="0"/>
              </a:rPr>
              <a:t>NIPPV initiation: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Franklin Gothic Book" panose="020B0503020102020204" pitchFamily="34" charset="0"/>
              </a:rPr>
              <a:t>Bilevel Positive Airway Pressure (BIPAP).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Franklin Gothic Book" panose="020B0503020102020204" pitchFamily="34" charset="0"/>
              </a:rPr>
              <a:t>The FiO2 will initially be set at 1.0.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Franklin Gothic Book" panose="020B0503020102020204" pitchFamily="34" charset="0"/>
              </a:rPr>
              <a:t>The end-expiratory positive airway pressure (EPAP) will initially be set at least 5 cm H</a:t>
            </a:r>
            <a:r>
              <a:rPr lang="en-US" sz="1600" baseline="-25000" dirty="0">
                <a:latin typeface="Franklin Gothic Book" panose="020B0503020102020204" pitchFamily="34" charset="0"/>
              </a:rPr>
              <a:t>2</a:t>
            </a:r>
            <a:r>
              <a:rPr lang="en-US" sz="1600" dirty="0">
                <a:latin typeface="Franklin Gothic Book" panose="020B0503020102020204" pitchFamily="34" charset="0"/>
              </a:rPr>
              <a:t>O.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Franklin Gothic Book" panose="020B0503020102020204" pitchFamily="34" charset="0"/>
              </a:rPr>
              <a:t>The inspiratory positive airway pressure (IPAP) will initially be set at least 8 cm H</a:t>
            </a:r>
            <a:r>
              <a:rPr lang="en-US" sz="1600" baseline="-25000" dirty="0">
                <a:latin typeface="Franklin Gothic Book" panose="020B0503020102020204" pitchFamily="34" charset="0"/>
              </a:rPr>
              <a:t>2</a:t>
            </a:r>
            <a:r>
              <a:rPr lang="en-US" sz="1600" dirty="0">
                <a:latin typeface="Franklin Gothic Book" panose="020B0503020102020204" pitchFamily="34" charset="0"/>
              </a:rPr>
              <a:t>O.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Franklin Gothic Book" panose="020B0503020102020204" pitchFamily="34" charset="0"/>
              </a:rPr>
              <a:t>The facemask leak will be adjusted to minimize mask leak.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Franklin Gothic Book" panose="020B0503020102020204" pitchFamily="34" charset="0"/>
              </a:rPr>
              <a:t>NIPPV titration: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Franklin Gothic Book" panose="020B0503020102020204" pitchFamily="34" charset="0"/>
              </a:rPr>
              <a:t>EPAP will be increased by 2-5 cm H20 every 5-10 minutes (maximum total of 15 cm H2O) until FiO2 is &lt;0.6 and SpO2 &gt;90%.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Franklin Gothic Book" panose="020B0503020102020204" pitchFamily="34" charset="0"/>
              </a:rPr>
              <a:t>FiO2 will be weaned to a goal oxygen saturation &gt;90% with the goal FiO2 &lt;0.6. 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Franklin Gothic Book" panose="020B0503020102020204" pitchFamily="34" charset="0"/>
              </a:rPr>
              <a:t>FiO2 should continue to be weaned until a minimum of 0.21 as long as oxygen saturation remains in goal.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Franklin Gothic Book" panose="020B0503020102020204" pitchFamily="34" charset="0"/>
              </a:rPr>
              <a:t>If any EPAP is not tolerated, it can be reduced by 2-5 cmH2O until the maximum tolerated. IPAP will be adjusted by 2-3 cmH2O increments to achieve a respiratory rate &lt;30 but limiting tidal volume to &lt;9.5ml/kg (predicted body weight). </a:t>
            </a:r>
          </a:p>
          <a:p>
            <a:br>
              <a:rPr lang="en-US" sz="1600" dirty="0">
                <a:latin typeface="Franklin Gothic Book" panose="020B0503020102020204" pitchFamily="34" charset="0"/>
              </a:rPr>
            </a:br>
            <a:endParaRPr lang="en-US" sz="1600" dirty="0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50161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7D5FA7-D55E-B29D-398B-ED6C9D1224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Guidelines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C97818-8D38-D599-7752-404DA0BD63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When to start weaning</a:t>
            </a:r>
          </a:p>
          <a:p>
            <a:r>
              <a:rPr lang="en-US" dirty="0"/>
              <a:t>How to wean (to avoid biasing)</a:t>
            </a:r>
          </a:p>
          <a:p>
            <a:r>
              <a:rPr lang="en-US" dirty="0"/>
              <a:t>Indications for intubation</a:t>
            </a:r>
          </a:p>
          <a:p>
            <a:r>
              <a:rPr lang="en-US" dirty="0"/>
              <a:t>Indications for liberation</a:t>
            </a:r>
          </a:p>
        </p:txBody>
      </p:sp>
    </p:spTree>
    <p:extLst>
      <p:ext uri="{BB962C8B-B14F-4D97-AF65-F5344CB8AC3E}">
        <p14:creationId xmlns:p14="http://schemas.microsoft.com/office/powerpoint/2010/main" val="36171034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71138A-51E0-8C8F-F85E-75C1F2B1A0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Outcomes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D281C0-0C2A-CF33-E603-07BCDE0CF9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Composite: 									</a:t>
            </a:r>
          </a:p>
          <a:p>
            <a:r>
              <a:rPr lang="en-US" b="1" u="sng" dirty="0"/>
              <a:t>Major Adverse Pulmonary Events (MAPE)</a:t>
            </a:r>
          </a:p>
          <a:p>
            <a:pPr lvl="1"/>
            <a:r>
              <a:rPr lang="en-US" dirty="0"/>
              <a:t>Death (to 28 days)</a:t>
            </a:r>
          </a:p>
          <a:p>
            <a:pPr lvl="1"/>
            <a:r>
              <a:rPr lang="en-US" dirty="0"/>
              <a:t>Ventilator Days (to 28 days)</a:t>
            </a:r>
          </a:p>
          <a:p>
            <a:pPr lvl="1"/>
            <a:r>
              <a:rPr lang="en-US" dirty="0"/>
              <a:t>NIRS hours (to 24 hours)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76940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AFFA19-AC09-F0AD-8D47-CE99DA5CC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Why Not Intubation?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3FE7C2-584D-AF28-D093-1787FE934E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321" y="1167493"/>
            <a:ext cx="7443543" cy="491711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Subjective, variable</a:t>
            </a:r>
          </a:p>
          <a:p>
            <a:r>
              <a:rPr lang="en-US" dirty="0"/>
              <a:t>Fails to capture other important dimensions of recovery</a:t>
            </a:r>
          </a:p>
          <a:p>
            <a:r>
              <a:rPr lang="en-US" dirty="0">
                <a:latin typeface="Franklin Gothic Book"/>
                <a:cs typeface="Arial"/>
              </a:rPr>
              <a:t>In win ratio, intubation accounted for by ventilator days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F9D0CAD-FAFB-BDB5-8635-C0EDE09EA576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rcRect b="27111"/>
          <a:stretch/>
        </p:blipFill>
        <p:spPr>
          <a:xfrm>
            <a:off x="8402638" y="384175"/>
            <a:ext cx="3789362" cy="51006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E3019D2-B4A8-D254-A938-7AA22DEF705D}"/>
              </a:ext>
            </a:extLst>
          </p:cNvPr>
          <p:cNvSpPr txBox="1"/>
          <p:nvPr/>
        </p:nvSpPr>
        <p:spPr>
          <a:xfrm>
            <a:off x="426339" y="5715274"/>
            <a:ext cx="30121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>
                <a:latin typeface="Franklin Gothic Book" panose="020B0503020102020204" pitchFamily="34" charset="0"/>
              </a:rPr>
              <a:t>Yarnell, AJRCCM 2023</a:t>
            </a:r>
          </a:p>
        </p:txBody>
      </p:sp>
    </p:spTree>
    <p:extLst>
      <p:ext uri="{BB962C8B-B14F-4D97-AF65-F5344CB8AC3E}">
        <p14:creationId xmlns:p14="http://schemas.microsoft.com/office/powerpoint/2010/main" val="34681434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8A1780-6F0B-57F7-3C4E-A06368B8DA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Win Ratio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41B696-77A3-04C3-C7B2-F9625F07E8E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400"/>
              <a:t>Pairwise comparison of all subjects in the trial</a:t>
            </a:r>
          </a:p>
          <a:p>
            <a:r>
              <a:rPr lang="en-US" sz="2400"/>
              <a:t>“Wins” tallied for each comparison</a:t>
            </a:r>
          </a:p>
          <a:p>
            <a:pPr lvl="1"/>
            <a:r>
              <a:rPr lang="en-US" sz="2000"/>
              <a:t>Comparisons in hierarchical fashion</a:t>
            </a:r>
          </a:p>
          <a:p>
            <a:pPr lvl="1"/>
            <a:r>
              <a:rPr lang="en-US" sz="2000"/>
              <a:t>Ties escalated to next variable for tie breaking</a:t>
            </a:r>
          </a:p>
          <a:p>
            <a:r>
              <a:rPr lang="en-US" sz="2400"/>
              <a:t>Overall effect determined by bootstrapping</a:t>
            </a:r>
          </a:p>
          <a:p>
            <a:r>
              <a:rPr lang="en-US" sz="2400"/>
              <a:t>Result expressed as “Win Ratio” and 95% CI</a:t>
            </a:r>
          </a:p>
          <a:p>
            <a:endParaRPr lang="en-US" sz="2400"/>
          </a:p>
        </p:txBody>
      </p:sp>
      <p:pic>
        <p:nvPicPr>
          <p:cNvPr id="5" name="Content Placeholder 4" descr="A chart with numbers and a diagram&#10;&#10;AI-generated content may be incorrect.">
            <a:extLst>
              <a:ext uri="{FF2B5EF4-FFF2-40B4-BE49-F238E27FC236}">
                <a16:creationId xmlns:a16="http://schemas.microsoft.com/office/drawing/2014/main" id="{B35A7717-E600-3186-5B9E-1F1CB2815E5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6655"/>
          <a:stretch/>
        </p:blipFill>
        <p:spPr bwMode="auto">
          <a:xfrm>
            <a:off x="6248400" y="1192313"/>
            <a:ext cx="5181600" cy="387943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D107AE2-7810-6D44-C43D-C8D8A8729E73}"/>
              </a:ext>
            </a:extLst>
          </p:cNvPr>
          <p:cNvSpPr txBox="1"/>
          <p:nvPr/>
        </p:nvSpPr>
        <p:spPr>
          <a:xfrm>
            <a:off x="7311118" y="5071746"/>
            <a:ext cx="36140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>
                <a:latin typeface="Franklin Gothic Book" panose="020B0503020102020204" pitchFamily="34" charset="0"/>
              </a:rPr>
              <a:t>Munroe, Crit Care Exp 2024</a:t>
            </a:r>
          </a:p>
        </p:txBody>
      </p:sp>
    </p:spTree>
    <p:extLst>
      <p:ext uri="{BB962C8B-B14F-4D97-AF65-F5344CB8AC3E}">
        <p14:creationId xmlns:p14="http://schemas.microsoft.com/office/powerpoint/2010/main" val="5548728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77D2BE1-2B2F-B06B-ED41-5B44237CD8C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ranklin Gothic Book" panose="020B05030201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3EB9D57-02FA-2F51-E7BE-97A1EC43520C}"/>
              </a:ext>
            </a:extLst>
          </p:cNvPr>
          <p:cNvSpPr/>
          <p:nvPr/>
        </p:nvSpPr>
        <p:spPr>
          <a:xfrm>
            <a:off x="2225245" y="321689"/>
            <a:ext cx="2211860" cy="617838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Franklin Gothic Book" panose="020B0503020102020204" pitchFamily="34" charset="0"/>
              </a:rPr>
              <a:t>Death</a:t>
            </a:r>
          </a:p>
          <a:p>
            <a:pPr algn="ctr"/>
            <a:r>
              <a:rPr lang="en-US">
                <a:solidFill>
                  <a:schemeClr val="tx1"/>
                </a:solidFill>
                <a:latin typeface="Franklin Gothic Book" panose="020B0503020102020204" pitchFamily="34" charset="0"/>
              </a:rPr>
              <a:t>(Max 28 days)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4B6393A-BDFE-7184-BBDA-5B759F8757DB}"/>
              </a:ext>
            </a:extLst>
          </p:cNvPr>
          <p:cNvSpPr/>
          <p:nvPr/>
        </p:nvSpPr>
        <p:spPr>
          <a:xfrm>
            <a:off x="665694" y="1715118"/>
            <a:ext cx="1105930" cy="61783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Franklin Gothic Book" panose="020B0503020102020204" pitchFamily="34" charset="0"/>
              </a:rPr>
              <a:t>Win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10D6184-EFAE-5E00-2303-B7148F4EF497}"/>
              </a:ext>
            </a:extLst>
          </p:cNvPr>
          <p:cNvSpPr/>
          <p:nvPr/>
        </p:nvSpPr>
        <p:spPr>
          <a:xfrm>
            <a:off x="2772277" y="1710175"/>
            <a:ext cx="1105930" cy="61783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Franklin Gothic Book" panose="020B0503020102020204" pitchFamily="34" charset="0"/>
              </a:rPr>
              <a:t>Tie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B3F510-6396-13D6-9C1F-6F89EF775E73}"/>
              </a:ext>
            </a:extLst>
          </p:cNvPr>
          <p:cNvSpPr/>
          <p:nvPr/>
        </p:nvSpPr>
        <p:spPr>
          <a:xfrm>
            <a:off x="4681151" y="1710175"/>
            <a:ext cx="1105930" cy="61783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Franklin Gothic Book" panose="020B0503020102020204" pitchFamily="34" charset="0"/>
              </a:rPr>
              <a:t>Loss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FE27569-5254-1123-D411-E11E5470E1C4}"/>
              </a:ext>
            </a:extLst>
          </p:cNvPr>
          <p:cNvSpPr/>
          <p:nvPr/>
        </p:nvSpPr>
        <p:spPr>
          <a:xfrm>
            <a:off x="2225245" y="2823932"/>
            <a:ext cx="2211860" cy="61783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Franklin Gothic Book" panose="020B0503020102020204" pitchFamily="34" charset="0"/>
              </a:rPr>
              <a:t>Ventilator Days</a:t>
            </a:r>
          </a:p>
          <a:p>
            <a:pPr algn="ctr"/>
            <a:r>
              <a:rPr lang="en-US">
                <a:solidFill>
                  <a:schemeClr val="tx1"/>
                </a:solidFill>
                <a:latin typeface="Franklin Gothic Book" panose="020B0503020102020204" pitchFamily="34" charset="0"/>
              </a:rPr>
              <a:t>(Max 28 days)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3BDB65C-8347-5154-6452-DE404A7A2F6F}"/>
              </a:ext>
            </a:extLst>
          </p:cNvPr>
          <p:cNvSpPr/>
          <p:nvPr/>
        </p:nvSpPr>
        <p:spPr>
          <a:xfrm>
            <a:off x="2225245" y="4983066"/>
            <a:ext cx="2211860" cy="617838"/>
          </a:xfrm>
          <a:prstGeom prst="rect">
            <a:avLst/>
          </a:prstGeom>
          <a:solidFill>
            <a:srgbClr val="F1EA6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Franklin Gothic Book" panose="020B0503020102020204" pitchFamily="34" charset="0"/>
              </a:rPr>
              <a:t>NIRS hours</a:t>
            </a:r>
          </a:p>
          <a:p>
            <a:pPr algn="ctr"/>
            <a:r>
              <a:rPr lang="en-US">
                <a:solidFill>
                  <a:schemeClr val="tx1"/>
                </a:solidFill>
                <a:latin typeface="Franklin Gothic Book" panose="020B0503020102020204" pitchFamily="34" charset="0"/>
              </a:rPr>
              <a:t>(Max 24 hours)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9CD7A59-2831-54F9-5B1C-092D42C9BC5E}"/>
              </a:ext>
            </a:extLst>
          </p:cNvPr>
          <p:cNvSpPr/>
          <p:nvPr/>
        </p:nvSpPr>
        <p:spPr>
          <a:xfrm>
            <a:off x="665694" y="3834712"/>
            <a:ext cx="1105930" cy="61783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Franklin Gothic Book" panose="020B0503020102020204" pitchFamily="34" charset="0"/>
              </a:rPr>
              <a:t>Win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AF010A3-FAE4-F57F-4FF8-14D8FF35C425}"/>
              </a:ext>
            </a:extLst>
          </p:cNvPr>
          <p:cNvSpPr/>
          <p:nvPr/>
        </p:nvSpPr>
        <p:spPr>
          <a:xfrm>
            <a:off x="2772277" y="3829769"/>
            <a:ext cx="1105930" cy="61783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Franklin Gothic Book" panose="020B0503020102020204" pitchFamily="34" charset="0"/>
              </a:rPr>
              <a:t>Tie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0133B9-22AB-7E35-6890-4B5156F8104B}"/>
              </a:ext>
            </a:extLst>
          </p:cNvPr>
          <p:cNvSpPr/>
          <p:nvPr/>
        </p:nvSpPr>
        <p:spPr>
          <a:xfrm>
            <a:off x="4681151" y="3829769"/>
            <a:ext cx="1105930" cy="61783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Franklin Gothic Book" panose="020B0503020102020204" pitchFamily="34" charset="0"/>
              </a:rPr>
              <a:t>Loss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13ABCDF-A6F7-1B90-F81D-F11FFA5FE949}"/>
              </a:ext>
            </a:extLst>
          </p:cNvPr>
          <p:cNvSpPr/>
          <p:nvPr/>
        </p:nvSpPr>
        <p:spPr>
          <a:xfrm>
            <a:off x="648729" y="6049042"/>
            <a:ext cx="1105930" cy="61783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Franklin Gothic Book" panose="020B0503020102020204" pitchFamily="34" charset="0"/>
              </a:rPr>
              <a:t>Win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8C49CA7-4860-081D-0D74-C129B6CC633D}"/>
              </a:ext>
            </a:extLst>
          </p:cNvPr>
          <p:cNvSpPr/>
          <p:nvPr/>
        </p:nvSpPr>
        <p:spPr>
          <a:xfrm>
            <a:off x="2720545" y="6049042"/>
            <a:ext cx="1105930" cy="61783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Franklin Gothic Book" panose="020B0503020102020204" pitchFamily="34" charset="0"/>
              </a:rPr>
              <a:t>Tie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CE6BDCD-6DE0-C886-7B45-CEA6671E03DC}"/>
              </a:ext>
            </a:extLst>
          </p:cNvPr>
          <p:cNvSpPr/>
          <p:nvPr/>
        </p:nvSpPr>
        <p:spPr>
          <a:xfrm>
            <a:off x="4681151" y="6081574"/>
            <a:ext cx="1105930" cy="61783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Franklin Gothic Book" panose="020B0503020102020204" pitchFamily="34" charset="0"/>
              </a:rPr>
              <a:t>Loss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A007784-3617-011B-9443-F0F891B4DF02}"/>
              </a:ext>
            </a:extLst>
          </p:cNvPr>
          <p:cNvCxnSpPr>
            <a:stCxn id="4" idx="2"/>
          </p:cNvCxnSpPr>
          <p:nvPr/>
        </p:nvCxnSpPr>
        <p:spPr>
          <a:xfrm>
            <a:off x="3331175" y="939527"/>
            <a:ext cx="0" cy="77064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589A660-32B7-1742-C9F4-8A494D34FC98}"/>
              </a:ext>
            </a:extLst>
          </p:cNvPr>
          <p:cNvCxnSpPr>
            <a:cxnSpLocks/>
            <a:endCxn id="8" idx="0"/>
          </p:cNvCxnSpPr>
          <p:nvPr/>
        </p:nvCxnSpPr>
        <p:spPr>
          <a:xfrm>
            <a:off x="3331175" y="2328013"/>
            <a:ext cx="0" cy="495919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7153DBE-1CFA-09EC-9ACF-A78A3AB8B7FD}"/>
              </a:ext>
            </a:extLst>
          </p:cNvPr>
          <p:cNvCxnSpPr>
            <a:cxnSpLocks/>
          </p:cNvCxnSpPr>
          <p:nvPr/>
        </p:nvCxnSpPr>
        <p:spPr>
          <a:xfrm>
            <a:off x="3331175" y="4487147"/>
            <a:ext cx="0" cy="495919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24232B9-193D-BCD9-7E6C-36F15FD03367}"/>
              </a:ext>
            </a:extLst>
          </p:cNvPr>
          <p:cNvCxnSpPr>
            <a:cxnSpLocks/>
          </p:cNvCxnSpPr>
          <p:nvPr/>
        </p:nvCxnSpPr>
        <p:spPr>
          <a:xfrm>
            <a:off x="5250591" y="1260389"/>
            <a:ext cx="0" cy="44978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0E940395-9AD4-F5CD-87CE-BDAB62D815D5}"/>
              </a:ext>
            </a:extLst>
          </p:cNvPr>
          <p:cNvCxnSpPr>
            <a:cxnSpLocks/>
          </p:cNvCxnSpPr>
          <p:nvPr/>
        </p:nvCxnSpPr>
        <p:spPr>
          <a:xfrm>
            <a:off x="1201694" y="1260389"/>
            <a:ext cx="0" cy="44978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04739049-7CDB-1A28-39C1-EA0D8E4EB628}"/>
              </a:ext>
            </a:extLst>
          </p:cNvPr>
          <p:cNvCxnSpPr>
            <a:cxnSpLocks/>
            <a:stCxn id="8" idx="2"/>
          </p:cNvCxnSpPr>
          <p:nvPr/>
        </p:nvCxnSpPr>
        <p:spPr>
          <a:xfrm>
            <a:off x="3331175" y="3441770"/>
            <a:ext cx="0" cy="38799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74F7A60A-9227-0D04-5867-8E44AD211756}"/>
              </a:ext>
            </a:extLst>
          </p:cNvPr>
          <p:cNvCxnSpPr>
            <a:cxnSpLocks/>
          </p:cNvCxnSpPr>
          <p:nvPr/>
        </p:nvCxnSpPr>
        <p:spPr>
          <a:xfrm>
            <a:off x="5249561" y="3583459"/>
            <a:ext cx="0" cy="23354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2B2AE94F-D7CB-E8D8-6E42-D84096C3B4B7}"/>
              </a:ext>
            </a:extLst>
          </p:cNvPr>
          <p:cNvCxnSpPr>
            <a:cxnSpLocks/>
          </p:cNvCxnSpPr>
          <p:nvPr/>
        </p:nvCxnSpPr>
        <p:spPr>
          <a:xfrm>
            <a:off x="1216109" y="3596229"/>
            <a:ext cx="0" cy="23354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D3E575EF-4B08-12E3-BB60-FB055FB3E97D}"/>
              </a:ext>
            </a:extLst>
          </p:cNvPr>
          <p:cNvCxnSpPr>
            <a:cxnSpLocks/>
          </p:cNvCxnSpPr>
          <p:nvPr/>
        </p:nvCxnSpPr>
        <p:spPr>
          <a:xfrm>
            <a:off x="1225375" y="5815502"/>
            <a:ext cx="0" cy="23354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94D61056-1F9C-797E-7C85-FAFEE3FEE523}"/>
              </a:ext>
            </a:extLst>
          </p:cNvPr>
          <p:cNvCxnSpPr>
            <a:cxnSpLocks/>
          </p:cNvCxnSpPr>
          <p:nvPr/>
        </p:nvCxnSpPr>
        <p:spPr>
          <a:xfrm>
            <a:off x="3343774" y="5815090"/>
            <a:ext cx="0" cy="23354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563DB664-14DC-8D30-6D59-E2E5C701FAE1}"/>
              </a:ext>
            </a:extLst>
          </p:cNvPr>
          <p:cNvCxnSpPr>
            <a:cxnSpLocks/>
          </p:cNvCxnSpPr>
          <p:nvPr/>
        </p:nvCxnSpPr>
        <p:spPr>
          <a:xfrm>
            <a:off x="5246471" y="5837741"/>
            <a:ext cx="0" cy="23354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3519B6B1-9B57-E94B-CCD1-976201ABB693}"/>
              </a:ext>
            </a:extLst>
          </p:cNvPr>
          <p:cNvCxnSpPr/>
          <p:nvPr/>
        </p:nvCxnSpPr>
        <p:spPr>
          <a:xfrm flipH="1">
            <a:off x="1201694" y="1260389"/>
            <a:ext cx="404786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CDAFBF1-32C4-3B82-E487-5FFB999EF8E7}"/>
              </a:ext>
            </a:extLst>
          </p:cNvPr>
          <p:cNvCxnSpPr/>
          <p:nvPr/>
        </p:nvCxnSpPr>
        <p:spPr>
          <a:xfrm flipH="1">
            <a:off x="1216109" y="3583459"/>
            <a:ext cx="404786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0067BAFE-448A-E526-9FE9-4DB66754B4CE}"/>
              </a:ext>
            </a:extLst>
          </p:cNvPr>
          <p:cNvCxnSpPr/>
          <p:nvPr/>
        </p:nvCxnSpPr>
        <p:spPr>
          <a:xfrm flipH="1">
            <a:off x="1201693" y="5806851"/>
            <a:ext cx="404786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CD6E891A-323D-59AC-EFED-973BBF3602B5}"/>
              </a:ext>
            </a:extLst>
          </p:cNvPr>
          <p:cNvCxnSpPr>
            <a:cxnSpLocks/>
          </p:cNvCxnSpPr>
          <p:nvPr/>
        </p:nvCxnSpPr>
        <p:spPr>
          <a:xfrm>
            <a:off x="3343774" y="2580091"/>
            <a:ext cx="3230021" cy="0"/>
          </a:xfrm>
          <a:prstGeom prst="line">
            <a:avLst/>
          </a:prstGeom>
          <a:ln>
            <a:prstDash val="dash"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CBCA374D-6122-6E09-C15D-FFE08B605FEB}"/>
              </a:ext>
            </a:extLst>
          </p:cNvPr>
          <p:cNvCxnSpPr>
            <a:cxnSpLocks/>
          </p:cNvCxnSpPr>
          <p:nvPr/>
        </p:nvCxnSpPr>
        <p:spPr>
          <a:xfrm>
            <a:off x="3343774" y="4724397"/>
            <a:ext cx="3230021" cy="0"/>
          </a:xfrm>
          <a:prstGeom prst="line">
            <a:avLst/>
          </a:prstGeom>
          <a:ln>
            <a:prstDash val="dash"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62DA8BED-F0DC-5BC1-7B84-C05BCBEA4FB4}"/>
              </a:ext>
            </a:extLst>
          </p:cNvPr>
          <p:cNvSpPr txBox="1"/>
          <p:nvPr/>
        </p:nvSpPr>
        <p:spPr>
          <a:xfrm>
            <a:off x="5358769" y="2561462"/>
            <a:ext cx="10727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Franklin Gothic Book" panose="020B0503020102020204" pitchFamily="34" charset="0"/>
              </a:rPr>
              <a:t>Dead: Dead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C61915D-21AE-B491-7D99-E699B050C70C}"/>
              </a:ext>
            </a:extLst>
          </p:cNvPr>
          <p:cNvSpPr txBox="1"/>
          <p:nvPr/>
        </p:nvSpPr>
        <p:spPr>
          <a:xfrm>
            <a:off x="6557701" y="2391306"/>
            <a:ext cx="651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Franklin Gothic Book" panose="020B0503020102020204" pitchFamily="34" charset="0"/>
              </a:rPr>
              <a:t>Stop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F3DBEA9-E0DF-38E8-CB75-4C7A5D8951ED}"/>
              </a:ext>
            </a:extLst>
          </p:cNvPr>
          <p:cNvSpPr txBox="1"/>
          <p:nvPr/>
        </p:nvSpPr>
        <p:spPr>
          <a:xfrm>
            <a:off x="4855169" y="4711076"/>
            <a:ext cx="18406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Franklin Gothic Book" panose="020B0503020102020204" pitchFamily="34" charset="0"/>
              </a:rPr>
              <a:t>VD </a:t>
            </a:r>
            <a:r>
              <a:rPr lang="en-US" sz="1400" u="sng">
                <a:latin typeface="Franklin Gothic Book" panose="020B0503020102020204" pitchFamily="34" charset="0"/>
              </a:rPr>
              <a:t>&gt;</a:t>
            </a:r>
            <a:r>
              <a:rPr lang="en-US" sz="1400">
                <a:latin typeface="Franklin Gothic Book" panose="020B0503020102020204" pitchFamily="34" charset="0"/>
              </a:rPr>
              <a:t>1 (i.e., intubated)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E972F02-1DAD-DA4F-1054-0E7F687F5430}"/>
              </a:ext>
            </a:extLst>
          </p:cNvPr>
          <p:cNvSpPr txBox="1"/>
          <p:nvPr/>
        </p:nvSpPr>
        <p:spPr>
          <a:xfrm>
            <a:off x="6633709" y="4537663"/>
            <a:ext cx="651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Franklin Gothic Book" panose="020B0503020102020204" pitchFamily="34" charset="0"/>
              </a:rPr>
              <a:t>Stop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1FAF0CB-DEDF-5FAF-867E-3A0025AE9322}"/>
              </a:ext>
            </a:extLst>
          </p:cNvPr>
          <p:cNvSpPr txBox="1"/>
          <p:nvPr/>
        </p:nvSpPr>
        <p:spPr>
          <a:xfrm>
            <a:off x="8225034" y="376774"/>
            <a:ext cx="36556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C00000"/>
                </a:solidFill>
                <a:latin typeface="Franklin Gothic Book" panose="020B0503020102020204" pitchFamily="34" charset="0"/>
              </a:rPr>
              <a:t>“With which one will I be less likely to die?”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52148B4-FC73-A9C9-CF57-BFF3FA99EEA0}"/>
              </a:ext>
            </a:extLst>
          </p:cNvPr>
          <p:cNvSpPr txBox="1"/>
          <p:nvPr/>
        </p:nvSpPr>
        <p:spPr>
          <a:xfrm>
            <a:off x="8416962" y="2868834"/>
            <a:ext cx="34765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solidFill>
                  <a:srgbClr val="C00000"/>
                </a:solidFill>
                <a:latin typeface="Franklin Gothic Book" panose="020B0503020102020204" pitchFamily="34" charset="0"/>
              </a:rPr>
              <a:t>“If I don’t die, but get intubated, with which one will I get off the ventilator faster?”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D892251A-D035-37BC-EE9F-516AB41D7A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9133" y="2760638"/>
            <a:ext cx="1433390" cy="1433390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AABBCCC8-8809-F0CD-752B-B5DA9E12C3D3}"/>
              </a:ext>
            </a:extLst>
          </p:cNvPr>
          <p:cNvSpPr txBox="1"/>
          <p:nvPr/>
        </p:nvSpPr>
        <p:spPr>
          <a:xfrm>
            <a:off x="8366592" y="5347070"/>
            <a:ext cx="34765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solidFill>
                  <a:srgbClr val="C00000"/>
                </a:solidFill>
                <a:latin typeface="Franklin Gothic Book" panose="020B0503020102020204" pitchFamily="34" charset="0"/>
              </a:rPr>
              <a:t>“If I don’t die or get intubated, with which one will I get better faster?”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9F1A0ED4-6D13-3A49-4CDC-5BEB421FDA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3082" y="5090156"/>
            <a:ext cx="1433390" cy="143339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0DF4894F-FD88-1739-04BB-609A8EA038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1199" y="224477"/>
            <a:ext cx="1487086" cy="1487086"/>
          </a:xfrm>
          <a:prstGeom prst="rect">
            <a:avLst/>
          </a:prstGeom>
        </p:spPr>
      </p:pic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7A466332-BCF2-836F-BA9F-83AEBE09BB35}"/>
              </a:ext>
            </a:extLst>
          </p:cNvPr>
          <p:cNvCxnSpPr>
            <a:cxnSpLocks/>
          </p:cNvCxnSpPr>
          <p:nvPr/>
        </p:nvCxnSpPr>
        <p:spPr>
          <a:xfrm>
            <a:off x="9255211" y="3829769"/>
            <a:ext cx="0" cy="1462216"/>
          </a:xfrm>
          <a:prstGeom prst="straightConnector1">
            <a:avLst/>
          </a:prstGeom>
          <a:ln>
            <a:prstDash val="dash"/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A7876909-9C09-B314-D3CC-19A342B89C5A}"/>
              </a:ext>
            </a:extLst>
          </p:cNvPr>
          <p:cNvSpPr txBox="1"/>
          <p:nvPr/>
        </p:nvSpPr>
        <p:spPr>
          <a:xfrm>
            <a:off x="9445411" y="4299267"/>
            <a:ext cx="25563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tx2">
                    <a:lumMod val="50000"/>
                    <a:lumOff val="50000"/>
                  </a:schemeClr>
                </a:solidFill>
                <a:latin typeface="Franklin Gothic Book" panose="020B0503020102020204" pitchFamily="34" charset="0"/>
              </a:rPr>
              <a:t>“Is one more iatrogenically injurious than the other?”</a:t>
            </a:r>
          </a:p>
        </p:txBody>
      </p:sp>
    </p:spTree>
    <p:extLst>
      <p:ext uri="{BB962C8B-B14F-4D97-AF65-F5344CB8AC3E}">
        <p14:creationId xmlns:p14="http://schemas.microsoft.com/office/powerpoint/2010/main" val="20585321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CCE39-8E95-3177-B6EC-C238E736C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Secondary Outcomes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AA5E21-1278-6181-1BAC-53C52E718C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New Pneumonia</a:t>
            </a:r>
          </a:p>
          <a:p>
            <a:r>
              <a:rPr lang="en-US" dirty="0"/>
              <a:t>New or worsening ARDS</a:t>
            </a:r>
          </a:p>
          <a:p>
            <a:r>
              <a:rPr lang="en-US" dirty="0"/>
              <a:t>Shock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E47CA07-D6B6-7E13-D0FA-B4B8465DA8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48938" y="3025140"/>
            <a:ext cx="3679182" cy="2759386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42087331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08477" y="2212372"/>
            <a:ext cx="1762880" cy="5539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b="1" u="sng" dirty="0">
                <a:latin typeface="Arial Narrow" panose="020B0606020202030204" pitchFamily="34" charset="0"/>
              </a:rPr>
              <a:t>OSU (SCC)</a:t>
            </a:r>
          </a:p>
          <a:p>
            <a:pPr algn="ctr"/>
            <a:r>
              <a:rPr lang="en-US" sz="1400" dirty="0">
                <a:latin typeface="Arial Narrow" panose="020B0606020202030204" pitchFamily="34" charset="0"/>
              </a:rPr>
              <a:t>Contact MPI: Wang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541148" y="2252575"/>
            <a:ext cx="1762880" cy="5539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u="sng">
                <a:latin typeface="Arial Narrow" panose="020B0606020202030204" pitchFamily="34" charset="0"/>
              </a:rPr>
              <a:t>MUSC (DCC)</a:t>
            </a:r>
          </a:p>
          <a:p>
            <a:pPr algn="ctr"/>
            <a:r>
              <a:rPr lang="en-US" sz="1400">
                <a:latin typeface="Arial Narrow" panose="020B0606020202030204" pitchFamily="34" charset="0"/>
              </a:rPr>
              <a:t>Contact MPI: Durkalski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6793128" y="4850434"/>
            <a:ext cx="1762880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b="1">
                <a:latin typeface="Arial Narrow" panose="020B0606020202030204" pitchFamily="34" charset="0"/>
              </a:rPr>
              <a:t>SIREN </a:t>
            </a:r>
          </a:p>
          <a:p>
            <a:pPr algn="ctr"/>
            <a:r>
              <a:rPr lang="en-US" sz="1600" b="1">
                <a:latin typeface="Arial Narrow" panose="020B0606020202030204" pitchFamily="34" charset="0"/>
              </a:rPr>
              <a:t>Enrolling Sites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9B838A6-C9B3-113C-96A8-19711C66E0F7}"/>
              </a:ext>
            </a:extLst>
          </p:cNvPr>
          <p:cNvSpPr txBox="1"/>
          <p:nvPr/>
        </p:nvSpPr>
        <p:spPr>
          <a:xfrm>
            <a:off x="1292915" y="3568571"/>
            <a:ext cx="1762880" cy="5539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b="1" u="sng" dirty="0">
                <a:latin typeface="Arial Narrow" panose="020B0606020202030204" pitchFamily="34" charset="0"/>
              </a:rPr>
              <a:t>Arizona</a:t>
            </a:r>
          </a:p>
          <a:p>
            <a:pPr algn="ctr"/>
            <a:r>
              <a:rPr lang="en-US" sz="1400" dirty="0">
                <a:latin typeface="Arial Narrow" panose="020B0606020202030204" pitchFamily="34" charset="0"/>
              </a:rPr>
              <a:t>SCC MPI: Mosier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2EEAC7E-0F03-38DA-185D-6A12DBB0F3CD}"/>
              </a:ext>
            </a:extLst>
          </p:cNvPr>
          <p:cNvSpPr txBox="1"/>
          <p:nvPr/>
        </p:nvSpPr>
        <p:spPr>
          <a:xfrm>
            <a:off x="3408477" y="3585036"/>
            <a:ext cx="1762880" cy="5539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b="1" u="sng">
                <a:latin typeface="Arial Narrow" panose="020B0606020202030204" pitchFamily="34" charset="0"/>
              </a:rPr>
              <a:t>Baystate</a:t>
            </a:r>
          </a:p>
          <a:p>
            <a:pPr algn="ctr"/>
            <a:r>
              <a:rPr lang="en-US" sz="1400">
                <a:latin typeface="Arial Narrow" panose="020B0606020202030204" pitchFamily="34" charset="0"/>
              </a:rPr>
              <a:t>MPI: Tidswell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D959716-AB2F-8417-A79E-096F5B63F112}"/>
              </a:ext>
            </a:extLst>
          </p:cNvPr>
          <p:cNvSpPr txBox="1"/>
          <p:nvPr/>
        </p:nvSpPr>
        <p:spPr>
          <a:xfrm>
            <a:off x="5524040" y="3577691"/>
            <a:ext cx="2135661" cy="5539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b="1" u="sng">
                <a:latin typeface="Arial Narrow" panose="020B0606020202030204" pitchFamily="34" charset="0"/>
              </a:rPr>
              <a:t>Michigan (SIREN CCC)</a:t>
            </a:r>
          </a:p>
          <a:p>
            <a:pPr algn="ctr"/>
            <a:r>
              <a:rPr lang="en-US" sz="1400">
                <a:latin typeface="Arial Narrow" panose="020B0606020202030204" pitchFamily="34" charset="0"/>
              </a:rPr>
              <a:t>Co-I: Meurer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D16027B-83C5-4263-BE1D-C512924D560D}"/>
              </a:ext>
            </a:extLst>
          </p:cNvPr>
          <p:cNvSpPr txBox="1"/>
          <p:nvPr/>
        </p:nvSpPr>
        <p:spPr>
          <a:xfrm>
            <a:off x="8541148" y="3608130"/>
            <a:ext cx="1762880" cy="5539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u="sng">
                <a:latin typeface="Arial Narrow" panose="020B0606020202030204" pitchFamily="34" charset="0"/>
              </a:rPr>
              <a:t>OSU </a:t>
            </a:r>
            <a:endParaRPr lang="en-US" sz="1400">
              <a:latin typeface="Arial Narrow" panose="020B0606020202030204" pitchFamily="34" charset="0"/>
            </a:endParaRPr>
          </a:p>
          <a:p>
            <a:pPr algn="ctr"/>
            <a:r>
              <a:rPr lang="en-US" sz="1400">
                <a:latin typeface="Arial Narrow" panose="020B0606020202030204" pitchFamily="34" charset="0"/>
              </a:rPr>
              <a:t>MPI: Wei</a:t>
            </a:r>
          </a:p>
        </p:txBody>
      </p:sp>
      <p:cxnSp>
        <p:nvCxnSpPr>
          <p:cNvPr id="25" name="Connector: Elbow 24">
            <a:extLst>
              <a:ext uri="{FF2B5EF4-FFF2-40B4-BE49-F238E27FC236}">
                <a16:creationId xmlns:a16="http://schemas.microsoft.com/office/drawing/2014/main" id="{FA5B60CB-4B77-308A-3826-FF2FE40F4A07}"/>
              </a:ext>
            </a:extLst>
          </p:cNvPr>
          <p:cNvCxnSpPr>
            <a:cxnSpLocks/>
            <a:stCxn id="4" idx="2"/>
            <a:endCxn id="16" idx="0"/>
          </p:cNvCxnSpPr>
          <p:nvPr/>
        </p:nvCxnSpPr>
        <p:spPr>
          <a:xfrm rot="5400000">
            <a:off x="2831036" y="2109689"/>
            <a:ext cx="802201" cy="2115562"/>
          </a:xfrm>
          <a:prstGeom prst="bentConnector3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or: Elbow 25">
            <a:extLst>
              <a:ext uri="{FF2B5EF4-FFF2-40B4-BE49-F238E27FC236}">
                <a16:creationId xmlns:a16="http://schemas.microsoft.com/office/drawing/2014/main" id="{60B3A542-9815-72E6-1476-AAFD2E7FA773}"/>
              </a:ext>
            </a:extLst>
          </p:cNvPr>
          <p:cNvCxnSpPr>
            <a:cxnSpLocks/>
            <a:stCxn id="4" idx="2"/>
            <a:endCxn id="18" idx="0"/>
          </p:cNvCxnSpPr>
          <p:nvPr/>
        </p:nvCxnSpPr>
        <p:spPr>
          <a:xfrm rot="16200000" flipH="1">
            <a:off x="5035234" y="2021053"/>
            <a:ext cx="811321" cy="2301954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F1A62E6F-FC98-D8D9-B75D-380C5793CD42}"/>
              </a:ext>
            </a:extLst>
          </p:cNvPr>
          <p:cNvCxnSpPr>
            <a:stCxn id="4" idx="2"/>
            <a:endCxn id="17" idx="0"/>
          </p:cNvCxnSpPr>
          <p:nvPr/>
        </p:nvCxnSpPr>
        <p:spPr>
          <a:xfrm>
            <a:off x="4289917" y="2766370"/>
            <a:ext cx="0" cy="81866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B7B475F3-B224-A338-C732-61B67838C4A7}"/>
              </a:ext>
            </a:extLst>
          </p:cNvPr>
          <p:cNvCxnSpPr>
            <a:cxnSpLocks/>
            <a:stCxn id="5" idx="2"/>
            <a:endCxn id="19" idx="0"/>
          </p:cNvCxnSpPr>
          <p:nvPr/>
        </p:nvCxnSpPr>
        <p:spPr>
          <a:xfrm>
            <a:off x="9422588" y="2806573"/>
            <a:ext cx="0" cy="80155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B516E9F6-EFAF-72B4-7850-CF96267056F1}"/>
              </a:ext>
            </a:extLst>
          </p:cNvPr>
          <p:cNvSpPr txBox="1"/>
          <p:nvPr/>
        </p:nvSpPr>
        <p:spPr>
          <a:xfrm>
            <a:off x="3408477" y="1350595"/>
            <a:ext cx="1574276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b="1" u="sng" dirty="0">
                <a:latin typeface="Arial Narrow"/>
              </a:rPr>
              <a:t>CCC Grant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1071A163-649A-F255-14FE-8EAF80CDF7A9}"/>
              </a:ext>
            </a:extLst>
          </p:cNvPr>
          <p:cNvSpPr txBox="1"/>
          <p:nvPr/>
        </p:nvSpPr>
        <p:spPr>
          <a:xfrm>
            <a:off x="8556008" y="1439159"/>
            <a:ext cx="1574276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b="1" u="sng" dirty="0">
                <a:latin typeface="Arial Narrow"/>
              </a:rPr>
              <a:t>DCC Grant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0EE8D5B7-973E-FA6A-3AB1-AA80A670A6A4}"/>
              </a:ext>
            </a:extLst>
          </p:cNvPr>
          <p:cNvSpPr txBox="1"/>
          <p:nvPr/>
        </p:nvSpPr>
        <p:spPr>
          <a:xfrm>
            <a:off x="4658037" y="4867490"/>
            <a:ext cx="1762880" cy="5539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u="sng">
                <a:latin typeface="Arial Narrow" panose="020B0606020202030204" pitchFamily="34" charset="0"/>
              </a:rPr>
              <a:t>UAB (CCPD) </a:t>
            </a:r>
            <a:endParaRPr lang="en-US" sz="1400">
              <a:latin typeface="Arial Narrow" panose="020B0606020202030204" pitchFamily="34" charset="0"/>
            </a:endParaRPr>
          </a:p>
          <a:p>
            <a:pPr algn="ctr"/>
            <a:r>
              <a:rPr lang="en-US" sz="1400">
                <a:latin typeface="Arial Narrow" panose="020B0606020202030204" pitchFamily="34" charset="0"/>
              </a:rPr>
              <a:t>Co-I: Jansen/Stephens</a:t>
            </a:r>
          </a:p>
        </p:txBody>
      </p:sp>
      <p:cxnSp>
        <p:nvCxnSpPr>
          <p:cNvPr id="58" name="Connector: Elbow 57">
            <a:extLst>
              <a:ext uri="{FF2B5EF4-FFF2-40B4-BE49-F238E27FC236}">
                <a16:creationId xmlns:a16="http://schemas.microsoft.com/office/drawing/2014/main" id="{609A1EAB-0E06-60A3-A4BA-0C6EC05D9F06}"/>
              </a:ext>
            </a:extLst>
          </p:cNvPr>
          <p:cNvCxnSpPr>
            <a:cxnSpLocks/>
            <a:stCxn id="18" idx="2"/>
            <a:endCxn id="57" idx="0"/>
          </p:cNvCxnSpPr>
          <p:nvPr/>
        </p:nvCxnSpPr>
        <p:spPr>
          <a:xfrm rot="5400000">
            <a:off x="5697774" y="3973392"/>
            <a:ext cx="735801" cy="1052394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nector: Elbow 60">
            <a:extLst>
              <a:ext uri="{FF2B5EF4-FFF2-40B4-BE49-F238E27FC236}">
                <a16:creationId xmlns:a16="http://schemas.microsoft.com/office/drawing/2014/main" id="{9799703B-4A9F-5560-1DAA-4ADE8B2C5F8A}"/>
              </a:ext>
            </a:extLst>
          </p:cNvPr>
          <p:cNvCxnSpPr>
            <a:cxnSpLocks/>
            <a:stCxn id="18" idx="2"/>
            <a:endCxn id="78" idx="0"/>
          </p:cNvCxnSpPr>
          <p:nvPr/>
        </p:nvCxnSpPr>
        <p:spPr>
          <a:xfrm rot="16200000" flipH="1">
            <a:off x="6773847" y="3949712"/>
            <a:ext cx="718745" cy="1082697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68253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9EE88E-19E6-E6F3-F032-AF303B327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Sample Size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989988-B81C-74DA-C0DC-C357A2386B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450 + 50 = </a:t>
            </a:r>
            <a:r>
              <a:rPr lang="en-US" u="sng"/>
              <a:t>500</a:t>
            </a:r>
            <a:r>
              <a:rPr lang="en-US"/>
              <a:t> total</a:t>
            </a:r>
          </a:p>
          <a:p>
            <a:r>
              <a:rPr lang="en-US"/>
              <a:t>Based on Win Ratio analysis of: </a:t>
            </a:r>
          </a:p>
          <a:p>
            <a:pPr lvl="1"/>
            <a:r>
              <a:rPr lang="en-US"/>
              <a:t>Death (to 28 days)</a:t>
            </a:r>
          </a:p>
          <a:p>
            <a:pPr lvl="1"/>
            <a:r>
              <a:rPr lang="en-US"/>
              <a:t>Ventilator days (to 28 days)</a:t>
            </a:r>
          </a:p>
          <a:p>
            <a:pPr lvl="1"/>
            <a:r>
              <a:rPr lang="en-US"/>
              <a:t>NIRS hours (to 24 hours)</a:t>
            </a:r>
          </a:p>
          <a:p>
            <a:r>
              <a:rPr lang="en-US"/>
              <a:t>One interim analysis for superiority</a:t>
            </a:r>
          </a:p>
          <a:p>
            <a:pPr lvl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7418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D632E2D-B273-21B7-7901-B39A93E9BB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Site Things to Know</a:t>
            </a:r>
          </a:p>
        </p:txBody>
      </p:sp>
      <p:pic>
        <p:nvPicPr>
          <p:cNvPr id="7" name="Graphic 6" descr="Person with idea outline">
            <a:extLst>
              <a:ext uri="{FF2B5EF4-FFF2-40B4-BE49-F238E27FC236}">
                <a16:creationId xmlns:a16="http://schemas.microsoft.com/office/drawing/2014/main" id="{FE4BD131-C906-D1CF-6945-85F37025B4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59040" y="728472"/>
            <a:ext cx="3157728" cy="3157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8545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CCA74D5-2E4B-816D-148B-8CA1C16A08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Expected Site Team Structure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56774D2-3BBE-F206-B0C0-1A04D1328F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Site PI </a:t>
            </a:r>
          </a:p>
          <a:p>
            <a:pPr lvl="1"/>
            <a:r>
              <a:rPr lang="en-US" sz="2400" dirty="0"/>
              <a:t>Emergency Medicine</a:t>
            </a:r>
          </a:p>
          <a:p>
            <a:r>
              <a:rPr lang="en-US" sz="2800" dirty="0"/>
              <a:t>Critical Care Co-Is</a:t>
            </a:r>
          </a:p>
          <a:p>
            <a:pPr lvl="1"/>
            <a:r>
              <a:rPr lang="en-US" sz="2400" dirty="0"/>
              <a:t>Medical ICU</a:t>
            </a:r>
          </a:p>
          <a:p>
            <a:pPr lvl="1"/>
            <a:r>
              <a:rPr lang="en-US" sz="2400" dirty="0"/>
              <a:t>CCU</a:t>
            </a:r>
          </a:p>
          <a:p>
            <a:pPr lvl="1"/>
            <a:r>
              <a:rPr lang="en-US" sz="2400" dirty="0"/>
              <a:t>Other ICUs</a:t>
            </a:r>
          </a:p>
          <a:p>
            <a:r>
              <a:rPr lang="en-US" sz="2800" dirty="0"/>
              <a:t>Hospital medicine (if admitted to floor</a:t>
            </a:r>
            <a:r>
              <a:rPr lang="en-US" dirty="0"/>
              <a:t>)</a:t>
            </a:r>
            <a:endParaRPr lang="en-US" sz="2800" dirty="0"/>
          </a:p>
          <a:p>
            <a:r>
              <a:rPr lang="en-US" sz="2800" dirty="0"/>
              <a:t>Respiratory Therapy Champion</a:t>
            </a:r>
          </a:p>
          <a:p>
            <a:r>
              <a:rPr lang="en-US" sz="2800" dirty="0"/>
              <a:t>Research Coordinator</a:t>
            </a:r>
          </a:p>
        </p:txBody>
      </p:sp>
      <p:pic>
        <p:nvPicPr>
          <p:cNvPr id="3" name="Graphic 2" descr="Cheers with solid fill">
            <a:extLst>
              <a:ext uri="{FF2B5EF4-FFF2-40B4-BE49-F238E27FC236}">
                <a16:creationId xmlns:a16="http://schemas.microsoft.com/office/drawing/2014/main" id="{4D7BC0BA-12E0-2D05-00E3-EB3FBDC504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32648" y="594681"/>
            <a:ext cx="3121152" cy="312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7087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F8F094-4E24-AAFE-B813-83AB45656F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 of Responsibilities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CBD57D-3407-E25C-94CF-EAA58E5F67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buSzPct val="100000"/>
              <a:buAutoNum type="arabicPeriod"/>
            </a:pPr>
            <a:r>
              <a:rPr lang="en-US" b="1" dirty="0"/>
              <a:t>Site Preparation</a:t>
            </a:r>
            <a:endParaRPr lang="en-US" dirty="0"/>
          </a:p>
          <a:p>
            <a:pPr marL="1218565" lvl="1" indent="-405765"/>
            <a:r>
              <a:rPr lang="en-US" sz="2400" dirty="0"/>
              <a:t>Contract</a:t>
            </a:r>
          </a:p>
          <a:p>
            <a:pPr marL="1218565" lvl="1" indent="-405765">
              <a:lnSpc>
                <a:spcPct val="114999"/>
              </a:lnSpc>
            </a:pPr>
            <a:r>
              <a:rPr lang="en-US" sz="2400" dirty="0"/>
              <a:t>EFIC CCPD</a:t>
            </a:r>
            <a:endParaRPr lang="en-US" dirty="0"/>
          </a:p>
          <a:p>
            <a:pPr marL="1218565" lvl="1" indent="-405765">
              <a:lnSpc>
                <a:spcPct val="114999"/>
              </a:lnSpc>
            </a:pPr>
            <a:r>
              <a:rPr lang="en-US" sz="2400" dirty="0"/>
              <a:t>Recruitment strategy</a:t>
            </a:r>
            <a:endParaRPr lang="en-US" dirty="0"/>
          </a:p>
          <a:p>
            <a:pPr marL="1218565" lvl="1" indent="-405765">
              <a:lnSpc>
                <a:spcPct val="114999"/>
              </a:lnSpc>
            </a:pPr>
            <a:r>
              <a:rPr lang="en-US" sz="2400" dirty="0"/>
              <a:t>Interface with stakeholders</a:t>
            </a:r>
            <a:endParaRPr lang="en-US" dirty="0"/>
          </a:p>
          <a:p>
            <a:pPr marL="1218565" lvl="1" indent="-405765">
              <a:lnSpc>
                <a:spcPct val="114999"/>
              </a:lnSpc>
            </a:pPr>
            <a:r>
              <a:rPr lang="en-US" sz="2400" dirty="0"/>
              <a:t>Training </a:t>
            </a:r>
            <a:endParaRPr lang="en-US"/>
          </a:p>
          <a:p>
            <a:pPr marL="0" indent="-514350">
              <a:buAutoNum type="arabicPeriod"/>
            </a:pPr>
            <a:r>
              <a:rPr lang="en-US" b="1" dirty="0"/>
              <a:t>Screening</a:t>
            </a:r>
          </a:p>
          <a:p>
            <a:pPr marL="1218565" lvl="1" indent="-405765">
              <a:lnSpc>
                <a:spcPct val="114999"/>
              </a:lnSpc>
              <a:buFont typeface="Courier New"/>
              <a:buChar char="o"/>
            </a:pPr>
            <a:r>
              <a:rPr lang="en-US" sz="2400" dirty="0"/>
              <a:t>Screening log (Included/excluded)</a:t>
            </a:r>
          </a:p>
          <a:p>
            <a:pPr marL="0" indent="-514350">
              <a:buAutoNum type="arabicPeriod"/>
            </a:pPr>
            <a:r>
              <a:rPr lang="en-US" b="1" dirty="0"/>
              <a:t>Enrollment</a:t>
            </a:r>
          </a:p>
          <a:p>
            <a:pPr marL="1218565" lvl="1" indent="-405765">
              <a:lnSpc>
                <a:spcPct val="114999"/>
              </a:lnSpc>
              <a:buFont typeface="Courier New"/>
              <a:buChar char="o"/>
            </a:pPr>
            <a:r>
              <a:rPr lang="en-US" sz="2400" dirty="0"/>
              <a:t>EFIC notification</a:t>
            </a:r>
          </a:p>
          <a:p>
            <a:pPr marL="0" indent="-422910"/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329F25-7203-9713-6672-AFB1E29E5494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5962650" y="1216479"/>
            <a:ext cx="5813750" cy="4875354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4. Facilitate protocol</a:t>
            </a:r>
          </a:p>
          <a:p>
            <a:pPr marL="1218565" lvl="1" indent="-405765"/>
            <a:r>
              <a:rPr lang="en-US" sz="2400" dirty="0"/>
              <a:t>Maintain assigned NIRS for 24 h</a:t>
            </a:r>
          </a:p>
          <a:p>
            <a:pPr marL="1218565" lvl="1" indent="-405765"/>
            <a:r>
              <a:rPr lang="en-US" sz="2400" dirty="0"/>
              <a:t>Titrate up/down by guidelines</a:t>
            </a:r>
          </a:p>
          <a:p>
            <a:pPr marL="0" indent="0">
              <a:buNone/>
            </a:pPr>
            <a:r>
              <a:rPr lang="en-US" b="1" dirty="0"/>
              <a:t>5. Data collection, entry and queries</a:t>
            </a:r>
          </a:p>
          <a:p>
            <a:pPr lvl="1"/>
            <a:r>
              <a:rPr lang="en-US" sz="2400" dirty="0"/>
              <a:t>28 days main collection</a:t>
            </a:r>
          </a:p>
        </p:txBody>
      </p:sp>
    </p:spTree>
    <p:extLst>
      <p:ext uri="{BB962C8B-B14F-4D97-AF65-F5344CB8AC3E}">
        <p14:creationId xmlns:p14="http://schemas.microsoft.com/office/powerpoint/2010/main" val="26676791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ED0EBBB-D423-AF74-B9B8-C123C34FEC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Schedule of Events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45DC656-E3F9-3141-1324-6D719CCEAF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8693" y="1191126"/>
            <a:ext cx="7964512" cy="48387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3B730E1-B999-0FBD-EE57-67E104A532DD}"/>
              </a:ext>
            </a:extLst>
          </p:cNvPr>
          <p:cNvSpPr txBox="1"/>
          <p:nvPr/>
        </p:nvSpPr>
        <p:spPr>
          <a:xfrm rot="19920000">
            <a:off x="3852934" y="2825829"/>
            <a:ext cx="4262060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9600">
                <a:solidFill>
                  <a:srgbClr val="BFBFBF"/>
                </a:solidFill>
                <a:ea typeface="Calibri"/>
                <a:cs typeface="Calibri"/>
              </a:rPr>
              <a:t>DRAFT</a:t>
            </a:r>
            <a:endParaRPr lang="en-US" sz="9600">
              <a:solidFill>
                <a:srgbClr val="BFBF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1119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83C550-E8F5-505F-17CB-834911B094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Franklin Gothic Medium"/>
                <a:cs typeface="Arial"/>
              </a:rPr>
              <a:t>CTMS and Data Collection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32B25E-F16F-3E32-EF84-E57C3E31CF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Franklin Gothic Book"/>
                <a:cs typeface="Arial"/>
              </a:rPr>
              <a:t>WebDCUv2</a:t>
            </a:r>
          </a:p>
          <a:p>
            <a:pPr lvl="1"/>
            <a:r>
              <a:rPr lang="en-US" err="1">
                <a:latin typeface="Franklin Gothic Book"/>
                <a:cs typeface="Arial"/>
              </a:rPr>
              <a:t>eDOA</a:t>
            </a:r>
            <a:endParaRPr lang="en-US" dirty="0" err="1">
              <a:latin typeface="Franklin Gothic Book"/>
              <a:cs typeface="Arial"/>
            </a:endParaRPr>
          </a:p>
          <a:p>
            <a:pPr lvl="1"/>
            <a:r>
              <a:rPr lang="en-US" dirty="0">
                <a:latin typeface="Franklin Gothic Book"/>
                <a:cs typeface="Arial"/>
              </a:rPr>
              <a:t>Regulatory document upload</a:t>
            </a:r>
          </a:p>
          <a:p>
            <a:pPr lvl="1"/>
            <a:r>
              <a:rPr lang="en-US" dirty="0">
                <a:latin typeface="Franklin Gothic Book"/>
                <a:cs typeface="Arial"/>
              </a:rPr>
              <a:t>EFIC</a:t>
            </a:r>
          </a:p>
          <a:p>
            <a:pPr lvl="1"/>
            <a:r>
              <a:rPr lang="en-US" dirty="0">
                <a:latin typeface="Franklin Gothic Book"/>
                <a:cs typeface="Arial"/>
              </a:rPr>
              <a:t>Central IRB forms</a:t>
            </a:r>
          </a:p>
          <a:p>
            <a:pPr lvl="1"/>
            <a:r>
              <a:rPr lang="en-US" dirty="0">
                <a:latin typeface="Franklin Gothic Book"/>
                <a:cs typeface="Arial"/>
              </a:rPr>
              <a:t>Payment tracking</a:t>
            </a:r>
            <a:endParaRPr lang="en-US" dirty="0"/>
          </a:p>
          <a:p>
            <a:pPr lvl="1"/>
            <a:r>
              <a:rPr lang="en-US" dirty="0">
                <a:latin typeface="Franklin Gothic Book"/>
                <a:cs typeface="Arial"/>
              </a:rPr>
              <a:t>Randomization</a:t>
            </a:r>
            <a:endParaRPr lang="en-US" dirty="0"/>
          </a:p>
          <a:p>
            <a:pPr lvl="1"/>
            <a:r>
              <a:rPr lang="en-US" dirty="0">
                <a:latin typeface="Franklin Gothic Book"/>
                <a:cs typeface="Arial"/>
              </a:rPr>
              <a:t>Electronic CRFs</a:t>
            </a:r>
          </a:p>
          <a:p>
            <a:pPr lvl="1"/>
            <a:r>
              <a:rPr lang="en-US" dirty="0">
                <a:latin typeface="Franklin Gothic Book"/>
                <a:cs typeface="Arial"/>
              </a:rPr>
              <a:t>AE Reporting 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sz="2400"/>
          </a:p>
          <a:p>
            <a:endParaRPr lang="en-US"/>
          </a:p>
          <a:p>
            <a:pPr lvl="1"/>
            <a:endParaRPr lang="en-US"/>
          </a:p>
        </p:txBody>
      </p:sp>
      <p:pic>
        <p:nvPicPr>
          <p:cNvPr id="4" name="Picture 3" descr="A screenshot of a login page&#10;&#10;AI-generated content may be incorrect.">
            <a:extLst>
              <a:ext uri="{FF2B5EF4-FFF2-40B4-BE49-F238E27FC236}">
                <a16:creationId xmlns:a16="http://schemas.microsoft.com/office/drawing/2014/main" id="{B4058CE2-B390-BDAE-ED44-8AEA10A529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7075" y="1714500"/>
            <a:ext cx="4276725" cy="376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9948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0C7595-44FE-9FDC-208F-27C370D23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Exception from Informed Consent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79337D-AA6A-5163-FD11-F69AC19059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2800" dirty="0"/>
              <a:t>Life-threatening emergency condition</a:t>
            </a:r>
          </a:p>
          <a:p>
            <a:r>
              <a:rPr lang="en-US" sz="2800" dirty="0"/>
              <a:t>Therapeutic window = zero minutes</a:t>
            </a:r>
          </a:p>
          <a:p>
            <a:r>
              <a:rPr lang="en-US" sz="2800" dirty="0"/>
              <a:t>Pilot:</a:t>
            </a:r>
          </a:p>
          <a:p>
            <a:pPr lvl="1"/>
            <a:r>
              <a:rPr lang="en-US" sz="2400" dirty="0"/>
              <a:t>&gt;50% AHRF lack capacity to consent</a:t>
            </a:r>
          </a:p>
          <a:p>
            <a:pPr lvl="1"/>
            <a:r>
              <a:rPr lang="en-US" sz="2400" dirty="0"/>
              <a:t>Of those, &gt;50% lacked proxies for consent</a:t>
            </a:r>
          </a:p>
          <a:p>
            <a:r>
              <a:rPr lang="en-US" sz="2800" dirty="0"/>
              <a:t>Centralized EFIC model (UAB) – Digital engagement tools</a:t>
            </a:r>
          </a:p>
          <a:p>
            <a:pPr lvl="1"/>
            <a:r>
              <a:rPr lang="en-US" sz="2400" dirty="0">
                <a:latin typeface="Franklin Gothic Book"/>
                <a:cs typeface="Arial"/>
              </a:rPr>
              <a:t>Similar to KESETT model</a:t>
            </a:r>
          </a:p>
          <a:p>
            <a:pPr lvl="1"/>
            <a:r>
              <a:rPr lang="en-US" sz="2400">
                <a:latin typeface="Franklin Gothic Book"/>
                <a:cs typeface="Arial"/>
              </a:rPr>
              <a:t>Social media</a:t>
            </a:r>
            <a:endParaRPr lang="en-US"/>
          </a:p>
          <a:p>
            <a:pPr lvl="1"/>
            <a:r>
              <a:rPr lang="en-US" sz="2400"/>
              <a:t>Marketing surveys</a:t>
            </a:r>
          </a:p>
          <a:p>
            <a:pPr lvl="1"/>
            <a:r>
              <a:rPr lang="en-US" sz="2400"/>
              <a:t>Virtual meetings and interviews</a:t>
            </a:r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70E92FC7-50E3-5AA9-69FF-519C3B046B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2539" y="4835465"/>
            <a:ext cx="1122521" cy="1122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881666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F1FB4-DBDD-CE9D-5BFC-5AE13F7A38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EFIC CCPD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28C333-54F5-8450-FFDB-FC0E43BE31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Centralized deployment by UAB</a:t>
            </a:r>
          </a:p>
          <a:p>
            <a:r>
              <a:rPr lang="en-US"/>
              <a:t>Similar to KESETT</a:t>
            </a:r>
          </a:p>
          <a:p>
            <a:r>
              <a:rPr lang="en-US"/>
              <a:t>Site responsibilities:</a:t>
            </a:r>
          </a:p>
          <a:p>
            <a:pPr lvl="1"/>
            <a:r>
              <a:rPr lang="en-US"/>
              <a:t>Develop CCPD plan with UAB</a:t>
            </a:r>
          </a:p>
          <a:p>
            <a:pPr lvl="1"/>
            <a:r>
              <a:rPr lang="en-US"/>
              <a:t>Arrange for 6 individual interviews</a:t>
            </a:r>
          </a:p>
          <a:p>
            <a:pPr lvl="2"/>
            <a:r>
              <a:rPr lang="en-US"/>
              <a:t>UAB will run interview, site investigator must be present</a:t>
            </a:r>
          </a:p>
          <a:p>
            <a:pPr lvl="1"/>
            <a:r>
              <a:rPr lang="en-US"/>
              <a:t>Conduct other local activities as appropriate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09832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C1E275-6690-1D42-485B-3E9EF4A992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Schedule of Payments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688AF2-F21A-7F34-9AA6-E92B02E702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Schedule sent by Michigan</a:t>
            </a:r>
          </a:p>
          <a:p>
            <a:r>
              <a:rPr lang="en-US" dirty="0"/>
              <a:t>Payments for:</a:t>
            </a:r>
          </a:p>
          <a:p>
            <a:pPr lvl="1"/>
            <a:r>
              <a:rPr lang="en-US" dirty="0"/>
              <a:t>Start-up ($10,000 one time)</a:t>
            </a:r>
          </a:p>
          <a:p>
            <a:pPr lvl="1"/>
            <a:r>
              <a:rPr lang="en-US" dirty="0"/>
              <a:t>Enrollment and protocol completion ($3400/patient)</a:t>
            </a:r>
          </a:p>
          <a:p>
            <a:pPr lvl="1"/>
            <a:r>
              <a:rPr lang="en-US" dirty="0"/>
              <a:t>Data completion ($2000/patient)</a:t>
            </a:r>
          </a:p>
          <a:p>
            <a:pPr lvl="1"/>
            <a:r>
              <a:rPr lang="en-US" dirty="0"/>
              <a:t>Inclusive of F&amp;A</a:t>
            </a:r>
          </a:p>
        </p:txBody>
      </p:sp>
    </p:spTree>
    <p:extLst>
      <p:ext uri="{BB962C8B-B14F-4D97-AF65-F5344CB8AC3E}">
        <p14:creationId xmlns:p14="http://schemas.microsoft.com/office/powerpoint/2010/main" val="14212804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E5CCF-D1CA-338F-B105-C2C62770F5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Respiratory Therapy Advisory Group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624314-BF90-A599-A991-668B67E262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Franklin Gothic Book"/>
                <a:cs typeface="Arial"/>
              </a:rPr>
              <a:t>National advisory group for WINDSURFER</a:t>
            </a:r>
            <a:endParaRPr lang="en-US"/>
          </a:p>
          <a:p>
            <a:r>
              <a:rPr lang="en-US"/>
              <a:t>Meeting once per month during study development</a:t>
            </a:r>
          </a:p>
        </p:txBody>
      </p:sp>
    </p:spTree>
    <p:extLst>
      <p:ext uri="{BB962C8B-B14F-4D97-AF65-F5344CB8AC3E}">
        <p14:creationId xmlns:p14="http://schemas.microsoft.com/office/powerpoint/2010/main" val="41354481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427F01-60BF-9EFD-2218-CFF8C0C34E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Investigators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9900CC-E8F0-FC01-556B-5053B44449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5600" y="1044015"/>
            <a:ext cx="11360800" cy="504781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>
                <a:latin typeface="+mj-lt"/>
              </a:rPr>
              <a:t>Henry E. Wang, MD, MS – The Ohio State University (EM, Contact MPI)</a:t>
            </a:r>
          </a:p>
          <a:p>
            <a:r>
              <a:rPr lang="en-US" sz="2400" dirty="0">
                <a:latin typeface="+mj-lt"/>
              </a:rPr>
              <a:t>Jarrod Mosier, MD – University of Arizona (EM, CCM; MPI)</a:t>
            </a:r>
          </a:p>
          <a:p>
            <a:r>
              <a:rPr lang="en-US" sz="2400" dirty="0">
                <a:latin typeface="+mj-lt"/>
              </a:rPr>
              <a:t>Mark Tidswell, MD – Baystate Medical Center (PCCM; MPI)</a:t>
            </a:r>
          </a:p>
          <a:p>
            <a:r>
              <a:rPr lang="en-US" sz="2400" dirty="0">
                <a:latin typeface="+mj-lt"/>
              </a:rPr>
              <a:t>Lai Wei, PhD – The Ohio State University (Biostats, DCC MPI)</a:t>
            </a:r>
          </a:p>
          <a:p>
            <a:r>
              <a:rPr lang="en-US" sz="2400" dirty="0">
                <a:latin typeface="+mj-lt"/>
              </a:rPr>
              <a:t>Valerie </a:t>
            </a:r>
            <a:r>
              <a:rPr lang="en-US" sz="2400" dirty="0" err="1">
                <a:latin typeface="+mj-lt"/>
              </a:rPr>
              <a:t>Durkalski</a:t>
            </a:r>
            <a:r>
              <a:rPr lang="en-US" sz="2400" dirty="0">
                <a:latin typeface="+mj-lt"/>
              </a:rPr>
              <a:t>-Mauldin, PhD – Medical University of South Carolina (Biostats, DCC Contact MPI, SIREN DCC)</a:t>
            </a:r>
          </a:p>
          <a:p>
            <a:r>
              <a:rPr lang="en-US" sz="2400" dirty="0">
                <a:latin typeface="+mj-lt"/>
                <a:cs typeface="Arial"/>
              </a:rPr>
              <a:t>Elizabeth Munroe, MD – Intermountain Medical Center (PCCM, ESI)</a:t>
            </a:r>
          </a:p>
          <a:p>
            <a:r>
              <a:rPr lang="en-US" sz="2400" dirty="0">
                <a:latin typeface="+mj-lt"/>
              </a:rPr>
              <a:t>William Meurer, MD – University of Michigan (EM, SIREN CCC)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CEAEA5A-92CC-7CED-9D02-E97742D38DD6}"/>
              </a:ext>
            </a:extLst>
          </p:cNvPr>
          <p:cNvGrpSpPr/>
          <p:nvPr/>
        </p:nvGrpSpPr>
        <p:grpSpPr>
          <a:xfrm>
            <a:off x="1638939" y="4725798"/>
            <a:ext cx="8533366" cy="1238040"/>
            <a:chOff x="1638939" y="4872938"/>
            <a:chExt cx="8533366" cy="123804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D86BDB1-67A6-9373-FF26-14E423FCC5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54" r="20774" b="33144"/>
            <a:stretch/>
          </p:blipFill>
          <p:spPr>
            <a:xfrm>
              <a:off x="1638939" y="4886123"/>
              <a:ext cx="965226" cy="1211668"/>
            </a:xfrm>
            <a:prstGeom prst="rect">
              <a:avLst/>
            </a:prstGeom>
          </p:spPr>
        </p:pic>
        <p:pic>
          <p:nvPicPr>
            <p:cNvPr id="7170" name="Picture 2" descr="Jarrod Mosier, MD | Department of Emergency Medicine">
              <a:extLst>
                <a:ext uri="{FF2B5EF4-FFF2-40B4-BE49-F238E27FC236}">
                  <a16:creationId xmlns:a16="http://schemas.microsoft.com/office/drawing/2014/main" id="{7DA52121-71E0-FFD3-920B-FA2EFE8607A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9730"/>
            <a:stretch/>
          </p:blipFill>
          <p:spPr bwMode="auto">
            <a:xfrm>
              <a:off x="2604166" y="4886124"/>
              <a:ext cx="1230520" cy="12116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72" name="Picture 4" descr="Mark A. Tidswell, MD | Baystate Health">
              <a:extLst>
                <a:ext uri="{FF2B5EF4-FFF2-40B4-BE49-F238E27FC236}">
                  <a16:creationId xmlns:a16="http://schemas.microsoft.com/office/drawing/2014/main" id="{F79A6902-80C3-6C22-35CF-3448C4F5E76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74" b="14750"/>
            <a:stretch/>
          </p:blipFill>
          <p:spPr bwMode="auto">
            <a:xfrm>
              <a:off x="3834686" y="4886123"/>
              <a:ext cx="1231390" cy="12248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74" name="Picture 6" descr="Lai Wei, PhD | Ohio State College of Medicine">
              <a:extLst>
                <a:ext uri="{FF2B5EF4-FFF2-40B4-BE49-F238E27FC236}">
                  <a16:creationId xmlns:a16="http://schemas.microsoft.com/office/drawing/2014/main" id="{47AE0FF9-0655-3AA8-FD75-255004BA4E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65207" y="4886124"/>
              <a:ext cx="1211668" cy="12116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76" name="Picture 8" descr="Valerie L. Durkalski-Mauldin PhD | MUSC Charleston, SC">
              <a:extLst>
                <a:ext uri="{FF2B5EF4-FFF2-40B4-BE49-F238E27FC236}">
                  <a16:creationId xmlns:a16="http://schemas.microsoft.com/office/drawing/2014/main" id="{F5127055-323D-B08E-292F-08C587D214F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60" t="913" r="4457" b="38021"/>
            <a:stretch/>
          </p:blipFill>
          <p:spPr bwMode="auto">
            <a:xfrm>
              <a:off x="6265564" y="4872938"/>
              <a:ext cx="1302247" cy="12116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589B673-DD06-912B-E2A7-BBA3BB99995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11652" b="17797"/>
            <a:stretch/>
          </p:blipFill>
          <p:spPr>
            <a:xfrm>
              <a:off x="7567811" y="4872939"/>
              <a:ext cx="1302247" cy="1211668"/>
            </a:xfrm>
            <a:prstGeom prst="rect">
              <a:avLst/>
            </a:prstGeom>
          </p:spPr>
        </p:pic>
        <p:pic>
          <p:nvPicPr>
            <p:cNvPr id="7180" name="Picture 12" descr="William J. Meurer | Faculty ...">
              <a:extLst>
                <a:ext uri="{FF2B5EF4-FFF2-40B4-BE49-F238E27FC236}">
                  <a16:creationId xmlns:a16="http://schemas.microsoft.com/office/drawing/2014/main" id="{896C18D2-BF46-408A-CC33-6B8B9916E8E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25" r="10456" b="28617"/>
            <a:stretch/>
          </p:blipFill>
          <p:spPr bwMode="auto">
            <a:xfrm>
              <a:off x="8870058" y="4872938"/>
              <a:ext cx="1302247" cy="12116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6576588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36E572-ADE2-D325-70C2-BB9EA6035F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8B237E-08B3-9E77-FB7D-6F9AB1124E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 b="1" dirty="0"/>
              <a:t>Site contract </a:t>
            </a:r>
            <a:r>
              <a:rPr lang="en-US" dirty="0"/>
              <a:t>with Michigan</a:t>
            </a:r>
          </a:p>
          <a:p>
            <a:r>
              <a:rPr lang="en-US" b="1" dirty="0"/>
              <a:t>Regular reports </a:t>
            </a:r>
            <a:r>
              <a:rPr lang="en-US" dirty="0"/>
              <a:t>on monthly SIREN SC meeting and site communications</a:t>
            </a:r>
          </a:p>
          <a:p>
            <a:r>
              <a:rPr lang="en-US" b="1" dirty="0"/>
              <a:t>EFIC CCPD plan</a:t>
            </a:r>
          </a:p>
          <a:p>
            <a:pPr lvl="1"/>
            <a:r>
              <a:rPr lang="en-US" dirty="0">
                <a:latin typeface="Franklin Gothic Book"/>
                <a:cs typeface="Arial"/>
              </a:rPr>
              <a:t>Meeting in Late 2025</a:t>
            </a:r>
            <a:endParaRPr lang="en-US" dirty="0"/>
          </a:p>
          <a:p>
            <a:r>
              <a:rPr lang="en-US" b="1" dirty="0"/>
              <a:t>Site initiation meeting</a:t>
            </a:r>
          </a:p>
          <a:p>
            <a:pPr lvl="1"/>
            <a:r>
              <a:rPr lang="en-US" dirty="0">
                <a:latin typeface="Franklin Gothic Book"/>
                <a:cs typeface="Arial"/>
              </a:rPr>
              <a:t>3 - 4 hours</a:t>
            </a:r>
          </a:p>
          <a:p>
            <a:pPr lvl="1"/>
            <a:r>
              <a:rPr lang="en-US" dirty="0"/>
              <a:t>Spring 2026</a:t>
            </a:r>
          </a:p>
          <a:p>
            <a:r>
              <a:rPr lang="en-US" dirty="0"/>
              <a:t>Vanguard Sites (4) – Summer 2026</a:t>
            </a:r>
          </a:p>
          <a:p>
            <a:r>
              <a:rPr lang="en-US" dirty="0"/>
              <a:t>Remaining Core Sites – Summer/Fall 2026</a:t>
            </a:r>
          </a:p>
          <a:p>
            <a:r>
              <a:rPr lang="en-US" dirty="0"/>
              <a:t>Reserve Sites as needed – 2027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71820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88D5F2-9B0F-53A2-FE4E-7156A5E240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Ancillary Study Ideas?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32AD2F-9A38-423F-14E1-014A03FB27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Contact Henry, Jarrod or Mark</a:t>
            </a:r>
          </a:p>
        </p:txBody>
      </p:sp>
    </p:spTree>
    <p:extLst>
      <p:ext uri="{BB962C8B-B14F-4D97-AF65-F5344CB8AC3E}">
        <p14:creationId xmlns:p14="http://schemas.microsoft.com/office/powerpoint/2010/main" val="42348681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logo with blue waves">
            <a:extLst>
              <a:ext uri="{FF2B5EF4-FFF2-40B4-BE49-F238E27FC236}">
                <a16:creationId xmlns:a16="http://schemas.microsoft.com/office/drawing/2014/main" id="{FDB82DAC-F8C2-79AA-505D-7843F52B5FD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558" t="33461" r="22519" b="32550"/>
          <a:stretch/>
        </p:blipFill>
        <p:spPr>
          <a:xfrm>
            <a:off x="3513695" y="651712"/>
            <a:ext cx="5164609" cy="325524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6C76B23-4B91-141B-81BA-8642B331799D}"/>
              </a:ext>
            </a:extLst>
          </p:cNvPr>
          <p:cNvSpPr txBox="1"/>
          <p:nvPr/>
        </p:nvSpPr>
        <p:spPr>
          <a:xfrm>
            <a:off x="3333063" y="4412512"/>
            <a:ext cx="54232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windsurfer-pi@umich.edu</a:t>
            </a:r>
          </a:p>
        </p:txBody>
      </p:sp>
    </p:spTree>
    <p:extLst>
      <p:ext uri="{BB962C8B-B14F-4D97-AF65-F5344CB8AC3E}">
        <p14:creationId xmlns:p14="http://schemas.microsoft.com/office/powerpoint/2010/main" val="833797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19FE7-3108-0C15-3992-A8DD92D01B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00" y="118478"/>
            <a:ext cx="11360800" cy="763600"/>
          </a:xfrm>
        </p:spPr>
        <p:txBody>
          <a:bodyPr>
            <a:normAutofit/>
          </a:bodyPr>
          <a:lstStyle/>
          <a:p>
            <a:r>
              <a:rPr lang="en-US" sz="3200" dirty="0"/>
              <a:t>Core and MPI Sites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892F5DDD-23F9-EC37-D63C-0369C3A2078C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789253983"/>
              </p:ext>
            </p:extLst>
          </p:nvPr>
        </p:nvGraphicFramePr>
        <p:xfrm>
          <a:off x="1200150" y="903288"/>
          <a:ext cx="9641840" cy="5299060"/>
        </p:xfrm>
        <a:graphic>
          <a:graphicData uri="http://schemas.openxmlformats.org/drawingml/2006/table">
            <a:tbl>
              <a:tblPr/>
              <a:tblGrid>
                <a:gridCol w="1825854">
                  <a:extLst>
                    <a:ext uri="{9D8B030D-6E8A-4147-A177-3AD203B41FA5}">
                      <a16:colId xmlns:a16="http://schemas.microsoft.com/office/drawing/2014/main" val="1417157327"/>
                    </a:ext>
                  </a:extLst>
                </a:gridCol>
                <a:gridCol w="1327893">
                  <a:extLst>
                    <a:ext uri="{9D8B030D-6E8A-4147-A177-3AD203B41FA5}">
                      <a16:colId xmlns:a16="http://schemas.microsoft.com/office/drawing/2014/main" val="458291368"/>
                    </a:ext>
                  </a:extLst>
                </a:gridCol>
                <a:gridCol w="2466091">
                  <a:extLst>
                    <a:ext uri="{9D8B030D-6E8A-4147-A177-3AD203B41FA5}">
                      <a16:colId xmlns:a16="http://schemas.microsoft.com/office/drawing/2014/main" val="4186718140"/>
                    </a:ext>
                  </a:extLst>
                </a:gridCol>
                <a:gridCol w="1327893">
                  <a:extLst>
                    <a:ext uri="{9D8B030D-6E8A-4147-A177-3AD203B41FA5}">
                      <a16:colId xmlns:a16="http://schemas.microsoft.com/office/drawing/2014/main" val="3201937043"/>
                    </a:ext>
                  </a:extLst>
                </a:gridCol>
                <a:gridCol w="1138195">
                  <a:extLst>
                    <a:ext uri="{9D8B030D-6E8A-4147-A177-3AD203B41FA5}">
                      <a16:colId xmlns:a16="http://schemas.microsoft.com/office/drawing/2014/main" val="1071595160"/>
                    </a:ext>
                  </a:extLst>
                </a:gridCol>
                <a:gridCol w="1555914">
                  <a:extLst>
                    <a:ext uri="{9D8B030D-6E8A-4147-A177-3AD203B41FA5}">
                      <a16:colId xmlns:a16="http://schemas.microsoft.com/office/drawing/2014/main" val="2982571432"/>
                    </a:ext>
                  </a:extLst>
                </a:gridCol>
              </a:tblGrid>
              <a:tr h="467645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SIREN Award </a:t>
                      </a:r>
                      <a:b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</a:b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Hub</a:t>
                      </a:r>
                    </a:p>
                  </a:txBody>
                  <a:tcPr marL="5846" marR="5846" marT="5846" marB="3507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Site</a:t>
                      </a:r>
                    </a:p>
                  </a:txBody>
                  <a:tcPr marL="5846" marR="5846" marT="5846" marB="3507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Enrolling Hospital</a:t>
                      </a:r>
                    </a:p>
                  </a:txBody>
                  <a:tcPr marL="5846" marR="5846" marT="5846" marB="35079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City </a:t>
                      </a:r>
                    </a:p>
                  </a:txBody>
                  <a:tcPr marL="5846" marR="5846" marT="5846" marB="35079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Site Type</a:t>
                      </a:r>
                    </a:p>
                  </a:txBody>
                  <a:tcPr marL="5846" marR="5846" marT="5846" marB="35079" anchor="ctr">
                    <a:lnL w="12700">
                      <a:solidFill>
                        <a:schemeClr val="tx1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Site PI</a:t>
                      </a:r>
                    </a:p>
                  </a:txBody>
                  <a:tcPr marL="5846" marR="5846" marT="5846" marB="3507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1254710"/>
                  </a:ext>
                </a:extLst>
              </a:tr>
              <a:tr h="254285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Washington</a:t>
                      </a:r>
                    </a:p>
                  </a:txBody>
                  <a:tcPr marL="5846" marR="5846" marT="5846" marB="35079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UW</a:t>
                      </a:r>
                    </a:p>
                  </a:txBody>
                  <a:tcPr marL="5846" marR="5846" marT="5846" marB="35079" anchor="b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Harborview Med Ctr</a:t>
                      </a:r>
                    </a:p>
                  </a:txBody>
                  <a:tcPr marL="5846" marR="5846" marT="5846" marB="35079" anchor="b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Seattle</a:t>
                      </a:r>
                    </a:p>
                  </a:txBody>
                  <a:tcPr marL="5846" marR="5846" marT="5846" marB="35079" anchor="b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Core</a:t>
                      </a:r>
                    </a:p>
                  </a:txBody>
                  <a:tcPr marL="5846" marR="5846" marT="5846" marB="35079" anchor="b">
                    <a:lnL w="12700">
                      <a:solidFill>
                        <a:schemeClr val="tx1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Nick Johnson</a:t>
                      </a:r>
                    </a:p>
                  </a:txBody>
                  <a:tcPr marL="5846" marR="5846" marT="5846" marB="35079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6825393"/>
                  </a:ext>
                </a:extLst>
              </a:tr>
              <a:tr h="254285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UCLA</a:t>
                      </a:r>
                    </a:p>
                  </a:txBody>
                  <a:tcPr marL="5846" marR="5846" marT="5846" marB="35079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UCSD</a:t>
                      </a:r>
                    </a:p>
                  </a:txBody>
                  <a:tcPr marL="5846" marR="5846" marT="5846" marB="35079" anchor="b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UCSD Health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LaJolla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846" marR="5846" marT="5846" marB="35079" anchor="b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San Diego</a:t>
                      </a:r>
                    </a:p>
                  </a:txBody>
                  <a:tcPr marL="5846" marR="5846" marT="5846" marB="35079" anchor="b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Core</a:t>
                      </a:r>
                    </a:p>
                  </a:txBody>
                  <a:tcPr marL="5846" marR="5846" marT="5846" marB="35079" anchor="b">
                    <a:lnL w="12700">
                      <a:solidFill>
                        <a:schemeClr val="tx1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Gabe Wardi</a:t>
                      </a:r>
                    </a:p>
                  </a:txBody>
                  <a:tcPr marL="5846" marR="5846" marT="5846" marB="35079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843824"/>
                  </a:ext>
                </a:extLst>
              </a:tr>
              <a:tr h="254285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UCLA</a:t>
                      </a:r>
                    </a:p>
                  </a:txBody>
                  <a:tcPr marL="5846" marR="5846" marT="5846" marB="35079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UCSD</a:t>
                      </a:r>
                    </a:p>
                  </a:txBody>
                  <a:tcPr marL="5846" marR="5846" marT="5846" marB="35079" anchor="b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UCSD Medical Center - Hillcrest</a:t>
                      </a:r>
                    </a:p>
                  </a:txBody>
                  <a:tcPr marL="5846" marR="5846" marT="5846" marB="35079" anchor="b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San Diego</a:t>
                      </a:r>
                    </a:p>
                  </a:txBody>
                  <a:tcPr marL="5846" marR="5846" marT="5846" marB="35079" anchor="b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Core</a:t>
                      </a:r>
                    </a:p>
                  </a:txBody>
                  <a:tcPr marL="5846" marR="5846" marT="5846" marB="35079" anchor="b">
                    <a:lnL w="12700">
                      <a:solidFill>
                        <a:schemeClr val="tx1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Gabe Wardi</a:t>
                      </a:r>
                    </a:p>
                  </a:txBody>
                  <a:tcPr marL="5846" marR="5846" marT="5846" marB="35079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6865153"/>
                  </a:ext>
                </a:extLst>
              </a:tr>
              <a:tr h="254285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Temple</a:t>
                      </a:r>
                    </a:p>
                  </a:txBody>
                  <a:tcPr marL="5846" marR="5846" marT="5846" marB="35079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Temple</a:t>
                      </a:r>
                    </a:p>
                  </a:txBody>
                  <a:tcPr marL="5846" marR="5846" marT="5846" marB="35079" anchor="b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Temple Univ Hosp</a:t>
                      </a:r>
                    </a:p>
                  </a:txBody>
                  <a:tcPr marL="5846" marR="5846" marT="5846" marB="35079" anchor="b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Philadelphia</a:t>
                      </a:r>
                    </a:p>
                  </a:txBody>
                  <a:tcPr marL="5846" marR="5846" marT="5846" marB="35079" anchor="b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Core</a:t>
                      </a:r>
                    </a:p>
                  </a:txBody>
                  <a:tcPr marL="5846" marR="5846" marT="5846" marB="35079" anchor="b">
                    <a:lnL w="12700">
                      <a:solidFill>
                        <a:schemeClr val="tx1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Anran Wang, MD</a:t>
                      </a:r>
                    </a:p>
                  </a:txBody>
                  <a:tcPr marL="5846" marR="5846" marT="5846" marB="35079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7737956"/>
                  </a:ext>
                </a:extLst>
              </a:tr>
              <a:tr h="254285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Hopkins</a:t>
                      </a:r>
                    </a:p>
                  </a:txBody>
                  <a:tcPr marL="5846" marR="5846" marT="5846" marB="35079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Johns Hopkins</a:t>
                      </a:r>
                    </a:p>
                  </a:txBody>
                  <a:tcPr marL="5846" marR="5846" marT="5846" marB="35079" anchor="b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Johns Hopkins Hosp</a:t>
                      </a:r>
                    </a:p>
                  </a:txBody>
                  <a:tcPr marL="5846" marR="5846" marT="5846" marB="35079" anchor="b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Baltimore</a:t>
                      </a:r>
                    </a:p>
                  </a:txBody>
                  <a:tcPr marL="5846" marR="5846" marT="5846" marB="35079" anchor="b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Core</a:t>
                      </a:r>
                    </a:p>
                  </a:txBody>
                  <a:tcPr marL="5846" marR="5846" marT="5846" marB="35079" anchor="b">
                    <a:lnL w="12700">
                      <a:solidFill>
                        <a:schemeClr val="tx1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Ruben Troncoso</a:t>
                      </a:r>
                    </a:p>
                  </a:txBody>
                  <a:tcPr marL="5846" marR="5846" marT="5846" marB="35079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6450553"/>
                  </a:ext>
                </a:extLst>
              </a:tr>
              <a:tr h="254285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Hopkins</a:t>
                      </a:r>
                    </a:p>
                  </a:txBody>
                  <a:tcPr marL="5846" marR="5846" marT="5846" marB="35079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Johns Hopkins</a:t>
                      </a:r>
                    </a:p>
                  </a:txBody>
                  <a:tcPr marL="5846" marR="5846" marT="5846" marB="35079" anchor="b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Johns Hopkins Bayview Med Ctr</a:t>
                      </a:r>
                    </a:p>
                  </a:txBody>
                  <a:tcPr marL="5846" marR="5846" marT="5846" marB="35079" anchor="b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Baltimore</a:t>
                      </a:r>
                    </a:p>
                  </a:txBody>
                  <a:tcPr marL="5846" marR="5846" marT="5846" marB="35079" anchor="b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Core</a:t>
                      </a:r>
                    </a:p>
                  </a:txBody>
                  <a:tcPr marL="5846" marR="5846" marT="5846" marB="35079" anchor="b">
                    <a:lnL w="12700">
                      <a:solidFill>
                        <a:schemeClr val="tx1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Ruben Troncoso</a:t>
                      </a:r>
                    </a:p>
                  </a:txBody>
                  <a:tcPr marL="5846" marR="5846" marT="5846" marB="35079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3893714"/>
                  </a:ext>
                </a:extLst>
              </a:tr>
              <a:tr h="254285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NORCARES/UC Davis</a:t>
                      </a:r>
                    </a:p>
                  </a:txBody>
                  <a:tcPr marL="5846" marR="5846" marT="5846" marB="35079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Intermountain</a:t>
                      </a:r>
                    </a:p>
                  </a:txBody>
                  <a:tcPr marL="5846" marR="5846" marT="5846" marB="35079" anchor="b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Intermountain Med Ctr</a:t>
                      </a:r>
                    </a:p>
                  </a:txBody>
                  <a:tcPr marL="5846" marR="5846" marT="5846" marB="35079" anchor="b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Murray</a:t>
                      </a:r>
                    </a:p>
                  </a:txBody>
                  <a:tcPr marL="5846" marR="5846" marT="5846" marB="35079" anchor="b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Core</a:t>
                      </a:r>
                    </a:p>
                  </a:txBody>
                  <a:tcPr marL="5846" marR="5846" marT="5846" marB="35079" anchor="b">
                    <a:lnL w="12700">
                      <a:solidFill>
                        <a:schemeClr val="tx1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Troy Madsen</a:t>
                      </a:r>
                    </a:p>
                  </a:txBody>
                  <a:tcPr marL="5846" marR="5846" marT="5846" marB="35079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8721586"/>
                  </a:ext>
                </a:extLst>
              </a:tr>
              <a:tr h="254285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CORE-EM/VCU</a:t>
                      </a:r>
                    </a:p>
                  </a:txBody>
                  <a:tcPr marL="5846" marR="5846" marT="5846" marB="35079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VCU</a:t>
                      </a:r>
                    </a:p>
                  </a:txBody>
                  <a:tcPr marL="5846" marR="5846" marT="5846" marB="35079" anchor="b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VCU Med Ctr</a:t>
                      </a:r>
                    </a:p>
                  </a:txBody>
                  <a:tcPr marL="5846" marR="5846" marT="5846" marB="35079" anchor="b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Richmond </a:t>
                      </a:r>
                    </a:p>
                  </a:txBody>
                  <a:tcPr marL="5846" marR="5846" marT="5846" marB="35079" anchor="b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Core</a:t>
                      </a:r>
                    </a:p>
                  </a:txBody>
                  <a:tcPr marL="5846" marR="5846" marT="5846" marB="35079" anchor="b">
                    <a:lnL w="12700">
                      <a:solidFill>
                        <a:schemeClr val="tx1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Lisa H. Merck </a:t>
                      </a:r>
                    </a:p>
                  </a:txBody>
                  <a:tcPr marL="5846" marR="5846" marT="5846" marB="35079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2704500"/>
                  </a:ext>
                </a:extLst>
              </a:tr>
              <a:tr h="254285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Pittsburgh</a:t>
                      </a:r>
                    </a:p>
                  </a:txBody>
                  <a:tcPr marL="5846" marR="5846" marT="5846" marB="35079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Pittsburgh</a:t>
                      </a:r>
                    </a:p>
                  </a:txBody>
                  <a:tcPr marL="5846" marR="5846" marT="5846" marB="35079" anchor="b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UPMC Presbyterian Hospital</a:t>
                      </a:r>
                    </a:p>
                  </a:txBody>
                  <a:tcPr marL="5846" marR="5846" marT="5846" marB="35079" anchor="b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Pittsburgh</a:t>
                      </a:r>
                    </a:p>
                  </a:txBody>
                  <a:tcPr marL="5846" marR="5846" marT="5846" marB="35079" anchor="b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Core</a:t>
                      </a:r>
                    </a:p>
                  </a:txBody>
                  <a:tcPr marL="5846" marR="5846" marT="5846" marB="35079" anchor="b">
                    <a:lnL w="12700">
                      <a:solidFill>
                        <a:schemeClr val="tx1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Byron Drumheller</a:t>
                      </a:r>
                    </a:p>
                  </a:txBody>
                  <a:tcPr marL="5846" marR="5846" marT="5846" marB="35079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622740"/>
                  </a:ext>
                </a:extLst>
              </a:tr>
              <a:tr h="254285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Yale</a:t>
                      </a:r>
                    </a:p>
                  </a:txBody>
                  <a:tcPr marL="5846" marR="5846" marT="5846" marB="35079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Yale</a:t>
                      </a:r>
                    </a:p>
                  </a:txBody>
                  <a:tcPr marL="5846" marR="5846" marT="5846" marB="35079" anchor="b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Yale New Haven Hosp</a:t>
                      </a:r>
                    </a:p>
                  </a:txBody>
                  <a:tcPr marL="5846" marR="5846" marT="5846" marB="35079" anchor="b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New Haven</a:t>
                      </a:r>
                    </a:p>
                  </a:txBody>
                  <a:tcPr marL="5846" marR="5846" marT="5846" marB="35079" anchor="b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Core</a:t>
                      </a:r>
                    </a:p>
                  </a:txBody>
                  <a:tcPr marL="5846" marR="5846" marT="5846" marB="35079" anchor="b">
                    <a:lnL w="12700">
                      <a:solidFill>
                        <a:schemeClr val="tx1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Justin Belsky</a:t>
                      </a:r>
                    </a:p>
                  </a:txBody>
                  <a:tcPr marL="5846" marR="5846" marT="5846" marB="35079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0231954"/>
                  </a:ext>
                </a:extLst>
              </a:tr>
              <a:tr h="254285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OHSU</a:t>
                      </a:r>
                    </a:p>
                  </a:txBody>
                  <a:tcPr marL="5846" marR="5846" marT="5846" marB="35079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Cincinnati</a:t>
                      </a:r>
                    </a:p>
                  </a:txBody>
                  <a:tcPr marL="5846" marR="5846" marT="5846" marB="35079" anchor="b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Univ of Cincinnati Med Ctr</a:t>
                      </a:r>
                    </a:p>
                  </a:txBody>
                  <a:tcPr marL="5846" marR="5846" marT="5846" marB="35079" anchor="b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Cincinnati</a:t>
                      </a:r>
                    </a:p>
                  </a:txBody>
                  <a:tcPr marL="5846" marR="5846" marT="5846" marB="35079" anchor="b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Core</a:t>
                      </a:r>
                    </a:p>
                  </a:txBody>
                  <a:tcPr marL="5846" marR="5846" marT="5846" marB="35079" anchor="b">
                    <a:lnL w="12700">
                      <a:solidFill>
                        <a:schemeClr val="tx1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Jason McMullan</a:t>
                      </a:r>
                    </a:p>
                  </a:txBody>
                  <a:tcPr marL="5846" marR="5846" marT="5846" marB="35079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728538"/>
                  </a:ext>
                </a:extLst>
              </a:tr>
              <a:tr h="254285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Chicago</a:t>
                      </a:r>
                    </a:p>
                  </a:txBody>
                  <a:tcPr marL="5846" marR="5846" marT="5846" marB="35079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UChicago</a:t>
                      </a:r>
                    </a:p>
                  </a:txBody>
                  <a:tcPr marL="5846" marR="5846" marT="5846" marB="35079" anchor="b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Univ of Chicago Med Ctr</a:t>
                      </a:r>
                    </a:p>
                  </a:txBody>
                  <a:tcPr marL="5846" marR="5846" marT="5846" marB="35079" anchor="b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Chicago</a:t>
                      </a:r>
                    </a:p>
                  </a:txBody>
                  <a:tcPr marL="5846" marR="5846" marT="5846" marB="35079" anchor="b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Core</a:t>
                      </a:r>
                    </a:p>
                  </a:txBody>
                  <a:tcPr marL="5846" marR="5846" marT="5846" marB="35079" anchor="b">
                    <a:lnL w="12700">
                      <a:solidFill>
                        <a:schemeClr val="tx1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David Beiser</a:t>
                      </a:r>
                    </a:p>
                  </a:txBody>
                  <a:tcPr marL="5846" marR="5846" marT="5846" marB="35079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3566791"/>
                  </a:ext>
                </a:extLst>
              </a:tr>
              <a:tr h="254285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Wayne</a:t>
                      </a:r>
                    </a:p>
                  </a:txBody>
                  <a:tcPr marL="5846" marR="5846" marT="5846" marB="35079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HFHS</a:t>
                      </a:r>
                    </a:p>
                  </a:txBody>
                  <a:tcPr marL="5846" marR="5846" marT="5846" marB="35079" anchor="b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Henry Ford Hosp</a:t>
                      </a:r>
                    </a:p>
                  </a:txBody>
                  <a:tcPr marL="5846" marR="5846" marT="5846" marB="35079" anchor="b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Detroit</a:t>
                      </a:r>
                    </a:p>
                  </a:txBody>
                  <a:tcPr marL="5846" marR="5846" marT="5846" marB="35079" anchor="b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Core</a:t>
                      </a:r>
                    </a:p>
                  </a:txBody>
                  <a:tcPr marL="5846" marR="5846" marT="5846" marB="35079" anchor="b">
                    <a:lnL w="12700">
                      <a:solidFill>
                        <a:schemeClr val="tx1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Joe Miller</a:t>
                      </a:r>
                    </a:p>
                  </a:txBody>
                  <a:tcPr marL="5846" marR="5846" marT="5846" marB="35079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1027421"/>
                  </a:ext>
                </a:extLst>
              </a:tr>
              <a:tr h="254285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Duke</a:t>
                      </a:r>
                    </a:p>
                  </a:txBody>
                  <a:tcPr marL="5846" marR="5846" marT="5846" marB="35079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Wake</a:t>
                      </a:r>
                    </a:p>
                  </a:txBody>
                  <a:tcPr marL="5846" marR="5846" marT="5846" marB="35079" anchor="b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Wake Forest</a:t>
                      </a:r>
                    </a:p>
                  </a:txBody>
                  <a:tcPr marL="5846" marR="5846" marT="5846" marB="35079" anchor="b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Winston-Salem</a:t>
                      </a:r>
                    </a:p>
                  </a:txBody>
                  <a:tcPr marL="5846" marR="5846" marT="5846" marB="35079" anchor="b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Core</a:t>
                      </a:r>
                    </a:p>
                  </a:txBody>
                  <a:tcPr marL="5846" marR="5846" marT="5846" marB="35079" anchor="b">
                    <a:lnL w="12700">
                      <a:solidFill>
                        <a:schemeClr val="tx1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Simon Mahler</a:t>
                      </a:r>
                    </a:p>
                  </a:txBody>
                  <a:tcPr marL="5846" marR="5846" marT="5846" marB="35079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4375813"/>
                  </a:ext>
                </a:extLst>
              </a:tr>
              <a:tr h="254285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Minnesota</a:t>
                      </a:r>
                    </a:p>
                  </a:txBody>
                  <a:tcPr marL="5846" marR="5846" marT="5846" marB="35079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Minnesota</a:t>
                      </a:r>
                    </a:p>
                  </a:txBody>
                  <a:tcPr marL="5846" marR="5846" marT="5846" marB="35079" anchor="b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Hennepin County Med Ctr</a:t>
                      </a:r>
                    </a:p>
                  </a:txBody>
                  <a:tcPr marL="5846" marR="5846" marT="5846" marB="35079" anchor="b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Minneapolis</a:t>
                      </a:r>
                    </a:p>
                  </a:txBody>
                  <a:tcPr marL="5846" marR="5846" marT="5846" marB="35079" anchor="b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Core</a:t>
                      </a:r>
                    </a:p>
                  </a:txBody>
                  <a:tcPr marL="5846" marR="5846" marT="5846" marB="35079" anchor="b">
                    <a:lnL w="12700">
                      <a:solidFill>
                        <a:schemeClr val="tx1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James Miner</a:t>
                      </a:r>
                    </a:p>
                  </a:txBody>
                  <a:tcPr marL="5846" marR="5846" marT="5846" marB="35079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496887"/>
                  </a:ext>
                </a:extLst>
              </a:tr>
              <a:tr h="254285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OHSU</a:t>
                      </a:r>
                    </a:p>
                  </a:txBody>
                  <a:tcPr marL="5846" marR="5846" marT="5846" marB="35079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OSU</a:t>
                      </a:r>
                    </a:p>
                  </a:txBody>
                  <a:tcPr marL="5846" marR="5846" marT="5846" marB="35079" anchor="b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OSU Wexner Med Ctr</a:t>
                      </a:r>
                    </a:p>
                  </a:txBody>
                  <a:tcPr marL="5846" marR="5846" marT="5846" marB="35079" anchor="b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Columbus</a:t>
                      </a:r>
                    </a:p>
                  </a:txBody>
                  <a:tcPr marL="5846" marR="5846" marT="5846" marB="35079" anchor="b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MPI</a:t>
                      </a:r>
                    </a:p>
                  </a:txBody>
                  <a:tcPr marL="5846" marR="5846" marT="5846" marB="35079" anchor="b">
                    <a:lnL w="12700">
                      <a:solidFill>
                        <a:schemeClr val="tx1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Jason Bischof</a:t>
                      </a:r>
                    </a:p>
                  </a:txBody>
                  <a:tcPr marL="5846" marR="5846" marT="5846" marB="35079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8791335"/>
                  </a:ext>
                </a:extLst>
              </a:tr>
              <a:tr h="254285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OHSU</a:t>
                      </a:r>
                    </a:p>
                  </a:txBody>
                  <a:tcPr marL="5846" marR="5846" marT="5846" marB="35079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OSU</a:t>
                      </a:r>
                    </a:p>
                  </a:txBody>
                  <a:tcPr marL="5846" marR="5846" marT="5846" marB="35079" anchor="b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OSU East Hospital</a:t>
                      </a:r>
                    </a:p>
                  </a:txBody>
                  <a:tcPr marL="5846" marR="5846" marT="5846" marB="35079" anchor="b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Columbus</a:t>
                      </a:r>
                    </a:p>
                  </a:txBody>
                  <a:tcPr marL="5846" marR="5846" marT="5846" marB="35079" anchor="b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MPI</a:t>
                      </a:r>
                    </a:p>
                  </a:txBody>
                  <a:tcPr marL="5846" marR="5846" marT="5846" marB="35079" anchor="b">
                    <a:lnL w="12700">
                      <a:solidFill>
                        <a:schemeClr val="tx1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Jason Bischof</a:t>
                      </a:r>
                    </a:p>
                  </a:txBody>
                  <a:tcPr marL="5846" marR="5846" marT="5846" marB="35079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6315814"/>
                  </a:ext>
                </a:extLst>
              </a:tr>
              <a:tr h="254285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CORE-EM/VCU</a:t>
                      </a:r>
                    </a:p>
                  </a:txBody>
                  <a:tcPr marL="5846" marR="5846" marT="5846" marB="35079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Arizona</a:t>
                      </a:r>
                    </a:p>
                  </a:txBody>
                  <a:tcPr marL="5846" marR="5846" marT="5846" marB="35079" anchor="b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Banner Univ Med Ctr (Tucson)</a:t>
                      </a:r>
                    </a:p>
                  </a:txBody>
                  <a:tcPr marL="5846" marR="5846" marT="5846" marB="35079" anchor="b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Tucson</a:t>
                      </a:r>
                    </a:p>
                  </a:txBody>
                  <a:tcPr marL="5846" marR="5846" marT="5846" marB="35079" anchor="b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MPI</a:t>
                      </a:r>
                    </a:p>
                  </a:txBody>
                  <a:tcPr marL="5846" marR="5846" marT="5846" marB="35079" anchor="b">
                    <a:lnL w="12700">
                      <a:solidFill>
                        <a:schemeClr val="tx1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Jarrod Mosier</a:t>
                      </a:r>
                    </a:p>
                  </a:txBody>
                  <a:tcPr marL="5846" marR="5846" marT="5846" marB="35079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5409210"/>
                  </a:ext>
                </a:extLst>
              </a:tr>
              <a:tr h="254285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Yale</a:t>
                      </a:r>
                    </a:p>
                  </a:txBody>
                  <a:tcPr marL="5846" marR="5846" marT="5846" marB="35079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Baystate</a:t>
                      </a:r>
                    </a:p>
                  </a:txBody>
                  <a:tcPr marL="5846" marR="5846" marT="5846" marB="35079" anchor="b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Baystate Med Ctr</a:t>
                      </a:r>
                    </a:p>
                  </a:txBody>
                  <a:tcPr marL="5846" marR="5846" marT="5846" marB="35079" anchor="b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Springfield</a:t>
                      </a:r>
                    </a:p>
                  </a:txBody>
                  <a:tcPr marL="5846" marR="5846" marT="5846" marB="35079" anchor="b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MPI</a:t>
                      </a:r>
                    </a:p>
                  </a:txBody>
                  <a:tcPr marL="5846" marR="5846" marT="5846" marB="35079" anchor="b">
                    <a:lnL w="12700">
                      <a:solidFill>
                        <a:schemeClr val="tx1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chemeClr val="tx1"/>
                      </a:solidFill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Howard Smithline</a:t>
                      </a:r>
                    </a:p>
                  </a:txBody>
                  <a:tcPr marL="5846" marR="5846" marT="5846" marB="35079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chemeClr val="tx1"/>
                      </a:solidFill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25822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250310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667ACE-0038-1503-67DC-00D058DC1C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A7D466-99EE-4659-55A5-FE20F37FBA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Reserve Sites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D2824A2B-215A-FA9A-025F-C74611B52CF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92098657"/>
              </p:ext>
            </p:extLst>
          </p:nvPr>
        </p:nvGraphicFramePr>
        <p:xfrm>
          <a:off x="1485790" y="1684092"/>
          <a:ext cx="9070450" cy="2786309"/>
        </p:xfrm>
        <a:graphic>
          <a:graphicData uri="http://schemas.openxmlformats.org/drawingml/2006/table">
            <a:tbl>
              <a:tblPr/>
              <a:tblGrid>
                <a:gridCol w="1717651">
                  <a:extLst>
                    <a:ext uri="{9D8B030D-6E8A-4147-A177-3AD203B41FA5}">
                      <a16:colId xmlns:a16="http://schemas.microsoft.com/office/drawing/2014/main" val="1417157327"/>
                    </a:ext>
                  </a:extLst>
                </a:gridCol>
                <a:gridCol w="1249200">
                  <a:extLst>
                    <a:ext uri="{9D8B030D-6E8A-4147-A177-3AD203B41FA5}">
                      <a16:colId xmlns:a16="http://schemas.microsoft.com/office/drawing/2014/main" val="458291368"/>
                    </a:ext>
                  </a:extLst>
                </a:gridCol>
                <a:gridCol w="2319947">
                  <a:extLst>
                    <a:ext uri="{9D8B030D-6E8A-4147-A177-3AD203B41FA5}">
                      <a16:colId xmlns:a16="http://schemas.microsoft.com/office/drawing/2014/main" val="4186718140"/>
                    </a:ext>
                  </a:extLst>
                </a:gridCol>
                <a:gridCol w="1249200">
                  <a:extLst>
                    <a:ext uri="{9D8B030D-6E8A-4147-A177-3AD203B41FA5}">
                      <a16:colId xmlns:a16="http://schemas.microsoft.com/office/drawing/2014/main" val="3201937043"/>
                    </a:ext>
                  </a:extLst>
                </a:gridCol>
                <a:gridCol w="1070744">
                  <a:extLst>
                    <a:ext uri="{9D8B030D-6E8A-4147-A177-3AD203B41FA5}">
                      <a16:colId xmlns:a16="http://schemas.microsoft.com/office/drawing/2014/main" val="1071595160"/>
                    </a:ext>
                  </a:extLst>
                </a:gridCol>
                <a:gridCol w="1463708">
                  <a:extLst>
                    <a:ext uri="{9D8B030D-6E8A-4147-A177-3AD203B41FA5}">
                      <a16:colId xmlns:a16="http://schemas.microsoft.com/office/drawing/2014/main" val="2982571432"/>
                    </a:ext>
                  </a:extLst>
                </a:gridCol>
              </a:tblGrid>
              <a:tr h="57972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SIREN Award </a:t>
                      </a:r>
                      <a:b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</a:b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Hub</a:t>
                      </a:r>
                    </a:p>
                  </a:txBody>
                  <a:tcPr marL="5846" marR="5846" marT="5846" marB="3507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Site</a:t>
                      </a:r>
                    </a:p>
                  </a:txBody>
                  <a:tcPr marL="5846" marR="5846" marT="5846" marB="3507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Enrolling Hospital</a:t>
                      </a:r>
                    </a:p>
                  </a:txBody>
                  <a:tcPr marL="5846" marR="5846" marT="5846" marB="3507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City </a:t>
                      </a:r>
                    </a:p>
                  </a:txBody>
                  <a:tcPr marL="5846" marR="5846" marT="5846" marB="3507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Site Type</a:t>
                      </a:r>
                    </a:p>
                  </a:txBody>
                  <a:tcPr marL="5846" marR="5846" marT="5846" marB="3507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Site PI</a:t>
                      </a:r>
                    </a:p>
                  </a:txBody>
                  <a:tcPr marL="5846" marR="5846" marT="5846" marB="3507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21254710"/>
                  </a:ext>
                </a:extLst>
              </a:tr>
              <a:tr h="315227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Temple</a:t>
                      </a:r>
                    </a:p>
                  </a:txBody>
                  <a:tcPr marL="5846" marR="5846" marT="5846" marB="35079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Temple</a:t>
                      </a:r>
                    </a:p>
                  </a:txBody>
                  <a:tcPr marL="5846" marR="5846" marT="5846" marB="35079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Cooper Univ Hosp</a:t>
                      </a:r>
                    </a:p>
                  </a:txBody>
                  <a:tcPr marL="5846" marR="5846" marT="5846" marB="35079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Camden</a:t>
                      </a:r>
                    </a:p>
                  </a:txBody>
                  <a:tcPr marL="5846" marR="5846" marT="5846" marB="35079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Reserve</a:t>
                      </a:r>
                    </a:p>
                  </a:txBody>
                  <a:tcPr marL="5846" marR="5846" marT="5846" marB="35079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Christopher Jones</a:t>
                      </a:r>
                    </a:p>
                  </a:txBody>
                  <a:tcPr marL="5846" marR="5846" marT="5846" marB="35079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97352866"/>
                  </a:ext>
                </a:extLst>
              </a:tr>
              <a:tr h="315227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OHSU</a:t>
                      </a:r>
                    </a:p>
                  </a:txBody>
                  <a:tcPr marL="5846" marR="5846" marT="5846" marB="35079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Univerity of Utah</a:t>
                      </a:r>
                    </a:p>
                  </a:txBody>
                  <a:tcPr marL="5846" marR="5846" marT="5846" marB="35079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Univ of Utah</a:t>
                      </a:r>
                    </a:p>
                  </a:txBody>
                  <a:tcPr marL="5846" marR="5846" marT="5846" marB="35079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Salt Lake City</a:t>
                      </a:r>
                    </a:p>
                  </a:txBody>
                  <a:tcPr marL="5846" marR="5846" marT="5846" marB="35079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Reserve</a:t>
                      </a:r>
                    </a:p>
                  </a:txBody>
                  <a:tcPr marL="5846" marR="5846" marT="5846" marB="35079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Scott Youngquist</a:t>
                      </a:r>
                    </a:p>
                  </a:txBody>
                  <a:tcPr marL="5846" marR="5846" marT="5846" marB="35079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4381817"/>
                  </a:ext>
                </a:extLst>
              </a:tr>
              <a:tr h="315227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Pittsburgh</a:t>
                      </a:r>
                    </a:p>
                  </a:txBody>
                  <a:tcPr marL="5846" marR="5846" marT="5846" marB="35079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Pittsburgh</a:t>
                      </a:r>
                    </a:p>
                  </a:txBody>
                  <a:tcPr marL="5846" marR="5846" marT="5846" marB="35079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Allegheny General Hospital</a:t>
                      </a:r>
                    </a:p>
                  </a:txBody>
                  <a:tcPr marL="5846" marR="5846" marT="5846" marB="35079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Pittsburgh</a:t>
                      </a:r>
                    </a:p>
                  </a:txBody>
                  <a:tcPr marL="5846" marR="5846" marT="5846" marB="35079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Reserve</a:t>
                      </a:r>
                    </a:p>
                  </a:txBody>
                  <a:tcPr marL="5846" marR="5846" marT="5846" marB="35079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Jestin Carlson</a:t>
                      </a:r>
                    </a:p>
                  </a:txBody>
                  <a:tcPr marL="5846" marR="5846" marT="5846" marB="35079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29303010"/>
                  </a:ext>
                </a:extLst>
              </a:tr>
              <a:tr h="315227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Wayne</a:t>
                      </a:r>
                    </a:p>
                  </a:txBody>
                  <a:tcPr marL="5846" marR="5846" marT="5846" marB="35079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Wayne</a:t>
                      </a:r>
                    </a:p>
                  </a:txBody>
                  <a:tcPr marL="5846" marR="5846" marT="5846" marB="35079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Detroit Receiving</a:t>
                      </a:r>
                    </a:p>
                  </a:txBody>
                  <a:tcPr marL="5846" marR="5846" marT="5846" marB="35079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Detroit</a:t>
                      </a:r>
                    </a:p>
                  </a:txBody>
                  <a:tcPr marL="5846" marR="5846" marT="5846" marB="35079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Reserve</a:t>
                      </a:r>
                    </a:p>
                  </a:txBody>
                  <a:tcPr marL="5846" marR="5846" marT="5846" marB="35079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Brian O'Neil</a:t>
                      </a:r>
                    </a:p>
                  </a:txBody>
                  <a:tcPr marL="5846" marR="5846" marT="5846" marB="35079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81728499"/>
                  </a:ext>
                </a:extLst>
              </a:tr>
              <a:tr h="315227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Wayne</a:t>
                      </a:r>
                    </a:p>
                  </a:txBody>
                  <a:tcPr marL="5846" marR="5846" marT="5846" marB="35079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Wayne</a:t>
                      </a:r>
                    </a:p>
                  </a:txBody>
                  <a:tcPr marL="5846" marR="5846" marT="5846" marB="35079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Sinai-Grace Hosp</a:t>
                      </a:r>
                    </a:p>
                  </a:txBody>
                  <a:tcPr marL="5846" marR="5846" marT="5846" marB="35079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Detroit</a:t>
                      </a:r>
                    </a:p>
                  </a:txBody>
                  <a:tcPr marL="5846" marR="5846" marT="5846" marB="35079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Reserve</a:t>
                      </a:r>
                    </a:p>
                  </a:txBody>
                  <a:tcPr marL="5846" marR="5846" marT="5846" marB="35079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Brian O'Neil</a:t>
                      </a:r>
                    </a:p>
                  </a:txBody>
                  <a:tcPr marL="5846" marR="5846" marT="5846" marB="35079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84029154"/>
                  </a:ext>
                </a:extLst>
              </a:tr>
              <a:tr h="315227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Minnesota</a:t>
                      </a:r>
                    </a:p>
                  </a:txBody>
                  <a:tcPr marL="5846" marR="5846" marT="5846" marB="35079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Minnesota</a:t>
                      </a:r>
                    </a:p>
                  </a:txBody>
                  <a:tcPr marL="5846" marR="5846" marT="5846" marB="35079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Univ of Minnesota Med Ctr</a:t>
                      </a:r>
                    </a:p>
                  </a:txBody>
                  <a:tcPr marL="5846" marR="5846" marT="5846" marB="35079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Minneapolis</a:t>
                      </a:r>
                    </a:p>
                  </a:txBody>
                  <a:tcPr marL="5846" marR="5846" marT="5846" marB="35079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Reserve</a:t>
                      </a:r>
                    </a:p>
                  </a:txBody>
                  <a:tcPr marL="5846" marR="5846" marT="5846" marB="35079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James Miner</a:t>
                      </a:r>
                    </a:p>
                  </a:txBody>
                  <a:tcPr marL="5846" marR="5846" marT="5846" marB="35079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72425179"/>
                  </a:ext>
                </a:extLst>
              </a:tr>
              <a:tr h="315227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Minnesota</a:t>
                      </a:r>
                    </a:p>
                  </a:txBody>
                  <a:tcPr marL="5846" marR="5846" marT="5846" marB="35079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Minnesota</a:t>
                      </a:r>
                    </a:p>
                  </a:txBody>
                  <a:tcPr marL="5846" marR="5846" marT="5846" marB="35079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Riverside Med Ctr</a:t>
                      </a:r>
                    </a:p>
                  </a:txBody>
                  <a:tcPr marL="5846" marR="5846" marT="5846" marB="35079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Minneapolis</a:t>
                      </a:r>
                    </a:p>
                  </a:txBody>
                  <a:tcPr marL="5846" marR="5846" marT="5846" marB="35079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Reserve</a:t>
                      </a:r>
                    </a:p>
                  </a:txBody>
                  <a:tcPr marL="5846" marR="5846" marT="5846" marB="35079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James Miner</a:t>
                      </a:r>
                    </a:p>
                  </a:txBody>
                  <a:tcPr marL="5846" marR="5846" marT="5846" marB="35079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96640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109680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B3297-197D-8942-85C2-9636ECE62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Timeline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72048F-C452-25A3-48FC-2199EA7A5E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Project start: September 15, 2025</a:t>
            </a:r>
          </a:p>
          <a:p>
            <a:pPr>
              <a:lnSpc>
                <a:spcPct val="114999"/>
              </a:lnSpc>
            </a:pPr>
            <a:r>
              <a:rPr lang="en-US" dirty="0"/>
              <a:t>Must start enrollment by: June 1, 2026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D0C480-4105-F6C0-E548-CA7228FD59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900" y="4337782"/>
            <a:ext cx="1935217" cy="1605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3782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97547C1-16A0-71F2-B644-A2C8F21ED4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Background and Rationale</a:t>
            </a:r>
          </a:p>
        </p:txBody>
      </p:sp>
    </p:spTree>
    <p:extLst>
      <p:ext uri="{BB962C8B-B14F-4D97-AF65-F5344CB8AC3E}">
        <p14:creationId xmlns:p14="http://schemas.microsoft.com/office/powerpoint/2010/main" val="2762703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AC6A27F-CD44-0C90-06D0-72AE09D10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b="1" dirty="0"/>
              <a:t> Acute Hypoxemic Respiratory Failure (AHRF)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AAEDD17-36D2-5774-EE86-A33AAB5DE9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355607"/>
            <a:ext cx="6204626" cy="4652085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Syndrome of impaired breathing resulting in critically low blood oxygen levels</a:t>
            </a:r>
          </a:p>
          <a:p>
            <a:r>
              <a:rPr lang="en-US" sz="2400" dirty="0"/>
              <a:t>Causes:</a:t>
            </a:r>
          </a:p>
          <a:p>
            <a:pPr lvl="1"/>
            <a:r>
              <a:rPr lang="en-US" sz="2400" dirty="0"/>
              <a:t>Lung infections</a:t>
            </a:r>
          </a:p>
          <a:p>
            <a:pPr lvl="1"/>
            <a:r>
              <a:rPr lang="en-US" sz="2400" dirty="0"/>
              <a:t>Acute decompensated heart failure</a:t>
            </a:r>
          </a:p>
          <a:p>
            <a:pPr lvl="1"/>
            <a:r>
              <a:rPr lang="en-US" sz="2400" dirty="0"/>
              <a:t>Acute exacerbation of chronic obstructive pulmonary disease</a:t>
            </a:r>
          </a:p>
          <a:p>
            <a:pPr lvl="1"/>
            <a:r>
              <a:rPr lang="en-US" sz="2400" dirty="0"/>
              <a:t>Sepsis</a:t>
            </a:r>
          </a:p>
          <a:p>
            <a:pPr lvl="1"/>
            <a:r>
              <a:rPr lang="en-US" sz="2400" dirty="0"/>
              <a:t>Autoimmune diseases </a:t>
            </a:r>
          </a:p>
          <a:p>
            <a:pPr lvl="1"/>
            <a:r>
              <a:rPr lang="en-US" sz="2400" dirty="0"/>
              <a:t>Inhalation injuries </a:t>
            </a:r>
          </a:p>
        </p:txBody>
      </p:sp>
      <p:pic>
        <p:nvPicPr>
          <p:cNvPr id="1029" name="Picture 5">
            <a:extLst>
              <a:ext uri="{FF2B5EF4-FFF2-40B4-BE49-F238E27FC236}">
                <a16:creationId xmlns:a16="http://schemas.microsoft.com/office/drawing/2014/main" id="{4435F2FB-CE2F-8088-A743-A1B047E879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76289" y="1972013"/>
            <a:ext cx="4077511" cy="3058133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2776177427"/>
      </p:ext>
    </p:extLst>
  </p:cSld>
  <p:clrMapOvr>
    <a:masterClrMapping/>
  </p:clrMapOvr>
</p:sld>
</file>

<file path=ppt/theme/theme1.xml><?xml version="1.0" encoding="utf-8"?>
<a:theme xmlns:a="http://schemas.openxmlformats.org/drawingml/2006/main" name="Windsurfer theme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ndsurfer theme" id="{47654B85-3AAE-B640-BE42-45B1FFAAEB4B}" vid="{88CD1721-0108-C445-8EDD-D3E36F6FC0C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4e77fabd-40e5-4335-9d12-298222ec242f}" enabled="1" method="Standard" siteId="{adeadcd2-3aaf-4835-b273-1ebe8a7726f1}" removed="0"/>
  <clbl:label id="{8db864bc-821c-4dd3-a9c9-5002b5129ec6}" enabled="1" method="Standard" siteId="{0b95a125-791c-4f0a-9f9e-99e363117506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Windsurfer theme</Template>
  <TotalTime>128</TotalTime>
  <Words>2241</Words>
  <Application>Microsoft Office PowerPoint</Application>
  <PresentationFormat>Widescreen</PresentationFormat>
  <Paragraphs>489</Paragraphs>
  <Slides>42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3" baseType="lpstr">
      <vt:lpstr>Windsurfer theme</vt:lpstr>
      <vt:lpstr>PowerPoint Presentation</vt:lpstr>
      <vt:lpstr>Grant Support</vt:lpstr>
      <vt:lpstr>PowerPoint Presentation</vt:lpstr>
      <vt:lpstr>The Investigators</vt:lpstr>
      <vt:lpstr>Core and MPI Sites</vt:lpstr>
      <vt:lpstr>Reserve Sites</vt:lpstr>
      <vt:lpstr>Timeline</vt:lpstr>
      <vt:lpstr>Background and Rationale</vt:lpstr>
      <vt:lpstr> Acute Hypoxemic Respiratory Failure (AHRF)</vt:lpstr>
      <vt:lpstr>Non-Invasive Respiratory Support (NIRS)</vt:lpstr>
      <vt:lpstr>Trade-Offs Between NIPPV and HFNO</vt:lpstr>
      <vt:lpstr>Limitations of Prior Studies</vt:lpstr>
      <vt:lpstr>PowerPoint Presentation</vt:lpstr>
      <vt:lpstr>Objective</vt:lpstr>
      <vt:lpstr>Aims</vt:lpstr>
      <vt:lpstr>Design</vt:lpstr>
      <vt:lpstr>Patients</vt:lpstr>
      <vt:lpstr>PowerPoint Presentation</vt:lpstr>
      <vt:lpstr>PowerPoint Presentation</vt:lpstr>
      <vt:lpstr>PowerPoint Presentation</vt:lpstr>
      <vt:lpstr>PowerPoint Presentation</vt:lpstr>
      <vt:lpstr>Intervention</vt:lpstr>
      <vt:lpstr>Intervention</vt:lpstr>
      <vt:lpstr>Guidelines</vt:lpstr>
      <vt:lpstr>Outcomes</vt:lpstr>
      <vt:lpstr>Why Not Intubation?</vt:lpstr>
      <vt:lpstr>Win Ratio</vt:lpstr>
      <vt:lpstr>PowerPoint Presentation</vt:lpstr>
      <vt:lpstr>Secondary Outcomes</vt:lpstr>
      <vt:lpstr>Sample Size</vt:lpstr>
      <vt:lpstr>Site Things to Know</vt:lpstr>
      <vt:lpstr>Expected Site Team Structure</vt:lpstr>
      <vt:lpstr>Overview of Responsibilities</vt:lpstr>
      <vt:lpstr>Schedule of Events</vt:lpstr>
      <vt:lpstr>CTMS and Data Collection</vt:lpstr>
      <vt:lpstr>Exception from Informed Consent</vt:lpstr>
      <vt:lpstr>EFIC CCPD</vt:lpstr>
      <vt:lpstr>Schedule of Payments</vt:lpstr>
      <vt:lpstr>Respiratory Therapy Advisory Group</vt:lpstr>
      <vt:lpstr>Next Steps</vt:lpstr>
      <vt:lpstr>Ancillary Study Ideas?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Noninvasive Respiratory Support</dc:title>
  <dc:creator>Jarrod Mosier</dc:creator>
  <cp:lastModifiedBy>Mosier, Jarrod M - (jmosier)</cp:lastModifiedBy>
  <cp:revision>301</cp:revision>
  <dcterms:created xsi:type="dcterms:W3CDTF">2024-08-21T21:02:25Z</dcterms:created>
  <dcterms:modified xsi:type="dcterms:W3CDTF">2025-10-22T15:42:56Z</dcterms:modified>
</cp:coreProperties>
</file>