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5"/>
  </p:notesMasterIdLst>
  <p:sldIdLst>
    <p:sldId id="304" r:id="rId2"/>
    <p:sldId id="305" r:id="rId3"/>
    <p:sldId id="306" r:id="rId4"/>
    <p:sldId id="307" r:id="rId5"/>
    <p:sldId id="309" r:id="rId6"/>
    <p:sldId id="310" r:id="rId7"/>
    <p:sldId id="311" r:id="rId8"/>
    <p:sldId id="312" r:id="rId9"/>
    <p:sldId id="313" r:id="rId10"/>
    <p:sldId id="314" r:id="rId11"/>
    <p:sldId id="315" r:id="rId12"/>
    <p:sldId id="316" r:id="rId13"/>
    <p:sldId id="317" r:id="rId14"/>
  </p:sldIdLst>
  <p:sldSz cx="12192000" cy="6858000"/>
  <p:notesSz cx="6858000" cy="9144000"/>
  <p:embeddedFontLst>
    <p:embeddedFont>
      <p:font typeface="Play" panose="020B0604020202020204" charset="0"/>
      <p:regular r:id="rId16"/>
      <p:bold r:id="rId17"/>
    </p:embeddedFont>
    <p:embeddedFont>
      <p:font typeface="Poppins SemiBold" panose="00000700000000000000" pitchFamily="2" charset="0"/>
      <p:regular r:id="rId18"/>
      <p:bold r:id="rId19"/>
      <p:italic r:id="rId20"/>
      <p:boldItalic r:id="rId21"/>
    </p:embeddedFont>
    <p:embeddedFont>
      <p:font typeface="Urbanist" panose="020B0604020202020204" charset="0"/>
      <p:regular r:id="rId22"/>
      <p:bold r:id="rId23"/>
      <p:italic r:id="rId24"/>
      <p:boldItalic r:id="rId25"/>
    </p:embeddedFont>
    <p:embeddedFont>
      <p:font typeface="Urbanist Medium" panose="020B0604020202020204"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1" roundtripDataSignature="AMtx7mgGqoiQU3/dmuWgdfy/UTb9DGUCV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54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font" Target="fonts/font6.fntdata"/><Relationship Id="rId8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font" Target="fonts/font14.fntdata"/><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font" Target="fonts/font13.fntdata"/><Relationship Id="rId82"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4.fntdata"/><Relationship Id="rId81"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font" Target="fonts/font12.fntdata"/><Relationship Id="rId8" Type="http://schemas.openxmlformats.org/officeDocument/2006/relationships/slide" Target="slides/slide7.xml"/><Relationship Id="rId8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1"/>
        <p:cNvGrpSpPr/>
        <p:nvPr/>
      </p:nvGrpSpPr>
      <p:grpSpPr>
        <a:xfrm>
          <a:off x="0" y="0"/>
          <a:ext cx="0" cy="0"/>
          <a:chOff x="0" y="0"/>
          <a:chExt cx="0" cy="0"/>
        </a:xfrm>
      </p:grpSpPr>
      <p:sp>
        <p:nvSpPr>
          <p:cNvPr id="592" name="Google Shape;592;g3a20c1fc0fc_3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93" name="Google Shape;593;g3a20c1fc0fc_3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C3PO</a:t>
            </a:r>
            <a:endParaRPr/>
          </a:p>
          <a:p>
            <a:pPr marL="0" lvl="0" indent="0" algn="l" rtl="0">
              <a:lnSpc>
                <a:spcPct val="100000"/>
              </a:lnSpc>
              <a:spcBef>
                <a:spcPts val="0"/>
              </a:spcBef>
              <a:spcAft>
                <a:spcPts val="0"/>
              </a:spcAft>
              <a:buSzPts val="1400"/>
              <a:buNone/>
            </a:pPr>
            <a:r>
              <a:rPr lang="en-US"/>
              <a:t>Clif confirmed there is still some serum samples available.  </a:t>
            </a:r>
            <a:endParaRPr/>
          </a:p>
          <a:p>
            <a:pPr marL="0" lvl="0" indent="0" algn="l" rtl="0">
              <a:lnSpc>
                <a:spcPct val="100000"/>
              </a:lnSpc>
              <a:spcBef>
                <a:spcPts val="0"/>
              </a:spcBef>
              <a:spcAft>
                <a:spcPts val="0"/>
              </a:spcAft>
              <a:buSzPts val="1400"/>
              <a:buNone/>
            </a:pPr>
            <a:r>
              <a:rPr lang="en-US"/>
              <a:t>We are trying to get an inventory of microliters available by subject and for how many subjects.</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Reach out to Cliff Calliway or Fred Korely if you are interested.  </a:t>
            </a:r>
            <a:endParaRPr/>
          </a:p>
          <a:p>
            <a:pPr marL="0" lvl="0" indent="0" algn="l" rtl="0">
              <a:lnSpc>
                <a:spcPct val="100000"/>
              </a:lnSpc>
              <a:spcBef>
                <a:spcPts val="0"/>
              </a:spcBef>
              <a:spcAft>
                <a:spcPts val="0"/>
              </a:spcAft>
              <a:buSzPts val="1400"/>
              <a:buNone/>
            </a:pPr>
            <a:r>
              <a:rPr lang="en-US"/>
              <a:t>There is not currently any funding available for assays.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p:txBody>
      </p:sp>
      <p:sp>
        <p:nvSpPr>
          <p:cNvPr id="594" name="Google Shape;594;g3a20c1fc0fc_3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4"/>
        <p:cNvGrpSpPr/>
        <p:nvPr/>
      </p:nvGrpSpPr>
      <p:grpSpPr>
        <a:xfrm>
          <a:off x="0" y="0"/>
          <a:ext cx="0" cy="0"/>
          <a:chOff x="0" y="0"/>
          <a:chExt cx="0" cy="0"/>
        </a:xfrm>
      </p:grpSpPr>
      <p:sp>
        <p:nvSpPr>
          <p:cNvPr id="695" name="Google Shape;695;g3a20c1fc0fc_3_9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96" name="Google Shape;696;g3a20c1fc0fc_3_9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97" name="Google Shape;697;g3a20c1fc0fc_3_9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2"/>
        <p:cNvGrpSpPr/>
        <p:nvPr/>
      </p:nvGrpSpPr>
      <p:grpSpPr>
        <a:xfrm>
          <a:off x="0" y="0"/>
          <a:ext cx="0" cy="0"/>
          <a:chOff x="0" y="0"/>
          <a:chExt cx="0" cy="0"/>
        </a:xfrm>
      </p:grpSpPr>
      <p:sp>
        <p:nvSpPr>
          <p:cNvPr id="703" name="Google Shape;703;g3a20c1fc0fc_3_10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04" name="Google Shape;704;g3a20c1fc0fc_3_10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05" name="Google Shape;705;g3a20c1fc0fc_3_100:notes"/>
          <p:cNvSpPr txBox="1">
            <a:spLocks noGrp="1"/>
          </p:cNvSpPr>
          <p:nvPr>
            <p:ph type="sldNum" idx="12"/>
          </p:nvPr>
        </p:nvSpPr>
        <p:spPr>
          <a:xfrm>
            <a:off x="3884613" y="8685213"/>
            <a:ext cx="2971800" cy="459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9"/>
        <p:cNvGrpSpPr/>
        <p:nvPr/>
      </p:nvGrpSpPr>
      <p:grpSpPr>
        <a:xfrm>
          <a:off x="0" y="0"/>
          <a:ext cx="0" cy="0"/>
          <a:chOff x="0" y="0"/>
          <a:chExt cx="0" cy="0"/>
        </a:xfrm>
      </p:grpSpPr>
      <p:sp>
        <p:nvSpPr>
          <p:cNvPr id="710" name="Google Shape;710;g3a20c1fc0fc_3_10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1" name="Google Shape;711;g3a20c1fc0fc_3_10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12" name="Google Shape;712;g3a20c1fc0fc_3_106:notes"/>
          <p:cNvSpPr txBox="1">
            <a:spLocks noGrp="1"/>
          </p:cNvSpPr>
          <p:nvPr>
            <p:ph type="sldNum" idx="12"/>
          </p:nvPr>
        </p:nvSpPr>
        <p:spPr>
          <a:xfrm>
            <a:off x="3884613" y="8685213"/>
            <a:ext cx="2971800" cy="4590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7"/>
        <p:cNvGrpSpPr/>
        <p:nvPr/>
      </p:nvGrpSpPr>
      <p:grpSpPr>
        <a:xfrm>
          <a:off x="0" y="0"/>
          <a:ext cx="0" cy="0"/>
          <a:chOff x="0" y="0"/>
          <a:chExt cx="0" cy="0"/>
        </a:xfrm>
      </p:grpSpPr>
      <p:sp>
        <p:nvSpPr>
          <p:cNvPr id="718" name="Google Shape;718;g3a20c1fc0fc_3_1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19" name="Google Shape;719;g3a20c1fc0fc_3_11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20" name="Google Shape;720;g3a20c1fc0fc_3_11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13</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9"/>
        <p:cNvGrpSpPr/>
        <p:nvPr/>
      </p:nvGrpSpPr>
      <p:grpSpPr>
        <a:xfrm>
          <a:off x="0" y="0"/>
          <a:ext cx="0" cy="0"/>
          <a:chOff x="0" y="0"/>
          <a:chExt cx="0" cy="0"/>
        </a:xfrm>
      </p:grpSpPr>
      <p:sp>
        <p:nvSpPr>
          <p:cNvPr id="600" name="Google Shape;600;g3a20c1fc0fc_3_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01" name="Google Shape;601;g3a20c1fc0fc_3_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6"/>
        <p:cNvGrpSpPr/>
        <p:nvPr/>
      </p:nvGrpSpPr>
      <p:grpSpPr>
        <a:xfrm>
          <a:off x="0" y="0"/>
          <a:ext cx="0" cy="0"/>
          <a:chOff x="0" y="0"/>
          <a:chExt cx="0" cy="0"/>
        </a:xfrm>
      </p:grpSpPr>
      <p:sp>
        <p:nvSpPr>
          <p:cNvPr id="607" name="Google Shape;607;g3a20c1fc0fc_3_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8" name="Google Shape;608;g3a20c1fc0fc_3_1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09" name="Google Shape;609;g3a20c1fc0fc_3_1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4"/>
        <p:cNvGrpSpPr/>
        <p:nvPr/>
      </p:nvGrpSpPr>
      <p:grpSpPr>
        <a:xfrm>
          <a:off x="0" y="0"/>
          <a:ext cx="0" cy="0"/>
          <a:chOff x="0" y="0"/>
          <a:chExt cx="0" cy="0"/>
        </a:xfrm>
      </p:grpSpPr>
      <p:sp>
        <p:nvSpPr>
          <p:cNvPr id="615" name="Google Shape;615;g3a20c1fc0fc_3_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6" name="Google Shape;616;g3a20c1fc0fc_3_2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17" name="Google Shape;617;g3a20c1fc0fc_3_2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9"/>
        <p:cNvGrpSpPr/>
        <p:nvPr/>
      </p:nvGrpSpPr>
      <p:grpSpPr>
        <a:xfrm>
          <a:off x="0" y="0"/>
          <a:ext cx="0" cy="0"/>
          <a:chOff x="0" y="0"/>
          <a:chExt cx="0" cy="0"/>
        </a:xfrm>
      </p:grpSpPr>
      <p:sp>
        <p:nvSpPr>
          <p:cNvPr id="630" name="Google Shape;630;g3a20c1fc0fc_3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1" name="Google Shape;631;g3a20c1fc0fc_3_3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5"/>
        <p:cNvGrpSpPr/>
        <p:nvPr/>
      </p:nvGrpSpPr>
      <p:grpSpPr>
        <a:xfrm>
          <a:off x="0" y="0"/>
          <a:ext cx="0" cy="0"/>
          <a:chOff x="0" y="0"/>
          <a:chExt cx="0" cy="0"/>
        </a:xfrm>
      </p:grpSpPr>
      <p:sp>
        <p:nvSpPr>
          <p:cNvPr id="666" name="Google Shape;666;g3a20c1fc0fc_3_6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67" name="Google Shape;667;g3a20c1fc0fc_3_6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1"/>
        <p:cNvGrpSpPr/>
        <p:nvPr/>
      </p:nvGrpSpPr>
      <p:grpSpPr>
        <a:xfrm>
          <a:off x="0" y="0"/>
          <a:ext cx="0" cy="0"/>
          <a:chOff x="0" y="0"/>
          <a:chExt cx="0" cy="0"/>
        </a:xfrm>
      </p:grpSpPr>
      <p:sp>
        <p:nvSpPr>
          <p:cNvPr id="672" name="Google Shape;672;g3a20c1fc0fc_3_7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73" name="Google Shape;673;g3a20c1fc0fc_3_7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8"/>
        <p:cNvGrpSpPr/>
        <p:nvPr/>
      </p:nvGrpSpPr>
      <p:grpSpPr>
        <a:xfrm>
          <a:off x="0" y="0"/>
          <a:ext cx="0" cy="0"/>
          <a:chOff x="0" y="0"/>
          <a:chExt cx="0" cy="0"/>
        </a:xfrm>
      </p:grpSpPr>
      <p:sp>
        <p:nvSpPr>
          <p:cNvPr id="679" name="Google Shape;679;g3a20c1fc0fc_3_7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80" name="Google Shape;680;g3a20c1fc0fc_3_7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81" name="Google Shape;681;g3a20c1fc0fc_3_7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6"/>
        <p:cNvGrpSpPr/>
        <p:nvPr/>
      </p:nvGrpSpPr>
      <p:grpSpPr>
        <a:xfrm>
          <a:off x="0" y="0"/>
          <a:ext cx="0" cy="0"/>
          <a:chOff x="0" y="0"/>
          <a:chExt cx="0" cy="0"/>
        </a:xfrm>
      </p:grpSpPr>
      <p:sp>
        <p:nvSpPr>
          <p:cNvPr id="687" name="Google Shape;687;g3a20c1fc0fc_3_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88" name="Google Shape;688;g3a20c1fc0fc_3_8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89" name="Google Shape;689;g3a20c1fc0fc_3_86:notes"/>
          <p:cNvSpPr txBox="1">
            <a:spLocks noGrp="1"/>
          </p:cNvSpPr>
          <p:nvPr>
            <p:ph type="sldNum" idx="12"/>
          </p:nvPr>
        </p:nvSpPr>
        <p:spPr>
          <a:xfrm>
            <a:off x="3884613" y="8685213"/>
            <a:ext cx="2971800" cy="459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p:cSld name="SECTION_HEADER_1">
    <p:spTree>
      <p:nvGrpSpPr>
        <p:cNvPr id="1" name="Shape 95"/>
        <p:cNvGrpSpPr/>
        <p:nvPr/>
      </p:nvGrpSpPr>
      <p:grpSpPr>
        <a:xfrm>
          <a:off x="0" y="0"/>
          <a:ext cx="0" cy="0"/>
          <a:chOff x="0" y="0"/>
          <a:chExt cx="0" cy="0"/>
        </a:xfrm>
      </p:grpSpPr>
      <p:sp>
        <p:nvSpPr>
          <p:cNvPr id="96" name="Google Shape;96;g3a20c1fc0fc_3_159"/>
          <p:cNvSpPr txBox="1">
            <a:spLocks noGrp="1"/>
          </p:cNvSpPr>
          <p:nvPr>
            <p:ph type="title"/>
          </p:nvPr>
        </p:nvSpPr>
        <p:spPr>
          <a:xfrm>
            <a:off x="415600" y="2867800"/>
            <a:ext cx="11360700" cy="1122300"/>
          </a:xfrm>
          <a:prstGeom prst="rect">
            <a:avLst/>
          </a:prstGeom>
          <a:noFill/>
          <a:ln>
            <a:noFill/>
          </a:ln>
        </p:spPr>
        <p:txBody>
          <a:bodyPr spcFirstLastPara="1" wrap="square" lIns="121900" tIns="121900" rIns="121900" bIns="121900" anchor="ctr" anchorCtr="0">
            <a:normAutofit/>
          </a:bodyPr>
          <a:lstStyle>
            <a:lvl1pPr lvl="0" algn="ctr">
              <a:lnSpc>
                <a:spcPct val="100000"/>
              </a:lnSpc>
              <a:spcBef>
                <a:spcPts val="0"/>
              </a:spcBef>
              <a:spcAft>
                <a:spcPts val="0"/>
              </a:spcAft>
              <a:buSzPts val="4800"/>
              <a:buNone/>
              <a:defRPr sz="4800"/>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a:endParaRPr/>
          </a:p>
        </p:txBody>
      </p:sp>
      <p:sp>
        <p:nvSpPr>
          <p:cNvPr id="97" name="Google Shape;97;g3a20c1fc0fc_3_159"/>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mall title only">
  <p:cSld name="TITLE_1_1_4_2">
    <p:spTree>
      <p:nvGrpSpPr>
        <p:cNvPr id="1" name="Shape 98"/>
        <p:cNvGrpSpPr/>
        <p:nvPr/>
      </p:nvGrpSpPr>
      <p:grpSpPr>
        <a:xfrm>
          <a:off x="0" y="0"/>
          <a:ext cx="0" cy="0"/>
          <a:chOff x="0" y="0"/>
          <a:chExt cx="0" cy="0"/>
        </a:xfrm>
      </p:grpSpPr>
      <p:sp>
        <p:nvSpPr>
          <p:cNvPr id="99" name="Google Shape;99;g3a20c1fc0fc_3_162"/>
          <p:cNvSpPr txBox="1">
            <a:spLocks noGrp="1"/>
          </p:cNvSpPr>
          <p:nvPr>
            <p:ph type="title"/>
          </p:nvPr>
        </p:nvSpPr>
        <p:spPr>
          <a:xfrm>
            <a:off x="377967" y="400017"/>
            <a:ext cx="5843100" cy="578400"/>
          </a:xfrm>
          <a:prstGeom prst="rect">
            <a:avLst/>
          </a:prstGeom>
        </p:spPr>
        <p:txBody>
          <a:bodyPr spcFirstLastPara="1" wrap="square" lIns="91425" tIns="45700" rIns="91425" bIns="45700" anchor="b" anchorCtr="0">
            <a:normAutofit/>
          </a:bodyPr>
          <a:lstStyle>
            <a:lvl1pPr lvl="0">
              <a:lnSpc>
                <a:spcPct val="90000"/>
              </a:lnSpc>
              <a:spcBef>
                <a:spcPts val="0"/>
              </a:spcBef>
              <a:spcAft>
                <a:spcPts val="0"/>
              </a:spcAft>
              <a:buClr>
                <a:schemeClr val="lt1"/>
              </a:buClr>
              <a:buSzPts val="1900"/>
              <a:buNone/>
              <a:defRPr sz="1900"/>
            </a:lvl1pPr>
            <a:lvl2pPr lvl="1">
              <a:spcBef>
                <a:spcPts val="0"/>
              </a:spcBef>
              <a:spcAft>
                <a:spcPts val="0"/>
              </a:spcAft>
              <a:buSzPts val="1900"/>
              <a:buNone/>
              <a:defRPr sz="1900"/>
            </a:lvl2pPr>
            <a:lvl3pPr lvl="2">
              <a:spcBef>
                <a:spcPts val="0"/>
              </a:spcBef>
              <a:spcAft>
                <a:spcPts val="0"/>
              </a:spcAft>
              <a:buSzPts val="1900"/>
              <a:buNone/>
              <a:defRPr sz="1900"/>
            </a:lvl3pPr>
            <a:lvl4pPr lvl="3">
              <a:spcBef>
                <a:spcPts val="0"/>
              </a:spcBef>
              <a:spcAft>
                <a:spcPts val="0"/>
              </a:spcAft>
              <a:buSzPts val="1900"/>
              <a:buNone/>
              <a:defRPr sz="1900"/>
            </a:lvl4pPr>
            <a:lvl5pPr lvl="4">
              <a:spcBef>
                <a:spcPts val="0"/>
              </a:spcBef>
              <a:spcAft>
                <a:spcPts val="0"/>
              </a:spcAft>
              <a:buSzPts val="1900"/>
              <a:buNone/>
              <a:defRPr sz="1900"/>
            </a:lvl5pPr>
            <a:lvl6pPr lvl="5">
              <a:spcBef>
                <a:spcPts val="0"/>
              </a:spcBef>
              <a:spcAft>
                <a:spcPts val="0"/>
              </a:spcAft>
              <a:buSzPts val="1900"/>
              <a:buNone/>
              <a:defRPr sz="1900"/>
            </a:lvl6pPr>
            <a:lvl7pPr lvl="6">
              <a:spcBef>
                <a:spcPts val="0"/>
              </a:spcBef>
              <a:spcAft>
                <a:spcPts val="0"/>
              </a:spcAft>
              <a:buSzPts val="1900"/>
              <a:buNone/>
              <a:defRPr sz="1900"/>
            </a:lvl7pPr>
            <a:lvl8pPr lvl="7">
              <a:spcBef>
                <a:spcPts val="0"/>
              </a:spcBef>
              <a:spcAft>
                <a:spcPts val="0"/>
              </a:spcAft>
              <a:buSzPts val="1900"/>
              <a:buNone/>
              <a:defRPr sz="1900"/>
            </a:lvl8pPr>
            <a:lvl9pPr lvl="8">
              <a:spcBef>
                <a:spcPts val="0"/>
              </a:spcBef>
              <a:spcAft>
                <a:spcPts val="0"/>
              </a:spcAft>
              <a:buSzPts val="1900"/>
              <a:buNone/>
              <a:defRPr sz="1900"/>
            </a:lvl9pPr>
          </a:lstStyle>
          <a:p>
            <a:endParaRPr/>
          </a:p>
        </p:txBody>
      </p:sp>
      <p:sp>
        <p:nvSpPr>
          <p:cNvPr id="100" name="Google Shape;100;g3a20c1fc0fc_3_162"/>
          <p:cNvSpPr txBox="1">
            <a:spLocks noGrp="1"/>
          </p:cNvSpPr>
          <p:nvPr>
            <p:ph type="subTitle" idx="1"/>
          </p:nvPr>
        </p:nvSpPr>
        <p:spPr>
          <a:xfrm>
            <a:off x="386533" y="216400"/>
            <a:ext cx="2819700" cy="291300"/>
          </a:xfrm>
          <a:prstGeom prst="rect">
            <a:avLst/>
          </a:prstGeom>
        </p:spPr>
        <p:txBody>
          <a:bodyPr spcFirstLastPara="1" wrap="square" lIns="0" tIns="0" rIns="0" bIns="0" anchor="t" anchorCtr="0">
            <a:normAutofit/>
          </a:bodyPr>
          <a:lstStyle>
            <a:lvl1pPr lvl="0">
              <a:spcBef>
                <a:spcPts val="1000"/>
              </a:spcBef>
              <a:spcAft>
                <a:spcPts val="0"/>
              </a:spcAft>
              <a:buSzPts val="1100"/>
              <a:buNone/>
              <a:defRPr sz="1100"/>
            </a:lvl1pPr>
            <a:lvl2pPr lvl="1">
              <a:spcBef>
                <a:spcPts val="500"/>
              </a:spcBef>
              <a:spcAft>
                <a:spcPts val="0"/>
              </a:spcAft>
              <a:buSzPts val="1100"/>
              <a:buNone/>
              <a:defRPr sz="1100"/>
            </a:lvl2pPr>
            <a:lvl3pPr lvl="2">
              <a:spcBef>
                <a:spcPts val="500"/>
              </a:spcBef>
              <a:spcAft>
                <a:spcPts val="0"/>
              </a:spcAft>
              <a:buSzPts val="1100"/>
              <a:buNone/>
              <a:defRPr sz="1100"/>
            </a:lvl3pPr>
            <a:lvl4pPr lvl="3">
              <a:spcBef>
                <a:spcPts val="500"/>
              </a:spcBef>
              <a:spcAft>
                <a:spcPts val="0"/>
              </a:spcAft>
              <a:buSzPts val="1100"/>
              <a:buNone/>
              <a:defRPr sz="1100"/>
            </a:lvl4pPr>
            <a:lvl5pPr lvl="4">
              <a:spcBef>
                <a:spcPts val="500"/>
              </a:spcBef>
              <a:spcAft>
                <a:spcPts val="0"/>
              </a:spcAft>
              <a:buSzPts val="1100"/>
              <a:buNone/>
              <a:defRPr sz="1100"/>
            </a:lvl5pPr>
            <a:lvl6pPr lvl="5">
              <a:spcBef>
                <a:spcPts val="500"/>
              </a:spcBef>
              <a:spcAft>
                <a:spcPts val="0"/>
              </a:spcAft>
              <a:buSzPts val="1100"/>
              <a:buNone/>
              <a:defRPr sz="1100"/>
            </a:lvl6pPr>
            <a:lvl7pPr lvl="6">
              <a:spcBef>
                <a:spcPts val="500"/>
              </a:spcBef>
              <a:spcAft>
                <a:spcPts val="0"/>
              </a:spcAft>
              <a:buSzPts val="1100"/>
              <a:buNone/>
              <a:defRPr sz="1100"/>
            </a:lvl7pPr>
            <a:lvl8pPr lvl="7">
              <a:spcBef>
                <a:spcPts val="500"/>
              </a:spcBef>
              <a:spcAft>
                <a:spcPts val="0"/>
              </a:spcAft>
              <a:buSzPts val="1100"/>
              <a:buNone/>
              <a:defRPr sz="1100"/>
            </a:lvl8pPr>
            <a:lvl9pPr lvl="8">
              <a:spcBef>
                <a:spcPts val="500"/>
              </a:spcBef>
              <a:spcAft>
                <a:spcPts val="0"/>
              </a:spcAft>
              <a:buSzPts val="1100"/>
              <a:buNone/>
              <a:defRPr sz="1100"/>
            </a:lvl9pPr>
          </a:lstStyle>
          <a:p>
            <a:endParaRPr/>
          </a:p>
        </p:txBody>
      </p:sp>
      <p:sp>
        <p:nvSpPr>
          <p:cNvPr id="101" name="Google Shape;101;g3a20c1fc0fc_3_162"/>
          <p:cNvSpPr txBox="1">
            <a:spLocks noGrp="1"/>
          </p:cNvSpPr>
          <p:nvPr>
            <p:ph type="subTitle" idx="2"/>
          </p:nvPr>
        </p:nvSpPr>
        <p:spPr>
          <a:xfrm>
            <a:off x="5631200" y="216400"/>
            <a:ext cx="2366700" cy="291300"/>
          </a:xfrm>
          <a:prstGeom prst="rect">
            <a:avLst/>
          </a:prstGeom>
        </p:spPr>
        <p:txBody>
          <a:bodyPr spcFirstLastPara="1" wrap="square" lIns="0" tIns="0" rIns="0" bIns="0" anchor="t" anchorCtr="0">
            <a:normAutofit/>
          </a:bodyPr>
          <a:lstStyle>
            <a:lvl1pPr lvl="0">
              <a:spcBef>
                <a:spcPts val="1000"/>
              </a:spcBef>
              <a:spcAft>
                <a:spcPts val="0"/>
              </a:spcAft>
              <a:buSzPts val="1100"/>
              <a:buNone/>
              <a:defRPr sz="1100"/>
            </a:lvl1pPr>
            <a:lvl2pPr lvl="1">
              <a:spcBef>
                <a:spcPts val="500"/>
              </a:spcBef>
              <a:spcAft>
                <a:spcPts val="0"/>
              </a:spcAft>
              <a:buSzPts val="1100"/>
              <a:buNone/>
              <a:defRPr sz="1100"/>
            </a:lvl2pPr>
            <a:lvl3pPr lvl="2">
              <a:spcBef>
                <a:spcPts val="500"/>
              </a:spcBef>
              <a:spcAft>
                <a:spcPts val="0"/>
              </a:spcAft>
              <a:buSzPts val="1100"/>
              <a:buNone/>
              <a:defRPr sz="1100"/>
            </a:lvl3pPr>
            <a:lvl4pPr lvl="3">
              <a:spcBef>
                <a:spcPts val="500"/>
              </a:spcBef>
              <a:spcAft>
                <a:spcPts val="0"/>
              </a:spcAft>
              <a:buSzPts val="1100"/>
              <a:buNone/>
              <a:defRPr sz="1100"/>
            </a:lvl4pPr>
            <a:lvl5pPr lvl="4">
              <a:spcBef>
                <a:spcPts val="500"/>
              </a:spcBef>
              <a:spcAft>
                <a:spcPts val="0"/>
              </a:spcAft>
              <a:buSzPts val="1100"/>
              <a:buNone/>
              <a:defRPr sz="1100"/>
            </a:lvl5pPr>
            <a:lvl6pPr lvl="5">
              <a:spcBef>
                <a:spcPts val="500"/>
              </a:spcBef>
              <a:spcAft>
                <a:spcPts val="0"/>
              </a:spcAft>
              <a:buSzPts val="1100"/>
              <a:buNone/>
              <a:defRPr sz="1100"/>
            </a:lvl6pPr>
            <a:lvl7pPr lvl="6">
              <a:spcBef>
                <a:spcPts val="500"/>
              </a:spcBef>
              <a:spcAft>
                <a:spcPts val="0"/>
              </a:spcAft>
              <a:buSzPts val="1100"/>
              <a:buNone/>
              <a:defRPr sz="1100"/>
            </a:lvl7pPr>
            <a:lvl8pPr lvl="7">
              <a:spcBef>
                <a:spcPts val="500"/>
              </a:spcBef>
              <a:spcAft>
                <a:spcPts val="0"/>
              </a:spcAft>
              <a:buSzPts val="1100"/>
              <a:buNone/>
              <a:defRPr sz="1100"/>
            </a:lvl8pPr>
            <a:lvl9pPr lvl="8">
              <a:spcBef>
                <a:spcPts val="500"/>
              </a:spcBef>
              <a:spcAft>
                <a:spcPts val="0"/>
              </a:spcAft>
              <a:buSzPts val="1100"/>
              <a:buNone/>
              <a:defRPr sz="1100"/>
            </a:lvl9pPr>
          </a:lstStyle>
          <a:p>
            <a:endParaRPr/>
          </a:p>
        </p:txBody>
      </p:sp>
      <p:sp>
        <p:nvSpPr>
          <p:cNvPr id="102" name="Google Shape;102;g3a20c1fc0fc_3_162"/>
          <p:cNvSpPr txBox="1">
            <a:spLocks noGrp="1"/>
          </p:cNvSpPr>
          <p:nvPr>
            <p:ph type="subTitle" idx="3"/>
          </p:nvPr>
        </p:nvSpPr>
        <p:spPr>
          <a:xfrm>
            <a:off x="8762233" y="216400"/>
            <a:ext cx="3043200" cy="291300"/>
          </a:xfrm>
          <a:prstGeom prst="rect">
            <a:avLst/>
          </a:prstGeom>
        </p:spPr>
        <p:txBody>
          <a:bodyPr spcFirstLastPara="1" wrap="square" lIns="0" tIns="0" rIns="0" bIns="0" anchor="t" anchorCtr="0">
            <a:normAutofit/>
          </a:bodyPr>
          <a:lstStyle>
            <a:lvl1pPr lvl="0" algn="r">
              <a:spcBef>
                <a:spcPts val="1000"/>
              </a:spcBef>
              <a:spcAft>
                <a:spcPts val="0"/>
              </a:spcAft>
              <a:buSzPts val="1100"/>
              <a:buNone/>
              <a:defRPr sz="1100"/>
            </a:lvl1pPr>
            <a:lvl2pPr lvl="1" algn="r">
              <a:spcBef>
                <a:spcPts val="500"/>
              </a:spcBef>
              <a:spcAft>
                <a:spcPts val="0"/>
              </a:spcAft>
              <a:buSzPts val="2400"/>
              <a:buNone/>
              <a:defRPr/>
            </a:lvl2pPr>
            <a:lvl3pPr lvl="2" algn="r">
              <a:spcBef>
                <a:spcPts val="500"/>
              </a:spcBef>
              <a:spcAft>
                <a:spcPts val="0"/>
              </a:spcAft>
              <a:buSzPts val="2000"/>
              <a:buNone/>
              <a:defRPr/>
            </a:lvl3pPr>
            <a:lvl4pPr lvl="3" algn="r">
              <a:spcBef>
                <a:spcPts val="500"/>
              </a:spcBef>
              <a:spcAft>
                <a:spcPts val="0"/>
              </a:spcAft>
              <a:buSzPts val="1800"/>
              <a:buNone/>
              <a:defRPr/>
            </a:lvl4pPr>
            <a:lvl5pPr lvl="4" algn="r">
              <a:spcBef>
                <a:spcPts val="500"/>
              </a:spcBef>
              <a:spcAft>
                <a:spcPts val="0"/>
              </a:spcAft>
              <a:buSzPts val="1800"/>
              <a:buNone/>
              <a:defRPr/>
            </a:lvl5pPr>
            <a:lvl6pPr lvl="5" algn="r">
              <a:spcBef>
                <a:spcPts val="500"/>
              </a:spcBef>
              <a:spcAft>
                <a:spcPts val="0"/>
              </a:spcAft>
              <a:buSzPts val="1800"/>
              <a:buNone/>
              <a:defRPr/>
            </a:lvl6pPr>
            <a:lvl7pPr lvl="6" algn="r">
              <a:spcBef>
                <a:spcPts val="500"/>
              </a:spcBef>
              <a:spcAft>
                <a:spcPts val="0"/>
              </a:spcAft>
              <a:buSzPts val="1800"/>
              <a:buNone/>
              <a:defRPr/>
            </a:lvl7pPr>
            <a:lvl8pPr lvl="7" algn="r">
              <a:spcBef>
                <a:spcPts val="500"/>
              </a:spcBef>
              <a:spcAft>
                <a:spcPts val="0"/>
              </a:spcAft>
              <a:buSzPts val="1800"/>
              <a:buNone/>
              <a:defRPr/>
            </a:lvl8pPr>
            <a:lvl9pPr lvl="8" algn="r">
              <a:spcBef>
                <a:spcPts val="500"/>
              </a:spcBef>
              <a:spcAft>
                <a:spcPts val="0"/>
              </a:spcAft>
              <a:buSzPts val="1800"/>
              <a:buNone/>
              <a:defRPr/>
            </a:lvl9pPr>
          </a:lstStyle>
          <a:p>
            <a:endParaRPr/>
          </a:p>
        </p:txBody>
      </p:sp>
      <p:sp>
        <p:nvSpPr>
          <p:cNvPr id="103" name="Google Shape;103;g3a20c1fc0fc_3_162"/>
          <p:cNvSpPr txBox="1"/>
          <p:nvPr/>
        </p:nvSpPr>
        <p:spPr>
          <a:xfrm>
            <a:off x="8960400" y="6244835"/>
            <a:ext cx="2926800" cy="384900"/>
          </a:xfrm>
          <a:prstGeom prst="rect">
            <a:avLst/>
          </a:prstGeom>
          <a:noFill/>
          <a:ln>
            <a:noFill/>
          </a:ln>
        </p:spPr>
        <p:txBody>
          <a:bodyPr spcFirstLastPara="1" wrap="square" lIns="121900" tIns="121900" rIns="121900" bIns="121900" anchor="t" anchorCtr="0">
            <a:spAutoFit/>
          </a:bodyPr>
          <a:lstStyle/>
          <a:p>
            <a:pPr marL="0" lvl="0" indent="0" algn="r" rtl="0">
              <a:spcBef>
                <a:spcPts val="0"/>
              </a:spcBef>
              <a:spcAft>
                <a:spcPts val="0"/>
              </a:spcAft>
              <a:buNone/>
            </a:pPr>
            <a:fld id="{00000000-1234-1234-1234-123412341234}" type="slidenum">
              <a:rPr lang="en-US" sz="900">
                <a:solidFill>
                  <a:schemeClr val="lt1"/>
                </a:solidFill>
                <a:latin typeface="Urbanist Medium"/>
                <a:ea typeface="Urbanist Medium"/>
                <a:cs typeface="Urbanist Medium"/>
                <a:sym typeface="Urbanist Medium"/>
              </a:rPr>
              <a:t>‹#›</a:t>
            </a:fld>
            <a:endParaRPr sz="900">
              <a:solidFill>
                <a:schemeClr val="lt1"/>
              </a:solidFill>
              <a:latin typeface="Urbanist Medium"/>
              <a:ea typeface="Urbanist Medium"/>
              <a:cs typeface="Urbanist Medium"/>
              <a:sym typeface="Urbanist Medium"/>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2"/>
        <p:cNvGrpSpPr/>
        <p:nvPr/>
      </p:nvGrpSpPr>
      <p:grpSpPr>
        <a:xfrm>
          <a:off x="0" y="0"/>
          <a:ext cx="0" cy="0"/>
          <a:chOff x="0" y="0"/>
          <a:chExt cx="0" cy="0"/>
        </a:xfrm>
      </p:grpSpPr>
      <p:sp>
        <p:nvSpPr>
          <p:cNvPr id="43" name="Google Shape;43;p3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3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757575"/>
              </a:buClr>
              <a:buSzPts val="2400"/>
              <a:buNone/>
              <a:defRPr sz="2400">
                <a:solidFill>
                  <a:srgbClr val="757575"/>
                </a:solidFill>
              </a:defRPr>
            </a:lvl1pPr>
            <a:lvl2pPr marL="914400" lvl="1" indent="-228600" algn="l">
              <a:lnSpc>
                <a:spcPct val="90000"/>
              </a:lnSpc>
              <a:spcBef>
                <a:spcPts val="500"/>
              </a:spcBef>
              <a:spcAft>
                <a:spcPts val="0"/>
              </a:spcAft>
              <a:buClr>
                <a:srgbClr val="757575"/>
              </a:buClr>
              <a:buSzPts val="2000"/>
              <a:buNone/>
              <a:defRPr sz="2000">
                <a:solidFill>
                  <a:srgbClr val="757575"/>
                </a:solidFill>
              </a:defRPr>
            </a:lvl2pPr>
            <a:lvl3pPr marL="1371600" lvl="2" indent="-228600" algn="l">
              <a:lnSpc>
                <a:spcPct val="90000"/>
              </a:lnSpc>
              <a:spcBef>
                <a:spcPts val="500"/>
              </a:spcBef>
              <a:spcAft>
                <a:spcPts val="0"/>
              </a:spcAft>
              <a:buClr>
                <a:srgbClr val="757575"/>
              </a:buClr>
              <a:buSzPts val="1800"/>
              <a:buNone/>
              <a:defRPr sz="1800">
                <a:solidFill>
                  <a:srgbClr val="757575"/>
                </a:solidFill>
              </a:defRPr>
            </a:lvl3pPr>
            <a:lvl4pPr marL="1828800" lvl="3" indent="-228600" algn="l">
              <a:lnSpc>
                <a:spcPct val="90000"/>
              </a:lnSpc>
              <a:spcBef>
                <a:spcPts val="500"/>
              </a:spcBef>
              <a:spcAft>
                <a:spcPts val="0"/>
              </a:spcAft>
              <a:buClr>
                <a:srgbClr val="757575"/>
              </a:buClr>
              <a:buSzPts val="1600"/>
              <a:buNone/>
              <a:defRPr sz="1600">
                <a:solidFill>
                  <a:srgbClr val="757575"/>
                </a:solidFill>
              </a:defRPr>
            </a:lvl4pPr>
            <a:lvl5pPr marL="2286000" lvl="4" indent="-228600" algn="l">
              <a:lnSpc>
                <a:spcPct val="90000"/>
              </a:lnSpc>
              <a:spcBef>
                <a:spcPts val="500"/>
              </a:spcBef>
              <a:spcAft>
                <a:spcPts val="0"/>
              </a:spcAft>
              <a:buClr>
                <a:srgbClr val="757575"/>
              </a:buClr>
              <a:buSzPts val="1600"/>
              <a:buNone/>
              <a:defRPr sz="1600">
                <a:solidFill>
                  <a:srgbClr val="757575"/>
                </a:solidFill>
              </a:defRPr>
            </a:lvl5pPr>
            <a:lvl6pPr marL="2743200" lvl="5" indent="-228600" algn="l">
              <a:lnSpc>
                <a:spcPct val="90000"/>
              </a:lnSpc>
              <a:spcBef>
                <a:spcPts val="500"/>
              </a:spcBef>
              <a:spcAft>
                <a:spcPts val="0"/>
              </a:spcAft>
              <a:buClr>
                <a:srgbClr val="757575"/>
              </a:buClr>
              <a:buSzPts val="1600"/>
              <a:buNone/>
              <a:defRPr sz="1600">
                <a:solidFill>
                  <a:srgbClr val="757575"/>
                </a:solidFill>
              </a:defRPr>
            </a:lvl6pPr>
            <a:lvl7pPr marL="3200400" lvl="6" indent="-228600" algn="l">
              <a:lnSpc>
                <a:spcPct val="90000"/>
              </a:lnSpc>
              <a:spcBef>
                <a:spcPts val="500"/>
              </a:spcBef>
              <a:spcAft>
                <a:spcPts val="0"/>
              </a:spcAft>
              <a:buClr>
                <a:srgbClr val="757575"/>
              </a:buClr>
              <a:buSzPts val="1600"/>
              <a:buNone/>
              <a:defRPr sz="1600">
                <a:solidFill>
                  <a:srgbClr val="757575"/>
                </a:solidFill>
              </a:defRPr>
            </a:lvl7pPr>
            <a:lvl8pPr marL="3657600" lvl="7" indent="-228600" algn="l">
              <a:lnSpc>
                <a:spcPct val="90000"/>
              </a:lnSpc>
              <a:spcBef>
                <a:spcPts val="500"/>
              </a:spcBef>
              <a:spcAft>
                <a:spcPts val="0"/>
              </a:spcAft>
              <a:buClr>
                <a:srgbClr val="757575"/>
              </a:buClr>
              <a:buSzPts val="1600"/>
              <a:buNone/>
              <a:defRPr sz="1600">
                <a:solidFill>
                  <a:srgbClr val="757575"/>
                </a:solidFill>
              </a:defRPr>
            </a:lvl8pPr>
            <a:lvl9pPr marL="4114800" lvl="8" indent="-228600" algn="l">
              <a:lnSpc>
                <a:spcPct val="90000"/>
              </a:lnSpc>
              <a:spcBef>
                <a:spcPts val="500"/>
              </a:spcBef>
              <a:spcAft>
                <a:spcPts val="0"/>
              </a:spcAft>
              <a:buClr>
                <a:srgbClr val="757575"/>
              </a:buClr>
              <a:buSzPts val="1600"/>
              <a:buNone/>
              <a:defRPr sz="1600">
                <a:solidFill>
                  <a:srgbClr val="757575"/>
                </a:solidFill>
              </a:defRPr>
            </a:lvl9pPr>
          </a:lstStyle>
          <a:p>
            <a:endParaRPr/>
          </a:p>
        </p:txBody>
      </p:sp>
      <p:sp>
        <p:nvSpPr>
          <p:cNvPr id="45" name="Google Shape;45;p3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3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3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8"/>
        <p:cNvGrpSpPr/>
        <p:nvPr/>
      </p:nvGrpSpPr>
      <p:grpSpPr>
        <a:xfrm>
          <a:off x="0" y="0"/>
          <a:ext cx="0" cy="0"/>
          <a:chOff x="0" y="0"/>
          <a:chExt cx="0" cy="0"/>
        </a:xfrm>
      </p:grpSpPr>
      <p:sp>
        <p:nvSpPr>
          <p:cNvPr id="49" name="Google Shape;49;p3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39"/>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1" name="Google Shape;51;p39"/>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2" name="Google Shape;52;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5"/>
        <p:cNvGrpSpPr/>
        <p:nvPr/>
      </p:nvGrpSpPr>
      <p:grpSpPr>
        <a:xfrm>
          <a:off x="0" y="0"/>
          <a:ext cx="0" cy="0"/>
          <a:chOff x="0" y="0"/>
          <a:chExt cx="0" cy="0"/>
        </a:xfrm>
      </p:grpSpPr>
      <p:sp>
        <p:nvSpPr>
          <p:cNvPr id="56" name="Google Shape;56;p40"/>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7" name="Google Shape;57;p40"/>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8" name="Google Shape;58;p40"/>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9" name="Google Shape;59;p4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0" name="Google Shape;60;p40"/>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 name="Google Shape;61;p4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4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4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4"/>
        <p:cNvGrpSpPr/>
        <p:nvPr/>
      </p:nvGrpSpPr>
      <p:grpSpPr>
        <a:xfrm>
          <a:off x="0" y="0"/>
          <a:ext cx="0" cy="0"/>
          <a:chOff x="0" y="0"/>
          <a:chExt cx="0" cy="0"/>
        </a:xfrm>
      </p:grpSpPr>
      <p:sp>
        <p:nvSpPr>
          <p:cNvPr id="65" name="Google Shape;65;p4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9"/>
        <p:cNvGrpSpPr/>
        <p:nvPr/>
      </p:nvGrpSpPr>
      <p:grpSpPr>
        <a:xfrm>
          <a:off x="0" y="0"/>
          <a:ext cx="0" cy="0"/>
          <a:chOff x="0" y="0"/>
          <a:chExt cx="0" cy="0"/>
        </a:xfrm>
      </p:grpSpPr>
      <p:sp>
        <p:nvSpPr>
          <p:cNvPr id="70" name="Google Shape;70;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1" name="Google Shape;71;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72" name="Google Shape;72;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3" name="Google Shape;73;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6"/>
        <p:cNvGrpSpPr/>
        <p:nvPr/>
      </p:nvGrpSpPr>
      <p:grpSpPr>
        <a:xfrm>
          <a:off x="0" y="0"/>
          <a:ext cx="0" cy="0"/>
          <a:chOff x="0" y="0"/>
          <a:chExt cx="0" cy="0"/>
        </a:xfrm>
      </p:grpSpPr>
      <p:sp>
        <p:nvSpPr>
          <p:cNvPr id="77" name="Google Shape;77;p4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43"/>
          <p:cNvSpPr>
            <a:spLocks noGrp="1"/>
          </p:cNvSpPr>
          <p:nvPr>
            <p:ph type="pic" idx="2"/>
          </p:nvPr>
        </p:nvSpPr>
        <p:spPr>
          <a:xfrm>
            <a:off x="5183188" y="987425"/>
            <a:ext cx="6172200" cy="4873625"/>
          </a:xfrm>
          <a:prstGeom prst="rect">
            <a:avLst/>
          </a:prstGeom>
          <a:noFill/>
          <a:ln>
            <a:noFill/>
          </a:ln>
        </p:spPr>
      </p:sp>
      <p:sp>
        <p:nvSpPr>
          <p:cNvPr id="79" name="Google Shape;79;p43"/>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80" name="Google Shape;80;p4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4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4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3"/>
        <p:cNvGrpSpPr/>
        <p:nvPr/>
      </p:nvGrpSpPr>
      <p:grpSpPr>
        <a:xfrm>
          <a:off x="0" y="0"/>
          <a:ext cx="0" cy="0"/>
          <a:chOff x="0" y="0"/>
          <a:chExt cx="0" cy="0"/>
        </a:xfrm>
      </p:grpSpPr>
      <p:sp>
        <p:nvSpPr>
          <p:cNvPr id="84" name="Google Shape;84;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9"/>
        <p:cNvGrpSpPr/>
        <p:nvPr/>
      </p:nvGrpSpPr>
      <p:grpSpPr>
        <a:xfrm>
          <a:off x="0" y="0"/>
          <a:ext cx="0" cy="0"/>
          <a:chOff x="0" y="0"/>
          <a:chExt cx="0" cy="0"/>
        </a:xfrm>
      </p:grpSpPr>
      <p:sp>
        <p:nvSpPr>
          <p:cNvPr id="90" name="Google Shape;90;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1" name="Google Shape;91;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2" name="Google Shape;92;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3" name="Google Shape;93;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3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757575"/>
                </a:solidFill>
                <a:latin typeface="Arial"/>
                <a:ea typeface="Arial"/>
                <a:cs typeface="Arial"/>
                <a:sym typeface="Arial"/>
              </a:defRPr>
            </a:lvl1pPr>
            <a:lvl2pPr marL="0" marR="0" lvl="1" indent="0" algn="r" rtl="0">
              <a:spcBef>
                <a:spcPts val="0"/>
              </a:spcBef>
              <a:buNone/>
              <a:defRPr sz="1200" b="0" i="0" u="none" strike="noStrike" cap="none">
                <a:solidFill>
                  <a:srgbClr val="757575"/>
                </a:solidFill>
                <a:latin typeface="Arial"/>
                <a:ea typeface="Arial"/>
                <a:cs typeface="Arial"/>
                <a:sym typeface="Arial"/>
              </a:defRPr>
            </a:lvl2pPr>
            <a:lvl3pPr marL="0" marR="0" lvl="2" indent="0" algn="r" rtl="0">
              <a:spcBef>
                <a:spcPts val="0"/>
              </a:spcBef>
              <a:buNone/>
              <a:defRPr sz="1200" b="0" i="0" u="none" strike="noStrike" cap="none">
                <a:solidFill>
                  <a:srgbClr val="757575"/>
                </a:solidFill>
                <a:latin typeface="Arial"/>
                <a:ea typeface="Arial"/>
                <a:cs typeface="Arial"/>
                <a:sym typeface="Arial"/>
              </a:defRPr>
            </a:lvl3pPr>
            <a:lvl4pPr marL="0" marR="0" lvl="3" indent="0" algn="r" rtl="0">
              <a:spcBef>
                <a:spcPts val="0"/>
              </a:spcBef>
              <a:buNone/>
              <a:defRPr sz="1200" b="0" i="0" u="none" strike="noStrike" cap="none">
                <a:solidFill>
                  <a:srgbClr val="757575"/>
                </a:solidFill>
                <a:latin typeface="Arial"/>
                <a:ea typeface="Arial"/>
                <a:cs typeface="Arial"/>
                <a:sym typeface="Arial"/>
              </a:defRPr>
            </a:lvl4pPr>
            <a:lvl5pPr marL="0" marR="0" lvl="4" indent="0" algn="r" rtl="0">
              <a:spcBef>
                <a:spcPts val="0"/>
              </a:spcBef>
              <a:buNone/>
              <a:defRPr sz="1200" b="0" i="0" u="none" strike="noStrike" cap="none">
                <a:solidFill>
                  <a:srgbClr val="757575"/>
                </a:solidFill>
                <a:latin typeface="Arial"/>
                <a:ea typeface="Arial"/>
                <a:cs typeface="Arial"/>
                <a:sym typeface="Arial"/>
              </a:defRPr>
            </a:lvl5pPr>
            <a:lvl6pPr marL="0" marR="0" lvl="5" indent="0" algn="r" rtl="0">
              <a:spcBef>
                <a:spcPts val="0"/>
              </a:spcBef>
              <a:buNone/>
              <a:defRPr sz="1200" b="0" i="0" u="none" strike="noStrike" cap="none">
                <a:solidFill>
                  <a:srgbClr val="757575"/>
                </a:solidFill>
                <a:latin typeface="Arial"/>
                <a:ea typeface="Arial"/>
                <a:cs typeface="Arial"/>
                <a:sym typeface="Arial"/>
              </a:defRPr>
            </a:lvl6pPr>
            <a:lvl7pPr marL="0" marR="0" lvl="6" indent="0" algn="r" rtl="0">
              <a:spcBef>
                <a:spcPts val="0"/>
              </a:spcBef>
              <a:buNone/>
              <a:defRPr sz="1200" b="0" i="0" u="none" strike="noStrike" cap="none">
                <a:solidFill>
                  <a:srgbClr val="757575"/>
                </a:solidFill>
                <a:latin typeface="Arial"/>
                <a:ea typeface="Arial"/>
                <a:cs typeface="Arial"/>
                <a:sym typeface="Arial"/>
              </a:defRPr>
            </a:lvl7pPr>
            <a:lvl8pPr marL="0" marR="0" lvl="7" indent="0" algn="r" rtl="0">
              <a:spcBef>
                <a:spcPts val="0"/>
              </a:spcBef>
              <a:buNone/>
              <a:defRPr sz="1200" b="0" i="0" u="none" strike="noStrike" cap="none">
                <a:solidFill>
                  <a:srgbClr val="757575"/>
                </a:solidFill>
                <a:latin typeface="Arial"/>
                <a:ea typeface="Arial"/>
                <a:cs typeface="Arial"/>
                <a:sym typeface="Arial"/>
              </a:defRPr>
            </a:lvl8pPr>
            <a:lvl9pPr marL="0" marR="0" lvl="8" indent="0" algn="r" rtl="0">
              <a:spcBef>
                <a:spcPts val="0"/>
              </a:spcBef>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0.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siren.network/Clinical-trials/kesett"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hyperlink" Target="mailto:kesett-contract@umich.edu" TargetMode="External"/><Relationship Id="rId4" Type="http://schemas.openxmlformats.org/officeDocument/2006/relationships/hyperlink" Target="mailto:kesett-contact@umich.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mailto:siren-travel@umich.edu"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hyperlink" Target="http://kesett.org" TargetMode="External"/><Relationship Id="rId4" Type="http://schemas.openxmlformats.org/officeDocument/2006/relationships/hyperlink" Target="https://siren.network/trial/kesett/"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5"/>
        <p:cNvGrpSpPr/>
        <p:nvPr/>
      </p:nvGrpSpPr>
      <p:grpSpPr>
        <a:xfrm>
          <a:off x="0" y="0"/>
          <a:ext cx="0" cy="0"/>
          <a:chOff x="0" y="0"/>
          <a:chExt cx="0" cy="0"/>
        </a:xfrm>
      </p:grpSpPr>
      <p:pic>
        <p:nvPicPr>
          <p:cNvPr id="596" name="Google Shape;596;g3a20c1fc0fc_3_0"/>
          <p:cNvPicPr preferRelativeResize="0"/>
          <p:nvPr/>
        </p:nvPicPr>
        <p:blipFill rotWithShape="1">
          <a:blip r:embed="rId3">
            <a:alphaModFix/>
          </a:blip>
          <a:srcRect/>
          <a:stretch/>
        </p:blipFill>
        <p:spPr>
          <a:xfrm>
            <a:off x="1258093" y="622575"/>
            <a:ext cx="2146749" cy="1154357"/>
          </a:xfrm>
          <a:prstGeom prst="rect">
            <a:avLst/>
          </a:prstGeom>
          <a:noFill/>
          <a:ln>
            <a:noFill/>
          </a:ln>
        </p:spPr>
      </p:pic>
      <p:pic>
        <p:nvPicPr>
          <p:cNvPr id="597" name="Google Shape;597;g3a20c1fc0fc_3_0"/>
          <p:cNvPicPr preferRelativeResize="0"/>
          <p:nvPr/>
        </p:nvPicPr>
        <p:blipFill rotWithShape="1">
          <a:blip r:embed="rId4">
            <a:alphaModFix/>
          </a:blip>
          <a:srcRect/>
          <a:stretch/>
        </p:blipFill>
        <p:spPr>
          <a:xfrm>
            <a:off x="8967050" y="304250"/>
            <a:ext cx="1472675" cy="1472675"/>
          </a:xfrm>
          <a:prstGeom prst="rect">
            <a:avLst/>
          </a:prstGeom>
          <a:noFill/>
          <a:ln>
            <a:noFill/>
          </a:ln>
        </p:spPr>
      </p:pic>
      <p:pic>
        <p:nvPicPr>
          <p:cNvPr id="598" name="Google Shape;598;g3a20c1fc0fc_3_0" title="kesett-logo-with-eeg-3.png"/>
          <p:cNvPicPr preferRelativeResize="0"/>
          <p:nvPr/>
        </p:nvPicPr>
        <p:blipFill>
          <a:blip r:embed="rId5">
            <a:alphaModFix/>
          </a:blip>
          <a:stretch>
            <a:fillRect/>
          </a:stretch>
        </p:blipFill>
        <p:spPr>
          <a:xfrm>
            <a:off x="3660146" y="2120500"/>
            <a:ext cx="4871701" cy="23245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98"/>
        <p:cNvGrpSpPr/>
        <p:nvPr/>
      </p:nvGrpSpPr>
      <p:grpSpPr>
        <a:xfrm>
          <a:off x="0" y="0"/>
          <a:ext cx="0" cy="0"/>
          <a:chOff x="0" y="0"/>
          <a:chExt cx="0" cy="0"/>
        </a:xfrm>
      </p:grpSpPr>
      <p:sp>
        <p:nvSpPr>
          <p:cNvPr id="699" name="Google Shape;699;g3a20c1fc0fc_3_93"/>
          <p:cNvSpPr txBox="1">
            <a:spLocks noGrp="1"/>
          </p:cNvSpPr>
          <p:nvPr>
            <p:ph type="title"/>
          </p:nvPr>
        </p:nvSpPr>
        <p:spPr>
          <a:xfrm>
            <a:off x="838200" y="45500"/>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 - </a:t>
            </a:r>
            <a:r>
              <a:rPr lang="en-US" b="1">
                <a:solidFill>
                  <a:schemeClr val="dk2"/>
                </a:solidFill>
              </a:rPr>
              <a:t>Reminders </a:t>
            </a:r>
            <a:endParaRPr/>
          </a:p>
        </p:txBody>
      </p:sp>
      <p:pic>
        <p:nvPicPr>
          <p:cNvPr id="700" name="Google Shape;700;g3a20c1fc0fc_3_93" title="kesett.png"/>
          <p:cNvPicPr preferRelativeResize="0"/>
          <p:nvPr/>
        </p:nvPicPr>
        <p:blipFill rotWithShape="1">
          <a:blip r:embed="rId3">
            <a:alphaModFix/>
          </a:blip>
          <a:srcRect/>
          <a:stretch/>
        </p:blipFill>
        <p:spPr>
          <a:xfrm>
            <a:off x="9949188" y="5947588"/>
            <a:ext cx="2047875" cy="790575"/>
          </a:xfrm>
          <a:prstGeom prst="rect">
            <a:avLst/>
          </a:prstGeom>
          <a:noFill/>
          <a:ln>
            <a:noFill/>
          </a:ln>
        </p:spPr>
      </p:pic>
      <p:sp>
        <p:nvSpPr>
          <p:cNvPr id="701" name="Google Shape;701;g3a20c1fc0fc_3_93"/>
          <p:cNvSpPr txBox="1"/>
          <p:nvPr/>
        </p:nvSpPr>
        <p:spPr>
          <a:xfrm>
            <a:off x="578100" y="1318925"/>
            <a:ext cx="10775700" cy="4983600"/>
          </a:xfrm>
          <a:prstGeom prst="rect">
            <a:avLst/>
          </a:prstGeom>
          <a:noFill/>
          <a:ln>
            <a:noFill/>
          </a:ln>
        </p:spPr>
        <p:txBody>
          <a:bodyPr spcFirstLastPara="1" wrap="square" lIns="91425" tIns="91425" rIns="91425" bIns="91425" anchor="t" anchorCtr="0">
            <a:noAutofit/>
          </a:bodyPr>
          <a:lstStyle/>
          <a:p>
            <a:pPr marL="914400" lvl="0" indent="-330200" algn="l" rtl="0">
              <a:lnSpc>
                <a:spcPct val="115000"/>
              </a:lnSpc>
              <a:spcBef>
                <a:spcPts val="1000"/>
              </a:spcBef>
              <a:spcAft>
                <a:spcPts val="0"/>
              </a:spcAft>
              <a:buClr>
                <a:schemeClr val="dk1"/>
              </a:buClr>
              <a:buSzPts val="1600"/>
              <a:buChar char="●"/>
            </a:pPr>
            <a:r>
              <a:rPr lang="en-US" sz="1600">
                <a:solidFill>
                  <a:schemeClr val="dk1"/>
                </a:solidFill>
              </a:rPr>
              <a:t>eDOA submissions</a:t>
            </a:r>
            <a:endParaRPr sz="1600">
              <a:solidFill>
                <a:schemeClr val="dk1"/>
              </a:solidFill>
            </a:endParaRPr>
          </a:p>
          <a:p>
            <a:pPr marL="1371600" lvl="1" indent="-330200" algn="l" rtl="0">
              <a:spcBef>
                <a:spcPts val="0"/>
              </a:spcBef>
              <a:spcAft>
                <a:spcPts val="0"/>
              </a:spcAft>
              <a:buClr>
                <a:schemeClr val="dk1"/>
              </a:buClr>
              <a:buSzPts val="1600"/>
              <a:buChar char="○"/>
            </a:pPr>
            <a:r>
              <a:rPr lang="en-US" sz="1600">
                <a:solidFill>
                  <a:schemeClr val="dk1"/>
                </a:solidFill>
              </a:rPr>
              <a:t>Detroit Receiving Hospital &amp; Sinai Grace</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VCU Medical Center</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Medical University of South Carolina University Hospital</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Jefferson Einstein Philadelphia Hospital</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University Medical Center New Orleans</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Orlando Regional Medical Center</a:t>
            </a:r>
            <a:endParaRPr sz="1600">
              <a:solidFill>
                <a:schemeClr val="dk1"/>
              </a:solidFill>
            </a:endParaRPr>
          </a:p>
          <a:p>
            <a:pPr marL="1371600" lvl="1" indent="-330200" algn="l" rtl="0">
              <a:spcBef>
                <a:spcPts val="0"/>
              </a:spcBef>
              <a:spcAft>
                <a:spcPts val="0"/>
              </a:spcAft>
              <a:buClr>
                <a:schemeClr val="dk1"/>
              </a:buClr>
              <a:buSzPts val="1600"/>
              <a:buChar char="○"/>
            </a:pPr>
            <a:r>
              <a:rPr lang="en-US" sz="1600">
                <a:solidFill>
                  <a:schemeClr val="dk1"/>
                </a:solidFill>
              </a:rPr>
              <a:t>Parkland Memorial Hospital</a:t>
            </a:r>
            <a:endParaRPr sz="1600">
              <a:solidFill>
                <a:schemeClr val="dk1"/>
              </a:solidFill>
            </a:endParaRPr>
          </a:p>
          <a:p>
            <a:pPr marL="0" lvl="0" indent="0" algn="l" rtl="0">
              <a:lnSpc>
                <a:spcPct val="115000"/>
              </a:lnSpc>
              <a:spcBef>
                <a:spcPts val="1000"/>
              </a:spcBef>
              <a:spcAft>
                <a:spcPts val="0"/>
              </a:spcAft>
              <a:buNone/>
            </a:pPr>
            <a:endParaRPr sz="1600">
              <a:solidFill>
                <a:schemeClr val="dk1"/>
              </a:solidFill>
            </a:endParaRPr>
          </a:p>
          <a:p>
            <a:pPr marL="914400" lvl="0" indent="-304800" algn="l" rtl="0">
              <a:lnSpc>
                <a:spcPct val="115000"/>
              </a:lnSpc>
              <a:spcBef>
                <a:spcPts val="1000"/>
              </a:spcBef>
              <a:spcAft>
                <a:spcPts val="0"/>
              </a:spcAft>
              <a:buClr>
                <a:schemeClr val="dk1"/>
              </a:buClr>
              <a:buSzPts val="1200"/>
              <a:buChar char="●"/>
            </a:pPr>
            <a:r>
              <a:rPr lang="en-US" sz="1600">
                <a:solidFill>
                  <a:schemeClr val="dk1"/>
                </a:solidFill>
              </a:rPr>
              <a:t>Local Context Form</a:t>
            </a:r>
            <a:endParaRPr sz="1600">
              <a:solidFill>
                <a:schemeClr val="dk1"/>
              </a:solidFill>
            </a:endParaRPr>
          </a:p>
          <a:p>
            <a:pPr marL="1371600" lvl="1" indent="-330200" algn="l" rtl="0">
              <a:spcBef>
                <a:spcPts val="0"/>
              </a:spcBef>
              <a:spcAft>
                <a:spcPts val="0"/>
              </a:spcAft>
              <a:buClr>
                <a:schemeClr val="dk1"/>
              </a:buClr>
              <a:buSzPts val="1600"/>
              <a:buChar char="○"/>
            </a:pPr>
            <a:r>
              <a:rPr lang="en-US" sz="1600">
                <a:solidFill>
                  <a:schemeClr val="dk1"/>
                </a:solidFill>
              </a:rPr>
              <a:t>Children's Hospital of Wisconsin</a:t>
            </a:r>
            <a:endParaRPr sz="1600">
              <a:solidFill>
                <a:schemeClr val="dk1"/>
              </a:solidFill>
            </a:endParaRPr>
          </a:p>
          <a:p>
            <a:pPr marL="1371600" lvl="1" indent="-330200" algn="l" rtl="0">
              <a:spcBef>
                <a:spcPts val="0"/>
              </a:spcBef>
              <a:spcAft>
                <a:spcPts val="0"/>
              </a:spcAft>
              <a:buClr>
                <a:schemeClr val="dk1"/>
              </a:buClr>
              <a:buSzPts val="1600"/>
              <a:buChar char="○"/>
            </a:pPr>
            <a:r>
              <a:rPr lang="en-US" sz="1600">
                <a:solidFill>
                  <a:schemeClr val="dk1"/>
                </a:solidFill>
              </a:rPr>
              <a:t>Froedtert Hospital</a:t>
            </a:r>
            <a:endParaRPr sz="1600">
              <a:solidFill>
                <a:schemeClr val="dk1"/>
              </a:solidFill>
            </a:endParaRPr>
          </a:p>
          <a:p>
            <a:pPr marL="1371600" lvl="1" indent="-330200" algn="l" rtl="0">
              <a:spcBef>
                <a:spcPts val="0"/>
              </a:spcBef>
              <a:spcAft>
                <a:spcPts val="0"/>
              </a:spcAft>
              <a:buClr>
                <a:schemeClr val="dk1"/>
              </a:buClr>
              <a:buSzPts val="1600"/>
              <a:buChar char="○"/>
            </a:pPr>
            <a:r>
              <a:rPr lang="en-US" sz="1600">
                <a:solidFill>
                  <a:schemeClr val="dk1"/>
                </a:solidFill>
              </a:rPr>
              <a:t>Medical University of South Carolina University Hospital</a:t>
            </a:r>
            <a:endParaRPr sz="1600">
              <a:solidFill>
                <a:schemeClr val="dk1"/>
              </a:solidFill>
            </a:endParaRPr>
          </a:p>
          <a:p>
            <a:pPr marL="1371600" lvl="1" indent="-330200" algn="l" rtl="0">
              <a:spcBef>
                <a:spcPts val="0"/>
              </a:spcBef>
              <a:spcAft>
                <a:spcPts val="0"/>
              </a:spcAft>
              <a:buClr>
                <a:schemeClr val="dk1"/>
              </a:buClr>
              <a:buSzPts val="1600"/>
              <a:buChar char="○"/>
            </a:pPr>
            <a:r>
              <a:rPr lang="en-US" sz="1600">
                <a:solidFill>
                  <a:schemeClr val="dk1"/>
                </a:solidFill>
              </a:rPr>
              <a:t>Orlando Regional Medical Center</a:t>
            </a:r>
            <a:endParaRPr sz="1600">
              <a:solidFill>
                <a:schemeClr val="dk1"/>
              </a:solidFill>
            </a:endParaRPr>
          </a:p>
          <a:p>
            <a:pPr marL="1371600" lvl="1" indent="-330200" algn="l" rtl="0">
              <a:spcBef>
                <a:spcPts val="0"/>
              </a:spcBef>
              <a:spcAft>
                <a:spcPts val="0"/>
              </a:spcAft>
              <a:buClr>
                <a:schemeClr val="dk1"/>
              </a:buClr>
              <a:buSzPts val="1600"/>
              <a:buChar char="○"/>
            </a:pPr>
            <a:r>
              <a:rPr lang="en-US" sz="1600">
                <a:solidFill>
                  <a:schemeClr val="dk1"/>
                </a:solidFill>
              </a:rPr>
              <a:t>OSU Wexner Medical Center</a:t>
            </a:r>
            <a:endParaRPr sz="1600">
              <a:solidFill>
                <a:schemeClr val="dk1"/>
              </a:solidFill>
            </a:endParaRPr>
          </a:p>
          <a:p>
            <a:pPr marL="1371600" lvl="1" indent="-330200" algn="l" rtl="0">
              <a:spcBef>
                <a:spcPts val="0"/>
              </a:spcBef>
              <a:spcAft>
                <a:spcPts val="0"/>
              </a:spcAft>
              <a:buClr>
                <a:schemeClr val="dk1"/>
              </a:buClr>
              <a:buSzPts val="1600"/>
              <a:buChar char="○"/>
            </a:pPr>
            <a:r>
              <a:rPr lang="en-US" sz="1600">
                <a:solidFill>
                  <a:schemeClr val="dk1"/>
                </a:solidFill>
              </a:rPr>
              <a:t>UCSD Medical Center / Hillcrest Hospital / La Jolla</a:t>
            </a:r>
            <a:endParaRPr sz="1600">
              <a:solidFill>
                <a:schemeClr val="dk1"/>
              </a:solidFill>
            </a:endParaRPr>
          </a:p>
          <a:p>
            <a:pPr marL="1371600" lvl="1" indent="-330200" algn="l" rtl="0">
              <a:spcBef>
                <a:spcPts val="0"/>
              </a:spcBef>
              <a:spcAft>
                <a:spcPts val="0"/>
              </a:spcAft>
              <a:buClr>
                <a:schemeClr val="dk1"/>
              </a:buClr>
              <a:buSzPts val="1600"/>
              <a:buChar char="○"/>
            </a:pPr>
            <a:r>
              <a:rPr lang="en-US" sz="1600">
                <a:solidFill>
                  <a:schemeClr val="dk1"/>
                </a:solidFill>
              </a:rPr>
              <a:t>University Medical Center New Orleans</a:t>
            </a:r>
            <a:endParaRPr sz="1600">
              <a:solidFill>
                <a:schemeClr val="dk1"/>
              </a:solidFill>
            </a:endParaRPr>
          </a:p>
          <a:p>
            <a:pPr marL="1371600" lvl="1" indent="-330200" algn="l" rtl="0">
              <a:spcBef>
                <a:spcPts val="0"/>
              </a:spcBef>
              <a:spcAft>
                <a:spcPts val="0"/>
              </a:spcAft>
              <a:buClr>
                <a:schemeClr val="dk1"/>
              </a:buClr>
              <a:buSzPts val="1600"/>
              <a:buChar char="○"/>
            </a:pPr>
            <a:r>
              <a:rPr lang="en-US" sz="1600">
                <a:solidFill>
                  <a:schemeClr val="dk1"/>
                </a:solidFill>
              </a:rPr>
              <a:t>VCU Medical Center</a:t>
            </a:r>
            <a:endParaRPr sz="1600">
              <a:solidFill>
                <a:schemeClr val="dk1"/>
              </a:solidFill>
            </a:endParaRPr>
          </a:p>
          <a:p>
            <a:pPr marL="0" lvl="0" indent="0" algn="l" rtl="0">
              <a:lnSpc>
                <a:spcPct val="115000"/>
              </a:lnSpc>
              <a:spcBef>
                <a:spcPts val="1000"/>
              </a:spcBef>
              <a:spcAft>
                <a:spcPts val="0"/>
              </a:spcAft>
              <a:buNone/>
            </a:pPr>
            <a:endParaRPr sz="1200">
              <a:solidFill>
                <a:schemeClr val="dk1"/>
              </a:solidFill>
            </a:endParaRPr>
          </a:p>
          <a:p>
            <a:pPr marL="0" lvl="0" indent="0" algn="l" rtl="0">
              <a:lnSpc>
                <a:spcPct val="115000"/>
              </a:lnSpc>
              <a:spcBef>
                <a:spcPts val="1000"/>
              </a:spcBef>
              <a:spcAft>
                <a:spcPts val="0"/>
              </a:spcAft>
              <a:buNone/>
            </a:pPr>
            <a:endParaRPr b="1">
              <a:solidFill>
                <a:schemeClr val="dk1"/>
              </a:solidFill>
            </a:endParaRPr>
          </a:p>
          <a:p>
            <a:pPr marL="914400" lvl="0" indent="0" algn="l" rtl="0">
              <a:spcBef>
                <a:spcPts val="1000"/>
              </a:spcBef>
              <a:spcAft>
                <a:spcPts val="0"/>
              </a:spcAft>
              <a:buNone/>
            </a:pPr>
            <a:endParaRPr sz="3695">
              <a:solidFill>
                <a:schemeClr val="dk1"/>
              </a:solidFill>
            </a:endParaRPr>
          </a:p>
          <a:p>
            <a:pPr marL="0" lvl="0" indent="0" algn="l" rtl="0">
              <a:spcBef>
                <a:spcPts val="0"/>
              </a:spcBef>
              <a:spcAft>
                <a:spcPts val="0"/>
              </a:spcAft>
              <a:buNone/>
            </a:pPr>
            <a:endParaRPr sz="24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06"/>
        <p:cNvGrpSpPr/>
        <p:nvPr/>
      </p:nvGrpSpPr>
      <p:grpSpPr>
        <a:xfrm>
          <a:off x="0" y="0"/>
          <a:ext cx="0" cy="0"/>
          <a:chOff x="0" y="0"/>
          <a:chExt cx="0" cy="0"/>
        </a:xfrm>
      </p:grpSpPr>
      <p:sp>
        <p:nvSpPr>
          <p:cNvPr id="707" name="Google Shape;707;g3a20c1fc0fc_3_100"/>
          <p:cNvSpPr txBox="1">
            <a:spLocks noGrp="1"/>
          </p:cNvSpPr>
          <p:nvPr>
            <p:ph type="title"/>
          </p:nvPr>
        </p:nvSpPr>
        <p:spPr>
          <a:xfrm>
            <a:off x="471750" y="151275"/>
            <a:ext cx="112485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 - EFIC</a:t>
            </a:r>
            <a:endParaRPr sz="3600"/>
          </a:p>
        </p:txBody>
      </p:sp>
      <p:sp>
        <p:nvSpPr>
          <p:cNvPr id="708" name="Google Shape;708;g3a20c1fc0fc_3_100"/>
          <p:cNvSpPr txBox="1">
            <a:spLocks noGrp="1"/>
          </p:cNvSpPr>
          <p:nvPr>
            <p:ph type="body" idx="1"/>
          </p:nvPr>
        </p:nvSpPr>
        <p:spPr>
          <a:xfrm>
            <a:off x="471750" y="1313650"/>
            <a:ext cx="10920300" cy="5388600"/>
          </a:xfrm>
          <a:prstGeom prst="rect">
            <a:avLst/>
          </a:prstGeom>
          <a:noFill/>
          <a:ln>
            <a:noFill/>
          </a:ln>
        </p:spPr>
        <p:txBody>
          <a:bodyPr spcFirstLastPara="1" wrap="square" lIns="91425" tIns="45700" rIns="91425" bIns="45700" anchor="t" anchorCtr="0">
            <a:normAutofit fontScale="55000" lnSpcReduction="20000"/>
          </a:bodyPr>
          <a:lstStyle/>
          <a:p>
            <a:pPr marL="0" lvl="0" indent="0" algn="l" rtl="0">
              <a:lnSpc>
                <a:spcPct val="115000"/>
              </a:lnSpc>
              <a:spcBef>
                <a:spcPts val="600"/>
              </a:spcBef>
              <a:spcAft>
                <a:spcPts val="0"/>
              </a:spcAft>
              <a:buSzPct val="88670"/>
              <a:buNone/>
            </a:pPr>
            <a:r>
              <a:rPr lang="en-US" sz="2900" b="1" u="sng"/>
              <a:t>Same</a:t>
            </a:r>
            <a:endParaRPr sz="2900" b="1"/>
          </a:p>
          <a:p>
            <a:pPr marL="800100" lvl="0" indent="-261257" algn="l" rtl="0">
              <a:lnSpc>
                <a:spcPct val="100000"/>
              </a:lnSpc>
              <a:spcBef>
                <a:spcPts val="600"/>
              </a:spcBef>
              <a:spcAft>
                <a:spcPts val="0"/>
              </a:spcAft>
              <a:buSzPct val="111801"/>
              <a:buChar char="•"/>
            </a:pPr>
            <a:r>
              <a:rPr lang="en-US" sz="2300"/>
              <a:t>Regulations </a:t>
            </a:r>
            <a:endParaRPr/>
          </a:p>
          <a:p>
            <a:pPr marL="800100" lvl="0" indent="-261257" algn="l" rtl="0">
              <a:lnSpc>
                <a:spcPct val="115000"/>
              </a:lnSpc>
              <a:spcBef>
                <a:spcPts val="600"/>
              </a:spcBef>
              <a:spcAft>
                <a:spcPts val="0"/>
              </a:spcAft>
              <a:buSzPct val="111801"/>
              <a:buChar char="•"/>
            </a:pPr>
            <a:r>
              <a:rPr lang="en-US" sz="2300"/>
              <a:t>Goals and mindset remain value-added, investigator engaged</a:t>
            </a:r>
            <a:endParaRPr sz="2300"/>
          </a:p>
          <a:p>
            <a:pPr marL="800100" lvl="0" indent="-261257" algn="l" rtl="0">
              <a:lnSpc>
                <a:spcPct val="115000"/>
              </a:lnSpc>
              <a:spcBef>
                <a:spcPts val="600"/>
              </a:spcBef>
              <a:spcAft>
                <a:spcPts val="0"/>
              </a:spcAft>
              <a:buSzPct val="111801"/>
              <a:buChar char="•"/>
            </a:pPr>
            <a:r>
              <a:rPr lang="en-US" sz="2300"/>
              <a:t>Community Consultation</a:t>
            </a:r>
            <a:endParaRPr sz="2300"/>
          </a:p>
          <a:p>
            <a:pPr marL="800100" lvl="0" indent="-261257" algn="l" rtl="0">
              <a:lnSpc>
                <a:spcPct val="115000"/>
              </a:lnSpc>
              <a:spcBef>
                <a:spcPts val="600"/>
              </a:spcBef>
              <a:spcAft>
                <a:spcPts val="0"/>
              </a:spcAft>
              <a:buSzPct val="111801"/>
              <a:buChar char="•"/>
            </a:pPr>
            <a:r>
              <a:rPr lang="en-US" sz="2300"/>
              <a:t>Public Disclosure</a:t>
            </a:r>
            <a:endParaRPr/>
          </a:p>
          <a:p>
            <a:pPr marL="0" lvl="0" indent="0" algn="l" rtl="0">
              <a:lnSpc>
                <a:spcPct val="115000"/>
              </a:lnSpc>
              <a:spcBef>
                <a:spcPts val="600"/>
              </a:spcBef>
              <a:spcAft>
                <a:spcPts val="0"/>
              </a:spcAft>
              <a:buSzPct val="88670"/>
              <a:buNone/>
            </a:pPr>
            <a:r>
              <a:rPr lang="en-US" sz="2900" b="1" u="sng"/>
              <a:t>New</a:t>
            </a:r>
            <a:endParaRPr sz="2900" b="1"/>
          </a:p>
          <a:p>
            <a:pPr marL="857250" lvl="0" indent="-318407" algn="l" rtl="0">
              <a:lnSpc>
                <a:spcPct val="115000"/>
              </a:lnSpc>
              <a:spcBef>
                <a:spcPts val="600"/>
              </a:spcBef>
              <a:spcAft>
                <a:spcPts val="0"/>
              </a:spcAft>
              <a:buSzPct val="111801"/>
              <a:buChar char="•"/>
            </a:pPr>
            <a:r>
              <a:rPr lang="en-US" sz="2300"/>
              <a:t>Hybrid - Site/Centralized approach coordinated at University of Alabama (UAB)</a:t>
            </a:r>
            <a:endParaRPr/>
          </a:p>
          <a:p>
            <a:pPr marL="0" lvl="0" indent="0" algn="l" rtl="0">
              <a:lnSpc>
                <a:spcPct val="115000"/>
              </a:lnSpc>
              <a:spcBef>
                <a:spcPts val="360"/>
              </a:spcBef>
              <a:spcAft>
                <a:spcPts val="0"/>
              </a:spcAft>
              <a:buSzPct val="88670"/>
              <a:buNone/>
            </a:pPr>
            <a:endParaRPr sz="2900" u="sng"/>
          </a:p>
          <a:p>
            <a:pPr marL="0" lvl="0" indent="0" algn="l" rtl="0">
              <a:lnSpc>
                <a:spcPct val="100000"/>
              </a:lnSpc>
              <a:spcBef>
                <a:spcPts val="360"/>
              </a:spcBef>
              <a:spcAft>
                <a:spcPts val="0"/>
              </a:spcAft>
              <a:buSzPct val="88670"/>
              <a:buNone/>
            </a:pPr>
            <a:r>
              <a:rPr lang="en-US" sz="2900" b="1" u="sng"/>
              <a:t>What to do at your site </a:t>
            </a:r>
            <a:endParaRPr sz="2900" b="1"/>
          </a:p>
          <a:p>
            <a:pPr marL="800100" lvl="0" indent="-261257" algn="l" rtl="0">
              <a:lnSpc>
                <a:spcPct val="100000"/>
              </a:lnSpc>
              <a:spcBef>
                <a:spcPts val="600"/>
              </a:spcBef>
              <a:spcAft>
                <a:spcPts val="0"/>
              </a:spcAft>
              <a:buSzPct val="111801"/>
              <a:buChar char="•"/>
            </a:pPr>
            <a:r>
              <a:rPr lang="en-US" sz="2300" b="1"/>
              <a:t>2 virtual focus groups moderated by UAB</a:t>
            </a:r>
            <a:endParaRPr/>
          </a:p>
          <a:p>
            <a:pPr marL="1257300" lvl="1" indent="-261257" algn="l" rtl="0">
              <a:lnSpc>
                <a:spcPct val="100000"/>
              </a:lnSpc>
              <a:spcBef>
                <a:spcPts val="600"/>
              </a:spcBef>
              <a:spcAft>
                <a:spcPts val="0"/>
              </a:spcAft>
              <a:buSzPct val="107142"/>
              <a:buChar char="•"/>
            </a:pPr>
            <a:r>
              <a:rPr lang="en-US"/>
              <a:t>You will be asked to recruit about 8 stakeholders of differing perspectives for these groups. You can identify from where you may recruit these locally.</a:t>
            </a:r>
            <a:endParaRPr/>
          </a:p>
          <a:p>
            <a:pPr marL="1257300" lvl="1" indent="-234314" algn="l" rtl="0">
              <a:lnSpc>
                <a:spcPct val="100000"/>
              </a:lnSpc>
              <a:spcBef>
                <a:spcPts val="600"/>
              </a:spcBef>
              <a:spcAft>
                <a:spcPts val="0"/>
              </a:spcAft>
              <a:buSzPct val="75000"/>
              <a:buChar char="•"/>
            </a:pPr>
            <a:r>
              <a:rPr lang="en-US"/>
              <a:t>Conducted after UAB Kick-off</a:t>
            </a:r>
            <a:endParaRPr/>
          </a:p>
          <a:p>
            <a:pPr marL="800100" lvl="0" indent="-261257" algn="l" rtl="0">
              <a:lnSpc>
                <a:spcPct val="100000"/>
              </a:lnSpc>
              <a:spcBef>
                <a:spcPts val="600"/>
              </a:spcBef>
              <a:spcAft>
                <a:spcPts val="0"/>
              </a:spcAft>
              <a:buSzPct val="111801"/>
              <a:buChar char="•"/>
            </a:pPr>
            <a:r>
              <a:rPr lang="en-US" sz="2300" b="1"/>
              <a:t> 2 in-person events </a:t>
            </a:r>
            <a:endParaRPr/>
          </a:p>
          <a:p>
            <a:pPr marL="1257300" lvl="1" indent="-261257" algn="l" rtl="0">
              <a:lnSpc>
                <a:spcPct val="100000"/>
              </a:lnSpc>
              <a:spcBef>
                <a:spcPts val="600"/>
              </a:spcBef>
              <a:spcAft>
                <a:spcPts val="0"/>
              </a:spcAft>
              <a:buSzPct val="107142"/>
              <a:buChar char="•"/>
            </a:pPr>
            <a:r>
              <a:rPr lang="en-US"/>
              <a:t>Fairs, festivals, markets, epilepsy strolls or other community events. Look at your community calendar and think about what you might do.</a:t>
            </a:r>
            <a:endParaRPr/>
          </a:p>
          <a:p>
            <a:pPr marL="1257300" lvl="1" indent="-234314" algn="l" rtl="0">
              <a:lnSpc>
                <a:spcPct val="100000"/>
              </a:lnSpc>
              <a:spcBef>
                <a:spcPts val="600"/>
              </a:spcBef>
              <a:spcAft>
                <a:spcPts val="0"/>
              </a:spcAft>
              <a:buSzPct val="75000"/>
              <a:buChar char="•"/>
            </a:pPr>
            <a:r>
              <a:rPr lang="en-US"/>
              <a:t>PI participation required</a:t>
            </a:r>
            <a:endParaRPr/>
          </a:p>
          <a:p>
            <a:pPr marL="1257300" lvl="1" indent="-234314" algn="l" rtl="0">
              <a:lnSpc>
                <a:spcPct val="100000"/>
              </a:lnSpc>
              <a:spcBef>
                <a:spcPts val="600"/>
              </a:spcBef>
              <a:spcAft>
                <a:spcPts val="0"/>
              </a:spcAft>
              <a:buSzPct val="75000"/>
              <a:buChar char="•"/>
            </a:pPr>
            <a:r>
              <a:rPr lang="en-US"/>
              <a:t>Sites in the same geographic catchment area are encouraged to collaborate </a:t>
            </a:r>
            <a:endParaRPr/>
          </a:p>
          <a:p>
            <a:pPr marL="800100" lvl="0" indent="-261257" algn="l" rtl="0">
              <a:lnSpc>
                <a:spcPct val="100000"/>
              </a:lnSpc>
              <a:spcBef>
                <a:spcPts val="600"/>
              </a:spcBef>
              <a:spcAft>
                <a:spcPts val="0"/>
              </a:spcAft>
              <a:buSzPct val="111801"/>
              <a:buChar char="•"/>
            </a:pPr>
            <a:r>
              <a:rPr lang="en-US" sz="2300"/>
              <a:t>Review and share any new local institutional processes/policy </a:t>
            </a:r>
            <a:endParaRPr sz="2300"/>
          </a:p>
          <a:p>
            <a:pPr marL="800100" lvl="0" indent="-251777" algn="l" rtl="0">
              <a:lnSpc>
                <a:spcPct val="100000"/>
              </a:lnSpc>
              <a:spcBef>
                <a:spcPts val="600"/>
              </a:spcBef>
              <a:spcAft>
                <a:spcPts val="0"/>
              </a:spcAft>
              <a:buSzPct val="100000"/>
              <a:buChar char="•"/>
            </a:pPr>
            <a:r>
              <a:rPr lang="en-US" sz="2300"/>
              <a:t>EFIC plan and CC/PD materials cIRB approved - more to come soon</a:t>
            </a:r>
            <a:endParaRPr sz="23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13"/>
        <p:cNvGrpSpPr/>
        <p:nvPr/>
      </p:nvGrpSpPr>
      <p:grpSpPr>
        <a:xfrm>
          <a:off x="0" y="0"/>
          <a:ext cx="0" cy="0"/>
          <a:chOff x="0" y="0"/>
          <a:chExt cx="0" cy="0"/>
        </a:xfrm>
      </p:grpSpPr>
      <p:sp>
        <p:nvSpPr>
          <p:cNvPr id="714" name="Google Shape;714;g3a20c1fc0fc_3_106"/>
          <p:cNvSpPr txBox="1">
            <a:spLocks noGrp="1"/>
          </p:cNvSpPr>
          <p:nvPr>
            <p:ph type="title"/>
          </p:nvPr>
        </p:nvSpPr>
        <p:spPr>
          <a:xfrm>
            <a:off x="838200" y="4999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KESETT - EFIC </a:t>
            </a:r>
            <a:endParaRPr/>
          </a:p>
          <a:p>
            <a:pPr marL="0" lvl="0" indent="0" algn="l" rtl="0">
              <a:spcBef>
                <a:spcPts val="0"/>
              </a:spcBef>
              <a:spcAft>
                <a:spcPts val="0"/>
              </a:spcAft>
              <a:buNone/>
            </a:pPr>
            <a:r>
              <a:rPr lang="en-US"/>
              <a:t>Things to explore/plan now:</a:t>
            </a:r>
            <a:endParaRPr/>
          </a:p>
        </p:txBody>
      </p:sp>
      <p:sp>
        <p:nvSpPr>
          <p:cNvPr id="715" name="Google Shape;715;g3a20c1fc0fc_3_106"/>
          <p:cNvSpPr txBox="1">
            <a:spLocks noGrp="1"/>
          </p:cNvSpPr>
          <p:nvPr>
            <p:ph type="body" idx="1"/>
          </p:nvPr>
        </p:nvSpPr>
        <p:spPr>
          <a:xfrm>
            <a:off x="556100" y="1825626"/>
            <a:ext cx="10972800" cy="4526100"/>
          </a:xfrm>
          <a:prstGeom prst="rect">
            <a:avLst/>
          </a:prstGeom>
        </p:spPr>
        <p:txBody>
          <a:bodyPr spcFirstLastPara="1" wrap="square" lIns="91425" tIns="45700" rIns="91425" bIns="45700" anchor="t" anchorCtr="0">
            <a:normAutofit fontScale="62500" lnSpcReduction="10000"/>
          </a:bodyPr>
          <a:lstStyle/>
          <a:p>
            <a:pPr marL="0" lvl="0" indent="0" algn="l" rtl="0">
              <a:lnSpc>
                <a:spcPct val="115000"/>
              </a:lnSpc>
              <a:spcBef>
                <a:spcPts val="600"/>
              </a:spcBef>
              <a:spcAft>
                <a:spcPts val="0"/>
              </a:spcAft>
              <a:buNone/>
            </a:pPr>
            <a:r>
              <a:rPr lang="en-US" sz="3050" b="1">
                <a:solidFill>
                  <a:schemeClr val="dk1"/>
                </a:solidFill>
              </a:rPr>
              <a:t>EFIC Kick-off Call </a:t>
            </a:r>
            <a:r>
              <a:rPr lang="en-US" sz="3050">
                <a:solidFill>
                  <a:schemeClr val="dk1"/>
                </a:solidFill>
              </a:rPr>
              <a:t>- UAB will reach out to schedule your initiation call. Please respond promptly with availability. The timeline for the PD activity is 60 days, which will not start until the call takes place. Please be reaching out to local stakeholders in advance, so that focus groups can be scheduled.</a:t>
            </a:r>
            <a:endParaRPr sz="3050">
              <a:solidFill>
                <a:schemeClr val="dk1"/>
              </a:solidFill>
            </a:endParaRPr>
          </a:p>
          <a:p>
            <a:pPr marL="0" lvl="0" indent="0" algn="l" rtl="0">
              <a:lnSpc>
                <a:spcPct val="115000"/>
              </a:lnSpc>
              <a:spcBef>
                <a:spcPts val="600"/>
              </a:spcBef>
              <a:spcAft>
                <a:spcPts val="0"/>
              </a:spcAft>
              <a:buNone/>
            </a:pPr>
            <a:endParaRPr sz="3050" b="1">
              <a:solidFill>
                <a:schemeClr val="dk1"/>
              </a:solidFill>
            </a:endParaRPr>
          </a:p>
          <a:p>
            <a:pPr marL="0" lvl="0" indent="0" algn="l" rtl="0">
              <a:lnSpc>
                <a:spcPct val="115000"/>
              </a:lnSpc>
              <a:spcBef>
                <a:spcPts val="600"/>
              </a:spcBef>
              <a:spcAft>
                <a:spcPts val="0"/>
              </a:spcAft>
              <a:buNone/>
            </a:pPr>
            <a:r>
              <a:rPr lang="en-US" sz="3050" b="1">
                <a:solidFill>
                  <a:schemeClr val="dk1"/>
                </a:solidFill>
              </a:rPr>
              <a:t>Focus groups </a:t>
            </a:r>
            <a:r>
              <a:rPr lang="en-US" sz="3050">
                <a:solidFill>
                  <a:schemeClr val="dk1"/>
                </a:solidFill>
              </a:rPr>
              <a:t>- Identify where to potentially recruit about 8 stakeholders of differing perspectives for each focus group session. These should be completed by the end of your PD window.</a:t>
            </a:r>
            <a:endParaRPr sz="3050">
              <a:solidFill>
                <a:schemeClr val="dk1"/>
              </a:solidFill>
            </a:endParaRPr>
          </a:p>
          <a:p>
            <a:pPr marL="0" lvl="0" indent="0" algn="l" rtl="0">
              <a:lnSpc>
                <a:spcPct val="115000"/>
              </a:lnSpc>
              <a:spcBef>
                <a:spcPts val="600"/>
              </a:spcBef>
              <a:spcAft>
                <a:spcPts val="0"/>
              </a:spcAft>
              <a:buNone/>
            </a:pPr>
            <a:endParaRPr sz="3050">
              <a:solidFill>
                <a:schemeClr val="dk1"/>
              </a:solidFill>
            </a:endParaRPr>
          </a:p>
          <a:p>
            <a:pPr marL="12700" lvl="0" indent="0" algn="l" rtl="0">
              <a:lnSpc>
                <a:spcPct val="115000"/>
              </a:lnSpc>
              <a:spcBef>
                <a:spcPts val="600"/>
              </a:spcBef>
              <a:spcAft>
                <a:spcPts val="0"/>
              </a:spcAft>
              <a:buNone/>
            </a:pPr>
            <a:r>
              <a:rPr lang="en-US" sz="3050" b="1">
                <a:solidFill>
                  <a:schemeClr val="dk1"/>
                </a:solidFill>
              </a:rPr>
              <a:t>Local Community Consultation </a:t>
            </a:r>
            <a:r>
              <a:rPr lang="en-US" sz="3050">
                <a:solidFill>
                  <a:schemeClr val="dk1"/>
                </a:solidFill>
              </a:rPr>
              <a:t> - Identify events, fairs, festivals, markets, epilepsy strolls or other community events. Look at your community calendar</a:t>
            </a:r>
            <a:endParaRPr sz="3050">
              <a:solidFill>
                <a:schemeClr val="dk1"/>
              </a:solidFill>
            </a:endParaRPr>
          </a:p>
          <a:p>
            <a:pPr marL="12700" lvl="0" indent="0" algn="l" rtl="0">
              <a:lnSpc>
                <a:spcPct val="115000"/>
              </a:lnSpc>
              <a:spcBef>
                <a:spcPts val="600"/>
              </a:spcBef>
              <a:spcAft>
                <a:spcPts val="0"/>
              </a:spcAft>
              <a:buNone/>
            </a:pPr>
            <a:endParaRPr sz="3050" b="1">
              <a:solidFill>
                <a:schemeClr val="dk1"/>
              </a:solidFill>
            </a:endParaRPr>
          </a:p>
          <a:p>
            <a:pPr marL="12700" lvl="0" indent="0" algn="l" rtl="0">
              <a:lnSpc>
                <a:spcPct val="115000"/>
              </a:lnSpc>
              <a:spcBef>
                <a:spcPts val="600"/>
              </a:spcBef>
              <a:spcAft>
                <a:spcPts val="0"/>
              </a:spcAft>
              <a:buNone/>
            </a:pPr>
            <a:r>
              <a:rPr lang="en-US" sz="3050" b="1">
                <a:solidFill>
                  <a:schemeClr val="dk1"/>
                </a:solidFill>
              </a:rPr>
              <a:t>Public Disclosure </a:t>
            </a:r>
            <a:r>
              <a:rPr lang="en-US" sz="3050">
                <a:solidFill>
                  <a:schemeClr val="dk1"/>
                </a:solidFill>
              </a:rPr>
              <a:t>- Think about important neighbourhoods for focused disclosures</a:t>
            </a:r>
            <a:endParaRPr sz="3050">
              <a:solidFill>
                <a:schemeClr val="dk1"/>
              </a:solidFill>
            </a:endParaRPr>
          </a:p>
          <a:p>
            <a:pPr marL="0" lvl="0" indent="0" algn="l" rtl="0">
              <a:spcBef>
                <a:spcPts val="1000"/>
              </a:spcBef>
              <a:spcAft>
                <a:spcPts val="0"/>
              </a:spcAft>
              <a:buNone/>
            </a:pPr>
            <a:endParaRPr/>
          </a:p>
        </p:txBody>
      </p:sp>
      <p:pic>
        <p:nvPicPr>
          <p:cNvPr id="716" name="Google Shape;716;g3a20c1fc0fc_3_106" title="kesett.png"/>
          <p:cNvPicPr preferRelativeResize="0"/>
          <p:nvPr/>
        </p:nvPicPr>
        <p:blipFill>
          <a:blip r:embed="rId3">
            <a:alphaModFix/>
          </a:blip>
          <a:stretch>
            <a:fillRect/>
          </a:stretch>
        </p:blipFill>
        <p:spPr>
          <a:xfrm>
            <a:off x="9305913" y="5986638"/>
            <a:ext cx="2047875" cy="79057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21"/>
        <p:cNvGrpSpPr/>
        <p:nvPr/>
      </p:nvGrpSpPr>
      <p:grpSpPr>
        <a:xfrm>
          <a:off x="0" y="0"/>
          <a:ext cx="0" cy="0"/>
          <a:chOff x="0" y="0"/>
          <a:chExt cx="0" cy="0"/>
        </a:xfrm>
      </p:grpSpPr>
      <p:sp>
        <p:nvSpPr>
          <p:cNvPr id="722" name="Google Shape;722;g3a20c1fc0fc_3_113"/>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 Questions?</a:t>
            </a:r>
            <a:endParaRPr/>
          </a:p>
        </p:txBody>
      </p:sp>
      <p:sp>
        <p:nvSpPr>
          <p:cNvPr id="723" name="Google Shape;723;g3a20c1fc0fc_3_113"/>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fontScale="55000" lnSpcReduction="20000"/>
          </a:bodyPr>
          <a:lstStyle/>
          <a:p>
            <a:pPr marL="0" lvl="0" indent="0" algn="ctr" rtl="0">
              <a:lnSpc>
                <a:spcPct val="115000"/>
              </a:lnSpc>
              <a:spcBef>
                <a:spcPts val="1600"/>
              </a:spcBef>
              <a:spcAft>
                <a:spcPts val="0"/>
              </a:spcAft>
              <a:buSzPct val="69498"/>
              <a:buNone/>
            </a:pPr>
            <a:endParaRPr/>
          </a:p>
          <a:p>
            <a:pPr marL="0" lvl="0" indent="0" algn="ctr" rtl="0">
              <a:lnSpc>
                <a:spcPct val="90000"/>
              </a:lnSpc>
              <a:spcBef>
                <a:spcPts val="1000"/>
              </a:spcBef>
              <a:spcAft>
                <a:spcPts val="0"/>
              </a:spcAft>
              <a:buNone/>
            </a:pPr>
            <a:r>
              <a:rPr lang="en-US" sz="2800">
                <a:solidFill>
                  <a:srgbClr val="000000"/>
                </a:solidFill>
              </a:rPr>
              <a:t>KESETT Website: </a:t>
            </a:r>
            <a:endParaRPr sz="2800">
              <a:solidFill>
                <a:srgbClr val="000000"/>
              </a:solidFill>
            </a:endParaRPr>
          </a:p>
          <a:p>
            <a:pPr marL="0" lvl="0" indent="0" algn="ctr" rtl="0">
              <a:lnSpc>
                <a:spcPct val="90000"/>
              </a:lnSpc>
              <a:spcBef>
                <a:spcPts val="1000"/>
              </a:spcBef>
              <a:spcAft>
                <a:spcPts val="0"/>
              </a:spcAft>
              <a:buNone/>
            </a:pPr>
            <a:r>
              <a:rPr lang="en-US" sz="2800" u="sng">
                <a:solidFill>
                  <a:srgbClr val="467886"/>
                </a:solidFill>
                <a:hlinkClick r:id="rId3">
                  <a:extLst>
                    <a:ext uri="{A12FA001-AC4F-418D-AE19-62706E023703}">
                      <ahyp:hlinkClr xmlns:ahyp="http://schemas.microsoft.com/office/drawing/2018/hyperlinkcolor" val="tx"/>
                    </a:ext>
                  </a:extLst>
                </a:hlinkClick>
              </a:rPr>
              <a:t>https://siren.network/Clinical-trials/kesett</a:t>
            </a:r>
            <a:endParaRPr sz="2800">
              <a:solidFill>
                <a:srgbClr val="000000"/>
              </a:solidFill>
            </a:endParaRPr>
          </a:p>
          <a:p>
            <a:pPr marL="0" lvl="0" indent="0" algn="l" rtl="0">
              <a:lnSpc>
                <a:spcPct val="90000"/>
              </a:lnSpc>
              <a:spcBef>
                <a:spcPts val="1000"/>
              </a:spcBef>
              <a:spcAft>
                <a:spcPts val="0"/>
              </a:spcAft>
              <a:buNone/>
            </a:pPr>
            <a:endParaRPr sz="2800">
              <a:solidFill>
                <a:srgbClr val="000000"/>
              </a:solidFill>
            </a:endParaRPr>
          </a:p>
          <a:p>
            <a:pPr marL="0" lvl="0" indent="0" algn="ctr" rtl="0">
              <a:lnSpc>
                <a:spcPct val="90000"/>
              </a:lnSpc>
              <a:spcBef>
                <a:spcPts val="1000"/>
              </a:spcBef>
              <a:spcAft>
                <a:spcPts val="0"/>
              </a:spcAft>
              <a:buNone/>
            </a:pPr>
            <a:r>
              <a:rPr lang="en-US" sz="2800">
                <a:solidFill>
                  <a:srgbClr val="000000"/>
                </a:solidFill>
              </a:rPr>
              <a:t>KESETT CCC contact:</a:t>
            </a:r>
            <a:endParaRPr sz="2800">
              <a:solidFill>
                <a:srgbClr val="000000"/>
              </a:solidFill>
            </a:endParaRPr>
          </a:p>
          <a:p>
            <a:pPr marL="0" lvl="0" indent="0" algn="ctr" rtl="0">
              <a:lnSpc>
                <a:spcPct val="90000"/>
              </a:lnSpc>
              <a:spcBef>
                <a:spcPts val="1000"/>
              </a:spcBef>
              <a:spcAft>
                <a:spcPts val="0"/>
              </a:spcAft>
              <a:buNone/>
            </a:pPr>
            <a:r>
              <a:rPr lang="en-US" sz="2800" u="sng">
                <a:solidFill>
                  <a:srgbClr val="467886"/>
                </a:solidFill>
                <a:hlinkClick r:id="rId4">
                  <a:extLst>
                    <a:ext uri="{A12FA001-AC4F-418D-AE19-62706E023703}">
                      <ahyp:hlinkClr xmlns:ahyp="http://schemas.microsoft.com/office/drawing/2018/hyperlinkcolor" val="tx"/>
                    </a:ext>
                  </a:extLst>
                </a:hlinkClick>
              </a:rPr>
              <a:t>kesett-contact@umich.edu</a:t>
            </a:r>
            <a:r>
              <a:rPr lang="en-US" sz="2800">
                <a:solidFill>
                  <a:srgbClr val="000000"/>
                </a:solidFill>
              </a:rPr>
              <a:t> </a:t>
            </a:r>
            <a:endParaRPr sz="2800">
              <a:solidFill>
                <a:srgbClr val="000000"/>
              </a:solidFill>
            </a:endParaRPr>
          </a:p>
          <a:p>
            <a:pPr marL="0" lvl="0" indent="0" algn="l" rtl="0">
              <a:lnSpc>
                <a:spcPct val="90000"/>
              </a:lnSpc>
              <a:spcBef>
                <a:spcPts val="1000"/>
              </a:spcBef>
              <a:spcAft>
                <a:spcPts val="0"/>
              </a:spcAft>
              <a:buNone/>
            </a:pPr>
            <a:endParaRPr sz="2800">
              <a:solidFill>
                <a:srgbClr val="000000"/>
              </a:solidFill>
            </a:endParaRPr>
          </a:p>
          <a:p>
            <a:pPr marL="0" lvl="0" indent="0" algn="ctr" rtl="0">
              <a:lnSpc>
                <a:spcPct val="90000"/>
              </a:lnSpc>
              <a:spcBef>
                <a:spcPts val="1000"/>
              </a:spcBef>
              <a:spcAft>
                <a:spcPts val="0"/>
              </a:spcAft>
              <a:buNone/>
            </a:pPr>
            <a:r>
              <a:rPr lang="en-US" sz="2800">
                <a:solidFill>
                  <a:srgbClr val="000000"/>
                </a:solidFill>
              </a:rPr>
              <a:t>KESETT contract questions:</a:t>
            </a:r>
            <a:endParaRPr sz="2800">
              <a:solidFill>
                <a:srgbClr val="000000"/>
              </a:solidFill>
            </a:endParaRPr>
          </a:p>
          <a:p>
            <a:pPr marL="0" lvl="0" indent="0" algn="ctr" rtl="0">
              <a:lnSpc>
                <a:spcPct val="90000"/>
              </a:lnSpc>
              <a:spcBef>
                <a:spcPts val="1000"/>
              </a:spcBef>
              <a:spcAft>
                <a:spcPts val="0"/>
              </a:spcAft>
              <a:buNone/>
            </a:pPr>
            <a:r>
              <a:rPr lang="en-US" sz="2800" u="sng">
                <a:solidFill>
                  <a:srgbClr val="467886"/>
                </a:solidFill>
                <a:hlinkClick r:id="rId5">
                  <a:extLst>
                    <a:ext uri="{A12FA001-AC4F-418D-AE19-62706E023703}">
                      <ahyp:hlinkClr xmlns:ahyp="http://schemas.microsoft.com/office/drawing/2018/hyperlinkcolor" val="tx"/>
                    </a:ext>
                  </a:extLst>
                </a:hlinkClick>
              </a:rPr>
              <a:t>kesett-contract@umich.edu</a:t>
            </a:r>
            <a:endParaRPr sz="2800">
              <a:solidFill>
                <a:srgbClr val="000000"/>
              </a:solidFill>
            </a:endParaRPr>
          </a:p>
          <a:p>
            <a:pPr marL="0" lvl="0" indent="0" algn="ctr" rtl="0">
              <a:lnSpc>
                <a:spcPct val="90000"/>
              </a:lnSpc>
              <a:spcBef>
                <a:spcPts val="1000"/>
              </a:spcBef>
              <a:spcAft>
                <a:spcPts val="0"/>
              </a:spcAft>
              <a:buNone/>
            </a:pPr>
            <a:endParaRPr sz="2800">
              <a:solidFill>
                <a:srgbClr val="000000"/>
              </a:solidFill>
            </a:endParaRPr>
          </a:p>
          <a:p>
            <a:pPr marL="0" lvl="0" indent="0" algn="ctr" rtl="0">
              <a:lnSpc>
                <a:spcPct val="90000"/>
              </a:lnSpc>
              <a:spcBef>
                <a:spcPts val="1000"/>
              </a:spcBef>
              <a:spcAft>
                <a:spcPts val="0"/>
              </a:spcAft>
              <a:buNone/>
            </a:pPr>
            <a:r>
              <a:rPr lang="en-US" sz="2541">
                <a:solidFill>
                  <a:srgbClr val="000000"/>
                </a:solidFill>
              </a:rPr>
              <a:t>KESETT “Office Hours” </a:t>
            </a:r>
            <a:endParaRPr sz="2541">
              <a:solidFill>
                <a:srgbClr val="000000"/>
              </a:solidFill>
            </a:endParaRPr>
          </a:p>
          <a:p>
            <a:pPr marL="0" lvl="0" indent="0" algn="ctr" rtl="0">
              <a:lnSpc>
                <a:spcPct val="90000"/>
              </a:lnSpc>
              <a:spcBef>
                <a:spcPts val="1000"/>
              </a:spcBef>
              <a:spcAft>
                <a:spcPts val="0"/>
              </a:spcAft>
              <a:buNone/>
            </a:pPr>
            <a:r>
              <a:rPr lang="en-US" sz="2541">
                <a:solidFill>
                  <a:srgbClr val="000000"/>
                </a:solidFill>
              </a:rPr>
              <a:t> Every Thursday sign up under the “Workbench” tab to meet with the KESETT Site Manager, HSP Specialist, and Project Manager.</a:t>
            </a:r>
            <a:endParaRPr sz="2541">
              <a:solidFill>
                <a:srgbClr val="000000"/>
              </a:solidFill>
            </a:endParaRPr>
          </a:p>
          <a:p>
            <a:pPr marL="0" lvl="0" indent="0" algn="ctr" rtl="0">
              <a:lnSpc>
                <a:spcPct val="90000"/>
              </a:lnSpc>
              <a:spcBef>
                <a:spcPts val="1000"/>
              </a:spcBef>
              <a:spcAft>
                <a:spcPts val="0"/>
              </a:spcAft>
              <a:buNone/>
            </a:pPr>
            <a:endParaRPr sz="2800">
              <a:solidFill>
                <a:srgbClr val="000000"/>
              </a:solidFill>
            </a:endParaRPr>
          </a:p>
          <a:p>
            <a:pPr marL="0" lvl="0" indent="0" algn="ctr" rtl="0">
              <a:lnSpc>
                <a:spcPct val="115000"/>
              </a:lnSpc>
              <a:spcBef>
                <a:spcPts val="1600"/>
              </a:spcBef>
              <a:spcAft>
                <a:spcPts val="1600"/>
              </a:spcAft>
              <a:buSzPct val="69498"/>
              <a:buNone/>
            </a:pPr>
            <a:endParaRPr/>
          </a:p>
        </p:txBody>
      </p:sp>
      <p:pic>
        <p:nvPicPr>
          <p:cNvPr id="724" name="Google Shape;724;g3a20c1fc0fc_3_113" title="kesett.png"/>
          <p:cNvPicPr preferRelativeResize="0"/>
          <p:nvPr/>
        </p:nvPicPr>
        <p:blipFill rotWithShape="1">
          <a:blip r:embed="rId6">
            <a:alphaModFix/>
          </a:blip>
          <a:srcRect/>
          <a:stretch/>
        </p:blipFill>
        <p:spPr>
          <a:xfrm>
            <a:off x="9432113" y="5386238"/>
            <a:ext cx="2047875" cy="7905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2"/>
        <p:cNvGrpSpPr/>
        <p:nvPr/>
      </p:nvGrpSpPr>
      <p:grpSpPr>
        <a:xfrm>
          <a:off x="0" y="0"/>
          <a:ext cx="0" cy="0"/>
          <a:chOff x="0" y="0"/>
          <a:chExt cx="0" cy="0"/>
        </a:xfrm>
      </p:grpSpPr>
      <p:sp>
        <p:nvSpPr>
          <p:cNvPr id="603" name="Google Shape;603;g3a20c1fc0fc_3_7"/>
          <p:cNvSpPr txBox="1">
            <a:spLocks noGrp="1"/>
          </p:cNvSpPr>
          <p:nvPr>
            <p:ph type="body" idx="1"/>
          </p:nvPr>
        </p:nvSpPr>
        <p:spPr>
          <a:xfrm>
            <a:off x="1551975" y="1384175"/>
            <a:ext cx="10051200" cy="5302800"/>
          </a:xfrm>
          <a:prstGeom prst="rect">
            <a:avLst/>
          </a:prstGeom>
          <a:noFill/>
          <a:ln>
            <a:noFill/>
          </a:ln>
        </p:spPr>
        <p:txBody>
          <a:bodyPr spcFirstLastPara="1" wrap="square" lIns="91425" tIns="45700" rIns="91425" bIns="45700" anchor="t" anchorCtr="0">
            <a:normAutofit fontScale="70000" lnSpcReduction="20000"/>
          </a:bodyPr>
          <a:lstStyle/>
          <a:p>
            <a:pPr marL="628650" lvl="0" indent="0" algn="l" rtl="0">
              <a:spcBef>
                <a:spcPts val="0"/>
              </a:spcBef>
              <a:spcAft>
                <a:spcPts val="0"/>
              </a:spcAft>
              <a:buNone/>
            </a:pPr>
            <a:endParaRPr sz="2000" b="1"/>
          </a:p>
          <a:p>
            <a:pPr marL="457200" lvl="0" indent="-366546" algn="l" rtl="0">
              <a:lnSpc>
                <a:spcPct val="100000"/>
              </a:lnSpc>
              <a:spcBef>
                <a:spcPts val="0"/>
              </a:spcBef>
              <a:spcAft>
                <a:spcPts val="0"/>
              </a:spcAft>
              <a:buSzPct val="96700"/>
              <a:buFont typeface="Arial"/>
              <a:buChar char="●"/>
            </a:pPr>
            <a:r>
              <a:rPr lang="en-US" sz="3209" b="1">
                <a:solidFill>
                  <a:schemeClr val="dk1"/>
                </a:solidFill>
              </a:rPr>
              <a:t>64 leadership approved sites</a:t>
            </a:r>
            <a:endParaRPr sz="3209">
              <a:solidFill>
                <a:schemeClr val="dk1"/>
              </a:solidFill>
            </a:endParaRPr>
          </a:p>
          <a:p>
            <a:pPr marL="914400" lvl="1" indent="-366807" algn="l" rtl="0">
              <a:lnSpc>
                <a:spcPct val="100000"/>
              </a:lnSpc>
              <a:spcBef>
                <a:spcPts val="0"/>
              </a:spcBef>
              <a:spcAft>
                <a:spcPts val="0"/>
              </a:spcAft>
              <a:buSzPct val="100000"/>
              <a:buAutoNum type="alphaLcPeriod"/>
            </a:pPr>
            <a:r>
              <a:rPr lang="en-US" sz="3109" b="1">
                <a:solidFill>
                  <a:schemeClr val="dk1"/>
                </a:solidFill>
              </a:rPr>
              <a:t>2 sites</a:t>
            </a:r>
            <a:r>
              <a:rPr lang="en-US" sz="3109">
                <a:solidFill>
                  <a:schemeClr val="dk1"/>
                </a:solidFill>
              </a:rPr>
              <a:t> have direct contracts with UVA (Children’s National and UVA)</a:t>
            </a:r>
            <a:endParaRPr sz="3109">
              <a:solidFill>
                <a:schemeClr val="dk1"/>
              </a:solidFill>
            </a:endParaRPr>
          </a:p>
          <a:p>
            <a:pPr marL="914400" lvl="1" indent="-366807" algn="l" rtl="0">
              <a:lnSpc>
                <a:spcPct val="100000"/>
              </a:lnSpc>
              <a:spcBef>
                <a:spcPts val="0"/>
              </a:spcBef>
              <a:spcAft>
                <a:spcPts val="0"/>
              </a:spcAft>
              <a:buSzPct val="100000"/>
              <a:buAutoNum type="alphaLcPeriod"/>
            </a:pPr>
            <a:r>
              <a:rPr lang="en-US" sz="3109" b="1">
                <a:solidFill>
                  <a:schemeClr val="dk1"/>
                </a:solidFill>
              </a:rPr>
              <a:t>62 sites</a:t>
            </a:r>
            <a:r>
              <a:rPr lang="en-US" sz="3109">
                <a:solidFill>
                  <a:schemeClr val="dk1"/>
                </a:solidFill>
              </a:rPr>
              <a:t> / </a:t>
            </a:r>
            <a:r>
              <a:rPr lang="en-US" sz="3109" b="1">
                <a:solidFill>
                  <a:schemeClr val="dk1"/>
                </a:solidFill>
              </a:rPr>
              <a:t>34 UM</a:t>
            </a:r>
            <a:r>
              <a:rPr lang="en-US" sz="3109">
                <a:solidFill>
                  <a:schemeClr val="dk1"/>
                </a:solidFill>
              </a:rPr>
              <a:t> contracts are anticipated </a:t>
            </a:r>
            <a:endParaRPr sz="3109">
              <a:solidFill>
                <a:schemeClr val="dk1"/>
              </a:solidFill>
            </a:endParaRPr>
          </a:p>
          <a:p>
            <a:pPr marL="914400" lvl="0" indent="0" algn="l" rtl="0">
              <a:lnSpc>
                <a:spcPct val="100000"/>
              </a:lnSpc>
              <a:spcBef>
                <a:spcPts val="0"/>
              </a:spcBef>
              <a:spcAft>
                <a:spcPts val="0"/>
              </a:spcAft>
              <a:buNone/>
            </a:pPr>
            <a:endParaRPr sz="3109">
              <a:solidFill>
                <a:schemeClr val="dk1"/>
              </a:solidFill>
            </a:endParaRPr>
          </a:p>
          <a:p>
            <a:pPr marL="914400" lvl="0" indent="0" algn="l" rtl="0">
              <a:lnSpc>
                <a:spcPct val="100000"/>
              </a:lnSpc>
              <a:spcBef>
                <a:spcPts val="0"/>
              </a:spcBef>
              <a:spcAft>
                <a:spcPts val="0"/>
              </a:spcAft>
              <a:buNone/>
            </a:pPr>
            <a:endParaRPr sz="2168">
              <a:solidFill>
                <a:schemeClr val="dk1"/>
              </a:solidFill>
            </a:endParaRPr>
          </a:p>
          <a:p>
            <a:pPr marL="457200" lvl="0" indent="-361317" algn="l" rtl="0">
              <a:spcBef>
                <a:spcPts val="0"/>
              </a:spcBef>
              <a:spcAft>
                <a:spcPts val="0"/>
              </a:spcAft>
              <a:buSzPct val="94244"/>
              <a:buFont typeface="Arial"/>
              <a:buChar char="●"/>
            </a:pPr>
            <a:r>
              <a:rPr lang="en-US" sz="3168" b="1">
                <a:solidFill>
                  <a:schemeClr val="dk1"/>
                </a:solidFill>
              </a:rPr>
              <a:t>UM Contract Status: 34 Contracts / 62 sites</a:t>
            </a:r>
            <a:endParaRPr sz="3168">
              <a:solidFill>
                <a:schemeClr val="dk1"/>
              </a:solidFill>
            </a:endParaRPr>
          </a:p>
          <a:p>
            <a:pPr marL="1422400" lvl="0" indent="-353865" algn="l" rtl="0">
              <a:spcBef>
                <a:spcPts val="0"/>
              </a:spcBef>
              <a:spcAft>
                <a:spcPts val="0"/>
              </a:spcAft>
              <a:buSzPct val="88952"/>
              <a:buFont typeface="Arial"/>
              <a:buChar char="○"/>
            </a:pPr>
            <a:r>
              <a:rPr lang="en-US" sz="3168">
                <a:solidFill>
                  <a:schemeClr val="dk1"/>
                </a:solidFill>
              </a:rPr>
              <a:t>25 active contracts applied to 45 sites.</a:t>
            </a:r>
            <a:endParaRPr sz="3168">
              <a:solidFill>
                <a:schemeClr val="dk1"/>
              </a:solidFill>
            </a:endParaRPr>
          </a:p>
          <a:p>
            <a:pPr marL="2286000" lvl="4" indent="-369422" algn="l" rtl="0">
              <a:spcBef>
                <a:spcPts val="0"/>
              </a:spcBef>
              <a:spcAft>
                <a:spcPts val="0"/>
              </a:spcAft>
              <a:buClr>
                <a:schemeClr val="dk1"/>
              </a:buClr>
              <a:buSzPct val="100000"/>
              <a:buAutoNum type="alphaLcPeriod"/>
            </a:pPr>
            <a:r>
              <a:rPr lang="en-US" sz="3168">
                <a:solidFill>
                  <a:schemeClr val="dk1"/>
                </a:solidFill>
              </a:rPr>
              <a:t>Hub-spoke agreements - in progress</a:t>
            </a:r>
            <a:endParaRPr sz="3168">
              <a:solidFill>
                <a:schemeClr val="dk1"/>
              </a:solidFill>
            </a:endParaRPr>
          </a:p>
          <a:p>
            <a:pPr marL="1422400" lvl="0" indent="-353865" algn="l" rtl="0">
              <a:spcBef>
                <a:spcPts val="0"/>
              </a:spcBef>
              <a:spcAft>
                <a:spcPts val="0"/>
              </a:spcAft>
              <a:buSzPct val="88952"/>
              <a:buFont typeface="Arial"/>
              <a:buChar char="○"/>
            </a:pPr>
            <a:r>
              <a:rPr lang="en-US" sz="3168">
                <a:solidFill>
                  <a:schemeClr val="dk1"/>
                </a:solidFill>
              </a:rPr>
              <a:t>9 draft agreements are pending site PE and return to MI.</a:t>
            </a:r>
            <a:endParaRPr sz="3168">
              <a:solidFill>
                <a:schemeClr val="dk1"/>
              </a:solidFill>
            </a:endParaRPr>
          </a:p>
          <a:p>
            <a:pPr marL="457200" lvl="0" indent="0" algn="l" rtl="0">
              <a:spcBef>
                <a:spcPts val="0"/>
              </a:spcBef>
              <a:spcAft>
                <a:spcPts val="0"/>
              </a:spcAft>
              <a:buNone/>
            </a:pPr>
            <a:endParaRPr sz="3168">
              <a:solidFill>
                <a:schemeClr val="dk1"/>
              </a:solidFill>
            </a:endParaRPr>
          </a:p>
          <a:p>
            <a:pPr marL="457200" lvl="0" indent="-369422" algn="l" rtl="0">
              <a:spcBef>
                <a:spcPts val="0"/>
              </a:spcBef>
              <a:spcAft>
                <a:spcPts val="0"/>
              </a:spcAft>
              <a:buSzPct val="100000"/>
              <a:buChar char="•"/>
            </a:pPr>
            <a:r>
              <a:rPr lang="en-US" sz="3168" b="1">
                <a:solidFill>
                  <a:schemeClr val="dk1"/>
                </a:solidFill>
              </a:rPr>
              <a:t>Site Contract Extension through 12/31 were requested and have all left UM.  </a:t>
            </a:r>
            <a:endParaRPr sz="3168">
              <a:solidFill>
                <a:schemeClr val="dk1"/>
              </a:solidFill>
            </a:endParaRPr>
          </a:p>
          <a:p>
            <a:pPr marL="914400" lvl="0" indent="0" algn="l" rtl="0">
              <a:spcBef>
                <a:spcPts val="0"/>
              </a:spcBef>
              <a:spcAft>
                <a:spcPts val="0"/>
              </a:spcAft>
              <a:buNone/>
            </a:pPr>
            <a:endParaRPr sz="2141" b="1">
              <a:solidFill>
                <a:schemeClr val="dk1"/>
              </a:solidFill>
            </a:endParaRPr>
          </a:p>
          <a:p>
            <a:pPr marL="0" lvl="0" indent="0" algn="l" rtl="0">
              <a:spcBef>
                <a:spcPts val="0"/>
              </a:spcBef>
              <a:spcAft>
                <a:spcPts val="0"/>
              </a:spcAft>
              <a:buNone/>
            </a:pPr>
            <a:endParaRPr sz="2200">
              <a:solidFill>
                <a:schemeClr val="dk1"/>
              </a:solidFill>
            </a:endParaRPr>
          </a:p>
          <a:p>
            <a:pPr marL="457200" lvl="0" indent="0" algn="l" rtl="0">
              <a:spcBef>
                <a:spcPts val="0"/>
              </a:spcBef>
              <a:spcAft>
                <a:spcPts val="0"/>
              </a:spcAft>
              <a:buNone/>
            </a:pPr>
            <a:endParaRPr sz="2200">
              <a:solidFill>
                <a:schemeClr val="dk1"/>
              </a:solidFill>
            </a:endParaRPr>
          </a:p>
          <a:p>
            <a:pPr marL="0" lvl="0" indent="0" algn="l" rtl="0">
              <a:spcBef>
                <a:spcPts val="0"/>
              </a:spcBef>
              <a:spcAft>
                <a:spcPts val="0"/>
              </a:spcAft>
              <a:buNone/>
            </a:pPr>
            <a:endParaRPr sz="2764">
              <a:solidFill>
                <a:schemeClr val="dk1"/>
              </a:solidFill>
            </a:endParaRPr>
          </a:p>
          <a:p>
            <a:pPr marL="0" lvl="0" indent="0" algn="l" rtl="0">
              <a:spcBef>
                <a:spcPts val="0"/>
              </a:spcBef>
              <a:spcAft>
                <a:spcPts val="0"/>
              </a:spcAft>
              <a:buNone/>
            </a:pPr>
            <a:endParaRPr sz="2141" b="1">
              <a:solidFill>
                <a:schemeClr val="dk1"/>
              </a:solidFill>
            </a:endParaRPr>
          </a:p>
          <a:p>
            <a:pPr marL="0" lvl="0" indent="0" algn="l" rtl="0">
              <a:spcBef>
                <a:spcPts val="0"/>
              </a:spcBef>
              <a:spcAft>
                <a:spcPts val="0"/>
              </a:spcAft>
              <a:buNone/>
            </a:pPr>
            <a:endParaRPr sz="2200">
              <a:solidFill>
                <a:schemeClr val="dk1"/>
              </a:solidFill>
            </a:endParaRPr>
          </a:p>
          <a:p>
            <a:pPr marL="241300" lvl="0" indent="0" algn="l" rtl="0">
              <a:spcBef>
                <a:spcPts val="0"/>
              </a:spcBef>
              <a:spcAft>
                <a:spcPts val="0"/>
              </a:spcAft>
              <a:buClr>
                <a:schemeClr val="dk1"/>
              </a:buClr>
              <a:buSzPct val="50000"/>
              <a:buFont typeface="Arial"/>
              <a:buNone/>
            </a:pPr>
            <a:r>
              <a:rPr lang="en-US" sz="2200">
                <a:solidFill>
                  <a:schemeClr val="dk1"/>
                </a:solidFill>
              </a:rPr>
              <a:t>​</a:t>
            </a:r>
            <a:endParaRPr sz="2200">
              <a:solidFill>
                <a:schemeClr val="dk1"/>
              </a:solidFill>
            </a:endParaRPr>
          </a:p>
          <a:p>
            <a:pPr marL="0" lvl="0" indent="0" algn="l" rtl="0">
              <a:spcBef>
                <a:spcPts val="0"/>
              </a:spcBef>
              <a:spcAft>
                <a:spcPts val="0"/>
              </a:spcAft>
              <a:buNone/>
            </a:pPr>
            <a:endParaRPr sz="1600" b="1"/>
          </a:p>
          <a:p>
            <a:pPr marL="0" lvl="0" indent="0" algn="l" rtl="0">
              <a:lnSpc>
                <a:spcPct val="115000"/>
              </a:lnSpc>
              <a:spcBef>
                <a:spcPts val="360"/>
              </a:spcBef>
              <a:spcAft>
                <a:spcPts val="0"/>
              </a:spcAft>
              <a:buClr>
                <a:schemeClr val="dk1"/>
              </a:buClr>
              <a:buSzPct val="64285"/>
              <a:buNone/>
            </a:pPr>
            <a:endParaRPr/>
          </a:p>
        </p:txBody>
      </p:sp>
      <p:sp>
        <p:nvSpPr>
          <p:cNvPr id="604" name="Google Shape;604;g3a20c1fc0fc_3_7"/>
          <p:cNvSpPr txBox="1">
            <a:spLocks noGrp="1"/>
          </p:cNvSpPr>
          <p:nvPr>
            <p:ph type="title"/>
          </p:nvPr>
        </p:nvSpPr>
        <p:spPr>
          <a:xfrm>
            <a:off x="609600" y="274648"/>
            <a:ext cx="10972800" cy="9288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a:t>
            </a:r>
            <a:endParaRPr/>
          </a:p>
        </p:txBody>
      </p:sp>
      <p:pic>
        <p:nvPicPr>
          <p:cNvPr id="605" name="Google Shape;605;g3a20c1fc0fc_3_7" title="kesett.png"/>
          <p:cNvPicPr preferRelativeResize="0"/>
          <p:nvPr/>
        </p:nvPicPr>
        <p:blipFill rotWithShape="1">
          <a:blip r:embed="rId3">
            <a:alphaModFix/>
          </a:blip>
          <a:srcRect/>
          <a:stretch/>
        </p:blipFill>
        <p:spPr>
          <a:xfrm>
            <a:off x="9513863" y="5649738"/>
            <a:ext cx="2047875" cy="7905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0"/>
        <p:cNvGrpSpPr/>
        <p:nvPr/>
      </p:nvGrpSpPr>
      <p:grpSpPr>
        <a:xfrm>
          <a:off x="0" y="0"/>
          <a:ext cx="0" cy="0"/>
          <a:chOff x="0" y="0"/>
          <a:chExt cx="0" cy="0"/>
        </a:xfrm>
      </p:grpSpPr>
      <p:sp>
        <p:nvSpPr>
          <p:cNvPr id="611" name="Google Shape;611;g3a20c1fc0fc_3_13"/>
          <p:cNvSpPr txBox="1">
            <a:spLocks noGrp="1"/>
          </p:cNvSpPr>
          <p:nvPr>
            <p:ph type="title"/>
          </p:nvPr>
        </p:nvSpPr>
        <p:spPr>
          <a:xfrm>
            <a:off x="838200" y="176225"/>
            <a:ext cx="10515600" cy="13257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KESETT - News</a:t>
            </a:r>
            <a:endParaRPr/>
          </a:p>
        </p:txBody>
      </p:sp>
      <p:sp>
        <p:nvSpPr>
          <p:cNvPr id="612" name="Google Shape;612;g3a20c1fc0fc_3_13"/>
          <p:cNvSpPr txBox="1">
            <a:spLocks noGrp="1"/>
          </p:cNvSpPr>
          <p:nvPr>
            <p:ph type="body" idx="1"/>
          </p:nvPr>
        </p:nvSpPr>
        <p:spPr>
          <a:xfrm>
            <a:off x="838200" y="1162975"/>
            <a:ext cx="10860900" cy="5424600"/>
          </a:xfrm>
          <a:prstGeom prst="rect">
            <a:avLst/>
          </a:prstGeom>
        </p:spPr>
        <p:txBody>
          <a:bodyPr spcFirstLastPara="1" wrap="square" lIns="91425" tIns="45700" rIns="91425" bIns="45700" anchor="t" anchorCtr="0">
            <a:normAutofit fontScale="47500" lnSpcReduction="20000"/>
          </a:bodyPr>
          <a:lstStyle/>
          <a:p>
            <a:pPr marL="0" lvl="0" indent="0" algn="l" rtl="0">
              <a:lnSpc>
                <a:spcPct val="100000"/>
              </a:lnSpc>
              <a:spcBef>
                <a:spcPts val="1000"/>
              </a:spcBef>
              <a:spcAft>
                <a:spcPts val="0"/>
              </a:spcAft>
              <a:buClr>
                <a:schemeClr val="dk1"/>
              </a:buClr>
              <a:buSzPts val="523"/>
              <a:buFont typeface="Arial"/>
              <a:buNone/>
            </a:pPr>
            <a:endParaRPr sz="4690" b="1" u="sng">
              <a:solidFill>
                <a:srgbClr val="595959"/>
              </a:solidFill>
            </a:endParaRPr>
          </a:p>
          <a:p>
            <a:pPr marL="457200" lvl="0" indent="0" algn="l" rtl="0">
              <a:lnSpc>
                <a:spcPct val="100000"/>
              </a:lnSpc>
              <a:spcBef>
                <a:spcPts val="360"/>
              </a:spcBef>
              <a:spcAft>
                <a:spcPts val="0"/>
              </a:spcAft>
              <a:buNone/>
            </a:pPr>
            <a:r>
              <a:rPr lang="en-US" sz="3652" b="1">
                <a:solidFill>
                  <a:schemeClr val="dk1"/>
                </a:solidFill>
              </a:rPr>
              <a:t>CIRB </a:t>
            </a:r>
            <a:endParaRPr sz="3652" b="1">
              <a:solidFill>
                <a:schemeClr val="dk1"/>
              </a:solidFill>
            </a:endParaRPr>
          </a:p>
          <a:p>
            <a:pPr marL="914400" lvl="0" indent="-338762" algn="l" rtl="0">
              <a:lnSpc>
                <a:spcPct val="100000"/>
              </a:lnSpc>
              <a:spcBef>
                <a:spcPts val="360"/>
              </a:spcBef>
              <a:spcAft>
                <a:spcPts val="0"/>
              </a:spcAft>
              <a:buClr>
                <a:schemeClr val="dk1"/>
              </a:buClr>
              <a:buSzPct val="100000"/>
              <a:buChar char="•"/>
            </a:pPr>
            <a:r>
              <a:rPr lang="en-US" sz="3652">
                <a:solidFill>
                  <a:schemeClr val="dk1"/>
                </a:solidFill>
              </a:rPr>
              <a:t>Facilitator guide and slides reviewed today</a:t>
            </a:r>
            <a:endParaRPr sz="3652">
              <a:solidFill>
                <a:schemeClr val="dk1"/>
              </a:solidFill>
            </a:endParaRPr>
          </a:p>
          <a:p>
            <a:pPr marL="914400" lvl="0" indent="-338762" algn="l" rtl="0">
              <a:lnSpc>
                <a:spcPct val="100000"/>
              </a:lnSpc>
              <a:spcBef>
                <a:spcPts val="0"/>
              </a:spcBef>
              <a:spcAft>
                <a:spcPts val="0"/>
              </a:spcAft>
              <a:buClr>
                <a:schemeClr val="dk1"/>
              </a:buClr>
              <a:buSzPct val="100000"/>
              <a:buChar char="•"/>
            </a:pPr>
            <a:r>
              <a:rPr lang="en-US" sz="3652">
                <a:solidFill>
                  <a:schemeClr val="dk1"/>
                </a:solidFill>
              </a:rPr>
              <a:t>Protocol v2 Modification With Advarra</a:t>
            </a:r>
            <a:endParaRPr sz="3652">
              <a:solidFill>
                <a:schemeClr val="dk1"/>
              </a:solidFill>
            </a:endParaRPr>
          </a:p>
          <a:p>
            <a:pPr marL="457200" lvl="0" indent="0" algn="l" rtl="0">
              <a:lnSpc>
                <a:spcPct val="100000"/>
              </a:lnSpc>
              <a:spcBef>
                <a:spcPts val="360"/>
              </a:spcBef>
              <a:spcAft>
                <a:spcPts val="0"/>
              </a:spcAft>
              <a:buNone/>
            </a:pPr>
            <a:endParaRPr sz="3695" b="1">
              <a:solidFill>
                <a:schemeClr val="dk1"/>
              </a:solidFill>
            </a:endParaRPr>
          </a:p>
          <a:p>
            <a:pPr marL="457200" lvl="0" indent="0" algn="l" rtl="0">
              <a:lnSpc>
                <a:spcPct val="100000"/>
              </a:lnSpc>
              <a:spcBef>
                <a:spcPts val="360"/>
              </a:spcBef>
              <a:spcAft>
                <a:spcPts val="0"/>
              </a:spcAft>
              <a:buNone/>
            </a:pPr>
            <a:r>
              <a:rPr lang="en-US" sz="3695" b="1">
                <a:solidFill>
                  <a:schemeClr val="dk1"/>
                </a:solidFill>
              </a:rPr>
              <a:t>Investigator meeting - New Orleans 10/16 - 10/17 - See you soon!</a:t>
            </a:r>
            <a:endParaRPr sz="3695">
              <a:solidFill>
                <a:schemeClr val="dk1"/>
              </a:solidFill>
            </a:endParaRPr>
          </a:p>
          <a:p>
            <a:pPr marL="914400" lvl="0" indent="-340064" algn="l" rtl="0">
              <a:lnSpc>
                <a:spcPct val="100000"/>
              </a:lnSpc>
              <a:spcBef>
                <a:spcPts val="360"/>
              </a:spcBef>
              <a:spcAft>
                <a:spcPts val="0"/>
              </a:spcAft>
              <a:buSzPct val="100000"/>
              <a:buChar char="●"/>
            </a:pPr>
            <a:r>
              <a:rPr lang="en-US" sz="3695">
                <a:solidFill>
                  <a:schemeClr val="dk1"/>
                </a:solidFill>
              </a:rPr>
              <a:t>‘Stories from the trenches’ - Volunteers requested </a:t>
            </a:r>
            <a:endParaRPr sz="3695">
              <a:solidFill>
                <a:schemeClr val="dk1"/>
              </a:solidFill>
            </a:endParaRPr>
          </a:p>
          <a:p>
            <a:pPr marL="914400" lvl="0" indent="-340064" algn="l" rtl="0">
              <a:lnSpc>
                <a:spcPct val="100000"/>
              </a:lnSpc>
              <a:spcBef>
                <a:spcPts val="0"/>
              </a:spcBef>
              <a:spcAft>
                <a:spcPts val="0"/>
              </a:spcAft>
              <a:buClr>
                <a:schemeClr val="dk1"/>
              </a:buClr>
              <a:buSzPct val="100000"/>
              <a:buChar char="●"/>
            </a:pPr>
            <a:r>
              <a:rPr lang="en-US" sz="3695">
                <a:solidFill>
                  <a:schemeClr val="dk1"/>
                </a:solidFill>
              </a:rPr>
              <a:t>UAB Kick-off 10/16</a:t>
            </a:r>
            <a:endParaRPr sz="3695">
              <a:solidFill>
                <a:schemeClr val="dk1"/>
              </a:solidFill>
            </a:endParaRPr>
          </a:p>
          <a:p>
            <a:pPr marL="914400" lvl="0" indent="-340064" algn="l" rtl="0">
              <a:lnSpc>
                <a:spcPct val="100000"/>
              </a:lnSpc>
              <a:spcBef>
                <a:spcPts val="0"/>
              </a:spcBef>
              <a:spcAft>
                <a:spcPts val="0"/>
              </a:spcAft>
              <a:buClr>
                <a:schemeClr val="dk1"/>
              </a:buClr>
              <a:buSzPct val="100000"/>
              <a:buChar char="●"/>
            </a:pPr>
            <a:r>
              <a:rPr lang="en-US" sz="3695">
                <a:solidFill>
                  <a:schemeClr val="dk1"/>
                </a:solidFill>
              </a:rPr>
              <a:t>Email </a:t>
            </a:r>
            <a:r>
              <a:rPr lang="en-US" sz="3695" u="sng">
                <a:solidFill>
                  <a:schemeClr val="hlink"/>
                </a:solidFill>
                <a:hlinkClick r:id="rId3"/>
              </a:rPr>
              <a:t>siren-travel@umich.edu</a:t>
            </a:r>
            <a:r>
              <a:rPr lang="en-US" sz="3695">
                <a:solidFill>
                  <a:schemeClr val="dk1"/>
                </a:solidFill>
              </a:rPr>
              <a:t> for questions or additional team members traveling on site funds.</a:t>
            </a:r>
            <a:endParaRPr sz="3695">
              <a:solidFill>
                <a:schemeClr val="dk1"/>
              </a:solidFill>
            </a:endParaRPr>
          </a:p>
          <a:p>
            <a:pPr marL="914400" lvl="0" indent="-340064" algn="l" rtl="0">
              <a:lnSpc>
                <a:spcPct val="100000"/>
              </a:lnSpc>
              <a:spcBef>
                <a:spcPts val="0"/>
              </a:spcBef>
              <a:spcAft>
                <a:spcPts val="0"/>
              </a:spcAft>
              <a:buSzPct val="100000"/>
              <a:buChar char="●"/>
            </a:pPr>
            <a:r>
              <a:rPr lang="en-US" sz="3695">
                <a:solidFill>
                  <a:schemeClr val="dk1"/>
                </a:solidFill>
              </a:rPr>
              <a:t>Doubletree on Canal Street</a:t>
            </a:r>
            <a:r>
              <a:rPr lang="en-US" sz="3695" b="1">
                <a:solidFill>
                  <a:schemeClr val="dk1"/>
                </a:solidFill>
              </a:rPr>
              <a:t> </a:t>
            </a:r>
            <a:endParaRPr sz="3695" b="1">
              <a:solidFill>
                <a:schemeClr val="dk1"/>
              </a:solidFill>
            </a:endParaRPr>
          </a:p>
          <a:p>
            <a:pPr marL="1828800" lvl="1" indent="-340064" algn="l" rtl="0">
              <a:lnSpc>
                <a:spcPct val="100000"/>
              </a:lnSpc>
              <a:spcBef>
                <a:spcPts val="0"/>
              </a:spcBef>
              <a:spcAft>
                <a:spcPts val="0"/>
              </a:spcAft>
              <a:buSzPct val="100000"/>
              <a:buChar char="○"/>
            </a:pPr>
            <a:r>
              <a:rPr lang="en-US" sz="3695" b="1">
                <a:solidFill>
                  <a:schemeClr val="dk1"/>
                </a:solidFill>
              </a:rPr>
              <a:t>DO NOT CONTACT HOTEL DIRECTLY</a:t>
            </a:r>
            <a:endParaRPr sz="3695" b="1">
              <a:solidFill>
                <a:schemeClr val="dk1"/>
              </a:solidFill>
            </a:endParaRPr>
          </a:p>
          <a:p>
            <a:pPr marL="457200" lvl="0" indent="0" algn="l" rtl="0">
              <a:lnSpc>
                <a:spcPct val="100000"/>
              </a:lnSpc>
              <a:spcBef>
                <a:spcPts val="360"/>
              </a:spcBef>
              <a:spcAft>
                <a:spcPts val="0"/>
              </a:spcAft>
              <a:buNone/>
            </a:pPr>
            <a:endParaRPr sz="3695" b="1">
              <a:solidFill>
                <a:schemeClr val="dk1"/>
              </a:solidFill>
            </a:endParaRPr>
          </a:p>
          <a:p>
            <a:pPr marL="457200" lvl="0" indent="0" algn="l" rtl="0">
              <a:lnSpc>
                <a:spcPct val="100000"/>
              </a:lnSpc>
              <a:spcBef>
                <a:spcPts val="360"/>
              </a:spcBef>
              <a:spcAft>
                <a:spcPts val="0"/>
              </a:spcAft>
              <a:buNone/>
            </a:pPr>
            <a:r>
              <a:rPr lang="en-US" sz="3695" b="1">
                <a:solidFill>
                  <a:schemeClr val="dk1"/>
                </a:solidFill>
              </a:rPr>
              <a:t>Updates</a:t>
            </a:r>
            <a:endParaRPr sz="3695" b="1">
              <a:solidFill>
                <a:schemeClr val="dk1"/>
              </a:solidFill>
            </a:endParaRPr>
          </a:p>
          <a:p>
            <a:pPr marL="914400" lvl="0" indent="-340064" algn="l" rtl="0">
              <a:lnSpc>
                <a:spcPct val="100000"/>
              </a:lnSpc>
              <a:spcBef>
                <a:spcPts val="360"/>
              </a:spcBef>
              <a:spcAft>
                <a:spcPts val="0"/>
              </a:spcAft>
              <a:buClr>
                <a:schemeClr val="dk1"/>
              </a:buClr>
              <a:buSzPct val="100000"/>
              <a:buChar char="●"/>
            </a:pPr>
            <a:r>
              <a:rPr lang="en-US" sz="3695">
                <a:solidFill>
                  <a:schemeClr val="dk1"/>
                </a:solidFill>
              </a:rPr>
              <a:t>FAQ section coming soon from all site call questions</a:t>
            </a:r>
            <a:endParaRPr sz="3695">
              <a:solidFill>
                <a:schemeClr val="dk1"/>
              </a:solidFill>
            </a:endParaRPr>
          </a:p>
          <a:p>
            <a:pPr marL="914400" lvl="0" indent="-340064" algn="l" rtl="0">
              <a:lnSpc>
                <a:spcPct val="100000"/>
              </a:lnSpc>
              <a:spcBef>
                <a:spcPts val="0"/>
              </a:spcBef>
              <a:spcAft>
                <a:spcPts val="0"/>
              </a:spcAft>
              <a:buSzPct val="100000"/>
              <a:buChar char="●"/>
            </a:pPr>
            <a:r>
              <a:rPr lang="en-US" sz="3695">
                <a:solidFill>
                  <a:schemeClr val="dk1"/>
                </a:solidFill>
              </a:rPr>
              <a:t>No All-site call in October due to IM</a:t>
            </a:r>
            <a:endParaRPr sz="3695">
              <a:solidFill>
                <a:schemeClr val="dk1"/>
              </a:solidFill>
            </a:endParaRPr>
          </a:p>
          <a:p>
            <a:pPr marL="457200" lvl="0" indent="0" algn="l" rtl="0">
              <a:lnSpc>
                <a:spcPct val="100000"/>
              </a:lnSpc>
              <a:spcBef>
                <a:spcPts val="360"/>
              </a:spcBef>
              <a:spcAft>
                <a:spcPts val="0"/>
              </a:spcAft>
              <a:buNone/>
            </a:pPr>
            <a:endParaRPr sz="3652" b="1">
              <a:solidFill>
                <a:schemeClr val="dk1"/>
              </a:solidFill>
            </a:endParaRPr>
          </a:p>
          <a:p>
            <a:pPr marL="457200" lvl="0" indent="0" algn="l" rtl="0">
              <a:lnSpc>
                <a:spcPct val="100000"/>
              </a:lnSpc>
              <a:spcBef>
                <a:spcPts val="360"/>
              </a:spcBef>
              <a:spcAft>
                <a:spcPts val="0"/>
              </a:spcAft>
              <a:buNone/>
            </a:pPr>
            <a:r>
              <a:rPr lang="en-US" sz="3652" b="1">
                <a:solidFill>
                  <a:schemeClr val="dk1"/>
                </a:solidFill>
              </a:rPr>
              <a:t>KESETT Website  </a:t>
            </a:r>
            <a:r>
              <a:rPr lang="en-US" sz="3672" u="sng">
                <a:solidFill>
                  <a:schemeClr val="dk1"/>
                </a:solidFill>
                <a:hlinkClick r:id="rId4">
                  <a:extLst>
                    <a:ext uri="{A12FA001-AC4F-418D-AE19-62706E023703}">
                      <ahyp:hlinkClr xmlns:ahyp="http://schemas.microsoft.com/office/drawing/2018/hyperlinkcolor" val="tx"/>
                    </a:ext>
                  </a:extLst>
                </a:hlinkClick>
              </a:rPr>
              <a:t>https://siren.network/trial/kesett/</a:t>
            </a:r>
            <a:r>
              <a:rPr lang="en-US" sz="3652">
                <a:solidFill>
                  <a:schemeClr val="dk1"/>
                </a:solidFill>
              </a:rPr>
              <a:t> or </a:t>
            </a:r>
            <a:r>
              <a:rPr lang="en-US" sz="3652" u="sng">
                <a:solidFill>
                  <a:schemeClr val="dk1"/>
                </a:solidFill>
                <a:hlinkClick r:id="rId5">
                  <a:extLst>
                    <a:ext uri="{A12FA001-AC4F-418D-AE19-62706E023703}">
                      <ahyp:hlinkClr xmlns:ahyp="http://schemas.microsoft.com/office/drawing/2018/hyperlinkcolor" val="tx"/>
                    </a:ext>
                  </a:extLst>
                </a:hlinkClick>
              </a:rPr>
              <a:t>KESETT.org</a:t>
            </a:r>
            <a:endParaRPr sz="3223">
              <a:solidFill>
                <a:schemeClr val="dk1"/>
              </a:solidFill>
            </a:endParaRPr>
          </a:p>
          <a:p>
            <a:pPr marL="914400" lvl="0" indent="-325836" algn="l" rtl="0">
              <a:lnSpc>
                <a:spcPct val="100000"/>
              </a:lnSpc>
              <a:spcBef>
                <a:spcPts val="360"/>
              </a:spcBef>
              <a:spcAft>
                <a:spcPts val="0"/>
              </a:spcAft>
              <a:buSzPct val="100000"/>
              <a:buChar char="●"/>
            </a:pPr>
            <a:r>
              <a:rPr lang="en-US" sz="3223">
                <a:solidFill>
                  <a:schemeClr val="dk1"/>
                </a:solidFill>
              </a:rPr>
              <a:t>Draft Protocol, Working MoP, and Working Pharmacy Manual available</a:t>
            </a:r>
            <a:endParaRPr sz="3223">
              <a:solidFill>
                <a:schemeClr val="dk1"/>
              </a:solidFill>
            </a:endParaRPr>
          </a:p>
          <a:p>
            <a:pPr marL="914400" lvl="0" indent="-325836" algn="l" rtl="0">
              <a:lnSpc>
                <a:spcPct val="100000"/>
              </a:lnSpc>
              <a:spcBef>
                <a:spcPts val="0"/>
              </a:spcBef>
              <a:spcAft>
                <a:spcPts val="0"/>
              </a:spcAft>
              <a:buSzPct val="100000"/>
              <a:buChar char="●"/>
            </a:pPr>
            <a:r>
              <a:rPr lang="en-US" sz="3223">
                <a:solidFill>
                  <a:schemeClr val="dk1"/>
                </a:solidFill>
              </a:rPr>
              <a:t>Updated “Getting Started” page and relevant materials/instructions </a:t>
            </a:r>
            <a:endParaRPr sz="3223">
              <a:solidFill>
                <a:schemeClr val="dk1"/>
              </a:solidFill>
            </a:endParaRPr>
          </a:p>
          <a:p>
            <a:pPr marL="914400" lvl="0" indent="-325836" algn="l" rtl="0">
              <a:lnSpc>
                <a:spcPct val="100000"/>
              </a:lnSpc>
              <a:spcBef>
                <a:spcPts val="0"/>
              </a:spcBef>
              <a:spcAft>
                <a:spcPts val="0"/>
              </a:spcAft>
              <a:buSzPct val="100000"/>
              <a:buChar char="●"/>
            </a:pPr>
            <a:r>
              <a:rPr lang="en-US" sz="3223">
                <a:solidFill>
                  <a:schemeClr val="dk1"/>
                </a:solidFill>
              </a:rPr>
              <a:t>Office hours available Thursdays, noon - 2:00 pm (Eastern), sign up available on the website</a:t>
            </a:r>
            <a:endParaRPr sz="3652" b="1">
              <a:solidFill>
                <a:schemeClr val="dk1"/>
              </a:solidFill>
            </a:endParaRPr>
          </a:p>
          <a:p>
            <a:pPr marL="457200" lvl="0" indent="0" algn="l" rtl="0">
              <a:lnSpc>
                <a:spcPct val="100000"/>
              </a:lnSpc>
              <a:spcBef>
                <a:spcPts val="1000"/>
              </a:spcBef>
              <a:spcAft>
                <a:spcPts val="1600"/>
              </a:spcAft>
              <a:buNone/>
            </a:pPr>
            <a:endParaRPr/>
          </a:p>
        </p:txBody>
      </p:sp>
      <p:pic>
        <p:nvPicPr>
          <p:cNvPr id="613" name="Google Shape;613;g3a20c1fc0fc_3_13" title="kesett.png"/>
          <p:cNvPicPr preferRelativeResize="0"/>
          <p:nvPr/>
        </p:nvPicPr>
        <p:blipFill>
          <a:blip r:embed="rId6">
            <a:alphaModFix/>
          </a:blip>
          <a:stretch>
            <a:fillRect/>
          </a:stretch>
        </p:blipFill>
        <p:spPr>
          <a:xfrm>
            <a:off x="9505088" y="5930013"/>
            <a:ext cx="2047875" cy="7905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8"/>
        <p:cNvGrpSpPr/>
        <p:nvPr/>
      </p:nvGrpSpPr>
      <p:grpSpPr>
        <a:xfrm>
          <a:off x="0" y="0"/>
          <a:ext cx="0" cy="0"/>
          <a:chOff x="0" y="0"/>
          <a:chExt cx="0" cy="0"/>
        </a:xfrm>
      </p:grpSpPr>
      <p:sp>
        <p:nvSpPr>
          <p:cNvPr id="619" name="Google Shape;619;g3a20c1fc0fc_3_20"/>
          <p:cNvSpPr txBox="1">
            <a:spLocks noGrp="1"/>
          </p:cNvSpPr>
          <p:nvPr>
            <p:ph type="title"/>
          </p:nvPr>
        </p:nvSpPr>
        <p:spPr>
          <a:xfrm>
            <a:off x="838200" y="176225"/>
            <a:ext cx="10515600" cy="13257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Local IRB Submission</a:t>
            </a:r>
            <a:endParaRPr/>
          </a:p>
        </p:txBody>
      </p:sp>
      <p:sp>
        <p:nvSpPr>
          <p:cNvPr id="620" name="Google Shape;620;g3a20c1fc0fc_3_20"/>
          <p:cNvSpPr txBox="1">
            <a:spLocks noGrp="1"/>
          </p:cNvSpPr>
          <p:nvPr>
            <p:ph type="body" idx="1"/>
          </p:nvPr>
        </p:nvSpPr>
        <p:spPr>
          <a:xfrm>
            <a:off x="838200" y="1147700"/>
            <a:ext cx="10515600" cy="5139600"/>
          </a:xfrm>
          <a:prstGeom prst="rect">
            <a:avLst/>
          </a:prstGeom>
        </p:spPr>
        <p:txBody>
          <a:bodyPr spcFirstLastPara="1" wrap="square" lIns="91425" tIns="45700" rIns="91425" bIns="45700" anchor="t" anchorCtr="0">
            <a:normAutofit fontScale="40000" lnSpcReduction="10000"/>
          </a:bodyPr>
          <a:lstStyle/>
          <a:p>
            <a:pPr marL="0" lvl="0" indent="0" algn="l" rtl="0">
              <a:lnSpc>
                <a:spcPct val="150000"/>
              </a:lnSpc>
              <a:spcBef>
                <a:spcPts val="1000"/>
              </a:spcBef>
              <a:spcAft>
                <a:spcPts val="0"/>
              </a:spcAft>
              <a:buClr>
                <a:schemeClr val="dk1"/>
              </a:buClr>
              <a:buSzPts val="440"/>
              <a:buFont typeface="Arial"/>
              <a:buNone/>
            </a:pPr>
            <a:r>
              <a:rPr lang="en-US" sz="4690" b="1">
                <a:solidFill>
                  <a:schemeClr val="dk1"/>
                </a:solidFill>
              </a:rPr>
              <a:t>Site IRB approval - </a:t>
            </a:r>
            <a:r>
              <a:rPr lang="en-US" sz="4690">
                <a:solidFill>
                  <a:schemeClr val="dk1"/>
                </a:solidFill>
              </a:rPr>
              <a:t>Advarra requires documentation from your site IRB acknowledging agreement of Advarra serving as the approving IRB for your site.	</a:t>
            </a:r>
            <a:endParaRPr sz="4690">
              <a:solidFill>
                <a:schemeClr val="dk1"/>
              </a:solidFill>
            </a:endParaRPr>
          </a:p>
          <a:p>
            <a:pPr marL="457200" lvl="0" indent="-331060" algn="l" rtl="0">
              <a:lnSpc>
                <a:spcPct val="100000"/>
              </a:lnSpc>
              <a:spcBef>
                <a:spcPts val="1600"/>
              </a:spcBef>
              <a:spcAft>
                <a:spcPts val="0"/>
              </a:spcAft>
              <a:buSzPct val="100000"/>
              <a:buChar char="•"/>
            </a:pPr>
            <a:r>
              <a:rPr lang="en-US" sz="4033" b="1">
                <a:solidFill>
                  <a:schemeClr val="dk1"/>
                </a:solidFill>
              </a:rPr>
              <a:t>ICF</a:t>
            </a:r>
            <a:r>
              <a:rPr lang="en-US" sz="4033">
                <a:solidFill>
                  <a:schemeClr val="dk1"/>
                </a:solidFill>
              </a:rPr>
              <a:t> - Consent forms follow SIRENS locked down consent guidelines. If your IRB requires site specific language please send it to the CCC team as soon as possible for review. This language will be inserted to the consent form before the signature page. Please do make alterations to the IFCs.</a:t>
            </a:r>
            <a:endParaRPr sz="4033">
              <a:solidFill>
                <a:schemeClr val="dk1"/>
              </a:solidFill>
            </a:endParaRPr>
          </a:p>
          <a:p>
            <a:pPr marL="457200" lvl="0" indent="0" algn="l" rtl="0">
              <a:lnSpc>
                <a:spcPct val="100000"/>
              </a:lnSpc>
              <a:spcBef>
                <a:spcPts val="200"/>
              </a:spcBef>
              <a:spcAft>
                <a:spcPts val="0"/>
              </a:spcAft>
              <a:buNone/>
            </a:pPr>
            <a:endParaRPr sz="4033">
              <a:solidFill>
                <a:schemeClr val="dk1"/>
              </a:solidFill>
            </a:endParaRPr>
          </a:p>
          <a:p>
            <a:pPr marL="457200" lvl="0" indent="-331060" algn="l" rtl="0">
              <a:lnSpc>
                <a:spcPct val="100000"/>
              </a:lnSpc>
              <a:spcBef>
                <a:spcPts val="200"/>
              </a:spcBef>
              <a:spcAft>
                <a:spcPts val="0"/>
              </a:spcAft>
              <a:buSzPct val="100000"/>
              <a:buChar char="•"/>
            </a:pPr>
            <a:r>
              <a:rPr lang="en-US" sz="4033" b="1">
                <a:solidFill>
                  <a:schemeClr val="dk1"/>
                </a:solidFill>
              </a:rPr>
              <a:t>FDA and Drug </a:t>
            </a:r>
            <a:r>
              <a:rPr lang="en-US" sz="4033">
                <a:solidFill>
                  <a:schemeClr val="dk1"/>
                </a:solidFill>
              </a:rPr>
              <a:t>- Drug product labels are posted to the website if needed for your local approvals. Product labels replace the investigator brochure for sponsor-investigator INDs. FDA release of clinical hold is currently posted.</a:t>
            </a:r>
            <a:endParaRPr sz="4033">
              <a:solidFill>
                <a:schemeClr val="dk1"/>
              </a:solidFill>
            </a:endParaRPr>
          </a:p>
          <a:p>
            <a:pPr marL="457200" lvl="0" indent="0" algn="l" rtl="0">
              <a:lnSpc>
                <a:spcPct val="100000"/>
              </a:lnSpc>
              <a:spcBef>
                <a:spcPts val="200"/>
              </a:spcBef>
              <a:spcAft>
                <a:spcPts val="0"/>
              </a:spcAft>
              <a:buNone/>
            </a:pPr>
            <a:endParaRPr sz="4033">
              <a:solidFill>
                <a:schemeClr val="dk1"/>
              </a:solidFill>
            </a:endParaRPr>
          </a:p>
          <a:p>
            <a:pPr marL="457200" lvl="0" indent="-331060" algn="l" rtl="0">
              <a:lnSpc>
                <a:spcPct val="100000"/>
              </a:lnSpc>
              <a:spcBef>
                <a:spcPts val="200"/>
              </a:spcBef>
              <a:spcAft>
                <a:spcPts val="0"/>
              </a:spcAft>
              <a:buSzPct val="100000"/>
              <a:buChar char="•"/>
            </a:pPr>
            <a:r>
              <a:rPr lang="en-US" sz="4033" b="1">
                <a:solidFill>
                  <a:schemeClr val="dk1"/>
                </a:solidFill>
              </a:rPr>
              <a:t>Ceribell </a:t>
            </a:r>
            <a:r>
              <a:rPr lang="en-US" sz="4033">
                <a:solidFill>
                  <a:schemeClr val="dk1"/>
                </a:solidFill>
              </a:rPr>
              <a:t>- Resources are available in the workbench</a:t>
            </a:r>
            <a:endParaRPr sz="4033">
              <a:solidFill>
                <a:schemeClr val="dk1"/>
              </a:solidFill>
            </a:endParaRPr>
          </a:p>
          <a:p>
            <a:pPr marL="0" lvl="0" indent="0" algn="l" rtl="0">
              <a:lnSpc>
                <a:spcPct val="100000"/>
              </a:lnSpc>
              <a:spcBef>
                <a:spcPts val="200"/>
              </a:spcBef>
              <a:spcAft>
                <a:spcPts val="0"/>
              </a:spcAft>
              <a:buNone/>
            </a:pPr>
            <a:endParaRPr sz="4033">
              <a:solidFill>
                <a:schemeClr val="dk1"/>
              </a:solidFill>
            </a:endParaRPr>
          </a:p>
          <a:p>
            <a:pPr marL="457200" lvl="0" indent="-332156" algn="l" rtl="0">
              <a:lnSpc>
                <a:spcPct val="100000"/>
              </a:lnSpc>
              <a:spcBef>
                <a:spcPts val="200"/>
              </a:spcBef>
              <a:spcAft>
                <a:spcPts val="0"/>
              </a:spcAft>
              <a:buSzPct val="100000"/>
              <a:buChar char="•"/>
            </a:pPr>
            <a:r>
              <a:rPr lang="en-US" sz="4077" b="1">
                <a:solidFill>
                  <a:schemeClr val="dk1"/>
                </a:solidFill>
              </a:rPr>
              <a:t>Advarra CIRB approval </a:t>
            </a:r>
            <a:r>
              <a:rPr lang="en-US" sz="4077">
                <a:solidFill>
                  <a:schemeClr val="dk1"/>
                </a:solidFill>
              </a:rPr>
              <a:t>- Approval letters from CIRB posted in the Workbench</a:t>
            </a:r>
            <a:endParaRPr sz="4077">
              <a:solidFill>
                <a:schemeClr val="dk1"/>
              </a:solidFill>
            </a:endParaRPr>
          </a:p>
          <a:p>
            <a:pPr marL="457200" lvl="0" indent="0" algn="l" rtl="0">
              <a:lnSpc>
                <a:spcPct val="100000"/>
              </a:lnSpc>
              <a:spcBef>
                <a:spcPts val="200"/>
              </a:spcBef>
              <a:spcAft>
                <a:spcPts val="0"/>
              </a:spcAft>
              <a:buNone/>
            </a:pPr>
            <a:endParaRPr sz="4077" b="1">
              <a:solidFill>
                <a:schemeClr val="dk1"/>
              </a:solidFill>
            </a:endParaRPr>
          </a:p>
          <a:p>
            <a:pPr marL="457200" lvl="0" indent="-332156" algn="l" rtl="0">
              <a:lnSpc>
                <a:spcPct val="100000"/>
              </a:lnSpc>
              <a:spcBef>
                <a:spcPts val="200"/>
              </a:spcBef>
              <a:spcAft>
                <a:spcPts val="0"/>
              </a:spcAft>
              <a:buSzPct val="100000"/>
              <a:buChar char="•"/>
            </a:pPr>
            <a:r>
              <a:rPr lang="en-US" sz="4077" b="1">
                <a:solidFill>
                  <a:schemeClr val="dk1"/>
                </a:solidFill>
              </a:rPr>
              <a:t>CIRB Site submission</a:t>
            </a:r>
            <a:r>
              <a:rPr lang="en-US" sz="4077">
                <a:solidFill>
                  <a:schemeClr val="dk1"/>
                </a:solidFill>
              </a:rPr>
              <a:t> - The CCC will complete you Advarra application</a:t>
            </a:r>
            <a:endParaRPr sz="4077">
              <a:solidFill>
                <a:schemeClr val="dk1"/>
              </a:solidFill>
            </a:endParaRPr>
          </a:p>
          <a:p>
            <a:pPr marL="0" lvl="0" indent="0" algn="l" rtl="0">
              <a:lnSpc>
                <a:spcPct val="100000"/>
              </a:lnSpc>
              <a:spcBef>
                <a:spcPts val="200"/>
              </a:spcBef>
              <a:spcAft>
                <a:spcPts val="0"/>
              </a:spcAft>
              <a:buNone/>
            </a:pPr>
            <a:endParaRPr sz="4077">
              <a:solidFill>
                <a:schemeClr val="dk1"/>
              </a:solidFill>
            </a:endParaRPr>
          </a:p>
          <a:p>
            <a:pPr marL="457200" lvl="0" indent="-332156" algn="l" rtl="0">
              <a:lnSpc>
                <a:spcPct val="100000"/>
              </a:lnSpc>
              <a:spcBef>
                <a:spcPts val="200"/>
              </a:spcBef>
              <a:spcAft>
                <a:spcPts val="0"/>
              </a:spcAft>
              <a:buSzPct val="100000"/>
              <a:buChar char="•"/>
            </a:pPr>
            <a:r>
              <a:rPr lang="en-US" sz="4077" b="1">
                <a:solidFill>
                  <a:schemeClr val="dk1"/>
                </a:solidFill>
              </a:rPr>
              <a:t>EFIC</a:t>
            </a:r>
            <a:r>
              <a:rPr lang="en-US" sz="4077">
                <a:solidFill>
                  <a:schemeClr val="dk1"/>
                </a:solidFill>
              </a:rPr>
              <a:t> - Plan Available on the study website under ‘EFIC’. CIRB Approved EFIC materials will also be posted here</a:t>
            </a:r>
            <a:endParaRPr sz="3695"/>
          </a:p>
        </p:txBody>
      </p:sp>
      <p:pic>
        <p:nvPicPr>
          <p:cNvPr id="621" name="Google Shape;621;g3a20c1fc0fc_3_20" title="kesett.png"/>
          <p:cNvPicPr preferRelativeResize="0"/>
          <p:nvPr/>
        </p:nvPicPr>
        <p:blipFill>
          <a:blip r:embed="rId3">
            <a:alphaModFix/>
          </a:blip>
          <a:stretch>
            <a:fillRect/>
          </a:stretch>
        </p:blipFill>
        <p:spPr>
          <a:xfrm>
            <a:off x="9513863" y="5803138"/>
            <a:ext cx="2047875" cy="7905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32"/>
        <p:cNvGrpSpPr/>
        <p:nvPr/>
      </p:nvGrpSpPr>
      <p:grpSpPr>
        <a:xfrm>
          <a:off x="0" y="0"/>
          <a:ext cx="0" cy="0"/>
          <a:chOff x="0" y="0"/>
          <a:chExt cx="0" cy="0"/>
        </a:xfrm>
      </p:grpSpPr>
      <p:sp>
        <p:nvSpPr>
          <p:cNvPr id="633" name="Google Shape;633;g3a20c1fc0fc_3_33"/>
          <p:cNvSpPr txBox="1">
            <a:spLocks noGrp="1"/>
          </p:cNvSpPr>
          <p:nvPr>
            <p:ph type="title"/>
          </p:nvPr>
        </p:nvSpPr>
        <p:spPr>
          <a:xfrm>
            <a:off x="3174454" y="549626"/>
            <a:ext cx="5843100" cy="578400"/>
          </a:xfrm>
          <a:prstGeom prst="rect">
            <a:avLst/>
          </a:prstGeom>
        </p:spPr>
        <p:txBody>
          <a:bodyPr spcFirstLastPara="1" wrap="square" lIns="91425" tIns="45700" rIns="91425" bIns="45700" anchor="b" anchorCtr="0">
            <a:normAutofit/>
          </a:bodyPr>
          <a:lstStyle/>
          <a:p>
            <a:pPr marL="0" lvl="0" indent="0" algn="ctr" rtl="0">
              <a:spcBef>
                <a:spcPts val="0"/>
              </a:spcBef>
              <a:spcAft>
                <a:spcPts val="0"/>
              </a:spcAft>
              <a:buNone/>
            </a:pPr>
            <a:r>
              <a:rPr lang="en-US" sz="3200"/>
              <a:t>Sample Site Timeline</a:t>
            </a:r>
            <a:endParaRPr sz="3200"/>
          </a:p>
        </p:txBody>
      </p:sp>
      <p:sp>
        <p:nvSpPr>
          <p:cNvPr id="634" name="Google Shape;634;g3a20c1fc0fc_3_33"/>
          <p:cNvSpPr/>
          <p:nvPr/>
        </p:nvSpPr>
        <p:spPr>
          <a:xfrm>
            <a:off x="931954" y="1461145"/>
            <a:ext cx="2591700" cy="314100"/>
          </a:xfrm>
          <a:prstGeom prst="roundRect">
            <a:avLst>
              <a:gd name="adj" fmla="val 0"/>
            </a:avLst>
          </a:prstGeom>
          <a:solidFill>
            <a:srgbClr val="4A86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200">
                <a:solidFill>
                  <a:schemeClr val="dk1"/>
                </a:solidFill>
                <a:latin typeface="Poppins SemiBold"/>
                <a:ea typeface="Poppins SemiBold"/>
                <a:cs typeface="Poppins SemiBold"/>
                <a:sym typeface="Poppins SemiBold"/>
              </a:rPr>
              <a:t>August</a:t>
            </a:r>
            <a:endParaRPr sz="1200">
              <a:solidFill>
                <a:schemeClr val="dk1"/>
              </a:solidFill>
              <a:latin typeface="Poppins SemiBold"/>
              <a:ea typeface="Poppins SemiBold"/>
              <a:cs typeface="Poppins SemiBold"/>
              <a:sym typeface="Poppins SemiBold"/>
            </a:endParaRPr>
          </a:p>
        </p:txBody>
      </p:sp>
      <p:sp>
        <p:nvSpPr>
          <p:cNvPr id="635" name="Google Shape;635;g3a20c1fc0fc_3_33"/>
          <p:cNvSpPr/>
          <p:nvPr/>
        </p:nvSpPr>
        <p:spPr>
          <a:xfrm>
            <a:off x="3523619" y="1461145"/>
            <a:ext cx="2571900" cy="314100"/>
          </a:xfrm>
          <a:prstGeom prst="roundRect">
            <a:avLst>
              <a:gd name="adj" fmla="val 0"/>
            </a:avLst>
          </a:prstGeom>
          <a:solidFill>
            <a:srgbClr val="D9EAD3"/>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200">
                <a:solidFill>
                  <a:schemeClr val="dk1"/>
                </a:solidFill>
                <a:latin typeface="Poppins SemiBold"/>
                <a:ea typeface="Poppins SemiBold"/>
                <a:cs typeface="Poppins SemiBold"/>
                <a:sym typeface="Poppins SemiBold"/>
              </a:rPr>
              <a:t>September</a:t>
            </a:r>
            <a:endParaRPr sz="1200">
              <a:solidFill>
                <a:schemeClr val="dk1"/>
              </a:solidFill>
              <a:latin typeface="Poppins SemiBold"/>
              <a:ea typeface="Poppins SemiBold"/>
              <a:cs typeface="Poppins SemiBold"/>
              <a:sym typeface="Poppins SemiBold"/>
            </a:endParaRPr>
          </a:p>
        </p:txBody>
      </p:sp>
      <p:sp>
        <p:nvSpPr>
          <p:cNvPr id="636" name="Google Shape;636;g3a20c1fc0fc_3_33"/>
          <p:cNvSpPr/>
          <p:nvPr/>
        </p:nvSpPr>
        <p:spPr>
          <a:xfrm>
            <a:off x="6095709" y="1461145"/>
            <a:ext cx="2571900" cy="314100"/>
          </a:xfrm>
          <a:prstGeom prst="roundRect">
            <a:avLst>
              <a:gd name="adj" fmla="val 0"/>
            </a:avLst>
          </a:prstGeom>
          <a:solidFill>
            <a:srgbClr val="EA9999"/>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200">
                <a:solidFill>
                  <a:schemeClr val="dk1"/>
                </a:solidFill>
                <a:latin typeface="Poppins SemiBold"/>
                <a:ea typeface="Poppins SemiBold"/>
                <a:cs typeface="Poppins SemiBold"/>
                <a:sym typeface="Poppins SemiBold"/>
              </a:rPr>
              <a:t>October</a:t>
            </a:r>
            <a:endParaRPr sz="1200">
              <a:solidFill>
                <a:schemeClr val="dk1"/>
              </a:solidFill>
              <a:latin typeface="Poppins SemiBold"/>
              <a:ea typeface="Poppins SemiBold"/>
              <a:cs typeface="Poppins SemiBold"/>
              <a:sym typeface="Poppins SemiBold"/>
            </a:endParaRPr>
          </a:p>
        </p:txBody>
      </p:sp>
      <p:sp>
        <p:nvSpPr>
          <p:cNvPr id="637" name="Google Shape;637;g3a20c1fc0fc_3_33"/>
          <p:cNvSpPr/>
          <p:nvPr/>
        </p:nvSpPr>
        <p:spPr>
          <a:xfrm>
            <a:off x="8668341" y="1461145"/>
            <a:ext cx="2591700" cy="314100"/>
          </a:xfrm>
          <a:prstGeom prst="roundRect">
            <a:avLst>
              <a:gd name="adj" fmla="val 0"/>
            </a:avLst>
          </a:prstGeom>
          <a:solidFill>
            <a:srgbClr val="B4A7D6"/>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200">
                <a:solidFill>
                  <a:schemeClr val="dk1"/>
                </a:solidFill>
                <a:latin typeface="Poppins SemiBold"/>
                <a:ea typeface="Poppins SemiBold"/>
                <a:cs typeface="Poppins SemiBold"/>
                <a:sym typeface="Poppins SemiBold"/>
              </a:rPr>
              <a:t>November</a:t>
            </a:r>
            <a:endParaRPr sz="1200">
              <a:solidFill>
                <a:schemeClr val="dk1"/>
              </a:solidFill>
              <a:latin typeface="Poppins SemiBold"/>
              <a:ea typeface="Poppins SemiBold"/>
              <a:cs typeface="Poppins SemiBold"/>
              <a:sym typeface="Poppins SemiBold"/>
            </a:endParaRPr>
          </a:p>
        </p:txBody>
      </p:sp>
      <p:sp>
        <p:nvSpPr>
          <p:cNvPr id="638" name="Google Shape;638;g3a20c1fc0fc_3_33"/>
          <p:cNvSpPr txBox="1">
            <a:spLocks noGrp="1"/>
          </p:cNvSpPr>
          <p:nvPr>
            <p:ph type="subTitle" idx="1"/>
          </p:nvPr>
        </p:nvSpPr>
        <p:spPr>
          <a:xfrm>
            <a:off x="3596320"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1000"/>
              </a:spcBef>
              <a:spcAft>
                <a:spcPts val="0"/>
              </a:spcAft>
              <a:buNone/>
            </a:pPr>
            <a:r>
              <a:rPr lang="en-US" sz="1200"/>
              <a:t>EFIC</a:t>
            </a:r>
            <a:endParaRPr sz="1200"/>
          </a:p>
        </p:txBody>
      </p:sp>
      <p:sp>
        <p:nvSpPr>
          <p:cNvPr id="639" name="Google Shape;639;g3a20c1fc0fc_3_33"/>
          <p:cNvSpPr/>
          <p:nvPr/>
        </p:nvSpPr>
        <p:spPr>
          <a:xfrm>
            <a:off x="2966654" y="6224892"/>
            <a:ext cx="534900" cy="2748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900">
              <a:solidFill>
                <a:schemeClr val="dk1"/>
              </a:solidFill>
              <a:latin typeface="Urbanist"/>
              <a:ea typeface="Urbanist"/>
              <a:cs typeface="Urbanist"/>
              <a:sym typeface="Urbanist"/>
            </a:endParaRPr>
          </a:p>
        </p:txBody>
      </p:sp>
      <p:sp>
        <p:nvSpPr>
          <p:cNvPr id="640" name="Google Shape;640;g3a20c1fc0fc_3_33"/>
          <p:cNvSpPr/>
          <p:nvPr/>
        </p:nvSpPr>
        <p:spPr>
          <a:xfrm>
            <a:off x="4614254" y="6224892"/>
            <a:ext cx="534900" cy="274800"/>
          </a:xfrm>
          <a:prstGeom prst="roundRect">
            <a:avLst>
              <a:gd name="adj" fmla="val 50000"/>
            </a:avLst>
          </a:prstGeom>
          <a:solidFill>
            <a:srgbClr val="FF9900"/>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900">
              <a:solidFill>
                <a:schemeClr val="dk1"/>
              </a:solidFill>
              <a:latin typeface="Urbanist"/>
              <a:ea typeface="Urbanist"/>
              <a:cs typeface="Urbanist"/>
              <a:sym typeface="Urbanist"/>
            </a:endParaRPr>
          </a:p>
        </p:txBody>
      </p:sp>
      <p:sp>
        <p:nvSpPr>
          <p:cNvPr id="641" name="Google Shape;641;g3a20c1fc0fc_3_33"/>
          <p:cNvSpPr/>
          <p:nvPr/>
        </p:nvSpPr>
        <p:spPr>
          <a:xfrm>
            <a:off x="6261854" y="6224892"/>
            <a:ext cx="534900" cy="274800"/>
          </a:xfrm>
          <a:prstGeom prst="roundRect">
            <a:avLst>
              <a:gd name="adj" fmla="val 50000"/>
            </a:avLst>
          </a:prstGeom>
          <a:solidFill>
            <a:srgbClr val="D9D2E9"/>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900">
              <a:solidFill>
                <a:schemeClr val="dk1"/>
              </a:solidFill>
              <a:latin typeface="Urbanist"/>
              <a:ea typeface="Urbanist"/>
              <a:cs typeface="Urbanist"/>
              <a:sym typeface="Urbanist"/>
            </a:endParaRPr>
          </a:p>
        </p:txBody>
      </p:sp>
      <p:sp>
        <p:nvSpPr>
          <p:cNvPr id="642" name="Google Shape;642;g3a20c1fc0fc_3_33"/>
          <p:cNvSpPr/>
          <p:nvPr/>
        </p:nvSpPr>
        <p:spPr>
          <a:xfrm>
            <a:off x="7909454" y="6224892"/>
            <a:ext cx="534900" cy="2748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900">
              <a:solidFill>
                <a:schemeClr val="dk1"/>
              </a:solidFill>
              <a:latin typeface="Urbanist"/>
              <a:ea typeface="Urbanist"/>
              <a:cs typeface="Urbanist"/>
              <a:sym typeface="Urbanist"/>
            </a:endParaRPr>
          </a:p>
        </p:txBody>
      </p:sp>
      <p:sp>
        <p:nvSpPr>
          <p:cNvPr id="643" name="Google Shape;643;g3a20c1fc0fc_3_33"/>
          <p:cNvSpPr txBox="1">
            <a:spLocks noGrp="1"/>
          </p:cNvSpPr>
          <p:nvPr>
            <p:ph type="subTitle" idx="1"/>
          </p:nvPr>
        </p:nvSpPr>
        <p:spPr>
          <a:xfrm>
            <a:off x="5243853"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1000"/>
              </a:spcBef>
              <a:spcAft>
                <a:spcPts val="0"/>
              </a:spcAft>
              <a:buNone/>
            </a:pPr>
            <a:r>
              <a:rPr lang="en-US" sz="1200"/>
              <a:t>IRB</a:t>
            </a:r>
            <a:endParaRPr sz="1200"/>
          </a:p>
        </p:txBody>
      </p:sp>
      <p:sp>
        <p:nvSpPr>
          <p:cNvPr id="644" name="Google Shape;644;g3a20c1fc0fc_3_33"/>
          <p:cNvSpPr txBox="1">
            <a:spLocks noGrp="1"/>
          </p:cNvSpPr>
          <p:nvPr>
            <p:ph type="subTitle" idx="1"/>
          </p:nvPr>
        </p:nvSpPr>
        <p:spPr>
          <a:xfrm>
            <a:off x="6891387"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1000"/>
              </a:spcBef>
              <a:spcAft>
                <a:spcPts val="0"/>
              </a:spcAft>
              <a:buNone/>
            </a:pPr>
            <a:r>
              <a:rPr lang="en-US" sz="1200"/>
              <a:t>Ceribell</a:t>
            </a:r>
            <a:endParaRPr sz="1200"/>
          </a:p>
        </p:txBody>
      </p:sp>
      <p:sp>
        <p:nvSpPr>
          <p:cNvPr id="645" name="Google Shape;645;g3a20c1fc0fc_3_33"/>
          <p:cNvSpPr txBox="1">
            <a:spLocks noGrp="1"/>
          </p:cNvSpPr>
          <p:nvPr>
            <p:ph type="subTitle" idx="1"/>
          </p:nvPr>
        </p:nvSpPr>
        <p:spPr>
          <a:xfrm>
            <a:off x="8538920"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1000"/>
              </a:spcBef>
              <a:spcAft>
                <a:spcPts val="0"/>
              </a:spcAft>
              <a:buNone/>
            </a:pPr>
            <a:r>
              <a:rPr lang="en-US" sz="1200"/>
              <a:t>WebDCU</a:t>
            </a:r>
            <a:endParaRPr sz="1200"/>
          </a:p>
        </p:txBody>
      </p:sp>
      <p:sp>
        <p:nvSpPr>
          <p:cNvPr id="646" name="Google Shape;646;g3a20c1fc0fc_3_33" descr="A chart showing when tasks need to be completed across an eight-week period. It also shows how project phases spread across all weeks and which teams are involved. "/>
          <p:cNvSpPr/>
          <p:nvPr/>
        </p:nvSpPr>
        <p:spPr>
          <a:xfrm>
            <a:off x="2839390" y="2487342"/>
            <a:ext cx="12255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Local Event 1</a:t>
            </a:r>
            <a:endParaRPr sz="1300"/>
          </a:p>
        </p:txBody>
      </p:sp>
      <p:sp>
        <p:nvSpPr>
          <p:cNvPr id="647" name="Google Shape;647;g3a20c1fc0fc_3_33"/>
          <p:cNvSpPr/>
          <p:nvPr/>
        </p:nvSpPr>
        <p:spPr>
          <a:xfrm>
            <a:off x="819475" y="3064950"/>
            <a:ext cx="5165400" cy="381900"/>
          </a:xfrm>
          <a:prstGeom prst="roundRect">
            <a:avLst>
              <a:gd name="adj" fmla="val 50000"/>
            </a:avLst>
          </a:prstGeom>
          <a:solidFill>
            <a:srgbClr val="FF9900"/>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Obtain Local IRB Ceding approval</a:t>
            </a:r>
            <a:endParaRPr sz="1300">
              <a:solidFill>
                <a:schemeClr val="dk1"/>
              </a:solidFill>
            </a:endParaRPr>
          </a:p>
        </p:txBody>
      </p:sp>
      <p:sp>
        <p:nvSpPr>
          <p:cNvPr id="648" name="Google Shape;648;g3a20c1fc0fc_3_33"/>
          <p:cNvSpPr/>
          <p:nvPr/>
        </p:nvSpPr>
        <p:spPr>
          <a:xfrm>
            <a:off x="1118900" y="3581350"/>
            <a:ext cx="6344400" cy="381900"/>
          </a:xfrm>
          <a:prstGeom prst="roundRect">
            <a:avLst>
              <a:gd name="adj" fmla="val 50000"/>
            </a:avLst>
          </a:prstGeom>
          <a:solidFill>
            <a:srgbClr val="D9D2E9"/>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Ceribell IT approval</a:t>
            </a:r>
            <a:endParaRPr sz="1300">
              <a:solidFill>
                <a:schemeClr val="dk1"/>
              </a:solidFill>
            </a:endParaRPr>
          </a:p>
        </p:txBody>
      </p:sp>
      <p:sp>
        <p:nvSpPr>
          <p:cNvPr id="649" name="Google Shape;649;g3a20c1fc0fc_3_33"/>
          <p:cNvSpPr/>
          <p:nvPr/>
        </p:nvSpPr>
        <p:spPr>
          <a:xfrm>
            <a:off x="8444350" y="3581350"/>
            <a:ext cx="1522200" cy="381900"/>
          </a:xfrm>
          <a:prstGeom prst="roundRect">
            <a:avLst>
              <a:gd name="adj" fmla="val 50000"/>
            </a:avLst>
          </a:prstGeom>
          <a:solidFill>
            <a:srgbClr val="D9D2E9"/>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Ceribell Training</a:t>
            </a:r>
            <a:endParaRPr sz="1300">
              <a:solidFill>
                <a:schemeClr val="dk1"/>
              </a:solidFill>
            </a:endParaRPr>
          </a:p>
        </p:txBody>
      </p:sp>
      <p:sp>
        <p:nvSpPr>
          <p:cNvPr id="650" name="Google Shape;650;g3a20c1fc0fc_3_33" descr="A chart showing when tasks need to be completed across an eight-week period. It also shows how project phases spread across all weeks and which teams are involved. "/>
          <p:cNvSpPr/>
          <p:nvPr/>
        </p:nvSpPr>
        <p:spPr>
          <a:xfrm>
            <a:off x="4718623" y="2487338"/>
            <a:ext cx="12255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Local Event 2</a:t>
            </a:r>
            <a:endParaRPr sz="1300"/>
          </a:p>
        </p:txBody>
      </p:sp>
      <p:sp>
        <p:nvSpPr>
          <p:cNvPr id="651" name="Google Shape;651;g3a20c1fc0fc_3_33" descr="A chart showing when tasks need to be completed across an eight-week period. It also shows how project phases spread across all weeks and which teams are involved. "/>
          <p:cNvSpPr/>
          <p:nvPr/>
        </p:nvSpPr>
        <p:spPr>
          <a:xfrm>
            <a:off x="7534500" y="2487350"/>
            <a:ext cx="11331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Focus Group 2</a:t>
            </a:r>
            <a:endParaRPr sz="1300"/>
          </a:p>
        </p:txBody>
      </p:sp>
      <p:sp>
        <p:nvSpPr>
          <p:cNvPr id="652" name="Google Shape;652;g3a20c1fc0fc_3_33" descr="A chart showing when tasks need to be completed across an eight-week period. It also shows how project phases spread across all weeks and which teams are involved. "/>
          <p:cNvSpPr/>
          <p:nvPr/>
        </p:nvSpPr>
        <p:spPr>
          <a:xfrm>
            <a:off x="6515850" y="2487350"/>
            <a:ext cx="10179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Focus Group 1</a:t>
            </a:r>
            <a:endParaRPr sz="1300"/>
          </a:p>
        </p:txBody>
      </p:sp>
      <p:sp>
        <p:nvSpPr>
          <p:cNvPr id="653" name="Google Shape;653;g3a20c1fc0fc_3_33" descr="A chart showing when tasks need to be completed across an eight-week period. It also shows how project phases spread across all weeks and which teams are involved. "/>
          <p:cNvSpPr/>
          <p:nvPr/>
        </p:nvSpPr>
        <p:spPr>
          <a:xfrm>
            <a:off x="686000" y="5573300"/>
            <a:ext cx="10179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n-US" sz="1300"/>
              <a:t>eDOA </a:t>
            </a:r>
            <a:endParaRPr sz="1300"/>
          </a:p>
        </p:txBody>
      </p:sp>
      <p:sp>
        <p:nvSpPr>
          <p:cNvPr id="654" name="Google Shape;654;g3a20c1fc0fc_3_33" descr="A chart showing when tasks need to be completed across an eight-week period. It also shows how project phases spread across all weeks and which teams are involved. "/>
          <p:cNvSpPr/>
          <p:nvPr/>
        </p:nvSpPr>
        <p:spPr>
          <a:xfrm>
            <a:off x="686000" y="5132750"/>
            <a:ext cx="15222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r>
              <a:rPr lang="en-US" sz="1300"/>
              <a:t>EFIC Context </a:t>
            </a:r>
            <a:endParaRPr sz="1300"/>
          </a:p>
        </p:txBody>
      </p:sp>
      <p:sp>
        <p:nvSpPr>
          <p:cNvPr id="655" name="Google Shape;655;g3a20c1fc0fc_3_33" descr="A chart showing when tasks need to be completed across an eight-week period. It also shows how project phases spread across all weeks and which teams are involved. "/>
          <p:cNvSpPr/>
          <p:nvPr/>
        </p:nvSpPr>
        <p:spPr>
          <a:xfrm>
            <a:off x="2330000" y="4541650"/>
            <a:ext cx="59379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EFIC CC Event forms</a:t>
            </a:r>
            <a:endParaRPr sz="1300"/>
          </a:p>
        </p:txBody>
      </p:sp>
      <p:sp>
        <p:nvSpPr>
          <p:cNvPr id="656" name="Google Shape;656;g3a20c1fc0fc_3_33" descr="A chart showing when tasks need to be completed across an eight-week period. It also shows how project phases spread across all weeks and which teams are involved. "/>
          <p:cNvSpPr/>
          <p:nvPr/>
        </p:nvSpPr>
        <p:spPr>
          <a:xfrm>
            <a:off x="6095712" y="4984450"/>
            <a:ext cx="25719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CIRB Application </a:t>
            </a:r>
            <a:endParaRPr sz="1300"/>
          </a:p>
          <a:p>
            <a:pPr marL="0" lvl="0" indent="0" algn="ctr" rtl="0">
              <a:spcBef>
                <a:spcPts val="0"/>
              </a:spcBef>
              <a:spcAft>
                <a:spcPts val="0"/>
              </a:spcAft>
              <a:buNone/>
            </a:pPr>
            <a:r>
              <a:rPr lang="en-US" sz="1300"/>
              <a:t>Form</a:t>
            </a:r>
            <a:endParaRPr sz="1300"/>
          </a:p>
        </p:txBody>
      </p:sp>
      <p:sp>
        <p:nvSpPr>
          <p:cNvPr id="657" name="Google Shape;657;g3a20c1fc0fc_3_33" descr="A chart showing when tasks need to be completed across an eight-week period. It also shows how project phases spread across all weeks and which teams are involved. "/>
          <p:cNvSpPr/>
          <p:nvPr/>
        </p:nvSpPr>
        <p:spPr>
          <a:xfrm>
            <a:off x="1437151" y="4098851"/>
            <a:ext cx="46665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Upload Regulatory Documents</a:t>
            </a:r>
            <a:endParaRPr sz="1300"/>
          </a:p>
        </p:txBody>
      </p:sp>
      <p:sp>
        <p:nvSpPr>
          <p:cNvPr id="658" name="Google Shape;658;g3a20c1fc0fc_3_33"/>
          <p:cNvSpPr txBox="1"/>
          <p:nvPr/>
        </p:nvSpPr>
        <p:spPr>
          <a:xfrm>
            <a:off x="1741824" y="5055810"/>
            <a:ext cx="717000" cy="258900"/>
          </a:xfrm>
          <a:prstGeom prst="rect">
            <a:avLst/>
          </a:prstGeom>
          <a:noFill/>
          <a:ln>
            <a:noFill/>
          </a:ln>
        </p:spPr>
        <p:txBody>
          <a:bodyPr spcFirstLastPara="1" wrap="square" lIns="121900" tIns="121900" rIns="121900" bIns="121900" anchor="t" anchorCtr="0">
            <a:noAutofit/>
          </a:bodyPr>
          <a:lstStyle/>
          <a:p>
            <a:pPr marL="0" lvl="0" indent="0" algn="l" rtl="0">
              <a:spcBef>
                <a:spcPts val="0"/>
              </a:spcBef>
              <a:spcAft>
                <a:spcPts val="0"/>
              </a:spcAft>
              <a:buNone/>
            </a:pPr>
            <a:r>
              <a:rPr lang="en-US" sz="1500">
                <a:solidFill>
                  <a:schemeClr val="dk1"/>
                </a:solidFill>
                <a:latin typeface="Urbanist"/>
                <a:ea typeface="Urbanist"/>
                <a:cs typeface="Urbanist"/>
                <a:sym typeface="Urbanist"/>
              </a:rPr>
              <a:t>8/8</a:t>
            </a:r>
            <a:endParaRPr sz="1500">
              <a:solidFill>
                <a:schemeClr val="dk1"/>
              </a:solidFill>
              <a:latin typeface="Urbanist"/>
              <a:ea typeface="Urbanist"/>
              <a:cs typeface="Urbanist"/>
              <a:sym typeface="Urbanist"/>
            </a:endParaRPr>
          </a:p>
        </p:txBody>
      </p:sp>
      <p:sp>
        <p:nvSpPr>
          <p:cNvPr id="659" name="Google Shape;659;g3a20c1fc0fc_3_33"/>
          <p:cNvSpPr txBox="1"/>
          <p:nvPr/>
        </p:nvSpPr>
        <p:spPr>
          <a:xfrm>
            <a:off x="1263355" y="5496226"/>
            <a:ext cx="644100" cy="274800"/>
          </a:xfrm>
          <a:prstGeom prst="rect">
            <a:avLst/>
          </a:prstGeom>
          <a:noFill/>
          <a:ln>
            <a:noFill/>
          </a:ln>
        </p:spPr>
        <p:txBody>
          <a:bodyPr spcFirstLastPara="1" wrap="square" lIns="121900" tIns="121900" rIns="121900" bIns="121900" anchor="t" anchorCtr="0">
            <a:noAutofit/>
          </a:bodyPr>
          <a:lstStyle/>
          <a:p>
            <a:pPr marL="0" lvl="0" indent="0" algn="l" rtl="0">
              <a:spcBef>
                <a:spcPts val="0"/>
              </a:spcBef>
              <a:spcAft>
                <a:spcPts val="0"/>
              </a:spcAft>
              <a:buNone/>
            </a:pPr>
            <a:r>
              <a:rPr lang="en-US" sz="1500">
                <a:solidFill>
                  <a:schemeClr val="dk1"/>
                </a:solidFill>
                <a:latin typeface="Urbanist"/>
                <a:ea typeface="Urbanist"/>
                <a:cs typeface="Urbanist"/>
                <a:sym typeface="Urbanist"/>
              </a:rPr>
              <a:t>8/1</a:t>
            </a:r>
            <a:endParaRPr sz="1500">
              <a:solidFill>
                <a:schemeClr val="dk1"/>
              </a:solidFill>
              <a:latin typeface="Urbanist"/>
              <a:ea typeface="Urbanist"/>
              <a:cs typeface="Urbanist"/>
              <a:sym typeface="Urbanist"/>
            </a:endParaRPr>
          </a:p>
        </p:txBody>
      </p:sp>
      <p:sp>
        <p:nvSpPr>
          <p:cNvPr id="660" name="Google Shape;660;g3a20c1fc0fc_3_33"/>
          <p:cNvSpPr/>
          <p:nvPr/>
        </p:nvSpPr>
        <p:spPr>
          <a:xfrm>
            <a:off x="9165700" y="3064950"/>
            <a:ext cx="1894800" cy="381900"/>
          </a:xfrm>
          <a:prstGeom prst="roundRect">
            <a:avLst>
              <a:gd name="adj" fmla="val 50000"/>
            </a:avLst>
          </a:prstGeom>
          <a:solidFill>
            <a:srgbClr val="FF9900"/>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CCC submits CIRB application</a:t>
            </a:r>
            <a:endParaRPr sz="1300">
              <a:solidFill>
                <a:schemeClr val="dk1"/>
              </a:solidFill>
            </a:endParaRPr>
          </a:p>
        </p:txBody>
      </p:sp>
      <p:sp>
        <p:nvSpPr>
          <p:cNvPr id="661" name="Google Shape;661;g3a20c1fc0fc_3_33" descr="A chart showing when tasks need to be completed across an eight-week period. It also shows how project phases spread across all weeks and which teams are involved. "/>
          <p:cNvSpPr/>
          <p:nvPr/>
        </p:nvSpPr>
        <p:spPr>
          <a:xfrm>
            <a:off x="2868200" y="1970950"/>
            <a:ext cx="53997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EFIC Public Disclosure UAB (60 days)</a:t>
            </a:r>
            <a:endParaRPr sz="1300"/>
          </a:p>
        </p:txBody>
      </p:sp>
      <p:cxnSp>
        <p:nvCxnSpPr>
          <p:cNvPr id="662" name="Google Shape;662;g3a20c1fc0fc_3_33"/>
          <p:cNvCxnSpPr/>
          <p:nvPr/>
        </p:nvCxnSpPr>
        <p:spPr>
          <a:xfrm flipH="1">
            <a:off x="3499338" y="1497775"/>
            <a:ext cx="15300" cy="4165500"/>
          </a:xfrm>
          <a:prstGeom prst="straightConnector1">
            <a:avLst/>
          </a:prstGeom>
          <a:noFill/>
          <a:ln w="9525" cap="flat" cmpd="sng">
            <a:solidFill>
              <a:schemeClr val="dk2"/>
            </a:solidFill>
            <a:prstDash val="dot"/>
            <a:round/>
            <a:headEnd type="none" w="med" len="med"/>
            <a:tailEnd type="none" w="med" len="med"/>
          </a:ln>
        </p:spPr>
      </p:cxnSp>
      <p:cxnSp>
        <p:nvCxnSpPr>
          <p:cNvPr id="663" name="Google Shape;663;g3a20c1fc0fc_3_33"/>
          <p:cNvCxnSpPr/>
          <p:nvPr/>
        </p:nvCxnSpPr>
        <p:spPr>
          <a:xfrm flipH="1">
            <a:off x="6088350" y="1497763"/>
            <a:ext cx="15300" cy="4165500"/>
          </a:xfrm>
          <a:prstGeom prst="straightConnector1">
            <a:avLst/>
          </a:prstGeom>
          <a:noFill/>
          <a:ln w="9525" cap="flat" cmpd="sng">
            <a:solidFill>
              <a:schemeClr val="dk2"/>
            </a:solidFill>
            <a:prstDash val="dot"/>
            <a:round/>
            <a:headEnd type="none" w="med" len="med"/>
            <a:tailEnd type="none" w="med" len="med"/>
          </a:ln>
        </p:spPr>
      </p:cxnSp>
      <p:cxnSp>
        <p:nvCxnSpPr>
          <p:cNvPr id="664" name="Google Shape;664;g3a20c1fc0fc_3_33"/>
          <p:cNvCxnSpPr/>
          <p:nvPr/>
        </p:nvCxnSpPr>
        <p:spPr>
          <a:xfrm flipH="1">
            <a:off x="8668350" y="1497775"/>
            <a:ext cx="15300" cy="4165500"/>
          </a:xfrm>
          <a:prstGeom prst="straightConnector1">
            <a:avLst/>
          </a:prstGeom>
          <a:noFill/>
          <a:ln w="9525" cap="flat" cmpd="sng">
            <a:solidFill>
              <a:schemeClr val="dk2"/>
            </a:solidFill>
            <a:prstDash val="dot"/>
            <a:round/>
            <a:headEnd type="none" w="med" len="med"/>
            <a:tailEnd type="none" w="med" len="med"/>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8"/>
        <p:cNvGrpSpPr/>
        <p:nvPr/>
      </p:nvGrpSpPr>
      <p:grpSpPr>
        <a:xfrm>
          <a:off x="0" y="0"/>
          <a:ext cx="0" cy="0"/>
          <a:chOff x="0" y="0"/>
          <a:chExt cx="0" cy="0"/>
        </a:xfrm>
      </p:grpSpPr>
      <p:sp>
        <p:nvSpPr>
          <p:cNvPr id="669" name="Google Shape;669;g3a20c1fc0fc_3_68"/>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1800"/>
              <a:buNone/>
            </a:pPr>
            <a:r>
              <a:rPr lang="en-US"/>
              <a:t>KESETT </a:t>
            </a:r>
            <a:endParaRPr/>
          </a:p>
        </p:txBody>
      </p:sp>
      <p:sp>
        <p:nvSpPr>
          <p:cNvPr id="670" name="Google Shape;670;g3a20c1fc0fc_3_68"/>
          <p:cNvSpPr txBox="1"/>
          <p:nvPr/>
        </p:nvSpPr>
        <p:spPr>
          <a:xfrm>
            <a:off x="694625" y="1369825"/>
            <a:ext cx="10773000" cy="49404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000"/>
              </a:spcBef>
              <a:spcAft>
                <a:spcPts val="0"/>
              </a:spcAft>
              <a:buClr>
                <a:schemeClr val="dk1"/>
              </a:buClr>
              <a:buSzPts val="1100"/>
              <a:buFont typeface="Arial"/>
              <a:buNone/>
            </a:pPr>
            <a:r>
              <a:rPr lang="en-US" sz="2452" b="1">
                <a:solidFill>
                  <a:schemeClr val="dk1"/>
                </a:solidFill>
              </a:rPr>
              <a:t>Ceribell </a:t>
            </a:r>
            <a:r>
              <a:rPr lang="en-US" sz="1800">
                <a:solidFill>
                  <a:schemeClr val="dk1"/>
                </a:solidFill>
              </a:rPr>
              <a:t>- </a:t>
            </a:r>
            <a:r>
              <a:rPr lang="en-US">
                <a:solidFill>
                  <a:schemeClr val="dk1"/>
                </a:solidFill>
              </a:rPr>
              <a:t> </a:t>
            </a:r>
            <a:r>
              <a:rPr lang="en-US" sz="1800">
                <a:solidFill>
                  <a:schemeClr val="dk1"/>
                </a:solidFill>
              </a:rPr>
              <a:t>Megan Wardius will be reaching out to site that have not completed a Ceribell intake call to update on where you are in the process and determine if a call with Ceribell would be beneficial.</a:t>
            </a:r>
            <a:endParaRPr sz="1800">
              <a:solidFill>
                <a:schemeClr val="dk1"/>
              </a:solidFill>
            </a:endParaRPr>
          </a:p>
          <a:p>
            <a:pPr marL="457200" lvl="0" indent="-342900" algn="l" rtl="0">
              <a:lnSpc>
                <a:spcPct val="115000"/>
              </a:lnSpc>
              <a:spcBef>
                <a:spcPts val="1000"/>
              </a:spcBef>
              <a:spcAft>
                <a:spcPts val="0"/>
              </a:spcAft>
              <a:buClr>
                <a:schemeClr val="dk1"/>
              </a:buClr>
              <a:buSzPts val="1800"/>
              <a:buChar char="●"/>
            </a:pPr>
            <a:r>
              <a:rPr lang="en-US" sz="1800">
                <a:solidFill>
                  <a:schemeClr val="dk1"/>
                </a:solidFill>
              </a:rPr>
              <a:t>Ceribell reps will be present at the IM for questions and to get hands on with the device</a:t>
            </a:r>
            <a:endParaRPr sz="1800">
              <a:solidFill>
                <a:schemeClr val="dk1"/>
              </a:solidFill>
            </a:endParaRPr>
          </a:p>
          <a:p>
            <a:pPr marL="0" lvl="0" indent="0" algn="l" rtl="0">
              <a:lnSpc>
                <a:spcPct val="115000"/>
              </a:lnSpc>
              <a:spcBef>
                <a:spcPts val="1000"/>
              </a:spcBef>
              <a:spcAft>
                <a:spcPts val="0"/>
              </a:spcAft>
              <a:buClr>
                <a:schemeClr val="dk1"/>
              </a:buClr>
              <a:buSzPts val="1100"/>
              <a:buFont typeface="Arial"/>
              <a:buNone/>
            </a:pPr>
            <a:endParaRPr sz="1800">
              <a:solidFill>
                <a:schemeClr val="dk1"/>
              </a:solidFill>
            </a:endParaRPr>
          </a:p>
          <a:p>
            <a:pPr marL="0" lvl="0" indent="0" algn="l" rtl="0">
              <a:lnSpc>
                <a:spcPct val="115000"/>
              </a:lnSpc>
              <a:spcBef>
                <a:spcPts val="1000"/>
              </a:spcBef>
              <a:spcAft>
                <a:spcPts val="0"/>
              </a:spcAft>
              <a:buClr>
                <a:schemeClr val="dk1"/>
              </a:buClr>
              <a:buSzPts val="1100"/>
              <a:buFont typeface="Arial"/>
              <a:buNone/>
            </a:pPr>
            <a:r>
              <a:rPr lang="en-US" sz="1800">
                <a:solidFill>
                  <a:schemeClr val="dk1"/>
                </a:solidFill>
              </a:rPr>
              <a:t>IT Approval - </a:t>
            </a:r>
            <a:r>
              <a:rPr lang="en-US" sz="1800" u="sng">
                <a:solidFill>
                  <a:schemeClr val="dk1"/>
                </a:solidFill>
              </a:rPr>
              <a:t>This can be a long process</a:t>
            </a:r>
            <a:r>
              <a:rPr lang="en-US" sz="1800">
                <a:solidFill>
                  <a:schemeClr val="dk1"/>
                </a:solidFill>
              </a:rPr>
              <a:t>. Ensure you are beginning this process now.</a:t>
            </a:r>
            <a:endParaRPr sz="1800">
              <a:solidFill>
                <a:schemeClr val="dk1"/>
              </a:solidFill>
            </a:endParaRPr>
          </a:p>
          <a:p>
            <a:pPr marL="457200" lvl="0" indent="-342900" algn="l" rtl="0">
              <a:lnSpc>
                <a:spcPct val="115000"/>
              </a:lnSpc>
              <a:spcBef>
                <a:spcPts val="1000"/>
              </a:spcBef>
              <a:spcAft>
                <a:spcPts val="0"/>
              </a:spcAft>
              <a:buClr>
                <a:schemeClr val="dk1"/>
              </a:buClr>
              <a:buSzPts val="1800"/>
              <a:buChar char="●"/>
            </a:pPr>
            <a:r>
              <a:rPr lang="en-US" sz="1800">
                <a:solidFill>
                  <a:schemeClr val="dk1"/>
                </a:solidFill>
              </a:rPr>
              <a:t>Review Ceribell Implementation Guide for Sites on the Website in the ‘Workbench’</a:t>
            </a:r>
            <a:endParaRPr sz="1800">
              <a:solidFill>
                <a:schemeClr val="dk1"/>
              </a:solidFill>
            </a:endParaRPr>
          </a:p>
          <a:p>
            <a:pPr marL="457200" lvl="0" indent="-342900" algn="l" rtl="0">
              <a:lnSpc>
                <a:spcPct val="115000"/>
              </a:lnSpc>
              <a:spcBef>
                <a:spcPts val="0"/>
              </a:spcBef>
              <a:spcAft>
                <a:spcPts val="0"/>
              </a:spcAft>
              <a:buClr>
                <a:schemeClr val="dk1"/>
              </a:buClr>
              <a:buSzPts val="1800"/>
              <a:buChar char="●"/>
            </a:pPr>
            <a:r>
              <a:rPr lang="en-US" sz="1800">
                <a:solidFill>
                  <a:schemeClr val="dk1"/>
                </a:solidFill>
              </a:rPr>
              <a:t>Consider Who will be applying the Ceribell device? (Nurse, Tech, ED Provider, SC if available)</a:t>
            </a:r>
            <a:endParaRPr sz="1800">
              <a:solidFill>
                <a:schemeClr val="dk1"/>
              </a:solidFill>
            </a:endParaRPr>
          </a:p>
          <a:p>
            <a:pPr marL="457200" lvl="0" indent="0" algn="l" rtl="0">
              <a:lnSpc>
                <a:spcPct val="115000"/>
              </a:lnSpc>
              <a:spcBef>
                <a:spcPts val="1000"/>
              </a:spcBef>
              <a:spcAft>
                <a:spcPts val="0"/>
              </a:spcAft>
              <a:buNone/>
            </a:pPr>
            <a:endParaRPr sz="1800">
              <a:solidFill>
                <a:schemeClr val="dk1"/>
              </a:solidFill>
            </a:endParaRPr>
          </a:p>
          <a:p>
            <a:pPr marL="0" lvl="0" indent="0" algn="l" rtl="0">
              <a:lnSpc>
                <a:spcPct val="115000"/>
              </a:lnSpc>
              <a:spcBef>
                <a:spcPts val="1000"/>
              </a:spcBef>
              <a:spcAft>
                <a:spcPts val="0"/>
              </a:spcAft>
              <a:buNone/>
            </a:pPr>
            <a:r>
              <a:rPr lang="en-US" sz="1800">
                <a:solidFill>
                  <a:schemeClr val="dk1"/>
                </a:solidFill>
              </a:rPr>
              <a:t>Ceribell ED use </a:t>
            </a:r>
            <a:endParaRPr sz="1800">
              <a:solidFill>
                <a:schemeClr val="dk1"/>
              </a:solidFill>
            </a:endParaRPr>
          </a:p>
          <a:p>
            <a:pPr marL="457200" lvl="0" indent="-342900" algn="l" rtl="0">
              <a:lnSpc>
                <a:spcPct val="115000"/>
              </a:lnSpc>
              <a:spcBef>
                <a:spcPts val="1000"/>
              </a:spcBef>
              <a:spcAft>
                <a:spcPts val="0"/>
              </a:spcAft>
              <a:buClr>
                <a:schemeClr val="dk1"/>
              </a:buClr>
              <a:buSzPts val="1800"/>
              <a:buChar char="●"/>
            </a:pPr>
            <a:r>
              <a:rPr lang="en-US" sz="1800">
                <a:solidFill>
                  <a:schemeClr val="dk1"/>
                </a:solidFill>
              </a:rPr>
              <a:t>Identify if Ceribell is routinely for Status epilepticus patients in the ED</a:t>
            </a:r>
            <a:endParaRPr sz="1800">
              <a:solidFill>
                <a:schemeClr val="dk1"/>
              </a:solidFill>
            </a:endParaRPr>
          </a:p>
          <a:p>
            <a:pPr marL="457200" lvl="0" indent="-342900" algn="l" rtl="0">
              <a:lnSpc>
                <a:spcPct val="115000"/>
              </a:lnSpc>
              <a:spcBef>
                <a:spcPts val="0"/>
              </a:spcBef>
              <a:spcAft>
                <a:spcPts val="0"/>
              </a:spcAft>
              <a:buClr>
                <a:schemeClr val="dk1"/>
              </a:buClr>
              <a:buSzPts val="1800"/>
              <a:buChar char="●"/>
            </a:pPr>
            <a:r>
              <a:rPr lang="en-US" sz="1800">
                <a:solidFill>
                  <a:schemeClr val="dk1"/>
                </a:solidFill>
              </a:rPr>
              <a:t>Confirm with the CCC if and how the research recorder will be implemented at your site.</a:t>
            </a:r>
            <a:endParaRPr sz="1800">
              <a:solidFill>
                <a:schemeClr val="dk1"/>
              </a:solidFill>
            </a:endParaRPr>
          </a:p>
          <a:p>
            <a:pPr marL="0" lvl="0" indent="0" algn="l" rtl="0">
              <a:lnSpc>
                <a:spcPct val="115000"/>
              </a:lnSpc>
              <a:spcBef>
                <a:spcPts val="1000"/>
              </a:spcBef>
              <a:spcAft>
                <a:spcPts val="0"/>
              </a:spcAft>
              <a:buNone/>
            </a:pPr>
            <a:endParaRPr sz="1800">
              <a:solidFill>
                <a:schemeClr val="dk1"/>
              </a:solidFill>
            </a:endParaRPr>
          </a:p>
          <a:p>
            <a:pPr marL="0" lvl="0" indent="0" algn="l" rtl="0">
              <a:lnSpc>
                <a:spcPct val="115000"/>
              </a:lnSpc>
              <a:spcBef>
                <a:spcPts val="1000"/>
              </a:spcBef>
              <a:spcAft>
                <a:spcPts val="0"/>
              </a:spcAft>
              <a:buClr>
                <a:schemeClr val="dk1"/>
              </a:buClr>
              <a:buSzPts val="1100"/>
              <a:buFont typeface="Arial"/>
              <a:buNone/>
            </a:pPr>
            <a:endParaRPr sz="1800">
              <a:solidFill>
                <a:schemeClr val="dk1"/>
              </a:solidFill>
            </a:endParaRPr>
          </a:p>
          <a:p>
            <a:pPr marL="0" lvl="0" indent="0" algn="l" rtl="0">
              <a:lnSpc>
                <a:spcPct val="115000"/>
              </a:lnSpc>
              <a:spcBef>
                <a:spcPts val="1000"/>
              </a:spcBef>
              <a:spcAft>
                <a:spcPts val="0"/>
              </a:spcAft>
              <a:buClr>
                <a:schemeClr val="dk1"/>
              </a:buClr>
              <a:buSzPts val="1100"/>
              <a:buFont typeface="Arial"/>
              <a:buNone/>
            </a:pPr>
            <a:endParaRPr sz="18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74"/>
        <p:cNvGrpSpPr/>
        <p:nvPr/>
      </p:nvGrpSpPr>
      <p:grpSpPr>
        <a:xfrm>
          <a:off x="0" y="0"/>
          <a:ext cx="0" cy="0"/>
          <a:chOff x="0" y="0"/>
          <a:chExt cx="0" cy="0"/>
        </a:xfrm>
      </p:grpSpPr>
      <p:sp>
        <p:nvSpPr>
          <p:cNvPr id="675" name="Google Shape;675;g3a20c1fc0fc_3_73"/>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1800"/>
              <a:buNone/>
            </a:pPr>
            <a:r>
              <a:rPr lang="en-US"/>
              <a:t>KESETT</a:t>
            </a:r>
            <a:endParaRPr/>
          </a:p>
        </p:txBody>
      </p:sp>
      <p:sp>
        <p:nvSpPr>
          <p:cNvPr id="676" name="Google Shape;676;g3a20c1fc0fc_3_73"/>
          <p:cNvSpPr txBox="1">
            <a:spLocks noGrp="1"/>
          </p:cNvSpPr>
          <p:nvPr>
            <p:ph type="body" idx="1"/>
          </p:nvPr>
        </p:nvSpPr>
        <p:spPr>
          <a:xfrm>
            <a:off x="588938" y="1555963"/>
            <a:ext cx="10972800" cy="4526100"/>
          </a:xfrm>
          <a:prstGeom prst="rect">
            <a:avLst/>
          </a:prstGeom>
          <a:noFill/>
          <a:ln>
            <a:noFill/>
          </a:ln>
        </p:spPr>
        <p:txBody>
          <a:bodyPr spcFirstLastPara="1" wrap="square" lIns="91425" tIns="45700" rIns="91425" bIns="45700" anchor="t" anchorCtr="0">
            <a:normAutofit fontScale="70000" lnSpcReduction="20000"/>
          </a:bodyPr>
          <a:lstStyle/>
          <a:p>
            <a:pPr marL="114300" lvl="0" indent="0" algn="l" rtl="0">
              <a:lnSpc>
                <a:spcPct val="115000"/>
              </a:lnSpc>
              <a:spcBef>
                <a:spcPts val="360"/>
              </a:spcBef>
              <a:spcAft>
                <a:spcPts val="0"/>
              </a:spcAft>
              <a:buSzPct val="83278"/>
              <a:buNone/>
            </a:pPr>
            <a:r>
              <a:rPr lang="en-US" sz="2542" b="1" u="sng"/>
              <a:t>PK-PD Study</a:t>
            </a:r>
            <a:r>
              <a:rPr lang="en-US" sz="2542" b="1"/>
              <a:t> </a:t>
            </a:r>
            <a:r>
              <a:rPr lang="en-US" sz="2542"/>
              <a:t>– Ancillary study all sites should plan to participate in</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Will be included in the EFIC activities with the main study and main consent</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All participants are eligible if they can provide a blood draw</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Two blood samples (2-3 mL/sample)</a:t>
            </a:r>
            <a:endParaRPr sz="2542"/>
          </a:p>
          <a:p>
            <a:pPr marL="914400" lvl="1" indent="-329079" algn="l" rtl="0">
              <a:lnSpc>
                <a:spcPct val="100000"/>
              </a:lnSpc>
              <a:spcBef>
                <a:spcPts val="1600"/>
              </a:spcBef>
              <a:spcAft>
                <a:spcPts val="0"/>
              </a:spcAft>
              <a:buSzPct val="137595"/>
              <a:buFont typeface="Courier New"/>
              <a:buChar char="o"/>
            </a:pPr>
            <a:r>
              <a:rPr lang="en-US" sz="1642" b="0" i="0">
                <a:solidFill>
                  <a:schemeClr val="dk2"/>
                </a:solidFill>
                <a:latin typeface="Arial"/>
                <a:ea typeface="Arial"/>
                <a:cs typeface="Arial"/>
                <a:sym typeface="Arial"/>
              </a:rPr>
              <a:t>5-45 min after start of drug infusion</a:t>
            </a:r>
            <a:endParaRPr sz="2042"/>
          </a:p>
          <a:p>
            <a:pPr marL="914400" lvl="1" indent="-329079" algn="l" rtl="0">
              <a:lnSpc>
                <a:spcPct val="100000"/>
              </a:lnSpc>
              <a:spcBef>
                <a:spcPts val="1600"/>
              </a:spcBef>
              <a:spcAft>
                <a:spcPts val="0"/>
              </a:spcAft>
              <a:buSzPct val="137595"/>
              <a:buFont typeface="Courier New"/>
              <a:buChar char="o"/>
            </a:pPr>
            <a:r>
              <a:rPr lang="en-US" sz="1642" b="0" i="0">
                <a:solidFill>
                  <a:schemeClr val="dk2"/>
                </a:solidFill>
                <a:latin typeface="Arial"/>
                <a:ea typeface="Arial"/>
                <a:cs typeface="Arial"/>
                <a:sym typeface="Arial"/>
              </a:rPr>
              <a:t>60-120 min after start of drug infusion</a:t>
            </a:r>
            <a:br>
              <a:rPr lang="en-US" sz="1642" b="0" i="0">
                <a:solidFill>
                  <a:schemeClr val="dk2"/>
                </a:solidFill>
                <a:latin typeface="Arial"/>
                <a:ea typeface="Arial"/>
                <a:cs typeface="Arial"/>
                <a:sym typeface="Arial"/>
              </a:rPr>
            </a:br>
            <a:endParaRPr sz="1642" b="0" i="0">
              <a:solidFill>
                <a:schemeClr val="dk2"/>
              </a:solidFill>
              <a:latin typeface="Arial"/>
              <a:ea typeface="Arial"/>
              <a:cs typeface="Arial"/>
              <a:sym typeface="Arial"/>
            </a:endParaRPr>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Spin and separate within 2 hours of collection</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Ship individually or batched, </a:t>
            </a:r>
            <a:r>
              <a:rPr lang="en-US" sz="2142"/>
              <a:t>whichever</a:t>
            </a:r>
            <a:r>
              <a:rPr lang="en-US" sz="2142" b="0" i="0">
                <a:solidFill>
                  <a:schemeClr val="dk2"/>
                </a:solidFill>
                <a:latin typeface="Arial"/>
                <a:ea typeface="Arial"/>
                <a:cs typeface="Arial"/>
                <a:sym typeface="Arial"/>
              </a:rPr>
              <a:t> works best for your site</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Store cryogenic vials and vacutainer tubes at -20°C or lower</a:t>
            </a:r>
            <a:endParaRPr sz="2542"/>
          </a:p>
          <a:p>
            <a:pPr marL="114300" lvl="0" indent="0" algn="l" rtl="0">
              <a:lnSpc>
                <a:spcPct val="115000"/>
              </a:lnSpc>
              <a:spcBef>
                <a:spcPts val="360"/>
              </a:spcBef>
              <a:spcAft>
                <a:spcPts val="0"/>
              </a:spcAft>
              <a:buSzPct val="98823"/>
              <a:buNone/>
            </a:pPr>
            <a:endParaRPr sz="2142">
              <a:solidFill>
                <a:schemeClr val="dk2"/>
              </a:solidFill>
              <a:latin typeface="Arial"/>
              <a:ea typeface="Arial"/>
              <a:cs typeface="Arial"/>
              <a:sym typeface="Arial"/>
            </a:endParaRPr>
          </a:p>
          <a:p>
            <a:pPr marL="114300" lvl="0" indent="0" algn="l" rtl="0">
              <a:lnSpc>
                <a:spcPct val="115000"/>
              </a:lnSpc>
              <a:spcBef>
                <a:spcPts val="360"/>
              </a:spcBef>
              <a:spcAft>
                <a:spcPts val="0"/>
              </a:spcAft>
              <a:buSzPct val="98823"/>
              <a:buNone/>
            </a:pPr>
            <a:r>
              <a:rPr lang="en-US" sz="2142" b="0" i="0">
                <a:solidFill>
                  <a:schemeClr val="dk2"/>
                </a:solidFill>
                <a:latin typeface="Arial"/>
                <a:ea typeface="Arial"/>
                <a:cs typeface="Arial"/>
                <a:sym typeface="Arial"/>
              </a:rPr>
              <a:t>This ancillary study will have its own funds, you do not need to budget or accrue any lab related fees prior to the ancillary being awarded. However, it would be best to plan to have blood draws ready to be added to your enrollment workflow.</a:t>
            </a:r>
            <a:endParaRPr sz="2542"/>
          </a:p>
          <a:p>
            <a:pPr marL="114300" lvl="0" indent="0" algn="l" rtl="0">
              <a:lnSpc>
                <a:spcPct val="115000"/>
              </a:lnSpc>
              <a:spcBef>
                <a:spcPts val="360"/>
              </a:spcBef>
              <a:spcAft>
                <a:spcPts val="0"/>
              </a:spcAft>
              <a:buSzPct val="105882"/>
              <a:buNone/>
            </a:pPr>
            <a:endParaRPr sz="2000" b="0" i="0">
              <a:solidFill>
                <a:schemeClr val="dk2"/>
              </a:solidFill>
              <a:latin typeface="Arial"/>
              <a:ea typeface="Arial"/>
              <a:cs typeface="Arial"/>
              <a:sym typeface="Arial"/>
            </a:endParaRPr>
          </a:p>
        </p:txBody>
      </p:sp>
      <p:pic>
        <p:nvPicPr>
          <p:cNvPr id="677" name="Google Shape;677;g3a20c1fc0fc_3_73" title="kesett.png"/>
          <p:cNvPicPr preferRelativeResize="0"/>
          <p:nvPr/>
        </p:nvPicPr>
        <p:blipFill rotWithShape="1">
          <a:blip r:embed="rId3">
            <a:alphaModFix/>
          </a:blip>
          <a:srcRect/>
          <a:stretch/>
        </p:blipFill>
        <p:spPr>
          <a:xfrm>
            <a:off x="9513863" y="5649738"/>
            <a:ext cx="2047875" cy="7905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82"/>
        <p:cNvGrpSpPr/>
        <p:nvPr/>
      </p:nvGrpSpPr>
      <p:grpSpPr>
        <a:xfrm>
          <a:off x="0" y="0"/>
          <a:ext cx="0" cy="0"/>
          <a:chOff x="0" y="0"/>
          <a:chExt cx="0" cy="0"/>
        </a:xfrm>
      </p:grpSpPr>
      <p:sp>
        <p:nvSpPr>
          <p:cNvPr id="683" name="Google Shape;683;g3a20c1fc0fc_3_79"/>
          <p:cNvSpPr txBox="1">
            <a:spLocks noGrp="1"/>
          </p:cNvSpPr>
          <p:nvPr>
            <p:ph type="title"/>
          </p:nvPr>
        </p:nvSpPr>
        <p:spPr>
          <a:xfrm>
            <a:off x="838200" y="1762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 - </a:t>
            </a:r>
            <a:r>
              <a:rPr lang="en-US" b="1">
                <a:solidFill>
                  <a:schemeClr val="dk2"/>
                </a:solidFill>
              </a:rPr>
              <a:t>WebDCUv2</a:t>
            </a:r>
            <a:endParaRPr/>
          </a:p>
        </p:txBody>
      </p:sp>
      <p:pic>
        <p:nvPicPr>
          <p:cNvPr id="684" name="Google Shape;684;g3a20c1fc0fc_3_79" title="kesett.png"/>
          <p:cNvPicPr preferRelativeResize="0"/>
          <p:nvPr/>
        </p:nvPicPr>
        <p:blipFill rotWithShape="1">
          <a:blip r:embed="rId3">
            <a:alphaModFix/>
          </a:blip>
          <a:srcRect/>
          <a:stretch/>
        </p:blipFill>
        <p:spPr>
          <a:xfrm>
            <a:off x="9966713" y="6067413"/>
            <a:ext cx="2047875" cy="790575"/>
          </a:xfrm>
          <a:prstGeom prst="rect">
            <a:avLst/>
          </a:prstGeom>
          <a:noFill/>
          <a:ln>
            <a:noFill/>
          </a:ln>
        </p:spPr>
      </p:pic>
      <p:sp>
        <p:nvSpPr>
          <p:cNvPr id="685" name="Google Shape;685;g3a20c1fc0fc_3_79"/>
          <p:cNvSpPr txBox="1"/>
          <p:nvPr/>
        </p:nvSpPr>
        <p:spPr>
          <a:xfrm>
            <a:off x="548650" y="1471450"/>
            <a:ext cx="10775700" cy="4983600"/>
          </a:xfrm>
          <a:prstGeom prst="rect">
            <a:avLst/>
          </a:prstGeom>
          <a:noFill/>
          <a:ln>
            <a:noFill/>
          </a:ln>
        </p:spPr>
        <p:txBody>
          <a:bodyPr spcFirstLastPara="1" wrap="square" lIns="91425" tIns="91425" rIns="91425" bIns="91425" anchor="t" anchorCtr="0">
            <a:noAutofit/>
          </a:bodyPr>
          <a:lstStyle/>
          <a:p>
            <a:pPr marL="457200" lvl="0" indent="0" algn="l" rtl="0">
              <a:spcBef>
                <a:spcPts val="1000"/>
              </a:spcBef>
              <a:spcAft>
                <a:spcPts val="0"/>
              </a:spcAft>
              <a:buNone/>
            </a:pPr>
            <a:r>
              <a:rPr lang="en-US" sz="2000" b="1">
                <a:solidFill>
                  <a:schemeClr val="dk1"/>
                </a:solidFill>
              </a:rPr>
              <a:t>WebDCUv2</a:t>
            </a:r>
            <a:r>
              <a:rPr lang="en-US" sz="2000">
                <a:solidFill>
                  <a:schemeClr val="dk1"/>
                </a:solidFill>
              </a:rPr>
              <a:t> </a:t>
            </a:r>
            <a:endParaRPr sz="1600">
              <a:solidFill>
                <a:schemeClr val="dk1"/>
              </a:solidFill>
            </a:endParaRPr>
          </a:p>
          <a:p>
            <a:pPr marL="914400" lvl="0" indent="-330200" algn="l" rtl="0">
              <a:lnSpc>
                <a:spcPct val="115000"/>
              </a:lnSpc>
              <a:spcBef>
                <a:spcPts val="1000"/>
              </a:spcBef>
              <a:spcAft>
                <a:spcPts val="0"/>
              </a:spcAft>
              <a:buClr>
                <a:schemeClr val="dk1"/>
              </a:buClr>
              <a:buSzPts val="1600"/>
              <a:buChar char="●"/>
            </a:pPr>
            <a:r>
              <a:rPr lang="en-US" sz="1600">
                <a:solidFill>
                  <a:schemeClr val="dk1"/>
                </a:solidFill>
              </a:rPr>
              <a:t>KESETT is in WebDCUv2 which is a different site than current and previous SIREN trials</a:t>
            </a:r>
            <a:endParaRPr sz="1600">
              <a:solidFill>
                <a:schemeClr val="dk1"/>
              </a:solidFill>
            </a:endParaRPr>
          </a:p>
          <a:p>
            <a:pPr marL="914400" lvl="0" indent="-330200" algn="l" rtl="0">
              <a:lnSpc>
                <a:spcPct val="115000"/>
              </a:lnSpc>
              <a:spcBef>
                <a:spcPts val="0"/>
              </a:spcBef>
              <a:spcAft>
                <a:spcPts val="0"/>
              </a:spcAft>
              <a:buClr>
                <a:schemeClr val="dk1"/>
              </a:buClr>
              <a:buSzPts val="1600"/>
              <a:buChar char="●"/>
            </a:pPr>
            <a:r>
              <a:rPr lang="en-US" sz="1600">
                <a:solidFill>
                  <a:schemeClr val="dk1"/>
                </a:solidFill>
              </a:rPr>
              <a:t>If anyone who will be helping with setting up the DOA or uploading regulatory documents doesn't have access, or is having issues with access, please reach out to Riley Luckmann &lt;luckmann@musc.edu&gt;</a:t>
            </a:r>
            <a:endParaRPr sz="1600">
              <a:solidFill>
                <a:schemeClr val="dk1"/>
              </a:solidFill>
            </a:endParaRPr>
          </a:p>
          <a:p>
            <a:pPr marL="914400" lvl="0" indent="-330200" algn="l" rtl="0">
              <a:lnSpc>
                <a:spcPct val="115000"/>
              </a:lnSpc>
              <a:spcBef>
                <a:spcPts val="0"/>
              </a:spcBef>
              <a:spcAft>
                <a:spcPts val="0"/>
              </a:spcAft>
              <a:buClr>
                <a:schemeClr val="dk1"/>
              </a:buClr>
              <a:buSzPts val="1600"/>
              <a:buChar char="●"/>
            </a:pPr>
            <a:r>
              <a:rPr lang="en-US" sz="1600">
                <a:solidFill>
                  <a:schemeClr val="dk1"/>
                </a:solidFill>
              </a:rPr>
              <a:t>Once your eDOA has been reviewed and approved your requested regulatory documents will populate.</a:t>
            </a:r>
            <a:endParaRPr sz="1600">
              <a:solidFill>
                <a:schemeClr val="dk1"/>
              </a:solidFill>
            </a:endParaRPr>
          </a:p>
          <a:p>
            <a:pPr marL="914400" lvl="0" indent="-330200" algn="l" rtl="0">
              <a:lnSpc>
                <a:spcPct val="115000"/>
              </a:lnSpc>
              <a:spcBef>
                <a:spcPts val="0"/>
              </a:spcBef>
              <a:spcAft>
                <a:spcPts val="0"/>
              </a:spcAft>
              <a:buClr>
                <a:schemeClr val="dk1"/>
              </a:buClr>
              <a:buSzPts val="1600"/>
              <a:buChar char="●"/>
            </a:pPr>
            <a:r>
              <a:rPr lang="en-US" sz="1600">
                <a:solidFill>
                  <a:schemeClr val="dk1"/>
                </a:solidFill>
              </a:rPr>
              <a:t>Site CIRB application form coming soon</a:t>
            </a:r>
            <a:endParaRPr sz="1600">
              <a:solidFill>
                <a:schemeClr val="dk1"/>
              </a:solidFill>
            </a:endParaRPr>
          </a:p>
          <a:p>
            <a:pPr marL="914400" lvl="0" indent="-330200" algn="l" rtl="0">
              <a:lnSpc>
                <a:spcPct val="115000"/>
              </a:lnSpc>
              <a:spcBef>
                <a:spcPts val="0"/>
              </a:spcBef>
              <a:spcAft>
                <a:spcPts val="0"/>
              </a:spcAft>
              <a:buClr>
                <a:schemeClr val="dk1"/>
              </a:buClr>
              <a:buSzPts val="1600"/>
              <a:buChar char="●"/>
            </a:pPr>
            <a:r>
              <a:rPr lang="en-US" sz="1600">
                <a:solidFill>
                  <a:schemeClr val="dk1"/>
                </a:solidFill>
              </a:rPr>
              <a:t>Site Addresses</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Mailing address</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Investigational product shipping address</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EFIC material shipping address</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Headband and device shipping address</a:t>
            </a:r>
            <a:endParaRPr sz="1600">
              <a:solidFill>
                <a:schemeClr val="dk1"/>
              </a:solidFill>
            </a:endParaRPr>
          </a:p>
          <a:p>
            <a:pPr marL="1371600" lvl="0" indent="0" algn="l" rtl="0">
              <a:lnSpc>
                <a:spcPct val="115000"/>
              </a:lnSpc>
              <a:spcBef>
                <a:spcPts val="1000"/>
              </a:spcBef>
              <a:spcAft>
                <a:spcPts val="0"/>
              </a:spcAft>
              <a:buNone/>
            </a:pPr>
            <a:endParaRPr sz="900">
              <a:solidFill>
                <a:schemeClr val="dk1"/>
              </a:solidFill>
            </a:endParaRPr>
          </a:p>
          <a:p>
            <a:pPr marL="914400" lvl="0" indent="-330200" algn="l" rtl="0">
              <a:lnSpc>
                <a:spcPct val="115000"/>
              </a:lnSpc>
              <a:spcBef>
                <a:spcPts val="1000"/>
              </a:spcBef>
              <a:spcAft>
                <a:spcPts val="0"/>
              </a:spcAft>
              <a:buClr>
                <a:schemeClr val="dk1"/>
              </a:buClr>
              <a:buSzPts val="1600"/>
              <a:buChar char="●"/>
            </a:pPr>
            <a:r>
              <a:rPr lang="en-US" sz="1600">
                <a:solidFill>
                  <a:schemeClr val="dk1"/>
                </a:solidFill>
              </a:rPr>
              <a:t>The WebDCU User Resources - Located on the ‘Getting Started’ page of the KESETT website and in the workbench</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u="sng">
                <a:solidFill>
                  <a:schemeClr val="dk1"/>
                </a:solidFill>
              </a:rPr>
              <a:t>SIREN WebDCU V2.1 User Manual</a:t>
            </a:r>
            <a:r>
              <a:rPr lang="en-US" sz="1600">
                <a:solidFill>
                  <a:schemeClr val="dk1"/>
                </a:solidFill>
              </a:rPr>
              <a:t> contains guidance on setting up DOAs/uploading reg docs</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u="sng">
                <a:solidFill>
                  <a:schemeClr val="dk1"/>
                </a:solidFill>
              </a:rPr>
              <a:t>KESETT Regulatory Document Approval Parameters</a:t>
            </a:r>
            <a:r>
              <a:rPr lang="en-US" sz="1600">
                <a:solidFill>
                  <a:schemeClr val="dk1"/>
                </a:solidFill>
              </a:rPr>
              <a:t> document has specifics on eDOA completion and document uploads.</a:t>
            </a:r>
            <a:endParaRPr sz="2000" b="1">
              <a:solidFill>
                <a:schemeClr val="dk2"/>
              </a:solidFill>
            </a:endParaRPr>
          </a:p>
          <a:p>
            <a:pPr marL="0" lvl="0" indent="0" algn="l" rtl="0">
              <a:spcBef>
                <a:spcPts val="1000"/>
              </a:spcBef>
              <a:spcAft>
                <a:spcPts val="0"/>
              </a:spcAft>
              <a:buNone/>
            </a:pPr>
            <a:endParaRPr sz="1595">
              <a:solidFill>
                <a:schemeClr val="dk2"/>
              </a:solidFill>
            </a:endParaRPr>
          </a:p>
          <a:p>
            <a:pPr marL="914400" lvl="0" indent="0" algn="l" rtl="0">
              <a:spcBef>
                <a:spcPts val="1000"/>
              </a:spcBef>
              <a:spcAft>
                <a:spcPts val="0"/>
              </a:spcAft>
              <a:buNone/>
            </a:pPr>
            <a:endParaRPr sz="3695">
              <a:solidFill>
                <a:schemeClr val="dk2"/>
              </a:solidFill>
            </a:endParaRPr>
          </a:p>
          <a:p>
            <a:pPr marL="0" lvl="0" indent="0" algn="l" rtl="0">
              <a:spcBef>
                <a:spcPts val="0"/>
              </a:spcBef>
              <a:spcAft>
                <a:spcPts val="0"/>
              </a:spcAft>
              <a:buNone/>
            </a:pPr>
            <a:endParaRPr sz="2400">
              <a:solidFill>
                <a:schemeClr val="dk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90"/>
        <p:cNvGrpSpPr/>
        <p:nvPr/>
      </p:nvGrpSpPr>
      <p:grpSpPr>
        <a:xfrm>
          <a:off x="0" y="0"/>
          <a:ext cx="0" cy="0"/>
          <a:chOff x="0" y="0"/>
          <a:chExt cx="0" cy="0"/>
        </a:xfrm>
      </p:grpSpPr>
      <p:sp>
        <p:nvSpPr>
          <p:cNvPr id="691" name="Google Shape;691;g3a20c1fc0fc_3_86"/>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a:t>
            </a:r>
            <a:endParaRPr/>
          </a:p>
        </p:txBody>
      </p:sp>
      <p:sp>
        <p:nvSpPr>
          <p:cNvPr id="692" name="Google Shape;692;g3a20c1fc0fc_3_86"/>
          <p:cNvSpPr txBox="1">
            <a:spLocks noGrp="1"/>
          </p:cNvSpPr>
          <p:nvPr>
            <p:ph type="body" idx="1"/>
          </p:nvPr>
        </p:nvSpPr>
        <p:spPr>
          <a:xfrm>
            <a:off x="609600" y="1417638"/>
            <a:ext cx="10972800" cy="4526100"/>
          </a:xfrm>
          <a:prstGeom prst="rect">
            <a:avLst/>
          </a:prstGeom>
          <a:noFill/>
          <a:ln>
            <a:noFill/>
          </a:ln>
        </p:spPr>
        <p:txBody>
          <a:bodyPr spcFirstLastPara="1" wrap="square" lIns="91425" tIns="45700" rIns="91425" bIns="45700" anchor="t" anchorCtr="0">
            <a:normAutofit/>
          </a:bodyPr>
          <a:lstStyle/>
          <a:p>
            <a:pPr marL="457200" lvl="0" indent="0" algn="l" rtl="0">
              <a:lnSpc>
                <a:spcPct val="115000"/>
              </a:lnSpc>
              <a:spcBef>
                <a:spcPts val="0"/>
              </a:spcBef>
              <a:spcAft>
                <a:spcPts val="0"/>
              </a:spcAft>
              <a:buNone/>
            </a:pPr>
            <a:r>
              <a:rPr lang="en-US">
                <a:solidFill>
                  <a:schemeClr val="dk1"/>
                </a:solidFill>
              </a:rPr>
              <a:t>WebDCU Forms Needed</a:t>
            </a:r>
            <a:endParaRPr>
              <a:solidFill>
                <a:schemeClr val="dk1"/>
              </a:solidFill>
            </a:endParaRPr>
          </a:p>
          <a:p>
            <a:pPr marL="457200" lvl="0" indent="-330200" algn="l" rtl="0">
              <a:spcBef>
                <a:spcPts val="1000"/>
              </a:spcBef>
              <a:spcAft>
                <a:spcPts val="0"/>
              </a:spcAft>
              <a:buSzPts val="1600"/>
              <a:buChar char="•"/>
            </a:pPr>
            <a:r>
              <a:rPr lang="en-US" sz="1600">
                <a:solidFill>
                  <a:schemeClr val="dk1"/>
                </a:solidFill>
              </a:rPr>
              <a:t>eDOA - As soon as possible</a:t>
            </a:r>
            <a:endParaRPr sz="1600">
              <a:solidFill>
                <a:schemeClr val="dk1"/>
              </a:solidFill>
            </a:endParaRPr>
          </a:p>
          <a:p>
            <a:pPr marL="914400" lvl="1" indent="-330200" algn="l" rtl="0">
              <a:spcBef>
                <a:spcPts val="0"/>
              </a:spcBef>
              <a:spcAft>
                <a:spcPts val="0"/>
              </a:spcAft>
              <a:buSzPts val="1600"/>
              <a:buChar char="•"/>
            </a:pPr>
            <a:r>
              <a:rPr lang="en-US" sz="1600">
                <a:solidFill>
                  <a:schemeClr val="dk1"/>
                </a:solidFill>
              </a:rPr>
              <a:t>Please follow the guidance for required responsibilities listed in the regulatory parameters doc</a:t>
            </a:r>
            <a:endParaRPr sz="1600">
              <a:solidFill>
                <a:schemeClr val="dk1"/>
              </a:solidFill>
            </a:endParaRPr>
          </a:p>
          <a:p>
            <a:pPr marL="914400" lvl="1" indent="-330200" algn="l" rtl="0">
              <a:spcBef>
                <a:spcPts val="0"/>
              </a:spcBef>
              <a:spcAft>
                <a:spcPts val="0"/>
              </a:spcAft>
              <a:buSzPts val="1600"/>
              <a:buChar char="•"/>
            </a:pPr>
            <a:r>
              <a:rPr lang="en-US" sz="1600">
                <a:solidFill>
                  <a:schemeClr val="dk1"/>
                </a:solidFill>
              </a:rPr>
              <a:t>Please include your Hub PI and Hub project manager on your eDOA, there are specific roles for them. If you are not sure who this is please email me</a:t>
            </a:r>
            <a:endParaRPr sz="1600">
              <a:solidFill>
                <a:schemeClr val="dk1"/>
              </a:solidFill>
            </a:endParaRPr>
          </a:p>
          <a:p>
            <a:pPr marL="914400" lvl="1" indent="-330200" algn="l" rtl="0">
              <a:spcBef>
                <a:spcPts val="0"/>
              </a:spcBef>
              <a:spcAft>
                <a:spcPts val="0"/>
              </a:spcAft>
              <a:buSzPts val="1600"/>
              <a:buChar char="•"/>
            </a:pPr>
            <a:r>
              <a:rPr lang="en-US" sz="1600">
                <a:solidFill>
                  <a:schemeClr val="dk1"/>
                </a:solidFill>
              </a:rPr>
              <a:t>Provide a single PSC and PI</a:t>
            </a:r>
            <a:endParaRPr sz="1600">
              <a:solidFill>
                <a:schemeClr val="dk1"/>
              </a:solidFill>
            </a:endParaRPr>
          </a:p>
          <a:p>
            <a:pPr marL="914400" lvl="1" indent="-330200" algn="l" rtl="0">
              <a:spcBef>
                <a:spcPts val="0"/>
              </a:spcBef>
              <a:spcAft>
                <a:spcPts val="0"/>
              </a:spcAft>
              <a:buSzPts val="1600"/>
              <a:buChar char="•"/>
            </a:pPr>
            <a:r>
              <a:rPr lang="en-US" sz="1600">
                <a:solidFill>
                  <a:schemeClr val="dk1"/>
                </a:solidFill>
              </a:rPr>
              <a:t>Headband tracking should be limited to 1-2 team members</a:t>
            </a:r>
            <a:endParaRPr sz="1600">
              <a:solidFill>
                <a:schemeClr val="dk1"/>
              </a:solidFill>
            </a:endParaRPr>
          </a:p>
          <a:p>
            <a:pPr marL="914400" lvl="1" indent="-330200" algn="l" rtl="0">
              <a:spcBef>
                <a:spcPts val="0"/>
              </a:spcBef>
              <a:spcAft>
                <a:spcPts val="0"/>
              </a:spcAft>
              <a:buSzPts val="1600"/>
              <a:buChar char="•"/>
            </a:pPr>
            <a:r>
              <a:rPr lang="en-US" sz="1600">
                <a:solidFill>
                  <a:schemeClr val="dk1"/>
                </a:solidFill>
              </a:rPr>
              <a:t>Responsibilities of Drug tracking and maintenance ‘Responsibility-I’ are reserved for the pharmacy roles. </a:t>
            </a:r>
            <a:endParaRPr sz="1600">
              <a:solidFill>
                <a:schemeClr val="dk1"/>
              </a:solidFill>
            </a:endParaRPr>
          </a:p>
          <a:p>
            <a:pPr marL="457200" lvl="0" indent="0" algn="l" rtl="0">
              <a:spcBef>
                <a:spcPts val="1000"/>
              </a:spcBef>
              <a:spcAft>
                <a:spcPts val="0"/>
              </a:spcAft>
              <a:buNone/>
            </a:pPr>
            <a:endParaRPr sz="1600">
              <a:solidFill>
                <a:schemeClr val="dk1"/>
              </a:solidFill>
            </a:endParaRPr>
          </a:p>
          <a:p>
            <a:pPr marL="457200" lvl="0" indent="-330200" algn="l" rtl="0">
              <a:spcBef>
                <a:spcPts val="1000"/>
              </a:spcBef>
              <a:spcAft>
                <a:spcPts val="0"/>
              </a:spcAft>
              <a:buSzPts val="1600"/>
              <a:buChar char="•"/>
            </a:pPr>
            <a:r>
              <a:rPr lang="en-US" sz="1600">
                <a:solidFill>
                  <a:schemeClr val="dk1"/>
                </a:solidFill>
              </a:rPr>
              <a:t>Local context form - As soon as possible</a:t>
            </a:r>
            <a:endParaRPr sz="1600">
              <a:solidFill>
                <a:schemeClr val="dk1"/>
              </a:solidFill>
            </a:endParaRPr>
          </a:p>
          <a:p>
            <a:pPr marL="914400" lvl="1" indent="-330200" algn="l" rtl="0">
              <a:spcBef>
                <a:spcPts val="0"/>
              </a:spcBef>
              <a:spcAft>
                <a:spcPts val="0"/>
              </a:spcAft>
              <a:buClr>
                <a:schemeClr val="dk1"/>
              </a:buClr>
              <a:buSzPts val="1600"/>
              <a:buChar char="•"/>
            </a:pPr>
            <a:r>
              <a:rPr lang="en-US" sz="1600">
                <a:solidFill>
                  <a:schemeClr val="dk1"/>
                </a:solidFill>
              </a:rPr>
              <a:t>Needed to start your PD activities through UAB. You will be contacted for a Kick-off meeting once we have this and your executed contract</a:t>
            </a:r>
            <a:endParaRPr sz="1600">
              <a:solidFill>
                <a:schemeClr val="dk1"/>
              </a:solidFill>
            </a:endParaRPr>
          </a:p>
        </p:txBody>
      </p:sp>
      <p:pic>
        <p:nvPicPr>
          <p:cNvPr id="693" name="Google Shape;693;g3a20c1fc0fc_3_86" title="kesett.png"/>
          <p:cNvPicPr preferRelativeResize="0"/>
          <p:nvPr/>
        </p:nvPicPr>
        <p:blipFill rotWithShape="1">
          <a:blip r:embed="rId3">
            <a:alphaModFix/>
          </a:blip>
          <a:srcRect/>
          <a:stretch/>
        </p:blipFill>
        <p:spPr>
          <a:xfrm>
            <a:off x="9513863" y="5649738"/>
            <a:ext cx="2047875" cy="79057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Violet">
      <a:dk1>
        <a:srgbClr val="000000"/>
      </a:dk1>
      <a:lt1>
        <a:srgbClr val="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1478</Words>
  <Application>Microsoft Office PowerPoint</Application>
  <PresentationFormat>Widescreen</PresentationFormat>
  <Paragraphs>208</Paragraphs>
  <Slides>13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Play</vt:lpstr>
      <vt:lpstr>Courier New</vt:lpstr>
      <vt:lpstr>Arial</vt:lpstr>
      <vt:lpstr>Poppins SemiBold</vt:lpstr>
      <vt:lpstr>Urbanist Medium</vt:lpstr>
      <vt:lpstr>Urbanist</vt:lpstr>
      <vt:lpstr>Office Theme</vt:lpstr>
      <vt:lpstr>PowerPoint Presentation</vt:lpstr>
      <vt:lpstr>KESETT</vt:lpstr>
      <vt:lpstr>KESETT - News</vt:lpstr>
      <vt:lpstr>Local IRB Submission</vt:lpstr>
      <vt:lpstr>Sample Site Timeline</vt:lpstr>
      <vt:lpstr>KESETT </vt:lpstr>
      <vt:lpstr>KESETT</vt:lpstr>
      <vt:lpstr>KESETT - WebDCUv2</vt:lpstr>
      <vt:lpstr>KESETT</vt:lpstr>
      <vt:lpstr>KESETT - Reminders </vt:lpstr>
      <vt:lpstr>KESETT - EFIC</vt:lpstr>
      <vt:lpstr>KESETT - EFIC  Things to explore/plan now:</vt:lpstr>
      <vt:lpstr>KESETT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Cervantes, Vincent</dc:creator>
  <cp:lastModifiedBy>Cervantes, Vincent</cp:lastModifiedBy>
  <cp:revision>1</cp:revision>
  <dcterms:created xsi:type="dcterms:W3CDTF">2025-11-06T21:33:02Z</dcterms:created>
  <dcterms:modified xsi:type="dcterms:W3CDTF">2025-11-10T17:07:43Z</dcterms:modified>
</cp:coreProperties>
</file>