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embeddedFontLst>
    <p:embeddedFont>
      <p:font typeface="Robo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Roboto-bold.fntdata"/><Relationship Id="rId10" Type="http://schemas.openxmlformats.org/officeDocument/2006/relationships/slide" Target="slides/slide3.xml"/><Relationship Id="rId32" Type="http://schemas.openxmlformats.org/officeDocument/2006/relationships/font" Target="fonts/Roboto-regular.fntdata"/><Relationship Id="rId13" Type="http://schemas.openxmlformats.org/officeDocument/2006/relationships/slide" Target="slides/slide6.xml"/><Relationship Id="rId35" Type="http://schemas.openxmlformats.org/officeDocument/2006/relationships/font" Target="fonts/Roboto-boldItalic.fntdata"/><Relationship Id="rId12" Type="http://schemas.openxmlformats.org/officeDocument/2006/relationships/slide" Target="slides/slide5.xml"/><Relationship Id="rId34" Type="http://schemas.openxmlformats.org/officeDocument/2006/relationships/font" Target="fonts/Roboto-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4d0c39b658_0_82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4d0c39b658_0_8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34d0c39b658_0_827:notes"/>
          <p:cNvSpPr txBox="1"/>
          <p:nvPr>
            <p:ph idx="12" type="sldNum"/>
          </p:nvPr>
        </p:nvSpPr>
        <p:spPr>
          <a:xfrm>
            <a:off x="3884613" y="8685213"/>
            <a:ext cx="2971800" cy="4590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4d0c39b65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4d0c39b65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4d0c39b658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4d0c39b658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4d0c39b658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4d0c39b658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4d0c39b658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4d0c39b658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4d0c39b658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4d0c39b658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4d0c39b658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4d0c39b658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4d0c39b658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4d0c39b658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4d0c39b658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04" name="Google Shape;304;g34d0c39b658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g34d0c39b658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Remember!  Be the dog.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4d0c39b658_0_102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4d0c39b658_0_10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4d0c39b658_0_1022:notes"/>
          <p:cNvSpPr txBox="1"/>
          <p:nvPr>
            <p:ph idx="12" type="sldNum"/>
          </p:nvPr>
        </p:nvSpPr>
        <p:spPr>
          <a:xfrm>
            <a:off x="3884613" y="8685213"/>
            <a:ext cx="2971800" cy="4590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4d0c39b658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4d0c39b658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BRIEFLY,</a:t>
            </a:r>
            <a:endParaRPr/>
          </a:p>
          <a:p>
            <a:pPr indent="0" lvl="0" marL="0" rtl="0" algn="l">
              <a:spcBef>
                <a:spcPts val="0"/>
              </a:spcBef>
              <a:spcAft>
                <a:spcPts val="0"/>
              </a:spcAft>
              <a:buNone/>
            </a:pPr>
            <a:r>
              <a:rPr lang="en"/>
              <a:t>Listen a lot.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tell people about the research</a:t>
            </a:r>
            <a:endParaRPr/>
          </a:p>
          <a:p>
            <a:pPr indent="0" lvl="0" marL="0" rtl="0" algn="l">
              <a:spcBef>
                <a:spcPts val="0"/>
              </a:spcBef>
              <a:spcAft>
                <a:spcPts val="0"/>
              </a:spcAft>
              <a:buNone/>
            </a:pPr>
            <a:r>
              <a:rPr lang="en"/>
              <a:t>We ask them about themselves.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Yes we want their reactions to the research, but the public aren’t experts in your research, we already know a lot about our research, the public are experts on themselves.  </a:t>
            </a:r>
            <a:endParaRPr/>
          </a:p>
          <a:p>
            <a:pPr indent="0" lvl="0" marL="0" rtl="0" algn="l">
              <a:spcBef>
                <a:spcPts val="0"/>
              </a:spcBef>
              <a:spcAft>
                <a:spcPts val="0"/>
              </a:spcAft>
              <a:buNone/>
            </a:pPr>
            <a:r>
              <a:rPr lang="en"/>
              <a:t>What are their past experiences with seizures, with research, with emergency care? </a:t>
            </a:r>
            <a:endParaRPr/>
          </a:p>
          <a:p>
            <a:pPr indent="0" lvl="0" marL="0" rtl="0" algn="l">
              <a:spcBef>
                <a:spcPts val="0"/>
              </a:spcBef>
              <a:spcAft>
                <a:spcPts val="0"/>
              </a:spcAft>
              <a:buNone/>
            </a:pPr>
            <a:r>
              <a:rPr lang="en"/>
              <a:t>What are their concerns? Their questions? Their fears?</a:t>
            </a:r>
            <a:endParaRPr/>
          </a:p>
          <a:p>
            <a:pPr indent="0" lvl="0" marL="0" rtl="0" algn="l">
              <a:spcBef>
                <a:spcPts val="0"/>
              </a:spcBef>
              <a:spcAft>
                <a:spcPts val="0"/>
              </a:spcAft>
              <a:buNone/>
            </a:pPr>
            <a:r>
              <a:rPr lang="en"/>
              <a:t>What are their values with regard to emergency research, but also just what do they value?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facilitator will start by prompting the investigators to explain briefly,</a:t>
            </a:r>
            <a:endParaRPr/>
          </a:p>
          <a:p>
            <a:pPr indent="0" lvl="0" marL="0" rtl="0" algn="l">
              <a:spcBef>
                <a:spcPts val="0"/>
              </a:spcBef>
              <a:spcAft>
                <a:spcPts val="0"/>
              </a:spcAft>
              <a:buNone/>
            </a:pPr>
            <a:r>
              <a:rPr lang="en"/>
              <a:t>Then will go around the group, with a series of prompts, making sure everyone tells the group something.</a:t>
            </a:r>
            <a:endParaRPr/>
          </a:p>
          <a:p>
            <a:pPr indent="0" lvl="0" marL="0" rtl="0" algn="l">
              <a:spcBef>
                <a:spcPts val="0"/>
              </a:spcBef>
              <a:spcAft>
                <a:spcPts val="0"/>
              </a:spcAft>
              <a:buNone/>
            </a:pPr>
            <a:r>
              <a:rPr lang="en"/>
              <a:t>The </a:t>
            </a:r>
            <a:r>
              <a:rPr lang="en"/>
              <a:t>facilitator</a:t>
            </a:r>
            <a:r>
              <a:rPr lang="en"/>
              <a:t> will prepare the report summarizing what is heard.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4d0c39b658_0_1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204" name="Google Shape;204;g34d0c39b658_0_1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 name="Google Shape;205;g34d0c39b658_0_1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When we conduct research in the emergency setting, it is possible to have competing ways of perceiving the situation.  I think it is important that we remain focused on the patient (aka the would-be subject) first.  So, in the context of this cartoon…  we must strive to “be the dog”.</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545D7E"/>
                </a:solidFill>
                <a:highlight>
                  <a:srgbClr val="FFFFFF"/>
                </a:highlight>
                <a:latin typeface="Roboto"/>
                <a:ea typeface="Roboto"/>
                <a:cs typeface="Roboto"/>
                <a:sym typeface="Roboto"/>
              </a:rPr>
              <a:t>Rabbi Hillel the Elder from the Talmud, where he is said to have summarized the Torah by saying "What is hateful to you, do not do to your fellow man. This is the whole Torah; the rest is commentary.".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4d0c39b658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4d0c39b658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chance to get out of the institutional walls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Going to meet people where they are is a practice of respect.</a:t>
            </a:r>
            <a:endParaRPr/>
          </a:p>
          <a:p>
            <a:pPr indent="0" lvl="0" marL="0" rtl="0" algn="l">
              <a:spcBef>
                <a:spcPts val="0"/>
              </a:spcBef>
              <a:spcAft>
                <a:spcPts val="0"/>
              </a:spcAft>
              <a:buNone/>
            </a:pPr>
            <a:r>
              <a:rPr lang="en"/>
              <a:t>Are you Shakespeare fans?  This is akin to Coriolanus going to the market to show his wounds.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Yes, this is understandably outside of a lot of people’s comfort zones.  A lot of us would rather be behind a </a:t>
            </a:r>
            <a:r>
              <a:rPr lang="en"/>
              <a:t>lectern</a:t>
            </a:r>
            <a:r>
              <a:rPr lang="en"/>
              <a:t> and behind a deck of slides..But most people overthink this.  It doesn’t have to be a big deal.  Just go out and introduce yourself.  Some people don’t want to talk but a lot of people really do.  Again, you should tell people enough so they know what you’re talking to them about, but you don’t have to say a lot.  Mostly ask them questions and listen.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went to the epilepsy stroll with a big team including investigators and research coordinators from three area sites with 1-3 staff from each site.  Over a couple of hours each of us talked to about 8-10 folks for an average of about 10 minutes,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Really, it is easy, and it quickly goes from discomfort to being rewarding.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these you’ll need to write up your own short narrative descriptions of the event. These should be short. Describe the event, who from the team went, what kind of people did you meet and about how many, describe the interaction, how long you talked.  Then a brief description or synthesis of the kinds of things you heard, both the expected and perhaps the unexpected.  But really broad strokes are fine.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4d0c39b658_0_1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4d0c39b658_0_1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4d0c39b658_0_1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4d0c39b658_0_1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4d0c39b658_0_1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4d0c39b658_0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4d0c39b658_0_1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4d0c39b658_0_1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4d0c39b658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4d0c39b658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4d0c39b658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4d0c39b658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4d0c39b658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4d0c39b658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4d0c39b658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4d0c39b658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4d0c39b658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4d0c39b658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4d0c39b658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4d0c39b658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4d0c39b658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4d0c39b658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dk1"/>
              </a:buClr>
              <a:buSzPts val="33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rmAutofit/>
          </a:bodyPr>
          <a:lstStyle>
            <a:lvl1pPr indent="-381000" lvl="0" marL="457200" algn="l">
              <a:spcBef>
                <a:spcPts val="1400"/>
              </a:spcBef>
              <a:spcAft>
                <a:spcPts val="0"/>
              </a:spcAft>
              <a:buClr>
                <a:schemeClr val="dk1"/>
              </a:buClr>
              <a:buSzPts val="2400"/>
              <a:buChar char="●"/>
              <a:defRPr/>
            </a:lvl1pPr>
            <a:lvl2pPr indent="-361950" lvl="1" marL="914400" algn="l">
              <a:spcBef>
                <a:spcPts val="1400"/>
              </a:spcBef>
              <a:spcAft>
                <a:spcPts val="0"/>
              </a:spcAft>
              <a:buClr>
                <a:schemeClr val="dk1"/>
              </a:buClr>
              <a:buSzPts val="2100"/>
              <a:buChar char="○"/>
              <a:defRPr/>
            </a:lvl2pPr>
            <a:lvl3pPr indent="-342900" lvl="2" marL="1371600" algn="l">
              <a:spcBef>
                <a:spcPts val="1400"/>
              </a:spcBef>
              <a:spcAft>
                <a:spcPts val="0"/>
              </a:spcAft>
              <a:buClr>
                <a:schemeClr val="dk1"/>
              </a:buClr>
              <a:buSzPts val="1800"/>
              <a:buChar char="■"/>
              <a:defRPr/>
            </a:lvl3pPr>
            <a:lvl4pPr indent="-323850" lvl="3" marL="1828800" algn="l">
              <a:spcBef>
                <a:spcPts val="1400"/>
              </a:spcBef>
              <a:spcAft>
                <a:spcPts val="0"/>
              </a:spcAft>
              <a:buClr>
                <a:schemeClr val="dk1"/>
              </a:buClr>
              <a:buSzPts val="1500"/>
              <a:buChar char="●"/>
              <a:defRPr/>
            </a:lvl4pPr>
            <a:lvl5pPr indent="-323850" lvl="4" marL="2286000" algn="l">
              <a:spcBef>
                <a:spcPts val="1400"/>
              </a:spcBef>
              <a:spcAft>
                <a:spcPts val="0"/>
              </a:spcAft>
              <a:buClr>
                <a:schemeClr val="dk1"/>
              </a:buClr>
              <a:buSzPts val="1500"/>
              <a:buChar char="○"/>
              <a:defRPr/>
            </a:lvl5pPr>
            <a:lvl6pPr indent="-317500" lvl="5" marL="2743200" algn="l">
              <a:spcBef>
                <a:spcPts val="1200"/>
              </a:spcBef>
              <a:spcAft>
                <a:spcPts val="0"/>
              </a:spcAft>
              <a:buClr>
                <a:schemeClr val="dk1"/>
              </a:buClr>
              <a:buSzPts val="1400"/>
              <a:buChar char="■"/>
              <a:defRPr/>
            </a:lvl6pPr>
            <a:lvl7pPr indent="-317500" lvl="6" marL="3200400" algn="l">
              <a:spcBef>
                <a:spcPts val="1200"/>
              </a:spcBef>
              <a:spcAft>
                <a:spcPts val="0"/>
              </a:spcAft>
              <a:buClr>
                <a:schemeClr val="dk1"/>
              </a:buClr>
              <a:buSzPts val="1400"/>
              <a:buChar char="●"/>
              <a:defRPr/>
            </a:lvl7pPr>
            <a:lvl8pPr indent="-317500" lvl="7" marL="3657600" algn="l">
              <a:spcBef>
                <a:spcPts val="1200"/>
              </a:spcBef>
              <a:spcAft>
                <a:spcPts val="0"/>
              </a:spcAft>
              <a:buClr>
                <a:schemeClr val="dk1"/>
              </a:buClr>
              <a:buSzPts val="1400"/>
              <a:buChar char="○"/>
              <a:defRPr/>
            </a:lvl8pPr>
            <a:lvl9pPr indent="-317500" lvl="8" marL="4114800" algn="l">
              <a:spcBef>
                <a:spcPts val="1200"/>
              </a:spcBef>
              <a:spcAft>
                <a:spcPts val="120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on left, text on right">
  <p:cSld name="TITLE_AND_TWO_COLUMNS_1">
    <p:spTree>
      <p:nvGrpSpPr>
        <p:cNvPr id="53" name="Shape 53"/>
        <p:cNvGrpSpPr/>
        <p:nvPr/>
      </p:nvGrpSpPr>
      <p:grpSpPr>
        <a:xfrm>
          <a:off x="0" y="0"/>
          <a:ext cx="0" cy="0"/>
          <a:chOff x="0" y="0"/>
          <a:chExt cx="0" cy="0"/>
        </a:xfrm>
      </p:grpSpPr>
      <p:sp>
        <p:nvSpPr>
          <p:cNvPr id="54" name="Google Shape;54;p1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15"/>
          <p:cNvSpPr txBox="1"/>
          <p:nvPr>
            <p:ph idx="1" type="body"/>
          </p:nvPr>
        </p:nvSpPr>
        <p:spPr>
          <a:xfrm>
            <a:off x="457200" y="1291829"/>
            <a:ext cx="4040100" cy="480000"/>
          </a:xfrm>
          <a:prstGeom prst="rect">
            <a:avLst/>
          </a:prstGeom>
          <a:noFill/>
          <a:ln>
            <a:noFill/>
          </a:ln>
        </p:spPr>
        <p:txBody>
          <a:bodyPr anchorCtr="0" anchor="b" bIns="45700" lIns="91425" spcFirstLastPara="1" rIns="91425" wrap="square" tIns="45700">
            <a:normAutofit/>
          </a:bodyPr>
          <a:lstStyle>
            <a:lvl1pPr indent="-228600" lvl="0" marL="457200" algn="ctr">
              <a:spcBef>
                <a:spcPts val="480"/>
              </a:spcBef>
              <a:spcAft>
                <a:spcPts val="0"/>
              </a:spcAft>
              <a:buSzPts val="2400"/>
              <a:buNone/>
              <a:defRPr b="0" sz="2400">
                <a:solidFill>
                  <a:schemeClr val="dk2"/>
                </a:solidFill>
              </a:defRPr>
            </a:lvl1pPr>
            <a:lvl2pPr indent="-228600" lvl="1" marL="914400" algn="l">
              <a:spcBef>
                <a:spcPts val="1200"/>
              </a:spcBef>
              <a:spcAft>
                <a:spcPts val="0"/>
              </a:spcAft>
              <a:buSzPts val="2000"/>
              <a:buNone/>
              <a:defRPr b="1" sz="2000"/>
            </a:lvl2pPr>
            <a:lvl3pPr indent="-228600" lvl="2" marL="1371600" algn="l">
              <a:spcBef>
                <a:spcPts val="1200"/>
              </a:spcBef>
              <a:spcAft>
                <a:spcPts val="0"/>
              </a:spcAft>
              <a:buSzPts val="1800"/>
              <a:buNone/>
              <a:defRPr b="1" sz="1800"/>
            </a:lvl3pPr>
            <a:lvl4pPr indent="-228600" lvl="3" marL="1828800" algn="l">
              <a:spcBef>
                <a:spcPts val="1200"/>
              </a:spcBef>
              <a:spcAft>
                <a:spcPts val="0"/>
              </a:spcAft>
              <a:buSzPts val="1600"/>
              <a:buNone/>
              <a:defRPr b="1" sz="1600"/>
            </a:lvl4pPr>
            <a:lvl5pPr indent="-228600" lvl="4" marL="2286000" algn="l">
              <a:spcBef>
                <a:spcPts val="1200"/>
              </a:spcBef>
              <a:spcAft>
                <a:spcPts val="0"/>
              </a:spcAft>
              <a:buSzPts val="1600"/>
              <a:buNone/>
              <a:defRPr b="1" sz="1600"/>
            </a:lvl5pPr>
            <a:lvl6pPr indent="-228600" lvl="5" marL="2743200" algn="l">
              <a:spcBef>
                <a:spcPts val="1200"/>
              </a:spcBef>
              <a:spcAft>
                <a:spcPts val="0"/>
              </a:spcAft>
              <a:buSzPts val="1600"/>
              <a:buNone/>
              <a:defRPr b="1" sz="1600"/>
            </a:lvl6pPr>
            <a:lvl7pPr indent="-228600" lvl="6" marL="3200400" algn="l">
              <a:spcBef>
                <a:spcPts val="1200"/>
              </a:spcBef>
              <a:spcAft>
                <a:spcPts val="0"/>
              </a:spcAft>
              <a:buSzPts val="1600"/>
              <a:buNone/>
              <a:defRPr b="1" sz="1600"/>
            </a:lvl7pPr>
            <a:lvl8pPr indent="-228600" lvl="7" marL="3657600" algn="l">
              <a:spcBef>
                <a:spcPts val="1200"/>
              </a:spcBef>
              <a:spcAft>
                <a:spcPts val="0"/>
              </a:spcAft>
              <a:buSzPts val="1600"/>
              <a:buNone/>
              <a:defRPr b="1" sz="1600"/>
            </a:lvl8pPr>
            <a:lvl9pPr indent="-228600" lvl="8" marL="4114800" algn="l">
              <a:spcBef>
                <a:spcPts val="1200"/>
              </a:spcBef>
              <a:spcAft>
                <a:spcPts val="1200"/>
              </a:spcAft>
              <a:buSzPts val="1600"/>
              <a:buNone/>
              <a:defRPr b="1" sz="1600"/>
            </a:lvl9pPr>
          </a:lstStyle>
          <a:p/>
        </p:txBody>
      </p:sp>
      <p:sp>
        <p:nvSpPr>
          <p:cNvPr id="59" name="Google Shape;59;p15"/>
          <p:cNvSpPr txBox="1"/>
          <p:nvPr>
            <p:ph idx="2" type="body"/>
          </p:nvPr>
        </p:nvSpPr>
        <p:spPr>
          <a:xfrm>
            <a:off x="457200" y="1828799"/>
            <a:ext cx="4040100" cy="27660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SzPts val="2400"/>
              <a:buChar char="●"/>
              <a:defRPr sz="2400"/>
            </a:lvl1pPr>
            <a:lvl2pPr indent="-355600" lvl="1" marL="914400" algn="l">
              <a:spcBef>
                <a:spcPts val="1200"/>
              </a:spcBef>
              <a:spcAft>
                <a:spcPts val="0"/>
              </a:spcAft>
              <a:buSzPts val="2000"/>
              <a:buChar char="○"/>
              <a:defRPr sz="2000"/>
            </a:lvl2pPr>
            <a:lvl3pPr indent="-342900" lvl="2" marL="1371600" algn="l">
              <a:spcBef>
                <a:spcPts val="1200"/>
              </a:spcBef>
              <a:spcAft>
                <a:spcPts val="0"/>
              </a:spcAft>
              <a:buSzPts val="1800"/>
              <a:buChar char="■"/>
              <a:defRPr sz="1800"/>
            </a:lvl3pPr>
            <a:lvl4pPr indent="-330200" lvl="3" marL="1828800" algn="l">
              <a:spcBef>
                <a:spcPts val="1200"/>
              </a:spcBef>
              <a:spcAft>
                <a:spcPts val="0"/>
              </a:spcAft>
              <a:buSzPts val="1600"/>
              <a:buChar char="●"/>
              <a:defRPr sz="1600"/>
            </a:lvl4pPr>
            <a:lvl5pPr indent="-330200" lvl="4" marL="2286000" algn="l">
              <a:spcBef>
                <a:spcPts val="1200"/>
              </a:spcBef>
              <a:spcAft>
                <a:spcPts val="0"/>
              </a:spcAft>
              <a:buSzPts val="1600"/>
              <a:buChar char="○"/>
              <a:defRPr sz="1600"/>
            </a:lvl5pPr>
            <a:lvl6pPr indent="-330200" lvl="5" marL="2743200" algn="l">
              <a:spcBef>
                <a:spcPts val="1200"/>
              </a:spcBef>
              <a:spcAft>
                <a:spcPts val="0"/>
              </a:spcAft>
              <a:buSzPts val="1600"/>
              <a:buChar char="■"/>
              <a:defRPr sz="1600"/>
            </a:lvl6pPr>
            <a:lvl7pPr indent="-330200" lvl="6" marL="3200400" algn="l">
              <a:spcBef>
                <a:spcPts val="1200"/>
              </a:spcBef>
              <a:spcAft>
                <a:spcPts val="0"/>
              </a:spcAft>
              <a:buSzPts val="1600"/>
              <a:buChar char="●"/>
              <a:defRPr sz="1600"/>
            </a:lvl7pPr>
            <a:lvl8pPr indent="-330200" lvl="7" marL="3657600" algn="l">
              <a:spcBef>
                <a:spcPts val="1200"/>
              </a:spcBef>
              <a:spcAft>
                <a:spcPts val="0"/>
              </a:spcAft>
              <a:buSzPts val="1600"/>
              <a:buChar char="○"/>
              <a:defRPr sz="1600"/>
            </a:lvl8pPr>
            <a:lvl9pPr indent="-330200" lvl="8" marL="4114800" algn="l">
              <a:spcBef>
                <a:spcPts val="1200"/>
              </a:spcBef>
              <a:spcAft>
                <a:spcPts val="1200"/>
              </a:spcAft>
              <a:buSzPts val="1600"/>
              <a:buChar char="■"/>
              <a:defRPr sz="1600"/>
            </a:lvl9pPr>
          </a:lstStyle>
          <a:p/>
        </p:txBody>
      </p:sp>
      <p:sp>
        <p:nvSpPr>
          <p:cNvPr id="60" name="Google Shape;60;p15"/>
          <p:cNvSpPr txBox="1"/>
          <p:nvPr>
            <p:ph idx="3" type="body"/>
          </p:nvPr>
        </p:nvSpPr>
        <p:spPr>
          <a:xfrm>
            <a:off x="4645025" y="1291829"/>
            <a:ext cx="4041900" cy="480000"/>
          </a:xfrm>
          <a:prstGeom prst="rect">
            <a:avLst/>
          </a:prstGeom>
          <a:noFill/>
          <a:ln>
            <a:noFill/>
          </a:ln>
        </p:spPr>
        <p:txBody>
          <a:bodyPr anchorCtr="0" anchor="b" bIns="45700" lIns="91425" spcFirstLastPara="1" rIns="91425" wrap="square" tIns="45700">
            <a:normAutofit/>
          </a:bodyPr>
          <a:lstStyle>
            <a:lvl1pPr indent="-228600" lvl="0" marL="457200" algn="ctr">
              <a:spcBef>
                <a:spcPts val="480"/>
              </a:spcBef>
              <a:spcAft>
                <a:spcPts val="0"/>
              </a:spcAft>
              <a:buSzPts val="2400"/>
              <a:buNone/>
              <a:defRPr b="0" sz="2400">
                <a:solidFill>
                  <a:schemeClr val="dk2"/>
                </a:solidFill>
              </a:defRPr>
            </a:lvl1pPr>
            <a:lvl2pPr indent="-228600" lvl="1" marL="914400" algn="l">
              <a:spcBef>
                <a:spcPts val="1200"/>
              </a:spcBef>
              <a:spcAft>
                <a:spcPts val="0"/>
              </a:spcAft>
              <a:buSzPts val="2000"/>
              <a:buNone/>
              <a:defRPr b="1" sz="2000"/>
            </a:lvl2pPr>
            <a:lvl3pPr indent="-228600" lvl="2" marL="1371600" algn="l">
              <a:spcBef>
                <a:spcPts val="1200"/>
              </a:spcBef>
              <a:spcAft>
                <a:spcPts val="0"/>
              </a:spcAft>
              <a:buSzPts val="1800"/>
              <a:buNone/>
              <a:defRPr b="1" sz="1800"/>
            </a:lvl3pPr>
            <a:lvl4pPr indent="-228600" lvl="3" marL="1828800" algn="l">
              <a:spcBef>
                <a:spcPts val="1200"/>
              </a:spcBef>
              <a:spcAft>
                <a:spcPts val="0"/>
              </a:spcAft>
              <a:buSzPts val="1600"/>
              <a:buNone/>
              <a:defRPr b="1" sz="1600"/>
            </a:lvl4pPr>
            <a:lvl5pPr indent="-228600" lvl="4" marL="2286000" algn="l">
              <a:spcBef>
                <a:spcPts val="1200"/>
              </a:spcBef>
              <a:spcAft>
                <a:spcPts val="0"/>
              </a:spcAft>
              <a:buSzPts val="1600"/>
              <a:buNone/>
              <a:defRPr b="1" sz="1600"/>
            </a:lvl5pPr>
            <a:lvl6pPr indent="-228600" lvl="5" marL="2743200" algn="l">
              <a:spcBef>
                <a:spcPts val="1200"/>
              </a:spcBef>
              <a:spcAft>
                <a:spcPts val="0"/>
              </a:spcAft>
              <a:buSzPts val="1600"/>
              <a:buNone/>
              <a:defRPr b="1" sz="1600"/>
            </a:lvl6pPr>
            <a:lvl7pPr indent="-228600" lvl="6" marL="3200400" algn="l">
              <a:spcBef>
                <a:spcPts val="1200"/>
              </a:spcBef>
              <a:spcAft>
                <a:spcPts val="0"/>
              </a:spcAft>
              <a:buSzPts val="1600"/>
              <a:buNone/>
              <a:defRPr b="1" sz="1600"/>
            </a:lvl7pPr>
            <a:lvl8pPr indent="-228600" lvl="7" marL="3657600" algn="l">
              <a:spcBef>
                <a:spcPts val="1200"/>
              </a:spcBef>
              <a:spcAft>
                <a:spcPts val="0"/>
              </a:spcAft>
              <a:buSzPts val="1600"/>
              <a:buNone/>
              <a:defRPr b="1" sz="1600"/>
            </a:lvl8pPr>
            <a:lvl9pPr indent="-228600" lvl="8" marL="4114800" algn="l">
              <a:spcBef>
                <a:spcPts val="1200"/>
              </a:spcBef>
              <a:spcAft>
                <a:spcPts val="1200"/>
              </a:spcAft>
              <a:buSzPts val="1600"/>
              <a:buNone/>
              <a:defRPr b="1" sz="1600"/>
            </a:lvl9pPr>
          </a:lstStyle>
          <a:p/>
        </p:txBody>
      </p:sp>
      <p:sp>
        <p:nvSpPr>
          <p:cNvPr id="61" name="Google Shape;61;p15"/>
          <p:cNvSpPr txBox="1"/>
          <p:nvPr>
            <p:ph idx="4" type="body"/>
          </p:nvPr>
        </p:nvSpPr>
        <p:spPr>
          <a:xfrm>
            <a:off x="4645025" y="1828799"/>
            <a:ext cx="4041900" cy="27660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SzPts val="2400"/>
              <a:buChar char="●"/>
              <a:defRPr sz="2400"/>
            </a:lvl1pPr>
            <a:lvl2pPr indent="-355600" lvl="1" marL="914400" algn="l">
              <a:spcBef>
                <a:spcPts val="1200"/>
              </a:spcBef>
              <a:spcAft>
                <a:spcPts val="0"/>
              </a:spcAft>
              <a:buSzPts val="2000"/>
              <a:buChar char="○"/>
              <a:defRPr sz="2000"/>
            </a:lvl2pPr>
            <a:lvl3pPr indent="-342900" lvl="2" marL="1371600" algn="l">
              <a:spcBef>
                <a:spcPts val="1200"/>
              </a:spcBef>
              <a:spcAft>
                <a:spcPts val="0"/>
              </a:spcAft>
              <a:buSzPts val="1800"/>
              <a:buChar char="■"/>
              <a:defRPr sz="1800"/>
            </a:lvl3pPr>
            <a:lvl4pPr indent="-330200" lvl="3" marL="1828800" algn="l">
              <a:spcBef>
                <a:spcPts val="1200"/>
              </a:spcBef>
              <a:spcAft>
                <a:spcPts val="0"/>
              </a:spcAft>
              <a:buSzPts val="1600"/>
              <a:buChar char="●"/>
              <a:defRPr sz="1600"/>
            </a:lvl4pPr>
            <a:lvl5pPr indent="-330200" lvl="4" marL="2286000" algn="l">
              <a:spcBef>
                <a:spcPts val="1200"/>
              </a:spcBef>
              <a:spcAft>
                <a:spcPts val="0"/>
              </a:spcAft>
              <a:buSzPts val="1600"/>
              <a:buChar char="○"/>
              <a:defRPr sz="1600"/>
            </a:lvl5pPr>
            <a:lvl6pPr indent="-330200" lvl="5" marL="2743200" algn="l">
              <a:spcBef>
                <a:spcPts val="1200"/>
              </a:spcBef>
              <a:spcAft>
                <a:spcPts val="0"/>
              </a:spcAft>
              <a:buSzPts val="1600"/>
              <a:buChar char="■"/>
              <a:defRPr sz="1600"/>
            </a:lvl6pPr>
            <a:lvl7pPr indent="-330200" lvl="6" marL="3200400" algn="l">
              <a:spcBef>
                <a:spcPts val="1200"/>
              </a:spcBef>
              <a:spcAft>
                <a:spcPts val="0"/>
              </a:spcAft>
              <a:buSzPts val="1600"/>
              <a:buChar char="●"/>
              <a:defRPr sz="1600"/>
            </a:lvl7pPr>
            <a:lvl8pPr indent="-330200" lvl="7" marL="3657600" algn="l">
              <a:spcBef>
                <a:spcPts val="1200"/>
              </a:spcBef>
              <a:spcAft>
                <a:spcPts val="0"/>
              </a:spcAft>
              <a:buSzPts val="1600"/>
              <a:buChar char="○"/>
              <a:defRPr sz="1600"/>
            </a:lvl8pPr>
            <a:lvl9pPr indent="-330200" lvl="8" marL="4114800" algn="l">
              <a:spcBef>
                <a:spcPts val="1200"/>
              </a:spcBef>
              <a:spcAft>
                <a:spcPts val="1200"/>
              </a:spcAft>
              <a:buSzPts val="1600"/>
              <a:buChar char="■"/>
              <a:defRPr sz="1600"/>
            </a:lvl9pPr>
          </a:lstStyle>
          <a:p/>
        </p:txBody>
      </p:sp>
      <p:sp>
        <p:nvSpPr>
          <p:cNvPr id="62" name="Google Shape;62;p15"/>
          <p:cNvSpPr txBox="1"/>
          <p:nvPr>
            <p:ph idx="10" type="dt"/>
          </p:nvPr>
        </p:nvSpPr>
        <p:spPr>
          <a:xfrm>
            <a:off x="370888" y="4767263"/>
            <a:ext cx="2133600" cy="205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5"/>
          <p:cNvSpPr txBox="1"/>
          <p:nvPr>
            <p:ph idx="11" type="ftr"/>
          </p:nvPr>
        </p:nvSpPr>
        <p:spPr>
          <a:xfrm>
            <a:off x="3048000" y="4767263"/>
            <a:ext cx="3352800" cy="205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5"/>
          <p:cNvSpPr txBox="1"/>
          <p:nvPr>
            <p:ph idx="12" type="sldNum"/>
          </p:nvPr>
        </p:nvSpPr>
        <p:spPr>
          <a:xfrm>
            <a:off x="8234680" y="4766310"/>
            <a:ext cx="582900" cy="205800"/>
          </a:xfrm>
          <a:prstGeom prst="rect">
            <a:avLst/>
          </a:prstGeom>
          <a:noFill/>
          <a:ln>
            <a:noFill/>
          </a:ln>
        </p:spPr>
        <p:txBody>
          <a:bodyPr anchorCtr="0" anchor="ctr" bIns="45700" lIns="91425" spcFirstLastPara="1" rIns="91425" wrap="square" tIns="45700">
            <a:normAutofit fontScale="92500" lnSpcReduction="20000"/>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65" name="Google Shape;65;p15"/>
          <p:cNvSpPr txBox="1"/>
          <p:nvPr>
            <p:ph type="title"/>
          </p:nvPr>
        </p:nvSpPr>
        <p:spPr>
          <a:xfrm>
            <a:off x="381000" y="266885"/>
            <a:ext cx="8381400" cy="790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2" name="Google Shape;72;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7" name="Shape 77"/>
        <p:cNvGrpSpPr/>
        <p:nvPr/>
      </p:nvGrpSpPr>
      <p:grpSpPr>
        <a:xfrm>
          <a:off x="0" y="0"/>
          <a:ext cx="0" cy="0"/>
          <a:chOff x="0" y="0"/>
          <a:chExt cx="0" cy="0"/>
        </a:xfrm>
      </p:grpSpPr>
      <p:sp>
        <p:nvSpPr>
          <p:cNvPr id="78" name="Google Shape;78;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 name="Google Shape;7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1" name="Shape 81"/>
        <p:cNvGrpSpPr/>
        <p:nvPr/>
      </p:nvGrpSpPr>
      <p:grpSpPr>
        <a:xfrm>
          <a:off x="0" y="0"/>
          <a:ext cx="0" cy="0"/>
          <a:chOff x="0" y="0"/>
          <a:chExt cx="0" cy="0"/>
        </a:xfrm>
      </p:grpSpPr>
      <p:sp>
        <p:nvSpPr>
          <p:cNvPr id="82" name="Google Shape;82;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 name="Google Shape;83;p2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2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8" name="Google Shape;8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9" name="Shape 89"/>
        <p:cNvGrpSpPr/>
        <p:nvPr/>
      </p:nvGrpSpPr>
      <p:grpSpPr>
        <a:xfrm>
          <a:off x="0" y="0"/>
          <a:ext cx="0" cy="0"/>
          <a:chOff x="0" y="0"/>
          <a:chExt cx="0" cy="0"/>
        </a:xfrm>
      </p:grpSpPr>
      <p:sp>
        <p:nvSpPr>
          <p:cNvPr id="90" name="Google Shape;90;p2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1" name="Google Shape;91;p2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 name="Shape 93"/>
        <p:cNvGrpSpPr/>
        <p:nvPr/>
      </p:nvGrpSpPr>
      <p:grpSpPr>
        <a:xfrm>
          <a:off x="0" y="0"/>
          <a:ext cx="0" cy="0"/>
          <a:chOff x="0" y="0"/>
          <a:chExt cx="0" cy="0"/>
        </a:xfrm>
      </p:grpSpPr>
      <p:sp>
        <p:nvSpPr>
          <p:cNvPr id="94" name="Google Shape;94;p2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5" name="Google Shape;9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0" name="Google Shape;100;p2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1" name="Google Shape;10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04" name="Google Shape;10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 name="Google Shape;119;p2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400"/>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400"/>
              </a:spcBef>
              <a:spcAft>
                <a:spcPts val="0"/>
              </a:spcAft>
              <a:buClr>
                <a:schemeClr val="dk1"/>
              </a:buClr>
              <a:buSzPts val="1500"/>
              <a:buChar char="•"/>
              <a:defRPr>
                <a:latin typeface="Arial"/>
                <a:ea typeface="Arial"/>
                <a:cs typeface="Arial"/>
                <a:sym typeface="Arial"/>
              </a:defRPr>
            </a:lvl3pPr>
            <a:lvl4pPr indent="-317500" lvl="3" marL="1828800" algn="l">
              <a:lnSpc>
                <a:spcPct val="90000"/>
              </a:lnSpc>
              <a:spcBef>
                <a:spcPts val="400"/>
              </a:spcBef>
              <a:spcAft>
                <a:spcPts val="0"/>
              </a:spcAft>
              <a:buClr>
                <a:schemeClr val="dk1"/>
              </a:buClr>
              <a:buSzPts val="1400"/>
              <a:buChar char="•"/>
              <a:defRPr>
                <a:latin typeface="Arial"/>
                <a:ea typeface="Arial"/>
                <a:cs typeface="Arial"/>
                <a:sym typeface="Arial"/>
              </a:defRPr>
            </a:lvl4pPr>
            <a:lvl5pPr indent="-317500" lvl="4" marL="2286000" algn="l">
              <a:lnSpc>
                <a:spcPct val="90000"/>
              </a:lnSpc>
              <a:spcBef>
                <a:spcPts val="400"/>
              </a:spcBef>
              <a:spcAft>
                <a:spcPts val="0"/>
              </a:spcAft>
              <a:buClr>
                <a:schemeClr val="dk1"/>
              </a:buClr>
              <a:buSzPts val="1400"/>
              <a:buChar char="•"/>
              <a:defRPr>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x">
  <p:cSld name="TITLE_AND_BODY">
    <p:spTree>
      <p:nvGrpSpPr>
        <p:cNvPr id="127" name="Shape 127"/>
        <p:cNvGrpSpPr/>
        <p:nvPr/>
      </p:nvGrpSpPr>
      <p:grpSpPr>
        <a:xfrm>
          <a:off x="0" y="0"/>
          <a:ext cx="0" cy="0"/>
          <a:chOff x="0" y="0"/>
          <a:chExt cx="0" cy="0"/>
        </a:xfrm>
      </p:grpSpPr>
      <p:sp>
        <p:nvSpPr>
          <p:cNvPr id="128" name="Google Shape;128;p31"/>
          <p:cNvSpPr txBox="1"/>
          <p:nvPr>
            <p:ph type="title"/>
          </p:nvPr>
        </p:nvSpPr>
        <p:spPr>
          <a:xfrm>
            <a:off x="457200" y="205200"/>
            <a:ext cx="8229300" cy="8586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31"/>
          <p:cNvSpPr txBox="1"/>
          <p:nvPr>
            <p:ph idx="1" type="subTitle"/>
          </p:nvPr>
        </p:nvSpPr>
        <p:spPr>
          <a:xfrm>
            <a:off x="457200" y="1203390"/>
            <a:ext cx="8229300" cy="2983200"/>
          </a:xfrm>
          <a:prstGeom prst="rect">
            <a:avLst/>
          </a:prstGeom>
          <a:noFill/>
          <a:ln>
            <a:noFill/>
          </a:ln>
        </p:spPr>
        <p:txBody>
          <a:bodyPr anchorCtr="0" anchor="ctr" bIns="0" lIns="0" spcFirstLastPara="1" rIns="0" wrap="square" tIns="0">
            <a:normAutofit/>
          </a:bodyPr>
          <a:lstStyle>
            <a:lvl1pPr lvl="0" algn="l">
              <a:lnSpc>
                <a:spcPct val="90000"/>
              </a:lnSpc>
              <a:spcBef>
                <a:spcPts val="800"/>
              </a:spcBef>
              <a:spcAft>
                <a:spcPts val="0"/>
              </a:spcAft>
              <a:buClr>
                <a:schemeClr val="dk1"/>
              </a:buClr>
              <a:buSzPts val="1400"/>
              <a:buChar char="•"/>
              <a:defRPr/>
            </a:lvl1pPr>
            <a:lvl2pPr lvl="1" algn="l">
              <a:lnSpc>
                <a:spcPct val="90000"/>
              </a:lnSpc>
              <a:spcBef>
                <a:spcPts val="400"/>
              </a:spcBef>
              <a:spcAft>
                <a:spcPts val="0"/>
              </a:spcAft>
              <a:buClr>
                <a:schemeClr val="dk1"/>
              </a:buClr>
              <a:buSzPts val="1400"/>
              <a:buChar char="•"/>
              <a:defRPr/>
            </a:lvl2pPr>
            <a:lvl3pPr lvl="2" algn="l">
              <a:lnSpc>
                <a:spcPct val="90000"/>
              </a:lnSpc>
              <a:spcBef>
                <a:spcPts val="400"/>
              </a:spcBef>
              <a:spcAft>
                <a:spcPts val="0"/>
              </a:spcAft>
              <a:buClr>
                <a:schemeClr val="dk1"/>
              </a:buClr>
              <a:buSzPts val="1400"/>
              <a:buChar char="•"/>
              <a:defRPr/>
            </a:lvl3pPr>
            <a:lvl4pPr lvl="3" algn="l">
              <a:lnSpc>
                <a:spcPct val="90000"/>
              </a:lnSpc>
              <a:spcBef>
                <a:spcPts val="400"/>
              </a:spcBef>
              <a:spcAft>
                <a:spcPts val="0"/>
              </a:spcAft>
              <a:buClr>
                <a:schemeClr val="dk1"/>
              </a:buClr>
              <a:buSzPts val="1400"/>
              <a:buChar char="•"/>
              <a:defRPr/>
            </a:lvl4pPr>
            <a:lvl5pPr lvl="4" algn="l">
              <a:lnSpc>
                <a:spcPct val="90000"/>
              </a:lnSpc>
              <a:spcBef>
                <a:spcPts val="400"/>
              </a:spcBef>
              <a:spcAft>
                <a:spcPts val="0"/>
              </a:spcAft>
              <a:buClr>
                <a:schemeClr val="dk1"/>
              </a:buClr>
              <a:buSzPts val="1400"/>
              <a:buChar char="•"/>
              <a:defRPr/>
            </a:lvl5pPr>
            <a:lvl6pPr lvl="5" algn="l">
              <a:lnSpc>
                <a:spcPct val="90000"/>
              </a:lnSpc>
              <a:spcBef>
                <a:spcPts val="400"/>
              </a:spcBef>
              <a:spcAft>
                <a:spcPts val="0"/>
              </a:spcAft>
              <a:buClr>
                <a:schemeClr val="dk1"/>
              </a:buClr>
              <a:buSzPts val="1400"/>
              <a:buChar char="•"/>
              <a:defRPr/>
            </a:lvl6pPr>
            <a:lvl7pPr lvl="6" algn="l">
              <a:lnSpc>
                <a:spcPct val="90000"/>
              </a:lnSpc>
              <a:spcBef>
                <a:spcPts val="400"/>
              </a:spcBef>
              <a:spcAft>
                <a:spcPts val="0"/>
              </a:spcAft>
              <a:buClr>
                <a:schemeClr val="dk1"/>
              </a:buClr>
              <a:buSzPts val="1400"/>
              <a:buChar char="•"/>
              <a:defRPr/>
            </a:lvl7pPr>
            <a:lvl8pPr lvl="7" algn="l">
              <a:lnSpc>
                <a:spcPct val="90000"/>
              </a:lnSpc>
              <a:spcBef>
                <a:spcPts val="400"/>
              </a:spcBef>
              <a:spcAft>
                <a:spcPts val="0"/>
              </a:spcAft>
              <a:buClr>
                <a:schemeClr val="dk1"/>
              </a:buClr>
              <a:buSzPts val="1400"/>
              <a:buChar char="•"/>
              <a:defRPr/>
            </a:lvl8pPr>
            <a:lvl9pPr lvl="8"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135" name="Shape 135"/>
        <p:cNvGrpSpPr/>
        <p:nvPr/>
      </p:nvGrpSpPr>
      <p:grpSpPr>
        <a:xfrm>
          <a:off x="0" y="0"/>
          <a:ext cx="0" cy="0"/>
          <a:chOff x="0" y="0"/>
          <a:chExt cx="0" cy="0"/>
        </a:xfrm>
      </p:grpSpPr>
      <p:sp>
        <p:nvSpPr>
          <p:cNvPr id="136" name="Google Shape;136;p33"/>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7" name="Google Shape;137;p33"/>
          <p:cNvSpPr txBox="1"/>
          <p:nvPr>
            <p:ph idx="10" type="dt"/>
          </p:nvPr>
        </p:nvSpPr>
        <p:spPr>
          <a:xfrm>
            <a:off x="457200" y="4683919"/>
            <a:ext cx="2133600" cy="3573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33"/>
          <p:cNvSpPr txBox="1"/>
          <p:nvPr>
            <p:ph idx="11" type="ftr"/>
          </p:nvPr>
        </p:nvSpPr>
        <p:spPr>
          <a:xfrm>
            <a:off x="3124200" y="4683919"/>
            <a:ext cx="2895600" cy="3573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33"/>
          <p:cNvSpPr txBox="1"/>
          <p:nvPr>
            <p:ph idx="12" type="sldNum"/>
          </p:nvPr>
        </p:nvSpPr>
        <p:spPr>
          <a:xfrm>
            <a:off x="6553200" y="4683919"/>
            <a:ext cx="2133600" cy="3573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sz="900">
                <a:solidFill>
                  <a:srgbClr val="757575"/>
                </a:solidFill>
                <a:latin typeface="Arial"/>
                <a:ea typeface="Arial"/>
                <a:cs typeface="Arial"/>
                <a:sym typeface="Arial"/>
              </a:defRPr>
            </a:lvl1pPr>
            <a:lvl2pPr indent="0" lvl="1" marL="0" marR="0" algn="r">
              <a:spcBef>
                <a:spcPts val="0"/>
              </a:spcBef>
              <a:buNone/>
              <a:defRPr sz="900">
                <a:solidFill>
                  <a:srgbClr val="757575"/>
                </a:solidFill>
                <a:latin typeface="Arial"/>
                <a:ea typeface="Arial"/>
                <a:cs typeface="Arial"/>
                <a:sym typeface="Arial"/>
              </a:defRPr>
            </a:lvl2pPr>
            <a:lvl3pPr indent="0" lvl="2" marL="0" marR="0" algn="r">
              <a:spcBef>
                <a:spcPts val="0"/>
              </a:spcBef>
              <a:buNone/>
              <a:defRPr sz="900">
                <a:solidFill>
                  <a:srgbClr val="757575"/>
                </a:solidFill>
                <a:latin typeface="Arial"/>
                <a:ea typeface="Arial"/>
                <a:cs typeface="Arial"/>
                <a:sym typeface="Arial"/>
              </a:defRPr>
            </a:lvl3pPr>
            <a:lvl4pPr indent="0" lvl="3" marL="0" marR="0" algn="r">
              <a:spcBef>
                <a:spcPts val="0"/>
              </a:spcBef>
              <a:buNone/>
              <a:defRPr sz="900">
                <a:solidFill>
                  <a:srgbClr val="757575"/>
                </a:solidFill>
                <a:latin typeface="Arial"/>
                <a:ea typeface="Arial"/>
                <a:cs typeface="Arial"/>
                <a:sym typeface="Arial"/>
              </a:defRPr>
            </a:lvl4pPr>
            <a:lvl5pPr indent="0" lvl="4" marL="0" marR="0" algn="r">
              <a:spcBef>
                <a:spcPts val="0"/>
              </a:spcBef>
              <a:buNone/>
              <a:defRPr sz="900">
                <a:solidFill>
                  <a:srgbClr val="757575"/>
                </a:solidFill>
                <a:latin typeface="Arial"/>
                <a:ea typeface="Arial"/>
                <a:cs typeface="Arial"/>
                <a:sym typeface="Arial"/>
              </a:defRPr>
            </a:lvl5pPr>
            <a:lvl6pPr indent="0" lvl="5" marL="0" marR="0" algn="r">
              <a:spcBef>
                <a:spcPts val="0"/>
              </a:spcBef>
              <a:buNone/>
              <a:defRPr sz="900">
                <a:solidFill>
                  <a:srgbClr val="757575"/>
                </a:solidFill>
                <a:latin typeface="Arial"/>
                <a:ea typeface="Arial"/>
                <a:cs typeface="Arial"/>
                <a:sym typeface="Arial"/>
              </a:defRPr>
            </a:lvl6pPr>
            <a:lvl7pPr indent="0" lvl="6" marL="0" marR="0" algn="r">
              <a:spcBef>
                <a:spcPts val="0"/>
              </a:spcBef>
              <a:buNone/>
              <a:defRPr sz="900">
                <a:solidFill>
                  <a:srgbClr val="757575"/>
                </a:solidFill>
                <a:latin typeface="Arial"/>
                <a:ea typeface="Arial"/>
                <a:cs typeface="Arial"/>
                <a:sym typeface="Arial"/>
              </a:defRPr>
            </a:lvl7pPr>
            <a:lvl8pPr indent="0" lvl="7" marL="0" marR="0" algn="r">
              <a:spcBef>
                <a:spcPts val="0"/>
              </a:spcBef>
              <a:buNone/>
              <a:defRPr sz="900">
                <a:solidFill>
                  <a:srgbClr val="757575"/>
                </a:solidFill>
                <a:latin typeface="Arial"/>
                <a:ea typeface="Arial"/>
                <a:cs typeface="Arial"/>
                <a:sym typeface="Arial"/>
              </a:defRPr>
            </a:lvl8pPr>
            <a:lvl9pPr indent="0" lvl="8" marL="0" marR="0" algn="r">
              <a:spcBef>
                <a:spcPts val="0"/>
              </a:spcBef>
              <a:buNone/>
              <a:defRPr sz="900">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0" name="Shape 140"/>
        <p:cNvGrpSpPr/>
        <p:nvPr/>
      </p:nvGrpSpPr>
      <p:grpSpPr>
        <a:xfrm>
          <a:off x="0" y="0"/>
          <a:ext cx="0" cy="0"/>
          <a:chOff x="0" y="0"/>
          <a:chExt cx="0" cy="0"/>
        </a:xfrm>
      </p:grpSpPr>
      <p:sp>
        <p:nvSpPr>
          <p:cNvPr id="141" name="Google Shape;141;p3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2" name="Google Shape;142;p3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3" name="Google Shape;143;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4" name="Google Shape;144;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5" name="Google Shape;145;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6" name="Shape 146"/>
        <p:cNvGrpSpPr/>
        <p:nvPr/>
      </p:nvGrpSpPr>
      <p:grpSpPr>
        <a:xfrm>
          <a:off x="0" y="0"/>
          <a:ext cx="0" cy="0"/>
          <a:chOff x="0" y="0"/>
          <a:chExt cx="0" cy="0"/>
        </a:xfrm>
      </p:grpSpPr>
      <p:sp>
        <p:nvSpPr>
          <p:cNvPr id="147" name="Google Shape;147;p3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8" name="Google Shape;148;p3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149" name="Google Shape;149;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0" name="Google Shape;150;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2" name="Shape 152"/>
        <p:cNvGrpSpPr/>
        <p:nvPr/>
      </p:nvGrpSpPr>
      <p:grpSpPr>
        <a:xfrm>
          <a:off x="0" y="0"/>
          <a:ext cx="0" cy="0"/>
          <a:chOff x="0" y="0"/>
          <a:chExt cx="0" cy="0"/>
        </a:xfrm>
      </p:grpSpPr>
      <p:sp>
        <p:nvSpPr>
          <p:cNvPr id="153" name="Google Shape;153;p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4" name="Google Shape;154;p3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400"/>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400"/>
              </a:spcBef>
              <a:spcAft>
                <a:spcPts val="0"/>
              </a:spcAft>
              <a:buClr>
                <a:schemeClr val="dk1"/>
              </a:buClr>
              <a:buSzPts val="1500"/>
              <a:buChar char="•"/>
              <a:defRPr>
                <a:latin typeface="Arial"/>
                <a:ea typeface="Arial"/>
                <a:cs typeface="Arial"/>
                <a:sym typeface="Arial"/>
              </a:defRPr>
            </a:lvl3pPr>
            <a:lvl4pPr indent="-317500" lvl="3" marL="1828800" algn="l">
              <a:lnSpc>
                <a:spcPct val="90000"/>
              </a:lnSpc>
              <a:spcBef>
                <a:spcPts val="400"/>
              </a:spcBef>
              <a:spcAft>
                <a:spcPts val="0"/>
              </a:spcAft>
              <a:buClr>
                <a:schemeClr val="dk1"/>
              </a:buClr>
              <a:buSzPts val="1400"/>
              <a:buChar char="•"/>
              <a:defRPr>
                <a:latin typeface="Arial"/>
                <a:ea typeface="Arial"/>
                <a:cs typeface="Arial"/>
                <a:sym typeface="Arial"/>
              </a:defRPr>
            </a:lvl4pPr>
            <a:lvl5pPr indent="-317500" lvl="4" marL="2286000" algn="l">
              <a:lnSpc>
                <a:spcPct val="90000"/>
              </a:lnSpc>
              <a:spcBef>
                <a:spcPts val="400"/>
              </a:spcBef>
              <a:spcAft>
                <a:spcPts val="0"/>
              </a:spcAft>
              <a:buClr>
                <a:schemeClr val="dk1"/>
              </a:buClr>
              <a:buSzPts val="1400"/>
              <a:buChar char="•"/>
              <a:defRPr>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 name="Google Shape;155;p3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400"/>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400"/>
              </a:spcBef>
              <a:spcAft>
                <a:spcPts val="0"/>
              </a:spcAft>
              <a:buClr>
                <a:schemeClr val="dk1"/>
              </a:buClr>
              <a:buSzPts val="1500"/>
              <a:buChar char="•"/>
              <a:defRPr>
                <a:latin typeface="Arial"/>
                <a:ea typeface="Arial"/>
                <a:cs typeface="Arial"/>
                <a:sym typeface="Arial"/>
              </a:defRPr>
            </a:lvl3pPr>
            <a:lvl4pPr indent="-317500" lvl="3" marL="1828800" algn="l">
              <a:lnSpc>
                <a:spcPct val="90000"/>
              </a:lnSpc>
              <a:spcBef>
                <a:spcPts val="400"/>
              </a:spcBef>
              <a:spcAft>
                <a:spcPts val="0"/>
              </a:spcAft>
              <a:buClr>
                <a:schemeClr val="dk1"/>
              </a:buClr>
              <a:buSzPts val="1400"/>
              <a:buChar char="•"/>
              <a:defRPr>
                <a:latin typeface="Arial"/>
                <a:ea typeface="Arial"/>
                <a:cs typeface="Arial"/>
                <a:sym typeface="Arial"/>
              </a:defRPr>
            </a:lvl4pPr>
            <a:lvl5pPr indent="-317500" lvl="4" marL="2286000" algn="l">
              <a:lnSpc>
                <a:spcPct val="90000"/>
              </a:lnSpc>
              <a:spcBef>
                <a:spcPts val="400"/>
              </a:spcBef>
              <a:spcAft>
                <a:spcPts val="0"/>
              </a:spcAft>
              <a:buClr>
                <a:schemeClr val="dk1"/>
              </a:buClr>
              <a:buSzPts val="1400"/>
              <a:buChar char="•"/>
              <a:defRPr>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7" name="Google Shape;157;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9" name="Shape 159"/>
        <p:cNvGrpSpPr/>
        <p:nvPr/>
      </p:nvGrpSpPr>
      <p:grpSpPr>
        <a:xfrm>
          <a:off x="0" y="0"/>
          <a:ext cx="0" cy="0"/>
          <a:chOff x="0" y="0"/>
          <a:chExt cx="0" cy="0"/>
        </a:xfrm>
      </p:grpSpPr>
      <p:sp>
        <p:nvSpPr>
          <p:cNvPr id="160" name="Google Shape;160;p3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1" name="Google Shape;161;p3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2" name="Google Shape;162;p3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3" name="Google Shape;163;p3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4" name="Google Shape;164;p3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5" name="Google Shape;165;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6" name="Google Shape;166;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7" name="Google Shape;167;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8" name="Shape 168"/>
        <p:cNvGrpSpPr/>
        <p:nvPr/>
      </p:nvGrpSpPr>
      <p:grpSpPr>
        <a:xfrm>
          <a:off x="0" y="0"/>
          <a:ext cx="0" cy="0"/>
          <a:chOff x="0" y="0"/>
          <a:chExt cx="0" cy="0"/>
        </a:xfrm>
      </p:grpSpPr>
      <p:sp>
        <p:nvSpPr>
          <p:cNvPr id="169" name="Google Shape;169;p3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0" name="Google Shape;170;p3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71" name="Google Shape;171;p3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72" name="Google Shape;172;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4" name="Google Shape;174;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5" name="Shape 175"/>
        <p:cNvGrpSpPr/>
        <p:nvPr/>
      </p:nvGrpSpPr>
      <p:grpSpPr>
        <a:xfrm>
          <a:off x="0" y="0"/>
          <a:ext cx="0" cy="0"/>
          <a:chOff x="0" y="0"/>
          <a:chExt cx="0" cy="0"/>
        </a:xfrm>
      </p:grpSpPr>
      <p:sp>
        <p:nvSpPr>
          <p:cNvPr id="176" name="Google Shape;176;p3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7" name="Google Shape;177;p39"/>
          <p:cNvSpPr/>
          <p:nvPr>
            <p:ph idx="2" type="pic"/>
          </p:nvPr>
        </p:nvSpPr>
        <p:spPr>
          <a:xfrm>
            <a:off x="3887391" y="740569"/>
            <a:ext cx="4629300" cy="3655200"/>
          </a:xfrm>
          <a:prstGeom prst="rect">
            <a:avLst/>
          </a:prstGeom>
          <a:noFill/>
          <a:ln>
            <a:noFill/>
          </a:ln>
        </p:spPr>
      </p:sp>
      <p:sp>
        <p:nvSpPr>
          <p:cNvPr id="178" name="Google Shape;178;p3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79" name="Google Shape;179;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0" name="Google Shape;180;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1" name="Google Shape;181;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2" name="Shape 182"/>
        <p:cNvGrpSpPr/>
        <p:nvPr/>
      </p:nvGrpSpPr>
      <p:grpSpPr>
        <a:xfrm>
          <a:off x="0" y="0"/>
          <a:ext cx="0" cy="0"/>
          <a:chOff x="0" y="0"/>
          <a:chExt cx="0" cy="0"/>
        </a:xfrm>
      </p:grpSpPr>
      <p:sp>
        <p:nvSpPr>
          <p:cNvPr id="183" name="Google Shape;183;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4" name="Google Shape;184;p4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6" name="Google Shape;186;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7" name="Google Shape;187;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8" name="Shape 188"/>
        <p:cNvGrpSpPr/>
        <p:nvPr/>
      </p:nvGrpSpPr>
      <p:grpSpPr>
        <a:xfrm>
          <a:off x="0" y="0"/>
          <a:ext cx="0" cy="0"/>
          <a:chOff x="0" y="0"/>
          <a:chExt cx="0" cy="0"/>
        </a:xfrm>
      </p:grpSpPr>
      <p:sp>
        <p:nvSpPr>
          <p:cNvPr id="189" name="Google Shape;189;p4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0" name="Google Shape;190;p4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4.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1.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 name="Shape 66"/>
        <p:cNvGrpSpPr/>
        <p:nvPr/>
      </p:nvGrpSpPr>
      <p:grpSpPr>
        <a:xfrm>
          <a:off x="0" y="0"/>
          <a:ext cx="0" cy="0"/>
          <a:chOff x="0" y="0"/>
          <a:chExt cx="0" cy="0"/>
        </a:xfrm>
      </p:grpSpPr>
      <p:sp>
        <p:nvSpPr>
          <p:cNvPr id="67" name="Google Shape;67;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1pPr>
            <a:lvl2pPr lvl="1">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2pPr>
            <a:lvl3pPr lvl="2">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3pPr>
            <a:lvl4pPr lvl="3">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4pPr>
            <a:lvl5pPr lvl="4">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5pPr>
            <a:lvl6pPr lvl="5">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6pPr>
            <a:lvl7pPr lvl="6">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7pPr>
            <a:lvl8pPr lvl="7">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8pPr>
            <a:lvl9pPr lvl="8">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9pPr>
          </a:lstStyle>
          <a:p/>
        </p:txBody>
      </p:sp>
      <p:sp>
        <p:nvSpPr>
          <p:cNvPr id="68" name="Google Shape;68;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indent="-317500" lvl="1" marL="9144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indent="-317500" lvl="2" marL="13716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indent="-317500" lvl="3" marL="18288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indent="-317500" lvl="4" marL="22860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indent="-317500" lvl="5" marL="27432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indent="-317500" lvl="6" marL="32004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indent="-317500" lvl="7" marL="36576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indent="-317500" lvl="8" marL="411480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p:txBody>
      </p:sp>
      <p:sp>
        <p:nvSpPr>
          <p:cNvPr id="69" name="Google Shape;6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3" name="Google Shape;113;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Calibri"/>
              <a:buChar char="•"/>
              <a:defRPr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Calibri"/>
              <a:buChar char="•"/>
              <a:defRPr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Calibri"/>
              <a:buChar char="•"/>
              <a:defRPr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9pPr>
          </a:lstStyle>
          <a:p/>
        </p:txBody>
      </p:sp>
      <p:sp>
        <p:nvSpPr>
          <p:cNvPr id="114" name="Google Shape;114;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15" name="Google Shape;115;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16" name="Google Shape;116;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757575"/>
                </a:solidFill>
                <a:latin typeface="Arial"/>
                <a:ea typeface="Arial"/>
                <a:cs typeface="Arial"/>
                <a:sym typeface="Arial"/>
              </a:defRPr>
            </a:lvl1pPr>
            <a:lvl2pPr indent="0" lvl="1" marL="0" marR="0" algn="r">
              <a:spcBef>
                <a:spcPts val="0"/>
              </a:spcBef>
              <a:buNone/>
              <a:defRPr b="0" i="0" sz="900" u="none" cap="none" strike="noStrike">
                <a:solidFill>
                  <a:srgbClr val="757575"/>
                </a:solidFill>
                <a:latin typeface="Arial"/>
                <a:ea typeface="Arial"/>
                <a:cs typeface="Arial"/>
                <a:sym typeface="Arial"/>
              </a:defRPr>
            </a:lvl2pPr>
            <a:lvl3pPr indent="0" lvl="2" marL="0" marR="0" algn="r">
              <a:spcBef>
                <a:spcPts val="0"/>
              </a:spcBef>
              <a:buNone/>
              <a:defRPr b="0" i="0" sz="900" u="none" cap="none" strike="noStrike">
                <a:solidFill>
                  <a:srgbClr val="757575"/>
                </a:solidFill>
                <a:latin typeface="Arial"/>
                <a:ea typeface="Arial"/>
                <a:cs typeface="Arial"/>
                <a:sym typeface="Arial"/>
              </a:defRPr>
            </a:lvl3pPr>
            <a:lvl4pPr indent="0" lvl="3" marL="0" marR="0" algn="r">
              <a:spcBef>
                <a:spcPts val="0"/>
              </a:spcBef>
              <a:buNone/>
              <a:defRPr b="0" i="0" sz="900" u="none" cap="none" strike="noStrike">
                <a:solidFill>
                  <a:srgbClr val="757575"/>
                </a:solidFill>
                <a:latin typeface="Arial"/>
                <a:ea typeface="Arial"/>
                <a:cs typeface="Arial"/>
                <a:sym typeface="Arial"/>
              </a:defRPr>
            </a:lvl4pPr>
            <a:lvl5pPr indent="0" lvl="4" marL="0" marR="0" algn="r">
              <a:spcBef>
                <a:spcPts val="0"/>
              </a:spcBef>
              <a:buNone/>
              <a:defRPr b="0" i="0" sz="900" u="none" cap="none" strike="noStrike">
                <a:solidFill>
                  <a:srgbClr val="757575"/>
                </a:solidFill>
                <a:latin typeface="Arial"/>
                <a:ea typeface="Arial"/>
                <a:cs typeface="Arial"/>
                <a:sym typeface="Arial"/>
              </a:defRPr>
            </a:lvl5pPr>
            <a:lvl6pPr indent="0" lvl="5" marL="0" marR="0" algn="r">
              <a:spcBef>
                <a:spcPts val="0"/>
              </a:spcBef>
              <a:buNone/>
              <a:defRPr b="0" i="0" sz="900" u="none" cap="none" strike="noStrike">
                <a:solidFill>
                  <a:srgbClr val="757575"/>
                </a:solidFill>
                <a:latin typeface="Arial"/>
                <a:ea typeface="Arial"/>
                <a:cs typeface="Arial"/>
                <a:sym typeface="Arial"/>
              </a:defRPr>
            </a:lvl6pPr>
            <a:lvl7pPr indent="0" lvl="6" marL="0" marR="0" algn="r">
              <a:spcBef>
                <a:spcPts val="0"/>
              </a:spcBef>
              <a:buNone/>
              <a:defRPr b="0" i="0" sz="900" u="none" cap="none" strike="noStrike">
                <a:solidFill>
                  <a:srgbClr val="757575"/>
                </a:solidFill>
                <a:latin typeface="Arial"/>
                <a:ea typeface="Arial"/>
                <a:cs typeface="Arial"/>
                <a:sym typeface="Arial"/>
              </a:defRPr>
            </a:lvl7pPr>
            <a:lvl8pPr indent="0" lvl="7" marL="0" marR="0" algn="r">
              <a:spcBef>
                <a:spcPts val="0"/>
              </a:spcBef>
              <a:buNone/>
              <a:defRPr b="0" i="0" sz="900" u="none" cap="none" strike="noStrike">
                <a:solidFill>
                  <a:srgbClr val="757575"/>
                </a:solidFill>
                <a:latin typeface="Arial"/>
                <a:ea typeface="Arial"/>
                <a:cs typeface="Arial"/>
                <a:sym typeface="Arial"/>
              </a:defRPr>
            </a:lvl8pPr>
            <a:lvl9pPr indent="0" lvl="8" marL="0" marR="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42"/>
          <p:cNvSpPr txBox="1"/>
          <p:nvPr>
            <p:ph type="title"/>
          </p:nvPr>
        </p:nvSpPr>
        <p:spPr>
          <a:xfrm>
            <a:off x="233775" y="333798"/>
            <a:ext cx="6390600" cy="1991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900">
                <a:latin typeface="Calibri"/>
                <a:ea typeface="Calibri"/>
                <a:cs typeface="Calibri"/>
                <a:sym typeface="Calibri"/>
              </a:rPr>
              <a:t>Intro to </a:t>
            </a:r>
            <a:r>
              <a:rPr lang="en" sz="3900">
                <a:latin typeface="Calibri"/>
                <a:ea typeface="Calibri"/>
                <a:cs typeface="Calibri"/>
                <a:sym typeface="Calibri"/>
              </a:rPr>
              <a:t>EFIC for KESETT</a:t>
            </a:r>
            <a:endParaRPr sz="3900">
              <a:latin typeface="Calibri"/>
              <a:ea typeface="Calibri"/>
              <a:cs typeface="Calibri"/>
              <a:sym typeface="Calibri"/>
            </a:endParaRPr>
          </a:p>
        </p:txBody>
      </p:sp>
      <p:pic>
        <p:nvPicPr>
          <p:cNvPr id="200" name="Google Shape;200;p42" title="siren_acronym_2.png"/>
          <p:cNvPicPr preferRelativeResize="0"/>
          <p:nvPr/>
        </p:nvPicPr>
        <p:blipFill>
          <a:blip r:embed="rId3">
            <a:alphaModFix/>
          </a:blip>
          <a:stretch>
            <a:fillRect/>
          </a:stretch>
        </p:blipFill>
        <p:spPr>
          <a:xfrm>
            <a:off x="628650" y="3402863"/>
            <a:ext cx="2706938" cy="1229944"/>
          </a:xfrm>
          <a:prstGeom prst="rect">
            <a:avLst/>
          </a:prstGeom>
          <a:noFill/>
          <a:ln>
            <a:noFill/>
          </a:ln>
        </p:spPr>
      </p:pic>
      <p:pic>
        <p:nvPicPr>
          <p:cNvPr id="201" name="Google Shape;201;p42"/>
          <p:cNvPicPr preferRelativeResize="0"/>
          <p:nvPr/>
        </p:nvPicPr>
        <p:blipFill>
          <a:blip r:embed="rId4">
            <a:alphaModFix/>
          </a:blip>
          <a:stretch>
            <a:fillRect/>
          </a:stretch>
        </p:blipFill>
        <p:spPr>
          <a:xfrm>
            <a:off x="6345131" y="2979881"/>
            <a:ext cx="1818769" cy="18187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51"/>
          <p:cNvSpPr txBox="1"/>
          <p:nvPr>
            <p:ph idx="1" type="body"/>
          </p:nvPr>
        </p:nvSpPr>
        <p:spPr>
          <a:xfrm>
            <a:off x="311700" y="4048075"/>
            <a:ext cx="3999900" cy="222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accent2"/>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sz="1600">
              <a:solidFill>
                <a:schemeClr val="accent2"/>
              </a:solidFill>
              <a:highlight>
                <a:srgbClr val="FFFFFF"/>
              </a:highlight>
              <a:latin typeface="Roboto"/>
              <a:ea typeface="Roboto"/>
              <a:cs typeface="Roboto"/>
              <a:sym typeface="Roboto"/>
            </a:endParaRPr>
          </a:p>
          <a:p>
            <a:pPr indent="0" lvl="0" marL="0" rtl="0" algn="l">
              <a:spcBef>
                <a:spcPts val="1200"/>
              </a:spcBef>
              <a:spcAft>
                <a:spcPts val="1200"/>
              </a:spcAft>
              <a:buNone/>
            </a:pPr>
            <a:r>
              <a:t/>
            </a:r>
            <a:endParaRPr sz="1800"/>
          </a:p>
        </p:txBody>
      </p:sp>
      <p:sp>
        <p:nvSpPr>
          <p:cNvPr id="258" name="Google Shape;258;p51"/>
          <p:cNvSpPr txBox="1"/>
          <p:nvPr>
            <p:ph idx="2" type="body"/>
          </p:nvPr>
        </p:nvSpPr>
        <p:spPr>
          <a:xfrm>
            <a:off x="4999025" y="3089925"/>
            <a:ext cx="3999900" cy="2228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000">
                <a:solidFill>
                  <a:schemeClr val="dk1"/>
                </a:solidFill>
                <a:latin typeface="Arial"/>
                <a:ea typeface="Arial"/>
                <a:cs typeface="Arial"/>
                <a:sym typeface="Arial"/>
              </a:rPr>
              <a:t>People like to be asked more than they like to decide.</a:t>
            </a:r>
            <a:endParaRPr sz="1000">
              <a:solidFill>
                <a:schemeClr val="dk1"/>
              </a:solidFill>
              <a:latin typeface="Arial"/>
              <a:ea typeface="Arial"/>
              <a:cs typeface="Arial"/>
              <a:sym typeface="Arial"/>
            </a:endParaRPr>
          </a:p>
          <a:p>
            <a:pPr indent="0" lvl="0" marL="0" rtl="0" algn="l">
              <a:spcBef>
                <a:spcPts val="0"/>
              </a:spcBef>
              <a:spcAft>
                <a:spcPts val="1200"/>
              </a:spcAft>
              <a:buNone/>
            </a:pPr>
            <a:r>
              <a:t/>
            </a:r>
            <a:endParaRPr sz="1800">
              <a:solidFill>
                <a:schemeClr val="dk1"/>
              </a:solidFill>
            </a:endParaRPr>
          </a:p>
        </p:txBody>
      </p:sp>
      <p:sp>
        <p:nvSpPr>
          <p:cNvPr id="259" name="Google Shape;259;p51"/>
          <p:cNvSpPr txBox="1"/>
          <p:nvPr>
            <p:ph type="title"/>
          </p:nvPr>
        </p:nvSpPr>
        <p:spPr>
          <a:xfrm>
            <a:off x="2061000" y="3017775"/>
            <a:ext cx="6771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Carl Schneider</a:t>
            </a:r>
            <a:endParaRPr/>
          </a:p>
        </p:txBody>
      </p:sp>
      <p:sp>
        <p:nvSpPr>
          <p:cNvPr id="260" name="Google Shape;260;p51"/>
          <p:cNvSpPr txBox="1"/>
          <p:nvPr>
            <p:ph type="title"/>
          </p:nvPr>
        </p:nvSpPr>
        <p:spPr>
          <a:xfrm>
            <a:off x="2131950" y="3593675"/>
            <a:ext cx="2523900" cy="8985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1200"/>
              </a:spcAft>
              <a:buNone/>
            </a:pPr>
            <a:r>
              <a:rPr lang="en" sz="1200">
                <a:solidFill>
                  <a:schemeClr val="accent2"/>
                </a:solidFill>
                <a:highlight>
                  <a:srgbClr val="FFFFFF"/>
                </a:highlight>
                <a:latin typeface="Roboto"/>
                <a:ea typeface="Roboto"/>
                <a:cs typeface="Roboto"/>
                <a:sym typeface="Roboto"/>
              </a:rPr>
              <a:t>The practice of autonomy: Patients, doctors and medical decisions. Carl E. Schneider (Oxford University Press, New York, New York, 1998)</a:t>
            </a:r>
            <a:endParaRPr/>
          </a:p>
        </p:txBody>
      </p:sp>
      <p:pic>
        <p:nvPicPr>
          <p:cNvPr id="261" name="Google Shape;261;p51"/>
          <p:cNvPicPr preferRelativeResize="0"/>
          <p:nvPr/>
        </p:nvPicPr>
        <p:blipFill rotWithShape="1">
          <a:blip r:embed="rId3">
            <a:alphaModFix/>
          </a:blip>
          <a:srcRect b="33792" l="21263" r="32308" t="7895"/>
          <a:stretch/>
        </p:blipFill>
        <p:spPr>
          <a:xfrm>
            <a:off x="185500" y="2942012"/>
            <a:ext cx="1750776" cy="22018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52"/>
          <p:cNvSpPr txBox="1"/>
          <p:nvPr>
            <p:ph type="title"/>
          </p:nvPr>
        </p:nvSpPr>
        <p:spPr>
          <a:xfrm>
            <a:off x="4311600" y="3380575"/>
            <a:ext cx="442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Nir Eyal</a:t>
            </a:r>
            <a:endParaRPr/>
          </a:p>
        </p:txBody>
      </p:sp>
      <p:sp>
        <p:nvSpPr>
          <p:cNvPr id="267" name="Google Shape;267;p52"/>
          <p:cNvSpPr txBox="1"/>
          <p:nvPr>
            <p:ph idx="1" type="body"/>
          </p:nvPr>
        </p:nvSpPr>
        <p:spPr>
          <a:xfrm>
            <a:off x="311700" y="1152475"/>
            <a:ext cx="3999900" cy="222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accent2"/>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sz="1600">
              <a:solidFill>
                <a:schemeClr val="accent2"/>
              </a:solidFill>
              <a:highlight>
                <a:srgbClr val="FFFFFF"/>
              </a:highlight>
              <a:latin typeface="Roboto"/>
              <a:ea typeface="Roboto"/>
              <a:cs typeface="Roboto"/>
              <a:sym typeface="Roboto"/>
            </a:endParaRPr>
          </a:p>
          <a:p>
            <a:pPr indent="0" lvl="0" marL="0" rtl="0" algn="l">
              <a:spcBef>
                <a:spcPts val="1200"/>
              </a:spcBef>
              <a:spcAft>
                <a:spcPts val="1200"/>
              </a:spcAft>
              <a:buNone/>
            </a:pPr>
            <a:r>
              <a:t/>
            </a:r>
            <a:endParaRPr sz="1800"/>
          </a:p>
        </p:txBody>
      </p:sp>
      <p:sp>
        <p:nvSpPr>
          <p:cNvPr id="268" name="Google Shape;268;p52"/>
          <p:cNvSpPr txBox="1"/>
          <p:nvPr>
            <p:ph type="title"/>
          </p:nvPr>
        </p:nvSpPr>
        <p:spPr>
          <a:xfrm>
            <a:off x="4159200" y="3362925"/>
            <a:ext cx="3404400" cy="1388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t/>
            </a:r>
            <a:endParaRPr sz="2077">
              <a:solidFill>
                <a:schemeClr val="accent2"/>
              </a:solidFill>
              <a:highlight>
                <a:srgbClr val="FFFFFF"/>
              </a:highlight>
              <a:latin typeface="Roboto"/>
              <a:ea typeface="Roboto"/>
              <a:cs typeface="Roboto"/>
              <a:sym typeface="Roboto"/>
            </a:endParaRPr>
          </a:p>
          <a:p>
            <a:pPr indent="0" lvl="0" marL="0" rtl="0" algn="l">
              <a:lnSpc>
                <a:spcPct val="115000"/>
              </a:lnSpc>
              <a:spcBef>
                <a:spcPts val="1200"/>
              </a:spcBef>
              <a:spcAft>
                <a:spcPts val="1200"/>
              </a:spcAft>
              <a:buNone/>
            </a:pPr>
            <a:r>
              <a:rPr lang="en" sz="1200">
                <a:solidFill>
                  <a:schemeClr val="accent2"/>
                </a:solidFill>
                <a:highlight>
                  <a:srgbClr val="FFFFFF"/>
                </a:highlight>
                <a:latin typeface="Roboto"/>
                <a:ea typeface="Roboto"/>
                <a:cs typeface="Roboto"/>
                <a:sym typeface="Roboto"/>
              </a:rPr>
              <a:t>Eyal N. Using informed consent to save trust. J Med Ethics. 2014 Jul;40(7):437-44. doi: 10.1136/medethics-2012-100490. PMID: 25180355.</a:t>
            </a:r>
            <a:endParaRPr/>
          </a:p>
        </p:txBody>
      </p:sp>
      <p:pic>
        <p:nvPicPr>
          <p:cNvPr id="269" name="Google Shape;269;p52"/>
          <p:cNvPicPr preferRelativeResize="0"/>
          <p:nvPr/>
        </p:nvPicPr>
        <p:blipFill rotWithShape="1">
          <a:blip r:embed="rId3">
            <a:alphaModFix/>
          </a:blip>
          <a:srcRect b="29413" l="22963" r="22206" t="0"/>
          <a:stretch/>
        </p:blipFill>
        <p:spPr>
          <a:xfrm>
            <a:off x="7391250" y="2899574"/>
            <a:ext cx="1750774" cy="2243925"/>
          </a:xfrm>
          <a:prstGeom prst="rect">
            <a:avLst/>
          </a:prstGeom>
          <a:noFill/>
          <a:ln>
            <a:noFill/>
          </a:ln>
        </p:spPr>
      </p:pic>
      <p:sp>
        <p:nvSpPr>
          <p:cNvPr id="270" name="Google Shape;270;p52"/>
          <p:cNvSpPr txBox="1"/>
          <p:nvPr>
            <p:ph idx="2" type="body"/>
          </p:nvPr>
        </p:nvSpPr>
        <p:spPr>
          <a:xfrm>
            <a:off x="134550" y="3557725"/>
            <a:ext cx="3999900" cy="1456500"/>
          </a:xfrm>
          <a:prstGeom prst="rect">
            <a:avLst/>
          </a:prstGeom>
        </p:spPr>
        <p:txBody>
          <a:bodyPr anchorCtr="0" anchor="t" bIns="91425" lIns="91425" spcFirstLastPara="1" rIns="91425" wrap="square" tIns="91425">
            <a:normAutofit/>
          </a:bodyPr>
          <a:lstStyle/>
          <a:p>
            <a:pPr indent="0" lvl="0" marL="0" rtl="0" algn="l">
              <a:lnSpc>
                <a:spcPct val="100000"/>
              </a:lnSpc>
              <a:spcBef>
                <a:spcPts val="560"/>
              </a:spcBef>
              <a:spcAft>
                <a:spcPts val="0"/>
              </a:spcAft>
              <a:buNone/>
            </a:pPr>
            <a:r>
              <a:rPr lang="en" sz="2000">
                <a:solidFill>
                  <a:schemeClr val="dk1"/>
                </a:solidFill>
                <a:latin typeface="Arial"/>
                <a:ea typeface="Arial"/>
                <a:cs typeface="Arial"/>
                <a:sym typeface="Arial"/>
              </a:rPr>
              <a:t>Even more, they want their doctor/researcher to be the kind of person who would ask.</a:t>
            </a:r>
            <a:endParaRPr sz="2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Clr>
                <a:schemeClr val="dk1"/>
              </a:buClr>
              <a:buSzPts val="1100"/>
              <a:buFont typeface="Arial"/>
              <a:buNone/>
            </a:pPr>
            <a:r>
              <a:rPr lang="en" sz="2000">
                <a:solidFill>
                  <a:srgbClr val="1B1B1B"/>
                </a:solidFill>
                <a:highlight>
                  <a:srgbClr val="FFFFFF"/>
                </a:highlight>
                <a:latin typeface="Roboto"/>
                <a:ea typeface="Roboto"/>
                <a:cs typeface="Roboto"/>
                <a:sym typeface="Roboto"/>
              </a:rPr>
              <a:t>How do we remain “that sort of doctor” when the emergency situation prevents us from asking?</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Clr>
                <a:schemeClr val="dk1"/>
              </a:buClr>
              <a:buSzPts val="1100"/>
              <a:buFont typeface="Arial"/>
              <a:buNone/>
            </a:pPr>
            <a:r>
              <a:rPr lang="en" sz="2000">
                <a:solidFill>
                  <a:srgbClr val="1B1B1B"/>
                </a:solidFill>
                <a:highlight>
                  <a:srgbClr val="FFFFFF"/>
                </a:highlight>
                <a:latin typeface="Roboto"/>
                <a:ea typeface="Roboto"/>
                <a:cs typeface="Roboto"/>
                <a:sym typeface="Roboto"/>
              </a:rPr>
              <a:t>What core values and acts are embodied in the proper moral agent?  I’ll suggest 4</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Clr>
                <a:schemeClr val="dk1"/>
              </a:buClr>
              <a:buSzPts val="1100"/>
              <a:buFont typeface="Arial"/>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1300"/>
              </a:spcAft>
              <a:buNone/>
            </a:pPr>
            <a:r>
              <a:t/>
            </a:r>
            <a:endParaRPr sz="2000">
              <a:solidFill>
                <a:srgbClr val="1B1B1B"/>
              </a:solidFill>
              <a:highlight>
                <a:srgbClr val="FFFFFF"/>
              </a:highlight>
              <a:latin typeface="Roboto"/>
              <a:ea typeface="Roboto"/>
              <a:cs typeface="Roboto"/>
              <a:sym typeface="Roboto"/>
            </a:endParaRPr>
          </a:p>
        </p:txBody>
      </p:sp>
      <p:sp>
        <p:nvSpPr>
          <p:cNvPr id="276" name="Google Shape;276;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If this is our philosophical basis, then…</a:t>
            </a:r>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1300"/>
              </a:spcBef>
              <a:spcAft>
                <a:spcPts val="0"/>
              </a:spcAft>
              <a:buNone/>
            </a:pPr>
            <a:r>
              <a:rPr lang="en" sz="2000">
                <a:solidFill>
                  <a:srgbClr val="1B1B1B"/>
                </a:solidFill>
                <a:highlight>
                  <a:srgbClr val="FFFFFF"/>
                </a:highlight>
                <a:latin typeface="Roboto"/>
                <a:ea typeface="Roboto"/>
                <a:cs typeface="Roboto"/>
                <a:sym typeface="Roboto"/>
              </a:rPr>
              <a:t>We need to be…</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130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Heedful</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Respectful</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Humble</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Transparent</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1300"/>
              </a:spcAft>
              <a:buNone/>
            </a:pPr>
            <a:r>
              <a:t/>
            </a:r>
            <a:endParaRPr sz="2000">
              <a:solidFill>
                <a:srgbClr val="1B1B1B"/>
              </a:solidFill>
              <a:highlight>
                <a:srgbClr val="FFFFFF"/>
              </a:highlight>
              <a:latin typeface="Roboto"/>
              <a:ea typeface="Roboto"/>
              <a:cs typeface="Roboto"/>
              <a:sym typeface="Roboto"/>
            </a:endParaRPr>
          </a:p>
        </p:txBody>
      </p:sp>
      <p:sp>
        <p:nvSpPr>
          <p:cNvPr id="282" name="Google Shape;282;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Four core values…</a:t>
            </a:r>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1300"/>
              </a:spcBef>
              <a:spcAft>
                <a:spcPts val="0"/>
              </a:spcAft>
              <a:buNone/>
            </a:pPr>
            <a:r>
              <a:rPr lang="en" sz="2000">
                <a:solidFill>
                  <a:srgbClr val="1B1B1B"/>
                </a:solidFill>
                <a:highlight>
                  <a:srgbClr val="FFFFFF"/>
                </a:highlight>
                <a:latin typeface="Roboto"/>
                <a:ea typeface="Roboto"/>
                <a:cs typeface="Roboto"/>
                <a:sym typeface="Roboto"/>
              </a:rPr>
              <a:t>We need to be…</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130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Heedful				</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Respectful			Community Consultation</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Humble</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Transparent			Public Disclosure</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1300"/>
              </a:spcAft>
              <a:buNone/>
            </a:pPr>
            <a:r>
              <a:t/>
            </a:r>
            <a:endParaRPr sz="2000">
              <a:solidFill>
                <a:srgbClr val="1B1B1B"/>
              </a:solidFill>
              <a:highlight>
                <a:srgbClr val="FFFFFF"/>
              </a:highlight>
              <a:latin typeface="Roboto"/>
              <a:ea typeface="Roboto"/>
              <a:cs typeface="Roboto"/>
              <a:sym typeface="Roboto"/>
            </a:endParaRPr>
          </a:p>
        </p:txBody>
      </p:sp>
      <p:sp>
        <p:nvSpPr>
          <p:cNvPr id="288" name="Google Shape;288;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Four core values…  and they map to EFIC requirements</a:t>
            </a:r>
            <a:endParaRPr/>
          </a:p>
          <a:p>
            <a:pPr indent="0" lvl="0" marL="0" rtl="0" algn="l">
              <a:spcBef>
                <a:spcPts val="0"/>
              </a:spcBef>
              <a:spcAft>
                <a:spcPts val="0"/>
              </a:spcAft>
              <a:buNone/>
            </a:pPr>
            <a:r>
              <a:t/>
            </a:r>
            <a:endParaRPr/>
          </a:p>
        </p:txBody>
      </p:sp>
      <p:pic>
        <p:nvPicPr>
          <p:cNvPr id="289" name="Google Shape;289;p55"/>
          <p:cNvPicPr preferRelativeResize="0"/>
          <p:nvPr/>
        </p:nvPicPr>
        <p:blipFill>
          <a:blip r:embed="rId3">
            <a:alphaModFix/>
          </a:blip>
          <a:stretch>
            <a:fillRect/>
          </a:stretch>
        </p:blipFill>
        <p:spPr>
          <a:xfrm>
            <a:off x="2863600" y="1885725"/>
            <a:ext cx="624175" cy="1182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1300"/>
              </a:spcBef>
              <a:spcAft>
                <a:spcPts val="0"/>
              </a:spcAft>
              <a:buNone/>
            </a:pPr>
            <a:r>
              <a:rPr lang="en" sz="2000">
                <a:solidFill>
                  <a:srgbClr val="1B1B1B"/>
                </a:solidFill>
                <a:highlight>
                  <a:srgbClr val="FFFFFF"/>
                </a:highlight>
                <a:latin typeface="Roboto"/>
                <a:ea typeface="Roboto"/>
                <a:cs typeface="Roboto"/>
                <a:sym typeface="Roboto"/>
              </a:rPr>
              <a:t>We need to be…</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130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Heedful			</a:t>
            </a:r>
            <a:r>
              <a:rPr lang="en" sz="2000">
                <a:solidFill>
                  <a:srgbClr val="1B1B1B"/>
                </a:solidFill>
                <a:highlight>
                  <a:schemeClr val="lt1"/>
                </a:highlight>
                <a:latin typeface="Roboto"/>
                <a:ea typeface="Roboto"/>
                <a:cs typeface="Roboto"/>
                <a:sym typeface="Roboto"/>
              </a:rPr>
              <a:t>➔</a:t>
            </a:r>
            <a:r>
              <a:rPr lang="en" sz="2000">
                <a:solidFill>
                  <a:srgbClr val="1B1B1B"/>
                </a:solidFill>
                <a:highlight>
                  <a:srgbClr val="FFFFFF"/>
                </a:highlight>
                <a:latin typeface="Roboto"/>
                <a:ea typeface="Roboto"/>
                <a:cs typeface="Roboto"/>
                <a:sym typeface="Roboto"/>
              </a:rPr>
              <a:t>	Listen and consider</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Respectful		➔	Go to the people</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Humble			</a:t>
            </a:r>
            <a:r>
              <a:rPr lang="en" sz="2000">
                <a:solidFill>
                  <a:srgbClr val="1B1B1B"/>
                </a:solidFill>
                <a:highlight>
                  <a:schemeClr val="lt1"/>
                </a:highlight>
                <a:latin typeface="Roboto"/>
                <a:ea typeface="Roboto"/>
                <a:cs typeface="Roboto"/>
                <a:sym typeface="Roboto"/>
              </a:rPr>
              <a:t>➔</a:t>
            </a:r>
            <a:r>
              <a:rPr lang="en" sz="2000">
                <a:solidFill>
                  <a:srgbClr val="1B1B1B"/>
                </a:solidFill>
                <a:highlight>
                  <a:srgbClr val="FFFFFF"/>
                </a:highlight>
                <a:latin typeface="Roboto"/>
                <a:ea typeface="Roboto"/>
                <a:cs typeface="Roboto"/>
                <a:sym typeface="Roboto"/>
              </a:rPr>
              <a:t>	Do it yourself</a:t>
            </a:r>
            <a:endParaRPr sz="2000">
              <a:solidFill>
                <a:srgbClr val="1B1B1B"/>
              </a:solidFill>
              <a:highlight>
                <a:srgbClr val="FFFFFF"/>
              </a:highlight>
              <a:latin typeface="Roboto"/>
              <a:ea typeface="Roboto"/>
              <a:cs typeface="Roboto"/>
              <a:sym typeface="Roboto"/>
            </a:endParaRPr>
          </a:p>
          <a:p>
            <a:pPr indent="-355600" lvl="0" marL="9144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Transparent		</a:t>
            </a:r>
            <a:r>
              <a:rPr lang="en" sz="2000">
                <a:solidFill>
                  <a:srgbClr val="1B1B1B"/>
                </a:solidFill>
                <a:highlight>
                  <a:schemeClr val="lt1"/>
                </a:highlight>
                <a:latin typeface="Roboto"/>
                <a:ea typeface="Roboto"/>
                <a:cs typeface="Roboto"/>
                <a:sym typeface="Roboto"/>
              </a:rPr>
              <a:t>➔</a:t>
            </a:r>
            <a:r>
              <a:rPr lang="en" sz="2000">
                <a:solidFill>
                  <a:srgbClr val="1B1B1B"/>
                </a:solidFill>
                <a:highlight>
                  <a:srgbClr val="FFFFFF"/>
                </a:highlight>
                <a:latin typeface="Roboto"/>
                <a:ea typeface="Roboto"/>
                <a:cs typeface="Roboto"/>
                <a:sym typeface="Roboto"/>
              </a:rPr>
              <a:t>	Keep nothing concealed</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1300"/>
              </a:spcAft>
              <a:buNone/>
            </a:pPr>
            <a:r>
              <a:t/>
            </a:r>
            <a:endParaRPr sz="2000">
              <a:solidFill>
                <a:srgbClr val="1B1B1B"/>
              </a:solidFill>
              <a:highlight>
                <a:srgbClr val="FFFFFF"/>
              </a:highlight>
              <a:latin typeface="Roboto"/>
              <a:ea typeface="Roboto"/>
              <a:cs typeface="Roboto"/>
              <a:sym typeface="Roboto"/>
            </a:endParaRPr>
          </a:p>
        </p:txBody>
      </p:sp>
      <p:sp>
        <p:nvSpPr>
          <p:cNvPr id="295" name="Google Shape;295;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Four core values…  and to EFIC behaviors and activities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rPr lang="en" sz="2000">
                <a:solidFill>
                  <a:srgbClr val="1B1B1B"/>
                </a:solidFill>
                <a:highlight>
                  <a:srgbClr val="FFFFFF"/>
                </a:highlight>
                <a:latin typeface="Roboto"/>
                <a:ea typeface="Roboto"/>
                <a:cs typeface="Roboto"/>
                <a:sym typeface="Roboto"/>
              </a:rPr>
              <a:t>“Enough” depends on what the investigator does, not on the response</a:t>
            </a:r>
            <a:endParaRPr sz="2000">
              <a:solidFill>
                <a:srgbClr val="1B1B1B"/>
              </a:solidFill>
              <a:highlight>
                <a:srgbClr val="FFFFFF"/>
              </a:highlight>
              <a:latin typeface="Roboto"/>
              <a:ea typeface="Roboto"/>
              <a:cs typeface="Roboto"/>
              <a:sym typeface="Roboto"/>
            </a:endParaRPr>
          </a:p>
          <a:p>
            <a:pPr indent="0" lvl="0" marL="0" rtl="0" algn="l">
              <a:lnSpc>
                <a:spcPct val="100000"/>
              </a:lnSpc>
              <a:spcBef>
                <a:spcPts val="1300"/>
              </a:spcBef>
              <a:spcAft>
                <a:spcPts val="0"/>
              </a:spcAft>
              <a:buNone/>
            </a:pPr>
            <a:r>
              <a:rPr lang="en" sz="2000">
                <a:solidFill>
                  <a:srgbClr val="1B1B1B"/>
                </a:solidFill>
                <a:highlight>
                  <a:srgbClr val="FFFFFF"/>
                </a:highlight>
                <a:latin typeface="Roboto"/>
                <a:ea typeface="Roboto"/>
                <a:cs typeface="Roboto"/>
                <a:sym typeface="Roboto"/>
              </a:rPr>
              <a:t>The community’s impact on the investigator matters more than the investigator’s impact on the community</a:t>
            </a:r>
            <a:endParaRPr sz="2000">
              <a:solidFill>
                <a:srgbClr val="1B1B1B"/>
              </a:solidFill>
              <a:highlight>
                <a:srgbClr val="FFFFFF"/>
              </a:highlight>
              <a:latin typeface="Roboto"/>
              <a:ea typeface="Roboto"/>
              <a:cs typeface="Roboto"/>
              <a:sym typeface="Roboto"/>
            </a:endParaRPr>
          </a:p>
          <a:p>
            <a:pPr indent="0" lvl="0" marL="0" rtl="0" algn="l">
              <a:lnSpc>
                <a:spcPct val="100000"/>
              </a:lnSpc>
              <a:spcBef>
                <a:spcPts val="1300"/>
              </a:spcBef>
              <a:spcAft>
                <a:spcPts val="0"/>
              </a:spcAft>
              <a:buClr>
                <a:schemeClr val="dk1"/>
              </a:buClr>
              <a:buSzPts val="1100"/>
              <a:buFont typeface="Arial"/>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Clr>
                <a:schemeClr val="dk1"/>
              </a:buClr>
              <a:buSzPts val="1100"/>
              <a:buFont typeface="Arial"/>
              <a:buNone/>
            </a:pPr>
            <a:r>
              <a:rPr lang="en" sz="2000">
                <a:solidFill>
                  <a:srgbClr val="1B1B1B"/>
                </a:solidFill>
                <a:highlight>
                  <a:srgbClr val="FFFFFF"/>
                </a:highlight>
                <a:latin typeface="Roboto"/>
                <a:ea typeface="Roboto"/>
                <a:cs typeface="Roboto"/>
                <a:sym typeface="Roboto"/>
              </a:rPr>
              <a:t>It is more important to be transparent then it is to be seen</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Clr>
                <a:schemeClr val="dk1"/>
              </a:buClr>
              <a:buSzPts val="1100"/>
              <a:buFont typeface="Arial"/>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1300"/>
              </a:spcAft>
              <a:buNone/>
            </a:pPr>
            <a:r>
              <a:t/>
            </a:r>
            <a:endParaRPr sz="2000">
              <a:solidFill>
                <a:srgbClr val="1B1B1B"/>
              </a:solidFill>
              <a:highlight>
                <a:srgbClr val="FFFFFF"/>
              </a:highlight>
              <a:latin typeface="Roboto"/>
              <a:ea typeface="Roboto"/>
              <a:cs typeface="Roboto"/>
              <a:sym typeface="Roboto"/>
            </a:endParaRPr>
          </a:p>
        </p:txBody>
      </p:sp>
      <p:sp>
        <p:nvSpPr>
          <p:cNvPr id="301" name="Google Shape;301;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Useful practical implications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the smile on a dog" id="307" name="Google Shape;307;p58"/>
          <p:cNvPicPr preferRelativeResize="0"/>
          <p:nvPr>
            <p:ph idx="1" type="body"/>
          </p:nvPr>
        </p:nvPicPr>
        <p:blipFill rotWithShape="1">
          <a:blip r:embed="rId3">
            <a:alphaModFix/>
          </a:blip>
          <a:srcRect b="12012" l="-220" r="220" t="12912"/>
          <a:stretch/>
        </p:blipFill>
        <p:spPr>
          <a:xfrm>
            <a:off x="-10236" y="0"/>
            <a:ext cx="9144000" cy="5148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EFIC in KESETT - How to “be the dog”</a:t>
            </a:r>
            <a:endParaRPr/>
          </a:p>
        </p:txBody>
      </p:sp>
      <p:sp>
        <p:nvSpPr>
          <p:cNvPr id="314" name="Google Shape;314;p59"/>
          <p:cNvSpPr txBox="1"/>
          <p:nvPr>
            <p:ph idx="1" type="body"/>
          </p:nvPr>
        </p:nvSpPr>
        <p:spPr>
          <a:xfrm>
            <a:off x="628650" y="1369219"/>
            <a:ext cx="7886700" cy="36621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Goals and mindset remain value-added, investigator engaged</a:t>
            </a:r>
            <a:endParaRPr/>
          </a:p>
          <a:p>
            <a:pPr indent="0" lvl="0" marL="0" rtl="0" algn="l">
              <a:spcBef>
                <a:spcPts val="800"/>
              </a:spcBef>
              <a:spcAft>
                <a:spcPts val="0"/>
              </a:spcAft>
              <a:buNone/>
            </a:pPr>
            <a:r>
              <a:rPr lang="en"/>
              <a:t>Regulations have not changed</a:t>
            </a:r>
            <a:endParaRPr/>
          </a:p>
          <a:p>
            <a:pPr indent="0" lvl="0" marL="0" rtl="0" algn="l">
              <a:spcBef>
                <a:spcPts val="800"/>
              </a:spcBef>
              <a:spcAft>
                <a:spcPts val="0"/>
              </a:spcAft>
              <a:buNone/>
            </a:pPr>
            <a:r>
              <a:rPr lang="en"/>
              <a:t>Community Consultation</a:t>
            </a:r>
            <a:endParaRPr/>
          </a:p>
          <a:p>
            <a:pPr indent="0" lvl="0" marL="0" rtl="0" algn="l">
              <a:spcBef>
                <a:spcPts val="800"/>
              </a:spcBef>
              <a:spcAft>
                <a:spcPts val="0"/>
              </a:spcAft>
              <a:buNone/>
            </a:pPr>
            <a:r>
              <a:rPr lang="en"/>
              <a:t>Public Disclosure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Single IRB - EM-CIRB at Advarra</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EFIC Core at the University of Alabama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pSp>
        <p:nvGrpSpPr>
          <p:cNvPr id="319" name="Google Shape;319;p60"/>
          <p:cNvGrpSpPr/>
          <p:nvPr/>
        </p:nvGrpSpPr>
        <p:grpSpPr>
          <a:xfrm>
            <a:off x="0" y="0"/>
            <a:ext cx="9144000" cy="5143500"/>
            <a:chOff x="0" y="0"/>
            <a:chExt cx="9144000" cy="5143500"/>
          </a:xfrm>
        </p:grpSpPr>
        <p:pic>
          <p:nvPicPr>
            <p:cNvPr id="320" name="Google Shape;320;p60"/>
            <p:cNvPicPr preferRelativeResize="0"/>
            <p:nvPr/>
          </p:nvPicPr>
          <p:blipFill rotWithShape="1">
            <a:blip r:embed="rId3">
              <a:alphaModFix amt="20000"/>
            </a:blip>
            <a:srcRect b="29198" l="4565" r="24647" t="0"/>
            <a:stretch/>
          </p:blipFill>
          <p:spPr>
            <a:xfrm flipH="1">
              <a:off x="0" y="0"/>
              <a:ext cx="9144000" cy="5143500"/>
            </a:xfrm>
            <a:prstGeom prst="rect">
              <a:avLst/>
            </a:prstGeom>
            <a:noFill/>
            <a:ln>
              <a:noFill/>
            </a:ln>
          </p:spPr>
        </p:pic>
        <p:pic>
          <p:nvPicPr>
            <p:cNvPr id="321" name="Google Shape;321;p60"/>
            <p:cNvPicPr preferRelativeResize="0"/>
            <p:nvPr/>
          </p:nvPicPr>
          <p:blipFill rotWithShape="1">
            <a:blip r:embed="rId3">
              <a:alphaModFix amt="20000"/>
            </a:blip>
            <a:srcRect b="74124" l="79784" r="0" t="0"/>
            <a:stretch/>
          </p:blipFill>
          <p:spPr>
            <a:xfrm>
              <a:off x="2011614" y="1805238"/>
              <a:ext cx="2560400" cy="1843173"/>
            </a:xfrm>
            <a:prstGeom prst="rect">
              <a:avLst/>
            </a:prstGeom>
            <a:noFill/>
            <a:ln>
              <a:noFill/>
            </a:ln>
          </p:spPr>
        </p:pic>
      </p:grpSp>
      <p:sp>
        <p:nvSpPr>
          <p:cNvPr id="322" name="Google Shape;322;p6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Two Focus Groups</a:t>
            </a:r>
            <a:endParaRPr/>
          </a:p>
        </p:txBody>
      </p:sp>
      <p:sp>
        <p:nvSpPr>
          <p:cNvPr id="323" name="Google Shape;323;p6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Sites recruit 8 stakeholders for each</a:t>
            </a:r>
            <a:endParaRPr/>
          </a:p>
          <a:p>
            <a:pPr indent="0" lvl="0" marL="0" rtl="0" algn="l">
              <a:spcBef>
                <a:spcPts val="800"/>
              </a:spcBef>
              <a:spcAft>
                <a:spcPts val="0"/>
              </a:spcAft>
              <a:buNone/>
            </a:pPr>
            <a:r>
              <a:rPr lang="en"/>
              <a:t>Stakeholders should have various backgrounds</a:t>
            </a:r>
            <a:endParaRPr/>
          </a:p>
          <a:p>
            <a:pPr indent="0" lvl="0" marL="0" rtl="0" algn="l">
              <a:spcBef>
                <a:spcPts val="800"/>
              </a:spcBef>
              <a:spcAft>
                <a:spcPts val="0"/>
              </a:spcAft>
              <a:buNone/>
            </a:pPr>
            <a:r>
              <a:rPr lang="en"/>
              <a:t>Study team will also attend the focus groups</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EFIC Core at UAB will organize and facilitate</a:t>
            </a:r>
            <a:endParaRPr/>
          </a:p>
          <a:p>
            <a:pPr indent="0" lvl="0" marL="0" rtl="0" algn="l">
              <a:spcBef>
                <a:spcPts val="800"/>
              </a:spcBef>
              <a:spcAft>
                <a:spcPts val="0"/>
              </a:spcAft>
              <a:buNone/>
            </a:pPr>
            <a:r>
              <a:rPr lang="en"/>
              <a:t>Pay the stakeholder participants</a:t>
            </a:r>
            <a:endParaRPr/>
          </a:p>
          <a:p>
            <a:pPr indent="0" lvl="0" marL="0" rtl="0" algn="l">
              <a:spcBef>
                <a:spcPts val="800"/>
              </a:spcBef>
              <a:spcAft>
                <a:spcPts val="0"/>
              </a:spcAft>
              <a:buNone/>
            </a:pPr>
            <a:r>
              <a:rPr lang="en"/>
              <a:t>Summarize the responses and report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www" id="207" name="Google Shape;207;p43"/>
          <p:cNvPicPr preferRelativeResize="0"/>
          <p:nvPr/>
        </p:nvPicPr>
        <p:blipFill rotWithShape="1">
          <a:blip r:embed="rId3">
            <a:alphaModFix/>
          </a:blip>
          <a:srcRect b="0" l="0" r="0" t="0"/>
          <a:stretch/>
        </p:blipFill>
        <p:spPr>
          <a:xfrm>
            <a:off x="2405925" y="0"/>
            <a:ext cx="4332155"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61"/>
          <p:cNvPicPr preferRelativeResize="0"/>
          <p:nvPr/>
        </p:nvPicPr>
        <p:blipFill>
          <a:blip r:embed="rId3">
            <a:alphaModFix amt="23000"/>
          </a:blip>
          <a:stretch>
            <a:fillRect/>
          </a:stretch>
        </p:blipFill>
        <p:spPr>
          <a:xfrm>
            <a:off x="-8458" y="0"/>
            <a:ext cx="9144008" cy="5143499"/>
          </a:xfrm>
          <a:prstGeom prst="rect">
            <a:avLst/>
          </a:prstGeom>
          <a:noFill/>
          <a:ln>
            <a:noFill/>
          </a:ln>
        </p:spPr>
      </p:pic>
      <p:sp>
        <p:nvSpPr>
          <p:cNvPr id="329" name="Google Shape;329;p6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Two In-Person Events</a:t>
            </a:r>
            <a:endParaRPr/>
          </a:p>
        </p:txBody>
      </p:sp>
      <p:sp>
        <p:nvSpPr>
          <p:cNvPr id="330" name="Google Shape;330;p6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Get out into the community</a:t>
            </a:r>
            <a:endParaRPr/>
          </a:p>
          <a:p>
            <a:pPr indent="0" lvl="0" marL="0" rtl="0" algn="l">
              <a:spcBef>
                <a:spcPts val="800"/>
              </a:spcBef>
              <a:spcAft>
                <a:spcPts val="0"/>
              </a:spcAft>
              <a:buNone/>
            </a:pPr>
            <a:r>
              <a:rPr lang="en"/>
              <a:t>Consider fairs, markets, festivals, epilepsy strolls</a:t>
            </a:r>
            <a:endParaRPr/>
          </a:p>
          <a:p>
            <a:pPr indent="0" lvl="0" marL="0" rtl="0" algn="l">
              <a:spcBef>
                <a:spcPts val="800"/>
              </a:spcBef>
              <a:spcAft>
                <a:spcPts val="0"/>
              </a:spcAft>
              <a:buNone/>
            </a:pPr>
            <a:r>
              <a:rPr lang="en"/>
              <a:t>Consider special populations, retirement communities, day cares</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Sites provide report in WebDCU</a:t>
            </a:r>
            <a:endParaRPr/>
          </a:p>
          <a:p>
            <a:pPr indent="0" lvl="0" marL="0" rtl="0" algn="l">
              <a:spcBef>
                <a:spcPts val="800"/>
              </a:spcBef>
              <a:spcAft>
                <a:spcPts val="0"/>
              </a:spcAft>
              <a:buNone/>
            </a:pPr>
            <a:r>
              <a:rPr lang="en"/>
              <a:t>Provide findings and summaries to the EFIC core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62"/>
          <p:cNvPicPr preferRelativeResize="0"/>
          <p:nvPr/>
        </p:nvPicPr>
        <p:blipFill rotWithShape="1">
          <a:blip r:embed="rId3">
            <a:alphaModFix amt="20000"/>
          </a:blip>
          <a:srcRect b="24202" l="0" r="0" t="23480"/>
          <a:stretch/>
        </p:blipFill>
        <p:spPr>
          <a:xfrm>
            <a:off x="0" y="0"/>
            <a:ext cx="9144000" cy="5166850"/>
          </a:xfrm>
          <a:prstGeom prst="rect">
            <a:avLst/>
          </a:prstGeom>
          <a:noFill/>
          <a:ln>
            <a:noFill/>
          </a:ln>
        </p:spPr>
      </p:pic>
      <p:sp>
        <p:nvSpPr>
          <p:cNvPr id="336" name="Google Shape;336;p6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Contracted Surveys</a:t>
            </a:r>
            <a:endParaRPr/>
          </a:p>
        </p:txBody>
      </p:sp>
      <p:sp>
        <p:nvSpPr>
          <p:cNvPr id="337" name="Google Shape;337;p62"/>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Sites provide catchment zip codes</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EFIC core will purchase surveys from Qualtrics pool</a:t>
            </a:r>
            <a:endParaRPr/>
          </a:p>
          <a:p>
            <a:pPr indent="0" lvl="0" marL="0" rtl="0" algn="l">
              <a:spcBef>
                <a:spcPts val="800"/>
              </a:spcBef>
              <a:spcAft>
                <a:spcPts val="0"/>
              </a:spcAft>
              <a:buNone/>
            </a:pPr>
            <a:r>
              <a:rPr lang="en"/>
              <a:t>Centrally summarized and reported</a:t>
            </a:r>
            <a:endParaRPr/>
          </a:p>
          <a:p>
            <a:pPr indent="0" lvl="0" marL="0" rtl="0" algn="l">
              <a:spcBef>
                <a:spcPts val="80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Public Disclosure</a:t>
            </a:r>
            <a:endParaRPr/>
          </a:p>
        </p:txBody>
      </p:sp>
      <p:sp>
        <p:nvSpPr>
          <p:cNvPr id="343" name="Google Shape;343;p6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EFIC core customizes for each site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Web site</a:t>
            </a:r>
            <a:endParaRPr/>
          </a:p>
          <a:p>
            <a:pPr indent="0" lvl="0" marL="0" rtl="0" algn="l">
              <a:spcBef>
                <a:spcPts val="800"/>
              </a:spcBef>
              <a:spcAft>
                <a:spcPts val="0"/>
              </a:spcAft>
              <a:buNone/>
            </a:pPr>
            <a:r>
              <a:rPr lang="en"/>
              <a:t>Social Media campaign</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Sites can supplement as needed</a:t>
            </a:r>
            <a:endParaRPr/>
          </a:p>
        </p:txBody>
      </p:sp>
      <p:pic>
        <p:nvPicPr>
          <p:cNvPr id="344" name="Google Shape;344;p63"/>
          <p:cNvPicPr preferRelativeResize="0"/>
          <p:nvPr/>
        </p:nvPicPr>
        <p:blipFill rotWithShape="1">
          <a:blip r:embed="rId3">
            <a:alphaModFix amt="16000"/>
          </a:blip>
          <a:srcRect b="2688" l="0" r="0" t="12234"/>
          <a:stretch/>
        </p:blipFill>
        <p:spPr>
          <a:xfrm>
            <a:off x="0" y="0"/>
            <a:ext cx="9144001" cy="51860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4"/>
          <p:cNvSpPr/>
          <p:nvPr/>
        </p:nvSpPr>
        <p:spPr>
          <a:xfrm>
            <a:off x="534850" y="892500"/>
            <a:ext cx="1852741" cy="11238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Contract</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Local IRB Ceding Letter</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Local Context Form</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Plans for in-person events</a:t>
            </a:r>
            <a:endParaRPr sz="1200">
              <a:latin typeface="Calibri"/>
              <a:ea typeface="Calibri"/>
              <a:cs typeface="Calibri"/>
              <a:sym typeface="Calibri"/>
            </a:endParaRPr>
          </a:p>
        </p:txBody>
      </p:sp>
      <p:sp>
        <p:nvSpPr>
          <p:cNvPr id="350" name="Google Shape;350;p64"/>
          <p:cNvSpPr/>
          <p:nvPr/>
        </p:nvSpPr>
        <p:spPr>
          <a:xfrm>
            <a:off x="2751908" y="2332200"/>
            <a:ext cx="1852741" cy="1123850"/>
          </a:xfrm>
          <a:prstGeom prst="flowChartProcess">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Schedules site intake mtg</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Web site</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Social media campaign</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Purchased surveys</a:t>
            </a:r>
            <a:endParaRPr sz="1200">
              <a:latin typeface="Calibri"/>
              <a:ea typeface="Calibri"/>
              <a:cs typeface="Calibri"/>
              <a:sym typeface="Calibri"/>
            </a:endParaRPr>
          </a:p>
        </p:txBody>
      </p:sp>
      <p:sp>
        <p:nvSpPr>
          <p:cNvPr id="351" name="Google Shape;351;p64"/>
          <p:cNvSpPr/>
          <p:nvPr/>
        </p:nvSpPr>
        <p:spPr>
          <a:xfrm>
            <a:off x="2751908" y="892500"/>
            <a:ext cx="1852741" cy="11238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Attend site intake mtg</a:t>
            </a:r>
            <a:endParaRPr sz="1200">
              <a:latin typeface="Calibri"/>
              <a:ea typeface="Calibri"/>
              <a:cs typeface="Calibri"/>
              <a:sym typeface="Calibri"/>
            </a:endParaRPr>
          </a:p>
        </p:txBody>
      </p:sp>
      <p:sp>
        <p:nvSpPr>
          <p:cNvPr id="352" name="Google Shape;352;p64"/>
          <p:cNvSpPr/>
          <p:nvPr/>
        </p:nvSpPr>
        <p:spPr>
          <a:xfrm>
            <a:off x="2751908" y="3771900"/>
            <a:ext cx="1852741" cy="112385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Startup payment #1</a:t>
            </a:r>
            <a:endParaRPr sz="1200">
              <a:latin typeface="Calibri"/>
              <a:ea typeface="Calibri"/>
              <a:cs typeface="Calibri"/>
              <a:sym typeface="Calibri"/>
            </a:endParaRPr>
          </a:p>
        </p:txBody>
      </p:sp>
      <p:sp>
        <p:nvSpPr>
          <p:cNvPr id="353" name="Google Shape;353;p64"/>
          <p:cNvSpPr/>
          <p:nvPr/>
        </p:nvSpPr>
        <p:spPr>
          <a:xfrm>
            <a:off x="4968966" y="2332200"/>
            <a:ext cx="1852741" cy="1123850"/>
          </a:xfrm>
          <a:prstGeom prst="flowChartProcess">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latin typeface="Calibri"/>
                <a:ea typeface="Calibri"/>
                <a:cs typeface="Calibri"/>
                <a:sym typeface="Calibri"/>
              </a:rPr>
              <a:t>Schedules Facilitates FGs</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200">
                <a:latin typeface="Calibri"/>
                <a:ea typeface="Calibri"/>
                <a:cs typeface="Calibri"/>
                <a:sym typeface="Calibri"/>
              </a:rPr>
              <a:t>Pays FG stakeholders</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200">
                <a:latin typeface="Calibri"/>
                <a:ea typeface="Calibri"/>
                <a:cs typeface="Calibri"/>
                <a:sym typeface="Calibri"/>
              </a:rPr>
              <a:t>Receives in-person data</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Prepare site report for IRB</a:t>
            </a:r>
            <a:endParaRPr sz="1200">
              <a:latin typeface="Calibri"/>
              <a:ea typeface="Calibri"/>
              <a:cs typeface="Calibri"/>
              <a:sym typeface="Calibri"/>
            </a:endParaRPr>
          </a:p>
        </p:txBody>
      </p:sp>
      <p:sp>
        <p:nvSpPr>
          <p:cNvPr id="354" name="Google Shape;354;p64"/>
          <p:cNvSpPr/>
          <p:nvPr/>
        </p:nvSpPr>
        <p:spPr>
          <a:xfrm>
            <a:off x="4968966" y="892500"/>
            <a:ext cx="1852741" cy="11238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latin typeface="Calibri"/>
                <a:ea typeface="Calibri"/>
                <a:cs typeface="Calibri"/>
                <a:sym typeface="Calibri"/>
              </a:rPr>
              <a:t>Recruits FG stakeholders</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200">
                <a:latin typeface="Calibri"/>
                <a:ea typeface="Calibri"/>
                <a:cs typeface="Calibri"/>
                <a:sym typeface="Calibri"/>
              </a:rPr>
              <a:t>Study team attends FG</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200">
                <a:latin typeface="Calibri"/>
                <a:ea typeface="Calibri"/>
                <a:cs typeface="Calibri"/>
                <a:sym typeface="Calibri"/>
              </a:rPr>
              <a:t>Conduct in-person events</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Report in-person events </a:t>
            </a:r>
            <a:endParaRPr sz="1200">
              <a:latin typeface="Calibri"/>
              <a:ea typeface="Calibri"/>
              <a:cs typeface="Calibri"/>
              <a:sym typeface="Calibri"/>
            </a:endParaRPr>
          </a:p>
        </p:txBody>
      </p:sp>
      <p:sp>
        <p:nvSpPr>
          <p:cNvPr id="355" name="Google Shape;355;p64"/>
          <p:cNvSpPr/>
          <p:nvPr/>
        </p:nvSpPr>
        <p:spPr>
          <a:xfrm>
            <a:off x="4968966" y="3771900"/>
            <a:ext cx="1852741" cy="112385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Submit CIRB site application</a:t>
            </a:r>
            <a:endParaRPr sz="1200">
              <a:latin typeface="Calibri"/>
              <a:ea typeface="Calibri"/>
              <a:cs typeface="Calibri"/>
              <a:sym typeface="Calibri"/>
            </a:endParaRPr>
          </a:p>
        </p:txBody>
      </p:sp>
      <p:sp>
        <p:nvSpPr>
          <p:cNvPr id="356" name="Google Shape;356;p64"/>
          <p:cNvSpPr/>
          <p:nvPr/>
        </p:nvSpPr>
        <p:spPr>
          <a:xfrm>
            <a:off x="7186029" y="892500"/>
            <a:ext cx="1852741" cy="11238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Complete Site Readiness</a:t>
            </a:r>
            <a:endParaRPr sz="1200">
              <a:latin typeface="Calibri"/>
              <a:ea typeface="Calibri"/>
              <a:cs typeface="Calibri"/>
              <a:sym typeface="Calibri"/>
            </a:endParaRPr>
          </a:p>
          <a:p>
            <a:pPr indent="0" lvl="0" marL="0" rtl="0" algn="ctr">
              <a:spcBef>
                <a:spcPts val="0"/>
              </a:spcBef>
              <a:spcAft>
                <a:spcPts val="0"/>
              </a:spcAft>
              <a:buNone/>
            </a:pPr>
            <a:r>
              <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Site Activation Call </a:t>
            </a:r>
            <a:endParaRPr sz="1200">
              <a:latin typeface="Calibri"/>
              <a:ea typeface="Calibri"/>
              <a:cs typeface="Calibri"/>
              <a:sym typeface="Calibri"/>
            </a:endParaRPr>
          </a:p>
        </p:txBody>
      </p:sp>
      <p:sp>
        <p:nvSpPr>
          <p:cNvPr id="357" name="Google Shape;357;p64"/>
          <p:cNvSpPr/>
          <p:nvPr/>
        </p:nvSpPr>
        <p:spPr>
          <a:xfrm>
            <a:off x="7186029" y="3771900"/>
            <a:ext cx="1852741" cy="1123850"/>
          </a:xfrm>
          <a:prstGeom prst="flowChartProcess">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Confirm Readiness</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Site Activation Call</a:t>
            </a:r>
            <a:endParaRPr sz="1200">
              <a:latin typeface="Calibri"/>
              <a:ea typeface="Calibri"/>
              <a:cs typeface="Calibri"/>
              <a:sym typeface="Calibri"/>
            </a:endParaRPr>
          </a:p>
          <a:p>
            <a:pPr indent="0" lvl="0" marL="0" rtl="0" algn="ctr">
              <a:spcBef>
                <a:spcPts val="0"/>
              </a:spcBef>
              <a:spcAft>
                <a:spcPts val="0"/>
              </a:spcAft>
              <a:buNone/>
            </a:pPr>
            <a:r>
              <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Released to enroll</a:t>
            </a:r>
            <a:endParaRPr sz="1200">
              <a:latin typeface="Calibri"/>
              <a:ea typeface="Calibri"/>
              <a:cs typeface="Calibri"/>
              <a:sym typeface="Calibri"/>
            </a:endParaRPr>
          </a:p>
          <a:p>
            <a:pPr indent="0" lvl="0" marL="0" rtl="0" algn="ctr">
              <a:spcBef>
                <a:spcPts val="0"/>
              </a:spcBef>
              <a:spcAft>
                <a:spcPts val="0"/>
              </a:spcAft>
              <a:buNone/>
            </a:pPr>
            <a:r>
              <a:rPr lang="en" sz="1200">
                <a:latin typeface="Calibri"/>
                <a:ea typeface="Calibri"/>
                <a:cs typeface="Calibri"/>
                <a:sym typeface="Calibri"/>
              </a:rPr>
              <a:t>Startup payment #2 </a:t>
            </a:r>
            <a:endParaRPr sz="1200">
              <a:latin typeface="Calibri"/>
              <a:ea typeface="Calibri"/>
              <a:cs typeface="Calibri"/>
              <a:sym typeface="Calibri"/>
            </a:endParaRPr>
          </a:p>
        </p:txBody>
      </p:sp>
      <p:sp>
        <p:nvSpPr>
          <p:cNvPr id="358" name="Google Shape;358;p64"/>
          <p:cNvSpPr txBox="1"/>
          <p:nvPr/>
        </p:nvSpPr>
        <p:spPr>
          <a:xfrm rot="-5400000">
            <a:off x="-301350" y="1270125"/>
            <a:ext cx="1112700" cy="35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Calibri"/>
                <a:ea typeface="Calibri"/>
                <a:cs typeface="Calibri"/>
                <a:sym typeface="Calibri"/>
              </a:rPr>
              <a:t>Sites</a:t>
            </a:r>
            <a:endParaRPr sz="2100">
              <a:solidFill>
                <a:schemeClr val="dk1"/>
              </a:solidFill>
              <a:latin typeface="Calibri"/>
              <a:ea typeface="Calibri"/>
              <a:cs typeface="Calibri"/>
              <a:sym typeface="Calibri"/>
            </a:endParaRPr>
          </a:p>
        </p:txBody>
      </p:sp>
      <p:sp>
        <p:nvSpPr>
          <p:cNvPr id="359" name="Google Shape;359;p64"/>
          <p:cNvSpPr txBox="1"/>
          <p:nvPr/>
        </p:nvSpPr>
        <p:spPr>
          <a:xfrm rot="-5400000">
            <a:off x="-580500" y="2702925"/>
            <a:ext cx="1695900" cy="38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8761D"/>
                </a:solidFill>
                <a:latin typeface="Calibri"/>
                <a:ea typeface="Calibri"/>
                <a:cs typeface="Calibri"/>
                <a:sym typeface="Calibri"/>
              </a:rPr>
              <a:t>UAB EFIC core</a:t>
            </a:r>
            <a:endParaRPr sz="1800">
              <a:solidFill>
                <a:srgbClr val="38761D"/>
              </a:solidFill>
              <a:latin typeface="Calibri"/>
              <a:ea typeface="Calibri"/>
              <a:cs typeface="Calibri"/>
              <a:sym typeface="Calibri"/>
            </a:endParaRPr>
          </a:p>
        </p:txBody>
      </p:sp>
      <p:sp>
        <p:nvSpPr>
          <p:cNvPr id="360" name="Google Shape;360;p64"/>
          <p:cNvSpPr txBox="1"/>
          <p:nvPr/>
        </p:nvSpPr>
        <p:spPr>
          <a:xfrm rot="-5400000">
            <a:off x="-368700" y="4216725"/>
            <a:ext cx="1247400" cy="35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3C78D8"/>
                </a:solidFill>
                <a:latin typeface="Calibri"/>
                <a:ea typeface="Calibri"/>
                <a:cs typeface="Calibri"/>
                <a:sym typeface="Calibri"/>
              </a:rPr>
              <a:t>SIREN CCC</a:t>
            </a:r>
            <a:endParaRPr sz="1800">
              <a:solidFill>
                <a:srgbClr val="3C78D8"/>
              </a:solidFill>
              <a:latin typeface="Calibri"/>
              <a:ea typeface="Calibri"/>
              <a:cs typeface="Calibri"/>
              <a:sym typeface="Calibri"/>
            </a:endParaRPr>
          </a:p>
        </p:txBody>
      </p:sp>
      <p:sp>
        <p:nvSpPr>
          <p:cNvPr id="361" name="Google Shape;361;p64"/>
          <p:cNvSpPr/>
          <p:nvPr/>
        </p:nvSpPr>
        <p:spPr>
          <a:xfrm>
            <a:off x="2402650" y="1328325"/>
            <a:ext cx="334200" cy="2412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2" name="Google Shape;362;p64"/>
          <p:cNvSpPr/>
          <p:nvPr/>
        </p:nvSpPr>
        <p:spPr>
          <a:xfrm rot="5400000">
            <a:off x="3529650" y="2070225"/>
            <a:ext cx="297300" cy="2412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3" name="Google Shape;363;p64"/>
          <p:cNvSpPr/>
          <p:nvPr/>
        </p:nvSpPr>
        <p:spPr>
          <a:xfrm>
            <a:off x="4619713" y="1328325"/>
            <a:ext cx="334200" cy="2412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4" name="Google Shape;364;p64"/>
          <p:cNvSpPr/>
          <p:nvPr/>
        </p:nvSpPr>
        <p:spPr>
          <a:xfrm>
            <a:off x="6836750" y="1328325"/>
            <a:ext cx="334200" cy="2412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5" name="Google Shape;365;p64"/>
          <p:cNvSpPr/>
          <p:nvPr/>
        </p:nvSpPr>
        <p:spPr>
          <a:xfrm>
            <a:off x="4619725" y="2773525"/>
            <a:ext cx="334200" cy="241200"/>
          </a:xfrm>
          <a:prstGeom prst="rightArrow">
            <a:avLst>
              <a:gd fmla="val 50000" name="adj1"/>
              <a:gd fmla="val 50000"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6" name="Google Shape;366;p64"/>
          <p:cNvSpPr/>
          <p:nvPr/>
        </p:nvSpPr>
        <p:spPr>
          <a:xfrm rot="5400000">
            <a:off x="3529650" y="3502650"/>
            <a:ext cx="297300" cy="241200"/>
          </a:xfrm>
          <a:prstGeom prst="rightArrow">
            <a:avLst>
              <a:gd fmla="val 50000" name="adj1"/>
              <a:gd fmla="val 50000"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7" name="Google Shape;367;p64"/>
          <p:cNvSpPr/>
          <p:nvPr/>
        </p:nvSpPr>
        <p:spPr>
          <a:xfrm rot="5400000">
            <a:off x="5746688" y="3502650"/>
            <a:ext cx="297300" cy="241200"/>
          </a:xfrm>
          <a:prstGeom prst="rightArrow">
            <a:avLst>
              <a:gd fmla="val 50000" name="adj1"/>
              <a:gd fmla="val 50000"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8" name="Google Shape;368;p64"/>
          <p:cNvSpPr/>
          <p:nvPr/>
        </p:nvSpPr>
        <p:spPr>
          <a:xfrm rot="5400000">
            <a:off x="7227950" y="2778825"/>
            <a:ext cx="1714500" cy="2412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9" name="Google Shape;369;p64"/>
          <p:cNvSpPr txBox="1"/>
          <p:nvPr>
            <p:ph idx="4294967295" type="title"/>
          </p:nvPr>
        </p:nvSpPr>
        <p:spPr>
          <a:xfrm>
            <a:off x="250625" y="-3"/>
            <a:ext cx="7886700" cy="609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EFIC Site Startup Flow</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65"/>
          <p:cNvPicPr preferRelativeResize="0"/>
          <p:nvPr/>
        </p:nvPicPr>
        <p:blipFill rotWithShape="1">
          <a:blip r:embed="rId3">
            <a:alphaModFix amt="18000"/>
          </a:blip>
          <a:srcRect b="27813" l="0" r="0" t="0"/>
          <a:stretch/>
        </p:blipFill>
        <p:spPr>
          <a:xfrm>
            <a:off x="0" y="0"/>
            <a:ext cx="9143998" cy="5143500"/>
          </a:xfrm>
          <a:prstGeom prst="rect">
            <a:avLst/>
          </a:prstGeom>
          <a:noFill/>
          <a:ln>
            <a:noFill/>
          </a:ln>
        </p:spPr>
      </p:pic>
      <p:sp>
        <p:nvSpPr>
          <p:cNvPr id="375" name="Google Shape;375;p6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Take away</a:t>
            </a:r>
            <a:endParaRPr/>
          </a:p>
        </p:txBody>
      </p:sp>
      <p:sp>
        <p:nvSpPr>
          <p:cNvPr id="376" name="Google Shape;376;p6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Clr>
                <a:schemeClr val="dk1"/>
              </a:buClr>
              <a:buSzPts val="1100"/>
              <a:buFont typeface="Arial"/>
              <a:buNone/>
            </a:pPr>
            <a:r>
              <a:rPr lang="en"/>
              <a:t>Attitude matters - look for rewarding experiences not chores</a:t>
            </a:r>
            <a:endParaRPr/>
          </a:p>
          <a:p>
            <a:pPr indent="0" lvl="0" marL="0" rtl="0" algn="l">
              <a:spcBef>
                <a:spcPts val="800"/>
              </a:spcBef>
              <a:spcAft>
                <a:spcPts val="0"/>
              </a:spcAft>
              <a:buClr>
                <a:schemeClr val="dk1"/>
              </a:buClr>
              <a:buSzPts val="1100"/>
              <a:buFont typeface="Arial"/>
              <a:buNone/>
            </a:pPr>
            <a:r>
              <a:t/>
            </a:r>
            <a:endParaRPr/>
          </a:p>
          <a:p>
            <a:pPr indent="0" lvl="0" marL="0" rtl="0" algn="l">
              <a:spcBef>
                <a:spcPts val="800"/>
              </a:spcBef>
              <a:spcAft>
                <a:spcPts val="0"/>
              </a:spcAft>
              <a:buClr>
                <a:schemeClr val="dk1"/>
              </a:buClr>
              <a:buSzPts val="1100"/>
              <a:buFont typeface="Arial"/>
              <a:buNone/>
            </a:pPr>
            <a:r>
              <a:rPr lang="en"/>
              <a:t>Keep it as simple as you can</a:t>
            </a:r>
            <a:endParaRPr/>
          </a:p>
          <a:p>
            <a:pPr indent="0" lvl="0" marL="0" rtl="0" algn="l">
              <a:spcBef>
                <a:spcPts val="800"/>
              </a:spcBef>
              <a:spcAft>
                <a:spcPts val="0"/>
              </a:spcAft>
              <a:buClr>
                <a:schemeClr val="dk1"/>
              </a:buClr>
              <a:buSzPts val="1100"/>
              <a:buFont typeface="Arial"/>
              <a:buNone/>
            </a:pPr>
            <a:r>
              <a:t/>
            </a:r>
            <a:endParaRPr/>
          </a:p>
          <a:p>
            <a:pPr indent="0" lvl="0" marL="0" rtl="0" algn="l">
              <a:spcBef>
                <a:spcPts val="800"/>
              </a:spcBef>
              <a:spcAft>
                <a:spcPts val="0"/>
              </a:spcAft>
              <a:buClr>
                <a:schemeClr val="dk1"/>
              </a:buClr>
              <a:buSzPts val="1100"/>
              <a:buFont typeface="Arial"/>
              <a:buNone/>
            </a:pPr>
            <a:r>
              <a:rPr lang="en"/>
              <a:t>Central support is designed to help</a:t>
            </a:r>
            <a:endParaRPr/>
          </a:p>
          <a:p>
            <a:pPr indent="0" lvl="0" marL="0" rtl="0" algn="l">
              <a:spcBef>
                <a:spcPts val="800"/>
              </a:spcBef>
              <a:spcAft>
                <a:spcPts val="0"/>
              </a:spcAft>
              <a:buClr>
                <a:schemeClr val="dk1"/>
              </a:buClr>
              <a:buSzPts val="1100"/>
              <a:buFont typeface="Arial"/>
              <a:buNone/>
            </a:pPr>
            <a:r>
              <a:t/>
            </a:r>
            <a:endParaRPr/>
          </a:p>
          <a:p>
            <a:pPr indent="0" lvl="0" marL="0" rtl="0" algn="l">
              <a:spcBef>
                <a:spcPts val="800"/>
              </a:spcBef>
              <a:spcAft>
                <a:spcPts val="0"/>
              </a:spcAft>
              <a:buClr>
                <a:schemeClr val="dk1"/>
              </a:buClr>
              <a:buSzPts val="1100"/>
              <a:buFont typeface="Arial"/>
              <a:buNone/>
            </a:pPr>
            <a:r>
              <a:rPr lang="en"/>
              <a:t>Don’t hesitate - get started, get done</a:t>
            </a:r>
            <a:endParaRPr/>
          </a:p>
          <a:p>
            <a:pPr indent="0" lvl="0" marL="0" rtl="0" algn="l">
              <a:spcBef>
                <a:spcPts val="800"/>
              </a:spcBef>
              <a:spcAft>
                <a:spcPts val="0"/>
              </a:spcAft>
              <a:buClr>
                <a:schemeClr val="dk1"/>
              </a:buClr>
              <a:buSzPts val="1100"/>
              <a:buFont typeface="Arial"/>
              <a:buNone/>
            </a:pPr>
            <a:r>
              <a:t/>
            </a:r>
            <a:endParaRPr/>
          </a:p>
          <a:p>
            <a:pPr indent="0" lvl="0" marL="0" rtl="0" algn="l">
              <a:spcBef>
                <a:spcPts val="8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44"/>
          <p:cNvPicPr preferRelativeResize="0"/>
          <p:nvPr/>
        </p:nvPicPr>
        <p:blipFill rotWithShape="1">
          <a:blip r:embed="rId3">
            <a:alphaModFix amt="35000"/>
          </a:blip>
          <a:srcRect b="9737" l="0" r="0" t="8018"/>
          <a:stretch/>
        </p:blipFill>
        <p:spPr>
          <a:xfrm>
            <a:off x="-72200" y="0"/>
            <a:ext cx="9216200" cy="5143500"/>
          </a:xfrm>
          <a:prstGeom prst="rect">
            <a:avLst/>
          </a:prstGeom>
          <a:noFill/>
          <a:ln>
            <a:noFill/>
          </a:ln>
        </p:spPr>
      </p:pic>
      <p:sp>
        <p:nvSpPr>
          <p:cNvPr id="213" name="Google Shape;213;p44"/>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Exception from informed consent (EFIC)</a:t>
            </a:r>
            <a:endParaRPr/>
          </a:p>
        </p:txBody>
      </p:sp>
      <p:sp>
        <p:nvSpPr>
          <p:cNvPr id="214" name="Google Shape;214;p44"/>
          <p:cNvSpPr txBox="1"/>
          <p:nvPr/>
        </p:nvSpPr>
        <p:spPr>
          <a:xfrm>
            <a:off x="442175" y="1318500"/>
            <a:ext cx="7061100" cy="3186900"/>
          </a:xfrm>
          <a:prstGeom prst="rect">
            <a:avLst/>
          </a:prstGeom>
          <a:noFill/>
          <a:ln>
            <a:noFill/>
          </a:ln>
        </p:spPr>
        <p:txBody>
          <a:bodyPr anchorCtr="0" anchor="t" bIns="91425" lIns="91425" spcFirstLastPara="1" rIns="91425" wrap="square" tIns="91425">
            <a:noAutofit/>
          </a:bodyPr>
          <a:lstStyle/>
          <a:p>
            <a:pPr indent="-184150" lvl="0" marL="177800" rtl="0" algn="l">
              <a:lnSpc>
                <a:spcPct val="90000"/>
              </a:lnSpc>
              <a:spcBef>
                <a:spcPts val="0"/>
              </a:spcBef>
              <a:spcAft>
                <a:spcPts val="0"/>
              </a:spcAft>
              <a:buClr>
                <a:schemeClr val="dk1"/>
              </a:buClr>
              <a:buSzPts val="2300"/>
              <a:buFont typeface="Roboto"/>
              <a:buChar char="●"/>
            </a:pPr>
            <a:r>
              <a:rPr lang="en" sz="2000">
                <a:solidFill>
                  <a:schemeClr val="dk1"/>
                </a:solidFill>
                <a:latin typeface="Roboto"/>
                <a:ea typeface="Roboto"/>
                <a:cs typeface="Roboto"/>
                <a:sym typeface="Roboto"/>
              </a:rPr>
              <a:t>Very special circumstances</a:t>
            </a:r>
            <a:endParaRPr sz="2000">
              <a:solidFill>
                <a:schemeClr val="dk1"/>
              </a:solidFill>
              <a:latin typeface="Roboto"/>
              <a:ea typeface="Roboto"/>
              <a:cs typeface="Roboto"/>
              <a:sym typeface="Roboto"/>
            </a:endParaRPr>
          </a:p>
          <a:p>
            <a:pPr indent="-184150" lvl="0" marL="177800" rtl="0" algn="l">
              <a:lnSpc>
                <a:spcPct val="90000"/>
              </a:lnSpc>
              <a:spcBef>
                <a:spcPts val="800"/>
              </a:spcBef>
              <a:spcAft>
                <a:spcPts val="0"/>
              </a:spcAft>
              <a:buClr>
                <a:schemeClr val="dk1"/>
              </a:buClr>
              <a:buSzPts val="2300"/>
              <a:buFont typeface="Roboto"/>
              <a:buChar char="●"/>
            </a:pPr>
            <a:r>
              <a:rPr lang="en" sz="2000">
                <a:solidFill>
                  <a:schemeClr val="dk1"/>
                </a:solidFill>
                <a:latin typeface="Roboto"/>
                <a:ea typeface="Roboto"/>
                <a:cs typeface="Roboto"/>
                <a:sym typeface="Roboto"/>
              </a:rPr>
              <a:t>When autonomy is silent</a:t>
            </a:r>
            <a:endParaRPr sz="2000">
              <a:solidFill>
                <a:schemeClr val="dk1"/>
              </a:solidFill>
              <a:latin typeface="Roboto"/>
              <a:ea typeface="Roboto"/>
              <a:cs typeface="Roboto"/>
              <a:sym typeface="Roboto"/>
            </a:endParaRPr>
          </a:p>
          <a:p>
            <a:pPr indent="-184150" lvl="0" marL="177800" rtl="0" algn="l">
              <a:lnSpc>
                <a:spcPct val="90000"/>
              </a:lnSpc>
              <a:spcBef>
                <a:spcPts val="800"/>
              </a:spcBef>
              <a:spcAft>
                <a:spcPts val="0"/>
              </a:spcAft>
              <a:buClr>
                <a:schemeClr val="dk1"/>
              </a:buClr>
              <a:buSzPts val="2300"/>
              <a:buFont typeface="Roboto"/>
              <a:buChar char="●"/>
            </a:pPr>
            <a:r>
              <a:rPr lang="en" sz="2000">
                <a:solidFill>
                  <a:schemeClr val="dk1"/>
                </a:solidFill>
                <a:latin typeface="Roboto"/>
                <a:ea typeface="Roboto"/>
                <a:cs typeface="Roboto"/>
                <a:sym typeface="Roboto"/>
              </a:rPr>
              <a:t>Consistent with Helsinki and Belmont</a:t>
            </a:r>
            <a:endParaRPr sz="2000">
              <a:solidFill>
                <a:schemeClr val="dk1"/>
              </a:solidFill>
              <a:latin typeface="Roboto"/>
              <a:ea typeface="Roboto"/>
              <a:cs typeface="Roboto"/>
              <a:sym typeface="Roboto"/>
            </a:endParaRPr>
          </a:p>
          <a:p>
            <a:pPr indent="-184150" lvl="0" marL="177800" rtl="0" algn="l">
              <a:lnSpc>
                <a:spcPct val="90000"/>
              </a:lnSpc>
              <a:spcBef>
                <a:spcPts val="800"/>
              </a:spcBef>
              <a:spcAft>
                <a:spcPts val="1200"/>
              </a:spcAft>
              <a:buClr>
                <a:schemeClr val="dk1"/>
              </a:buClr>
              <a:buSzPts val="2300"/>
              <a:buFont typeface="Roboto"/>
              <a:buChar char="●"/>
            </a:pPr>
            <a:r>
              <a:rPr lang="en" sz="2000">
                <a:solidFill>
                  <a:schemeClr val="dk1"/>
                </a:solidFill>
                <a:latin typeface="Roboto"/>
                <a:ea typeface="Roboto"/>
                <a:cs typeface="Roboto"/>
                <a:sym typeface="Roboto"/>
              </a:rPr>
              <a:t>Brief history in the US</a:t>
            </a:r>
            <a:endParaRPr sz="20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130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Life threatening?</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Available therapy inadequate or unproven?</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Informed consent not feasible?</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Prospect of direct benefit?</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Trial couldn’t be carried out with EFIC?</a:t>
            </a:r>
            <a:endParaRPr sz="2000">
              <a:solidFill>
                <a:srgbClr val="1B1B1B"/>
              </a:solidFill>
              <a:highlight>
                <a:srgbClr val="FFFFFF"/>
              </a:highlight>
              <a:latin typeface="Roboto"/>
              <a:ea typeface="Roboto"/>
              <a:cs typeface="Roboto"/>
              <a:sym typeface="Roboto"/>
            </a:endParaRPr>
          </a:p>
          <a:p>
            <a:pPr indent="0" lvl="0" marL="457200" rtl="0" algn="l">
              <a:lnSpc>
                <a:spcPct val="150000"/>
              </a:lnSpc>
              <a:spcBef>
                <a:spcPts val="1300"/>
              </a:spcBef>
              <a:spcAft>
                <a:spcPts val="1300"/>
              </a:spcAft>
              <a:buNone/>
            </a:pPr>
            <a:r>
              <a:t/>
            </a:r>
            <a:endParaRPr sz="2000">
              <a:solidFill>
                <a:srgbClr val="1B1B1B"/>
              </a:solidFill>
              <a:highlight>
                <a:srgbClr val="FFFFFF"/>
              </a:highlight>
              <a:latin typeface="Roboto"/>
              <a:ea typeface="Roboto"/>
              <a:cs typeface="Roboto"/>
              <a:sym typeface="Roboto"/>
            </a:endParaRPr>
          </a:p>
        </p:txBody>
      </p:sp>
      <p:sp>
        <p:nvSpPr>
          <p:cNvPr id="220" name="Google Shape;220;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EFIC - What kinds of trials?</a:t>
            </a:r>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130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Community consultation</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Public disclosure</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Obligatory data monitoring</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Family opt outs if practical</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IRB disapprovals reported to all IRB</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Generally requires IND or IDE approval or OHRP oversight</a:t>
            </a:r>
            <a:endParaRPr sz="2000">
              <a:solidFill>
                <a:srgbClr val="1B1B1B"/>
              </a:solidFill>
              <a:highlight>
                <a:srgbClr val="FFFFFF"/>
              </a:highlight>
              <a:latin typeface="Roboto"/>
              <a:ea typeface="Roboto"/>
              <a:cs typeface="Roboto"/>
              <a:sym typeface="Roboto"/>
            </a:endParaRPr>
          </a:p>
        </p:txBody>
      </p:sp>
      <p:sp>
        <p:nvSpPr>
          <p:cNvPr id="226" name="Google Shape;226;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EFIC - Additional requirements</a:t>
            </a:r>
            <a:endParaRPr/>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47"/>
          <p:cNvPicPr preferRelativeResize="0"/>
          <p:nvPr/>
        </p:nvPicPr>
        <p:blipFill>
          <a:blip r:embed="rId3">
            <a:alphaModFix amt="20000"/>
          </a:blip>
          <a:stretch>
            <a:fillRect/>
          </a:stretch>
        </p:blipFill>
        <p:spPr>
          <a:xfrm>
            <a:off x="0" y="1772546"/>
            <a:ext cx="9144003" cy="3370958"/>
          </a:xfrm>
          <a:prstGeom prst="rect">
            <a:avLst/>
          </a:prstGeom>
          <a:noFill/>
          <a:ln>
            <a:noFill/>
          </a:ln>
        </p:spPr>
      </p:pic>
      <p:sp>
        <p:nvSpPr>
          <p:cNvPr id="232" name="Google Shape;232;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130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Town hall meetings</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Visits to existing community meetings or sites</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Focus groups and interactive social media</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Random digit dialing interviews</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Community fairs or events</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Geographic and special interest communities</a:t>
            </a:r>
            <a:endParaRPr sz="2000">
              <a:solidFill>
                <a:srgbClr val="1B1B1B"/>
              </a:solidFill>
              <a:highlight>
                <a:srgbClr val="FFFFFF"/>
              </a:highlight>
              <a:latin typeface="Roboto"/>
              <a:ea typeface="Roboto"/>
              <a:cs typeface="Roboto"/>
              <a:sym typeface="Roboto"/>
            </a:endParaRPr>
          </a:p>
        </p:txBody>
      </p:sp>
      <p:sp>
        <p:nvSpPr>
          <p:cNvPr id="233" name="Google Shape;233;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EFIC - Community consultation is two way communications</a:t>
            </a:r>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8"/>
          <p:cNvPicPr preferRelativeResize="0"/>
          <p:nvPr/>
        </p:nvPicPr>
        <p:blipFill>
          <a:blip r:embed="rId3">
            <a:alphaModFix amt="50000"/>
          </a:blip>
          <a:stretch>
            <a:fillRect/>
          </a:stretch>
        </p:blipFill>
        <p:spPr>
          <a:xfrm>
            <a:off x="4891505" y="5"/>
            <a:ext cx="4252500" cy="5143500"/>
          </a:xfrm>
          <a:prstGeom prst="rect">
            <a:avLst/>
          </a:prstGeom>
          <a:noFill/>
          <a:ln>
            <a:noFill/>
          </a:ln>
        </p:spPr>
      </p:pic>
      <p:sp>
        <p:nvSpPr>
          <p:cNvPr id="239" name="Google Shape;239;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130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Websites and social media</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Advertising</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Press releases</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Newsletters</a:t>
            </a:r>
            <a:endParaRPr sz="2000">
              <a:solidFill>
                <a:srgbClr val="1B1B1B"/>
              </a:solidFill>
              <a:highlight>
                <a:srgbClr val="FFFFFF"/>
              </a:highlight>
              <a:latin typeface="Roboto"/>
              <a:ea typeface="Roboto"/>
              <a:cs typeface="Roboto"/>
              <a:sym typeface="Roboto"/>
            </a:endParaRPr>
          </a:p>
          <a:p>
            <a:pPr indent="-355600" lvl="0" marL="457200" rtl="0" algn="l">
              <a:lnSpc>
                <a:spcPct val="150000"/>
              </a:lnSpc>
              <a:spcBef>
                <a:spcPts val="0"/>
              </a:spcBef>
              <a:spcAft>
                <a:spcPts val="0"/>
              </a:spcAft>
              <a:buClr>
                <a:srgbClr val="1B1B1B"/>
              </a:buClr>
              <a:buSzPts val="2000"/>
              <a:buFont typeface="Roboto"/>
              <a:buChar char="●"/>
            </a:pPr>
            <a:r>
              <a:rPr lang="en" sz="2000">
                <a:solidFill>
                  <a:srgbClr val="1B1B1B"/>
                </a:solidFill>
                <a:highlight>
                  <a:srgbClr val="FFFFFF"/>
                </a:highlight>
                <a:latin typeface="Roboto"/>
                <a:ea typeface="Roboto"/>
                <a:cs typeface="Roboto"/>
                <a:sym typeface="Roboto"/>
              </a:rPr>
              <a:t>Before and after study</a:t>
            </a:r>
            <a:endParaRPr sz="2000">
              <a:solidFill>
                <a:srgbClr val="1B1B1B"/>
              </a:solidFill>
              <a:highlight>
                <a:srgbClr val="FFFFFF"/>
              </a:highlight>
              <a:latin typeface="Roboto"/>
              <a:ea typeface="Roboto"/>
              <a:cs typeface="Roboto"/>
              <a:sym typeface="Roboto"/>
            </a:endParaRPr>
          </a:p>
        </p:txBody>
      </p:sp>
      <p:sp>
        <p:nvSpPr>
          <p:cNvPr id="240" name="Google Shape;240;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EFIC - Public disclosure is one way communications</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9"/>
          <p:cNvPicPr preferRelativeResize="0"/>
          <p:nvPr/>
        </p:nvPicPr>
        <p:blipFill rotWithShape="1">
          <a:blip r:embed="rId3">
            <a:alphaModFix amt="33000"/>
          </a:blip>
          <a:srcRect b="0" l="0" r="0" t="15916"/>
          <a:stretch/>
        </p:blipFill>
        <p:spPr>
          <a:xfrm>
            <a:off x="0" y="6854"/>
            <a:ext cx="9144000" cy="5129784"/>
          </a:xfrm>
          <a:prstGeom prst="rect">
            <a:avLst/>
          </a:prstGeom>
          <a:noFill/>
          <a:ln>
            <a:noFill/>
          </a:ln>
        </p:spPr>
      </p:pic>
      <p:sp>
        <p:nvSpPr>
          <p:cNvPr id="246" name="Google Shape;246;p49"/>
          <p:cNvSpPr txBox="1"/>
          <p:nvPr/>
        </p:nvSpPr>
        <p:spPr>
          <a:xfrm>
            <a:off x="5851875" y="443675"/>
            <a:ext cx="2988900" cy="43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1"/>
                </a:solidFill>
                <a:latin typeface="Roboto"/>
                <a:ea typeface="Roboto"/>
                <a:cs typeface="Roboto"/>
                <a:sym typeface="Roboto"/>
              </a:rPr>
              <a:t>Why?</a:t>
            </a:r>
            <a:endParaRPr sz="5000">
              <a:solidFill>
                <a:schemeClr val="dk1"/>
              </a:solidFill>
              <a:latin typeface="Roboto"/>
              <a:ea typeface="Roboto"/>
              <a:cs typeface="Roboto"/>
              <a:sym typeface="Roboto"/>
            </a:endParaRPr>
          </a:p>
          <a:p>
            <a:pPr indent="0" lvl="0" marL="0" rtl="0" algn="l">
              <a:spcBef>
                <a:spcPts val="0"/>
              </a:spcBef>
              <a:spcAft>
                <a:spcPts val="0"/>
              </a:spcAft>
              <a:buNone/>
            </a:pPr>
            <a:r>
              <a:t/>
            </a:r>
            <a:endParaRPr sz="2000">
              <a:solidFill>
                <a:schemeClr val="dk1"/>
              </a:solidFill>
              <a:latin typeface="Roboto"/>
              <a:ea typeface="Roboto"/>
              <a:cs typeface="Roboto"/>
              <a:sym typeface="Roboto"/>
            </a:endParaRPr>
          </a:p>
          <a:p>
            <a:pPr indent="0" lvl="0" marL="0" rtl="0" algn="l">
              <a:spcBef>
                <a:spcPts val="0"/>
              </a:spcBef>
              <a:spcAft>
                <a:spcPts val="0"/>
              </a:spcAft>
              <a:buNone/>
            </a:pPr>
            <a:r>
              <a:t/>
            </a:r>
            <a:endParaRPr sz="2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If we know why we are doing something…</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We can do it better</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We can judge how well we’ve done it</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So, why are these the requirements for EFIC?</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1300"/>
              </a:spcBef>
              <a:spcAft>
                <a:spcPts val="0"/>
              </a:spcAft>
              <a:buNone/>
            </a:pPr>
            <a:r>
              <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rPr lang="en" sz="2000">
                <a:solidFill>
                  <a:srgbClr val="1B1B1B"/>
                </a:solidFill>
                <a:highlight>
                  <a:srgbClr val="FFFFFF"/>
                </a:highlight>
                <a:latin typeface="Roboto"/>
                <a:ea typeface="Roboto"/>
                <a:cs typeface="Roboto"/>
                <a:sym typeface="Roboto"/>
              </a:rPr>
              <a:t>These are the ways that good doctors and researchers act.</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0"/>
              </a:spcAft>
              <a:buNone/>
            </a:pPr>
            <a:r>
              <a:rPr lang="en" sz="2000">
                <a:solidFill>
                  <a:srgbClr val="1B1B1B"/>
                </a:solidFill>
                <a:highlight>
                  <a:srgbClr val="FFFFFF"/>
                </a:highlight>
                <a:latin typeface="Roboto"/>
                <a:ea typeface="Roboto"/>
                <a:cs typeface="Roboto"/>
                <a:sym typeface="Roboto"/>
              </a:rPr>
              <a:t>In fact, that is why we do informed consent when it is possible.</a:t>
            </a:r>
            <a:endParaRPr sz="2000">
              <a:solidFill>
                <a:srgbClr val="1B1B1B"/>
              </a:solidFill>
              <a:highlight>
                <a:srgbClr val="FFFFFF"/>
              </a:highlight>
              <a:latin typeface="Roboto"/>
              <a:ea typeface="Roboto"/>
              <a:cs typeface="Roboto"/>
              <a:sym typeface="Roboto"/>
            </a:endParaRPr>
          </a:p>
          <a:p>
            <a:pPr indent="0" lvl="0" marL="0" rtl="0" algn="l">
              <a:lnSpc>
                <a:spcPct val="150000"/>
              </a:lnSpc>
              <a:spcBef>
                <a:spcPts val="1300"/>
              </a:spcBef>
              <a:spcAft>
                <a:spcPts val="1300"/>
              </a:spcAft>
              <a:buNone/>
            </a:pPr>
            <a:r>
              <a:t/>
            </a:r>
            <a:endParaRPr sz="2000">
              <a:solidFill>
                <a:srgbClr val="1B1B1B"/>
              </a:solidFill>
              <a:highlight>
                <a:srgbClr val="FFFFFF"/>
              </a:highlight>
              <a:latin typeface="Roboto"/>
              <a:ea typeface="Roboto"/>
              <a:cs typeface="Roboto"/>
              <a:sym typeface="Roboto"/>
            </a:endParaRPr>
          </a:p>
        </p:txBody>
      </p:sp>
      <p:sp>
        <p:nvSpPr>
          <p:cNvPr id="252" name="Google Shape;252;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possible answer….</a:t>
            </a:r>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