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6"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12192000"/>
  <p:notesSz cx="6858000" cy="9144000"/>
  <p:embeddedFontLst>
    <p:embeddedFont>
      <p:font typeface="Urbanist Medium"/>
      <p:regular r:id="rId20"/>
      <p:bold r:id="rId21"/>
      <p:italic r:id="rId22"/>
      <p:boldItalic r:id="rId23"/>
    </p:embeddedFont>
    <p:embeddedFont>
      <p:font typeface="Urbanist"/>
      <p:regular r:id="rId24"/>
      <p:bold r:id="rId25"/>
      <p:italic r:id="rId26"/>
      <p:boldItalic r:id="rId27"/>
    </p:embeddedFont>
    <p:embeddedFont>
      <p:font typeface="Poppins SemiBold"/>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UrbanistMedium-regular.fntdata"/><Relationship Id="rId22" Type="http://schemas.openxmlformats.org/officeDocument/2006/relationships/font" Target="fonts/UrbanistMedium-italic.fntdata"/><Relationship Id="rId21" Type="http://schemas.openxmlformats.org/officeDocument/2006/relationships/font" Target="fonts/UrbanistMedium-bold.fntdata"/><Relationship Id="rId24" Type="http://schemas.openxmlformats.org/officeDocument/2006/relationships/font" Target="fonts/Urbanist-regular.fntdata"/><Relationship Id="rId23" Type="http://schemas.openxmlformats.org/officeDocument/2006/relationships/font" Target="fonts/UrbanistMedium-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Urbanist-italic.fntdata"/><Relationship Id="rId25" Type="http://schemas.openxmlformats.org/officeDocument/2006/relationships/font" Target="fonts/Urbanist-bold.fntdata"/><Relationship Id="rId28" Type="http://schemas.openxmlformats.org/officeDocument/2006/relationships/font" Target="fonts/PoppinsSemiBold-regular.fntdata"/><Relationship Id="rId27" Type="http://schemas.openxmlformats.org/officeDocument/2006/relationships/font" Target="fonts/Urbanist-bold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PoppinsSemiBold-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PoppinsSemiBold-boldItalic.fntdata"/><Relationship Id="rId30" Type="http://schemas.openxmlformats.org/officeDocument/2006/relationships/font" Target="fonts/PoppinsSemi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g3555ce97237_15_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 name="Google Shape;50;g3555ce97237_15_3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C3PO</a:t>
            </a:r>
            <a:endParaRPr/>
          </a:p>
          <a:p>
            <a:pPr indent="0" lvl="0" marL="0" rtl="0" algn="l">
              <a:lnSpc>
                <a:spcPct val="100000"/>
              </a:lnSpc>
              <a:spcBef>
                <a:spcPts val="0"/>
              </a:spcBef>
              <a:spcAft>
                <a:spcPts val="0"/>
              </a:spcAft>
              <a:buSzPts val="1400"/>
              <a:buNone/>
            </a:pPr>
            <a:r>
              <a:rPr lang="en-US"/>
              <a:t>Clif confirmed there is still some serum samples available.  </a:t>
            </a:r>
            <a:endParaRPr/>
          </a:p>
          <a:p>
            <a:pPr indent="0" lvl="0" marL="0" rtl="0" algn="l">
              <a:lnSpc>
                <a:spcPct val="100000"/>
              </a:lnSpc>
              <a:spcBef>
                <a:spcPts val="0"/>
              </a:spcBef>
              <a:spcAft>
                <a:spcPts val="0"/>
              </a:spcAft>
              <a:buSzPts val="1400"/>
              <a:buNone/>
            </a:pPr>
            <a:r>
              <a:rPr lang="en-US"/>
              <a:t>We are trying to get an inventory of microliters available by subject and for how many subjects.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Reach out to Cliff Calliway or Fred Korely if you are interested.  </a:t>
            </a:r>
            <a:endParaRPr/>
          </a:p>
          <a:p>
            <a:pPr indent="0" lvl="0" marL="0" rtl="0" algn="l">
              <a:lnSpc>
                <a:spcPct val="100000"/>
              </a:lnSpc>
              <a:spcBef>
                <a:spcPts val="0"/>
              </a:spcBef>
              <a:spcAft>
                <a:spcPts val="0"/>
              </a:spcAft>
              <a:buSzPts val="1400"/>
              <a:buNone/>
            </a:pPr>
            <a:r>
              <a:rPr lang="en-US"/>
              <a:t>There is not currently any funding available for assays.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51" name="Google Shape;51;g3555ce97237_15_3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555ce97237_15_5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5" name="Google Shape;145;g3555ce97237_15_5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6" name="Google Shape;146;g3555ce97237_15_54:notes"/>
          <p:cNvSpPr txBox="1"/>
          <p:nvPr>
            <p:ph idx="12" type="sldNum"/>
          </p:nvPr>
        </p:nvSpPr>
        <p:spPr>
          <a:xfrm>
            <a:off x="3884613" y="8685213"/>
            <a:ext cx="2971800" cy="4590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38570d395b9_12_24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3" name="Google Shape;153;g38570d395b9_12_24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4" name="Google Shape;154;g38570d395b9_12_24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8570d395b9_12_3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3" name="Google Shape;163;g38570d395b9_12_33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4" name="Google Shape;164;g38570d395b9_12_338:notes"/>
          <p:cNvSpPr txBox="1"/>
          <p:nvPr>
            <p:ph idx="12" type="sldNum"/>
          </p:nvPr>
        </p:nvSpPr>
        <p:spPr>
          <a:xfrm>
            <a:off x="3884613" y="8685213"/>
            <a:ext cx="2971800" cy="4590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8570d395b9_12_427:notes"/>
          <p:cNvSpPr/>
          <p:nvPr>
            <p:ph idx="2" type="sldImg"/>
          </p:nvPr>
        </p:nvSpPr>
        <p:spPr>
          <a:xfrm>
            <a:off x="701951" y="1143000"/>
            <a:ext cx="5454000" cy="30855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38570d395b9_12_42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g38570d395b9_12_427:notes"/>
          <p:cNvSpPr txBox="1"/>
          <p:nvPr>
            <p:ph idx="12" type="sldNum"/>
          </p:nvPr>
        </p:nvSpPr>
        <p:spPr>
          <a:xfrm>
            <a:off x="3884613" y="8685213"/>
            <a:ext cx="2971800" cy="4590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3555ce97237_15_7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8" name="Google Shape;178;g3555ce97237_15_7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9" name="Google Shape;179;g3555ce97237_15_7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e156762f0_0_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 name="Google Shape;58;g35e156762f0_0_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8570d395b9_12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65" name="Google Shape;65;g38570d395b9_12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 name="Google Shape;66;g38570d395b9_12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73052f1ddd_3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73" name="Google Shape;73;g373052f1ddd_3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 name="Google Shape;74;g373052f1ddd_3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555ce97237_15_4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1" name="Google Shape;81;g3555ce97237_15_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8570d395b9_12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8570d395b9_12_6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555ce97237_15_6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g3555ce97237_15_6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555ce97237_15_6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555ce97237_15_6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8570d395b9_12_15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7" name="Google Shape;137;g38570d395b9_12_15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8" name="Google Shape;138;g38570d395b9_12_15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2"/>
          <p:cNvSpPr txBox="1"/>
          <p:nvPr>
            <p:ph type="title"/>
          </p:nvPr>
        </p:nvSpPr>
        <p:spPr>
          <a:xfrm>
            <a:off x="415600" y="2867800"/>
            <a:ext cx="11360700" cy="1122300"/>
          </a:xfrm>
          <a:prstGeom prst="rect">
            <a:avLst/>
          </a:prstGeom>
          <a:noFill/>
          <a:ln>
            <a:noFill/>
          </a:ln>
        </p:spPr>
        <p:txBody>
          <a:bodyPr anchorCtr="0" anchor="ctr" bIns="121900" lIns="121900" spcFirstLastPara="1" rIns="121900" wrap="square" tIns="12190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p:txBody>
      </p:sp>
      <p:sp>
        <p:nvSpPr>
          <p:cNvPr id="15" name="Google Shape;15;p2"/>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6" name="Shape 16"/>
        <p:cNvGrpSpPr/>
        <p:nvPr/>
      </p:nvGrpSpPr>
      <p:grpSpPr>
        <a:xfrm>
          <a:off x="0" y="0"/>
          <a:ext cx="0" cy="0"/>
          <a:chOff x="0" y="0"/>
          <a:chExt cx="0" cy="0"/>
        </a:xfrm>
      </p:grpSpPr>
      <p:sp>
        <p:nvSpPr>
          <p:cNvPr id="17" name="Google Shape;17;p3"/>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p:txBody>
      </p:sp>
      <p:sp>
        <p:nvSpPr>
          <p:cNvPr id="18" name="Google Shape;18;p3"/>
          <p:cNvSpPr txBox="1"/>
          <p:nvPr>
            <p:ph idx="1" type="body"/>
          </p:nvPr>
        </p:nvSpPr>
        <p:spPr>
          <a:xfrm>
            <a:off x="609600" y="1600201"/>
            <a:ext cx="10972800" cy="4526100"/>
          </a:xfrm>
          <a:prstGeom prst="rect">
            <a:avLst/>
          </a:prstGeom>
          <a:noFill/>
          <a:ln>
            <a:noFill/>
          </a:ln>
        </p:spPr>
        <p:txBody>
          <a:bodyPr anchorCtr="0" anchor="t" bIns="45700" lIns="91425" spcFirstLastPara="1" rIns="91425" wrap="square" tIns="45700">
            <a:normAutofit/>
          </a:bodyPr>
          <a:lstStyle>
            <a:lvl1pPr indent="-342900" lvl="0" marL="457200" algn="l">
              <a:lnSpc>
                <a:spcPct val="115000"/>
              </a:lnSpc>
              <a:spcBef>
                <a:spcPts val="360"/>
              </a:spcBef>
              <a:spcAft>
                <a:spcPts val="0"/>
              </a:spcAft>
              <a:buClr>
                <a:schemeClr val="dk1"/>
              </a:buClr>
              <a:buSzPts val="1800"/>
              <a:buChar char="●"/>
              <a:defRPr/>
            </a:lvl1pPr>
            <a:lvl2pPr indent="-342900" lvl="1" marL="914400" algn="l">
              <a:lnSpc>
                <a:spcPct val="115000"/>
              </a:lnSpc>
              <a:spcBef>
                <a:spcPts val="1600"/>
              </a:spcBef>
              <a:spcAft>
                <a:spcPts val="0"/>
              </a:spcAft>
              <a:buClr>
                <a:schemeClr val="dk1"/>
              </a:buClr>
              <a:buSzPts val="1800"/>
              <a:buChar char="○"/>
              <a:defRPr/>
            </a:lvl2pPr>
            <a:lvl3pPr indent="-342900" lvl="2" marL="1371600" algn="l">
              <a:lnSpc>
                <a:spcPct val="115000"/>
              </a:lnSpc>
              <a:spcBef>
                <a:spcPts val="1600"/>
              </a:spcBef>
              <a:spcAft>
                <a:spcPts val="0"/>
              </a:spcAft>
              <a:buClr>
                <a:schemeClr val="dk1"/>
              </a:buClr>
              <a:buSzPts val="1800"/>
              <a:buChar char="■"/>
              <a:defRPr/>
            </a:lvl3pPr>
            <a:lvl4pPr indent="-342900" lvl="3" marL="1828800" algn="l">
              <a:lnSpc>
                <a:spcPct val="115000"/>
              </a:lnSpc>
              <a:spcBef>
                <a:spcPts val="1600"/>
              </a:spcBef>
              <a:spcAft>
                <a:spcPts val="0"/>
              </a:spcAft>
              <a:buClr>
                <a:schemeClr val="dk1"/>
              </a:buClr>
              <a:buSzPts val="1800"/>
              <a:buChar char="●"/>
              <a:defRPr/>
            </a:lvl4pPr>
            <a:lvl5pPr indent="-342900" lvl="4" marL="2286000" algn="l">
              <a:lnSpc>
                <a:spcPct val="115000"/>
              </a:lnSpc>
              <a:spcBef>
                <a:spcPts val="1600"/>
              </a:spcBef>
              <a:spcAft>
                <a:spcPts val="0"/>
              </a:spcAft>
              <a:buClr>
                <a:schemeClr val="dk1"/>
              </a:buClr>
              <a:buSzPts val="1800"/>
              <a:buChar char="○"/>
              <a:defRPr/>
            </a:lvl5pPr>
            <a:lvl6pPr indent="-342900" lvl="5" marL="2743200" algn="l">
              <a:lnSpc>
                <a:spcPct val="115000"/>
              </a:lnSpc>
              <a:spcBef>
                <a:spcPts val="1600"/>
              </a:spcBef>
              <a:spcAft>
                <a:spcPts val="0"/>
              </a:spcAft>
              <a:buClr>
                <a:schemeClr val="dk1"/>
              </a:buClr>
              <a:buSzPts val="1800"/>
              <a:buChar char="■"/>
              <a:defRPr/>
            </a:lvl6pPr>
            <a:lvl7pPr indent="-342900" lvl="6" marL="3200400" algn="l">
              <a:lnSpc>
                <a:spcPct val="115000"/>
              </a:lnSpc>
              <a:spcBef>
                <a:spcPts val="1600"/>
              </a:spcBef>
              <a:spcAft>
                <a:spcPts val="0"/>
              </a:spcAft>
              <a:buClr>
                <a:schemeClr val="dk1"/>
              </a:buClr>
              <a:buSzPts val="1800"/>
              <a:buChar char="●"/>
              <a:defRPr/>
            </a:lvl7pPr>
            <a:lvl8pPr indent="-342900" lvl="7" marL="3657600" algn="l">
              <a:lnSpc>
                <a:spcPct val="115000"/>
              </a:lnSpc>
              <a:spcBef>
                <a:spcPts val="1600"/>
              </a:spcBef>
              <a:spcAft>
                <a:spcPts val="0"/>
              </a:spcAft>
              <a:buClr>
                <a:schemeClr val="dk1"/>
              </a:buClr>
              <a:buSzPts val="1800"/>
              <a:buChar char="○"/>
              <a:defRPr/>
            </a:lvl8pPr>
            <a:lvl9pPr indent="-342900" lvl="8" marL="4114800" algn="l">
              <a:lnSpc>
                <a:spcPct val="115000"/>
              </a:lnSpc>
              <a:spcBef>
                <a:spcPts val="1600"/>
              </a:spcBef>
              <a:spcAft>
                <a:spcPts val="1600"/>
              </a:spcAft>
              <a:buClr>
                <a:schemeClr val="dk1"/>
              </a:buClr>
              <a:buSzPts val="1800"/>
              <a:buChar char="■"/>
              <a:defRPr/>
            </a:lvl9pPr>
          </a:lstStyle>
          <a:p/>
        </p:txBody>
      </p:sp>
      <p:sp>
        <p:nvSpPr>
          <p:cNvPr id="19" name="Google Shape;19;p3"/>
          <p:cNvSpPr txBox="1"/>
          <p:nvPr>
            <p:ph idx="10" type="dt"/>
          </p:nvPr>
        </p:nvSpPr>
        <p:spPr>
          <a:xfrm>
            <a:off x="609600" y="6356351"/>
            <a:ext cx="2844900" cy="3651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0" name="Google Shape;20;p3"/>
          <p:cNvSpPr txBox="1"/>
          <p:nvPr>
            <p:ph idx="11" type="ftr"/>
          </p:nvPr>
        </p:nvSpPr>
        <p:spPr>
          <a:xfrm>
            <a:off x="4165600" y="6356351"/>
            <a:ext cx="3860700" cy="3651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1" name="Google Shape;21;p3"/>
          <p:cNvSpPr txBox="1"/>
          <p:nvPr>
            <p:ph idx="12" type="sldNum"/>
          </p:nvPr>
        </p:nvSpPr>
        <p:spPr>
          <a:xfrm>
            <a:off x="8737600" y="6356351"/>
            <a:ext cx="2844900" cy="365100"/>
          </a:xfrm>
          <a:prstGeom prst="rect">
            <a:avLst/>
          </a:prstGeom>
          <a:noFill/>
          <a:ln>
            <a:noFill/>
          </a:ln>
        </p:spPr>
        <p:txBody>
          <a:bodyPr anchorCtr="0" anchor="ctr" bIns="45700" lIns="91425" spcFirstLastPara="1" rIns="91425" wrap="square" tIns="457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2" name="Shape 22"/>
        <p:cNvGrpSpPr/>
        <p:nvPr/>
      </p:nvGrpSpPr>
      <p:grpSpPr>
        <a:xfrm>
          <a:off x="0" y="0"/>
          <a:ext cx="0" cy="0"/>
          <a:chOff x="0" y="0"/>
          <a:chExt cx="0" cy="0"/>
        </a:xfrm>
      </p:grpSpPr>
      <p:sp>
        <p:nvSpPr>
          <p:cNvPr id="23" name="Google Shape;23;p4"/>
          <p:cNvSpPr txBox="1"/>
          <p:nvPr>
            <p:ph type="title"/>
          </p:nvPr>
        </p:nvSpPr>
        <p:spPr>
          <a:xfrm>
            <a:off x="415600" y="740800"/>
            <a:ext cx="3744000" cy="1007700"/>
          </a:xfrm>
          <a:prstGeom prst="rect">
            <a:avLst/>
          </a:prstGeom>
          <a:noFill/>
          <a:ln>
            <a:noFill/>
          </a:ln>
        </p:spPr>
        <p:txBody>
          <a:bodyPr anchorCtr="0" anchor="b" bIns="121900" lIns="121900" spcFirstLastPara="1" rIns="121900" wrap="square" tIns="12190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p:txBody>
      </p:sp>
      <p:sp>
        <p:nvSpPr>
          <p:cNvPr id="24" name="Google Shape;24;p4"/>
          <p:cNvSpPr txBox="1"/>
          <p:nvPr>
            <p:ph idx="1" type="body"/>
          </p:nvPr>
        </p:nvSpPr>
        <p:spPr>
          <a:xfrm>
            <a:off x="415600" y="1852800"/>
            <a:ext cx="3744000" cy="4239300"/>
          </a:xfrm>
          <a:prstGeom prst="rect">
            <a:avLst/>
          </a:prstGeom>
          <a:noFill/>
          <a:ln>
            <a:noFill/>
          </a:ln>
        </p:spPr>
        <p:txBody>
          <a:bodyPr anchorCtr="0" anchor="t" bIns="121900" lIns="121900" spcFirstLastPara="1" rIns="121900" wrap="square" tIns="121900">
            <a:normAutofit/>
          </a:bodyPr>
          <a:lstStyle>
            <a:lvl1pPr indent="-330200" lvl="0" marL="457200" algn="l">
              <a:lnSpc>
                <a:spcPct val="115000"/>
              </a:lnSpc>
              <a:spcBef>
                <a:spcPts val="0"/>
              </a:spcBef>
              <a:spcAft>
                <a:spcPts val="0"/>
              </a:spcAft>
              <a:buSzPts val="1600"/>
              <a:buChar char="●"/>
              <a:defRPr sz="1600"/>
            </a:lvl1pPr>
            <a:lvl2pPr indent="-330200" lvl="1" marL="914400" algn="l">
              <a:lnSpc>
                <a:spcPct val="115000"/>
              </a:lnSpc>
              <a:spcBef>
                <a:spcPts val="0"/>
              </a:spcBef>
              <a:spcAft>
                <a:spcPts val="0"/>
              </a:spcAft>
              <a:buSzPts val="1600"/>
              <a:buChar char="○"/>
              <a:defRPr sz="1600"/>
            </a:lvl2pPr>
            <a:lvl3pPr indent="-330200" lvl="2" marL="1371600" algn="l">
              <a:lnSpc>
                <a:spcPct val="115000"/>
              </a:lnSpc>
              <a:spcBef>
                <a:spcPts val="0"/>
              </a:spcBef>
              <a:spcAft>
                <a:spcPts val="0"/>
              </a:spcAft>
              <a:buSzPts val="1600"/>
              <a:buChar char="■"/>
              <a:defRPr sz="1600"/>
            </a:lvl3pPr>
            <a:lvl4pPr indent="-330200" lvl="3" marL="1828800" algn="l">
              <a:lnSpc>
                <a:spcPct val="115000"/>
              </a:lnSpc>
              <a:spcBef>
                <a:spcPts val="0"/>
              </a:spcBef>
              <a:spcAft>
                <a:spcPts val="0"/>
              </a:spcAft>
              <a:buSzPts val="1600"/>
              <a:buChar char="●"/>
              <a:defRPr sz="1600"/>
            </a:lvl4pPr>
            <a:lvl5pPr indent="-330200" lvl="4" marL="2286000" algn="l">
              <a:lnSpc>
                <a:spcPct val="115000"/>
              </a:lnSpc>
              <a:spcBef>
                <a:spcPts val="0"/>
              </a:spcBef>
              <a:spcAft>
                <a:spcPts val="0"/>
              </a:spcAft>
              <a:buSzPts val="1600"/>
              <a:buChar char="○"/>
              <a:defRPr sz="1600"/>
            </a:lvl5pPr>
            <a:lvl6pPr indent="-330200" lvl="5" marL="2743200" algn="l">
              <a:lnSpc>
                <a:spcPct val="115000"/>
              </a:lnSpc>
              <a:spcBef>
                <a:spcPts val="0"/>
              </a:spcBef>
              <a:spcAft>
                <a:spcPts val="0"/>
              </a:spcAft>
              <a:buSzPts val="1600"/>
              <a:buChar char="■"/>
              <a:defRPr sz="1600"/>
            </a:lvl6pPr>
            <a:lvl7pPr indent="-330200" lvl="6" marL="3200400" algn="l">
              <a:lnSpc>
                <a:spcPct val="115000"/>
              </a:lnSpc>
              <a:spcBef>
                <a:spcPts val="0"/>
              </a:spcBef>
              <a:spcAft>
                <a:spcPts val="0"/>
              </a:spcAft>
              <a:buSzPts val="1600"/>
              <a:buChar char="●"/>
              <a:defRPr sz="1600"/>
            </a:lvl7pPr>
            <a:lvl8pPr indent="-330200" lvl="7" marL="3657600" algn="l">
              <a:lnSpc>
                <a:spcPct val="115000"/>
              </a:lnSpc>
              <a:spcBef>
                <a:spcPts val="0"/>
              </a:spcBef>
              <a:spcAft>
                <a:spcPts val="0"/>
              </a:spcAft>
              <a:buSzPts val="1600"/>
              <a:buChar char="○"/>
              <a:defRPr sz="1600"/>
            </a:lvl8pPr>
            <a:lvl9pPr indent="-330200" lvl="8" marL="4114800" algn="l">
              <a:lnSpc>
                <a:spcPct val="115000"/>
              </a:lnSpc>
              <a:spcBef>
                <a:spcPts val="0"/>
              </a:spcBef>
              <a:spcAft>
                <a:spcPts val="0"/>
              </a:spcAft>
              <a:buSzPts val="1600"/>
              <a:buChar char="■"/>
              <a:defRPr sz="1600"/>
            </a:lvl9pPr>
          </a:lstStyle>
          <a:p/>
        </p:txBody>
      </p:sp>
      <p:sp>
        <p:nvSpPr>
          <p:cNvPr id="25" name="Google Shape;25;p4"/>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26" name="Shape 26"/>
        <p:cNvGrpSpPr/>
        <p:nvPr/>
      </p:nvGrpSpPr>
      <p:grpSpPr>
        <a:xfrm>
          <a:off x="0" y="0"/>
          <a:ext cx="0" cy="0"/>
          <a:chOff x="0" y="0"/>
          <a:chExt cx="0" cy="0"/>
        </a:xfrm>
      </p:grpSpPr>
      <p:sp>
        <p:nvSpPr>
          <p:cNvPr id="27" name="Google Shape;27;p5"/>
          <p:cNvSpPr txBox="1"/>
          <p:nvPr>
            <p:ph type="title"/>
          </p:nvPr>
        </p:nvSpPr>
        <p:spPr>
          <a:xfrm>
            <a:off x="653667" y="600200"/>
            <a:ext cx="8490300" cy="5454300"/>
          </a:xfrm>
          <a:prstGeom prst="rect">
            <a:avLst/>
          </a:prstGeom>
          <a:noFill/>
          <a:ln>
            <a:noFill/>
          </a:ln>
        </p:spPr>
        <p:txBody>
          <a:bodyPr anchorCtr="0" anchor="ctr" bIns="121900" lIns="121900" spcFirstLastPara="1" rIns="121900" wrap="square" tIns="12190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p:txBody>
      </p:sp>
      <p:sp>
        <p:nvSpPr>
          <p:cNvPr id="28" name="Google Shape;28;p5"/>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29" name="Shape 29"/>
        <p:cNvGrpSpPr/>
        <p:nvPr/>
      </p:nvGrpSpPr>
      <p:grpSpPr>
        <a:xfrm>
          <a:off x="0" y="0"/>
          <a:ext cx="0" cy="0"/>
          <a:chOff x="0" y="0"/>
          <a:chExt cx="0" cy="0"/>
        </a:xfrm>
      </p:grpSpPr>
      <p:sp>
        <p:nvSpPr>
          <p:cNvPr id="30" name="Google Shape;30;p6"/>
          <p:cNvSpPr/>
          <p:nvPr/>
        </p:nvSpPr>
        <p:spPr>
          <a:xfrm>
            <a:off x="6096000" y="-167"/>
            <a:ext cx="6096000" cy="6858000"/>
          </a:xfrm>
          <a:prstGeom prst="rect">
            <a:avLst/>
          </a:prstGeom>
          <a:solidFill>
            <a:schemeClr val="lt2"/>
          </a:solidFill>
          <a:ln>
            <a:noFill/>
          </a:ln>
        </p:spPr>
        <p:txBody>
          <a:bodyPr anchorCtr="0" anchor="ctr"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 name="Google Shape;31;p6"/>
          <p:cNvSpPr txBox="1"/>
          <p:nvPr>
            <p:ph type="title"/>
          </p:nvPr>
        </p:nvSpPr>
        <p:spPr>
          <a:xfrm>
            <a:off x="354000" y="1644233"/>
            <a:ext cx="5393700" cy="1976400"/>
          </a:xfrm>
          <a:prstGeom prst="rect">
            <a:avLst/>
          </a:prstGeom>
          <a:noFill/>
          <a:ln>
            <a:noFill/>
          </a:ln>
        </p:spPr>
        <p:txBody>
          <a:bodyPr anchorCtr="0" anchor="b" bIns="121900" lIns="121900" spcFirstLastPara="1" rIns="121900" wrap="square" tIns="121900">
            <a:norm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p:txBody>
      </p:sp>
      <p:sp>
        <p:nvSpPr>
          <p:cNvPr id="32" name="Google Shape;32;p6"/>
          <p:cNvSpPr txBox="1"/>
          <p:nvPr>
            <p:ph idx="1" type="subTitle"/>
          </p:nvPr>
        </p:nvSpPr>
        <p:spPr>
          <a:xfrm>
            <a:off x="354000" y="3737433"/>
            <a:ext cx="5393700" cy="1646700"/>
          </a:xfrm>
          <a:prstGeom prst="rect">
            <a:avLst/>
          </a:prstGeom>
          <a:noFill/>
          <a:ln>
            <a:noFill/>
          </a:ln>
        </p:spPr>
        <p:txBody>
          <a:bodyPr anchorCtr="0" anchor="t" bIns="121900" lIns="121900" spcFirstLastPara="1" rIns="121900" wrap="square" tIns="12190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33" name="Google Shape;33;p6"/>
          <p:cNvSpPr txBox="1"/>
          <p:nvPr>
            <p:ph idx="2" type="body"/>
          </p:nvPr>
        </p:nvSpPr>
        <p:spPr>
          <a:xfrm>
            <a:off x="6586000" y="965433"/>
            <a:ext cx="5115900" cy="4926900"/>
          </a:xfrm>
          <a:prstGeom prst="rect">
            <a:avLst/>
          </a:prstGeom>
          <a:noFill/>
          <a:ln>
            <a:noFill/>
          </a:ln>
        </p:spPr>
        <p:txBody>
          <a:bodyPr anchorCtr="0" anchor="ctr" bIns="121900" lIns="121900" spcFirstLastPara="1" rIns="121900" wrap="square" tIns="121900">
            <a:normAutofit/>
          </a:bodyPr>
          <a:lstStyle>
            <a:lvl1pPr indent="-381000" lvl="0" marL="457200" algn="l">
              <a:lnSpc>
                <a:spcPct val="115000"/>
              </a:lnSpc>
              <a:spcBef>
                <a:spcPts val="0"/>
              </a:spcBef>
              <a:spcAft>
                <a:spcPts val="0"/>
              </a:spcAft>
              <a:buSzPts val="2400"/>
              <a:buChar char="●"/>
              <a:defRPr/>
            </a:lvl1pPr>
            <a:lvl2pPr indent="-349250" lvl="1" marL="914400" algn="l">
              <a:lnSpc>
                <a:spcPct val="115000"/>
              </a:lnSpc>
              <a:spcBef>
                <a:spcPts val="0"/>
              </a:spcBef>
              <a:spcAft>
                <a:spcPts val="0"/>
              </a:spcAft>
              <a:buSzPts val="1900"/>
              <a:buChar char="○"/>
              <a:defRPr/>
            </a:lvl2pPr>
            <a:lvl3pPr indent="-349250" lvl="2" marL="1371600" algn="l">
              <a:lnSpc>
                <a:spcPct val="115000"/>
              </a:lnSpc>
              <a:spcBef>
                <a:spcPts val="0"/>
              </a:spcBef>
              <a:spcAft>
                <a:spcPts val="0"/>
              </a:spcAft>
              <a:buSzPts val="1900"/>
              <a:buChar char="■"/>
              <a:defRPr/>
            </a:lvl3pPr>
            <a:lvl4pPr indent="-349250" lvl="3" marL="1828800" algn="l">
              <a:lnSpc>
                <a:spcPct val="115000"/>
              </a:lnSpc>
              <a:spcBef>
                <a:spcPts val="0"/>
              </a:spcBef>
              <a:spcAft>
                <a:spcPts val="0"/>
              </a:spcAft>
              <a:buSzPts val="1900"/>
              <a:buChar char="●"/>
              <a:defRPr/>
            </a:lvl4pPr>
            <a:lvl5pPr indent="-349250" lvl="4" marL="2286000" algn="l">
              <a:lnSpc>
                <a:spcPct val="115000"/>
              </a:lnSpc>
              <a:spcBef>
                <a:spcPts val="0"/>
              </a:spcBef>
              <a:spcAft>
                <a:spcPts val="0"/>
              </a:spcAft>
              <a:buSzPts val="1900"/>
              <a:buChar char="○"/>
              <a:defRPr/>
            </a:lvl5pPr>
            <a:lvl6pPr indent="-349250" lvl="5" marL="2743200" algn="l">
              <a:lnSpc>
                <a:spcPct val="115000"/>
              </a:lnSpc>
              <a:spcBef>
                <a:spcPts val="0"/>
              </a:spcBef>
              <a:spcAft>
                <a:spcPts val="0"/>
              </a:spcAft>
              <a:buSzPts val="1900"/>
              <a:buChar char="■"/>
              <a:defRPr/>
            </a:lvl6pPr>
            <a:lvl7pPr indent="-349250" lvl="6" marL="3200400" algn="l">
              <a:lnSpc>
                <a:spcPct val="115000"/>
              </a:lnSpc>
              <a:spcBef>
                <a:spcPts val="0"/>
              </a:spcBef>
              <a:spcAft>
                <a:spcPts val="0"/>
              </a:spcAft>
              <a:buSzPts val="1900"/>
              <a:buChar char="●"/>
              <a:defRPr/>
            </a:lvl7pPr>
            <a:lvl8pPr indent="-349250" lvl="7" marL="3657600" algn="l">
              <a:lnSpc>
                <a:spcPct val="115000"/>
              </a:lnSpc>
              <a:spcBef>
                <a:spcPts val="0"/>
              </a:spcBef>
              <a:spcAft>
                <a:spcPts val="0"/>
              </a:spcAft>
              <a:buSzPts val="1900"/>
              <a:buChar char="○"/>
              <a:defRPr/>
            </a:lvl8pPr>
            <a:lvl9pPr indent="-349250" lvl="8" marL="4114800" algn="l">
              <a:lnSpc>
                <a:spcPct val="115000"/>
              </a:lnSpc>
              <a:spcBef>
                <a:spcPts val="0"/>
              </a:spcBef>
              <a:spcAft>
                <a:spcPts val="0"/>
              </a:spcAft>
              <a:buSzPts val="1900"/>
              <a:buChar char="■"/>
              <a:defRPr/>
            </a:lvl9pPr>
          </a:lstStyle>
          <a:p/>
        </p:txBody>
      </p:sp>
      <p:sp>
        <p:nvSpPr>
          <p:cNvPr id="34" name="Google Shape;34;p6"/>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35" name="Shape 35"/>
        <p:cNvGrpSpPr/>
        <p:nvPr/>
      </p:nvGrpSpPr>
      <p:grpSpPr>
        <a:xfrm>
          <a:off x="0" y="0"/>
          <a:ext cx="0" cy="0"/>
          <a:chOff x="0" y="0"/>
          <a:chExt cx="0" cy="0"/>
        </a:xfrm>
      </p:grpSpPr>
      <p:sp>
        <p:nvSpPr>
          <p:cNvPr id="36" name="Google Shape;36;p7"/>
          <p:cNvSpPr txBox="1"/>
          <p:nvPr>
            <p:ph idx="1" type="body"/>
          </p:nvPr>
        </p:nvSpPr>
        <p:spPr>
          <a:xfrm>
            <a:off x="415600" y="5640767"/>
            <a:ext cx="7998300" cy="806700"/>
          </a:xfrm>
          <a:prstGeom prst="rect">
            <a:avLst/>
          </a:prstGeom>
          <a:noFill/>
          <a:ln>
            <a:noFill/>
          </a:ln>
        </p:spPr>
        <p:txBody>
          <a:bodyPr anchorCtr="0" anchor="ctr" bIns="121900" lIns="121900" spcFirstLastPara="1" rIns="121900" wrap="square" tIns="121900">
            <a:normAutofit/>
          </a:bodyPr>
          <a:lstStyle>
            <a:lvl1pPr indent="-228600" lvl="0" marL="457200" algn="l">
              <a:lnSpc>
                <a:spcPct val="100000"/>
              </a:lnSpc>
              <a:spcBef>
                <a:spcPts val="0"/>
              </a:spcBef>
              <a:spcAft>
                <a:spcPts val="0"/>
              </a:spcAft>
              <a:buSzPts val="2400"/>
              <a:buNone/>
              <a:defRPr/>
            </a:lvl1pPr>
          </a:lstStyle>
          <a:p/>
        </p:txBody>
      </p:sp>
      <p:sp>
        <p:nvSpPr>
          <p:cNvPr id="37" name="Google Shape;37;p7"/>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38" name="Shape 38"/>
        <p:cNvGrpSpPr/>
        <p:nvPr/>
      </p:nvGrpSpPr>
      <p:grpSpPr>
        <a:xfrm>
          <a:off x="0" y="0"/>
          <a:ext cx="0" cy="0"/>
          <a:chOff x="0" y="0"/>
          <a:chExt cx="0" cy="0"/>
        </a:xfrm>
      </p:grpSpPr>
      <p:sp>
        <p:nvSpPr>
          <p:cNvPr id="39" name="Google Shape;39;p8"/>
          <p:cNvSpPr txBox="1"/>
          <p:nvPr>
            <p:ph hasCustomPrompt="1" type="title"/>
          </p:nvPr>
        </p:nvSpPr>
        <p:spPr>
          <a:xfrm>
            <a:off x="415600" y="1474833"/>
            <a:ext cx="11360700" cy="2618100"/>
          </a:xfrm>
          <a:prstGeom prst="rect">
            <a:avLst/>
          </a:prstGeom>
          <a:noFill/>
          <a:ln>
            <a:noFill/>
          </a:ln>
        </p:spPr>
        <p:txBody>
          <a:bodyPr anchorCtr="0" anchor="b" bIns="121900" lIns="121900" spcFirstLastPara="1" rIns="121900" wrap="square" tIns="121900">
            <a:norm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40" name="Google Shape;40;p8"/>
          <p:cNvSpPr txBox="1"/>
          <p:nvPr>
            <p:ph idx="1" type="body"/>
          </p:nvPr>
        </p:nvSpPr>
        <p:spPr>
          <a:xfrm>
            <a:off x="415600" y="4202967"/>
            <a:ext cx="11360700" cy="1734300"/>
          </a:xfrm>
          <a:prstGeom prst="rect">
            <a:avLst/>
          </a:prstGeom>
          <a:noFill/>
          <a:ln>
            <a:noFill/>
          </a:ln>
        </p:spPr>
        <p:txBody>
          <a:bodyPr anchorCtr="0" anchor="t" bIns="121900" lIns="121900" spcFirstLastPara="1" rIns="121900" wrap="square" tIns="121900">
            <a:normAutofit/>
          </a:bodyPr>
          <a:lstStyle>
            <a:lvl1pPr indent="-381000" lvl="0" marL="457200" algn="ctr">
              <a:lnSpc>
                <a:spcPct val="115000"/>
              </a:lnSpc>
              <a:spcBef>
                <a:spcPts val="0"/>
              </a:spcBef>
              <a:spcAft>
                <a:spcPts val="0"/>
              </a:spcAft>
              <a:buSzPts val="2400"/>
              <a:buChar char="●"/>
              <a:defRPr/>
            </a:lvl1pPr>
            <a:lvl2pPr indent="-349250" lvl="1" marL="914400" algn="ctr">
              <a:lnSpc>
                <a:spcPct val="115000"/>
              </a:lnSpc>
              <a:spcBef>
                <a:spcPts val="0"/>
              </a:spcBef>
              <a:spcAft>
                <a:spcPts val="0"/>
              </a:spcAft>
              <a:buSzPts val="1900"/>
              <a:buChar char="○"/>
              <a:defRPr/>
            </a:lvl2pPr>
            <a:lvl3pPr indent="-349250" lvl="2" marL="1371600" algn="ctr">
              <a:lnSpc>
                <a:spcPct val="115000"/>
              </a:lnSpc>
              <a:spcBef>
                <a:spcPts val="0"/>
              </a:spcBef>
              <a:spcAft>
                <a:spcPts val="0"/>
              </a:spcAft>
              <a:buSzPts val="1900"/>
              <a:buChar char="■"/>
              <a:defRPr/>
            </a:lvl3pPr>
            <a:lvl4pPr indent="-349250" lvl="3" marL="1828800" algn="ctr">
              <a:lnSpc>
                <a:spcPct val="115000"/>
              </a:lnSpc>
              <a:spcBef>
                <a:spcPts val="0"/>
              </a:spcBef>
              <a:spcAft>
                <a:spcPts val="0"/>
              </a:spcAft>
              <a:buSzPts val="1900"/>
              <a:buChar char="●"/>
              <a:defRPr/>
            </a:lvl4pPr>
            <a:lvl5pPr indent="-349250" lvl="4" marL="2286000" algn="ctr">
              <a:lnSpc>
                <a:spcPct val="115000"/>
              </a:lnSpc>
              <a:spcBef>
                <a:spcPts val="0"/>
              </a:spcBef>
              <a:spcAft>
                <a:spcPts val="0"/>
              </a:spcAft>
              <a:buSzPts val="1900"/>
              <a:buChar char="○"/>
              <a:defRPr/>
            </a:lvl5pPr>
            <a:lvl6pPr indent="-349250" lvl="5" marL="2743200" algn="ctr">
              <a:lnSpc>
                <a:spcPct val="115000"/>
              </a:lnSpc>
              <a:spcBef>
                <a:spcPts val="0"/>
              </a:spcBef>
              <a:spcAft>
                <a:spcPts val="0"/>
              </a:spcAft>
              <a:buSzPts val="1900"/>
              <a:buChar char="■"/>
              <a:defRPr/>
            </a:lvl6pPr>
            <a:lvl7pPr indent="-349250" lvl="6" marL="3200400" algn="ctr">
              <a:lnSpc>
                <a:spcPct val="115000"/>
              </a:lnSpc>
              <a:spcBef>
                <a:spcPts val="0"/>
              </a:spcBef>
              <a:spcAft>
                <a:spcPts val="0"/>
              </a:spcAft>
              <a:buSzPts val="1900"/>
              <a:buChar char="●"/>
              <a:defRPr/>
            </a:lvl7pPr>
            <a:lvl8pPr indent="-349250" lvl="7" marL="3657600" algn="ctr">
              <a:lnSpc>
                <a:spcPct val="115000"/>
              </a:lnSpc>
              <a:spcBef>
                <a:spcPts val="0"/>
              </a:spcBef>
              <a:spcAft>
                <a:spcPts val="0"/>
              </a:spcAft>
              <a:buSzPts val="1900"/>
              <a:buChar char="○"/>
              <a:defRPr/>
            </a:lvl8pPr>
            <a:lvl9pPr indent="-349250" lvl="8" marL="4114800" algn="ctr">
              <a:lnSpc>
                <a:spcPct val="115000"/>
              </a:lnSpc>
              <a:spcBef>
                <a:spcPts val="0"/>
              </a:spcBef>
              <a:spcAft>
                <a:spcPts val="0"/>
              </a:spcAft>
              <a:buSzPts val="1900"/>
              <a:buChar char="■"/>
              <a:defRPr/>
            </a:lvl9pPr>
          </a:lstStyle>
          <a:p/>
        </p:txBody>
      </p:sp>
      <p:sp>
        <p:nvSpPr>
          <p:cNvPr id="41" name="Google Shape;41;p8"/>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mall title only">
  <p:cSld name="TITLE_1_1_4_2">
    <p:spTree>
      <p:nvGrpSpPr>
        <p:cNvPr id="42" name="Shape 42"/>
        <p:cNvGrpSpPr/>
        <p:nvPr/>
      </p:nvGrpSpPr>
      <p:grpSpPr>
        <a:xfrm>
          <a:off x="0" y="0"/>
          <a:ext cx="0" cy="0"/>
          <a:chOff x="0" y="0"/>
          <a:chExt cx="0" cy="0"/>
        </a:xfrm>
      </p:grpSpPr>
      <p:sp>
        <p:nvSpPr>
          <p:cNvPr id="43" name="Google Shape;43;p9"/>
          <p:cNvSpPr txBox="1"/>
          <p:nvPr>
            <p:ph type="title"/>
          </p:nvPr>
        </p:nvSpPr>
        <p:spPr>
          <a:xfrm>
            <a:off x="377967" y="400017"/>
            <a:ext cx="5843100" cy="578400"/>
          </a:xfrm>
          <a:prstGeom prst="rect">
            <a:avLst/>
          </a:prstGeom>
        </p:spPr>
        <p:txBody>
          <a:bodyPr anchorCtr="0" anchor="b" bIns="121900" lIns="121900" spcFirstLastPara="1" rIns="121900" wrap="square" tIns="121900">
            <a:normAutofit/>
          </a:bodyPr>
          <a:lstStyle>
            <a:lvl1pPr lvl="0">
              <a:lnSpc>
                <a:spcPct val="90000"/>
              </a:lnSpc>
              <a:spcBef>
                <a:spcPts val="0"/>
              </a:spcBef>
              <a:spcAft>
                <a:spcPts val="0"/>
              </a:spcAft>
              <a:buClr>
                <a:schemeClr val="lt1"/>
              </a:buClr>
              <a:buSzPts val="1900"/>
              <a:buNone/>
              <a:defRPr sz="1900"/>
            </a:lvl1pPr>
            <a:lvl2pPr lvl="1">
              <a:spcBef>
                <a:spcPts val="0"/>
              </a:spcBef>
              <a:spcAft>
                <a:spcPts val="0"/>
              </a:spcAft>
              <a:buSzPts val="1900"/>
              <a:buNone/>
              <a:defRPr sz="1900"/>
            </a:lvl2pPr>
            <a:lvl3pPr lvl="2">
              <a:spcBef>
                <a:spcPts val="0"/>
              </a:spcBef>
              <a:spcAft>
                <a:spcPts val="0"/>
              </a:spcAft>
              <a:buSzPts val="1900"/>
              <a:buNone/>
              <a:defRPr sz="1900"/>
            </a:lvl3pPr>
            <a:lvl4pPr lvl="3">
              <a:spcBef>
                <a:spcPts val="0"/>
              </a:spcBef>
              <a:spcAft>
                <a:spcPts val="0"/>
              </a:spcAft>
              <a:buSzPts val="1900"/>
              <a:buNone/>
              <a:defRPr sz="1900"/>
            </a:lvl4pPr>
            <a:lvl5pPr lvl="4">
              <a:spcBef>
                <a:spcPts val="0"/>
              </a:spcBef>
              <a:spcAft>
                <a:spcPts val="0"/>
              </a:spcAft>
              <a:buSzPts val="1900"/>
              <a:buNone/>
              <a:defRPr sz="1900"/>
            </a:lvl5pPr>
            <a:lvl6pPr lvl="5">
              <a:spcBef>
                <a:spcPts val="0"/>
              </a:spcBef>
              <a:spcAft>
                <a:spcPts val="0"/>
              </a:spcAft>
              <a:buSzPts val="1900"/>
              <a:buNone/>
              <a:defRPr sz="1900"/>
            </a:lvl6pPr>
            <a:lvl7pPr lvl="6">
              <a:spcBef>
                <a:spcPts val="0"/>
              </a:spcBef>
              <a:spcAft>
                <a:spcPts val="0"/>
              </a:spcAft>
              <a:buSzPts val="1900"/>
              <a:buNone/>
              <a:defRPr sz="1900"/>
            </a:lvl7pPr>
            <a:lvl8pPr lvl="7">
              <a:spcBef>
                <a:spcPts val="0"/>
              </a:spcBef>
              <a:spcAft>
                <a:spcPts val="0"/>
              </a:spcAft>
              <a:buSzPts val="1900"/>
              <a:buNone/>
              <a:defRPr sz="1900"/>
            </a:lvl8pPr>
            <a:lvl9pPr lvl="8">
              <a:spcBef>
                <a:spcPts val="0"/>
              </a:spcBef>
              <a:spcAft>
                <a:spcPts val="0"/>
              </a:spcAft>
              <a:buSzPts val="1900"/>
              <a:buNone/>
              <a:defRPr sz="1900"/>
            </a:lvl9pPr>
          </a:lstStyle>
          <a:p/>
        </p:txBody>
      </p:sp>
      <p:sp>
        <p:nvSpPr>
          <p:cNvPr id="44" name="Google Shape;44;p9"/>
          <p:cNvSpPr txBox="1"/>
          <p:nvPr>
            <p:ph idx="1" type="subTitle"/>
          </p:nvPr>
        </p:nvSpPr>
        <p:spPr>
          <a:xfrm>
            <a:off x="386533" y="216400"/>
            <a:ext cx="2819700" cy="291300"/>
          </a:xfrm>
          <a:prstGeom prst="rect">
            <a:avLst/>
          </a:prstGeom>
        </p:spPr>
        <p:txBody>
          <a:bodyPr anchorCtr="0" anchor="t" bIns="0" lIns="0" spcFirstLastPara="1" rIns="0" wrap="square" tIns="0">
            <a:normAutofit/>
          </a:bodyPr>
          <a:lstStyle>
            <a:lvl1pPr lvl="0">
              <a:spcBef>
                <a:spcPts val="0"/>
              </a:spcBef>
              <a:spcAft>
                <a:spcPts val="0"/>
              </a:spcAft>
              <a:buSzPts val="1100"/>
              <a:buNone/>
              <a:defRPr sz="1100"/>
            </a:lvl1pPr>
            <a:lvl2pPr lvl="1">
              <a:spcBef>
                <a:spcPts val="0"/>
              </a:spcBef>
              <a:spcAft>
                <a:spcPts val="0"/>
              </a:spcAft>
              <a:buSzPts val="1100"/>
              <a:buNone/>
              <a:defRPr sz="1100"/>
            </a:lvl2pPr>
            <a:lvl3pPr lvl="2">
              <a:spcBef>
                <a:spcPts val="0"/>
              </a:spcBef>
              <a:spcAft>
                <a:spcPts val="0"/>
              </a:spcAft>
              <a:buSzPts val="1100"/>
              <a:buNone/>
              <a:defRPr sz="1100"/>
            </a:lvl3pPr>
            <a:lvl4pPr lvl="3">
              <a:spcBef>
                <a:spcPts val="0"/>
              </a:spcBef>
              <a:spcAft>
                <a:spcPts val="0"/>
              </a:spcAft>
              <a:buSzPts val="1100"/>
              <a:buNone/>
              <a:defRPr sz="1100"/>
            </a:lvl4pPr>
            <a:lvl5pPr lvl="4">
              <a:spcBef>
                <a:spcPts val="0"/>
              </a:spcBef>
              <a:spcAft>
                <a:spcPts val="0"/>
              </a:spcAft>
              <a:buSzPts val="1100"/>
              <a:buNone/>
              <a:defRPr sz="1100"/>
            </a:lvl5pPr>
            <a:lvl6pPr lvl="5">
              <a:spcBef>
                <a:spcPts val="0"/>
              </a:spcBef>
              <a:spcAft>
                <a:spcPts val="0"/>
              </a:spcAft>
              <a:buSzPts val="1100"/>
              <a:buNone/>
              <a:defRPr sz="1100"/>
            </a:lvl6pPr>
            <a:lvl7pPr lvl="6">
              <a:spcBef>
                <a:spcPts val="0"/>
              </a:spcBef>
              <a:spcAft>
                <a:spcPts val="0"/>
              </a:spcAft>
              <a:buSzPts val="1100"/>
              <a:buNone/>
              <a:defRPr sz="1100"/>
            </a:lvl7pPr>
            <a:lvl8pPr lvl="7">
              <a:spcBef>
                <a:spcPts val="0"/>
              </a:spcBef>
              <a:spcAft>
                <a:spcPts val="0"/>
              </a:spcAft>
              <a:buSzPts val="1100"/>
              <a:buNone/>
              <a:defRPr sz="1100"/>
            </a:lvl8pPr>
            <a:lvl9pPr lvl="8">
              <a:spcBef>
                <a:spcPts val="0"/>
              </a:spcBef>
              <a:spcAft>
                <a:spcPts val="0"/>
              </a:spcAft>
              <a:buSzPts val="1100"/>
              <a:buNone/>
              <a:defRPr sz="1100"/>
            </a:lvl9pPr>
          </a:lstStyle>
          <a:p/>
        </p:txBody>
      </p:sp>
      <p:sp>
        <p:nvSpPr>
          <p:cNvPr id="45" name="Google Shape;45;p9"/>
          <p:cNvSpPr txBox="1"/>
          <p:nvPr>
            <p:ph idx="2" type="subTitle"/>
          </p:nvPr>
        </p:nvSpPr>
        <p:spPr>
          <a:xfrm>
            <a:off x="5631200" y="216400"/>
            <a:ext cx="2366700" cy="291300"/>
          </a:xfrm>
          <a:prstGeom prst="rect">
            <a:avLst/>
          </a:prstGeom>
        </p:spPr>
        <p:txBody>
          <a:bodyPr anchorCtr="0" anchor="t" bIns="0" lIns="0" spcFirstLastPara="1" rIns="0" wrap="square" tIns="0">
            <a:normAutofit/>
          </a:bodyPr>
          <a:lstStyle>
            <a:lvl1pPr lvl="0">
              <a:spcBef>
                <a:spcPts val="0"/>
              </a:spcBef>
              <a:spcAft>
                <a:spcPts val="0"/>
              </a:spcAft>
              <a:buSzPts val="1100"/>
              <a:buNone/>
              <a:defRPr sz="1100"/>
            </a:lvl1pPr>
            <a:lvl2pPr lvl="1">
              <a:spcBef>
                <a:spcPts val="0"/>
              </a:spcBef>
              <a:spcAft>
                <a:spcPts val="0"/>
              </a:spcAft>
              <a:buSzPts val="1100"/>
              <a:buNone/>
              <a:defRPr sz="1100"/>
            </a:lvl2pPr>
            <a:lvl3pPr lvl="2">
              <a:spcBef>
                <a:spcPts val="0"/>
              </a:spcBef>
              <a:spcAft>
                <a:spcPts val="0"/>
              </a:spcAft>
              <a:buSzPts val="1100"/>
              <a:buNone/>
              <a:defRPr sz="1100"/>
            </a:lvl3pPr>
            <a:lvl4pPr lvl="3">
              <a:spcBef>
                <a:spcPts val="0"/>
              </a:spcBef>
              <a:spcAft>
                <a:spcPts val="0"/>
              </a:spcAft>
              <a:buSzPts val="1100"/>
              <a:buNone/>
              <a:defRPr sz="1100"/>
            </a:lvl4pPr>
            <a:lvl5pPr lvl="4">
              <a:spcBef>
                <a:spcPts val="0"/>
              </a:spcBef>
              <a:spcAft>
                <a:spcPts val="0"/>
              </a:spcAft>
              <a:buSzPts val="1100"/>
              <a:buNone/>
              <a:defRPr sz="1100"/>
            </a:lvl5pPr>
            <a:lvl6pPr lvl="5">
              <a:spcBef>
                <a:spcPts val="0"/>
              </a:spcBef>
              <a:spcAft>
                <a:spcPts val="0"/>
              </a:spcAft>
              <a:buSzPts val="1100"/>
              <a:buNone/>
              <a:defRPr sz="1100"/>
            </a:lvl6pPr>
            <a:lvl7pPr lvl="6">
              <a:spcBef>
                <a:spcPts val="0"/>
              </a:spcBef>
              <a:spcAft>
                <a:spcPts val="0"/>
              </a:spcAft>
              <a:buSzPts val="1100"/>
              <a:buNone/>
              <a:defRPr sz="1100"/>
            </a:lvl7pPr>
            <a:lvl8pPr lvl="7">
              <a:spcBef>
                <a:spcPts val="0"/>
              </a:spcBef>
              <a:spcAft>
                <a:spcPts val="0"/>
              </a:spcAft>
              <a:buSzPts val="1100"/>
              <a:buNone/>
              <a:defRPr sz="1100"/>
            </a:lvl8pPr>
            <a:lvl9pPr lvl="8">
              <a:spcBef>
                <a:spcPts val="0"/>
              </a:spcBef>
              <a:spcAft>
                <a:spcPts val="0"/>
              </a:spcAft>
              <a:buSzPts val="1100"/>
              <a:buNone/>
              <a:defRPr sz="1100"/>
            </a:lvl9pPr>
          </a:lstStyle>
          <a:p/>
        </p:txBody>
      </p:sp>
      <p:sp>
        <p:nvSpPr>
          <p:cNvPr id="46" name="Google Shape;46;p9"/>
          <p:cNvSpPr txBox="1"/>
          <p:nvPr>
            <p:ph idx="3" type="subTitle"/>
          </p:nvPr>
        </p:nvSpPr>
        <p:spPr>
          <a:xfrm>
            <a:off x="8762233" y="216400"/>
            <a:ext cx="3043200" cy="291300"/>
          </a:xfrm>
          <a:prstGeom prst="rect">
            <a:avLst/>
          </a:prstGeom>
        </p:spPr>
        <p:txBody>
          <a:bodyPr anchorCtr="0" anchor="t" bIns="0" lIns="0" spcFirstLastPara="1" rIns="0" wrap="square" tIns="0">
            <a:normAutofit/>
          </a:bodyPr>
          <a:lstStyle>
            <a:lvl1pPr lvl="0" algn="r">
              <a:spcBef>
                <a:spcPts val="0"/>
              </a:spcBef>
              <a:spcAft>
                <a:spcPts val="0"/>
              </a:spcAft>
              <a:buSzPts val="1100"/>
              <a:buNone/>
              <a:defRPr sz="1100"/>
            </a:lvl1pPr>
            <a:lvl2pPr lvl="1" algn="r">
              <a:spcBef>
                <a:spcPts val="0"/>
              </a:spcBef>
              <a:spcAft>
                <a:spcPts val="0"/>
              </a:spcAft>
              <a:buSzPts val="1900"/>
              <a:buNone/>
              <a:defRPr/>
            </a:lvl2pPr>
            <a:lvl3pPr lvl="2" algn="r">
              <a:spcBef>
                <a:spcPts val="0"/>
              </a:spcBef>
              <a:spcAft>
                <a:spcPts val="0"/>
              </a:spcAft>
              <a:buSzPts val="1900"/>
              <a:buNone/>
              <a:defRPr/>
            </a:lvl3pPr>
            <a:lvl4pPr lvl="3" algn="r">
              <a:spcBef>
                <a:spcPts val="0"/>
              </a:spcBef>
              <a:spcAft>
                <a:spcPts val="0"/>
              </a:spcAft>
              <a:buSzPts val="1900"/>
              <a:buNone/>
              <a:defRPr/>
            </a:lvl4pPr>
            <a:lvl5pPr lvl="4" algn="r">
              <a:spcBef>
                <a:spcPts val="0"/>
              </a:spcBef>
              <a:spcAft>
                <a:spcPts val="0"/>
              </a:spcAft>
              <a:buSzPts val="1900"/>
              <a:buNone/>
              <a:defRPr/>
            </a:lvl5pPr>
            <a:lvl6pPr lvl="5" algn="r">
              <a:spcBef>
                <a:spcPts val="0"/>
              </a:spcBef>
              <a:spcAft>
                <a:spcPts val="0"/>
              </a:spcAft>
              <a:buSzPts val="1900"/>
              <a:buNone/>
              <a:defRPr/>
            </a:lvl6pPr>
            <a:lvl7pPr lvl="6" algn="r">
              <a:spcBef>
                <a:spcPts val="0"/>
              </a:spcBef>
              <a:spcAft>
                <a:spcPts val="0"/>
              </a:spcAft>
              <a:buSzPts val="1900"/>
              <a:buNone/>
              <a:defRPr/>
            </a:lvl7pPr>
            <a:lvl8pPr lvl="7" algn="r">
              <a:spcBef>
                <a:spcPts val="0"/>
              </a:spcBef>
              <a:spcAft>
                <a:spcPts val="0"/>
              </a:spcAft>
              <a:buSzPts val="1900"/>
              <a:buNone/>
              <a:defRPr/>
            </a:lvl8pPr>
            <a:lvl9pPr lvl="8" algn="r">
              <a:spcBef>
                <a:spcPts val="0"/>
              </a:spcBef>
              <a:spcAft>
                <a:spcPts val="0"/>
              </a:spcAft>
              <a:buSzPts val="1900"/>
              <a:buNone/>
              <a:defRPr/>
            </a:lvl9pPr>
          </a:lstStyle>
          <a:p/>
        </p:txBody>
      </p:sp>
      <p:sp>
        <p:nvSpPr>
          <p:cNvPr id="47" name="Google Shape;47;p9"/>
          <p:cNvSpPr txBox="1"/>
          <p:nvPr/>
        </p:nvSpPr>
        <p:spPr>
          <a:xfrm>
            <a:off x="8960400" y="6244835"/>
            <a:ext cx="2926800" cy="384900"/>
          </a:xfrm>
          <a:prstGeom prst="rect">
            <a:avLst/>
          </a:prstGeom>
          <a:noFill/>
          <a:ln>
            <a:noFill/>
          </a:ln>
        </p:spPr>
        <p:txBody>
          <a:bodyPr anchorCtr="0" anchor="t" bIns="121900" lIns="121900" spcFirstLastPara="1" rIns="121900" wrap="square" tIns="121900">
            <a:spAutoFit/>
          </a:bodyPr>
          <a:lstStyle/>
          <a:p>
            <a:pPr indent="0" lvl="0" marL="0" rtl="0" algn="r">
              <a:spcBef>
                <a:spcPts val="0"/>
              </a:spcBef>
              <a:spcAft>
                <a:spcPts val="0"/>
              </a:spcAft>
              <a:buNone/>
            </a:pPr>
            <a:fld id="{00000000-1234-1234-1234-123412341234}" type="slidenum">
              <a:rPr lang="en-US" sz="900">
                <a:solidFill>
                  <a:schemeClr val="lt1"/>
                </a:solidFill>
                <a:latin typeface="Urbanist Medium"/>
                <a:ea typeface="Urbanist Medium"/>
                <a:cs typeface="Urbanist Medium"/>
                <a:sym typeface="Urbanist Medium"/>
              </a:rPr>
              <a:t>‹#›</a:t>
            </a:fld>
            <a:endParaRPr sz="900">
              <a:solidFill>
                <a:schemeClr val="lt1"/>
              </a:solidFill>
              <a:latin typeface="Urbanist Medium"/>
              <a:ea typeface="Urbanist Medium"/>
              <a:cs typeface="Urbanist Medium"/>
              <a:sym typeface="Urbanist Medium"/>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9pPr>
          </a:lstStyle>
          <a:p/>
        </p:txBody>
      </p:sp>
      <p:sp>
        <p:nvSpPr>
          <p:cNvPr id="11" name="Google Shape;11;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rmAutofit/>
          </a:bodyPr>
          <a:lstStyle>
            <a:lvl1pPr indent="-381000" lvl="0" marL="457200" marR="0" rtl="0" algn="l">
              <a:lnSpc>
                <a:spcPct val="115000"/>
              </a:lnSpc>
              <a:spcBef>
                <a:spcPts val="0"/>
              </a:spcBef>
              <a:spcAft>
                <a:spcPts val="0"/>
              </a:spcAft>
              <a:buClr>
                <a:schemeClr val="dk2"/>
              </a:buClr>
              <a:buSzPts val="2400"/>
              <a:buFont typeface="Arial"/>
              <a:buChar char="●"/>
              <a:defRPr b="0" i="0" sz="2400" u="none" cap="none" strike="noStrike">
                <a:solidFill>
                  <a:schemeClr val="dk2"/>
                </a:solidFill>
                <a:latin typeface="Arial"/>
                <a:ea typeface="Arial"/>
                <a:cs typeface="Arial"/>
                <a:sym typeface="Arial"/>
              </a:defRPr>
            </a:lvl1pPr>
            <a:lvl2pPr indent="-349250" lvl="1" marL="9144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2pPr>
            <a:lvl3pPr indent="-349250" lvl="2" marL="13716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3pPr>
            <a:lvl4pPr indent="-349250" lvl="3" marL="18288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4pPr>
            <a:lvl5pPr indent="-349250" lvl="4" marL="22860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5pPr>
            <a:lvl6pPr indent="-349250" lvl="5" marL="27432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6pPr>
            <a:lvl7pPr indent="-349250" lvl="6" marL="32004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7pPr>
            <a:lvl8pPr indent="-349250" lvl="7" marL="36576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8pPr>
            <a:lvl9pPr indent="-349250" lvl="8" marL="41148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9pPr>
          </a:lstStyle>
          <a:p/>
        </p:txBody>
      </p:sp>
      <p:sp>
        <p:nvSpPr>
          <p:cNvPr id="12" name="Google Shape;12;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s://siren.network/Clinical-trials/kesett" TargetMode="External"/><Relationship Id="rId4" Type="http://schemas.openxmlformats.org/officeDocument/2006/relationships/hyperlink" Target="mailto:kesett-contact@umich.edu" TargetMode="External"/><Relationship Id="rId5" Type="http://schemas.openxmlformats.org/officeDocument/2006/relationships/hyperlink" Target="mailto:kesett-contract@umich.edu" TargetMode="External"/><Relationship Id="rId6"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siren.network/trial/kesett/" TargetMode="External"/><Relationship Id="rId4" Type="http://schemas.openxmlformats.org/officeDocument/2006/relationships/hyperlink" Target="http://kesett.org" TargetMode="External"/><Relationship Id="rId5"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 Id="rId4" Type="http://schemas.openxmlformats.org/officeDocument/2006/relationships/hyperlink" Target="mailto:luckmann@musc.edu"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pic>
        <p:nvPicPr>
          <p:cNvPr id="53" name="Google Shape;53;p10"/>
          <p:cNvPicPr preferRelativeResize="0"/>
          <p:nvPr/>
        </p:nvPicPr>
        <p:blipFill rotWithShape="1">
          <a:blip r:embed="rId3">
            <a:alphaModFix/>
          </a:blip>
          <a:srcRect b="0" l="0" r="0" t="0"/>
          <a:stretch/>
        </p:blipFill>
        <p:spPr>
          <a:xfrm>
            <a:off x="1258093" y="622575"/>
            <a:ext cx="2146749" cy="1154357"/>
          </a:xfrm>
          <a:prstGeom prst="rect">
            <a:avLst/>
          </a:prstGeom>
          <a:noFill/>
          <a:ln>
            <a:noFill/>
          </a:ln>
        </p:spPr>
      </p:pic>
      <p:pic>
        <p:nvPicPr>
          <p:cNvPr id="54" name="Google Shape;54;p10"/>
          <p:cNvPicPr preferRelativeResize="0"/>
          <p:nvPr/>
        </p:nvPicPr>
        <p:blipFill rotWithShape="1">
          <a:blip r:embed="rId4">
            <a:alphaModFix/>
          </a:blip>
          <a:srcRect b="0" l="0" r="0" t="0"/>
          <a:stretch/>
        </p:blipFill>
        <p:spPr>
          <a:xfrm>
            <a:off x="8967050" y="304250"/>
            <a:ext cx="1472675" cy="1472675"/>
          </a:xfrm>
          <a:prstGeom prst="rect">
            <a:avLst/>
          </a:prstGeom>
          <a:noFill/>
          <a:ln>
            <a:noFill/>
          </a:ln>
        </p:spPr>
      </p:pic>
      <p:pic>
        <p:nvPicPr>
          <p:cNvPr id="55" name="Google Shape;55;p10" title="kesett-logo-with-eeg-3.png"/>
          <p:cNvPicPr preferRelativeResize="0"/>
          <p:nvPr/>
        </p:nvPicPr>
        <p:blipFill>
          <a:blip r:embed="rId5">
            <a:alphaModFix/>
          </a:blip>
          <a:stretch>
            <a:fillRect/>
          </a:stretch>
        </p:blipFill>
        <p:spPr>
          <a:xfrm>
            <a:off x="3660146" y="2120500"/>
            <a:ext cx="4871701" cy="23245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9"/>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800"/>
              <a:buNone/>
            </a:pPr>
            <a:r>
              <a:rPr lang="en-US"/>
              <a:t>KESETT</a:t>
            </a:r>
            <a:endParaRPr/>
          </a:p>
        </p:txBody>
      </p:sp>
      <p:sp>
        <p:nvSpPr>
          <p:cNvPr id="149" name="Google Shape;149;p19"/>
          <p:cNvSpPr txBox="1"/>
          <p:nvPr>
            <p:ph idx="1" type="body"/>
          </p:nvPr>
        </p:nvSpPr>
        <p:spPr>
          <a:xfrm>
            <a:off x="609600" y="1417638"/>
            <a:ext cx="10972800" cy="4526100"/>
          </a:xfrm>
          <a:prstGeom prst="rect">
            <a:avLst/>
          </a:prstGeom>
          <a:noFill/>
          <a:ln>
            <a:noFill/>
          </a:ln>
        </p:spPr>
        <p:txBody>
          <a:bodyPr anchorCtr="0" anchor="t" bIns="45700" lIns="91425" spcFirstLastPara="1" rIns="91425" wrap="square" tIns="45700">
            <a:normAutofit/>
          </a:bodyPr>
          <a:lstStyle/>
          <a:p>
            <a:pPr indent="0" lvl="0" marL="457200" rtl="0" algn="l">
              <a:lnSpc>
                <a:spcPct val="115000"/>
              </a:lnSpc>
              <a:spcBef>
                <a:spcPts val="0"/>
              </a:spcBef>
              <a:spcAft>
                <a:spcPts val="0"/>
              </a:spcAft>
              <a:buNone/>
            </a:pPr>
            <a:r>
              <a:rPr lang="en-US">
                <a:solidFill>
                  <a:schemeClr val="dk1"/>
                </a:solidFill>
              </a:rPr>
              <a:t>WebDCU Forms Needed</a:t>
            </a:r>
            <a:endParaRPr>
              <a:solidFill>
                <a:schemeClr val="dk1"/>
              </a:solidFill>
            </a:endParaRPr>
          </a:p>
          <a:p>
            <a:pPr indent="-330200" lvl="0" marL="457200" rtl="0" algn="l">
              <a:spcBef>
                <a:spcPts val="1000"/>
              </a:spcBef>
              <a:spcAft>
                <a:spcPts val="0"/>
              </a:spcAft>
              <a:buSzPts val="1600"/>
              <a:buChar char="●"/>
            </a:pPr>
            <a:r>
              <a:rPr lang="en-US" sz="1600">
                <a:solidFill>
                  <a:schemeClr val="dk1"/>
                </a:solidFill>
              </a:rPr>
              <a:t>eDOA - As soon as possible</a:t>
            </a:r>
            <a:endParaRPr sz="1600">
              <a:solidFill>
                <a:schemeClr val="dk1"/>
              </a:solidFill>
            </a:endParaRPr>
          </a:p>
          <a:p>
            <a:pPr indent="-330200" lvl="1" marL="914400" rtl="0" algn="l">
              <a:spcBef>
                <a:spcPts val="0"/>
              </a:spcBef>
              <a:spcAft>
                <a:spcPts val="0"/>
              </a:spcAft>
              <a:buSzPts val="1600"/>
              <a:buChar char="○"/>
            </a:pPr>
            <a:r>
              <a:rPr lang="en-US" sz="1600">
                <a:solidFill>
                  <a:schemeClr val="dk1"/>
                </a:solidFill>
              </a:rPr>
              <a:t>Please follow the </a:t>
            </a:r>
            <a:r>
              <a:rPr lang="en-US" sz="1600">
                <a:solidFill>
                  <a:schemeClr val="dk1"/>
                </a:solidFill>
              </a:rPr>
              <a:t>guidance</a:t>
            </a:r>
            <a:r>
              <a:rPr lang="en-US" sz="1600">
                <a:solidFill>
                  <a:schemeClr val="dk1"/>
                </a:solidFill>
              </a:rPr>
              <a:t> for required responsibilities listed in the regulatory parameters doc</a:t>
            </a:r>
            <a:endParaRPr sz="1600">
              <a:solidFill>
                <a:schemeClr val="dk1"/>
              </a:solidFill>
            </a:endParaRPr>
          </a:p>
          <a:p>
            <a:pPr indent="-330200" lvl="1" marL="914400" rtl="0" algn="l">
              <a:spcBef>
                <a:spcPts val="0"/>
              </a:spcBef>
              <a:spcAft>
                <a:spcPts val="0"/>
              </a:spcAft>
              <a:buSzPts val="1600"/>
              <a:buChar char="○"/>
            </a:pPr>
            <a:r>
              <a:rPr lang="en-US" sz="1600">
                <a:solidFill>
                  <a:schemeClr val="dk1"/>
                </a:solidFill>
              </a:rPr>
              <a:t>Please include your Hub PI and Hub project manager on your eDOA, there are specific roles for them. If you are not sure who this is please email me</a:t>
            </a:r>
            <a:endParaRPr sz="1600">
              <a:solidFill>
                <a:schemeClr val="dk1"/>
              </a:solidFill>
            </a:endParaRPr>
          </a:p>
          <a:p>
            <a:pPr indent="-330200" lvl="1" marL="914400" rtl="0" algn="l">
              <a:spcBef>
                <a:spcPts val="0"/>
              </a:spcBef>
              <a:spcAft>
                <a:spcPts val="0"/>
              </a:spcAft>
              <a:buSzPts val="1600"/>
              <a:buChar char="○"/>
            </a:pPr>
            <a:r>
              <a:rPr lang="en-US" sz="1600">
                <a:solidFill>
                  <a:schemeClr val="dk1"/>
                </a:solidFill>
              </a:rPr>
              <a:t>Provide a single PSC and PI</a:t>
            </a:r>
            <a:endParaRPr sz="1600">
              <a:solidFill>
                <a:schemeClr val="dk1"/>
              </a:solidFill>
            </a:endParaRPr>
          </a:p>
          <a:p>
            <a:pPr indent="-330200" lvl="1" marL="914400" rtl="0" algn="l">
              <a:spcBef>
                <a:spcPts val="0"/>
              </a:spcBef>
              <a:spcAft>
                <a:spcPts val="0"/>
              </a:spcAft>
              <a:buSzPts val="1600"/>
              <a:buChar char="○"/>
            </a:pPr>
            <a:r>
              <a:rPr lang="en-US" sz="1600">
                <a:solidFill>
                  <a:schemeClr val="dk1"/>
                </a:solidFill>
              </a:rPr>
              <a:t>Headband tracking should be limited to 1-2 team members</a:t>
            </a:r>
            <a:endParaRPr sz="1600">
              <a:solidFill>
                <a:schemeClr val="dk1"/>
              </a:solidFill>
            </a:endParaRPr>
          </a:p>
          <a:p>
            <a:pPr indent="-330200" lvl="1" marL="914400" rtl="0" algn="l">
              <a:spcBef>
                <a:spcPts val="0"/>
              </a:spcBef>
              <a:spcAft>
                <a:spcPts val="0"/>
              </a:spcAft>
              <a:buSzPts val="1600"/>
              <a:buChar char="○"/>
            </a:pPr>
            <a:r>
              <a:rPr lang="en-US" sz="1600">
                <a:solidFill>
                  <a:schemeClr val="dk1"/>
                </a:solidFill>
              </a:rPr>
              <a:t>Responsibilities of Drug tracking and maintenance ‘Responsibility-I’ are reserved for the pharmacy roles. </a:t>
            </a:r>
            <a:endParaRPr sz="1600">
              <a:solidFill>
                <a:schemeClr val="dk1"/>
              </a:solidFill>
            </a:endParaRPr>
          </a:p>
          <a:p>
            <a:pPr indent="0" lvl="0" marL="457200" rtl="0" algn="l">
              <a:spcBef>
                <a:spcPts val="1000"/>
              </a:spcBef>
              <a:spcAft>
                <a:spcPts val="0"/>
              </a:spcAft>
              <a:buNone/>
            </a:pPr>
            <a:r>
              <a:t/>
            </a:r>
            <a:endParaRPr sz="1600">
              <a:solidFill>
                <a:schemeClr val="dk1"/>
              </a:solidFill>
            </a:endParaRPr>
          </a:p>
          <a:p>
            <a:pPr indent="-330200" lvl="0" marL="457200" rtl="0" algn="l">
              <a:spcBef>
                <a:spcPts val="1000"/>
              </a:spcBef>
              <a:spcAft>
                <a:spcPts val="0"/>
              </a:spcAft>
              <a:buSzPts val="1600"/>
              <a:buChar char="●"/>
            </a:pPr>
            <a:r>
              <a:rPr lang="en-US" sz="1600">
                <a:solidFill>
                  <a:schemeClr val="dk1"/>
                </a:solidFill>
              </a:rPr>
              <a:t>Local context form - As soon as possible</a:t>
            </a:r>
            <a:endParaRPr sz="1600">
              <a:solidFill>
                <a:schemeClr val="dk1"/>
              </a:solidFill>
            </a:endParaRPr>
          </a:p>
          <a:p>
            <a:pPr indent="-330200" lvl="1" marL="914400" rtl="0" algn="l">
              <a:spcBef>
                <a:spcPts val="0"/>
              </a:spcBef>
              <a:spcAft>
                <a:spcPts val="0"/>
              </a:spcAft>
              <a:buClr>
                <a:schemeClr val="dk1"/>
              </a:buClr>
              <a:buSzPts val="1600"/>
              <a:buChar char="○"/>
            </a:pPr>
            <a:r>
              <a:rPr lang="en-US" sz="1600">
                <a:solidFill>
                  <a:schemeClr val="dk1"/>
                </a:solidFill>
              </a:rPr>
              <a:t>Needed to start your PD activities through UAB. You will be contacted for a Kick-off meeting once we have this and your executed contract</a:t>
            </a:r>
            <a:endParaRPr sz="1600">
              <a:solidFill>
                <a:schemeClr val="dk1"/>
              </a:solidFill>
            </a:endParaRPr>
          </a:p>
        </p:txBody>
      </p:sp>
      <p:pic>
        <p:nvPicPr>
          <p:cNvPr id="150" name="Google Shape;150;p19" title="kesett.png"/>
          <p:cNvPicPr preferRelativeResize="0"/>
          <p:nvPr/>
        </p:nvPicPr>
        <p:blipFill rotWithShape="1">
          <a:blip r:embed="rId3">
            <a:alphaModFix/>
          </a:blip>
          <a:srcRect b="0" l="0" r="0" t="0"/>
          <a:stretch/>
        </p:blipFill>
        <p:spPr>
          <a:xfrm>
            <a:off x="9513863" y="5649738"/>
            <a:ext cx="2047875" cy="7905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0"/>
          <p:cNvSpPr txBox="1"/>
          <p:nvPr>
            <p:ph type="title"/>
          </p:nvPr>
        </p:nvSpPr>
        <p:spPr>
          <a:xfrm>
            <a:off x="838200" y="176225"/>
            <a:ext cx="10515600" cy="13257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800"/>
              <a:buNone/>
            </a:pPr>
            <a:r>
              <a:rPr lang="en-US"/>
              <a:t>KESETT - </a:t>
            </a:r>
            <a:r>
              <a:rPr b="1" lang="en-US">
                <a:solidFill>
                  <a:schemeClr val="dk2"/>
                </a:solidFill>
              </a:rPr>
              <a:t>Reminders </a:t>
            </a:r>
            <a:endParaRPr/>
          </a:p>
        </p:txBody>
      </p:sp>
      <p:pic>
        <p:nvPicPr>
          <p:cNvPr id="157" name="Google Shape;157;p20" title="kesett.png"/>
          <p:cNvPicPr preferRelativeResize="0"/>
          <p:nvPr/>
        </p:nvPicPr>
        <p:blipFill rotWithShape="1">
          <a:blip r:embed="rId3">
            <a:alphaModFix/>
          </a:blip>
          <a:srcRect b="0" l="0" r="0" t="0"/>
          <a:stretch/>
        </p:blipFill>
        <p:spPr>
          <a:xfrm>
            <a:off x="9949188" y="5947588"/>
            <a:ext cx="2047875" cy="790575"/>
          </a:xfrm>
          <a:prstGeom prst="rect">
            <a:avLst/>
          </a:prstGeom>
          <a:noFill/>
          <a:ln>
            <a:noFill/>
          </a:ln>
        </p:spPr>
      </p:pic>
      <p:sp>
        <p:nvSpPr>
          <p:cNvPr id="158" name="Google Shape;158;p20"/>
          <p:cNvSpPr txBox="1"/>
          <p:nvPr/>
        </p:nvSpPr>
        <p:spPr>
          <a:xfrm>
            <a:off x="578100" y="1501925"/>
            <a:ext cx="10775700" cy="4983600"/>
          </a:xfrm>
          <a:prstGeom prst="rect">
            <a:avLst/>
          </a:prstGeom>
          <a:noFill/>
          <a:ln>
            <a:noFill/>
          </a:ln>
        </p:spPr>
        <p:txBody>
          <a:bodyPr anchorCtr="0" anchor="t" bIns="91425" lIns="91425" spcFirstLastPara="1" rIns="91425" wrap="square" tIns="91425">
            <a:noAutofit/>
          </a:bodyPr>
          <a:lstStyle/>
          <a:p>
            <a:pPr indent="-330200" lvl="0" marL="914400" rtl="0" algn="l">
              <a:lnSpc>
                <a:spcPct val="115000"/>
              </a:lnSpc>
              <a:spcBef>
                <a:spcPts val="1000"/>
              </a:spcBef>
              <a:spcAft>
                <a:spcPts val="0"/>
              </a:spcAft>
              <a:buClr>
                <a:schemeClr val="dk1"/>
              </a:buClr>
              <a:buSzPts val="1600"/>
              <a:buChar char="●"/>
            </a:pPr>
            <a:r>
              <a:rPr lang="en-US" sz="1600">
                <a:solidFill>
                  <a:schemeClr val="dk1"/>
                </a:solidFill>
              </a:rPr>
              <a:t>eDOA submissions</a:t>
            </a:r>
            <a:endParaRPr sz="16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Children's of Alabama</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Detroit Receiving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Froedtert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Jefferson Einstein Philadelphia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Medical University of South Carolina University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Norton Children's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NYP Columbia University Medical Center</a:t>
            </a:r>
            <a:endParaRPr sz="1200">
              <a:solidFill>
                <a:schemeClr val="dk1"/>
              </a:solidFill>
            </a:endParaRPr>
          </a:p>
          <a:p>
            <a:pPr indent="0" lvl="0" marL="0" rtl="0" algn="l">
              <a:lnSpc>
                <a:spcPct val="115000"/>
              </a:lnSpc>
              <a:spcBef>
                <a:spcPts val="1000"/>
              </a:spcBef>
              <a:spcAft>
                <a:spcPts val="0"/>
              </a:spcAft>
              <a:buNone/>
            </a:pPr>
            <a:r>
              <a:t/>
            </a:r>
            <a:endParaRPr sz="1600">
              <a:solidFill>
                <a:schemeClr val="dk1"/>
              </a:solidFill>
            </a:endParaRPr>
          </a:p>
          <a:p>
            <a:pPr indent="-304800" lvl="0" marL="914400" rtl="0" algn="l">
              <a:lnSpc>
                <a:spcPct val="115000"/>
              </a:lnSpc>
              <a:spcBef>
                <a:spcPts val="1000"/>
              </a:spcBef>
              <a:spcAft>
                <a:spcPts val="0"/>
              </a:spcAft>
              <a:buClr>
                <a:schemeClr val="dk1"/>
              </a:buClr>
              <a:buSzPts val="1200"/>
              <a:buChar char="●"/>
            </a:pPr>
            <a:r>
              <a:rPr lang="en-US" sz="1600">
                <a:solidFill>
                  <a:schemeClr val="dk1"/>
                </a:solidFill>
              </a:rPr>
              <a:t>Local Context Form</a:t>
            </a:r>
            <a:endParaRPr sz="16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Baystate Medical Center</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Children's Hospital of Wisconsin</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Children's of Alabama</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Detroit Receiving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Duke Regional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Froedtert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Medical University of South Carolina University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Nationwide Children's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NYP Columbia University Medical Center</a:t>
            </a:r>
            <a:endParaRPr sz="1200">
              <a:solidFill>
                <a:schemeClr val="dk1"/>
              </a:solidFill>
            </a:endParaRPr>
          </a:p>
          <a:p>
            <a:pPr indent="0" lvl="0" marL="0" rtl="0" algn="l">
              <a:lnSpc>
                <a:spcPct val="115000"/>
              </a:lnSpc>
              <a:spcBef>
                <a:spcPts val="1000"/>
              </a:spcBef>
              <a:spcAft>
                <a:spcPts val="0"/>
              </a:spcAft>
              <a:buNone/>
            </a:pPr>
            <a:r>
              <a:t/>
            </a:r>
            <a:endParaRPr b="1">
              <a:solidFill>
                <a:schemeClr val="dk1"/>
              </a:solidFill>
            </a:endParaRPr>
          </a:p>
          <a:p>
            <a:pPr indent="0" lvl="0" marL="914400" rtl="0" algn="l">
              <a:spcBef>
                <a:spcPts val="1000"/>
              </a:spcBef>
              <a:spcAft>
                <a:spcPts val="0"/>
              </a:spcAft>
              <a:buNone/>
            </a:pPr>
            <a:r>
              <a:t/>
            </a:r>
            <a:endParaRPr sz="3695">
              <a:solidFill>
                <a:schemeClr val="dk1"/>
              </a:solidFill>
            </a:endParaRPr>
          </a:p>
          <a:p>
            <a:pPr indent="0" lvl="0" marL="0" rtl="0" algn="l">
              <a:spcBef>
                <a:spcPts val="0"/>
              </a:spcBef>
              <a:spcAft>
                <a:spcPts val="0"/>
              </a:spcAft>
              <a:buNone/>
            </a:pPr>
            <a:r>
              <a:t/>
            </a:r>
            <a:endParaRPr sz="2400">
              <a:solidFill>
                <a:schemeClr val="dk1"/>
              </a:solidFill>
            </a:endParaRPr>
          </a:p>
        </p:txBody>
      </p:sp>
      <p:sp>
        <p:nvSpPr>
          <p:cNvPr id="159" name="Google Shape;159;p20"/>
          <p:cNvSpPr txBox="1"/>
          <p:nvPr/>
        </p:nvSpPr>
        <p:spPr>
          <a:xfrm>
            <a:off x="5465375" y="1611600"/>
            <a:ext cx="4554600" cy="1725600"/>
          </a:xfrm>
          <a:prstGeom prst="rect">
            <a:avLst/>
          </a:prstGeom>
          <a:noFill/>
          <a:ln>
            <a:noFill/>
          </a:ln>
        </p:spPr>
        <p:txBody>
          <a:bodyPr anchorCtr="0" anchor="t" bIns="91425" lIns="91425" spcFirstLastPara="1" rIns="91425" wrap="square" tIns="91425">
            <a:noAutofit/>
          </a:bodyPr>
          <a:lstStyle/>
          <a:p>
            <a:pPr indent="-304800" lvl="1" marL="1371600" rtl="0" algn="l">
              <a:lnSpc>
                <a:spcPct val="115000"/>
              </a:lnSpc>
              <a:spcBef>
                <a:spcPts val="1000"/>
              </a:spcBef>
              <a:spcAft>
                <a:spcPts val="0"/>
              </a:spcAft>
              <a:buClr>
                <a:schemeClr val="dk1"/>
              </a:buClr>
              <a:buSzPts val="1200"/>
              <a:buChar char="○"/>
            </a:pPr>
            <a:r>
              <a:rPr lang="en-US" sz="1200">
                <a:solidFill>
                  <a:schemeClr val="dk1"/>
                </a:solidFill>
              </a:rPr>
              <a:t>Orlando Regional Medical Center</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Sinai-Grace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UCSD Health La Jolla</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UCSD Medical Center - Hillcrest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University Medical Center New Orleans</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University of Illinois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University of Maryland Medical Center</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VCU Medical Center</a:t>
            </a:r>
            <a:endParaRPr sz="2800">
              <a:solidFill>
                <a:schemeClr val="dk1"/>
              </a:solidFill>
              <a:latin typeface="Calibri"/>
              <a:ea typeface="Calibri"/>
              <a:cs typeface="Calibri"/>
              <a:sym typeface="Calibri"/>
            </a:endParaRPr>
          </a:p>
        </p:txBody>
      </p:sp>
      <p:sp>
        <p:nvSpPr>
          <p:cNvPr id="160" name="Google Shape;160;p20"/>
          <p:cNvSpPr txBox="1"/>
          <p:nvPr/>
        </p:nvSpPr>
        <p:spPr>
          <a:xfrm>
            <a:off x="5465375" y="3964475"/>
            <a:ext cx="5016300" cy="1725600"/>
          </a:xfrm>
          <a:prstGeom prst="rect">
            <a:avLst/>
          </a:prstGeom>
          <a:noFill/>
          <a:ln>
            <a:noFill/>
          </a:ln>
        </p:spPr>
        <p:txBody>
          <a:bodyPr anchorCtr="0" anchor="t" bIns="91425" lIns="91425" spcFirstLastPara="1" rIns="91425" wrap="square" tIns="91425">
            <a:noAutofit/>
          </a:bodyPr>
          <a:lstStyle/>
          <a:p>
            <a:pPr indent="-304800" lvl="1" marL="1371600" rtl="0" algn="l">
              <a:lnSpc>
                <a:spcPct val="115000"/>
              </a:lnSpc>
              <a:spcBef>
                <a:spcPts val="1000"/>
              </a:spcBef>
              <a:spcAft>
                <a:spcPts val="0"/>
              </a:spcAft>
              <a:buClr>
                <a:schemeClr val="dk1"/>
              </a:buClr>
              <a:buSzPts val="1200"/>
              <a:buChar char="○"/>
            </a:pPr>
            <a:r>
              <a:rPr lang="en-US" sz="1200">
                <a:solidFill>
                  <a:schemeClr val="dk1"/>
                </a:solidFill>
              </a:rPr>
              <a:t>Orlando Regional Medical Center</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OSU Wexner Medical Center</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Sinai-Grace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UCSD Health La Jolla</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UCSD Medical Center - Hillcrest Hospital</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UCSF Medical Center, San Francisco</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University Medical Center New Orleans</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University of Maryland Medical Center </a:t>
            </a:r>
            <a:endParaRPr sz="1200">
              <a:solidFill>
                <a:schemeClr val="dk1"/>
              </a:solidFill>
            </a:endParaRPr>
          </a:p>
          <a:p>
            <a:pPr indent="-304800" lvl="1" marL="1371600" rtl="0" algn="l">
              <a:lnSpc>
                <a:spcPct val="115000"/>
              </a:lnSpc>
              <a:spcBef>
                <a:spcPts val="0"/>
              </a:spcBef>
              <a:spcAft>
                <a:spcPts val="0"/>
              </a:spcAft>
              <a:buClr>
                <a:schemeClr val="dk1"/>
              </a:buClr>
              <a:buSzPts val="1200"/>
              <a:buChar char="○"/>
            </a:pPr>
            <a:r>
              <a:rPr lang="en-US" sz="1200">
                <a:solidFill>
                  <a:schemeClr val="dk1"/>
                </a:solidFill>
              </a:rPr>
              <a:t>VCU Medical Center</a:t>
            </a:r>
            <a:endParaRPr sz="1200">
              <a:solidFill>
                <a:schemeClr val="dk1"/>
              </a:solidFill>
            </a:endParaRPr>
          </a:p>
          <a:p>
            <a:pPr indent="0" lvl="0" marL="1371600" rtl="0" algn="l">
              <a:lnSpc>
                <a:spcPct val="115000"/>
              </a:lnSpc>
              <a:spcBef>
                <a:spcPts val="1000"/>
              </a:spcBef>
              <a:spcAft>
                <a:spcPts val="0"/>
              </a:spcAft>
              <a:buNone/>
            </a:pPr>
            <a:r>
              <a:t/>
            </a:r>
            <a:endParaRPr sz="12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1"/>
          <p:cNvSpPr txBox="1"/>
          <p:nvPr>
            <p:ph type="title"/>
          </p:nvPr>
        </p:nvSpPr>
        <p:spPr>
          <a:xfrm>
            <a:off x="471750" y="151275"/>
            <a:ext cx="11248500" cy="13257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800"/>
              <a:buNone/>
            </a:pPr>
            <a:r>
              <a:rPr lang="en-US"/>
              <a:t>KESETT - EFIC</a:t>
            </a:r>
            <a:endParaRPr sz="3600"/>
          </a:p>
        </p:txBody>
      </p:sp>
      <p:sp>
        <p:nvSpPr>
          <p:cNvPr id="167" name="Google Shape;167;p21"/>
          <p:cNvSpPr txBox="1"/>
          <p:nvPr>
            <p:ph idx="1" type="body"/>
          </p:nvPr>
        </p:nvSpPr>
        <p:spPr>
          <a:xfrm>
            <a:off x="471750" y="1313650"/>
            <a:ext cx="10920300" cy="5388600"/>
          </a:xfrm>
          <a:prstGeom prst="rect">
            <a:avLst/>
          </a:prstGeom>
          <a:noFill/>
          <a:ln>
            <a:noFill/>
          </a:ln>
        </p:spPr>
        <p:txBody>
          <a:bodyPr anchorCtr="0" anchor="t" bIns="45700" lIns="91425" spcFirstLastPara="1" rIns="91425" wrap="square" tIns="45700">
            <a:normAutofit fontScale="62500" lnSpcReduction="20000"/>
          </a:bodyPr>
          <a:lstStyle/>
          <a:p>
            <a:pPr indent="0" lvl="0" marL="0" rtl="0" algn="l">
              <a:lnSpc>
                <a:spcPct val="115000"/>
              </a:lnSpc>
              <a:spcBef>
                <a:spcPts val="600"/>
              </a:spcBef>
              <a:spcAft>
                <a:spcPts val="0"/>
              </a:spcAft>
              <a:buSzPct val="88670"/>
              <a:buNone/>
            </a:pPr>
            <a:r>
              <a:rPr b="1" lang="en-US" sz="2900" u="sng"/>
              <a:t>Same</a:t>
            </a:r>
            <a:endParaRPr b="1" sz="2900"/>
          </a:p>
          <a:p>
            <a:pPr indent="-273503" lvl="0" marL="800100" rtl="0" algn="l">
              <a:lnSpc>
                <a:spcPct val="100000"/>
              </a:lnSpc>
              <a:spcBef>
                <a:spcPts val="600"/>
              </a:spcBef>
              <a:spcAft>
                <a:spcPts val="0"/>
              </a:spcAft>
              <a:buSzPct val="111801"/>
              <a:buChar char="●"/>
            </a:pPr>
            <a:r>
              <a:rPr lang="en-US" sz="2300"/>
              <a:t>Regulations </a:t>
            </a:r>
            <a:endParaRPr/>
          </a:p>
          <a:p>
            <a:pPr indent="-273503" lvl="0" marL="800100" rtl="0" algn="l">
              <a:lnSpc>
                <a:spcPct val="115000"/>
              </a:lnSpc>
              <a:spcBef>
                <a:spcPts val="600"/>
              </a:spcBef>
              <a:spcAft>
                <a:spcPts val="0"/>
              </a:spcAft>
              <a:buSzPct val="111801"/>
              <a:buChar char="●"/>
            </a:pPr>
            <a:r>
              <a:rPr lang="en-US" sz="2300"/>
              <a:t>Goals and mindset remain value-added, investigator engaged</a:t>
            </a:r>
            <a:endParaRPr sz="2300"/>
          </a:p>
          <a:p>
            <a:pPr indent="-273503" lvl="0" marL="800100" rtl="0" algn="l">
              <a:lnSpc>
                <a:spcPct val="115000"/>
              </a:lnSpc>
              <a:spcBef>
                <a:spcPts val="600"/>
              </a:spcBef>
              <a:spcAft>
                <a:spcPts val="0"/>
              </a:spcAft>
              <a:buSzPct val="111801"/>
              <a:buChar char="●"/>
            </a:pPr>
            <a:r>
              <a:rPr lang="en-US" sz="2300"/>
              <a:t>Community Consultation</a:t>
            </a:r>
            <a:endParaRPr sz="2300"/>
          </a:p>
          <a:p>
            <a:pPr indent="-273503" lvl="0" marL="800100" rtl="0" algn="l">
              <a:lnSpc>
                <a:spcPct val="115000"/>
              </a:lnSpc>
              <a:spcBef>
                <a:spcPts val="600"/>
              </a:spcBef>
              <a:spcAft>
                <a:spcPts val="0"/>
              </a:spcAft>
              <a:buSzPct val="111801"/>
              <a:buChar char="●"/>
            </a:pPr>
            <a:r>
              <a:rPr lang="en-US" sz="2300"/>
              <a:t>Public Disclosure</a:t>
            </a:r>
            <a:endParaRPr/>
          </a:p>
          <a:p>
            <a:pPr indent="0" lvl="0" marL="0" rtl="0" algn="l">
              <a:lnSpc>
                <a:spcPct val="115000"/>
              </a:lnSpc>
              <a:spcBef>
                <a:spcPts val="600"/>
              </a:spcBef>
              <a:spcAft>
                <a:spcPts val="0"/>
              </a:spcAft>
              <a:buSzPct val="88670"/>
              <a:buNone/>
            </a:pPr>
            <a:r>
              <a:rPr b="1" lang="en-US" sz="2900" u="sng"/>
              <a:t>New</a:t>
            </a:r>
            <a:endParaRPr b="1" sz="2900"/>
          </a:p>
          <a:p>
            <a:pPr indent="-330653" lvl="0" marL="857250" rtl="0" algn="l">
              <a:lnSpc>
                <a:spcPct val="115000"/>
              </a:lnSpc>
              <a:spcBef>
                <a:spcPts val="600"/>
              </a:spcBef>
              <a:spcAft>
                <a:spcPts val="0"/>
              </a:spcAft>
              <a:buSzPct val="111801"/>
              <a:buChar char="●"/>
            </a:pPr>
            <a:r>
              <a:rPr lang="en-US" sz="2300"/>
              <a:t>Hybrid - Site/Centralized approach coordinated at University of Alabama (UAB)</a:t>
            </a:r>
            <a:endParaRPr/>
          </a:p>
          <a:p>
            <a:pPr indent="0" lvl="0" marL="0" rtl="0" algn="l">
              <a:lnSpc>
                <a:spcPct val="115000"/>
              </a:lnSpc>
              <a:spcBef>
                <a:spcPts val="360"/>
              </a:spcBef>
              <a:spcAft>
                <a:spcPts val="0"/>
              </a:spcAft>
              <a:buSzPct val="88670"/>
              <a:buNone/>
            </a:pPr>
            <a:r>
              <a:t/>
            </a:r>
            <a:endParaRPr sz="2900" u="sng"/>
          </a:p>
          <a:p>
            <a:pPr indent="0" lvl="0" marL="0" rtl="0" algn="l">
              <a:lnSpc>
                <a:spcPct val="100000"/>
              </a:lnSpc>
              <a:spcBef>
                <a:spcPts val="360"/>
              </a:spcBef>
              <a:spcAft>
                <a:spcPts val="0"/>
              </a:spcAft>
              <a:buSzPct val="88670"/>
              <a:buNone/>
            </a:pPr>
            <a:r>
              <a:rPr b="1" lang="en-US" sz="2900" u="sng"/>
              <a:t>What to do at your site </a:t>
            </a:r>
            <a:endParaRPr b="1" sz="2900"/>
          </a:p>
          <a:p>
            <a:pPr indent="-273503" lvl="0" marL="800100" rtl="0" algn="l">
              <a:lnSpc>
                <a:spcPct val="100000"/>
              </a:lnSpc>
              <a:spcBef>
                <a:spcPts val="600"/>
              </a:spcBef>
              <a:spcAft>
                <a:spcPts val="0"/>
              </a:spcAft>
              <a:buSzPct val="111801"/>
              <a:buChar char="●"/>
            </a:pPr>
            <a:r>
              <a:rPr b="1" lang="en-US" sz="2300"/>
              <a:t>2 virtual focus groups moderated by UAB</a:t>
            </a:r>
            <a:endParaRPr/>
          </a:p>
          <a:p>
            <a:pPr indent="-273503" lvl="1" marL="1257300" rtl="0" algn="l">
              <a:lnSpc>
                <a:spcPct val="100000"/>
              </a:lnSpc>
              <a:spcBef>
                <a:spcPts val="600"/>
              </a:spcBef>
              <a:spcAft>
                <a:spcPts val="0"/>
              </a:spcAft>
              <a:buSzPct val="135338"/>
              <a:buChar char="○"/>
            </a:pPr>
            <a:r>
              <a:rPr lang="en-US"/>
              <a:t>You will be asked to recruit about 8 stakeholders of differing perspectives for these groups. You can identify from where you may recruit these locally.</a:t>
            </a:r>
            <a:endParaRPr/>
          </a:p>
          <a:p>
            <a:pPr indent="-242887" lvl="1" marL="1257300" rtl="0" algn="l">
              <a:lnSpc>
                <a:spcPct val="100000"/>
              </a:lnSpc>
              <a:spcBef>
                <a:spcPts val="600"/>
              </a:spcBef>
              <a:spcAft>
                <a:spcPts val="0"/>
              </a:spcAft>
              <a:buSzPct val="94736"/>
              <a:buChar char="○"/>
            </a:pPr>
            <a:r>
              <a:rPr lang="en-US"/>
              <a:t>Conducted after UAB Kick-off</a:t>
            </a:r>
            <a:endParaRPr/>
          </a:p>
          <a:p>
            <a:pPr indent="-273503" lvl="0" marL="800100" rtl="0" algn="l">
              <a:lnSpc>
                <a:spcPct val="100000"/>
              </a:lnSpc>
              <a:spcBef>
                <a:spcPts val="600"/>
              </a:spcBef>
              <a:spcAft>
                <a:spcPts val="0"/>
              </a:spcAft>
              <a:buSzPct val="111801"/>
              <a:buChar char="●"/>
            </a:pPr>
            <a:r>
              <a:rPr b="1" lang="en-US" sz="2300"/>
              <a:t> 2 in-person events </a:t>
            </a:r>
            <a:endParaRPr/>
          </a:p>
          <a:p>
            <a:pPr indent="-273503" lvl="1" marL="1257300" rtl="0" algn="l">
              <a:lnSpc>
                <a:spcPct val="100000"/>
              </a:lnSpc>
              <a:spcBef>
                <a:spcPts val="600"/>
              </a:spcBef>
              <a:spcAft>
                <a:spcPts val="0"/>
              </a:spcAft>
              <a:buSzPct val="135338"/>
              <a:buChar char="○"/>
            </a:pPr>
            <a:r>
              <a:rPr lang="en-US"/>
              <a:t>Fairs, festivals, markets, epilepsy strolls or other community events. Look at your community calendar and think about what you might do.</a:t>
            </a:r>
            <a:endParaRPr/>
          </a:p>
          <a:p>
            <a:pPr indent="-242887" lvl="1" marL="1257300" rtl="0" algn="l">
              <a:lnSpc>
                <a:spcPct val="100000"/>
              </a:lnSpc>
              <a:spcBef>
                <a:spcPts val="600"/>
              </a:spcBef>
              <a:spcAft>
                <a:spcPts val="0"/>
              </a:spcAft>
              <a:buSzPct val="94736"/>
              <a:buChar char="○"/>
            </a:pPr>
            <a:r>
              <a:rPr lang="en-US"/>
              <a:t>PI participation required</a:t>
            </a:r>
            <a:endParaRPr/>
          </a:p>
          <a:p>
            <a:pPr indent="-242887" lvl="1" marL="1257300" rtl="0" algn="l">
              <a:lnSpc>
                <a:spcPct val="100000"/>
              </a:lnSpc>
              <a:spcBef>
                <a:spcPts val="600"/>
              </a:spcBef>
              <a:spcAft>
                <a:spcPts val="0"/>
              </a:spcAft>
              <a:buSzPct val="94736"/>
              <a:buChar char="○"/>
            </a:pPr>
            <a:r>
              <a:rPr lang="en-US"/>
              <a:t>Sites in the same geographic catchment area are encouraged to collaborate </a:t>
            </a:r>
            <a:endParaRPr/>
          </a:p>
          <a:p>
            <a:pPr indent="-273503" lvl="0" marL="800100" rtl="0" algn="l">
              <a:lnSpc>
                <a:spcPct val="100000"/>
              </a:lnSpc>
              <a:spcBef>
                <a:spcPts val="600"/>
              </a:spcBef>
              <a:spcAft>
                <a:spcPts val="0"/>
              </a:spcAft>
              <a:buSzPct val="111801"/>
              <a:buChar char="●"/>
            </a:pPr>
            <a:r>
              <a:rPr lang="en-US" sz="2300"/>
              <a:t>Review and share any new local institutional processes/policy </a:t>
            </a:r>
            <a:endParaRPr sz="2300"/>
          </a:p>
          <a:p>
            <a:pPr indent="-262731" lvl="0" marL="800100" rtl="0" algn="l">
              <a:lnSpc>
                <a:spcPct val="100000"/>
              </a:lnSpc>
              <a:spcBef>
                <a:spcPts val="600"/>
              </a:spcBef>
              <a:spcAft>
                <a:spcPts val="0"/>
              </a:spcAft>
              <a:buSzPct val="100000"/>
              <a:buChar char="●"/>
            </a:pPr>
            <a:r>
              <a:rPr lang="en-US" sz="2300"/>
              <a:t>EFIC plan and CC/PD materials cIRB approved - more to come soon</a:t>
            </a:r>
            <a:endParaRPr sz="23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2"/>
          <p:cNvSpPr txBox="1"/>
          <p:nvPr>
            <p:ph type="title"/>
          </p:nvPr>
        </p:nvSpPr>
        <p:spPr>
          <a:xfrm>
            <a:off x="838200" y="499925"/>
            <a:ext cx="10515600" cy="13257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KESETT - EFIC </a:t>
            </a:r>
            <a:endParaRPr/>
          </a:p>
          <a:p>
            <a:pPr indent="0" lvl="0" marL="0" rtl="0" algn="ctr">
              <a:spcBef>
                <a:spcPts val="0"/>
              </a:spcBef>
              <a:spcAft>
                <a:spcPts val="0"/>
              </a:spcAft>
              <a:buNone/>
            </a:pPr>
            <a:r>
              <a:rPr lang="en-US"/>
              <a:t>Things to explore/plan now:</a:t>
            </a:r>
            <a:endParaRPr/>
          </a:p>
        </p:txBody>
      </p:sp>
      <p:sp>
        <p:nvSpPr>
          <p:cNvPr id="174" name="Google Shape;174;p22"/>
          <p:cNvSpPr txBox="1"/>
          <p:nvPr>
            <p:ph idx="1" type="body"/>
          </p:nvPr>
        </p:nvSpPr>
        <p:spPr>
          <a:xfrm>
            <a:off x="556100" y="1825626"/>
            <a:ext cx="10972800" cy="4526100"/>
          </a:xfrm>
          <a:prstGeom prst="rect">
            <a:avLst/>
          </a:prstGeom>
        </p:spPr>
        <p:txBody>
          <a:bodyPr anchorCtr="0" anchor="t" bIns="45700" lIns="91425" spcFirstLastPara="1" rIns="91425" wrap="square" tIns="45700">
            <a:normAutofit fontScale="62500"/>
          </a:bodyPr>
          <a:lstStyle/>
          <a:p>
            <a:pPr indent="0" lvl="0" marL="0" rtl="0" algn="l">
              <a:lnSpc>
                <a:spcPct val="115000"/>
              </a:lnSpc>
              <a:spcBef>
                <a:spcPts val="600"/>
              </a:spcBef>
              <a:spcAft>
                <a:spcPts val="0"/>
              </a:spcAft>
              <a:buNone/>
            </a:pPr>
            <a:r>
              <a:rPr b="1" lang="en-US" sz="3050">
                <a:solidFill>
                  <a:schemeClr val="dk1"/>
                </a:solidFill>
              </a:rPr>
              <a:t>EFIC Kick-off Call </a:t>
            </a:r>
            <a:r>
              <a:rPr lang="en-US" sz="3050">
                <a:solidFill>
                  <a:schemeClr val="dk1"/>
                </a:solidFill>
              </a:rPr>
              <a:t>- UAB will reach out to schedule your initiation call. Please respond promptly with availability. The timeline for the PD activity is 60 days, which will not start until the call takes place. Please be reaching out to local stakeholders in advance, so that focus groups can be scheduled.</a:t>
            </a:r>
            <a:endParaRPr sz="3050">
              <a:solidFill>
                <a:schemeClr val="dk1"/>
              </a:solidFill>
            </a:endParaRPr>
          </a:p>
          <a:p>
            <a:pPr indent="0" lvl="0" marL="0" rtl="0" algn="l">
              <a:lnSpc>
                <a:spcPct val="115000"/>
              </a:lnSpc>
              <a:spcBef>
                <a:spcPts val="600"/>
              </a:spcBef>
              <a:spcAft>
                <a:spcPts val="0"/>
              </a:spcAft>
              <a:buNone/>
            </a:pPr>
            <a:r>
              <a:t/>
            </a:r>
            <a:endParaRPr b="1" sz="3050">
              <a:solidFill>
                <a:schemeClr val="dk1"/>
              </a:solidFill>
            </a:endParaRPr>
          </a:p>
          <a:p>
            <a:pPr indent="0" lvl="0" marL="0" rtl="0" algn="l">
              <a:lnSpc>
                <a:spcPct val="115000"/>
              </a:lnSpc>
              <a:spcBef>
                <a:spcPts val="600"/>
              </a:spcBef>
              <a:spcAft>
                <a:spcPts val="0"/>
              </a:spcAft>
              <a:buNone/>
            </a:pPr>
            <a:r>
              <a:rPr b="1" lang="en-US" sz="3050">
                <a:solidFill>
                  <a:schemeClr val="dk1"/>
                </a:solidFill>
              </a:rPr>
              <a:t>Focus groups </a:t>
            </a:r>
            <a:r>
              <a:rPr lang="en-US" sz="3050">
                <a:solidFill>
                  <a:schemeClr val="dk1"/>
                </a:solidFill>
              </a:rPr>
              <a:t>- Identify where to potentially recruit about 8 stakeholders of differing perspectives for each focus group session. These should be completed by the end of your PD window.</a:t>
            </a:r>
            <a:endParaRPr sz="3050">
              <a:solidFill>
                <a:schemeClr val="dk1"/>
              </a:solidFill>
            </a:endParaRPr>
          </a:p>
          <a:p>
            <a:pPr indent="0" lvl="0" marL="0" rtl="0" algn="l">
              <a:lnSpc>
                <a:spcPct val="115000"/>
              </a:lnSpc>
              <a:spcBef>
                <a:spcPts val="600"/>
              </a:spcBef>
              <a:spcAft>
                <a:spcPts val="0"/>
              </a:spcAft>
              <a:buNone/>
            </a:pPr>
            <a:r>
              <a:t/>
            </a:r>
            <a:endParaRPr sz="3050">
              <a:solidFill>
                <a:schemeClr val="dk1"/>
              </a:solidFill>
            </a:endParaRPr>
          </a:p>
          <a:p>
            <a:pPr indent="0" lvl="0" marL="12700" rtl="0" algn="l">
              <a:lnSpc>
                <a:spcPct val="115000"/>
              </a:lnSpc>
              <a:spcBef>
                <a:spcPts val="600"/>
              </a:spcBef>
              <a:spcAft>
                <a:spcPts val="0"/>
              </a:spcAft>
              <a:buNone/>
            </a:pPr>
            <a:r>
              <a:rPr b="1" lang="en-US" sz="3050">
                <a:solidFill>
                  <a:schemeClr val="dk1"/>
                </a:solidFill>
              </a:rPr>
              <a:t>Local Community Consultation </a:t>
            </a:r>
            <a:r>
              <a:rPr lang="en-US" sz="3050">
                <a:solidFill>
                  <a:schemeClr val="dk1"/>
                </a:solidFill>
              </a:rPr>
              <a:t> - Identify events, fairs, festivals, markets, epilepsy strolls or other community events. Look at your community calendar</a:t>
            </a:r>
            <a:endParaRPr sz="3050">
              <a:solidFill>
                <a:schemeClr val="dk1"/>
              </a:solidFill>
            </a:endParaRPr>
          </a:p>
          <a:p>
            <a:pPr indent="0" lvl="0" marL="12700" rtl="0" algn="l">
              <a:lnSpc>
                <a:spcPct val="115000"/>
              </a:lnSpc>
              <a:spcBef>
                <a:spcPts val="600"/>
              </a:spcBef>
              <a:spcAft>
                <a:spcPts val="0"/>
              </a:spcAft>
              <a:buNone/>
            </a:pPr>
            <a:r>
              <a:t/>
            </a:r>
            <a:endParaRPr b="1" sz="3050">
              <a:solidFill>
                <a:schemeClr val="dk1"/>
              </a:solidFill>
            </a:endParaRPr>
          </a:p>
          <a:p>
            <a:pPr indent="0" lvl="0" marL="12700" rtl="0" algn="l">
              <a:lnSpc>
                <a:spcPct val="115000"/>
              </a:lnSpc>
              <a:spcBef>
                <a:spcPts val="600"/>
              </a:spcBef>
              <a:spcAft>
                <a:spcPts val="0"/>
              </a:spcAft>
              <a:buNone/>
            </a:pPr>
            <a:r>
              <a:rPr b="1" lang="en-US" sz="3050">
                <a:solidFill>
                  <a:schemeClr val="dk1"/>
                </a:solidFill>
              </a:rPr>
              <a:t>Public Disclosure </a:t>
            </a:r>
            <a:r>
              <a:rPr lang="en-US" sz="3050">
                <a:solidFill>
                  <a:schemeClr val="dk1"/>
                </a:solidFill>
              </a:rPr>
              <a:t>- Think about important neighbourhoods for focused disclosures</a:t>
            </a:r>
            <a:endParaRPr sz="3050">
              <a:solidFill>
                <a:schemeClr val="dk1"/>
              </a:solidFill>
            </a:endParaRPr>
          </a:p>
          <a:p>
            <a:pPr indent="0" lvl="0" marL="0" rtl="0" algn="l">
              <a:spcBef>
                <a:spcPts val="360"/>
              </a:spcBef>
              <a:spcAft>
                <a:spcPts val="0"/>
              </a:spcAft>
              <a:buNone/>
            </a:pPr>
            <a:r>
              <a:t/>
            </a:r>
            <a:endParaRPr/>
          </a:p>
        </p:txBody>
      </p:sp>
      <p:pic>
        <p:nvPicPr>
          <p:cNvPr id="175" name="Google Shape;175;p22" title="kesett.png"/>
          <p:cNvPicPr preferRelativeResize="0"/>
          <p:nvPr/>
        </p:nvPicPr>
        <p:blipFill>
          <a:blip r:embed="rId3">
            <a:alphaModFix/>
          </a:blip>
          <a:stretch>
            <a:fillRect/>
          </a:stretch>
        </p:blipFill>
        <p:spPr>
          <a:xfrm>
            <a:off x="9305913" y="5986638"/>
            <a:ext cx="2047875" cy="7905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3"/>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800"/>
              <a:buNone/>
            </a:pPr>
            <a:r>
              <a:rPr lang="en-US"/>
              <a:t>KESETT Questions?</a:t>
            </a:r>
            <a:endParaRPr/>
          </a:p>
        </p:txBody>
      </p:sp>
      <p:sp>
        <p:nvSpPr>
          <p:cNvPr id="182" name="Google Shape;182;p23"/>
          <p:cNvSpPr txBox="1"/>
          <p:nvPr>
            <p:ph idx="1" type="body"/>
          </p:nvPr>
        </p:nvSpPr>
        <p:spPr>
          <a:xfrm>
            <a:off x="609600" y="1600201"/>
            <a:ext cx="10972800" cy="4526100"/>
          </a:xfrm>
          <a:prstGeom prst="rect">
            <a:avLst/>
          </a:prstGeom>
          <a:noFill/>
          <a:ln>
            <a:noFill/>
          </a:ln>
        </p:spPr>
        <p:txBody>
          <a:bodyPr anchorCtr="0" anchor="t" bIns="45700" lIns="91425" spcFirstLastPara="1" rIns="91425" wrap="square" tIns="45700">
            <a:normAutofit fontScale="55000" lnSpcReduction="10000"/>
          </a:bodyPr>
          <a:lstStyle/>
          <a:p>
            <a:pPr indent="0" lvl="0" marL="0" rtl="0" algn="ctr">
              <a:lnSpc>
                <a:spcPct val="115000"/>
              </a:lnSpc>
              <a:spcBef>
                <a:spcPts val="1600"/>
              </a:spcBef>
              <a:spcAft>
                <a:spcPts val="0"/>
              </a:spcAft>
              <a:buSzPct val="81081"/>
              <a:buNone/>
            </a:pPr>
            <a:r>
              <a:t/>
            </a:r>
            <a:endParaRPr/>
          </a:p>
          <a:p>
            <a:pPr indent="0" lvl="0" marL="0" rtl="0" algn="ctr">
              <a:lnSpc>
                <a:spcPct val="90000"/>
              </a:lnSpc>
              <a:spcBef>
                <a:spcPts val="1000"/>
              </a:spcBef>
              <a:spcAft>
                <a:spcPts val="0"/>
              </a:spcAft>
              <a:buNone/>
            </a:pPr>
            <a:r>
              <a:rPr lang="en-US" sz="2800">
                <a:solidFill>
                  <a:srgbClr val="000000"/>
                </a:solidFill>
              </a:rPr>
              <a:t>KESETT Website: </a:t>
            </a:r>
            <a:endParaRPr sz="2800">
              <a:solidFill>
                <a:srgbClr val="000000"/>
              </a:solidFill>
            </a:endParaRPr>
          </a:p>
          <a:p>
            <a:pPr indent="0" lvl="0" marL="0" rtl="0" algn="ctr">
              <a:lnSpc>
                <a:spcPct val="90000"/>
              </a:lnSpc>
              <a:spcBef>
                <a:spcPts val="1000"/>
              </a:spcBef>
              <a:spcAft>
                <a:spcPts val="0"/>
              </a:spcAft>
              <a:buNone/>
            </a:pPr>
            <a:r>
              <a:rPr lang="en-US" sz="2800" u="sng">
                <a:solidFill>
                  <a:srgbClr val="467886"/>
                </a:solidFill>
                <a:hlinkClick r:id="rId3">
                  <a:extLst>
                    <a:ext uri="{A12FA001-AC4F-418D-AE19-62706E023703}">
                      <ahyp:hlinkClr val="tx"/>
                    </a:ext>
                  </a:extLst>
                </a:hlinkClick>
              </a:rPr>
              <a:t>https://siren.network/Clinical-trials/kesett</a:t>
            </a:r>
            <a:endParaRPr sz="2800">
              <a:solidFill>
                <a:srgbClr val="000000"/>
              </a:solidFill>
            </a:endParaRPr>
          </a:p>
          <a:p>
            <a:pPr indent="0" lvl="0" marL="0" rtl="0" algn="l">
              <a:lnSpc>
                <a:spcPct val="90000"/>
              </a:lnSpc>
              <a:spcBef>
                <a:spcPts val="1000"/>
              </a:spcBef>
              <a:spcAft>
                <a:spcPts val="0"/>
              </a:spcAft>
              <a:buNone/>
            </a:pPr>
            <a:r>
              <a:t/>
            </a:r>
            <a:endParaRPr sz="2800">
              <a:solidFill>
                <a:srgbClr val="000000"/>
              </a:solidFill>
            </a:endParaRPr>
          </a:p>
          <a:p>
            <a:pPr indent="0" lvl="0" marL="0" rtl="0" algn="ctr">
              <a:lnSpc>
                <a:spcPct val="90000"/>
              </a:lnSpc>
              <a:spcBef>
                <a:spcPts val="1000"/>
              </a:spcBef>
              <a:spcAft>
                <a:spcPts val="0"/>
              </a:spcAft>
              <a:buNone/>
            </a:pPr>
            <a:r>
              <a:rPr lang="en-US" sz="2800">
                <a:solidFill>
                  <a:srgbClr val="000000"/>
                </a:solidFill>
              </a:rPr>
              <a:t>KESETT CCC contact:</a:t>
            </a:r>
            <a:endParaRPr sz="2800">
              <a:solidFill>
                <a:srgbClr val="000000"/>
              </a:solidFill>
            </a:endParaRPr>
          </a:p>
          <a:p>
            <a:pPr indent="0" lvl="0" marL="0" rtl="0" algn="ctr">
              <a:lnSpc>
                <a:spcPct val="90000"/>
              </a:lnSpc>
              <a:spcBef>
                <a:spcPts val="1000"/>
              </a:spcBef>
              <a:spcAft>
                <a:spcPts val="0"/>
              </a:spcAft>
              <a:buNone/>
            </a:pPr>
            <a:r>
              <a:rPr lang="en-US" sz="2800" u="sng">
                <a:solidFill>
                  <a:srgbClr val="467886"/>
                </a:solidFill>
                <a:hlinkClick r:id="rId4">
                  <a:extLst>
                    <a:ext uri="{A12FA001-AC4F-418D-AE19-62706E023703}">
                      <ahyp:hlinkClr val="tx"/>
                    </a:ext>
                  </a:extLst>
                </a:hlinkClick>
              </a:rPr>
              <a:t>kesett-contact@umich.edu</a:t>
            </a:r>
            <a:r>
              <a:rPr lang="en-US" sz="2800">
                <a:solidFill>
                  <a:srgbClr val="000000"/>
                </a:solidFill>
              </a:rPr>
              <a:t> </a:t>
            </a:r>
            <a:endParaRPr sz="2800">
              <a:solidFill>
                <a:srgbClr val="000000"/>
              </a:solidFill>
            </a:endParaRPr>
          </a:p>
          <a:p>
            <a:pPr indent="0" lvl="0" marL="0" rtl="0" algn="l">
              <a:lnSpc>
                <a:spcPct val="90000"/>
              </a:lnSpc>
              <a:spcBef>
                <a:spcPts val="1000"/>
              </a:spcBef>
              <a:spcAft>
                <a:spcPts val="0"/>
              </a:spcAft>
              <a:buNone/>
            </a:pPr>
            <a:r>
              <a:t/>
            </a:r>
            <a:endParaRPr sz="2800">
              <a:solidFill>
                <a:srgbClr val="000000"/>
              </a:solidFill>
            </a:endParaRPr>
          </a:p>
          <a:p>
            <a:pPr indent="0" lvl="0" marL="0" rtl="0" algn="ctr">
              <a:lnSpc>
                <a:spcPct val="90000"/>
              </a:lnSpc>
              <a:spcBef>
                <a:spcPts val="1000"/>
              </a:spcBef>
              <a:spcAft>
                <a:spcPts val="0"/>
              </a:spcAft>
              <a:buNone/>
            </a:pPr>
            <a:r>
              <a:rPr lang="en-US" sz="2800">
                <a:solidFill>
                  <a:srgbClr val="000000"/>
                </a:solidFill>
              </a:rPr>
              <a:t>KESETT contract questions:</a:t>
            </a:r>
            <a:endParaRPr sz="2800">
              <a:solidFill>
                <a:srgbClr val="000000"/>
              </a:solidFill>
            </a:endParaRPr>
          </a:p>
          <a:p>
            <a:pPr indent="0" lvl="0" marL="0" rtl="0" algn="ctr">
              <a:lnSpc>
                <a:spcPct val="90000"/>
              </a:lnSpc>
              <a:spcBef>
                <a:spcPts val="1000"/>
              </a:spcBef>
              <a:spcAft>
                <a:spcPts val="0"/>
              </a:spcAft>
              <a:buNone/>
            </a:pPr>
            <a:r>
              <a:rPr lang="en-US" sz="2800" u="sng">
                <a:solidFill>
                  <a:srgbClr val="467886"/>
                </a:solidFill>
                <a:hlinkClick r:id="rId5">
                  <a:extLst>
                    <a:ext uri="{A12FA001-AC4F-418D-AE19-62706E023703}">
                      <ahyp:hlinkClr val="tx"/>
                    </a:ext>
                  </a:extLst>
                </a:hlinkClick>
              </a:rPr>
              <a:t>kesett-contract@umich.edu</a:t>
            </a:r>
            <a:endParaRPr sz="2800">
              <a:solidFill>
                <a:srgbClr val="000000"/>
              </a:solidFill>
            </a:endParaRPr>
          </a:p>
          <a:p>
            <a:pPr indent="0" lvl="0" marL="0" rtl="0" algn="ctr">
              <a:lnSpc>
                <a:spcPct val="90000"/>
              </a:lnSpc>
              <a:spcBef>
                <a:spcPts val="1000"/>
              </a:spcBef>
              <a:spcAft>
                <a:spcPts val="0"/>
              </a:spcAft>
              <a:buNone/>
            </a:pPr>
            <a:r>
              <a:t/>
            </a:r>
            <a:endParaRPr sz="2800">
              <a:solidFill>
                <a:srgbClr val="000000"/>
              </a:solidFill>
            </a:endParaRPr>
          </a:p>
          <a:p>
            <a:pPr indent="0" lvl="0" marL="0" rtl="0" algn="ctr">
              <a:lnSpc>
                <a:spcPct val="90000"/>
              </a:lnSpc>
              <a:spcBef>
                <a:spcPts val="1000"/>
              </a:spcBef>
              <a:spcAft>
                <a:spcPts val="0"/>
              </a:spcAft>
              <a:buNone/>
            </a:pPr>
            <a:r>
              <a:rPr lang="en-US" sz="2541">
                <a:solidFill>
                  <a:srgbClr val="000000"/>
                </a:solidFill>
              </a:rPr>
              <a:t>KESETT “Office Hours” </a:t>
            </a:r>
            <a:endParaRPr sz="2541">
              <a:solidFill>
                <a:srgbClr val="000000"/>
              </a:solidFill>
            </a:endParaRPr>
          </a:p>
          <a:p>
            <a:pPr indent="0" lvl="0" marL="0" rtl="0" algn="ctr">
              <a:lnSpc>
                <a:spcPct val="90000"/>
              </a:lnSpc>
              <a:spcBef>
                <a:spcPts val="1000"/>
              </a:spcBef>
              <a:spcAft>
                <a:spcPts val="0"/>
              </a:spcAft>
              <a:buNone/>
            </a:pPr>
            <a:r>
              <a:rPr lang="en-US" sz="2541">
                <a:solidFill>
                  <a:srgbClr val="000000"/>
                </a:solidFill>
              </a:rPr>
              <a:t> Every Thursday sign up under the “Workbench” tab to meet with the KESETT Site Manager, HSP Specialist, and Project Manager.</a:t>
            </a:r>
            <a:endParaRPr sz="2541">
              <a:solidFill>
                <a:srgbClr val="000000"/>
              </a:solidFill>
            </a:endParaRPr>
          </a:p>
          <a:p>
            <a:pPr indent="0" lvl="0" marL="0" rtl="0" algn="ctr">
              <a:lnSpc>
                <a:spcPct val="90000"/>
              </a:lnSpc>
              <a:spcBef>
                <a:spcPts val="1000"/>
              </a:spcBef>
              <a:spcAft>
                <a:spcPts val="0"/>
              </a:spcAft>
              <a:buNone/>
            </a:pPr>
            <a:r>
              <a:t/>
            </a:r>
            <a:endParaRPr sz="2800">
              <a:solidFill>
                <a:srgbClr val="000000"/>
              </a:solidFill>
            </a:endParaRPr>
          </a:p>
          <a:p>
            <a:pPr indent="0" lvl="0" marL="0" rtl="0" algn="ctr">
              <a:lnSpc>
                <a:spcPct val="115000"/>
              </a:lnSpc>
              <a:spcBef>
                <a:spcPts val="1600"/>
              </a:spcBef>
              <a:spcAft>
                <a:spcPts val="1600"/>
              </a:spcAft>
              <a:buSzPct val="81081"/>
              <a:buNone/>
            </a:pPr>
            <a:r>
              <a:t/>
            </a:r>
            <a:endParaRPr/>
          </a:p>
        </p:txBody>
      </p:sp>
      <p:pic>
        <p:nvPicPr>
          <p:cNvPr id="183" name="Google Shape;183;p23" title="kesett.png"/>
          <p:cNvPicPr preferRelativeResize="0"/>
          <p:nvPr/>
        </p:nvPicPr>
        <p:blipFill rotWithShape="1">
          <a:blip r:embed="rId6">
            <a:alphaModFix/>
          </a:blip>
          <a:srcRect b="0" l="0" r="0" t="0"/>
          <a:stretch/>
        </p:blipFill>
        <p:spPr>
          <a:xfrm>
            <a:off x="9432113" y="5386238"/>
            <a:ext cx="2047875" cy="790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1"/>
          <p:cNvSpPr txBox="1"/>
          <p:nvPr>
            <p:ph idx="1" type="body"/>
          </p:nvPr>
        </p:nvSpPr>
        <p:spPr>
          <a:xfrm>
            <a:off x="630250" y="946625"/>
            <a:ext cx="10972800" cy="5740200"/>
          </a:xfrm>
          <a:prstGeom prst="rect">
            <a:avLst/>
          </a:prstGeom>
          <a:noFill/>
          <a:ln>
            <a:noFill/>
          </a:ln>
        </p:spPr>
        <p:txBody>
          <a:bodyPr anchorCtr="0" anchor="t" bIns="45700" lIns="91425" spcFirstLastPara="1" rIns="91425" wrap="square" tIns="45700">
            <a:normAutofit fontScale="85000" lnSpcReduction="20000"/>
          </a:bodyPr>
          <a:lstStyle/>
          <a:p>
            <a:pPr indent="0" lvl="0" marL="628650" rtl="0" algn="l">
              <a:spcBef>
                <a:spcPts val="0"/>
              </a:spcBef>
              <a:spcAft>
                <a:spcPts val="0"/>
              </a:spcAft>
              <a:buNone/>
            </a:pPr>
            <a:r>
              <a:t/>
            </a:r>
            <a:endParaRPr b="1" sz="2000"/>
          </a:p>
          <a:p>
            <a:pPr indent="-338454" lvl="0" marL="457200" rtl="0" algn="l">
              <a:lnSpc>
                <a:spcPct val="100000"/>
              </a:lnSpc>
              <a:spcBef>
                <a:spcPts val="0"/>
              </a:spcBef>
              <a:spcAft>
                <a:spcPts val="0"/>
              </a:spcAft>
              <a:buSzPct val="95054"/>
              <a:buFont typeface="Arial"/>
              <a:buChar char="●"/>
            </a:pPr>
            <a:r>
              <a:rPr b="1" lang="en-US" sz="2141">
                <a:solidFill>
                  <a:schemeClr val="dk1"/>
                </a:solidFill>
              </a:rPr>
              <a:t>64 leadership approved sites</a:t>
            </a:r>
            <a:endParaRPr sz="2141">
              <a:solidFill>
                <a:schemeClr val="dk1"/>
              </a:solidFill>
            </a:endParaRPr>
          </a:p>
          <a:p>
            <a:pPr indent="-338772" lvl="1" marL="914400" rtl="0" algn="l">
              <a:lnSpc>
                <a:spcPct val="100000"/>
              </a:lnSpc>
              <a:spcBef>
                <a:spcPts val="0"/>
              </a:spcBef>
              <a:spcAft>
                <a:spcPts val="0"/>
              </a:spcAft>
              <a:buSzPct val="100000"/>
              <a:buAutoNum type="alphaLcPeriod"/>
            </a:pPr>
            <a:r>
              <a:rPr b="1" lang="en-US" sz="2041">
                <a:solidFill>
                  <a:schemeClr val="dk1"/>
                </a:solidFill>
              </a:rPr>
              <a:t>2 sites</a:t>
            </a:r>
            <a:r>
              <a:rPr lang="en-US" sz="2041">
                <a:solidFill>
                  <a:schemeClr val="dk1"/>
                </a:solidFill>
              </a:rPr>
              <a:t> have direct contracts with UVA (Children’s National and UVA)</a:t>
            </a:r>
            <a:endParaRPr sz="2041">
              <a:solidFill>
                <a:schemeClr val="dk1"/>
              </a:solidFill>
            </a:endParaRPr>
          </a:p>
          <a:p>
            <a:pPr indent="-338772" lvl="1" marL="914400" rtl="0" algn="l">
              <a:lnSpc>
                <a:spcPct val="100000"/>
              </a:lnSpc>
              <a:spcBef>
                <a:spcPts val="0"/>
              </a:spcBef>
              <a:spcAft>
                <a:spcPts val="0"/>
              </a:spcAft>
              <a:buSzPct val="100000"/>
              <a:buAutoNum type="alphaLcPeriod"/>
            </a:pPr>
            <a:r>
              <a:rPr b="1" lang="en-US" sz="2041">
                <a:solidFill>
                  <a:schemeClr val="dk1"/>
                </a:solidFill>
              </a:rPr>
              <a:t>62 sites</a:t>
            </a:r>
            <a:r>
              <a:rPr lang="en-US" sz="2041">
                <a:solidFill>
                  <a:schemeClr val="dk1"/>
                </a:solidFill>
              </a:rPr>
              <a:t> / </a:t>
            </a:r>
            <a:r>
              <a:rPr b="1" lang="en-US" sz="2041">
                <a:solidFill>
                  <a:schemeClr val="dk1"/>
                </a:solidFill>
              </a:rPr>
              <a:t>35 UM</a:t>
            </a:r>
            <a:r>
              <a:rPr lang="en-US" sz="2041">
                <a:solidFill>
                  <a:schemeClr val="dk1"/>
                </a:solidFill>
              </a:rPr>
              <a:t> contracts are anticipated </a:t>
            </a:r>
            <a:endParaRPr sz="2041">
              <a:solidFill>
                <a:schemeClr val="dk1"/>
              </a:solidFill>
            </a:endParaRPr>
          </a:p>
          <a:p>
            <a:pPr indent="0" lvl="0" marL="914400" rtl="0" algn="l">
              <a:lnSpc>
                <a:spcPct val="100000"/>
              </a:lnSpc>
              <a:spcBef>
                <a:spcPts val="0"/>
              </a:spcBef>
              <a:spcAft>
                <a:spcPts val="0"/>
              </a:spcAft>
              <a:buNone/>
            </a:pPr>
            <a:r>
              <a:t/>
            </a:r>
            <a:endParaRPr sz="2041">
              <a:solidFill>
                <a:schemeClr val="dk1"/>
              </a:solidFill>
            </a:endParaRPr>
          </a:p>
          <a:p>
            <a:pPr indent="0" lvl="0" marL="914400" rtl="0" algn="l">
              <a:lnSpc>
                <a:spcPct val="100000"/>
              </a:lnSpc>
              <a:spcBef>
                <a:spcPts val="0"/>
              </a:spcBef>
              <a:spcAft>
                <a:spcPts val="0"/>
              </a:spcAft>
              <a:buNone/>
            </a:pPr>
            <a:r>
              <a:t/>
            </a:r>
            <a:endParaRPr sz="1100">
              <a:solidFill>
                <a:schemeClr val="dk1"/>
              </a:solidFill>
            </a:endParaRPr>
          </a:p>
          <a:p>
            <a:pPr indent="-332105" lvl="0" marL="457200" rtl="0" algn="l">
              <a:spcBef>
                <a:spcPts val="0"/>
              </a:spcBef>
              <a:spcAft>
                <a:spcPts val="0"/>
              </a:spcAft>
              <a:buSzPct val="91316"/>
              <a:buFont typeface="Arial"/>
              <a:buChar char="●"/>
            </a:pPr>
            <a:r>
              <a:rPr b="1" lang="en-US" sz="2100">
                <a:solidFill>
                  <a:schemeClr val="dk1"/>
                </a:solidFill>
              </a:rPr>
              <a:t>UM Contract Status: 34 Contracts / 61 sites</a:t>
            </a:r>
            <a:endParaRPr sz="2100">
              <a:solidFill>
                <a:schemeClr val="dk1"/>
              </a:solidFill>
            </a:endParaRPr>
          </a:p>
          <a:p>
            <a:pPr indent="-323056" lvl="0" marL="1422400" rtl="0" algn="l">
              <a:spcBef>
                <a:spcPts val="0"/>
              </a:spcBef>
              <a:spcAft>
                <a:spcPts val="0"/>
              </a:spcAft>
              <a:buSzPct val="83333"/>
              <a:buFont typeface="Arial"/>
              <a:buChar char="○"/>
            </a:pPr>
            <a:r>
              <a:rPr lang="en-US" sz="2100">
                <a:solidFill>
                  <a:schemeClr val="dk1"/>
                </a:solidFill>
              </a:rPr>
              <a:t>20 active contracts applied to 37 sites.</a:t>
            </a:r>
            <a:endParaRPr sz="2100">
              <a:solidFill>
                <a:schemeClr val="dk1"/>
              </a:solidFill>
            </a:endParaRPr>
          </a:p>
          <a:p>
            <a:pPr indent="-323056" lvl="0" marL="1422400" rtl="0" algn="l">
              <a:spcBef>
                <a:spcPts val="0"/>
              </a:spcBef>
              <a:spcAft>
                <a:spcPts val="0"/>
              </a:spcAft>
              <a:buSzPct val="83333"/>
              <a:buFont typeface="Arial"/>
              <a:buChar char="○"/>
            </a:pPr>
            <a:r>
              <a:rPr lang="en-US" sz="2100">
                <a:solidFill>
                  <a:schemeClr val="dk1"/>
                </a:solidFill>
              </a:rPr>
              <a:t>13 draft agreements are pending site PE and return to MI.</a:t>
            </a:r>
            <a:endParaRPr sz="2100">
              <a:solidFill>
                <a:schemeClr val="dk1"/>
              </a:solidFill>
            </a:endParaRPr>
          </a:p>
          <a:p>
            <a:pPr indent="-341947" lvl="0" marL="1422400" rtl="0" algn="l">
              <a:spcBef>
                <a:spcPts val="0"/>
              </a:spcBef>
              <a:spcAft>
                <a:spcPts val="0"/>
              </a:spcAft>
              <a:buClr>
                <a:schemeClr val="dk1"/>
              </a:buClr>
              <a:buSzPct val="100000"/>
              <a:buFont typeface="Verdana"/>
              <a:buChar char="○"/>
            </a:pPr>
            <a:r>
              <a:rPr lang="en-US" sz="2100">
                <a:solidFill>
                  <a:schemeClr val="dk1"/>
                </a:solidFill>
              </a:rPr>
              <a:t>1 (UCSD received 9/1 and in process at UM)</a:t>
            </a:r>
            <a:endParaRPr sz="2100">
              <a:solidFill>
                <a:schemeClr val="dk1"/>
              </a:solidFill>
            </a:endParaRPr>
          </a:p>
          <a:p>
            <a:pPr indent="0" lvl="0" marL="457200" rtl="0" algn="l">
              <a:spcBef>
                <a:spcPts val="0"/>
              </a:spcBef>
              <a:spcAft>
                <a:spcPts val="0"/>
              </a:spcAft>
              <a:buNone/>
            </a:pPr>
            <a:r>
              <a:t/>
            </a:r>
            <a:endParaRPr sz="2100">
              <a:solidFill>
                <a:schemeClr val="dk1"/>
              </a:solidFill>
            </a:endParaRPr>
          </a:p>
          <a:p>
            <a:pPr indent="-341947" lvl="0" marL="457200" rtl="0" algn="l">
              <a:spcBef>
                <a:spcPts val="0"/>
              </a:spcBef>
              <a:spcAft>
                <a:spcPts val="0"/>
              </a:spcAft>
              <a:buSzPct val="100000"/>
              <a:buChar char="●"/>
            </a:pPr>
            <a:r>
              <a:rPr b="1" lang="en-US" sz="2100">
                <a:solidFill>
                  <a:schemeClr val="dk1"/>
                </a:solidFill>
              </a:rPr>
              <a:t>Contract Extension through 12/31 was executed between UVA and MI today 9/2. </a:t>
            </a:r>
            <a:endParaRPr b="1" sz="2100">
              <a:solidFill>
                <a:schemeClr val="dk1"/>
              </a:solidFill>
            </a:endParaRPr>
          </a:p>
          <a:p>
            <a:pPr indent="-341947" lvl="1" marL="1371600" rtl="0" algn="l">
              <a:spcBef>
                <a:spcPts val="0"/>
              </a:spcBef>
              <a:spcAft>
                <a:spcPts val="0"/>
              </a:spcAft>
              <a:buSzPct val="100000"/>
              <a:buChar char="○"/>
            </a:pPr>
            <a:r>
              <a:rPr b="1" lang="en-US" sz="2100">
                <a:solidFill>
                  <a:schemeClr val="dk1"/>
                </a:solidFill>
              </a:rPr>
              <a:t>Site SubK’s are being requested this week.</a:t>
            </a:r>
            <a:endParaRPr sz="2100">
              <a:solidFill>
                <a:schemeClr val="dk1"/>
              </a:solidFill>
            </a:endParaRPr>
          </a:p>
          <a:p>
            <a:pPr indent="0" lvl="0" marL="914400" rtl="0" algn="l">
              <a:spcBef>
                <a:spcPts val="0"/>
              </a:spcBef>
              <a:spcAft>
                <a:spcPts val="0"/>
              </a:spcAft>
              <a:buNone/>
            </a:pPr>
            <a:r>
              <a:t/>
            </a:r>
            <a:endParaRPr b="1" sz="2141">
              <a:solidFill>
                <a:schemeClr val="dk1"/>
              </a:solidFill>
            </a:endParaRPr>
          </a:p>
          <a:p>
            <a:pPr indent="-341947" lvl="0" marL="457200" rtl="0" algn="l">
              <a:spcBef>
                <a:spcPts val="0"/>
              </a:spcBef>
              <a:spcAft>
                <a:spcPts val="0"/>
              </a:spcAft>
              <a:buClr>
                <a:schemeClr val="dk1"/>
              </a:buClr>
              <a:buSzPct val="100000"/>
              <a:buChar char="●"/>
            </a:pPr>
            <a:r>
              <a:rPr b="1" lang="en-US" sz="2100">
                <a:solidFill>
                  <a:schemeClr val="dk1"/>
                </a:solidFill>
              </a:rPr>
              <a:t>Subrecipient forms</a:t>
            </a:r>
            <a:r>
              <a:rPr lang="en-US" sz="2100">
                <a:solidFill>
                  <a:schemeClr val="dk1"/>
                </a:solidFill>
              </a:rPr>
              <a:t> pending return to MI: </a:t>
            </a:r>
            <a:r>
              <a:rPr b="1" lang="en-US" sz="2100"/>
              <a:t>(</a:t>
            </a:r>
            <a:r>
              <a:rPr b="1" lang="en-US" sz="2100">
                <a:solidFill>
                  <a:schemeClr val="dk1"/>
                </a:solidFill>
              </a:rPr>
              <a:t>1 subrecipient forms / 1 site</a:t>
            </a:r>
            <a:r>
              <a:rPr b="1" lang="en-US" sz="2100"/>
              <a:t>)</a:t>
            </a:r>
            <a:endParaRPr sz="2200">
              <a:solidFill>
                <a:schemeClr val="dk1"/>
              </a:solidFill>
            </a:endParaRPr>
          </a:p>
          <a:p>
            <a:pPr indent="-328453" lvl="0" marL="1600200" rtl="0" algn="l">
              <a:spcBef>
                <a:spcPts val="0"/>
              </a:spcBef>
              <a:spcAft>
                <a:spcPts val="0"/>
              </a:spcAft>
              <a:buSzPct val="84090"/>
              <a:buFont typeface="Arial"/>
              <a:buChar char="●"/>
            </a:pPr>
            <a:r>
              <a:rPr lang="en-US" sz="2200">
                <a:solidFill>
                  <a:schemeClr val="dk1"/>
                </a:solidFill>
              </a:rPr>
              <a:t>Columbia​</a:t>
            </a:r>
            <a:endParaRPr sz="2200">
              <a:solidFill>
                <a:schemeClr val="dk1"/>
              </a:solidFill>
            </a:endParaRPr>
          </a:p>
          <a:p>
            <a:pPr indent="0" lvl="0" marL="0" rtl="0" algn="l">
              <a:spcBef>
                <a:spcPts val="0"/>
              </a:spcBef>
              <a:spcAft>
                <a:spcPts val="0"/>
              </a:spcAft>
              <a:buNone/>
            </a:pPr>
            <a:r>
              <a:t/>
            </a:r>
            <a:endParaRPr sz="2764">
              <a:solidFill>
                <a:schemeClr val="dk1"/>
              </a:solidFill>
            </a:endParaRPr>
          </a:p>
          <a:p>
            <a:pPr indent="0" lvl="0" marL="0" rtl="0" algn="l">
              <a:spcBef>
                <a:spcPts val="0"/>
              </a:spcBef>
              <a:spcAft>
                <a:spcPts val="0"/>
              </a:spcAft>
              <a:buNone/>
            </a:pPr>
            <a:r>
              <a:t/>
            </a:r>
            <a:endParaRPr b="1" sz="2141">
              <a:solidFill>
                <a:schemeClr val="dk1"/>
              </a:solidFill>
            </a:endParaRPr>
          </a:p>
          <a:p>
            <a:pPr indent="0" lvl="0" marL="0" rtl="0" algn="l">
              <a:spcBef>
                <a:spcPts val="0"/>
              </a:spcBef>
              <a:spcAft>
                <a:spcPts val="0"/>
              </a:spcAft>
              <a:buNone/>
            </a:pPr>
            <a:r>
              <a:t/>
            </a:r>
            <a:endParaRPr sz="2200">
              <a:solidFill>
                <a:schemeClr val="dk1"/>
              </a:solidFill>
            </a:endParaRPr>
          </a:p>
          <a:p>
            <a:pPr indent="0" lvl="0" marL="241300" rtl="0" algn="l">
              <a:spcBef>
                <a:spcPts val="0"/>
              </a:spcBef>
              <a:spcAft>
                <a:spcPts val="0"/>
              </a:spcAft>
              <a:buClr>
                <a:schemeClr val="dk1"/>
              </a:buClr>
              <a:buSzPct val="50000"/>
              <a:buFont typeface="Arial"/>
              <a:buNone/>
            </a:pPr>
            <a:r>
              <a:rPr lang="en-US" sz="2200">
                <a:solidFill>
                  <a:schemeClr val="dk1"/>
                </a:solidFill>
              </a:rPr>
              <a:t>​</a:t>
            </a:r>
            <a:endParaRPr sz="2200">
              <a:solidFill>
                <a:schemeClr val="dk1"/>
              </a:solidFill>
            </a:endParaRPr>
          </a:p>
          <a:p>
            <a:pPr indent="0" lvl="0" marL="0" rtl="0" algn="l">
              <a:spcBef>
                <a:spcPts val="0"/>
              </a:spcBef>
              <a:spcAft>
                <a:spcPts val="0"/>
              </a:spcAft>
              <a:buNone/>
            </a:pPr>
            <a:r>
              <a:t/>
            </a:r>
            <a:endParaRPr b="1" sz="1600"/>
          </a:p>
          <a:p>
            <a:pPr indent="0" lvl="0" marL="0" rtl="0" algn="l">
              <a:lnSpc>
                <a:spcPct val="115000"/>
              </a:lnSpc>
              <a:spcBef>
                <a:spcPts val="360"/>
              </a:spcBef>
              <a:spcAft>
                <a:spcPts val="0"/>
              </a:spcAft>
              <a:buClr>
                <a:schemeClr val="dk1"/>
              </a:buClr>
              <a:buSzPct val="75000"/>
              <a:buNone/>
            </a:pPr>
            <a:r>
              <a:t/>
            </a:r>
            <a:endParaRPr/>
          </a:p>
        </p:txBody>
      </p:sp>
      <p:sp>
        <p:nvSpPr>
          <p:cNvPr id="61" name="Google Shape;61;p11"/>
          <p:cNvSpPr txBox="1"/>
          <p:nvPr>
            <p:ph type="title"/>
          </p:nvPr>
        </p:nvSpPr>
        <p:spPr>
          <a:xfrm>
            <a:off x="609600" y="274648"/>
            <a:ext cx="10972800" cy="9288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800"/>
              <a:buNone/>
            </a:pPr>
            <a:r>
              <a:rPr lang="en-US"/>
              <a:t>KESETT</a:t>
            </a:r>
            <a:endParaRPr/>
          </a:p>
        </p:txBody>
      </p:sp>
      <p:pic>
        <p:nvPicPr>
          <p:cNvPr id="62" name="Google Shape;62;p11" title="kesett.png"/>
          <p:cNvPicPr preferRelativeResize="0"/>
          <p:nvPr/>
        </p:nvPicPr>
        <p:blipFill rotWithShape="1">
          <a:blip r:embed="rId3">
            <a:alphaModFix/>
          </a:blip>
          <a:srcRect b="0" l="0" r="0" t="0"/>
          <a:stretch/>
        </p:blipFill>
        <p:spPr>
          <a:xfrm>
            <a:off x="9513863" y="5649738"/>
            <a:ext cx="2047875" cy="790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2"/>
          <p:cNvSpPr txBox="1"/>
          <p:nvPr>
            <p:ph type="title"/>
          </p:nvPr>
        </p:nvSpPr>
        <p:spPr>
          <a:xfrm>
            <a:off x="838200" y="176225"/>
            <a:ext cx="10515600" cy="13257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KESETT - News</a:t>
            </a:r>
            <a:endParaRPr/>
          </a:p>
        </p:txBody>
      </p:sp>
      <p:sp>
        <p:nvSpPr>
          <p:cNvPr id="69" name="Google Shape;69;p12"/>
          <p:cNvSpPr txBox="1"/>
          <p:nvPr>
            <p:ph idx="1" type="body"/>
          </p:nvPr>
        </p:nvSpPr>
        <p:spPr>
          <a:xfrm>
            <a:off x="838200" y="1162975"/>
            <a:ext cx="10860900" cy="5424600"/>
          </a:xfrm>
          <a:prstGeom prst="rect">
            <a:avLst/>
          </a:prstGeom>
        </p:spPr>
        <p:txBody>
          <a:bodyPr anchorCtr="0" anchor="t" bIns="45700" lIns="91425" spcFirstLastPara="1" rIns="91425" wrap="square" tIns="45700">
            <a:normAutofit fontScale="47500" lnSpcReduction="20000"/>
          </a:bodyPr>
          <a:lstStyle/>
          <a:p>
            <a:pPr indent="0" lvl="0" marL="0" rtl="0" algn="l">
              <a:lnSpc>
                <a:spcPct val="100000"/>
              </a:lnSpc>
              <a:spcBef>
                <a:spcPts val="360"/>
              </a:spcBef>
              <a:spcAft>
                <a:spcPts val="0"/>
              </a:spcAft>
              <a:buNone/>
            </a:pPr>
            <a:r>
              <a:t/>
            </a:r>
            <a:endParaRPr sz="3652">
              <a:solidFill>
                <a:schemeClr val="dk1"/>
              </a:solidFill>
            </a:endParaRPr>
          </a:p>
          <a:p>
            <a:pPr indent="0" lvl="0" marL="457200" rtl="0" algn="l">
              <a:lnSpc>
                <a:spcPct val="100000"/>
              </a:lnSpc>
              <a:spcBef>
                <a:spcPts val="360"/>
              </a:spcBef>
              <a:spcAft>
                <a:spcPts val="0"/>
              </a:spcAft>
              <a:buClr>
                <a:schemeClr val="dk1"/>
              </a:buClr>
              <a:buSzPct val="30117"/>
              <a:buFont typeface="Arial"/>
              <a:buNone/>
            </a:pPr>
            <a:r>
              <a:rPr b="1" lang="en-US" sz="3652">
                <a:solidFill>
                  <a:schemeClr val="dk1"/>
                </a:solidFill>
              </a:rPr>
              <a:t>CIRB - </a:t>
            </a:r>
            <a:r>
              <a:rPr lang="en-US" sz="3652">
                <a:solidFill>
                  <a:schemeClr val="dk1"/>
                </a:solidFill>
              </a:rPr>
              <a:t>Additional EFIC Materials Approved, Protocol Mod </a:t>
            </a:r>
            <a:r>
              <a:rPr lang="en-US" sz="3652">
                <a:solidFill>
                  <a:schemeClr val="dk1"/>
                </a:solidFill>
              </a:rPr>
              <a:t>Coming</a:t>
            </a:r>
            <a:endParaRPr sz="3652">
              <a:solidFill>
                <a:schemeClr val="dk1"/>
              </a:solidFill>
            </a:endParaRPr>
          </a:p>
          <a:p>
            <a:pPr indent="0" lvl="0" marL="457200" rtl="0" algn="l">
              <a:lnSpc>
                <a:spcPct val="100000"/>
              </a:lnSpc>
              <a:spcBef>
                <a:spcPts val="360"/>
              </a:spcBef>
              <a:spcAft>
                <a:spcPts val="0"/>
              </a:spcAft>
              <a:buNone/>
            </a:pPr>
            <a:r>
              <a:t/>
            </a:r>
            <a:endParaRPr b="1" sz="3695">
              <a:solidFill>
                <a:schemeClr val="dk1"/>
              </a:solidFill>
            </a:endParaRPr>
          </a:p>
          <a:p>
            <a:pPr indent="0" lvl="0" marL="457200" rtl="0" algn="l">
              <a:lnSpc>
                <a:spcPct val="100000"/>
              </a:lnSpc>
              <a:spcBef>
                <a:spcPts val="360"/>
              </a:spcBef>
              <a:spcAft>
                <a:spcPts val="0"/>
              </a:spcAft>
              <a:buNone/>
            </a:pPr>
            <a:r>
              <a:rPr b="1" lang="en-US" sz="3695">
                <a:solidFill>
                  <a:schemeClr val="dk1"/>
                </a:solidFill>
              </a:rPr>
              <a:t>Investigator meeting - New Orleans</a:t>
            </a:r>
            <a:endParaRPr b="1" sz="3695">
              <a:solidFill>
                <a:schemeClr val="dk1"/>
              </a:solidFill>
            </a:endParaRPr>
          </a:p>
          <a:p>
            <a:pPr indent="-340064" lvl="0" marL="914400" rtl="0" algn="l">
              <a:lnSpc>
                <a:spcPct val="100000"/>
              </a:lnSpc>
              <a:spcBef>
                <a:spcPts val="360"/>
              </a:spcBef>
              <a:spcAft>
                <a:spcPts val="0"/>
              </a:spcAft>
              <a:buSzPct val="100000"/>
              <a:buChar char="●"/>
            </a:pPr>
            <a:r>
              <a:rPr lang="en-US" sz="3695">
                <a:solidFill>
                  <a:schemeClr val="dk1"/>
                </a:solidFill>
              </a:rPr>
              <a:t>10/15 - Travel day with no official study meetings</a:t>
            </a:r>
            <a:endParaRPr sz="3695">
              <a:solidFill>
                <a:schemeClr val="dk1"/>
              </a:solidFill>
            </a:endParaRPr>
          </a:p>
          <a:p>
            <a:pPr indent="-340064" lvl="0" marL="914400" rtl="0" algn="l">
              <a:lnSpc>
                <a:spcPct val="100000"/>
              </a:lnSpc>
              <a:spcBef>
                <a:spcPts val="0"/>
              </a:spcBef>
              <a:spcAft>
                <a:spcPts val="0"/>
              </a:spcAft>
              <a:buSzPct val="100000"/>
              <a:buChar char="●"/>
            </a:pPr>
            <a:r>
              <a:rPr lang="en-US" sz="3695">
                <a:solidFill>
                  <a:schemeClr val="dk1"/>
                </a:solidFill>
              </a:rPr>
              <a:t>10/16 - Full day of study meetings</a:t>
            </a:r>
            <a:endParaRPr sz="3695">
              <a:solidFill>
                <a:schemeClr val="dk1"/>
              </a:solidFill>
            </a:endParaRPr>
          </a:p>
          <a:p>
            <a:pPr indent="-340064" lvl="0" marL="914400" rtl="0" algn="l">
              <a:lnSpc>
                <a:spcPct val="100000"/>
              </a:lnSpc>
              <a:spcBef>
                <a:spcPts val="0"/>
              </a:spcBef>
              <a:spcAft>
                <a:spcPts val="0"/>
              </a:spcAft>
              <a:buSzPct val="100000"/>
              <a:buChar char="●"/>
            </a:pPr>
            <a:r>
              <a:rPr lang="en-US" sz="3695">
                <a:solidFill>
                  <a:schemeClr val="dk1"/>
                </a:solidFill>
              </a:rPr>
              <a:t>10/17 - Morning meetings with conclusion around noon</a:t>
            </a:r>
            <a:endParaRPr sz="3695">
              <a:solidFill>
                <a:schemeClr val="dk1"/>
              </a:solidFill>
            </a:endParaRPr>
          </a:p>
          <a:p>
            <a:pPr indent="-340064" lvl="0" marL="914400" rtl="0" algn="l">
              <a:lnSpc>
                <a:spcPct val="100000"/>
              </a:lnSpc>
              <a:spcBef>
                <a:spcPts val="0"/>
              </a:spcBef>
              <a:spcAft>
                <a:spcPts val="0"/>
              </a:spcAft>
              <a:buClr>
                <a:schemeClr val="dk1"/>
              </a:buClr>
              <a:buSzPct val="100000"/>
              <a:buChar char="●"/>
            </a:pPr>
            <a:r>
              <a:rPr lang="en-US" sz="3695">
                <a:solidFill>
                  <a:schemeClr val="dk1"/>
                </a:solidFill>
              </a:rPr>
              <a:t>2  persons from each site-others as space permits</a:t>
            </a:r>
            <a:endParaRPr sz="3695">
              <a:solidFill>
                <a:schemeClr val="dk1"/>
              </a:solidFill>
            </a:endParaRPr>
          </a:p>
          <a:p>
            <a:pPr indent="-340064" lvl="0" marL="914400" rtl="0" algn="l">
              <a:lnSpc>
                <a:spcPct val="100000"/>
              </a:lnSpc>
              <a:spcBef>
                <a:spcPts val="0"/>
              </a:spcBef>
              <a:spcAft>
                <a:spcPts val="0"/>
              </a:spcAft>
              <a:buClr>
                <a:schemeClr val="dk1"/>
              </a:buClr>
              <a:buSzPct val="100000"/>
              <a:buChar char="●"/>
            </a:pPr>
            <a:r>
              <a:rPr lang="en-US" sz="3695">
                <a:solidFill>
                  <a:schemeClr val="dk1"/>
                </a:solidFill>
              </a:rPr>
              <a:t>Double Tree on Canal S</a:t>
            </a:r>
            <a:r>
              <a:rPr lang="en-US" sz="3695">
                <a:solidFill>
                  <a:schemeClr val="dk1"/>
                </a:solidFill>
              </a:rPr>
              <a:t>treet-</a:t>
            </a:r>
            <a:r>
              <a:rPr b="1" lang="en-US" sz="3695">
                <a:solidFill>
                  <a:schemeClr val="dk1"/>
                </a:solidFill>
              </a:rPr>
              <a:t>LINK PENDING	</a:t>
            </a:r>
            <a:endParaRPr b="1" sz="3695">
              <a:solidFill>
                <a:schemeClr val="dk1"/>
              </a:solidFill>
            </a:endParaRPr>
          </a:p>
          <a:p>
            <a:pPr indent="-340064" lvl="1" marL="1828800" rtl="0" algn="l">
              <a:lnSpc>
                <a:spcPct val="100000"/>
              </a:lnSpc>
              <a:spcBef>
                <a:spcPts val="0"/>
              </a:spcBef>
              <a:spcAft>
                <a:spcPts val="0"/>
              </a:spcAft>
              <a:buClr>
                <a:schemeClr val="dk1"/>
              </a:buClr>
              <a:buSzPct val="100000"/>
              <a:buChar char="○"/>
            </a:pPr>
            <a:r>
              <a:rPr b="1" lang="en-US" sz="3695">
                <a:solidFill>
                  <a:schemeClr val="dk1"/>
                </a:solidFill>
              </a:rPr>
              <a:t>DO NOT CONTACT HOTEL DIRECTLY</a:t>
            </a:r>
            <a:endParaRPr sz="3695">
              <a:solidFill>
                <a:schemeClr val="dk1"/>
              </a:solidFill>
            </a:endParaRPr>
          </a:p>
          <a:p>
            <a:pPr indent="0" lvl="0" marL="457200" rtl="0" algn="l">
              <a:lnSpc>
                <a:spcPct val="100000"/>
              </a:lnSpc>
              <a:spcBef>
                <a:spcPts val="360"/>
              </a:spcBef>
              <a:spcAft>
                <a:spcPts val="0"/>
              </a:spcAft>
              <a:buNone/>
            </a:pPr>
            <a:r>
              <a:t/>
            </a:r>
            <a:endParaRPr b="1" sz="3695">
              <a:solidFill>
                <a:schemeClr val="dk1"/>
              </a:solidFill>
            </a:endParaRPr>
          </a:p>
          <a:p>
            <a:pPr indent="0" lvl="0" marL="457200" rtl="0" algn="l">
              <a:lnSpc>
                <a:spcPct val="100000"/>
              </a:lnSpc>
              <a:spcBef>
                <a:spcPts val="360"/>
              </a:spcBef>
              <a:spcAft>
                <a:spcPts val="0"/>
              </a:spcAft>
              <a:buNone/>
            </a:pPr>
            <a:r>
              <a:rPr b="1" lang="en-US" sz="3695">
                <a:solidFill>
                  <a:schemeClr val="dk1"/>
                </a:solidFill>
              </a:rPr>
              <a:t>All site calls - 1st Friday of the month 11am EST</a:t>
            </a:r>
            <a:endParaRPr b="1" sz="3695">
              <a:solidFill>
                <a:schemeClr val="dk1"/>
              </a:solidFill>
            </a:endParaRPr>
          </a:p>
          <a:p>
            <a:pPr indent="-340064" lvl="0" marL="914400" rtl="0" algn="l">
              <a:lnSpc>
                <a:spcPct val="100000"/>
              </a:lnSpc>
              <a:spcBef>
                <a:spcPts val="360"/>
              </a:spcBef>
              <a:spcAft>
                <a:spcPts val="0"/>
              </a:spcAft>
              <a:buClr>
                <a:schemeClr val="dk1"/>
              </a:buClr>
              <a:buSzPct val="100000"/>
              <a:buChar char="●"/>
            </a:pPr>
            <a:r>
              <a:rPr lang="en-US" sz="3695">
                <a:solidFill>
                  <a:schemeClr val="dk1"/>
                </a:solidFill>
              </a:rPr>
              <a:t>9/5 - Primary Topic: Site EFIC activities</a:t>
            </a:r>
            <a:endParaRPr sz="3695">
              <a:solidFill>
                <a:schemeClr val="dk1"/>
              </a:solidFill>
            </a:endParaRPr>
          </a:p>
          <a:p>
            <a:pPr indent="-340064" lvl="1" marL="1828800" rtl="0" algn="l">
              <a:lnSpc>
                <a:spcPct val="100000"/>
              </a:lnSpc>
              <a:spcBef>
                <a:spcPts val="0"/>
              </a:spcBef>
              <a:spcAft>
                <a:spcPts val="0"/>
              </a:spcAft>
              <a:buClr>
                <a:schemeClr val="dk1"/>
              </a:buClr>
              <a:buSzPct val="100000"/>
              <a:buChar char="○"/>
            </a:pPr>
            <a:r>
              <a:rPr lang="en-US" sz="3695">
                <a:solidFill>
                  <a:schemeClr val="dk1"/>
                </a:solidFill>
              </a:rPr>
              <a:t>Will have Q &amp; A, bring your questions</a:t>
            </a:r>
            <a:endParaRPr sz="3695">
              <a:solidFill>
                <a:schemeClr val="dk1"/>
              </a:solidFill>
            </a:endParaRPr>
          </a:p>
          <a:p>
            <a:pPr indent="-340064" lvl="0" marL="914400" rtl="0" algn="l">
              <a:lnSpc>
                <a:spcPct val="100000"/>
              </a:lnSpc>
              <a:spcBef>
                <a:spcPts val="0"/>
              </a:spcBef>
              <a:spcAft>
                <a:spcPts val="0"/>
              </a:spcAft>
              <a:buClr>
                <a:schemeClr val="dk1"/>
              </a:buClr>
              <a:buSzPct val="100000"/>
              <a:buChar char="●"/>
            </a:pPr>
            <a:r>
              <a:rPr lang="en-US" sz="3695">
                <a:solidFill>
                  <a:schemeClr val="dk1"/>
                </a:solidFill>
              </a:rPr>
              <a:t>No meeting in October due to IM</a:t>
            </a:r>
            <a:endParaRPr sz="3695">
              <a:solidFill>
                <a:schemeClr val="dk1"/>
              </a:solidFill>
            </a:endParaRPr>
          </a:p>
          <a:p>
            <a:pPr indent="-340064" lvl="0" marL="914400" rtl="0" algn="l">
              <a:lnSpc>
                <a:spcPct val="100000"/>
              </a:lnSpc>
              <a:spcBef>
                <a:spcPts val="0"/>
              </a:spcBef>
              <a:spcAft>
                <a:spcPts val="0"/>
              </a:spcAft>
              <a:buClr>
                <a:schemeClr val="dk1"/>
              </a:buClr>
              <a:buSzPct val="100000"/>
              <a:buChar char="●"/>
            </a:pPr>
            <a:r>
              <a:rPr lang="en-US" sz="3695">
                <a:solidFill>
                  <a:schemeClr val="dk1"/>
                </a:solidFill>
              </a:rPr>
              <a:t>Site activation checklist release </a:t>
            </a:r>
            <a:endParaRPr sz="3695">
              <a:solidFill>
                <a:schemeClr val="dk1"/>
              </a:solidFill>
            </a:endParaRPr>
          </a:p>
          <a:p>
            <a:pPr indent="0" lvl="0" marL="457200" rtl="0" algn="l">
              <a:lnSpc>
                <a:spcPct val="100000"/>
              </a:lnSpc>
              <a:spcBef>
                <a:spcPts val="360"/>
              </a:spcBef>
              <a:spcAft>
                <a:spcPts val="0"/>
              </a:spcAft>
              <a:buNone/>
            </a:pPr>
            <a:r>
              <a:t/>
            </a:r>
            <a:endParaRPr b="1" sz="3652">
              <a:solidFill>
                <a:schemeClr val="dk1"/>
              </a:solidFill>
            </a:endParaRPr>
          </a:p>
          <a:p>
            <a:pPr indent="0" lvl="0" marL="457200" rtl="0" algn="l">
              <a:lnSpc>
                <a:spcPct val="100000"/>
              </a:lnSpc>
              <a:spcBef>
                <a:spcPts val="360"/>
              </a:spcBef>
              <a:spcAft>
                <a:spcPts val="0"/>
              </a:spcAft>
              <a:buNone/>
            </a:pPr>
            <a:r>
              <a:rPr b="1" lang="en-US" sz="3652">
                <a:solidFill>
                  <a:schemeClr val="dk1"/>
                </a:solidFill>
              </a:rPr>
              <a:t>KESETT Website  </a:t>
            </a:r>
            <a:r>
              <a:rPr lang="en-US" sz="3672" u="sng">
                <a:solidFill>
                  <a:schemeClr val="dk1"/>
                </a:solidFill>
                <a:hlinkClick r:id="rId3">
                  <a:extLst>
                    <a:ext uri="{A12FA001-AC4F-418D-AE19-62706E023703}">
                      <ahyp:hlinkClr val="tx"/>
                    </a:ext>
                  </a:extLst>
                </a:hlinkClick>
              </a:rPr>
              <a:t>https://siren.network/trial/kesett/</a:t>
            </a:r>
            <a:r>
              <a:rPr lang="en-US" sz="3652">
                <a:solidFill>
                  <a:schemeClr val="dk1"/>
                </a:solidFill>
              </a:rPr>
              <a:t> or </a:t>
            </a:r>
            <a:r>
              <a:rPr lang="en-US" sz="3652" u="sng">
                <a:solidFill>
                  <a:schemeClr val="dk1"/>
                </a:solidFill>
                <a:hlinkClick r:id="rId4">
                  <a:extLst>
                    <a:ext uri="{A12FA001-AC4F-418D-AE19-62706E023703}">
                      <ahyp:hlinkClr val="tx"/>
                    </a:ext>
                  </a:extLst>
                </a:hlinkClick>
              </a:rPr>
              <a:t>KESETT.org</a:t>
            </a:r>
            <a:endParaRPr sz="3223">
              <a:solidFill>
                <a:schemeClr val="dk1"/>
              </a:solidFill>
            </a:endParaRPr>
          </a:p>
          <a:p>
            <a:pPr indent="-325836" lvl="0" marL="914400" rtl="0" algn="l">
              <a:lnSpc>
                <a:spcPct val="100000"/>
              </a:lnSpc>
              <a:spcBef>
                <a:spcPts val="360"/>
              </a:spcBef>
              <a:spcAft>
                <a:spcPts val="0"/>
              </a:spcAft>
              <a:buSzPct val="100000"/>
              <a:buChar char="●"/>
            </a:pPr>
            <a:r>
              <a:rPr lang="en-US" sz="3223">
                <a:solidFill>
                  <a:schemeClr val="dk1"/>
                </a:solidFill>
              </a:rPr>
              <a:t>Draft Protocol, Working MoP, and Working Pharmacy Manual available</a:t>
            </a:r>
            <a:endParaRPr sz="3223">
              <a:solidFill>
                <a:schemeClr val="dk1"/>
              </a:solidFill>
            </a:endParaRPr>
          </a:p>
          <a:p>
            <a:pPr indent="-325836" lvl="0" marL="914400" rtl="0" algn="l">
              <a:lnSpc>
                <a:spcPct val="100000"/>
              </a:lnSpc>
              <a:spcBef>
                <a:spcPts val="0"/>
              </a:spcBef>
              <a:spcAft>
                <a:spcPts val="0"/>
              </a:spcAft>
              <a:buSzPct val="100000"/>
              <a:buChar char="●"/>
            </a:pPr>
            <a:r>
              <a:rPr lang="en-US" sz="3223">
                <a:solidFill>
                  <a:schemeClr val="dk1"/>
                </a:solidFill>
              </a:rPr>
              <a:t>Updated “Getting Started” page and relevant materials/instructions </a:t>
            </a:r>
            <a:endParaRPr sz="3223">
              <a:solidFill>
                <a:schemeClr val="dk1"/>
              </a:solidFill>
            </a:endParaRPr>
          </a:p>
          <a:p>
            <a:pPr indent="-325836" lvl="0" marL="914400" rtl="0" algn="l">
              <a:lnSpc>
                <a:spcPct val="100000"/>
              </a:lnSpc>
              <a:spcBef>
                <a:spcPts val="0"/>
              </a:spcBef>
              <a:spcAft>
                <a:spcPts val="0"/>
              </a:spcAft>
              <a:buSzPct val="100000"/>
              <a:buChar char="●"/>
            </a:pPr>
            <a:r>
              <a:rPr lang="en-US" sz="3223">
                <a:solidFill>
                  <a:schemeClr val="dk1"/>
                </a:solidFill>
              </a:rPr>
              <a:t>Office hours available Thursdays, noon - 2:00 pm (Eastern), sign up available on the website</a:t>
            </a:r>
            <a:endParaRPr b="1" sz="3652"/>
          </a:p>
          <a:p>
            <a:pPr indent="0" lvl="0" marL="457200" rtl="0" algn="l">
              <a:lnSpc>
                <a:spcPct val="100000"/>
              </a:lnSpc>
              <a:spcBef>
                <a:spcPts val="360"/>
              </a:spcBef>
              <a:spcAft>
                <a:spcPts val="1600"/>
              </a:spcAft>
              <a:buNone/>
            </a:pPr>
            <a:r>
              <a:t/>
            </a:r>
            <a:endParaRPr/>
          </a:p>
        </p:txBody>
      </p:sp>
      <p:pic>
        <p:nvPicPr>
          <p:cNvPr id="70" name="Google Shape;70;p12" title="kesett.png"/>
          <p:cNvPicPr preferRelativeResize="0"/>
          <p:nvPr/>
        </p:nvPicPr>
        <p:blipFill>
          <a:blip r:embed="rId5">
            <a:alphaModFix/>
          </a:blip>
          <a:stretch>
            <a:fillRect/>
          </a:stretch>
        </p:blipFill>
        <p:spPr>
          <a:xfrm>
            <a:off x="9505088" y="5930013"/>
            <a:ext cx="2047875" cy="7905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3"/>
          <p:cNvSpPr txBox="1"/>
          <p:nvPr>
            <p:ph type="title"/>
          </p:nvPr>
        </p:nvSpPr>
        <p:spPr>
          <a:xfrm>
            <a:off x="838200" y="176225"/>
            <a:ext cx="10515600" cy="13257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KESETT</a:t>
            </a:r>
            <a:endParaRPr/>
          </a:p>
        </p:txBody>
      </p:sp>
      <p:sp>
        <p:nvSpPr>
          <p:cNvPr id="77" name="Google Shape;77;p13"/>
          <p:cNvSpPr txBox="1"/>
          <p:nvPr>
            <p:ph idx="1" type="body"/>
          </p:nvPr>
        </p:nvSpPr>
        <p:spPr>
          <a:xfrm>
            <a:off x="838200" y="1147700"/>
            <a:ext cx="10515600" cy="5139600"/>
          </a:xfrm>
          <a:prstGeom prst="rect">
            <a:avLst/>
          </a:prstGeom>
        </p:spPr>
        <p:txBody>
          <a:bodyPr anchorCtr="0" anchor="t" bIns="45700" lIns="91425" spcFirstLastPara="1" rIns="91425" wrap="square" tIns="45700">
            <a:normAutofit fontScale="47500" lnSpcReduction="20000"/>
          </a:bodyPr>
          <a:lstStyle/>
          <a:p>
            <a:pPr indent="0" lvl="0" marL="0" rtl="0" algn="l">
              <a:lnSpc>
                <a:spcPct val="150000"/>
              </a:lnSpc>
              <a:spcBef>
                <a:spcPts val="1000"/>
              </a:spcBef>
              <a:spcAft>
                <a:spcPts val="0"/>
              </a:spcAft>
              <a:buClr>
                <a:schemeClr val="dk1"/>
              </a:buClr>
              <a:buSzPts val="523"/>
              <a:buFont typeface="Arial"/>
              <a:buNone/>
            </a:pPr>
            <a:r>
              <a:rPr b="1" lang="en-US" sz="4690">
                <a:solidFill>
                  <a:schemeClr val="dk1"/>
                </a:solidFill>
              </a:rPr>
              <a:t>Site IRB approval</a:t>
            </a:r>
            <a:r>
              <a:rPr b="1" lang="en-US" sz="4690">
                <a:solidFill>
                  <a:schemeClr val="dk1"/>
                </a:solidFill>
              </a:rPr>
              <a:t>	</a:t>
            </a:r>
            <a:endParaRPr b="1" sz="4690">
              <a:solidFill>
                <a:schemeClr val="dk1"/>
              </a:solidFill>
            </a:endParaRPr>
          </a:p>
          <a:p>
            <a:pPr indent="-350272" lvl="0" marL="457200" rtl="0" algn="l">
              <a:lnSpc>
                <a:spcPct val="100000"/>
              </a:lnSpc>
              <a:spcBef>
                <a:spcPts val="1600"/>
              </a:spcBef>
              <a:spcAft>
                <a:spcPts val="0"/>
              </a:spcAft>
              <a:buSzPct val="100000"/>
              <a:buChar char="●"/>
            </a:pPr>
            <a:r>
              <a:rPr b="1" lang="en-US" sz="4033">
                <a:solidFill>
                  <a:schemeClr val="dk1"/>
                </a:solidFill>
              </a:rPr>
              <a:t>ICF</a:t>
            </a:r>
            <a:r>
              <a:rPr lang="en-US" sz="4033">
                <a:solidFill>
                  <a:schemeClr val="dk1"/>
                </a:solidFill>
              </a:rPr>
              <a:t> - Consent forms follow SIRENS locked down consent </a:t>
            </a:r>
            <a:r>
              <a:rPr lang="en-US" sz="4033">
                <a:solidFill>
                  <a:schemeClr val="dk1"/>
                </a:solidFill>
              </a:rPr>
              <a:t>guidelines</a:t>
            </a:r>
            <a:r>
              <a:rPr lang="en-US" sz="4033">
                <a:solidFill>
                  <a:schemeClr val="dk1"/>
                </a:solidFill>
              </a:rPr>
              <a:t>. If your IRB requires site specific language please send it to the CCC team as soon as possible for review. This language will be inserted to the consent form before the signature page. Please do make </a:t>
            </a:r>
            <a:r>
              <a:rPr lang="en-US" sz="4033">
                <a:solidFill>
                  <a:schemeClr val="dk1"/>
                </a:solidFill>
              </a:rPr>
              <a:t>alterations</a:t>
            </a:r>
            <a:r>
              <a:rPr lang="en-US" sz="4033">
                <a:solidFill>
                  <a:schemeClr val="dk1"/>
                </a:solidFill>
              </a:rPr>
              <a:t> to the IFCs.</a:t>
            </a:r>
            <a:endParaRPr sz="4033">
              <a:solidFill>
                <a:schemeClr val="dk1"/>
              </a:solidFill>
            </a:endParaRPr>
          </a:p>
          <a:p>
            <a:pPr indent="0" lvl="0" marL="457200" rtl="0" algn="l">
              <a:lnSpc>
                <a:spcPct val="100000"/>
              </a:lnSpc>
              <a:spcBef>
                <a:spcPts val="200"/>
              </a:spcBef>
              <a:spcAft>
                <a:spcPts val="0"/>
              </a:spcAft>
              <a:buNone/>
            </a:pPr>
            <a:r>
              <a:t/>
            </a:r>
            <a:endParaRPr sz="4033">
              <a:solidFill>
                <a:schemeClr val="dk1"/>
              </a:solidFill>
            </a:endParaRPr>
          </a:p>
          <a:p>
            <a:pPr indent="-350272" lvl="0" marL="457200" rtl="0" algn="l">
              <a:lnSpc>
                <a:spcPct val="100000"/>
              </a:lnSpc>
              <a:spcBef>
                <a:spcPts val="200"/>
              </a:spcBef>
              <a:spcAft>
                <a:spcPts val="0"/>
              </a:spcAft>
              <a:buSzPct val="100000"/>
              <a:buChar char="●"/>
            </a:pPr>
            <a:r>
              <a:rPr b="1" lang="en-US" sz="4033">
                <a:solidFill>
                  <a:schemeClr val="dk1"/>
                </a:solidFill>
              </a:rPr>
              <a:t>FDA and Drug</a:t>
            </a:r>
            <a:r>
              <a:rPr b="1" lang="en-US" sz="4033">
                <a:solidFill>
                  <a:schemeClr val="dk1"/>
                </a:solidFill>
              </a:rPr>
              <a:t> </a:t>
            </a:r>
            <a:r>
              <a:rPr lang="en-US" sz="4033">
                <a:solidFill>
                  <a:schemeClr val="dk1"/>
                </a:solidFill>
              </a:rPr>
              <a:t>- Drug product labels are posted to the website if needed for your local approvals. Product labels replace the investigator brochure for sponsor-investigator INDs. FDA release of </a:t>
            </a:r>
            <a:r>
              <a:rPr lang="en-US" sz="4033">
                <a:solidFill>
                  <a:schemeClr val="dk1"/>
                </a:solidFill>
              </a:rPr>
              <a:t>clinical</a:t>
            </a:r>
            <a:r>
              <a:rPr lang="en-US" sz="4033">
                <a:solidFill>
                  <a:schemeClr val="dk1"/>
                </a:solidFill>
              </a:rPr>
              <a:t> hold is currently posted.</a:t>
            </a:r>
            <a:endParaRPr sz="4033">
              <a:solidFill>
                <a:schemeClr val="dk1"/>
              </a:solidFill>
            </a:endParaRPr>
          </a:p>
          <a:p>
            <a:pPr indent="0" lvl="0" marL="457200" rtl="0" algn="l">
              <a:lnSpc>
                <a:spcPct val="100000"/>
              </a:lnSpc>
              <a:spcBef>
                <a:spcPts val="200"/>
              </a:spcBef>
              <a:spcAft>
                <a:spcPts val="0"/>
              </a:spcAft>
              <a:buNone/>
            </a:pPr>
            <a:r>
              <a:t/>
            </a:r>
            <a:endParaRPr sz="4033">
              <a:solidFill>
                <a:schemeClr val="dk1"/>
              </a:solidFill>
            </a:endParaRPr>
          </a:p>
          <a:p>
            <a:pPr indent="-350272" lvl="0" marL="457200" rtl="0" algn="l">
              <a:lnSpc>
                <a:spcPct val="100000"/>
              </a:lnSpc>
              <a:spcBef>
                <a:spcPts val="200"/>
              </a:spcBef>
              <a:spcAft>
                <a:spcPts val="0"/>
              </a:spcAft>
              <a:buSzPct val="100000"/>
              <a:buChar char="●"/>
            </a:pPr>
            <a:r>
              <a:rPr b="1" lang="en-US" sz="4033">
                <a:solidFill>
                  <a:schemeClr val="dk1"/>
                </a:solidFill>
              </a:rPr>
              <a:t>Ceribell</a:t>
            </a:r>
            <a:r>
              <a:rPr b="1" lang="en-US" sz="4033">
                <a:solidFill>
                  <a:schemeClr val="dk1"/>
                </a:solidFill>
              </a:rPr>
              <a:t> </a:t>
            </a:r>
            <a:r>
              <a:rPr lang="en-US" sz="4033">
                <a:solidFill>
                  <a:schemeClr val="dk1"/>
                </a:solidFill>
              </a:rPr>
              <a:t>- Resources are available in the workbench</a:t>
            </a:r>
            <a:endParaRPr sz="4033">
              <a:solidFill>
                <a:schemeClr val="dk1"/>
              </a:solidFill>
            </a:endParaRPr>
          </a:p>
          <a:p>
            <a:pPr indent="0" lvl="0" marL="0" rtl="0" algn="l">
              <a:lnSpc>
                <a:spcPct val="100000"/>
              </a:lnSpc>
              <a:spcBef>
                <a:spcPts val="200"/>
              </a:spcBef>
              <a:spcAft>
                <a:spcPts val="0"/>
              </a:spcAft>
              <a:buNone/>
            </a:pPr>
            <a:r>
              <a:t/>
            </a:r>
            <a:endParaRPr sz="4033">
              <a:solidFill>
                <a:schemeClr val="dk1"/>
              </a:solidFill>
            </a:endParaRPr>
          </a:p>
          <a:p>
            <a:pPr indent="-351573" lvl="0" marL="457200" rtl="0" algn="l">
              <a:lnSpc>
                <a:spcPct val="100000"/>
              </a:lnSpc>
              <a:spcBef>
                <a:spcPts val="200"/>
              </a:spcBef>
              <a:spcAft>
                <a:spcPts val="0"/>
              </a:spcAft>
              <a:buSzPct val="100000"/>
              <a:buChar char="●"/>
            </a:pPr>
            <a:r>
              <a:rPr b="1" lang="en-US" sz="4077">
                <a:solidFill>
                  <a:schemeClr val="dk1"/>
                </a:solidFill>
              </a:rPr>
              <a:t>CIRB Site submission</a:t>
            </a:r>
            <a:r>
              <a:rPr lang="en-US" sz="4077">
                <a:solidFill>
                  <a:schemeClr val="dk1"/>
                </a:solidFill>
              </a:rPr>
              <a:t> - The CCC will complete you Advarra application</a:t>
            </a:r>
            <a:endParaRPr sz="4077">
              <a:solidFill>
                <a:schemeClr val="dk1"/>
              </a:solidFill>
            </a:endParaRPr>
          </a:p>
          <a:p>
            <a:pPr indent="0" lvl="0" marL="0" rtl="0" algn="l">
              <a:lnSpc>
                <a:spcPct val="100000"/>
              </a:lnSpc>
              <a:spcBef>
                <a:spcPts val="200"/>
              </a:spcBef>
              <a:spcAft>
                <a:spcPts val="0"/>
              </a:spcAft>
              <a:buNone/>
            </a:pPr>
            <a:r>
              <a:t/>
            </a:r>
            <a:endParaRPr sz="4077">
              <a:solidFill>
                <a:schemeClr val="dk1"/>
              </a:solidFill>
            </a:endParaRPr>
          </a:p>
          <a:p>
            <a:pPr indent="-351573" lvl="0" marL="457200" rtl="0" algn="l">
              <a:lnSpc>
                <a:spcPct val="100000"/>
              </a:lnSpc>
              <a:spcBef>
                <a:spcPts val="200"/>
              </a:spcBef>
              <a:spcAft>
                <a:spcPts val="0"/>
              </a:spcAft>
              <a:buSzPct val="100000"/>
              <a:buChar char="●"/>
            </a:pPr>
            <a:r>
              <a:rPr b="1" lang="en-US" sz="4077">
                <a:solidFill>
                  <a:schemeClr val="dk1"/>
                </a:solidFill>
              </a:rPr>
              <a:t>EFIC</a:t>
            </a:r>
            <a:r>
              <a:rPr lang="en-US" sz="4077">
                <a:solidFill>
                  <a:schemeClr val="dk1"/>
                </a:solidFill>
              </a:rPr>
              <a:t> - Plan </a:t>
            </a:r>
            <a:r>
              <a:rPr lang="en-US" sz="4077">
                <a:solidFill>
                  <a:schemeClr val="dk1"/>
                </a:solidFill>
              </a:rPr>
              <a:t>Available on the study website under ‘EFIC’. CIRB Approved EFIC materials will also be posted here</a:t>
            </a:r>
            <a:endParaRPr sz="4077">
              <a:solidFill>
                <a:schemeClr val="dk1"/>
              </a:solidFill>
            </a:endParaRPr>
          </a:p>
          <a:p>
            <a:pPr indent="0" lvl="0" marL="457200" rtl="0" algn="l">
              <a:lnSpc>
                <a:spcPct val="100000"/>
              </a:lnSpc>
              <a:spcBef>
                <a:spcPts val="1000"/>
              </a:spcBef>
              <a:spcAft>
                <a:spcPts val="0"/>
              </a:spcAft>
              <a:buNone/>
            </a:pPr>
            <a:r>
              <a:t/>
            </a:r>
            <a:endParaRPr sz="3695"/>
          </a:p>
        </p:txBody>
      </p:sp>
      <p:pic>
        <p:nvPicPr>
          <p:cNvPr id="78" name="Google Shape;78;p13" title="kesett.png"/>
          <p:cNvPicPr preferRelativeResize="0"/>
          <p:nvPr/>
        </p:nvPicPr>
        <p:blipFill>
          <a:blip r:embed="rId3">
            <a:alphaModFix/>
          </a:blip>
          <a:stretch>
            <a:fillRect/>
          </a:stretch>
        </p:blipFill>
        <p:spPr>
          <a:xfrm>
            <a:off x="9513863" y="5803138"/>
            <a:ext cx="2047875" cy="7905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82" name="Shape 82"/>
        <p:cNvGrpSpPr/>
        <p:nvPr/>
      </p:nvGrpSpPr>
      <p:grpSpPr>
        <a:xfrm>
          <a:off x="0" y="0"/>
          <a:ext cx="0" cy="0"/>
          <a:chOff x="0" y="0"/>
          <a:chExt cx="0" cy="0"/>
        </a:xfrm>
      </p:grpSpPr>
      <p:sp>
        <p:nvSpPr>
          <p:cNvPr id="83" name="Google Shape;83;p14"/>
          <p:cNvSpPr txBox="1"/>
          <p:nvPr>
            <p:ph idx="1" type="body"/>
          </p:nvPr>
        </p:nvSpPr>
        <p:spPr>
          <a:xfrm>
            <a:off x="630250" y="1045300"/>
            <a:ext cx="10972800" cy="5647800"/>
          </a:xfrm>
          <a:prstGeom prst="rect">
            <a:avLst/>
          </a:prstGeom>
          <a:noFill/>
          <a:ln>
            <a:noFill/>
          </a:ln>
        </p:spPr>
        <p:txBody>
          <a:bodyPr anchorCtr="0" anchor="t" bIns="45700" lIns="91425" spcFirstLastPara="1" rIns="91425" wrap="square" tIns="45700">
            <a:normAutofit lnSpcReduction="20000"/>
          </a:bodyPr>
          <a:lstStyle/>
          <a:p>
            <a:pPr indent="0" lvl="0" marL="0" rtl="0" algn="l">
              <a:spcBef>
                <a:spcPts val="360"/>
              </a:spcBef>
              <a:spcAft>
                <a:spcPts val="0"/>
              </a:spcAft>
              <a:buNone/>
            </a:pPr>
            <a:r>
              <a:t/>
            </a:r>
            <a:endParaRPr>
              <a:solidFill>
                <a:schemeClr val="dk1"/>
              </a:solidFill>
            </a:endParaRPr>
          </a:p>
          <a:p>
            <a:pPr indent="-342900" lvl="0" marL="457200" rtl="0" algn="l">
              <a:spcBef>
                <a:spcPts val="360"/>
              </a:spcBef>
              <a:spcAft>
                <a:spcPts val="0"/>
              </a:spcAft>
              <a:buSzPts val="1800"/>
              <a:buChar char="●"/>
            </a:pPr>
            <a:r>
              <a:rPr b="1" lang="en-US">
                <a:solidFill>
                  <a:schemeClr val="dk1"/>
                </a:solidFill>
              </a:rPr>
              <a:t>Site submitted questions</a:t>
            </a:r>
            <a:endParaRPr b="1">
              <a:solidFill>
                <a:schemeClr val="dk1"/>
              </a:solidFill>
            </a:endParaRPr>
          </a:p>
          <a:p>
            <a:pPr indent="-342900" lvl="1" marL="914400" rtl="0" algn="l">
              <a:spcBef>
                <a:spcPts val="360"/>
              </a:spcBef>
              <a:spcAft>
                <a:spcPts val="0"/>
              </a:spcAft>
              <a:buSzPts val="1800"/>
              <a:buChar char="○"/>
            </a:pPr>
            <a:r>
              <a:rPr lang="en-US">
                <a:solidFill>
                  <a:schemeClr val="dk1"/>
                </a:solidFill>
              </a:rPr>
              <a:t>Will Regulatory templates be provided (1572, COI, etc.)? If so, where will be able to find them.</a:t>
            </a:r>
            <a:endParaRPr>
              <a:solidFill>
                <a:schemeClr val="dk1"/>
              </a:solidFill>
            </a:endParaRPr>
          </a:p>
          <a:p>
            <a:pPr indent="-342900" lvl="2" marL="1371600" rtl="0" algn="l">
              <a:spcBef>
                <a:spcPts val="360"/>
              </a:spcBef>
              <a:spcAft>
                <a:spcPts val="0"/>
              </a:spcAft>
              <a:buSzPts val="1800"/>
              <a:buChar char="■"/>
            </a:pPr>
            <a:r>
              <a:rPr lang="en-US">
                <a:solidFill>
                  <a:schemeClr val="dk1"/>
                </a:solidFill>
              </a:rPr>
              <a:t>1572 will be going out tomorrow or thursday to sites. COI forms are not applicable to site level teams and investigators.</a:t>
            </a:r>
            <a:endParaRPr>
              <a:solidFill>
                <a:schemeClr val="dk1"/>
              </a:solidFill>
            </a:endParaRPr>
          </a:p>
          <a:p>
            <a:pPr indent="-342900" lvl="3" marL="1828800" rtl="0" algn="l">
              <a:spcBef>
                <a:spcPts val="360"/>
              </a:spcBef>
              <a:spcAft>
                <a:spcPts val="0"/>
              </a:spcAft>
              <a:buSzPts val="1800"/>
              <a:buChar char="●"/>
            </a:pPr>
            <a:r>
              <a:rPr lang="en-US">
                <a:solidFill>
                  <a:schemeClr val="dk1"/>
                </a:solidFill>
              </a:rPr>
              <a:t>Additionally with the 1572 we will be sending the site checklist with tasks and documents needed to complete start-up.</a:t>
            </a:r>
            <a:endParaRPr>
              <a:solidFill>
                <a:schemeClr val="dk1"/>
              </a:solidFill>
            </a:endParaRPr>
          </a:p>
          <a:p>
            <a:pPr indent="-342900" lvl="1" marL="914400" rtl="0" algn="l">
              <a:spcBef>
                <a:spcPts val="360"/>
              </a:spcBef>
              <a:spcAft>
                <a:spcPts val="0"/>
              </a:spcAft>
              <a:buSzPts val="1800"/>
              <a:buChar char="○"/>
            </a:pPr>
            <a:r>
              <a:rPr lang="en-US">
                <a:solidFill>
                  <a:schemeClr val="dk1"/>
                </a:solidFill>
              </a:rPr>
              <a:t>Will subjects be receiving payment for participating in this study? Please elaborate on this.</a:t>
            </a:r>
            <a:endParaRPr>
              <a:solidFill>
                <a:schemeClr val="dk1"/>
              </a:solidFill>
            </a:endParaRPr>
          </a:p>
          <a:p>
            <a:pPr indent="-342900" lvl="2" marL="1371600" rtl="0" algn="l">
              <a:spcBef>
                <a:spcPts val="360"/>
              </a:spcBef>
              <a:spcAft>
                <a:spcPts val="0"/>
              </a:spcAft>
              <a:buSzPts val="1800"/>
              <a:buChar char="■"/>
            </a:pPr>
            <a:r>
              <a:rPr lang="en-US">
                <a:solidFill>
                  <a:schemeClr val="dk1"/>
                </a:solidFill>
              </a:rPr>
              <a:t>Subjects/participants will not be receiving be receiving payment for the study. The focus group attendees will be compensated by UAB, however as they are not to study participants this is not considered participant payment in our IRB application. The EFIC plan includes these payments which was reviewed and approved by the CIRB.</a:t>
            </a:r>
            <a:endParaRPr>
              <a:solidFill>
                <a:schemeClr val="dk1"/>
              </a:solidFill>
            </a:endParaRPr>
          </a:p>
          <a:p>
            <a:pPr indent="-342900" lvl="1" marL="914400" rtl="0" algn="l">
              <a:spcBef>
                <a:spcPts val="360"/>
              </a:spcBef>
              <a:spcAft>
                <a:spcPts val="0"/>
              </a:spcAft>
              <a:buSzPts val="1800"/>
              <a:buChar char="○"/>
            </a:pPr>
            <a:r>
              <a:rPr lang="en-US">
                <a:solidFill>
                  <a:schemeClr val="dk1"/>
                </a:solidFill>
              </a:rPr>
              <a:t>A google doc alternative for study documents is still in the works, with a mirrored dropbox being the most probable solution</a:t>
            </a:r>
            <a:endParaRPr>
              <a:solidFill>
                <a:schemeClr val="dk1"/>
              </a:solidFill>
            </a:endParaRPr>
          </a:p>
          <a:p>
            <a:pPr indent="0" lvl="0" marL="0" rtl="0" algn="l">
              <a:spcBef>
                <a:spcPts val="360"/>
              </a:spcBef>
              <a:spcAft>
                <a:spcPts val="0"/>
              </a:spcAft>
              <a:buNone/>
            </a:pPr>
            <a:r>
              <a:t/>
            </a:r>
            <a:endParaRPr/>
          </a:p>
          <a:p>
            <a:pPr indent="0" lvl="0" marL="0" rtl="0" algn="l">
              <a:spcBef>
                <a:spcPts val="360"/>
              </a:spcBef>
              <a:spcAft>
                <a:spcPts val="0"/>
              </a:spcAft>
              <a:buNone/>
            </a:pPr>
            <a:r>
              <a:t/>
            </a:r>
            <a:endParaRPr/>
          </a:p>
        </p:txBody>
      </p:sp>
      <p:sp>
        <p:nvSpPr>
          <p:cNvPr id="84" name="Google Shape;84;p14"/>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800"/>
              <a:buNone/>
            </a:pPr>
            <a:r>
              <a:rPr lang="en-US"/>
              <a:t>KESETT</a:t>
            </a:r>
            <a:endParaRPr/>
          </a:p>
        </p:txBody>
      </p:sp>
      <p:pic>
        <p:nvPicPr>
          <p:cNvPr id="85" name="Google Shape;85;p14" title="kesett.png"/>
          <p:cNvPicPr preferRelativeResize="0"/>
          <p:nvPr/>
        </p:nvPicPr>
        <p:blipFill rotWithShape="1">
          <a:blip r:embed="rId3">
            <a:alphaModFix/>
          </a:blip>
          <a:srcRect b="0" l="0" r="0" t="0"/>
          <a:stretch/>
        </p:blipFill>
        <p:spPr>
          <a:xfrm>
            <a:off x="9750363" y="5902513"/>
            <a:ext cx="2047875" cy="7905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5"/>
          <p:cNvSpPr txBox="1"/>
          <p:nvPr>
            <p:ph type="title"/>
          </p:nvPr>
        </p:nvSpPr>
        <p:spPr>
          <a:xfrm>
            <a:off x="3174454" y="549626"/>
            <a:ext cx="5843100" cy="578400"/>
          </a:xfrm>
          <a:prstGeom prst="rect">
            <a:avLst/>
          </a:prstGeom>
        </p:spPr>
        <p:txBody>
          <a:bodyPr anchorCtr="0" anchor="b" bIns="121900" lIns="121900" spcFirstLastPara="1" rIns="121900" wrap="square" tIns="121900">
            <a:normAutofit fontScale="90000"/>
          </a:bodyPr>
          <a:lstStyle/>
          <a:p>
            <a:pPr indent="0" lvl="0" marL="0" rtl="0" algn="ctr">
              <a:spcBef>
                <a:spcPts val="0"/>
              </a:spcBef>
              <a:spcAft>
                <a:spcPts val="0"/>
              </a:spcAft>
              <a:buNone/>
            </a:pPr>
            <a:r>
              <a:rPr lang="en-US" sz="3200"/>
              <a:t>Sample Site Timeline</a:t>
            </a:r>
            <a:endParaRPr sz="3200"/>
          </a:p>
        </p:txBody>
      </p:sp>
      <p:sp>
        <p:nvSpPr>
          <p:cNvPr id="91" name="Google Shape;91;p15"/>
          <p:cNvSpPr/>
          <p:nvPr/>
        </p:nvSpPr>
        <p:spPr>
          <a:xfrm>
            <a:off x="931954" y="1461145"/>
            <a:ext cx="2591700" cy="314100"/>
          </a:xfrm>
          <a:prstGeom prst="roundRect">
            <a:avLst>
              <a:gd fmla="val 0" name="adj"/>
            </a:avLst>
          </a:prstGeom>
          <a:solidFill>
            <a:srgbClr val="4A86E8"/>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200">
                <a:solidFill>
                  <a:schemeClr val="dk1"/>
                </a:solidFill>
                <a:latin typeface="Poppins SemiBold"/>
                <a:ea typeface="Poppins SemiBold"/>
                <a:cs typeface="Poppins SemiBold"/>
                <a:sym typeface="Poppins SemiBold"/>
              </a:rPr>
              <a:t>August</a:t>
            </a:r>
            <a:endParaRPr sz="1200">
              <a:solidFill>
                <a:schemeClr val="dk1"/>
              </a:solidFill>
              <a:latin typeface="Poppins SemiBold"/>
              <a:ea typeface="Poppins SemiBold"/>
              <a:cs typeface="Poppins SemiBold"/>
              <a:sym typeface="Poppins SemiBold"/>
            </a:endParaRPr>
          </a:p>
        </p:txBody>
      </p:sp>
      <p:sp>
        <p:nvSpPr>
          <p:cNvPr id="92" name="Google Shape;92;p15"/>
          <p:cNvSpPr/>
          <p:nvPr/>
        </p:nvSpPr>
        <p:spPr>
          <a:xfrm>
            <a:off x="3523619" y="1461145"/>
            <a:ext cx="2571900" cy="314100"/>
          </a:xfrm>
          <a:prstGeom prst="roundRect">
            <a:avLst>
              <a:gd fmla="val 0" name="adj"/>
            </a:avLst>
          </a:prstGeom>
          <a:solidFill>
            <a:srgbClr val="D9EAD3"/>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200">
                <a:solidFill>
                  <a:schemeClr val="dk1"/>
                </a:solidFill>
                <a:latin typeface="Poppins SemiBold"/>
                <a:ea typeface="Poppins SemiBold"/>
                <a:cs typeface="Poppins SemiBold"/>
                <a:sym typeface="Poppins SemiBold"/>
              </a:rPr>
              <a:t>September</a:t>
            </a:r>
            <a:endParaRPr sz="1200">
              <a:solidFill>
                <a:schemeClr val="dk1"/>
              </a:solidFill>
              <a:latin typeface="Poppins SemiBold"/>
              <a:ea typeface="Poppins SemiBold"/>
              <a:cs typeface="Poppins SemiBold"/>
              <a:sym typeface="Poppins SemiBold"/>
            </a:endParaRPr>
          </a:p>
        </p:txBody>
      </p:sp>
      <p:sp>
        <p:nvSpPr>
          <p:cNvPr id="93" name="Google Shape;93;p15"/>
          <p:cNvSpPr/>
          <p:nvPr/>
        </p:nvSpPr>
        <p:spPr>
          <a:xfrm>
            <a:off x="6095709" y="1461145"/>
            <a:ext cx="2571900" cy="314100"/>
          </a:xfrm>
          <a:prstGeom prst="roundRect">
            <a:avLst>
              <a:gd fmla="val 0" name="adj"/>
            </a:avLst>
          </a:prstGeom>
          <a:solidFill>
            <a:srgbClr val="EA9999"/>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200">
                <a:solidFill>
                  <a:schemeClr val="dk1"/>
                </a:solidFill>
                <a:latin typeface="Poppins SemiBold"/>
                <a:ea typeface="Poppins SemiBold"/>
                <a:cs typeface="Poppins SemiBold"/>
                <a:sym typeface="Poppins SemiBold"/>
              </a:rPr>
              <a:t>October</a:t>
            </a:r>
            <a:endParaRPr sz="1200">
              <a:solidFill>
                <a:schemeClr val="dk1"/>
              </a:solidFill>
              <a:latin typeface="Poppins SemiBold"/>
              <a:ea typeface="Poppins SemiBold"/>
              <a:cs typeface="Poppins SemiBold"/>
              <a:sym typeface="Poppins SemiBold"/>
            </a:endParaRPr>
          </a:p>
        </p:txBody>
      </p:sp>
      <p:sp>
        <p:nvSpPr>
          <p:cNvPr id="94" name="Google Shape;94;p15"/>
          <p:cNvSpPr/>
          <p:nvPr/>
        </p:nvSpPr>
        <p:spPr>
          <a:xfrm>
            <a:off x="8668341" y="1461145"/>
            <a:ext cx="2591700" cy="314100"/>
          </a:xfrm>
          <a:prstGeom prst="roundRect">
            <a:avLst>
              <a:gd fmla="val 0" name="adj"/>
            </a:avLst>
          </a:prstGeom>
          <a:solidFill>
            <a:srgbClr val="B4A7D6"/>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200">
                <a:solidFill>
                  <a:schemeClr val="dk1"/>
                </a:solidFill>
                <a:latin typeface="Poppins SemiBold"/>
                <a:ea typeface="Poppins SemiBold"/>
                <a:cs typeface="Poppins SemiBold"/>
                <a:sym typeface="Poppins SemiBold"/>
              </a:rPr>
              <a:t>November</a:t>
            </a:r>
            <a:endParaRPr sz="1200">
              <a:solidFill>
                <a:schemeClr val="dk1"/>
              </a:solidFill>
              <a:latin typeface="Poppins SemiBold"/>
              <a:ea typeface="Poppins SemiBold"/>
              <a:cs typeface="Poppins SemiBold"/>
              <a:sym typeface="Poppins SemiBold"/>
            </a:endParaRPr>
          </a:p>
        </p:txBody>
      </p:sp>
      <p:sp>
        <p:nvSpPr>
          <p:cNvPr id="95" name="Google Shape;95;p15"/>
          <p:cNvSpPr txBox="1"/>
          <p:nvPr>
            <p:ph idx="1" type="subTitle"/>
          </p:nvPr>
        </p:nvSpPr>
        <p:spPr>
          <a:xfrm>
            <a:off x="3596320" y="6232892"/>
            <a:ext cx="1017900" cy="258900"/>
          </a:xfrm>
          <a:prstGeom prst="rect">
            <a:avLst/>
          </a:prstGeom>
        </p:spPr>
        <p:txBody>
          <a:bodyPr anchorCtr="0" anchor="t" bIns="0" lIns="0" spcFirstLastPara="1" rIns="0" wrap="square" tIns="0">
            <a:normAutofit/>
          </a:bodyPr>
          <a:lstStyle/>
          <a:p>
            <a:pPr indent="0" lvl="0" marL="0" rtl="0" algn="l">
              <a:lnSpc>
                <a:spcPct val="100000"/>
              </a:lnSpc>
              <a:spcBef>
                <a:spcPts val="0"/>
              </a:spcBef>
              <a:spcAft>
                <a:spcPts val="0"/>
              </a:spcAft>
              <a:buNone/>
            </a:pPr>
            <a:r>
              <a:rPr lang="en-US" sz="1200"/>
              <a:t>EFIC</a:t>
            </a:r>
            <a:endParaRPr sz="1200"/>
          </a:p>
        </p:txBody>
      </p:sp>
      <p:sp>
        <p:nvSpPr>
          <p:cNvPr id="96" name="Google Shape;96;p15"/>
          <p:cNvSpPr/>
          <p:nvPr/>
        </p:nvSpPr>
        <p:spPr>
          <a:xfrm>
            <a:off x="2966654" y="6224892"/>
            <a:ext cx="534900" cy="274800"/>
          </a:xfrm>
          <a:prstGeom prst="roundRect">
            <a:avLst>
              <a:gd fmla="val 50000" name="adj"/>
            </a:avLst>
          </a:prstGeom>
          <a:solidFill>
            <a:srgbClr val="B6D7A8"/>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t/>
            </a:r>
            <a:endParaRPr sz="1900">
              <a:solidFill>
                <a:schemeClr val="dk1"/>
              </a:solidFill>
              <a:latin typeface="Urbanist"/>
              <a:ea typeface="Urbanist"/>
              <a:cs typeface="Urbanist"/>
              <a:sym typeface="Urbanist"/>
            </a:endParaRPr>
          </a:p>
        </p:txBody>
      </p:sp>
      <p:sp>
        <p:nvSpPr>
          <p:cNvPr id="97" name="Google Shape;97;p15"/>
          <p:cNvSpPr/>
          <p:nvPr/>
        </p:nvSpPr>
        <p:spPr>
          <a:xfrm>
            <a:off x="4614254" y="6224892"/>
            <a:ext cx="534900" cy="274800"/>
          </a:xfrm>
          <a:prstGeom prst="roundRect">
            <a:avLst>
              <a:gd fmla="val 50000" name="adj"/>
            </a:avLst>
          </a:prstGeom>
          <a:solidFill>
            <a:srgbClr val="FF9900"/>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t/>
            </a:r>
            <a:endParaRPr sz="1900">
              <a:solidFill>
                <a:schemeClr val="dk1"/>
              </a:solidFill>
              <a:latin typeface="Urbanist"/>
              <a:ea typeface="Urbanist"/>
              <a:cs typeface="Urbanist"/>
              <a:sym typeface="Urbanist"/>
            </a:endParaRPr>
          </a:p>
        </p:txBody>
      </p:sp>
      <p:sp>
        <p:nvSpPr>
          <p:cNvPr id="98" name="Google Shape;98;p15"/>
          <p:cNvSpPr/>
          <p:nvPr/>
        </p:nvSpPr>
        <p:spPr>
          <a:xfrm>
            <a:off x="6261854" y="6224892"/>
            <a:ext cx="534900" cy="274800"/>
          </a:xfrm>
          <a:prstGeom prst="roundRect">
            <a:avLst>
              <a:gd fmla="val 50000" name="adj"/>
            </a:avLst>
          </a:prstGeom>
          <a:solidFill>
            <a:srgbClr val="D9D2E9"/>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t/>
            </a:r>
            <a:endParaRPr sz="1900">
              <a:solidFill>
                <a:schemeClr val="dk1"/>
              </a:solidFill>
              <a:latin typeface="Urbanist"/>
              <a:ea typeface="Urbanist"/>
              <a:cs typeface="Urbanist"/>
              <a:sym typeface="Urbanist"/>
            </a:endParaRPr>
          </a:p>
        </p:txBody>
      </p:sp>
      <p:sp>
        <p:nvSpPr>
          <p:cNvPr id="99" name="Google Shape;99;p15"/>
          <p:cNvSpPr/>
          <p:nvPr/>
        </p:nvSpPr>
        <p:spPr>
          <a:xfrm>
            <a:off x="7909454" y="6224892"/>
            <a:ext cx="534900" cy="274800"/>
          </a:xfrm>
          <a:prstGeom prst="roundRect">
            <a:avLst>
              <a:gd fmla="val 50000" name="adj"/>
            </a:avLst>
          </a:prstGeom>
          <a:solidFill>
            <a:srgbClr val="9FC5E8"/>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t/>
            </a:r>
            <a:endParaRPr sz="1900">
              <a:solidFill>
                <a:schemeClr val="dk1"/>
              </a:solidFill>
              <a:latin typeface="Urbanist"/>
              <a:ea typeface="Urbanist"/>
              <a:cs typeface="Urbanist"/>
              <a:sym typeface="Urbanist"/>
            </a:endParaRPr>
          </a:p>
        </p:txBody>
      </p:sp>
      <p:sp>
        <p:nvSpPr>
          <p:cNvPr id="100" name="Google Shape;100;p15"/>
          <p:cNvSpPr txBox="1"/>
          <p:nvPr>
            <p:ph idx="1" type="subTitle"/>
          </p:nvPr>
        </p:nvSpPr>
        <p:spPr>
          <a:xfrm>
            <a:off x="5243853" y="6232892"/>
            <a:ext cx="1017900" cy="258900"/>
          </a:xfrm>
          <a:prstGeom prst="rect">
            <a:avLst/>
          </a:prstGeom>
        </p:spPr>
        <p:txBody>
          <a:bodyPr anchorCtr="0" anchor="t" bIns="0" lIns="0" spcFirstLastPara="1" rIns="0" wrap="square" tIns="0">
            <a:normAutofit/>
          </a:bodyPr>
          <a:lstStyle/>
          <a:p>
            <a:pPr indent="0" lvl="0" marL="0" rtl="0" algn="l">
              <a:lnSpc>
                <a:spcPct val="100000"/>
              </a:lnSpc>
              <a:spcBef>
                <a:spcPts val="0"/>
              </a:spcBef>
              <a:spcAft>
                <a:spcPts val="0"/>
              </a:spcAft>
              <a:buNone/>
            </a:pPr>
            <a:r>
              <a:rPr lang="en-US" sz="1200"/>
              <a:t>IRB</a:t>
            </a:r>
            <a:endParaRPr sz="1200"/>
          </a:p>
        </p:txBody>
      </p:sp>
      <p:sp>
        <p:nvSpPr>
          <p:cNvPr id="101" name="Google Shape;101;p15"/>
          <p:cNvSpPr txBox="1"/>
          <p:nvPr>
            <p:ph idx="1" type="subTitle"/>
          </p:nvPr>
        </p:nvSpPr>
        <p:spPr>
          <a:xfrm>
            <a:off x="6891387" y="6232892"/>
            <a:ext cx="1017900" cy="258900"/>
          </a:xfrm>
          <a:prstGeom prst="rect">
            <a:avLst/>
          </a:prstGeom>
        </p:spPr>
        <p:txBody>
          <a:bodyPr anchorCtr="0" anchor="t" bIns="0" lIns="0" spcFirstLastPara="1" rIns="0" wrap="square" tIns="0">
            <a:normAutofit/>
          </a:bodyPr>
          <a:lstStyle/>
          <a:p>
            <a:pPr indent="0" lvl="0" marL="0" rtl="0" algn="l">
              <a:lnSpc>
                <a:spcPct val="100000"/>
              </a:lnSpc>
              <a:spcBef>
                <a:spcPts val="0"/>
              </a:spcBef>
              <a:spcAft>
                <a:spcPts val="0"/>
              </a:spcAft>
              <a:buNone/>
            </a:pPr>
            <a:r>
              <a:rPr lang="en-US" sz="1200"/>
              <a:t>Ceribell</a:t>
            </a:r>
            <a:endParaRPr sz="1200"/>
          </a:p>
        </p:txBody>
      </p:sp>
      <p:sp>
        <p:nvSpPr>
          <p:cNvPr id="102" name="Google Shape;102;p15"/>
          <p:cNvSpPr txBox="1"/>
          <p:nvPr>
            <p:ph idx="1" type="subTitle"/>
          </p:nvPr>
        </p:nvSpPr>
        <p:spPr>
          <a:xfrm>
            <a:off x="8538920" y="6232892"/>
            <a:ext cx="1017900" cy="258900"/>
          </a:xfrm>
          <a:prstGeom prst="rect">
            <a:avLst/>
          </a:prstGeom>
        </p:spPr>
        <p:txBody>
          <a:bodyPr anchorCtr="0" anchor="t" bIns="0" lIns="0" spcFirstLastPara="1" rIns="0" wrap="square" tIns="0">
            <a:normAutofit/>
          </a:bodyPr>
          <a:lstStyle/>
          <a:p>
            <a:pPr indent="0" lvl="0" marL="0" rtl="0" algn="l">
              <a:lnSpc>
                <a:spcPct val="100000"/>
              </a:lnSpc>
              <a:spcBef>
                <a:spcPts val="0"/>
              </a:spcBef>
              <a:spcAft>
                <a:spcPts val="0"/>
              </a:spcAft>
              <a:buNone/>
            </a:pPr>
            <a:r>
              <a:rPr lang="en-US" sz="1200"/>
              <a:t>WebDCU</a:t>
            </a:r>
            <a:endParaRPr sz="1200"/>
          </a:p>
        </p:txBody>
      </p:sp>
      <p:sp>
        <p:nvSpPr>
          <p:cNvPr descr="A chart showing when tasks need to be completed across an eight-week period. It also shows how project phases spread across all weeks and which teams are involved. " id="103" name="Google Shape;103;p15"/>
          <p:cNvSpPr/>
          <p:nvPr/>
        </p:nvSpPr>
        <p:spPr>
          <a:xfrm>
            <a:off x="3174440" y="2548542"/>
            <a:ext cx="1225500" cy="381900"/>
          </a:xfrm>
          <a:prstGeom prst="roundRect">
            <a:avLst>
              <a:gd fmla="val 50000" name="adj"/>
            </a:avLst>
          </a:prstGeom>
          <a:solidFill>
            <a:srgbClr val="B6D7A8"/>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t>In Person</a:t>
            </a:r>
            <a:r>
              <a:rPr lang="en-US" sz="1300"/>
              <a:t> </a:t>
            </a:r>
            <a:r>
              <a:rPr lang="en-US" sz="1300"/>
              <a:t>Event 1</a:t>
            </a:r>
            <a:endParaRPr sz="1300"/>
          </a:p>
        </p:txBody>
      </p:sp>
      <p:sp>
        <p:nvSpPr>
          <p:cNvPr id="104" name="Google Shape;104;p15"/>
          <p:cNvSpPr/>
          <p:nvPr/>
        </p:nvSpPr>
        <p:spPr>
          <a:xfrm>
            <a:off x="2714275" y="3064950"/>
            <a:ext cx="2958300" cy="381900"/>
          </a:xfrm>
          <a:prstGeom prst="roundRect">
            <a:avLst>
              <a:gd fmla="val 50000" name="adj"/>
            </a:avLst>
          </a:prstGeom>
          <a:solidFill>
            <a:srgbClr val="FF9900"/>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solidFill>
                  <a:schemeClr val="dk1"/>
                </a:solidFill>
              </a:rPr>
              <a:t>Obtain Local IRB Ceding approval</a:t>
            </a:r>
            <a:endParaRPr sz="1300">
              <a:solidFill>
                <a:schemeClr val="dk1"/>
              </a:solidFill>
            </a:endParaRPr>
          </a:p>
        </p:txBody>
      </p:sp>
      <p:sp>
        <p:nvSpPr>
          <p:cNvPr id="105" name="Google Shape;105;p15"/>
          <p:cNvSpPr/>
          <p:nvPr/>
        </p:nvSpPr>
        <p:spPr>
          <a:xfrm>
            <a:off x="2367449" y="3581900"/>
            <a:ext cx="4666500" cy="381900"/>
          </a:xfrm>
          <a:prstGeom prst="roundRect">
            <a:avLst>
              <a:gd fmla="val 50000" name="adj"/>
            </a:avLst>
          </a:prstGeom>
          <a:solidFill>
            <a:srgbClr val="D9D2E9"/>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solidFill>
                  <a:schemeClr val="dk1"/>
                </a:solidFill>
              </a:rPr>
              <a:t>Ceribell IT approval</a:t>
            </a:r>
            <a:endParaRPr sz="1300">
              <a:solidFill>
                <a:schemeClr val="dk1"/>
              </a:solidFill>
            </a:endParaRPr>
          </a:p>
        </p:txBody>
      </p:sp>
      <p:sp>
        <p:nvSpPr>
          <p:cNvPr id="106" name="Google Shape;106;p15"/>
          <p:cNvSpPr/>
          <p:nvPr/>
        </p:nvSpPr>
        <p:spPr>
          <a:xfrm>
            <a:off x="9123175" y="3581900"/>
            <a:ext cx="1522200" cy="381900"/>
          </a:xfrm>
          <a:prstGeom prst="roundRect">
            <a:avLst>
              <a:gd fmla="val 50000" name="adj"/>
            </a:avLst>
          </a:prstGeom>
          <a:solidFill>
            <a:srgbClr val="D9D2E9"/>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solidFill>
                  <a:schemeClr val="dk1"/>
                </a:solidFill>
              </a:rPr>
              <a:t>Ceribell Training</a:t>
            </a:r>
            <a:endParaRPr sz="1300">
              <a:solidFill>
                <a:schemeClr val="dk1"/>
              </a:solidFill>
            </a:endParaRPr>
          </a:p>
        </p:txBody>
      </p:sp>
      <p:sp>
        <p:nvSpPr>
          <p:cNvPr descr="A chart showing when tasks need to be completed across an eight-week period. It also shows how project phases spread across all weeks and which teams are involved. " id="107" name="Google Shape;107;p15"/>
          <p:cNvSpPr/>
          <p:nvPr/>
        </p:nvSpPr>
        <p:spPr>
          <a:xfrm>
            <a:off x="4496448" y="2548538"/>
            <a:ext cx="1225500" cy="381900"/>
          </a:xfrm>
          <a:prstGeom prst="roundRect">
            <a:avLst>
              <a:gd fmla="val 50000" name="adj"/>
            </a:avLst>
          </a:prstGeom>
          <a:solidFill>
            <a:srgbClr val="B6D7A8"/>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t>In Person Event</a:t>
            </a:r>
            <a:r>
              <a:rPr lang="en-US" sz="1300"/>
              <a:t> 2</a:t>
            </a:r>
            <a:endParaRPr sz="1300"/>
          </a:p>
        </p:txBody>
      </p:sp>
      <p:sp>
        <p:nvSpPr>
          <p:cNvPr descr="A chart showing when tasks need to be completed across an eight-week period. It also shows how project phases spread across all weeks and which teams are involved. " id="108" name="Google Shape;108;p15"/>
          <p:cNvSpPr/>
          <p:nvPr/>
        </p:nvSpPr>
        <p:spPr>
          <a:xfrm>
            <a:off x="7201256" y="2548562"/>
            <a:ext cx="1352400" cy="381900"/>
          </a:xfrm>
          <a:prstGeom prst="roundRect">
            <a:avLst>
              <a:gd fmla="val 50000" name="adj"/>
            </a:avLst>
          </a:prstGeom>
          <a:solidFill>
            <a:srgbClr val="B6D7A8"/>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t>Focus Group 2</a:t>
            </a:r>
            <a:endParaRPr sz="1300"/>
          </a:p>
        </p:txBody>
      </p:sp>
      <p:sp>
        <p:nvSpPr>
          <p:cNvPr descr="A chart showing when tasks need to be completed across an eight-week period. It also shows how project phases spread across all weeks and which teams are involved. " id="109" name="Google Shape;109;p15"/>
          <p:cNvSpPr/>
          <p:nvPr/>
        </p:nvSpPr>
        <p:spPr>
          <a:xfrm>
            <a:off x="5785398" y="2548549"/>
            <a:ext cx="1352400" cy="381900"/>
          </a:xfrm>
          <a:prstGeom prst="roundRect">
            <a:avLst>
              <a:gd fmla="val 50000" name="adj"/>
            </a:avLst>
          </a:prstGeom>
          <a:solidFill>
            <a:srgbClr val="B6D7A8"/>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t>Focus Group 1</a:t>
            </a:r>
            <a:endParaRPr sz="1300"/>
          </a:p>
        </p:txBody>
      </p:sp>
      <p:sp>
        <p:nvSpPr>
          <p:cNvPr descr="A chart showing when tasks need to be completed across an eight-week period. It also shows how project phases spread across all weeks and which teams are involved. " id="110" name="Google Shape;110;p15"/>
          <p:cNvSpPr/>
          <p:nvPr/>
        </p:nvSpPr>
        <p:spPr>
          <a:xfrm>
            <a:off x="686000" y="5573300"/>
            <a:ext cx="1017900" cy="381900"/>
          </a:xfrm>
          <a:prstGeom prst="roundRect">
            <a:avLst>
              <a:gd fmla="val 50000" name="adj"/>
            </a:avLst>
          </a:prstGeom>
          <a:solidFill>
            <a:srgbClr val="9FC5E8"/>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rPr lang="en-US" sz="1300"/>
              <a:t>eDOA </a:t>
            </a:r>
            <a:endParaRPr sz="1300"/>
          </a:p>
        </p:txBody>
      </p:sp>
      <p:sp>
        <p:nvSpPr>
          <p:cNvPr descr="A chart showing when tasks need to be completed across an eight-week period. It also shows how project phases spread across all weeks and which teams are involved. " id="111" name="Google Shape;111;p15"/>
          <p:cNvSpPr/>
          <p:nvPr/>
        </p:nvSpPr>
        <p:spPr>
          <a:xfrm>
            <a:off x="686000" y="5132750"/>
            <a:ext cx="1522200" cy="381900"/>
          </a:xfrm>
          <a:prstGeom prst="roundRect">
            <a:avLst>
              <a:gd fmla="val 50000" name="adj"/>
            </a:avLst>
          </a:prstGeom>
          <a:solidFill>
            <a:srgbClr val="9FC5E8"/>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rPr lang="en-US" sz="1300"/>
              <a:t>EFIC Context </a:t>
            </a:r>
            <a:endParaRPr sz="1300"/>
          </a:p>
        </p:txBody>
      </p:sp>
      <p:sp>
        <p:nvSpPr>
          <p:cNvPr descr="A chart showing when tasks need to be completed across an eight-week period. It also shows how project phases spread across all weeks and which teams are involved. " id="112" name="Google Shape;112;p15"/>
          <p:cNvSpPr/>
          <p:nvPr/>
        </p:nvSpPr>
        <p:spPr>
          <a:xfrm>
            <a:off x="2663475" y="4568400"/>
            <a:ext cx="5937900" cy="381900"/>
          </a:xfrm>
          <a:prstGeom prst="roundRect">
            <a:avLst>
              <a:gd fmla="val 50000" name="adj"/>
            </a:avLst>
          </a:prstGeom>
          <a:solidFill>
            <a:srgbClr val="9FC5E8"/>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t>EFIC CC Event forms</a:t>
            </a:r>
            <a:endParaRPr sz="1300"/>
          </a:p>
        </p:txBody>
      </p:sp>
      <p:sp>
        <p:nvSpPr>
          <p:cNvPr descr="A chart showing when tasks need to be completed across an eight-week period. It also shows how project phases spread across all weeks and which teams are involved. " id="113" name="Google Shape;113;p15"/>
          <p:cNvSpPr/>
          <p:nvPr/>
        </p:nvSpPr>
        <p:spPr>
          <a:xfrm>
            <a:off x="6220862" y="5132750"/>
            <a:ext cx="2571900" cy="381900"/>
          </a:xfrm>
          <a:prstGeom prst="roundRect">
            <a:avLst>
              <a:gd fmla="val 50000" name="adj"/>
            </a:avLst>
          </a:prstGeom>
          <a:solidFill>
            <a:srgbClr val="9FC5E8"/>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t>CIRB Application </a:t>
            </a:r>
            <a:endParaRPr sz="1300"/>
          </a:p>
          <a:p>
            <a:pPr indent="0" lvl="0" marL="0" rtl="0" algn="ctr">
              <a:spcBef>
                <a:spcPts val="0"/>
              </a:spcBef>
              <a:spcAft>
                <a:spcPts val="0"/>
              </a:spcAft>
              <a:buNone/>
            </a:pPr>
            <a:r>
              <a:rPr lang="en-US" sz="1300"/>
              <a:t>Form</a:t>
            </a:r>
            <a:endParaRPr sz="1300"/>
          </a:p>
        </p:txBody>
      </p:sp>
      <p:sp>
        <p:nvSpPr>
          <p:cNvPr descr="A chart showing when tasks need to be completed across an eight-week period. It also shows how project phases spread across all weeks and which teams are involved. " id="114" name="Google Shape;114;p15"/>
          <p:cNvSpPr/>
          <p:nvPr/>
        </p:nvSpPr>
        <p:spPr>
          <a:xfrm>
            <a:off x="1421851" y="4098851"/>
            <a:ext cx="4666500" cy="381900"/>
          </a:xfrm>
          <a:prstGeom prst="roundRect">
            <a:avLst>
              <a:gd fmla="val 50000" name="adj"/>
            </a:avLst>
          </a:prstGeom>
          <a:solidFill>
            <a:srgbClr val="9FC5E8"/>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t>Upload Regulatory Documents</a:t>
            </a:r>
            <a:endParaRPr sz="1300"/>
          </a:p>
        </p:txBody>
      </p:sp>
      <p:sp>
        <p:nvSpPr>
          <p:cNvPr id="115" name="Google Shape;115;p15"/>
          <p:cNvSpPr txBox="1"/>
          <p:nvPr/>
        </p:nvSpPr>
        <p:spPr>
          <a:xfrm>
            <a:off x="1741824" y="5055810"/>
            <a:ext cx="717000" cy="258900"/>
          </a:xfrm>
          <a:prstGeom prst="rect">
            <a:avLst/>
          </a:prstGeom>
          <a:noFill/>
          <a:ln>
            <a:noFill/>
          </a:ln>
        </p:spPr>
        <p:txBody>
          <a:bodyPr anchorCtr="0" anchor="t" bIns="121900" lIns="121900" spcFirstLastPara="1" rIns="121900" wrap="square" tIns="121900">
            <a:noAutofit/>
          </a:bodyPr>
          <a:lstStyle/>
          <a:p>
            <a:pPr indent="0" lvl="0" marL="0" rtl="0" algn="l">
              <a:spcBef>
                <a:spcPts val="0"/>
              </a:spcBef>
              <a:spcAft>
                <a:spcPts val="0"/>
              </a:spcAft>
              <a:buNone/>
            </a:pPr>
            <a:r>
              <a:rPr lang="en-US" sz="1500">
                <a:solidFill>
                  <a:schemeClr val="dk1"/>
                </a:solidFill>
                <a:latin typeface="Urbanist"/>
                <a:ea typeface="Urbanist"/>
                <a:cs typeface="Urbanist"/>
                <a:sym typeface="Urbanist"/>
              </a:rPr>
              <a:t>8/8</a:t>
            </a:r>
            <a:endParaRPr sz="1500">
              <a:solidFill>
                <a:schemeClr val="dk1"/>
              </a:solidFill>
              <a:latin typeface="Urbanist"/>
              <a:ea typeface="Urbanist"/>
              <a:cs typeface="Urbanist"/>
              <a:sym typeface="Urbanist"/>
            </a:endParaRPr>
          </a:p>
        </p:txBody>
      </p:sp>
      <p:sp>
        <p:nvSpPr>
          <p:cNvPr id="116" name="Google Shape;116;p15"/>
          <p:cNvSpPr txBox="1"/>
          <p:nvPr/>
        </p:nvSpPr>
        <p:spPr>
          <a:xfrm>
            <a:off x="1263355" y="5496226"/>
            <a:ext cx="644100" cy="274800"/>
          </a:xfrm>
          <a:prstGeom prst="rect">
            <a:avLst/>
          </a:prstGeom>
          <a:noFill/>
          <a:ln>
            <a:noFill/>
          </a:ln>
        </p:spPr>
        <p:txBody>
          <a:bodyPr anchorCtr="0" anchor="t" bIns="121900" lIns="121900" spcFirstLastPara="1" rIns="121900" wrap="square" tIns="121900">
            <a:noAutofit/>
          </a:bodyPr>
          <a:lstStyle/>
          <a:p>
            <a:pPr indent="0" lvl="0" marL="0" rtl="0" algn="l">
              <a:spcBef>
                <a:spcPts val="0"/>
              </a:spcBef>
              <a:spcAft>
                <a:spcPts val="0"/>
              </a:spcAft>
              <a:buNone/>
            </a:pPr>
            <a:r>
              <a:rPr lang="en-US" sz="1500">
                <a:solidFill>
                  <a:schemeClr val="dk1"/>
                </a:solidFill>
                <a:latin typeface="Urbanist"/>
                <a:ea typeface="Urbanist"/>
                <a:cs typeface="Urbanist"/>
                <a:sym typeface="Urbanist"/>
              </a:rPr>
              <a:t>8/1</a:t>
            </a:r>
            <a:endParaRPr sz="1500">
              <a:solidFill>
                <a:schemeClr val="dk1"/>
              </a:solidFill>
              <a:latin typeface="Urbanist"/>
              <a:ea typeface="Urbanist"/>
              <a:cs typeface="Urbanist"/>
              <a:sym typeface="Urbanist"/>
            </a:endParaRPr>
          </a:p>
        </p:txBody>
      </p:sp>
      <p:sp>
        <p:nvSpPr>
          <p:cNvPr id="117" name="Google Shape;117;p15"/>
          <p:cNvSpPr/>
          <p:nvPr/>
        </p:nvSpPr>
        <p:spPr>
          <a:xfrm>
            <a:off x="9647275" y="3064950"/>
            <a:ext cx="1894800" cy="381900"/>
          </a:xfrm>
          <a:prstGeom prst="roundRect">
            <a:avLst>
              <a:gd fmla="val 50000" name="adj"/>
            </a:avLst>
          </a:prstGeom>
          <a:solidFill>
            <a:srgbClr val="FF9900"/>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solidFill>
                  <a:schemeClr val="dk1"/>
                </a:solidFill>
              </a:rPr>
              <a:t>CCC submits CIRB application</a:t>
            </a:r>
            <a:endParaRPr sz="1300">
              <a:solidFill>
                <a:schemeClr val="dk1"/>
              </a:solidFill>
            </a:endParaRPr>
          </a:p>
        </p:txBody>
      </p:sp>
      <p:sp>
        <p:nvSpPr>
          <p:cNvPr descr="A chart showing when tasks need to be completed across an eight-week period. It also shows how project phases spread across all weeks and which teams are involved. " id="118" name="Google Shape;118;p15"/>
          <p:cNvSpPr/>
          <p:nvPr/>
        </p:nvSpPr>
        <p:spPr>
          <a:xfrm>
            <a:off x="3499350" y="1970950"/>
            <a:ext cx="5184300" cy="381900"/>
          </a:xfrm>
          <a:prstGeom prst="roundRect">
            <a:avLst>
              <a:gd fmla="val 50000" name="adj"/>
            </a:avLst>
          </a:prstGeom>
          <a:solidFill>
            <a:srgbClr val="B6D7A8"/>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t>EFIC Public Disclosure UAB (60 days)</a:t>
            </a:r>
            <a:endParaRPr sz="1300"/>
          </a:p>
        </p:txBody>
      </p:sp>
      <p:cxnSp>
        <p:nvCxnSpPr>
          <p:cNvPr id="119" name="Google Shape;119;p15"/>
          <p:cNvCxnSpPr/>
          <p:nvPr/>
        </p:nvCxnSpPr>
        <p:spPr>
          <a:xfrm flipH="1">
            <a:off x="3499338" y="1497775"/>
            <a:ext cx="15300" cy="4165500"/>
          </a:xfrm>
          <a:prstGeom prst="straightConnector1">
            <a:avLst/>
          </a:prstGeom>
          <a:noFill/>
          <a:ln cap="flat" cmpd="sng" w="9525">
            <a:solidFill>
              <a:schemeClr val="dk2"/>
            </a:solidFill>
            <a:prstDash val="dot"/>
            <a:round/>
            <a:headEnd len="med" w="med" type="none"/>
            <a:tailEnd len="med" w="med" type="none"/>
          </a:ln>
        </p:spPr>
      </p:cxnSp>
      <p:cxnSp>
        <p:nvCxnSpPr>
          <p:cNvPr id="120" name="Google Shape;120;p15"/>
          <p:cNvCxnSpPr/>
          <p:nvPr/>
        </p:nvCxnSpPr>
        <p:spPr>
          <a:xfrm flipH="1">
            <a:off x="6088350" y="1497763"/>
            <a:ext cx="15300" cy="4165500"/>
          </a:xfrm>
          <a:prstGeom prst="straightConnector1">
            <a:avLst/>
          </a:prstGeom>
          <a:noFill/>
          <a:ln cap="flat" cmpd="sng" w="9525">
            <a:solidFill>
              <a:schemeClr val="dk2"/>
            </a:solidFill>
            <a:prstDash val="dot"/>
            <a:round/>
            <a:headEnd len="med" w="med" type="none"/>
            <a:tailEnd len="med" w="med" type="none"/>
          </a:ln>
        </p:spPr>
      </p:cxnSp>
      <p:cxnSp>
        <p:nvCxnSpPr>
          <p:cNvPr id="121" name="Google Shape;121;p15"/>
          <p:cNvCxnSpPr/>
          <p:nvPr/>
        </p:nvCxnSpPr>
        <p:spPr>
          <a:xfrm flipH="1">
            <a:off x="8668350" y="1497775"/>
            <a:ext cx="15300" cy="4165500"/>
          </a:xfrm>
          <a:prstGeom prst="straightConnector1">
            <a:avLst/>
          </a:prstGeom>
          <a:noFill/>
          <a:ln cap="flat" cmpd="sng" w="9525">
            <a:solidFill>
              <a:schemeClr val="dk2"/>
            </a:solidFill>
            <a:prstDash val="dot"/>
            <a:round/>
            <a:headEnd len="med" w="med" type="none"/>
            <a:tailEnd len="med" w="med" type="non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6"/>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1800"/>
              <a:buNone/>
            </a:pPr>
            <a:r>
              <a:rPr lang="en-US"/>
              <a:t>KESETT </a:t>
            </a:r>
            <a:endParaRPr/>
          </a:p>
        </p:txBody>
      </p:sp>
      <p:sp>
        <p:nvSpPr>
          <p:cNvPr id="127" name="Google Shape;127;p16"/>
          <p:cNvSpPr txBox="1"/>
          <p:nvPr/>
        </p:nvSpPr>
        <p:spPr>
          <a:xfrm>
            <a:off x="694625" y="1369825"/>
            <a:ext cx="10773000" cy="4940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000"/>
              </a:spcBef>
              <a:spcAft>
                <a:spcPts val="0"/>
              </a:spcAft>
              <a:buClr>
                <a:schemeClr val="dk1"/>
              </a:buClr>
              <a:buSzPts val="1100"/>
              <a:buFont typeface="Arial"/>
              <a:buNone/>
            </a:pPr>
            <a:r>
              <a:rPr b="1" lang="en-US" sz="2452">
                <a:solidFill>
                  <a:schemeClr val="dk1"/>
                </a:solidFill>
              </a:rPr>
              <a:t>Ceribell </a:t>
            </a:r>
            <a:r>
              <a:rPr lang="en-US">
                <a:solidFill>
                  <a:schemeClr val="dk1"/>
                </a:solidFill>
              </a:rPr>
              <a:t>- Has begun contacting select sites for 30 minute introduction meetings, more will be contacted as contracts return</a:t>
            </a:r>
            <a:endParaRPr>
              <a:solidFill>
                <a:schemeClr val="dk1"/>
              </a:solidFill>
            </a:endParaRPr>
          </a:p>
          <a:p>
            <a:pPr indent="-317500" lvl="0" marL="914400" rtl="0" algn="l">
              <a:lnSpc>
                <a:spcPct val="115000"/>
              </a:lnSpc>
              <a:spcBef>
                <a:spcPts val="1000"/>
              </a:spcBef>
              <a:spcAft>
                <a:spcPts val="0"/>
              </a:spcAft>
              <a:buClr>
                <a:schemeClr val="dk1"/>
              </a:buClr>
              <a:buSzPts val="1400"/>
              <a:buFont typeface="Calibri"/>
              <a:buChar char="•"/>
            </a:pPr>
            <a:r>
              <a:rPr lang="en-US">
                <a:solidFill>
                  <a:schemeClr val="dk1"/>
                </a:solidFill>
              </a:rPr>
              <a:t>Ceribell device overview</a:t>
            </a:r>
            <a:endParaRPr>
              <a:solidFill>
                <a:schemeClr val="dk1"/>
              </a:solidFill>
            </a:endParaRPr>
          </a:p>
          <a:p>
            <a:pPr indent="-317500" lvl="0" marL="914400" rtl="0" algn="l">
              <a:lnSpc>
                <a:spcPct val="115000"/>
              </a:lnSpc>
              <a:spcBef>
                <a:spcPts val="0"/>
              </a:spcBef>
              <a:spcAft>
                <a:spcPts val="0"/>
              </a:spcAft>
              <a:buClr>
                <a:schemeClr val="dk1"/>
              </a:buClr>
              <a:buSzPts val="1400"/>
              <a:buFont typeface="Calibri"/>
              <a:buChar char="•"/>
            </a:pPr>
            <a:r>
              <a:rPr lang="en-US">
                <a:solidFill>
                  <a:schemeClr val="dk1"/>
                </a:solidFill>
              </a:rPr>
              <a:t>Discuss Ceribell at your site currently</a:t>
            </a:r>
            <a:endParaRPr>
              <a:solidFill>
                <a:schemeClr val="dk1"/>
              </a:solidFill>
            </a:endParaRPr>
          </a:p>
          <a:p>
            <a:pPr indent="-317500" lvl="0" marL="914400" rtl="0" algn="l">
              <a:lnSpc>
                <a:spcPct val="115000"/>
              </a:lnSpc>
              <a:spcBef>
                <a:spcPts val="0"/>
              </a:spcBef>
              <a:spcAft>
                <a:spcPts val="0"/>
              </a:spcAft>
              <a:buClr>
                <a:schemeClr val="dk1"/>
              </a:buClr>
              <a:buSzPts val="1400"/>
              <a:buFont typeface="Calibri"/>
              <a:buChar char="•"/>
            </a:pPr>
            <a:r>
              <a:rPr lang="en-US">
                <a:solidFill>
                  <a:schemeClr val="dk1"/>
                </a:solidFill>
              </a:rPr>
              <a:t>Site specific Considerations</a:t>
            </a:r>
            <a:endParaRPr>
              <a:solidFill>
                <a:schemeClr val="dk1"/>
              </a:solidFill>
            </a:endParaRPr>
          </a:p>
          <a:p>
            <a:pPr indent="0" lvl="0" marL="12700" rtl="0" algn="l">
              <a:lnSpc>
                <a:spcPct val="115000"/>
              </a:lnSpc>
              <a:spcBef>
                <a:spcPts val="600"/>
              </a:spcBef>
              <a:spcAft>
                <a:spcPts val="0"/>
              </a:spcAft>
              <a:buClr>
                <a:schemeClr val="dk1"/>
              </a:buClr>
              <a:buSzPts val="1100"/>
              <a:buFont typeface="Arial"/>
              <a:buNone/>
            </a:pPr>
            <a:r>
              <a:rPr b="1" lang="en-US">
                <a:solidFill>
                  <a:schemeClr val="dk1"/>
                </a:solidFill>
              </a:rPr>
              <a:t>Before Site meeting work to identify:</a:t>
            </a:r>
            <a:endParaRPr b="1">
              <a:solidFill>
                <a:schemeClr val="dk1"/>
              </a:solidFill>
            </a:endParaRPr>
          </a:p>
          <a:p>
            <a:pPr indent="-317500" lvl="0" marL="457200" rtl="0" algn="l">
              <a:lnSpc>
                <a:spcPct val="115000"/>
              </a:lnSpc>
              <a:spcBef>
                <a:spcPts val="600"/>
              </a:spcBef>
              <a:spcAft>
                <a:spcPts val="0"/>
              </a:spcAft>
              <a:buClr>
                <a:schemeClr val="dk1"/>
              </a:buClr>
              <a:buSzPts val="1400"/>
              <a:buFont typeface="Calibri"/>
              <a:buChar char="•"/>
            </a:pPr>
            <a:r>
              <a:rPr lang="en-US">
                <a:solidFill>
                  <a:schemeClr val="dk1"/>
                </a:solidFill>
              </a:rPr>
              <a:t>Review </a:t>
            </a:r>
            <a:r>
              <a:rPr lang="en-US" u="sng">
                <a:solidFill>
                  <a:schemeClr val="dk1"/>
                </a:solidFill>
              </a:rPr>
              <a:t>Ceribell Implementation Guide for Sites</a:t>
            </a:r>
            <a:r>
              <a:rPr lang="en-US">
                <a:solidFill>
                  <a:schemeClr val="dk1"/>
                </a:solidFill>
              </a:rPr>
              <a:t> on the Website in the ‘Workbench’</a:t>
            </a:r>
            <a:endParaRPr>
              <a:solidFill>
                <a:schemeClr val="dk1"/>
              </a:solidFill>
            </a:endParaRPr>
          </a:p>
          <a:p>
            <a:pPr indent="-317500" lvl="0" marL="457200" rtl="0" algn="l">
              <a:lnSpc>
                <a:spcPct val="115000"/>
              </a:lnSpc>
              <a:spcBef>
                <a:spcPts val="0"/>
              </a:spcBef>
              <a:spcAft>
                <a:spcPts val="0"/>
              </a:spcAft>
              <a:buClr>
                <a:schemeClr val="dk1"/>
              </a:buClr>
              <a:buSzPts val="1400"/>
              <a:buFont typeface="Calibri"/>
              <a:buChar char="•"/>
            </a:pPr>
            <a:r>
              <a:rPr lang="en-US">
                <a:solidFill>
                  <a:schemeClr val="dk1"/>
                </a:solidFill>
              </a:rPr>
              <a:t>Ceribell use at the site</a:t>
            </a:r>
            <a:endParaRPr>
              <a:solidFill>
                <a:schemeClr val="dk1"/>
              </a:solidFill>
            </a:endParaRPr>
          </a:p>
          <a:p>
            <a:pPr indent="-317500" lvl="1" marL="914400" rtl="0" algn="l">
              <a:lnSpc>
                <a:spcPct val="115000"/>
              </a:lnSpc>
              <a:spcBef>
                <a:spcPts val="0"/>
              </a:spcBef>
              <a:spcAft>
                <a:spcPts val="0"/>
              </a:spcAft>
              <a:buClr>
                <a:schemeClr val="dk1"/>
              </a:buClr>
              <a:buSzPts val="1400"/>
              <a:buFont typeface="Calibri"/>
              <a:buChar char="•"/>
            </a:pPr>
            <a:r>
              <a:rPr lang="en-US">
                <a:solidFill>
                  <a:schemeClr val="dk1"/>
                </a:solidFill>
              </a:rPr>
              <a:t>Not approved for any use</a:t>
            </a:r>
            <a:endParaRPr>
              <a:solidFill>
                <a:schemeClr val="dk1"/>
              </a:solidFill>
            </a:endParaRPr>
          </a:p>
          <a:p>
            <a:pPr indent="-317500" lvl="1" marL="914400" rtl="0" algn="l">
              <a:lnSpc>
                <a:spcPct val="115000"/>
              </a:lnSpc>
              <a:spcBef>
                <a:spcPts val="0"/>
              </a:spcBef>
              <a:spcAft>
                <a:spcPts val="0"/>
              </a:spcAft>
              <a:buClr>
                <a:schemeClr val="dk1"/>
              </a:buClr>
              <a:buSzPts val="1400"/>
              <a:buFont typeface="Calibri"/>
              <a:buChar char="•"/>
            </a:pPr>
            <a:r>
              <a:rPr lang="en-US">
                <a:solidFill>
                  <a:schemeClr val="dk1"/>
                </a:solidFill>
              </a:rPr>
              <a:t>Approved for clinical use - Where is it being implemented, ED?</a:t>
            </a:r>
            <a:endParaRPr>
              <a:solidFill>
                <a:schemeClr val="dk1"/>
              </a:solidFill>
            </a:endParaRPr>
          </a:p>
          <a:p>
            <a:pPr indent="-317500" lvl="1" marL="914400" rtl="0" algn="l">
              <a:lnSpc>
                <a:spcPct val="150000"/>
              </a:lnSpc>
              <a:spcBef>
                <a:spcPts val="0"/>
              </a:spcBef>
              <a:spcAft>
                <a:spcPts val="0"/>
              </a:spcAft>
              <a:buClr>
                <a:schemeClr val="dk1"/>
              </a:buClr>
              <a:buSzPts val="1400"/>
              <a:buFont typeface="Calibri"/>
              <a:buChar char="•"/>
            </a:pPr>
            <a:r>
              <a:rPr lang="en-US">
                <a:solidFill>
                  <a:schemeClr val="dk1"/>
                </a:solidFill>
              </a:rPr>
              <a:t>Approved for research - Does this conflict with another study?</a:t>
            </a:r>
            <a:endParaRPr>
              <a:solidFill>
                <a:schemeClr val="dk1"/>
              </a:solidFill>
            </a:endParaRPr>
          </a:p>
          <a:p>
            <a:pPr indent="-317500" lvl="0" marL="457200" rtl="0" algn="l">
              <a:lnSpc>
                <a:spcPct val="150000"/>
              </a:lnSpc>
              <a:spcBef>
                <a:spcPts val="0"/>
              </a:spcBef>
              <a:spcAft>
                <a:spcPts val="0"/>
              </a:spcAft>
              <a:buClr>
                <a:schemeClr val="dk1"/>
              </a:buClr>
              <a:buSzPts val="1400"/>
              <a:buFont typeface="Calibri"/>
              <a:buChar char="•"/>
            </a:pPr>
            <a:r>
              <a:rPr lang="en-US">
                <a:solidFill>
                  <a:schemeClr val="dk1"/>
                </a:solidFill>
              </a:rPr>
              <a:t>Consider Who will be applying the Ceribell device? (Nurse, Tech, ED Provider, SC if available)</a:t>
            </a:r>
            <a:endParaRPr>
              <a:solidFill>
                <a:schemeClr val="dk1"/>
              </a:solidFill>
            </a:endParaRPr>
          </a:p>
          <a:p>
            <a:pPr indent="-317500" lvl="0" marL="457200" rtl="0" algn="l">
              <a:lnSpc>
                <a:spcPct val="150000"/>
              </a:lnSpc>
              <a:spcBef>
                <a:spcPts val="0"/>
              </a:spcBef>
              <a:spcAft>
                <a:spcPts val="0"/>
              </a:spcAft>
              <a:buClr>
                <a:schemeClr val="dk1"/>
              </a:buClr>
              <a:buSzPts val="1400"/>
              <a:buFont typeface="Calibri"/>
              <a:buChar char="•"/>
            </a:pPr>
            <a:r>
              <a:rPr lang="en-US">
                <a:solidFill>
                  <a:schemeClr val="dk1"/>
                </a:solidFill>
              </a:rPr>
              <a:t>Other site barriers</a:t>
            </a:r>
            <a:endParaRPr>
              <a:solidFill>
                <a:schemeClr val="dk1"/>
              </a:solidFill>
            </a:endParaRPr>
          </a:p>
          <a:p>
            <a:pPr indent="0" lvl="0" marL="0" rtl="0" algn="l">
              <a:lnSpc>
                <a:spcPct val="150000"/>
              </a:lnSpc>
              <a:spcBef>
                <a:spcPts val="600"/>
              </a:spcBef>
              <a:spcAft>
                <a:spcPts val="0"/>
              </a:spcAft>
              <a:buClr>
                <a:schemeClr val="dk1"/>
              </a:buClr>
              <a:buSzPts val="1100"/>
              <a:buFont typeface="Arial"/>
              <a:buNone/>
            </a:pPr>
            <a:r>
              <a:t/>
            </a:r>
            <a:endParaRPr>
              <a:solidFill>
                <a:schemeClr val="dk1"/>
              </a:solidFill>
            </a:endParaRPr>
          </a:p>
          <a:p>
            <a:pPr indent="0" lvl="0" marL="0" rtl="0" algn="l">
              <a:lnSpc>
                <a:spcPct val="150000"/>
              </a:lnSpc>
              <a:spcBef>
                <a:spcPts val="600"/>
              </a:spcBef>
              <a:spcAft>
                <a:spcPts val="0"/>
              </a:spcAft>
              <a:buClr>
                <a:schemeClr val="dk1"/>
              </a:buClr>
              <a:buSzPts val="1100"/>
              <a:buFont typeface="Arial"/>
              <a:buNone/>
            </a:pPr>
            <a:r>
              <a:rPr lang="en-US">
                <a:solidFill>
                  <a:schemeClr val="dk1"/>
                </a:solidFill>
              </a:rPr>
              <a:t>If your site uses Ceribell in the ED routinely for Status epilepticus patients</a:t>
            </a:r>
            <a:endParaRPr>
              <a:solidFill>
                <a:schemeClr val="dk1"/>
              </a:solidFill>
            </a:endParaRPr>
          </a:p>
          <a:p>
            <a:pPr indent="-277394" lvl="0" marL="457200" rtl="0" algn="l">
              <a:lnSpc>
                <a:spcPct val="150000"/>
              </a:lnSpc>
              <a:spcBef>
                <a:spcPts val="600"/>
              </a:spcBef>
              <a:spcAft>
                <a:spcPts val="0"/>
              </a:spcAft>
              <a:buClr>
                <a:schemeClr val="dk1"/>
              </a:buClr>
              <a:buSzPts val="768"/>
              <a:buChar char="●"/>
            </a:pPr>
            <a:r>
              <a:rPr lang="en-US">
                <a:solidFill>
                  <a:schemeClr val="dk1"/>
                </a:solidFill>
              </a:rPr>
              <a:t>Confirm with the CCC if and how the research recorder will be implemented at your site.</a:t>
            </a:r>
            <a:endParaRPr sz="600">
              <a:solidFill>
                <a:schemeClr val="dk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7"/>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1800"/>
              <a:buNone/>
            </a:pPr>
            <a:r>
              <a:rPr lang="en-US"/>
              <a:t>KESETT</a:t>
            </a:r>
            <a:endParaRPr/>
          </a:p>
        </p:txBody>
      </p:sp>
      <p:sp>
        <p:nvSpPr>
          <p:cNvPr id="133" name="Google Shape;133;p17"/>
          <p:cNvSpPr txBox="1"/>
          <p:nvPr>
            <p:ph idx="1" type="body"/>
          </p:nvPr>
        </p:nvSpPr>
        <p:spPr>
          <a:xfrm>
            <a:off x="588938" y="1555963"/>
            <a:ext cx="10972800" cy="4526100"/>
          </a:xfrm>
          <a:prstGeom prst="rect">
            <a:avLst/>
          </a:prstGeom>
          <a:noFill/>
          <a:ln>
            <a:noFill/>
          </a:ln>
        </p:spPr>
        <p:txBody>
          <a:bodyPr anchorCtr="0" anchor="t" bIns="45700" lIns="91425" spcFirstLastPara="1" rIns="91425" wrap="square" tIns="45700">
            <a:normAutofit fontScale="70000" lnSpcReduction="20000"/>
          </a:bodyPr>
          <a:lstStyle/>
          <a:p>
            <a:pPr indent="0" lvl="0" marL="114300" rtl="0" algn="l">
              <a:lnSpc>
                <a:spcPct val="115000"/>
              </a:lnSpc>
              <a:spcBef>
                <a:spcPts val="360"/>
              </a:spcBef>
              <a:spcAft>
                <a:spcPts val="0"/>
              </a:spcAft>
              <a:buSzPct val="83278"/>
              <a:buNone/>
            </a:pPr>
            <a:r>
              <a:rPr b="1" lang="en-US" sz="2542" u="sng"/>
              <a:t>PK-PD Study</a:t>
            </a:r>
            <a:r>
              <a:rPr b="1" lang="en-US" sz="2542"/>
              <a:t> </a:t>
            </a:r>
            <a:r>
              <a:rPr lang="en-US" sz="2542"/>
              <a:t>– Ancillary study all sites should plan to participate in</a:t>
            </a:r>
            <a:endParaRPr sz="2542"/>
          </a:p>
          <a:p>
            <a:pPr indent="-315912" lvl="0" marL="457200" rtl="0" algn="l">
              <a:lnSpc>
                <a:spcPct val="100000"/>
              </a:lnSpc>
              <a:spcBef>
                <a:spcPts val="360"/>
              </a:spcBef>
              <a:spcAft>
                <a:spcPts val="0"/>
              </a:spcAft>
              <a:buSzPct val="169999"/>
              <a:buFont typeface="Arial"/>
              <a:buChar char="•"/>
            </a:pPr>
            <a:r>
              <a:rPr b="0" i="0" lang="en-US" sz="2142">
                <a:solidFill>
                  <a:schemeClr val="dk2"/>
                </a:solidFill>
                <a:latin typeface="Arial"/>
                <a:ea typeface="Arial"/>
                <a:cs typeface="Arial"/>
                <a:sym typeface="Arial"/>
              </a:rPr>
              <a:t>Will be included in the EFIC activities with the main study and main consent</a:t>
            </a:r>
            <a:endParaRPr sz="2542"/>
          </a:p>
          <a:p>
            <a:pPr indent="-315912" lvl="0" marL="457200" rtl="0" algn="l">
              <a:lnSpc>
                <a:spcPct val="100000"/>
              </a:lnSpc>
              <a:spcBef>
                <a:spcPts val="360"/>
              </a:spcBef>
              <a:spcAft>
                <a:spcPts val="0"/>
              </a:spcAft>
              <a:buSzPct val="169999"/>
              <a:buFont typeface="Arial"/>
              <a:buChar char="•"/>
            </a:pPr>
            <a:r>
              <a:rPr b="0" i="0" lang="en-US" sz="2142">
                <a:solidFill>
                  <a:schemeClr val="dk2"/>
                </a:solidFill>
                <a:latin typeface="Arial"/>
                <a:ea typeface="Arial"/>
                <a:cs typeface="Arial"/>
                <a:sym typeface="Arial"/>
              </a:rPr>
              <a:t>All participants are eligible if they can provide a blood draw</a:t>
            </a:r>
            <a:endParaRPr sz="2542"/>
          </a:p>
          <a:p>
            <a:pPr indent="-315912" lvl="0" marL="457200" rtl="0" algn="l">
              <a:lnSpc>
                <a:spcPct val="100000"/>
              </a:lnSpc>
              <a:spcBef>
                <a:spcPts val="360"/>
              </a:spcBef>
              <a:spcAft>
                <a:spcPts val="0"/>
              </a:spcAft>
              <a:buSzPct val="169999"/>
              <a:buFont typeface="Arial"/>
              <a:buChar char="•"/>
            </a:pPr>
            <a:r>
              <a:rPr b="0" i="0" lang="en-US" sz="2142">
                <a:solidFill>
                  <a:schemeClr val="dk2"/>
                </a:solidFill>
                <a:latin typeface="Arial"/>
                <a:ea typeface="Arial"/>
                <a:cs typeface="Arial"/>
                <a:sym typeface="Arial"/>
              </a:rPr>
              <a:t>Two blood samples (2-3 mL/sample)</a:t>
            </a:r>
            <a:endParaRPr sz="2542"/>
          </a:p>
          <a:p>
            <a:pPr indent="-329079" lvl="1" marL="914400" rtl="0" algn="l">
              <a:lnSpc>
                <a:spcPct val="100000"/>
              </a:lnSpc>
              <a:spcBef>
                <a:spcPts val="1600"/>
              </a:spcBef>
              <a:spcAft>
                <a:spcPts val="0"/>
              </a:spcAft>
              <a:buSzPct val="137595"/>
              <a:buFont typeface="Courier New"/>
              <a:buChar char="o"/>
            </a:pPr>
            <a:r>
              <a:rPr b="0" i="0" lang="en-US" sz="1642">
                <a:solidFill>
                  <a:schemeClr val="dk2"/>
                </a:solidFill>
                <a:latin typeface="Arial"/>
                <a:ea typeface="Arial"/>
                <a:cs typeface="Arial"/>
                <a:sym typeface="Arial"/>
              </a:rPr>
              <a:t>5-45 min after start of drug infusion</a:t>
            </a:r>
            <a:endParaRPr sz="2042"/>
          </a:p>
          <a:p>
            <a:pPr indent="-329079" lvl="1" marL="914400" rtl="0" algn="l">
              <a:lnSpc>
                <a:spcPct val="100000"/>
              </a:lnSpc>
              <a:spcBef>
                <a:spcPts val="1600"/>
              </a:spcBef>
              <a:spcAft>
                <a:spcPts val="0"/>
              </a:spcAft>
              <a:buSzPct val="137595"/>
              <a:buFont typeface="Courier New"/>
              <a:buChar char="o"/>
            </a:pPr>
            <a:r>
              <a:rPr b="0" i="0" lang="en-US" sz="1642">
                <a:solidFill>
                  <a:schemeClr val="dk2"/>
                </a:solidFill>
                <a:latin typeface="Arial"/>
                <a:ea typeface="Arial"/>
                <a:cs typeface="Arial"/>
                <a:sym typeface="Arial"/>
              </a:rPr>
              <a:t>60-120 min after start of drug infusion</a:t>
            </a:r>
            <a:br>
              <a:rPr b="0" i="0" lang="en-US" sz="1642">
                <a:solidFill>
                  <a:schemeClr val="dk2"/>
                </a:solidFill>
                <a:latin typeface="Arial"/>
                <a:ea typeface="Arial"/>
                <a:cs typeface="Arial"/>
                <a:sym typeface="Arial"/>
              </a:rPr>
            </a:br>
            <a:endParaRPr b="0" i="0" sz="1642">
              <a:solidFill>
                <a:schemeClr val="dk2"/>
              </a:solidFill>
              <a:latin typeface="Arial"/>
              <a:ea typeface="Arial"/>
              <a:cs typeface="Arial"/>
              <a:sym typeface="Arial"/>
            </a:endParaRPr>
          </a:p>
          <a:p>
            <a:pPr indent="-315912" lvl="0" marL="457200" rtl="0" algn="l">
              <a:lnSpc>
                <a:spcPct val="100000"/>
              </a:lnSpc>
              <a:spcBef>
                <a:spcPts val="360"/>
              </a:spcBef>
              <a:spcAft>
                <a:spcPts val="0"/>
              </a:spcAft>
              <a:buSzPct val="169999"/>
              <a:buFont typeface="Arial"/>
              <a:buChar char="•"/>
            </a:pPr>
            <a:r>
              <a:rPr b="0" i="0" lang="en-US" sz="2142">
                <a:solidFill>
                  <a:schemeClr val="dk2"/>
                </a:solidFill>
                <a:latin typeface="Arial"/>
                <a:ea typeface="Arial"/>
                <a:cs typeface="Arial"/>
                <a:sym typeface="Arial"/>
              </a:rPr>
              <a:t>Spin and separate within 2 hours of collection</a:t>
            </a:r>
            <a:endParaRPr sz="2542"/>
          </a:p>
          <a:p>
            <a:pPr indent="-315912" lvl="0" marL="457200" rtl="0" algn="l">
              <a:lnSpc>
                <a:spcPct val="100000"/>
              </a:lnSpc>
              <a:spcBef>
                <a:spcPts val="360"/>
              </a:spcBef>
              <a:spcAft>
                <a:spcPts val="0"/>
              </a:spcAft>
              <a:buSzPct val="169999"/>
              <a:buFont typeface="Arial"/>
              <a:buChar char="•"/>
            </a:pPr>
            <a:r>
              <a:rPr b="0" i="0" lang="en-US" sz="2142">
                <a:solidFill>
                  <a:schemeClr val="dk2"/>
                </a:solidFill>
                <a:latin typeface="Arial"/>
                <a:ea typeface="Arial"/>
                <a:cs typeface="Arial"/>
                <a:sym typeface="Arial"/>
              </a:rPr>
              <a:t>Ship individually or batched, </a:t>
            </a:r>
            <a:r>
              <a:rPr lang="en-US" sz="2142"/>
              <a:t>whichever</a:t>
            </a:r>
            <a:r>
              <a:rPr b="0" i="0" lang="en-US" sz="2142">
                <a:solidFill>
                  <a:schemeClr val="dk2"/>
                </a:solidFill>
                <a:latin typeface="Arial"/>
                <a:ea typeface="Arial"/>
                <a:cs typeface="Arial"/>
                <a:sym typeface="Arial"/>
              </a:rPr>
              <a:t> works best for your site</a:t>
            </a:r>
            <a:endParaRPr sz="2542"/>
          </a:p>
          <a:p>
            <a:pPr indent="-315912" lvl="0" marL="457200" rtl="0" algn="l">
              <a:lnSpc>
                <a:spcPct val="100000"/>
              </a:lnSpc>
              <a:spcBef>
                <a:spcPts val="360"/>
              </a:spcBef>
              <a:spcAft>
                <a:spcPts val="0"/>
              </a:spcAft>
              <a:buSzPct val="169999"/>
              <a:buFont typeface="Arial"/>
              <a:buChar char="•"/>
            </a:pPr>
            <a:r>
              <a:rPr b="0" i="0" lang="en-US" sz="2142">
                <a:solidFill>
                  <a:schemeClr val="dk2"/>
                </a:solidFill>
                <a:latin typeface="Arial"/>
                <a:ea typeface="Arial"/>
                <a:cs typeface="Arial"/>
                <a:sym typeface="Arial"/>
              </a:rPr>
              <a:t>Store cryogenic vials and vacutainer tubes at -20°C or lower</a:t>
            </a:r>
            <a:endParaRPr sz="2542"/>
          </a:p>
          <a:p>
            <a:pPr indent="0" lvl="0" marL="114300" rtl="0" algn="l">
              <a:lnSpc>
                <a:spcPct val="115000"/>
              </a:lnSpc>
              <a:spcBef>
                <a:spcPts val="360"/>
              </a:spcBef>
              <a:spcAft>
                <a:spcPts val="0"/>
              </a:spcAft>
              <a:buSzPct val="98823"/>
              <a:buNone/>
            </a:pPr>
            <a:r>
              <a:t/>
            </a:r>
            <a:endParaRPr sz="2142">
              <a:solidFill>
                <a:schemeClr val="dk2"/>
              </a:solidFill>
              <a:latin typeface="Arial"/>
              <a:ea typeface="Arial"/>
              <a:cs typeface="Arial"/>
              <a:sym typeface="Arial"/>
            </a:endParaRPr>
          </a:p>
          <a:p>
            <a:pPr indent="0" lvl="0" marL="114300" rtl="0" algn="l">
              <a:lnSpc>
                <a:spcPct val="115000"/>
              </a:lnSpc>
              <a:spcBef>
                <a:spcPts val="360"/>
              </a:spcBef>
              <a:spcAft>
                <a:spcPts val="0"/>
              </a:spcAft>
              <a:buSzPct val="98823"/>
              <a:buNone/>
            </a:pPr>
            <a:r>
              <a:rPr b="0" i="0" lang="en-US" sz="2142">
                <a:solidFill>
                  <a:schemeClr val="dk2"/>
                </a:solidFill>
                <a:latin typeface="Arial"/>
                <a:ea typeface="Arial"/>
                <a:cs typeface="Arial"/>
                <a:sym typeface="Arial"/>
              </a:rPr>
              <a:t>This ancillary study will have its own funds, you do not need to budget or accrue any lab related fees prior to the ancillary being awarded. However, it would be best to plan to have blood draws ready to be added to your enrollment workflow.</a:t>
            </a:r>
            <a:endParaRPr sz="2542"/>
          </a:p>
          <a:p>
            <a:pPr indent="0" lvl="0" marL="114300" rtl="0" algn="l">
              <a:lnSpc>
                <a:spcPct val="115000"/>
              </a:lnSpc>
              <a:spcBef>
                <a:spcPts val="360"/>
              </a:spcBef>
              <a:spcAft>
                <a:spcPts val="0"/>
              </a:spcAft>
              <a:buSzPct val="105882"/>
              <a:buNone/>
            </a:pPr>
            <a:r>
              <a:t/>
            </a:r>
            <a:endParaRPr b="0" i="0" sz="2000">
              <a:solidFill>
                <a:schemeClr val="dk2"/>
              </a:solidFill>
              <a:latin typeface="Arial"/>
              <a:ea typeface="Arial"/>
              <a:cs typeface="Arial"/>
              <a:sym typeface="Arial"/>
            </a:endParaRPr>
          </a:p>
        </p:txBody>
      </p:sp>
      <p:pic>
        <p:nvPicPr>
          <p:cNvPr id="134" name="Google Shape;134;p17" title="kesett.png"/>
          <p:cNvPicPr preferRelativeResize="0"/>
          <p:nvPr/>
        </p:nvPicPr>
        <p:blipFill rotWithShape="1">
          <a:blip r:embed="rId3">
            <a:alphaModFix/>
          </a:blip>
          <a:srcRect b="0" l="0" r="0" t="0"/>
          <a:stretch/>
        </p:blipFill>
        <p:spPr>
          <a:xfrm>
            <a:off x="9513863" y="5649738"/>
            <a:ext cx="2047875" cy="7905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8"/>
          <p:cNvSpPr txBox="1"/>
          <p:nvPr>
            <p:ph type="title"/>
          </p:nvPr>
        </p:nvSpPr>
        <p:spPr>
          <a:xfrm>
            <a:off x="838200" y="176225"/>
            <a:ext cx="10515600" cy="13257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800"/>
              <a:buNone/>
            </a:pPr>
            <a:r>
              <a:rPr lang="en-US"/>
              <a:t>KESETT - </a:t>
            </a:r>
            <a:r>
              <a:rPr b="1" lang="en-US">
                <a:solidFill>
                  <a:schemeClr val="dk2"/>
                </a:solidFill>
              </a:rPr>
              <a:t>WebDCUv2</a:t>
            </a:r>
            <a:endParaRPr/>
          </a:p>
        </p:txBody>
      </p:sp>
      <p:pic>
        <p:nvPicPr>
          <p:cNvPr id="141" name="Google Shape;141;p18" title="kesett.png"/>
          <p:cNvPicPr preferRelativeResize="0"/>
          <p:nvPr/>
        </p:nvPicPr>
        <p:blipFill rotWithShape="1">
          <a:blip r:embed="rId3">
            <a:alphaModFix/>
          </a:blip>
          <a:srcRect b="0" l="0" r="0" t="0"/>
          <a:stretch/>
        </p:blipFill>
        <p:spPr>
          <a:xfrm>
            <a:off x="9966713" y="6067413"/>
            <a:ext cx="2047875" cy="790575"/>
          </a:xfrm>
          <a:prstGeom prst="rect">
            <a:avLst/>
          </a:prstGeom>
          <a:noFill/>
          <a:ln>
            <a:noFill/>
          </a:ln>
        </p:spPr>
      </p:pic>
      <p:sp>
        <p:nvSpPr>
          <p:cNvPr id="142" name="Google Shape;142;p18"/>
          <p:cNvSpPr txBox="1"/>
          <p:nvPr/>
        </p:nvSpPr>
        <p:spPr>
          <a:xfrm>
            <a:off x="548650" y="1471450"/>
            <a:ext cx="10775700" cy="4983600"/>
          </a:xfrm>
          <a:prstGeom prst="rect">
            <a:avLst/>
          </a:prstGeom>
          <a:noFill/>
          <a:ln>
            <a:noFill/>
          </a:ln>
        </p:spPr>
        <p:txBody>
          <a:bodyPr anchorCtr="0" anchor="t" bIns="91425" lIns="91425" spcFirstLastPara="1" rIns="91425" wrap="square" tIns="91425">
            <a:noAutofit/>
          </a:bodyPr>
          <a:lstStyle/>
          <a:p>
            <a:pPr indent="0" lvl="0" marL="457200" rtl="0" algn="l">
              <a:spcBef>
                <a:spcPts val="1000"/>
              </a:spcBef>
              <a:spcAft>
                <a:spcPts val="0"/>
              </a:spcAft>
              <a:buNone/>
            </a:pPr>
            <a:r>
              <a:rPr b="1" lang="en-US" sz="2000">
                <a:solidFill>
                  <a:schemeClr val="dk1"/>
                </a:solidFill>
              </a:rPr>
              <a:t>WebDCUv2</a:t>
            </a:r>
            <a:r>
              <a:rPr lang="en-US" sz="2000">
                <a:solidFill>
                  <a:schemeClr val="dk1"/>
                </a:solidFill>
              </a:rPr>
              <a:t> </a:t>
            </a:r>
            <a:endParaRPr sz="1600">
              <a:solidFill>
                <a:schemeClr val="dk1"/>
              </a:solidFill>
            </a:endParaRPr>
          </a:p>
          <a:p>
            <a:pPr indent="-330200" lvl="0" marL="914400" rtl="0" algn="l">
              <a:lnSpc>
                <a:spcPct val="115000"/>
              </a:lnSpc>
              <a:spcBef>
                <a:spcPts val="1000"/>
              </a:spcBef>
              <a:spcAft>
                <a:spcPts val="0"/>
              </a:spcAft>
              <a:buClr>
                <a:schemeClr val="dk1"/>
              </a:buClr>
              <a:buSzPts val="1600"/>
              <a:buChar char="●"/>
            </a:pPr>
            <a:r>
              <a:rPr lang="en-US" sz="1600">
                <a:solidFill>
                  <a:schemeClr val="dk1"/>
                </a:solidFill>
              </a:rPr>
              <a:t>KESETT is in WebDCUv2 which is a different site than current and previous SIREN trials</a:t>
            </a:r>
            <a:endParaRPr sz="1600">
              <a:solidFill>
                <a:schemeClr val="dk1"/>
              </a:solidFill>
            </a:endParaRPr>
          </a:p>
          <a:p>
            <a:pPr indent="-330200" lvl="0" marL="914400" rtl="0" algn="l">
              <a:lnSpc>
                <a:spcPct val="115000"/>
              </a:lnSpc>
              <a:spcBef>
                <a:spcPts val="0"/>
              </a:spcBef>
              <a:spcAft>
                <a:spcPts val="0"/>
              </a:spcAft>
              <a:buClr>
                <a:schemeClr val="dk1"/>
              </a:buClr>
              <a:buSzPts val="1600"/>
              <a:buChar char="●"/>
            </a:pPr>
            <a:r>
              <a:rPr lang="en-US" sz="1600">
                <a:solidFill>
                  <a:schemeClr val="dk1"/>
                </a:solidFill>
              </a:rPr>
              <a:t>Team members who will be completing the DOA or uploading regulatory documents should have access, for issues or requests for access please reach out to </a:t>
            </a:r>
            <a:r>
              <a:rPr b="1" lang="en-US" sz="1600">
                <a:solidFill>
                  <a:schemeClr val="dk1"/>
                </a:solidFill>
              </a:rPr>
              <a:t>Riley Luckmann &lt;</a:t>
            </a:r>
            <a:r>
              <a:rPr b="1" lang="en-US" sz="1600" u="sng">
                <a:solidFill>
                  <a:schemeClr val="hlink"/>
                </a:solidFill>
                <a:hlinkClick r:id="rId4"/>
              </a:rPr>
              <a:t>luckmann@musc.edu</a:t>
            </a:r>
            <a:r>
              <a:rPr b="1" lang="en-US" sz="1600">
                <a:solidFill>
                  <a:schemeClr val="dk1"/>
                </a:solidFill>
              </a:rPr>
              <a:t>&gt;</a:t>
            </a:r>
            <a:endParaRPr b="1" sz="1600">
              <a:solidFill>
                <a:schemeClr val="dk1"/>
              </a:solidFill>
            </a:endParaRPr>
          </a:p>
          <a:p>
            <a:pPr indent="-330200" lvl="0" marL="914400" rtl="0" algn="l">
              <a:lnSpc>
                <a:spcPct val="115000"/>
              </a:lnSpc>
              <a:spcBef>
                <a:spcPts val="0"/>
              </a:spcBef>
              <a:spcAft>
                <a:spcPts val="0"/>
              </a:spcAft>
              <a:buClr>
                <a:schemeClr val="dk1"/>
              </a:buClr>
              <a:buSzPts val="1600"/>
              <a:buChar char="●"/>
            </a:pPr>
            <a:r>
              <a:rPr lang="en-US" sz="1600">
                <a:solidFill>
                  <a:schemeClr val="dk1"/>
                </a:solidFill>
              </a:rPr>
              <a:t>Additional team members will be given access closer to release for enrollment</a:t>
            </a:r>
            <a:endParaRPr sz="1600">
              <a:solidFill>
                <a:schemeClr val="dk1"/>
              </a:solidFill>
            </a:endParaRPr>
          </a:p>
          <a:p>
            <a:pPr indent="-330200" lvl="0" marL="914400" rtl="0" algn="l">
              <a:lnSpc>
                <a:spcPct val="115000"/>
              </a:lnSpc>
              <a:spcBef>
                <a:spcPts val="0"/>
              </a:spcBef>
              <a:spcAft>
                <a:spcPts val="0"/>
              </a:spcAft>
              <a:buClr>
                <a:schemeClr val="dk1"/>
              </a:buClr>
              <a:buSzPts val="1600"/>
              <a:buChar char="●"/>
            </a:pPr>
            <a:r>
              <a:rPr lang="en-US" sz="1600">
                <a:solidFill>
                  <a:schemeClr val="dk1"/>
                </a:solidFill>
              </a:rPr>
              <a:t>Once your eDOA has been reviewed and approved your requested regulatory documents will populate.</a:t>
            </a:r>
            <a:endParaRPr sz="1600">
              <a:solidFill>
                <a:schemeClr val="dk1"/>
              </a:solidFill>
            </a:endParaRPr>
          </a:p>
          <a:p>
            <a:pPr indent="-330200" lvl="0" marL="914400" rtl="0" algn="l">
              <a:lnSpc>
                <a:spcPct val="115000"/>
              </a:lnSpc>
              <a:spcBef>
                <a:spcPts val="0"/>
              </a:spcBef>
              <a:spcAft>
                <a:spcPts val="0"/>
              </a:spcAft>
              <a:buClr>
                <a:schemeClr val="dk1"/>
              </a:buClr>
              <a:buSzPts val="1600"/>
              <a:buChar char="●"/>
            </a:pPr>
            <a:r>
              <a:rPr lang="en-US" sz="1600">
                <a:solidFill>
                  <a:schemeClr val="dk1"/>
                </a:solidFill>
              </a:rPr>
              <a:t>Site Addresses</a:t>
            </a:r>
            <a:endParaRPr sz="1600">
              <a:solidFill>
                <a:schemeClr val="dk1"/>
              </a:solidFill>
            </a:endParaRPr>
          </a:p>
          <a:p>
            <a:pPr indent="-330200" lvl="1" marL="1371600" rtl="0" algn="l">
              <a:lnSpc>
                <a:spcPct val="115000"/>
              </a:lnSpc>
              <a:spcBef>
                <a:spcPts val="0"/>
              </a:spcBef>
              <a:spcAft>
                <a:spcPts val="0"/>
              </a:spcAft>
              <a:buClr>
                <a:schemeClr val="dk1"/>
              </a:buClr>
              <a:buSzPts val="1600"/>
              <a:buChar char="○"/>
            </a:pPr>
            <a:r>
              <a:rPr lang="en-US" sz="1600">
                <a:solidFill>
                  <a:schemeClr val="dk1"/>
                </a:solidFill>
              </a:rPr>
              <a:t>Mailing address</a:t>
            </a:r>
            <a:endParaRPr sz="1600">
              <a:solidFill>
                <a:schemeClr val="dk1"/>
              </a:solidFill>
            </a:endParaRPr>
          </a:p>
          <a:p>
            <a:pPr indent="-330200" lvl="1" marL="1371600" rtl="0" algn="l">
              <a:lnSpc>
                <a:spcPct val="115000"/>
              </a:lnSpc>
              <a:spcBef>
                <a:spcPts val="0"/>
              </a:spcBef>
              <a:spcAft>
                <a:spcPts val="0"/>
              </a:spcAft>
              <a:buClr>
                <a:schemeClr val="dk1"/>
              </a:buClr>
              <a:buSzPts val="1600"/>
              <a:buChar char="○"/>
            </a:pPr>
            <a:r>
              <a:rPr lang="en-US" sz="1600">
                <a:solidFill>
                  <a:schemeClr val="dk1"/>
                </a:solidFill>
              </a:rPr>
              <a:t>Investigational product shipping address</a:t>
            </a:r>
            <a:endParaRPr sz="1600">
              <a:solidFill>
                <a:schemeClr val="dk1"/>
              </a:solidFill>
            </a:endParaRPr>
          </a:p>
          <a:p>
            <a:pPr indent="-330200" lvl="1" marL="1371600" rtl="0" algn="l">
              <a:lnSpc>
                <a:spcPct val="115000"/>
              </a:lnSpc>
              <a:spcBef>
                <a:spcPts val="0"/>
              </a:spcBef>
              <a:spcAft>
                <a:spcPts val="0"/>
              </a:spcAft>
              <a:buClr>
                <a:schemeClr val="dk1"/>
              </a:buClr>
              <a:buSzPts val="1600"/>
              <a:buChar char="○"/>
            </a:pPr>
            <a:r>
              <a:rPr lang="en-US" sz="1600">
                <a:solidFill>
                  <a:schemeClr val="dk1"/>
                </a:solidFill>
              </a:rPr>
              <a:t>EFIC material shipping address</a:t>
            </a:r>
            <a:endParaRPr sz="1600">
              <a:solidFill>
                <a:schemeClr val="dk1"/>
              </a:solidFill>
            </a:endParaRPr>
          </a:p>
          <a:p>
            <a:pPr indent="-330200" lvl="1" marL="1371600" rtl="0" algn="l">
              <a:lnSpc>
                <a:spcPct val="115000"/>
              </a:lnSpc>
              <a:spcBef>
                <a:spcPts val="0"/>
              </a:spcBef>
              <a:spcAft>
                <a:spcPts val="0"/>
              </a:spcAft>
              <a:buClr>
                <a:schemeClr val="dk1"/>
              </a:buClr>
              <a:buSzPts val="1600"/>
              <a:buChar char="○"/>
            </a:pPr>
            <a:r>
              <a:rPr lang="en-US" sz="1600">
                <a:solidFill>
                  <a:schemeClr val="dk1"/>
                </a:solidFill>
              </a:rPr>
              <a:t>Headband and device shipping address</a:t>
            </a:r>
            <a:endParaRPr sz="900">
              <a:solidFill>
                <a:schemeClr val="dk1"/>
              </a:solidFill>
            </a:endParaRPr>
          </a:p>
          <a:p>
            <a:pPr indent="-330200" lvl="0" marL="914400" rtl="0" algn="l">
              <a:lnSpc>
                <a:spcPct val="115000"/>
              </a:lnSpc>
              <a:spcBef>
                <a:spcPts val="0"/>
              </a:spcBef>
              <a:spcAft>
                <a:spcPts val="0"/>
              </a:spcAft>
              <a:buClr>
                <a:schemeClr val="dk1"/>
              </a:buClr>
              <a:buSzPts val="1600"/>
              <a:buChar char="●"/>
            </a:pPr>
            <a:r>
              <a:rPr lang="en-US" sz="1600">
                <a:solidFill>
                  <a:schemeClr val="dk1"/>
                </a:solidFill>
              </a:rPr>
              <a:t>The WebDCU User Resources - Located on the ‘Getting Started’ page of the KESETT website and in the workbench</a:t>
            </a:r>
            <a:endParaRPr sz="1600">
              <a:solidFill>
                <a:schemeClr val="dk1"/>
              </a:solidFill>
            </a:endParaRPr>
          </a:p>
          <a:p>
            <a:pPr indent="-330200" lvl="1" marL="1371600" rtl="0" algn="l">
              <a:lnSpc>
                <a:spcPct val="115000"/>
              </a:lnSpc>
              <a:spcBef>
                <a:spcPts val="0"/>
              </a:spcBef>
              <a:spcAft>
                <a:spcPts val="0"/>
              </a:spcAft>
              <a:buClr>
                <a:schemeClr val="dk1"/>
              </a:buClr>
              <a:buSzPts val="1600"/>
              <a:buChar char="○"/>
            </a:pPr>
            <a:r>
              <a:rPr lang="en-US" sz="1600" u="sng">
                <a:solidFill>
                  <a:schemeClr val="dk1"/>
                </a:solidFill>
              </a:rPr>
              <a:t>SIREN WebDCU V2.1 User Manual</a:t>
            </a:r>
            <a:r>
              <a:rPr lang="en-US" sz="1600">
                <a:solidFill>
                  <a:schemeClr val="dk1"/>
                </a:solidFill>
              </a:rPr>
              <a:t> contains guidance on setting up DOAs/uploading reg docs</a:t>
            </a:r>
            <a:endParaRPr sz="1600">
              <a:solidFill>
                <a:schemeClr val="dk1"/>
              </a:solidFill>
            </a:endParaRPr>
          </a:p>
          <a:p>
            <a:pPr indent="-330200" lvl="1" marL="1371600" rtl="0" algn="l">
              <a:lnSpc>
                <a:spcPct val="115000"/>
              </a:lnSpc>
              <a:spcBef>
                <a:spcPts val="0"/>
              </a:spcBef>
              <a:spcAft>
                <a:spcPts val="0"/>
              </a:spcAft>
              <a:buClr>
                <a:schemeClr val="dk1"/>
              </a:buClr>
              <a:buSzPts val="1600"/>
              <a:buChar char="○"/>
            </a:pPr>
            <a:r>
              <a:rPr lang="en-US" sz="1600" u="sng">
                <a:solidFill>
                  <a:schemeClr val="dk1"/>
                </a:solidFill>
              </a:rPr>
              <a:t>KESETT Regulatory Document Approval Parameters</a:t>
            </a:r>
            <a:r>
              <a:rPr lang="en-US" sz="1600">
                <a:solidFill>
                  <a:schemeClr val="dk1"/>
                </a:solidFill>
              </a:rPr>
              <a:t> document has specifics on eDOA completion and document uploads.</a:t>
            </a:r>
            <a:endParaRPr b="1" sz="2000">
              <a:solidFill>
                <a:schemeClr val="dk2"/>
              </a:solidFill>
            </a:endParaRPr>
          </a:p>
          <a:p>
            <a:pPr indent="0" lvl="0" marL="0" rtl="0" algn="l">
              <a:spcBef>
                <a:spcPts val="1000"/>
              </a:spcBef>
              <a:spcAft>
                <a:spcPts val="0"/>
              </a:spcAft>
              <a:buNone/>
            </a:pPr>
            <a:r>
              <a:t/>
            </a:r>
            <a:endParaRPr sz="1595">
              <a:solidFill>
                <a:schemeClr val="dk2"/>
              </a:solidFill>
            </a:endParaRPr>
          </a:p>
          <a:p>
            <a:pPr indent="0" lvl="0" marL="914400" rtl="0" algn="l">
              <a:spcBef>
                <a:spcPts val="1000"/>
              </a:spcBef>
              <a:spcAft>
                <a:spcPts val="0"/>
              </a:spcAft>
              <a:buNone/>
            </a:pPr>
            <a:r>
              <a:t/>
            </a:r>
            <a:endParaRPr sz="3695">
              <a:solidFill>
                <a:schemeClr val="dk2"/>
              </a:solidFill>
            </a:endParaRPr>
          </a:p>
          <a:p>
            <a:pPr indent="0" lvl="0" marL="0" rtl="0" algn="l">
              <a:spcBef>
                <a:spcPts val="0"/>
              </a:spcBef>
              <a:spcAft>
                <a:spcPts val="0"/>
              </a:spcAft>
              <a:buNone/>
            </a:pPr>
            <a:r>
              <a:t/>
            </a:r>
            <a:endParaRPr sz="2400">
              <a:solidFill>
                <a:schemeClr val="dk2"/>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