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9" r:id="rId1"/>
  </p:sldMasterIdLst>
  <p:notesMasterIdLst>
    <p:notesMasterId r:id="rId14"/>
  </p:notes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Lst>
  <p:sldSz cx="12192000" cy="6858000"/>
  <p:notesSz cx="6858000" cy="9144000"/>
  <p:embeddedFontLst>
    <p:embeddedFont>
      <p:font typeface="Poppins SemiBold" panose="020B0502040204020203" pitchFamily="2" charset="0"/>
      <p:regular r:id="rId15"/>
      <p:bold r:id="rId16"/>
      <p:italic r:id="rId17"/>
      <p:boldItalic r:id="rId18"/>
    </p:embeddedFont>
    <p:embeddedFont>
      <p:font typeface="Urbanist" panose="020B0604020202020204" charset="0"/>
      <p:regular r:id="rId19"/>
      <p:bold r:id="rId20"/>
      <p:italic r:id="rId21"/>
      <p:boldItalic r:id="rId22"/>
    </p:embeddedFont>
    <p:embeddedFont>
      <p:font typeface="Urbanist Medium" panose="020B060402020202020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yton Klin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37DBC6C-B68D-452D-AB19-91884702E3F4}">
  <a:tblStyle styleId="{637DBC6C-B68D-452D-AB19-91884702E3F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87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5.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555ce97237_15_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3" name="Google Shape;143;g3555ce97237_15_3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C3PO</a:t>
            </a:r>
            <a:endParaRPr/>
          </a:p>
          <a:p>
            <a:pPr marL="0" lvl="0" indent="0" algn="l" rtl="0">
              <a:lnSpc>
                <a:spcPct val="100000"/>
              </a:lnSpc>
              <a:spcBef>
                <a:spcPts val="0"/>
              </a:spcBef>
              <a:spcAft>
                <a:spcPts val="0"/>
              </a:spcAft>
              <a:buSzPts val="1400"/>
              <a:buNone/>
            </a:pPr>
            <a:r>
              <a:rPr lang="en-US"/>
              <a:t>Clif confirmed there is still some serum samples available.  </a:t>
            </a:r>
            <a:endParaRPr/>
          </a:p>
          <a:p>
            <a:pPr marL="0" lvl="0" indent="0" algn="l" rtl="0">
              <a:lnSpc>
                <a:spcPct val="100000"/>
              </a:lnSpc>
              <a:spcBef>
                <a:spcPts val="0"/>
              </a:spcBef>
              <a:spcAft>
                <a:spcPts val="0"/>
              </a:spcAft>
              <a:buSzPts val="1400"/>
              <a:buNone/>
            </a:pPr>
            <a:r>
              <a:rPr lang="en-US"/>
              <a:t>We are trying to get an inventory of microliters available by subject and for how many subjects.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Reach out to Cliff Calliway or Fred Korely if you are interested.  </a:t>
            </a:r>
            <a:endParaRPr/>
          </a:p>
          <a:p>
            <a:pPr marL="0" lvl="0" indent="0" algn="l" rtl="0">
              <a:lnSpc>
                <a:spcPct val="100000"/>
              </a:lnSpc>
              <a:spcBef>
                <a:spcPts val="0"/>
              </a:spcBef>
              <a:spcAft>
                <a:spcPts val="0"/>
              </a:spcAft>
              <a:buSzPts val="1400"/>
              <a:buNone/>
            </a:pPr>
            <a:r>
              <a:rPr lang="en-US"/>
              <a:t>There is not currently any funding available for assays.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144" name="Google Shape;144;g3555ce97237_15_3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55ce97237_15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g3555ce97237_15_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3" name="Google Shape;243;g3555ce97237_15_54: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3555ce97237_15_7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0" name="Google Shape;250;g3555ce97237_15_7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1" name="Google Shape;251;g3555ce97237_15_72: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3555ce97237_15_7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7" name="Google Shape;257;g3555ce97237_15_7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8" name="Google Shape;258;g3555ce97237_15_7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5e156762f0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g35e156762f0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35e156762f0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35e156762f0_0_5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g35e156762f0_0_5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73052f1ddd_3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73052f1ddd_3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g373052f1ddd_3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3555ce97237_15_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g3555ce97237_15_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75b143ac4a_1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375b143ac4a_1_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3555ce97237_15_6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1" name="Google Shape;221;g3555ce97237_15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3555ce97237_15_6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7" name="Google Shape;227;g3555ce97237_15_6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3555ce97237_15_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4" name="Google Shape;234;g3555ce97237_15_4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5" name="Google Shape;235;g3555ce97237_15_4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66" name="Google Shape;66;p1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69" name="Google Shape;69;p16"/>
          <p:cNvSpPr txBox="1">
            <a:spLocks noGrp="1"/>
          </p:cNvSpPr>
          <p:nvPr>
            <p:ph type="body" idx="1"/>
          </p:nvPr>
        </p:nvSpPr>
        <p:spPr>
          <a:xfrm>
            <a:off x="609600" y="1600201"/>
            <a:ext cx="10972800" cy="4526100"/>
          </a:xfrm>
          <a:prstGeom prst="rect">
            <a:avLst/>
          </a:prstGeom>
          <a:noFill/>
          <a:ln>
            <a:noFill/>
          </a:ln>
        </p:spPr>
        <p:txBody>
          <a:bodyPr spcFirstLastPara="1" wrap="square" lIns="91425" tIns="45700" rIns="91425" bIns="45700" anchor="t" anchorCtr="0">
            <a:normAutofit/>
          </a:bodyPr>
          <a:lstStyle>
            <a:lvl1pPr marL="457200" lvl="0" indent="-342900" algn="l">
              <a:lnSpc>
                <a:spcPct val="115000"/>
              </a:lnSpc>
              <a:spcBef>
                <a:spcPts val="360"/>
              </a:spcBef>
              <a:spcAft>
                <a:spcPts val="0"/>
              </a:spcAft>
              <a:buClr>
                <a:schemeClr val="dk1"/>
              </a:buClr>
              <a:buSzPts val="1800"/>
              <a:buChar char="●"/>
              <a:defRPr/>
            </a:lvl1pPr>
            <a:lvl2pPr marL="914400" lvl="1" indent="-342900" algn="l">
              <a:lnSpc>
                <a:spcPct val="115000"/>
              </a:lnSpc>
              <a:spcBef>
                <a:spcPts val="1600"/>
              </a:spcBef>
              <a:spcAft>
                <a:spcPts val="0"/>
              </a:spcAft>
              <a:buClr>
                <a:schemeClr val="dk1"/>
              </a:buClr>
              <a:buSzPts val="1800"/>
              <a:buChar char="○"/>
              <a:defRPr/>
            </a:lvl2pPr>
            <a:lvl3pPr marL="1371600" lvl="2" indent="-342900" algn="l">
              <a:lnSpc>
                <a:spcPct val="115000"/>
              </a:lnSpc>
              <a:spcBef>
                <a:spcPts val="1600"/>
              </a:spcBef>
              <a:spcAft>
                <a:spcPts val="0"/>
              </a:spcAft>
              <a:buClr>
                <a:schemeClr val="dk1"/>
              </a:buClr>
              <a:buSzPts val="1800"/>
              <a:buChar char="■"/>
              <a:defRPr/>
            </a:lvl3pPr>
            <a:lvl4pPr marL="1828800" lvl="3" indent="-342900" algn="l">
              <a:lnSpc>
                <a:spcPct val="115000"/>
              </a:lnSpc>
              <a:spcBef>
                <a:spcPts val="1600"/>
              </a:spcBef>
              <a:spcAft>
                <a:spcPts val="0"/>
              </a:spcAft>
              <a:buClr>
                <a:schemeClr val="dk1"/>
              </a:buClr>
              <a:buSzPts val="1800"/>
              <a:buChar char="●"/>
              <a:defRPr/>
            </a:lvl4pPr>
            <a:lvl5pPr marL="2286000" lvl="4" indent="-342900" algn="l">
              <a:lnSpc>
                <a:spcPct val="115000"/>
              </a:lnSpc>
              <a:spcBef>
                <a:spcPts val="1600"/>
              </a:spcBef>
              <a:spcAft>
                <a:spcPts val="0"/>
              </a:spcAft>
              <a:buClr>
                <a:schemeClr val="dk1"/>
              </a:buClr>
              <a:buSzPts val="1800"/>
              <a:buChar char="○"/>
              <a:defRPr/>
            </a:lvl5pPr>
            <a:lvl6pPr marL="2743200" lvl="5" indent="-342900" algn="l">
              <a:lnSpc>
                <a:spcPct val="115000"/>
              </a:lnSpc>
              <a:spcBef>
                <a:spcPts val="1600"/>
              </a:spcBef>
              <a:spcAft>
                <a:spcPts val="0"/>
              </a:spcAft>
              <a:buClr>
                <a:schemeClr val="dk1"/>
              </a:buClr>
              <a:buSzPts val="1800"/>
              <a:buChar char="■"/>
              <a:defRPr/>
            </a:lvl6pPr>
            <a:lvl7pPr marL="3200400" lvl="6" indent="-342900" algn="l">
              <a:lnSpc>
                <a:spcPct val="115000"/>
              </a:lnSpc>
              <a:spcBef>
                <a:spcPts val="1600"/>
              </a:spcBef>
              <a:spcAft>
                <a:spcPts val="0"/>
              </a:spcAft>
              <a:buClr>
                <a:schemeClr val="dk1"/>
              </a:buClr>
              <a:buSzPts val="1800"/>
              <a:buChar char="●"/>
              <a:defRPr/>
            </a:lvl7pPr>
            <a:lvl8pPr marL="3657600" lvl="7" indent="-342900" algn="l">
              <a:lnSpc>
                <a:spcPct val="115000"/>
              </a:lnSpc>
              <a:spcBef>
                <a:spcPts val="1600"/>
              </a:spcBef>
              <a:spcAft>
                <a:spcPts val="0"/>
              </a:spcAft>
              <a:buClr>
                <a:schemeClr val="dk1"/>
              </a:buClr>
              <a:buSzPts val="1800"/>
              <a:buChar char="○"/>
              <a:defRPr/>
            </a:lvl8pPr>
            <a:lvl9pPr marL="4114800" lvl="8" indent="-342900" algn="l">
              <a:lnSpc>
                <a:spcPct val="115000"/>
              </a:lnSpc>
              <a:spcBef>
                <a:spcPts val="1600"/>
              </a:spcBef>
              <a:spcAft>
                <a:spcPts val="1600"/>
              </a:spcAft>
              <a:buClr>
                <a:schemeClr val="dk1"/>
              </a:buClr>
              <a:buSzPts val="1800"/>
              <a:buChar char="■"/>
              <a:defRPr/>
            </a:lvl9pPr>
          </a:lstStyle>
          <a:p>
            <a:endParaRPr/>
          </a:p>
        </p:txBody>
      </p:sp>
      <p:sp>
        <p:nvSpPr>
          <p:cNvPr id="70" name="Google Shape;70;p16"/>
          <p:cNvSpPr txBox="1">
            <a:spLocks noGrp="1"/>
          </p:cNvSpPr>
          <p:nvPr>
            <p:ph type="dt" idx="10"/>
          </p:nvPr>
        </p:nvSpPr>
        <p:spPr>
          <a:xfrm>
            <a:off x="609600" y="6356351"/>
            <a:ext cx="28449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6"/>
          <p:cNvSpPr txBox="1">
            <a:spLocks noGrp="1"/>
          </p:cNvSpPr>
          <p:nvPr>
            <p:ph type="ftr" idx="11"/>
          </p:nvPr>
        </p:nvSpPr>
        <p:spPr>
          <a:xfrm>
            <a:off x="4165600" y="6356351"/>
            <a:ext cx="38607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72" name="Google Shape;72;p16"/>
          <p:cNvSpPr txBox="1">
            <a:spLocks noGrp="1"/>
          </p:cNvSpPr>
          <p:nvPr>
            <p:ph type="sldNum" idx="12"/>
          </p:nvPr>
        </p:nvSpPr>
        <p:spPr>
          <a:xfrm>
            <a:off x="8737600" y="6356351"/>
            <a:ext cx="28449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7"/>
          <p:cNvSpPr txBox="1">
            <a:spLocks noGrp="1"/>
          </p:cNvSpPr>
          <p:nvPr>
            <p:ph type="title"/>
          </p:nvPr>
        </p:nvSpPr>
        <p:spPr>
          <a:xfrm>
            <a:off x="415600" y="740800"/>
            <a:ext cx="3744000" cy="1007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75" name="Google Shape;75;p17"/>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76" name="Google Shape;76;p1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18"/>
          <p:cNvSpPr txBox="1">
            <a:spLocks noGrp="1"/>
          </p:cNvSpPr>
          <p:nvPr>
            <p:ph type="title"/>
          </p:nvPr>
        </p:nvSpPr>
        <p:spPr>
          <a:xfrm>
            <a:off x="653667" y="600200"/>
            <a:ext cx="84903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79" name="Google Shape;79;p1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1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19"/>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83" name="Google Shape;83;p19"/>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84" name="Google Shape;84;p19"/>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85" name="Google Shape;85;p1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0"/>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2400"/>
              <a:buNone/>
              <a:defRPr/>
            </a:lvl1pPr>
          </a:lstStyle>
          <a:p>
            <a:endParaRPr/>
          </a:p>
        </p:txBody>
      </p:sp>
      <p:sp>
        <p:nvSpPr>
          <p:cNvPr id="88" name="Google Shape;88;p2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1"/>
          <p:cNvSpPr txBox="1">
            <a:spLocks noGrp="1"/>
          </p:cNvSpPr>
          <p:nvPr>
            <p:ph type="title" hasCustomPrompt="1"/>
          </p:nvPr>
        </p:nvSpPr>
        <p:spPr>
          <a:xfrm>
            <a:off x="415600" y="1474833"/>
            <a:ext cx="113607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91" name="Google Shape;91;p21"/>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92" name="Google Shape;92;p2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mall title only">
  <p:cSld name="TITLE_1_1_4_2">
    <p:spTree>
      <p:nvGrpSpPr>
        <p:cNvPr id="1" name="Shape 93"/>
        <p:cNvGrpSpPr/>
        <p:nvPr/>
      </p:nvGrpSpPr>
      <p:grpSpPr>
        <a:xfrm>
          <a:off x="0" y="0"/>
          <a:ext cx="0" cy="0"/>
          <a:chOff x="0" y="0"/>
          <a:chExt cx="0" cy="0"/>
        </a:xfrm>
      </p:grpSpPr>
      <p:sp>
        <p:nvSpPr>
          <p:cNvPr id="94" name="Google Shape;94;p22"/>
          <p:cNvSpPr txBox="1">
            <a:spLocks noGrp="1"/>
          </p:cNvSpPr>
          <p:nvPr>
            <p:ph type="title"/>
          </p:nvPr>
        </p:nvSpPr>
        <p:spPr>
          <a:xfrm>
            <a:off x="377967" y="400017"/>
            <a:ext cx="5843100" cy="578400"/>
          </a:xfrm>
          <a:prstGeom prst="rect">
            <a:avLst/>
          </a:prstGeom>
        </p:spPr>
        <p:txBody>
          <a:bodyPr spcFirstLastPara="1" wrap="square" lIns="121900" tIns="121900" rIns="121900" bIns="121900" anchor="b" anchorCtr="0">
            <a:normAutofit/>
          </a:bodyPr>
          <a:lstStyle>
            <a:lvl1pPr lvl="0">
              <a:lnSpc>
                <a:spcPct val="90000"/>
              </a:lnSpc>
              <a:spcBef>
                <a:spcPts val="0"/>
              </a:spcBef>
              <a:spcAft>
                <a:spcPts val="0"/>
              </a:spcAft>
              <a:buClr>
                <a:schemeClr val="lt1"/>
              </a:buClr>
              <a:buSzPts val="1900"/>
              <a:buNone/>
              <a:defRPr sz="1900"/>
            </a:lvl1pPr>
            <a:lvl2pPr lvl="1">
              <a:spcBef>
                <a:spcPts val="0"/>
              </a:spcBef>
              <a:spcAft>
                <a:spcPts val="0"/>
              </a:spcAft>
              <a:buSzPts val="1900"/>
              <a:buNone/>
              <a:defRPr sz="1900"/>
            </a:lvl2pPr>
            <a:lvl3pPr lvl="2">
              <a:spcBef>
                <a:spcPts val="0"/>
              </a:spcBef>
              <a:spcAft>
                <a:spcPts val="0"/>
              </a:spcAft>
              <a:buSzPts val="1900"/>
              <a:buNone/>
              <a:defRPr sz="1900"/>
            </a:lvl3pPr>
            <a:lvl4pPr lvl="3">
              <a:spcBef>
                <a:spcPts val="0"/>
              </a:spcBef>
              <a:spcAft>
                <a:spcPts val="0"/>
              </a:spcAft>
              <a:buSzPts val="1900"/>
              <a:buNone/>
              <a:defRPr sz="1900"/>
            </a:lvl4pPr>
            <a:lvl5pPr lvl="4">
              <a:spcBef>
                <a:spcPts val="0"/>
              </a:spcBef>
              <a:spcAft>
                <a:spcPts val="0"/>
              </a:spcAft>
              <a:buSzPts val="1900"/>
              <a:buNone/>
              <a:defRPr sz="1900"/>
            </a:lvl5pPr>
            <a:lvl6pPr lvl="5">
              <a:spcBef>
                <a:spcPts val="0"/>
              </a:spcBef>
              <a:spcAft>
                <a:spcPts val="0"/>
              </a:spcAft>
              <a:buSzPts val="1900"/>
              <a:buNone/>
              <a:defRPr sz="1900"/>
            </a:lvl6pPr>
            <a:lvl7pPr lvl="6">
              <a:spcBef>
                <a:spcPts val="0"/>
              </a:spcBef>
              <a:spcAft>
                <a:spcPts val="0"/>
              </a:spcAft>
              <a:buSzPts val="1900"/>
              <a:buNone/>
              <a:defRPr sz="1900"/>
            </a:lvl7pPr>
            <a:lvl8pPr lvl="7">
              <a:spcBef>
                <a:spcPts val="0"/>
              </a:spcBef>
              <a:spcAft>
                <a:spcPts val="0"/>
              </a:spcAft>
              <a:buSzPts val="1900"/>
              <a:buNone/>
              <a:defRPr sz="1900"/>
            </a:lvl8pPr>
            <a:lvl9pPr lvl="8">
              <a:spcBef>
                <a:spcPts val="0"/>
              </a:spcBef>
              <a:spcAft>
                <a:spcPts val="0"/>
              </a:spcAft>
              <a:buSzPts val="1900"/>
              <a:buNone/>
              <a:defRPr sz="1900"/>
            </a:lvl9pPr>
          </a:lstStyle>
          <a:p>
            <a:endParaRPr/>
          </a:p>
        </p:txBody>
      </p:sp>
      <p:sp>
        <p:nvSpPr>
          <p:cNvPr id="95" name="Google Shape;95;p22"/>
          <p:cNvSpPr txBox="1">
            <a:spLocks noGrp="1"/>
          </p:cNvSpPr>
          <p:nvPr>
            <p:ph type="subTitle" idx="1"/>
          </p:nvPr>
        </p:nvSpPr>
        <p:spPr>
          <a:xfrm>
            <a:off x="386533" y="216400"/>
            <a:ext cx="2819700" cy="291300"/>
          </a:xfrm>
          <a:prstGeom prst="rect">
            <a:avLst/>
          </a:prstGeom>
        </p:spPr>
        <p:txBody>
          <a:bodyPr spcFirstLastPara="1" wrap="square" lIns="0" tIns="0" rIns="0" bIns="0" anchor="t" anchorCtr="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a:endParaRPr/>
          </a:p>
        </p:txBody>
      </p:sp>
      <p:sp>
        <p:nvSpPr>
          <p:cNvPr id="96" name="Google Shape;96;p22"/>
          <p:cNvSpPr txBox="1">
            <a:spLocks noGrp="1"/>
          </p:cNvSpPr>
          <p:nvPr>
            <p:ph type="subTitle" idx="2"/>
          </p:nvPr>
        </p:nvSpPr>
        <p:spPr>
          <a:xfrm>
            <a:off x="5631200" y="216400"/>
            <a:ext cx="2366700" cy="291300"/>
          </a:xfrm>
          <a:prstGeom prst="rect">
            <a:avLst/>
          </a:prstGeom>
        </p:spPr>
        <p:txBody>
          <a:bodyPr spcFirstLastPara="1" wrap="square" lIns="0" tIns="0" rIns="0" bIns="0" anchor="t" anchorCtr="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a:endParaRPr/>
          </a:p>
        </p:txBody>
      </p:sp>
      <p:sp>
        <p:nvSpPr>
          <p:cNvPr id="97" name="Google Shape;97;p22"/>
          <p:cNvSpPr txBox="1">
            <a:spLocks noGrp="1"/>
          </p:cNvSpPr>
          <p:nvPr>
            <p:ph type="subTitle" idx="3"/>
          </p:nvPr>
        </p:nvSpPr>
        <p:spPr>
          <a:xfrm>
            <a:off x="8762233" y="216400"/>
            <a:ext cx="3043200" cy="291300"/>
          </a:xfrm>
          <a:prstGeom prst="rect">
            <a:avLst/>
          </a:prstGeom>
        </p:spPr>
        <p:txBody>
          <a:bodyPr spcFirstLastPara="1" wrap="square" lIns="0" tIns="0" rIns="0" bIns="0" anchor="t" anchorCtr="0">
            <a:normAutofit/>
          </a:bodyPr>
          <a:lstStyle>
            <a:lvl1pPr lvl="0" algn="r">
              <a:spcBef>
                <a:spcPts val="0"/>
              </a:spcBef>
              <a:spcAft>
                <a:spcPts val="0"/>
              </a:spcAft>
              <a:buSzPts val="1100"/>
              <a:buNone/>
              <a:defRPr sz="1100"/>
            </a:lvl1pPr>
            <a:lvl2pPr lvl="1" algn="r">
              <a:spcBef>
                <a:spcPts val="0"/>
              </a:spcBef>
              <a:spcAft>
                <a:spcPts val="0"/>
              </a:spcAft>
              <a:buSzPts val="1900"/>
              <a:buNone/>
              <a:defRPr/>
            </a:lvl2pPr>
            <a:lvl3pPr lvl="2" algn="r">
              <a:spcBef>
                <a:spcPts val="0"/>
              </a:spcBef>
              <a:spcAft>
                <a:spcPts val="0"/>
              </a:spcAft>
              <a:buSzPts val="1900"/>
              <a:buNone/>
              <a:defRPr/>
            </a:lvl3pPr>
            <a:lvl4pPr lvl="3" algn="r">
              <a:spcBef>
                <a:spcPts val="0"/>
              </a:spcBef>
              <a:spcAft>
                <a:spcPts val="0"/>
              </a:spcAft>
              <a:buSzPts val="1900"/>
              <a:buNone/>
              <a:defRPr/>
            </a:lvl4pPr>
            <a:lvl5pPr lvl="4" algn="r">
              <a:spcBef>
                <a:spcPts val="0"/>
              </a:spcBef>
              <a:spcAft>
                <a:spcPts val="0"/>
              </a:spcAft>
              <a:buSzPts val="1900"/>
              <a:buNone/>
              <a:defRPr/>
            </a:lvl5pPr>
            <a:lvl6pPr lvl="5" algn="r">
              <a:spcBef>
                <a:spcPts val="0"/>
              </a:spcBef>
              <a:spcAft>
                <a:spcPts val="0"/>
              </a:spcAft>
              <a:buSzPts val="1900"/>
              <a:buNone/>
              <a:defRPr/>
            </a:lvl6pPr>
            <a:lvl7pPr lvl="6" algn="r">
              <a:spcBef>
                <a:spcPts val="0"/>
              </a:spcBef>
              <a:spcAft>
                <a:spcPts val="0"/>
              </a:spcAft>
              <a:buSzPts val="1900"/>
              <a:buNone/>
              <a:defRPr/>
            </a:lvl7pPr>
            <a:lvl8pPr lvl="7" algn="r">
              <a:spcBef>
                <a:spcPts val="0"/>
              </a:spcBef>
              <a:spcAft>
                <a:spcPts val="0"/>
              </a:spcAft>
              <a:buSzPts val="1900"/>
              <a:buNone/>
              <a:defRPr/>
            </a:lvl8pPr>
            <a:lvl9pPr lvl="8" algn="r">
              <a:spcBef>
                <a:spcPts val="0"/>
              </a:spcBef>
              <a:spcAft>
                <a:spcPts val="0"/>
              </a:spcAft>
              <a:buSzPts val="1900"/>
              <a:buNone/>
              <a:defRPr/>
            </a:lvl9pPr>
          </a:lstStyle>
          <a:p>
            <a:endParaRPr/>
          </a:p>
        </p:txBody>
      </p:sp>
      <p:sp>
        <p:nvSpPr>
          <p:cNvPr id="98" name="Google Shape;98;p22"/>
          <p:cNvSpPr txBox="1"/>
          <p:nvPr/>
        </p:nvSpPr>
        <p:spPr>
          <a:xfrm>
            <a:off x="8960400" y="6244835"/>
            <a:ext cx="2926800" cy="384900"/>
          </a:xfrm>
          <a:prstGeom prst="rect">
            <a:avLst/>
          </a:prstGeom>
          <a:noFill/>
          <a:ln>
            <a:noFill/>
          </a:ln>
        </p:spPr>
        <p:txBody>
          <a:bodyPr spcFirstLastPara="1" wrap="square" lIns="121900" tIns="121900" rIns="121900" bIns="121900" anchor="t" anchorCtr="0">
            <a:spAutoFit/>
          </a:bodyPr>
          <a:lstStyle/>
          <a:p>
            <a:pPr marL="0" lvl="0" indent="0" algn="r" rtl="0">
              <a:spcBef>
                <a:spcPts val="0"/>
              </a:spcBef>
              <a:spcAft>
                <a:spcPts val="0"/>
              </a:spcAft>
              <a:buNone/>
            </a:pPr>
            <a:fld id="{00000000-1234-1234-1234-123412341234}" type="slidenum">
              <a:rPr lang="en-US" sz="900">
                <a:solidFill>
                  <a:schemeClr val="lt1"/>
                </a:solidFill>
                <a:latin typeface="Urbanist Medium"/>
                <a:ea typeface="Urbanist Medium"/>
                <a:cs typeface="Urbanist Medium"/>
                <a:sym typeface="Urbanist Medium"/>
              </a:rPr>
              <a:t>‹#›</a:t>
            </a:fld>
            <a:endParaRPr sz="900">
              <a:solidFill>
                <a:schemeClr val="lt1"/>
              </a:solidFill>
              <a:latin typeface="Urbanist Medium"/>
              <a:ea typeface="Urbanist Medium"/>
              <a:cs typeface="Urbanist Medium"/>
              <a:sym typeface="Urbanist Medium"/>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a:p>
        </p:txBody>
      </p:sp>
      <p:sp>
        <p:nvSpPr>
          <p:cNvPr id="62" name="Google Shape;62;p14"/>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63" name="Google Shape;63;p1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iren.network/Clinical-trials/kesett"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mailto:kesett-contract@umich.edu" TargetMode="External"/><Relationship Id="rId4" Type="http://schemas.openxmlformats.org/officeDocument/2006/relationships/hyperlink" Target="mailto:kesett-contact@umich.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iren.network/trial/keset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kesett.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pic>
        <p:nvPicPr>
          <p:cNvPr id="146" name="Google Shape;146;p29"/>
          <p:cNvPicPr preferRelativeResize="0"/>
          <p:nvPr/>
        </p:nvPicPr>
        <p:blipFill rotWithShape="1">
          <a:blip r:embed="rId3">
            <a:alphaModFix/>
          </a:blip>
          <a:srcRect/>
          <a:stretch/>
        </p:blipFill>
        <p:spPr>
          <a:xfrm>
            <a:off x="1258093" y="622575"/>
            <a:ext cx="2146749" cy="1154357"/>
          </a:xfrm>
          <a:prstGeom prst="rect">
            <a:avLst/>
          </a:prstGeom>
          <a:noFill/>
          <a:ln>
            <a:noFill/>
          </a:ln>
        </p:spPr>
      </p:pic>
      <p:pic>
        <p:nvPicPr>
          <p:cNvPr id="147" name="Google Shape;147;p29"/>
          <p:cNvPicPr preferRelativeResize="0"/>
          <p:nvPr/>
        </p:nvPicPr>
        <p:blipFill rotWithShape="1">
          <a:blip r:embed="rId4">
            <a:alphaModFix/>
          </a:blip>
          <a:srcRect/>
          <a:stretch/>
        </p:blipFill>
        <p:spPr>
          <a:xfrm>
            <a:off x="8967050" y="304250"/>
            <a:ext cx="1472675" cy="1472675"/>
          </a:xfrm>
          <a:prstGeom prst="rect">
            <a:avLst/>
          </a:prstGeom>
          <a:noFill/>
          <a:ln>
            <a:noFill/>
          </a:ln>
        </p:spPr>
      </p:pic>
      <p:pic>
        <p:nvPicPr>
          <p:cNvPr id="148" name="Google Shape;148;p29" title="kesett-logo-with-eeg-3.png"/>
          <p:cNvPicPr preferRelativeResize="0"/>
          <p:nvPr/>
        </p:nvPicPr>
        <p:blipFill>
          <a:blip r:embed="rId5">
            <a:alphaModFix/>
          </a:blip>
          <a:stretch>
            <a:fillRect/>
          </a:stretch>
        </p:blipFill>
        <p:spPr>
          <a:xfrm>
            <a:off x="3660146" y="2120500"/>
            <a:ext cx="4871701" cy="23245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8"/>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a:t>
            </a:r>
            <a:endParaRPr/>
          </a:p>
        </p:txBody>
      </p:sp>
      <p:sp>
        <p:nvSpPr>
          <p:cNvPr id="246" name="Google Shape;246;p38"/>
          <p:cNvSpPr txBox="1">
            <a:spLocks noGrp="1"/>
          </p:cNvSpPr>
          <p:nvPr>
            <p:ph type="body" idx="1"/>
          </p:nvPr>
        </p:nvSpPr>
        <p:spPr>
          <a:xfrm>
            <a:off x="609600" y="1417638"/>
            <a:ext cx="10972800" cy="4526100"/>
          </a:xfrm>
          <a:prstGeom prst="rect">
            <a:avLst/>
          </a:prstGeom>
          <a:noFill/>
          <a:ln>
            <a:noFill/>
          </a:ln>
        </p:spPr>
        <p:txBody>
          <a:bodyPr spcFirstLastPara="1" wrap="square" lIns="91425" tIns="45700" rIns="91425" bIns="45700" anchor="t" anchorCtr="0">
            <a:normAutofit/>
          </a:bodyPr>
          <a:lstStyle/>
          <a:p>
            <a:pPr marL="457200" lvl="0" indent="0" algn="l" rtl="0">
              <a:lnSpc>
                <a:spcPct val="115000"/>
              </a:lnSpc>
              <a:spcBef>
                <a:spcPts val="0"/>
              </a:spcBef>
              <a:spcAft>
                <a:spcPts val="0"/>
              </a:spcAft>
              <a:buNone/>
            </a:pPr>
            <a:r>
              <a:rPr lang="en-US">
                <a:solidFill>
                  <a:schemeClr val="dk1"/>
                </a:solidFill>
              </a:rPr>
              <a:t>WebDCU Forms Needed</a:t>
            </a:r>
            <a:endParaRPr>
              <a:solidFill>
                <a:schemeClr val="dk1"/>
              </a:solidFill>
            </a:endParaRPr>
          </a:p>
          <a:p>
            <a:pPr marL="457200" lvl="0" indent="-330200" algn="l" rtl="0">
              <a:spcBef>
                <a:spcPts val="1000"/>
              </a:spcBef>
              <a:spcAft>
                <a:spcPts val="0"/>
              </a:spcAft>
              <a:buSzPts val="1600"/>
              <a:buChar char="●"/>
            </a:pPr>
            <a:r>
              <a:rPr lang="en-US" sz="1600">
                <a:solidFill>
                  <a:schemeClr val="dk1"/>
                </a:solidFill>
              </a:rPr>
              <a:t>eDOA - As soon as possible</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Please follow the guidance for required responsibilities listed in the regulatory parameters doc</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Please include your Hub PI and Hub project manager on your eDOA, there are specific roles for them. If you are not sure who this is please email me</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Provide a single PSC</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Headband tracking should be limited to 1-2 team members</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Responsibilities of Drug tracking and maintenance ‘Responsibility-I’ are reserved for the pharmacy roles. </a:t>
            </a:r>
            <a:endParaRPr sz="1600">
              <a:solidFill>
                <a:schemeClr val="dk1"/>
              </a:solidFill>
            </a:endParaRPr>
          </a:p>
          <a:p>
            <a:pPr marL="457200" lvl="0" indent="-330200" algn="l" rtl="0">
              <a:spcBef>
                <a:spcPts val="0"/>
              </a:spcBef>
              <a:spcAft>
                <a:spcPts val="0"/>
              </a:spcAft>
              <a:buSzPts val="1600"/>
              <a:buChar char="●"/>
            </a:pPr>
            <a:r>
              <a:rPr lang="en-US" sz="1600">
                <a:solidFill>
                  <a:schemeClr val="dk1"/>
                </a:solidFill>
              </a:rPr>
              <a:t>EFIC Plan - cIRB approved </a:t>
            </a:r>
            <a:endParaRPr sz="1600">
              <a:solidFill>
                <a:schemeClr val="dk1"/>
              </a:solidFill>
            </a:endParaRPr>
          </a:p>
          <a:p>
            <a:pPr marL="457200" lvl="0" indent="-330200" algn="l" rtl="0">
              <a:spcBef>
                <a:spcPts val="0"/>
              </a:spcBef>
              <a:spcAft>
                <a:spcPts val="0"/>
              </a:spcAft>
              <a:buSzPts val="1600"/>
              <a:buChar char="●"/>
            </a:pPr>
            <a:r>
              <a:rPr lang="en-US" sz="1600">
                <a:solidFill>
                  <a:schemeClr val="dk1"/>
                </a:solidFill>
              </a:rPr>
              <a:t>CC/PD Materials - cIRB approved</a:t>
            </a:r>
            <a:endParaRPr sz="1600">
              <a:solidFill>
                <a:schemeClr val="dk1"/>
              </a:solidFill>
            </a:endParaRPr>
          </a:p>
          <a:p>
            <a:pPr marL="457200" lvl="0" indent="-330200" algn="l" rtl="0">
              <a:spcBef>
                <a:spcPts val="0"/>
              </a:spcBef>
              <a:spcAft>
                <a:spcPts val="0"/>
              </a:spcAft>
              <a:buClr>
                <a:schemeClr val="dk1"/>
              </a:buClr>
              <a:buSzPts val="1600"/>
              <a:buChar char="●"/>
            </a:pPr>
            <a:r>
              <a:rPr lang="en-US" sz="1600">
                <a:solidFill>
                  <a:schemeClr val="dk1"/>
                </a:solidFill>
              </a:rPr>
              <a:t>Milestones </a:t>
            </a:r>
            <a:endParaRPr sz="1600">
              <a:solidFill>
                <a:schemeClr val="dk1"/>
              </a:solidFill>
            </a:endParaRPr>
          </a:p>
          <a:p>
            <a:pPr marL="457200" lvl="0" indent="-330200" algn="l" rtl="0">
              <a:spcBef>
                <a:spcPts val="0"/>
              </a:spcBef>
              <a:spcAft>
                <a:spcPts val="0"/>
              </a:spcAft>
              <a:buSzPts val="1600"/>
              <a:buChar char="●"/>
            </a:pPr>
            <a:r>
              <a:rPr lang="en-US" sz="1600">
                <a:solidFill>
                  <a:schemeClr val="dk1"/>
                </a:solidFill>
              </a:rPr>
              <a:t>Local context form - end of the week (8/8)</a:t>
            </a:r>
            <a:endParaRPr sz="1600">
              <a:solidFill>
                <a:schemeClr val="dk1"/>
              </a:solidFill>
            </a:endParaRPr>
          </a:p>
          <a:p>
            <a:pPr marL="457200" lvl="0" indent="-330200" algn="l" rtl="0">
              <a:spcBef>
                <a:spcPts val="0"/>
              </a:spcBef>
              <a:spcAft>
                <a:spcPts val="0"/>
              </a:spcAft>
              <a:buSzPts val="1600"/>
              <a:buChar char="●"/>
            </a:pPr>
            <a:r>
              <a:rPr lang="en-US" sz="1600">
                <a:solidFill>
                  <a:schemeClr val="dk1"/>
                </a:solidFill>
              </a:rPr>
              <a:t>CC/PD Forms</a:t>
            </a:r>
            <a:endParaRPr sz="1600">
              <a:solidFill>
                <a:schemeClr val="dk1"/>
              </a:solidFill>
            </a:endParaRPr>
          </a:p>
          <a:p>
            <a:pPr marL="457200" lvl="0" indent="-330200" algn="l" rtl="0">
              <a:spcBef>
                <a:spcPts val="0"/>
              </a:spcBef>
              <a:spcAft>
                <a:spcPts val="0"/>
              </a:spcAft>
              <a:buSzPts val="1600"/>
              <a:buChar char="●"/>
            </a:pPr>
            <a:r>
              <a:rPr lang="en-US" sz="1600">
                <a:solidFill>
                  <a:schemeClr val="dk1"/>
                </a:solidFill>
              </a:rPr>
              <a:t>Centralized EFIC activities with UAB </a:t>
            </a:r>
            <a:endParaRPr/>
          </a:p>
        </p:txBody>
      </p:sp>
      <p:pic>
        <p:nvPicPr>
          <p:cNvPr id="247" name="Google Shape;247;p38"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39"/>
          <p:cNvSpPr txBox="1">
            <a:spLocks noGrp="1"/>
          </p:cNvSpPr>
          <p:nvPr>
            <p:ph type="title"/>
          </p:nvPr>
        </p:nvSpPr>
        <p:spPr>
          <a:xfrm>
            <a:off x="471750" y="151275"/>
            <a:ext cx="112485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EFIC</a:t>
            </a:r>
            <a:endParaRPr sz="3600"/>
          </a:p>
        </p:txBody>
      </p:sp>
      <p:sp>
        <p:nvSpPr>
          <p:cNvPr id="254" name="Google Shape;254;p39"/>
          <p:cNvSpPr txBox="1">
            <a:spLocks noGrp="1"/>
          </p:cNvSpPr>
          <p:nvPr>
            <p:ph type="body" idx="1"/>
          </p:nvPr>
        </p:nvSpPr>
        <p:spPr>
          <a:xfrm>
            <a:off x="548450" y="1060500"/>
            <a:ext cx="10920300" cy="5388600"/>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115000"/>
              </a:lnSpc>
              <a:spcBef>
                <a:spcPts val="600"/>
              </a:spcBef>
              <a:spcAft>
                <a:spcPts val="0"/>
              </a:spcAft>
              <a:buSzPct val="88669"/>
              <a:buNone/>
            </a:pPr>
            <a:r>
              <a:rPr lang="en-US" sz="2900" b="1" u="sng">
                <a:solidFill>
                  <a:schemeClr val="dk1"/>
                </a:solidFill>
              </a:rPr>
              <a:t>Same</a:t>
            </a:r>
            <a:endParaRPr sz="2900" b="1">
              <a:solidFill>
                <a:schemeClr val="dk1"/>
              </a:solidFill>
            </a:endParaRPr>
          </a:p>
          <a:p>
            <a:pPr marL="800100" lvl="0" indent="-285750" algn="l" rtl="0">
              <a:lnSpc>
                <a:spcPct val="100000"/>
              </a:lnSpc>
              <a:spcBef>
                <a:spcPts val="600"/>
              </a:spcBef>
              <a:spcAft>
                <a:spcPts val="0"/>
              </a:spcAft>
              <a:buSzPct val="111801"/>
              <a:buChar char="●"/>
            </a:pPr>
            <a:r>
              <a:rPr lang="en-US" sz="2300">
                <a:solidFill>
                  <a:schemeClr val="dk1"/>
                </a:solidFill>
              </a:rPr>
              <a:t>Regulations </a:t>
            </a:r>
            <a:endParaRPr>
              <a:solidFill>
                <a:schemeClr val="dk1"/>
              </a:solidFill>
            </a:endParaRPr>
          </a:p>
          <a:p>
            <a:pPr marL="800100" lvl="0" indent="-285750" algn="l" rtl="0">
              <a:lnSpc>
                <a:spcPct val="115000"/>
              </a:lnSpc>
              <a:spcBef>
                <a:spcPts val="600"/>
              </a:spcBef>
              <a:spcAft>
                <a:spcPts val="0"/>
              </a:spcAft>
              <a:buSzPct val="111801"/>
              <a:buChar char="●"/>
            </a:pPr>
            <a:r>
              <a:rPr lang="en-US" sz="2300">
                <a:solidFill>
                  <a:schemeClr val="dk1"/>
                </a:solidFill>
              </a:rPr>
              <a:t>Goals and mindset remain value-added, investigator engaged</a:t>
            </a:r>
            <a:endParaRPr sz="2300">
              <a:solidFill>
                <a:schemeClr val="dk1"/>
              </a:solidFill>
            </a:endParaRPr>
          </a:p>
          <a:p>
            <a:pPr marL="800100" lvl="0" indent="-285750" algn="l" rtl="0">
              <a:lnSpc>
                <a:spcPct val="115000"/>
              </a:lnSpc>
              <a:spcBef>
                <a:spcPts val="600"/>
              </a:spcBef>
              <a:spcAft>
                <a:spcPts val="0"/>
              </a:spcAft>
              <a:buSzPct val="111801"/>
              <a:buChar char="●"/>
            </a:pPr>
            <a:r>
              <a:rPr lang="en-US" sz="2300">
                <a:solidFill>
                  <a:schemeClr val="dk1"/>
                </a:solidFill>
              </a:rPr>
              <a:t>Community Consultation</a:t>
            </a:r>
            <a:endParaRPr sz="2300">
              <a:solidFill>
                <a:schemeClr val="dk1"/>
              </a:solidFill>
            </a:endParaRPr>
          </a:p>
          <a:p>
            <a:pPr marL="800100" lvl="0" indent="-285750" algn="l" rtl="0">
              <a:lnSpc>
                <a:spcPct val="115000"/>
              </a:lnSpc>
              <a:spcBef>
                <a:spcPts val="600"/>
              </a:spcBef>
              <a:spcAft>
                <a:spcPts val="0"/>
              </a:spcAft>
              <a:buSzPct val="111801"/>
              <a:buChar char="●"/>
            </a:pPr>
            <a:r>
              <a:rPr lang="en-US" sz="2300">
                <a:solidFill>
                  <a:schemeClr val="dk1"/>
                </a:solidFill>
              </a:rPr>
              <a:t>Public Disclosure</a:t>
            </a:r>
            <a:endParaRPr>
              <a:solidFill>
                <a:schemeClr val="dk1"/>
              </a:solidFill>
            </a:endParaRPr>
          </a:p>
          <a:p>
            <a:pPr marL="0" lvl="0" indent="0" algn="l" rtl="0">
              <a:lnSpc>
                <a:spcPct val="115000"/>
              </a:lnSpc>
              <a:spcBef>
                <a:spcPts val="600"/>
              </a:spcBef>
              <a:spcAft>
                <a:spcPts val="0"/>
              </a:spcAft>
              <a:buSzPct val="88669"/>
              <a:buNone/>
            </a:pPr>
            <a:r>
              <a:rPr lang="en-US" sz="2900" b="1" u="sng">
                <a:solidFill>
                  <a:schemeClr val="dk1"/>
                </a:solidFill>
              </a:rPr>
              <a:t>New</a:t>
            </a:r>
            <a:endParaRPr sz="2900" b="1">
              <a:solidFill>
                <a:schemeClr val="dk1"/>
              </a:solidFill>
            </a:endParaRPr>
          </a:p>
          <a:p>
            <a:pPr marL="857250" lvl="0" indent="-342900" algn="l" rtl="0">
              <a:lnSpc>
                <a:spcPct val="115000"/>
              </a:lnSpc>
              <a:spcBef>
                <a:spcPts val="600"/>
              </a:spcBef>
              <a:spcAft>
                <a:spcPts val="0"/>
              </a:spcAft>
              <a:buSzPct val="111801"/>
              <a:buChar char="●"/>
            </a:pPr>
            <a:r>
              <a:rPr lang="en-US" sz="2300">
                <a:solidFill>
                  <a:schemeClr val="dk1"/>
                </a:solidFill>
              </a:rPr>
              <a:t>Hybrid - Site/Centralized approach coordinated at University of Alabama (UAB)</a:t>
            </a:r>
            <a:endParaRPr>
              <a:solidFill>
                <a:schemeClr val="dk1"/>
              </a:solidFill>
            </a:endParaRPr>
          </a:p>
          <a:p>
            <a:pPr marL="0" lvl="0" indent="0" algn="l" rtl="0">
              <a:lnSpc>
                <a:spcPct val="115000"/>
              </a:lnSpc>
              <a:spcBef>
                <a:spcPts val="360"/>
              </a:spcBef>
              <a:spcAft>
                <a:spcPts val="0"/>
              </a:spcAft>
              <a:buSzPct val="88670"/>
              <a:buNone/>
            </a:pPr>
            <a:endParaRPr sz="2900" u="sng">
              <a:solidFill>
                <a:schemeClr val="dk1"/>
              </a:solidFill>
            </a:endParaRPr>
          </a:p>
          <a:p>
            <a:pPr marL="0" lvl="0" indent="0" algn="l" rtl="0">
              <a:lnSpc>
                <a:spcPct val="100000"/>
              </a:lnSpc>
              <a:spcBef>
                <a:spcPts val="360"/>
              </a:spcBef>
              <a:spcAft>
                <a:spcPts val="0"/>
              </a:spcAft>
              <a:buSzPct val="88669"/>
              <a:buNone/>
            </a:pPr>
            <a:r>
              <a:rPr lang="en-US" sz="2900" b="1" u="sng">
                <a:solidFill>
                  <a:schemeClr val="dk1"/>
                </a:solidFill>
              </a:rPr>
              <a:t>What to do at your site</a:t>
            </a:r>
            <a:endParaRPr sz="2900" b="1">
              <a:solidFill>
                <a:schemeClr val="dk1"/>
              </a:solidFill>
            </a:endParaRPr>
          </a:p>
          <a:p>
            <a:pPr marL="800100" lvl="0" indent="-285750" algn="l" rtl="0">
              <a:lnSpc>
                <a:spcPct val="100000"/>
              </a:lnSpc>
              <a:spcBef>
                <a:spcPts val="600"/>
              </a:spcBef>
              <a:spcAft>
                <a:spcPts val="0"/>
              </a:spcAft>
              <a:buSzPct val="111801"/>
              <a:buChar char="●"/>
            </a:pPr>
            <a:r>
              <a:rPr lang="en-US" sz="2300" b="1">
                <a:solidFill>
                  <a:schemeClr val="dk1"/>
                </a:solidFill>
              </a:rPr>
              <a:t>2 virtual focus groups moderated by UAB</a:t>
            </a:r>
            <a:endParaRPr>
              <a:solidFill>
                <a:schemeClr val="dk1"/>
              </a:solidFill>
            </a:endParaRPr>
          </a:p>
          <a:p>
            <a:pPr marL="1257300" lvl="1" indent="-285750" algn="l" rtl="0">
              <a:lnSpc>
                <a:spcPct val="100000"/>
              </a:lnSpc>
              <a:spcBef>
                <a:spcPts val="600"/>
              </a:spcBef>
              <a:spcAft>
                <a:spcPts val="0"/>
              </a:spcAft>
              <a:buSzPct val="135338"/>
              <a:buChar char="○"/>
            </a:pPr>
            <a:r>
              <a:rPr lang="en-US">
                <a:solidFill>
                  <a:schemeClr val="dk1"/>
                </a:solidFill>
              </a:rPr>
              <a:t>You will be asked to recruit about 8 stakeholders of differing perspectives for these groups. You can identify from where you may recruit these locally.</a:t>
            </a:r>
            <a:endParaRPr>
              <a:solidFill>
                <a:schemeClr val="dk1"/>
              </a:solidFill>
            </a:endParaRPr>
          </a:p>
          <a:p>
            <a:pPr marL="800100" lvl="0" indent="-285750" algn="l" rtl="0">
              <a:lnSpc>
                <a:spcPct val="100000"/>
              </a:lnSpc>
              <a:spcBef>
                <a:spcPts val="600"/>
              </a:spcBef>
              <a:spcAft>
                <a:spcPts val="0"/>
              </a:spcAft>
              <a:buSzPct val="111801"/>
              <a:buChar char="●"/>
            </a:pPr>
            <a:r>
              <a:rPr lang="en-US" sz="2300" b="1">
                <a:solidFill>
                  <a:schemeClr val="dk1"/>
                </a:solidFill>
              </a:rPr>
              <a:t> 2 in-person events </a:t>
            </a:r>
            <a:endParaRPr>
              <a:solidFill>
                <a:schemeClr val="dk1"/>
              </a:solidFill>
            </a:endParaRPr>
          </a:p>
          <a:p>
            <a:pPr marL="1257300" lvl="1" indent="-285750" algn="l" rtl="0">
              <a:lnSpc>
                <a:spcPct val="100000"/>
              </a:lnSpc>
              <a:spcBef>
                <a:spcPts val="600"/>
              </a:spcBef>
              <a:spcAft>
                <a:spcPts val="0"/>
              </a:spcAft>
              <a:buSzPct val="135338"/>
              <a:buChar char="○"/>
            </a:pPr>
            <a:r>
              <a:rPr lang="en-US">
                <a:solidFill>
                  <a:schemeClr val="dk1"/>
                </a:solidFill>
              </a:rPr>
              <a:t>Over the summer these may be fairs, festivals, markets, epilepsy strolls or other community events. Look at your community calendar and think about what you might do.</a:t>
            </a:r>
            <a:endParaRPr>
              <a:solidFill>
                <a:schemeClr val="dk1"/>
              </a:solidFill>
            </a:endParaRPr>
          </a:p>
          <a:p>
            <a:pPr marL="800100" lvl="0" indent="-285750" algn="l" rtl="0">
              <a:lnSpc>
                <a:spcPct val="100000"/>
              </a:lnSpc>
              <a:spcBef>
                <a:spcPts val="600"/>
              </a:spcBef>
              <a:spcAft>
                <a:spcPts val="0"/>
              </a:spcAft>
              <a:buSzPct val="111801"/>
              <a:buChar char="●"/>
            </a:pPr>
            <a:r>
              <a:rPr lang="en-US" sz="2300">
                <a:solidFill>
                  <a:schemeClr val="dk1"/>
                </a:solidFill>
              </a:rPr>
              <a:t>Review and share any new local institutional processes/policy </a:t>
            </a:r>
            <a:endParaRPr sz="2300">
              <a:solidFill>
                <a:schemeClr val="dk1"/>
              </a:solidFill>
            </a:endParaRPr>
          </a:p>
          <a:p>
            <a:pPr marL="800100" lvl="0" indent="-273685" algn="l" rtl="0">
              <a:lnSpc>
                <a:spcPct val="100000"/>
              </a:lnSpc>
              <a:spcBef>
                <a:spcPts val="600"/>
              </a:spcBef>
              <a:spcAft>
                <a:spcPts val="0"/>
              </a:spcAft>
              <a:buSzPct val="100000"/>
              <a:buChar char="●"/>
            </a:pPr>
            <a:r>
              <a:rPr lang="en-US" sz="2300">
                <a:solidFill>
                  <a:schemeClr val="dk1"/>
                </a:solidFill>
              </a:rPr>
              <a:t>If you have an local event occurring in July that you would like to attend please contact the KESETT team</a:t>
            </a:r>
            <a:endParaRPr sz="2300">
              <a:solidFill>
                <a:schemeClr val="dk1"/>
              </a:solidFill>
            </a:endParaRPr>
          </a:p>
          <a:p>
            <a:pPr marL="800100" lvl="0" indent="-273685" algn="l" rtl="0">
              <a:lnSpc>
                <a:spcPct val="100000"/>
              </a:lnSpc>
              <a:spcBef>
                <a:spcPts val="600"/>
              </a:spcBef>
              <a:spcAft>
                <a:spcPts val="0"/>
              </a:spcAft>
              <a:buSzPct val="100000"/>
              <a:buChar char="●"/>
            </a:pPr>
            <a:r>
              <a:rPr lang="en-US" sz="2300">
                <a:solidFill>
                  <a:schemeClr val="dk1"/>
                </a:solidFill>
              </a:rPr>
              <a:t>EFIC plan and CC/PD materials under IRB review and will be released as soon as they are approved</a:t>
            </a:r>
            <a:endParaRPr sz="23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40"/>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Questions?</a:t>
            </a:r>
            <a:endParaRPr/>
          </a:p>
        </p:txBody>
      </p:sp>
      <p:sp>
        <p:nvSpPr>
          <p:cNvPr id="261" name="Google Shape;261;p40"/>
          <p:cNvSpPr txBox="1">
            <a:spLocks noGrp="1"/>
          </p:cNvSpPr>
          <p:nvPr>
            <p:ph type="body" idx="1"/>
          </p:nvPr>
        </p:nvSpPr>
        <p:spPr>
          <a:xfrm>
            <a:off x="609600" y="1600201"/>
            <a:ext cx="10972800" cy="4526100"/>
          </a:xfrm>
          <a:prstGeom prst="rect">
            <a:avLst/>
          </a:prstGeom>
          <a:noFill/>
          <a:ln>
            <a:noFill/>
          </a:ln>
        </p:spPr>
        <p:txBody>
          <a:bodyPr spcFirstLastPara="1" wrap="square" lIns="91425" tIns="45700" rIns="91425" bIns="45700" anchor="t" anchorCtr="0">
            <a:normAutofit fontScale="55000" lnSpcReduction="10000"/>
          </a:bodyPr>
          <a:lstStyle/>
          <a:p>
            <a:pPr marL="0" lvl="0" indent="0" algn="ctr" rtl="0">
              <a:lnSpc>
                <a:spcPct val="115000"/>
              </a:lnSpc>
              <a:spcBef>
                <a:spcPts val="1600"/>
              </a:spcBef>
              <a:spcAft>
                <a:spcPts val="0"/>
              </a:spcAft>
              <a:buSzPct val="81081"/>
              <a:buNone/>
            </a:pPr>
            <a:endParaRPr/>
          </a:p>
          <a:p>
            <a:pPr marL="0" lvl="0" indent="0" algn="ctr" rtl="0">
              <a:lnSpc>
                <a:spcPct val="90000"/>
              </a:lnSpc>
              <a:spcBef>
                <a:spcPts val="1000"/>
              </a:spcBef>
              <a:spcAft>
                <a:spcPts val="0"/>
              </a:spcAft>
              <a:buNone/>
            </a:pPr>
            <a:r>
              <a:rPr lang="en-US" sz="2800">
                <a:solidFill>
                  <a:srgbClr val="000000"/>
                </a:solidFill>
              </a:rPr>
              <a:t>KESETT Website: </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3">
                  <a:extLst>
                    <a:ext uri="{A12FA001-AC4F-418D-AE19-62706E023703}">
                      <ahyp:hlinkClr xmlns:ahyp="http://schemas.microsoft.com/office/drawing/2018/hyperlinkcolor" val="tx"/>
                    </a:ext>
                  </a:extLst>
                </a:hlinkClick>
              </a:rPr>
              <a:t>https://siren.network/Clinical-trials/kesett</a:t>
            </a:r>
            <a:endParaRPr sz="2800">
              <a:solidFill>
                <a:srgbClr val="000000"/>
              </a:solidFill>
            </a:endParaRPr>
          </a:p>
          <a:p>
            <a:pPr marL="0" lvl="0" indent="0" algn="l"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800">
                <a:solidFill>
                  <a:srgbClr val="000000"/>
                </a:solidFill>
              </a:rPr>
              <a:t>KESETT CCC contact:</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4">
                  <a:extLst>
                    <a:ext uri="{A12FA001-AC4F-418D-AE19-62706E023703}">
                      <ahyp:hlinkClr xmlns:ahyp="http://schemas.microsoft.com/office/drawing/2018/hyperlinkcolor" val="tx"/>
                    </a:ext>
                  </a:extLst>
                </a:hlinkClick>
              </a:rPr>
              <a:t>kesett-contact@umich.edu</a:t>
            </a:r>
            <a:r>
              <a:rPr lang="en-US" sz="2800">
                <a:solidFill>
                  <a:srgbClr val="000000"/>
                </a:solidFill>
              </a:rPr>
              <a:t> </a:t>
            </a:r>
            <a:endParaRPr sz="2800">
              <a:solidFill>
                <a:srgbClr val="000000"/>
              </a:solidFill>
            </a:endParaRPr>
          </a:p>
          <a:p>
            <a:pPr marL="0" lvl="0" indent="0" algn="l"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800">
                <a:solidFill>
                  <a:srgbClr val="000000"/>
                </a:solidFill>
              </a:rPr>
              <a:t>KESETT contract questions:</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5">
                  <a:extLst>
                    <a:ext uri="{A12FA001-AC4F-418D-AE19-62706E023703}">
                      <ahyp:hlinkClr xmlns:ahyp="http://schemas.microsoft.com/office/drawing/2018/hyperlinkcolor" val="tx"/>
                    </a:ext>
                  </a:extLst>
                </a:hlinkClick>
              </a:rPr>
              <a:t>kesett-contract@umich.edu</a:t>
            </a:r>
            <a:endParaRPr sz="2800">
              <a:solidFill>
                <a:srgbClr val="000000"/>
              </a:solidFill>
            </a:endParaRPr>
          </a:p>
          <a:p>
            <a:pPr marL="0" lvl="0" indent="0" algn="ctr"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541">
                <a:solidFill>
                  <a:srgbClr val="000000"/>
                </a:solidFill>
              </a:rPr>
              <a:t>KESETT “Office Hours” </a:t>
            </a:r>
            <a:endParaRPr sz="2541">
              <a:solidFill>
                <a:srgbClr val="000000"/>
              </a:solidFill>
            </a:endParaRPr>
          </a:p>
          <a:p>
            <a:pPr marL="0" lvl="0" indent="0" algn="ctr" rtl="0">
              <a:lnSpc>
                <a:spcPct val="90000"/>
              </a:lnSpc>
              <a:spcBef>
                <a:spcPts val="1000"/>
              </a:spcBef>
              <a:spcAft>
                <a:spcPts val="0"/>
              </a:spcAft>
              <a:buNone/>
            </a:pPr>
            <a:r>
              <a:rPr lang="en-US" sz="2541">
                <a:solidFill>
                  <a:srgbClr val="000000"/>
                </a:solidFill>
              </a:rPr>
              <a:t> Every Thursday sign up under the “Workbench” tab to meet with the KESETT Site Manager, HSP Specialist, and Project Manager.</a:t>
            </a:r>
            <a:endParaRPr sz="2541">
              <a:solidFill>
                <a:srgbClr val="000000"/>
              </a:solidFill>
            </a:endParaRPr>
          </a:p>
          <a:p>
            <a:pPr marL="0" lvl="0" indent="0" algn="ctr" rtl="0">
              <a:lnSpc>
                <a:spcPct val="90000"/>
              </a:lnSpc>
              <a:spcBef>
                <a:spcPts val="1000"/>
              </a:spcBef>
              <a:spcAft>
                <a:spcPts val="0"/>
              </a:spcAft>
              <a:buNone/>
            </a:pPr>
            <a:endParaRPr sz="2800">
              <a:solidFill>
                <a:srgbClr val="000000"/>
              </a:solidFill>
            </a:endParaRPr>
          </a:p>
          <a:p>
            <a:pPr marL="0" lvl="0" indent="0" algn="ctr" rtl="0">
              <a:lnSpc>
                <a:spcPct val="115000"/>
              </a:lnSpc>
              <a:spcBef>
                <a:spcPts val="1600"/>
              </a:spcBef>
              <a:spcAft>
                <a:spcPts val="1600"/>
              </a:spcAft>
              <a:buSzPct val="81081"/>
              <a:buNone/>
            </a:pPr>
            <a:endParaRPr/>
          </a:p>
        </p:txBody>
      </p:sp>
      <p:pic>
        <p:nvPicPr>
          <p:cNvPr id="262" name="Google Shape;262;p40" title="kesett.png"/>
          <p:cNvPicPr preferRelativeResize="0"/>
          <p:nvPr/>
        </p:nvPicPr>
        <p:blipFill rotWithShape="1">
          <a:blip r:embed="rId6">
            <a:alphaModFix/>
          </a:blip>
          <a:srcRect/>
          <a:stretch/>
        </p:blipFill>
        <p:spPr>
          <a:xfrm>
            <a:off x="9432113" y="5386238"/>
            <a:ext cx="2047875" cy="790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30"/>
          <p:cNvSpPr txBox="1">
            <a:spLocks noGrp="1"/>
          </p:cNvSpPr>
          <p:nvPr>
            <p:ph type="body" idx="1"/>
          </p:nvPr>
        </p:nvSpPr>
        <p:spPr>
          <a:xfrm>
            <a:off x="630250" y="946625"/>
            <a:ext cx="10972800" cy="5740200"/>
          </a:xfrm>
          <a:prstGeom prst="rect">
            <a:avLst/>
          </a:prstGeom>
          <a:noFill/>
          <a:ln>
            <a:noFill/>
          </a:ln>
        </p:spPr>
        <p:txBody>
          <a:bodyPr spcFirstLastPara="1" wrap="square" lIns="91425" tIns="45700" rIns="91425" bIns="45700" anchor="t" anchorCtr="0">
            <a:normAutofit fontScale="92500" lnSpcReduction="20000"/>
          </a:bodyPr>
          <a:lstStyle/>
          <a:p>
            <a:pPr marL="628650" lvl="0" indent="0" algn="l" rtl="0">
              <a:spcBef>
                <a:spcPts val="0"/>
              </a:spcBef>
              <a:spcAft>
                <a:spcPts val="0"/>
              </a:spcAft>
              <a:buNone/>
            </a:pPr>
            <a:endParaRPr sz="2000" b="1"/>
          </a:p>
          <a:p>
            <a:pPr marL="914400" lvl="0" indent="-348147" algn="l" rtl="0">
              <a:lnSpc>
                <a:spcPct val="100000"/>
              </a:lnSpc>
              <a:spcBef>
                <a:spcPts val="0"/>
              </a:spcBef>
              <a:spcAft>
                <a:spcPts val="0"/>
              </a:spcAft>
              <a:buSzPct val="95054"/>
              <a:buFont typeface="Arial"/>
              <a:buChar char="●"/>
            </a:pPr>
            <a:r>
              <a:rPr lang="en-US" sz="2141" b="1">
                <a:solidFill>
                  <a:schemeClr val="dk1"/>
                </a:solidFill>
              </a:rPr>
              <a:t>64 leadership approved sites</a:t>
            </a:r>
            <a:endParaRPr sz="2141">
              <a:solidFill>
                <a:schemeClr val="dk1"/>
              </a:solidFill>
            </a:endParaRPr>
          </a:p>
          <a:p>
            <a:pPr marL="1428750" lvl="1" indent="-291343" algn="l" rtl="0">
              <a:lnSpc>
                <a:spcPct val="100000"/>
              </a:lnSpc>
              <a:spcBef>
                <a:spcPts val="0"/>
              </a:spcBef>
              <a:spcAft>
                <a:spcPts val="0"/>
              </a:spcAft>
              <a:buClr>
                <a:schemeClr val="dk1"/>
              </a:buClr>
              <a:buSzPct val="100000"/>
              <a:buChar char="○"/>
            </a:pPr>
            <a:r>
              <a:rPr lang="en-US" sz="2041" b="1">
                <a:solidFill>
                  <a:schemeClr val="dk1"/>
                </a:solidFill>
              </a:rPr>
              <a:t>2 sites</a:t>
            </a:r>
            <a:r>
              <a:rPr lang="en-US" sz="2041">
                <a:solidFill>
                  <a:schemeClr val="dk1"/>
                </a:solidFill>
              </a:rPr>
              <a:t> have direct contracts with UVA (Children’s National and UVA)</a:t>
            </a:r>
            <a:endParaRPr sz="2041">
              <a:solidFill>
                <a:schemeClr val="dk1"/>
              </a:solidFill>
            </a:endParaRPr>
          </a:p>
          <a:p>
            <a:pPr marL="1428750" lvl="1" indent="-291343" algn="l" rtl="0">
              <a:lnSpc>
                <a:spcPct val="100000"/>
              </a:lnSpc>
              <a:spcBef>
                <a:spcPts val="0"/>
              </a:spcBef>
              <a:spcAft>
                <a:spcPts val="0"/>
              </a:spcAft>
              <a:buClr>
                <a:schemeClr val="dk1"/>
              </a:buClr>
              <a:buSzPct val="100000"/>
              <a:buChar char="○"/>
            </a:pPr>
            <a:r>
              <a:rPr lang="en-US" sz="2041" b="1">
                <a:solidFill>
                  <a:schemeClr val="dk1"/>
                </a:solidFill>
              </a:rPr>
              <a:t>62 sites</a:t>
            </a:r>
            <a:r>
              <a:rPr lang="en-US" sz="2041">
                <a:solidFill>
                  <a:schemeClr val="dk1"/>
                </a:solidFill>
              </a:rPr>
              <a:t> / 35 UM contracts are anticipated </a:t>
            </a:r>
            <a:endParaRPr sz="2041">
              <a:solidFill>
                <a:schemeClr val="dk1"/>
              </a:solidFill>
            </a:endParaRPr>
          </a:p>
          <a:p>
            <a:pPr marL="914400" lvl="0" indent="0" algn="l" rtl="0">
              <a:lnSpc>
                <a:spcPct val="100000"/>
              </a:lnSpc>
              <a:spcBef>
                <a:spcPts val="0"/>
              </a:spcBef>
              <a:spcAft>
                <a:spcPts val="0"/>
              </a:spcAft>
              <a:buNone/>
            </a:pPr>
            <a:endParaRPr sz="2041">
              <a:solidFill>
                <a:schemeClr val="dk1"/>
              </a:solidFill>
            </a:endParaRPr>
          </a:p>
          <a:p>
            <a:pPr marL="914400" lvl="0" indent="0" algn="l" rtl="0">
              <a:lnSpc>
                <a:spcPct val="100000"/>
              </a:lnSpc>
              <a:spcBef>
                <a:spcPts val="0"/>
              </a:spcBef>
              <a:spcAft>
                <a:spcPts val="0"/>
              </a:spcAft>
              <a:buNone/>
            </a:pPr>
            <a:endParaRPr sz="1100">
              <a:solidFill>
                <a:schemeClr val="dk1"/>
              </a:solidFill>
            </a:endParaRPr>
          </a:p>
          <a:p>
            <a:pPr marL="939800" lvl="0" indent="-341238" algn="l" rtl="0">
              <a:spcBef>
                <a:spcPts val="0"/>
              </a:spcBef>
              <a:spcAft>
                <a:spcPts val="0"/>
              </a:spcAft>
              <a:buSzPct val="91316"/>
              <a:buFont typeface="Arial"/>
              <a:buChar char="●"/>
            </a:pPr>
            <a:r>
              <a:rPr lang="en-US" sz="2100" b="1">
                <a:solidFill>
                  <a:schemeClr val="dk1"/>
                </a:solidFill>
              </a:rPr>
              <a:t>UM Contract Status: 33 Contracts / 58 sites</a:t>
            </a:r>
            <a:endParaRPr sz="2100">
              <a:solidFill>
                <a:schemeClr val="dk1"/>
              </a:solidFill>
            </a:endParaRPr>
          </a:p>
          <a:p>
            <a:pPr marL="1422400" lvl="0" indent="-331390" algn="l" rtl="0">
              <a:spcBef>
                <a:spcPts val="0"/>
              </a:spcBef>
              <a:spcAft>
                <a:spcPts val="0"/>
              </a:spcAft>
              <a:buSzPct val="83333"/>
              <a:buFont typeface="Arial"/>
              <a:buChar char="○"/>
            </a:pPr>
            <a:r>
              <a:rPr lang="en-US" sz="2100">
                <a:solidFill>
                  <a:schemeClr val="dk1"/>
                </a:solidFill>
              </a:rPr>
              <a:t>15 active contracts applied to 32 sites.</a:t>
            </a:r>
            <a:endParaRPr sz="2100">
              <a:solidFill>
                <a:schemeClr val="dk1"/>
              </a:solidFill>
            </a:endParaRPr>
          </a:p>
          <a:p>
            <a:pPr marL="1422400" lvl="0" indent="-331390" algn="l" rtl="0">
              <a:spcBef>
                <a:spcPts val="0"/>
              </a:spcBef>
              <a:spcAft>
                <a:spcPts val="0"/>
              </a:spcAft>
              <a:buSzPct val="83333"/>
              <a:buFont typeface="Arial"/>
              <a:buChar char="○"/>
            </a:pPr>
            <a:r>
              <a:rPr lang="en-US" sz="2100">
                <a:solidFill>
                  <a:schemeClr val="dk1"/>
                </a:solidFill>
              </a:rPr>
              <a:t>14 draft agreements are pending site PE and return to MI.</a:t>
            </a:r>
            <a:endParaRPr sz="2100">
              <a:solidFill>
                <a:schemeClr val="dk1"/>
              </a:solidFill>
            </a:endParaRPr>
          </a:p>
          <a:p>
            <a:pPr marL="1422400" lvl="0" indent="-331390" algn="l" rtl="0">
              <a:spcBef>
                <a:spcPts val="0"/>
              </a:spcBef>
              <a:spcAft>
                <a:spcPts val="0"/>
              </a:spcAft>
              <a:buSzPct val="83333"/>
              <a:buFont typeface="Arial"/>
              <a:buChar char="○"/>
            </a:pPr>
            <a:r>
              <a:rPr lang="en-US" sz="2100">
                <a:solidFill>
                  <a:schemeClr val="dk1"/>
                </a:solidFill>
              </a:rPr>
              <a:t>4 are in process and soon to leave Michigan.​</a:t>
            </a:r>
            <a:endParaRPr sz="2100">
              <a:solidFill>
                <a:schemeClr val="dk1"/>
              </a:solidFill>
            </a:endParaRPr>
          </a:p>
          <a:p>
            <a:pPr marL="457200" lvl="0" indent="0" algn="l" rtl="0">
              <a:spcBef>
                <a:spcPts val="0"/>
              </a:spcBef>
              <a:spcAft>
                <a:spcPts val="0"/>
              </a:spcAft>
              <a:buNone/>
            </a:pPr>
            <a:endParaRPr sz="2100">
              <a:solidFill>
                <a:schemeClr val="dk1"/>
              </a:solidFill>
            </a:endParaRPr>
          </a:p>
          <a:p>
            <a:pPr marL="914400" lvl="0" indent="-351948" algn="l" rtl="0">
              <a:spcBef>
                <a:spcPts val="0"/>
              </a:spcBef>
              <a:spcAft>
                <a:spcPts val="0"/>
              </a:spcAft>
              <a:buClr>
                <a:schemeClr val="dk1"/>
              </a:buClr>
              <a:buSzPct val="100000"/>
              <a:buChar char="●"/>
            </a:pPr>
            <a:r>
              <a:rPr lang="en-US" sz="2100" b="1">
                <a:solidFill>
                  <a:schemeClr val="dk1"/>
                </a:solidFill>
              </a:rPr>
              <a:t>Contract Extensions </a:t>
            </a:r>
            <a:r>
              <a:rPr lang="en-US" sz="2100">
                <a:solidFill>
                  <a:schemeClr val="dk1"/>
                </a:solidFill>
              </a:rPr>
              <a:t>to extend the current budget year from 7/31 to 12/31 are coming.</a:t>
            </a:r>
            <a:endParaRPr sz="2100">
              <a:solidFill>
                <a:schemeClr val="dk1"/>
              </a:solidFill>
            </a:endParaRPr>
          </a:p>
          <a:p>
            <a:pPr marL="723900" lvl="0" indent="0" algn="l" rtl="0">
              <a:spcBef>
                <a:spcPts val="0"/>
              </a:spcBef>
              <a:spcAft>
                <a:spcPts val="0"/>
              </a:spcAft>
              <a:buClr>
                <a:schemeClr val="dk1"/>
              </a:buClr>
              <a:buSzPct val="52380"/>
              <a:buFont typeface="Arial"/>
              <a:buNone/>
            </a:pPr>
            <a:r>
              <a:rPr lang="en-US" sz="2100">
                <a:solidFill>
                  <a:schemeClr val="dk1"/>
                </a:solidFill>
              </a:rPr>
              <a:t>​</a:t>
            </a:r>
            <a:endParaRPr sz="2100">
              <a:solidFill>
                <a:schemeClr val="dk1"/>
              </a:solidFill>
            </a:endParaRPr>
          </a:p>
          <a:p>
            <a:pPr marL="939800" lvl="0" indent="-331390" algn="l" rtl="0">
              <a:spcBef>
                <a:spcPts val="0"/>
              </a:spcBef>
              <a:spcAft>
                <a:spcPts val="0"/>
              </a:spcAft>
              <a:buSzPct val="83333"/>
              <a:buFont typeface="Arial"/>
              <a:buChar char="●"/>
            </a:pPr>
            <a:r>
              <a:rPr lang="en-US" sz="2100" b="1">
                <a:solidFill>
                  <a:schemeClr val="dk1"/>
                </a:solidFill>
              </a:rPr>
              <a:t>Subrecipient forms pending return to MI: </a:t>
            </a:r>
            <a:r>
              <a:rPr lang="en-US" sz="2100" b="1"/>
              <a:t>(</a:t>
            </a:r>
            <a:r>
              <a:rPr lang="en-US" sz="2100" b="1">
                <a:solidFill>
                  <a:schemeClr val="dk1"/>
                </a:solidFill>
              </a:rPr>
              <a:t>2 subrecipient forms / 4 sites</a:t>
            </a:r>
            <a:r>
              <a:rPr lang="en-US" sz="2100" b="1"/>
              <a:t>)</a:t>
            </a:r>
            <a:endParaRPr sz="2200">
              <a:solidFill>
                <a:schemeClr val="dk1"/>
              </a:solidFill>
            </a:endParaRPr>
          </a:p>
          <a:p>
            <a:pPr marL="1600200" lvl="0" indent="-337264" algn="l" rtl="0">
              <a:spcBef>
                <a:spcPts val="0"/>
              </a:spcBef>
              <a:spcAft>
                <a:spcPts val="0"/>
              </a:spcAft>
              <a:buSzPct val="84090"/>
              <a:buFont typeface="Arial"/>
              <a:buChar char="●"/>
            </a:pPr>
            <a:r>
              <a:rPr lang="en-US" sz="2200">
                <a:solidFill>
                  <a:schemeClr val="dk1"/>
                </a:solidFill>
              </a:rPr>
              <a:t>Columbia​</a:t>
            </a:r>
            <a:endParaRPr sz="2200">
              <a:solidFill>
                <a:schemeClr val="dk1"/>
              </a:solidFill>
            </a:endParaRPr>
          </a:p>
          <a:p>
            <a:pPr marL="1600200" lvl="0" indent="-337264" algn="l" rtl="0">
              <a:spcBef>
                <a:spcPts val="0"/>
              </a:spcBef>
              <a:spcAft>
                <a:spcPts val="0"/>
              </a:spcAft>
              <a:buSzPct val="84090"/>
              <a:buFont typeface="Arial"/>
              <a:buChar char="●"/>
            </a:pPr>
            <a:r>
              <a:rPr lang="en-US" sz="2200">
                <a:solidFill>
                  <a:schemeClr val="dk1"/>
                </a:solidFill>
              </a:rPr>
              <a:t>UCSD (3 - sites)​</a:t>
            </a:r>
            <a:endParaRPr sz="2200">
              <a:solidFill>
                <a:schemeClr val="dk1"/>
              </a:solidFill>
            </a:endParaRPr>
          </a:p>
          <a:p>
            <a:pPr marL="0" lvl="0" indent="0" algn="l" rtl="0">
              <a:spcBef>
                <a:spcPts val="0"/>
              </a:spcBef>
              <a:spcAft>
                <a:spcPts val="0"/>
              </a:spcAft>
              <a:buNone/>
            </a:pPr>
            <a:endParaRPr sz="2200">
              <a:solidFill>
                <a:schemeClr val="dk1"/>
              </a:solidFill>
            </a:endParaRPr>
          </a:p>
          <a:p>
            <a:pPr marL="241300" lvl="0" indent="0" algn="l" rtl="0">
              <a:spcBef>
                <a:spcPts val="0"/>
              </a:spcBef>
              <a:spcAft>
                <a:spcPts val="0"/>
              </a:spcAft>
              <a:buClr>
                <a:schemeClr val="dk1"/>
              </a:buClr>
              <a:buSzPct val="50000"/>
              <a:buFont typeface="Arial"/>
              <a:buNone/>
            </a:pPr>
            <a:r>
              <a:rPr lang="en-US" sz="2200">
                <a:solidFill>
                  <a:schemeClr val="dk1"/>
                </a:solidFill>
              </a:rPr>
              <a:t>​</a:t>
            </a:r>
            <a:endParaRPr sz="2200">
              <a:solidFill>
                <a:schemeClr val="dk1"/>
              </a:solidFill>
            </a:endParaRPr>
          </a:p>
          <a:p>
            <a:pPr marL="0" lvl="0" indent="0" algn="l" rtl="0">
              <a:spcBef>
                <a:spcPts val="0"/>
              </a:spcBef>
              <a:spcAft>
                <a:spcPts val="0"/>
              </a:spcAft>
              <a:buNone/>
            </a:pPr>
            <a:endParaRPr sz="1600" b="1"/>
          </a:p>
          <a:p>
            <a:pPr marL="0" lvl="0" indent="0" algn="l" rtl="0">
              <a:lnSpc>
                <a:spcPct val="115000"/>
              </a:lnSpc>
              <a:spcBef>
                <a:spcPts val="360"/>
              </a:spcBef>
              <a:spcAft>
                <a:spcPts val="0"/>
              </a:spcAft>
              <a:buClr>
                <a:schemeClr val="dk1"/>
              </a:buClr>
              <a:buSzPct val="75000"/>
              <a:buNone/>
            </a:pPr>
            <a:endParaRPr/>
          </a:p>
        </p:txBody>
      </p:sp>
      <p:sp>
        <p:nvSpPr>
          <p:cNvPr id="154" name="Google Shape;154;p30"/>
          <p:cNvSpPr txBox="1">
            <a:spLocks noGrp="1"/>
          </p:cNvSpPr>
          <p:nvPr>
            <p:ph type="title"/>
          </p:nvPr>
        </p:nvSpPr>
        <p:spPr>
          <a:xfrm>
            <a:off x="609600" y="274648"/>
            <a:ext cx="10972800" cy="9288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a:t>
            </a:r>
            <a:endParaRPr/>
          </a:p>
        </p:txBody>
      </p:sp>
      <p:pic>
        <p:nvPicPr>
          <p:cNvPr id="155" name="Google Shape;155;p30"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1"/>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KESETT</a:t>
            </a:r>
            <a:endParaRPr/>
          </a:p>
        </p:txBody>
      </p:sp>
      <p:sp>
        <p:nvSpPr>
          <p:cNvPr id="162" name="Google Shape;162;p31"/>
          <p:cNvSpPr txBox="1">
            <a:spLocks noGrp="1"/>
          </p:cNvSpPr>
          <p:nvPr>
            <p:ph type="body" idx="1"/>
          </p:nvPr>
        </p:nvSpPr>
        <p:spPr>
          <a:xfrm>
            <a:off x="838200" y="1147700"/>
            <a:ext cx="10515600" cy="5139600"/>
          </a:xfrm>
          <a:prstGeom prst="rect">
            <a:avLst/>
          </a:prstGeom>
        </p:spPr>
        <p:txBody>
          <a:bodyPr spcFirstLastPara="1" wrap="square" lIns="91425" tIns="45700" rIns="91425" bIns="45700" anchor="t" anchorCtr="0">
            <a:normAutofit fontScale="55000" lnSpcReduction="20000"/>
          </a:bodyPr>
          <a:lstStyle/>
          <a:p>
            <a:pPr marL="0" lvl="0" indent="0" algn="l" rtl="0">
              <a:lnSpc>
                <a:spcPct val="150000"/>
              </a:lnSpc>
              <a:spcBef>
                <a:spcPts val="1000"/>
              </a:spcBef>
              <a:spcAft>
                <a:spcPts val="0"/>
              </a:spcAft>
              <a:buClr>
                <a:schemeClr val="dk1"/>
              </a:buClr>
              <a:buSzPts val="605"/>
              <a:buFont typeface="Arial"/>
              <a:buNone/>
            </a:pPr>
            <a:r>
              <a:rPr lang="en-US" sz="4690" b="1" u="sng">
                <a:solidFill>
                  <a:schemeClr val="dk1"/>
                </a:solidFill>
              </a:rPr>
              <a:t>News	</a:t>
            </a:r>
            <a:endParaRPr sz="4690" b="1" u="sng">
              <a:solidFill>
                <a:schemeClr val="dk1"/>
              </a:solidFill>
            </a:endParaRPr>
          </a:p>
          <a:p>
            <a:pPr marL="457200" lvl="0" indent="0" algn="l" rtl="0">
              <a:lnSpc>
                <a:spcPct val="100000"/>
              </a:lnSpc>
              <a:spcBef>
                <a:spcPts val="1600"/>
              </a:spcBef>
              <a:spcAft>
                <a:spcPts val="0"/>
              </a:spcAft>
              <a:buClr>
                <a:schemeClr val="dk1"/>
              </a:buClr>
              <a:buSzPct val="30117"/>
              <a:buFont typeface="Arial"/>
              <a:buNone/>
            </a:pPr>
            <a:r>
              <a:rPr lang="en-US" sz="3652" b="1">
                <a:solidFill>
                  <a:schemeClr val="dk1"/>
                </a:solidFill>
              </a:rPr>
              <a:t>FDA - </a:t>
            </a:r>
            <a:r>
              <a:rPr lang="en-US" sz="3652">
                <a:solidFill>
                  <a:schemeClr val="dk1"/>
                </a:solidFill>
              </a:rPr>
              <a:t>The</a:t>
            </a:r>
            <a:r>
              <a:rPr lang="en-US" sz="3652" b="1">
                <a:solidFill>
                  <a:schemeClr val="dk1"/>
                </a:solidFill>
              </a:rPr>
              <a:t> </a:t>
            </a:r>
            <a:r>
              <a:rPr lang="en-US" sz="3652">
                <a:solidFill>
                  <a:schemeClr val="dk1"/>
                </a:solidFill>
              </a:rPr>
              <a:t>FDA has lifted the clinical hold on KESETT.</a:t>
            </a:r>
            <a:endParaRPr sz="3652">
              <a:solidFill>
                <a:schemeClr val="dk1"/>
              </a:solidFill>
            </a:endParaRPr>
          </a:p>
          <a:p>
            <a:pPr marL="457200" lvl="0" indent="0" algn="l" rtl="0">
              <a:lnSpc>
                <a:spcPct val="100000"/>
              </a:lnSpc>
              <a:spcBef>
                <a:spcPts val="1000"/>
              </a:spcBef>
              <a:spcAft>
                <a:spcPts val="0"/>
              </a:spcAft>
              <a:buClr>
                <a:schemeClr val="dk1"/>
              </a:buClr>
              <a:buSzPct val="30117"/>
              <a:buFont typeface="Arial"/>
              <a:buNone/>
            </a:pPr>
            <a:r>
              <a:rPr lang="en-US" sz="3652" b="1">
                <a:solidFill>
                  <a:schemeClr val="dk1"/>
                </a:solidFill>
              </a:rPr>
              <a:t>CIRB Submission</a:t>
            </a:r>
            <a:r>
              <a:rPr lang="en-US" sz="3652">
                <a:solidFill>
                  <a:schemeClr val="dk1"/>
                </a:solidFill>
              </a:rPr>
              <a:t> - Protocol Approved</a:t>
            </a:r>
            <a:endParaRPr sz="3652">
              <a:solidFill>
                <a:schemeClr val="dk1"/>
              </a:solidFill>
            </a:endParaRPr>
          </a:p>
          <a:p>
            <a:pPr marL="457200" lvl="0" indent="0" algn="l" rtl="0">
              <a:lnSpc>
                <a:spcPct val="100000"/>
              </a:lnSpc>
              <a:spcBef>
                <a:spcPts val="1000"/>
              </a:spcBef>
              <a:spcAft>
                <a:spcPts val="0"/>
              </a:spcAft>
              <a:buClr>
                <a:schemeClr val="dk1"/>
              </a:buClr>
              <a:buSzPct val="30117"/>
              <a:buFont typeface="Arial"/>
              <a:buNone/>
            </a:pPr>
            <a:r>
              <a:rPr lang="en-US" sz="3652" b="1">
                <a:solidFill>
                  <a:schemeClr val="dk1"/>
                </a:solidFill>
              </a:rPr>
              <a:t>DSMB Review - </a:t>
            </a:r>
            <a:r>
              <a:rPr lang="en-US" sz="3652">
                <a:solidFill>
                  <a:schemeClr val="dk1"/>
                </a:solidFill>
              </a:rPr>
              <a:t>Recommended study proceed</a:t>
            </a:r>
            <a:endParaRPr sz="3652">
              <a:solidFill>
                <a:schemeClr val="dk1"/>
              </a:solidFill>
            </a:endParaRPr>
          </a:p>
          <a:p>
            <a:pPr marL="457200" lvl="0" indent="0" algn="l" rtl="0">
              <a:lnSpc>
                <a:spcPct val="100000"/>
              </a:lnSpc>
              <a:spcBef>
                <a:spcPts val="1000"/>
              </a:spcBef>
              <a:spcAft>
                <a:spcPts val="0"/>
              </a:spcAft>
              <a:buClr>
                <a:schemeClr val="dk1"/>
              </a:buClr>
              <a:buSzPct val="29766"/>
              <a:buFont typeface="Arial"/>
              <a:buNone/>
            </a:pPr>
            <a:r>
              <a:rPr lang="en-US" sz="3695" b="1">
                <a:solidFill>
                  <a:schemeClr val="dk1"/>
                </a:solidFill>
              </a:rPr>
              <a:t>Investigator meeting </a:t>
            </a:r>
            <a:endParaRPr sz="3695">
              <a:solidFill>
                <a:schemeClr val="dk1"/>
              </a:solidFill>
            </a:endParaRPr>
          </a:p>
          <a:p>
            <a:pPr marL="914400" lvl="0" indent="-357663" algn="l" rtl="0">
              <a:lnSpc>
                <a:spcPct val="100000"/>
              </a:lnSpc>
              <a:spcBef>
                <a:spcPts val="1000"/>
              </a:spcBef>
              <a:spcAft>
                <a:spcPts val="0"/>
              </a:spcAft>
              <a:buSzPct val="100000"/>
              <a:buChar char="●"/>
            </a:pPr>
            <a:r>
              <a:rPr lang="en-US" sz="3695">
                <a:solidFill>
                  <a:schemeClr val="dk1"/>
                </a:solidFill>
              </a:rPr>
              <a:t>10/15 - Travel day with no official study meetings</a:t>
            </a:r>
            <a:endParaRPr sz="3695">
              <a:solidFill>
                <a:schemeClr val="dk1"/>
              </a:solidFill>
            </a:endParaRPr>
          </a:p>
          <a:p>
            <a:pPr marL="914400" lvl="0" indent="-357663" algn="l" rtl="0">
              <a:lnSpc>
                <a:spcPct val="100000"/>
              </a:lnSpc>
              <a:spcBef>
                <a:spcPts val="0"/>
              </a:spcBef>
              <a:spcAft>
                <a:spcPts val="0"/>
              </a:spcAft>
              <a:buSzPct val="100000"/>
              <a:buChar char="●"/>
            </a:pPr>
            <a:r>
              <a:rPr lang="en-US" sz="3695">
                <a:solidFill>
                  <a:schemeClr val="dk1"/>
                </a:solidFill>
              </a:rPr>
              <a:t>10/16 - Full day of study meetings</a:t>
            </a:r>
            <a:endParaRPr sz="3695">
              <a:solidFill>
                <a:schemeClr val="dk1"/>
              </a:solidFill>
            </a:endParaRPr>
          </a:p>
          <a:p>
            <a:pPr marL="914400" lvl="0" indent="-357663" algn="l" rtl="0">
              <a:lnSpc>
                <a:spcPct val="100000"/>
              </a:lnSpc>
              <a:spcBef>
                <a:spcPts val="0"/>
              </a:spcBef>
              <a:spcAft>
                <a:spcPts val="0"/>
              </a:spcAft>
              <a:buSzPct val="100000"/>
              <a:buChar char="●"/>
            </a:pPr>
            <a:r>
              <a:rPr lang="en-US" sz="3695">
                <a:solidFill>
                  <a:schemeClr val="dk1"/>
                </a:solidFill>
              </a:rPr>
              <a:t>10/17 - Morning meetings with conclusion around noon</a:t>
            </a:r>
            <a:endParaRPr sz="3695">
              <a:solidFill>
                <a:schemeClr val="dk1"/>
              </a:solidFill>
            </a:endParaRPr>
          </a:p>
          <a:p>
            <a:pPr marL="457200" lvl="0" indent="0" algn="l" rtl="0">
              <a:lnSpc>
                <a:spcPct val="100000"/>
              </a:lnSpc>
              <a:spcBef>
                <a:spcPts val="1000"/>
              </a:spcBef>
              <a:spcAft>
                <a:spcPts val="0"/>
              </a:spcAft>
              <a:buClr>
                <a:schemeClr val="dk1"/>
              </a:buClr>
              <a:buSzPct val="29766"/>
              <a:buFont typeface="Arial"/>
              <a:buNone/>
            </a:pPr>
            <a:r>
              <a:rPr lang="en-US" sz="3695" b="1">
                <a:solidFill>
                  <a:schemeClr val="dk1"/>
                </a:solidFill>
              </a:rPr>
              <a:t>All site call </a:t>
            </a:r>
            <a:r>
              <a:rPr lang="en-US" sz="3695">
                <a:solidFill>
                  <a:schemeClr val="dk1"/>
                </a:solidFill>
              </a:rPr>
              <a:t>- Recording available on the website - Next call in september</a:t>
            </a:r>
            <a:endParaRPr sz="3695">
              <a:solidFill>
                <a:schemeClr val="dk1"/>
              </a:solidFill>
            </a:endParaRPr>
          </a:p>
          <a:p>
            <a:pPr marL="457200" lvl="0" indent="0" algn="l" rtl="0">
              <a:lnSpc>
                <a:spcPct val="100000"/>
              </a:lnSpc>
              <a:spcBef>
                <a:spcPts val="1000"/>
              </a:spcBef>
              <a:spcAft>
                <a:spcPts val="0"/>
              </a:spcAft>
              <a:buClr>
                <a:schemeClr val="dk1"/>
              </a:buClr>
              <a:buSzPct val="30117"/>
              <a:buFont typeface="Arial"/>
              <a:buNone/>
            </a:pPr>
            <a:r>
              <a:rPr lang="en-US" sz="3652" b="1">
                <a:solidFill>
                  <a:schemeClr val="dk1"/>
                </a:solidFill>
              </a:rPr>
              <a:t>KESETT Website  </a:t>
            </a:r>
            <a:r>
              <a:rPr lang="en-US" sz="3672" u="sng">
                <a:solidFill>
                  <a:schemeClr val="dk1"/>
                </a:solidFill>
                <a:hlinkClick r:id="rId3">
                  <a:extLst>
                    <a:ext uri="{A12FA001-AC4F-418D-AE19-62706E023703}">
                      <ahyp:hlinkClr xmlns:ahyp="http://schemas.microsoft.com/office/drawing/2018/hyperlinkcolor" val="tx"/>
                    </a:ext>
                  </a:extLst>
                </a:hlinkClick>
              </a:rPr>
              <a:t>https://siren.network/trial/kesett/</a:t>
            </a:r>
            <a:r>
              <a:rPr lang="en-US" sz="3652">
                <a:solidFill>
                  <a:schemeClr val="dk1"/>
                </a:solidFill>
              </a:rPr>
              <a:t> or </a:t>
            </a:r>
            <a:r>
              <a:rPr lang="en-US" sz="3652" u="sng">
                <a:solidFill>
                  <a:schemeClr val="dk1"/>
                </a:solidFill>
                <a:hlinkClick r:id="rId4">
                  <a:extLst>
                    <a:ext uri="{A12FA001-AC4F-418D-AE19-62706E023703}">
                      <ahyp:hlinkClr xmlns:ahyp="http://schemas.microsoft.com/office/drawing/2018/hyperlinkcolor" val="tx"/>
                    </a:ext>
                  </a:extLst>
                </a:hlinkClick>
              </a:rPr>
              <a:t>KESETT.org</a:t>
            </a:r>
            <a:endParaRPr sz="3223">
              <a:solidFill>
                <a:schemeClr val="dk1"/>
              </a:solidFill>
            </a:endParaRPr>
          </a:p>
          <a:p>
            <a:pPr marL="914400" lvl="0" indent="-341189" algn="l" rtl="0">
              <a:lnSpc>
                <a:spcPct val="100000"/>
              </a:lnSpc>
              <a:spcBef>
                <a:spcPts val="1000"/>
              </a:spcBef>
              <a:spcAft>
                <a:spcPts val="0"/>
              </a:spcAft>
              <a:buSzPct val="100000"/>
              <a:buChar char="●"/>
            </a:pPr>
            <a:r>
              <a:rPr lang="en-US" sz="3223">
                <a:solidFill>
                  <a:schemeClr val="dk1"/>
                </a:solidFill>
              </a:rPr>
              <a:t>Draft Protocol, Working MoP, and Working Pharmacy Manual available</a:t>
            </a:r>
            <a:endParaRPr sz="3223">
              <a:solidFill>
                <a:schemeClr val="dk1"/>
              </a:solidFill>
            </a:endParaRPr>
          </a:p>
          <a:p>
            <a:pPr marL="914400" lvl="0" indent="-341189" algn="l" rtl="0">
              <a:lnSpc>
                <a:spcPct val="100000"/>
              </a:lnSpc>
              <a:spcBef>
                <a:spcPts val="0"/>
              </a:spcBef>
              <a:spcAft>
                <a:spcPts val="0"/>
              </a:spcAft>
              <a:buSzPct val="100000"/>
              <a:buChar char="●"/>
            </a:pPr>
            <a:r>
              <a:rPr lang="en-US" sz="3223">
                <a:solidFill>
                  <a:schemeClr val="dk1"/>
                </a:solidFill>
              </a:rPr>
              <a:t>Updated “Getting Started” page and relevant materials/instructions </a:t>
            </a:r>
            <a:endParaRPr sz="3223">
              <a:solidFill>
                <a:schemeClr val="dk1"/>
              </a:solidFill>
            </a:endParaRPr>
          </a:p>
          <a:p>
            <a:pPr marL="914400" lvl="0" indent="-341189" algn="l" rtl="0">
              <a:lnSpc>
                <a:spcPct val="100000"/>
              </a:lnSpc>
              <a:spcBef>
                <a:spcPts val="0"/>
              </a:spcBef>
              <a:spcAft>
                <a:spcPts val="0"/>
              </a:spcAft>
              <a:buSzPct val="100000"/>
              <a:buChar char="●"/>
            </a:pPr>
            <a:r>
              <a:rPr lang="en-US" sz="3223">
                <a:solidFill>
                  <a:schemeClr val="dk1"/>
                </a:solidFill>
              </a:rPr>
              <a:t>Office hours available Thursdays, noon - 2:00 pm (Eastern), sign up available on the website</a:t>
            </a:r>
            <a:endParaRPr sz="4690" b="1" u="sng">
              <a:solidFill>
                <a:schemeClr val="dk1"/>
              </a:solidFill>
            </a:endParaRPr>
          </a:p>
          <a:p>
            <a:pPr marL="457200" lvl="0" indent="0" algn="l" rtl="0">
              <a:lnSpc>
                <a:spcPct val="100000"/>
              </a:lnSpc>
              <a:spcBef>
                <a:spcPts val="1600"/>
              </a:spcBef>
              <a:spcAft>
                <a:spcPts val="1600"/>
              </a:spcAft>
              <a:buNone/>
            </a:pPr>
            <a:endParaRPr/>
          </a:p>
        </p:txBody>
      </p:sp>
      <p:pic>
        <p:nvPicPr>
          <p:cNvPr id="163" name="Google Shape;163;p31" title="kesett.png"/>
          <p:cNvPicPr preferRelativeResize="0"/>
          <p:nvPr/>
        </p:nvPicPr>
        <p:blipFill>
          <a:blip r:embed="rId5">
            <a:alphaModFix/>
          </a:blip>
          <a:stretch>
            <a:fillRect/>
          </a:stretch>
        </p:blipFill>
        <p:spPr>
          <a:xfrm>
            <a:off x="9513863" y="5649738"/>
            <a:ext cx="2047875" cy="790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2"/>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KESETT</a:t>
            </a:r>
            <a:endParaRPr/>
          </a:p>
        </p:txBody>
      </p:sp>
      <p:sp>
        <p:nvSpPr>
          <p:cNvPr id="170" name="Google Shape;170;p32"/>
          <p:cNvSpPr txBox="1">
            <a:spLocks noGrp="1"/>
          </p:cNvSpPr>
          <p:nvPr>
            <p:ph type="body" idx="1"/>
          </p:nvPr>
        </p:nvSpPr>
        <p:spPr>
          <a:xfrm>
            <a:off x="838200" y="1147700"/>
            <a:ext cx="10515600" cy="5139600"/>
          </a:xfrm>
          <a:prstGeom prst="rect">
            <a:avLst/>
          </a:prstGeom>
        </p:spPr>
        <p:txBody>
          <a:bodyPr spcFirstLastPara="1" wrap="square" lIns="91425" tIns="45700" rIns="91425" bIns="45700" anchor="t" anchorCtr="0">
            <a:normAutofit fontScale="47500" lnSpcReduction="20000"/>
          </a:bodyPr>
          <a:lstStyle/>
          <a:p>
            <a:pPr marL="0" lvl="0" indent="0" algn="l" rtl="0">
              <a:lnSpc>
                <a:spcPct val="150000"/>
              </a:lnSpc>
              <a:spcBef>
                <a:spcPts val="1000"/>
              </a:spcBef>
              <a:spcAft>
                <a:spcPts val="0"/>
              </a:spcAft>
              <a:buClr>
                <a:schemeClr val="dk1"/>
              </a:buClr>
              <a:buSzPts val="523"/>
              <a:buFont typeface="Arial"/>
              <a:buNone/>
            </a:pPr>
            <a:r>
              <a:rPr lang="en-US" sz="4690" b="1">
                <a:solidFill>
                  <a:schemeClr val="dk1"/>
                </a:solidFill>
              </a:rPr>
              <a:t>Site IRB approval	</a:t>
            </a:r>
            <a:endParaRPr sz="4690" b="1">
              <a:solidFill>
                <a:schemeClr val="dk1"/>
              </a:solidFill>
            </a:endParaRPr>
          </a:p>
          <a:p>
            <a:pPr marL="457200" lvl="0" indent="-338762" algn="l" rtl="0">
              <a:lnSpc>
                <a:spcPct val="100000"/>
              </a:lnSpc>
              <a:spcBef>
                <a:spcPts val="1600"/>
              </a:spcBef>
              <a:spcAft>
                <a:spcPts val="0"/>
              </a:spcAft>
              <a:buSzPct val="100000"/>
              <a:buChar char="●"/>
            </a:pPr>
            <a:r>
              <a:rPr lang="en-US" sz="3652" b="1">
                <a:solidFill>
                  <a:schemeClr val="dk1"/>
                </a:solidFill>
              </a:rPr>
              <a:t>ICF</a:t>
            </a:r>
            <a:r>
              <a:rPr lang="en-US" sz="3652">
                <a:solidFill>
                  <a:schemeClr val="dk1"/>
                </a:solidFill>
              </a:rPr>
              <a:t> - Consent forms follow SIRENS locked down consent guidelines. If your IRB requires site specific language please send it to the CCC team as soon as possible for review. This language will be inserted to the consent form before the signature page. Please do make alterations to the IFCs.</a:t>
            </a:r>
            <a:endParaRPr sz="3652">
              <a:solidFill>
                <a:schemeClr val="dk1"/>
              </a:solidFill>
            </a:endParaRPr>
          </a:p>
          <a:p>
            <a:pPr marL="457200" lvl="0" indent="0" algn="l" rtl="0">
              <a:lnSpc>
                <a:spcPct val="100000"/>
              </a:lnSpc>
              <a:spcBef>
                <a:spcPts val="1000"/>
              </a:spcBef>
              <a:spcAft>
                <a:spcPts val="0"/>
              </a:spcAft>
              <a:buNone/>
            </a:pPr>
            <a:endParaRPr sz="3652">
              <a:solidFill>
                <a:schemeClr val="dk1"/>
              </a:solidFill>
            </a:endParaRPr>
          </a:p>
          <a:p>
            <a:pPr marL="457200" lvl="0" indent="-338762" algn="l" rtl="0">
              <a:lnSpc>
                <a:spcPct val="100000"/>
              </a:lnSpc>
              <a:spcBef>
                <a:spcPts val="1000"/>
              </a:spcBef>
              <a:spcAft>
                <a:spcPts val="0"/>
              </a:spcAft>
              <a:buSzPct val="100000"/>
              <a:buChar char="●"/>
            </a:pPr>
            <a:r>
              <a:rPr lang="en-US" sz="3652" b="1">
                <a:solidFill>
                  <a:schemeClr val="dk1"/>
                </a:solidFill>
              </a:rPr>
              <a:t>FDA and Drug </a:t>
            </a:r>
            <a:r>
              <a:rPr lang="en-US" sz="3652">
                <a:solidFill>
                  <a:schemeClr val="dk1"/>
                </a:solidFill>
              </a:rPr>
              <a:t>- Drug product labels are being posted to the website if needed for your local approvals. Product labels replace the investigator brochure for sponsor-investigator INDs. FDA release of clinical hold is currently posted.</a:t>
            </a:r>
            <a:endParaRPr sz="3652">
              <a:solidFill>
                <a:schemeClr val="dk1"/>
              </a:solidFill>
            </a:endParaRPr>
          </a:p>
          <a:p>
            <a:pPr marL="457200" lvl="0" indent="0" algn="l" rtl="0">
              <a:lnSpc>
                <a:spcPct val="100000"/>
              </a:lnSpc>
              <a:spcBef>
                <a:spcPts val="1000"/>
              </a:spcBef>
              <a:spcAft>
                <a:spcPts val="0"/>
              </a:spcAft>
              <a:buNone/>
            </a:pPr>
            <a:endParaRPr sz="3652">
              <a:solidFill>
                <a:schemeClr val="dk1"/>
              </a:solidFill>
            </a:endParaRPr>
          </a:p>
          <a:p>
            <a:pPr marL="457200" lvl="0" indent="-338762" algn="l" rtl="0">
              <a:lnSpc>
                <a:spcPct val="100000"/>
              </a:lnSpc>
              <a:spcBef>
                <a:spcPts val="1000"/>
              </a:spcBef>
              <a:spcAft>
                <a:spcPts val="0"/>
              </a:spcAft>
              <a:buSzPct val="100000"/>
              <a:buChar char="●"/>
            </a:pPr>
            <a:r>
              <a:rPr lang="en-US" sz="3652" b="1">
                <a:solidFill>
                  <a:schemeClr val="dk1"/>
                </a:solidFill>
              </a:rPr>
              <a:t>Ceribell </a:t>
            </a:r>
            <a:r>
              <a:rPr lang="en-US" sz="3652">
                <a:solidFill>
                  <a:schemeClr val="dk1"/>
                </a:solidFill>
              </a:rPr>
              <a:t>- Resources are available in the workbench if needed for your site submissions</a:t>
            </a:r>
            <a:endParaRPr sz="3652">
              <a:solidFill>
                <a:schemeClr val="dk1"/>
              </a:solidFill>
            </a:endParaRPr>
          </a:p>
          <a:p>
            <a:pPr marL="0" lvl="0" indent="0" algn="l" rtl="0">
              <a:lnSpc>
                <a:spcPct val="100000"/>
              </a:lnSpc>
              <a:spcBef>
                <a:spcPts val="1000"/>
              </a:spcBef>
              <a:spcAft>
                <a:spcPts val="0"/>
              </a:spcAft>
              <a:buNone/>
            </a:pPr>
            <a:endParaRPr sz="3652">
              <a:solidFill>
                <a:schemeClr val="dk1"/>
              </a:solidFill>
            </a:endParaRPr>
          </a:p>
          <a:p>
            <a:pPr marL="457200" lvl="0" indent="-340064" algn="l" rtl="0">
              <a:lnSpc>
                <a:spcPct val="100000"/>
              </a:lnSpc>
              <a:spcBef>
                <a:spcPts val="1000"/>
              </a:spcBef>
              <a:spcAft>
                <a:spcPts val="0"/>
              </a:spcAft>
              <a:buSzPct val="100000"/>
              <a:buChar char="●"/>
            </a:pPr>
            <a:r>
              <a:rPr lang="en-US" sz="3695" b="1">
                <a:solidFill>
                  <a:schemeClr val="dk1"/>
                </a:solidFill>
              </a:rPr>
              <a:t>CIRB Site submission</a:t>
            </a:r>
            <a:r>
              <a:rPr lang="en-US" sz="3695">
                <a:solidFill>
                  <a:schemeClr val="dk1"/>
                </a:solidFill>
              </a:rPr>
              <a:t> - The CCC will complete you Advarra application</a:t>
            </a:r>
            <a:endParaRPr sz="3695">
              <a:solidFill>
                <a:schemeClr val="dk1"/>
              </a:solidFill>
            </a:endParaRPr>
          </a:p>
          <a:p>
            <a:pPr marL="0" lvl="0" indent="0" algn="l" rtl="0">
              <a:lnSpc>
                <a:spcPct val="100000"/>
              </a:lnSpc>
              <a:spcBef>
                <a:spcPts val="1000"/>
              </a:spcBef>
              <a:spcAft>
                <a:spcPts val="0"/>
              </a:spcAft>
              <a:buNone/>
            </a:pPr>
            <a:endParaRPr sz="3695">
              <a:solidFill>
                <a:schemeClr val="dk1"/>
              </a:solidFill>
            </a:endParaRPr>
          </a:p>
          <a:p>
            <a:pPr marL="457200" lvl="0" indent="-340064" algn="l" rtl="0">
              <a:lnSpc>
                <a:spcPct val="100000"/>
              </a:lnSpc>
              <a:spcBef>
                <a:spcPts val="1000"/>
              </a:spcBef>
              <a:spcAft>
                <a:spcPts val="0"/>
              </a:spcAft>
              <a:buSzPct val="100000"/>
              <a:buChar char="●"/>
            </a:pPr>
            <a:r>
              <a:rPr lang="en-US" sz="3695" b="1">
                <a:solidFill>
                  <a:schemeClr val="dk1"/>
                </a:solidFill>
              </a:rPr>
              <a:t>EFIC Plan</a:t>
            </a:r>
            <a:r>
              <a:rPr lang="en-US" sz="3695">
                <a:solidFill>
                  <a:schemeClr val="dk1"/>
                </a:solidFill>
              </a:rPr>
              <a:t> - Available on the study website under ‘EFIC’. CIRB Approved EFIC materials will also be posted </a:t>
            </a:r>
            <a:endParaRPr sz="3695">
              <a:solidFill>
                <a:schemeClr val="dk1"/>
              </a:solidFill>
            </a:endParaRPr>
          </a:p>
          <a:p>
            <a:pPr marL="457200" lvl="0" indent="0" algn="l" rtl="0">
              <a:lnSpc>
                <a:spcPct val="100000"/>
              </a:lnSpc>
              <a:spcBef>
                <a:spcPts val="1000"/>
              </a:spcBef>
              <a:spcAft>
                <a:spcPts val="0"/>
              </a:spcAft>
              <a:buNone/>
            </a:pPr>
            <a:endParaRPr sz="3695"/>
          </a:p>
        </p:txBody>
      </p:sp>
      <p:pic>
        <p:nvPicPr>
          <p:cNvPr id="171" name="Google Shape;171;p32" title="kesett.png"/>
          <p:cNvPicPr preferRelativeResize="0"/>
          <p:nvPr/>
        </p:nvPicPr>
        <p:blipFill>
          <a:blip r:embed="rId3">
            <a:alphaModFix/>
          </a:blip>
          <a:stretch>
            <a:fillRect/>
          </a:stretch>
        </p:blipFill>
        <p:spPr>
          <a:xfrm>
            <a:off x="9513863" y="5803138"/>
            <a:ext cx="2047875" cy="790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3"/>
          <p:cNvSpPr txBox="1">
            <a:spLocks noGrp="1"/>
          </p:cNvSpPr>
          <p:nvPr>
            <p:ph type="body" idx="1"/>
          </p:nvPr>
        </p:nvSpPr>
        <p:spPr>
          <a:xfrm>
            <a:off x="630250" y="1045300"/>
            <a:ext cx="10972800" cy="5647800"/>
          </a:xfrm>
          <a:prstGeom prst="rect">
            <a:avLst/>
          </a:prstGeom>
          <a:noFill/>
          <a:ln>
            <a:noFill/>
          </a:ln>
        </p:spPr>
        <p:txBody>
          <a:bodyPr spcFirstLastPara="1" wrap="square" lIns="91425" tIns="45700" rIns="91425" bIns="45700" anchor="t" anchorCtr="0">
            <a:normAutofit lnSpcReduction="20000"/>
          </a:bodyPr>
          <a:lstStyle/>
          <a:p>
            <a:pPr marL="0" lvl="0" indent="0" algn="l" rtl="0">
              <a:spcBef>
                <a:spcPts val="360"/>
              </a:spcBef>
              <a:spcAft>
                <a:spcPts val="0"/>
              </a:spcAft>
              <a:buNone/>
            </a:pPr>
            <a:endParaRPr>
              <a:solidFill>
                <a:schemeClr val="dk1"/>
              </a:solidFill>
            </a:endParaRPr>
          </a:p>
          <a:p>
            <a:pPr marL="457200" lvl="0" indent="-342900" algn="l" rtl="0">
              <a:spcBef>
                <a:spcPts val="360"/>
              </a:spcBef>
              <a:spcAft>
                <a:spcPts val="0"/>
              </a:spcAft>
              <a:buSzPts val="1800"/>
              <a:buChar char="●"/>
            </a:pPr>
            <a:r>
              <a:rPr lang="en-US" b="1">
                <a:solidFill>
                  <a:schemeClr val="dk1"/>
                </a:solidFill>
              </a:rPr>
              <a:t>Site submitted questions</a:t>
            </a:r>
            <a:endParaRPr b="1">
              <a:solidFill>
                <a:schemeClr val="dk1"/>
              </a:solidFill>
            </a:endParaRPr>
          </a:p>
          <a:p>
            <a:pPr marL="914400" lvl="1" indent="-342900" algn="l" rtl="0">
              <a:spcBef>
                <a:spcPts val="360"/>
              </a:spcBef>
              <a:spcAft>
                <a:spcPts val="0"/>
              </a:spcAft>
              <a:buSzPts val="1800"/>
              <a:buChar char="○"/>
            </a:pPr>
            <a:r>
              <a:rPr lang="en-US">
                <a:solidFill>
                  <a:schemeClr val="dk1"/>
                </a:solidFill>
              </a:rPr>
              <a:t>Will Regulatory templates be provided (1572, COI, etc.)? If so, where will be able to find them.</a:t>
            </a:r>
            <a:endParaRPr>
              <a:solidFill>
                <a:schemeClr val="dk1"/>
              </a:solidFill>
            </a:endParaRPr>
          </a:p>
          <a:p>
            <a:pPr marL="1371600" lvl="2" indent="-342900" algn="l" rtl="0">
              <a:spcBef>
                <a:spcPts val="360"/>
              </a:spcBef>
              <a:spcAft>
                <a:spcPts val="0"/>
              </a:spcAft>
              <a:buSzPts val="1800"/>
              <a:buChar char="■"/>
            </a:pPr>
            <a:r>
              <a:rPr lang="en-US">
                <a:solidFill>
                  <a:schemeClr val="dk1"/>
                </a:solidFill>
              </a:rPr>
              <a:t>1572 will be going out tomorrow or thursday to sites. COI forms are not applicable to site level teams and investigators.</a:t>
            </a:r>
            <a:endParaRPr>
              <a:solidFill>
                <a:schemeClr val="dk1"/>
              </a:solidFill>
            </a:endParaRPr>
          </a:p>
          <a:p>
            <a:pPr marL="1828800" lvl="3" indent="-342900" algn="l" rtl="0">
              <a:spcBef>
                <a:spcPts val="360"/>
              </a:spcBef>
              <a:spcAft>
                <a:spcPts val="0"/>
              </a:spcAft>
              <a:buSzPts val="1800"/>
              <a:buChar char="●"/>
            </a:pPr>
            <a:r>
              <a:rPr lang="en-US">
                <a:solidFill>
                  <a:schemeClr val="dk1"/>
                </a:solidFill>
              </a:rPr>
              <a:t>Additionally with the 1572 we will be sending the site checklist with tasks and documents needed to complete start-up.</a:t>
            </a:r>
            <a:endParaRPr>
              <a:solidFill>
                <a:schemeClr val="dk1"/>
              </a:solidFill>
            </a:endParaRPr>
          </a:p>
          <a:p>
            <a:pPr marL="914400" lvl="1" indent="-342900" algn="l" rtl="0">
              <a:spcBef>
                <a:spcPts val="360"/>
              </a:spcBef>
              <a:spcAft>
                <a:spcPts val="0"/>
              </a:spcAft>
              <a:buSzPts val="1800"/>
              <a:buChar char="○"/>
            </a:pPr>
            <a:r>
              <a:rPr lang="en-US">
                <a:solidFill>
                  <a:schemeClr val="dk1"/>
                </a:solidFill>
              </a:rPr>
              <a:t>Will subjects be receiving payment for participating in this study? Please elaborate on this.</a:t>
            </a:r>
            <a:endParaRPr>
              <a:solidFill>
                <a:schemeClr val="dk1"/>
              </a:solidFill>
            </a:endParaRPr>
          </a:p>
          <a:p>
            <a:pPr marL="1371600" lvl="2" indent="-342900" algn="l" rtl="0">
              <a:spcBef>
                <a:spcPts val="360"/>
              </a:spcBef>
              <a:spcAft>
                <a:spcPts val="0"/>
              </a:spcAft>
              <a:buSzPts val="1800"/>
              <a:buChar char="■"/>
            </a:pPr>
            <a:r>
              <a:rPr lang="en-US">
                <a:solidFill>
                  <a:schemeClr val="dk1"/>
                </a:solidFill>
              </a:rPr>
              <a:t>Subjects/participants will not be receiving be receiving payment for the study. The focus group attendees will be compensated by UAB, however as they are not to study participants this is not considered participant payment in our IRB application. The EFIC plan includes these payments which was reviewed and approved by the CIRB.</a:t>
            </a:r>
            <a:endParaRPr>
              <a:solidFill>
                <a:schemeClr val="dk1"/>
              </a:solidFill>
            </a:endParaRPr>
          </a:p>
          <a:p>
            <a:pPr marL="914400" lvl="1" indent="-342900" algn="l" rtl="0">
              <a:spcBef>
                <a:spcPts val="360"/>
              </a:spcBef>
              <a:spcAft>
                <a:spcPts val="0"/>
              </a:spcAft>
              <a:buSzPts val="1800"/>
              <a:buChar char="○"/>
            </a:pPr>
            <a:r>
              <a:rPr lang="en-US">
                <a:solidFill>
                  <a:schemeClr val="dk1"/>
                </a:solidFill>
              </a:rPr>
              <a:t>A google doc alternative for study documents is still in the works, with a mirrored dropbox being the most probable solution</a:t>
            </a:r>
            <a:endParaRPr>
              <a:solidFill>
                <a:schemeClr val="dk1"/>
              </a:solidFill>
            </a:endParaRPr>
          </a:p>
          <a:p>
            <a:pPr marL="0" lvl="0" indent="0" algn="l" rtl="0">
              <a:spcBef>
                <a:spcPts val="360"/>
              </a:spcBef>
              <a:spcAft>
                <a:spcPts val="0"/>
              </a:spcAft>
              <a:buNone/>
            </a:pPr>
            <a:endParaRPr/>
          </a:p>
          <a:p>
            <a:pPr marL="0" lvl="0" indent="0" algn="l" rtl="0">
              <a:spcBef>
                <a:spcPts val="360"/>
              </a:spcBef>
              <a:spcAft>
                <a:spcPts val="0"/>
              </a:spcAft>
              <a:buNone/>
            </a:pPr>
            <a:endParaRPr/>
          </a:p>
        </p:txBody>
      </p:sp>
      <p:sp>
        <p:nvSpPr>
          <p:cNvPr id="177" name="Google Shape;177;p33"/>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a:t>
            </a:r>
            <a:endParaRPr/>
          </a:p>
        </p:txBody>
      </p:sp>
      <p:pic>
        <p:nvPicPr>
          <p:cNvPr id="178" name="Google Shape;178;p33" title="kesett.png"/>
          <p:cNvPicPr preferRelativeResize="0"/>
          <p:nvPr/>
        </p:nvPicPr>
        <p:blipFill rotWithShape="1">
          <a:blip r:embed="rId3">
            <a:alphaModFix/>
          </a:blip>
          <a:srcRect/>
          <a:stretch/>
        </p:blipFill>
        <p:spPr>
          <a:xfrm>
            <a:off x="9750363" y="5902513"/>
            <a:ext cx="2047875" cy="7905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4"/>
          <p:cNvSpPr txBox="1">
            <a:spLocks noGrp="1"/>
          </p:cNvSpPr>
          <p:nvPr>
            <p:ph type="title"/>
          </p:nvPr>
        </p:nvSpPr>
        <p:spPr>
          <a:xfrm>
            <a:off x="3174454" y="549626"/>
            <a:ext cx="5843100" cy="578400"/>
          </a:xfrm>
          <a:prstGeom prst="rect">
            <a:avLst/>
          </a:prstGeom>
        </p:spPr>
        <p:txBody>
          <a:bodyPr spcFirstLastPara="1" wrap="square" lIns="121900" tIns="121900" rIns="121900" bIns="121900" anchor="b" anchorCtr="0">
            <a:normAutofit fontScale="90000"/>
          </a:bodyPr>
          <a:lstStyle/>
          <a:p>
            <a:pPr marL="0" lvl="0" indent="0" algn="ctr" rtl="0">
              <a:spcBef>
                <a:spcPts val="0"/>
              </a:spcBef>
              <a:spcAft>
                <a:spcPts val="0"/>
              </a:spcAft>
              <a:buNone/>
            </a:pPr>
            <a:r>
              <a:rPr lang="en-US" sz="3200"/>
              <a:t>Updated Site Timeline</a:t>
            </a:r>
            <a:endParaRPr sz="3200"/>
          </a:p>
        </p:txBody>
      </p:sp>
      <p:sp>
        <p:nvSpPr>
          <p:cNvPr id="184" name="Google Shape;184;p34"/>
          <p:cNvSpPr/>
          <p:nvPr/>
        </p:nvSpPr>
        <p:spPr>
          <a:xfrm>
            <a:off x="931954" y="1461145"/>
            <a:ext cx="2591700" cy="314100"/>
          </a:xfrm>
          <a:prstGeom prst="roundRect">
            <a:avLst>
              <a:gd name="adj" fmla="val 0"/>
            </a:avLst>
          </a:prstGeom>
          <a:solidFill>
            <a:srgbClr val="4A86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August</a:t>
            </a:r>
            <a:endParaRPr sz="1200">
              <a:solidFill>
                <a:schemeClr val="dk1"/>
              </a:solidFill>
              <a:latin typeface="Poppins SemiBold"/>
              <a:ea typeface="Poppins SemiBold"/>
              <a:cs typeface="Poppins SemiBold"/>
              <a:sym typeface="Poppins SemiBold"/>
            </a:endParaRPr>
          </a:p>
        </p:txBody>
      </p:sp>
      <p:sp>
        <p:nvSpPr>
          <p:cNvPr id="185" name="Google Shape;185;p34"/>
          <p:cNvSpPr/>
          <p:nvPr/>
        </p:nvSpPr>
        <p:spPr>
          <a:xfrm>
            <a:off x="3523619" y="1461145"/>
            <a:ext cx="2571900" cy="314100"/>
          </a:xfrm>
          <a:prstGeom prst="roundRect">
            <a:avLst>
              <a:gd name="adj" fmla="val 0"/>
            </a:avLst>
          </a:prstGeom>
          <a:solidFill>
            <a:srgbClr val="D9EAD3"/>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September</a:t>
            </a:r>
            <a:endParaRPr sz="1200">
              <a:solidFill>
                <a:schemeClr val="dk1"/>
              </a:solidFill>
              <a:latin typeface="Poppins SemiBold"/>
              <a:ea typeface="Poppins SemiBold"/>
              <a:cs typeface="Poppins SemiBold"/>
              <a:sym typeface="Poppins SemiBold"/>
            </a:endParaRPr>
          </a:p>
        </p:txBody>
      </p:sp>
      <p:sp>
        <p:nvSpPr>
          <p:cNvPr id="186" name="Google Shape;186;p34"/>
          <p:cNvSpPr/>
          <p:nvPr/>
        </p:nvSpPr>
        <p:spPr>
          <a:xfrm>
            <a:off x="6095709" y="1461145"/>
            <a:ext cx="2571900" cy="314100"/>
          </a:xfrm>
          <a:prstGeom prst="roundRect">
            <a:avLst>
              <a:gd name="adj" fmla="val 0"/>
            </a:avLst>
          </a:prstGeom>
          <a:solidFill>
            <a:srgbClr val="EA999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October</a:t>
            </a:r>
            <a:endParaRPr sz="1200">
              <a:solidFill>
                <a:schemeClr val="dk1"/>
              </a:solidFill>
              <a:latin typeface="Poppins SemiBold"/>
              <a:ea typeface="Poppins SemiBold"/>
              <a:cs typeface="Poppins SemiBold"/>
              <a:sym typeface="Poppins SemiBold"/>
            </a:endParaRPr>
          </a:p>
        </p:txBody>
      </p:sp>
      <p:sp>
        <p:nvSpPr>
          <p:cNvPr id="187" name="Google Shape;187;p34"/>
          <p:cNvSpPr/>
          <p:nvPr/>
        </p:nvSpPr>
        <p:spPr>
          <a:xfrm>
            <a:off x="8668341" y="1461145"/>
            <a:ext cx="2591700" cy="314100"/>
          </a:xfrm>
          <a:prstGeom prst="roundRect">
            <a:avLst>
              <a:gd name="adj" fmla="val 0"/>
            </a:avLst>
          </a:prstGeom>
          <a:solidFill>
            <a:srgbClr val="B4A7D6"/>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November</a:t>
            </a:r>
            <a:endParaRPr sz="1200">
              <a:solidFill>
                <a:schemeClr val="dk1"/>
              </a:solidFill>
              <a:latin typeface="Poppins SemiBold"/>
              <a:ea typeface="Poppins SemiBold"/>
              <a:cs typeface="Poppins SemiBold"/>
              <a:sym typeface="Poppins SemiBold"/>
            </a:endParaRPr>
          </a:p>
        </p:txBody>
      </p:sp>
      <p:sp>
        <p:nvSpPr>
          <p:cNvPr id="188" name="Google Shape;188;p34"/>
          <p:cNvSpPr txBox="1">
            <a:spLocks noGrp="1"/>
          </p:cNvSpPr>
          <p:nvPr>
            <p:ph type="subTitle" idx="1"/>
          </p:nvPr>
        </p:nvSpPr>
        <p:spPr>
          <a:xfrm>
            <a:off x="3596320"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EFIC</a:t>
            </a:r>
            <a:endParaRPr sz="1200"/>
          </a:p>
        </p:txBody>
      </p:sp>
      <p:sp>
        <p:nvSpPr>
          <p:cNvPr id="189" name="Google Shape;189;p34"/>
          <p:cNvSpPr/>
          <p:nvPr/>
        </p:nvSpPr>
        <p:spPr>
          <a:xfrm>
            <a:off x="2966654" y="6224892"/>
            <a:ext cx="534900" cy="2748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0" name="Google Shape;190;p34"/>
          <p:cNvSpPr/>
          <p:nvPr/>
        </p:nvSpPr>
        <p:spPr>
          <a:xfrm>
            <a:off x="4614254" y="6224892"/>
            <a:ext cx="534900" cy="274800"/>
          </a:xfrm>
          <a:prstGeom prst="roundRect">
            <a:avLst>
              <a:gd name="adj" fmla="val 50000"/>
            </a:avLst>
          </a:prstGeom>
          <a:solidFill>
            <a:schemeClr val="accent3"/>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1" name="Google Shape;191;p34"/>
          <p:cNvSpPr/>
          <p:nvPr/>
        </p:nvSpPr>
        <p:spPr>
          <a:xfrm>
            <a:off x="6261854" y="6224892"/>
            <a:ext cx="534900" cy="274800"/>
          </a:xfrm>
          <a:prstGeom prst="roundRect">
            <a:avLst>
              <a:gd name="adj" fmla="val 50000"/>
            </a:avLst>
          </a:prstGeom>
          <a:solidFill>
            <a:schemeClr val="accent5"/>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2" name="Google Shape;192;p34"/>
          <p:cNvSpPr/>
          <p:nvPr/>
        </p:nvSpPr>
        <p:spPr>
          <a:xfrm>
            <a:off x="7909454" y="6224892"/>
            <a:ext cx="534900" cy="2748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3" name="Google Shape;193;p34"/>
          <p:cNvSpPr txBox="1">
            <a:spLocks noGrp="1"/>
          </p:cNvSpPr>
          <p:nvPr>
            <p:ph type="subTitle" idx="1"/>
          </p:nvPr>
        </p:nvSpPr>
        <p:spPr>
          <a:xfrm>
            <a:off x="5243853"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IRB</a:t>
            </a:r>
            <a:endParaRPr sz="1200"/>
          </a:p>
        </p:txBody>
      </p:sp>
      <p:sp>
        <p:nvSpPr>
          <p:cNvPr id="194" name="Google Shape;194;p34"/>
          <p:cNvSpPr txBox="1">
            <a:spLocks noGrp="1"/>
          </p:cNvSpPr>
          <p:nvPr>
            <p:ph type="subTitle" idx="1"/>
          </p:nvPr>
        </p:nvSpPr>
        <p:spPr>
          <a:xfrm>
            <a:off x="6891387"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Ceribell</a:t>
            </a:r>
            <a:endParaRPr sz="1200"/>
          </a:p>
        </p:txBody>
      </p:sp>
      <p:sp>
        <p:nvSpPr>
          <p:cNvPr id="195" name="Google Shape;195;p34"/>
          <p:cNvSpPr txBox="1">
            <a:spLocks noGrp="1"/>
          </p:cNvSpPr>
          <p:nvPr>
            <p:ph type="subTitle" idx="1"/>
          </p:nvPr>
        </p:nvSpPr>
        <p:spPr>
          <a:xfrm>
            <a:off x="8538920"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WebDCU</a:t>
            </a:r>
            <a:endParaRPr sz="1200"/>
          </a:p>
        </p:txBody>
      </p:sp>
      <p:sp>
        <p:nvSpPr>
          <p:cNvPr id="196" name="Google Shape;196;p34" descr="A chart showing when tasks need to be completed across an eight-week period. It also shows how project phases spread across all weeks and which teams are involved. "/>
          <p:cNvSpPr/>
          <p:nvPr/>
        </p:nvSpPr>
        <p:spPr>
          <a:xfrm>
            <a:off x="1263340" y="2548530"/>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1</a:t>
            </a:r>
            <a:endParaRPr sz="1300"/>
          </a:p>
        </p:txBody>
      </p:sp>
      <p:sp>
        <p:nvSpPr>
          <p:cNvPr id="197" name="Google Shape;197;p34"/>
          <p:cNvSpPr/>
          <p:nvPr/>
        </p:nvSpPr>
        <p:spPr>
          <a:xfrm>
            <a:off x="443075" y="3083375"/>
            <a:ext cx="2424000" cy="381900"/>
          </a:xfrm>
          <a:prstGeom prst="roundRect">
            <a:avLst>
              <a:gd name="adj" fmla="val 50000"/>
            </a:avLst>
          </a:prstGeom>
          <a:solidFill>
            <a:schemeClr val="accent3"/>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Obtain Local IRB approval</a:t>
            </a:r>
            <a:endParaRPr sz="1300">
              <a:solidFill>
                <a:schemeClr val="dk1"/>
              </a:solidFill>
            </a:endParaRPr>
          </a:p>
        </p:txBody>
      </p:sp>
      <p:sp>
        <p:nvSpPr>
          <p:cNvPr id="198" name="Google Shape;198;p34"/>
          <p:cNvSpPr/>
          <p:nvPr/>
        </p:nvSpPr>
        <p:spPr>
          <a:xfrm>
            <a:off x="1118899" y="3581350"/>
            <a:ext cx="4666500" cy="381900"/>
          </a:xfrm>
          <a:prstGeom prst="roundRect">
            <a:avLst>
              <a:gd name="adj" fmla="val 50000"/>
            </a:avLst>
          </a:prstGeom>
          <a:solidFill>
            <a:schemeClr val="accent5"/>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IT approval</a:t>
            </a:r>
            <a:endParaRPr sz="1300">
              <a:solidFill>
                <a:schemeClr val="dk1"/>
              </a:solidFill>
            </a:endParaRPr>
          </a:p>
        </p:txBody>
      </p:sp>
      <p:sp>
        <p:nvSpPr>
          <p:cNvPr id="199" name="Google Shape;199;p34"/>
          <p:cNvSpPr/>
          <p:nvPr/>
        </p:nvSpPr>
        <p:spPr>
          <a:xfrm>
            <a:off x="5939900" y="3581350"/>
            <a:ext cx="1522200" cy="381900"/>
          </a:xfrm>
          <a:prstGeom prst="roundRect">
            <a:avLst>
              <a:gd name="adj" fmla="val 50000"/>
            </a:avLst>
          </a:prstGeom>
          <a:solidFill>
            <a:schemeClr val="accent5"/>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Training</a:t>
            </a:r>
            <a:endParaRPr sz="1300">
              <a:solidFill>
                <a:schemeClr val="dk1"/>
              </a:solidFill>
            </a:endParaRPr>
          </a:p>
        </p:txBody>
      </p:sp>
      <p:sp>
        <p:nvSpPr>
          <p:cNvPr id="200" name="Google Shape;200;p34" descr="A chart showing when tasks need to be completed across an eight-week period. It also shows how project phases spread across all weeks and which teams are involved. "/>
          <p:cNvSpPr/>
          <p:nvPr/>
        </p:nvSpPr>
        <p:spPr>
          <a:xfrm>
            <a:off x="4223410" y="2548513"/>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2</a:t>
            </a:r>
            <a:endParaRPr sz="1300"/>
          </a:p>
        </p:txBody>
      </p:sp>
      <p:sp>
        <p:nvSpPr>
          <p:cNvPr id="201" name="Google Shape;201;p34" descr="A chart showing when tasks need to be completed across an eight-week period. It also shows how project phases spread across all weeks and which teams are involved. "/>
          <p:cNvSpPr/>
          <p:nvPr/>
        </p:nvSpPr>
        <p:spPr>
          <a:xfrm>
            <a:off x="2679931" y="2548524"/>
            <a:ext cx="13524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1</a:t>
            </a:r>
            <a:endParaRPr sz="1300"/>
          </a:p>
        </p:txBody>
      </p:sp>
      <p:sp>
        <p:nvSpPr>
          <p:cNvPr id="202" name="Google Shape;202;p34" descr="A chart showing when tasks need to be completed across an eight-week period. It also shows how project phases spread across all weeks and which teams are involved. "/>
          <p:cNvSpPr/>
          <p:nvPr/>
        </p:nvSpPr>
        <p:spPr>
          <a:xfrm>
            <a:off x="5639973" y="2548524"/>
            <a:ext cx="13524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2</a:t>
            </a:r>
            <a:endParaRPr sz="1300"/>
          </a:p>
        </p:txBody>
      </p:sp>
      <p:sp>
        <p:nvSpPr>
          <p:cNvPr id="203" name="Google Shape;203;p34" descr="A chart showing when tasks need to be completed across an eight-week period. It also shows how project phases spread across all weeks and which teams are involved. "/>
          <p:cNvSpPr/>
          <p:nvPr/>
        </p:nvSpPr>
        <p:spPr>
          <a:xfrm>
            <a:off x="195050" y="4577325"/>
            <a:ext cx="10179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n-US" sz="1300"/>
              <a:t>eDOA </a:t>
            </a:r>
            <a:endParaRPr sz="1300"/>
          </a:p>
        </p:txBody>
      </p:sp>
      <p:sp>
        <p:nvSpPr>
          <p:cNvPr id="204" name="Google Shape;204;p34" descr="A chart showing when tasks need to be completed across an eight-week period. It also shows how project phases spread across all weeks and which teams are involved. "/>
          <p:cNvSpPr/>
          <p:nvPr/>
        </p:nvSpPr>
        <p:spPr>
          <a:xfrm>
            <a:off x="308325" y="5114325"/>
            <a:ext cx="15222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n-US" sz="1300"/>
              <a:t>EFIC Context </a:t>
            </a:r>
            <a:endParaRPr sz="1300"/>
          </a:p>
        </p:txBody>
      </p:sp>
      <p:sp>
        <p:nvSpPr>
          <p:cNvPr id="205" name="Google Shape;205;p34" descr="A chart showing when tasks need to be completed across an eight-week period. It also shows how project phases spread across all weeks and which teams are involved. "/>
          <p:cNvSpPr/>
          <p:nvPr/>
        </p:nvSpPr>
        <p:spPr>
          <a:xfrm>
            <a:off x="1263350" y="4577325"/>
            <a:ext cx="59379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CC Event forms</a:t>
            </a:r>
            <a:endParaRPr sz="1300"/>
          </a:p>
        </p:txBody>
      </p:sp>
      <p:sp>
        <p:nvSpPr>
          <p:cNvPr id="206" name="Google Shape;206;p34" descr="A chart showing when tasks need to be completed across an eight-week period. It also shows how project phases spread across all weeks and which teams are involved. "/>
          <p:cNvSpPr/>
          <p:nvPr/>
        </p:nvSpPr>
        <p:spPr>
          <a:xfrm>
            <a:off x="3174449" y="5114325"/>
            <a:ext cx="29211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CIRB Application </a:t>
            </a:r>
            <a:endParaRPr sz="1300"/>
          </a:p>
          <a:p>
            <a:pPr marL="0" lvl="0" indent="0" algn="ctr" rtl="0">
              <a:spcBef>
                <a:spcPts val="0"/>
              </a:spcBef>
              <a:spcAft>
                <a:spcPts val="0"/>
              </a:spcAft>
              <a:buNone/>
            </a:pPr>
            <a:r>
              <a:rPr lang="en-US" sz="1300"/>
              <a:t>Form</a:t>
            </a:r>
            <a:endParaRPr sz="1300"/>
          </a:p>
        </p:txBody>
      </p:sp>
      <p:sp>
        <p:nvSpPr>
          <p:cNvPr id="207" name="Google Shape;207;p34" descr="A chart showing when tasks need to be completed across an eight-week period. It also shows how project phases spread across all weeks and which teams are involved. "/>
          <p:cNvSpPr/>
          <p:nvPr/>
        </p:nvSpPr>
        <p:spPr>
          <a:xfrm>
            <a:off x="686001" y="4098851"/>
            <a:ext cx="46665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Upload Regulatory Documents</a:t>
            </a:r>
            <a:endParaRPr sz="1300"/>
          </a:p>
        </p:txBody>
      </p:sp>
      <p:grpSp>
        <p:nvGrpSpPr>
          <p:cNvPr id="208" name="Google Shape;208;p34"/>
          <p:cNvGrpSpPr/>
          <p:nvPr/>
        </p:nvGrpSpPr>
        <p:grpSpPr>
          <a:xfrm>
            <a:off x="931943" y="1618995"/>
            <a:ext cx="1081440" cy="4398613"/>
            <a:chOff x="1883156" y="1491650"/>
            <a:chExt cx="610500" cy="2968826"/>
          </a:xfrm>
        </p:grpSpPr>
        <p:sp>
          <p:nvSpPr>
            <p:cNvPr id="209" name="Google Shape;209;p34"/>
            <p:cNvSpPr/>
            <p:nvPr/>
          </p:nvSpPr>
          <p:spPr>
            <a:xfrm>
              <a:off x="1883156" y="4224976"/>
              <a:ext cx="610500" cy="235500"/>
            </a:xfrm>
            <a:prstGeom prst="roundRect">
              <a:avLst>
                <a:gd name="adj" fmla="val 50000"/>
              </a:avLst>
            </a:prstGeom>
            <a:solidFill>
              <a:schemeClr val="dk1"/>
            </a:solidFill>
            <a:ln>
              <a:noFill/>
            </a:ln>
          </p:spPr>
          <p:txBody>
            <a:bodyPr spcFirstLastPara="1" wrap="square" lIns="121900" tIns="121900" rIns="121900" bIns="121900" anchor="ctr" anchorCtr="0">
              <a:noAutofit/>
            </a:bodyPr>
            <a:lstStyle/>
            <a:p>
              <a:pPr marL="0" lvl="0" indent="0" algn="ctr" rtl="0">
                <a:lnSpc>
                  <a:spcPct val="100000"/>
                </a:lnSpc>
                <a:spcBef>
                  <a:spcPts val="0"/>
                </a:spcBef>
                <a:spcAft>
                  <a:spcPts val="0"/>
                </a:spcAft>
                <a:buNone/>
              </a:pPr>
              <a:r>
                <a:rPr lang="en-US" sz="1200">
                  <a:solidFill>
                    <a:schemeClr val="lt1"/>
                  </a:solidFill>
                  <a:latin typeface="Urbanist Medium"/>
                  <a:ea typeface="Urbanist Medium"/>
                  <a:cs typeface="Urbanist Medium"/>
                  <a:sym typeface="Urbanist Medium"/>
                </a:rPr>
                <a:t>Today</a:t>
              </a:r>
              <a:endParaRPr sz="1200">
                <a:solidFill>
                  <a:schemeClr val="lt1"/>
                </a:solidFill>
                <a:latin typeface="Urbanist Medium"/>
                <a:ea typeface="Urbanist Medium"/>
                <a:cs typeface="Urbanist Medium"/>
                <a:sym typeface="Urbanist Medium"/>
              </a:endParaRPr>
            </a:p>
          </p:txBody>
        </p:sp>
        <p:cxnSp>
          <p:nvCxnSpPr>
            <p:cNvPr id="210" name="Google Shape;210;p34"/>
            <p:cNvCxnSpPr/>
            <p:nvPr/>
          </p:nvCxnSpPr>
          <p:spPr>
            <a:xfrm>
              <a:off x="2188413" y="1491650"/>
              <a:ext cx="0" cy="2769600"/>
            </a:xfrm>
            <a:prstGeom prst="straightConnector1">
              <a:avLst/>
            </a:prstGeom>
            <a:noFill/>
            <a:ln w="9525" cap="flat" cmpd="sng">
              <a:solidFill>
                <a:schemeClr val="dk1"/>
              </a:solidFill>
              <a:prstDash val="solid"/>
              <a:round/>
              <a:headEnd type="none" w="med" len="med"/>
              <a:tailEnd type="none" w="med" len="med"/>
            </a:ln>
          </p:spPr>
        </p:cxnSp>
      </p:grpSp>
      <p:sp>
        <p:nvSpPr>
          <p:cNvPr id="211" name="Google Shape;211;p34"/>
          <p:cNvSpPr txBox="1"/>
          <p:nvPr/>
        </p:nvSpPr>
        <p:spPr>
          <a:xfrm>
            <a:off x="1391474" y="5055810"/>
            <a:ext cx="717000" cy="2589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n-US" sz="1500">
                <a:solidFill>
                  <a:schemeClr val="dk1"/>
                </a:solidFill>
                <a:latin typeface="Urbanist"/>
                <a:ea typeface="Urbanist"/>
                <a:cs typeface="Urbanist"/>
                <a:sym typeface="Urbanist"/>
              </a:rPr>
              <a:t>8/8</a:t>
            </a:r>
            <a:endParaRPr sz="1500">
              <a:solidFill>
                <a:schemeClr val="dk1"/>
              </a:solidFill>
              <a:latin typeface="Urbanist"/>
              <a:ea typeface="Urbanist"/>
              <a:cs typeface="Urbanist"/>
              <a:sym typeface="Urbanist"/>
            </a:endParaRPr>
          </a:p>
        </p:txBody>
      </p:sp>
      <p:sp>
        <p:nvSpPr>
          <p:cNvPr id="212" name="Google Shape;212;p34"/>
          <p:cNvSpPr txBox="1"/>
          <p:nvPr/>
        </p:nvSpPr>
        <p:spPr>
          <a:xfrm>
            <a:off x="747380" y="4531976"/>
            <a:ext cx="644100" cy="2748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n-US" sz="1500">
                <a:solidFill>
                  <a:schemeClr val="dk1"/>
                </a:solidFill>
                <a:latin typeface="Urbanist"/>
                <a:ea typeface="Urbanist"/>
                <a:cs typeface="Urbanist"/>
                <a:sym typeface="Urbanist"/>
              </a:rPr>
              <a:t>8/1</a:t>
            </a:r>
            <a:endParaRPr sz="1500">
              <a:solidFill>
                <a:schemeClr val="dk1"/>
              </a:solidFill>
              <a:latin typeface="Urbanist"/>
              <a:ea typeface="Urbanist"/>
              <a:cs typeface="Urbanist"/>
              <a:sym typeface="Urbanist"/>
            </a:endParaRPr>
          </a:p>
        </p:txBody>
      </p:sp>
      <p:sp>
        <p:nvSpPr>
          <p:cNvPr id="213" name="Google Shape;213;p34"/>
          <p:cNvSpPr txBox="1"/>
          <p:nvPr/>
        </p:nvSpPr>
        <p:spPr>
          <a:xfrm>
            <a:off x="5533949" y="5055800"/>
            <a:ext cx="727800" cy="1140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n-US" sz="1500">
                <a:solidFill>
                  <a:schemeClr val="dk1"/>
                </a:solidFill>
                <a:latin typeface="Urbanist"/>
                <a:ea typeface="Urbanist"/>
                <a:cs typeface="Urbanist"/>
                <a:sym typeface="Urbanist"/>
              </a:rPr>
              <a:t>9/30</a:t>
            </a:r>
            <a:endParaRPr sz="1500">
              <a:solidFill>
                <a:schemeClr val="dk1"/>
              </a:solidFill>
              <a:latin typeface="Urbanist"/>
              <a:ea typeface="Urbanist"/>
              <a:cs typeface="Urbanist"/>
              <a:sym typeface="Urbanist"/>
            </a:endParaRPr>
          </a:p>
        </p:txBody>
      </p:sp>
      <p:sp>
        <p:nvSpPr>
          <p:cNvPr id="214" name="Google Shape;214;p34"/>
          <p:cNvSpPr/>
          <p:nvPr/>
        </p:nvSpPr>
        <p:spPr>
          <a:xfrm>
            <a:off x="7462025" y="3083375"/>
            <a:ext cx="1894800" cy="381900"/>
          </a:xfrm>
          <a:prstGeom prst="roundRect">
            <a:avLst>
              <a:gd name="adj" fmla="val 50000"/>
            </a:avLst>
          </a:prstGeom>
          <a:solidFill>
            <a:schemeClr val="accent3"/>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CCC submits CIRB application</a:t>
            </a:r>
            <a:endParaRPr sz="1300">
              <a:solidFill>
                <a:schemeClr val="dk1"/>
              </a:solidFill>
            </a:endParaRPr>
          </a:p>
        </p:txBody>
      </p:sp>
      <p:sp>
        <p:nvSpPr>
          <p:cNvPr id="215" name="Google Shape;215;p34" descr="A chart showing when tasks need to be completed across an eight-week period. It also shows how project phases spread across all weeks and which teams are involved. "/>
          <p:cNvSpPr/>
          <p:nvPr/>
        </p:nvSpPr>
        <p:spPr>
          <a:xfrm>
            <a:off x="1875725" y="1970950"/>
            <a:ext cx="53256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Public Disclosure UAB (60 days)</a:t>
            </a:r>
            <a:endParaRPr sz="1300"/>
          </a:p>
        </p:txBody>
      </p:sp>
      <p:cxnSp>
        <p:nvCxnSpPr>
          <p:cNvPr id="216" name="Google Shape;216;p34"/>
          <p:cNvCxnSpPr/>
          <p:nvPr/>
        </p:nvCxnSpPr>
        <p:spPr>
          <a:xfrm flipH="1">
            <a:off x="3499338" y="1497775"/>
            <a:ext cx="15300" cy="4165500"/>
          </a:xfrm>
          <a:prstGeom prst="straightConnector1">
            <a:avLst/>
          </a:prstGeom>
          <a:noFill/>
          <a:ln w="9525" cap="flat" cmpd="sng">
            <a:solidFill>
              <a:schemeClr val="dk2"/>
            </a:solidFill>
            <a:prstDash val="solid"/>
            <a:round/>
            <a:headEnd type="none" w="med" len="med"/>
            <a:tailEnd type="none" w="med" len="med"/>
          </a:ln>
        </p:spPr>
      </p:cxnSp>
      <p:cxnSp>
        <p:nvCxnSpPr>
          <p:cNvPr id="217" name="Google Shape;217;p34"/>
          <p:cNvCxnSpPr/>
          <p:nvPr/>
        </p:nvCxnSpPr>
        <p:spPr>
          <a:xfrm flipH="1">
            <a:off x="6088350" y="1497763"/>
            <a:ext cx="15300" cy="4165500"/>
          </a:xfrm>
          <a:prstGeom prst="straightConnector1">
            <a:avLst/>
          </a:prstGeom>
          <a:noFill/>
          <a:ln w="9525" cap="flat" cmpd="sng">
            <a:solidFill>
              <a:schemeClr val="dk2"/>
            </a:solidFill>
            <a:prstDash val="solid"/>
            <a:round/>
            <a:headEnd type="none" w="med" len="med"/>
            <a:tailEnd type="none" w="med" len="med"/>
          </a:ln>
        </p:spPr>
      </p:cxnSp>
      <p:cxnSp>
        <p:nvCxnSpPr>
          <p:cNvPr id="218" name="Google Shape;218;p34"/>
          <p:cNvCxnSpPr/>
          <p:nvPr/>
        </p:nvCxnSpPr>
        <p:spPr>
          <a:xfrm flipH="1">
            <a:off x="8668350" y="1497775"/>
            <a:ext cx="15300" cy="4165500"/>
          </a:xfrm>
          <a:prstGeom prst="straightConnector1">
            <a:avLst/>
          </a:prstGeom>
          <a:noFill/>
          <a:ln w="9525" cap="flat" cmpd="sng">
            <a:solidFill>
              <a:schemeClr val="dk2"/>
            </a:solidFill>
            <a:prstDash val="solid"/>
            <a:round/>
            <a:headEnd type="none" w="med" len="med"/>
            <a:tailEnd type="non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35"/>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 </a:t>
            </a:r>
            <a:endParaRPr/>
          </a:p>
        </p:txBody>
      </p:sp>
      <p:sp>
        <p:nvSpPr>
          <p:cNvPr id="224" name="Google Shape;224;p35"/>
          <p:cNvSpPr txBox="1">
            <a:spLocks noGrp="1"/>
          </p:cNvSpPr>
          <p:nvPr>
            <p:ph type="body" idx="1"/>
          </p:nvPr>
        </p:nvSpPr>
        <p:spPr>
          <a:xfrm>
            <a:off x="609600" y="1600201"/>
            <a:ext cx="10972800" cy="4526100"/>
          </a:xfrm>
          <a:prstGeom prst="rect">
            <a:avLst/>
          </a:prstGeom>
          <a:noFill/>
          <a:ln w="9525" cap="flat" cmpd="sng">
            <a:solidFill>
              <a:srgbClr val="434343"/>
            </a:solidFill>
            <a:prstDash val="solid"/>
            <a:round/>
            <a:headEnd type="none" w="sm" len="sm"/>
            <a:tailEnd type="none" w="sm" len="sm"/>
          </a:ln>
        </p:spPr>
        <p:txBody>
          <a:bodyPr spcFirstLastPara="1" wrap="square" lIns="91425" tIns="45700" rIns="91425" bIns="45700" anchor="t" anchorCtr="0">
            <a:normAutofit fontScale="47500" lnSpcReduction="20000"/>
          </a:bodyPr>
          <a:lstStyle/>
          <a:p>
            <a:pPr marL="0" lvl="0" indent="0" algn="l" rtl="0">
              <a:spcBef>
                <a:spcPts val="1000"/>
              </a:spcBef>
              <a:spcAft>
                <a:spcPts val="0"/>
              </a:spcAft>
              <a:buClr>
                <a:schemeClr val="dk1"/>
              </a:buClr>
              <a:buSzPct val="25866"/>
              <a:buFont typeface="Arial"/>
              <a:buNone/>
            </a:pPr>
            <a:r>
              <a:rPr lang="en-US" sz="4252" b="1">
                <a:solidFill>
                  <a:schemeClr val="dk1"/>
                </a:solidFill>
              </a:rPr>
              <a:t>Ceribell </a:t>
            </a:r>
            <a:r>
              <a:rPr lang="en-US" sz="3200">
                <a:solidFill>
                  <a:schemeClr val="dk1"/>
                </a:solidFill>
              </a:rPr>
              <a:t>- Has begun contacting select sites for 30 minute introduction meetings, more will be contacted as contracts return</a:t>
            </a:r>
            <a:endParaRPr sz="3200">
              <a:solidFill>
                <a:schemeClr val="dk1"/>
              </a:solidFill>
            </a:endParaRPr>
          </a:p>
          <a:p>
            <a:pPr marL="914400" lvl="0" indent="-325119" algn="l" rtl="0">
              <a:spcBef>
                <a:spcPts val="1000"/>
              </a:spcBef>
              <a:spcAft>
                <a:spcPts val="0"/>
              </a:spcAft>
              <a:buSzPct val="100000"/>
              <a:buFont typeface="Calibri"/>
              <a:buChar char="•"/>
            </a:pPr>
            <a:r>
              <a:rPr lang="en-US" sz="3200">
                <a:solidFill>
                  <a:schemeClr val="dk1"/>
                </a:solidFill>
              </a:rPr>
              <a:t>Ceribell device overview</a:t>
            </a:r>
            <a:endParaRPr sz="3200">
              <a:solidFill>
                <a:schemeClr val="dk1"/>
              </a:solidFill>
            </a:endParaRPr>
          </a:p>
          <a:p>
            <a:pPr marL="914400" lvl="0" indent="-325119" algn="l" rtl="0">
              <a:spcBef>
                <a:spcPts val="0"/>
              </a:spcBef>
              <a:spcAft>
                <a:spcPts val="0"/>
              </a:spcAft>
              <a:buSzPct val="100000"/>
              <a:buFont typeface="Calibri"/>
              <a:buChar char="•"/>
            </a:pPr>
            <a:r>
              <a:rPr lang="en-US" sz="3200">
                <a:solidFill>
                  <a:schemeClr val="dk1"/>
                </a:solidFill>
              </a:rPr>
              <a:t>Discuss Ceribell at your site currently</a:t>
            </a:r>
            <a:endParaRPr sz="3200">
              <a:solidFill>
                <a:schemeClr val="dk1"/>
              </a:solidFill>
            </a:endParaRPr>
          </a:p>
          <a:p>
            <a:pPr marL="914400" lvl="0" indent="-325119" algn="l" rtl="0">
              <a:spcBef>
                <a:spcPts val="0"/>
              </a:spcBef>
              <a:spcAft>
                <a:spcPts val="0"/>
              </a:spcAft>
              <a:buSzPct val="100000"/>
              <a:buFont typeface="Calibri"/>
              <a:buChar char="•"/>
            </a:pPr>
            <a:r>
              <a:rPr lang="en-US" sz="3200">
                <a:solidFill>
                  <a:schemeClr val="dk1"/>
                </a:solidFill>
              </a:rPr>
              <a:t>Site specific Considerations</a:t>
            </a:r>
            <a:endParaRPr sz="3200">
              <a:solidFill>
                <a:schemeClr val="dk1"/>
              </a:solidFill>
            </a:endParaRPr>
          </a:p>
          <a:p>
            <a:pPr marL="12700" lvl="0" indent="0" algn="l" rtl="0">
              <a:spcBef>
                <a:spcPts val="600"/>
              </a:spcBef>
              <a:spcAft>
                <a:spcPts val="0"/>
              </a:spcAft>
              <a:buClr>
                <a:schemeClr val="dk1"/>
              </a:buClr>
              <a:buSzPct val="34375"/>
              <a:buFont typeface="Arial"/>
              <a:buNone/>
            </a:pPr>
            <a:r>
              <a:rPr lang="en-US" sz="3200" b="1">
                <a:solidFill>
                  <a:schemeClr val="dk1"/>
                </a:solidFill>
              </a:rPr>
              <a:t>Before Site meeting work to identify:</a:t>
            </a:r>
            <a:endParaRPr sz="3200" b="1">
              <a:solidFill>
                <a:schemeClr val="dk1"/>
              </a:solidFill>
            </a:endParaRPr>
          </a:p>
          <a:p>
            <a:pPr marL="457200" lvl="0" indent="-325120" algn="l" rtl="0">
              <a:spcBef>
                <a:spcPts val="600"/>
              </a:spcBef>
              <a:spcAft>
                <a:spcPts val="0"/>
              </a:spcAft>
              <a:buSzPct val="100000"/>
              <a:buFont typeface="Calibri"/>
              <a:buChar char="•"/>
            </a:pPr>
            <a:r>
              <a:rPr lang="en-US" sz="3200">
                <a:solidFill>
                  <a:schemeClr val="dk1"/>
                </a:solidFill>
              </a:rPr>
              <a:t>Review </a:t>
            </a:r>
            <a:r>
              <a:rPr lang="en-US" sz="3200" u="sng">
                <a:solidFill>
                  <a:schemeClr val="dk1"/>
                </a:solidFill>
              </a:rPr>
              <a:t>Ceribell Implementation Guide for Sites</a:t>
            </a:r>
            <a:r>
              <a:rPr lang="en-US" sz="3200">
                <a:solidFill>
                  <a:schemeClr val="dk1"/>
                </a:solidFill>
              </a:rPr>
              <a:t> on the Website in the ‘Workbench’</a:t>
            </a:r>
            <a:endParaRPr sz="3200">
              <a:solidFill>
                <a:schemeClr val="dk1"/>
              </a:solidFill>
            </a:endParaRPr>
          </a:p>
          <a:p>
            <a:pPr marL="457200" lvl="0" indent="-325120" algn="l" rtl="0">
              <a:spcBef>
                <a:spcPts val="0"/>
              </a:spcBef>
              <a:spcAft>
                <a:spcPts val="0"/>
              </a:spcAft>
              <a:buSzPct val="100000"/>
              <a:buFont typeface="Calibri"/>
              <a:buChar char="•"/>
            </a:pPr>
            <a:r>
              <a:rPr lang="en-US" sz="3200">
                <a:solidFill>
                  <a:schemeClr val="dk1"/>
                </a:solidFill>
              </a:rPr>
              <a:t>Ceribell use at the site</a:t>
            </a:r>
            <a:endParaRPr sz="3200">
              <a:solidFill>
                <a:schemeClr val="dk1"/>
              </a:solidFill>
            </a:endParaRPr>
          </a:p>
          <a:p>
            <a:pPr marL="914400" lvl="1" indent="-325119" algn="l" rtl="0">
              <a:spcBef>
                <a:spcPts val="0"/>
              </a:spcBef>
              <a:spcAft>
                <a:spcPts val="0"/>
              </a:spcAft>
              <a:buSzPct val="100000"/>
              <a:buFont typeface="Calibri"/>
              <a:buChar char="•"/>
            </a:pPr>
            <a:r>
              <a:rPr lang="en-US" sz="3200">
                <a:solidFill>
                  <a:schemeClr val="dk1"/>
                </a:solidFill>
              </a:rPr>
              <a:t>Not approved for any use</a:t>
            </a:r>
            <a:endParaRPr sz="3200">
              <a:solidFill>
                <a:schemeClr val="dk1"/>
              </a:solidFill>
            </a:endParaRPr>
          </a:p>
          <a:p>
            <a:pPr marL="914400" lvl="1" indent="-325119" algn="l" rtl="0">
              <a:spcBef>
                <a:spcPts val="0"/>
              </a:spcBef>
              <a:spcAft>
                <a:spcPts val="0"/>
              </a:spcAft>
              <a:buSzPct val="100000"/>
              <a:buFont typeface="Calibri"/>
              <a:buChar char="•"/>
            </a:pPr>
            <a:r>
              <a:rPr lang="en-US" sz="3200">
                <a:solidFill>
                  <a:schemeClr val="dk1"/>
                </a:solidFill>
              </a:rPr>
              <a:t>Approved for clinical use - Where is it being implemented, ED?</a:t>
            </a:r>
            <a:endParaRPr sz="3200">
              <a:solidFill>
                <a:schemeClr val="dk1"/>
              </a:solidFill>
            </a:endParaRPr>
          </a:p>
          <a:p>
            <a:pPr marL="914400" lvl="1" indent="-325119" algn="l" rtl="0">
              <a:lnSpc>
                <a:spcPct val="150000"/>
              </a:lnSpc>
              <a:spcBef>
                <a:spcPts val="0"/>
              </a:spcBef>
              <a:spcAft>
                <a:spcPts val="0"/>
              </a:spcAft>
              <a:buSzPct val="100000"/>
              <a:buFont typeface="Calibri"/>
              <a:buChar char="•"/>
            </a:pPr>
            <a:r>
              <a:rPr lang="en-US" sz="3200">
                <a:solidFill>
                  <a:schemeClr val="dk1"/>
                </a:solidFill>
              </a:rPr>
              <a:t>Approved for research - Does this conflict with another study?</a:t>
            </a:r>
            <a:endParaRPr sz="3200">
              <a:solidFill>
                <a:schemeClr val="dk1"/>
              </a:solidFill>
            </a:endParaRPr>
          </a:p>
          <a:p>
            <a:pPr marL="457200" lvl="0" indent="-325120" algn="l" rtl="0">
              <a:lnSpc>
                <a:spcPct val="150000"/>
              </a:lnSpc>
              <a:spcBef>
                <a:spcPts val="0"/>
              </a:spcBef>
              <a:spcAft>
                <a:spcPts val="0"/>
              </a:spcAft>
              <a:buSzPct val="100000"/>
              <a:buFont typeface="Calibri"/>
              <a:buChar char="•"/>
            </a:pPr>
            <a:r>
              <a:rPr lang="en-US" sz="3200">
                <a:solidFill>
                  <a:schemeClr val="dk1"/>
                </a:solidFill>
              </a:rPr>
              <a:t>Consider Who will be applying the Ceribell device? (Nurse, Tech, ED Provider, SC if available)</a:t>
            </a:r>
            <a:endParaRPr sz="3200">
              <a:solidFill>
                <a:schemeClr val="dk1"/>
              </a:solidFill>
            </a:endParaRPr>
          </a:p>
          <a:p>
            <a:pPr marL="457200" lvl="0" indent="-325120" algn="l" rtl="0">
              <a:lnSpc>
                <a:spcPct val="150000"/>
              </a:lnSpc>
              <a:spcBef>
                <a:spcPts val="0"/>
              </a:spcBef>
              <a:spcAft>
                <a:spcPts val="0"/>
              </a:spcAft>
              <a:buSzPct val="100000"/>
              <a:buFont typeface="Calibri"/>
              <a:buChar char="•"/>
            </a:pPr>
            <a:r>
              <a:rPr lang="en-US" sz="3200">
                <a:solidFill>
                  <a:schemeClr val="dk1"/>
                </a:solidFill>
              </a:rPr>
              <a:t>Other site barriers</a:t>
            </a:r>
            <a:endParaRPr sz="3200">
              <a:solidFill>
                <a:schemeClr val="dk1"/>
              </a:solidFill>
            </a:endParaRPr>
          </a:p>
          <a:p>
            <a:pPr marL="0" lvl="0" indent="0" algn="l" rtl="0">
              <a:lnSpc>
                <a:spcPct val="150000"/>
              </a:lnSpc>
              <a:spcBef>
                <a:spcPts val="600"/>
              </a:spcBef>
              <a:spcAft>
                <a:spcPts val="0"/>
              </a:spcAft>
              <a:buNone/>
            </a:pPr>
            <a:endParaRPr sz="3200">
              <a:solidFill>
                <a:schemeClr val="dk1"/>
              </a:solidFill>
            </a:endParaRPr>
          </a:p>
          <a:p>
            <a:pPr marL="0" lvl="0" indent="0" algn="l" rtl="0">
              <a:lnSpc>
                <a:spcPct val="150000"/>
              </a:lnSpc>
              <a:spcBef>
                <a:spcPts val="600"/>
              </a:spcBef>
              <a:spcAft>
                <a:spcPts val="0"/>
              </a:spcAft>
              <a:buNone/>
            </a:pPr>
            <a:r>
              <a:rPr lang="en-US" sz="3200">
                <a:solidFill>
                  <a:schemeClr val="dk1"/>
                </a:solidFill>
              </a:rPr>
              <a:t>If your site uses Ceribell in the ED routinely for Status epilepticus patients</a:t>
            </a:r>
            <a:endParaRPr sz="3200">
              <a:solidFill>
                <a:schemeClr val="dk1"/>
              </a:solidFill>
            </a:endParaRPr>
          </a:p>
          <a:p>
            <a:pPr marL="457200" lvl="0" indent="-306069" algn="l" rtl="0">
              <a:lnSpc>
                <a:spcPct val="150000"/>
              </a:lnSpc>
              <a:spcBef>
                <a:spcPts val="600"/>
              </a:spcBef>
              <a:spcAft>
                <a:spcPts val="0"/>
              </a:spcAft>
              <a:buClr>
                <a:schemeClr val="dk1"/>
              </a:buClr>
              <a:buSzPct val="80263"/>
              <a:buChar char="●"/>
            </a:pPr>
            <a:r>
              <a:rPr lang="en-US" sz="3200">
                <a:solidFill>
                  <a:schemeClr val="dk1"/>
                </a:solidFill>
              </a:rPr>
              <a:t>Confirm with the CCC if and how the research recorder will be implemented at your site.</a:t>
            </a:r>
            <a:endParaRPr sz="32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3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a:t>
            </a:r>
            <a:endParaRPr/>
          </a:p>
        </p:txBody>
      </p:sp>
      <p:sp>
        <p:nvSpPr>
          <p:cNvPr id="230" name="Google Shape;230;p36"/>
          <p:cNvSpPr txBox="1">
            <a:spLocks noGrp="1"/>
          </p:cNvSpPr>
          <p:nvPr>
            <p:ph type="body" idx="1"/>
          </p:nvPr>
        </p:nvSpPr>
        <p:spPr>
          <a:xfrm>
            <a:off x="588938" y="1555963"/>
            <a:ext cx="10972800" cy="4526100"/>
          </a:xfrm>
          <a:prstGeom prst="rect">
            <a:avLst/>
          </a:prstGeom>
          <a:noFill/>
          <a:ln>
            <a:noFill/>
          </a:ln>
        </p:spPr>
        <p:txBody>
          <a:bodyPr spcFirstLastPara="1" wrap="square" lIns="91425" tIns="45700" rIns="91425" bIns="45700" anchor="t" anchorCtr="0">
            <a:normAutofit fontScale="70000" lnSpcReduction="20000"/>
          </a:bodyPr>
          <a:lstStyle/>
          <a:p>
            <a:pPr marL="114300" lvl="0" indent="0" algn="l" rtl="0">
              <a:lnSpc>
                <a:spcPct val="115000"/>
              </a:lnSpc>
              <a:spcBef>
                <a:spcPts val="360"/>
              </a:spcBef>
              <a:spcAft>
                <a:spcPts val="0"/>
              </a:spcAft>
              <a:buSzPct val="83278"/>
              <a:buNone/>
            </a:pPr>
            <a:r>
              <a:rPr lang="en-US" sz="2542" b="1" u="sng"/>
              <a:t>PK-PD Study</a:t>
            </a:r>
            <a:r>
              <a:rPr lang="en-US" sz="2542" b="1"/>
              <a:t> </a:t>
            </a:r>
            <a:r>
              <a:rPr lang="en-US" sz="2542"/>
              <a:t>– Ancillary study all sites should plan to participate in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Will be included in the EFIC activities with the main study and main consent</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All participants are eligible if they can provide a blood draw</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Two blood samples (2-3 mL/sample)</a:t>
            </a:r>
            <a:endParaRPr sz="25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5-45 min after start of drug infusion</a:t>
            </a:r>
            <a:endParaRPr sz="20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60-120 min after start of drug infusion</a:t>
            </a:r>
            <a:br>
              <a:rPr lang="en-US" sz="1642" b="0" i="0">
                <a:solidFill>
                  <a:schemeClr val="dk2"/>
                </a:solidFill>
                <a:latin typeface="Arial"/>
                <a:ea typeface="Arial"/>
                <a:cs typeface="Arial"/>
                <a:sym typeface="Arial"/>
              </a:rPr>
            </a:br>
            <a:endParaRPr sz="1642" b="0" i="0">
              <a:solidFill>
                <a:schemeClr val="dk2"/>
              </a:solidFill>
              <a:latin typeface="Arial"/>
              <a:ea typeface="Arial"/>
              <a:cs typeface="Arial"/>
              <a:sym typeface="Arial"/>
            </a:endParaRPr>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Spin and separate within 2 hours of collection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Ship individually or batched, </a:t>
            </a:r>
            <a:r>
              <a:rPr lang="en-US" sz="2142"/>
              <a:t>whichever</a:t>
            </a:r>
            <a:r>
              <a:rPr lang="en-US" sz="2142" b="0" i="0">
                <a:solidFill>
                  <a:schemeClr val="dk2"/>
                </a:solidFill>
                <a:latin typeface="Arial"/>
                <a:ea typeface="Arial"/>
                <a:cs typeface="Arial"/>
                <a:sym typeface="Arial"/>
              </a:rPr>
              <a:t> works best for your site</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Store cryogenic vials and vacutainer tubes at -20°C or lower</a:t>
            </a:r>
            <a:endParaRPr sz="2542"/>
          </a:p>
          <a:p>
            <a:pPr marL="114300" lvl="0" indent="0" algn="l" rtl="0">
              <a:lnSpc>
                <a:spcPct val="115000"/>
              </a:lnSpc>
              <a:spcBef>
                <a:spcPts val="360"/>
              </a:spcBef>
              <a:spcAft>
                <a:spcPts val="0"/>
              </a:spcAft>
              <a:buSzPct val="98823"/>
              <a:buNone/>
            </a:pPr>
            <a:endParaRPr sz="2142">
              <a:solidFill>
                <a:schemeClr val="dk2"/>
              </a:solidFill>
              <a:latin typeface="Arial"/>
              <a:ea typeface="Arial"/>
              <a:cs typeface="Arial"/>
              <a:sym typeface="Arial"/>
            </a:endParaRPr>
          </a:p>
          <a:p>
            <a:pPr marL="114300" lvl="0" indent="0" algn="l" rtl="0">
              <a:lnSpc>
                <a:spcPct val="115000"/>
              </a:lnSpc>
              <a:spcBef>
                <a:spcPts val="360"/>
              </a:spcBef>
              <a:spcAft>
                <a:spcPts val="0"/>
              </a:spcAft>
              <a:buSzPct val="98823"/>
              <a:buNone/>
            </a:pPr>
            <a:r>
              <a:rPr lang="en-US" sz="2142" b="0" i="0">
                <a:solidFill>
                  <a:schemeClr val="dk2"/>
                </a:solidFill>
                <a:latin typeface="Arial"/>
                <a:ea typeface="Arial"/>
                <a:cs typeface="Arial"/>
                <a:sym typeface="Arial"/>
              </a:rPr>
              <a:t>This ancillary study will have its own funds, you do not need to budget or accrue any lab related fees prior to the ancillary being awarded. However, it would be best to plan to have blood draws ready to be added to your enrollment workflow.</a:t>
            </a:r>
            <a:endParaRPr sz="2542"/>
          </a:p>
          <a:p>
            <a:pPr marL="114300" lvl="0" indent="0" algn="l" rtl="0">
              <a:lnSpc>
                <a:spcPct val="115000"/>
              </a:lnSpc>
              <a:spcBef>
                <a:spcPts val="360"/>
              </a:spcBef>
              <a:spcAft>
                <a:spcPts val="0"/>
              </a:spcAft>
              <a:buSzPct val="105882"/>
              <a:buNone/>
            </a:pPr>
            <a:endParaRPr sz="2000" b="0" i="0">
              <a:solidFill>
                <a:schemeClr val="dk2"/>
              </a:solidFill>
              <a:latin typeface="Arial"/>
              <a:ea typeface="Arial"/>
              <a:cs typeface="Arial"/>
              <a:sym typeface="Arial"/>
            </a:endParaRPr>
          </a:p>
        </p:txBody>
      </p:sp>
      <p:pic>
        <p:nvPicPr>
          <p:cNvPr id="231" name="Google Shape;231;p36"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37"/>
          <p:cNvSpPr txBox="1">
            <a:spLocks noGrp="1"/>
          </p:cNvSpPr>
          <p:nvPr>
            <p:ph type="title"/>
          </p:nvPr>
        </p:nvSpPr>
        <p:spPr>
          <a:xfrm>
            <a:off x="838200" y="1762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a:t>
            </a:r>
            <a:endParaRPr/>
          </a:p>
        </p:txBody>
      </p:sp>
      <p:pic>
        <p:nvPicPr>
          <p:cNvPr id="238" name="Google Shape;238;p37" title="kesett.png"/>
          <p:cNvPicPr preferRelativeResize="0"/>
          <p:nvPr/>
        </p:nvPicPr>
        <p:blipFill rotWithShape="1">
          <a:blip r:embed="rId3">
            <a:alphaModFix/>
          </a:blip>
          <a:srcRect/>
          <a:stretch/>
        </p:blipFill>
        <p:spPr>
          <a:xfrm>
            <a:off x="9949188" y="5947588"/>
            <a:ext cx="2047875" cy="790575"/>
          </a:xfrm>
          <a:prstGeom prst="rect">
            <a:avLst/>
          </a:prstGeom>
          <a:noFill/>
          <a:ln>
            <a:noFill/>
          </a:ln>
        </p:spPr>
      </p:pic>
      <p:sp>
        <p:nvSpPr>
          <p:cNvPr id="239" name="Google Shape;239;p37"/>
          <p:cNvSpPr txBox="1"/>
          <p:nvPr/>
        </p:nvSpPr>
        <p:spPr>
          <a:xfrm>
            <a:off x="548650" y="1471450"/>
            <a:ext cx="10775700" cy="4983600"/>
          </a:xfrm>
          <a:prstGeom prst="rect">
            <a:avLst/>
          </a:prstGeom>
          <a:noFill/>
          <a:ln>
            <a:noFill/>
          </a:ln>
        </p:spPr>
        <p:txBody>
          <a:bodyPr spcFirstLastPara="1" wrap="square" lIns="91425" tIns="91425" rIns="91425" bIns="91425" anchor="t" anchorCtr="0">
            <a:noAutofit/>
          </a:bodyPr>
          <a:lstStyle/>
          <a:p>
            <a:pPr marL="457200" lvl="0" indent="0" algn="l" rtl="0">
              <a:spcBef>
                <a:spcPts val="1000"/>
              </a:spcBef>
              <a:spcAft>
                <a:spcPts val="0"/>
              </a:spcAft>
              <a:buNone/>
            </a:pPr>
            <a:r>
              <a:rPr lang="en-US" sz="2000" b="1">
                <a:solidFill>
                  <a:schemeClr val="dk1"/>
                </a:solidFill>
              </a:rPr>
              <a:t>WebDCUv2</a:t>
            </a:r>
            <a:r>
              <a:rPr lang="en-US" sz="2000">
                <a:solidFill>
                  <a:schemeClr val="dk1"/>
                </a:solidFill>
              </a:rPr>
              <a:t> </a:t>
            </a:r>
            <a:endParaRPr sz="2000">
              <a:solidFill>
                <a:schemeClr val="dk1"/>
              </a:solidFill>
            </a:endParaRPr>
          </a:p>
          <a:p>
            <a:pPr marL="457200" lvl="0" indent="-330200" algn="l" rtl="0">
              <a:lnSpc>
                <a:spcPct val="115000"/>
              </a:lnSpc>
              <a:spcBef>
                <a:spcPts val="1000"/>
              </a:spcBef>
              <a:spcAft>
                <a:spcPts val="0"/>
              </a:spcAft>
              <a:buClr>
                <a:schemeClr val="dk1"/>
              </a:buClr>
              <a:buSzPts val="1600"/>
              <a:buChar char="●"/>
            </a:pPr>
            <a:r>
              <a:rPr lang="en-US" sz="1600">
                <a:solidFill>
                  <a:schemeClr val="dk1"/>
                </a:solidFill>
              </a:rPr>
              <a:t>KESETT regulatory database released, eDOAs available to be completed</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US" sz="1600">
                <a:solidFill>
                  <a:schemeClr val="dk1"/>
                </a:solidFill>
              </a:rPr>
              <a:t>KESETT is in WebDCUv2 which is a different site than current and previous SIREN trials</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US" sz="1600">
                <a:solidFill>
                  <a:schemeClr val="dk1"/>
                </a:solidFill>
              </a:rPr>
              <a:t>If anyone who will be helping with setting up the DOA or uploading regulatory documents doesn't have access, please reach out to me at luckmann@musc.edu</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US" sz="1600">
                <a:solidFill>
                  <a:schemeClr val="dk1"/>
                </a:solidFill>
              </a:rPr>
              <a:t>If anyone if having issues with access, also feel free to reach out.</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US" sz="1600">
                <a:solidFill>
                  <a:schemeClr val="dk1"/>
                </a:solidFill>
              </a:rPr>
              <a:t>Once your eDOA has been reviewed and approved your requested regulatory documents will populate.</a:t>
            </a:r>
            <a:endParaRPr sz="1600">
              <a:solidFill>
                <a:schemeClr val="dk1"/>
              </a:solidFill>
            </a:endParaRPr>
          </a:p>
          <a:p>
            <a:pPr marL="914400" lvl="0" indent="0" algn="l" rtl="0">
              <a:lnSpc>
                <a:spcPct val="115000"/>
              </a:lnSpc>
              <a:spcBef>
                <a:spcPts val="1000"/>
              </a:spcBef>
              <a:spcAft>
                <a:spcPts val="0"/>
              </a:spcAft>
              <a:buNone/>
            </a:pPr>
            <a:endParaRPr sz="1600">
              <a:solidFill>
                <a:schemeClr val="dk1"/>
              </a:solidFill>
            </a:endParaRPr>
          </a:p>
          <a:p>
            <a:pPr marL="457200" lvl="0" indent="-330200" algn="l" rtl="0">
              <a:lnSpc>
                <a:spcPct val="115000"/>
              </a:lnSpc>
              <a:spcBef>
                <a:spcPts val="1000"/>
              </a:spcBef>
              <a:spcAft>
                <a:spcPts val="0"/>
              </a:spcAft>
              <a:buClr>
                <a:schemeClr val="dk1"/>
              </a:buClr>
              <a:buSzPts val="1600"/>
              <a:buChar char="●"/>
            </a:pPr>
            <a:r>
              <a:rPr lang="en-US" sz="1600">
                <a:solidFill>
                  <a:schemeClr val="dk1"/>
                </a:solidFill>
              </a:rPr>
              <a:t>The WebDCU User Resources - Located on the ‘Getting Started’ page of the KESETT website</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u="sng">
                <a:solidFill>
                  <a:schemeClr val="dk1"/>
                </a:solidFill>
              </a:rPr>
              <a:t>SIREN WebDCU V2.1 User Manual</a:t>
            </a:r>
            <a:r>
              <a:rPr lang="en-US" sz="1600">
                <a:solidFill>
                  <a:schemeClr val="dk1"/>
                </a:solidFill>
              </a:rPr>
              <a:t> also included in the start up email, contains guidance on setting up DOAs/uploading reg docs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u="sng">
                <a:solidFill>
                  <a:schemeClr val="dk1"/>
                </a:solidFill>
              </a:rPr>
              <a:t>KESETT Regulatory Document Approval Parameters</a:t>
            </a:r>
            <a:r>
              <a:rPr lang="en-US" sz="1600">
                <a:solidFill>
                  <a:schemeClr val="dk1"/>
                </a:solidFill>
              </a:rPr>
              <a:t> document has specifics on eDOA completion and document uploads.</a:t>
            </a:r>
            <a:endParaRPr sz="1595">
              <a:solidFill>
                <a:schemeClr val="dk1"/>
              </a:solidFill>
            </a:endParaRPr>
          </a:p>
          <a:p>
            <a:pPr marL="0" lvl="0" indent="0" algn="l" rtl="0">
              <a:spcBef>
                <a:spcPts val="1000"/>
              </a:spcBef>
              <a:spcAft>
                <a:spcPts val="0"/>
              </a:spcAft>
              <a:buNone/>
            </a:pPr>
            <a:endParaRPr sz="1595">
              <a:solidFill>
                <a:schemeClr val="dk2"/>
              </a:solidFill>
            </a:endParaRPr>
          </a:p>
          <a:p>
            <a:pPr marL="914400" lvl="0" indent="0" algn="l" rtl="0">
              <a:spcBef>
                <a:spcPts val="1000"/>
              </a:spcBef>
              <a:spcAft>
                <a:spcPts val="0"/>
              </a:spcAft>
              <a:buNone/>
            </a:pPr>
            <a:endParaRPr sz="3695">
              <a:solidFill>
                <a:schemeClr val="dk2"/>
              </a:solidFill>
            </a:endParaRPr>
          </a:p>
          <a:p>
            <a:pPr marL="0" lvl="0" indent="0" algn="l" rtl="0">
              <a:spcBef>
                <a:spcPts val="0"/>
              </a:spcBef>
              <a:spcAft>
                <a:spcPts val="0"/>
              </a:spcAft>
              <a:buNone/>
            </a:pPr>
            <a:endParaRPr sz="2400">
              <a:solidFill>
                <a:schemeClr val="dk2"/>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1423</Words>
  <Application>Microsoft Office PowerPoint</Application>
  <PresentationFormat>Widescreen</PresentationFormat>
  <Paragraphs>178</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Urbanist Medium</vt:lpstr>
      <vt:lpstr>Urbanist</vt:lpstr>
      <vt:lpstr>Calibri</vt:lpstr>
      <vt:lpstr>Courier New</vt:lpstr>
      <vt:lpstr>Poppins SemiBold</vt:lpstr>
      <vt:lpstr>Simple Light</vt:lpstr>
      <vt:lpstr>PowerPoint Presentation</vt:lpstr>
      <vt:lpstr>KESETT</vt:lpstr>
      <vt:lpstr>KESETT</vt:lpstr>
      <vt:lpstr>KESETT</vt:lpstr>
      <vt:lpstr>KESETT</vt:lpstr>
      <vt:lpstr>Updated Site Timeline</vt:lpstr>
      <vt:lpstr>KESETT </vt:lpstr>
      <vt:lpstr>KESETT</vt:lpstr>
      <vt:lpstr>KESETT</vt:lpstr>
      <vt:lpstr>KESETT</vt:lpstr>
      <vt:lpstr>KESETT - EFIC</vt:lpstr>
      <vt:lpstr>KESETT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Cervantes, Vincent</dc:creator>
  <cp:lastModifiedBy>Cervantes, Vincent</cp:lastModifiedBy>
  <cp:revision>1</cp:revision>
  <dcterms:modified xsi:type="dcterms:W3CDTF">2025-08-11T18:20:16Z</dcterms:modified>
</cp:coreProperties>
</file>