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76"/>
  </p:notesMasterIdLst>
  <p:sldIdLst>
    <p:sldId id="773" r:id="rId3"/>
    <p:sldId id="643" r:id="rId4"/>
    <p:sldId id="792" r:id="rId5"/>
    <p:sldId id="335" r:id="rId6"/>
    <p:sldId id="780" r:id="rId7"/>
    <p:sldId id="781" r:id="rId8"/>
    <p:sldId id="262" r:id="rId9"/>
    <p:sldId id="264" r:id="rId10"/>
    <p:sldId id="336" r:id="rId11"/>
    <p:sldId id="265" r:id="rId12"/>
    <p:sldId id="372" r:id="rId13"/>
    <p:sldId id="373" r:id="rId14"/>
    <p:sldId id="782" r:id="rId15"/>
    <p:sldId id="389" r:id="rId16"/>
    <p:sldId id="318" r:id="rId17"/>
    <p:sldId id="317" r:id="rId18"/>
    <p:sldId id="315" r:id="rId19"/>
    <p:sldId id="316" r:id="rId20"/>
    <p:sldId id="320" r:id="rId21"/>
    <p:sldId id="321" r:id="rId22"/>
    <p:sldId id="322" r:id="rId23"/>
    <p:sldId id="268" r:id="rId24"/>
    <p:sldId id="269" r:id="rId25"/>
    <p:sldId id="392" r:id="rId26"/>
    <p:sldId id="319" r:id="rId27"/>
    <p:sldId id="276" r:id="rId28"/>
    <p:sldId id="327" r:id="rId29"/>
    <p:sldId id="384" r:id="rId30"/>
    <p:sldId id="326" r:id="rId31"/>
    <p:sldId id="325" r:id="rId32"/>
    <p:sldId id="306" r:id="rId33"/>
    <p:sldId id="328" r:id="rId34"/>
    <p:sldId id="329" r:id="rId35"/>
    <p:sldId id="330" r:id="rId36"/>
    <p:sldId id="331" r:id="rId37"/>
    <p:sldId id="386" r:id="rId38"/>
    <p:sldId id="351" r:id="rId39"/>
    <p:sldId id="352" r:id="rId40"/>
    <p:sldId id="353" r:id="rId41"/>
    <p:sldId id="803" r:id="rId42"/>
    <p:sldId id="354" r:id="rId43"/>
    <p:sldId id="802" r:id="rId44"/>
    <p:sldId id="664" r:id="rId45"/>
    <p:sldId id="438" r:id="rId46"/>
    <p:sldId id="776" r:id="rId47"/>
    <p:sldId id="821" r:id="rId48"/>
    <p:sldId id="822" r:id="rId49"/>
    <p:sldId id="823" r:id="rId50"/>
    <p:sldId id="824" r:id="rId51"/>
    <p:sldId id="817" r:id="rId52"/>
    <p:sldId id="756" r:id="rId53"/>
    <p:sldId id="787" r:id="rId54"/>
    <p:sldId id="760" r:id="rId55"/>
    <p:sldId id="861" r:id="rId56"/>
    <p:sldId id="856" r:id="rId57"/>
    <p:sldId id="783" r:id="rId58"/>
    <p:sldId id="496" r:id="rId59"/>
    <p:sldId id="497" r:id="rId60"/>
    <p:sldId id="785" r:id="rId61"/>
    <p:sldId id="789" r:id="rId62"/>
    <p:sldId id="360" r:id="rId63"/>
    <p:sldId id="829" r:id="rId64"/>
    <p:sldId id="361" r:id="rId65"/>
    <p:sldId id="362" r:id="rId66"/>
    <p:sldId id="788" r:id="rId67"/>
    <p:sldId id="363" r:id="rId68"/>
    <p:sldId id="364" r:id="rId69"/>
    <p:sldId id="826" r:id="rId70"/>
    <p:sldId id="830" r:id="rId71"/>
    <p:sldId id="828" r:id="rId72"/>
    <p:sldId id="825" r:id="rId73"/>
    <p:sldId id="801" r:id="rId74"/>
    <p:sldId id="772"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2CC"/>
    <a:srgbClr val="F5F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9" autoAdjust="0"/>
    <p:restoredTop sz="95351" autoAdjust="0"/>
  </p:normalViewPr>
  <p:slideViewPr>
    <p:cSldViewPr snapToGrid="0">
      <p:cViewPr varScale="1">
        <p:scale>
          <a:sx n="197" d="100"/>
          <a:sy n="197" d="100"/>
        </p:scale>
        <p:origin x="544" y="1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4.xml"/><Relationship Id="rId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39EE4-5D18-2445-BD22-136E4215E567}" type="datetimeFigureOut">
              <a:rPr lang="en-US" smtClean="0"/>
              <a:t>4/29/24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E65FB-9869-7145-AAAA-BCAB21F018B1}" type="slidenum">
              <a:rPr lang="en-US" smtClean="0"/>
              <a:t>‹#›</a:t>
            </a:fld>
            <a:endParaRPr lang="en-US"/>
          </a:p>
        </p:txBody>
      </p:sp>
    </p:spTree>
    <p:extLst>
      <p:ext uri="{BB962C8B-B14F-4D97-AF65-F5344CB8AC3E}">
        <p14:creationId xmlns:p14="http://schemas.microsoft.com/office/powerpoint/2010/main" val="104240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405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49342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60572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74513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1035006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340320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55032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latin typeface="Calibri" pitchFamily="34" charset="0"/>
            </a:endParaRPr>
          </a:p>
        </p:txBody>
      </p:sp>
    </p:spTree>
    <p:extLst>
      <p:ext uri="{BB962C8B-B14F-4D97-AF65-F5344CB8AC3E}">
        <p14:creationId xmlns:p14="http://schemas.microsoft.com/office/powerpoint/2010/main" val="252688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1584748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889987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332151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latin typeface="Calibri" pitchFamily="34" charset="0"/>
            </a:endParaRPr>
          </a:p>
        </p:txBody>
      </p:sp>
    </p:spTree>
    <p:extLst>
      <p:ext uri="{BB962C8B-B14F-4D97-AF65-F5344CB8AC3E}">
        <p14:creationId xmlns:p14="http://schemas.microsoft.com/office/powerpoint/2010/main" val="905029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latin typeface="Calibri" pitchFamily="34" charset="0"/>
            </a:endParaRPr>
          </a:p>
        </p:txBody>
      </p:sp>
    </p:spTree>
    <p:extLst>
      <p:ext uri="{BB962C8B-B14F-4D97-AF65-F5344CB8AC3E}">
        <p14:creationId xmlns:p14="http://schemas.microsoft.com/office/powerpoint/2010/main" val="405939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960563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709953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825590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latin typeface="Calibri" pitchFamily="34" charset="0"/>
            </a:endParaRPr>
          </a:p>
        </p:txBody>
      </p:sp>
    </p:spTree>
    <p:extLst>
      <p:ext uri="{BB962C8B-B14F-4D97-AF65-F5344CB8AC3E}">
        <p14:creationId xmlns:p14="http://schemas.microsoft.com/office/powerpoint/2010/main" val="1847744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1388279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4266428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55579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2608029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20116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3278537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latin typeface="Calibri" pitchFamily="34" charset="0"/>
            </a:endParaRPr>
          </a:p>
        </p:txBody>
      </p:sp>
    </p:spTree>
    <p:extLst>
      <p:ext uri="{BB962C8B-B14F-4D97-AF65-F5344CB8AC3E}">
        <p14:creationId xmlns:p14="http://schemas.microsoft.com/office/powerpoint/2010/main" val="96790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523361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758912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1936237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1208310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744939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1224976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504321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467581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347760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4213099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710897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3848585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141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586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515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3685892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1585240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395410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2689732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144837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3069229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latin typeface="Calibri" pitchFamily="34" charset="0"/>
            </a:endParaRPr>
          </a:p>
        </p:txBody>
      </p:sp>
    </p:spTree>
    <p:extLst>
      <p:ext uri="{BB962C8B-B14F-4D97-AF65-F5344CB8AC3E}">
        <p14:creationId xmlns:p14="http://schemas.microsoft.com/office/powerpoint/2010/main" val="39644986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2838488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Tree>
    <p:extLst>
      <p:ext uri="{BB962C8B-B14F-4D97-AF65-F5344CB8AC3E}">
        <p14:creationId xmlns:p14="http://schemas.microsoft.com/office/powerpoint/2010/main" val="3763816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90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74011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234187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10082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Calibri" pitchFamily="34" charset="0"/>
            </a:endParaRPr>
          </a:p>
        </p:txBody>
      </p:sp>
    </p:spTree>
    <p:extLst>
      <p:ext uri="{BB962C8B-B14F-4D97-AF65-F5344CB8AC3E}">
        <p14:creationId xmlns:p14="http://schemas.microsoft.com/office/powerpoint/2010/main" val="39837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2D4CC9-5E8B-441C-BBDB-385EF036918E}" type="datetimeFigureOut">
              <a:rPr lang="en-US" smtClean="0"/>
              <a:t>4/29/24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84371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D4CC9-5E8B-441C-BBDB-385EF036918E}" type="datetimeFigureOut">
              <a:rPr lang="en-US" smtClean="0"/>
              <a:t>4/29/24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60173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D4CC9-5E8B-441C-BBDB-385EF036918E}" type="datetimeFigureOut">
              <a:rPr lang="en-US" smtClean="0"/>
              <a:t>4/29/24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115605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option A">
    <p:spTree>
      <p:nvGrpSpPr>
        <p:cNvPr id="1" name=""/>
        <p:cNvGrpSpPr/>
        <p:nvPr/>
      </p:nvGrpSpPr>
      <p:grpSpPr>
        <a:xfrm>
          <a:off x="0" y="0"/>
          <a:ext cx="0" cy="0"/>
          <a:chOff x="0" y="0"/>
          <a:chExt cx="0" cy="0"/>
        </a:xfrm>
      </p:grpSpPr>
      <p:pic>
        <p:nvPicPr>
          <p:cNvPr id="2" name="Picture 1" descr="12528_PowerPointTempUpdateDecember2016_Institute_M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p:nvPr>
        </p:nvSpPr>
        <p:spPr>
          <a:xfrm>
            <a:off x="1676400" y="76200"/>
            <a:ext cx="5791200" cy="457200"/>
          </a:xfrm>
        </p:spPr>
        <p:txBody>
          <a:bodyPr>
            <a:noAutofit/>
          </a:bodyPr>
          <a:lstStyle>
            <a:lvl1pPr marL="0" indent="0" algn="ctr">
              <a:buNone/>
              <a:defRPr sz="1125" b="1" i="0">
                <a:solidFill>
                  <a:schemeClr val="tx1"/>
                </a:solidFill>
                <a:latin typeface="Arial"/>
                <a:cs typeface="Arial"/>
              </a:defRPr>
            </a:lvl1pPr>
            <a:lvl2pPr>
              <a:defRPr sz="1050" b="1" i="0">
                <a:latin typeface="Arial"/>
                <a:cs typeface="Arial"/>
              </a:defRPr>
            </a:lvl2pPr>
            <a:lvl3pPr>
              <a:defRPr sz="1050" b="1" i="0">
                <a:latin typeface="Arial"/>
                <a:cs typeface="Arial"/>
              </a:defRPr>
            </a:lvl3pPr>
            <a:lvl4pPr>
              <a:defRPr sz="1050" b="1" i="0">
                <a:latin typeface="Arial"/>
                <a:cs typeface="Arial"/>
              </a:defRPr>
            </a:lvl4pPr>
            <a:lvl5pPr>
              <a:defRPr sz="1050" b="1" i="0">
                <a:latin typeface="Arial"/>
                <a:cs typeface="Arial"/>
              </a:defRPr>
            </a:lvl5pPr>
          </a:lstStyle>
          <a:p>
            <a:pPr lvl="0"/>
            <a:r>
              <a:rPr lang="en-US" dirty="0"/>
              <a:t>Click to edit Master text styles</a:t>
            </a:r>
          </a:p>
        </p:txBody>
      </p:sp>
      <p:sp>
        <p:nvSpPr>
          <p:cNvPr id="8" name="Text Placeholder 7"/>
          <p:cNvSpPr>
            <a:spLocks noGrp="1"/>
          </p:cNvSpPr>
          <p:nvPr>
            <p:ph type="body" sz="quarter" idx="11"/>
          </p:nvPr>
        </p:nvSpPr>
        <p:spPr>
          <a:xfrm>
            <a:off x="1219200" y="1905000"/>
            <a:ext cx="6858000" cy="3048000"/>
          </a:xfrm>
        </p:spPr>
        <p:txBody>
          <a:bodyPr>
            <a:noAutofit/>
          </a:bodyPr>
          <a:lstStyle>
            <a:lvl1pPr marL="0" indent="0" algn="ctr">
              <a:buNone/>
              <a:defRPr sz="4500" b="1" i="0">
                <a:solidFill>
                  <a:srgbClr val="000000"/>
                </a:solidFill>
                <a:latin typeface="Arial"/>
                <a:cs typeface="Arial"/>
              </a:defRPr>
            </a:lvl1pPr>
            <a:lvl2pPr marL="342900" indent="0" algn="ctr">
              <a:buNone/>
              <a:defRPr b="1" i="0">
                <a:latin typeface="Arial"/>
                <a:cs typeface="Arial"/>
              </a:defRPr>
            </a:lvl2pPr>
            <a:lvl3pPr marL="685800" indent="0" algn="ctr">
              <a:buNone/>
              <a:defRPr b="1" i="0">
                <a:latin typeface="Arial"/>
                <a:cs typeface="Arial"/>
              </a:defRPr>
            </a:lvl3pPr>
            <a:lvl4pPr marL="1028700" indent="0" algn="ctr">
              <a:buNone/>
              <a:defRPr b="1" i="0">
                <a:latin typeface="Arial"/>
                <a:cs typeface="Arial"/>
              </a:defRPr>
            </a:lvl4pPr>
            <a:lvl5pPr marL="1371600" indent="0" algn="ctr">
              <a:buNone/>
              <a:defRPr b="1" i="0">
                <a:latin typeface="Arial"/>
                <a:cs typeface="Arial"/>
              </a:defRPr>
            </a:lvl5pPr>
          </a:lstStyle>
          <a:p>
            <a:pPr lvl="0"/>
            <a:r>
              <a:rPr lang="en-US" dirty="0"/>
              <a:t>Click to edit Master</a:t>
            </a:r>
          </a:p>
        </p:txBody>
      </p:sp>
    </p:spTree>
    <p:extLst>
      <p:ext uri="{BB962C8B-B14F-4D97-AF65-F5344CB8AC3E}">
        <p14:creationId xmlns:p14="http://schemas.microsoft.com/office/powerpoint/2010/main" val="1398705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a:off x="0" y="3642400"/>
            <a:ext cx="9144000" cy="32156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txBox="1">
            <a:spLocks noGrp="1"/>
          </p:cNvSpPr>
          <p:nvPr>
            <p:ph type="ctrTitle"/>
          </p:nvPr>
        </p:nvSpPr>
        <p:spPr>
          <a:xfrm>
            <a:off x="485875" y="352633"/>
            <a:ext cx="8183700" cy="19648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Comfortaa"/>
              <a:buNone/>
              <a:defRPr sz="4200">
                <a:latin typeface="Comfortaa Medium"/>
                <a:ea typeface="Comfortaa Medium"/>
                <a:cs typeface="Comfortaa Medium"/>
                <a:sym typeface="Comfortaa"/>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485875" y="2317433"/>
            <a:ext cx="8183700" cy="1148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6" name="Google Shape;16;p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17" name="Google Shape;17;p2"/>
          <p:cNvPicPr preferRelativeResize="0"/>
          <p:nvPr/>
        </p:nvPicPr>
        <p:blipFill>
          <a:blip r:embed="rId2">
            <a:alphaModFix/>
          </a:blip>
          <a:stretch>
            <a:fillRect/>
          </a:stretch>
        </p:blipFill>
        <p:spPr>
          <a:xfrm>
            <a:off x="101863" y="4048125"/>
            <a:ext cx="2136511" cy="2695156"/>
          </a:xfrm>
          <a:prstGeom prst="rect">
            <a:avLst/>
          </a:prstGeom>
          <a:noFill/>
          <a:ln>
            <a:noFill/>
          </a:ln>
        </p:spPr>
      </p:pic>
      <p:pic>
        <p:nvPicPr>
          <p:cNvPr id="18" name="Google Shape;18;p2"/>
          <p:cNvPicPr preferRelativeResize="0"/>
          <p:nvPr/>
        </p:nvPicPr>
        <p:blipFill>
          <a:blip r:embed="rId3">
            <a:alphaModFix/>
          </a:blip>
          <a:stretch>
            <a:fillRect/>
          </a:stretch>
        </p:blipFill>
        <p:spPr>
          <a:xfrm>
            <a:off x="4933951" y="4486275"/>
            <a:ext cx="4112756" cy="166944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593367"/>
            <a:ext cx="85206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311703" y="1536633"/>
            <a:ext cx="3999900" cy="4555200"/>
          </a:xfrm>
          <a:prstGeom prst="rect">
            <a:avLst/>
          </a:prstGeom>
        </p:spPr>
        <p:txBody>
          <a:bodyPr spcFirstLastPara="1" wrap="square" lIns="91425" tIns="91425" rIns="91425" bIns="91425" anchor="t" anchorCtr="0">
            <a:normAutofit/>
          </a:bodyPr>
          <a:lstStyle>
            <a:lvl1pPr marL="457167" lvl="0" indent="-317476">
              <a:spcBef>
                <a:spcPts val="0"/>
              </a:spcBef>
              <a:spcAft>
                <a:spcPts val="0"/>
              </a:spcAft>
              <a:buSzPts val="1400"/>
              <a:buChar char="●"/>
              <a:defRPr sz="1400"/>
            </a:lvl1pPr>
            <a:lvl2pPr marL="914332" lvl="1" indent="-304776">
              <a:spcBef>
                <a:spcPts val="0"/>
              </a:spcBef>
              <a:spcAft>
                <a:spcPts val="0"/>
              </a:spcAft>
              <a:buSzPts val="1200"/>
              <a:buChar char="○"/>
              <a:defRPr sz="1200"/>
            </a:lvl2pPr>
            <a:lvl3pPr marL="1371498" lvl="2" indent="-304776">
              <a:spcBef>
                <a:spcPts val="0"/>
              </a:spcBef>
              <a:spcAft>
                <a:spcPts val="0"/>
              </a:spcAft>
              <a:buSzPts val="1200"/>
              <a:buChar char="■"/>
              <a:defRPr sz="1200"/>
            </a:lvl3pPr>
            <a:lvl4pPr marL="1828664" lvl="3" indent="-304776">
              <a:spcBef>
                <a:spcPts val="0"/>
              </a:spcBef>
              <a:spcAft>
                <a:spcPts val="0"/>
              </a:spcAft>
              <a:buSzPts val="1200"/>
              <a:buChar char="●"/>
              <a:defRPr sz="1200"/>
            </a:lvl4pPr>
            <a:lvl5pPr marL="2285830" lvl="4" indent="-304776">
              <a:spcBef>
                <a:spcPts val="0"/>
              </a:spcBef>
              <a:spcAft>
                <a:spcPts val="0"/>
              </a:spcAft>
              <a:buSzPts val="1200"/>
              <a:buChar char="○"/>
              <a:defRPr sz="1200"/>
            </a:lvl5pPr>
            <a:lvl6pPr marL="2742994" lvl="5" indent="-304776">
              <a:spcBef>
                <a:spcPts val="0"/>
              </a:spcBef>
              <a:spcAft>
                <a:spcPts val="0"/>
              </a:spcAft>
              <a:buSzPts val="1200"/>
              <a:buChar char="■"/>
              <a:defRPr sz="1200"/>
            </a:lvl6pPr>
            <a:lvl7pPr marL="3200160" lvl="6" indent="-304776">
              <a:spcBef>
                <a:spcPts val="0"/>
              </a:spcBef>
              <a:spcAft>
                <a:spcPts val="0"/>
              </a:spcAft>
              <a:buSzPts val="1200"/>
              <a:buChar char="●"/>
              <a:defRPr sz="1200"/>
            </a:lvl7pPr>
            <a:lvl8pPr marL="3657327" lvl="7" indent="-304776">
              <a:spcBef>
                <a:spcPts val="0"/>
              </a:spcBef>
              <a:spcAft>
                <a:spcPts val="0"/>
              </a:spcAft>
              <a:buSzPts val="1200"/>
              <a:buChar char="○"/>
              <a:defRPr sz="1200"/>
            </a:lvl8pPr>
            <a:lvl9pPr marL="4114492" lvl="8" indent="-304776">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3" y="1536633"/>
            <a:ext cx="3999900" cy="4555200"/>
          </a:xfrm>
          <a:prstGeom prst="rect">
            <a:avLst/>
          </a:prstGeom>
        </p:spPr>
        <p:txBody>
          <a:bodyPr spcFirstLastPara="1" wrap="square" lIns="91425" tIns="91425" rIns="91425" bIns="91425" anchor="t" anchorCtr="0">
            <a:normAutofit/>
          </a:bodyPr>
          <a:lstStyle>
            <a:lvl1pPr marL="457167" lvl="0" indent="-317476">
              <a:spcBef>
                <a:spcPts val="0"/>
              </a:spcBef>
              <a:spcAft>
                <a:spcPts val="0"/>
              </a:spcAft>
              <a:buSzPts val="1400"/>
              <a:buChar char="●"/>
              <a:defRPr sz="1400"/>
            </a:lvl1pPr>
            <a:lvl2pPr marL="914332" lvl="1" indent="-304776">
              <a:spcBef>
                <a:spcPts val="0"/>
              </a:spcBef>
              <a:spcAft>
                <a:spcPts val="0"/>
              </a:spcAft>
              <a:buSzPts val="1200"/>
              <a:buChar char="○"/>
              <a:defRPr sz="1200"/>
            </a:lvl2pPr>
            <a:lvl3pPr marL="1371498" lvl="2" indent="-304776">
              <a:spcBef>
                <a:spcPts val="0"/>
              </a:spcBef>
              <a:spcAft>
                <a:spcPts val="0"/>
              </a:spcAft>
              <a:buSzPts val="1200"/>
              <a:buChar char="■"/>
              <a:defRPr sz="1200"/>
            </a:lvl3pPr>
            <a:lvl4pPr marL="1828664" lvl="3" indent="-304776">
              <a:spcBef>
                <a:spcPts val="0"/>
              </a:spcBef>
              <a:spcAft>
                <a:spcPts val="0"/>
              </a:spcAft>
              <a:buSzPts val="1200"/>
              <a:buChar char="●"/>
              <a:defRPr sz="1200"/>
            </a:lvl4pPr>
            <a:lvl5pPr marL="2285830" lvl="4" indent="-304776">
              <a:spcBef>
                <a:spcPts val="0"/>
              </a:spcBef>
              <a:spcAft>
                <a:spcPts val="0"/>
              </a:spcAft>
              <a:buSzPts val="1200"/>
              <a:buChar char="○"/>
              <a:defRPr sz="1200"/>
            </a:lvl5pPr>
            <a:lvl6pPr marL="2742994" lvl="5" indent="-304776">
              <a:spcBef>
                <a:spcPts val="0"/>
              </a:spcBef>
              <a:spcAft>
                <a:spcPts val="0"/>
              </a:spcAft>
              <a:buSzPts val="1200"/>
              <a:buChar char="■"/>
              <a:defRPr sz="1200"/>
            </a:lvl6pPr>
            <a:lvl7pPr marL="3200160" lvl="6" indent="-304776">
              <a:spcBef>
                <a:spcPts val="0"/>
              </a:spcBef>
              <a:spcAft>
                <a:spcPts val="0"/>
              </a:spcAft>
              <a:buSzPts val="1200"/>
              <a:buChar char="●"/>
              <a:defRPr sz="1200"/>
            </a:lvl7pPr>
            <a:lvl8pPr marL="3657327" lvl="7" indent="-304776">
              <a:spcBef>
                <a:spcPts val="0"/>
              </a:spcBef>
              <a:spcAft>
                <a:spcPts val="0"/>
              </a:spcAft>
              <a:buSzPts val="1200"/>
              <a:buChar char="○"/>
              <a:defRPr sz="1200"/>
            </a:lvl8pPr>
            <a:lvl9pPr marL="4114492" lvl="8" indent="-304776">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67" lvl="0" indent="-304776">
              <a:spcBef>
                <a:spcPts val="0"/>
              </a:spcBef>
              <a:spcAft>
                <a:spcPts val="0"/>
              </a:spcAft>
              <a:buSzPts val="1200"/>
              <a:buChar char="●"/>
              <a:defRPr sz="1200"/>
            </a:lvl1pPr>
            <a:lvl2pPr marL="914332" lvl="1" indent="-304776">
              <a:spcBef>
                <a:spcPts val="0"/>
              </a:spcBef>
              <a:spcAft>
                <a:spcPts val="0"/>
              </a:spcAft>
              <a:buSzPts val="1200"/>
              <a:buChar char="○"/>
              <a:defRPr sz="1200"/>
            </a:lvl2pPr>
            <a:lvl3pPr marL="1371498" lvl="2" indent="-304776">
              <a:spcBef>
                <a:spcPts val="0"/>
              </a:spcBef>
              <a:spcAft>
                <a:spcPts val="0"/>
              </a:spcAft>
              <a:buSzPts val="1200"/>
              <a:buChar char="■"/>
              <a:defRPr sz="1200"/>
            </a:lvl3pPr>
            <a:lvl4pPr marL="1828664" lvl="3" indent="-304776">
              <a:spcBef>
                <a:spcPts val="0"/>
              </a:spcBef>
              <a:spcAft>
                <a:spcPts val="0"/>
              </a:spcAft>
              <a:buSzPts val="1200"/>
              <a:buChar char="●"/>
              <a:defRPr sz="1200"/>
            </a:lvl4pPr>
            <a:lvl5pPr marL="2285830" lvl="4" indent="-304776">
              <a:spcBef>
                <a:spcPts val="0"/>
              </a:spcBef>
              <a:spcAft>
                <a:spcPts val="0"/>
              </a:spcAft>
              <a:buSzPts val="1200"/>
              <a:buChar char="○"/>
              <a:defRPr sz="1200"/>
            </a:lvl5pPr>
            <a:lvl6pPr marL="2742994" lvl="5" indent="-304776">
              <a:spcBef>
                <a:spcPts val="0"/>
              </a:spcBef>
              <a:spcAft>
                <a:spcPts val="0"/>
              </a:spcAft>
              <a:buSzPts val="1200"/>
              <a:buChar char="■"/>
              <a:defRPr sz="1200"/>
            </a:lvl6pPr>
            <a:lvl7pPr marL="3200160" lvl="6" indent="-304776">
              <a:spcBef>
                <a:spcPts val="0"/>
              </a:spcBef>
              <a:spcAft>
                <a:spcPts val="0"/>
              </a:spcAft>
              <a:buSzPts val="1200"/>
              <a:buChar char="●"/>
              <a:defRPr sz="1200"/>
            </a:lvl7pPr>
            <a:lvl8pPr marL="3657327" lvl="7" indent="-304776">
              <a:spcBef>
                <a:spcPts val="0"/>
              </a:spcBef>
              <a:spcAft>
                <a:spcPts val="0"/>
              </a:spcAft>
              <a:buSzPts val="1200"/>
              <a:buChar char="○"/>
              <a:defRPr sz="1200"/>
            </a:lvl8pPr>
            <a:lvl9pPr marL="4114492" lvl="8" indent="-304776">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4B72B8"/>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1" y="701800"/>
            <a:ext cx="56040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1" name="Google Shape;41;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636803" y="107600"/>
            <a:ext cx="4426500" cy="66428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44" name="Google Shape;44;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265500" y="1575600"/>
            <a:ext cx="40452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rmAutofit/>
          </a:bodyPr>
          <a:lstStyle>
            <a:lvl1pPr marL="457167" lvl="0" indent="-342874">
              <a:spcBef>
                <a:spcPts val="0"/>
              </a:spcBef>
              <a:spcAft>
                <a:spcPts val="0"/>
              </a:spcAft>
              <a:buClr>
                <a:schemeClr val="lt1"/>
              </a:buClr>
              <a:buSzPts val="1800"/>
              <a:buChar char="●"/>
              <a:defRPr>
                <a:solidFill>
                  <a:schemeClr val="lt1"/>
                </a:solidFill>
              </a:defRPr>
            </a:lvl1pPr>
            <a:lvl2pPr marL="914332" lvl="1" indent="-317476">
              <a:spcBef>
                <a:spcPts val="0"/>
              </a:spcBef>
              <a:spcAft>
                <a:spcPts val="0"/>
              </a:spcAft>
              <a:buClr>
                <a:schemeClr val="lt1"/>
              </a:buClr>
              <a:buSzPts val="1400"/>
              <a:buChar char="○"/>
              <a:defRPr>
                <a:solidFill>
                  <a:schemeClr val="lt1"/>
                </a:solidFill>
              </a:defRPr>
            </a:lvl2pPr>
            <a:lvl3pPr marL="1371498" lvl="2" indent="-317476">
              <a:spcBef>
                <a:spcPts val="0"/>
              </a:spcBef>
              <a:spcAft>
                <a:spcPts val="0"/>
              </a:spcAft>
              <a:buClr>
                <a:schemeClr val="lt1"/>
              </a:buClr>
              <a:buSzPts val="1400"/>
              <a:buChar char="■"/>
              <a:defRPr>
                <a:solidFill>
                  <a:schemeClr val="lt1"/>
                </a:solidFill>
              </a:defRPr>
            </a:lvl3pPr>
            <a:lvl4pPr marL="1828664" lvl="3" indent="-317476">
              <a:spcBef>
                <a:spcPts val="0"/>
              </a:spcBef>
              <a:spcAft>
                <a:spcPts val="0"/>
              </a:spcAft>
              <a:buClr>
                <a:schemeClr val="lt1"/>
              </a:buClr>
              <a:buSzPts val="1400"/>
              <a:buChar char="●"/>
              <a:defRPr>
                <a:solidFill>
                  <a:schemeClr val="lt1"/>
                </a:solidFill>
              </a:defRPr>
            </a:lvl4pPr>
            <a:lvl5pPr marL="2285830" lvl="4" indent="-317476">
              <a:spcBef>
                <a:spcPts val="0"/>
              </a:spcBef>
              <a:spcAft>
                <a:spcPts val="0"/>
              </a:spcAft>
              <a:buClr>
                <a:schemeClr val="lt1"/>
              </a:buClr>
              <a:buSzPts val="1400"/>
              <a:buChar char="○"/>
              <a:defRPr>
                <a:solidFill>
                  <a:schemeClr val="lt1"/>
                </a:solidFill>
              </a:defRPr>
            </a:lvl5pPr>
            <a:lvl6pPr marL="2742994" lvl="5" indent="-317476">
              <a:spcBef>
                <a:spcPts val="0"/>
              </a:spcBef>
              <a:spcAft>
                <a:spcPts val="0"/>
              </a:spcAft>
              <a:buClr>
                <a:schemeClr val="lt1"/>
              </a:buClr>
              <a:buSzPts val="1400"/>
              <a:buChar char="■"/>
              <a:defRPr>
                <a:solidFill>
                  <a:schemeClr val="lt1"/>
                </a:solidFill>
              </a:defRPr>
            </a:lvl6pPr>
            <a:lvl7pPr marL="3200160" lvl="6" indent="-317476">
              <a:spcBef>
                <a:spcPts val="0"/>
              </a:spcBef>
              <a:spcAft>
                <a:spcPts val="0"/>
              </a:spcAft>
              <a:buClr>
                <a:schemeClr val="lt1"/>
              </a:buClr>
              <a:buSzPts val="1400"/>
              <a:buChar char="●"/>
              <a:defRPr>
                <a:solidFill>
                  <a:schemeClr val="lt1"/>
                </a:solidFill>
              </a:defRPr>
            </a:lvl7pPr>
            <a:lvl8pPr marL="3657327" lvl="7" indent="-317476">
              <a:spcBef>
                <a:spcPts val="0"/>
              </a:spcBef>
              <a:spcAft>
                <a:spcPts val="0"/>
              </a:spcAft>
              <a:buClr>
                <a:schemeClr val="lt1"/>
              </a:buClr>
              <a:buSzPts val="1400"/>
              <a:buChar char="○"/>
              <a:defRPr>
                <a:solidFill>
                  <a:schemeClr val="lt1"/>
                </a:solidFill>
              </a:defRPr>
            </a:lvl8pPr>
            <a:lvl9pPr marL="4114492" lvl="8" indent="-317476">
              <a:spcBef>
                <a:spcPts val="0"/>
              </a:spcBef>
              <a:spcAft>
                <a:spcPts val="0"/>
              </a:spcAft>
              <a:buClr>
                <a:schemeClr val="lt1"/>
              </a:buClr>
              <a:buSzPts val="1400"/>
              <a:buChar char="■"/>
              <a:defRPr>
                <a:solidFill>
                  <a:schemeClr val="lt1"/>
                </a:solidFill>
              </a:defRPr>
            </a:lvl9pPr>
          </a:lstStyle>
          <a:p>
            <a:endParaRPr/>
          </a:p>
        </p:txBody>
      </p:sp>
      <p:sp>
        <p:nvSpPr>
          <p:cNvPr id="48" name="Google Shape;48;p9"/>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67" lvl="0" indent="-228582">
              <a:lnSpc>
                <a:spcPct val="100000"/>
              </a:lnSpc>
              <a:spcBef>
                <a:spcPts val="0"/>
              </a:spcBef>
              <a:spcAft>
                <a:spcPts val="0"/>
              </a:spcAft>
              <a:buSzPts val="2100"/>
              <a:buNone/>
              <a:defRPr sz="2100"/>
            </a:lvl1pPr>
          </a:lstStyle>
          <a:p>
            <a:endParaRPr/>
          </a:p>
        </p:txBody>
      </p:sp>
      <p:sp>
        <p:nvSpPr>
          <p:cNvPr id="51" name="Google Shape;51;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80700" y="3534800"/>
            <a:ext cx="8982600" cy="32156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11"/>
          <p:cNvSpPr txBox="1">
            <a:spLocks noGrp="1"/>
          </p:cNvSpPr>
          <p:nvPr>
            <p:ph type="title" hasCustomPrompt="1"/>
          </p:nvPr>
        </p:nvSpPr>
        <p:spPr>
          <a:xfrm>
            <a:off x="311700" y="990668"/>
            <a:ext cx="8520600" cy="267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5" name="Google Shape;55;p11"/>
          <p:cNvSpPr txBox="1">
            <a:spLocks noGrp="1"/>
          </p:cNvSpPr>
          <p:nvPr>
            <p:ph type="body" idx="1"/>
          </p:nvPr>
        </p:nvSpPr>
        <p:spPr>
          <a:xfrm>
            <a:off x="311700" y="3793576"/>
            <a:ext cx="8520600" cy="1734400"/>
          </a:xfrm>
          <a:prstGeom prst="rect">
            <a:avLst/>
          </a:prstGeom>
        </p:spPr>
        <p:txBody>
          <a:bodyPr spcFirstLastPara="1" wrap="square" lIns="91425" tIns="91425" rIns="91425" bIns="91425" anchor="t" anchorCtr="0">
            <a:normAutofit/>
          </a:bodyPr>
          <a:lstStyle>
            <a:lvl1pPr marL="457167" lvl="0" indent="-342874" algn="ctr">
              <a:spcBef>
                <a:spcPts val="0"/>
              </a:spcBef>
              <a:spcAft>
                <a:spcPts val="0"/>
              </a:spcAft>
              <a:buClr>
                <a:schemeClr val="lt1"/>
              </a:buClr>
              <a:buSzPts val="1800"/>
              <a:buChar char="●"/>
              <a:defRPr>
                <a:solidFill>
                  <a:schemeClr val="lt1"/>
                </a:solidFill>
              </a:defRPr>
            </a:lvl1pPr>
            <a:lvl2pPr marL="914332" lvl="1" indent="-317476" algn="ctr">
              <a:spcBef>
                <a:spcPts val="0"/>
              </a:spcBef>
              <a:spcAft>
                <a:spcPts val="0"/>
              </a:spcAft>
              <a:buClr>
                <a:schemeClr val="lt1"/>
              </a:buClr>
              <a:buSzPts val="1400"/>
              <a:buChar char="○"/>
              <a:defRPr>
                <a:solidFill>
                  <a:schemeClr val="lt1"/>
                </a:solidFill>
              </a:defRPr>
            </a:lvl2pPr>
            <a:lvl3pPr marL="1371498" lvl="2" indent="-317476" algn="ctr">
              <a:spcBef>
                <a:spcPts val="0"/>
              </a:spcBef>
              <a:spcAft>
                <a:spcPts val="0"/>
              </a:spcAft>
              <a:buClr>
                <a:schemeClr val="lt1"/>
              </a:buClr>
              <a:buSzPts val="1400"/>
              <a:buChar char="■"/>
              <a:defRPr>
                <a:solidFill>
                  <a:schemeClr val="lt1"/>
                </a:solidFill>
              </a:defRPr>
            </a:lvl3pPr>
            <a:lvl4pPr marL="1828664" lvl="3" indent="-317476" algn="ctr">
              <a:spcBef>
                <a:spcPts val="0"/>
              </a:spcBef>
              <a:spcAft>
                <a:spcPts val="0"/>
              </a:spcAft>
              <a:buClr>
                <a:schemeClr val="lt1"/>
              </a:buClr>
              <a:buSzPts val="1400"/>
              <a:buChar char="●"/>
              <a:defRPr>
                <a:solidFill>
                  <a:schemeClr val="lt1"/>
                </a:solidFill>
              </a:defRPr>
            </a:lvl4pPr>
            <a:lvl5pPr marL="2285830" lvl="4" indent="-317476" algn="ctr">
              <a:spcBef>
                <a:spcPts val="0"/>
              </a:spcBef>
              <a:spcAft>
                <a:spcPts val="0"/>
              </a:spcAft>
              <a:buClr>
                <a:schemeClr val="lt1"/>
              </a:buClr>
              <a:buSzPts val="1400"/>
              <a:buChar char="○"/>
              <a:defRPr>
                <a:solidFill>
                  <a:schemeClr val="lt1"/>
                </a:solidFill>
              </a:defRPr>
            </a:lvl5pPr>
            <a:lvl6pPr marL="2742994" lvl="5" indent="-317476" algn="ctr">
              <a:spcBef>
                <a:spcPts val="0"/>
              </a:spcBef>
              <a:spcAft>
                <a:spcPts val="0"/>
              </a:spcAft>
              <a:buClr>
                <a:schemeClr val="lt1"/>
              </a:buClr>
              <a:buSzPts val="1400"/>
              <a:buChar char="■"/>
              <a:defRPr>
                <a:solidFill>
                  <a:schemeClr val="lt1"/>
                </a:solidFill>
              </a:defRPr>
            </a:lvl6pPr>
            <a:lvl7pPr marL="3200160" lvl="6" indent="-317476" algn="ctr">
              <a:spcBef>
                <a:spcPts val="0"/>
              </a:spcBef>
              <a:spcAft>
                <a:spcPts val="0"/>
              </a:spcAft>
              <a:buClr>
                <a:schemeClr val="lt1"/>
              </a:buClr>
              <a:buSzPts val="1400"/>
              <a:buChar char="●"/>
              <a:defRPr>
                <a:solidFill>
                  <a:schemeClr val="lt1"/>
                </a:solidFill>
              </a:defRPr>
            </a:lvl7pPr>
            <a:lvl8pPr marL="3657327" lvl="7" indent="-317476" algn="ctr">
              <a:spcBef>
                <a:spcPts val="0"/>
              </a:spcBef>
              <a:spcAft>
                <a:spcPts val="0"/>
              </a:spcAft>
              <a:buClr>
                <a:schemeClr val="lt1"/>
              </a:buClr>
              <a:buSzPts val="1400"/>
              <a:buChar char="○"/>
              <a:defRPr>
                <a:solidFill>
                  <a:schemeClr val="lt1"/>
                </a:solidFill>
              </a:defRPr>
            </a:lvl8pPr>
            <a:lvl9pPr marL="4114492" lvl="8" indent="-317476" algn="ctr">
              <a:spcBef>
                <a:spcPts val="0"/>
              </a:spcBef>
              <a:spcAft>
                <a:spcPts val="0"/>
              </a:spcAft>
              <a:buClr>
                <a:schemeClr val="lt1"/>
              </a:buClr>
              <a:buSzPts val="1400"/>
              <a:buChar char="■"/>
              <a:defRPr>
                <a:solidFill>
                  <a:schemeClr val="lt1"/>
                </a:solidFill>
              </a:defRPr>
            </a:lvl9pPr>
          </a:lstStyle>
          <a:p>
            <a:endParaRPr/>
          </a:p>
        </p:txBody>
      </p:sp>
      <p:sp>
        <p:nvSpPr>
          <p:cNvPr id="56" name="Google Shape;56;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D4CC9-5E8B-441C-BBDB-385EF036918E}" type="datetimeFigureOut">
              <a:rPr lang="en-US" smtClean="0"/>
              <a:t>4/29/24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4021472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2D4CC9-5E8B-441C-BBDB-385EF036918E}" type="datetimeFigureOut">
              <a:rPr lang="en-US" smtClean="0"/>
              <a:t>4/29/24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301309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2D4CC9-5E8B-441C-BBDB-385EF036918E}" type="datetimeFigureOut">
              <a:rPr lang="en-US" smtClean="0"/>
              <a:t>4/29/24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173091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D4CC9-5E8B-441C-BBDB-385EF036918E}" type="datetimeFigureOut">
              <a:rPr lang="en-US" smtClean="0"/>
              <a:t>4/29/24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47287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2D4CC9-5E8B-441C-BBDB-385EF036918E}" type="datetimeFigureOut">
              <a:rPr lang="en-US" smtClean="0"/>
              <a:t>4/29/24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172742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D4CC9-5E8B-441C-BBDB-385EF036918E}" type="datetimeFigureOut">
              <a:rPr lang="en-US" smtClean="0"/>
              <a:t>4/29/24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86719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2D4CC9-5E8B-441C-BBDB-385EF036918E}" type="datetimeFigureOut">
              <a:rPr lang="en-US" smtClean="0"/>
              <a:t>4/29/24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179262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2D4CC9-5E8B-441C-BBDB-385EF036918E}" type="datetimeFigureOut">
              <a:rPr lang="en-US" smtClean="0"/>
              <a:t>4/29/24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B7E5-33A2-4DC8-B9A9-123911039D14}" type="slidenum">
              <a:rPr lang="en-US" smtClean="0"/>
              <a:t>‹#›</a:t>
            </a:fld>
            <a:endParaRPr lang="en-US"/>
          </a:p>
        </p:txBody>
      </p:sp>
    </p:spTree>
    <p:extLst>
      <p:ext uri="{BB962C8B-B14F-4D97-AF65-F5344CB8AC3E}">
        <p14:creationId xmlns:p14="http://schemas.microsoft.com/office/powerpoint/2010/main" val="159700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D4CC9-5E8B-441C-BBDB-385EF036918E}" type="datetimeFigureOut">
              <a:rPr lang="en-US" smtClean="0"/>
              <a:t>4/29/24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2B7E5-33A2-4DC8-B9A9-123911039D14}" type="slidenum">
              <a:rPr lang="en-US" smtClean="0"/>
              <a:t>‹#›</a:t>
            </a:fld>
            <a:endParaRPr lang="en-US"/>
          </a:p>
        </p:txBody>
      </p:sp>
    </p:spTree>
    <p:extLst>
      <p:ext uri="{BB962C8B-B14F-4D97-AF65-F5344CB8AC3E}">
        <p14:creationId xmlns:p14="http://schemas.microsoft.com/office/powerpoint/2010/main" val="26606743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Comfortaa"/>
              <a:buNone/>
              <a:defRPr sz="3000" b="1">
                <a:solidFill>
                  <a:schemeClr val="dk2"/>
                </a:solidFill>
                <a:latin typeface="Comfortaa"/>
                <a:ea typeface="Comfortaa"/>
                <a:cs typeface="Comfortaa"/>
                <a:sym typeface="Comfortaa"/>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
        <p:nvSpPr>
          <p:cNvPr id="9" name="Google Shape;9;p1"/>
          <p:cNvSpPr txBox="1"/>
          <p:nvPr/>
        </p:nvSpPr>
        <p:spPr>
          <a:xfrm>
            <a:off x="1812000" y="6427154"/>
            <a:ext cx="5520000" cy="369303"/>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1200">
                <a:solidFill>
                  <a:srgbClr val="888888"/>
                </a:solidFill>
                <a:latin typeface="Calibri"/>
                <a:ea typeface="Calibri"/>
                <a:cs typeface="Calibri"/>
                <a:sym typeface="Calibri"/>
              </a:rPr>
              <a:t>NHLBI UG3HL159134, U24HL159132   	NINDS U24NS100659, U24NS100655</a:t>
            </a:r>
            <a:endParaRPr sz="1400"/>
          </a:p>
        </p:txBody>
      </p:sp>
      <p:pic>
        <p:nvPicPr>
          <p:cNvPr id="10" name="Google Shape;10;p1"/>
          <p:cNvPicPr preferRelativeResize="0"/>
          <p:nvPr/>
        </p:nvPicPr>
        <p:blipFill>
          <a:blip r:embed="rId10">
            <a:alphaModFix/>
          </a:blip>
          <a:stretch>
            <a:fillRect/>
          </a:stretch>
        </p:blipFill>
        <p:spPr>
          <a:xfrm>
            <a:off x="69830" y="5642583"/>
            <a:ext cx="911245" cy="1188061"/>
          </a:xfrm>
          <a:prstGeom prst="rect">
            <a:avLst/>
          </a:prstGeom>
          <a:noFill/>
          <a:ln>
            <a:noFill/>
          </a:ln>
        </p:spPr>
      </p:pic>
      <p:pic>
        <p:nvPicPr>
          <p:cNvPr id="11" name="Google Shape;11;p1"/>
          <p:cNvPicPr preferRelativeResize="0"/>
          <p:nvPr/>
        </p:nvPicPr>
        <p:blipFill>
          <a:blip r:embed="rId11">
            <a:alphaModFix/>
          </a:blip>
          <a:stretch>
            <a:fillRect/>
          </a:stretch>
        </p:blipFill>
        <p:spPr>
          <a:xfrm>
            <a:off x="7332001" y="5642583"/>
            <a:ext cx="1956003" cy="13018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entherm.com/en/medical/resources-manuals/?section=blanketrol" TargetMode="External"/><Relationship Id="rId2" Type="http://schemas.openxmlformats.org/officeDocument/2006/relationships/hyperlink" Target="https://www.gentherm.com/en/medical/hyper-hypothermia/blanketrol-3" TargetMode="External"/><Relationship Id="rId1" Type="http://schemas.openxmlformats.org/officeDocument/2006/relationships/slideLayout" Target="../slideLayouts/slideLayout2.xml"/><Relationship Id="rId4" Type="http://schemas.openxmlformats.org/officeDocument/2006/relationships/hyperlink" Target="https://vimeo.com/40343721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hyperlink" Target="https://gentherm.com/wp-content/uploads/blanketrol-III-userguide-99217.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485875" y="551543"/>
            <a:ext cx="8346552" cy="13382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dirty="0"/>
              <a:t>P-ICECAP: Cooling Basics, Clinical Issues and </a:t>
            </a:r>
            <a:r>
              <a:rPr lang="en-US" sz="4000"/>
              <a:t>Cooling Protocol</a:t>
            </a:r>
            <a:endParaRPr sz="4000" dirty="0">
              <a:latin typeface="+mj-lt"/>
            </a:endParaRPr>
          </a:p>
        </p:txBody>
      </p:sp>
      <p:sp>
        <p:nvSpPr>
          <p:cNvPr id="68" name="Google Shape;68;p14"/>
          <p:cNvSpPr txBox="1">
            <a:spLocks noGrp="1"/>
          </p:cNvSpPr>
          <p:nvPr>
            <p:ph type="subTitle" idx="1"/>
          </p:nvPr>
        </p:nvSpPr>
        <p:spPr>
          <a:xfrm>
            <a:off x="485875" y="2140373"/>
            <a:ext cx="8183700" cy="1496907"/>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9688" indent="0" algn="ctr"/>
            <a:r>
              <a:rPr lang="en-US" sz="1600" dirty="0"/>
              <a:t>Frank W. Moler, MD, MS</a:t>
            </a:r>
          </a:p>
          <a:p>
            <a:pPr marL="39688" indent="0" algn="ctr"/>
            <a:r>
              <a:rPr lang="en-US" sz="1600" dirty="0"/>
              <a:t>Professor of Pediatrics</a:t>
            </a:r>
          </a:p>
          <a:p>
            <a:pPr marL="39688" indent="0" algn="ctr"/>
            <a:r>
              <a:rPr lang="en-US" sz="1600" dirty="0"/>
              <a:t>Division Pediatric Critical Care Medicine</a:t>
            </a:r>
          </a:p>
          <a:p>
            <a:pPr marL="39688" indent="0" algn="ctr"/>
            <a:r>
              <a:rPr lang="en-US" sz="1600" dirty="0"/>
              <a:t>University of Michigan Medical School</a:t>
            </a:r>
          </a:p>
          <a:p>
            <a:pPr marL="39688" indent="0" algn="ctr"/>
            <a:r>
              <a:rPr lang="en-US" sz="1600" dirty="0"/>
              <a:t>Ann Arbor, MI</a:t>
            </a:r>
          </a:p>
          <a:p>
            <a:pPr marL="0" indent="0"/>
            <a:endParaRPr dirty="0"/>
          </a:p>
        </p:txBody>
      </p:sp>
      <p:sp>
        <p:nvSpPr>
          <p:cNvPr id="2" name="TextBox 1">
            <a:extLst>
              <a:ext uri="{FF2B5EF4-FFF2-40B4-BE49-F238E27FC236}">
                <a16:creationId xmlns:a16="http://schemas.microsoft.com/office/drawing/2014/main" id="{4436581F-0ADC-48CB-A4DD-E6B85DC7379B}"/>
              </a:ext>
            </a:extLst>
          </p:cNvPr>
          <p:cNvSpPr txBox="1"/>
          <p:nvPr/>
        </p:nvSpPr>
        <p:spPr>
          <a:xfrm>
            <a:off x="2892768" y="6389319"/>
            <a:ext cx="4065080" cy="307777"/>
          </a:xfrm>
          <a:prstGeom prst="rect">
            <a:avLst/>
          </a:prstGeom>
          <a:noFill/>
        </p:spPr>
        <p:txBody>
          <a:bodyPr wrap="square" rtlCol="0">
            <a:spAutoFit/>
          </a:bodyPr>
          <a:lstStyle/>
          <a:p>
            <a:r>
              <a:rPr lang="en-US" sz="1400" dirty="0">
                <a:solidFill>
                  <a:schemeClr val="bg2"/>
                </a:solidFill>
              </a:rPr>
              <a:t>Supported by UH3 HL159134, U24 HL159132</a:t>
            </a:r>
          </a:p>
        </p:txBody>
      </p:sp>
    </p:spTree>
    <p:extLst>
      <p:ext uri="{BB962C8B-B14F-4D97-AF65-F5344CB8AC3E}">
        <p14:creationId xmlns:p14="http://schemas.microsoft.com/office/powerpoint/2010/main" val="195525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p:cNvSpPr>
          <p:nvPr/>
        </p:nvSpPr>
        <p:spPr bwMode="auto">
          <a:xfrm>
            <a:off x="5727700" y="5791200"/>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400">
                <a:solidFill>
                  <a:schemeClr val="tx1"/>
                </a:solidFill>
                <a:latin typeface="Times" charset="0"/>
                <a:sym typeface="Times" charset="0"/>
              </a:rPr>
              <a:t>Sessler DI.   NEJM 1997:336;1730-7</a:t>
            </a:r>
          </a:p>
        </p:txBody>
      </p:sp>
      <p:pic>
        <p:nvPicPr>
          <p:cNvPr id="3481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0413"/>
            <a:ext cx="44958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363" y="685800"/>
            <a:ext cx="40957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inus 1"/>
          <p:cNvSpPr/>
          <p:nvPr/>
        </p:nvSpPr>
        <p:spPr bwMode="auto">
          <a:xfrm>
            <a:off x="2209800" y="1981200"/>
            <a:ext cx="552450" cy="153193"/>
          </a:xfrm>
          <a:prstGeom prst="mathMinus">
            <a:avLst>
              <a:gd name="adj1" fmla="val 48391"/>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pitchFamily="-105" charset="0"/>
              <a:ea typeface="ヒラギノ角ゴ ProN W3" pitchFamily="-105" charset="-128"/>
              <a:cs typeface="ヒラギノ角ゴ ProN W3" pitchFamily="-105" charset="-128"/>
              <a:sym typeface="Arial" pitchFamily="-105" charset="0"/>
            </a:endParaRPr>
          </a:p>
        </p:txBody>
      </p:sp>
      <p:sp>
        <p:nvSpPr>
          <p:cNvPr id="3" name="TextBox 2">
            <a:extLst>
              <a:ext uri="{FF2B5EF4-FFF2-40B4-BE49-F238E27FC236}">
                <a16:creationId xmlns:a16="http://schemas.microsoft.com/office/drawing/2014/main" id="{CCCD4DE2-DCFF-E71D-046B-030FA1E1ED2A}"/>
              </a:ext>
            </a:extLst>
          </p:cNvPr>
          <p:cNvSpPr txBox="1"/>
          <p:nvPr/>
        </p:nvSpPr>
        <p:spPr>
          <a:xfrm>
            <a:off x="1104899" y="5092700"/>
            <a:ext cx="2647951" cy="646331"/>
          </a:xfrm>
          <a:prstGeom prst="rect">
            <a:avLst/>
          </a:prstGeom>
          <a:noFill/>
        </p:spPr>
        <p:txBody>
          <a:bodyPr wrap="square" rtlCol="0">
            <a:spAutoFit/>
          </a:bodyPr>
          <a:lstStyle/>
          <a:p>
            <a:r>
              <a:rPr lang="en-US" b="1" dirty="0">
                <a:solidFill>
                  <a:srgbClr val="FF0000"/>
                </a:solidFill>
              </a:rPr>
              <a:t>Red bar = hypothalamic set point</a:t>
            </a:r>
          </a:p>
        </p:txBody>
      </p:sp>
    </p:spTree>
    <p:extLst>
      <p:ext uri="{BB962C8B-B14F-4D97-AF65-F5344CB8AC3E}">
        <p14:creationId xmlns:p14="http://schemas.microsoft.com/office/powerpoint/2010/main" val="341139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dirty="0">
                <a:latin typeface="+mn-lt"/>
              </a:rPr>
              <a:t>Thermoregulation</a:t>
            </a:r>
          </a:p>
        </p:txBody>
      </p:sp>
      <p:sp>
        <p:nvSpPr>
          <p:cNvPr id="35843" name="Rectangle 3"/>
          <p:cNvSpPr>
            <a:spLocks noGrp="1" noChangeArrowheads="1"/>
          </p:cNvSpPr>
          <p:nvPr>
            <p:ph type="body" idx="4294967295"/>
          </p:nvPr>
        </p:nvSpPr>
        <p:spPr>
          <a:xfrm>
            <a:off x="685800" y="1981200"/>
            <a:ext cx="7772400" cy="4343400"/>
          </a:xfrm>
        </p:spPr>
        <p:txBody>
          <a:bodyPr/>
          <a:lstStyle/>
          <a:p>
            <a:pPr eaLnBrk="1" hangingPunct="1">
              <a:lnSpc>
                <a:spcPct val="90000"/>
              </a:lnSpc>
              <a:buClr>
                <a:srgbClr val="000000"/>
              </a:buClr>
            </a:pPr>
            <a:r>
              <a:rPr lang="en-US" dirty="0"/>
              <a:t>Pediatrics</a:t>
            </a:r>
            <a:endParaRPr lang="en-US" sz="2800" dirty="0"/>
          </a:p>
          <a:p>
            <a:pPr lvl="1" eaLnBrk="1" hangingPunct="1">
              <a:lnSpc>
                <a:spcPct val="90000"/>
              </a:lnSpc>
              <a:buClr>
                <a:srgbClr val="000000"/>
              </a:buClr>
              <a:buFont typeface="Calibri" panose="020F0502020204030204" pitchFamily="34" charset="0"/>
              <a:buChar char="-"/>
            </a:pPr>
            <a:r>
              <a:rPr lang="en-US" dirty="0"/>
              <a:t>Smaller infants / children</a:t>
            </a:r>
            <a:endParaRPr lang="en-US" sz="1800" dirty="0"/>
          </a:p>
          <a:p>
            <a:pPr lvl="2" eaLnBrk="1" hangingPunct="1">
              <a:lnSpc>
                <a:spcPct val="90000"/>
              </a:lnSpc>
              <a:buClr>
                <a:srgbClr val="000000"/>
              </a:buClr>
            </a:pPr>
            <a:r>
              <a:rPr lang="en-US" sz="2000" dirty="0"/>
              <a:t>Larger SA/volume compared to adults</a:t>
            </a:r>
          </a:p>
          <a:p>
            <a:pPr lvl="2" eaLnBrk="1" hangingPunct="1">
              <a:lnSpc>
                <a:spcPct val="90000"/>
              </a:lnSpc>
              <a:buClr>
                <a:srgbClr val="000000"/>
              </a:buClr>
            </a:pPr>
            <a:r>
              <a:rPr lang="en-US" sz="2000" dirty="0"/>
              <a:t>Reduced shivering response &lt; 1 yr</a:t>
            </a:r>
          </a:p>
          <a:p>
            <a:pPr lvl="2" eaLnBrk="1" hangingPunct="1">
              <a:lnSpc>
                <a:spcPct val="90000"/>
              </a:lnSpc>
              <a:buClr>
                <a:srgbClr val="000000"/>
              </a:buClr>
            </a:pPr>
            <a:r>
              <a:rPr lang="en-US" sz="2000" dirty="0"/>
              <a:t>Easier/shorter time to induce hypothermia (cooling) and temp control in very young</a:t>
            </a:r>
          </a:p>
          <a:p>
            <a:pPr eaLnBrk="1" hangingPunct="1">
              <a:lnSpc>
                <a:spcPct val="90000"/>
              </a:lnSpc>
              <a:buClr>
                <a:srgbClr val="000000"/>
              </a:buClr>
            </a:pPr>
            <a:r>
              <a:rPr lang="en-US" dirty="0"/>
              <a:t>Shivering decreases at approximately 33.5ºC</a:t>
            </a:r>
          </a:p>
          <a:p>
            <a:pPr lvl="1" eaLnBrk="1" hangingPunct="1">
              <a:lnSpc>
                <a:spcPct val="90000"/>
              </a:lnSpc>
              <a:buClr>
                <a:srgbClr val="000000"/>
              </a:buClr>
              <a:buFont typeface="Calibri" panose="020F0502020204030204" pitchFamily="34" charset="0"/>
              <a:buChar char="-"/>
            </a:pPr>
            <a:r>
              <a:rPr lang="en-US" dirty="0"/>
              <a:t>P-ICECAP goal 33.0ºC in hypothermia (cooled) groups</a:t>
            </a:r>
            <a:endParaRPr lang="en-US" sz="2400" dirty="0"/>
          </a:p>
          <a:p>
            <a:pPr lvl="2" eaLnBrk="1" hangingPunct="1">
              <a:lnSpc>
                <a:spcPct val="90000"/>
              </a:lnSpc>
              <a:buClr>
                <a:srgbClr val="000000"/>
              </a:buClr>
            </a:pPr>
            <a:endParaRPr lang="en-US" sz="2000" dirty="0"/>
          </a:p>
        </p:txBody>
      </p:sp>
    </p:spTree>
    <p:extLst>
      <p:ext uri="{BB962C8B-B14F-4D97-AF65-F5344CB8AC3E}">
        <p14:creationId xmlns:p14="http://schemas.microsoft.com/office/powerpoint/2010/main" val="64159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en-US" dirty="0">
                <a:latin typeface="+mn-lt"/>
              </a:rPr>
              <a:t>Normal thermoregulation</a:t>
            </a:r>
          </a:p>
        </p:txBody>
      </p:sp>
      <mc:AlternateContent xmlns:mc="http://schemas.openxmlformats.org/markup-compatibility/2006" xmlns:a14="http://schemas.microsoft.com/office/drawing/2010/main">
        <mc:Choice Requires="a14">
          <p:sp>
            <p:nvSpPr>
              <p:cNvPr id="36867" name="Rectangle 3"/>
              <p:cNvSpPr>
                <a:spLocks noGrp="1" noChangeArrowheads="1"/>
              </p:cNvSpPr>
              <p:nvPr>
                <p:ph type="body" idx="4294967295"/>
              </p:nvPr>
            </p:nvSpPr>
            <p:spPr>
              <a:xfrm>
                <a:off x="685800" y="1690689"/>
                <a:ext cx="7772400" cy="4884282"/>
              </a:xfrm>
            </p:spPr>
            <p:txBody>
              <a:bodyPr>
                <a:normAutofit lnSpcReduction="10000"/>
              </a:bodyPr>
              <a:lstStyle/>
              <a:p>
                <a:pPr eaLnBrk="1" hangingPunct="1">
                  <a:lnSpc>
                    <a:spcPct val="90000"/>
                  </a:lnSpc>
                  <a:buClr>
                    <a:srgbClr val="000000"/>
                  </a:buClr>
                </a:pPr>
                <a:r>
                  <a:rPr lang="en-US" dirty="0"/>
                  <a:t>Normothermia Phase</a:t>
                </a:r>
              </a:p>
              <a:p>
                <a:pPr lvl="1" eaLnBrk="1" hangingPunct="1">
                  <a:lnSpc>
                    <a:spcPct val="90000"/>
                  </a:lnSpc>
                  <a:buClr>
                    <a:srgbClr val="000000"/>
                  </a:buClr>
                  <a:buFont typeface="Calibri" panose="020F0502020204030204" pitchFamily="34" charset="0"/>
                  <a:buChar char="-"/>
                </a:pPr>
                <a:r>
                  <a:rPr lang="en-US" sz="2400" dirty="0"/>
                  <a:t>If hypothalamic set point is elevated (e.g., fever </a:t>
                </a:r>
                <a:r>
                  <a:rPr lang="en-US" dirty="0"/>
                  <a:t>at</a:t>
                </a:r>
                <a:r>
                  <a:rPr lang="en-US" sz="2400" dirty="0"/>
                  <a:t> 39ºC) relative to a goal temp 36.8ºC, one will see similar physiologic responses as Therapeutic Hypothermia (cooling) induction phase</a:t>
                </a:r>
              </a:p>
              <a:p>
                <a:pPr lvl="2" eaLnBrk="1" hangingPunct="1">
                  <a:lnSpc>
                    <a:spcPct val="90000"/>
                  </a:lnSpc>
                  <a:buClr>
                    <a:srgbClr val="000000"/>
                  </a:buClr>
                </a:pPr>
                <a:r>
                  <a:rPr lang="en-US" sz="2000" dirty="0"/>
                  <a:t>Vasoconstriction</a:t>
                </a:r>
              </a:p>
              <a:p>
                <a:pPr lvl="2" eaLnBrk="1" hangingPunct="1">
                  <a:lnSpc>
                    <a:spcPct val="90000"/>
                  </a:lnSpc>
                  <a:buClr>
                    <a:srgbClr val="000000"/>
                  </a:buClr>
                </a:pPr>
                <a:r>
                  <a:rPr lang="en-US" sz="2000" dirty="0"/>
                  <a:t>Shivering</a:t>
                </a:r>
              </a:p>
              <a:p>
                <a:pPr lvl="1" eaLnBrk="1" hangingPunct="1">
                  <a:lnSpc>
                    <a:spcPct val="90000"/>
                  </a:lnSpc>
                  <a:buClr>
                    <a:srgbClr val="000000"/>
                  </a:buClr>
                  <a:buFont typeface="Calibri" panose="020F0502020204030204" pitchFamily="34" charset="0"/>
                  <a:buChar char="-"/>
                </a:pPr>
                <a:r>
                  <a:rPr lang="en-US" sz="2400" dirty="0"/>
                  <a:t>Common etiologies of increased set point (fever)</a:t>
                </a:r>
              </a:p>
              <a:p>
                <a:pPr lvl="2" eaLnBrk="1" hangingPunct="1">
                  <a:lnSpc>
                    <a:spcPct val="90000"/>
                  </a:lnSpc>
                  <a:buClr>
                    <a:srgbClr val="000000"/>
                  </a:buClr>
                </a:pPr>
                <a:r>
                  <a:rPr lang="en-US" sz="2000" dirty="0"/>
                  <a:t>Post-cardiac arrest syndrome</a:t>
                </a:r>
              </a:p>
              <a:p>
                <a:pPr lvl="2" eaLnBrk="1" hangingPunct="1">
                  <a:lnSpc>
                    <a:spcPct val="90000"/>
                  </a:lnSpc>
                  <a:buClr>
                    <a:srgbClr val="000000"/>
                  </a:buClr>
                </a:pPr>
                <a:r>
                  <a:rPr lang="en-US" sz="2000" dirty="0"/>
                  <a:t>Infection</a:t>
                </a:r>
              </a:p>
              <a:p>
                <a:pPr>
                  <a:buClr>
                    <a:srgbClr val="000000"/>
                  </a:buClr>
                </a:pPr>
                <a:r>
                  <a:rPr lang="en-US" dirty="0"/>
                  <a:t>Normal temp range is ~36.5-37.5ºC during a day.</a:t>
                </a:r>
              </a:p>
              <a:p>
                <a:pPr lvl="1">
                  <a:buClr>
                    <a:srgbClr val="000000"/>
                  </a:buClr>
                  <a:buFontTx/>
                  <a:buChar char="-"/>
                </a:pPr>
                <a:r>
                  <a:rPr lang="en-US" dirty="0"/>
                  <a:t>Cooling devices sensitive to approx.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dirty="0"/>
                  <a:t>0.2ºC from their set point.</a:t>
                </a:r>
              </a:p>
              <a:p>
                <a:pPr lvl="1">
                  <a:buClr>
                    <a:srgbClr val="000000"/>
                  </a:buClr>
                  <a:buFontTx/>
                  <a:buChar char="-"/>
                </a:pPr>
                <a:r>
                  <a:rPr lang="en-US" dirty="0"/>
                  <a:t>They will attempt to warm and cool normal subjects!</a:t>
                </a:r>
              </a:p>
              <a:p>
                <a:pPr lvl="2" eaLnBrk="1" hangingPunct="1">
                  <a:lnSpc>
                    <a:spcPct val="90000"/>
                  </a:lnSpc>
                  <a:buClr>
                    <a:srgbClr val="000000"/>
                  </a:buClr>
                  <a:buFontTx/>
                  <a:buNone/>
                </a:pPr>
                <a:endParaRPr lang="en-US" sz="2000" dirty="0"/>
              </a:p>
              <a:p>
                <a:pPr lvl="2" eaLnBrk="1" hangingPunct="1">
                  <a:lnSpc>
                    <a:spcPct val="90000"/>
                  </a:lnSpc>
                  <a:buClr>
                    <a:srgbClr val="000000"/>
                  </a:buClr>
                  <a:buFontTx/>
                  <a:buNone/>
                </a:pPr>
                <a:endParaRPr lang="en-US" sz="2000" dirty="0"/>
              </a:p>
              <a:p>
                <a:pPr lvl="2" eaLnBrk="1" hangingPunct="1">
                  <a:lnSpc>
                    <a:spcPct val="90000"/>
                  </a:lnSpc>
                  <a:buClr>
                    <a:srgbClr val="000000"/>
                  </a:buClr>
                </a:pPr>
                <a:endParaRPr lang="en-US" sz="2000" dirty="0"/>
              </a:p>
            </p:txBody>
          </p:sp>
        </mc:Choice>
        <mc:Fallback xmlns="">
          <p:sp>
            <p:nvSpPr>
              <p:cNvPr id="36867" name="Rectangle 3"/>
              <p:cNvSpPr>
                <a:spLocks noGrp="1" noRot="1" noChangeAspect="1" noMove="1" noResize="1" noEditPoints="1" noAdjustHandles="1" noChangeArrowheads="1" noChangeShapeType="1" noTextEdit="1"/>
              </p:cNvSpPr>
              <p:nvPr>
                <p:ph type="body" idx="4294967295"/>
              </p:nvPr>
            </p:nvSpPr>
            <p:spPr>
              <a:xfrm>
                <a:off x="685800" y="1690689"/>
                <a:ext cx="7772400" cy="4884282"/>
              </a:xfrm>
              <a:blipFill>
                <a:blip r:embed="rId3"/>
                <a:stretch>
                  <a:fillRect l="-1412" t="-2743"/>
                </a:stretch>
              </a:blipFill>
            </p:spPr>
            <p:txBody>
              <a:bodyPr/>
              <a:lstStyle/>
              <a:p>
                <a:r>
                  <a:rPr lang="en-US">
                    <a:noFill/>
                  </a:rPr>
                  <a:t> </a:t>
                </a:r>
              </a:p>
            </p:txBody>
          </p:sp>
        </mc:Fallback>
      </mc:AlternateContent>
    </p:spTree>
    <p:extLst>
      <p:ext uri="{BB962C8B-B14F-4D97-AF65-F5344CB8AC3E}">
        <p14:creationId xmlns:p14="http://schemas.microsoft.com/office/powerpoint/2010/main" val="250507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rIns="132080"/>
          <a:lstStyle/>
          <a:p>
            <a:pPr indent="0" eaLnBrk="1" hangingPunct="1"/>
            <a:r>
              <a:rPr lang="en-US" dirty="0">
                <a:latin typeface="+mn-lt"/>
              </a:rPr>
              <a:t>Physiologic and other effects of cooling in P-ICECAP</a:t>
            </a:r>
            <a:endParaRPr lang="en-US" sz="4000" dirty="0">
              <a:latin typeface="+mn-lt"/>
            </a:endParaRPr>
          </a:p>
        </p:txBody>
      </p:sp>
      <p:pic>
        <p:nvPicPr>
          <p:cNvPr id="37891"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1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533400" y="914400"/>
            <a:ext cx="7772400" cy="5410200"/>
          </a:xfrm>
        </p:spPr>
        <p:txBody>
          <a:bodyPr>
            <a:normAutofit lnSpcReduction="10000"/>
          </a:bodyPr>
          <a:lstStyle/>
          <a:p>
            <a:pPr marL="420688" indent="-381000">
              <a:lnSpc>
                <a:spcPct val="80000"/>
              </a:lnSpc>
              <a:spcBef>
                <a:spcPts val="800"/>
              </a:spcBef>
              <a:buFont typeface="Arial" pitchFamily="34" charset="0"/>
              <a:buAutoNum type="arabicPeriod"/>
            </a:pPr>
            <a:endParaRPr lang="en-US" sz="2000" dirty="0"/>
          </a:p>
          <a:p>
            <a:pPr marL="420688" indent="-381000">
              <a:lnSpc>
                <a:spcPct val="80000"/>
              </a:lnSpc>
              <a:spcBef>
                <a:spcPts val="800"/>
              </a:spcBef>
              <a:buFont typeface="Arial" pitchFamily="34" charset="0"/>
              <a:buAutoNum type="arabicPeriod"/>
            </a:pPr>
            <a:r>
              <a:rPr lang="en-US" sz="2400" dirty="0"/>
              <a:t> Shivering</a:t>
            </a:r>
          </a:p>
          <a:p>
            <a:pPr marL="420688" indent="-381000">
              <a:lnSpc>
                <a:spcPct val="80000"/>
              </a:lnSpc>
              <a:spcBef>
                <a:spcPts val="800"/>
              </a:spcBef>
              <a:buFont typeface="Arial" pitchFamily="34" charset="0"/>
              <a:buAutoNum type="arabicPeriod"/>
            </a:pPr>
            <a:r>
              <a:rPr lang="en-US" sz="2400" dirty="0"/>
              <a:t> Hypovolemia (during cooling and rewarming)</a:t>
            </a:r>
          </a:p>
          <a:p>
            <a:pPr marL="420688" indent="-381000">
              <a:lnSpc>
                <a:spcPct val="80000"/>
              </a:lnSpc>
              <a:spcBef>
                <a:spcPts val="800"/>
              </a:spcBef>
              <a:buFont typeface="Arial" pitchFamily="34" charset="0"/>
              <a:buAutoNum type="arabicPeriod"/>
            </a:pPr>
            <a:r>
              <a:rPr lang="en-US" sz="2400" dirty="0"/>
              <a:t> CV including bradycardia </a:t>
            </a:r>
          </a:p>
          <a:p>
            <a:pPr marL="420688" indent="-381000">
              <a:lnSpc>
                <a:spcPct val="80000"/>
              </a:lnSpc>
              <a:spcBef>
                <a:spcPts val="800"/>
              </a:spcBef>
              <a:buFont typeface="Arial" pitchFamily="34" charset="0"/>
              <a:buAutoNum type="arabicPeriod"/>
            </a:pPr>
            <a:r>
              <a:rPr lang="en-US" sz="2400" dirty="0"/>
              <a:t> Potassium</a:t>
            </a:r>
          </a:p>
          <a:p>
            <a:pPr marL="420688" indent="-381000">
              <a:lnSpc>
                <a:spcPct val="80000"/>
              </a:lnSpc>
              <a:spcBef>
                <a:spcPts val="800"/>
              </a:spcBef>
              <a:buFont typeface="Arial" pitchFamily="34" charset="0"/>
              <a:buAutoNum type="arabicPeriod"/>
            </a:pPr>
            <a:r>
              <a:rPr lang="en-US" sz="2400" dirty="0"/>
              <a:t> Glucose</a:t>
            </a:r>
          </a:p>
          <a:p>
            <a:pPr marL="420688" indent="-381000">
              <a:lnSpc>
                <a:spcPct val="80000"/>
              </a:lnSpc>
              <a:spcBef>
                <a:spcPts val="800"/>
              </a:spcBef>
              <a:buFont typeface="Arial" pitchFamily="34" charset="0"/>
              <a:buAutoNum type="arabicPeriod"/>
            </a:pPr>
            <a:r>
              <a:rPr lang="en-US" sz="2400" dirty="0"/>
              <a:t> Other chemistries (Mg, PO4, etc.)</a:t>
            </a:r>
          </a:p>
          <a:p>
            <a:pPr marL="420688" indent="-381000">
              <a:lnSpc>
                <a:spcPct val="80000"/>
              </a:lnSpc>
              <a:spcBef>
                <a:spcPts val="800"/>
              </a:spcBef>
              <a:buFont typeface="Arial" pitchFamily="34" charset="0"/>
              <a:buAutoNum type="arabicPeriod"/>
            </a:pPr>
            <a:r>
              <a:rPr lang="en-US" sz="2400" dirty="0"/>
              <a:t> LFTs, amylase/lipase, lactate</a:t>
            </a:r>
          </a:p>
          <a:p>
            <a:pPr marL="420688" indent="-381000">
              <a:lnSpc>
                <a:spcPct val="80000"/>
              </a:lnSpc>
              <a:spcBef>
                <a:spcPts val="800"/>
              </a:spcBef>
              <a:buFont typeface="Arial" pitchFamily="34" charset="0"/>
              <a:buAutoNum type="arabicPeriod"/>
            </a:pPr>
            <a:r>
              <a:rPr lang="en-US" sz="2400" dirty="0"/>
              <a:t> </a:t>
            </a:r>
            <a:r>
              <a:rPr lang="en-US" sz="2400" dirty="0" err="1"/>
              <a:t>Plts</a:t>
            </a:r>
            <a:r>
              <a:rPr lang="en-US" sz="2400" dirty="0"/>
              <a:t>/</a:t>
            </a:r>
            <a:r>
              <a:rPr lang="en-US" sz="2400" dirty="0" err="1"/>
              <a:t>Coags</a:t>
            </a:r>
            <a:endParaRPr lang="en-US" sz="2400" dirty="0"/>
          </a:p>
          <a:p>
            <a:pPr marL="420688" indent="-381000">
              <a:lnSpc>
                <a:spcPct val="80000"/>
              </a:lnSpc>
              <a:spcBef>
                <a:spcPts val="800"/>
              </a:spcBef>
              <a:buFont typeface="Arial" pitchFamily="34" charset="0"/>
              <a:buAutoNum type="arabicPeriod"/>
            </a:pPr>
            <a:r>
              <a:rPr lang="en-US" sz="2400" dirty="0"/>
              <a:t> WBC/Inflammation/Infection</a:t>
            </a:r>
          </a:p>
          <a:p>
            <a:pPr marL="420688" indent="-381000">
              <a:lnSpc>
                <a:spcPct val="80000"/>
              </a:lnSpc>
              <a:spcBef>
                <a:spcPts val="800"/>
              </a:spcBef>
              <a:buFont typeface="Arial" pitchFamily="34" charset="0"/>
              <a:buAutoNum type="arabicPeriod"/>
            </a:pPr>
            <a:r>
              <a:rPr lang="en-US" sz="2400" dirty="0"/>
              <a:t> Drug metabolism</a:t>
            </a:r>
          </a:p>
          <a:p>
            <a:pPr marL="420688" indent="-381000">
              <a:lnSpc>
                <a:spcPct val="80000"/>
              </a:lnSpc>
              <a:spcBef>
                <a:spcPts val="800"/>
              </a:spcBef>
              <a:buFont typeface="Arial" pitchFamily="34" charset="0"/>
              <a:buAutoNum type="arabicPeriod"/>
            </a:pPr>
            <a:r>
              <a:rPr lang="en-US" sz="2400" dirty="0"/>
              <a:t> Metabolic rate</a:t>
            </a:r>
          </a:p>
          <a:p>
            <a:pPr marL="420688" indent="-381000">
              <a:lnSpc>
                <a:spcPct val="80000"/>
              </a:lnSpc>
              <a:spcBef>
                <a:spcPts val="800"/>
              </a:spcBef>
              <a:buFont typeface="Arial" pitchFamily="34" charset="0"/>
              <a:buAutoNum type="arabicPeriod"/>
            </a:pPr>
            <a:r>
              <a:rPr lang="en-US" sz="2400" dirty="0"/>
              <a:t> Blood gases</a:t>
            </a:r>
          </a:p>
          <a:p>
            <a:pPr marL="420688" indent="-381000">
              <a:lnSpc>
                <a:spcPct val="80000"/>
              </a:lnSpc>
              <a:spcBef>
                <a:spcPts val="800"/>
              </a:spcBef>
              <a:buFont typeface="Arial" pitchFamily="34" charset="0"/>
              <a:buAutoNum type="arabicPeriod"/>
            </a:pPr>
            <a:r>
              <a:rPr lang="en-US" sz="2400" dirty="0"/>
              <a:t> Skin</a:t>
            </a:r>
          </a:p>
        </p:txBody>
      </p:sp>
      <p:sp>
        <p:nvSpPr>
          <p:cNvPr id="75779" name="Text Box 4"/>
          <p:cNvSpPr txBox="1">
            <a:spLocks/>
          </p:cNvSpPr>
          <p:nvPr/>
        </p:nvSpPr>
        <p:spPr bwMode="auto">
          <a:xfrm>
            <a:off x="838200" y="304800"/>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algn="ctr" eaLnBrk="1" hangingPunct="1"/>
            <a:r>
              <a:rPr lang="en-US" sz="3600" dirty="0">
                <a:latin typeface="+mn-lt"/>
              </a:rPr>
              <a:t>List of Physiologic Effects</a:t>
            </a:r>
          </a:p>
        </p:txBody>
      </p:sp>
      <p:sp>
        <p:nvSpPr>
          <p:cNvPr id="115716" name="Rectangle 4"/>
          <p:cNvSpPr>
            <a:spLocks/>
          </p:cNvSpPr>
          <p:nvPr/>
        </p:nvSpPr>
        <p:spPr bwMode="auto">
          <a:xfrm>
            <a:off x="5630091" y="5499100"/>
            <a:ext cx="27301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r>
              <a:rPr lang="en-US" sz="1600" dirty="0">
                <a:solidFill>
                  <a:schemeClr val="tx1"/>
                </a:solidFill>
                <a:sym typeface="Times New Roman" pitchFamily="18" charset="0"/>
              </a:rPr>
              <a:t>Modified from:</a:t>
            </a:r>
          </a:p>
          <a:p>
            <a:pPr marL="457200" indent="-457200"/>
            <a:r>
              <a:rPr lang="en-US" sz="1600" dirty="0">
                <a:solidFill>
                  <a:schemeClr val="tx1"/>
                </a:solidFill>
                <a:sym typeface="Times New Roman" pitchFamily="18" charset="0"/>
              </a:rPr>
              <a:t>- Polderman, CCM 2009</a:t>
            </a:r>
          </a:p>
          <a:p>
            <a:pPr marL="457200" indent="-457200"/>
            <a:r>
              <a:rPr lang="en-US" sz="1600" dirty="0">
                <a:solidFill>
                  <a:schemeClr val="tx1"/>
                </a:solidFill>
                <a:sym typeface="Times New Roman" pitchFamily="18" charset="0"/>
              </a:rPr>
              <a:t>- ILCOR, Circulation, 2008</a:t>
            </a:r>
          </a:p>
        </p:txBody>
      </p:sp>
    </p:spTree>
    <p:extLst>
      <p:ext uri="{BB962C8B-B14F-4D97-AF65-F5344CB8AC3E}">
        <p14:creationId xmlns:p14="http://schemas.microsoft.com/office/powerpoint/2010/main" val="2421889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5778">
                                            <p:txEl>
                                              <p:pRg st="1" end="1"/>
                                            </p:txEl>
                                          </p:spTgt>
                                        </p:tgtEl>
                                        <p:attrNameLst>
                                          <p:attrName>style.visibility</p:attrName>
                                        </p:attrNameLst>
                                      </p:cBhvr>
                                      <p:to>
                                        <p:strVal val="visible"/>
                                      </p:to>
                                    </p:set>
                                    <p:anim calcmode="lin" valueType="num">
                                      <p:cBhvr additive="base">
                                        <p:cTn id="9" dur="10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10" dur="1000" fill="hold"/>
                                        <p:tgtEl>
                                          <p:spTgt spid="75778">
                                            <p:txEl>
                                              <p:pRg st="1" end="1"/>
                                            </p:txEl>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5778">
                                            <p:txEl>
                                              <p:pRg st="2" end="2"/>
                                            </p:txEl>
                                          </p:spTgt>
                                        </p:tgtEl>
                                        <p:attrNameLst>
                                          <p:attrName>style.visibility</p:attrName>
                                        </p:attrNameLst>
                                      </p:cBhvr>
                                      <p:to>
                                        <p:strVal val="visible"/>
                                      </p:to>
                                    </p:set>
                                    <p:anim calcmode="lin" valueType="num">
                                      <p:cBhvr additive="base">
                                        <p:cTn id="13" dur="1000" fill="hold"/>
                                        <p:tgtEl>
                                          <p:spTgt spid="75778">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577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5778">
                                            <p:txEl>
                                              <p:pRg st="3" end="3"/>
                                            </p:txEl>
                                          </p:spTgt>
                                        </p:tgtEl>
                                        <p:attrNameLst>
                                          <p:attrName>style.visibility</p:attrName>
                                        </p:attrNameLst>
                                      </p:cBhvr>
                                      <p:to>
                                        <p:strVal val="visible"/>
                                      </p:to>
                                    </p:set>
                                    <p:anim calcmode="lin" valueType="num">
                                      <p:cBhvr additive="base">
                                        <p:cTn id="17" dur="1000" fill="hold"/>
                                        <p:tgtEl>
                                          <p:spTgt spid="75778">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577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5778">
                                            <p:txEl>
                                              <p:pRg st="4" end="4"/>
                                            </p:txEl>
                                          </p:spTgt>
                                        </p:tgtEl>
                                        <p:attrNameLst>
                                          <p:attrName>style.visibility</p:attrName>
                                        </p:attrNameLst>
                                      </p:cBhvr>
                                      <p:to>
                                        <p:strVal val="visible"/>
                                      </p:to>
                                    </p:set>
                                    <p:anim calcmode="lin" valueType="num">
                                      <p:cBhvr additive="base">
                                        <p:cTn id="21" dur="10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577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5778">
                                            <p:txEl>
                                              <p:pRg st="5" end="5"/>
                                            </p:txEl>
                                          </p:spTgt>
                                        </p:tgtEl>
                                        <p:attrNameLst>
                                          <p:attrName>style.visibility</p:attrName>
                                        </p:attrNameLst>
                                      </p:cBhvr>
                                      <p:to>
                                        <p:strVal val="visible"/>
                                      </p:to>
                                    </p:set>
                                    <p:anim calcmode="lin" valueType="num">
                                      <p:cBhvr additive="base">
                                        <p:cTn id="25" dur="1000" fill="hold"/>
                                        <p:tgtEl>
                                          <p:spTgt spid="75778">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577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5778">
                                            <p:txEl>
                                              <p:pRg st="6" end="6"/>
                                            </p:txEl>
                                          </p:spTgt>
                                        </p:tgtEl>
                                        <p:attrNameLst>
                                          <p:attrName>style.visibility</p:attrName>
                                        </p:attrNameLst>
                                      </p:cBhvr>
                                      <p:to>
                                        <p:strVal val="visible"/>
                                      </p:to>
                                    </p:set>
                                    <p:anim calcmode="lin" valueType="num">
                                      <p:cBhvr additive="base">
                                        <p:cTn id="29" dur="1000" fill="hold"/>
                                        <p:tgtEl>
                                          <p:spTgt spid="75778">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7577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5778">
                                            <p:txEl>
                                              <p:pRg st="7" end="7"/>
                                            </p:txEl>
                                          </p:spTgt>
                                        </p:tgtEl>
                                        <p:attrNameLst>
                                          <p:attrName>style.visibility</p:attrName>
                                        </p:attrNameLst>
                                      </p:cBhvr>
                                      <p:to>
                                        <p:strVal val="visible"/>
                                      </p:to>
                                    </p:set>
                                    <p:anim calcmode="lin" valueType="num">
                                      <p:cBhvr additive="base">
                                        <p:cTn id="33" dur="1000" fill="hold"/>
                                        <p:tgtEl>
                                          <p:spTgt spid="75778">
                                            <p:txEl>
                                              <p:pRg st="7" end="7"/>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75778">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5778">
                                            <p:txEl>
                                              <p:pRg st="8" end="8"/>
                                            </p:txEl>
                                          </p:spTgt>
                                        </p:tgtEl>
                                        <p:attrNameLst>
                                          <p:attrName>style.visibility</p:attrName>
                                        </p:attrNameLst>
                                      </p:cBhvr>
                                      <p:to>
                                        <p:strVal val="visible"/>
                                      </p:to>
                                    </p:set>
                                    <p:anim calcmode="lin" valueType="num">
                                      <p:cBhvr additive="base">
                                        <p:cTn id="37" dur="1000" fill="hold"/>
                                        <p:tgtEl>
                                          <p:spTgt spid="75778">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5778">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5778">
                                            <p:txEl>
                                              <p:pRg st="9" end="9"/>
                                            </p:txEl>
                                          </p:spTgt>
                                        </p:tgtEl>
                                        <p:attrNameLst>
                                          <p:attrName>style.visibility</p:attrName>
                                        </p:attrNameLst>
                                      </p:cBhvr>
                                      <p:to>
                                        <p:strVal val="visible"/>
                                      </p:to>
                                    </p:set>
                                    <p:anim calcmode="lin" valueType="num">
                                      <p:cBhvr additive="base">
                                        <p:cTn id="41" dur="1000" fill="hold"/>
                                        <p:tgtEl>
                                          <p:spTgt spid="75778">
                                            <p:txEl>
                                              <p:pRg st="9" end="9"/>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75778">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5778">
                                            <p:txEl>
                                              <p:pRg st="10" end="10"/>
                                            </p:txEl>
                                          </p:spTgt>
                                        </p:tgtEl>
                                        <p:attrNameLst>
                                          <p:attrName>style.visibility</p:attrName>
                                        </p:attrNameLst>
                                      </p:cBhvr>
                                      <p:to>
                                        <p:strVal val="visible"/>
                                      </p:to>
                                    </p:set>
                                    <p:anim calcmode="lin" valueType="num">
                                      <p:cBhvr additive="base">
                                        <p:cTn id="45" dur="1000" fill="hold"/>
                                        <p:tgtEl>
                                          <p:spTgt spid="75778">
                                            <p:txEl>
                                              <p:pRg st="10" end="10"/>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75778">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5778">
                                            <p:txEl>
                                              <p:pRg st="11" end="11"/>
                                            </p:txEl>
                                          </p:spTgt>
                                        </p:tgtEl>
                                        <p:attrNameLst>
                                          <p:attrName>style.visibility</p:attrName>
                                        </p:attrNameLst>
                                      </p:cBhvr>
                                      <p:to>
                                        <p:strVal val="visible"/>
                                      </p:to>
                                    </p:set>
                                    <p:anim calcmode="lin" valueType="num">
                                      <p:cBhvr additive="base">
                                        <p:cTn id="49" dur="1000" fill="hold"/>
                                        <p:tgtEl>
                                          <p:spTgt spid="75778">
                                            <p:txEl>
                                              <p:pRg st="11" end="11"/>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75778">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5778">
                                            <p:txEl>
                                              <p:pRg st="12" end="12"/>
                                            </p:txEl>
                                          </p:spTgt>
                                        </p:tgtEl>
                                        <p:attrNameLst>
                                          <p:attrName>style.visibility</p:attrName>
                                        </p:attrNameLst>
                                      </p:cBhvr>
                                      <p:to>
                                        <p:strVal val="visible"/>
                                      </p:to>
                                    </p:set>
                                    <p:anim calcmode="lin" valueType="num">
                                      <p:cBhvr additive="base">
                                        <p:cTn id="53" dur="1000" fill="hold"/>
                                        <p:tgtEl>
                                          <p:spTgt spid="75778">
                                            <p:txEl>
                                              <p:pRg st="12" end="12"/>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75778">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5778">
                                            <p:txEl>
                                              <p:pRg st="13" end="13"/>
                                            </p:txEl>
                                          </p:spTgt>
                                        </p:tgtEl>
                                        <p:attrNameLst>
                                          <p:attrName>style.visibility</p:attrName>
                                        </p:attrNameLst>
                                      </p:cBhvr>
                                      <p:to>
                                        <p:strVal val="visible"/>
                                      </p:to>
                                    </p:set>
                                    <p:anim calcmode="lin" valueType="num">
                                      <p:cBhvr additive="base">
                                        <p:cTn id="57" dur="1000" fill="hold"/>
                                        <p:tgtEl>
                                          <p:spTgt spid="75778">
                                            <p:txEl>
                                              <p:pRg st="13" end="13"/>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7577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nodeType="clickEffect">
                                  <p:stCondLst>
                                    <p:cond delay="0"/>
                                  </p:stCondLst>
                                  <p:childTnLst>
                                    <p:set>
                                      <p:cBhvr>
                                        <p:cTn id="62" dur="1" fill="hold">
                                          <p:stCondLst>
                                            <p:cond delay="0"/>
                                          </p:stCondLst>
                                        </p:cTn>
                                        <p:tgtEl>
                                          <p:spTgt spid="115716">
                                            <p:txEl>
                                              <p:pRg st="0" end="0"/>
                                            </p:txEl>
                                          </p:spTgt>
                                        </p:tgtEl>
                                        <p:attrNameLst>
                                          <p:attrName>style.visibility</p:attrName>
                                        </p:attrNameLst>
                                      </p:cBhvr>
                                      <p:to>
                                        <p:strVal val="visible"/>
                                      </p:to>
                                    </p:set>
                                    <p:anim calcmode="lin" valueType="num">
                                      <p:cBhvr additive="base">
                                        <p:cTn id="63" dur="1000" fill="hold"/>
                                        <p:tgtEl>
                                          <p:spTgt spid="115716">
                                            <p:txEl>
                                              <p:pRg st="0" end="0"/>
                                            </p:txEl>
                                          </p:spTgt>
                                        </p:tgtEl>
                                        <p:attrNameLst>
                                          <p:attrName>ppt_x</p:attrName>
                                        </p:attrNameLst>
                                      </p:cBhvr>
                                      <p:tavLst>
                                        <p:tav tm="0">
                                          <p:val>
                                            <p:strVal val="1+#ppt_w/2"/>
                                          </p:val>
                                        </p:tav>
                                        <p:tav tm="100000">
                                          <p:val>
                                            <p:strVal val="#ppt_x"/>
                                          </p:val>
                                        </p:tav>
                                      </p:tavLst>
                                    </p:anim>
                                    <p:anim calcmode="lin" valueType="num">
                                      <p:cBhvr additive="base">
                                        <p:cTn id="64" dur="1000" fill="hold"/>
                                        <p:tgtEl>
                                          <p:spTgt spid="11571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15716">
                                            <p:txEl>
                                              <p:pRg st="1" end="1"/>
                                            </p:txEl>
                                          </p:spTgt>
                                        </p:tgtEl>
                                        <p:attrNameLst>
                                          <p:attrName>style.visibility</p:attrName>
                                        </p:attrNameLst>
                                      </p:cBhvr>
                                      <p:to>
                                        <p:strVal val="visible"/>
                                      </p:to>
                                    </p:set>
                                    <p:anim calcmode="lin" valueType="num">
                                      <p:cBhvr additive="base">
                                        <p:cTn id="67" dur="1000" fill="hold"/>
                                        <p:tgtEl>
                                          <p:spTgt spid="115716">
                                            <p:txEl>
                                              <p:pRg st="1" end="1"/>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115716">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15716">
                                            <p:txEl>
                                              <p:pRg st="2" end="2"/>
                                            </p:txEl>
                                          </p:spTgt>
                                        </p:tgtEl>
                                        <p:attrNameLst>
                                          <p:attrName>style.visibility</p:attrName>
                                        </p:attrNameLst>
                                      </p:cBhvr>
                                      <p:to>
                                        <p:strVal val="visible"/>
                                      </p:to>
                                    </p:set>
                                    <p:anim calcmode="lin" valueType="num">
                                      <p:cBhvr additive="base">
                                        <p:cTn id="71" dur="1000" fill="hold"/>
                                        <p:tgtEl>
                                          <p:spTgt spid="115716">
                                            <p:txEl>
                                              <p:pRg st="2" end="2"/>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1157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P spid="757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838199" y="1295400"/>
            <a:ext cx="7772399" cy="5181600"/>
          </a:xfrm>
        </p:spPr>
        <p:txBody>
          <a:bodyPr>
            <a:normAutofit fontScale="92500" lnSpcReduction="10000"/>
          </a:bodyPr>
          <a:lstStyle/>
          <a:p>
            <a:pPr marL="609600" indent="-609600" eaLnBrk="1" hangingPunct="1">
              <a:lnSpc>
                <a:spcPct val="90000"/>
              </a:lnSpc>
              <a:buClr>
                <a:srgbClr val="000000"/>
              </a:buClr>
            </a:pPr>
            <a:r>
              <a:rPr lang="en-US" sz="2400" dirty="0"/>
              <a:t>Causes large amount of heat generation/rewarming</a:t>
            </a:r>
          </a:p>
          <a:p>
            <a:pPr marL="609600" indent="-609600">
              <a:buClr>
                <a:srgbClr val="000000"/>
              </a:buClr>
            </a:pPr>
            <a:r>
              <a:rPr lang="en-US" sz="2400" dirty="0"/>
              <a:t>May or may not be visible</a:t>
            </a:r>
          </a:p>
          <a:p>
            <a:pPr marL="609600" indent="-609600" eaLnBrk="1" hangingPunct="1">
              <a:lnSpc>
                <a:spcPct val="90000"/>
              </a:lnSpc>
              <a:buClr>
                <a:srgbClr val="000000"/>
              </a:buClr>
            </a:pPr>
            <a:r>
              <a:rPr lang="en-US" sz="2400" dirty="0"/>
              <a:t>#1 cause of poor TTM control in P-ICECAP </a:t>
            </a:r>
          </a:p>
          <a:p>
            <a:pPr marL="609600" indent="-609600" eaLnBrk="1" hangingPunct="1">
              <a:lnSpc>
                <a:spcPct val="90000"/>
              </a:lnSpc>
              <a:buClr>
                <a:srgbClr val="000000"/>
              </a:buClr>
            </a:pPr>
            <a:r>
              <a:rPr lang="en-US" sz="2400" dirty="0"/>
              <a:t>Cooling devices may not overcome shivering (examples)</a:t>
            </a:r>
          </a:p>
          <a:p>
            <a:pPr marL="609600" indent="-609600" eaLnBrk="1" hangingPunct="1">
              <a:lnSpc>
                <a:spcPct val="90000"/>
              </a:lnSpc>
              <a:buClr>
                <a:srgbClr val="000000"/>
              </a:buClr>
            </a:pPr>
            <a:r>
              <a:rPr lang="en-US" sz="2400" dirty="0"/>
              <a:t>Tx is REQUIRED.  Not optional. </a:t>
            </a:r>
          </a:p>
          <a:p>
            <a:pPr marL="609600" indent="-609600" eaLnBrk="1" hangingPunct="1">
              <a:lnSpc>
                <a:spcPct val="90000"/>
              </a:lnSpc>
              <a:buClr>
                <a:srgbClr val="000000"/>
              </a:buClr>
            </a:pPr>
            <a:r>
              <a:rPr lang="en-US" sz="2400" dirty="0"/>
              <a:t>Suggested agents </a:t>
            </a:r>
          </a:p>
          <a:p>
            <a:pPr marL="1144588" lvl="1" eaLnBrk="1" hangingPunct="1">
              <a:lnSpc>
                <a:spcPct val="90000"/>
              </a:lnSpc>
              <a:buClr>
                <a:srgbClr val="000000"/>
              </a:buClr>
              <a:buFont typeface="Calibri" panose="020F0502020204030204" pitchFamily="34" charset="0"/>
              <a:buChar char="-"/>
            </a:pPr>
            <a:r>
              <a:rPr lang="en-US" sz="2000" dirty="0"/>
              <a:t>Opioids (e.g., fentanyl)</a:t>
            </a:r>
          </a:p>
          <a:p>
            <a:pPr marL="1144588" lvl="1" eaLnBrk="1" hangingPunct="1">
              <a:lnSpc>
                <a:spcPct val="90000"/>
              </a:lnSpc>
              <a:buClr>
                <a:srgbClr val="000000"/>
              </a:buClr>
              <a:buFont typeface="Calibri" panose="020F0502020204030204" pitchFamily="34" charset="0"/>
              <a:buChar char="-"/>
            </a:pPr>
            <a:r>
              <a:rPr lang="en-US" sz="2000" dirty="0"/>
              <a:t>Benzodiazepines (e.g., midazolam), dexmedetomidine and others</a:t>
            </a:r>
          </a:p>
          <a:p>
            <a:pPr marL="1144588" lvl="1" eaLnBrk="1" hangingPunct="1">
              <a:lnSpc>
                <a:spcPct val="90000"/>
              </a:lnSpc>
              <a:buClr>
                <a:srgbClr val="000000"/>
              </a:buClr>
              <a:buFont typeface="Calibri" panose="020F0502020204030204" pitchFamily="34" charset="0"/>
              <a:buChar char="-"/>
            </a:pPr>
            <a:r>
              <a:rPr lang="en-US" sz="2000" dirty="0"/>
              <a:t>NMB (e.g., vecuronium)   </a:t>
            </a:r>
          </a:p>
          <a:p>
            <a:pPr marL="609600" indent="-609600" eaLnBrk="1" hangingPunct="1">
              <a:lnSpc>
                <a:spcPct val="90000"/>
              </a:lnSpc>
              <a:buClr>
                <a:srgbClr val="000000"/>
              </a:buClr>
            </a:pPr>
            <a:r>
              <a:rPr lang="en-US" sz="2400" dirty="0"/>
              <a:t>Shivering response decreases at ~ 33.5ºC</a:t>
            </a:r>
          </a:p>
          <a:p>
            <a:pPr marL="609600" indent="-609600" eaLnBrk="1" hangingPunct="1">
              <a:lnSpc>
                <a:spcPct val="90000"/>
              </a:lnSpc>
              <a:buClr>
                <a:srgbClr val="000000"/>
              </a:buClr>
            </a:pPr>
            <a:r>
              <a:rPr lang="en-US" sz="2400" dirty="0"/>
              <a:t>Shivering response less in young (&lt; 1 yr)</a:t>
            </a:r>
          </a:p>
          <a:p>
            <a:pPr marL="609600" indent="-609600" eaLnBrk="1" hangingPunct="1">
              <a:lnSpc>
                <a:spcPct val="90000"/>
              </a:lnSpc>
              <a:buClr>
                <a:srgbClr val="000000"/>
              </a:buClr>
            </a:pPr>
            <a:r>
              <a:rPr lang="en-US" sz="2400" dirty="0"/>
              <a:t>Will see shivering in </a:t>
            </a:r>
            <a:r>
              <a:rPr lang="en-US" sz="2400" u="sng" dirty="0"/>
              <a:t>both</a:t>
            </a:r>
            <a:r>
              <a:rPr lang="en-US" sz="2400" dirty="0"/>
              <a:t> hypothermia (cooled) and  normothermia phases, if hypothalamic set point is greater than goal temperature</a:t>
            </a:r>
          </a:p>
        </p:txBody>
      </p:sp>
      <p:sp>
        <p:nvSpPr>
          <p:cNvPr id="39939" name="Rectangle 2"/>
          <p:cNvSpPr>
            <a:spLocks noChangeArrowheads="1"/>
          </p:cNvSpPr>
          <p:nvPr/>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dirty="0">
                <a:ea typeface="MS PGothic" pitchFamily="34" charset="-128"/>
              </a:rPr>
              <a:t>1. Shivering</a:t>
            </a:r>
          </a:p>
        </p:txBody>
      </p:sp>
    </p:spTree>
    <p:extLst>
      <p:ext uri="{BB962C8B-B14F-4D97-AF65-F5344CB8AC3E}">
        <p14:creationId xmlns:p14="http://schemas.microsoft.com/office/powerpoint/2010/main" val="152158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09600" y="1295400"/>
            <a:ext cx="7772400" cy="5410200"/>
          </a:xfrm>
        </p:spPr>
        <p:txBody>
          <a:bodyPr>
            <a:normAutofit/>
          </a:bodyPr>
          <a:lstStyle/>
          <a:p>
            <a:pPr>
              <a:lnSpc>
                <a:spcPct val="80000"/>
              </a:lnSpc>
            </a:pPr>
            <a:r>
              <a:rPr lang="en-US" sz="2400" dirty="0"/>
              <a:t>Benzodiazepines* (midazolam - example)</a:t>
            </a:r>
          </a:p>
          <a:p>
            <a:pPr lvl="1">
              <a:lnSpc>
                <a:spcPct val="80000"/>
              </a:lnSpc>
              <a:buFont typeface="Calibri" panose="020F0502020204030204" pitchFamily="34" charset="0"/>
              <a:buChar char="-"/>
            </a:pPr>
            <a:r>
              <a:rPr lang="en-US" sz="2000" dirty="0"/>
              <a:t>Sedative</a:t>
            </a:r>
          </a:p>
          <a:p>
            <a:pPr lvl="1">
              <a:lnSpc>
                <a:spcPct val="80000"/>
              </a:lnSpc>
              <a:buFont typeface="Calibri" panose="020F0502020204030204" pitchFamily="34" charset="0"/>
              <a:buChar char="-"/>
            </a:pPr>
            <a:r>
              <a:rPr lang="en-US" sz="2000" dirty="0"/>
              <a:t>Vasodilation (+/-)</a:t>
            </a:r>
          </a:p>
          <a:p>
            <a:pPr lvl="1">
              <a:lnSpc>
                <a:spcPct val="80000"/>
              </a:lnSpc>
              <a:buFont typeface="Calibri" panose="020F0502020204030204" pitchFamily="34" charset="0"/>
              <a:buChar char="-"/>
            </a:pPr>
            <a:r>
              <a:rPr lang="en-US" sz="2000" dirty="0"/>
              <a:t>Antiepileptic effects</a:t>
            </a:r>
          </a:p>
          <a:p>
            <a:pPr lvl="1">
              <a:lnSpc>
                <a:spcPct val="80000"/>
              </a:lnSpc>
              <a:buFont typeface="Calibri" panose="020F0502020204030204" pitchFamily="34" charset="0"/>
              <a:buChar char="-"/>
            </a:pPr>
            <a:r>
              <a:rPr lang="en-US" sz="2000" dirty="0"/>
              <a:t>Decrease shivering</a:t>
            </a:r>
          </a:p>
          <a:p>
            <a:pPr>
              <a:lnSpc>
                <a:spcPct val="80000"/>
              </a:lnSpc>
            </a:pPr>
            <a:r>
              <a:rPr lang="en-US" sz="2400" dirty="0" err="1"/>
              <a:t>Opiods</a:t>
            </a:r>
            <a:r>
              <a:rPr lang="en-US" sz="2400" dirty="0"/>
              <a:t>* (fentanyl - example)</a:t>
            </a:r>
          </a:p>
          <a:p>
            <a:pPr lvl="1">
              <a:lnSpc>
                <a:spcPct val="80000"/>
              </a:lnSpc>
              <a:buFont typeface="Calibri" panose="020F0502020204030204" pitchFamily="34" charset="0"/>
              <a:buChar char="-"/>
            </a:pPr>
            <a:r>
              <a:rPr lang="en-US" sz="2000" dirty="0"/>
              <a:t>Analgesia, sedation</a:t>
            </a:r>
          </a:p>
          <a:p>
            <a:pPr lvl="1">
              <a:lnSpc>
                <a:spcPct val="80000"/>
              </a:lnSpc>
              <a:buFont typeface="Calibri" panose="020F0502020204030204" pitchFamily="34" charset="0"/>
              <a:buChar char="-"/>
            </a:pPr>
            <a:r>
              <a:rPr lang="en-US" sz="2000" dirty="0"/>
              <a:t>Vasodilation (+/-)</a:t>
            </a:r>
          </a:p>
          <a:p>
            <a:pPr lvl="1">
              <a:lnSpc>
                <a:spcPct val="80000"/>
              </a:lnSpc>
              <a:buFont typeface="Calibri" panose="020F0502020204030204" pitchFamily="34" charset="0"/>
              <a:buChar char="-"/>
            </a:pPr>
            <a:r>
              <a:rPr lang="en-US" sz="2000" dirty="0"/>
              <a:t>Decrease shivering</a:t>
            </a:r>
          </a:p>
          <a:p>
            <a:pPr>
              <a:lnSpc>
                <a:spcPct val="80000"/>
              </a:lnSpc>
            </a:pPr>
            <a:r>
              <a:rPr lang="en-US" sz="2400" dirty="0"/>
              <a:t>NMB* (vecuronium, rocuronium and others).  Recall Cis-Atracurium has temperature dependent metabolism, prolonged with cooling (Hofmann Reaction).  Twitch monitoring with NMB infusions recommended.</a:t>
            </a:r>
          </a:p>
          <a:p>
            <a:pPr lvl="1">
              <a:lnSpc>
                <a:spcPct val="80000"/>
              </a:lnSpc>
              <a:buFont typeface="Calibri" panose="020F0502020204030204" pitchFamily="34" charset="0"/>
              <a:buChar char="-"/>
            </a:pPr>
            <a:r>
              <a:rPr lang="en-US" sz="2000" dirty="0"/>
              <a:t>Inhibits shivering, greatly facilitates cooling and temp control</a:t>
            </a:r>
          </a:p>
          <a:p>
            <a:pPr lvl="1">
              <a:lnSpc>
                <a:spcPct val="80000"/>
              </a:lnSpc>
              <a:buFont typeface="Calibri" panose="020F0502020204030204" pitchFamily="34" charset="0"/>
              <a:buChar char="-"/>
            </a:pPr>
            <a:r>
              <a:rPr lang="en-US" sz="2000" dirty="0"/>
              <a:t>Masks sedation level and seizures</a:t>
            </a:r>
          </a:p>
          <a:p>
            <a:pPr lvl="1">
              <a:lnSpc>
                <a:spcPct val="90000"/>
              </a:lnSpc>
            </a:pPr>
            <a:endParaRPr lang="en-US" sz="2000" dirty="0"/>
          </a:p>
        </p:txBody>
      </p:sp>
      <p:sp>
        <p:nvSpPr>
          <p:cNvPr id="40963" name="Rectangle 2"/>
          <p:cNvSpPr>
            <a:spLocks noChangeArrowheads="1"/>
          </p:cNvSpPr>
          <p:nvPr/>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dirty="0">
                <a:ea typeface="MS PGothic" pitchFamily="34" charset="-128"/>
              </a:rPr>
              <a:t>1. Shivering – drugs to inhibit</a:t>
            </a:r>
          </a:p>
        </p:txBody>
      </p:sp>
      <p:sp>
        <p:nvSpPr>
          <p:cNvPr id="40964" name="Text Box 4"/>
          <p:cNvSpPr txBox="1">
            <a:spLocks/>
          </p:cNvSpPr>
          <p:nvPr/>
        </p:nvSpPr>
        <p:spPr bwMode="auto">
          <a:xfrm>
            <a:off x="533400" y="6019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eaLnBrk="1" hangingPunct="1"/>
            <a:endParaRPr lang="en-GB">
              <a:ea typeface="MS PGothic" pitchFamily="34" charset="-128"/>
            </a:endParaRPr>
          </a:p>
        </p:txBody>
      </p:sp>
      <p:sp>
        <p:nvSpPr>
          <p:cNvPr id="40965" name="Text Box 5"/>
          <p:cNvSpPr txBox="1">
            <a:spLocks/>
          </p:cNvSpPr>
          <p:nvPr/>
        </p:nvSpPr>
        <p:spPr bwMode="auto">
          <a:xfrm>
            <a:off x="2970305" y="6248400"/>
            <a:ext cx="57762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eaLnBrk="1" hangingPunct="1"/>
            <a:r>
              <a:rPr lang="en-US" sz="1600" dirty="0">
                <a:ea typeface="MS PGothic" pitchFamily="34" charset="-128"/>
              </a:rPr>
              <a:t>*ILCOR, Circulation 2008 – drug classes recommended</a:t>
            </a:r>
          </a:p>
        </p:txBody>
      </p:sp>
    </p:spTree>
    <p:extLst>
      <p:ext uri="{BB962C8B-B14F-4D97-AF65-F5344CB8AC3E}">
        <p14:creationId xmlns:p14="http://schemas.microsoft.com/office/powerpoint/2010/main" val="388235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dirty="0">
                <a:latin typeface="+mn-lt"/>
              </a:rPr>
              <a:t>Induction of Hypothermia </a:t>
            </a:r>
            <a:br>
              <a:rPr lang="en-US" sz="4000" dirty="0">
                <a:latin typeface="+mn-lt"/>
              </a:rPr>
            </a:br>
            <a:r>
              <a:rPr lang="en-US" sz="4000" u="sng" dirty="0">
                <a:latin typeface="+mn-lt"/>
              </a:rPr>
              <a:t>without</a:t>
            </a:r>
            <a:r>
              <a:rPr lang="en-US" sz="4000" dirty="0">
                <a:latin typeface="+mn-lt"/>
              </a:rPr>
              <a:t> sedation</a:t>
            </a:r>
          </a:p>
        </p:txBody>
      </p:sp>
      <p:sp>
        <p:nvSpPr>
          <p:cNvPr id="41987" name="Rectangle 3"/>
          <p:cNvSpPr>
            <a:spLocks noGrp="1" noChangeArrowheads="1"/>
          </p:cNvSpPr>
          <p:nvPr>
            <p:ph type="body" idx="1"/>
          </p:nvPr>
        </p:nvSpPr>
        <p:spPr>
          <a:xfrm>
            <a:off x="685800" y="2133600"/>
            <a:ext cx="7772400" cy="4343400"/>
          </a:xfrm>
        </p:spPr>
        <p:txBody>
          <a:bodyPr>
            <a:normAutofit/>
          </a:bodyPr>
          <a:lstStyle/>
          <a:p>
            <a:r>
              <a:rPr lang="en-US" sz="2800" dirty="0"/>
              <a:t>If hypothalamic set point normal at 37.0ºC</a:t>
            </a:r>
          </a:p>
          <a:p>
            <a:pPr>
              <a:buFontTx/>
              <a:buNone/>
            </a:pPr>
            <a:r>
              <a:rPr lang="en-US" sz="2400" dirty="0"/>
              <a:t>		- Vasoconstriction - 36.5ºC</a:t>
            </a:r>
          </a:p>
          <a:p>
            <a:pPr>
              <a:buFontTx/>
              <a:buNone/>
            </a:pPr>
            <a:r>
              <a:rPr lang="en-US" sz="2400" dirty="0"/>
              <a:t>		- Shivering - 35.5ºC</a:t>
            </a:r>
          </a:p>
          <a:p>
            <a:pPr>
              <a:buFontTx/>
              <a:buNone/>
            </a:pPr>
            <a:r>
              <a:rPr lang="en-US" sz="2400" dirty="0"/>
              <a:t>		-↑HR </a:t>
            </a:r>
          </a:p>
          <a:p>
            <a:pPr>
              <a:buFontTx/>
              <a:buNone/>
            </a:pPr>
            <a:r>
              <a:rPr lang="en-US" sz="2400" dirty="0"/>
              <a:t>		-↑Metabolic rate (40-100%)</a:t>
            </a:r>
          </a:p>
          <a:p>
            <a:pPr>
              <a:buFontTx/>
              <a:buNone/>
            </a:pPr>
            <a:r>
              <a:rPr lang="en-US" sz="2400" dirty="0"/>
              <a:t>		-↑Stress response</a:t>
            </a:r>
          </a:p>
          <a:p>
            <a:r>
              <a:rPr lang="en-US" sz="2800" dirty="0"/>
              <a:t>Undesirable in patients with neurologic and/or CV injury post arrest</a:t>
            </a:r>
          </a:p>
          <a:p>
            <a:pPr marL="0" indent="0">
              <a:buNone/>
            </a:pPr>
            <a:endParaRPr lang="en-US" sz="2800" dirty="0"/>
          </a:p>
          <a:p>
            <a:pPr marL="0" indent="0">
              <a:buNone/>
            </a:pPr>
            <a:endParaRPr lang="en-US" sz="2800" dirty="0"/>
          </a:p>
        </p:txBody>
      </p:sp>
      <p:sp>
        <p:nvSpPr>
          <p:cNvPr id="4" name="Rectangle 10"/>
          <p:cNvSpPr>
            <a:spLocks/>
          </p:cNvSpPr>
          <p:nvPr/>
        </p:nvSpPr>
        <p:spPr bwMode="auto">
          <a:xfrm>
            <a:off x="7924800" y="228600"/>
            <a:ext cx="927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200" dirty="0" err="1">
                <a:solidFill>
                  <a:schemeClr val="tx1"/>
                </a:solidFill>
                <a:cs typeface="Times New Roman" pitchFamily="18" charset="0"/>
                <a:sym typeface="Times New Roman" pitchFamily="18" charset="0"/>
              </a:rPr>
              <a:t>Polderman</a:t>
            </a:r>
            <a:endParaRPr lang="en-US" sz="1200" dirty="0">
              <a:solidFill>
                <a:schemeClr val="tx1"/>
              </a:solidFill>
              <a:cs typeface="Times New Roman" pitchFamily="18" charset="0"/>
              <a:sym typeface="Times New Roman" pitchFamily="18" charset="0"/>
            </a:endParaRPr>
          </a:p>
          <a:p>
            <a:pPr marL="39688"/>
            <a:r>
              <a:rPr lang="en-US" sz="1200" dirty="0">
                <a:solidFill>
                  <a:schemeClr val="tx1"/>
                </a:solidFill>
                <a:cs typeface="Times New Roman" pitchFamily="18" charset="0"/>
                <a:sym typeface="Times New Roman" pitchFamily="18" charset="0"/>
              </a:rPr>
              <a:t>CCM 2009</a:t>
            </a:r>
          </a:p>
        </p:txBody>
      </p:sp>
    </p:spTree>
    <p:extLst>
      <p:ext uri="{BB962C8B-B14F-4D97-AF65-F5344CB8AC3E}">
        <p14:creationId xmlns:p14="http://schemas.microsoft.com/office/powerpoint/2010/main" val="46796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latin typeface="+mn-lt"/>
              </a:rPr>
              <a:t>Induction of Hypothermia </a:t>
            </a:r>
            <a:br>
              <a:rPr lang="en-US" sz="4000" dirty="0">
                <a:latin typeface="+mn-lt"/>
              </a:rPr>
            </a:br>
            <a:r>
              <a:rPr lang="en-US" sz="4000" u="sng" dirty="0">
                <a:latin typeface="+mn-lt"/>
              </a:rPr>
              <a:t>with</a:t>
            </a:r>
            <a:r>
              <a:rPr lang="en-US" sz="4000" dirty="0">
                <a:latin typeface="+mn-lt"/>
              </a:rPr>
              <a:t> sedation/analgesia</a:t>
            </a:r>
          </a:p>
        </p:txBody>
      </p:sp>
      <p:sp>
        <p:nvSpPr>
          <p:cNvPr id="43011" name="Rectangle 3"/>
          <p:cNvSpPr>
            <a:spLocks noGrp="1" noChangeArrowheads="1"/>
          </p:cNvSpPr>
          <p:nvPr>
            <p:ph type="body" idx="1"/>
          </p:nvPr>
        </p:nvSpPr>
        <p:spPr>
          <a:xfrm>
            <a:off x="685800" y="2133600"/>
            <a:ext cx="8229600" cy="4114800"/>
          </a:xfrm>
        </p:spPr>
        <p:txBody>
          <a:bodyPr/>
          <a:lstStyle/>
          <a:p>
            <a:r>
              <a:rPr lang="en-US" sz="2800" dirty="0"/>
              <a:t>↓Shivering</a:t>
            </a:r>
          </a:p>
          <a:p>
            <a:r>
              <a:rPr lang="en-US" sz="2800" dirty="0"/>
              <a:t>↓HR</a:t>
            </a:r>
          </a:p>
          <a:p>
            <a:r>
              <a:rPr lang="en-US" sz="2800" dirty="0"/>
              <a:t>↓ Metabolic rate</a:t>
            </a:r>
          </a:p>
          <a:p>
            <a:r>
              <a:rPr lang="en-US" sz="2800" dirty="0"/>
              <a:t>↓ Stress response</a:t>
            </a:r>
          </a:p>
          <a:p>
            <a:r>
              <a:rPr lang="en-US" sz="2800" dirty="0"/>
              <a:t>Improved neurologic outcome compared to no sedation/analgesia.  </a:t>
            </a:r>
          </a:p>
          <a:p>
            <a:r>
              <a:rPr lang="en-US" altLang="ja-JP" dirty="0"/>
              <a:t>Less CV stress in post arrest patient</a:t>
            </a:r>
            <a:endParaRPr lang="en-US" dirty="0"/>
          </a:p>
        </p:txBody>
      </p:sp>
      <p:sp>
        <p:nvSpPr>
          <p:cNvPr id="4" name="Rectangle 10"/>
          <p:cNvSpPr>
            <a:spLocks/>
          </p:cNvSpPr>
          <p:nvPr/>
        </p:nvSpPr>
        <p:spPr bwMode="auto">
          <a:xfrm>
            <a:off x="7924800" y="228600"/>
            <a:ext cx="927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200" dirty="0" err="1">
                <a:solidFill>
                  <a:schemeClr val="tx1"/>
                </a:solidFill>
                <a:cs typeface="Times New Roman" pitchFamily="18" charset="0"/>
                <a:sym typeface="Times New Roman" pitchFamily="18" charset="0"/>
              </a:rPr>
              <a:t>Polderman</a:t>
            </a:r>
            <a:endParaRPr lang="en-US" sz="1200" dirty="0">
              <a:solidFill>
                <a:schemeClr val="tx1"/>
              </a:solidFill>
              <a:cs typeface="Times New Roman" pitchFamily="18" charset="0"/>
              <a:sym typeface="Times New Roman" pitchFamily="18" charset="0"/>
            </a:endParaRPr>
          </a:p>
          <a:p>
            <a:pPr marL="39688"/>
            <a:r>
              <a:rPr lang="en-US" sz="1200" dirty="0">
                <a:solidFill>
                  <a:schemeClr val="tx1"/>
                </a:solidFill>
                <a:cs typeface="Times New Roman" pitchFamily="18" charset="0"/>
                <a:sym typeface="Times New Roman" pitchFamily="18" charset="0"/>
              </a:rPr>
              <a:t>CCM 2009</a:t>
            </a:r>
          </a:p>
        </p:txBody>
      </p:sp>
    </p:spTree>
    <p:extLst>
      <p:ext uri="{BB962C8B-B14F-4D97-AF65-F5344CB8AC3E}">
        <p14:creationId xmlns:p14="http://schemas.microsoft.com/office/powerpoint/2010/main" val="340492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0" y="1295400"/>
            <a:ext cx="7772400" cy="5105400"/>
          </a:xfrm>
        </p:spPr>
        <p:txBody>
          <a:bodyPr/>
          <a:lstStyle/>
          <a:p>
            <a:pPr marL="533400" indent="-533400" eaLnBrk="1" hangingPunct="1">
              <a:buClr>
                <a:srgbClr val="000000"/>
              </a:buClr>
            </a:pPr>
            <a:r>
              <a:rPr lang="en-US" sz="2800" dirty="0"/>
              <a:t>Hypovolemia – common during the cooling Induction Phase</a:t>
            </a:r>
          </a:p>
          <a:p>
            <a:pPr marL="914400" lvl="1" eaLnBrk="1" hangingPunct="1">
              <a:buClr>
                <a:srgbClr val="000000"/>
              </a:buClr>
              <a:buFont typeface="Calibri" panose="020F0502020204030204" pitchFamily="34" charset="0"/>
              <a:buChar char="-"/>
            </a:pPr>
            <a:r>
              <a:rPr lang="en-US" dirty="0"/>
              <a:t>O</a:t>
            </a:r>
            <a:r>
              <a:rPr lang="en-US" sz="2400" dirty="0"/>
              <a:t>ften due to cold diuresis (renal); </a:t>
            </a:r>
          </a:p>
          <a:p>
            <a:pPr marL="914400" lvl="1" eaLnBrk="1" hangingPunct="1">
              <a:buClr>
                <a:srgbClr val="000000"/>
              </a:buClr>
              <a:buFont typeface="Calibri" panose="020F0502020204030204" pitchFamily="34" charset="0"/>
              <a:buChar char="-"/>
            </a:pPr>
            <a:r>
              <a:rPr lang="en-US" dirty="0"/>
              <a:t>R</a:t>
            </a:r>
            <a:r>
              <a:rPr lang="en-US" sz="2400" dirty="0"/>
              <a:t>esults in tachycardia and hypotension;</a:t>
            </a:r>
          </a:p>
          <a:p>
            <a:pPr marL="914400" lvl="1" eaLnBrk="1" hangingPunct="1">
              <a:buClr>
                <a:srgbClr val="000000"/>
              </a:buClr>
              <a:buFont typeface="Calibri" panose="020F0502020204030204" pitchFamily="34" charset="0"/>
              <a:buChar char="-"/>
            </a:pPr>
            <a:r>
              <a:rPr lang="en-US" dirty="0"/>
              <a:t>R</a:t>
            </a:r>
            <a:r>
              <a:rPr lang="en-US" sz="2400" dirty="0"/>
              <a:t>equires tx</a:t>
            </a:r>
          </a:p>
          <a:p>
            <a:pPr marL="914400" lvl="1" eaLnBrk="1" hangingPunct="1">
              <a:buClr>
                <a:srgbClr val="000000"/>
              </a:buClr>
              <a:buFont typeface="Calibri" panose="020F0502020204030204" pitchFamily="34" charset="0"/>
              <a:buChar char="-"/>
            </a:pPr>
            <a:r>
              <a:rPr lang="en-US" sz="2400" dirty="0"/>
              <a:t>Note: if patient cooled and HR not reduced, may be sign of hypovolemia</a:t>
            </a:r>
          </a:p>
          <a:p>
            <a:pPr marL="533400" indent="-533400" eaLnBrk="1" hangingPunct="1">
              <a:buClr>
                <a:srgbClr val="000000"/>
              </a:buClr>
            </a:pPr>
            <a:r>
              <a:rPr lang="en-US" sz="2800" dirty="0"/>
              <a:t>Hypovolemia – also common during Rewarming Phase</a:t>
            </a:r>
          </a:p>
          <a:p>
            <a:pPr marL="914400" lvl="1" eaLnBrk="1" hangingPunct="1">
              <a:buClr>
                <a:srgbClr val="000000"/>
              </a:buClr>
              <a:buFont typeface="Calibri" panose="020F0502020204030204" pitchFamily="34" charset="0"/>
              <a:buChar char="-"/>
            </a:pPr>
            <a:r>
              <a:rPr lang="en-US" sz="2400" dirty="0"/>
              <a:t>Vasodilation; may result in tachycardia and hypotension; requires tx</a:t>
            </a:r>
          </a:p>
        </p:txBody>
      </p:sp>
      <p:sp>
        <p:nvSpPr>
          <p:cNvPr id="44035" name="Rectangle 2"/>
          <p:cNvSpPr>
            <a:spLocks noChangeArrowheads="1"/>
          </p:cNvSpPr>
          <p:nvPr/>
        </p:nvSpPr>
        <p:spPr bwMode="auto">
          <a:xfrm>
            <a:off x="685800" y="457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38200" indent="-838200" eaLnBrk="0" hangingPunct="0"/>
            <a:r>
              <a:rPr lang="en-US" sz="3600" dirty="0">
                <a:ea typeface="MS PGothic" pitchFamily="34" charset="-128"/>
              </a:rPr>
              <a:t>2. CV:  Hypovolemia</a:t>
            </a:r>
          </a:p>
        </p:txBody>
      </p:sp>
    </p:spTree>
    <p:extLst>
      <p:ext uri="{BB962C8B-B14F-4D97-AF65-F5344CB8AC3E}">
        <p14:creationId xmlns:p14="http://schemas.microsoft.com/office/powerpoint/2010/main" val="102299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1143000"/>
          </a:xfrm>
        </p:spPr>
        <p:txBody>
          <a:bodyPr/>
          <a:lstStyle/>
          <a:p>
            <a:pPr algn="ctr"/>
            <a:r>
              <a:rPr lang="en-US" dirty="0">
                <a:latin typeface="+mn-lt"/>
              </a:rPr>
              <a:t>Overview</a:t>
            </a:r>
          </a:p>
        </p:txBody>
      </p:sp>
      <p:sp>
        <p:nvSpPr>
          <p:cNvPr id="26627" name="Rectangle 3"/>
          <p:cNvSpPr>
            <a:spLocks noGrp="1" noChangeArrowheads="1"/>
          </p:cNvSpPr>
          <p:nvPr>
            <p:ph type="body" idx="1"/>
          </p:nvPr>
        </p:nvSpPr>
        <p:spPr>
          <a:xfrm>
            <a:off x="685800" y="1676400"/>
            <a:ext cx="7924800" cy="4800600"/>
          </a:xfrm>
        </p:spPr>
        <p:txBody>
          <a:bodyPr>
            <a:normAutofit/>
          </a:bodyPr>
          <a:lstStyle/>
          <a:p>
            <a:pPr eaLnBrk="1" hangingPunct="1">
              <a:lnSpc>
                <a:spcPct val="90000"/>
              </a:lnSpc>
              <a:buClr>
                <a:srgbClr val="000000"/>
              </a:buClr>
            </a:pPr>
            <a:r>
              <a:rPr lang="en-US" sz="2800" dirty="0"/>
              <a:t>This talk reviews basic temperature (temp) related information needed for RCs and site PIs.  </a:t>
            </a:r>
          </a:p>
          <a:p>
            <a:pPr eaLnBrk="1" hangingPunct="1">
              <a:lnSpc>
                <a:spcPct val="90000"/>
              </a:lnSpc>
              <a:buClr>
                <a:srgbClr val="000000"/>
              </a:buClr>
            </a:pPr>
            <a:r>
              <a:rPr lang="en-US" sz="2800" dirty="0"/>
              <a:t>This will assist research teams in optimal temp control in our P-ICECAP patients. </a:t>
            </a:r>
            <a:r>
              <a:rPr lang="en-US" dirty="0"/>
              <a:t>Periodic review should be done during the trial. </a:t>
            </a:r>
            <a:endParaRPr lang="en-US" sz="2800" dirty="0"/>
          </a:p>
          <a:p>
            <a:pPr eaLnBrk="1" hangingPunct="1">
              <a:lnSpc>
                <a:spcPct val="90000"/>
              </a:lnSpc>
              <a:buClr>
                <a:srgbClr val="000000"/>
              </a:buClr>
            </a:pPr>
            <a:r>
              <a:rPr lang="en-US" dirty="0"/>
              <a:t>‘</a:t>
            </a:r>
            <a:r>
              <a:rPr lang="en-US" sz="2800" dirty="0"/>
              <a:t>Just in time’ reviews with your clinical teams will be optimal, especially for the Induction and the Rewarming phases in P-ICECAP.</a:t>
            </a:r>
          </a:p>
          <a:p>
            <a:pPr>
              <a:buClr>
                <a:srgbClr val="000000"/>
              </a:buClr>
            </a:pPr>
            <a:r>
              <a:rPr lang="en-US" sz="2800" dirty="0"/>
              <a:t>You need to be your site’s TTM experts!</a:t>
            </a:r>
          </a:p>
          <a:p>
            <a:pPr>
              <a:buClr>
                <a:srgbClr val="000000"/>
              </a:buClr>
            </a:pPr>
            <a:r>
              <a:rPr lang="en-US" sz="2800"/>
              <a:t>Multiple Kahoot Questions</a:t>
            </a:r>
            <a:endParaRPr lang="en-US" sz="2800" dirty="0"/>
          </a:p>
        </p:txBody>
      </p:sp>
    </p:spTree>
    <p:extLst>
      <p:ext uri="{BB962C8B-B14F-4D97-AF65-F5344CB8AC3E}">
        <p14:creationId xmlns:p14="http://schemas.microsoft.com/office/powerpoint/2010/main" val="59985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533400"/>
            <a:ext cx="7772400" cy="762000"/>
          </a:xfrm>
        </p:spPr>
        <p:txBody>
          <a:bodyPr/>
          <a:lstStyle/>
          <a:p>
            <a:pPr algn="l"/>
            <a:r>
              <a:rPr lang="en-US" sz="3600" dirty="0">
                <a:latin typeface="+mn-lt"/>
              </a:rPr>
              <a:t>3. CV effects</a:t>
            </a:r>
            <a:endParaRPr lang="en-GB" sz="3600" dirty="0">
              <a:latin typeface="+mn-lt"/>
            </a:endParaRPr>
          </a:p>
        </p:txBody>
      </p:sp>
      <p:sp>
        <p:nvSpPr>
          <p:cNvPr id="45059" name="Rectangle 3"/>
          <p:cNvSpPr>
            <a:spLocks noGrp="1" noChangeArrowheads="1"/>
          </p:cNvSpPr>
          <p:nvPr>
            <p:ph type="body" idx="1"/>
          </p:nvPr>
        </p:nvSpPr>
        <p:spPr>
          <a:xfrm>
            <a:off x="762000" y="1295400"/>
            <a:ext cx="7972926" cy="4267200"/>
          </a:xfrm>
        </p:spPr>
        <p:txBody>
          <a:bodyPr/>
          <a:lstStyle/>
          <a:p>
            <a:pPr eaLnBrk="1" hangingPunct="1">
              <a:buClr>
                <a:srgbClr val="000000"/>
              </a:buClr>
            </a:pPr>
            <a:r>
              <a:rPr lang="en-US" sz="2800" dirty="0"/>
              <a:t>Cardiovascular (</a:t>
            </a:r>
            <a:r>
              <a:rPr lang="en-US" dirty="0"/>
              <a:t>assuming</a:t>
            </a:r>
            <a:r>
              <a:rPr lang="en-US" sz="2800" dirty="0"/>
              <a:t> pt deeply sedated and </a:t>
            </a:r>
            <a:r>
              <a:rPr lang="en-US" dirty="0"/>
              <a:t>eu</a:t>
            </a:r>
            <a:r>
              <a:rPr lang="en-US" sz="2800" dirty="0"/>
              <a:t>volemic) </a:t>
            </a:r>
          </a:p>
          <a:p>
            <a:pPr lvl="1" eaLnBrk="1" hangingPunct="1">
              <a:buFont typeface="Lucida Grande" charset="0"/>
              <a:buChar char="-"/>
            </a:pPr>
            <a:r>
              <a:rPr lang="en-US" sz="2400" dirty="0">
                <a:sym typeface="Wingdings" pitchFamily="2" charset="2"/>
              </a:rPr>
              <a:t></a:t>
            </a:r>
            <a:r>
              <a:rPr lang="en-US" sz="2400" dirty="0"/>
              <a:t>BP (MAP), </a:t>
            </a:r>
            <a:r>
              <a:rPr lang="en-US" sz="2400" dirty="0">
                <a:sym typeface="Wingdings" pitchFamily="2" charset="2"/>
              </a:rPr>
              <a:t></a:t>
            </a:r>
            <a:r>
              <a:rPr lang="en-US" sz="2400" dirty="0"/>
              <a:t>CVP, </a:t>
            </a:r>
            <a:r>
              <a:rPr lang="en-US" sz="2400" dirty="0">
                <a:sym typeface="Wingdings" pitchFamily="2" charset="2"/>
              </a:rPr>
              <a:t></a:t>
            </a:r>
            <a:r>
              <a:rPr lang="en-US" sz="2400" dirty="0"/>
              <a:t>M</a:t>
            </a:r>
            <a:r>
              <a:rPr lang="en-US" sz="2400" baseline="-25000" dirty="0"/>
              <a:t>V</a:t>
            </a:r>
            <a:r>
              <a:rPr lang="en-US" sz="2400" dirty="0"/>
              <a:t>02 </a:t>
            </a:r>
          </a:p>
          <a:p>
            <a:pPr lvl="1" eaLnBrk="1" hangingPunct="1">
              <a:buFont typeface="Lucida Grande" charset="0"/>
              <a:buChar char="-"/>
            </a:pPr>
            <a:r>
              <a:rPr lang="en-US" sz="2400" dirty="0">
                <a:sym typeface="Wingdings" pitchFamily="2" charset="2"/>
              </a:rPr>
              <a:t></a:t>
            </a:r>
            <a:r>
              <a:rPr lang="en-US" sz="2400" dirty="0"/>
              <a:t>HR</a:t>
            </a:r>
          </a:p>
          <a:p>
            <a:pPr lvl="1" eaLnBrk="1" hangingPunct="1">
              <a:buFont typeface="Lucida Grande" charset="0"/>
              <a:buChar char="-"/>
            </a:pPr>
            <a:r>
              <a:rPr lang="en-US" sz="2400" dirty="0">
                <a:sym typeface="Wingdings" pitchFamily="2" charset="2"/>
              </a:rPr>
              <a:t></a:t>
            </a:r>
            <a:r>
              <a:rPr lang="en-US" sz="2400" dirty="0"/>
              <a:t>CO (due to HR)</a:t>
            </a:r>
            <a:r>
              <a:rPr lang="en-US" sz="2400" dirty="0">
                <a:sym typeface="Wingdings" pitchFamily="2" charset="2"/>
              </a:rPr>
              <a:t>, but </a:t>
            </a:r>
            <a:r>
              <a:rPr lang="en-US" sz="2400" dirty="0"/>
              <a:t>improved O</a:t>
            </a:r>
            <a:r>
              <a:rPr lang="en-US" sz="2400" baseline="-25000" dirty="0"/>
              <a:t>2</a:t>
            </a:r>
            <a:r>
              <a:rPr lang="en-US" sz="2400" dirty="0"/>
              <a:t> supply/demand ratio </a:t>
            </a:r>
          </a:p>
          <a:p>
            <a:pPr lvl="2" eaLnBrk="1" hangingPunct="1">
              <a:buClr>
                <a:srgbClr val="000000"/>
              </a:buClr>
            </a:pPr>
            <a:r>
              <a:rPr lang="en-US" sz="2000" dirty="0"/>
              <a:t>Case series – </a:t>
            </a:r>
            <a:r>
              <a:rPr lang="en-US" dirty="0"/>
              <a:t>cooling</a:t>
            </a:r>
            <a:r>
              <a:rPr lang="en-US" sz="2000" dirty="0"/>
              <a:t> used for low cardiac output states (LCOS)</a:t>
            </a:r>
          </a:p>
          <a:p>
            <a:pPr lvl="2" eaLnBrk="1" hangingPunct="1">
              <a:buClr>
                <a:srgbClr val="000000"/>
              </a:buClr>
            </a:pPr>
            <a:r>
              <a:rPr lang="en-US" sz="2000" dirty="0"/>
              <a:t>Used for JET post op ped cardiac patients</a:t>
            </a:r>
          </a:p>
        </p:txBody>
      </p:sp>
    </p:spTree>
    <p:extLst>
      <p:ext uri="{BB962C8B-B14F-4D97-AF65-F5344CB8AC3E}">
        <p14:creationId xmlns:p14="http://schemas.microsoft.com/office/powerpoint/2010/main" val="3432096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457200"/>
            <a:ext cx="7772400" cy="914400"/>
          </a:xfrm>
        </p:spPr>
        <p:txBody>
          <a:bodyPr/>
          <a:lstStyle/>
          <a:p>
            <a:pPr algn="l"/>
            <a:r>
              <a:rPr lang="en-US" sz="3600" dirty="0">
                <a:latin typeface="+mn-lt"/>
              </a:rPr>
              <a:t>3. CV effects</a:t>
            </a:r>
            <a:endParaRPr lang="en-GB" sz="3600" dirty="0">
              <a:latin typeface="+mn-lt"/>
            </a:endParaRPr>
          </a:p>
        </p:txBody>
      </p:sp>
      <p:sp>
        <p:nvSpPr>
          <p:cNvPr id="46083" name="Rectangle 3"/>
          <p:cNvSpPr>
            <a:spLocks noGrp="1" noChangeArrowheads="1"/>
          </p:cNvSpPr>
          <p:nvPr>
            <p:ph type="body" idx="1"/>
          </p:nvPr>
        </p:nvSpPr>
        <p:spPr>
          <a:xfrm>
            <a:off x="762000" y="1371600"/>
            <a:ext cx="7772400" cy="4648200"/>
          </a:xfrm>
        </p:spPr>
        <p:txBody>
          <a:bodyPr>
            <a:normAutofit lnSpcReduction="10000"/>
          </a:bodyPr>
          <a:lstStyle/>
          <a:p>
            <a:pPr eaLnBrk="1" hangingPunct="1">
              <a:lnSpc>
                <a:spcPct val="90000"/>
              </a:lnSpc>
              <a:buClr>
                <a:srgbClr val="000000"/>
              </a:buClr>
            </a:pPr>
            <a:r>
              <a:rPr lang="en-US" sz="2800" dirty="0"/>
              <a:t>ECG changes – </a:t>
            </a:r>
          </a:p>
          <a:p>
            <a:pPr lvl="1" eaLnBrk="1" hangingPunct="1">
              <a:lnSpc>
                <a:spcPct val="90000"/>
              </a:lnSpc>
              <a:buClr>
                <a:srgbClr val="000000"/>
              </a:buClr>
              <a:buFont typeface="Calibri" panose="020F0502020204030204" pitchFamily="34" charset="0"/>
              <a:buChar char="-"/>
            </a:pPr>
            <a:r>
              <a:rPr lang="en-US" sz="2400" dirty="0"/>
              <a:t>Bradycardia (</a:t>
            </a:r>
            <a:r>
              <a:rPr lang="en-US" sz="2400" dirty="0">
                <a:sym typeface="Wingdings" pitchFamily="2" charset="2"/>
              </a:rPr>
              <a:t></a:t>
            </a:r>
            <a:r>
              <a:rPr lang="en-US" sz="2400" dirty="0"/>
              <a:t>HR) common (</a:t>
            </a:r>
            <a:r>
              <a:rPr lang="en-US" sz="2400" dirty="0">
                <a:sym typeface="Wingdings" pitchFamily="2" charset="2"/>
              </a:rPr>
              <a:t></a:t>
            </a:r>
            <a:r>
              <a:rPr lang="en-US" sz="2400" dirty="0"/>
              <a:t>PR, </a:t>
            </a:r>
            <a:r>
              <a:rPr lang="en-US" sz="2400" dirty="0">
                <a:sym typeface="Wingdings" pitchFamily="2" charset="2"/>
              </a:rPr>
              <a:t></a:t>
            </a:r>
            <a:r>
              <a:rPr lang="en-US" sz="2400" dirty="0"/>
              <a:t> QRS,</a:t>
            </a:r>
            <a:r>
              <a:rPr lang="en-US" sz="2400" dirty="0">
                <a:sym typeface="Wingdings" pitchFamily="2" charset="2"/>
              </a:rPr>
              <a:t></a:t>
            </a:r>
            <a:r>
              <a:rPr lang="en-US" sz="2400" dirty="0"/>
              <a:t>QT intervals)</a:t>
            </a:r>
          </a:p>
          <a:p>
            <a:pPr lvl="1" eaLnBrk="1" hangingPunct="1">
              <a:lnSpc>
                <a:spcPct val="90000"/>
              </a:lnSpc>
              <a:buClr>
                <a:srgbClr val="000000"/>
              </a:buClr>
              <a:buFont typeface="Calibri" panose="020F0502020204030204" pitchFamily="34" charset="0"/>
              <a:buChar char="-"/>
            </a:pPr>
            <a:r>
              <a:rPr lang="en-US" sz="2400" dirty="0"/>
              <a:t>No specific tx usually required for </a:t>
            </a:r>
            <a:r>
              <a:rPr lang="en-US" sz="2400" dirty="0">
                <a:sym typeface="Wingdings" pitchFamily="2" charset="2"/>
              </a:rPr>
              <a:t></a:t>
            </a:r>
            <a:r>
              <a:rPr lang="en-US" sz="2400" dirty="0"/>
              <a:t>HR, if temp &gt;30ºC and otherwise stable</a:t>
            </a:r>
          </a:p>
          <a:p>
            <a:pPr lvl="2" eaLnBrk="1" hangingPunct="1">
              <a:lnSpc>
                <a:spcPct val="90000"/>
              </a:lnSpc>
              <a:buClr>
                <a:srgbClr val="000000"/>
              </a:buClr>
            </a:pPr>
            <a:r>
              <a:rPr lang="en-US" sz="2000" dirty="0"/>
              <a:t>Atropine ineffective</a:t>
            </a:r>
          </a:p>
          <a:p>
            <a:pPr lvl="2" eaLnBrk="1" hangingPunct="1">
              <a:lnSpc>
                <a:spcPct val="90000"/>
              </a:lnSpc>
              <a:buClr>
                <a:srgbClr val="000000"/>
              </a:buClr>
            </a:pPr>
            <a:r>
              <a:rPr lang="en-US" sz="2000" dirty="0"/>
              <a:t>If hypothermic without </a:t>
            </a:r>
            <a:r>
              <a:rPr lang="en-US" sz="2000" dirty="0">
                <a:sym typeface="Wingdings" pitchFamily="2" charset="2"/>
              </a:rPr>
              <a:t></a:t>
            </a:r>
            <a:r>
              <a:rPr lang="en-US" sz="2000" dirty="0"/>
              <a:t>HR, consider hypovolemia or inadequate sedation as cause</a:t>
            </a:r>
          </a:p>
          <a:p>
            <a:pPr lvl="1" eaLnBrk="1" hangingPunct="1">
              <a:lnSpc>
                <a:spcPct val="90000"/>
              </a:lnSpc>
              <a:buClr>
                <a:srgbClr val="000000"/>
              </a:buClr>
              <a:buFont typeface="Calibri" panose="020F0502020204030204" pitchFamily="34" charset="0"/>
              <a:buChar char="-"/>
            </a:pPr>
            <a:r>
              <a:rPr lang="en-US" sz="2400" dirty="0"/>
              <a:t>Other arrhythmias uncommon if temp &gt; 30ºC!</a:t>
            </a:r>
          </a:p>
          <a:p>
            <a:pPr lvl="1" eaLnBrk="1" hangingPunct="1">
              <a:lnSpc>
                <a:spcPct val="90000"/>
              </a:lnSpc>
              <a:buClr>
                <a:srgbClr val="000000"/>
              </a:buClr>
              <a:buFont typeface="Calibri" panose="020F0502020204030204" pitchFamily="34" charset="0"/>
              <a:buChar char="-"/>
            </a:pPr>
            <a:r>
              <a:rPr lang="en-US" sz="2400" dirty="0"/>
              <a:t>Arrhythmias at temps &lt; 30ºC</a:t>
            </a:r>
          </a:p>
          <a:p>
            <a:pPr lvl="2" eaLnBrk="1" hangingPunct="1">
              <a:lnSpc>
                <a:spcPct val="90000"/>
              </a:lnSpc>
              <a:buClr>
                <a:srgbClr val="000000"/>
              </a:buClr>
            </a:pPr>
            <a:r>
              <a:rPr lang="en-US" sz="2000" dirty="0"/>
              <a:t>28-30 ºC - </a:t>
            </a:r>
            <a:r>
              <a:rPr lang="en-US" sz="2000" dirty="0">
                <a:sym typeface="Wingdings" pitchFamily="2" charset="2"/>
              </a:rPr>
              <a:t></a:t>
            </a:r>
            <a:r>
              <a:rPr lang="en-US" sz="2000" dirty="0"/>
              <a:t> (AF &amp; VF)</a:t>
            </a:r>
          </a:p>
          <a:p>
            <a:pPr lvl="2" eaLnBrk="1" hangingPunct="1">
              <a:lnSpc>
                <a:spcPct val="90000"/>
              </a:lnSpc>
              <a:buClr>
                <a:srgbClr val="000000"/>
              </a:buClr>
            </a:pPr>
            <a:r>
              <a:rPr lang="en-US" sz="2000" dirty="0"/>
              <a:t>&lt; 28 ºC - </a:t>
            </a:r>
            <a:r>
              <a:rPr lang="en-US" sz="2000" dirty="0">
                <a:sym typeface="Wingdings" pitchFamily="2" charset="2"/>
              </a:rPr>
              <a:t></a:t>
            </a:r>
            <a:r>
              <a:rPr lang="en-US" sz="2000" dirty="0"/>
              <a:t>VF.  </a:t>
            </a:r>
          </a:p>
          <a:p>
            <a:pPr lvl="2" eaLnBrk="1" hangingPunct="1">
              <a:lnSpc>
                <a:spcPct val="90000"/>
              </a:lnSpc>
              <a:buClr>
                <a:srgbClr val="000000"/>
              </a:buClr>
            </a:pPr>
            <a:r>
              <a:rPr lang="en-US" sz="2000" b="1" dirty="0"/>
              <a:t>STAT</a:t>
            </a:r>
            <a:r>
              <a:rPr lang="en-US" sz="2000" dirty="0"/>
              <a:t> and prompt rewarming to 33ºC required if ever &lt;30ºC (MANUAL Mode required for Blanketrol-III)</a:t>
            </a:r>
          </a:p>
        </p:txBody>
      </p:sp>
    </p:spTree>
    <p:extLst>
      <p:ext uri="{BB962C8B-B14F-4D97-AF65-F5344CB8AC3E}">
        <p14:creationId xmlns:p14="http://schemas.microsoft.com/office/powerpoint/2010/main" val="25098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body" idx="1"/>
          </p:nvPr>
        </p:nvSpPr>
        <p:spPr>
          <a:xfrm>
            <a:off x="685800" y="1524000"/>
            <a:ext cx="7924800" cy="4572000"/>
          </a:xfrm>
        </p:spPr>
        <p:txBody>
          <a:bodyPr rIns="132080"/>
          <a:lstStyle/>
          <a:p>
            <a:pPr>
              <a:lnSpc>
                <a:spcPct val="80000"/>
              </a:lnSpc>
              <a:buClr>
                <a:srgbClr val="000000"/>
              </a:buClr>
            </a:pPr>
            <a:r>
              <a:rPr lang="en-US" sz="2800" dirty="0"/>
              <a:t>Close monitoring of </a:t>
            </a:r>
            <a:r>
              <a:rPr lang="en-US" dirty="0"/>
              <a:t>K</a:t>
            </a:r>
            <a:r>
              <a:rPr lang="en-US" baseline="30000" dirty="0"/>
              <a:t>+</a:t>
            </a:r>
            <a:r>
              <a:rPr lang="en-US" sz="2800" dirty="0"/>
              <a:t> required post arrest due to AKI risk</a:t>
            </a:r>
          </a:p>
          <a:p>
            <a:pPr eaLnBrk="1" hangingPunct="1">
              <a:lnSpc>
                <a:spcPct val="80000"/>
              </a:lnSpc>
              <a:buClr>
                <a:srgbClr val="000000"/>
              </a:buClr>
            </a:pPr>
            <a:r>
              <a:rPr lang="en-US" sz="2800" dirty="0"/>
              <a:t>Electrolytes q 6 hr during cooling and rewarming phases and q 12 hr during other phases.</a:t>
            </a:r>
          </a:p>
          <a:p>
            <a:pPr marL="896938" lvl="1" indent="-342900" eaLnBrk="1" hangingPunct="1">
              <a:lnSpc>
                <a:spcPct val="80000"/>
              </a:lnSpc>
              <a:buClr>
                <a:srgbClr val="000000"/>
              </a:buClr>
              <a:buFont typeface="Calibri" panose="020F0502020204030204" pitchFamily="34" charset="0"/>
              <a:buChar char="-"/>
            </a:pPr>
            <a:r>
              <a:rPr lang="en-US" sz="2400" b="1" dirty="0"/>
              <a:t>Induction Phase</a:t>
            </a:r>
            <a:r>
              <a:rPr lang="en-US" sz="2400" dirty="0"/>
              <a:t> - serum K</a:t>
            </a:r>
            <a:r>
              <a:rPr lang="en-US" sz="2400" baseline="30000" dirty="0"/>
              <a:t>+</a:t>
            </a:r>
            <a:r>
              <a:rPr lang="en-US" sz="2400" dirty="0"/>
              <a:t> </a:t>
            </a:r>
            <a:r>
              <a:rPr lang="en-US" sz="2400" u="sng" dirty="0"/>
              <a:t>decreases</a:t>
            </a:r>
          </a:p>
          <a:p>
            <a:pPr marL="1182688" lvl="2" eaLnBrk="1" hangingPunct="1">
              <a:lnSpc>
                <a:spcPct val="80000"/>
              </a:lnSpc>
              <a:buClr>
                <a:srgbClr val="000000"/>
              </a:buClr>
            </a:pPr>
            <a:r>
              <a:rPr lang="en-US" dirty="0"/>
              <a:t>C</a:t>
            </a:r>
            <a:r>
              <a:rPr lang="en-US" sz="2000" dirty="0"/>
              <a:t>areful replacement as needed</a:t>
            </a:r>
          </a:p>
          <a:p>
            <a:pPr marL="896938" lvl="1" indent="-342900" eaLnBrk="1" hangingPunct="1">
              <a:lnSpc>
                <a:spcPct val="80000"/>
              </a:lnSpc>
              <a:buClr>
                <a:srgbClr val="000000"/>
              </a:buClr>
              <a:buFont typeface="Calibri" panose="020F0502020204030204" pitchFamily="34" charset="0"/>
              <a:buChar char="-"/>
            </a:pPr>
            <a:r>
              <a:rPr lang="en-US" sz="2400" b="1" dirty="0"/>
              <a:t>Rewarming Phase</a:t>
            </a:r>
            <a:r>
              <a:rPr lang="en-US" sz="2400" dirty="0"/>
              <a:t> - serum K</a:t>
            </a:r>
            <a:r>
              <a:rPr lang="en-US" sz="2400" baseline="30000" dirty="0"/>
              <a:t>+</a:t>
            </a:r>
            <a:r>
              <a:rPr lang="en-US" sz="2400" dirty="0"/>
              <a:t> </a:t>
            </a:r>
            <a:r>
              <a:rPr lang="en-US" sz="2400" u="sng" dirty="0"/>
              <a:t>increases</a:t>
            </a:r>
          </a:p>
          <a:p>
            <a:pPr marL="1182688" lvl="2" eaLnBrk="1" hangingPunct="1">
              <a:lnSpc>
                <a:spcPct val="80000"/>
              </a:lnSpc>
              <a:buClr>
                <a:srgbClr val="000000"/>
              </a:buClr>
            </a:pPr>
            <a:r>
              <a:rPr lang="en-US" sz="2000" dirty="0"/>
              <a:t>Slow rewarming results in less elevation in K+</a:t>
            </a:r>
          </a:p>
          <a:p>
            <a:pPr marL="1182688" lvl="2" eaLnBrk="1" hangingPunct="1">
              <a:lnSpc>
                <a:spcPct val="80000"/>
              </a:lnSpc>
              <a:buClr>
                <a:srgbClr val="000000"/>
              </a:buClr>
            </a:pPr>
            <a:r>
              <a:rPr lang="en-US" sz="2000" dirty="0"/>
              <a:t>If patient received insulin for hyperglycemia and extra K</a:t>
            </a:r>
            <a:r>
              <a:rPr lang="en-US" sz="2000" baseline="30000" dirty="0"/>
              <a:t>+</a:t>
            </a:r>
            <a:r>
              <a:rPr lang="en-US" sz="2000" dirty="0"/>
              <a:t> replacement given, this may result in greater </a:t>
            </a:r>
            <a:r>
              <a:rPr lang="en-US" sz="2000" dirty="0">
                <a:sym typeface="Wingdings" pitchFamily="2" charset="2"/>
              </a:rPr>
              <a:t> </a:t>
            </a:r>
            <a:r>
              <a:rPr lang="en-US" sz="2000" dirty="0"/>
              <a:t>K</a:t>
            </a:r>
            <a:r>
              <a:rPr lang="en-US" sz="2000" baseline="30000" dirty="0"/>
              <a:t>+</a:t>
            </a:r>
            <a:r>
              <a:rPr lang="en-US" sz="2000" dirty="0"/>
              <a:t> on rewarming - - - be careful!</a:t>
            </a:r>
          </a:p>
          <a:p>
            <a:pPr marL="1182688" lvl="2" eaLnBrk="1" hangingPunct="1">
              <a:lnSpc>
                <a:spcPct val="80000"/>
              </a:lnSpc>
              <a:buClr>
                <a:srgbClr val="000000"/>
              </a:buClr>
            </a:pPr>
            <a:r>
              <a:rPr lang="en-US" sz="2000" dirty="0"/>
              <a:t>Consider removing K</a:t>
            </a:r>
            <a:r>
              <a:rPr lang="en-US" sz="2000" baseline="30000" dirty="0"/>
              <a:t>+</a:t>
            </a:r>
            <a:r>
              <a:rPr lang="en-US" sz="2000" dirty="0"/>
              <a:t> from IV fluids during rewarming; supplement prn if needed</a:t>
            </a:r>
          </a:p>
          <a:p>
            <a:pPr eaLnBrk="1" hangingPunct="1">
              <a:lnSpc>
                <a:spcPct val="80000"/>
              </a:lnSpc>
              <a:buClr>
                <a:srgbClr val="000000"/>
              </a:buClr>
            </a:pPr>
            <a:endParaRPr lang="en-US" sz="2800" dirty="0"/>
          </a:p>
          <a:p>
            <a:pPr marL="782638" lvl="1" eaLnBrk="1" hangingPunct="1">
              <a:lnSpc>
                <a:spcPct val="80000"/>
              </a:lnSpc>
              <a:buClr>
                <a:srgbClr val="000000"/>
              </a:buClr>
            </a:pPr>
            <a:endParaRPr lang="en-US" sz="2400" dirty="0"/>
          </a:p>
        </p:txBody>
      </p:sp>
      <p:sp>
        <p:nvSpPr>
          <p:cNvPr id="47107" name="Rectangle 2"/>
          <p:cNvSpPr>
            <a:spLocks noChangeArrowheads="1"/>
          </p:cNvSpPr>
          <p:nvPr/>
        </p:nvSpPr>
        <p:spPr bwMode="auto">
          <a:xfrm>
            <a:off x="6858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dirty="0">
                <a:solidFill>
                  <a:schemeClr val="tx1"/>
                </a:solidFill>
              </a:rPr>
              <a:t>4. Electrolytes (Potassium = K</a:t>
            </a:r>
            <a:r>
              <a:rPr lang="en-US" sz="3600" baseline="30000" dirty="0">
                <a:solidFill>
                  <a:schemeClr val="tx1"/>
                </a:solidFill>
              </a:rPr>
              <a:t>+</a:t>
            </a:r>
            <a:r>
              <a:rPr lang="en-US" sz="3600" dirty="0">
                <a:solidFill>
                  <a:schemeClr val="tx1"/>
                </a:solidFill>
              </a:rPr>
              <a:t>)</a:t>
            </a:r>
            <a:endParaRPr lang="en-GB" sz="3600" dirty="0">
              <a:solidFill>
                <a:schemeClr val="tx1"/>
              </a:solidFill>
            </a:endParaRPr>
          </a:p>
        </p:txBody>
      </p:sp>
    </p:spTree>
    <p:extLst>
      <p:ext uri="{BB962C8B-B14F-4D97-AF65-F5344CB8AC3E}">
        <p14:creationId xmlns:p14="http://schemas.microsoft.com/office/powerpoint/2010/main" val="330325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body" idx="1"/>
          </p:nvPr>
        </p:nvSpPr>
        <p:spPr>
          <a:xfrm>
            <a:off x="685800" y="1371600"/>
            <a:ext cx="7772400" cy="5181600"/>
          </a:xfrm>
        </p:spPr>
        <p:txBody>
          <a:bodyPr rIns="132080"/>
          <a:lstStyle/>
          <a:p>
            <a:pPr eaLnBrk="1" hangingPunct="1">
              <a:lnSpc>
                <a:spcPct val="80000"/>
              </a:lnSpc>
              <a:buClr>
                <a:srgbClr val="000000"/>
              </a:buClr>
            </a:pPr>
            <a:r>
              <a:rPr lang="en-US" sz="2400" dirty="0"/>
              <a:t>Common post arrest due to stress response</a:t>
            </a:r>
          </a:p>
          <a:p>
            <a:pPr eaLnBrk="1" hangingPunct="1">
              <a:lnSpc>
                <a:spcPct val="80000"/>
              </a:lnSpc>
              <a:buClr>
                <a:srgbClr val="000000"/>
              </a:buClr>
            </a:pPr>
            <a:r>
              <a:rPr lang="en-US" sz="2400" dirty="0"/>
              <a:t>Relative insulin resistance with cooling</a:t>
            </a:r>
          </a:p>
          <a:p>
            <a:pPr eaLnBrk="1" hangingPunct="1">
              <a:lnSpc>
                <a:spcPct val="80000"/>
              </a:lnSpc>
              <a:buClr>
                <a:srgbClr val="000000"/>
              </a:buClr>
            </a:pPr>
            <a:r>
              <a:rPr lang="en-US" sz="2400" dirty="0"/>
              <a:t>Significance &amp; optimal range for GLU unknown</a:t>
            </a:r>
          </a:p>
          <a:p>
            <a:pPr eaLnBrk="1" hangingPunct="1">
              <a:lnSpc>
                <a:spcPct val="80000"/>
              </a:lnSpc>
              <a:buClr>
                <a:srgbClr val="000000"/>
              </a:buClr>
            </a:pPr>
            <a:r>
              <a:rPr lang="en-US" sz="2400" dirty="0"/>
              <a:t>Neonatal, adult and THAPCA RCTs did not use tight control</a:t>
            </a:r>
          </a:p>
          <a:p>
            <a:pPr eaLnBrk="1" hangingPunct="1">
              <a:lnSpc>
                <a:spcPct val="80000"/>
              </a:lnSpc>
              <a:buClr>
                <a:srgbClr val="000000"/>
              </a:buClr>
            </a:pPr>
            <a:r>
              <a:rPr lang="en-US" sz="2400" dirty="0"/>
              <a:t>Often improves without </a:t>
            </a:r>
            <a:r>
              <a:rPr lang="en-US" sz="2400" dirty="0" err="1"/>
              <a:t>tx</a:t>
            </a:r>
            <a:r>
              <a:rPr lang="en-US" sz="2400" dirty="0"/>
              <a:t> in first 24 hr</a:t>
            </a:r>
          </a:p>
          <a:p>
            <a:pPr eaLnBrk="1" hangingPunct="1">
              <a:lnSpc>
                <a:spcPct val="80000"/>
              </a:lnSpc>
              <a:buClr>
                <a:srgbClr val="000000"/>
              </a:buClr>
            </a:pPr>
            <a:r>
              <a:rPr lang="en-US" sz="2400" u="sng" dirty="0"/>
              <a:t>Important</a:t>
            </a:r>
            <a:r>
              <a:rPr lang="en-US" sz="2400" dirty="0"/>
              <a:t>: if insulin for hyperglycemia used during cooling, will need more K</a:t>
            </a:r>
            <a:r>
              <a:rPr lang="en-US" sz="2400" baseline="30000" dirty="0"/>
              <a:t>+</a:t>
            </a:r>
            <a:r>
              <a:rPr lang="en-US" sz="2400" dirty="0"/>
              <a:t> replacement.  This may lead to </a:t>
            </a:r>
            <a:r>
              <a:rPr lang="en-US" sz="2400" dirty="0" err="1"/>
              <a:t>HYPERkalemia</a:t>
            </a:r>
            <a:r>
              <a:rPr lang="en-US" sz="2400" dirty="0"/>
              <a:t> and </a:t>
            </a:r>
            <a:r>
              <a:rPr lang="en-US" sz="2400" dirty="0" err="1"/>
              <a:t>HYPOglycemia</a:t>
            </a:r>
            <a:r>
              <a:rPr lang="en-US" sz="2400" dirty="0"/>
              <a:t> on rewarming as insulin resistance resolves.</a:t>
            </a:r>
          </a:p>
          <a:p>
            <a:pPr eaLnBrk="1" hangingPunct="1">
              <a:lnSpc>
                <a:spcPct val="80000"/>
              </a:lnSpc>
              <a:buClr>
                <a:srgbClr val="000000"/>
              </a:buClr>
            </a:pPr>
            <a:r>
              <a:rPr lang="en-US" sz="2400" dirty="0"/>
              <a:t>Protocol suggests &lt;200 mg/dl (range 80-200) acceptable </a:t>
            </a:r>
          </a:p>
          <a:p>
            <a:pPr marL="896938" lvl="1" indent="-342900" eaLnBrk="1" hangingPunct="1">
              <a:lnSpc>
                <a:spcPct val="80000"/>
              </a:lnSpc>
              <a:buClr>
                <a:srgbClr val="000000"/>
              </a:buClr>
              <a:buFont typeface="Calibri" panose="020F0502020204030204" pitchFamily="34" charset="0"/>
              <a:buChar char="-"/>
            </a:pPr>
            <a:r>
              <a:rPr lang="en-US" sz="2000" dirty="0"/>
              <a:t>consider reducing glucose in IV solutions, insulin only as needed for GLU &gt; 200.</a:t>
            </a:r>
          </a:p>
          <a:p>
            <a:pPr eaLnBrk="1" hangingPunct="1">
              <a:lnSpc>
                <a:spcPct val="80000"/>
              </a:lnSpc>
              <a:buClr>
                <a:srgbClr val="000000"/>
              </a:buClr>
            </a:pPr>
            <a:r>
              <a:rPr lang="en-US" sz="2400" dirty="0"/>
              <a:t>Monitor q 6-12 hr.  More often if insulin used.</a:t>
            </a:r>
          </a:p>
        </p:txBody>
      </p:sp>
      <p:sp>
        <p:nvSpPr>
          <p:cNvPr id="48131" name="Rectangle 2"/>
          <p:cNvSpPr>
            <a:spLocks noChangeArrowheads="1"/>
          </p:cNvSpPr>
          <p:nvPr/>
        </p:nvSpPr>
        <p:spPr bwMode="auto">
          <a:xfrm>
            <a:off x="609600" y="457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a:solidFill>
                  <a:schemeClr val="tx1"/>
                </a:solidFill>
              </a:rPr>
              <a:t>5. Hyperglycemia (GLU)</a:t>
            </a:r>
            <a:endParaRPr lang="en-GB" sz="3600">
              <a:solidFill>
                <a:schemeClr val="tx1"/>
              </a:solidFill>
            </a:endParaRPr>
          </a:p>
        </p:txBody>
      </p:sp>
    </p:spTree>
    <p:extLst>
      <p:ext uri="{BB962C8B-B14F-4D97-AF65-F5344CB8AC3E}">
        <p14:creationId xmlns:p14="http://schemas.microsoft.com/office/powerpoint/2010/main" val="3288579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body" idx="4294967295"/>
          </p:nvPr>
        </p:nvSpPr>
        <p:spPr>
          <a:xfrm>
            <a:off x="609600" y="533400"/>
            <a:ext cx="8001000" cy="5334000"/>
          </a:xfrm>
        </p:spPr>
        <p:txBody>
          <a:bodyPr rIns="132080"/>
          <a:lstStyle/>
          <a:p>
            <a:pPr marL="39688" indent="0" eaLnBrk="1" hangingPunct="1">
              <a:buClr>
                <a:srgbClr val="000000"/>
              </a:buClr>
              <a:buNone/>
            </a:pPr>
            <a:r>
              <a:rPr lang="en-US" sz="3600" dirty="0"/>
              <a:t>6. Chemistries (other)</a:t>
            </a:r>
          </a:p>
          <a:p>
            <a:pPr marL="846138" lvl="1" indent="-457200" eaLnBrk="1" hangingPunct="1">
              <a:buClr>
                <a:srgbClr val="000000"/>
              </a:buClr>
            </a:pPr>
            <a:r>
              <a:rPr lang="en-US" dirty="0">
                <a:sym typeface="Wingdings" pitchFamily="2" charset="2"/>
              </a:rPr>
              <a:t> </a:t>
            </a:r>
            <a:r>
              <a:rPr lang="en-US" dirty="0"/>
              <a:t>Phosphate, Magnesium, Calcium</a:t>
            </a:r>
          </a:p>
          <a:p>
            <a:pPr marL="1277938" lvl="2" indent="-381000" eaLnBrk="1" hangingPunct="1">
              <a:buClr>
                <a:srgbClr val="000000"/>
              </a:buClr>
              <a:buFont typeface="Calibri" panose="020F0502020204030204" pitchFamily="34" charset="0"/>
              <a:buChar char="-"/>
            </a:pPr>
            <a:r>
              <a:rPr lang="en-US" dirty="0"/>
              <a:t>Each may decrease during cooling</a:t>
            </a:r>
          </a:p>
          <a:p>
            <a:pPr marL="1277938" lvl="2" indent="-381000" eaLnBrk="1" hangingPunct="1">
              <a:buClr>
                <a:srgbClr val="000000"/>
              </a:buClr>
              <a:buFont typeface="Calibri" panose="020F0502020204030204" pitchFamily="34" charset="0"/>
              <a:buChar char="-"/>
            </a:pPr>
            <a:r>
              <a:rPr lang="en-US" dirty="0"/>
              <a:t>Monitored at least daily</a:t>
            </a:r>
          </a:p>
          <a:p>
            <a:pPr marL="1277938" lvl="2" indent="-381000" eaLnBrk="1" hangingPunct="1">
              <a:buClr>
                <a:srgbClr val="000000"/>
              </a:buClr>
              <a:buFont typeface="Calibri" panose="020F0502020204030204" pitchFamily="34" charset="0"/>
              <a:buChar char="-"/>
            </a:pPr>
            <a:r>
              <a:rPr lang="en-US" dirty="0"/>
              <a:t>Replace if indicated</a:t>
            </a:r>
          </a:p>
          <a:p>
            <a:pPr marL="496888" indent="-457200" eaLnBrk="1" hangingPunct="1">
              <a:buClr>
                <a:srgbClr val="000000"/>
              </a:buClr>
              <a:buFont typeface="Arial" pitchFamily="34" charset="0"/>
              <a:buNone/>
            </a:pPr>
            <a:r>
              <a:rPr lang="en-US" sz="3600" dirty="0">
                <a:cs typeface="Arial" pitchFamily="34" charset="0"/>
              </a:rPr>
              <a:t>7. LFTs, Amylase/Lipase, Lactate</a:t>
            </a:r>
            <a:r>
              <a:rPr lang="en-US" sz="4000" dirty="0">
                <a:cs typeface="Arial" pitchFamily="34" charset="0"/>
              </a:rPr>
              <a:t> </a:t>
            </a:r>
          </a:p>
          <a:p>
            <a:pPr marL="877888" lvl="1" indent="-381000" eaLnBrk="1" hangingPunct="1"/>
            <a:r>
              <a:rPr lang="en-US" dirty="0">
                <a:sym typeface="Wingdings" pitchFamily="2" charset="2"/>
              </a:rPr>
              <a:t> </a:t>
            </a:r>
            <a:r>
              <a:rPr lang="en-US" dirty="0"/>
              <a:t>Amylase, lipase, liver enzymes</a:t>
            </a:r>
          </a:p>
          <a:p>
            <a:pPr marL="877888" lvl="1" indent="-381000" eaLnBrk="1" hangingPunct="1"/>
            <a:r>
              <a:rPr lang="en-US" dirty="0">
                <a:sym typeface="Wingdings" pitchFamily="2" charset="2"/>
              </a:rPr>
              <a:t> </a:t>
            </a:r>
            <a:r>
              <a:rPr lang="en-US" dirty="0"/>
              <a:t>Lactate (up to 6 mmol/L)</a:t>
            </a:r>
          </a:p>
          <a:p>
            <a:pPr marL="1277938" lvl="2" indent="-381000" eaLnBrk="1" hangingPunct="1">
              <a:buFont typeface="Calibri" panose="020F0502020204030204" pitchFamily="34" charset="0"/>
              <a:buChar char="-"/>
            </a:pPr>
            <a:r>
              <a:rPr lang="en-US" dirty="0"/>
              <a:t>Monitor at least daily</a:t>
            </a:r>
          </a:p>
          <a:p>
            <a:pPr marL="1277938" lvl="2" indent="-381000">
              <a:buFont typeface="Calibri" panose="020F0502020204030204" pitchFamily="34" charset="0"/>
              <a:buChar char="-"/>
            </a:pPr>
            <a:r>
              <a:rPr lang="en-US" dirty="0"/>
              <a:t>No tx generally required</a:t>
            </a:r>
          </a:p>
          <a:p>
            <a:pPr marL="1277938" lvl="2" indent="-381000" eaLnBrk="1" hangingPunct="1">
              <a:buFont typeface="Calibri" panose="020F0502020204030204" pitchFamily="34" charset="0"/>
              <a:buChar char="-"/>
            </a:pPr>
            <a:r>
              <a:rPr lang="en-US" dirty="0"/>
              <a:t>Elevations also commonly associated with cardiac arrest</a:t>
            </a:r>
          </a:p>
        </p:txBody>
      </p:sp>
    </p:spTree>
    <p:extLst>
      <p:ext uri="{BB962C8B-B14F-4D97-AF65-F5344CB8AC3E}">
        <p14:creationId xmlns:p14="http://schemas.microsoft.com/office/powerpoint/2010/main" val="2945647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685800" y="1371600"/>
            <a:ext cx="7772400" cy="4572000"/>
          </a:xfrm>
        </p:spPr>
        <p:txBody>
          <a:bodyPr/>
          <a:lstStyle/>
          <a:p>
            <a:pPr eaLnBrk="1" hangingPunct="1">
              <a:buClr>
                <a:srgbClr val="000000"/>
              </a:buClr>
            </a:pPr>
            <a:r>
              <a:rPr lang="en-US" sz="2800" dirty="0"/>
              <a:t>Platelets </a:t>
            </a:r>
          </a:p>
          <a:p>
            <a:pPr lvl="1" eaLnBrk="1" hangingPunct="1">
              <a:buClr>
                <a:srgbClr val="000000"/>
              </a:buClr>
              <a:buFont typeface="Calibri" panose="020F0502020204030204" pitchFamily="34" charset="0"/>
              <a:buChar char="-"/>
            </a:pPr>
            <a:r>
              <a:rPr lang="en-US" sz="2400" dirty="0"/>
              <a:t>Mildly reduced numbers common  </a:t>
            </a:r>
          </a:p>
          <a:p>
            <a:pPr lvl="1" eaLnBrk="1" hangingPunct="1">
              <a:buClr>
                <a:srgbClr val="000000"/>
              </a:buClr>
              <a:buFont typeface="Calibri" panose="020F0502020204030204" pitchFamily="34" charset="0"/>
              <a:buChar char="-"/>
            </a:pPr>
            <a:r>
              <a:rPr lang="en-US" sz="2400" dirty="0"/>
              <a:t>May require </a:t>
            </a:r>
            <a:r>
              <a:rPr lang="en-US" sz="2400" dirty="0" err="1"/>
              <a:t>tx</a:t>
            </a:r>
            <a:r>
              <a:rPr lang="en-US" sz="2400" dirty="0"/>
              <a:t> [platelet transfusion] if level too low for clinical setting (e.g., chest tube bleeding).</a:t>
            </a:r>
          </a:p>
          <a:p>
            <a:pPr eaLnBrk="1" hangingPunct="1">
              <a:buClr>
                <a:srgbClr val="000000"/>
              </a:buClr>
            </a:pPr>
            <a:r>
              <a:rPr lang="en-US" sz="2800" dirty="0"/>
              <a:t>Mild abnormalities coagulation studies ~ 33ºC </a:t>
            </a:r>
          </a:p>
          <a:p>
            <a:pPr lvl="1" eaLnBrk="1" hangingPunct="1">
              <a:buClr>
                <a:srgbClr val="000000"/>
              </a:buClr>
              <a:buFont typeface="Calibri" panose="020F0502020204030204" pitchFamily="34" charset="0"/>
              <a:buChar char="-"/>
            </a:pPr>
            <a:r>
              <a:rPr lang="en-US" sz="2400" dirty="0"/>
              <a:t>NOT seen when measured in lab (37ºC)</a:t>
            </a:r>
          </a:p>
          <a:p>
            <a:pPr lvl="1" eaLnBrk="1" hangingPunct="1">
              <a:buClr>
                <a:srgbClr val="000000"/>
              </a:buClr>
              <a:buFont typeface="Calibri" panose="020F0502020204030204" pitchFamily="34" charset="0"/>
              <a:buChar char="-"/>
            </a:pPr>
            <a:r>
              <a:rPr lang="en-US" sz="2400" dirty="0"/>
              <a:t>Usually requires no </a:t>
            </a:r>
            <a:r>
              <a:rPr lang="en-US" sz="2400" dirty="0" err="1"/>
              <a:t>tx</a:t>
            </a:r>
            <a:r>
              <a:rPr lang="en-US" sz="2400" dirty="0"/>
              <a:t> [FFP transfusion]</a:t>
            </a:r>
          </a:p>
          <a:p>
            <a:pPr eaLnBrk="1" hangingPunct="1">
              <a:buClr>
                <a:srgbClr val="000000"/>
              </a:buClr>
            </a:pPr>
            <a:r>
              <a:rPr lang="en-US" sz="2800" dirty="0"/>
              <a:t>Clinical trials including THAPCA-IH did not describe increased bleeding with cooling.</a:t>
            </a:r>
          </a:p>
          <a:p>
            <a:pPr eaLnBrk="1" hangingPunct="1">
              <a:buClr>
                <a:srgbClr val="000000"/>
              </a:buClr>
            </a:pPr>
            <a:r>
              <a:rPr lang="en-US" sz="2800" dirty="0"/>
              <a:t>Monitor at least daily</a:t>
            </a:r>
          </a:p>
          <a:p>
            <a:pPr lvl="1" eaLnBrk="1" hangingPunct="1">
              <a:buClr>
                <a:srgbClr val="000000"/>
              </a:buClr>
              <a:buFontTx/>
              <a:buNone/>
            </a:pPr>
            <a:endParaRPr lang="en-US" dirty="0"/>
          </a:p>
        </p:txBody>
      </p:sp>
      <p:sp>
        <p:nvSpPr>
          <p:cNvPr id="50179" name="Rectangle 2"/>
          <p:cNvSpPr>
            <a:spLocks noChangeArrowheads="1"/>
          </p:cNvSpPr>
          <p:nvPr/>
        </p:nvSpPr>
        <p:spPr bwMode="auto">
          <a:xfrm>
            <a:off x="609600" y="5334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dirty="0">
                <a:ea typeface="MS PGothic" pitchFamily="34" charset="-128"/>
              </a:rPr>
              <a:t>8. Hematology/Coagulation</a:t>
            </a:r>
            <a:endParaRPr lang="en-GB" sz="3600" dirty="0">
              <a:ea typeface="MS PGothic" pitchFamily="34" charset="-128"/>
            </a:endParaRPr>
          </a:p>
        </p:txBody>
      </p:sp>
    </p:spTree>
    <p:extLst>
      <p:ext uri="{BB962C8B-B14F-4D97-AF65-F5344CB8AC3E}">
        <p14:creationId xmlns:p14="http://schemas.microsoft.com/office/powerpoint/2010/main" val="376044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body" idx="1"/>
          </p:nvPr>
        </p:nvSpPr>
        <p:spPr>
          <a:xfrm>
            <a:off x="609600" y="1447800"/>
            <a:ext cx="7848600" cy="4724400"/>
          </a:xfrm>
        </p:spPr>
        <p:txBody>
          <a:bodyPr rIns="132080">
            <a:normAutofit lnSpcReduction="10000"/>
          </a:bodyPr>
          <a:lstStyle/>
          <a:p>
            <a:pPr eaLnBrk="1" hangingPunct="1"/>
            <a:r>
              <a:rPr lang="en-US" sz="2800" dirty="0">
                <a:sym typeface="Wingdings" pitchFamily="2" charset="2"/>
              </a:rPr>
              <a:t> </a:t>
            </a:r>
            <a:r>
              <a:rPr lang="en-US" sz="2800" dirty="0"/>
              <a:t>WBC (neutropenia) may occur</a:t>
            </a:r>
          </a:p>
          <a:p>
            <a:pPr eaLnBrk="1" hangingPunct="1">
              <a:buClr>
                <a:srgbClr val="000000"/>
              </a:buClr>
            </a:pPr>
            <a:r>
              <a:rPr lang="en-US" sz="2800" dirty="0"/>
              <a:t>Impaired inflammatory response with cooling</a:t>
            </a:r>
          </a:p>
          <a:p>
            <a:pPr eaLnBrk="1" hangingPunct="1">
              <a:buClr>
                <a:srgbClr val="000000"/>
              </a:buClr>
            </a:pPr>
            <a:r>
              <a:rPr lang="en-US" sz="2800" dirty="0"/>
              <a:t>Potentially higher risk of infection</a:t>
            </a:r>
          </a:p>
          <a:p>
            <a:pPr eaLnBrk="1" hangingPunct="1">
              <a:buClr>
                <a:srgbClr val="000000"/>
              </a:buClr>
            </a:pPr>
            <a:r>
              <a:rPr lang="en-US" sz="2800" dirty="0"/>
              <a:t>Out of hospital cardiac arrests commonly associated with VAP and/or BSI in adults</a:t>
            </a:r>
          </a:p>
          <a:p>
            <a:pPr eaLnBrk="1" hangingPunct="1">
              <a:buClr>
                <a:srgbClr val="000000"/>
              </a:buClr>
            </a:pPr>
            <a:r>
              <a:rPr lang="en-US" sz="2800" dirty="0"/>
              <a:t>THAPCA overall positive cultures 39-46% (lung, blood and urine).  Drowning subgroup 43-67%</a:t>
            </a:r>
          </a:p>
          <a:p>
            <a:pPr eaLnBrk="1" hangingPunct="1">
              <a:buClr>
                <a:srgbClr val="000000"/>
              </a:buClr>
            </a:pPr>
            <a:r>
              <a:rPr lang="en-US" sz="2800" b="1" u="sng" dirty="0"/>
              <a:t>IMPORTANT</a:t>
            </a:r>
            <a:r>
              <a:rPr lang="en-US" sz="2800" b="1" dirty="0"/>
              <a:t>:</a:t>
            </a:r>
            <a:r>
              <a:rPr lang="en-US" sz="2800" dirty="0"/>
              <a:t> </a:t>
            </a:r>
          </a:p>
          <a:p>
            <a:pPr eaLnBrk="1" hangingPunct="1">
              <a:buClr>
                <a:srgbClr val="000000"/>
              </a:buClr>
              <a:buFont typeface="Arial" pitchFamily="34" charset="0"/>
              <a:buNone/>
            </a:pPr>
            <a:r>
              <a:rPr lang="en-US" sz="2800" dirty="0"/>
              <a:t>	    Consider antibiotic prophylaxis in BOTH cooled &amp; normothermia groups as fever will be masked by TTM in both.</a:t>
            </a:r>
          </a:p>
        </p:txBody>
      </p:sp>
      <p:sp>
        <p:nvSpPr>
          <p:cNvPr id="51203" name="Rectangle 2"/>
          <p:cNvSpPr>
            <a:spLocks noChangeArrowheads="1"/>
          </p:cNvSpPr>
          <p:nvPr/>
        </p:nvSpPr>
        <p:spPr bwMode="auto">
          <a:xfrm>
            <a:off x="533400" y="533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dirty="0">
                <a:solidFill>
                  <a:schemeClr val="tx1"/>
                </a:solidFill>
              </a:rPr>
              <a:t>9. Hematologic (Neutropenia)/Infection</a:t>
            </a:r>
            <a:endParaRPr lang="en-GB" sz="3600" dirty="0">
              <a:solidFill>
                <a:schemeClr val="tx1"/>
              </a:solidFill>
            </a:endParaRPr>
          </a:p>
        </p:txBody>
      </p:sp>
    </p:spTree>
    <p:extLst>
      <p:ext uri="{BB962C8B-B14F-4D97-AF65-F5344CB8AC3E}">
        <p14:creationId xmlns:p14="http://schemas.microsoft.com/office/powerpoint/2010/main" val="216385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533400"/>
            <a:ext cx="7848600" cy="990600"/>
          </a:xfrm>
        </p:spPr>
        <p:txBody>
          <a:bodyPr/>
          <a:lstStyle/>
          <a:p>
            <a:pPr algn="l"/>
            <a:r>
              <a:rPr lang="en-US" sz="3600" dirty="0">
                <a:latin typeface="+mn-lt"/>
              </a:rPr>
              <a:t>10.  Drug Metabolism</a:t>
            </a:r>
          </a:p>
        </p:txBody>
      </p:sp>
      <p:sp>
        <p:nvSpPr>
          <p:cNvPr id="53251" name="Rectangle 3"/>
          <p:cNvSpPr>
            <a:spLocks noGrp="1" noChangeArrowheads="1"/>
          </p:cNvSpPr>
          <p:nvPr>
            <p:ph type="body" idx="1"/>
          </p:nvPr>
        </p:nvSpPr>
        <p:spPr>
          <a:xfrm>
            <a:off x="762000" y="1524000"/>
            <a:ext cx="7772400" cy="4800600"/>
          </a:xfrm>
        </p:spPr>
        <p:txBody>
          <a:bodyPr/>
          <a:lstStyle/>
          <a:p>
            <a:pPr eaLnBrk="1" hangingPunct="1">
              <a:buClr>
                <a:srgbClr val="000000"/>
              </a:buClr>
            </a:pPr>
            <a:r>
              <a:rPr lang="en-US" sz="2800" dirty="0"/>
              <a:t>Drug clearance often dependent on enzyme reactions </a:t>
            </a:r>
          </a:p>
          <a:p>
            <a:pPr eaLnBrk="1" hangingPunct="1">
              <a:buClr>
                <a:srgbClr val="000000"/>
              </a:buClr>
            </a:pPr>
            <a:r>
              <a:rPr lang="en-US" sz="2800" dirty="0"/>
              <a:t>Hypothermia is expected to be associated with slower drug clearance and potentially higher drug levels (opiates, benzos, NMBs, etc.).</a:t>
            </a:r>
          </a:p>
          <a:p>
            <a:pPr lvl="1" eaLnBrk="1" hangingPunct="1">
              <a:buClr>
                <a:srgbClr val="000000"/>
              </a:buClr>
              <a:buFont typeface="Calibri" panose="020F0502020204030204" pitchFamily="34" charset="0"/>
              <a:buChar char="-"/>
            </a:pPr>
            <a:r>
              <a:rPr lang="en-US" sz="2400" dirty="0"/>
              <a:t>Follow levels if available (i.e. phenobarb)</a:t>
            </a:r>
          </a:p>
          <a:p>
            <a:pPr lvl="1" eaLnBrk="1" hangingPunct="1">
              <a:buClr>
                <a:srgbClr val="000000"/>
              </a:buClr>
              <a:buFont typeface="Calibri" panose="020F0502020204030204" pitchFamily="34" charset="0"/>
              <a:buChar char="-"/>
            </a:pPr>
            <a:r>
              <a:rPr lang="en-US" sz="2400" dirty="0"/>
              <a:t>Titrate sedation drugs to effect </a:t>
            </a:r>
          </a:p>
          <a:p>
            <a:pPr lvl="1" eaLnBrk="1" hangingPunct="1">
              <a:buClr>
                <a:srgbClr val="000000"/>
              </a:buClr>
              <a:buFont typeface="Calibri" panose="020F0502020204030204" pitchFamily="34" charset="0"/>
              <a:buChar char="-"/>
            </a:pPr>
            <a:r>
              <a:rPr lang="en-US" sz="2400" dirty="0"/>
              <a:t>Consider cautious use of drugs that cause bradycardia (i.e., dexmedetomidine?)</a:t>
            </a:r>
          </a:p>
          <a:p>
            <a:pPr marL="0" indent="0" eaLnBrk="1" hangingPunct="1">
              <a:buClr>
                <a:srgbClr val="000000"/>
              </a:buClr>
              <a:buNone/>
            </a:pPr>
            <a:endParaRPr lang="en-US" sz="2800" dirty="0"/>
          </a:p>
        </p:txBody>
      </p:sp>
    </p:spTree>
    <p:extLst>
      <p:ext uri="{BB962C8B-B14F-4D97-AF65-F5344CB8AC3E}">
        <p14:creationId xmlns:p14="http://schemas.microsoft.com/office/powerpoint/2010/main" val="272944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a:r>
              <a:rPr lang="en-US" sz="3600" dirty="0">
                <a:latin typeface="+mn-lt"/>
              </a:rPr>
              <a:t>11. Metabolic Rate</a:t>
            </a:r>
          </a:p>
        </p:txBody>
      </p:sp>
      <p:sp>
        <p:nvSpPr>
          <p:cNvPr id="54275" name="Rectangle 3"/>
          <p:cNvSpPr>
            <a:spLocks noGrp="1" noChangeArrowheads="1"/>
          </p:cNvSpPr>
          <p:nvPr>
            <p:ph type="body" idx="1"/>
          </p:nvPr>
        </p:nvSpPr>
        <p:spPr>
          <a:xfrm>
            <a:off x="762000" y="1828800"/>
            <a:ext cx="7315200" cy="4114800"/>
          </a:xfrm>
        </p:spPr>
        <p:txBody>
          <a:bodyPr/>
          <a:lstStyle/>
          <a:p>
            <a:r>
              <a:rPr lang="en-US" sz="2800" dirty="0"/>
              <a:t>Reduced with cooling (32-34ºC)  </a:t>
            </a:r>
          </a:p>
          <a:p>
            <a:pPr marL="457200" lvl="1" indent="0">
              <a:buNone/>
            </a:pPr>
            <a:r>
              <a:rPr lang="en-US" dirty="0"/>
              <a:t>~8-10% per degree C</a:t>
            </a:r>
          </a:p>
          <a:p>
            <a:pPr eaLnBrk="1" hangingPunct="1"/>
            <a:r>
              <a:rPr lang="en-GB" sz="2800" dirty="0"/>
              <a:t>Caloric requirements decrease during cooling</a:t>
            </a:r>
          </a:p>
          <a:p>
            <a:pPr marL="457200" lvl="1" indent="0">
              <a:buNone/>
            </a:pPr>
            <a:r>
              <a:rPr lang="en-GB" dirty="0"/>
              <a:t>~30-40%</a:t>
            </a:r>
          </a:p>
          <a:p>
            <a:pPr eaLnBrk="1" hangingPunct="1"/>
            <a:r>
              <a:rPr lang="en-GB" sz="2800" dirty="0"/>
              <a:t>Do not over feed</a:t>
            </a:r>
          </a:p>
          <a:p>
            <a:pPr eaLnBrk="1" hangingPunct="1">
              <a:buFontTx/>
              <a:buNone/>
            </a:pPr>
            <a:r>
              <a:rPr lang="en-GB" sz="2800" dirty="0"/>
              <a:t>		</a:t>
            </a:r>
            <a:endParaRPr lang="en-US" dirty="0"/>
          </a:p>
        </p:txBody>
      </p:sp>
    </p:spTree>
    <p:extLst>
      <p:ext uri="{BB962C8B-B14F-4D97-AF65-F5344CB8AC3E}">
        <p14:creationId xmlns:p14="http://schemas.microsoft.com/office/powerpoint/2010/main" val="125725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762000" y="1752600"/>
            <a:ext cx="7848600" cy="3962400"/>
          </a:xfrm>
        </p:spPr>
        <p:txBody>
          <a:bodyPr>
            <a:normAutofit/>
          </a:bodyPr>
          <a:lstStyle/>
          <a:p>
            <a:pPr eaLnBrk="1" hangingPunct="1">
              <a:buClr>
                <a:srgbClr val="000000"/>
              </a:buClr>
            </a:pPr>
            <a:r>
              <a:rPr lang="en-US" sz="2800" dirty="0"/>
              <a:t>P</a:t>
            </a:r>
            <a:r>
              <a:rPr lang="en-US" sz="2800" baseline="-20000" dirty="0"/>
              <a:t>a</a:t>
            </a:r>
            <a:r>
              <a:rPr lang="en-US" sz="2800" dirty="0"/>
              <a:t>O</a:t>
            </a:r>
            <a:r>
              <a:rPr lang="en-US" sz="2800" baseline="-20000" dirty="0"/>
              <a:t>2</a:t>
            </a:r>
            <a:r>
              <a:rPr lang="en-US" sz="2800" dirty="0"/>
              <a:t> and P</a:t>
            </a:r>
            <a:r>
              <a:rPr lang="en-US" sz="2800" baseline="-20000" dirty="0"/>
              <a:t>a</a:t>
            </a:r>
            <a:r>
              <a:rPr lang="en-US" sz="2800" dirty="0"/>
              <a:t>CO</a:t>
            </a:r>
            <a:r>
              <a:rPr lang="en-US" sz="2800" baseline="-20000" dirty="0"/>
              <a:t>2</a:t>
            </a:r>
            <a:r>
              <a:rPr lang="en-US" sz="2800" dirty="0"/>
              <a:t> solubility differs by temp</a:t>
            </a:r>
          </a:p>
          <a:p>
            <a:pPr eaLnBrk="1" hangingPunct="1">
              <a:buClr>
                <a:srgbClr val="000000"/>
              </a:buClr>
            </a:pPr>
            <a:r>
              <a:rPr lang="en-US" dirty="0"/>
              <a:t>A </a:t>
            </a:r>
            <a:r>
              <a:rPr lang="en-US" sz="3200" dirty="0"/>
              <a:t>rough estimate of temp correction to 33ºC</a:t>
            </a:r>
          </a:p>
          <a:p>
            <a:pPr eaLnBrk="1" hangingPunct="1">
              <a:buClr>
                <a:srgbClr val="000000"/>
              </a:buClr>
              <a:buFontTx/>
              <a:buNone/>
            </a:pPr>
            <a:r>
              <a:rPr lang="en-US" sz="2400" dirty="0"/>
              <a:t>		~ P</a:t>
            </a:r>
            <a:r>
              <a:rPr lang="en-US" sz="2400" baseline="-25000" dirty="0"/>
              <a:t>a</a:t>
            </a:r>
            <a:r>
              <a:rPr lang="en-US" sz="2400" dirty="0"/>
              <a:t>CO</a:t>
            </a:r>
            <a:r>
              <a:rPr lang="en-US" sz="2400" baseline="-25000" dirty="0"/>
              <a:t>2</a:t>
            </a:r>
            <a:r>
              <a:rPr lang="en-US" sz="2400" dirty="0"/>
              <a:t> = ↓2 torr/ºC = ~ 8 torr</a:t>
            </a:r>
          </a:p>
          <a:p>
            <a:pPr eaLnBrk="1" hangingPunct="1">
              <a:buClr>
                <a:srgbClr val="000000"/>
              </a:buClr>
              <a:buFontTx/>
              <a:buNone/>
            </a:pPr>
            <a:r>
              <a:rPr lang="en-US" sz="2400" dirty="0"/>
              <a:t>		~ P</a:t>
            </a:r>
            <a:r>
              <a:rPr lang="en-US" sz="2400" baseline="-25000" dirty="0"/>
              <a:t>a</a:t>
            </a:r>
            <a:r>
              <a:rPr lang="en-US" sz="2400" dirty="0"/>
              <a:t>O</a:t>
            </a:r>
            <a:r>
              <a:rPr lang="en-US" sz="2400" baseline="-25000" dirty="0"/>
              <a:t>2</a:t>
            </a:r>
            <a:r>
              <a:rPr lang="en-US" sz="2400" dirty="0"/>
              <a:t> = ↓5 torr/ºC = ~20 torr </a:t>
            </a:r>
          </a:p>
          <a:p>
            <a:pPr eaLnBrk="1" hangingPunct="1">
              <a:buClr>
                <a:srgbClr val="000000"/>
              </a:buClr>
            </a:pPr>
            <a:r>
              <a:rPr lang="en-US" sz="2800" dirty="0"/>
              <a:t>Controversial if correction should be done</a:t>
            </a:r>
          </a:p>
          <a:p>
            <a:pPr eaLnBrk="1" hangingPunct="1">
              <a:buClr>
                <a:srgbClr val="000000"/>
              </a:buClr>
            </a:pPr>
            <a:r>
              <a:rPr lang="en-US" sz="2800" dirty="0"/>
              <a:t>P-ICECAP, like THAPCA, will not temp correct ABGs</a:t>
            </a:r>
          </a:p>
          <a:p>
            <a:pPr eaLnBrk="1" hangingPunct="1">
              <a:buClr>
                <a:srgbClr val="000000"/>
              </a:buClr>
            </a:pPr>
            <a:r>
              <a:rPr lang="en-US" sz="2800" dirty="0"/>
              <a:t>Report at standard body temp 37.0ºC</a:t>
            </a:r>
          </a:p>
        </p:txBody>
      </p:sp>
      <p:sp>
        <p:nvSpPr>
          <p:cNvPr id="55299"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600" dirty="0">
                <a:ea typeface="MS PGothic" pitchFamily="34" charset="-128"/>
              </a:rPr>
              <a:t>12. Blood Gases</a:t>
            </a:r>
          </a:p>
        </p:txBody>
      </p:sp>
    </p:spTree>
    <p:extLst>
      <p:ext uri="{BB962C8B-B14F-4D97-AF65-F5344CB8AC3E}">
        <p14:creationId xmlns:p14="http://schemas.microsoft.com/office/powerpoint/2010/main" val="120073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1143000"/>
          </a:xfrm>
        </p:spPr>
        <p:txBody>
          <a:bodyPr/>
          <a:lstStyle/>
          <a:p>
            <a:pPr algn="ctr"/>
            <a:r>
              <a:rPr lang="en-US" dirty="0">
                <a:latin typeface="+mn-lt"/>
              </a:rPr>
              <a:t>Outline</a:t>
            </a:r>
          </a:p>
        </p:txBody>
      </p:sp>
      <p:sp>
        <p:nvSpPr>
          <p:cNvPr id="26627" name="Rectangle 3"/>
          <p:cNvSpPr>
            <a:spLocks noGrp="1" noChangeArrowheads="1"/>
          </p:cNvSpPr>
          <p:nvPr>
            <p:ph type="body" idx="1"/>
          </p:nvPr>
        </p:nvSpPr>
        <p:spPr>
          <a:xfrm>
            <a:off x="685800" y="1676400"/>
            <a:ext cx="7924800" cy="4800600"/>
          </a:xfrm>
        </p:spPr>
        <p:txBody>
          <a:bodyPr>
            <a:normAutofit/>
          </a:bodyPr>
          <a:lstStyle/>
          <a:p>
            <a:pPr eaLnBrk="1" hangingPunct="1">
              <a:lnSpc>
                <a:spcPct val="90000"/>
              </a:lnSpc>
              <a:buClr>
                <a:srgbClr val="000000"/>
              </a:buClr>
            </a:pPr>
            <a:r>
              <a:rPr lang="en-US" sz="2800" dirty="0"/>
              <a:t>Definitions</a:t>
            </a:r>
          </a:p>
          <a:p>
            <a:pPr eaLnBrk="1" hangingPunct="1">
              <a:lnSpc>
                <a:spcPct val="90000"/>
              </a:lnSpc>
              <a:buClr>
                <a:srgbClr val="000000"/>
              </a:buClr>
            </a:pPr>
            <a:r>
              <a:rPr lang="en-US" sz="2800" dirty="0"/>
              <a:t>Thermoregulation - basics</a:t>
            </a:r>
          </a:p>
          <a:p>
            <a:pPr eaLnBrk="1" hangingPunct="1">
              <a:lnSpc>
                <a:spcPct val="90000"/>
              </a:lnSpc>
              <a:buClr>
                <a:srgbClr val="000000"/>
              </a:buClr>
            </a:pPr>
            <a:r>
              <a:rPr lang="en-US" sz="2800" dirty="0"/>
              <a:t>Physiologic and other clinical effects of hypothermia/cooling</a:t>
            </a:r>
          </a:p>
          <a:p>
            <a:pPr eaLnBrk="1" hangingPunct="1">
              <a:lnSpc>
                <a:spcPct val="90000"/>
              </a:lnSpc>
              <a:buClr>
                <a:srgbClr val="000000"/>
              </a:buClr>
            </a:pPr>
            <a:r>
              <a:rPr lang="en-US" sz="2800" dirty="0"/>
              <a:t>Central temperature measurement</a:t>
            </a:r>
          </a:p>
          <a:p>
            <a:pPr eaLnBrk="1" hangingPunct="1">
              <a:lnSpc>
                <a:spcPct val="90000"/>
              </a:lnSpc>
              <a:buClr>
                <a:srgbClr val="000000"/>
              </a:buClr>
            </a:pPr>
            <a:r>
              <a:rPr lang="en-US" sz="2800" dirty="0"/>
              <a:t>Factors impacting target temperature </a:t>
            </a:r>
          </a:p>
          <a:p>
            <a:pPr eaLnBrk="1" hangingPunct="1">
              <a:lnSpc>
                <a:spcPct val="90000"/>
              </a:lnSpc>
              <a:buClr>
                <a:srgbClr val="000000"/>
              </a:buClr>
            </a:pPr>
            <a:r>
              <a:rPr lang="en-US" sz="2800" dirty="0"/>
              <a:t>Cooling protocol through 120 hours</a:t>
            </a:r>
          </a:p>
          <a:p>
            <a:pPr eaLnBrk="1" hangingPunct="1">
              <a:lnSpc>
                <a:spcPct val="90000"/>
              </a:lnSpc>
              <a:buClr>
                <a:srgbClr val="000000"/>
              </a:buClr>
            </a:pPr>
            <a:r>
              <a:rPr lang="en-US" sz="2800" dirty="0"/>
              <a:t>Case Examples (Temperature Curves)</a:t>
            </a:r>
          </a:p>
        </p:txBody>
      </p:sp>
      <p:sp>
        <p:nvSpPr>
          <p:cNvPr id="26628" name="Rectangle 3"/>
          <p:cNvSpPr>
            <a:spLocks/>
          </p:cNvSpPr>
          <p:nvPr/>
        </p:nvSpPr>
        <p:spPr bwMode="auto">
          <a:xfrm>
            <a:off x="5791200" y="5638800"/>
            <a:ext cx="2679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endParaRPr lang="en-US" sz="1600" dirty="0">
              <a:solidFill>
                <a:schemeClr val="tx1"/>
              </a:solidFill>
              <a:cs typeface="Times New Roman" pitchFamily="18" charset="0"/>
              <a:sym typeface="Times New Roman" pitchFamily="18" charset="0"/>
            </a:endParaRPr>
          </a:p>
        </p:txBody>
      </p:sp>
    </p:spTree>
    <p:extLst>
      <p:ext uri="{BB962C8B-B14F-4D97-AF65-F5344CB8AC3E}">
        <p14:creationId xmlns:p14="http://schemas.microsoft.com/office/powerpoint/2010/main" val="194461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762000" y="762000"/>
            <a:ext cx="7772400" cy="5562600"/>
          </a:xfrm>
        </p:spPr>
        <p:txBody>
          <a:bodyPr/>
          <a:lstStyle/>
          <a:p>
            <a:pPr marL="0" indent="0" eaLnBrk="1" hangingPunct="1">
              <a:buClr>
                <a:srgbClr val="000000"/>
              </a:buClr>
              <a:buNone/>
            </a:pPr>
            <a:r>
              <a:rPr lang="en-US" sz="3600" dirty="0"/>
              <a:t>13. Skin</a:t>
            </a:r>
            <a:endParaRPr lang="en-US" sz="2800" dirty="0"/>
          </a:p>
          <a:p>
            <a:pPr lvl="1" eaLnBrk="1" hangingPunct="1">
              <a:buClr>
                <a:srgbClr val="000000"/>
              </a:buClr>
            </a:pPr>
            <a:r>
              <a:rPr lang="en-US" dirty="0"/>
              <a:t>Closely observe skin and provide good nursing care during 120 hrs. of temperature management.  </a:t>
            </a:r>
          </a:p>
          <a:p>
            <a:pPr lvl="2" eaLnBrk="1" hangingPunct="1">
              <a:buClr>
                <a:srgbClr val="000000"/>
              </a:buClr>
              <a:buFont typeface="Calibri" panose="020F0502020204030204" pitchFamily="34" charset="0"/>
              <a:buChar char="-"/>
            </a:pPr>
            <a:r>
              <a:rPr lang="en-US" dirty="0"/>
              <a:t>Cooling not associated with skin break down in Neonatal cooling trials up to 72 hr. or THAPCA 48 hr.</a:t>
            </a:r>
          </a:p>
          <a:p>
            <a:pPr lvl="1" eaLnBrk="1" hangingPunct="1">
              <a:buClr>
                <a:srgbClr val="000000"/>
              </a:buClr>
            </a:pPr>
            <a:r>
              <a:rPr lang="en-US" dirty="0"/>
              <a:t>Larger, malnourished, immobile patients may be at greater risk</a:t>
            </a:r>
          </a:p>
          <a:p>
            <a:pPr marL="0" indent="0" eaLnBrk="1" hangingPunct="1">
              <a:buClr>
                <a:srgbClr val="000000"/>
              </a:buClr>
              <a:buNone/>
            </a:pPr>
            <a:endParaRPr lang="en-US" sz="1600" dirty="0"/>
          </a:p>
          <a:p>
            <a:pPr marL="0" indent="0" eaLnBrk="1" hangingPunct="1">
              <a:buClr>
                <a:srgbClr val="000000"/>
              </a:buClr>
              <a:buNone/>
            </a:pPr>
            <a:endParaRPr lang="en-US" sz="3600" dirty="0"/>
          </a:p>
          <a:p>
            <a:endParaRPr lang="en-US" sz="2800" dirty="0"/>
          </a:p>
        </p:txBody>
      </p:sp>
      <p:sp>
        <p:nvSpPr>
          <p:cNvPr id="56323"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3600" dirty="0">
              <a:solidFill>
                <a:schemeClr val="tx2"/>
              </a:solidFill>
              <a:ea typeface="MS PGothic" pitchFamily="34" charset="-128"/>
            </a:endParaRPr>
          </a:p>
        </p:txBody>
      </p:sp>
    </p:spTree>
    <p:extLst>
      <p:ext uri="{BB962C8B-B14F-4D97-AF65-F5344CB8AC3E}">
        <p14:creationId xmlns:p14="http://schemas.microsoft.com/office/powerpoint/2010/main" val="126409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838200"/>
            <a:ext cx="7772400" cy="2590800"/>
          </a:xfrm>
        </p:spPr>
        <p:txBody>
          <a:bodyPr/>
          <a:lstStyle/>
          <a:p>
            <a:pPr indent="0" eaLnBrk="1" hangingPunct="1"/>
            <a:r>
              <a:rPr lang="en-US" dirty="0">
                <a:latin typeface="+mn-lt"/>
              </a:rPr>
              <a:t>Central Temperature</a:t>
            </a:r>
            <a:br>
              <a:rPr lang="en-US" dirty="0">
                <a:latin typeface="+mn-lt"/>
              </a:rPr>
            </a:br>
            <a:r>
              <a:rPr lang="en-US" dirty="0">
                <a:latin typeface="+mn-lt"/>
              </a:rPr>
              <a:t>Measurement</a:t>
            </a:r>
          </a:p>
        </p:txBody>
      </p:sp>
      <p:pic>
        <p:nvPicPr>
          <p:cNvPr id="61443"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18188"/>
            <a:ext cx="19812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497513"/>
            <a:ext cx="25908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897563"/>
            <a:ext cx="1828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337175"/>
            <a:ext cx="28956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09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latin typeface="+mn-lt"/>
              </a:rPr>
              <a:t>Temperature Measurement</a:t>
            </a:r>
          </a:p>
        </p:txBody>
      </p:sp>
      <p:sp>
        <p:nvSpPr>
          <p:cNvPr id="62467" name="Rectangle 3"/>
          <p:cNvSpPr>
            <a:spLocks noGrp="1" noChangeArrowheads="1"/>
          </p:cNvSpPr>
          <p:nvPr>
            <p:ph type="body" idx="1"/>
          </p:nvPr>
        </p:nvSpPr>
        <p:spPr>
          <a:xfrm>
            <a:off x="685800" y="1981200"/>
            <a:ext cx="7772400" cy="4343400"/>
          </a:xfrm>
        </p:spPr>
        <p:txBody>
          <a:bodyPr>
            <a:normAutofit/>
          </a:bodyPr>
          <a:lstStyle/>
          <a:p>
            <a:pPr eaLnBrk="1" hangingPunct="1">
              <a:lnSpc>
                <a:spcPct val="90000"/>
              </a:lnSpc>
              <a:buClr>
                <a:srgbClr val="000000"/>
              </a:buClr>
            </a:pPr>
            <a:r>
              <a:rPr lang="en-US" sz="2800" dirty="0"/>
              <a:t>Central temperature measurement required to estimate </a:t>
            </a:r>
            <a:r>
              <a:rPr lang="en-US" sz="2800" u="sng" dirty="0"/>
              <a:t>blood</a:t>
            </a:r>
            <a:r>
              <a:rPr lang="en-US" sz="2800" dirty="0"/>
              <a:t> temp (Gold Standard)</a:t>
            </a:r>
          </a:p>
          <a:p>
            <a:pPr eaLnBrk="1" hangingPunct="1">
              <a:lnSpc>
                <a:spcPct val="90000"/>
              </a:lnSpc>
              <a:buClr>
                <a:srgbClr val="000000"/>
              </a:buClr>
            </a:pPr>
            <a:r>
              <a:rPr lang="en-US" sz="2800" dirty="0"/>
              <a:t>Delay in a central site to reflect blood temp in real time is associated with overshoot of cooling	</a:t>
            </a:r>
          </a:p>
          <a:p>
            <a:pPr marL="457200" lvl="1" indent="0">
              <a:buClr>
                <a:srgbClr val="000000"/>
              </a:buClr>
              <a:buNone/>
            </a:pPr>
            <a:r>
              <a:rPr lang="en-US" dirty="0"/>
              <a:t>- Ideal site = accurate, short time lag</a:t>
            </a:r>
          </a:p>
          <a:p>
            <a:pPr eaLnBrk="1" hangingPunct="1">
              <a:lnSpc>
                <a:spcPct val="90000"/>
              </a:lnSpc>
              <a:buClr>
                <a:srgbClr val="000000"/>
              </a:buClr>
            </a:pPr>
            <a:r>
              <a:rPr lang="en-US" sz="2800" dirty="0"/>
              <a:t>Dual </a:t>
            </a:r>
            <a:r>
              <a:rPr lang="en-US" dirty="0"/>
              <a:t>central temp measurements </a:t>
            </a:r>
            <a:r>
              <a:rPr lang="en-US" sz="2800" dirty="0"/>
              <a:t>required for all patients (Primary to cooling device; Secondary to bedside monitor or cooling device).</a:t>
            </a:r>
          </a:p>
          <a:p>
            <a:pPr eaLnBrk="1" hangingPunct="1">
              <a:lnSpc>
                <a:spcPct val="90000"/>
              </a:lnSpc>
              <a:buClr>
                <a:srgbClr val="000000"/>
              </a:buClr>
            </a:pPr>
            <a:r>
              <a:rPr lang="en-US" sz="2800" b="1" dirty="0"/>
              <a:t>Exception</a:t>
            </a:r>
            <a:r>
              <a:rPr lang="en-US" sz="2800" dirty="0"/>
              <a:t> - ECMO cases – 1 central temp (or venous circuit blood) only required</a:t>
            </a:r>
          </a:p>
        </p:txBody>
      </p:sp>
    </p:spTree>
    <p:extLst>
      <p:ext uri="{BB962C8B-B14F-4D97-AF65-F5344CB8AC3E}">
        <p14:creationId xmlns:p14="http://schemas.microsoft.com/office/powerpoint/2010/main" val="424262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685800" y="609600"/>
            <a:ext cx="8077200" cy="5486400"/>
          </a:xfrm>
        </p:spPr>
        <p:txBody>
          <a:bodyPr/>
          <a:lstStyle/>
          <a:p>
            <a:pPr eaLnBrk="1" hangingPunct="1">
              <a:buClr>
                <a:srgbClr val="000000"/>
              </a:buClr>
            </a:pPr>
            <a:r>
              <a:rPr lang="en-US" b="1" dirty="0"/>
              <a:t>Esophageal</a:t>
            </a:r>
            <a:r>
              <a:rPr lang="en-US" dirty="0"/>
              <a:t> (Preferred </a:t>
            </a:r>
            <a:r>
              <a:rPr lang="en-US" u="sng" dirty="0"/>
              <a:t>primary</a:t>
            </a:r>
            <a:r>
              <a:rPr lang="en-US" dirty="0"/>
              <a:t> site – attached to the cooling devise (Arctic Sun, Blanketrol, other). Used as sole temp site in NICHD neonatal trials</a:t>
            </a:r>
          </a:p>
          <a:p>
            <a:pPr lvl="1" eaLnBrk="1" hangingPunct="1">
              <a:buClr>
                <a:srgbClr val="000000"/>
              </a:buClr>
              <a:buFont typeface="Calibri" panose="020F0502020204030204" pitchFamily="34" charset="0"/>
              <a:buChar char="-"/>
            </a:pPr>
            <a:r>
              <a:rPr lang="en-US" dirty="0"/>
              <a:t>Accuracy:  High level</a:t>
            </a:r>
          </a:p>
          <a:p>
            <a:pPr lvl="1" eaLnBrk="1" hangingPunct="1">
              <a:buClr>
                <a:srgbClr val="000000"/>
              </a:buClr>
              <a:buFont typeface="Calibri" panose="020F0502020204030204" pitchFamily="34" charset="0"/>
              <a:buChar char="-"/>
            </a:pPr>
            <a:r>
              <a:rPr lang="en-US" dirty="0"/>
              <a:t>Time lag:  Shortest = 5 min (2-10 min)</a:t>
            </a:r>
          </a:p>
          <a:p>
            <a:pPr lvl="1" eaLnBrk="1" hangingPunct="1">
              <a:buClr>
                <a:srgbClr val="000000"/>
              </a:buClr>
              <a:buFont typeface="Calibri" panose="020F0502020204030204" pitchFamily="34" charset="0"/>
              <a:buChar char="-"/>
            </a:pPr>
            <a:r>
              <a:rPr lang="en-US" dirty="0"/>
              <a:t>Insertion: easy, but </a:t>
            </a:r>
            <a:r>
              <a:rPr lang="en-US" b="1" dirty="0"/>
              <a:t>MUST</a:t>
            </a:r>
            <a:r>
              <a:rPr lang="en-US" dirty="0"/>
              <a:t> verify position by </a:t>
            </a:r>
            <a:r>
              <a:rPr lang="en-US" dirty="0" err="1"/>
              <a:t>CxR</a:t>
            </a:r>
            <a:endParaRPr lang="en-US" dirty="0"/>
          </a:p>
          <a:p>
            <a:pPr lvl="1" eaLnBrk="1" hangingPunct="1">
              <a:buClr>
                <a:srgbClr val="000000"/>
              </a:buClr>
              <a:buFont typeface="Calibri" panose="020F0502020204030204" pitchFamily="34" charset="0"/>
              <a:buChar char="-"/>
            </a:pPr>
            <a:r>
              <a:rPr lang="en-US" u="sng" dirty="0"/>
              <a:t>IMPORTANT</a:t>
            </a:r>
            <a:r>
              <a:rPr lang="en-US" dirty="0"/>
              <a:t>: Correct placement in lower 1/3 of esophagus is critical</a:t>
            </a:r>
          </a:p>
          <a:p>
            <a:pPr lvl="2" eaLnBrk="1" hangingPunct="1">
              <a:buClr>
                <a:srgbClr val="000000"/>
              </a:buClr>
            </a:pPr>
            <a:r>
              <a:rPr lang="en-US" dirty="0"/>
              <a:t>If in stomach, temp may measure low by 1-3ºC </a:t>
            </a:r>
          </a:p>
          <a:p>
            <a:pPr lvl="2" eaLnBrk="1" hangingPunct="1">
              <a:buClr>
                <a:srgbClr val="000000"/>
              </a:buClr>
            </a:pPr>
            <a:r>
              <a:rPr lang="en-US" dirty="0"/>
              <a:t>If tube feeds (gastric) and reflux, may make measurement inaccurate</a:t>
            </a:r>
          </a:p>
          <a:p>
            <a:pPr lvl="2" eaLnBrk="1" hangingPunct="1">
              <a:buClr>
                <a:srgbClr val="000000"/>
              </a:buClr>
            </a:pPr>
            <a:r>
              <a:rPr lang="en-US" dirty="0"/>
              <a:t>Vented G-tube accuracy?</a:t>
            </a:r>
          </a:p>
          <a:p>
            <a:pPr lvl="2" eaLnBrk="1" hangingPunct="1">
              <a:buClr>
                <a:srgbClr val="000000"/>
              </a:buClr>
            </a:pPr>
            <a:r>
              <a:rPr lang="en-US" dirty="0"/>
              <a:t>Position of ET tube in tracheal relative to probe location in esophagus</a:t>
            </a:r>
          </a:p>
          <a:p>
            <a:pPr lvl="2" eaLnBrk="1" hangingPunct="1">
              <a:buClr>
                <a:srgbClr val="000000"/>
              </a:buClr>
            </a:pPr>
            <a:r>
              <a:rPr lang="en-US" dirty="0"/>
              <a:t>May move with neck extension/flexion</a:t>
            </a:r>
          </a:p>
        </p:txBody>
      </p:sp>
    </p:spTree>
    <p:extLst>
      <p:ext uri="{BB962C8B-B14F-4D97-AF65-F5344CB8AC3E}">
        <p14:creationId xmlns:p14="http://schemas.microsoft.com/office/powerpoint/2010/main" val="304835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685800" y="609600"/>
            <a:ext cx="7772400" cy="5486400"/>
          </a:xfrm>
        </p:spPr>
        <p:txBody>
          <a:bodyPr>
            <a:normAutofit lnSpcReduction="10000"/>
          </a:bodyPr>
          <a:lstStyle/>
          <a:p>
            <a:pPr eaLnBrk="1" hangingPunct="1">
              <a:buClr>
                <a:srgbClr val="000000"/>
              </a:buClr>
            </a:pPr>
            <a:r>
              <a:rPr lang="en-US" b="1" dirty="0"/>
              <a:t>Rectal</a:t>
            </a:r>
            <a:r>
              <a:rPr lang="en-US" dirty="0"/>
              <a:t> (secondary probe– to monitor)</a:t>
            </a:r>
          </a:p>
          <a:p>
            <a:pPr lvl="1" eaLnBrk="1" hangingPunct="1">
              <a:buClr>
                <a:srgbClr val="000000"/>
              </a:buClr>
              <a:buFont typeface="Calibri" panose="020F0502020204030204" pitchFamily="34" charset="0"/>
              <a:buChar char="-"/>
            </a:pPr>
            <a:r>
              <a:rPr lang="en-US" sz="2400" dirty="0"/>
              <a:t>Accuracy: Moderate level</a:t>
            </a:r>
          </a:p>
          <a:p>
            <a:pPr lvl="1" eaLnBrk="1" hangingPunct="1">
              <a:buClr>
                <a:srgbClr val="000000"/>
              </a:buClr>
              <a:buFont typeface="Calibri" panose="020F0502020204030204" pitchFamily="34" charset="0"/>
              <a:buChar char="-"/>
            </a:pPr>
            <a:r>
              <a:rPr lang="en-US" sz="2400" dirty="0"/>
              <a:t>Time lag: Moderate = 15 min (10-40 min)</a:t>
            </a:r>
          </a:p>
          <a:p>
            <a:pPr lvl="1" eaLnBrk="1" hangingPunct="1">
              <a:buClr>
                <a:srgbClr val="000000"/>
              </a:buClr>
              <a:buFont typeface="Calibri" panose="020F0502020204030204" pitchFamily="34" charset="0"/>
              <a:buChar char="-"/>
            </a:pPr>
            <a:r>
              <a:rPr lang="en-US" sz="2400" dirty="0"/>
              <a:t>Insertion: Easy</a:t>
            </a:r>
          </a:p>
          <a:p>
            <a:pPr lvl="1" eaLnBrk="1" hangingPunct="1">
              <a:buClr>
                <a:srgbClr val="000000"/>
              </a:buClr>
              <a:buFont typeface="Calibri" panose="020F0502020204030204" pitchFamily="34" charset="0"/>
              <a:buChar char="-"/>
            </a:pPr>
            <a:r>
              <a:rPr lang="en-US" sz="2400" dirty="0"/>
              <a:t>Dislocation: Common.  Monitor for it.</a:t>
            </a:r>
          </a:p>
          <a:p>
            <a:pPr eaLnBrk="1" hangingPunct="1">
              <a:buClr>
                <a:srgbClr val="000000"/>
              </a:buClr>
            </a:pPr>
            <a:r>
              <a:rPr lang="en-US" b="1" dirty="0"/>
              <a:t>Bladder</a:t>
            </a:r>
            <a:r>
              <a:rPr lang="en-US" dirty="0"/>
              <a:t> (secondary probe – to monitor)</a:t>
            </a:r>
          </a:p>
          <a:p>
            <a:pPr lvl="1" eaLnBrk="1" hangingPunct="1">
              <a:buClr>
                <a:srgbClr val="000000"/>
              </a:buClr>
              <a:buFont typeface="Calibri" panose="020F0502020204030204" pitchFamily="34" charset="0"/>
              <a:buChar char="-"/>
            </a:pPr>
            <a:r>
              <a:rPr lang="en-US" sz="2400" dirty="0"/>
              <a:t>Accuracy: Moderate level</a:t>
            </a:r>
          </a:p>
          <a:p>
            <a:pPr lvl="1" eaLnBrk="1" hangingPunct="1">
              <a:buClr>
                <a:srgbClr val="000000"/>
              </a:buClr>
              <a:buFont typeface="Calibri" panose="020F0502020204030204" pitchFamily="34" charset="0"/>
              <a:buChar char="-"/>
            </a:pPr>
            <a:r>
              <a:rPr lang="en-US" sz="2400" dirty="0"/>
              <a:t>Time lag: Moderate = 20 min (10-60 min)</a:t>
            </a:r>
          </a:p>
          <a:p>
            <a:pPr lvl="1" eaLnBrk="1" hangingPunct="1">
              <a:buClr>
                <a:srgbClr val="000000"/>
              </a:buClr>
              <a:buFont typeface="Calibri" panose="020F0502020204030204" pitchFamily="34" charset="0"/>
              <a:buChar char="-"/>
            </a:pPr>
            <a:r>
              <a:rPr lang="en-US" sz="2400" dirty="0"/>
              <a:t>Insertion: Easy</a:t>
            </a:r>
          </a:p>
          <a:p>
            <a:pPr lvl="1" eaLnBrk="1" hangingPunct="1">
              <a:buClr>
                <a:srgbClr val="000000"/>
              </a:buClr>
              <a:buFont typeface="Calibri" panose="020F0502020204030204" pitchFamily="34" charset="0"/>
              <a:buChar char="-"/>
            </a:pPr>
            <a:r>
              <a:rPr lang="en-US" sz="2400" dirty="0"/>
              <a:t>Dislocation: Uncommon.  Low urine output may result in less accurate measurements</a:t>
            </a:r>
          </a:p>
          <a:p>
            <a:pPr lvl="1" eaLnBrk="1" hangingPunct="1">
              <a:buClr>
                <a:srgbClr val="000000"/>
              </a:buClr>
              <a:buFont typeface="Calibri" panose="020F0502020204030204" pitchFamily="34" charset="0"/>
              <a:buChar char="-"/>
            </a:pPr>
            <a:r>
              <a:rPr lang="en-US" altLang="ja-JP" sz="2400" dirty="0"/>
              <a:t>Not available for smallest infants</a:t>
            </a:r>
          </a:p>
          <a:p>
            <a:pPr marL="0" indent="0">
              <a:buClr>
                <a:srgbClr val="000000"/>
              </a:buClr>
              <a:buNone/>
            </a:pPr>
            <a:r>
              <a:rPr lang="en-US" dirty="0"/>
              <a:t>*If Esophageal probe is not used as primary probe, then Rectal or Bladder will need to be selected.</a:t>
            </a:r>
          </a:p>
        </p:txBody>
      </p:sp>
    </p:spTree>
    <p:extLst>
      <p:ext uri="{BB962C8B-B14F-4D97-AF65-F5344CB8AC3E}">
        <p14:creationId xmlns:p14="http://schemas.microsoft.com/office/powerpoint/2010/main" val="3195833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685800" y="609600"/>
            <a:ext cx="7772400" cy="5486400"/>
          </a:xfrm>
        </p:spPr>
        <p:txBody>
          <a:bodyPr/>
          <a:lstStyle/>
          <a:p>
            <a:pPr eaLnBrk="1" hangingPunct="1">
              <a:lnSpc>
                <a:spcPct val="90000"/>
              </a:lnSpc>
            </a:pPr>
            <a:r>
              <a:rPr lang="en-US" b="1" dirty="0"/>
              <a:t>Skin</a:t>
            </a:r>
            <a:r>
              <a:rPr lang="en-US" dirty="0"/>
              <a:t> sites (skin, axillary, </a:t>
            </a:r>
            <a:r>
              <a:rPr lang="en-US" dirty="0" err="1"/>
              <a:t>etc</a:t>
            </a:r>
            <a:r>
              <a:rPr lang="en-US" dirty="0"/>
              <a:t>)</a:t>
            </a:r>
          </a:p>
          <a:p>
            <a:pPr lvl="1" eaLnBrk="1" hangingPunct="1">
              <a:lnSpc>
                <a:spcPct val="90000"/>
              </a:lnSpc>
              <a:buClr>
                <a:srgbClr val="000000"/>
              </a:buClr>
              <a:buFont typeface="Calibri" panose="020F0502020204030204" pitchFamily="34" charset="0"/>
              <a:buChar char="-"/>
            </a:pPr>
            <a:r>
              <a:rPr lang="en-US" dirty="0"/>
              <a:t>Accuracy: Inaccurate – not a central temperature.  Do not use.</a:t>
            </a:r>
          </a:p>
          <a:p>
            <a:pPr lvl="1" eaLnBrk="1" hangingPunct="1">
              <a:lnSpc>
                <a:spcPct val="90000"/>
              </a:lnSpc>
              <a:buClr>
                <a:srgbClr val="000000"/>
              </a:buClr>
              <a:buFont typeface="Calibri" panose="020F0502020204030204" pitchFamily="34" charset="0"/>
              <a:buChar char="-"/>
            </a:pPr>
            <a:r>
              <a:rPr lang="en-US" dirty="0"/>
              <a:t>Time lag: Moderate = 20 min (10-60 min)</a:t>
            </a:r>
          </a:p>
          <a:p>
            <a:pPr lvl="1" eaLnBrk="1" hangingPunct="1">
              <a:lnSpc>
                <a:spcPct val="90000"/>
              </a:lnSpc>
              <a:buClr>
                <a:srgbClr val="000000"/>
              </a:buClr>
              <a:buFont typeface="Calibri" panose="020F0502020204030204" pitchFamily="34" charset="0"/>
              <a:buChar char="-"/>
            </a:pPr>
            <a:r>
              <a:rPr lang="en-US" dirty="0"/>
              <a:t>Insertion: Easy</a:t>
            </a:r>
          </a:p>
          <a:p>
            <a:pPr lvl="1" eaLnBrk="1" hangingPunct="1">
              <a:lnSpc>
                <a:spcPct val="90000"/>
              </a:lnSpc>
              <a:buClr>
                <a:srgbClr val="000000"/>
              </a:buClr>
              <a:buFont typeface="Calibri" panose="020F0502020204030204" pitchFamily="34" charset="0"/>
              <a:buChar char="-"/>
            </a:pPr>
            <a:r>
              <a:rPr lang="en-US" dirty="0"/>
              <a:t>Dislocation: Uncommon</a:t>
            </a:r>
          </a:p>
          <a:p>
            <a:pPr eaLnBrk="1" hangingPunct="1">
              <a:lnSpc>
                <a:spcPct val="90000"/>
              </a:lnSpc>
            </a:pPr>
            <a:r>
              <a:rPr lang="en-US" b="1" dirty="0"/>
              <a:t>Tympanic </a:t>
            </a:r>
            <a:r>
              <a:rPr lang="en-US" dirty="0"/>
              <a:t>membrane (better than Skin)</a:t>
            </a:r>
          </a:p>
          <a:p>
            <a:pPr lvl="1" eaLnBrk="1" hangingPunct="1">
              <a:lnSpc>
                <a:spcPct val="90000"/>
              </a:lnSpc>
              <a:buClr>
                <a:srgbClr val="000000"/>
              </a:buClr>
              <a:buFont typeface="Calibri" panose="020F0502020204030204" pitchFamily="34" charset="0"/>
              <a:buChar char="-"/>
            </a:pPr>
            <a:r>
              <a:rPr lang="en-US" dirty="0"/>
              <a:t>Accuracy:  Moderate, may be inaccurate</a:t>
            </a:r>
          </a:p>
          <a:p>
            <a:pPr lvl="1" eaLnBrk="1" hangingPunct="1">
              <a:lnSpc>
                <a:spcPct val="90000"/>
              </a:lnSpc>
              <a:buClr>
                <a:srgbClr val="000000"/>
              </a:buClr>
              <a:buFont typeface="Calibri" panose="020F0502020204030204" pitchFamily="34" charset="0"/>
              <a:buChar char="-"/>
            </a:pPr>
            <a:r>
              <a:rPr lang="en-US" dirty="0"/>
              <a:t>Time lag:  Moderate = 10 min (10-20 min)</a:t>
            </a:r>
          </a:p>
          <a:p>
            <a:pPr lvl="1" eaLnBrk="1" hangingPunct="1">
              <a:lnSpc>
                <a:spcPct val="90000"/>
              </a:lnSpc>
              <a:buClr>
                <a:srgbClr val="000000"/>
              </a:buClr>
              <a:buFont typeface="Calibri" panose="020F0502020204030204" pitchFamily="34" charset="0"/>
              <a:buChar char="-"/>
            </a:pPr>
            <a:r>
              <a:rPr lang="en-US" dirty="0"/>
              <a:t>Insertion:  Easy; quick</a:t>
            </a:r>
          </a:p>
          <a:p>
            <a:pPr lvl="1" eaLnBrk="1" hangingPunct="1">
              <a:lnSpc>
                <a:spcPct val="90000"/>
              </a:lnSpc>
              <a:buClr>
                <a:srgbClr val="000000"/>
              </a:buClr>
              <a:buFont typeface="Calibri" panose="020F0502020204030204" pitchFamily="34" charset="0"/>
              <a:buChar char="-"/>
            </a:pPr>
            <a:r>
              <a:rPr lang="en-US" dirty="0"/>
              <a:t>Dislocation: NA</a:t>
            </a:r>
          </a:p>
          <a:p>
            <a:pPr lvl="1" eaLnBrk="1" hangingPunct="1">
              <a:lnSpc>
                <a:spcPct val="90000"/>
              </a:lnSpc>
              <a:buClr>
                <a:srgbClr val="000000"/>
              </a:buClr>
              <a:buFont typeface="Calibri" panose="020F0502020204030204" pitchFamily="34" charset="0"/>
              <a:buChar char="-"/>
            </a:pPr>
            <a:r>
              <a:rPr lang="en-US" dirty="0"/>
              <a:t>Other:  not continuously measured</a:t>
            </a:r>
            <a:endParaRPr lang="en-US" sz="2400" dirty="0"/>
          </a:p>
          <a:p>
            <a:pPr>
              <a:lnSpc>
                <a:spcPct val="90000"/>
              </a:lnSpc>
            </a:pPr>
            <a:endParaRPr lang="en-US" dirty="0"/>
          </a:p>
        </p:txBody>
      </p:sp>
      <p:cxnSp>
        <p:nvCxnSpPr>
          <p:cNvPr id="3" name="Straight Connector 2">
            <a:extLst>
              <a:ext uri="{FF2B5EF4-FFF2-40B4-BE49-F238E27FC236}">
                <a16:creationId xmlns:a16="http://schemas.microsoft.com/office/drawing/2014/main" id="{4ED0F10D-AF41-230C-9886-13C40384E9E4}"/>
              </a:ext>
            </a:extLst>
          </p:cNvPr>
          <p:cNvCxnSpPr>
            <a:cxnSpLocks/>
          </p:cNvCxnSpPr>
          <p:nvPr/>
        </p:nvCxnSpPr>
        <p:spPr>
          <a:xfrm>
            <a:off x="685800" y="609600"/>
            <a:ext cx="7780506" cy="55123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37F9CC-FF6B-A1CE-C6E3-9EBC38295008}"/>
              </a:ext>
            </a:extLst>
          </p:cNvPr>
          <p:cNvCxnSpPr>
            <a:cxnSpLocks/>
          </p:cNvCxnSpPr>
          <p:nvPr/>
        </p:nvCxnSpPr>
        <p:spPr>
          <a:xfrm flipV="1">
            <a:off x="685800" y="609600"/>
            <a:ext cx="7772400" cy="5486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22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dirty="0">
                <a:latin typeface="+mn-lt"/>
              </a:rPr>
              <a:t>Central Temp Differences</a:t>
            </a:r>
          </a:p>
        </p:txBody>
      </p:sp>
      <p:sp>
        <p:nvSpPr>
          <p:cNvPr id="66563" name="Rectangle 3"/>
          <p:cNvSpPr>
            <a:spLocks noGrp="1" noChangeArrowheads="1"/>
          </p:cNvSpPr>
          <p:nvPr>
            <p:ph type="body" idx="4294967295"/>
          </p:nvPr>
        </p:nvSpPr>
        <p:spPr>
          <a:xfrm>
            <a:off x="628650" y="1825624"/>
            <a:ext cx="7886700" cy="4605057"/>
          </a:xfrm>
        </p:spPr>
        <p:txBody>
          <a:bodyPr>
            <a:normAutofit/>
          </a:bodyPr>
          <a:lstStyle/>
          <a:p>
            <a:r>
              <a:rPr lang="en-US" sz="2800" dirty="0"/>
              <a:t>Two central temps for safety</a:t>
            </a:r>
          </a:p>
          <a:p>
            <a:r>
              <a:rPr lang="en-US" sz="2800" dirty="0"/>
              <a:t>If within </a:t>
            </a:r>
            <a:r>
              <a:rPr lang="en-US" sz="2800" dirty="0">
                <a:cs typeface="Arial" pitchFamily="34" charset="0"/>
              </a:rPr>
              <a:t>±</a:t>
            </a:r>
            <a:r>
              <a:rPr lang="en-US" sz="2800" dirty="0"/>
              <a:t> 1ºC - acceptable</a:t>
            </a:r>
          </a:p>
          <a:p>
            <a:r>
              <a:rPr lang="en-US" sz="2800" dirty="0"/>
              <a:t>If </a:t>
            </a:r>
            <a:r>
              <a:rPr lang="en-US" dirty="0"/>
              <a:t>consistently &gt; 1ºC, </a:t>
            </a:r>
            <a:r>
              <a:rPr lang="en-US" sz="2800" dirty="0"/>
              <a:t>escalating action required</a:t>
            </a:r>
          </a:p>
          <a:p>
            <a:pPr lvl="1">
              <a:buFontTx/>
              <a:buChar char="-"/>
            </a:pPr>
            <a:r>
              <a:rPr lang="en-US" dirty="0">
                <a:latin typeface="Calibri" pitchFamily="34" charset="0"/>
                <a:ea typeface="ヒラギノ角ゴ ProN W3" charset="-128"/>
                <a:cs typeface="Arial" pitchFamily="34" charset="0"/>
                <a:sym typeface="Arial" pitchFamily="34" charset="0"/>
              </a:rPr>
              <a:t>Notify the site PI</a:t>
            </a:r>
            <a:endParaRPr lang="en-US" dirty="0"/>
          </a:p>
          <a:p>
            <a:pPr lvl="1">
              <a:buFontTx/>
              <a:buChar char="-"/>
            </a:pPr>
            <a:r>
              <a:rPr lang="en-US" dirty="0"/>
              <a:t>Verify probe placement (esophageal, rectal)</a:t>
            </a:r>
          </a:p>
          <a:p>
            <a:pPr lvl="1">
              <a:buFontTx/>
              <a:buChar char="-"/>
            </a:pPr>
            <a:r>
              <a:rPr kumimoji="0" lang="en-US" sz="2400" b="0" i="0" u="none" strike="noStrike" cap="none" normalizeH="0" baseline="0" dirty="0">
                <a:ln>
                  <a:noFill/>
                </a:ln>
                <a:solidFill>
                  <a:schemeClr val="tx1"/>
                </a:solidFill>
                <a:effectLst/>
                <a:latin typeface="Calibri" pitchFamily="34" charset="0"/>
                <a:ea typeface="ヒラギノ角ゴ ProN W3" charset="-128"/>
                <a:cs typeface="Arial" pitchFamily="34" charset="0"/>
                <a:sym typeface="Arial" pitchFamily="34" charset="0"/>
              </a:rPr>
              <a:t>Verify YSI 400 compatible probes used</a:t>
            </a:r>
          </a:p>
          <a:p>
            <a:pPr lvl="1">
              <a:buFontTx/>
              <a:buChar char="-"/>
            </a:pPr>
            <a:r>
              <a:rPr kumimoji="0" lang="en-US" sz="2400" b="0" i="0" u="none" strike="noStrike" cap="none" normalizeH="0" baseline="0" dirty="0">
                <a:ln>
                  <a:noFill/>
                </a:ln>
                <a:solidFill>
                  <a:schemeClr val="tx1"/>
                </a:solidFill>
                <a:effectLst/>
                <a:latin typeface="Calibri" pitchFamily="34" charset="0"/>
                <a:ea typeface="ヒラギノ角ゴ ProN W3" charset="-128"/>
                <a:cs typeface="Arial" pitchFamily="34" charset="0"/>
                <a:sym typeface="Arial" pitchFamily="34" charset="0"/>
              </a:rPr>
              <a:t>Stoma</a:t>
            </a:r>
            <a:r>
              <a:rPr lang="en-US" dirty="0">
                <a:latin typeface="Calibri" pitchFamily="34" charset="0"/>
                <a:ea typeface="ヒラギノ角ゴ ProN W3" charset="-128"/>
                <a:cs typeface="Arial" pitchFamily="34" charset="0"/>
                <a:sym typeface="Arial" pitchFamily="34" charset="0"/>
              </a:rPr>
              <a:t>ch feeds/GE reflux (esophageal probe)</a:t>
            </a:r>
          </a:p>
          <a:p>
            <a:pPr lvl="1">
              <a:buFontTx/>
              <a:buChar char="-"/>
            </a:pPr>
            <a:r>
              <a:rPr kumimoji="0" lang="en-US" sz="2400" b="0" i="0" u="none" strike="noStrike" cap="none" normalizeH="0" baseline="0" dirty="0">
                <a:ln>
                  <a:noFill/>
                </a:ln>
                <a:solidFill>
                  <a:schemeClr val="tx1"/>
                </a:solidFill>
                <a:effectLst/>
                <a:latin typeface="Calibri" pitchFamily="34" charset="0"/>
                <a:ea typeface="ヒラギノ角ゴ ProN W3" charset="-128"/>
                <a:cs typeface="Arial" pitchFamily="34" charset="0"/>
                <a:sym typeface="Arial" pitchFamily="34" charset="0"/>
              </a:rPr>
              <a:t>Low u</a:t>
            </a:r>
            <a:r>
              <a:rPr lang="en-US" dirty="0">
                <a:latin typeface="Calibri" pitchFamily="34" charset="0"/>
                <a:ea typeface="ヒラギノ角ゴ ProN W3" charset="-128"/>
                <a:cs typeface="Arial" pitchFamily="34" charset="0"/>
                <a:sym typeface="Arial" pitchFamily="34" charset="0"/>
              </a:rPr>
              <a:t>rine output (temp sensing Foley)</a:t>
            </a:r>
          </a:p>
          <a:p>
            <a:pPr lvl="1">
              <a:buFontTx/>
              <a:buChar char="-"/>
            </a:pPr>
            <a:r>
              <a:rPr lang="en-US" dirty="0">
                <a:latin typeface="Calibri" pitchFamily="34" charset="0"/>
                <a:ea typeface="ヒラギノ角ゴ ProN W3" charset="-128"/>
                <a:cs typeface="Arial" pitchFamily="34" charset="0"/>
                <a:sym typeface="Arial" pitchFamily="34" charset="0"/>
              </a:rPr>
              <a:t>Determine which probe is most accurate to be Primary connected to the cooling device.</a:t>
            </a:r>
          </a:p>
          <a:p>
            <a:pPr lvl="1">
              <a:buFontTx/>
              <a:buChar char="-"/>
            </a:pPr>
            <a:r>
              <a:rPr kumimoji="0" lang="en-US" sz="2400" b="0" i="0" u="none" strike="noStrike" cap="none" normalizeH="0" baseline="0" dirty="0">
                <a:ln>
                  <a:noFill/>
                </a:ln>
                <a:solidFill>
                  <a:schemeClr val="tx1"/>
                </a:solidFill>
                <a:effectLst/>
                <a:latin typeface="Calibri" pitchFamily="34" charset="0"/>
                <a:ea typeface="ヒラギノ角ゴ ProN W3" charset="-128"/>
                <a:cs typeface="Arial" pitchFamily="34" charset="0"/>
                <a:sym typeface="Arial" pitchFamily="34" charset="0"/>
              </a:rPr>
              <a:t>May need to check 3</a:t>
            </a:r>
            <a:r>
              <a:rPr kumimoji="0" lang="en-US" sz="2400" b="0" i="0" u="none" strike="noStrike" cap="none" normalizeH="0" baseline="30000" dirty="0">
                <a:ln>
                  <a:noFill/>
                </a:ln>
                <a:solidFill>
                  <a:schemeClr val="tx1"/>
                </a:solidFill>
                <a:effectLst/>
                <a:latin typeface="Calibri" pitchFamily="34" charset="0"/>
                <a:ea typeface="ヒラギノ角ゴ ProN W3" charset="-128"/>
                <a:cs typeface="Arial" pitchFamily="34" charset="0"/>
                <a:sym typeface="Arial" pitchFamily="34" charset="0"/>
              </a:rPr>
              <a:t>rd</a:t>
            </a:r>
            <a:r>
              <a:rPr kumimoji="0" lang="en-US" sz="2400" b="0" i="0" u="none" strike="noStrike" cap="none" normalizeH="0" baseline="0" dirty="0">
                <a:ln>
                  <a:noFill/>
                </a:ln>
                <a:solidFill>
                  <a:schemeClr val="tx1"/>
                </a:solidFill>
                <a:effectLst/>
                <a:latin typeface="Calibri" pitchFamily="34" charset="0"/>
                <a:ea typeface="ヒラギノ角ゴ ProN W3" charset="-128"/>
                <a:cs typeface="Arial" pitchFamily="34" charset="0"/>
                <a:sym typeface="Arial" pitchFamily="34" charset="0"/>
              </a:rPr>
              <a:t> central temp site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489829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286000"/>
            <a:ext cx="7772400" cy="1143000"/>
          </a:xfrm>
        </p:spPr>
        <p:txBody>
          <a:bodyPr>
            <a:normAutofit fontScale="90000"/>
          </a:bodyPr>
          <a:lstStyle/>
          <a:p>
            <a:r>
              <a:rPr lang="en-US" dirty="0">
                <a:latin typeface="+mn-lt"/>
              </a:rPr>
              <a:t>Factors influencing ability to maintain goal temperature</a:t>
            </a:r>
          </a:p>
        </p:txBody>
      </p:sp>
      <p:pic>
        <p:nvPicPr>
          <p:cNvPr id="69635"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637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l"/>
            <a:r>
              <a:rPr lang="en-US" dirty="0">
                <a:latin typeface="+mn-lt"/>
              </a:rPr>
              <a:t>1.  Patient factors</a:t>
            </a:r>
          </a:p>
        </p:txBody>
      </p:sp>
      <p:sp>
        <p:nvSpPr>
          <p:cNvPr id="70659" name="Rectangle 3"/>
          <p:cNvSpPr>
            <a:spLocks noGrp="1" noChangeArrowheads="1"/>
          </p:cNvSpPr>
          <p:nvPr>
            <p:ph type="body" idx="1"/>
          </p:nvPr>
        </p:nvSpPr>
        <p:spPr/>
        <p:txBody>
          <a:bodyPr/>
          <a:lstStyle/>
          <a:p>
            <a:r>
              <a:rPr lang="en-US" dirty="0"/>
              <a:t>Patient factors impeding cooling</a:t>
            </a:r>
          </a:p>
          <a:p>
            <a:pPr lvl="1">
              <a:buFont typeface="Wingdings" pitchFamily="2" charset="2"/>
              <a:buChar char="§"/>
            </a:pPr>
            <a:r>
              <a:rPr lang="en-US" dirty="0"/>
              <a:t>Size (larger, obesity)</a:t>
            </a:r>
          </a:p>
          <a:p>
            <a:pPr lvl="1">
              <a:buFont typeface="Wingdings" pitchFamily="2" charset="2"/>
              <a:buChar char="§"/>
            </a:pPr>
            <a:r>
              <a:rPr lang="en-US" dirty="0"/>
              <a:t>Shivering (commonly subclinical)</a:t>
            </a:r>
          </a:p>
          <a:p>
            <a:pPr lvl="2"/>
            <a:r>
              <a:rPr lang="en-US" dirty="0"/>
              <a:t>Sedation/analgesia/NMB (Inadequate)</a:t>
            </a:r>
          </a:p>
          <a:p>
            <a:pPr lvl="2"/>
            <a:r>
              <a:rPr lang="en-US" dirty="0"/>
              <a:t>Sepsis/Infection</a:t>
            </a:r>
          </a:p>
          <a:p>
            <a:pPr lvl="1">
              <a:buFont typeface="Wingdings" pitchFamily="2" charset="2"/>
              <a:buChar char="§"/>
            </a:pPr>
            <a:r>
              <a:rPr lang="en-US" dirty="0"/>
              <a:t>Seizures</a:t>
            </a:r>
          </a:p>
          <a:p>
            <a:pPr lvl="1">
              <a:buFont typeface="Wingdings" pitchFamily="2" charset="2"/>
              <a:buChar char="§"/>
            </a:pPr>
            <a:r>
              <a:rPr lang="en-US" dirty="0"/>
              <a:t>Extremely reduced CO/poor skin perfusion </a:t>
            </a:r>
          </a:p>
          <a:p>
            <a:pPr lvl="2"/>
            <a:r>
              <a:rPr lang="en-US" dirty="0"/>
              <a:t>e.g. abdominal compartment syndrome. </a:t>
            </a:r>
          </a:p>
        </p:txBody>
      </p:sp>
    </p:spTree>
    <p:extLst>
      <p:ext uri="{BB962C8B-B14F-4D97-AF65-F5344CB8AC3E}">
        <p14:creationId xmlns:p14="http://schemas.microsoft.com/office/powerpoint/2010/main" val="3703383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l"/>
            <a:r>
              <a:rPr lang="en-US" dirty="0">
                <a:latin typeface="+mn-lt"/>
              </a:rPr>
              <a:t>2.  Skin surface area for cooling</a:t>
            </a:r>
          </a:p>
        </p:txBody>
      </p:sp>
      <p:sp>
        <p:nvSpPr>
          <p:cNvPr id="71683" name="Rectangle 3"/>
          <p:cNvSpPr>
            <a:spLocks noGrp="1" noChangeArrowheads="1"/>
          </p:cNvSpPr>
          <p:nvPr>
            <p:ph type="body" idx="1"/>
          </p:nvPr>
        </p:nvSpPr>
        <p:spPr/>
        <p:txBody>
          <a:bodyPr/>
          <a:lstStyle/>
          <a:p>
            <a:pPr>
              <a:lnSpc>
                <a:spcPct val="90000"/>
              </a:lnSpc>
            </a:pPr>
            <a:r>
              <a:rPr lang="en-US" dirty="0"/>
              <a:t>Surface area (SA) for contact (</a:t>
            </a:r>
            <a:r>
              <a:rPr lang="en-US" sz="2800" dirty="0"/>
              <a:t>Conduction)</a:t>
            </a:r>
            <a:endParaRPr lang="en-US" dirty="0"/>
          </a:p>
          <a:p>
            <a:pPr lvl="1">
              <a:lnSpc>
                <a:spcPct val="90000"/>
              </a:lnSpc>
              <a:buFont typeface="Calibri" panose="020F0502020204030204" pitchFamily="34" charset="0"/>
              <a:buChar char="-"/>
            </a:pPr>
            <a:r>
              <a:rPr lang="en-US" dirty="0"/>
              <a:t>2 vs. 1 blankets (i.e., anterior/posterior vs. posterior)</a:t>
            </a:r>
          </a:p>
          <a:p>
            <a:pPr lvl="1">
              <a:lnSpc>
                <a:spcPct val="90000"/>
              </a:lnSpc>
              <a:buFont typeface="Calibri" panose="020F0502020204030204" pitchFamily="34" charset="0"/>
              <a:buChar char="-"/>
            </a:pPr>
            <a:r>
              <a:rPr lang="en-US" dirty="0"/>
              <a:t>Positioning of patient (i.e., side vs. back)</a:t>
            </a:r>
          </a:p>
          <a:p>
            <a:pPr lvl="1">
              <a:lnSpc>
                <a:spcPct val="90000"/>
              </a:lnSpc>
              <a:buFont typeface="Calibri" panose="020F0502020204030204" pitchFamily="34" charset="0"/>
              <a:buChar char="-"/>
            </a:pPr>
            <a:r>
              <a:rPr lang="en-US" dirty="0"/>
              <a:t>With Arctic Sun too few pads (surface area) may result in difficulty rewarming </a:t>
            </a:r>
          </a:p>
          <a:p>
            <a:pPr>
              <a:lnSpc>
                <a:spcPct val="90000"/>
              </a:lnSpc>
            </a:pPr>
            <a:r>
              <a:rPr lang="en-US" dirty="0"/>
              <a:t>Extraneous materials between patient and blankets/pads (Maxi-</a:t>
            </a:r>
            <a:r>
              <a:rPr lang="en-US" dirty="0" err="1"/>
              <a:t>Therm</a:t>
            </a:r>
            <a:r>
              <a:rPr lang="en-US" dirty="0"/>
              <a:t> Lite blankets or Arctic Sun pads)</a:t>
            </a:r>
          </a:p>
          <a:p>
            <a:pPr lvl="1">
              <a:lnSpc>
                <a:spcPct val="90000"/>
              </a:lnSpc>
              <a:buFont typeface="Calibri" panose="020F0502020204030204" pitchFamily="34" charset="0"/>
              <a:buChar char="-"/>
            </a:pPr>
            <a:r>
              <a:rPr lang="en-US" dirty="0"/>
              <a:t>Minimize, none required, </a:t>
            </a:r>
            <a:r>
              <a:rPr lang="en-US" u="sng" dirty="0"/>
              <a:t>no</a:t>
            </a:r>
            <a:r>
              <a:rPr lang="en-US" dirty="0"/>
              <a:t> sheets</a:t>
            </a:r>
          </a:p>
          <a:p>
            <a:pPr>
              <a:lnSpc>
                <a:spcPct val="90000"/>
              </a:lnSpc>
              <a:buFontTx/>
              <a:buNone/>
            </a:pPr>
            <a:endParaRPr lang="en-US" dirty="0"/>
          </a:p>
          <a:p>
            <a:pPr marL="0" indent="0">
              <a:lnSpc>
                <a:spcPct val="90000"/>
              </a:lnSpc>
              <a:buNone/>
            </a:pPr>
            <a:endParaRPr lang="en-US" dirty="0"/>
          </a:p>
        </p:txBody>
      </p:sp>
    </p:spTree>
    <p:extLst>
      <p:ext uri="{BB962C8B-B14F-4D97-AF65-F5344CB8AC3E}">
        <p14:creationId xmlns:p14="http://schemas.microsoft.com/office/powerpoint/2010/main" val="221303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800" dirty="0">
                <a:latin typeface="+mn-lt"/>
              </a:rPr>
              <a:t>Definitions</a:t>
            </a:r>
            <a:endParaRPr lang="en-US" dirty="0">
              <a:latin typeface="+mn-lt"/>
            </a:endParaRPr>
          </a:p>
        </p:txBody>
      </p:sp>
      <p:pic>
        <p:nvPicPr>
          <p:cNvPr id="27652"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257800"/>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297488"/>
            <a:ext cx="29718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216525"/>
            <a:ext cx="3124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73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CA80-48C8-99A7-61A2-F64B8819C91B}"/>
              </a:ext>
            </a:extLst>
          </p:cNvPr>
          <p:cNvSpPr>
            <a:spLocks noGrp="1"/>
          </p:cNvSpPr>
          <p:nvPr>
            <p:ph type="title"/>
          </p:nvPr>
        </p:nvSpPr>
        <p:spPr/>
        <p:txBody>
          <a:bodyPr/>
          <a:lstStyle/>
          <a:p>
            <a:r>
              <a:rPr lang="en-US" dirty="0">
                <a:latin typeface="+mn-lt"/>
              </a:rPr>
              <a:t>3.  Cooling Devices</a:t>
            </a:r>
          </a:p>
        </p:txBody>
      </p:sp>
      <p:sp>
        <p:nvSpPr>
          <p:cNvPr id="3" name="Content Placeholder 2">
            <a:extLst>
              <a:ext uri="{FF2B5EF4-FFF2-40B4-BE49-F238E27FC236}">
                <a16:creationId xmlns:a16="http://schemas.microsoft.com/office/drawing/2014/main" id="{271ACDA7-D5D6-AB90-7423-EF4A029EE5D1}"/>
              </a:ext>
            </a:extLst>
          </p:cNvPr>
          <p:cNvSpPr>
            <a:spLocks noGrp="1"/>
          </p:cNvSpPr>
          <p:nvPr>
            <p:ph idx="1"/>
          </p:nvPr>
        </p:nvSpPr>
        <p:spPr>
          <a:xfrm>
            <a:off x="628650" y="1825624"/>
            <a:ext cx="7886700" cy="4581353"/>
          </a:xfrm>
        </p:spPr>
        <p:txBody>
          <a:bodyPr>
            <a:normAutofit fontScale="85000" lnSpcReduction="20000"/>
          </a:bodyPr>
          <a:lstStyle/>
          <a:p>
            <a:r>
              <a:rPr lang="en-US" dirty="0"/>
              <a:t>Know how to use your site’s cooling device/modes per the manufacturer's recommendations!  </a:t>
            </a:r>
          </a:p>
          <a:p>
            <a:r>
              <a:rPr lang="en-US" dirty="0"/>
              <a:t>Also, know important limitations of your device</a:t>
            </a:r>
          </a:p>
          <a:p>
            <a:r>
              <a:rPr lang="en-US" dirty="0"/>
              <a:t>Most common devices used in P-ICECAP are:</a:t>
            </a:r>
          </a:p>
          <a:p>
            <a:pPr marL="914400" lvl="1" indent="-457200">
              <a:buFont typeface="+mj-lt"/>
              <a:buAutoNum type="arabicParenR"/>
            </a:pPr>
            <a:r>
              <a:rPr lang="en-US" dirty="0"/>
              <a:t>Blanketrol-III:  Gentherm (formerly CSZ) has improved educational materials and videos on website.</a:t>
            </a:r>
          </a:p>
          <a:p>
            <a:pPr marL="917575" lvl="1" indent="0">
              <a:buNone/>
            </a:pPr>
            <a:r>
              <a:rPr lang="en-US" sz="1600" dirty="0">
                <a:hlinkClick r:id="rId2"/>
              </a:rPr>
              <a:t>https://www.gentherm.com/en/medical/hyper-hypothermia/blanketrol-3</a:t>
            </a:r>
            <a:endParaRPr lang="en-US" sz="1600" dirty="0"/>
          </a:p>
          <a:p>
            <a:pPr marL="917575" lvl="1" indent="0">
              <a:buNone/>
            </a:pPr>
            <a:r>
              <a:rPr lang="en-US" sz="1600" dirty="0">
                <a:hlinkClick r:id="rId3"/>
              </a:rPr>
              <a:t>https://gentherm.com/en/medical/resources-manuals/?section=blanketrol</a:t>
            </a:r>
            <a:endParaRPr lang="en-US" sz="1600" dirty="0"/>
          </a:p>
          <a:p>
            <a:pPr marL="917575" lvl="1" indent="0">
              <a:buNone/>
            </a:pPr>
            <a:r>
              <a:rPr lang="en-US" sz="1600" dirty="0">
                <a:hlinkClick r:id="rId4"/>
              </a:rPr>
              <a:t>https://vimeo.com/403437211</a:t>
            </a:r>
            <a:endParaRPr lang="en-US" sz="1600" dirty="0"/>
          </a:p>
          <a:p>
            <a:pPr marL="917575" lvl="1" indent="0">
              <a:buNone/>
            </a:pPr>
            <a:endParaRPr lang="en-US" sz="1600" dirty="0"/>
          </a:p>
          <a:p>
            <a:pPr marL="914400" lvl="1" indent="-457200">
              <a:buFont typeface="+mj-lt"/>
              <a:buAutoNum type="arabicParenR" startAt="2"/>
            </a:pPr>
            <a:r>
              <a:rPr lang="en-US" dirty="0"/>
              <a:t>Arctic Sun: BD outstanding hands-on customer service</a:t>
            </a:r>
          </a:p>
          <a:p>
            <a:pPr marL="914400" lvl="1" indent="-457200">
              <a:buFont typeface="+mj-lt"/>
              <a:buAutoNum type="arabicParenR" startAt="2"/>
            </a:pPr>
            <a:r>
              <a:rPr lang="en-US" dirty="0"/>
              <a:t>Other (Criticool, etc.)</a:t>
            </a:r>
          </a:p>
          <a:p>
            <a:r>
              <a:rPr lang="en-US" dirty="0"/>
              <a:t>Unlike THAPCA, we are not instructing on the use of any device.  Examples used are for discussion purposes only.  Call vendor for issues with temperature control.</a:t>
            </a:r>
          </a:p>
        </p:txBody>
      </p:sp>
    </p:spTree>
    <p:extLst>
      <p:ext uri="{BB962C8B-B14F-4D97-AF65-F5344CB8AC3E}">
        <p14:creationId xmlns:p14="http://schemas.microsoft.com/office/powerpoint/2010/main" val="1333331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a:r>
              <a:rPr lang="en-US" dirty="0">
                <a:latin typeface="+mn-lt"/>
              </a:rPr>
              <a:t>3.  Cooling Equipment:  Example of modes – Blanketrol-III</a:t>
            </a:r>
          </a:p>
        </p:txBody>
      </p:sp>
      <p:sp>
        <p:nvSpPr>
          <p:cNvPr id="72707" name="Rectangle 3"/>
          <p:cNvSpPr>
            <a:spLocks noGrp="1" noChangeArrowheads="1"/>
          </p:cNvSpPr>
          <p:nvPr>
            <p:ph type="body" idx="1"/>
          </p:nvPr>
        </p:nvSpPr>
        <p:spPr>
          <a:xfrm>
            <a:off x="685800" y="1981199"/>
            <a:ext cx="7772400" cy="4742329"/>
          </a:xfrm>
        </p:spPr>
        <p:txBody>
          <a:bodyPr>
            <a:normAutofit/>
          </a:bodyPr>
          <a:lstStyle/>
          <a:p>
            <a:pPr>
              <a:lnSpc>
                <a:spcPct val="90000"/>
              </a:lnSpc>
            </a:pPr>
            <a:r>
              <a:rPr lang="en-US" sz="2400" b="1" dirty="0"/>
              <a:t>AUTO CONTROL Mode </a:t>
            </a:r>
            <a:r>
              <a:rPr lang="en-US" sz="2400" dirty="0"/>
              <a:t>  </a:t>
            </a:r>
          </a:p>
          <a:p>
            <a:pPr lvl="1">
              <a:lnSpc>
                <a:spcPct val="90000"/>
              </a:lnSpc>
              <a:buFont typeface="Calibri" panose="020F0502020204030204" pitchFamily="34" charset="0"/>
              <a:buChar char="-"/>
            </a:pPr>
            <a:r>
              <a:rPr lang="en-US" sz="2000" dirty="0"/>
              <a:t>Warms or cools water to max range of 4 - 42ºC when patient</a:t>
            </a:r>
            <a:r>
              <a:rPr lang="ja-JP" altLang="en-US" sz="2000" dirty="0"/>
              <a:t>’</a:t>
            </a:r>
            <a:r>
              <a:rPr lang="en-US" altLang="ja-JP" sz="2000" dirty="0"/>
              <a:t>s central temp +/- 0.2ºC from </a:t>
            </a:r>
            <a:r>
              <a:rPr lang="en-US" altLang="ja-JP" sz="2000" dirty="0" err="1"/>
              <a:t>Blanketrol</a:t>
            </a:r>
            <a:r>
              <a:rPr lang="en-US" altLang="ja-JP" sz="2000" dirty="0"/>
              <a:t> Set Point temp.  </a:t>
            </a:r>
          </a:p>
          <a:p>
            <a:pPr lvl="1">
              <a:lnSpc>
                <a:spcPct val="90000"/>
              </a:lnSpc>
              <a:buFont typeface="Calibri" panose="020F0502020204030204" pitchFamily="34" charset="0"/>
              <a:buChar char="-"/>
            </a:pPr>
            <a:r>
              <a:rPr lang="en-US" altLang="ja-JP" sz="2000" dirty="0"/>
              <a:t>For large patients.</a:t>
            </a:r>
          </a:p>
          <a:p>
            <a:pPr>
              <a:lnSpc>
                <a:spcPct val="90000"/>
              </a:lnSpc>
            </a:pPr>
            <a:r>
              <a:rPr lang="en-US" sz="2400" b="1" dirty="0"/>
              <a:t>GRADIENT VARIABLE MODE</a:t>
            </a:r>
            <a:r>
              <a:rPr lang="en-US" sz="2400" dirty="0"/>
              <a:t> </a:t>
            </a:r>
            <a:r>
              <a:rPr lang="en-US" sz="2400" b="1" dirty="0"/>
              <a:t>(Plus SMART MODE)  </a:t>
            </a:r>
          </a:p>
          <a:p>
            <a:pPr lvl="1">
              <a:buFont typeface="Calibri" panose="020F0502020204030204" pitchFamily="34" charset="0"/>
              <a:buChar char="-"/>
            </a:pPr>
            <a:r>
              <a:rPr lang="en-US" sz="2000"/>
              <a:t>Cools </a:t>
            </a:r>
            <a:r>
              <a:rPr lang="en-US" sz="2000" dirty="0"/>
              <a:t>water to narrower range; dampens temp fluctuation compared to AUTO CONTROL Mode.  </a:t>
            </a:r>
          </a:p>
          <a:p>
            <a:pPr lvl="1">
              <a:buFont typeface="Calibri" panose="020F0502020204030204" pitchFamily="34" charset="0"/>
              <a:buChar char="-"/>
            </a:pPr>
            <a:r>
              <a:rPr lang="en-US" sz="2000" dirty="0"/>
              <a:t>For smaller patient sizes.</a:t>
            </a:r>
          </a:p>
          <a:p>
            <a:pPr lvl="1">
              <a:lnSpc>
                <a:spcPct val="90000"/>
              </a:lnSpc>
              <a:buFont typeface="Calibri" panose="020F0502020204030204" pitchFamily="34" charset="0"/>
              <a:buChar char="-"/>
            </a:pPr>
            <a:r>
              <a:rPr lang="en-US" sz="2000" dirty="0"/>
              <a:t>Example (assume patient 34ºC and set point 33ºC )</a:t>
            </a:r>
          </a:p>
          <a:p>
            <a:pPr lvl="2"/>
            <a:r>
              <a:rPr lang="en-US" sz="1800" dirty="0"/>
              <a:t>AUTO CONTROL:       	  4 - 42ºC      For large patients </a:t>
            </a:r>
          </a:p>
          <a:p>
            <a:pPr lvl="2">
              <a:lnSpc>
                <a:spcPct val="90000"/>
              </a:lnSpc>
            </a:pPr>
            <a:r>
              <a:rPr lang="en-US" sz="1800" dirty="0"/>
              <a:t>Gradient Variable 20ºC:   	14 - 42ºC </a:t>
            </a:r>
          </a:p>
          <a:p>
            <a:pPr lvl="2">
              <a:lnSpc>
                <a:spcPct val="90000"/>
              </a:lnSpc>
            </a:pPr>
            <a:r>
              <a:rPr lang="en-US" sz="1800" dirty="0"/>
              <a:t>Gradient Variable 10ºC:  	24 - 42ºC.     For smallest patients</a:t>
            </a:r>
            <a:endParaRPr lang="en-US" sz="1000" dirty="0"/>
          </a:p>
          <a:p>
            <a:r>
              <a:rPr lang="en-US" sz="2400" dirty="0"/>
              <a:t>Defer to manufacturer/vendor for optimal set up and use</a:t>
            </a:r>
          </a:p>
        </p:txBody>
      </p:sp>
      <p:sp>
        <p:nvSpPr>
          <p:cNvPr id="5" name="Rectangle 13"/>
          <p:cNvSpPr>
            <a:spLocks/>
          </p:cNvSpPr>
          <p:nvPr/>
        </p:nvSpPr>
        <p:spPr bwMode="auto">
          <a:xfrm>
            <a:off x="4323445" y="5051581"/>
            <a:ext cx="497109" cy="975858"/>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ea typeface="MS PGothic" pitchFamily="34" charset="-128"/>
            </a:endParaRPr>
          </a:p>
        </p:txBody>
      </p:sp>
    </p:spTree>
    <p:extLst>
      <p:ext uri="{BB962C8B-B14F-4D97-AF65-F5344CB8AC3E}">
        <p14:creationId xmlns:p14="http://schemas.microsoft.com/office/powerpoint/2010/main" val="1978982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599"/>
            <a:ext cx="7772400" cy="865907"/>
          </a:xfrm>
        </p:spPr>
        <p:txBody>
          <a:bodyPr>
            <a:normAutofit/>
          </a:bodyPr>
          <a:lstStyle/>
          <a:p>
            <a:r>
              <a:rPr lang="en-US" sz="3200" dirty="0">
                <a:latin typeface="+mn-lt"/>
              </a:rPr>
              <a:t>Temperature Tracings (from Primary Probe)</a:t>
            </a:r>
          </a:p>
        </p:txBody>
      </p:sp>
      <p:sp>
        <p:nvSpPr>
          <p:cNvPr id="4" name="TextBox 3"/>
          <p:cNvSpPr txBox="1"/>
          <p:nvPr/>
        </p:nvSpPr>
        <p:spPr>
          <a:xfrm>
            <a:off x="5867400" y="2514600"/>
            <a:ext cx="2128403" cy="1292662"/>
          </a:xfrm>
          <a:prstGeom prst="rect">
            <a:avLst/>
          </a:prstGeom>
          <a:noFill/>
        </p:spPr>
        <p:txBody>
          <a:bodyPr wrap="none" rtlCol="0">
            <a:spAutoFit/>
          </a:bodyPr>
          <a:lstStyle/>
          <a:p>
            <a:r>
              <a:rPr lang="en-US" sz="2000" b="1" dirty="0"/>
              <a:t>Not in range</a:t>
            </a:r>
          </a:p>
          <a:p>
            <a:pPr marL="342900" indent="-342900">
              <a:buFontTx/>
              <a:buChar char="-"/>
            </a:pPr>
            <a:r>
              <a:rPr lang="en-US" sz="2000" b="1" dirty="0"/>
              <a:t>AUTO Mode</a:t>
            </a:r>
          </a:p>
          <a:p>
            <a:pPr marL="342900" indent="-342900">
              <a:buFontTx/>
              <a:buChar char="-"/>
            </a:pPr>
            <a:r>
              <a:rPr lang="en-US" sz="2000" b="1" dirty="0"/>
              <a:t>NMB, Sedation</a:t>
            </a:r>
          </a:p>
          <a:p>
            <a:endParaRPr lang="en-US" dirty="0"/>
          </a:p>
        </p:txBody>
      </p:sp>
      <p:sp>
        <p:nvSpPr>
          <p:cNvPr id="3" name="TextBox 2"/>
          <p:cNvSpPr txBox="1"/>
          <p:nvPr/>
        </p:nvSpPr>
        <p:spPr>
          <a:xfrm>
            <a:off x="1600200" y="4114800"/>
            <a:ext cx="228600" cy="914400"/>
          </a:xfrm>
          <a:prstGeom prst="rect">
            <a:avLst/>
          </a:prstGeom>
          <a:solidFill>
            <a:schemeClr val="bg1"/>
          </a:solidFill>
        </p:spPr>
        <p:txBody>
          <a:bodyPr wrap="square" rtlCol="0">
            <a:spAutoFit/>
          </a:bodyPr>
          <a:lstStyle/>
          <a:p>
            <a:endParaRPr lang="en-US" dirty="0">
              <a:solidFill>
                <a:schemeClr val="bg1"/>
              </a:solidFill>
            </a:endParaRPr>
          </a:p>
        </p:txBody>
      </p:sp>
      <p:pic>
        <p:nvPicPr>
          <p:cNvPr id="9" name="Picture 8" descr="Temp Gr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04999"/>
            <a:ext cx="551936" cy="1856509"/>
          </a:xfrm>
          <a:prstGeom prst="rect">
            <a:avLst/>
          </a:prstGeom>
        </p:spPr>
      </p:pic>
      <p:pic>
        <p:nvPicPr>
          <p:cNvPr id="6" name="Picture 5" descr="Ba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514600"/>
            <a:ext cx="2895600" cy="1568636"/>
          </a:xfrm>
          <a:prstGeom prst="rect">
            <a:avLst/>
          </a:prstGeom>
        </p:spPr>
      </p:pic>
      <p:pic>
        <p:nvPicPr>
          <p:cNvPr id="10" name="Picture 9" descr="Temp Gr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191000"/>
            <a:ext cx="551936" cy="1856509"/>
          </a:xfrm>
          <a:prstGeom prst="rect">
            <a:avLst/>
          </a:prstGeom>
        </p:spPr>
      </p:pic>
      <p:pic>
        <p:nvPicPr>
          <p:cNvPr id="5" name="Picture 4" descr="Good tem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5029201"/>
            <a:ext cx="1177245" cy="838199"/>
          </a:xfrm>
          <a:prstGeom prst="rect">
            <a:avLst/>
          </a:prstGeom>
        </p:spPr>
      </p:pic>
      <p:pic>
        <p:nvPicPr>
          <p:cNvPr id="12" name="Picture 11" descr="Good tem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1" y="5029200"/>
            <a:ext cx="1177246" cy="838200"/>
          </a:xfrm>
          <a:prstGeom prst="rect">
            <a:avLst/>
          </a:prstGeom>
        </p:spPr>
      </p:pic>
      <p:sp>
        <p:nvSpPr>
          <p:cNvPr id="13" name="TextBox 12"/>
          <p:cNvSpPr txBox="1"/>
          <p:nvPr/>
        </p:nvSpPr>
        <p:spPr>
          <a:xfrm>
            <a:off x="5943600" y="4495800"/>
            <a:ext cx="2362200" cy="1631216"/>
          </a:xfrm>
          <a:prstGeom prst="rect">
            <a:avLst/>
          </a:prstGeom>
          <a:noFill/>
        </p:spPr>
        <p:txBody>
          <a:bodyPr wrap="square" rtlCol="0">
            <a:spAutoFit/>
          </a:bodyPr>
          <a:lstStyle/>
          <a:p>
            <a:r>
              <a:rPr lang="en-US" sz="2000" b="1" dirty="0"/>
              <a:t>In range</a:t>
            </a:r>
          </a:p>
          <a:p>
            <a:pPr marL="342900" indent="-342900">
              <a:buFontTx/>
              <a:buChar char="-"/>
            </a:pPr>
            <a:r>
              <a:rPr lang="en-US" sz="2000" b="1" dirty="0"/>
              <a:t>GRADIENT VARIABLE  Mode 10º C</a:t>
            </a:r>
          </a:p>
          <a:p>
            <a:pPr marL="342900" indent="-342900">
              <a:buFontTx/>
              <a:buChar char="-"/>
            </a:pPr>
            <a:r>
              <a:rPr lang="en-US" sz="2000" b="1" dirty="0"/>
              <a:t>NMB, sedation</a:t>
            </a:r>
          </a:p>
        </p:txBody>
      </p:sp>
    </p:spTree>
    <p:extLst>
      <p:ext uri="{BB962C8B-B14F-4D97-AF65-F5344CB8AC3E}">
        <p14:creationId xmlns:p14="http://schemas.microsoft.com/office/powerpoint/2010/main" val="74283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6C7C-099C-4E1F-AF25-1BF916F8C22A}"/>
              </a:ext>
            </a:extLst>
          </p:cNvPr>
          <p:cNvSpPr>
            <a:spLocks noGrp="1"/>
          </p:cNvSpPr>
          <p:nvPr>
            <p:ph type="title"/>
          </p:nvPr>
        </p:nvSpPr>
        <p:spPr/>
        <p:txBody>
          <a:bodyPr/>
          <a:lstStyle/>
          <a:p>
            <a:pPr algn="l"/>
            <a:r>
              <a:rPr lang="en-US" dirty="0">
                <a:latin typeface="+mn-lt"/>
              </a:rPr>
              <a:t>3. Blanketrol and SMART MODE</a:t>
            </a:r>
          </a:p>
        </p:txBody>
      </p:sp>
      <p:sp>
        <p:nvSpPr>
          <p:cNvPr id="3" name="Content Placeholder 2">
            <a:extLst>
              <a:ext uri="{FF2B5EF4-FFF2-40B4-BE49-F238E27FC236}">
                <a16:creationId xmlns:a16="http://schemas.microsoft.com/office/drawing/2014/main" id="{E2E24108-1240-449D-AED1-37D64B88DA57}"/>
              </a:ext>
            </a:extLst>
          </p:cNvPr>
          <p:cNvSpPr>
            <a:spLocks noGrp="1"/>
          </p:cNvSpPr>
          <p:nvPr>
            <p:ph idx="1"/>
          </p:nvPr>
        </p:nvSpPr>
        <p:spPr>
          <a:xfrm>
            <a:off x="628649" y="1690689"/>
            <a:ext cx="8144647" cy="4351338"/>
          </a:xfrm>
        </p:spPr>
        <p:txBody>
          <a:bodyPr/>
          <a:lstStyle/>
          <a:p>
            <a:r>
              <a:rPr lang="en-US" sz="2400" b="1" dirty="0"/>
              <a:t>GRADIENT VARIABLE with SMART MODE </a:t>
            </a:r>
            <a:r>
              <a:rPr lang="en-US" sz="2400" dirty="0"/>
              <a:t>– Blanketrol-III </a:t>
            </a:r>
          </a:p>
          <a:p>
            <a:r>
              <a:rPr lang="en-US" sz="2000" dirty="0"/>
              <a:t>A modification to the GRADIENT VARIABLE MODE.</a:t>
            </a:r>
          </a:p>
          <a:p>
            <a:r>
              <a:rPr lang="en-US" sz="2000" dirty="0"/>
              <a:t>SMART MODE will decrease the water temperature set in GRADIENT VARIABLE MODE by 5ºC if the goal temperature is not achieved within 30 minutes.</a:t>
            </a:r>
          </a:p>
          <a:p>
            <a:r>
              <a:rPr lang="en-US" sz="2000" dirty="0"/>
              <a:t>It reverts to the GRADIENT VARIABLE MODE once the target temperature goal is achieved.</a:t>
            </a:r>
          </a:p>
          <a:p>
            <a:r>
              <a:rPr lang="en-US" sz="2000" dirty="0"/>
              <a:t>This mode is suggested to be used by the manufacturer (Gentherm). </a:t>
            </a:r>
          </a:p>
          <a:p>
            <a:pPr marL="0" indent="0">
              <a:buNone/>
            </a:pPr>
            <a:endParaRPr lang="en-US" sz="2000" dirty="0"/>
          </a:p>
          <a:p>
            <a:pPr marL="0" indent="0">
              <a:buNone/>
            </a:pPr>
            <a:r>
              <a:rPr lang="en-US" sz="2000" dirty="0"/>
              <a:t>See User Guide and Inservice videos updated since THAPCA.</a:t>
            </a:r>
          </a:p>
          <a:p>
            <a:pPr marL="0" indent="0">
              <a:buNone/>
            </a:pPr>
            <a:r>
              <a:rPr lang="en-US" sz="2000" dirty="0">
                <a:hlinkClick r:id="rId2"/>
              </a:rPr>
              <a:t>https://gentherm.com/wp-content/uploads/blanketrol-III-userguide-99217.pdf</a:t>
            </a:r>
            <a:endParaRPr lang="en-US" sz="2000" dirty="0"/>
          </a:p>
          <a:p>
            <a:pPr marL="233363" indent="0">
              <a:buNone/>
            </a:pPr>
            <a:endParaRPr lang="en-US" sz="1600" dirty="0"/>
          </a:p>
          <a:p>
            <a:pPr marL="0" indent="0">
              <a:buNone/>
            </a:pPr>
            <a:endParaRPr lang="en-US" dirty="0"/>
          </a:p>
        </p:txBody>
      </p:sp>
    </p:spTree>
    <p:extLst>
      <p:ext uri="{BB962C8B-B14F-4D97-AF65-F5344CB8AC3E}">
        <p14:creationId xmlns:p14="http://schemas.microsoft.com/office/powerpoint/2010/main" val="4140269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a:r>
              <a:rPr lang="en-US" dirty="0">
                <a:latin typeface="+mn-lt"/>
              </a:rPr>
              <a:t>3.  </a:t>
            </a:r>
            <a:r>
              <a:rPr lang="en-US" dirty="0" err="1">
                <a:latin typeface="+mn-lt"/>
              </a:rPr>
              <a:t>Blanketrol</a:t>
            </a:r>
            <a:r>
              <a:rPr lang="en-US" dirty="0">
                <a:latin typeface="+mn-lt"/>
              </a:rPr>
              <a:t>-III</a:t>
            </a:r>
          </a:p>
        </p:txBody>
      </p:sp>
      <mc:AlternateContent xmlns:mc="http://schemas.openxmlformats.org/markup-compatibility/2006" xmlns:a14="http://schemas.microsoft.com/office/drawing/2010/main">
        <mc:Choice Requires="a14">
          <p:sp>
            <p:nvSpPr>
              <p:cNvPr id="74755" name="Rectangle 3"/>
              <p:cNvSpPr>
                <a:spLocks noGrp="1" noChangeArrowheads="1"/>
              </p:cNvSpPr>
              <p:nvPr>
                <p:ph type="body" idx="1"/>
              </p:nvPr>
            </p:nvSpPr>
            <p:spPr>
              <a:xfrm>
                <a:off x="739986" y="1590040"/>
                <a:ext cx="7848600" cy="4965306"/>
              </a:xfrm>
            </p:spPr>
            <p:txBody>
              <a:bodyPr>
                <a:normAutofit fontScale="92500"/>
              </a:bodyPr>
              <a:lstStyle/>
              <a:p>
                <a:pPr>
                  <a:lnSpc>
                    <a:spcPct val="90000"/>
                  </a:lnSpc>
                </a:pPr>
                <a:r>
                  <a:rPr lang="en-US" sz="3000" b="1" dirty="0"/>
                  <a:t>Manual Mode </a:t>
                </a:r>
                <a:r>
                  <a:rPr lang="en-US" sz="3000" dirty="0"/>
                  <a:t>– Blanketrol-III</a:t>
                </a:r>
              </a:p>
              <a:p>
                <a:pPr lvl="1">
                  <a:buFontTx/>
                  <a:buChar char="-"/>
                </a:pPr>
                <a:r>
                  <a:rPr lang="en-US" sz="2600" b="1" dirty="0"/>
                  <a:t>Not </a:t>
                </a:r>
                <a:r>
                  <a:rPr lang="en-US" sz="2600" dirty="0"/>
                  <a:t>used except for emergencies</a:t>
                </a:r>
              </a:p>
              <a:p>
                <a:pPr lvl="1">
                  <a:lnSpc>
                    <a:spcPct val="90000"/>
                  </a:lnSpc>
                  <a:buFontTx/>
                  <a:buChar char="-"/>
                </a:pPr>
                <a:r>
                  <a:rPr lang="en-US" sz="2600" u="sng" dirty="0"/>
                  <a:t>IMPORTANT</a:t>
                </a:r>
                <a:r>
                  <a:rPr lang="en-US" sz="2600" dirty="0"/>
                  <a:t>:  Key fact to know for Blanketrol!   Manual mode is required if patient’s (pt) temp is ever </a:t>
                </a:r>
                <a14:m>
                  <m:oMath xmlns:m="http://schemas.openxmlformats.org/officeDocument/2006/math">
                    <m:r>
                      <a:rPr lang="en-US" sz="2600" b="1" i="0" dirty="0" smtClean="0">
                        <a:latin typeface="Cambria Math" panose="02040503050406030204" pitchFamily="18" charset="0"/>
                        <a:ea typeface="Cambria Math" panose="02040503050406030204" pitchFamily="18" charset="0"/>
                      </a:rPr>
                      <m:t>≤</m:t>
                    </m:r>
                  </m:oMath>
                </a14:m>
                <a:r>
                  <a:rPr lang="en-US" sz="2600" b="1" dirty="0"/>
                  <a:t>30ºC</a:t>
                </a:r>
                <a:r>
                  <a:rPr lang="en-US" sz="2600" dirty="0"/>
                  <a:t>.</a:t>
                </a:r>
              </a:p>
              <a:p>
                <a:pPr lvl="2"/>
                <a:r>
                  <a:rPr lang="en-US" sz="2200" dirty="0"/>
                  <a:t>None of the other Blanketrol Modes function if patient temp is </a:t>
                </a:r>
                <a14:m>
                  <m:oMath xmlns:m="http://schemas.openxmlformats.org/officeDocument/2006/math">
                    <m:r>
                      <a:rPr lang="en-US" sz="2200" b="0" i="1" dirty="0">
                        <a:latin typeface="Cambria Math" panose="02040503050406030204" pitchFamily="18" charset="0"/>
                        <a:ea typeface="Cambria Math" panose="02040503050406030204" pitchFamily="18" charset="0"/>
                      </a:rPr>
                      <m:t>≤</m:t>
                    </m:r>
                  </m:oMath>
                </a14:m>
                <a:r>
                  <a:rPr lang="en-US" sz="2200" dirty="0"/>
                  <a:t>30ºC. </a:t>
                </a:r>
              </a:p>
              <a:p>
                <a:pPr lvl="2">
                  <a:lnSpc>
                    <a:spcPct val="90000"/>
                  </a:lnSpc>
                </a:pPr>
                <a:r>
                  <a:rPr lang="en-US" sz="2200" dirty="0"/>
                  <a:t>Suggest setting the Manual Mode to highest (warmest) setting (42ºC) briefly until the pt temp is 33ºC.  Then use Auto Control or a Gradient Variable SMART Mode depending on patient size.  </a:t>
                </a:r>
              </a:p>
              <a:p>
                <a:pPr marL="457200" lvl="1" indent="0">
                  <a:buNone/>
                </a:pPr>
                <a:r>
                  <a:rPr lang="en-US" sz="2600" dirty="0"/>
                  <a:t>*</a:t>
                </a:r>
                <a:r>
                  <a:rPr lang="en-US" sz="2600" u="sng" dirty="0"/>
                  <a:t>IMPORTANT</a:t>
                </a:r>
                <a:r>
                  <a:rPr lang="en-US" sz="2600" dirty="0"/>
                  <a:t> – in a Manual Mode there is no safety of  servo control. The bedside nurse must continuously observe the pt</a:t>
                </a:r>
                <a:r>
                  <a:rPr lang="ja-JP" altLang="en-US" sz="2600" dirty="0"/>
                  <a:t>’</a:t>
                </a:r>
                <a:r>
                  <a:rPr lang="en-US" altLang="ja-JP" sz="2600" dirty="0"/>
                  <a:t>s temp and adjust water temp.  The pt is 100% dependent on temp titration by nurse. </a:t>
                </a:r>
              </a:p>
            </p:txBody>
          </p:sp>
        </mc:Choice>
        <mc:Fallback xmlns="">
          <p:sp>
            <p:nvSpPr>
              <p:cNvPr id="74755" name="Rectangle 3"/>
              <p:cNvSpPr>
                <a:spLocks noGrp="1" noRot="1" noChangeAspect="1" noMove="1" noResize="1" noEditPoints="1" noAdjustHandles="1" noChangeArrowheads="1" noChangeShapeType="1" noTextEdit="1"/>
              </p:cNvSpPr>
              <p:nvPr>
                <p:ph type="body" idx="1"/>
              </p:nvPr>
            </p:nvSpPr>
            <p:spPr>
              <a:xfrm>
                <a:off x="739986" y="1590040"/>
                <a:ext cx="7848600" cy="4965306"/>
              </a:xfrm>
              <a:blipFill>
                <a:blip r:embed="rId3"/>
                <a:stretch>
                  <a:fillRect l="-1398" t="-2088" r="-2174"/>
                </a:stretch>
              </a:blipFill>
            </p:spPr>
            <p:txBody>
              <a:bodyPr/>
              <a:lstStyle/>
              <a:p>
                <a:r>
                  <a:rPr lang="en-US">
                    <a:noFill/>
                  </a:rPr>
                  <a:t> </a:t>
                </a:r>
              </a:p>
            </p:txBody>
          </p:sp>
        </mc:Fallback>
      </mc:AlternateContent>
    </p:spTree>
    <p:extLst>
      <p:ext uri="{BB962C8B-B14F-4D97-AF65-F5344CB8AC3E}">
        <p14:creationId xmlns:p14="http://schemas.microsoft.com/office/powerpoint/2010/main" val="31583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325120" y="1121725"/>
            <a:ext cx="8663093" cy="910275"/>
          </a:xfrm>
          <a:prstGeom prst="rect">
            <a:avLst/>
          </a:prstGeom>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500" dirty="0">
                <a:latin typeface="+mj-lt"/>
              </a:rPr>
              <a:t>Temperature Monitoring and Management</a:t>
            </a:r>
            <a:endParaRPr sz="3500" dirty="0">
              <a:latin typeface="+mj-lt"/>
            </a:endParaRPr>
          </a:p>
        </p:txBody>
      </p:sp>
      <p:sp>
        <p:nvSpPr>
          <p:cNvPr id="68" name="Google Shape;68;p14"/>
          <p:cNvSpPr txBox="1">
            <a:spLocks noGrp="1"/>
          </p:cNvSpPr>
          <p:nvPr>
            <p:ph type="subTitle" idx="1"/>
          </p:nvPr>
        </p:nvSpPr>
        <p:spPr>
          <a:xfrm>
            <a:off x="485875" y="2595325"/>
            <a:ext cx="8183700" cy="86100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endParaRPr dirty="0"/>
          </a:p>
        </p:txBody>
      </p:sp>
    </p:spTree>
    <p:extLst>
      <p:ext uri="{BB962C8B-B14F-4D97-AF65-F5344CB8AC3E}">
        <p14:creationId xmlns:p14="http://schemas.microsoft.com/office/powerpoint/2010/main" val="2413406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10;&#10;Description automatically generated with medium confidence">
            <a:extLst>
              <a:ext uri="{FF2B5EF4-FFF2-40B4-BE49-F238E27FC236}">
                <a16:creationId xmlns:a16="http://schemas.microsoft.com/office/drawing/2014/main" id="{99965971-75DD-403C-ADC1-77784346212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4652" b="-2"/>
          <a:stretch/>
        </p:blipFill>
        <p:spPr>
          <a:xfrm>
            <a:off x="20" y="1282"/>
            <a:ext cx="4985046" cy="373809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FCD8CF9C-77F2-4BBE-9DB0-D9E376130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981" y="3806283"/>
            <a:ext cx="6120876" cy="2945177"/>
          </a:xfrm>
          <a:prstGeom prst="rect">
            <a:avLst/>
          </a:prstGeom>
        </p:spPr>
      </p:pic>
    </p:spTree>
    <p:extLst>
      <p:ext uri="{BB962C8B-B14F-4D97-AF65-F5344CB8AC3E}">
        <p14:creationId xmlns:p14="http://schemas.microsoft.com/office/powerpoint/2010/main" val="614451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Graphical user interface, application&#10;&#10;Description automatically generated">
            <a:extLst>
              <a:ext uri="{FF2B5EF4-FFF2-40B4-BE49-F238E27FC236}">
                <a16:creationId xmlns:a16="http://schemas.microsoft.com/office/drawing/2014/main" id="{65DB33CB-CB0B-4881-9269-6445D0336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098032" cy="5516137"/>
          </a:xfrm>
        </p:spPr>
      </p:pic>
      <p:pic>
        <p:nvPicPr>
          <p:cNvPr id="19" name="Picture 18" descr="Graphical user interface, text&#10;&#10;Description automatically generated">
            <a:extLst>
              <a:ext uri="{FF2B5EF4-FFF2-40B4-BE49-F238E27FC236}">
                <a16:creationId xmlns:a16="http://schemas.microsoft.com/office/drawing/2014/main" id="{F991213C-851A-4AAE-BD4D-6BB0AD5E9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195" y="2609385"/>
            <a:ext cx="5099805" cy="4248615"/>
          </a:xfrm>
          <a:prstGeom prst="rect">
            <a:avLst/>
          </a:prstGeom>
        </p:spPr>
      </p:pic>
      <p:pic>
        <p:nvPicPr>
          <p:cNvPr id="4" name="Picture 3" descr="A baby sleeping in a crib&#10;&#10;Description automatically generated">
            <a:extLst>
              <a:ext uri="{FF2B5EF4-FFF2-40B4-BE49-F238E27FC236}">
                <a16:creationId xmlns:a16="http://schemas.microsoft.com/office/drawing/2014/main" id="{4C19FB72-46F6-6C6F-8507-5AA7058A6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947" y="0"/>
            <a:ext cx="2808517" cy="2535004"/>
          </a:xfrm>
          <a:prstGeom prst="rect">
            <a:avLst/>
          </a:prstGeom>
        </p:spPr>
      </p:pic>
    </p:spTree>
    <p:extLst>
      <p:ext uri="{BB962C8B-B14F-4D97-AF65-F5344CB8AC3E}">
        <p14:creationId xmlns:p14="http://schemas.microsoft.com/office/powerpoint/2010/main" val="2476513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D323-4B03-4AD8-9E56-997BC6AB6962}"/>
              </a:ext>
            </a:extLst>
          </p:cNvPr>
          <p:cNvSpPr>
            <a:spLocks noGrp="1"/>
          </p:cNvSpPr>
          <p:nvPr>
            <p:ph type="title"/>
          </p:nvPr>
        </p:nvSpPr>
        <p:spPr/>
        <p:txBody>
          <a:bodyPr/>
          <a:lstStyle/>
          <a:p>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920AC664-91CB-4A9F-9C8C-8E2A1A1F3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17054" cy="4351338"/>
          </a:xfrm>
        </p:spPr>
      </p:pic>
      <p:pic>
        <p:nvPicPr>
          <p:cNvPr id="7" name="Picture 6" descr="A picture containing graphical user interface&#10;&#10;Description automatically generated">
            <a:extLst>
              <a:ext uri="{FF2B5EF4-FFF2-40B4-BE49-F238E27FC236}">
                <a16:creationId xmlns:a16="http://schemas.microsoft.com/office/drawing/2014/main" id="{B072263C-5D05-46EB-8BE0-42F8C76D4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850" y="3429000"/>
            <a:ext cx="3530150" cy="3429000"/>
          </a:xfrm>
          <a:prstGeom prst="rect">
            <a:avLst/>
          </a:prstGeom>
        </p:spPr>
      </p:pic>
    </p:spTree>
    <p:extLst>
      <p:ext uri="{BB962C8B-B14F-4D97-AF65-F5344CB8AC3E}">
        <p14:creationId xmlns:p14="http://schemas.microsoft.com/office/powerpoint/2010/main" val="2102081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CBDB-FE8F-5EB5-C86D-56452A07D3C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58E79B-D519-D981-2F4A-B3B0A789B9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724" y="4566402"/>
            <a:ext cx="8234985" cy="1926471"/>
          </a:xfrm>
        </p:spPr>
      </p:pic>
      <p:pic>
        <p:nvPicPr>
          <p:cNvPr id="7" name="Picture 6">
            <a:extLst>
              <a:ext uri="{FF2B5EF4-FFF2-40B4-BE49-F238E27FC236}">
                <a16:creationId xmlns:a16="http://schemas.microsoft.com/office/drawing/2014/main" id="{A6E7A065-8F03-B994-B3FD-AC4A98DAE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83" y="190085"/>
            <a:ext cx="4898693" cy="4042532"/>
          </a:xfrm>
          <a:prstGeom prst="rect">
            <a:avLst/>
          </a:prstGeom>
        </p:spPr>
      </p:pic>
      <p:pic>
        <p:nvPicPr>
          <p:cNvPr id="11" name="Picture 10">
            <a:extLst>
              <a:ext uri="{FF2B5EF4-FFF2-40B4-BE49-F238E27FC236}">
                <a16:creationId xmlns:a16="http://schemas.microsoft.com/office/drawing/2014/main" id="{02031957-89FB-556A-0D86-03D5223FF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045" y="4101924"/>
            <a:ext cx="4503762" cy="464477"/>
          </a:xfrm>
          <a:prstGeom prst="rect">
            <a:avLst/>
          </a:prstGeom>
        </p:spPr>
      </p:pic>
    </p:spTree>
    <p:extLst>
      <p:ext uri="{BB962C8B-B14F-4D97-AF65-F5344CB8AC3E}">
        <p14:creationId xmlns:p14="http://schemas.microsoft.com/office/powerpoint/2010/main" val="124372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rIns="132080"/>
          <a:lstStyle/>
          <a:p>
            <a:pPr indent="0" eaLnBrk="1" hangingPunct="1"/>
            <a:endParaRPr lang="en-GB"/>
          </a:p>
        </p:txBody>
      </p:sp>
      <p:pic>
        <p:nvPicPr>
          <p:cNvPr id="4198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4"/>
          <p:cNvSpPr>
            <a:spLocks/>
          </p:cNvSpPr>
          <p:nvPr/>
        </p:nvSpPr>
        <p:spPr bwMode="auto">
          <a:xfrm>
            <a:off x="3886200" y="1752600"/>
            <a:ext cx="4724400" cy="762000"/>
          </a:xfrm>
          <a:prstGeom prst="roundRect">
            <a:avLst>
              <a:gd name="adj" fmla="val 16667"/>
            </a:avLst>
          </a:prstGeom>
          <a:solidFill>
            <a:srgbClr val="FFFF00">
              <a:alpha val="27451"/>
            </a:srgbClr>
          </a:solidFill>
          <a:ln w="12700">
            <a:solidFill>
              <a:schemeClr val="tx1">
                <a:alpha val="7059"/>
              </a:schemeClr>
            </a:solidFill>
            <a:round/>
            <a:headEnd/>
            <a:tailEnd/>
          </a:ln>
        </p:spPr>
        <p:txBody>
          <a:bodyPr lIns="0" tIns="0" rIns="0" bIns="0"/>
          <a:lstStyle/>
          <a:p>
            <a:endParaRPr lang="en-GB"/>
          </a:p>
        </p:txBody>
      </p:sp>
      <p:sp>
        <p:nvSpPr>
          <p:cNvPr id="8197" name="AutoShape 5"/>
          <p:cNvSpPr>
            <a:spLocks/>
          </p:cNvSpPr>
          <p:nvPr/>
        </p:nvSpPr>
        <p:spPr bwMode="auto">
          <a:xfrm>
            <a:off x="3886200" y="2514600"/>
            <a:ext cx="4724400" cy="914400"/>
          </a:xfrm>
          <a:prstGeom prst="roundRect">
            <a:avLst>
              <a:gd name="adj" fmla="val 16667"/>
            </a:avLst>
          </a:prstGeom>
          <a:solidFill>
            <a:srgbClr val="FFFF00">
              <a:alpha val="27451"/>
            </a:srgbClr>
          </a:solidFill>
          <a:ln w="9525">
            <a:solidFill>
              <a:schemeClr val="tx1">
                <a:alpha val="7059"/>
              </a:schemeClr>
            </a:solidFill>
            <a:round/>
            <a:headEnd/>
            <a:tailEnd/>
          </a:ln>
        </p:spPr>
        <p:txBody>
          <a:bodyPr lIns="0" tIns="0" rIns="0" bIns="0"/>
          <a:lstStyle/>
          <a:p>
            <a:endParaRPr lang="en-GB"/>
          </a:p>
        </p:txBody>
      </p:sp>
      <p:sp>
        <p:nvSpPr>
          <p:cNvPr id="8199" name="AutoShape 7"/>
          <p:cNvSpPr>
            <a:spLocks/>
          </p:cNvSpPr>
          <p:nvPr/>
        </p:nvSpPr>
        <p:spPr bwMode="auto">
          <a:xfrm>
            <a:off x="685800" y="1752600"/>
            <a:ext cx="3200400" cy="304800"/>
          </a:xfrm>
          <a:prstGeom prst="roundRect">
            <a:avLst>
              <a:gd name="adj" fmla="val 16667"/>
            </a:avLst>
          </a:prstGeom>
          <a:solidFill>
            <a:srgbClr val="FFFF00">
              <a:alpha val="27451"/>
            </a:srgbClr>
          </a:solidFill>
          <a:ln w="9525">
            <a:solidFill>
              <a:schemeClr val="tx1">
                <a:alpha val="7059"/>
              </a:schemeClr>
            </a:solidFill>
            <a:round/>
            <a:headEnd/>
            <a:tailEnd/>
          </a:ln>
        </p:spPr>
        <p:txBody>
          <a:bodyPr lIns="0" tIns="0" rIns="0" bIns="0"/>
          <a:lstStyle/>
          <a:p>
            <a:endParaRPr lang="en-GB"/>
          </a:p>
        </p:txBody>
      </p:sp>
      <p:sp>
        <p:nvSpPr>
          <p:cNvPr id="8200" name="AutoShape 8"/>
          <p:cNvSpPr>
            <a:spLocks/>
          </p:cNvSpPr>
          <p:nvPr/>
        </p:nvSpPr>
        <p:spPr bwMode="auto">
          <a:xfrm>
            <a:off x="685800" y="2514600"/>
            <a:ext cx="3200400" cy="457200"/>
          </a:xfrm>
          <a:prstGeom prst="roundRect">
            <a:avLst>
              <a:gd name="adj" fmla="val 16667"/>
            </a:avLst>
          </a:prstGeom>
          <a:solidFill>
            <a:srgbClr val="FFFF00">
              <a:alpha val="27451"/>
            </a:srgbClr>
          </a:solidFill>
          <a:ln w="9525">
            <a:solidFill>
              <a:schemeClr val="tx1">
                <a:alpha val="7059"/>
              </a:schemeClr>
            </a:solidFill>
            <a:round/>
            <a:headEnd/>
            <a:tailEnd/>
          </a:ln>
        </p:spPr>
        <p:txBody>
          <a:bodyPr lIns="0" tIns="0" rIns="0" bIns="0"/>
          <a:lstStyle/>
          <a:p>
            <a:endParaRPr lang="en-GB"/>
          </a:p>
        </p:txBody>
      </p:sp>
      <p:sp>
        <p:nvSpPr>
          <p:cNvPr id="41995" name="Rectangle 10"/>
          <p:cNvSpPr>
            <a:spLocks/>
          </p:cNvSpPr>
          <p:nvPr/>
        </p:nvSpPr>
        <p:spPr bwMode="auto">
          <a:xfrm>
            <a:off x="7315200" y="152400"/>
            <a:ext cx="927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200" dirty="0" err="1">
                <a:solidFill>
                  <a:schemeClr val="tx1"/>
                </a:solidFill>
                <a:cs typeface="Times New Roman" pitchFamily="18" charset="0"/>
                <a:sym typeface="Times New Roman" pitchFamily="18" charset="0"/>
              </a:rPr>
              <a:t>Polderman</a:t>
            </a:r>
            <a:endParaRPr lang="en-US" sz="1200" dirty="0">
              <a:solidFill>
                <a:schemeClr val="tx1"/>
              </a:solidFill>
              <a:cs typeface="Times New Roman" pitchFamily="18" charset="0"/>
              <a:sym typeface="Times New Roman" pitchFamily="18" charset="0"/>
            </a:endParaRPr>
          </a:p>
          <a:p>
            <a:pPr marL="39688"/>
            <a:r>
              <a:rPr lang="en-US" sz="1200" dirty="0">
                <a:solidFill>
                  <a:schemeClr val="tx1"/>
                </a:solidFill>
                <a:cs typeface="Times New Roman" pitchFamily="18" charset="0"/>
                <a:sym typeface="Times New Roman" pitchFamily="18" charset="0"/>
              </a:rPr>
              <a:t>CCM 2009</a:t>
            </a:r>
          </a:p>
        </p:txBody>
      </p:sp>
      <p:sp>
        <p:nvSpPr>
          <p:cNvPr id="8203" name="Rectangle 11"/>
          <p:cNvSpPr>
            <a:spLocks/>
          </p:cNvSpPr>
          <p:nvPr/>
        </p:nvSpPr>
        <p:spPr bwMode="auto">
          <a:xfrm>
            <a:off x="685800" y="1752600"/>
            <a:ext cx="7924800" cy="7620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04" name="Rectangle 12"/>
          <p:cNvSpPr>
            <a:spLocks/>
          </p:cNvSpPr>
          <p:nvPr/>
        </p:nvSpPr>
        <p:spPr bwMode="auto">
          <a:xfrm>
            <a:off x="685800" y="2514600"/>
            <a:ext cx="7924800" cy="9144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Tree>
    <p:extLst>
      <p:ext uri="{BB962C8B-B14F-4D97-AF65-F5344CB8AC3E}">
        <p14:creationId xmlns:p14="http://schemas.microsoft.com/office/powerpoint/2010/main" val="3429590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1000" fill="hold"/>
                                        <p:tgtEl>
                                          <p:spTgt spid="41988"/>
                                        </p:tgtEl>
                                        <p:attrNameLst>
                                          <p:attrName>ppt_x</p:attrName>
                                        </p:attrNameLst>
                                      </p:cBhvr>
                                      <p:tavLst>
                                        <p:tav tm="0">
                                          <p:val>
                                            <p:strVal val="#ppt_x"/>
                                          </p:val>
                                        </p:tav>
                                        <p:tav tm="100000">
                                          <p:val>
                                            <p:strVal val="#ppt_x"/>
                                          </p:val>
                                        </p:tav>
                                      </p:tavLst>
                                    </p:anim>
                                    <p:anim calcmode="lin" valueType="num">
                                      <p:cBhvr additive="base">
                                        <p:cTn id="8" dur="10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1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1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20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2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19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9" grpId="0" animBg="1"/>
      <p:bldP spid="8200" grpId="0" animBg="1"/>
      <p:bldP spid="41995" grpId="0"/>
      <p:bldP spid="8203" grpId="0" animBg="1"/>
      <p:bldP spid="820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01C6-3678-401F-AD31-DE0993402C9A}"/>
              </a:ext>
            </a:extLst>
          </p:cNvPr>
          <p:cNvSpPr>
            <a:spLocks noGrp="1"/>
          </p:cNvSpPr>
          <p:nvPr>
            <p:ph type="title"/>
          </p:nvPr>
        </p:nvSpPr>
        <p:spPr>
          <a:xfrm>
            <a:off x="548638" y="365126"/>
            <a:ext cx="8249195" cy="1325563"/>
          </a:xfrm>
        </p:spPr>
        <p:txBody>
          <a:bodyPr>
            <a:normAutofit/>
          </a:bodyPr>
          <a:lstStyle/>
          <a:p>
            <a:r>
              <a:rPr lang="en-US" sz="4000" dirty="0">
                <a:latin typeface="+mn-lt"/>
              </a:rPr>
              <a:t>Monitoring: TTM 33°C (32-34°C)</a:t>
            </a:r>
          </a:p>
        </p:txBody>
      </p:sp>
      <p:sp>
        <p:nvSpPr>
          <p:cNvPr id="3" name="Content Placeholder 2">
            <a:extLst>
              <a:ext uri="{FF2B5EF4-FFF2-40B4-BE49-F238E27FC236}">
                <a16:creationId xmlns:a16="http://schemas.microsoft.com/office/drawing/2014/main" id="{2CCEB179-6111-45C4-9A20-EA0153164875}"/>
              </a:ext>
            </a:extLst>
          </p:cNvPr>
          <p:cNvSpPr>
            <a:spLocks noGrp="1"/>
          </p:cNvSpPr>
          <p:nvPr>
            <p:ph idx="1"/>
          </p:nvPr>
        </p:nvSpPr>
        <p:spPr>
          <a:xfrm>
            <a:off x="628650" y="1555749"/>
            <a:ext cx="7966712" cy="4937125"/>
          </a:xfrm>
        </p:spPr>
        <p:txBody>
          <a:bodyPr>
            <a:normAutofit/>
          </a:bodyPr>
          <a:lstStyle/>
          <a:p>
            <a:r>
              <a:rPr lang="en-US" sz="3200" dirty="0"/>
              <a:t>Two central temperature probes.  </a:t>
            </a:r>
          </a:p>
          <a:p>
            <a:pPr lvl="1"/>
            <a:r>
              <a:rPr lang="en-US" sz="2800" u="sng" dirty="0"/>
              <a:t>Primary</a:t>
            </a:r>
            <a:r>
              <a:rPr lang="en-US" sz="2800" dirty="0"/>
              <a:t> to cooling device (</a:t>
            </a:r>
            <a:r>
              <a:rPr lang="en-US" sz="2800" dirty="0" err="1"/>
              <a:t>Blanketrol</a:t>
            </a:r>
            <a:r>
              <a:rPr lang="en-US" sz="2800" dirty="0"/>
              <a:t>-III, Arctic Sun, other). </a:t>
            </a:r>
          </a:p>
          <a:p>
            <a:pPr lvl="2">
              <a:buFont typeface="Calibri" panose="020F0502020204030204" pitchFamily="34" charset="0"/>
              <a:buChar char="-"/>
            </a:pPr>
            <a:r>
              <a:rPr lang="en-US" sz="2400" dirty="0"/>
              <a:t>*This temperature is entered into the case report form (CRF).</a:t>
            </a:r>
          </a:p>
          <a:p>
            <a:pPr lvl="1"/>
            <a:r>
              <a:rPr lang="en-US" sz="2800" u="sng" dirty="0"/>
              <a:t>Secondary</a:t>
            </a:r>
            <a:r>
              <a:rPr lang="en-US" sz="2800" dirty="0"/>
              <a:t> to bedside monitor or device (safety).</a:t>
            </a:r>
          </a:p>
        </p:txBody>
      </p:sp>
    </p:spTree>
    <p:extLst>
      <p:ext uri="{BB962C8B-B14F-4D97-AF65-F5344CB8AC3E}">
        <p14:creationId xmlns:p14="http://schemas.microsoft.com/office/powerpoint/2010/main" val="1146469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01C6-3678-401F-AD31-DE0993402C9A}"/>
              </a:ext>
            </a:extLst>
          </p:cNvPr>
          <p:cNvSpPr>
            <a:spLocks noGrp="1"/>
          </p:cNvSpPr>
          <p:nvPr>
            <p:ph type="title"/>
          </p:nvPr>
        </p:nvSpPr>
        <p:spPr>
          <a:xfrm>
            <a:off x="548638" y="365126"/>
            <a:ext cx="8249195" cy="1325563"/>
          </a:xfrm>
        </p:spPr>
        <p:txBody>
          <a:bodyPr>
            <a:normAutofit/>
          </a:bodyPr>
          <a:lstStyle/>
          <a:p>
            <a:r>
              <a:rPr lang="en-US" sz="4000" dirty="0">
                <a:latin typeface="+mn-lt"/>
              </a:rPr>
              <a:t>Monitoring: TTM 33°C (32-34°C)</a:t>
            </a:r>
          </a:p>
        </p:txBody>
      </p:sp>
      <p:sp>
        <p:nvSpPr>
          <p:cNvPr id="3" name="Content Placeholder 2">
            <a:extLst>
              <a:ext uri="{FF2B5EF4-FFF2-40B4-BE49-F238E27FC236}">
                <a16:creationId xmlns:a16="http://schemas.microsoft.com/office/drawing/2014/main" id="{2CCEB179-6111-45C4-9A20-EA0153164875}"/>
              </a:ext>
            </a:extLst>
          </p:cNvPr>
          <p:cNvSpPr>
            <a:spLocks noGrp="1"/>
          </p:cNvSpPr>
          <p:nvPr>
            <p:ph idx="1"/>
          </p:nvPr>
        </p:nvSpPr>
        <p:spPr>
          <a:xfrm>
            <a:off x="628650" y="1555749"/>
            <a:ext cx="7966712" cy="5242615"/>
          </a:xfrm>
        </p:spPr>
        <p:txBody>
          <a:bodyPr>
            <a:normAutofit/>
          </a:bodyPr>
          <a:lstStyle/>
          <a:p>
            <a:r>
              <a:rPr lang="en-US" dirty="0"/>
              <a:t>Initial cooling device’s target temp is 33°C (range 32-34°C) until rewarming. (Exception 0 hr cooling/ normothermia group).</a:t>
            </a:r>
          </a:p>
          <a:p>
            <a:r>
              <a:rPr lang="en-US" dirty="0"/>
              <a:t>Different devices have different settings/modes for small to large sized patients.</a:t>
            </a:r>
          </a:p>
          <a:p>
            <a:pPr lvl="1">
              <a:buFont typeface="Calibri" panose="020F0502020204030204" pitchFamily="34" charset="0"/>
              <a:buChar char="-"/>
            </a:pPr>
            <a:r>
              <a:rPr lang="en-US" dirty="0"/>
              <a:t>If temp is not staying in the 32-34°C range, you need to adjust cooling device per manufacture (e.g., next slide).</a:t>
            </a:r>
          </a:p>
          <a:p>
            <a:pPr lvl="2"/>
            <a:r>
              <a:rPr lang="en-US" dirty="0"/>
              <a:t>Arctic Sun (excellent hands-on support)</a:t>
            </a:r>
          </a:p>
          <a:p>
            <a:pPr lvl="2"/>
            <a:r>
              <a:rPr lang="en-US" dirty="0"/>
              <a:t>Blanketrol-III (good online instructions &amp; videos)</a:t>
            </a:r>
          </a:p>
          <a:p>
            <a:pPr lvl="2"/>
            <a:r>
              <a:rPr lang="en-US" dirty="0"/>
              <a:t>Both have 24/7 hotline numbers for support.</a:t>
            </a:r>
          </a:p>
          <a:p>
            <a:pPr lvl="1">
              <a:buFont typeface="Calibri" panose="020F0502020204030204" pitchFamily="34" charset="0"/>
              <a:buChar char="-"/>
            </a:pPr>
            <a:r>
              <a:rPr lang="en-US" dirty="0"/>
              <a:t>The on-call P-ICECAP team has 24/7 hotline that is available for other study questions. </a:t>
            </a:r>
          </a:p>
        </p:txBody>
      </p:sp>
    </p:spTree>
    <p:extLst>
      <p:ext uri="{BB962C8B-B14F-4D97-AF65-F5344CB8AC3E}">
        <p14:creationId xmlns:p14="http://schemas.microsoft.com/office/powerpoint/2010/main" val="3215188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599"/>
            <a:ext cx="6647811" cy="865907"/>
          </a:xfrm>
        </p:spPr>
        <p:txBody>
          <a:bodyPr>
            <a:normAutofit fontScale="90000"/>
          </a:bodyPr>
          <a:lstStyle/>
          <a:p>
            <a:r>
              <a:rPr lang="en-US" sz="3200" dirty="0">
                <a:latin typeface="+mn-lt"/>
              </a:rPr>
              <a:t>Temperature tracings from small child (primary probe)</a:t>
            </a:r>
          </a:p>
        </p:txBody>
      </p:sp>
      <p:sp>
        <p:nvSpPr>
          <p:cNvPr id="4" name="TextBox 3"/>
          <p:cNvSpPr txBox="1"/>
          <p:nvPr/>
        </p:nvSpPr>
        <p:spPr>
          <a:xfrm>
            <a:off x="5627890" y="2492851"/>
            <a:ext cx="3007087" cy="2031325"/>
          </a:xfrm>
          <a:prstGeom prst="rect">
            <a:avLst/>
          </a:prstGeom>
          <a:noFill/>
        </p:spPr>
        <p:txBody>
          <a:bodyPr wrap="square" rtlCol="0">
            <a:spAutoFit/>
          </a:bodyPr>
          <a:lstStyle/>
          <a:p>
            <a:r>
              <a:rPr lang="en-US" sz="2400" b="1" dirty="0"/>
              <a:t>Not in 32-34ºC range:</a:t>
            </a:r>
          </a:p>
          <a:p>
            <a:r>
              <a:rPr lang="en-US" sz="2400" b="1" dirty="0"/>
              <a:t>Overshooting</a:t>
            </a:r>
          </a:p>
          <a:p>
            <a:pPr marL="342900" indent="-342900">
              <a:buFontTx/>
              <a:buChar char="-"/>
            </a:pPr>
            <a:r>
              <a:rPr lang="en-US" sz="2000" b="1" dirty="0"/>
              <a:t>B-3, AUTO Mode</a:t>
            </a:r>
          </a:p>
          <a:p>
            <a:pPr marL="342900" indent="-342900">
              <a:buFontTx/>
              <a:buChar char="-"/>
            </a:pPr>
            <a:r>
              <a:rPr lang="en-US" sz="2000" b="1" dirty="0"/>
              <a:t>NMB, Sedation</a:t>
            </a:r>
          </a:p>
          <a:p>
            <a:pPr marL="342900" indent="-342900">
              <a:buFontTx/>
              <a:buChar char="-"/>
            </a:pPr>
            <a:r>
              <a:rPr lang="en-US" sz="2000" b="1" dirty="0"/>
              <a:t>Water temp ~4 to 42ºC</a:t>
            </a:r>
          </a:p>
          <a:p>
            <a:endParaRPr lang="en-US" dirty="0"/>
          </a:p>
        </p:txBody>
      </p:sp>
      <p:sp>
        <p:nvSpPr>
          <p:cNvPr id="3" name="TextBox 2"/>
          <p:cNvSpPr txBox="1"/>
          <p:nvPr/>
        </p:nvSpPr>
        <p:spPr>
          <a:xfrm>
            <a:off x="1600200" y="4114800"/>
            <a:ext cx="228600" cy="914400"/>
          </a:xfrm>
          <a:prstGeom prst="rect">
            <a:avLst/>
          </a:prstGeom>
          <a:solidFill>
            <a:schemeClr val="bg1"/>
          </a:solidFill>
        </p:spPr>
        <p:txBody>
          <a:bodyPr wrap="square" rtlCol="0">
            <a:spAutoFit/>
          </a:bodyPr>
          <a:lstStyle/>
          <a:p>
            <a:endParaRPr lang="en-US" dirty="0">
              <a:solidFill>
                <a:schemeClr val="bg1"/>
              </a:solidFill>
            </a:endParaRPr>
          </a:p>
        </p:txBody>
      </p:sp>
      <p:pic>
        <p:nvPicPr>
          <p:cNvPr id="9" name="Picture 8" descr="Temp Gr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04999"/>
            <a:ext cx="551936" cy="1856509"/>
          </a:xfrm>
          <a:prstGeom prst="rect">
            <a:avLst/>
          </a:prstGeom>
        </p:spPr>
      </p:pic>
      <p:pic>
        <p:nvPicPr>
          <p:cNvPr id="6" name="Picture 5" descr="Ba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514600"/>
            <a:ext cx="2895600" cy="1568636"/>
          </a:xfrm>
          <a:prstGeom prst="rect">
            <a:avLst/>
          </a:prstGeom>
        </p:spPr>
      </p:pic>
      <p:pic>
        <p:nvPicPr>
          <p:cNvPr id="10" name="Picture 9" descr="Temp Gr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191000"/>
            <a:ext cx="551936" cy="1856509"/>
          </a:xfrm>
          <a:prstGeom prst="rect">
            <a:avLst/>
          </a:prstGeom>
        </p:spPr>
      </p:pic>
      <p:pic>
        <p:nvPicPr>
          <p:cNvPr id="5" name="Picture 4" descr="Good tem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5029201"/>
            <a:ext cx="1177245" cy="838199"/>
          </a:xfrm>
          <a:prstGeom prst="rect">
            <a:avLst/>
          </a:prstGeom>
        </p:spPr>
      </p:pic>
      <p:pic>
        <p:nvPicPr>
          <p:cNvPr id="12" name="Picture 11" descr="Good tem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1" y="5029200"/>
            <a:ext cx="1177246" cy="838200"/>
          </a:xfrm>
          <a:prstGeom prst="rect">
            <a:avLst/>
          </a:prstGeom>
        </p:spPr>
      </p:pic>
      <p:sp>
        <p:nvSpPr>
          <p:cNvPr id="13" name="TextBox 12"/>
          <p:cNvSpPr txBox="1"/>
          <p:nvPr/>
        </p:nvSpPr>
        <p:spPr>
          <a:xfrm>
            <a:off x="5627889" y="4531202"/>
            <a:ext cx="3372809" cy="1692771"/>
          </a:xfrm>
          <a:prstGeom prst="rect">
            <a:avLst/>
          </a:prstGeom>
          <a:noFill/>
        </p:spPr>
        <p:txBody>
          <a:bodyPr wrap="square" rtlCol="0">
            <a:spAutoFit/>
          </a:bodyPr>
          <a:lstStyle/>
          <a:p>
            <a:r>
              <a:rPr lang="en-US" sz="2400" b="1" dirty="0"/>
              <a:t>In range</a:t>
            </a:r>
          </a:p>
          <a:p>
            <a:pPr marL="342900" indent="-342900">
              <a:buFontTx/>
              <a:buChar char="-"/>
            </a:pPr>
            <a:r>
              <a:rPr lang="en-US" sz="2000" b="1" dirty="0"/>
              <a:t>B-3, Changed to GRADIENT VARIABLE 10ºC Mode</a:t>
            </a:r>
          </a:p>
          <a:p>
            <a:pPr marL="342900" indent="-342900">
              <a:buFontTx/>
              <a:buChar char="-"/>
            </a:pPr>
            <a:r>
              <a:rPr lang="en-US" sz="2000" b="1" dirty="0"/>
              <a:t>NMB, sedation</a:t>
            </a:r>
          </a:p>
          <a:p>
            <a:pPr marL="342900" indent="-342900">
              <a:buFontTx/>
              <a:buChar char="-"/>
            </a:pPr>
            <a:r>
              <a:rPr lang="en-US" sz="2000" b="1" dirty="0"/>
              <a:t>Water temp ~23 to 42ºC</a:t>
            </a:r>
          </a:p>
        </p:txBody>
      </p:sp>
    </p:spTree>
    <p:extLst>
      <p:ext uri="{BB962C8B-B14F-4D97-AF65-F5344CB8AC3E}">
        <p14:creationId xmlns:p14="http://schemas.microsoft.com/office/powerpoint/2010/main" val="19633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5A06-418D-4C47-B66A-3D102B9518E3}"/>
              </a:ext>
            </a:extLst>
          </p:cNvPr>
          <p:cNvSpPr>
            <a:spLocks noGrp="1"/>
          </p:cNvSpPr>
          <p:nvPr>
            <p:ph type="title"/>
          </p:nvPr>
        </p:nvSpPr>
        <p:spPr/>
        <p:txBody>
          <a:bodyPr/>
          <a:lstStyle/>
          <a:p>
            <a:r>
              <a:rPr lang="en-US" dirty="0">
                <a:latin typeface="+mn-lt"/>
              </a:rPr>
              <a:t>Temperature Management</a:t>
            </a:r>
          </a:p>
        </p:txBody>
      </p:sp>
      <p:sp>
        <p:nvSpPr>
          <p:cNvPr id="3" name="Content Placeholder 2">
            <a:extLst>
              <a:ext uri="{FF2B5EF4-FFF2-40B4-BE49-F238E27FC236}">
                <a16:creationId xmlns:a16="http://schemas.microsoft.com/office/drawing/2014/main" id="{D9B27958-E713-4D28-9748-754ACC7FE05D}"/>
              </a:ext>
            </a:extLst>
          </p:cNvPr>
          <p:cNvSpPr>
            <a:spLocks noGrp="1"/>
          </p:cNvSpPr>
          <p:nvPr>
            <p:ph idx="1"/>
          </p:nvPr>
        </p:nvSpPr>
        <p:spPr>
          <a:xfrm>
            <a:off x="628650" y="1530350"/>
            <a:ext cx="7886700" cy="5086349"/>
          </a:xfrm>
        </p:spPr>
        <p:txBody>
          <a:bodyPr>
            <a:noAutofit/>
          </a:bodyPr>
          <a:lstStyle/>
          <a:p>
            <a:pPr>
              <a:spcBef>
                <a:spcPts val="0"/>
              </a:spcBef>
              <a:spcAft>
                <a:spcPts val="1200"/>
              </a:spcAft>
            </a:pPr>
            <a:r>
              <a:rPr lang="en-US" sz="2400" dirty="0">
                <a:latin typeface="Arial" panose="020B0604020202020204" pitchFamily="34" charset="0"/>
                <a:cs typeface="Arial" panose="020B0604020202020204" pitchFamily="34" charset="0"/>
              </a:rPr>
              <a:t>A major goal in P-ICECAP is to achieve the desired phase target temperatures for the 120-hour intervention while </a:t>
            </a:r>
            <a:r>
              <a:rPr lang="en-US" sz="2400" b="1" dirty="0">
                <a:latin typeface="Arial" panose="020B0604020202020204" pitchFamily="34" charset="0"/>
                <a:cs typeface="Arial" panose="020B0604020202020204" pitchFamily="34" charset="0"/>
              </a:rPr>
              <a:t>preventing</a:t>
            </a:r>
            <a:r>
              <a:rPr lang="en-US" sz="2400" dirty="0">
                <a:latin typeface="Arial" panose="020B0604020202020204" pitchFamily="34" charset="0"/>
                <a:cs typeface="Arial" panose="020B0604020202020204" pitchFamily="34" charset="0"/>
              </a:rPr>
              <a:t> shivering. </a:t>
            </a:r>
          </a:p>
          <a:p>
            <a:pPr>
              <a:spcBef>
                <a:spcPts val="0"/>
              </a:spcBef>
              <a:spcAft>
                <a:spcPts val="1200"/>
              </a:spcAft>
            </a:pPr>
            <a:r>
              <a:rPr lang="en-US" sz="2400" dirty="0">
                <a:latin typeface="Arial" panose="020B0604020202020204" pitchFamily="34" charset="0"/>
                <a:cs typeface="Arial" panose="020B0604020202020204" pitchFamily="34" charset="0"/>
              </a:rPr>
              <a:t>Sedation and analgesia are generally used throughout the120 hours while a patient remains intubated.</a:t>
            </a:r>
          </a:p>
          <a:p>
            <a:pPr>
              <a:spcBef>
                <a:spcPts val="0"/>
              </a:spcBef>
              <a:spcAft>
                <a:spcPts val="1200"/>
              </a:spcAft>
            </a:pPr>
            <a:r>
              <a:rPr lang="en-US" sz="2400">
                <a:latin typeface="Arial" panose="020B0604020202020204" pitchFamily="34" charset="0"/>
                <a:cs typeface="Arial" panose="020B0604020202020204" pitchFamily="34" charset="0"/>
              </a:rPr>
              <a:t>Use NMB for </a:t>
            </a:r>
            <a:r>
              <a:rPr lang="en-US" sz="2400" dirty="0">
                <a:latin typeface="Arial" panose="020B0604020202020204" pitchFamily="34" charset="0"/>
                <a:cs typeface="Arial" panose="020B0604020202020204" pitchFamily="34" charset="0"/>
              </a:rPr>
              <a:t>Induction and Rewarming phases.  Other times PRN.  </a:t>
            </a:r>
            <a:r>
              <a:rPr lang="en-US" sz="2400" b="1" dirty="0">
                <a:latin typeface="Arial" panose="020B0604020202020204" pitchFamily="34" charset="0"/>
                <a:cs typeface="Arial" panose="020B0604020202020204" pitchFamily="34" charset="0"/>
              </a:rPr>
              <a:t>MUST</a:t>
            </a:r>
            <a:r>
              <a:rPr lang="en-US" sz="2400" dirty="0">
                <a:latin typeface="Arial" panose="020B0604020202020204" pitchFamily="34" charset="0"/>
                <a:cs typeface="Arial" panose="020B0604020202020204" pitchFamily="34" charset="0"/>
              </a:rPr>
              <a:t> avoid shivering. (examples)</a:t>
            </a:r>
          </a:p>
          <a:p>
            <a:pPr>
              <a:spcBef>
                <a:spcPts val="0"/>
              </a:spcBef>
              <a:spcAft>
                <a:spcPts val="1200"/>
              </a:spcAft>
            </a:pPr>
            <a:r>
              <a:rPr lang="en-US" sz="2400" dirty="0">
                <a:latin typeface="Arial" panose="020B0604020202020204" pitchFamily="34" charset="0"/>
                <a:cs typeface="Arial" panose="020B0604020202020204" pitchFamily="34" charset="0"/>
              </a:rPr>
              <a:t>Subclinical shivering is common.  In patients with difficult to maintain temperature, consider additional sedation with NMB trial.</a:t>
            </a:r>
          </a:p>
        </p:txBody>
      </p:sp>
    </p:spTree>
    <p:extLst>
      <p:ext uri="{BB962C8B-B14F-4D97-AF65-F5344CB8AC3E}">
        <p14:creationId xmlns:p14="http://schemas.microsoft.com/office/powerpoint/2010/main" val="2925471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number of the number of students&#10;&#10;Description automatically generated with medium confidence">
            <a:extLst>
              <a:ext uri="{FF2B5EF4-FFF2-40B4-BE49-F238E27FC236}">
                <a16:creationId xmlns:a16="http://schemas.microsoft.com/office/drawing/2014/main" id="{7796957F-6A50-5B6C-BAD6-61ABD7B9B6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89" y="633318"/>
            <a:ext cx="8510238" cy="5692660"/>
          </a:xfrm>
        </p:spPr>
      </p:pic>
      <p:sp>
        <p:nvSpPr>
          <p:cNvPr id="6" name="Rectangle 5">
            <a:extLst>
              <a:ext uri="{FF2B5EF4-FFF2-40B4-BE49-F238E27FC236}">
                <a16:creationId xmlns:a16="http://schemas.microsoft.com/office/drawing/2014/main" id="{CE4BA9AE-ACB3-F1A3-5330-BADD9424BB45}"/>
              </a:ext>
            </a:extLst>
          </p:cNvPr>
          <p:cNvSpPr/>
          <p:nvPr/>
        </p:nvSpPr>
        <p:spPr>
          <a:xfrm>
            <a:off x="2313729" y="936467"/>
            <a:ext cx="4206240" cy="182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864E046-000B-AAB4-7D66-51AFFD4D9458}"/>
              </a:ext>
            </a:extLst>
          </p:cNvPr>
          <p:cNvSpPr/>
          <p:nvPr/>
        </p:nvSpPr>
        <p:spPr>
          <a:xfrm>
            <a:off x="2073057" y="4728574"/>
            <a:ext cx="914400" cy="20986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2E04D0-DEDC-9AC4-037A-F300FC5B06BD}"/>
              </a:ext>
            </a:extLst>
          </p:cNvPr>
          <p:cNvPicPr>
            <a:picLocks noChangeAspect="1"/>
          </p:cNvPicPr>
          <p:nvPr/>
        </p:nvPicPr>
        <p:blipFill>
          <a:blip r:embed="rId3"/>
          <a:stretch>
            <a:fillRect/>
          </a:stretch>
        </p:blipFill>
        <p:spPr>
          <a:xfrm>
            <a:off x="7070943" y="4712866"/>
            <a:ext cx="1177446" cy="225572"/>
          </a:xfrm>
          <a:prstGeom prst="rect">
            <a:avLst/>
          </a:prstGeom>
        </p:spPr>
      </p:pic>
      <p:sp>
        <p:nvSpPr>
          <p:cNvPr id="3" name="Arrow: Left-Right 2">
            <a:extLst>
              <a:ext uri="{FF2B5EF4-FFF2-40B4-BE49-F238E27FC236}">
                <a16:creationId xmlns:a16="http://schemas.microsoft.com/office/drawing/2014/main" id="{5AB79A56-B7F7-85E2-1055-DE573FAB53A8}"/>
              </a:ext>
            </a:extLst>
          </p:cNvPr>
          <p:cNvSpPr/>
          <p:nvPr/>
        </p:nvSpPr>
        <p:spPr>
          <a:xfrm>
            <a:off x="1513037" y="2067585"/>
            <a:ext cx="1079288" cy="116450"/>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3AA16C-EFBC-86CD-C891-B52CD14D5565}"/>
              </a:ext>
            </a:extLst>
          </p:cNvPr>
          <p:cNvSpPr txBox="1"/>
          <p:nvPr/>
        </p:nvSpPr>
        <p:spPr>
          <a:xfrm>
            <a:off x="1553123" y="1422495"/>
            <a:ext cx="1629805" cy="584775"/>
          </a:xfrm>
          <a:prstGeom prst="rect">
            <a:avLst/>
          </a:prstGeom>
          <a:noFill/>
        </p:spPr>
        <p:txBody>
          <a:bodyPr wrap="none" rtlCol="0">
            <a:spAutoFit/>
          </a:bodyPr>
          <a:lstStyle/>
          <a:p>
            <a:r>
              <a:rPr lang="en-US" sz="1600" dirty="0"/>
              <a:t>Clinical Attending</a:t>
            </a:r>
          </a:p>
          <a:p>
            <a:r>
              <a:rPr lang="en-US" sz="1600" dirty="0"/>
              <a:t>No NMB</a:t>
            </a:r>
          </a:p>
        </p:txBody>
      </p:sp>
      <p:sp>
        <p:nvSpPr>
          <p:cNvPr id="9" name="TextBox 8">
            <a:extLst>
              <a:ext uri="{FF2B5EF4-FFF2-40B4-BE49-F238E27FC236}">
                <a16:creationId xmlns:a16="http://schemas.microsoft.com/office/drawing/2014/main" id="{D1CA914E-C018-6BE3-DAA7-35D95FCBCA75}"/>
              </a:ext>
            </a:extLst>
          </p:cNvPr>
          <p:cNvSpPr txBox="1"/>
          <p:nvPr/>
        </p:nvSpPr>
        <p:spPr>
          <a:xfrm>
            <a:off x="3040939" y="1882918"/>
            <a:ext cx="2838314" cy="923330"/>
          </a:xfrm>
          <a:prstGeom prst="rect">
            <a:avLst/>
          </a:prstGeom>
          <a:noFill/>
        </p:spPr>
        <p:txBody>
          <a:bodyPr wrap="square" rtlCol="0">
            <a:spAutoFit/>
          </a:bodyPr>
          <a:lstStyle/>
          <a:p>
            <a:r>
              <a:rPr lang="en-US" dirty="0"/>
              <a:t>AS can not overcome shivering w/o Sedation/ NMB</a:t>
            </a:r>
          </a:p>
        </p:txBody>
      </p:sp>
    </p:spTree>
    <p:extLst>
      <p:ext uri="{BB962C8B-B14F-4D97-AF65-F5344CB8AC3E}">
        <p14:creationId xmlns:p14="http://schemas.microsoft.com/office/powerpoint/2010/main" val="12401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39B7-A990-928D-AD56-F8524F74BCE4}"/>
              </a:ext>
            </a:extLst>
          </p:cNvPr>
          <p:cNvSpPr>
            <a:spLocks noGrp="1"/>
          </p:cNvSpPr>
          <p:nvPr>
            <p:ph type="title"/>
          </p:nvPr>
        </p:nvSpPr>
        <p:spPr/>
        <p:txBody>
          <a:bodyPr/>
          <a:lstStyle/>
          <a:p>
            <a:endParaRPr lang="en-US"/>
          </a:p>
        </p:txBody>
      </p:sp>
      <p:pic>
        <p:nvPicPr>
          <p:cNvPr id="5" name="Content Placeholder 4" descr="A graph showing the number of patients in the hospital&#10;&#10;Description automatically generated">
            <a:extLst>
              <a:ext uri="{FF2B5EF4-FFF2-40B4-BE49-F238E27FC236}">
                <a16:creationId xmlns:a16="http://schemas.microsoft.com/office/drawing/2014/main" id="{50A335AC-953D-4AA7-4167-1DA93A71BB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510" y="526493"/>
            <a:ext cx="8673837" cy="5650470"/>
          </a:xfrm>
        </p:spPr>
      </p:pic>
      <p:sp>
        <p:nvSpPr>
          <p:cNvPr id="6" name="Rectangle 5">
            <a:extLst>
              <a:ext uri="{FF2B5EF4-FFF2-40B4-BE49-F238E27FC236}">
                <a16:creationId xmlns:a16="http://schemas.microsoft.com/office/drawing/2014/main" id="{F14F7C96-622C-EE1C-5045-323C66E18B77}"/>
              </a:ext>
            </a:extLst>
          </p:cNvPr>
          <p:cNvSpPr/>
          <p:nvPr/>
        </p:nvSpPr>
        <p:spPr>
          <a:xfrm>
            <a:off x="2313645" y="774103"/>
            <a:ext cx="4352238" cy="163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04DC557F-2920-94B6-CD27-A7228EE82765}"/>
              </a:ext>
            </a:extLst>
          </p:cNvPr>
          <p:cNvSpPr/>
          <p:nvPr/>
        </p:nvSpPr>
        <p:spPr>
          <a:xfrm>
            <a:off x="1399245" y="4634630"/>
            <a:ext cx="914400" cy="19415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F4FEDD-1240-8DC7-DDEE-9DADB6263048}"/>
              </a:ext>
            </a:extLst>
          </p:cNvPr>
          <p:cNvPicPr>
            <a:picLocks noChangeAspect="1"/>
          </p:cNvPicPr>
          <p:nvPr/>
        </p:nvPicPr>
        <p:blipFill>
          <a:blip r:embed="rId3"/>
          <a:stretch>
            <a:fillRect/>
          </a:stretch>
        </p:blipFill>
        <p:spPr>
          <a:xfrm>
            <a:off x="7272274" y="4618921"/>
            <a:ext cx="1182794" cy="225572"/>
          </a:xfrm>
          <a:prstGeom prst="rect">
            <a:avLst/>
          </a:prstGeom>
        </p:spPr>
      </p:pic>
      <p:sp>
        <p:nvSpPr>
          <p:cNvPr id="8" name="Arrow: Left-Right 7">
            <a:extLst>
              <a:ext uri="{FF2B5EF4-FFF2-40B4-BE49-F238E27FC236}">
                <a16:creationId xmlns:a16="http://schemas.microsoft.com/office/drawing/2014/main" id="{D2E9FFF7-1D80-67B5-B8FE-25244506E6C5}"/>
              </a:ext>
            </a:extLst>
          </p:cNvPr>
          <p:cNvSpPr/>
          <p:nvPr/>
        </p:nvSpPr>
        <p:spPr>
          <a:xfrm>
            <a:off x="1586495" y="2167453"/>
            <a:ext cx="215991" cy="115258"/>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DAE6D2-DF05-4766-C296-E5F9BE3BD507}"/>
              </a:ext>
            </a:extLst>
          </p:cNvPr>
          <p:cNvSpPr txBox="1"/>
          <p:nvPr/>
        </p:nvSpPr>
        <p:spPr>
          <a:xfrm>
            <a:off x="2207820" y="1518478"/>
            <a:ext cx="3055060" cy="646331"/>
          </a:xfrm>
          <a:prstGeom prst="rect">
            <a:avLst/>
          </a:prstGeom>
          <a:noFill/>
        </p:spPr>
        <p:txBody>
          <a:bodyPr wrap="square" rtlCol="0">
            <a:spAutoFit/>
          </a:bodyPr>
          <a:lstStyle/>
          <a:p>
            <a:r>
              <a:rPr lang="en-US" dirty="0"/>
              <a:t>+ Sedation/ NMB much improved TTM</a:t>
            </a:r>
          </a:p>
        </p:txBody>
      </p:sp>
    </p:spTree>
    <p:extLst>
      <p:ext uri="{BB962C8B-B14F-4D97-AF65-F5344CB8AC3E}">
        <p14:creationId xmlns:p14="http://schemas.microsoft.com/office/powerpoint/2010/main" val="16571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485875" y="551543"/>
            <a:ext cx="8183700" cy="2043782"/>
          </a:xfrm>
          <a:prstGeom prst="rect">
            <a:avLst/>
          </a:prstGeom>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000" dirty="0">
                <a:latin typeface="+mn-lt"/>
              </a:rPr>
              <a:t>Protocol Overview Through 120 Hours</a:t>
            </a:r>
            <a:endParaRPr sz="6000" dirty="0">
              <a:latin typeface="+mj-lt"/>
            </a:endParaRPr>
          </a:p>
        </p:txBody>
      </p:sp>
    </p:spTree>
    <p:extLst>
      <p:ext uri="{BB962C8B-B14F-4D97-AF65-F5344CB8AC3E}">
        <p14:creationId xmlns:p14="http://schemas.microsoft.com/office/powerpoint/2010/main" val="1819729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FB67-9ED0-40D9-B821-C157A668E2FB}"/>
              </a:ext>
            </a:extLst>
          </p:cNvPr>
          <p:cNvSpPr>
            <a:spLocks noGrp="1"/>
          </p:cNvSpPr>
          <p:nvPr>
            <p:ph type="title"/>
          </p:nvPr>
        </p:nvSpPr>
        <p:spPr>
          <a:xfrm>
            <a:off x="628650" y="365127"/>
            <a:ext cx="7886700" cy="1016634"/>
          </a:xfrm>
        </p:spPr>
        <p:txBody>
          <a:bodyPr>
            <a:normAutofit/>
          </a:bodyPr>
          <a:lstStyle/>
          <a:p>
            <a:r>
              <a:rPr lang="en-US" sz="4000" dirty="0">
                <a:latin typeface="+mn-lt"/>
              </a:rPr>
              <a:t>Overview </a:t>
            </a:r>
            <a:r>
              <a:rPr lang="en-US" sz="4000" dirty="0">
                <a:latin typeface="+mn-lt"/>
                <a:cs typeface="Arial" panose="020B0604020202020204" pitchFamily="34" charset="0"/>
              </a:rPr>
              <a:t>– from 37,000 feet</a:t>
            </a:r>
            <a:endParaRPr lang="en-US" sz="4000" dirty="0">
              <a:latin typeface="+mn-lt"/>
            </a:endParaRPr>
          </a:p>
        </p:txBody>
      </p:sp>
      <p:sp>
        <p:nvSpPr>
          <p:cNvPr id="3" name="Content Placeholder 2">
            <a:extLst>
              <a:ext uri="{FF2B5EF4-FFF2-40B4-BE49-F238E27FC236}">
                <a16:creationId xmlns:a16="http://schemas.microsoft.com/office/drawing/2014/main" id="{F7CD6222-2B4F-4E0C-806D-BE191DF4E70B}"/>
              </a:ext>
            </a:extLst>
          </p:cNvPr>
          <p:cNvSpPr>
            <a:spLocks noGrp="1"/>
          </p:cNvSpPr>
          <p:nvPr>
            <p:ph idx="1"/>
          </p:nvPr>
        </p:nvSpPr>
        <p:spPr>
          <a:xfrm>
            <a:off x="628649" y="1381761"/>
            <a:ext cx="8212569" cy="5398346"/>
          </a:xfrm>
        </p:spPr>
        <p:txBody>
          <a:bodyPr>
            <a:normAutofit fontScale="85000" lnSpcReduction="20000"/>
          </a:bodyPr>
          <a:lstStyle/>
          <a:p>
            <a:r>
              <a:rPr lang="en-US" sz="3100" dirty="0"/>
              <a:t>Example – University of Michigan</a:t>
            </a:r>
          </a:p>
          <a:p>
            <a:r>
              <a:rPr lang="en-US" sz="3100" dirty="0"/>
              <a:t>PICU fellow is contacted re: an OHCA from outside ED or our UM ED.  </a:t>
            </a:r>
          </a:p>
          <a:p>
            <a:r>
              <a:rPr lang="en-US" sz="3100" dirty="0"/>
              <a:t>The research team on call is immediately notified of a pending OHCA admit.</a:t>
            </a:r>
          </a:p>
          <a:p>
            <a:r>
              <a:rPr lang="en-US" sz="3100" dirty="0"/>
              <a:t>Research team discusses with clinical team the case summary, arrival time, and approach for consent</a:t>
            </a:r>
          </a:p>
          <a:p>
            <a:r>
              <a:rPr lang="en-US" sz="3100" dirty="0"/>
              <a:t>Order for nursing to get cooling equipment to bedside: </a:t>
            </a:r>
          </a:p>
          <a:p>
            <a:pPr lvl="1">
              <a:buFont typeface="Calibri" panose="020F0502020204030204" pitchFamily="34" charset="0"/>
              <a:buChar char="-"/>
            </a:pPr>
            <a:r>
              <a:rPr lang="en-US" sz="2600" dirty="0"/>
              <a:t>Blanketrol-III, two Maxi-</a:t>
            </a:r>
            <a:r>
              <a:rPr lang="en-US" sz="2600" dirty="0" err="1"/>
              <a:t>Therm</a:t>
            </a:r>
            <a:r>
              <a:rPr lang="en-US" sz="2600" dirty="0"/>
              <a:t> Lite cooling blankets (Ped or Adult), 2 hoses, 2 temperature probes and temp sensing Foley of correct size</a:t>
            </a:r>
          </a:p>
          <a:p>
            <a:r>
              <a:rPr lang="en-US" sz="3100" dirty="0"/>
              <a:t>On </a:t>
            </a:r>
            <a:r>
              <a:rPr lang="en-US" sz="3100" dirty="0" err="1"/>
              <a:t>pt</a:t>
            </a:r>
            <a:r>
              <a:rPr lang="en-US" sz="3100" dirty="0"/>
              <a:t> arrival, clinical team stabilizes, places CVC, art line.</a:t>
            </a:r>
          </a:p>
          <a:p>
            <a:r>
              <a:rPr lang="en-US" sz="3100" dirty="0"/>
              <a:t>Cooling device started as soon as it is safe to set up.</a:t>
            </a:r>
          </a:p>
          <a:p>
            <a:r>
              <a:rPr lang="en-US" sz="3100" dirty="0"/>
              <a:t>Clinical team initiates their usual TTM target between 33-37ºC  before consent.  </a:t>
            </a:r>
          </a:p>
          <a:p>
            <a:endParaRPr lang="en-US" dirty="0"/>
          </a:p>
        </p:txBody>
      </p:sp>
    </p:spTree>
    <p:extLst>
      <p:ext uri="{BB962C8B-B14F-4D97-AF65-F5344CB8AC3E}">
        <p14:creationId xmlns:p14="http://schemas.microsoft.com/office/powerpoint/2010/main" val="3370999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F1F9-787B-4DE8-8655-7F2B87920E25}"/>
              </a:ext>
            </a:extLst>
          </p:cNvPr>
          <p:cNvSpPr>
            <a:spLocks noGrp="1"/>
          </p:cNvSpPr>
          <p:nvPr>
            <p:ph type="title"/>
          </p:nvPr>
        </p:nvSpPr>
        <p:spPr>
          <a:xfrm>
            <a:off x="628650" y="365127"/>
            <a:ext cx="7886700" cy="959674"/>
          </a:xfrm>
        </p:spPr>
        <p:txBody>
          <a:bodyPr>
            <a:normAutofit/>
          </a:bodyPr>
          <a:lstStyle/>
          <a:p>
            <a:r>
              <a:rPr lang="en-US" sz="4000" dirty="0">
                <a:latin typeface="+mn-lt"/>
              </a:rPr>
              <a:t>Overview </a:t>
            </a:r>
            <a:r>
              <a:rPr lang="en-US" sz="4000" dirty="0">
                <a:latin typeface="+mn-lt"/>
                <a:cs typeface="Arial" panose="020B0604020202020204" pitchFamily="34" charset="0"/>
              </a:rPr>
              <a:t>– from 37,000 feet</a:t>
            </a:r>
          </a:p>
        </p:txBody>
      </p:sp>
      <p:sp>
        <p:nvSpPr>
          <p:cNvPr id="3" name="Content Placeholder 2">
            <a:extLst>
              <a:ext uri="{FF2B5EF4-FFF2-40B4-BE49-F238E27FC236}">
                <a16:creationId xmlns:a16="http://schemas.microsoft.com/office/drawing/2014/main" id="{E54E94F0-1B76-48EF-AAED-C9DA37E62075}"/>
              </a:ext>
            </a:extLst>
          </p:cNvPr>
          <p:cNvSpPr>
            <a:spLocks noGrp="1"/>
          </p:cNvSpPr>
          <p:nvPr>
            <p:ph idx="1"/>
          </p:nvPr>
        </p:nvSpPr>
        <p:spPr>
          <a:xfrm>
            <a:off x="628649" y="1324801"/>
            <a:ext cx="8274393" cy="5262979"/>
          </a:xfrm>
        </p:spPr>
        <p:txBody>
          <a:bodyPr wrap="square">
            <a:spAutoFit/>
          </a:bodyPr>
          <a:lstStyle/>
          <a:p>
            <a:pPr>
              <a:lnSpc>
                <a:spcPct val="100000"/>
              </a:lnSpc>
              <a:spcBef>
                <a:spcPts val="0"/>
              </a:spcBef>
            </a:pPr>
            <a:r>
              <a:rPr lang="en-US" sz="2400" dirty="0"/>
              <a:t>Research team introduced by clinical team to family. Then gets informed consent and randomizes to one of 10 cooling durations from 0 to </a:t>
            </a:r>
            <a:r>
              <a:rPr lang="en-US" sz="2400"/>
              <a:t>96 hours.</a:t>
            </a:r>
            <a:endParaRPr lang="en-US" sz="2400" dirty="0"/>
          </a:p>
          <a:p>
            <a:pPr>
              <a:lnSpc>
                <a:spcPct val="100000"/>
              </a:lnSpc>
              <a:spcBef>
                <a:spcPts val="0"/>
              </a:spcBef>
            </a:pPr>
            <a:r>
              <a:rPr lang="en-US" sz="2400" dirty="0"/>
              <a:t>Subject enrollment = time randomized to a study cooling duration.</a:t>
            </a:r>
          </a:p>
          <a:p>
            <a:pPr>
              <a:lnSpc>
                <a:spcPct val="100000"/>
              </a:lnSpc>
              <a:spcBef>
                <a:spcPts val="0"/>
              </a:spcBef>
            </a:pPr>
            <a:r>
              <a:rPr lang="en-US" sz="2400" dirty="0"/>
              <a:t>TTM 33°C (or 36.8°C for 0 cooling normothermia group) will be set as target temp no later than 15 min after randomization.   </a:t>
            </a:r>
          </a:p>
          <a:p>
            <a:pPr lvl="1">
              <a:lnSpc>
                <a:spcPct val="100000"/>
              </a:lnSpc>
              <a:spcBef>
                <a:spcPts val="0"/>
              </a:spcBef>
              <a:buFont typeface="Calibri" panose="020F0502020204030204" pitchFamily="34" charset="0"/>
              <a:buChar char="-"/>
            </a:pPr>
            <a:r>
              <a:rPr lang="en-US" sz="2000" dirty="0"/>
              <a:t>If it was started prior to randomization, then the start time for cooling groups 12-96 hr will be when a target 32-34°C set.</a:t>
            </a:r>
          </a:p>
          <a:p>
            <a:pPr lvl="1">
              <a:lnSpc>
                <a:spcPct val="100000"/>
              </a:lnSpc>
              <a:spcBef>
                <a:spcPts val="0"/>
              </a:spcBef>
              <a:buFont typeface="Calibri" panose="020F0502020204030204" pitchFamily="34" charset="0"/>
              <a:buChar char="-"/>
            </a:pPr>
            <a:r>
              <a:rPr lang="en-US" sz="2000" dirty="0"/>
              <a:t>For normothermia 0 hr cool group, start time is when site begins toward a target of 36-37.5</a:t>
            </a:r>
            <a:r>
              <a:rPr kumimoji="0" lang="en-US" sz="2000" b="0" i="0" u="none" strike="noStrike" kern="1200" cap="none" spc="0" normalizeH="0" baseline="0" noProof="0" dirty="0">
                <a:ln>
                  <a:noFill/>
                </a:ln>
                <a:solidFill>
                  <a:prstClr val="black"/>
                </a:solidFill>
                <a:effectLst/>
                <a:uLnTx/>
                <a:uFillTx/>
                <a:latin typeface="Calibri"/>
                <a:ea typeface="+mn-ea"/>
                <a:cs typeface="+mn-cs"/>
              </a:rPr>
              <a:t>°C.</a:t>
            </a:r>
            <a:r>
              <a:rPr lang="en-US" sz="2000" dirty="0"/>
              <a:t>  </a:t>
            </a:r>
          </a:p>
          <a:p>
            <a:pPr>
              <a:lnSpc>
                <a:spcPct val="100000"/>
              </a:lnSpc>
              <a:spcBef>
                <a:spcPts val="0"/>
              </a:spcBef>
            </a:pPr>
            <a:r>
              <a:rPr lang="en-US" sz="2400" dirty="0"/>
              <a:t>Protocol goal is to achieve a temp range no later than 2 hr. after randomization.</a:t>
            </a:r>
          </a:p>
          <a:p>
            <a:pPr marL="685800" marR="0" lvl="1" indent="-2286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000" dirty="0"/>
              <a:t>Sedation and NMB for induction phase results in fastest time to goal</a:t>
            </a:r>
          </a:p>
          <a:p>
            <a:pPr lvl="1">
              <a:lnSpc>
                <a:spcPct val="100000"/>
              </a:lnSpc>
              <a:spcBef>
                <a:spcPts val="0"/>
              </a:spcBef>
              <a:buFont typeface="Calibri" panose="020F0502020204030204" pitchFamily="34" charset="0"/>
              <a:buChar char="-"/>
            </a:pPr>
            <a:r>
              <a:rPr lang="en-US" sz="2000" dirty="0"/>
              <a:t>*Ideally, research team supervises until temp stable</a:t>
            </a:r>
          </a:p>
        </p:txBody>
      </p:sp>
    </p:spTree>
    <p:extLst>
      <p:ext uri="{BB962C8B-B14F-4D97-AF65-F5344CB8AC3E}">
        <p14:creationId xmlns:p14="http://schemas.microsoft.com/office/powerpoint/2010/main" val="2400793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F1F9-787B-4DE8-8655-7F2B87920E25}"/>
              </a:ext>
            </a:extLst>
          </p:cNvPr>
          <p:cNvSpPr>
            <a:spLocks noGrp="1"/>
          </p:cNvSpPr>
          <p:nvPr>
            <p:ph type="title"/>
          </p:nvPr>
        </p:nvSpPr>
        <p:spPr>
          <a:xfrm>
            <a:off x="628650" y="365126"/>
            <a:ext cx="7886700" cy="989541"/>
          </a:xfrm>
        </p:spPr>
        <p:txBody>
          <a:bodyPr>
            <a:normAutofit/>
          </a:bodyPr>
          <a:lstStyle/>
          <a:p>
            <a:r>
              <a:rPr lang="en-US" sz="4000" dirty="0">
                <a:latin typeface="+mn-lt"/>
              </a:rPr>
              <a:t>Overview </a:t>
            </a:r>
            <a:r>
              <a:rPr lang="en-US" sz="4000" dirty="0">
                <a:latin typeface="+mn-lt"/>
                <a:cs typeface="Arial" panose="020B0604020202020204" pitchFamily="34" charset="0"/>
              </a:rPr>
              <a:t>– from 37,000 feet</a:t>
            </a:r>
          </a:p>
        </p:txBody>
      </p:sp>
      <p:sp>
        <p:nvSpPr>
          <p:cNvPr id="3" name="Content Placeholder 2">
            <a:extLst>
              <a:ext uri="{FF2B5EF4-FFF2-40B4-BE49-F238E27FC236}">
                <a16:creationId xmlns:a16="http://schemas.microsoft.com/office/drawing/2014/main" id="{E54E94F0-1B76-48EF-AAED-C9DA37E62075}"/>
              </a:ext>
            </a:extLst>
          </p:cNvPr>
          <p:cNvSpPr>
            <a:spLocks noGrp="1"/>
          </p:cNvSpPr>
          <p:nvPr>
            <p:ph idx="1"/>
          </p:nvPr>
        </p:nvSpPr>
        <p:spPr>
          <a:xfrm>
            <a:off x="690880" y="1354666"/>
            <a:ext cx="8247747" cy="5221747"/>
          </a:xfrm>
        </p:spPr>
        <p:txBody>
          <a:bodyPr>
            <a:normAutofit/>
          </a:bodyPr>
          <a:lstStyle/>
          <a:p>
            <a:pPr>
              <a:lnSpc>
                <a:spcPct val="120000"/>
              </a:lnSpc>
              <a:spcBef>
                <a:spcPts val="0"/>
              </a:spcBef>
            </a:pPr>
            <a:r>
              <a:rPr lang="en-US" dirty="0"/>
              <a:t>Cooling duration is equal to the combined time of the Induction plus Maintenance phases. </a:t>
            </a:r>
          </a:p>
          <a:p>
            <a:pPr>
              <a:lnSpc>
                <a:spcPct val="120000"/>
              </a:lnSpc>
              <a:spcBef>
                <a:spcPts val="0"/>
              </a:spcBef>
            </a:pPr>
            <a:r>
              <a:rPr lang="en-US" dirty="0"/>
              <a:t>For nine cooling groups (12-96 hr), after the assigned cooling duration is completed, slow rewarming over at least 16 hrs.</a:t>
            </a:r>
          </a:p>
          <a:p>
            <a:pPr>
              <a:lnSpc>
                <a:spcPct val="120000"/>
              </a:lnSpc>
              <a:spcBef>
                <a:spcPts val="0"/>
              </a:spcBef>
            </a:pPr>
            <a:r>
              <a:rPr lang="en-US" dirty="0"/>
              <a:t>Then normothermia 36.8°C for rest of 120 hr.</a:t>
            </a:r>
          </a:p>
          <a:p>
            <a:pPr>
              <a:lnSpc>
                <a:spcPct val="120000"/>
              </a:lnSpc>
              <a:spcBef>
                <a:spcPts val="0"/>
              </a:spcBef>
            </a:pPr>
            <a:r>
              <a:rPr lang="en-US" dirty="0"/>
              <a:t>Exception is the 0 hour controlled normothermia group. The pt brought to 36.8 °C ASAP, then normothermia for remaining 120 hr.</a:t>
            </a:r>
          </a:p>
        </p:txBody>
      </p:sp>
    </p:spTree>
    <p:extLst>
      <p:ext uri="{BB962C8B-B14F-4D97-AF65-F5344CB8AC3E}">
        <p14:creationId xmlns:p14="http://schemas.microsoft.com/office/powerpoint/2010/main" val="65792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04800"/>
            <a:ext cx="41513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p:cNvSpPr>
          <p:nvPr/>
        </p:nvSpPr>
        <p:spPr bwMode="auto">
          <a:xfrm>
            <a:off x="6172200" y="57912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1200">
                <a:solidFill>
                  <a:schemeClr val="tx1"/>
                </a:solidFill>
                <a:latin typeface="Times" charset="0"/>
                <a:sym typeface="Times" charset="0"/>
              </a:rPr>
              <a:t>Irwin and Rippe.  Intensive Care Medicine, 4th ed, 1999</a:t>
            </a:r>
          </a:p>
        </p:txBody>
      </p:sp>
      <p:sp>
        <p:nvSpPr>
          <p:cNvPr id="2" name="AutoShape 3"/>
          <p:cNvSpPr>
            <a:spLocks/>
          </p:cNvSpPr>
          <p:nvPr/>
        </p:nvSpPr>
        <p:spPr bwMode="auto">
          <a:xfrm>
            <a:off x="3200400" y="3733799"/>
            <a:ext cx="1600200" cy="496889"/>
          </a:xfrm>
          <a:prstGeom prst="roundRect">
            <a:avLst>
              <a:gd name="adj" fmla="val 16667"/>
            </a:avLst>
          </a:prstGeom>
          <a:solidFill>
            <a:srgbClr val="FFFF00">
              <a:alpha val="27451"/>
            </a:srgbClr>
          </a:solidFill>
          <a:ln w="9525">
            <a:solidFill>
              <a:schemeClr val="tx1">
                <a:alpha val="7059"/>
              </a:schemeClr>
            </a:solidFill>
            <a:round/>
            <a:headEnd/>
            <a:tailEnd/>
          </a:ln>
        </p:spPr>
        <p:txBody>
          <a:bodyPr lIns="0" tIns="0" rIns="0" bIns="0"/>
          <a:lstStyle/>
          <a:p>
            <a:endParaRPr lang="en-GB"/>
          </a:p>
        </p:txBody>
      </p:sp>
      <p:sp>
        <p:nvSpPr>
          <p:cNvPr id="9220" name="AutoShape 4"/>
          <p:cNvSpPr>
            <a:spLocks/>
          </p:cNvSpPr>
          <p:nvPr/>
        </p:nvSpPr>
        <p:spPr bwMode="auto">
          <a:xfrm>
            <a:off x="3200400" y="3176954"/>
            <a:ext cx="1600200" cy="328246"/>
          </a:xfrm>
          <a:prstGeom prst="roundRect">
            <a:avLst>
              <a:gd name="adj" fmla="val 16667"/>
            </a:avLst>
          </a:prstGeom>
          <a:solidFill>
            <a:srgbClr val="FFFF00">
              <a:alpha val="27451"/>
            </a:srgbClr>
          </a:solidFill>
          <a:ln w="9525">
            <a:solidFill>
              <a:schemeClr val="tx1">
                <a:alpha val="7059"/>
              </a:schemeClr>
            </a:solidFill>
            <a:round/>
            <a:headEnd/>
            <a:tailEnd/>
          </a:ln>
        </p:spPr>
        <p:txBody>
          <a:bodyPr lIns="0" tIns="0" rIns="0" bIns="0"/>
          <a:lstStyle/>
          <a:p>
            <a:endParaRPr lang="en-GB"/>
          </a:p>
        </p:txBody>
      </p:sp>
      <p:sp>
        <p:nvSpPr>
          <p:cNvPr id="9221" name="Rectangle 5"/>
          <p:cNvSpPr>
            <a:spLocks/>
          </p:cNvSpPr>
          <p:nvPr/>
        </p:nvSpPr>
        <p:spPr bwMode="auto">
          <a:xfrm>
            <a:off x="5486400" y="4114800"/>
            <a:ext cx="3213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400" b="1" dirty="0">
                <a:solidFill>
                  <a:schemeClr val="tx1"/>
                </a:solidFill>
                <a:cs typeface="Arial" pitchFamily="34" charset="0"/>
              </a:rPr>
              <a:t>*</a:t>
            </a:r>
            <a:r>
              <a:rPr lang="en-US" sz="1400" b="1" dirty="0">
                <a:cs typeface="Arial" pitchFamily="34" charset="0"/>
              </a:rPr>
              <a:t>C</a:t>
            </a:r>
            <a:r>
              <a:rPr lang="en-US" sz="1400" b="1" dirty="0">
                <a:solidFill>
                  <a:schemeClr val="tx1"/>
                </a:solidFill>
                <a:cs typeface="Arial" pitchFamily="34" charset="0"/>
              </a:rPr>
              <a:t>oncern for arrhythmias at temp &lt; 30</a:t>
            </a:r>
            <a:r>
              <a:rPr lang="en-US" sz="1400" dirty="0">
                <a:solidFill>
                  <a:schemeClr val="tx1"/>
                </a:solidFill>
                <a:cs typeface="Arial" pitchFamily="34" charset="0"/>
              </a:rPr>
              <a:t>°</a:t>
            </a:r>
            <a:r>
              <a:rPr lang="en-US" sz="1400" b="1" dirty="0">
                <a:solidFill>
                  <a:schemeClr val="tx1"/>
                </a:solidFill>
                <a:cs typeface="Arial" pitchFamily="34" charset="0"/>
              </a:rPr>
              <a:t>C.  Rewarm STAT to goal</a:t>
            </a:r>
          </a:p>
        </p:txBody>
      </p:sp>
      <p:sp>
        <p:nvSpPr>
          <p:cNvPr id="9222" name="Rectangle 6"/>
          <p:cNvSpPr>
            <a:spLocks/>
          </p:cNvSpPr>
          <p:nvPr/>
        </p:nvSpPr>
        <p:spPr bwMode="auto">
          <a:xfrm>
            <a:off x="5486400" y="4724400"/>
            <a:ext cx="3213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400" b="1" dirty="0">
                <a:solidFill>
                  <a:schemeClr val="tx1"/>
                </a:solidFill>
                <a:cs typeface="Arial" pitchFamily="34" charset="0"/>
              </a:rPr>
              <a:t>**</a:t>
            </a:r>
            <a:r>
              <a:rPr lang="en-US" sz="1400" b="1" u="sng" dirty="0">
                <a:solidFill>
                  <a:schemeClr val="tx1"/>
                </a:solidFill>
                <a:cs typeface="Arial" pitchFamily="34" charset="0"/>
              </a:rPr>
              <a:t>Greatly</a:t>
            </a:r>
            <a:r>
              <a:rPr lang="en-US" sz="1400" b="1" dirty="0">
                <a:solidFill>
                  <a:schemeClr val="tx1"/>
                </a:solidFill>
                <a:cs typeface="Arial" pitchFamily="34" charset="0"/>
              </a:rPr>
              <a:t> increased risk of VF and other arrhythmias &lt; 28</a:t>
            </a:r>
            <a:r>
              <a:rPr lang="en-US" sz="1400" dirty="0">
                <a:solidFill>
                  <a:schemeClr val="tx1"/>
                </a:solidFill>
                <a:cs typeface="Arial" pitchFamily="34" charset="0"/>
              </a:rPr>
              <a:t>°</a:t>
            </a:r>
            <a:r>
              <a:rPr lang="en-US" sz="1400" b="1" dirty="0">
                <a:solidFill>
                  <a:schemeClr val="tx1"/>
                </a:solidFill>
                <a:cs typeface="Arial" pitchFamily="34" charset="0"/>
              </a:rPr>
              <a:t>C.  STAT rewarming required.</a:t>
            </a:r>
          </a:p>
        </p:txBody>
      </p:sp>
      <p:sp>
        <p:nvSpPr>
          <p:cNvPr id="9223" name="AutoShape 7"/>
          <p:cNvSpPr>
            <a:spLocks/>
          </p:cNvSpPr>
          <p:nvPr/>
        </p:nvSpPr>
        <p:spPr bwMode="auto">
          <a:xfrm flipH="1">
            <a:off x="3124200" y="4346575"/>
            <a:ext cx="2297113" cy="3000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0 w 21600"/>
              <a:gd name="T23" fmla="*/ 0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2971" y="5143"/>
                </a:moveTo>
                <a:lnTo>
                  <a:pt x="2971" y="7886"/>
                </a:lnTo>
                <a:lnTo>
                  <a:pt x="2971" y="12000"/>
                </a:lnTo>
                <a:lnTo>
                  <a:pt x="2971" y="21600"/>
                </a:lnTo>
                <a:lnTo>
                  <a:pt x="6076" y="21600"/>
                </a:lnTo>
                <a:lnTo>
                  <a:pt x="10733" y="21600"/>
                </a:lnTo>
                <a:lnTo>
                  <a:pt x="21600" y="21600"/>
                </a:lnTo>
                <a:lnTo>
                  <a:pt x="21600" y="12000"/>
                </a:lnTo>
                <a:lnTo>
                  <a:pt x="21600" y="7886"/>
                </a:lnTo>
                <a:lnTo>
                  <a:pt x="21600" y="5143"/>
                </a:lnTo>
                <a:lnTo>
                  <a:pt x="10733" y="5143"/>
                </a:lnTo>
                <a:lnTo>
                  <a:pt x="0" y="0"/>
                </a:lnTo>
                <a:lnTo>
                  <a:pt x="6076" y="5143"/>
                </a:lnTo>
                <a:lnTo>
                  <a:pt x="2971" y="5143"/>
                </a:lnTo>
                <a:close/>
                <a:moveTo>
                  <a:pt x="2971" y="5143"/>
                </a:moveTo>
              </a:path>
            </a:pathLst>
          </a:custGeom>
          <a:noFill/>
          <a:ln w="444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4" name="AutoShape 8"/>
          <p:cNvSpPr>
            <a:spLocks/>
          </p:cNvSpPr>
          <p:nvPr/>
        </p:nvSpPr>
        <p:spPr bwMode="auto">
          <a:xfrm flipH="1">
            <a:off x="3124200" y="4724400"/>
            <a:ext cx="2351088"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0 h 21600"/>
              <a:gd name="T22" fmla="*/ 2147483647 w 21600"/>
              <a:gd name="T23" fmla="*/ 0 h 21600"/>
              <a:gd name="T24" fmla="*/ 2147483647 w 21600"/>
              <a:gd name="T25" fmla="*/ 0 h 21600"/>
              <a:gd name="T26" fmla="*/ 2147483647 w 21600"/>
              <a:gd name="T27" fmla="*/ 0 h 21600"/>
              <a:gd name="T28" fmla="*/ 2147483647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2699" y="0"/>
                </a:moveTo>
                <a:lnTo>
                  <a:pt x="2699" y="3600"/>
                </a:lnTo>
                <a:lnTo>
                  <a:pt x="0" y="8774"/>
                </a:lnTo>
                <a:lnTo>
                  <a:pt x="2699" y="9000"/>
                </a:lnTo>
                <a:lnTo>
                  <a:pt x="2699" y="21600"/>
                </a:lnTo>
                <a:lnTo>
                  <a:pt x="5849" y="21600"/>
                </a:lnTo>
                <a:lnTo>
                  <a:pt x="10574" y="21600"/>
                </a:lnTo>
                <a:lnTo>
                  <a:pt x="21600" y="21600"/>
                </a:lnTo>
                <a:lnTo>
                  <a:pt x="21600" y="9000"/>
                </a:lnTo>
                <a:lnTo>
                  <a:pt x="21600" y="3600"/>
                </a:lnTo>
                <a:lnTo>
                  <a:pt x="21600" y="0"/>
                </a:lnTo>
                <a:lnTo>
                  <a:pt x="10574" y="0"/>
                </a:lnTo>
                <a:lnTo>
                  <a:pt x="5849" y="0"/>
                </a:lnTo>
                <a:lnTo>
                  <a:pt x="2699" y="0"/>
                </a:lnTo>
                <a:close/>
                <a:moveTo>
                  <a:pt x="2699" y="0"/>
                </a:moveTo>
              </a:path>
            </a:pathLst>
          </a:cu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5" name="AutoShape 9"/>
          <p:cNvSpPr>
            <a:spLocks/>
          </p:cNvSpPr>
          <p:nvPr/>
        </p:nvSpPr>
        <p:spPr bwMode="auto">
          <a:xfrm flipH="1">
            <a:off x="381000" y="2828441"/>
            <a:ext cx="2743200" cy="75295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3600" y="0"/>
                </a:moveTo>
                <a:lnTo>
                  <a:pt x="3600" y="8100"/>
                </a:lnTo>
                <a:lnTo>
                  <a:pt x="0" y="10800"/>
                </a:lnTo>
                <a:lnTo>
                  <a:pt x="3600" y="13500"/>
                </a:lnTo>
                <a:lnTo>
                  <a:pt x="3600" y="21600"/>
                </a:lnTo>
                <a:lnTo>
                  <a:pt x="21600" y="21600"/>
                </a:lnTo>
                <a:lnTo>
                  <a:pt x="21600" y="0"/>
                </a:lnTo>
                <a:lnTo>
                  <a:pt x="3600" y="0"/>
                </a:lnTo>
                <a:close/>
                <a:moveTo>
                  <a:pt x="3600" y="0"/>
                </a:moveTo>
              </a:path>
            </a:pathLst>
          </a:custGeom>
          <a:noFill/>
          <a:ln w="38100">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6" name="Rectangle 10"/>
          <p:cNvSpPr>
            <a:spLocks/>
          </p:cNvSpPr>
          <p:nvPr/>
        </p:nvSpPr>
        <p:spPr bwMode="auto">
          <a:xfrm>
            <a:off x="381000" y="2828441"/>
            <a:ext cx="2374900" cy="75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1400" dirty="0">
                <a:solidFill>
                  <a:schemeClr val="tx1"/>
                </a:solidFill>
                <a:cs typeface="Arial" pitchFamily="34" charset="0"/>
              </a:rPr>
              <a:t>Therapeutic Normothermia</a:t>
            </a:r>
          </a:p>
          <a:p>
            <a:pPr marL="39688" algn="ctr"/>
            <a:r>
              <a:rPr lang="en-US" sz="1400" dirty="0">
                <a:cs typeface="Arial" pitchFamily="34" charset="0"/>
              </a:rPr>
              <a:t>= Normothermia</a:t>
            </a:r>
            <a:endParaRPr lang="en-US" sz="1400" dirty="0">
              <a:solidFill>
                <a:schemeClr val="tx1"/>
              </a:solidFill>
              <a:cs typeface="Arial" pitchFamily="34" charset="0"/>
            </a:endParaRPr>
          </a:p>
          <a:p>
            <a:pPr marL="39688" algn="ctr"/>
            <a:r>
              <a:rPr lang="en-US" sz="1400" dirty="0">
                <a:solidFill>
                  <a:schemeClr val="tx1"/>
                </a:solidFill>
                <a:cs typeface="Arial" pitchFamily="34" charset="0"/>
              </a:rPr>
              <a:t>TTM 36.0-37.5°C (36.8)</a:t>
            </a:r>
          </a:p>
        </p:txBody>
      </p:sp>
      <p:sp>
        <p:nvSpPr>
          <p:cNvPr id="9227" name="Rectangle 11"/>
          <p:cNvSpPr>
            <a:spLocks/>
          </p:cNvSpPr>
          <p:nvPr/>
        </p:nvSpPr>
        <p:spPr bwMode="auto">
          <a:xfrm>
            <a:off x="381000" y="3733799"/>
            <a:ext cx="22987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1400" dirty="0">
                <a:solidFill>
                  <a:schemeClr val="tx1"/>
                </a:solidFill>
                <a:cs typeface="Arial" pitchFamily="34" charset="0"/>
              </a:rPr>
              <a:t>Therapeutic Hypothermia</a:t>
            </a:r>
          </a:p>
          <a:p>
            <a:pPr marL="39688" algn="ctr"/>
            <a:r>
              <a:rPr lang="en-US" sz="1400" dirty="0">
                <a:cs typeface="Arial" pitchFamily="34" charset="0"/>
              </a:rPr>
              <a:t>= Cooling</a:t>
            </a:r>
            <a:endParaRPr lang="en-US" sz="1400" dirty="0">
              <a:solidFill>
                <a:schemeClr val="tx1"/>
              </a:solidFill>
              <a:cs typeface="Arial" pitchFamily="34" charset="0"/>
            </a:endParaRPr>
          </a:p>
          <a:p>
            <a:pPr marL="39688" algn="ctr"/>
            <a:r>
              <a:rPr lang="en-US" sz="1400" dirty="0">
                <a:solidFill>
                  <a:schemeClr val="tx1"/>
                </a:solidFill>
                <a:cs typeface="Arial" pitchFamily="34" charset="0"/>
              </a:rPr>
              <a:t>TTM 32.0-34.0°C (33.0)</a:t>
            </a:r>
          </a:p>
        </p:txBody>
      </p:sp>
      <p:sp>
        <p:nvSpPr>
          <p:cNvPr id="9228" name="AutoShape 12"/>
          <p:cNvSpPr>
            <a:spLocks/>
          </p:cNvSpPr>
          <p:nvPr/>
        </p:nvSpPr>
        <p:spPr bwMode="auto">
          <a:xfrm flipH="1">
            <a:off x="381000" y="3657600"/>
            <a:ext cx="2743200" cy="965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3600" y="0"/>
                </a:moveTo>
                <a:lnTo>
                  <a:pt x="3600" y="8100"/>
                </a:lnTo>
                <a:lnTo>
                  <a:pt x="0" y="10800"/>
                </a:lnTo>
                <a:lnTo>
                  <a:pt x="3600" y="13500"/>
                </a:lnTo>
                <a:lnTo>
                  <a:pt x="3600" y="21600"/>
                </a:lnTo>
                <a:lnTo>
                  <a:pt x="21600" y="21600"/>
                </a:lnTo>
                <a:lnTo>
                  <a:pt x="21600" y="0"/>
                </a:lnTo>
                <a:lnTo>
                  <a:pt x="3600" y="0"/>
                </a:lnTo>
                <a:close/>
                <a:moveTo>
                  <a:pt x="3600" y="0"/>
                </a:moveTo>
              </a:path>
            </a:pathLst>
          </a:cu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08590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2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3"/>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1"/>
                                  </p:stCondLst>
                                  <p:childTnLst>
                                    <p:set>
                                      <p:cBhvr>
                                        <p:cTn id="25" dur="1" fill="hold">
                                          <p:stCondLst>
                                            <p:cond delay="499"/>
                                          </p:stCondLst>
                                        </p:cTn>
                                        <p:tgtEl>
                                          <p:spTgt spid="922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224"/>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grpId="0" nodeType="afterEffect">
                                  <p:stCondLst>
                                    <p:cond delay="1"/>
                                  </p:stCondLst>
                                  <p:childTnLst>
                                    <p:set>
                                      <p:cBhvr>
                                        <p:cTn id="32" dur="1" fill="hold">
                                          <p:stCondLst>
                                            <p:cond delay="499"/>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220" grpId="0" animBg="1"/>
      <p:bldP spid="9221" grpId="0" autoUpdateAnimBg="0"/>
      <p:bldP spid="9222" grpId="0" autoUpdateAnimBg="0"/>
      <p:bldP spid="9223" grpId="0" animBg="1"/>
      <p:bldP spid="9224" grpId="0" animBg="1"/>
      <p:bldP spid="9225" grpId="0" animBg="1"/>
      <p:bldP spid="9226" grpId="0" autoUpdateAnimBg="0"/>
      <p:bldP spid="9227" grpId="0" autoUpdateAnimBg="0"/>
      <p:bldP spid="922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325120" y="883509"/>
            <a:ext cx="8663093" cy="1148492"/>
          </a:xfrm>
          <a:prstGeom prst="rect">
            <a:avLst/>
          </a:prstGeom>
        </p:spPr>
        <p:txBody>
          <a:bodyPr spcFirstLastPara="1" wrap="square" lIns="91425" tIns="91425" rIns="91425" bIns="91425" anchor="b"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latin typeface="+mn-lt"/>
              </a:rPr>
              <a:t>P-ICECAP Trial:  Cooling, Rewarming and Normothermia Phases</a:t>
            </a:r>
            <a:endParaRPr sz="3500" dirty="0">
              <a:latin typeface="+mj-lt"/>
            </a:endParaRPr>
          </a:p>
        </p:txBody>
      </p:sp>
      <p:sp>
        <p:nvSpPr>
          <p:cNvPr id="68" name="Google Shape;68;p14"/>
          <p:cNvSpPr txBox="1">
            <a:spLocks noGrp="1"/>
          </p:cNvSpPr>
          <p:nvPr>
            <p:ph type="subTitle" idx="1"/>
          </p:nvPr>
        </p:nvSpPr>
        <p:spPr>
          <a:xfrm>
            <a:off x="485875" y="2595325"/>
            <a:ext cx="8183700" cy="86100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endParaRPr dirty="0"/>
          </a:p>
        </p:txBody>
      </p:sp>
    </p:spTree>
    <p:extLst>
      <p:ext uri="{BB962C8B-B14F-4D97-AF65-F5344CB8AC3E}">
        <p14:creationId xmlns:p14="http://schemas.microsoft.com/office/powerpoint/2010/main" val="702786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r>
              <a:rPr lang="en-US" sz="4000" dirty="0">
                <a:latin typeface="+mn-lt"/>
              </a:rPr>
              <a:t>Cooling Groups: 12, 18, 24, 36, 48, 60, 72, 84, 96 hours</a:t>
            </a:r>
          </a:p>
        </p:txBody>
      </p:sp>
      <p:sp>
        <p:nvSpPr>
          <p:cNvPr id="81923" name="Rectangle 3"/>
          <p:cNvSpPr>
            <a:spLocks noGrp="1" noChangeArrowheads="1"/>
          </p:cNvSpPr>
          <p:nvPr>
            <p:ph type="body" idx="1"/>
          </p:nvPr>
        </p:nvSpPr>
        <p:spPr>
          <a:xfrm>
            <a:off x="628650" y="1825624"/>
            <a:ext cx="7886700" cy="4667250"/>
          </a:xfrm>
        </p:spPr>
        <p:txBody>
          <a:bodyPr>
            <a:normAutofit/>
          </a:bodyPr>
          <a:lstStyle/>
          <a:p>
            <a:pPr marL="0" indent="0">
              <a:lnSpc>
                <a:spcPct val="90000"/>
              </a:lnSpc>
              <a:buNone/>
            </a:pPr>
            <a:endParaRPr lang="en-US" sz="2800" dirty="0"/>
          </a:p>
        </p:txBody>
      </p:sp>
    </p:spTree>
    <p:extLst>
      <p:ext uri="{BB962C8B-B14F-4D97-AF65-F5344CB8AC3E}">
        <p14:creationId xmlns:p14="http://schemas.microsoft.com/office/powerpoint/2010/main" val="545096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a:latin typeface="+mn-lt"/>
              </a:rPr>
              <a:t>Cooling Groups: 12, 18, 24, 36, 48, 60, 72, 84, 96 hours</a:t>
            </a:r>
          </a:p>
        </p:txBody>
      </p:sp>
      <p:sp>
        <p:nvSpPr>
          <p:cNvPr id="81923" name="Rectangle 3"/>
          <p:cNvSpPr>
            <a:spLocks noGrp="1" noChangeArrowheads="1"/>
          </p:cNvSpPr>
          <p:nvPr>
            <p:ph type="body" idx="1"/>
          </p:nvPr>
        </p:nvSpPr>
        <p:spPr>
          <a:xfrm>
            <a:off x="628650" y="1825623"/>
            <a:ext cx="7886700" cy="4853203"/>
          </a:xfrm>
        </p:spPr>
        <p:txBody>
          <a:bodyPr>
            <a:normAutofit fontScale="92500" lnSpcReduction="20000"/>
          </a:bodyPr>
          <a:lstStyle/>
          <a:p>
            <a:pPr marL="0" indent="0">
              <a:lnSpc>
                <a:spcPct val="90000"/>
              </a:lnSpc>
              <a:buNone/>
            </a:pPr>
            <a:r>
              <a:rPr lang="en-US" sz="3500" dirty="0"/>
              <a:t>Induction Phase (I)</a:t>
            </a:r>
          </a:p>
          <a:p>
            <a:pPr lvl="1"/>
            <a:r>
              <a:rPr lang="en-US" sz="2600" dirty="0"/>
              <a:t>Time from start of TTM 33ºC (or 32-34ºC if pre randomization) until the goal </a:t>
            </a:r>
            <a:r>
              <a:rPr lang="en-US" sz="2600" u="sng" dirty="0"/>
              <a:t>range</a:t>
            </a:r>
            <a:r>
              <a:rPr lang="en-US" sz="2600" dirty="0"/>
              <a:t> (32-34ºC) is reached. </a:t>
            </a:r>
          </a:p>
          <a:p>
            <a:pPr lvl="1"/>
            <a:r>
              <a:rPr lang="en-US" sz="2600" dirty="0"/>
              <a:t>Use the recommended cooling modes described by manufactures for the patient’s size. </a:t>
            </a:r>
          </a:p>
          <a:p>
            <a:pPr lvl="2">
              <a:buFont typeface="Calibri" panose="020F0502020204030204" pitchFamily="34" charset="0"/>
              <a:buChar char="-"/>
            </a:pPr>
            <a:r>
              <a:rPr lang="en-US" sz="2600" dirty="0"/>
              <a:t>Blanketrol III - AUTO CONTROL or GRADIENT VARIABLE SMART MODE – per manufacturer. </a:t>
            </a:r>
          </a:p>
          <a:p>
            <a:pPr lvl="2">
              <a:buFont typeface="Calibri" panose="020F0502020204030204" pitchFamily="34" charset="0"/>
              <a:buChar char="-"/>
            </a:pPr>
            <a:r>
              <a:rPr lang="en-US" sz="2600" dirty="0"/>
              <a:t>Arctic Sun – per manufacturer.   </a:t>
            </a:r>
          </a:p>
          <a:p>
            <a:pPr lvl="1"/>
            <a:r>
              <a:rPr lang="en-US" sz="2600" dirty="0"/>
              <a:t>Induction will require sedation + analgesia and NMB</a:t>
            </a:r>
          </a:p>
          <a:p>
            <a:pPr marL="1143000" marR="0" lvl="2"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lang="en-US" sz="2600" b="1" dirty="0"/>
              <a:t>MUST PREVENT SHIVERING!</a:t>
            </a:r>
          </a:p>
          <a:p>
            <a:pPr lvl="1">
              <a:lnSpc>
                <a:spcPct val="90000"/>
              </a:lnSpc>
            </a:pPr>
            <a:r>
              <a:rPr lang="en-US" sz="2600" dirty="0"/>
              <a:t>Likely time of maximum BP instability following OHCA since closest to event</a:t>
            </a:r>
          </a:p>
          <a:p>
            <a:pPr lvl="1">
              <a:lnSpc>
                <a:spcPct val="90000"/>
              </a:lnSpc>
            </a:pPr>
            <a:r>
              <a:rPr lang="en-US" sz="2600" dirty="0"/>
              <a:t>Hypovolemia, Hypokalemia and Hyperglycemia may occur during this period</a:t>
            </a:r>
          </a:p>
          <a:p>
            <a:pPr lvl="1">
              <a:lnSpc>
                <a:spcPct val="90000"/>
              </a:lnSpc>
            </a:pPr>
            <a:r>
              <a:rPr lang="en-US" sz="2600" dirty="0"/>
              <a:t>‘Just in time’ review with clinical team optimal</a:t>
            </a:r>
          </a:p>
        </p:txBody>
      </p:sp>
    </p:spTree>
    <p:extLst>
      <p:ext uri="{BB962C8B-B14F-4D97-AF65-F5344CB8AC3E}">
        <p14:creationId xmlns:p14="http://schemas.microsoft.com/office/powerpoint/2010/main" val="2336149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4000" dirty="0">
                <a:latin typeface="+mn-lt"/>
              </a:rPr>
              <a:t>Cooling Groups: 12, 18, 24, 36, 48, 60, 72, 84, 96 hours</a:t>
            </a:r>
          </a:p>
        </p:txBody>
      </p:sp>
      <p:sp>
        <p:nvSpPr>
          <p:cNvPr id="82947" name="Rectangle 3"/>
          <p:cNvSpPr>
            <a:spLocks noGrp="1" noChangeArrowheads="1"/>
          </p:cNvSpPr>
          <p:nvPr>
            <p:ph type="body" idx="1"/>
          </p:nvPr>
        </p:nvSpPr>
        <p:spPr>
          <a:xfrm>
            <a:off x="628650" y="1825624"/>
            <a:ext cx="7886700" cy="4814235"/>
          </a:xfrm>
        </p:spPr>
        <p:txBody>
          <a:bodyPr/>
          <a:lstStyle/>
          <a:p>
            <a:pPr marL="0" indent="0">
              <a:buNone/>
            </a:pPr>
            <a:r>
              <a:rPr lang="en-US" sz="3200" dirty="0"/>
              <a:t>Maintenance Phase (II)</a:t>
            </a:r>
          </a:p>
          <a:p>
            <a:pPr lvl="1"/>
            <a:r>
              <a:rPr lang="en-US" dirty="0"/>
              <a:t>Steady state period with target temperature 33ºC (32-34ºC) until assigned study cooling duration is completed and planned rewarming starts.</a:t>
            </a:r>
          </a:p>
          <a:p>
            <a:pPr lvl="1"/>
            <a:r>
              <a:rPr lang="en-US" dirty="0"/>
              <a:t>Adjust the cooling device mode as needed per manufacturer to keep in the goal 32-34ºC range.</a:t>
            </a:r>
          </a:p>
          <a:p>
            <a:pPr lvl="1"/>
            <a:r>
              <a:rPr lang="en-US" dirty="0"/>
              <a:t>Titrate sedation/analgesia to achieve/maintain </a:t>
            </a:r>
            <a:r>
              <a:rPr lang="en-US" u="sng" dirty="0">
                <a:latin typeface="Calibri" panose="020F0502020204030204" pitchFamily="34" charset="0"/>
                <a:ea typeface="Calibri" panose="020F0502020204030204" pitchFamily="34" charset="0"/>
              </a:rPr>
              <a:t>“sluggish or no response to noxious stimulus.”</a:t>
            </a:r>
            <a:endParaRPr lang="en-US" dirty="0"/>
          </a:p>
          <a:p>
            <a:pPr lvl="1"/>
            <a:r>
              <a:rPr lang="en-US" dirty="0"/>
              <a:t>NMB prn after stable </a:t>
            </a:r>
            <a:r>
              <a:rPr lang="en-US" sz="2400" dirty="0"/>
              <a:t>32-34ºC</a:t>
            </a:r>
            <a:r>
              <a:rPr lang="en-US" dirty="0"/>
              <a:t> temp range is achieved.</a:t>
            </a:r>
          </a:p>
          <a:p>
            <a:pPr lvl="1"/>
            <a:r>
              <a:rPr lang="en-US" dirty="0"/>
              <a:t>Similar clinical issues as Induction Phase possible (</a:t>
            </a:r>
            <a:r>
              <a:rPr lang="en-US" sz="2400" dirty="0"/>
              <a:t>Hypovolemia, Hypokalemia and Hyperglycemia)</a:t>
            </a:r>
            <a:r>
              <a:rPr lang="en-US" dirty="0"/>
              <a:t>.</a:t>
            </a:r>
          </a:p>
          <a:p>
            <a:pPr>
              <a:buFontTx/>
              <a:buNone/>
            </a:pPr>
            <a:endParaRPr lang="en-US" dirty="0"/>
          </a:p>
        </p:txBody>
      </p:sp>
    </p:spTree>
    <p:extLst>
      <p:ext uri="{BB962C8B-B14F-4D97-AF65-F5344CB8AC3E}">
        <p14:creationId xmlns:p14="http://schemas.microsoft.com/office/powerpoint/2010/main" val="4006033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dirty="0">
                <a:latin typeface="+mn-lt"/>
              </a:rPr>
              <a:t>Cooling Groups: 12, 18, 24, 36, 48, 60, 72, 84, 96 hours</a:t>
            </a:r>
          </a:p>
        </p:txBody>
      </p:sp>
      <p:sp>
        <p:nvSpPr>
          <p:cNvPr id="83971" name="Rectangle 3"/>
          <p:cNvSpPr>
            <a:spLocks noGrp="1" noChangeArrowheads="1"/>
          </p:cNvSpPr>
          <p:nvPr>
            <p:ph type="body" idx="1"/>
          </p:nvPr>
        </p:nvSpPr>
        <p:spPr>
          <a:xfrm>
            <a:off x="666750" y="1690688"/>
            <a:ext cx="7848600" cy="5020888"/>
          </a:xfrm>
        </p:spPr>
        <p:txBody>
          <a:bodyPr>
            <a:normAutofit/>
          </a:bodyPr>
          <a:lstStyle/>
          <a:p>
            <a:pPr marL="0" indent="0">
              <a:lnSpc>
                <a:spcPct val="90000"/>
              </a:lnSpc>
              <a:buNone/>
            </a:pPr>
            <a:r>
              <a:rPr lang="en-US" sz="3200" dirty="0"/>
              <a:t>Rewarming Phase (III)</a:t>
            </a:r>
          </a:p>
          <a:p>
            <a:pPr lvl="1"/>
            <a:r>
              <a:rPr lang="en-US" dirty="0"/>
              <a:t>This is a critical time – it needs to be done slowly.</a:t>
            </a:r>
          </a:p>
          <a:p>
            <a:pPr lvl="1"/>
            <a:r>
              <a:rPr lang="en-US" dirty="0"/>
              <a:t>Begins with the initiation of planned increase of device target temp toward 36.8ºC (normothermia) goal.</a:t>
            </a:r>
          </a:p>
          <a:p>
            <a:pPr lvl="1"/>
            <a:r>
              <a:rPr lang="en-US" sz="2400" dirty="0"/>
              <a:t>Should be done over ≥ 16 </a:t>
            </a:r>
            <a:r>
              <a:rPr lang="en-US" sz="2400" dirty="0" err="1"/>
              <a:t>hrs</a:t>
            </a:r>
            <a:endParaRPr lang="en-US" sz="2400" dirty="0"/>
          </a:p>
          <a:p>
            <a:pPr lvl="1">
              <a:lnSpc>
                <a:spcPct val="90000"/>
              </a:lnSpc>
            </a:pPr>
            <a:r>
              <a:rPr lang="en-US" sz="2400" dirty="0"/>
              <a:t>For </a:t>
            </a:r>
            <a:r>
              <a:rPr lang="en-US" sz="2400" dirty="0" err="1"/>
              <a:t>Blanketrol</a:t>
            </a:r>
            <a:r>
              <a:rPr lang="en-US" dirty="0"/>
              <a:t>-III:  </a:t>
            </a:r>
            <a:r>
              <a:rPr lang="en-US" sz="2400" dirty="0"/>
              <a:t> AUTO CONTROL </a:t>
            </a:r>
            <a:r>
              <a:rPr lang="en-US" dirty="0"/>
              <a:t>or</a:t>
            </a:r>
            <a:r>
              <a:rPr lang="en-US" sz="2400" dirty="0"/>
              <a:t> GRADIENT VARIABLE SMART MODE</a:t>
            </a:r>
          </a:p>
          <a:p>
            <a:pPr lvl="2">
              <a:lnSpc>
                <a:spcPct val="90000"/>
              </a:lnSpc>
            </a:pPr>
            <a:r>
              <a:rPr lang="en-US" sz="2000" dirty="0"/>
              <a:t>Manually</a:t>
            </a:r>
            <a:r>
              <a:rPr lang="en-US" sz="2000" b="1" dirty="0"/>
              <a:t> Increase</a:t>
            </a:r>
            <a:r>
              <a:rPr lang="en-US" sz="2000" dirty="0"/>
              <a:t> temp set goal 0.7 ºC every 4 hr</a:t>
            </a:r>
            <a:r>
              <a:rPr lang="en-US" dirty="0"/>
              <a:t>s.</a:t>
            </a:r>
            <a:endParaRPr lang="en-US" sz="2000" dirty="0"/>
          </a:p>
          <a:p>
            <a:pPr lvl="3">
              <a:lnSpc>
                <a:spcPct val="90000"/>
              </a:lnSpc>
            </a:pPr>
            <a:r>
              <a:rPr lang="en-US" sz="1800" b="1" dirty="0"/>
              <a:t>33ºC</a:t>
            </a:r>
            <a:r>
              <a:rPr lang="en-US" sz="1800" dirty="0"/>
              <a:t> (0 hr); </a:t>
            </a:r>
            <a:r>
              <a:rPr lang="en-US" sz="1800" b="1" dirty="0"/>
              <a:t>33.7ºC</a:t>
            </a:r>
            <a:r>
              <a:rPr lang="en-US" sz="1800" dirty="0"/>
              <a:t> (0-4hr); </a:t>
            </a:r>
            <a:r>
              <a:rPr lang="en-US" sz="1800" b="1" dirty="0"/>
              <a:t>34.4ºC</a:t>
            </a:r>
            <a:r>
              <a:rPr lang="en-US" sz="1800" dirty="0"/>
              <a:t> (4-8hr); </a:t>
            </a:r>
            <a:r>
              <a:rPr lang="en-US" sz="1800" b="1" dirty="0"/>
              <a:t>35.1ºC</a:t>
            </a:r>
            <a:r>
              <a:rPr lang="en-US" sz="1800" dirty="0"/>
              <a:t> (8-12hr); </a:t>
            </a:r>
            <a:r>
              <a:rPr lang="en-US" sz="1800" b="1" dirty="0"/>
              <a:t>35.8ºC</a:t>
            </a:r>
            <a:r>
              <a:rPr lang="en-US" sz="1800" dirty="0"/>
              <a:t> (12-16hr); then </a:t>
            </a:r>
            <a:r>
              <a:rPr lang="en-US" sz="1800" b="1" dirty="0"/>
              <a:t>36.8ºC</a:t>
            </a:r>
            <a:r>
              <a:rPr lang="en-US" sz="1800" dirty="0"/>
              <a:t> (16+hr) </a:t>
            </a:r>
          </a:p>
          <a:p>
            <a:pPr lvl="2">
              <a:lnSpc>
                <a:spcPct val="90000"/>
              </a:lnSpc>
            </a:pPr>
            <a:r>
              <a:rPr lang="en-US" sz="2000" dirty="0"/>
              <a:t>Goal temp of 36.8ºC (36-37.5ºC range) after 16 </a:t>
            </a:r>
            <a:r>
              <a:rPr lang="en-US" sz="2000" dirty="0" err="1"/>
              <a:t>hrs</a:t>
            </a:r>
            <a:endParaRPr lang="en-US" sz="2000" dirty="0"/>
          </a:p>
          <a:p>
            <a:pPr lvl="1"/>
            <a:r>
              <a:rPr lang="en-US" dirty="0"/>
              <a:t>For Arctic Sun – the rate of rewarming is programed to achieve the goal of 36.8</a:t>
            </a:r>
            <a:r>
              <a:rPr lang="en-US" sz="2400" dirty="0"/>
              <a:t>ºC</a:t>
            </a:r>
            <a:r>
              <a:rPr lang="en-US" dirty="0"/>
              <a:t> (from 33</a:t>
            </a:r>
            <a:r>
              <a:rPr lang="en-US" sz="2400" dirty="0"/>
              <a:t>ºC) over 16-18 hr.</a:t>
            </a:r>
            <a:r>
              <a:rPr lang="en-US" dirty="0"/>
              <a:t>   </a:t>
            </a:r>
          </a:p>
          <a:p>
            <a:pPr>
              <a:lnSpc>
                <a:spcPct val="90000"/>
              </a:lnSpc>
              <a:buFontTx/>
              <a:buNone/>
            </a:pPr>
            <a:endParaRPr lang="en-US" sz="2800" dirty="0"/>
          </a:p>
        </p:txBody>
      </p:sp>
    </p:spTree>
    <p:extLst>
      <p:ext uri="{BB962C8B-B14F-4D97-AF65-F5344CB8AC3E}">
        <p14:creationId xmlns:p14="http://schemas.microsoft.com/office/powerpoint/2010/main" val="1909834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dirty="0">
                <a:latin typeface="+mn-lt"/>
              </a:rPr>
              <a:t>Cooling Groups: 12, 18, 24, 36, 48, 60, 72, 84, 96 hours</a:t>
            </a:r>
          </a:p>
        </p:txBody>
      </p:sp>
      <p:sp>
        <p:nvSpPr>
          <p:cNvPr id="83971" name="Rectangle 3"/>
          <p:cNvSpPr>
            <a:spLocks noGrp="1" noChangeArrowheads="1"/>
          </p:cNvSpPr>
          <p:nvPr>
            <p:ph type="body" idx="1"/>
          </p:nvPr>
        </p:nvSpPr>
        <p:spPr>
          <a:xfrm>
            <a:off x="666750" y="1690688"/>
            <a:ext cx="7848600" cy="4943194"/>
          </a:xfrm>
        </p:spPr>
        <p:txBody>
          <a:bodyPr>
            <a:normAutofit lnSpcReduction="10000"/>
          </a:bodyPr>
          <a:lstStyle/>
          <a:p>
            <a:pPr marL="0" indent="0">
              <a:lnSpc>
                <a:spcPct val="90000"/>
              </a:lnSpc>
              <a:buNone/>
            </a:pPr>
            <a:r>
              <a:rPr lang="en-US" sz="3200" dirty="0"/>
              <a:t>Rewarming Phase (III)   </a:t>
            </a:r>
          </a:p>
          <a:p>
            <a:pPr lvl="1">
              <a:lnSpc>
                <a:spcPct val="90000"/>
              </a:lnSpc>
            </a:pPr>
            <a:r>
              <a:rPr lang="en-US" sz="2400" dirty="0"/>
              <a:t>BP, </a:t>
            </a:r>
            <a:r>
              <a:rPr lang="en-US" dirty="0"/>
              <a:t>P</a:t>
            </a:r>
            <a:r>
              <a:rPr lang="en-US" sz="2400" dirty="0"/>
              <a:t>otassium, and Glucose need to be monitored carefully during rewarming.  </a:t>
            </a:r>
          </a:p>
          <a:p>
            <a:pPr lvl="1">
              <a:lnSpc>
                <a:spcPct val="90000"/>
              </a:lnSpc>
            </a:pPr>
            <a:r>
              <a:rPr lang="en-US" sz="2400" dirty="0"/>
              <a:t>Electrolytes and glucose at least every 6 hrs. and more frequently if indicated.</a:t>
            </a:r>
          </a:p>
          <a:p>
            <a:pPr lvl="1">
              <a:lnSpc>
                <a:spcPct val="90000"/>
              </a:lnSpc>
            </a:pPr>
            <a:r>
              <a:rPr lang="en-US" sz="2400" dirty="0"/>
              <a:t>Increased sedation and NMB is usually required as the  shivering response increases with rewarming</a:t>
            </a:r>
          </a:p>
          <a:p>
            <a:pPr lvl="1">
              <a:lnSpc>
                <a:spcPct val="90000"/>
              </a:lnSpc>
            </a:pPr>
            <a:r>
              <a:rPr lang="en-US" sz="2400" dirty="0"/>
              <a:t>Fluid bolus often needed.</a:t>
            </a:r>
          </a:p>
          <a:p>
            <a:pPr lvl="1">
              <a:lnSpc>
                <a:spcPct val="90000"/>
              </a:lnSpc>
            </a:pPr>
            <a:r>
              <a:rPr lang="en-US" dirty="0"/>
              <a:t>Rapid rewarming </a:t>
            </a:r>
            <a:r>
              <a:rPr lang="en-US" u="sng" dirty="0"/>
              <a:t>must</a:t>
            </a:r>
            <a:r>
              <a:rPr lang="en-US" dirty="0"/>
              <a:t> be avoided to minimize risks of cerebral edema, hypotension, hyperkalemia and hypoglycemia.</a:t>
            </a:r>
          </a:p>
          <a:p>
            <a:pPr lvl="1"/>
            <a:r>
              <a:rPr lang="en-US" sz="2400" dirty="0"/>
              <a:t>Review issues of the Rewarming Phase </a:t>
            </a:r>
            <a:r>
              <a:rPr lang="en-US" dirty="0"/>
              <a:t>with the clinical team prior to its start</a:t>
            </a:r>
            <a:r>
              <a:rPr lang="en-US" sz="2400" dirty="0"/>
              <a:t>. </a:t>
            </a:r>
          </a:p>
          <a:p>
            <a:pPr lvl="1"/>
            <a:r>
              <a:rPr lang="en-US" sz="2400" dirty="0"/>
              <a:t>Call the 247 on-call number if any questions.</a:t>
            </a:r>
          </a:p>
          <a:p>
            <a:pPr>
              <a:lnSpc>
                <a:spcPct val="90000"/>
              </a:lnSpc>
              <a:buFontTx/>
              <a:buNone/>
            </a:pPr>
            <a:endParaRPr lang="en-US" sz="2800" dirty="0"/>
          </a:p>
        </p:txBody>
      </p:sp>
    </p:spTree>
    <p:extLst>
      <p:ext uri="{BB962C8B-B14F-4D97-AF65-F5344CB8AC3E}">
        <p14:creationId xmlns:p14="http://schemas.microsoft.com/office/powerpoint/2010/main" val="2245131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4000" dirty="0">
                <a:latin typeface="+mn-lt"/>
              </a:rPr>
              <a:t>Cooling Groups: 12, 18, 24, 36, 48, 60, 72, 84, 96 hours</a:t>
            </a:r>
          </a:p>
        </p:txBody>
      </p:sp>
      <p:sp>
        <p:nvSpPr>
          <p:cNvPr id="84995" name="Rectangle 3"/>
          <p:cNvSpPr>
            <a:spLocks noGrp="1" noChangeArrowheads="1"/>
          </p:cNvSpPr>
          <p:nvPr>
            <p:ph type="body" idx="1"/>
          </p:nvPr>
        </p:nvSpPr>
        <p:spPr>
          <a:xfrm>
            <a:off x="685800" y="1690689"/>
            <a:ext cx="7924800" cy="4343400"/>
          </a:xfrm>
        </p:spPr>
        <p:txBody>
          <a:bodyPr/>
          <a:lstStyle/>
          <a:p>
            <a:pPr marL="0" indent="0">
              <a:buNone/>
            </a:pPr>
            <a:r>
              <a:rPr lang="en-US" sz="3200" dirty="0"/>
              <a:t>Normothermia Phase (IV)</a:t>
            </a:r>
          </a:p>
          <a:p>
            <a:pPr lvl="1" eaLnBrk="1" hangingPunct="1"/>
            <a:r>
              <a:rPr lang="en-US" dirty="0"/>
              <a:t>Goal temp is 36.8</a:t>
            </a:r>
            <a:r>
              <a:rPr lang="en-US" dirty="0">
                <a:sym typeface="Symbol" pitchFamily="18" charset="2"/>
              </a:rPr>
              <a:t>C, range 36-37.5C</a:t>
            </a:r>
            <a:r>
              <a:rPr lang="en-US" dirty="0"/>
              <a:t> for remaining time to 120 hrs </a:t>
            </a:r>
          </a:p>
          <a:p>
            <a:pPr lvl="1" eaLnBrk="1" hangingPunct="1"/>
            <a:r>
              <a:rPr lang="en-US" dirty="0"/>
              <a:t>If clinical team determines they must check fever status, put in MONITOR ONLY Mode</a:t>
            </a:r>
          </a:p>
          <a:p>
            <a:pPr lvl="1"/>
            <a:r>
              <a:rPr lang="en-US" dirty="0"/>
              <a:t>Return to the device’s appropriate cooling mode if temp &gt; 37.5</a:t>
            </a:r>
            <a:r>
              <a:rPr lang="en-US" dirty="0">
                <a:sym typeface="Symbol" pitchFamily="18" charset="2"/>
              </a:rPr>
              <a:t>C, but only if the patient remains intubated.  Sedation/analgesia and possibly NMB may be required to prevent shivering</a:t>
            </a:r>
          </a:p>
        </p:txBody>
      </p:sp>
    </p:spTree>
    <p:extLst>
      <p:ext uri="{BB962C8B-B14F-4D97-AF65-F5344CB8AC3E}">
        <p14:creationId xmlns:p14="http://schemas.microsoft.com/office/powerpoint/2010/main" val="4247480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dirty="0">
                <a:latin typeface="+mn-lt"/>
              </a:rPr>
              <a:t>Cooling Groups: 12, 18, 24, 36, 48, 60, 72, 84, 96 hours</a:t>
            </a:r>
          </a:p>
        </p:txBody>
      </p:sp>
      <p:sp>
        <p:nvSpPr>
          <p:cNvPr id="86019" name="Rectangle 3"/>
          <p:cNvSpPr>
            <a:spLocks noGrp="1" noChangeArrowheads="1"/>
          </p:cNvSpPr>
          <p:nvPr>
            <p:ph type="body" idx="1"/>
          </p:nvPr>
        </p:nvSpPr>
        <p:spPr>
          <a:xfrm>
            <a:off x="682837" y="1690689"/>
            <a:ext cx="8153400" cy="4343400"/>
          </a:xfrm>
        </p:spPr>
        <p:txBody>
          <a:bodyPr>
            <a:normAutofit fontScale="92500" lnSpcReduction="10000"/>
          </a:bodyPr>
          <a:lstStyle/>
          <a:p>
            <a:pPr marL="0" indent="0">
              <a:lnSpc>
                <a:spcPct val="90000"/>
              </a:lnSpc>
              <a:buNone/>
            </a:pPr>
            <a:r>
              <a:rPr lang="en-US" sz="3200" dirty="0"/>
              <a:t>Normothermia Phase (IV)</a:t>
            </a:r>
          </a:p>
          <a:p>
            <a:pPr lvl="1">
              <a:lnSpc>
                <a:spcPct val="90000"/>
              </a:lnSpc>
            </a:pPr>
            <a:r>
              <a:rPr lang="en-US" sz="2800" dirty="0"/>
              <a:t>Clinical team may elect to extubate patient if clinically awake and otherwise stable</a:t>
            </a:r>
          </a:p>
          <a:p>
            <a:pPr lvl="2">
              <a:lnSpc>
                <a:spcPct val="90000"/>
              </a:lnSpc>
            </a:pPr>
            <a:r>
              <a:rPr lang="en-US" sz="2400" dirty="0"/>
              <a:t>Management of fever following extubation is limited to antipyretic agents (Tylenol).  Will NOT be able to use the cooling device with deep sedate or NMB to prevent shivering.</a:t>
            </a:r>
          </a:p>
          <a:p>
            <a:pPr lvl="2">
              <a:lnSpc>
                <a:spcPct val="90000"/>
              </a:lnSpc>
            </a:pPr>
            <a:r>
              <a:rPr lang="en-US" sz="2400" dirty="0"/>
              <a:t>Can use temp MONITOR Only Mode</a:t>
            </a:r>
          </a:p>
          <a:p>
            <a:pPr marL="914400" lvl="2" indent="0">
              <a:lnSpc>
                <a:spcPct val="90000"/>
              </a:lnSpc>
              <a:buNone/>
            </a:pPr>
            <a:endParaRPr lang="en-US" sz="2000" dirty="0"/>
          </a:p>
          <a:p>
            <a:pPr marL="457200" lvl="1" indent="0">
              <a:buNone/>
            </a:pPr>
            <a:r>
              <a:rPr lang="en-US" sz="2800" dirty="0"/>
              <a:t>*IMPORTANT:  Do </a:t>
            </a:r>
            <a:r>
              <a:rPr lang="en-US" sz="2800" u="sng" dirty="0"/>
              <a:t>NOT</a:t>
            </a:r>
            <a:r>
              <a:rPr lang="en-US" sz="2800" dirty="0"/>
              <a:t> extubate a patient until rewarmed!  Cerebral edema, hypoglycemia, hyperkalemia, and hypotension are risks of rapid rewarming.</a:t>
            </a:r>
          </a:p>
        </p:txBody>
      </p:sp>
    </p:spTree>
    <p:extLst>
      <p:ext uri="{BB962C8B-B14F-4D97-AF65-F5344CB8AC3E}">
        <p14:creationId xmlns:p14="http://schemas.microsoft.com/office/powerpoint/2010/main" val="2744504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A107-EC29-02D8-20E4-5BF9C91A8666}"/>
              </a:ext>
            </a:extLst>
          </p:cNvPr>
          <p:cNvSpPr>
            <a:spLocks noGrp="1"/>
          </p:cNvSpPr>
          <p:nvPr>
            <p:ph type="title"/>
          </p:nvPr>
        </p:nvSpPr>
        <p:spPr/>
        <p:txBody>
          <a:bodyPr>
            <a:normAutofit fontScale="90000"/>
          </a:bodyPr>
          <a:lstStyle/>
          <a:p>
            <a:r>
              <a:rPr lang="en-US" sz="4400" dirty="0">
                <a:latin typeface="+mn-lt"/>
              </a:rPr>
              <a:t>Controlled Normothermia = Zero (0) Hours of Additional Cooling Group</a:t>
            </a:r>
            <a:endParaRPr lang="en-US" dirty="0"/>
          </a:p>
        </p:txBody>
      </p:sp>
      <p:sp>
        <p:nvSpPr>
          <p:cNvPr id="3" name="Content Placeholder 2">
            <a:extLst>
              <a:ext uri="{FF2B5EF4-FFF2-40B4-BE49-F238E27FC236}">
                <a16:creationId xmlns:a16="http://schemas.microsoft.com/office/drawing/2014/main" id="{D1E09EE9-06AA-8437-1E40-7618F9959F0A}"/>
              </a:ext>
            </a:extLst>
          </p:cNvPr>
          <p:cNvSpPr>
            <a:spLocks noGrp="1"/>
          </p:cNvSpPr>
          <p:nvPr>
            <p:ph idx="1"/>
          </p:nvPr>
        </p:nvSpPr>
        <p:spPr>
          <a:xfrm>
            <a:off x="537472" y="1825625"/>
            <a:ext cx="7977878" cy="4351338"/>
          </a:xfrm>
        </p:spPr>
        <p:txBody>
          <a:bodyPr/>
          <a:lstStyle/>
          <a:p>
            <a:endParaRPr lang="en-US" dirty="0"/>
          </a:p>
        </p:txBody>
      </p:sp>
    </p:spTree>
    <p:extLst>
      <p:ext uri="{BB962C8B-B14F-4D97-AF65-F5344CB8AC3E}">
        <p14:creationId xmlns:p14="http://schemas.microsoft.com/office/powerpoint/2010/main" val="979164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A107-EC29-02D8-20E4-5BF9C91A8666}"/>
              </a:ext>
            </a:extLst>
          </p:cNvPr>
          <p:cNvSpPr>
            <a:spLocks noGrp="1"/>
          </p:cNvSpPr>
          <p:nvPr>
            <p:ph type="title"/>
          </p:nvPr>
        </p:nvSpPr>
        <p:spPr/>
        <p:txBody>
          <a:bodyPr>
            <a:normAutofit fontScale="90000"/>
          </a:bodyPr>
          <a:lstStyle/>
          <a:p>
            <a:r>
              <a:rPr lang="en-US" sz="4400" dirty="0">
                <a:latin typeface="+mn-lt"/>
              </a:rPr>
              <a:t>Controlled Normothermia = Zero (0) Hours of Additional Cooling Group</a:t>
            </a:r>
            <a:endParaRPr lang="en-US" dirty="0"/>
          </a:p>
        </p:txBody>
      </p:sp>
      <p:sp>
        <p:nvSpPr>
          <p:cNvPr id="3" name="Content Placeholder 2">
            <a:extLst>
              <a:ext uri="{FF2B5EF4-FFF2-40B4-BE49-F238E27FC236}">
                <a16:creationId xmlns:a16="http://schemas.microsoft.com/office/drawing/2014/main" id="{D1E09EE9-06AA-8437-1E40-7618F9959F0A}"/>
              </a:ext>
            </a:extLst>
          </p:cNvPr>
          <p:cNvSpPr>
            <a:spLocks noGrp="1"/>
          </p:cNvSpPr>
          <p:nvPr>
            <p:ph idx="1"/>
          </p:nvPr>
        </p:nvSpPr>
        <p:spPr>
          <a:xfrm>
            <a:off x="537472" y="1825625"/>
            <a:ext cx="7977878" cy="4351338"/>
          </a:xfrm>
        </p:spPr>
        <p:txBody>
          <a:bodyPr>
            <a:normAutofit lnSpcReduction="10000"/>
          </a:bodyPr>
          <a:lstStyle/>
          <a:p>
            <a:r>
              <a:rPr lang="en-US" b="0" i="0" u="none" strike="noStrike" dirty="0">
                <a:solidFill>
                  <a:srgbClr val="000000"/>
                </a:solidFill>
                <a:effectLst/>
                <a:cs typeface="Calibri" panose="020F0502020204030204" pitchFamily="34" charset="0"/>
              </a:rPr>
              <a:t>This arm is effectively TTM 36.8</a:t>
            </a:r>
            <a:r>
              <a:rPr lang="en-US" dirty="0">
                <a:sym typeface="Symbol" pitchFamily="18" charset="2"/>
              </a:rPr>
              <a:t>C</a:t>
            </a:r>
            <a:r>
              <a:rPr lang="en-US" dirty="0"/>
              <a:t> </a:t>
            </a:r>
            <a:r>
              <a:rPr lang="en-US" b="0" i="0" u="none" strike="noStrike" dirty="0">
                <a:solidFill>
                  <a:srgbClr val="000000"/>
                </a:solidFill>
                <a:effectLst/>
                <a:cs typeface="Calibri" panose="020F0502020204030204" pitchFamily="34" charset="0"/>
              </a:rPr>
              <a:t>for 120 </a:t>
            </a:r>
            <a:r>
              <a:rPr lang="en-US" b="0" i="0" u="none" strike="noStrike" dirty="0" err="1">
                <a:solidFill>
                  <a:srgbClr val="000000"/>
                </a:solidFill>
                <a:effectLst/>
                <a:cs typeface="Calibri" panose="020F0502020204030204" pitchFamily="34" charset="0"/>
              </a:rPr>
              <a:t>hrs</a:t>
            </a:r>
            <a:endParaRPr lang="en-US" b="0" i="0" u="none" strike="noStrike" dirty="0">
              <a:solidFill>
                <a:srgbClr val="000000"/>
              </a:solidFill>
              <a:effectLst/>
              <a:cs typeface="Calibri" panose="020F0502020204030204" pitchFamily="34" charset="0"/>
            </a:endParaRPr>
          </a:p>
          <a:p>
            <a:r>
              <a:rPr lang="en-US" dirty="0"/>
              <a:t>Temp will be maintained through 120 </a:t>
            </a:r>
            <a:r>
              <a:rPr lang="en-US" dirty="0" err="1"/>
              <a:t>hrs</a:t>
            </a:r>
            <a:r>
              <a:rPr lang="en-US" dirty="0"/>
              <a:t> from when </a:t>
            </a:r>
            <a:r>
              <a:rPr lang="en-US" b="0" i="0" u="none" strike="noStrike" dirty="0">
                <a:solidFill>
                  <a:srgbClr val="000000"/>
                </a:solidFill>
                <a:effectLst/>
              </a:rPr>
              <a:t>the cooling device is set with the intent to establish normothermia</a:t>
            </a:r>
          </a:p>
          <a:p>
            <a:pPr lvl="1"/>
            <a:r>
              <a:rPr lang="en-US" sz="2800" b="0" i="0" u="none" strike="noStrike" dirty="0">
                <a:solidFill>
                  <a:srgbClr val="000000"/>
                </a:solidFill>
                <a:effectLst/>
              </a:rPr>
              <a:t>either to a set temp  </a:t>
            </a:r>
            <a:r>
              <a:rPr lang="en-US" sz="2800" b="0" i="0" u="sng" dirty="0">
                <a:solidFill>
                  <a:srgbClr val="000000"/>
                </a:solidFill>
                <a:effectLst/>
              </a:rPr>
              <a:t>&gt;</a:t>
            </a:r>
            <a:r>
              <a:rPr lang="en-US" sz="2800" b="0" i="0" u="none" strike="noStrike" dirty="0">
                <a:solidFill>
                  <a:srgbClr val="000000"/>
                </a:solidFill>
                <a:effectLst/>
              </a:rPr>
              <a:t> 36</a:t>
            </a:r>
            <a:r>
              <a:rPr lang="en-US" sz="3200" dirty="0">
                <a:sym typeface="Symbol" pitchFamily="18" charset="2"/>
              </a:rPr>
              <a:t>C</a:t>
            </a:r>
            <a:r>
              <a:rPr lang="en-US" sz="2800" b="0" i="0" u="none" strike="noStrike" dirty="0">
                <a:solidFill>
                  <a:srgbClr val="000000"/>
                </a:solidFill>
                <a:effectLst/>
              </a:rPr>
              <a:t> OR </a:t>
            </a:r>
          </a:p>
          <a:p>
            <a:pPr lvl="1"/>
            <a:r>
              <a:rPr lang="en-US" sz="2800" b="0" i="0" u="none" strike="noStrike" dirty="0">
                <a:solidFill>
                  <a:srgbClr val="000000"/>
                </a:solidFill>
                <a:effectLst/>
              </a:rPr>
              <a:t>otherwise beginning active rewarming with the intent to establish normothermia in children who are hypothermic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Set temp to 36.8</a:t>
            </a:r>
            <a:r>
              <a:rPr kumimoji="0" lang="en-US" sz="2800" b="0" i="0" u="none" strike="noStrike" kern="1200" cap="none" spc="0" normalizeH="0" baseline="0" noProof="0" dirty="0">
                <a:ln>
                  <a:noFill/>
                </a:ln>
                <a:solidFill>
                  <a:prstClr val="black"/>
                </a:solidFill>
                <a:effectLst/>
                <a:uLnTx/>
                <a:uFillTx/>
                <a:latin typeface="Calibri"/>
                <a:ea typeface="+mn-ea"/>
                <a:cs typeface="+mn-cs"/>
                <a:sym typeface="Symbol" pitchFamily="18" charset="2"/>
              </a:rPr>
              <a:t>C</a:t>
            </a:r>
            <a:r>
              <a:rPr kumimoji="0" lang="en-US" sz="2800" b="0" i="0" u="none" strike="noStrike" kern="1200" cap="none" spc="0" normalizeH="0" baseline="0" noProof="0" dirty="0">
                <a:ln>
                  <a:noFill/>
                </a:ln>
                <a:solidFill>
                  <a:prstClr val="black"/>
                </a:solidFill>
                <a:effectLst/>
                <a:uLnTx/>
                <a:uFillTx/>
                <a:latin typeface="Calibri"/>
                <a:ea typeface="+mn-ea"/>
                <a:cs typeface="+mn-cs"/>
              </a:rPr>
              <a:t> within 15 minutes of randomization if appropriate</a:t>
            </a:r>
          </a:p>
          <a:p>
            <a:endParaRPr lang="en-US" sz="3200" dirty="0"/>
          </a:p>
          <a:p>
            <a:endParaRPr lang="en-US" dirty="0"/>
          </a:p>
        </p:txBody>
      </p:sp>
    </p:spTree>
    <p:extLst>
      <p:ext uri="{BB962C8B-B14F-4D97-AF65-F5344CB8AC3E}">
        <p14:creationId xmlns:p14="http://schemas.microsoft.com/office/powerpoint/2010/main" val="207726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85800" y="609600"/>
            <a:ext cx="7772400" cy="2743200"/>
          </a:xfrm>
        </p:spPr>
        <p:txBody>
          <a:bodyPr rIns="132080"/>
          <a:lstStyle/>
          <a:p>
            <a:pPr indent="0" eaLnBrk="1" hangingPunct="1"/>
            <a:r>
              <a:rPr lang="en-US" sz="4800" dirty="0">
                <a:latin typeface="+mn-lt"/>
              </a:rPr>
              <a:t>Thermoregulation</a:t>
            </a:r>
            <a:br>
              <a:rPr lang="en-US" sz="4800" dirty="0">
                <a:latin typeface="+mn-lt"/>
              </a:rPr>
            </a:br>
            <a:r>
              <a:rPr lang="en-US" sz="4800" dirty="0">
                <a:latin typeface="+mn-lt"/>
              </a:rPr>
              <a:t>Basics 101</a:t>
            </a:r>
            <a:endParaRPr lang="en-US" dirty="0">
              <a:latin typeface="+mn-lt"/>
            </a:endParaRPr>
          </a:p>
        </p:txBody>
      </p:sp>
      <p:pic>
        <p:nvPicPr>
          <p:cNvPr id="31747"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65785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Ice Cube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697538"/>
            <a:ext cx="2209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646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A107-EC29-02D8-20E4-5BF9C91A8666}"/>
              </a:ext>
            </a:extLst>
          </p:cNvPr>
          <p:cNvSpPr>
            <a:spLocks noGrp="1"/>
          </p:cNvSpPr>
          <p:nvPr>
            <p:ph type="title"/>
          </p:nvPr>
        </p:nvSpPr>
        <p:spPr/>
        <p:txBody>
          <a:bodyPr>
            <a:normAutofit fontScale="90000"/>
          </a:bodyPr>
          <a:lstStyle/>
          <a:p>
            <a:r>
              <a:rPr lang="en-US" sz="4400" dirty="0">
                <a:latin typeface="+mn-lt"/>
              </a:rPr>
              <a:t>Controlled Normothermia = Zero (0) Hours of Additional Cooling Group</a:t>
            </a:r>
            <a:endParaRPr lang="en-US" dirty="0"/>
          </a:p>
        </p:txBody>
      </p:sp>
      <p:sp>
        <p:nvSpPr>
          <p:cNvPr id="3" name="Content Placeholder 2">
            <a:extLst>
              <a:ext uri="{FF2B5EF4-FFF2-40B4-BE49-F238E27FC236}">
                <a16:creationId xmlns:a16="http://schemas.microsoft.com/office/drawing/2014/main" id="{D1E09EE9-06AA-8437-1E40-7618F9959F0A}"/>
              </a:ext>
            </a:extLst>
          </p:cNvPr>
          <p:cNvSpPr>
            <a:spLocks noGrp="1"/>
          </p:cNvSpPr>
          <p:nvPr>
            <p:ph idx="1"/>
          </p:nvPr>
        </p:nvSpPr>
        <p:spPr>
          <a:xfrm>
            <a:off x="628650" y="1825625"/>
            <a:ext cx="8120780" cy="4351338"/>
          </a:xfrm>
        </p:spPr>
        <p:txBody>
          <a:bodyPr>
            <a:normAutofit fontScale="92500" lnSpcReduction="10000"/>
          </a:bodyPr>
          <a:lstStyle/>
          <a:p>
            <a:pPr rtl="0">
              <a:spcBef>
                <a:spcPts val="0"/>
              </a:spcBef>
              <a:spcAft>
                <a:spcPts val="1000"/>
              </a:spcAft>
            </a:pPr>
            <a:r>
              <a:rPr lang="en-US" sz="2800" b="0" i="0" u="none" strike="noStrike" dirty="0">
                <a:solidFill>
                  <a:srgbClr val="000000"/>
                </a:solidFill>
                <a:effectLst/>
                <a:latin typeface="Calibri" panose="020F0502020204030204" pitchFamily="34" charset="0"/>
              </a:rPr>
              <a:t>Pts will be rewarmed promptly per routine clinical practice, and will not be rewarmed using the 16 hr procedure for the arms that receive therapeutic hypothermia for 12 to 96 hours.  </a:t>
            </a:r>
            <a:endParaRPr lang="en-US" sz="2400" b="0" dirty="0">
              <a:effectLst/>
            </a:endParaRPr>
          </a:p>
          <a:p>
            <a:pPr rtl="0">
              <a:spcBef>
                <a:spcPts val="0"/>
              </a:spcBef>
              <a:spcAft>
                <a:spcPts val="1000"/>
              </a:spcAft>
            </a:pPr>
            <a:r>
              <a:rPr lang="en-US" sz="2800" b="0" i="0" u="none" strike="noStrike" dirty="0">
                <a:solidFill>
                  <a:srgbClr val="000000"/>
                </a:solidFill>
                <a:effectLst/>
                <a:latin typeface="Calibri" panose="020F0502020204030204" pitchFamily="34" charset="0"/>
              </a:rPr>
              <a:t>Reasonable ranges of rewarming can range from 0.5- 1</a:t>
            </a:r>
            <a:r>
              <a:rPr lang="en-US" dirty="0">
                <a:sym typeface="Symbol" pitchFamily="18" charset="2"/>
              </a:rPr>
              <a:t>C</a:t>
            </a:r>
            <a:r>
              <a:rPr lang="en-US" sz="2800" b="0" i="0" u="none" strike="noStrike" dirty="0">
                <a:solidFill>
                  <a:srgbClr val="000000"/>
                </a:solidFill>
                <a:effectLst/>
                <a:latin typeface="Calibri" panose="020F0502020204030204" pitchFamily="34" charset="0"/>
              </a:rPr>
              <a:t> per hr</a:t>
            </a:r>
            <a:r>
              <a:rPr lang="en-US" sz="2800" dirty="0">
                <a:solidFill>
                  <a:srgbClr val="000000"/>
                </a:solidFill>
                <a:latin typeface="Calibri" panose="020F0502020204030204" pitchFamily="34" charset="0"/>
              </a:rPr>
              <a:t> or more. </a:t>
            </a:r>
          </a:p>
          <a:p>
            <a:pPr rtl="0">
              <a:spcBef>
                <a:spcPts val="0"/>
              </a:spcBef>
              <a:spcAft>
                <a:spcPts val="1000"/>
              </a:spcAft>
            </a:pPr>
            <a:r>
              <a:rPr lang="en-US" sz="2800" b="0" i="0" u="none" strike="noStrike">
                <a:solidFill>
                  <a:srgbClr val="000000"/>
                </a:solidFill>
                <a:effectLst/>
                <a:latin typeface="Calibri" panose="020F0502020204030204" pitchFamily="34" charset="0"/>
              </a:rPr>
              <a:t>Pts </a:t>
            </a:r>
            <a:r>
              <a:rPr lang="en-US" sz="2800" b="0" i="0" u="none" strike="noStrike" dirty="0">
                <a:solidFill>
                  <a:srgbClr val="000000"/>
                </a:solidFill>
                <a:effectLst/>
                <a:latin typeface="Calibri" panose="020F0502020204030204" pitchFamily="34" charset="0"/>
              </a:rPr>
              <a:t>should be rewarmed as fast as tolerated to achieve normothermia. (</a:t>
            </a:r>
            <a:r>
              <a:rPr lang="en-US" b="0" i="0" u="none" strike="noStrike" dirty="0">
                <a:solidFill>
                  <a:srgbClr val="000000"/>
                </a:solidFill>
                <a:effectLst/>
                <a:latin typeface="Calibri" panose="020F0502020204030204" pitchFamily="34" charset="0"/>
              </a:rPr>
              <a:t>In THAPCA trials, the normothermia group was set to achieve 36.8</a:t>
            </a:r>
            <a:r>
              <a:rPr lang="en-US" dirty="0">
                <a:sym typeface="Symbol" pitchFamily="18" charset="2"/>
              </a:rPr>
              <a:t>C</a:t>
            </a:r>
            <a:r>
              <a:rPr lang="en-US" b="0" i="0" u="none" strike="noStrike" dirty="0">
                <a:solidFill>
                  <a:srgbClr val="000000"/>
                </a:solidFill>
                <a:effectLst/>
                <a:latin typeface="Calibri" panose="020F0502020204030204" pitchFamily="34" charset="0"/>
              </a:rPr>
              <a:t> ASAP).</a:t>
            </a:r>
            <a:endParaRPr lang="en-US" sz="2400" b="0" dirty="0">
              <a:effectLst/>
            </a:endParaRPr>
          </a:p>
          <a:p>
            <a:pPr rtl="0">
              <a:spcBef>
                <a:spcPts val="0"/>
              </a:spcBef>
              <a:spcAft>
                <a:spcPts val="1000"/>
              </a:spcAft>
            </a:pPr>
            <a:r>
              <a:rPr lang="en-US" sz="2800" b="0" i="0" u="none" strike="noStrike" dirty="0">
                <a:solidFill>
                  <a:srgbClr val="000000"/>
                </a:solidFill>
                <a:effectLst/>
                <a:latin typeface="Calibri" panose="020F0502020204030204" pitchFamily="34" charset="0"/>
                <a:cs typeface="Calibri" panose="020F0502020204030204" pitchFamily="34" charset="0"/>
              </a:rPr>
              <a:t>If the pt’s  temp is &lt; 32</a:t>
            </a:r>
            <a:r>
              <a:rPr lang="en-US" dirty="0">
                <a:sym typeface="Symbol" pitchFamily="18" charset="2"/>
              </a:rPr>
              <a:t>C</a:t>
            </a:r>
            <a:r>
              <a:rPr lang="en-US" sz="2800" b="0" i="0" u="none" strike="noStrike" dirty="0">
                <a:solidFill>
                  <a:srgbClr val="000000"/>
                </a:solidFill>
                <a:effectLst/>
                <a:latin typeface="Calibri" panose="020F0502020204030204" pitchFamily="34" charset="0"/>
                <a:cs typeface="Calibri" panose="020F0502020204030204" pitchFamily="34" charset="0"/>
              </a:rPr>
              <a:t>, the pt should be rewarmed ASAP to 33</a:t>
            </a:r>
            <a:r>
              <a:rPr lang="en-US" dirty="0">
                <a:sym typeface="Symbol" pitchFamily="18" charset="2"/>
              </a:rPr>
              <a:t>C</a:t>
            </a:r>
            <a:r>
              <a:rPr lang="en-US" sz="2800" b="0" i="0" u="none" strike="noStrike" dirty="0">
                <a:solidFill>
                  <a:srgbClr val="000000"/>
                </a:solidFill>
                <a:effectLst/>
                <a:latin typeface="Calibri" panose="020F0502020204030204" pitchFamily="34" charset="0"/>
                <a:cs typeface="Calibri" panose="020F0502020204030204" pitchFamily="34" charset="0"/>
              </a:rPr>
              <a:t> for safety to minimize the risk of arrhythmia.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50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9A0F-FEB4-7D12-A1BC-7C4630C8739E}"/>
              </a:ext>
            </a:extLst>
          </p:cNvPr>
          <p:cNvSpPr>
            <a:spLocks noGrp="1"/>
          </p:cNvSpPr>
          <p:nvPr>
            <p:ph type="title"/>
          </p:nvPr>
        </p:nvSpPr>
        <p:spPr/>
        <p:txBody>
          <a:bodyPr>
            <a:normAutofit fontScale="90000"/>
          </a:bodyPr>
          <a:lstStyle/>
          <a:p>
            <a:r>
              <a:rPr lang="en-US" sz="4400" dirty="0">
                <a:latin typeface="+mn-lt"/>
              </a:rPr>
              <a:t>Controlled Normothermia = Zero (0) Hours of Additional Cooling Group</a:t>
            </a:r>
            <a:endParaRPr lang="en-US" dirty="0"/>
          </a:p>
        </p:txBody>
      </p:sp>
      <p:sp>
        <p:nvSpPr>
          <p:cNvPr id="3" name="Content Placeholder 2">
            <a:extLst>
              <a:ext uri="{FF2B5EF4-FFF2-40B4-BE49-F238E27FC236}">
                <a16:creationId xmlns:a16="http://schemas.microsoft.com/office/drawing/2014/main" id="{81DFA11C-5A6E-D31D-37EF-59CC78E74F22}"/>
              </a:ext>
            </a:extLst>
          </p:cNvPr>
          <p:cNvSpPr>
            <a:spLocks noGrp="1"/>
          </p:cNvSpPr>
          <p:nvPr>
            <p:ph idx="1"/>
          </p:nvPr>
        </p:nvSpPr>
        <p:spPr/>
        <p:txBody>
          <a:bodyPr/>
          <a:lstStyle/>
          <a:p>
            <a:r>
              <a:rPr lang="en-US" sz="3200" dirty="0"/>
              <a:t>If a pt is hyperthermic (&gt;37.5</a:t>
            </a:r>
            <a:r>
              <a:rPr lang="en-US" sz="3200" dirty="0">
                <a:sym typeface="Symbol" pitchFamily="18" charset="2"/>
              </a:rPr>
              <a:t>C</a:t>
            </a:r>
            <a:r>
              <a:rPr lang="en-US" sz="3200" dirty="0"/>
              <a:t>) at randomization? </a:t>
            </a:r>
            <a:endParaRPr lang="en-US" sz="3200" b="0" i="0" u="none" strike="noStrike" dirty="0">
              <a:solidFill>
                <a:srgbClr val="000000"/>
              </a:solidFill>
              <a:effectLst/>
            </a:endParaRPr>
          </a:p>
          <a:p>
            <a:pPr lvl="1"/>
            <a:r>
              <a:rPr lang="en-US" sz="2800" b="0" i="0" u="none" strike="noStrike" dirty="0">
                <a:solidFill>
                  <a:srgbClr val="000000"/>
                </a:solidFill>
                <a:effectLst/>
                <a:latin typeface="Calibri" panose="020F0502020204030204" pitchFamily="34" charset="0"/>
              </a:rPr>
              <a:t>The device should be set at 36.8</a:t>
            </a:r>
            <a:r>
              <a:rPr lang="en-US" sz="2800" dirty="0">
                <a:sym typeface="Symbol" pitchFamily="18" charset="2"/>
              </a:rPr>
              <a:t>C</a:t>
            </a:r>
            <a:r>
              <a:rPr lang="en-US" sz="2800" b="0" i="0" u="none" strike="noStrike" dirty="0">
                <a:solidFill>
                  <a:srgbClr val="000000"/>
                </a:solidFill>
                <a:effectLst/>
                <a:latin typeface="Calibri" panose="020F0502020204030204" pitchFamily="34" charset="0"/>
              </a:rPr>
              <a:t> to cool to normothermia range (36-37.5</a:t>
            </a:r>
            <a:r>
              <a:rPr lang="en-US" sz="2800" dirty="0">
                <a:sym typeface="Symbol" pitchFamily="18" charset="2"/>
              </a:rPr>
              <a:t>C</a:t>
            </a:r>
            <a:r>
              <a:rPr lang="en-US" sz="2800" b="0" i="0" u="none" strike="noStrike" dirty="0">
                <a:solidFill>
                  <a:srgbClr val="000000"/>
                </a:solidFill>
                <a:effectLst/>
                <a:latin typeface="Calibri" panose="020F0502020204030204" pitchFamily="34" charset="0"/>
              </a:rPr>
              <a:t>)  ASAP</a:t>
            </a:r>
            <a:endParaRPr lang="en-US" sz="2800" dirty="0"/>
          </a:p>
        </p:txBody>
      </p:sp>
    </p:spTree>
    <p:extLst>
      <p:ext uri="{BB962C8B-B14F-4D97-AF65-F5344CB8AC3E}">
        <p14:creationId xmlns:p14="http://schemas.microsoft.com/office/powerpoint/2010/main" val="4130866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dirty="0">
                <a:latin typeface="+mn-lt"/>
              </a:rPr>
              <a:t>Initial Site Enrollments</a:t>
            </a:r>
          </a:p>
        </p:txBody>
      </p:sp>
      <p:sp>
        <p:nvSpPr>
          <p:cNvPr id="86019" name="Rectangle 3"/>
          <p:cNvSpPr>
            <a:spLocks noGrp="1" noChangeArrowheads="1"/>
          </p:cNvSpPr>
          <p:nvPr>
            <p:ph type="body" idx="1"/>
          </p:nvPr>
        </p:nvSpPr>
        <p:spPr>
          <a:xfrm>
            <a:off x="682837" y="1690688"/>
            <a:ext cx="8153400" cy="4861415"/>
          </a:xfrm>
        </p:spPr>
        <p:txBody>
          <a:bodyPr>
            <a:normAutofit fontScale="92500" lnSpcReduction="20000"/>
          </a:bodyPr>
          <a:lstStyle/>
          <a:p>
            <a:r>
              <a:rPr lang="en-US" dirty="0"/>
              <a:t>For the first 2 patients enrolled at each site, we recommend you contact the on-call </a:t>
            </a:r>
            <a:r>
              <a:rPr lang="en-US" b="1" dirty="0"/>
              <a:t>247 P-ICECAP hotline 844-742-3227 (844-PICECAP) </a:t>
            </a:r>
            <a:r>
              <a:rPr lang="en-US" dirty="0"/>
              <a:t>to review the Induction Phase soon after device is set to 33</a:t>
            </a:r>
            <a:r>
              <a:rPr lang="en-US" dirty="0">
                <a:sym typeface="Symbol" pitchFamily="18" charset="2"/>
              </a:rPr>
              <a:t>C</a:t>
            </a:r>
            <a:r>
              <a:rPr lang="en-US" dirty="0"/>
              <a:t>.  Call again just prior to start of the Rewarming Phase. </a:t>
            </a:r>
          </a:p>
          <a:p>
            <a:r>
              <a:rPr lang="en-US" dirty="0"/>
              <a:t>The other time to call is for a site’s 1</a:t>
            </a:r>
            <a:r>
              <a:rPr lang="en-US" baseline="30000" dirty="0"/>
              <a:t>st</a:t>
            </a:r>
            <a:r>
              <a:rPr lang="en-US" dirty="0"/>
              <a:t> randomization to normothermia (0 hr cooling) group</a:t>
            </a:r>
          </a:p>
          <a:p>
            <a:pPr>
              <a:lnSpc>
                <a:spcPct val="90000"/>
              </a:lnSpc>
            </a:pPr>
            <a:r>
              <a:rPr lang="en-US" dirty="0"/>
              <a:t>Since sites are using their own cooling devices, we are relying on sites and manufacturers to use their cooling equipment safely.  Contact your vendor for an in-service if you believe it would benefit your PICU/PCCM team.</a:t>
            </a:r>
          </a:p>
          <a:p>
            <a:pPr>
              <a:lnSpc>
                <a:spcPct val="90000"/>
              </a:lnSpc>
            </a:pPr>
            <a:r>
              <a:rPr lang="en-US" dirty="0"/>
              <a:t>Arctic Sun may have already contacted you.  </a:t>
            </a:r>
          </a:p>
          <a:p>
            <a:pPr>
              <a:lnSpc>
                <a:spcPct val="90000"/>
              </a:lnSpc>
            </a:pPr>
            <a:r>
              <a:rPr lang="en-US" dirty="0"/>
              <a:t>Contact Gentherm (Blanketrol) and other manufactures as needed for in-services.</a:t>
            </a:r>
          </a:p>
        </p:txBody>
      </p:sp>
    </p:spTree>
    <p:extLst>
      <p:ext uri="{BB962C8B-B14F-4D97-AF65-F5344CB8AC3E}">
        <p14:creationId xmlns:p14="http://schemas.microsoft.com/office/powerpoint/2010/main" val="8720601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485875" y="551543"/>
            <a:ext cx="8183700" cy="2043782"/>
          </a:xfrm>
          <a:prstGeom prst="rect">
            <a:avLst/>
          </a:prstGeom>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000" b="1" dirty="0">
                <a:latin typeface="+mn-lt"/>
              </a:rPr>
              <a:t>Questions?</a:t>
            </a:r>
            <a:endParaRPr sz="6000" dirty="0">
              <a:latin typeface="+mj-lt"/>
            </a:endParaRPr>
          </a:p>
        </p:txBody>
      </p:sp>
      <p:sp>
        <p:nvSpPr>
          <p:cNvPr id="2" name="TextBox 1">
            <a:extLst>
              <a:ext uri="{FF2B5EF4-FFF2-40B4-BE49-F238E27FC236}">
                <a16:creationId xmlns:a16="http://schemas.microsoft.com/office/drawing/2014/main" id="{C8B94018-F1D4-1648-0D51-6AE85E636B62}"/>
              </a:ext>
            </a:extLst>
          </p:cNvPr>
          <p:cNvSpPr txBox="1"/>
          <p:nvPr/>
        </p:nvSpPr>
        <p:spPr>
          <a:xfrm>
            <a:off x="2060620" y="417919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9942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rIns="132080"/>
          <a:lstStyle/>
          <a:p>
            <a:pPr indent="0" eaLnBrk="1" hangingPunct="1"/>
            <a:r>
              <a:rPr lang="en-US" dirty="0">
                <a:latin typeface="+mn-lt"/>
              </a:rPr>
              <a:t>Normal thermoregulation</a:t>
            </a:r>
          </a:p>
        </p:txBody>
      </p:sp>
      <p:sp>
        <p:nvSpPr>
          <p:cNvPr id="12290" name="Rectangle 2"/>
          <p:cNvSpPr>
            <a:spLocks noGrp="1" noChangeArrowheads="1"/>
          </p:cNvSpPr>
          <p:nvPr>
            <p:ph type="body" idx="1"/>
          </p:nvPr>
        </p:nvSpPr>
        <p:spPr>
          <a:xfrm>
            <a:off x="685800" y="1828800"/>
            <a:ext cx="7772400" cy="4876800"/>
          </a:xfrm>
        </p:spPr>
        <p:txBody>
          <a:bodyPr rIns="132080"/>
          <a:lstStyle/>
          <a:p>
            <a:pPr eaLnBrk="1" hangingPunct="1">
              <a:lnSpc>
                <a:spcPct val="90000"/>
              </a:lnSpc>
              <a:buClr>
                <a:srgbClr val="000000"/>
              </a:buClr>
            </a:pPr>
            <a:r>
              <a:rPr lang="en-US" sz="2800" dirty="0"/>
              <a:t>Heat production</a:t>
            </a:r>
          </a:p>
          <a:p>
            <a:pPr marL="896938" lvl="1" indent="-342900" eaLnBrk="1" hangingPunct="1">
              <a:lnSpc>
                <a:spcPct val="90000"/>
              </a:lnSpc>
              <a:buClr>
                <a:srgbClr val="000000"/>
              </a:buClr>
              <a:buFont typeface="Calibri" panose="020F0502020204030204" pitchFamily="34" charset="0"/>
              <a:buChar char="-"/>
            </a:pPr>
            <a:r>
              <a:rPr lang="en-US" sz="2000" dirty="0"/>
              <a:t>Normal heat production from metabolic processes in liver, viscera, and muscle</a:t>
            </a:r>
          </a:p>
          <a:p>
            <a:pPr marL="896938" lvl="1" indent="-342900" eaLnBrk="1" hangingPunct="1">
              <a:lnSpc>
                <a:spcPct val="90000"/>
              </a:lnSpc>
              <a:buClr>
                <a:srgbClr val="000000"/>
              </a:buClr>
              <a:buFont typeface="Calibri" panose="020F0502020204030204" pitchFamily="34" charset="0"/>
              <a:buChar char="-"/>
            </a:pPr>
            <a:r>
              <a:rPr lang="en-US" sz="2000" dirty="0"/>
              <a:t>During exercise or shivering, muscle primary source of heat generation, may be very large</a:t>
            </a:r>
          </a:p>
          <a:p>
            <a:pPr eaLnBrk="1" hangingPunct="1">
              <a:lnSpc>
                <a:spcPct val="90000"/>
              </a:lnSpc>
              <a:buClr>
                <a:srgbClr val="000000"/>
              </a:buClr>
            </a:pPr>
            <a:r>
              <a:rPr lang="en-US" sz="2800" dirty="0"/>
              <a:t>Heat elimination</a:t>
            </a:r>
          </a:p>
          <a:p>
            <a:pPr marL="896938" lvl="1" indent="-342900" eaLnBrk="1" hangingPunct="1">
              <a:lnSpc>
                <a:spcPct val="90000"/>
              </a:lnSpc>
              <a:buClr>
                <a:srgbClr val="000000"/>
              </a:buClr>
              <a:buFont typeface="Calibri" panose="020F0502020204030204" pitchFamily="34" charset="0"/>
              <a:buChar char="-"/>
            </a:pPr>
            <a:r>
              <a:rPr lang="en-US" sz="2000" dirty="0"/>
              <a:t>Radiation = heat from skin to object without contact (NA)</a:t>
            </a:r>
          </a:p>
          <a:p>
            <a:pPr marL="896938" lvl="1" indent="-342900" eaLnBrk="1" hangingPunct="1">
              <a:lnSpc>
                <a:spcPct val="90000"/>
              </a:lnSpc>
              <a:buClr>
                <a:srgbClr val="000000"/>
              </a:buClr>
              <a:buFont typeface="Calibri" panose="020F0502020204030204" pitchFamily="34" charset="0"/>
              <a:buChar char="-"/>
            </a:pPr>
            <a:r>
              <a:rPr lang="en-US" sz="2000" dirty="0"/>
              <a:t>Convection = airflow across skin (minor P-ICECAP)</a:t>
            </a:r>
          </a:p>
          <a:p>
            <a:pPr marL="896938" lvl="1" indent="-342900" eaLnBrk="1" hangingPunct="1">
              <a:lnSpc>
                <a:spcPct val="90000"/>
              </a:lnSpc>
              <a:buClr>
                <a:srgbClr val="000000"/>
              </a:buClr>
              <a:buFont typeface="Calibri" panose="020F0502020204030204" pitchFamily="34" charset="0"/>
              <a:buChar char="-"/>
            </a:pPr>
            <a:r>
              <a:rPr lang="en-US" sz="2000" dirty="0"/>
              <a:t>Conduction = skin to object in contact (#1 in P-ICECAP)</a:t>
            </a:r>
          </a:p>
          <a:p>
            <a:pPr marL="896938" lvl="1" indent="-342900" eaLnBrk="1" hangingPunct="1">
              <a:lnSpc>
                <a:spcPct val="90000"/>
              </a:lnSpc>
              <a:buClr>
                <a:srgbClr val="000000"/>
              </a:buClr>
              <a:buFont typeface="Calibri" panose="020F0502020204030204" pitchFamily="34" charset="0"/>
              <a:buChar char="-"/>
            </a:pPr>
            <a:r>
              <a:rPr lang="en-US" sz="2000" dirty="0"/>
              <a:t>Evaporation = sweating (NA in P-ICECAP)</a:t>
            </a:r>
          </a:p>
        </p:txBody>
      </p:sp>
      <p:sp>
        <p:nvSpPr>
          <p:cNvPr id="12291" name="Rectangle 3"/>
          <p:cNvSpPr>
            <a:spLocks/>
          </p:cNvSpPr>
          <p:nvPr/>
        </p:nvSpPr>
        <p:spPr bwMode="auto">
          <a:xfrm>
            <a:off x="1066800" y="4724400"/>
            <a:ext cx="7315200" cy="3810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Tree>
    <p:extLst>
      <p:ext uri="{BB962C8B-B14F-4D97-AF65-F5344CB8AC3E}">
        <p14:creationId xmlns:p14="http://schemas.microsoft.com/office/powerpoint/2010/main" val="3824819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290">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290">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2290">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bldLvl="5" autoUpdateAnimBg="0"/>
      <p:bldP spid="122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latin typeface="+mn-lt"/>
              </a:rPr>
              <a:t>Normal thermoregulation</a:t>
            </a:r>
          </a:p>
        </p:txBody>
      </p:sp>
      <p:sp>
        <p:nvSpPr>
          <p:cNvPr id="53251" name="Rectangle 3"/>
          <p:cNvSpPr>
            <a:spLocks noGrp="1" noChangeArrowheads="1"/>
          </p:cNvSpPr>
          <p:nvPr>
            <p:ph type="body" idx="1"/>
          </p:nvPr>
        </p:nvSpPr>
        <p:spPr>
          <a:xfrm>
            <a:off x="685800" y="1981200"/>
            <a:ext cx="7772400" cy="4343400"/>
          </a:xfrm>
        </p:spPr>
        <p:txBody>
          <a:bodyPr/>
          <a:lstStyle/>
          <a:p>
            <a:pPr eaLnBrk="1" hangingPunct="1">
              <a:lnSpc>
                <a:spcPct val="90000"/>
              </a:lnSpc>
              <a:buClr>
                <a:srgbClr val="000000"/>
              </a:buClr>
            </a:pPr>
            <a:r>
              <a:rPr lang="en-US" sz="2800" dirty="0"/>
              <a:t>Hypothalamus regulates body Tº</a:t>
            </a:r>
          </a:p>
          <a:p>
            <a:pPr lvl="1" eaLnBrk="1" hangingPunct="1">
              <a:lnSpc>
                <a:spcPct val="90000"/>
              </a:lnSpc>
              <a:buClr>
                <a:srgbClr val="000000"/>
              </a:buClr>
              <a:buFont typeface="Calibri" panose="020F0502020204030204" pitchFamily="34" charset="0"/>
              <a:buChar char="-"/>
            </a:pPr>
            <a:r>
              <a:rPr lang="en-US" sz="2400" dirty="0"/>
              <a:t>Afferent inputs to hypothalamus</a:t>
            </a:r>
          </a:p>
          <a:p>
            <a:pPr lvl="2" eaLnBrk="1" hangingPunct="1">
              <a:lnSpc>
                <a:spcPct val="90000"/>
              </a:lnSpc>
              <a:buClr>
                <a:srgbClr val="000000"/>
              </a:buClr>
            </a:pPr>
            <a:r>
              <a:rPr lang="en-US" sz="2000" dirty="0"/>
              <a:t>Skin*, abdomen, thorax, spinal cord, brain</a:t>
            </a:r>
          </a:p>
          <a:p>
            <a:pPr lvl="1">
              <a:buClr>
                <a:srgbClr val="000000"/>
              </a:buClr>
              <a:buFont typeface="Calibri" panose="020F0502020204030204" pitchFamily="34" charset="0"/>
              <a:buChar char="-"/>
            </a:pPr>
            <a:r>
              <a:rPr lang="en-US" sz="2400" dirty="0"/>
              <a:t>Hypothalamus processes based on its </a:t>
            </a:r>
            <a:r>
              <a:rPr lang="en-US" dirty="0"/>
              <a:t>temp </a:t>
            </a:r>
            <a:r>
              <a:rPr lang="en-US" sz="2400" dirty="0"/>
              <a:t>setpoint</a:t>
            </a:r>
          </a:p>
          <a:p>
            <a:pPr lvl="1" eaLnBrk="1" hangingPunct="1">
              <a:lnSpc>
                <a:spcPct val="90000"/>
              </a:lnSpc>
              <a:buClr>
                <a:srgbClr val="000000"/>
              </a:buClr>
              <a:buFont typeface="Calibri" panose="020F0502020204030204" pitchFamily="34" charset="0"/>
              <a:buChar char="-"/>
            </a:pPr>
            <a:r>
              <a:rPr lang="en-US" sz="2400" dirty="0"/>
              <a:t>Central temp below hypothalamic setpoint results in efferent responses</a:t>
            </a:r>
          </a:p>
          <a:p>
            <a:pPr lvl="2" eaLnBrk="1" hangingPunct="1">
              <a:lnSpc>
                <a:spcPct val="90000"/>
              </a:lnSpc>
              <a:buClr>
                <a:srgbClr val="000000"/>
              </a:buClr>
            </a:pPr>
            <a:r>
              <a:rPr lang="en-US" dirty="0"/>
              <a:t>Cutaneous vasoconstriction</a:t>
            </a:r>
            <a:r>
              <a:rPr lang="en-US" sz="2000" dirty="0"/>
              <a:t> </a:t>
            </a:r>
          </a:p>
          <a:p>
            <a:pPr lvl="3" eaLnBrk="1" hangingPunct="1">
              <a:lnSpc>
                <a:spcPct val="90000"/>
              </a:lnSpc>
              <a:buClr>
                <a:srgbClr val="000000"/>
              </a:buClr>
              <a:buFont typeface="Calibri" panose="020F0502020204030204" pitchFamily="34" charset="0"/>
              <a:buChar char="-"/>
            </a:pPr>
            <a:r>
              <a:rPr lang="en-US" dirty="0"/>
              <a:t>impedes heat transfer through skin</a:t>
            </a:r>
            <a:endParaRPr lang="en-US" sz="1800" dirty="0"/>
          </a:p>
          <a:p>
            <a:pPr lvl="2" eaLnBrk="1" hangingPunct="1">
              <a:lnSpc>
                <a:spcPct val="90000"/>
              </a:lnSpc>
              <a:buClr>
                <a:srgbClr val="000000"/>
              </a:buClr>
            </a:pPr>
            <a:r>
              <a:rPr lang="en-US" dirty="0"/>
              <a:t>Shivering </a:t>
            </a:r>
          </a:p>
          <a:p>
            <a:pPr lvl="3" eaLnBrk="1" hangingPunct="1">
              <a:lnSpc>
                <a:spcPct val="90000"/>
              </a:lnSpc>
              <a:buClr>
                <a:srgbClr val="000000"/>
              </a:buClr>
              <a:buFont typeface="Calibri" panose="020F0502020204030204" pitchFamily="34" charset="0"/>
              <a:buChar char="-"/>
            </a:pPr>
            <a:r>
              <a:rPr lang="en-US" dirty="0"/>
              <a:t>generates heat (muscles)</a:t>
            </a:r>
          </a:p>
          <a:p>
            <a:pPr lvl="3" eaLnBrk="1" hangingPunct="1">
              <a:lnSpc>
                <a:spcPct val="90000"/>
              </a:lnSpc>
              <a:buClr>
                <a:srgbClr val="000000"/>
              </a:buClr>
              <a:buFontTx/>
              <a:buNone/>
            </a:pPr>
            <a:endParaRPr lang="en-US" sz="1600" dirty="0"/>
          </a:p>
        </p:txBody>
      </p:sp>
    </p:spTree>
    <p:extLst>
      <p:ext uri="{BB962C8B-B14F-4D97-AF65-F5344CB8AC3E}">
        <p14:creationId xmlns:p14="http://schemas.microsoft.com/office/powerpoint/2010/main" val="91406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2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CECAP Template">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11926</TotalTime>
  <Words>4653</Words>
  <Application>Microsoft Macintosh PowerPoint</Application>
  <PresentationFormat>On-screen Show (4:3)</PresentationFormat>
  <Paragraphs>486</Paragraphs>
  <Slides>73</Slides>
  <Notes>53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73</vt:i4>
      </vt:variant>
    </vt:vector>
  </HeadingPairs>
  <TitlesOfParts>
    <vt:vector size="88" baseType="lpstr">
      <vt:lpstr>MS PGothic</vt:lpstr>
      <vt:lpstr>Arial</vt:lpstr>
      <vt:lpstr>Calibri</vt:lpstr>
      <vt:lpstr>Calibri Light</vt:lpstr>
      <vt:lpstr>Cambria Math</vt:lpstr>
      <vt:lpstr>Comfortaa</vt:lpstr>
      <vt:lpstr>Comfortaa Medium</vt:lpstr>
      <vt:lpstr>Lucida Grande</vt:lpstr>
      <vt:lpstr>Source Sans Pro</vt:lpstr>
      <vt:lpstr>Symbol</vt:lpstr>
      <vt:lpstr>Times</vt:lpstr>
      <vt:lpstr>Times New Roman</vt:lpstr>
      <vt:lpstr>Wingdings</vt:lpstr>
      <vt:lpstr>Office Theme</vt:lpstr>
      <vt:lpstr>P-ICECAP Template</vt:lpstr>
      <vt:lpstr>P-ICECAP: Cooling Basics, Clinical Issues and Cooling Protocol</vt:lpstr>
      <vt:lpstr>Overview</vt:lpstr>
      <vt:lpstr>Outline</vt:lpstr>
      <vt:lpstr>Definitions</vt:lpstr>
      <vt:lpstr>PowerPoint Presentation</vt:lpstr>
      <vt:lpstr>PowerPoint Presentation</vt:lpstr>
      <vt:lpstr>Thermoregulation Basics 101</vt:lpstr>
      <vt:lpstr>Normal thermoregulation</vt:lpstr>
      <vt:lpstr>Normal thermoregulation</vt:lpstr>
      <vt:lpstr>PowerPoint Presentation</vt:lpstr>
      <vt:lpstr>Thermoregulation</vt:lpstr>
      <vt:lpstr>Normal thermoregulation</vt:lpstr>
      <vt:lpstr>Physiologic and other effects of cooling in P-ICECAP</vt:lpstr>
      <vt:lpstr>PowerPoint Presentation</vt:lpstr>
      <vt:lpstr>PowerPoint Presentation</vt:lpstr>
      <vt:lpstr>PowerPoint Presentation</vt:lpstr>
      <vt:lpstr>Induction of Hypothermia  without sedation</vt:lpstr>
      <vt:lpstr>Induction of Hypothermia  with sedation/analgesia</vt:lpstr>
      <vt:lpstr>PowerPoint Presentation</vt:lpstr>
      <vt:lpstr>3. CV effects</vt:lpstr>
      <vt:lpstr>3. CV effects</vt:lpstr>
      <vt:lpstr>PowerPoint Presentation</vt:lpstr>
      <vt:lpstr>PowerPoint Presentation</vt:lpstr>
      <vt:lpstr>PowerPoint Presentation</vt:lpstr>
      <vt:lpstr>PowerPoint Presentation</vt:lpstr>
      <vt:lpstr>PowerPoint Presentation</vt:lpstr>
      <vt:lpstr>10.  Drug Metabolism</vt:lpstr>
      <vt:lpstr>11. Metabolic Rate</vt:lpstr>
      <vt:lpstr>PowerPoint Presentation</vt:lpstr>
      <vt:lpstr>PowerPoint Presentation</vt:lpstr>
      <vt:lpstr>Central Temperature Measurement</vt:lpstr>
      <vt:lpstr>Temperature Measurement</vt:lpstr>
      <vt:lpstr>PowerPoint Presentation</vt:lpstr>
      <vt:lpstr>PowerPoint Presentation</vt:lpstr>
      <vt:lpstr>PowerPoint Presentation</vt:lpstr>
      <vt:lpstr>Central Temp Differences</vt:lpstr>
      <vt:lpstr>Factors influencing ability to maintain goal temperature</vt:lpstr>
      <vt:lpstr>1.  Patient factors</vt:lpstr>
      <vt:lpstr>2.  Skin surface area for cooling</vt:lpstr>
      <vt:lpstr>3.  Cooling Devices</vt:lpstr>
      <vt:lpstr>3.  Cooling Equipment:  Example of modes – Blanketrol-III</vt:lpstr>
      <vt:lpstr>Temperature Tracings (from Primary Probe)</vt:lpstr>
      <vt:lpstr>3. Blanketrol and SMART MODE</vt:lpstr>
      <vt:lpstr>3.  Blanketrol-III</vt:lpstr>
      <vt:lpstr>Temperature Monitoring and Management</vt:lpstr>
      <vt:lpstr>PowerPoint Presentation</vt:lpstr>
      <vt:lpstr>PowerPoint Presentation</vt:lpstr>
      <vt:lpstr>PowerPoint Presentation</vt:lpstr>
      <vt:lpstr>PowerPoint Presentation</vt:lpstr>
      <vt:lpstr>Monitoring: TTM 33°C (32-34°C)</vt:lpstr>
      <vt:lpstr>Monitoring: TTM 33°C (32-34°C)</vt:lpstr>
      <vt:lpstr>Temperature tracings from small child (primary probe)</vt:lpstr>
      <vt:lpstr>Temperature Management</vt:lpstr>
      <vt:lpstr>PowerPoint Presentation</vt:lpstr>
      <vt:lpstr>PowerPoint Presentation</vt:lpstr>
      <vt:lpstr>Protocol Overview Through 120 Hours</vt:lpstr>
      <vt:lpstr>Overview – from 37,000 feet</vt:lpstr>
      <vt:lpstr>Overview – from 37,000 feet</vt:lpstr>
      <vt:lpstr>Overview – from 37,000 feet</vt:lpstr>
      <vt:lpstr>P-ICECAP Trial:  Cooling, Rewarming and Normothermia Phases</vt:lpstr>
      <vt:lpstr>Cooling Groups: 12, 18, 24, 36, 48, 60, 72, 84, 96 hours</vt:lpstr>
      <vt:lpstr>Cooling Groups: 12, 18, 24, 36, 48, 60, 72, 84, 96 hours</vt:lpstr>
      <vt:lpstr>Cooling Groups: 12, 18, 24, 36, 48, 60, 72, 84, 96 hours</vt:lpstr>
      <vt:lpstr>Cooling Groups: 12, 18, 24, 36, 48, 60, 72, 84, 96 hours</vt:lpstr>
      <vt:lpstr>Cooling Groups: 12, 18, 24, 36, 48, 60, 72, 84, 96 hours</vt:lpstr>
      <vt:lpstr>Cooling Groups: 12, 18, 24, 36, 48, 60, 72, 84, 96 hours</vt:lpstr>
      <vt:lpstr>Cooling Groups: 12, 18, 24, 36, 48, 60, 72, 84, 96 hours</vt:lpstr>
      <vt:lpstr>Controlled Normothermia = Zero (0) Hours of Additional Cooling Group</vt:lpstr>
      <vt:lpstr>Controlled Normothermia = Zero (0) Hours of Additional Cooling Group</vt:lpstr>
      <vt:lpstr>Controlled Normothermia = Zero (0) Hours of Additional Cooling Group</vt:lpstr>
      <vt:lpstr>Controlled Normothermia = Zero (0) Hours of Additional Cooling Group</vt:lpstr>
      <vt:lpstr>Initial Site Enrollments</vt:lpstr>
      <vt:lpstr>Questions?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Influence of Cooling duration on Efficacy in Cardiac Arrest Patients  (P-ICECAP)</dc:title>
  <dc:creator>Moler, Frank (Frank)</dc:creator>
  <cp:lastModifiedBy>Moler, Frank (Frank)</cp:lastModifiedBy>
  <cp:revision>1209</cp:revision>
  <dcterms:created xsi:type="dcterms:W3CDTF">2020-02-25T18:49:25Z</dcterms:created>
  <dcterms:modified xsi:type="dcterms:W3CDTF">2024-04-29T14:33:01Z</dcterms:modified>
</cp:coreProperties>
</file>