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7" r:id="rId1"/>
    <p:sldMasterId id="2147483668" r:id="rId2"/>
  </p:sldMasterIdLst>
  <p:notesMasterIdLst>
    <p:notesMasterId r:id="rId14"/>
  </p:notesMasterIdLst>
  <p:sldIdLst>
    <p:sldId id="263" r:id="rId3"/>
    <p:sldId id="264" r:id="rId4"/>
    <p:sldId id="265" r:id="rId5"/>
    <p:sldId id="266" r:id="rId6"/>
    <p:sldId id="267" r:id="rId7"/>
    <p:sldId id="268" r:id="rId8"/>
    <p:sldId id="269" r:id="rId9"/>
    <p:sldId id="270" r:id="rId10"/>
    <p:sldId id="271" r:id="rId11"/>
    <p:sldId id="272" r:id="rId12"/>
    <p:sldId id="315"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AF6F669-44AC-45FB-9EBE-ACB613771B58}">
  <a:tblStyle styleId="{6AF6F669-44AC-45FB-9EBE-ACB613771B5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555ce97237_15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3555ce97237_15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C3PO</a:t>
            </a:r>
            <a:endParaRPr/>
          </a:p>
          <a:p>
            <a:pPr marL="0" lvl="0" indent="0" algn="l" rtl="0">
              <a:lnSpc>
                <a:spcPct val="100000"/>
              </a:lnSpc>
              <a:spcBef>
                <a:spcPts val="0"/>
              </a:spcBef>
              <a:spcAft>
                <a:spcPts val="0"/>
              </a:spcAft>
              <a:buSzPts val="1400"/>
              <a:buNone/>
            </a:pPr>
            <a:r>
              <a:rPr lang="en-US"/>
              <a:t>Clif confirmed there is still some serum samples available.  </a:t>
            </a:r>
            <a:endParaRPr/>
          </a:p>
          <a:p>
            <a:pPr marL="0" lvl="0" indent="0" algn="l" rtl="0">
              <a:lnSpc>
                <a:spcPct val="100000"/>
              </a:lnSpc>
              <a:spcBef>
                <a:spcPts val="0"/>
              </a:spcBef>
              <a:spcAft>
                <a:spcPts val="0"/>
              </a:spcAft>
              <a:buSzPts val="1400"/>
              <a:buNone/>
            </a:pPr>
            <a:r>
              <a:rPr lang="en-US"/>
              <a:t>We are trying to get an inventory of microliters available by subject and for how many subjects.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Reach out to Cliff Calliway or Fred Korely if you are interested.  </a:t>
            </a:r>
            <a:endParaRPr/>
          </a:p>
          <a:p>
            <a:pPr marL="0" lvl="0" indent="0" algn="l" rtl="0">
              <a:lnSpc>
                <a:spcPct val="100000"/>
              </a:lnSpc>
              <a:spcBef>
                <a:spcPts val="0"/>
              </a:spcBef>
              <a:spcAft>
                <a:spcPts val="0"/>
              </a:spcAft>
              <a:buSzPts val="1400"/>
              <a:buNone/>
            </a:pPr>
            <a:r>
              <a:rPr lang="en-US"/>
              <a:t>There is not currently any funding available for assays.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145" name="Google Shape;145;g3555ce97237_15_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555ce97237_15_7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3555ce97237_15_7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1" name="Google Shape;211;g3555ce97237_15_7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17a202de5f6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2" name="Google Shape;602;g17a202de5f6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5e156762f0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g35e156762f0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5e156762f0_0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5e156762f0_0_5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35e156762f0_0_5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555ce97237_15_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g3555ce97237_15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555ce97237_15_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g3555ce97237_15_4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g3555ce97237_15_4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55ce97237_15_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g3555ce97237_15_5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g3555ce97237_15_54:notes"/>
          <p:cNvSpPr txBox="1">
            <a:spLocks noGrp="1"/>
          </p:cNvSpPr>
          <p:nvPr>
            <p:ph type="sldNum" idx="12"/>
          </p:nvPr>
        </p:nvSpPr>
        <p:spPr>
          <a:xfrm>
            <a:off x="3884613" y="8685213"/>
            <a:ext cx="2971800" cy="459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555ce97237_15_6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g3555ce97237_15_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555ce97237_15_6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g3555ce97237_15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55ce97237_15_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g3555ce97237_15_7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 name="Google Shape;204;g3555ce97237_15_72:notes"/>
          <p:cNvSpPr txBox="1">
            <a:spLocks noGrp="1"/>
          </p:cNvSpPr>
          <p:nvPr>
            <p:ph type="sldNum" idx="12"/>
          </p:nvPr>
        </p:nvSpPr>
        <p:spPr>
          <a:xfrm>
            <a:off x="3884613" y="8685213"/>
            <a:ext cx="2971800" cy="459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15600" y="2867800"/>
            <a:ext cx="11360700" cy="1122300"/>
          </a:xfrm>
          <a:prstGeom prst="rect">
            <a:avLst/>
          </a:prstGeom>
        </p:spPr>
        <p:txBody>
          <a:bodyPr spcFirstLastPara="1" wrap="square" lIns="121900" tIns="121900" rIns="121900" bIns="121900"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9" name="Google Shape;19;p3"/>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15600" y="740800"/>
            <a:ext cx="3744000" cy="1007700"/>
          </a:xfrm>
          <a:prstGeom prst="rect">
            <a:avLst/>
          </a:prstGeom>
          <a:noFill/>
          <a:ln>
            <a:noFill/>
          </a:ln>
        </p:spPr>
        <p:txBody>
          <a:bodyPr spcFirstLastPara="1" wrap="square" lIns="121900" tIns="121900" rIns="121900" bIns="121900" anchor="b" anchorCtr="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75" name="Google Shape;75;p17"/>
          <p:cNvSpPr txBox="1">
            <a:spLocks noGrp="1"/>
          </p:cNvSpPr>
          <p:nvPr>
            <p:ph type="body" idx="1"/>
          </p:nvPr>
        </p:nvSpPr>
        <p:spPr>
          <a:xfrm>
            <a:off x="415600" y="1852800"/>
            <a:ext cx="3744000" cy="4239300"/>
          </a:xfrm>
          <a:prstGeom prst="rect">
            <a:avLst/>
          </a:prstGeom>
          <a:noFill/>
          <a:ln>
            <a:noFill/>
          </a:ln>
        </p:spPr>
        <p:txBody>
          <a:bodyPr spcFirstLastPara="1" wrap="square" lIns="121900" tIns="121900" rIns="121900" bIns="121900" anchor="t" anchorCtr="0">
            <a:normAutofit/>
          </a:bodyPr>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0"/>
              </a:spcBef>
              <a:spcAft>
                <a:spcPts val="0"/>
              </a:spcAft>
              <a:buSzPts val="1600"/>
              <a:buChar char="○"/>
              <a:defRPr sz="1600"/>
            </a:lvl2pPr>
            <a:lvl3pPr marL="1371600" lvl="2" indent="-330200" algn="l">
              <a:lnSpc>
                <a:spcPct val="115000"/>
              </a:lnSpc>
              <a:spcBef>
                <a:spcPts val="0"/>
              </a:spcBef>
              <a:spcAft>
                <a:spcPts val="0"/>
              </a:spcAft>
              <a:buSzPts val="1600"/>
              <a:buChar char="■"/>
              <a:defRPr sz="1600"/>
            </a:lvl3pPr>
            <a:lvl4pPr marL="1828800" lvl="3" indent="-330200" algn="l">
              <a:lnSpc>
                <a:spcPct val="115000"/>
              </a:lnSpc>
              <a:spcBef>
                <a:spcPts val="0"/>
              </a:spcBef>
              <a:spcAft>
                <a:spcPts val="0"/>
              </a:spcAft>
              <a:buSzPts val="1600"/>
              <a:buChar char="●"/>
              <a:defRPr sz="1600"/>
            </a:lvl4pPr>
            <a:lvl5pPr marL="2286000" lvl="4" indent="-330200" algn="l">
              <a:lnSpc>
                <a:spcPct val="115000"/>
              </a:lnSpc>
              <a:spcBef>
                <a:spcPts val="0"/>
              </a:spcBef>
              <a:spcAft>
                <a:spcPts val="0"/>
              </a:spcAft>
              <a:buSzPts val="1600"/>
              <a:buChar char="○"/>
              <a:defRPr sz="1600"/>
            </a:lvl5pPr>
            <a:lvl6pPr marL="2743200" lvl="5" indent="-330200" algn="l">
              <a:lnSpc>
                <a:spcPct val="115000"/>
              </a:lnSpc>
              <a:spcBef>
                <a:spcPts val="0"/>
              </a:spcBef>
              <a:spcAft>
                <a:spcPts val="0"/>
              </a:spcAft>
              <a:buSzPts val="1600"/>
              <a:buChar char="■"/>
              <a:defRPr sz="1600"/>
            </a:lvl6pPr>
            <a:lvl7pPr marL="3200400" lvl="6" indent="-330200" algn="l">
              <a:lnSpc>
                <a:spcPct val="115000"/>
              </a:lnSpc>
              <a:spcBef>
                <a:spcPts val="0"/>
              </a:spcBef>
              <a:spcAft>
                <a:spcPts val="0"/>
              </a:spcAft>
              <a:buSzPts val="1600"/>
              <a:buChar char="●"/>
              <a:defRPr sz="1600"/>
            </a:lvl7pPr>
            <a:lvl8pPr marL="3657600" lvl="7" indent="-330200" algn="l">
              <a:lnSpc>
                <a:spcPct val="115000"/>
              </a:lnSpc>
              <a:spcBef>
                <a:spcPts val="0"/>
              </a:spcBef>
              <a:spcAft>
                <a:spcPts val="0"/>
              </a:spcAft>
              <a:buSzPts val="1600"/>
              <a:buChar char="○"/>
              <a:defRPr sz="1600"/>
            </a:lvl8pPr>
            <a:lvl9pPr marL="4114800" lvl="8" indent="-330200" algn="l">
              <a:lnSpc>
                <a:spcPct val="115000"/>
              </a:lnSpc>
              <a:spcBef>
                <a:spcPts val="0"/>
              </a:spcBef>
              <a:spcAft>
                <a:spcPts val="0"/>
              </a:spcAft>
              <a:buSzPts val="1600"/>
              <a:buChar char="■"/>
              <a:defRPr sz="1600"/>
            </a:lvl9pPr>
          </a:lstStyle>
          <a:p>
            <a:endParaRPr/>
          </a:p>
        </p:txBody>
      </p:sp>
      <p:sp>
        <p:nvSpPr>
          <p:cNvPr id="76" name="Google Shape;76;p17"/>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18"/>
          <p:cNvSpPr txBox="1">
            <a:spLocks noGrp="1"/>
          </p:cNvSpPr>
          <p:nvPr>
            <p:ph type="title"/>
          </p:nvPr>
        </p:nvSpPr>
        <p:spPr>
          <a:xfrm>
            <a:off x="653667" y="600200"/>
            <a:ext cx="8490300" cy="5454300"/>
          </a:xfrm>
          <a:prstGeom prst="rect">
            <a:avLst/>
          </a:prstGeom>
          <a:noFill/>
          <a:ln>
            <a:noFill/>
          </a:ln>
        </p:spPr>
        <p:txBody>
          <a:bodyPr spcFirstLastPara="1" wrap="square" lIns="121900" tIns="121900" rIns="121900" bIns="121900" anchor="ctr" anchorCtr="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79" name="Google Shape;79;p18"/>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1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19"/>
          <p:cNvSpPr txBox="1">
            <a:spLocks noGrp="1"/>
          </p:cNvSpPr>
          <p:nvPr>
            <p:ph type="title"/>
          </p:nvPr>
        </p:nvSpPr>
        <p:spPr>
          <a:xfrm>
            <a:off x="354000" y="1644233"/>
            <a:ext cx="5393700" cy="19764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83" name="Google Shape;83;p19"/>
          <p:cNvSpPr txBox="1">
            <a:spLocks noGrp="1"/>
          </p:cNvSpPr>
          <p:nvPr>
            <p:ph type="subTitle" idx="1"/>
          </p:nvPr>
        </p:nvSpPr>
        <p:spPr>
          <a:xfrm>
            <a:off x="354000" y="3737433"/>
            <a:ext cx="5393700" cy="1646700"/>
          </a:xfrm>
          <a:prstGeom prst="rect">
            <a:avLst/>
          </a:prstGeom>
          <a:noFill/>
          <a:ln>
            <a:noFill/>
          </a:ln>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84" name="Google Shape;84;p19"/>
          <p:cNvSpPr txBox="1">
            <a:spLocks noGrp="1"/>
          </p:cNvSpPr>
          <p:nvPr>
            <p:ph type="body" idx="2"/>
          </p:nvPr>
        </p:nvSpPr>
        <p:spPr>
          <a:xfrm>
            <a:off x="6586000" y="965433"/>
            <a:ext cx="5115900" cy="4926900"/>
          </a:xfrm>
          <a:prstGeom prst="rect">
            <a:avLst/>
          </a:prstGeom>
          <a:noFill/>
          <a:ln>
            <a:noFill/>
          </a:ln>
        </p:spPr>
        <p:txBody>
          <a:bodyPr spcFirstLastPara="1" wrap="square" lIns="121900" tIns="121900" rIns="121900" bIns="121900" anchor="ctr" anchorCtr="0">
            <a:norm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0"/>
              </a:spcBef>
              <a:spcAft>
                <a:spcPts val="0"/>
              </a:spcAft>
              <a:buSzPts val="1900"/>
              <a:buChar char="○"/>
              <a:defRPr/>
            </a:lvl2pPr>
            <a:lvl3pPr marL="1371600" lvl="2" indent="-349250" algn="l">
              <a:lnSpc>
                <a:spcPct val="115000"/>
              </a:lnSpc>
              <a:spcBef>
                <a:spcPts val="0"/>
              </a:spcBef>
              <a:spcAft>
                <a:spcPts val="0"/>
              </a:spcAft>
              <a:buSzPts val="1900"/>
              <a:buChar char="■"/>
              <a:defRPr/>
            </a:lvl3pPr>
            <a:lvl4pPr marL="1828800" lvl="3" indent="-349250" algn="l">
              <a:lnSpc>
                <a:spcPct val="115000"/>
              </a:lnSpc>
              <a:spcBef>
                <a:spcPts val="0"/>
              </a:spcBef>
              <a:spcAft>
                <a:spcPts val="0"/>
              </a:spcAft>
              <a:buSzPts val="1900"/>
              <a:buChar char="●"/>
              <a:defRPr/>
            </a:lvl4pPr>
            <a:lvl5pPr marL="2286000" lvl="4" indent="-349250" algn="l">
              <a:lnSpc>
                <a:spcPct val="115000"/>
              </a:lnSpc>
              <a:spcBef>
                <a:spcPts val="0"/>
              </a:spcBef>
              <a:spcAft>
                <a:spcPts val="0"/>
              </a:spcAft>
              <a:buSzPts val="1900"/>
              <a:buChar char="○"/>
              <a:defRPr/>
            </a:lvl5pPr>
            <a:lvl6pPr marL="2743200" lvl="5" indent="-349250" algn="l">
              <a:lnSpc>
                <a:spcPct val="115000"/>
              </a:lnSpc>
              <a:spcBef>
                <a:spcPts val="0"/>
              </a:spcBef>
              <a:spcAft>
                <a:spcPts val="0"/>
              </a:spcAft>
              <a:buSzPts val="1900"/>
              <a:buChar char="■"/>
              <a:defRPr/>
            </a:lvl6pPr>
            <a:lvl7pPr marL="3200400" lvl="6" indent="-349250" algn="l">
              <a:lnSpc>
                <a:spcPct val="115000"/>
              </a:lnSpc>
              <a:spcBef>
                <a:spcPts val="0"/>
              </a:spcBef>
              <a:spcAft>
                <a:spcPts val="0"/>
              </a:spcAft>
              <a:buSzPts val="1900"/>
              <a:buChar char="●"/>
              <a:defRPr/>
            </a:lvl7pPr>
            <a:lvl8pPr marL="3657600" lvl="7" indent="-349250" algn="l">
              <a:lnSpc>
                <a:spcPct val="115000"/>
              </a:lnSpc>
              <a:spcBef>
                <a:spcPts val="0"/>
              </a:spcBef>
              <a:spcAft>
                <a:spcPts val="0"/>
              </a:spcAft>
              <a:buSzPts val="1900"/>
              <a:buChar char="○"/>
              <a:defRPr/>
            </a:lvl8pPr>
            <a:lvl9pPr marL="4114800" lvl="8" indent="-349250" algn="l">
              <a:lnSpc>
                <a:spcPct val="115000"/>
              </a:lnSpc>
              <a:spcBef>
                <a:spcPts val="0"/>
              </a:spcBef>
              <a:spcAft>
                <a:spcPts val="0"/>
              </a:spcAft>
              <a:buSzPts val="1900"/>
              <a:buChar char="■"/>
              <a:defRPr/>
            </a:lvl9pPr>
          </a:lstStyle>
          <a:p>
            <a:endParaRPr/>
          </a:p>
        </p:txBody>
      </p:sp>
      <p:sp>
        <p:nvSpPr>
          <p:cNvPr id="85" name="Google Shape;85;p19"/>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0"/>
          <p:cNvSpPr txBox="1">
            <a:spLocks noGrp="1"/>
          </p:cNvSpPr>
          <p:nvPr>
            <p:ph type="body" idx="1"/>
          </p:nvPr>
        </p:nvSpPr>
        <p:spPr>
          <a:xfrm>
            <a:off x="415600" y="5640767"/>
            <a:ext cx="7998300" cy="806700"/>
          </a:xfrm>
          <a:prstGeom prst="rect">
            <a:avLst/>
          </a:prstGeom>
          <a:noFill/>
          <a:ln>
            <a:noFill/>
          </a:ln>
        </p:spPr>
        <p:txBody>
          <a:bodyPr spcFirstLastPara="1" wrap="square" lIns="121900" tIns="121900" rIns="121900" bIns="121900" anchor="ctr" anchorCtr="0">
            <a:normAutofit/>
          </a:bodyPr>
          <a:lstStyle>
            <a:lvl1pPr marL="457200" lvl="0" indent="-228600" algn="l">
              <a:lnSpc>
                <a:spcPct val="100000"/>
              </a:lnSpc>
              <a:spcBef>
                <a:spcPts val="0"/>
              </a:spcBef>
              <a:spcAft>
                <a:spcPts val="0"/>
              </a:spcAft>
              <a:buSzPts val="2400"/>
              <a:buNone/>
              <a:defRPr/>
            </a:lvl1pPr>
          </a:lstStyle>
          <a:p>
            <a:endParaRPr/>
          </a:p>
        </p:txBody>
      </p:sp>
      <p:sp>
        <p:nvSpPr>
          <p:cNvPr id="88" name="Google Shape;88;p20"/>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1"/>
          <p:cNvSpPr txBox="1">
            <a:spLocks noGrp="1"/>
          </p:cNvSpPr>
          <p:nvPr>
            <p:ph type="title" hasCustomPrompt="1"/>
          </p:nvPr>
        </p:nvSpPr>
        <p:spPr>
          <a:xfrm>
            <a:off x="415600" y="1474833"/>
            <a:ext cx="11360700" cy="26181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91" name="Google Shape;91;p21"/>
          <p:cNvSpPr txBox="1">
            <a:spLocks noGrp="1"/>
          </p:cNvSpPr>
          <p:nvPr>
            <p:ph type="body" idx="1"/>
          </p:nvPr>
        </p:nvSpPr>
        <p:spPr>
          <a:xfrm>
            <a:off x="415600" y="4202967"/>
            <a:ext cx="11360700" cy="1734300"/>
          </a:xfrm>
          <a:prstGeom prst="rect">
            <a:avLst/>
          </a:prstGeom>
          <a:noFill/>
          <a:ln>
            <a:noFill/>
          </a:ln>
        </p:spPr>
        <p:txBody>
          <a:bodyPr spcFirstLastPara="1" wrap="square" lIns="121900" tIns="121900" rIns="121900" bIns="121900" anchor="t" anchorCtr="0">
            <a:norm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0"/>
              </a:spcBef>
              <a:spcAft>
                <a:spcPts val="0"/>
              </a:spcAft>
              <a:buSzPts val="1900"/>
              <a:buChar char="○"/>
              <a:defRPr/>
            </a:lvl2pPr>
            <a:lvl3pPr marL="1371600" lvl="2" indent="-349250" algn="ctr">
              <a:lnSpc>
                <a:spcPct val="115000"/>
              </a:lnSpc>
              <a:spcBef>
                <a:spcPts val="0"/>
              </a:spcBef>
              <a:spcAft>
                <a:spcPts val="0"/>
              </a:spcAft>
              <a:buSzPts val="1900"/>
              <a:buChar char="■"/>
              <a:defRPr/>
            </a:lvl3pPr>
            <a:lvl4pPr marL="1828800" lvl="3" indent="-349250" algn="ctr">
              <a:lnSpc>
                <a:spcPct val="115000"/>
              </a:lnSpc>
              <a:spcBef>
                <a:spcPts val="0"/>
              </a:spcBef>
              <a:spcAft>
                <a:spcPts val="0"/>
              </a:spcAft>
              <a:buSzPts val="1900"/>
              <a:buChar char="●"/>
              <a:defRPr/>
            </a:lvl4pPr>
            <a:lvl5pPr marL="2286000" lvl="4" indent="-349250" algn="ctr">
              <a:lnSpc>
                <a:spcPct val="115000"/>
              </a:lnSpc>
              <a:spcBef>
                <a:spcPts val="0"/>
              </a:spcBef>
              <a:spcAft>
                <a:spcPts val="0"/>
              </a:spcAft>
              <a:buSzPts val="1900"/>
              <a:buChar char="○"/>
              <a:defRPr/>
            </a:lvl5pPr>
            <a:lvl6pPr marL="2743200" lvl="5" indent="-349250" algn="ctr">
              <a:lnSpc>
                <a:spcPct val="115000"/>
              </a:lnSpc>
              <a:spcBef>
                <a:spcPts val="0"/>
              </a:spcBef>
              <a:spcAft>
                <a:spcPts val="0"/>
              </a:spcAft>
              <a:buSzPts val="1900"/>
              <a:buChar char="■"/>
              <a:defRPr/>
            </a:lvl6pPr>
            <a:lvl7pPr marL="3200400" lvl="6" indent="-349250" algn="ctr">
              <a:lnSpc>
                <a:spcPct val="115000"/>
              </a:lnSpc>
              <a:spcBef>
                <a:spcPts val="0"/>
              </a:spcBef>
              <a:spcAft>
                <a:spcPts val="0"/>
              </a:spcAft>
              <a:buSzPts val="1900"/>
              <a:buChar char="●"/>
              <a:defRPr/>
            </a:lvl7pPr>
            <a:lvl8pPr marL="3657600" lvl="7" indent="-349250" algn="ctr">
              <a:lnSpc>
                <a:spcPct val="115000"/>
              </a:lnSpc>
              <a:spcBef>
                <a:spcPts val="0"/>
              </a:spcBef>
              <a:spcAft>
                <a:spcPts val="0"/>
              </a:spcAft>
              <a:buSzPts val="1900"/>
              <a:buChar char="○"/>
              <a:defRPr/>
            </a:lvl8pPr>
            <a:lvl9pPr marL="4114800" lvl="8" indent="-349250" algn="ctr">
              <a:lnSpc>
                <a:spcPct val="115000"/>
              </a:lnSpc>
              <a:spcBef>
                <a:spcPts val="0"/>
              </a:spcBef>
              <a:spcAft>
                <a:spcPts val="0"/>
              </a:spcAft>
              <a:buSzPts val="1900"/>
              <a:buChar char="■"/>
              <a:defRPr/>
            </a:lvl9pPr>
          </a:lstStyle>
          <a:p>
            <a:endParaRPr/>
          </a:p>
        </p:txBody>
      </p:sp>
      <p:sp>
        <p:nvSpPr>
          <p:cNvPr id="92" name="Google Shape;92;p2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415600" y="740800"/>
            <a:ext cx="3744000" cy="1007700"/>
          </a:xfrm>
          <a:prstGeom prst="rect">
            <a:avLst/>
          </a:prstGeom>
        </p:spPr>
        <p:txBody>
          <a:bodyPr spcFirstLastPara="1" wrap="square" lIns="121900" tIns="121900" rIns="121900" bIns="121900" anchor="b" anchorCtr="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a:endParaRPr/>
          </a:p>
        </p:txBody>
      </p:sp>
      <p:sp>
        <p:nvSpPr>
          <p:cNvPr id="34" name="Google Shape;34;p7"/>
          <p:cNvSpPr txBox="1">
            <a:spLocks noGrp="1"/>
          </p:cNvSpPr>
          <p:nvPr>
            <p:ph type="body" idx="1"/>
          </p:nvPr>
        </p:nvSpPr>
        <p:spPr>
          <a:xfrm>
            <a:off x="415600" y="1852800"/>
            <a:ext cx="3744000" cy="4239300"/>
          </a:xfrm>
          <a:prstGeom prst="rect">
            <a:avLst/>
          </a:prstGeom>
        </p:spPr>
        <p:txBody>
          <a:bodyPr spcFirstLastPara="1" wrap="square" lIns="121900" tIns="121900" rIns="121900" bIns="121900" anchor="t" anchorCtr="0">
            <a:normAutofit/>
          </a:bodyPr>
          <a:lstStyle>
            <a:lvl1pPr marL="457200" lvl="0" indent="-330200">
              <a:spcBef>
                <a:spcPts val="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35" name="Google Shape;35;p7"/>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653667" y="600200"/>
            <a:ext cx="8490300" cy="5454300"/>
          </a:xfrm>
          <a:prstGeom prst="rect">
            <a:avLst/>
          </a:prstGeom>
        </p:spPr>
        <p:txBody>
          <a:bodyPr spcFirstLastPara="1" wrap="square" lIns="121900" tIns="121900" rIns="121900" bIns="121900" anchor="ctr" anchorCtr="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
        <p:nvSpPr>
          <p:cNvPr id="38" name="Google Shape;38;p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1" name="Google Shape;41;p9"/>
          <p:cNvSpPr txBox="1">
            <a:spLocks noGrp="1"/>
          </p:cNvSpPr>
          <p:nvPr>
            <p:ph type="title"/>
          </p:nvPr>
        </p:nvSpPr>
        <p:spPr>
          <a:xfrm>
            <a:off x="354000" y="1644233"/>
            <a:ext cx="5393700" cy="19764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a:endParaRPr/>
          </a:p>
        </p:txBody>
      </p:sp>
      <p:sp>
        <p:nvSpPr>
          <p:cNvPr id="42" name="Google Shape;42;p9"/>
          <p:cNvSpPr txBox="1">
            <a:spLocks noGrp="1"/>
          </p:cNvSpPr>
          <p:nvPr>
            <p:ph type="subTitle" idx="1"/>
          </p:nvPr>
        </p:nvSpPr>
        <p:spPr>
          <a:xfrm>
            <a:off x="354000" y="3737433"/>
            <a:ext cx="5393700" cy="16467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3" name="Google Shape;43;p9"/>
          <p:cNvSpPr txBox="1">
            <a:spLocks noGrp="1"/>
          </p:cNvSpPr>
          <p:nvPr>
            <p:ph type="body" idx="2"/>
          </p:nvPr>
        </p:nvSpPr>
        <p:spPr>
          <a:xfrm>
            <a:off x="6586000" y="965433"/>
            <a:ext cx="5115900" cy="4926900"/>
          </a:xfrm>
          <a:prstGeom prst="rect">
            <a:avLst/>
          </a:prstGeom>
        </p:spPr>
        <p:txBody>
          <a:bodyPr spcFirstLastPara="1" wrap="square" lIns="121900" tIns="121900" rIns="121900" bIns="121900" anchor="ctr"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44" name="Google Shape;44;p9"/>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415600" y="5640767"/>
            <a:ext cx="7998300" cy="806700"/>
          </a:xfrm>
          <a:prstGeom prst="rect">
            <a:avLst/>
          </a:prstGeom>
        </p:spPr>
        <p:txBody>
          <a:bodyPr spcFirstLastPara="1" wrap="square" lIns="121900" tIns="121900" rIns="121900" bIns="121900" anchor="ctr" anchorCtr="0">
            <a:normAutofit/>
          </a:bodyPr>
          <a:lstStyle>
            <a:lvl1pPr marL="457200" lvl="0" indent="-228600">
              <a:lnSpc>
                <a:spcPct val="100000"/>
              </a:lnSpc>
              <a:spcBef>
                <a:spcPts val="0"/>
              </a:spcBef>
              <a:spcAft>
                <a:spcPts val="0"/>
              </a:spcAft>
              <a:buSzPts val="2400"/>
              <a:buNone/>
              <a:defRPr/>
            </a:lvl1pPr>
          </a:lstStyle>
          <a:p>
            <a:endParaRPr/>
          </a:p>
        </p:txBody>
      </p:sp>
      <p:sp>
        <p:nvSpPr>
          <p:cNvPr id="47" name="Google Shape;47;p10"/>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415600" y="1474833"/>
            <a:ext cx="11360700" cy="26181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50" name="Google Shape;50;p11"/>
          <p:cNvSpPr txBox="1">
            <a:spLocks noGrp="1"/>
          </p:cNvSpPr>
          <p:nvPr>
            <p:ph type="body" idx="1"/>
          </p:nvPr>
        </p:nvSpPr>
        <p:spPr>
          <a:xfrm>
            <a:off x="415600" y="4202967"/>
            <a:ext cx="11360700" cy="1734300"/>
          </a:xfrm>
          <a:prstGeom prst="rect">
            <a:avLst/>
          </a:prstGeom>
        </p:spPr>
        <p:txBody>
          <a:bodyPr spcFirstLastPara="1" wrap="square" lIns="121900" tIns="121900" rIns="121900" bIns="121900" anchor="t" anchorCtr="0">
            <a:normAutofit/>
          </a:bodyPr>
          <a:lstStyle>
            <a:lvl1pPr marL="457200" lvl="0" indent="-381000" algn="ctr">
              <a:spcBef>
                <a:spcPts val="0"/>
              </a:spcBef>
              <a:spcAft>
                <a:spcPts val="0"/>
              </a:spcAft>
              <a:buSzPts val="2400"/>
              <a:buChar char="●"/>
              <a:defRPr/>
            </a:lvl1pPr>
            <a:lvl2pPr marL="914400" lvl="1" indent="-349250" algn="ctr">
              <a:spcBef>
                <a:spcPts val="0"/>
              </a:spcBef>
              <a:spcAft>
                <a:spcPts val="0"/>
              </a:spcAft>
              <a:buSzPts val="1900"/>
              <a:buChar char="○"/>
              <a:defRPr/>
            </a:lvl2pPr>
            <a:lvl3pPr marL="1371600" lvl="2" indent="-349250" algn="ctr">
              <a:spcBef>
                <a:spcPts val="0"/>
              </a:spcBef>
              <a:spcAft>
                <a:spcPts val="0"/>
              </a:spcAft>
              <a:buSzPts val="1900"/>
              <a:buChar char="■"/>
              <a:defRPr/>
            </a:lvl3pPr>
            <a:lvl4pPr marL="1828800" lvl="3" indent="-349250" algn="ctr">
              <a:spcBef>
                <a:spcPts val="0"/>
              </a:spcBef>
              <a:spcAft>
                <a:spcPts val="0"/>
              </a:spcAft>
              <a:buSzPts val="1900"/>
              <a:buChar char="●"/>
              <a:defRPr/>
            </a:lvl4pPr>
            <a:lvl5pPr marL="2286000" lvl="4" indent="-349250" algn="ctr">
              <a:spcBef>
                <a:spcPts val="0"/>
              </a:spcBef>
              <a:spcAft>
                <a:spcPts val="0"/>
              </a:spcAft>
              <a:buSzPts val="1900"/>
              <a:buChar char="○"/>
              <a:defRPr/>
            </a:lvl5pPr>
            <a:lvl6pPr marL="2743200" lvl="5" indent="-349250" algn="ctr">
              <a:spcBef>
                <a:spcPts val="0"/>
              </a:spcBef>
              <a:spcAft>
                <a:spcPts val="0"/>
              </a:spcAft>
              <a:buSzPts val="1900"/>
              <a:buChar char="■"/>
              <a:defRPr/>
            </a:lvl6pPr>
            <a:lvl7pPr marL="3200400" lvl="6" indent="-349250" algn="ctr">
              <a:spcBef>
                <a:spcPts val="0"/>
              </a:spcBef>
              <a:spcAft>
                <a:spcPts val="0"/>
              </a:spcAft>
              <a:buSzPts val="1900"/>
              <a:buChar char="●"/>
              <a:defRPr/>
            </a:lvl7pPr>
            <a:lvl8pPr marL="3657600" lvl="7" indent="-349250" algn="ctr">
              <a:spcBef>
                <a:spcPts val="0"/>
              </a:spcBef>
              <a:spcAft>
                <a:spcPts val="0"/>
              </a:spcAft>
              <a:buSzPts val="1900"/>
              <a:buChar char="○"/>
              <a:defRPr/>
            </a:lvl8pPr>
            <a:lvl9pPr marL="4114800" lvl="8" indent="-349250" algn="ctr">
              <a:spcBef>
                <a:spcPts val="0"/>
              </a:spcBef>
              <a:spcAft>
                <a:spcPts val="0"/>
              </a:spcAft>
              <a:buSzPts val="1900"/>
              <a:buChar char="■"/>
              <a:defRPr/>
            </a:lvl9pPr>
          </a:lstStyle>
          <a:p>
            <a:endParaRPr/>
          </a:p>
        </p:txBody>
      </p:sp>
      <p:sp>
        <p:nvSpPr>
          <p:cNvPr id="51" name="Google Shape;51;p11"/>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15600" y="2867800"/>
            <a:ext cx="11360700" cy="1122300"/>
          </a:xfrm>
          <a:prstGeom prst="rect">
            <a:avLst/>
          </a:prstGeom>
          <a:noFill/>
          <a:ln>
            <a:noFill/>
          </a:ln>
        </p:spPr>
        <p:txBody>
          <a:bodyPr spcFirstLastPara="1" wrap="square" lIns="121900" tIns="121900" rIns="121900" bIns="121900" anchor="ctr" anchorCtr="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
        <p:nvSpPr>
          <p:cNvPr id="66" name="Google Shape;66;p15"/>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69" name="Google Shape;69;p16"/>
          <p:cNvSpPr txBox="1">
            <a:spLocks noGrp="1"/>
          </p:cNvSpPr>
          <p:nvPr>
            <p:ph type="body" idx="1"/>
          </p:nvPr>
        </p:nvSpPr>
        <p:spPr>
          <a:xfrm>
            <a:off x="609600" y="1600201"/>
            <a:ext cx="10972800" cy="4526100"/>
          </a:xfrm>
          <a:prstGeom prst="rect">
            <a:avLst/>
          </a:prstGeom>
          <a:noFill/>
          <a:ln>
            <a:noFill/>
          </a:ln>
        </p:spPr>
        <p:txBody>
          <a:bodyPr spcFirstLastPara="1" wrap="square" lIns="91425" tIns="45700" rIns="91425" bIns="45700" anchor="t" anchorCtr="0">
            <a:normAutofit/>
          </a:bodyPr>
          <a:lstStyle>
            <a:lvl1pPr marL="457200" lvl="0" indent="-342900" algn="l">
              <a:lnSpc>
                <a:spcPct val="115000"/>
              </a:lnSpc>
              <a:spcBef>
                <a:spcPts val="360"/>
              </a:spcBef>
              <a:spcAft>
                <a:spcPts val="0"/>
              </a:spcAft>
              <a:buClr>
                <a:schemeClr val="dk1"/>
              </a:buClr>
              <a:buSzPts val="1800"/>
              <a:buChar char="●"/>
              <a:defRPr/>
            </a:lvl1pPr>
            <a:lvl2pPr marL="914400" lvl="1" indent="-342900" algn="l">
              <a:lnSpc>
                <a:spcPct val="115000"/>
              </a:lnSpc>
              <a:spcBef>
                <a:spcPts val="1600"/>
              </a:spcBef>
              <a:spcAft>
                <a:spcPts val="0"/>
              </a:spcAft>
              <a:buClr>
                <a:schemeClr val="dk1"/>
              </a:buClr>
              <a:buSzPts val="1800"/>
              <a:buChar char="○"/>
              <a:defRPr/>
            </a:lvl2pPr>
            <a:lvl3pPr marL="1371600" lvl="2" indent="-342900" algn="l">
              <a:lnSpc>
                <a:spcPct val="115000"/>
              </a:lnSpc>
              <a:spcBef>
                <a:spcPts val="1600"/>
              </a:spcBef>
              <a:spcAft>
                <a:spcPts val="0"/>
              </a:spcAft>
              <a:buClr>
                <a:schemeClr val="dk1"/>
              </a:buClr>
              <a:buSzPts val="1800"/>
              <a:buChar char="■"/>
              <a:defRPr/>
            </a:lvl3pPr>
            <a:lvl4pPr marL="1828800" lvl="3" indent="-342900" algn="l">
              <a:lnSpc>
                <a:spcPct val="115000"/>
              </a:lnSpc>
              <a:spcBef>
                <a:spcPts val="1600"/>
              </a:spcBef>
              <a:spcAft>
                <a:spcPts val="0"/>
              </a:spcAft>
              <a:buClr>
                <a:schemeClr val="dk1"/>
              </a:buClr>
              <a:buSzPts val="1800"/>
              <a:buChar char="●"/>
              <a:defRPr/>
            </a:lvl4pPr>
            <a:lvl5pPr marL="2286000" lvl="4" indent="-342900" algn="l">
              <a:lnSpc>
                <a:spcPct val="115000"/>
              </a:lnSpc>
              <a:spcBef>
                <a:spcPts val="1600"/>
              </a:spcBef>
              <a:spcAft>
                <a:spcPts val="0"/>
              </a:spcAft>
              <a:buClr>
                <a:schemeClr val="dk1"/>
              </a:buClr>
              <a:buSzPts val="1800"/>
              <a:buChar char="○"/>
              <a:defRPr/>
            </a:lvl5pPr>
            <a:lvl6pPr marL="2743200" lvl="5" indent="-342900" algn="l">
              <a:lnSpc>
                <a:spcPct val="115000"/>
              </a:lnSpc>
              <a:spcBef>
                <a:spcPts val="1600"/>
              </a:spcBef>
              <a:spcAft>
                <a:spcPts val="0"/>
              </a:spcAft>
              <a:buClr>
                <a:schemeClr val="dk1"/>
              </a:buClr>
              <a:buSzPts val="1800"/>
              <a:buChar char="■"/>
              <a:defRPr/>
            </a:lvl6pPr>
            <a:lvl7pPr marL="3200400" lvl="6" indent="-342900" algn="l">
              <a:lnSpc>
                <a:spcPct val="115000"/>
              </a:lnSpc>
              <a:spcBef>
                <a:spcPts val="1600"/>
              </a:spcBef>
              <a:spcAft>
                <a:spcPts val="0"/>
              </a:spcAft>
              <a:buClr>
                <a:schemeClr val="dk1"/>
              </a:buClr>
              <a:buSzPts val="1800"/>
              <a:buChar char="●"/>
              <a:defRPr/>
            </a:lvl7pPr>
            <a:lvl8pPr marL="3657600" lvl="7" indent="-342900" algn="l">
              <a:lnSpc>
                <a:spcPct val="115000"/>
              </a:lnSpc>
              <a:spcBef>
                <a:spcPts val="1600"/>
              </a:spcBef>
              <a:spcAft>
                <a:spcPts val="0"/>
              </a:spcAft>
              <a:buClr>
                <a:schemeClr val="dk1"/>
              </a:buClr>
              <a:buSzPts val="1800"/>
              <a:buChar char="○"/>
              <a:defRPr/>
            </a:lvl8pPr>
            <a:lvl9pPr marL="4114800" lvl="8" indent="-342900" algn="l">
              <a:lnSpc>
                <a:spcPct val="115000"/>
              </a:lnSpc>
              <a:spcBef>
                <a:spcPts val="1600"/>
              </a:spcBef>
              <a:spcAft>
                <a:spcPts val="1600"/>
              </a:spcAft>
              <a:buClr>
                <a:schemeClr val="dk1"/>
              </a:buClr>
              <a:buSzPts val="1800"/>
              <a:buChar char="■"/>
              <a:defRPr/>
            </a:lvl9pPr>
          </a:lstStyle>
          <a:p>
            <a:endParaRPr/>
          </a:p>
        </p:txBody>
      </p:sp>
      <p:sp>
        <p:nvSpPr>
          <p:cNvPr id="70" name="Google Shape;70;p16"/>
          <p:cNvSpPr txBox="1">
            <a:spLocks noGrp="1"/>
          </p:cNvSpPr>
          <p:nvPr>
            <p:ph type="dt" idx="10"/>
          </p:nvPr>
        </p:nvSpPr>
        <p:spPr>
          <a:xfrm>
            <a:off x="609600" y="6356351"/>
            <a:ext cx="28449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Google Shape;71;p16"/>
          <p:cNvSpPr txBox="1">
            <a:spLocks noGrp="1"/>
          </p:cNvSpPr>
          <p:nvPr>
            <p:ph type="ftr" idx="11"/>
          </p:nvPr>
        </p:nvSpPr>
        <p:spPr>
          <a:xfrm>
            <a:off x="4165600" y="6356351"/>
            <a:ext cx="38607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72" name="Google Shape;72;p16"/>
          <p:cNvSpPr txBox="1">
            <a:spLocks noGrp="1"/>
          </p:cNvSpPr>
          <p:nvPr>
            <p:ph type="sldNum" idx="12"/>
          </p:nvPr>
        </p:nvSpPr>
        <p:spPr>
          <a:xfrm>
            <a:off x="8737600" y="6356351"/>
            <a:ext cx="2844900" cy="365100"/>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a:endParaRPr/>
          </a:p>
        </p:txBody>
      </p:sp>
      <p:sp>
        <p:nvSpPr>
          <p:cNvPr id="11" name="Google Shape;11;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81000">
              <a:lnSpc>
                <a:spcPct val="115000"/>
              </a:lnSpc>
              <a:spcBef>
                <a:spcPts val="0"/>
              </a:spcBef>
              <a:spcAft>
                <a:spcPts val="0"/>
              </a:spcAft>
              <a:buClr>
                <a:schemeClr val="dk2"/>
              </a:buClr>
              <a:buSzPts val="2400"/>
              <a:buChar char="●"/>
              <a:defRPr sz="2400">
                <a:solidFill>
                  <a:schemeClr val="dk2"/>
                </a:solidFill>
              </a:defRPr>
            </a:lvl1pPr>
            <a:lvl2pPr marL="914400" lvl="1" indent="-349250">
              <a:lnSpc>
                <a:spcPct val="115000"/>
              </a:lnSpc>
              <a:spcBef>
                <a:spcPts val="0"/>
              </a:spcBef>
              <a:spcAft>
                <a:spcPts val="0"/>
              </a:spcAft>
              <a:buClr>
                <a:schemeClr val="dk2"/>
              </a:buClr>
              <a:buSzPts val="1900"/>
              <a:buChar char="○"/>
              <a:defRPr sz="1900">
                <a:solidFill>
                  <a:schemeClr val="dk2"/>
                </a:solidFill>
              </a:defRPr>
            </a:lvl2pPr>
            <a:lvl3pPr marL="1371600" lvl="2" indent="-349250">
              <a:lnSpc>
                <a:spcPct val="115000"/>
              </a:lnSpc>
              <a:spcBef>
                <a:spcPts val="0"/>
              </a:spcBef>
              <a:spcAft>
                <a:spcPts val="0"/>
              </a:spcAft>
              <a:buClr>
                <a:schemeClr val="dk2"/>
              </a:buClr>
              <a:buSzPts val="1900"/>
              <a:buChar char="■"/>
              <a:defRPr sz="1900">
                <a:solidFill>
                  <a:schemeClr val="dk2"/>
                </a:solidFill>
              </a:defRPr>
            </a:lvl3pPr>
            <a:lvl4pPr marL="1828800" lvl="3" indent="-349250">
              <a:lnSpc>
                <a:spcPct val="115000"/>
              </a:lnSpc>
              <a:spcBef>
                <a:spcPts val="0"/>
              </a:spcBef>
              <a:spcAft>
                <a:spcPts val="0"/>
              </a:spcAft>
              <a:buClr>
                <a:schemeClr val="dk2"/>
              </a:buClr>
              <a:buSzPts val="1900"/>
              <a:buChar char="●"/>
              <a:defRPr sz="1900">
                <a:solidFill>
                  <a:schemeClr val="dk2"/>
                </a:solidFill>
              </a:defRPr>
            </a:lvl4pPr>
            <a:lvl5pPr marL="2286000" lvl="4" indent="-349250">
              <a:lnSpc>
                <a:spcPct val="115000"/>
              </a:lnSpc>
              <a:spcBef>
                <a:spcPts val="0"/>
              </a:spcBef>
              <a:spcAft>
                <a:spcPts val="0"/>
              </a:spcAft>
              <a:buClr>
                <a:schemeClr val="dk2"/>
              </a:buClr>
              <a:buSzPts val="1900"/>
              <a:buChar char="○"/>
              <a:defRPr sz="1900">
                <a:solidFill>
                  <a:schemeClr val="dk2"/>
                </a:solidFill>
              </a:defRPr>
            </a:lvl5pPr>
            <a:lvl6pPr marL="2743200" lvl="5" indent="-349250">
              <a:lnSpc>
                <a:spcPct val="115000"/>
              </a:lnSpc>
              <a:spcBef>
                <a:spcPts val="0"/>
              </a:spcBef>
              <a:spcAft>
                <a:spcPts val="0"/>
              </a:spcAft>
              <a:buClr>
                <a:schemeClr val="dk2"/>
              </a:buClr>
              <a:buSzPts val="1900"/>
              <a:buChar char="■"/>
              <a:defRPr sz="1900">
                <a:solidFill>
                  <a:schemeClr val="dk2"/>
                </a:solidFill>
              </a:defRPr>
            </a:lvl6pPr>
            <a:lvl7pPr marL="3200400" lvl="6" indent="-349250">
              <a:lnSpc>
                <a:spcPct val="115000"/>
              </a:lnSpc>
              <a:spcBef>
                <a:spcPts val="0"/>
              </a:spcBef>
              <a:spcAft>
                <a:spcPts val="0"/>
              </a:spcAft>
              <a:buClr>
                <a:schemeClr val="dk2"/>
              </a:buClr>
              <a:buSzPts val="1900"/>
              <a:buChar char="●"/>
              <a:defRPr sz="1900">
                <a:solidFill>
                  <a:schemeClr val="dk2"/>
                </a:solidFill>
              </a:defRPr>
            </a:lvl7pPr>
            <a:lvl8pPr marL="3657600" lvl="7" indent="-349250">
              <a:lnSpc>
                <a:spcPct val="115000"/>
              </a:lnSpc>
              <a:spcBef>
                <a:spcPts val="0"/>
              </a:spcBef>
              <a:spcAft>
                <a:spcPts val="0"/>
              </a:spcAft>
              <a:buClr>
                <a:schemeClr val="dk2"/>
              </a:buClr>
              <a:buSzPts val="1900"/>
              <a:buChar char="○"/>
              <a:defRPr sz="1900">
                <a:solidFill>
                  <a:schemeClr val="dk2"/>
                </a:solidFill>
              </a:defRPr>
            </a:lvl8pPr>
            <a:lvl9pPr marL="4114800" lvl="8" indent="-349250">
              <a:lnSpc>
                <a:spcPct val="115000"/>
              </a:lnSpc>
              <a:spcBef>
                <a:spcPts val="0"/>
              </a:spcBef>
              <a:spcAft>
                <a:spcPts val="0"/>
              </a:spcAft>
              <a:buClr>
                <a:schemeClr val="dk2"/>
              </a:buClr>
              <a:buSzPts val="1900"/>
              <a:buChar char="■"/>
              <a:defRPr sz="1900">
                <a:solidFill>
                  <a:schemeClr val="dk2"/>
                </a:solidFill>
              </a:defRPr>
            </a:lvl9pPr>
          </a:lstStyle>
          <a:p>
            <a:endParaRPr/>
          </a:p>
        </p:txBody>
      </p:sp>
      <p:sp>
        <p:nvSpPr>
          <p:cNvPr id="12" name="Google Shape;12;p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a:p>
        </p:txBody>
      </p:sp>
      <p:sp>
        <p:nvSpPr>
          <p:cNvPr id="62" name="Google Shape;62;p14"/>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Arial"/>
                <a:ea typeface="Arial"/>
                <a:cs typeface="Arial"/>
                <a:sym typeface="Arial"/>
              </a:defRPr>
            </a:lvl1pPr>
            <a:lvl2pPr marL="914400" marR="0" lvl="1"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a:p>
        </p:txBody>
      </p:sp>
      <p:sp>
        <p:nvSpPr>
          <p:cNvPr id="63" name="Google Shape;63;p14"/>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siren.network/Clinical-trials/kesett"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kesett-contract@umich.edu" TargetMode="External"/><Relationship Id="rId4" Type="http://schemas.openxmlformats.org/officeDocument/2006/relationships/hyperlink" Target="mailto:kesett-contact@umich.edu"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iren.network/"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mailto:Vcervant@umich.edu" TargetMode="External"/><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hyperlink" Target="mailto:kesett-contact@umich.edu" TargetMode="External"/><Relationship Id="rId5" Type="http://schemas.openxmlformats.org/officeDocument/2006/relationships/hyperlink" Target="http://kesett.org" TargetMode="External"/><Relationship Id="rId4" Type="http://schemas.openxmlformats.org/officeDocument/2006/relationships/hyperlink" Target="https://siren.network/trial/keset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kesett-contact@umich.edu"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Google Shape;147;p29"/>
          <p:cNvPicPr preferRelativeResize="0"/>
          <p:nvPr/>
        </p:nvPicPr>
        <p:blipFill rotWithShape="1">
          <a:blip r:embed="rId3">
            <a:alphaModFix/>
          </a:blip>
          <a:srcRect/>
          <a:stretch/>
        </p:blipFill>
        <p:spPr>
          <a:xfrm>
            <a:off x="1258093" y="622575"/>
            <a:ext cx="2146749" cy="1154357"/>
          </a:xfrm>
          <a:prstGeom prst="rect">
            <a:avLst/>
          </a:prstGeom>
          <a:noFill/>
          <a:ln>
            <a:noFill/>
          </a:ln>
        </p:spPr>
      </p:pic>
      <p:pic>
        <p:nvPicPr>
          <p:cNvPr id="148" name="Google Shape;148;p29"/>
          <p:cNvPicPr preferRelativeResize="0"/>
          <p:nvPr/>
        </p:nvPicPr>
        <p:blipFill rotWithShape="1">
          <a:blip r:embed="rId4">
            <a:alphaModFix/>
          </a:blip>
          <a:srcRect/>
          <a:stretch/>
        </p:blipFill>
        <p:spPr>
          <a:xfrm>
            <a:off x="8967050" y="304250"/>
            <a:ext cx="1472675" cy="1472675"/>
          </a:xfrm>
          <a:prstGeom prst="rect">
            <a:avLst/>
          </a:prstGeom>
          <a:noFill/>
          <a:ln>
            <a:noFill/>
          </a:ln>
        </p:spPr>
      </p:pic>
      <p:pic>
        <p:nvPicPr>
          <p:cNvPr id="149" name="Google Shape;149;p29" title="kesett-logo-with-eeg-3.png"/>
          <p:cNvPicPr preferRelativeResize="0"/>
          <p:nvPr/>
        </p:nvPicPr>
        <p:blipFill>
          <a:blip r:embed="rId5">
            <a:alphaModFix/>
          </a:blip>
          <a:stretch>
            <a:fillRect/>
          </a:stretch>
        </p:blipFill>
        <p:spPr>
          <a:xfrm>
            <a:off x="3660146" y="2120500"/>
            <a:ext cx="4871701" cy="23245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 Questions?</a:t>
            </a:r>
            <a:endParaRPr/>
          </a:p>
        </p:txBody>
      </p:sp>
      <p:sp>
        <p:nvSpPr>
          <p:cNvPr id="214" name="Google Shape;214;p38"/>
          <p:cNvSpPr txBox="1">
            <a:spLocks noGrp="1"/>
          </p:cNvSpPr>
          <p:nvPr>
            <p:ph type="body" idx="1"/>
          </p:nvPr>
        </p:nvSpPr>
        <p:spPr>
          <a:xfrm>
            <a:off x="609600" y="1600201"/>
            <a:ext cx="10972800" cy="45261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115000"/>
              </a:lnSpc>
              <a:spcBef>
                <a:spcPts val="360"/>
              </a:spcBef>
              <a:spcAft>
                <a:spcPts val="0"/>
              </a:spcAft>
              <a:buSzPct val="81081"/>
              <a:buNone/>
            </a:pPr>
            <a:r>
              <a:rPr lang="en-US"/>
              <a:t>KESETT Website: </a:t>
            </a:r>
            <a:endParaRPr/>
          </a:p>
          <a:p>
            <a:pPr marL="0" lvl="0" indent="0" algn="ctr" rtl="0">
              <a:lnSpc>
                <a:spcPct val="115000"/>
              </a:lnSpc>
              <a:spcBef>
                <a:spcPts val="1600"/>
              </a:spcBef>
              <a:spcAft>
                <a:spcPts val="0"/>
              </a:spcAft>
              <a:buSzPct val="81081"/>
              <a:buNone/>
            </a:pPr>
            <a:r>
              <a:rPr lang="en-US" u="sng">
                <a:solidFill>
                  <a:schemeClr val="hlink"/>
                </a:solidFill>
                <a:hlinkClick r:id="rId3"/>
              </a:rPr>
              <a:t>https://siren.network/Clinical-trials/kesett</a:t>
            </a:r>
            <a:endParaRPr/>
          </a:p>
          <a:p>
            <a:pPr marL="0" lvl="0" indent="0" algn="l" rtl="0">
              <a:lnSpc>
                <a:spcPct val="115000"/>
              </a:lnSpc>
              <a:spcBef>
                <a:spcPts val="1600"/>
              </a:spcBef>
              <a:spcAft>
                <a:spcPts val="0"/>
              </a:spcAft>
              <a:buSzPct val="81081"/>
              <a:buNone/>
            </a:pPr>
            <a:endParaRPr/>
          </a:p>
          <a:p>
            <a:pPr marL="0" lvl="0" indent="0" algn="ctr" rtl="0">
              <a:lnSpc>
                <a:spcPct val="115000"/>
              </a:lnSpc>
              <a:spcBef>
                <a:spcPts val="1600"/>
              </a:spcBef>
              <a:spcAft>
                <a:spcPts val="0"/>
              </a:spcAft>
              <a:buSzPct val="81081"/>
              <a:buNone/>
            </a:pPr>
            <a:r>
              <a:rPr lang="en-US"/>
              <a:t>Start-up and EFIC related questions:</a:t>
            </a:r>
            <a:endParaRPr/>
          </a:p>
          <a:p>
            <a:pPr marL="0" lvl="0" indent="0" algn="ctr" rtl="0">
              <a:lnSpc>
                <a:spcPct val="115000"/>
              </a:lnSpc>
              <a:spcBef>
                <a:spcPts val="1600"/>
              </a:spcBef>
              <a:spcAft>
                <a:spcPts val="0"/>
              </a:spcAft>
              <a:buSzPct val="81081"/>
              <a:buNone/>
            </a:pPr>
            <a:r>
              <a:rPr lang="en-US" u="sng">
                <a:solidFill>
                  <a:schemeClr val="hlink"/>
                </a:solidFill>
                <a:hlinkClick r:id="rId4"/>
              </a:rPr>
              <a:t>kesett-contact@umich.edu</a:t>
            </a:r>
            <a:r>
              <a:rPr lang="en-US"/>
              <a:t> </a:t>
            </a:r>
            <a:endParaRPr/>
          </a:p>
          <a:p>
            <a:pPr marL="0" lvl="0" indent="0" algn="l" rtl="0">
              <a:lnSpc>
                <a:spcPct val="115000"/>
              </a:lnSpc>
              <a:spcBef>
                <a:spcPts val="1600"/>
              </a:spcBef>
              <a:spcAft>
                <a:spcPts val="0"/>
              </a:spcAft>
              <a:buSzPct val="81081"/>
              <a:buNone/>
            </a:pPr>
            <a:endParaRPr/>
          </a:p>
          <a:p>
            <a:pPr marL="0" lvl="0" indent="0" algn="ctr" rtl="0">
              <a:lnSpc>
                <a:spcPct val="115000"/>
              </a:lnSpc>
              <a:spcBef>
                <a:spcPts val="1600"/>
              </a:spcBef>
              <a:spcAft>
                <a:spcPts val="0"/>
              </a:spcAft>
              <a:buSzPct val="81081"/>
              <a:buNone/>
            </a:pPr>
            <a:r>
              <a:rPr lang="en-US"/>
              <a:t>KESETT contract questions:</a:t>
            </a:r>
            <a:endParaRPr/>
          </a:p>
          <a:p>
            <a:pPr marL="0" lvl="0" indent="0" algn="ctr" rtl="0">
              <a:lnSpc>
                <a:spcPct val="115000"/>
              </a:lnSpc>
              <a:spcBef>
                <a:spcPts val="1600"/>
              </a:spcBef>
              <a:spcAft>
                <a:spcPts val="0"/>
              </a:spcAft>
              <a:buSzPct val="81081"/>
              <a:buNone/>
            </a:pPr>
            <a:r>
              <a:rPr lang="en-US" u="sng">
                <a:solidFill>
                  <a:schemeClr val="hlink"/>
                </a:solidFill>
                <a:hlinkClick r:id="rId5"/>
              </a:rPr>
              <a:t>kesett-contract@umich.edu</a:t>
            </a:r>
            <a:endParaRPr/>
          </a:p>
          <a:p>
            <a:pPr marL="0" lvl="0" indent="0" algn="ctr" rtl="0">
              <a:lnSpc>
                <a:spcPct val="115000"/>
              </a:lnSpc>
              <a:spcBef>
                <a:spcPts val="1600"/>
              </a:spcBef>
              <a:spcAft>
                <a:spcPts val="1600"/>
              </a:spcAft>
              <a:buSzPct val="81081"/>
              <a:buNone/>
            </a:pPr>
            <a:endParaRPr/>
          </a:p>
        </p:txBody>
      </p:sp>
      <p:pic>
        <p:nvPicPr>
          <p:cNvPr id="215" name="Google Shape;215;p38" title="kesett.png"/>
          <p:cNvPicPr preferRelativeResize="0"/>
          <p:nvPr/>
        </p:nvPicPr>
        <p:blipFill rotWithShape="1">
          <a:blip r:embed="rId6">
            <a:alphaModFix/>
          </a:blip>
          <a:srcRect/>
          <a:stretch/>
        </p:blipFill>
        <p:spPr>
          <a:xfrm>
            <a:off x="9432113" y="5386238"/>
            <a:ext cx="2047875" cy="7905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81"/>
          <p:cNvSpPr/>
          <p:nvPr/>
        </p:nvSpPr>
        <p:spPr>
          <a:xfrm>
            <a:off x="1333338" y="987725"/>
            <a:ext cx="10235100" cy="646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200">
                <a:solidFill>
                  <a:schemeClr val="dk1"/>
                </a:solidFill>
                <a:latin typeface="Calibri"/>
                <a:ea typeface="Calibri"/>
                <a:cs typeface="Calibri"/>
                <a:sym typeface="Calibri"/>
              </a:rPr>
              <a:t>Next SIREN Study Coordinator Meeting</a:t>
            </a:r>
            <a:endParaRPr sz="4200">
              <a:solidFill>
                <a:schemeClr val="dk1"/>
              </a:solidFill>
              <a:latin typeface="Calibri"/>
              <a:ea typeface="Calibri"/>
              <a:cs typeface="Calibri"/>
              <a:sym typeface="Calibri"/>
            </a:endParaRPr>
          </a:p>
          <a:p>
            <a:pPr marL="0" marR="0" lvl="0" indent="0" algn="ctr" rtl="0">
              <a:spcBef>
                <a:spcPts val="0"/>
              </a:spcBef>
              <a:spcAft>
                <a:spcPts val="0"/>
              </a:spcAft>
              <a:buNone/>
            </a:pPr>
            <a:r>
              <a:rPr lang="en-US" sz="4200" i="1">
                <a:solidFill>
                  <a:schemeClr val="dk1"/>
                </a:solidFill>
                <a:latin typeface="Calibri"/>
                <a:ea typeface="Calibri"/>
                <a:cs typeface="Calibri"/>
                <a:sym typeface="Calibri"/>
              </a:rPr>
              <a:t>July 1, 2025 @ 1pm ET</a:t>
            </a:r>
            <a:endParaRPr sz="4200" i="1">
              <a:solidFill>
                <a:schemeClr val="dk1"/>
              </a:solidFill>
              <a:latin typeface="Calibri"/>
              <a:ea typeface="Calibri"/>
              <a:cs typeface="Calibri"/>
              <a:sym typeface="Calibri"/>
            </a:endParaRPr>
          </a:p>
          <a:p>
            <a:pPr marL="0" marR="0" lvl="0" indent="0" algn="ctr" rtl="0">
              <a:spcBef>
                <a:spcPts val="0"/>
              </a:spcBef>
              <a:spcAft>
                <a:spcPts val="0"/>
              </a:spcAft>
              <a:buNone/>
            </a:pPr>
            <a:endParaRPr sz="4200" i="1">
              <a:solidFill>
                <a:schemeClr val="dk1"/>
              </a:solidFill>
              <a:latin typeface="Calibri"/>
              <a:ea typeface="Calibri"/>
              <a:cs typeface="Calibri"/>
              <a:sym typeface="Calibri"/>
            </a:endParaRPr>
          </a:p>
          <a:p>
            <a:pPr marL="0" marR="0" lvl="0" indent="0" algn="ctr" rtl="0">
              <a:spcBef>
                <a:spcPts val="0"/>
              </a:spcBef>
              <a:spcAft>
                <a:spcPts val="0"/>
              </a:spcAft>
              <a:buNone/>
            </a:pPr>
            <a:r>
              <a:rPr lang="en-US" sz="4200">
                <a:solidFill>
                  <a:schemeClr val="dk1"/>
                </a:solidFill>
                <a:latin typeface="Calibri"/>
                <a:ea typeface="Calibri"/>
                <a:cs typeface="Calibri"/>
                <a:sym typeface="Calibri"/>
              </a:rPr>
              <a:t>SIREN Website</a:t>
            </a:r>
            <a:endParaRPr sz="4200">
              <a:solidFill>
                <a:schemeClr val="dk1"/>
              </a:solidFill>
              <a:latin typeface="Calibri"/>
              <a:ea typeface="Calibri"/>
              <a:cs typeface="Calibri"/>
              <a:sym typeface="Calibri"/>
            </a:endParaRPr>
          </a:p>
          <a:p>
            <a:pPr marL="0" marR="0" lvl="0" indent="0" algn="ctr" rtl="0">
              <a:spcBef>
                <a:spcPts val="0"/>
              </a:spcBef>
              <a:spcAft>
                <a:spcPts val="0"/>
              </a:spcAft>
              <a:buNone/>
            </a:pPr>
            <a:r>
              <a:rPr lang="en-US" sz="4200">
                <a:solidFill>
                  <a:schemeClr val="dk1"/>
                </a:solidFill>
                <a:uFill>
                  <a:noFill/>
                </a:uFill>
                <a:latin typeface="Calibri"/>
                <a:ea typeface="Calibri"/>
                <a:cs typeface="Calibri"/>
                <a:sym typeface="Calibri"/>
                <a:hlinkClick r:id="rId3">
                  <a:extLst>
                    <a:ext uri="{A12FA001-AC4F-418D-AE19-62706E023703}">
                      <ahyp:hlinkClr xmlns:ahyp="http://schemas.microsoft.com/office/drawing/2018/hyperlinkcolor" val="tx"/>
                    </a:ext>
                  </a:extLst>
                </a:hlinkClick>
              </a:rPr>
              <a:t>https://siren.network/</a:t>
            </a:r>
            <a:r>
              <a:rPr lang="en-US" sz="4200">
                <a:solidFill>
                  <a:schemeClr val="dk1"/>
                </a:solidFill>
                <a:latin typeface="Calibri"/>
                <a:ea typeface="Calibri"/>
                <a:cs typeface="Calibri"/>
                <a:sym typeface="Calibri"/>
              </a:rPr>
              <a:t> </a:t>
            </a:r>
            <a:endParaRPr sz="4200">
              <a:solidFill>
                <a:schemeClr val="dk1"/>
              </a:solidFill>
              <a:latin typeface="Calibri"/>
              <a:ea typeface="Calibri"/>
              <a:cs typeface="Calibri"/>
              <a:sym typeface="Calibri"/>
            </a:endParaRPr>
          </a:p>
        </p:txBody>
      </p:sp>
      <p:pic>
        <p:nvPicPr>
          <p:cNvPr id="605" name="Google Shape;605;p81"/>
          <p:cNvPicPr preferRelativeResize="0"/>
          <p:nvPr/>
        </p:nvPicPr>
        <p:blipFill>
          <a:blip r:embed="rId4">
            <a:alphaModFix/>
          </a:blip>
          <a:stretch>
            <a:fillRect/>
          </a:stretch>
        </p:blipFill>
        <p:spPr>
          <a:xfrm>
            <a:off x="4083938" y="4080325"/>
            <a:ext cx="4733925" cy="2695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0"/>
          <p:cNvSpPr txBox="1">
            <a:spLocks noGrp="1"/>
          </p:cNvSpPr>
          <p:nvPr>
            <p:ph type="body" idx="1"/>
          </p:nvPr>
        </p:nvSpPr>
        <p:spPr>
          <a:xfrm>
            <a:off x="630250" y="946625"/>
            <a:ext cx="10972800" cy="57402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00000"/>
              </a:lnSpc>
              <a:spcBef>
                <a:spcPts val="600"/>
              </a:spcBef>
              <a:spcAft>
                <a:spcPts val="0"/>
              </a:spcAft>
              <a:buNone/>
            </a:pPr>
            <a:endParaRPr sz="1729"/>
          </a:p>
          <a:p>
            <a:pPr marL="457200" lvl="0" indent="-355686" algn="l" rtl="0">
              <a:lnSpc>
                <a:spcPct val="115000"/>
              </a:lnSpc>
              <a:spcBef>
                <a:spcPts val="360"/>
              </a:spcBef>
              <a:spcAft>
                <a:spcPts val="0"/>
              </a:spcAft>
              <a:buClr>
                <a:schemeClr val="dk1"/>
              </a:buClr>
              <a:buSzPct val="78289"/>
              <a:buChar char="●"/>
            </a:pPr>
            <a:r>
              <a:rPr lang="en-US" sz="2763" b="1"/>
              <a:t>Contracts &amp; Subrecipient form status </a:t>
            </a:r>
            <a:endParaRPr sz="2763" b="1"/>
          </a:p>
          <a:p>
            <a:pPr marL="914400" lvl="1" indent="-355686" algn="l" rtl="0">
              <a:lnSpc>
                <a:spcPct val="115000"/>
              </a:lnSpc>
              <a:spcBef>
                <a:spcPts val="360"/>
              </a:spcBef>
              <a:spcAft>
                <a:spcPts val="0"/>
              </a:spcAft>
              <a:buClr>
                <a:schemeClr val="dk1"/>
              </a:buClr>
              <a:buSzPct val="95582"/>
              <a:buChar char="○"/>
            </a:pPr>
            <a:r>
              <a:rPr lang="en-US" sz="2263" b="1"/>
              <a:t>24 Subcontracts with Michigan are in progress.</a:t>
            </a:r>
            <a:endParaRPr sz="2263" b="1"/>
          </a:p>
          <a:p>
            <a:pPr marL="914400" lvl="1" indent="-355686" algn="l" rtl="0">
              <a:lnSpc>
                <a:spcPct val="115000"/>
              </a:lnSpc>
              <a:spcBef>
                <a:spcPts val="360"/>
              </a:spcBef>
              <a:spcAft>
                <a:spcPts val="0"/>
              </a:spcAft>
              <a:buClr>
                <a:schemeClr val="dk1"/>
              </a:buClr>
              <a:buSzPct val="95582"/>
              <a:buChar char="○"/>
            </a:pPr>
            <a:r>
              <a:rPr lang="en-US" sz="2263" b="1"/>
              <a:t>9 Subrecipient forms pending return to MI. </a:t>
            </a:r>
            <a:endParaRPr sz="2263"/>
          </a:p>
          <a:p>
            <a:pPr marL="914400" lvl="0" indent="0" algn="l" rtl="0">
              <a:lnSpc>
                <a:spcPct val="115000"/>
              </a:lnSpc>
              <a:spcBef>
                <a:spcPts val="360"/>
              </a:spcBef>
              <a:spcAft>
                <a:spcPts val="0"/>
              </a:spcAft>
              <a:buNone/>
            </a:pPr>
            <a:r>
              <a:rPr lang="en-US"/>
              <a:t>2 PECARN sites:</a:t>
            </a:r>
            <a:endParaRPr/>
          </a:p>
          <a:p>
            <a:pPr marL="1543050" lvl="0" indent="-334327" algn="l" rtl="0">
              <a:lnSpc>
                <a:spcPct val="115000"/>
              </a:lnSpc>
              <a:spcBef>
                <a:spcPts val="360"/>
              </a:spcBef>
              <a:spcAft>
                <a:spcPts val="0"/>
              </a:spcAft>
              <a:buSzPct val="75000"/>
              <a:buChar char="●"/>
            </a:pPr>
            <a:r>
              <a:rPr lang="en-US"/>
              <a:t>Primary Kids of Utah </a:t>
            </a:r>
            <a:endParaRPr/>
          </a:p>
          <a:p>
            <a:pPr marL="1543050" lvl="0" indent="-334327" algn="l" rtl="0">
              <a:lnSpc>
                <a:spcPct val="115000"/>
              </a:lnSpc>
              <a:spcBef>
                <a:spcPts val="0"/>
              </a:spcBef>
              <a:spcAft>
                <a:spcPts val="0"/>
              </a:spcAft>
              <a:buSzPct val="75000"/>
              <a:buChar char="●"/>
            </a:pPr>
            <a:r>
              <a:rPr lang="en-US"/>
              <a:t>Children’s of LA</a:t>
            </a:r>
            <a:endParaRPr/>
          </a:p>
          <a:p>
            <a:pPr marL="914400" lvl="0" indent="0" algn="l" rtl="0">
              <a:lnSpc>
                <a:spcPct val="115000"/>
              </a:lnSpc>
              <a:spcBef>
                <a:spcPts val="360"/>
              </a:spcBef>
              <a:spcAft>
                <a:spcPts val="0"/>
              </a:spcAft>
              <a:buClr>
                <a:schemeClr val="dk1"/>
              </a:buClr>
              <a:buSzPct val="75000"/>
              <a:buNone/>
            </a:pPr>
            <a:r>
              <a:rPr lang="en-US"/>
              <a:t>7 SIREN Hubs:</a:t>
            </a:r>
            <a:endParaRPr/>
          </a:p>
          <a:p>
            <a:pPr marL="1543050" lvl="0" indent="-334327" algn="l" rtl="0">
              <a:lnSpc>
                <a:spcPct val="115000"/>
              </a:lnSpc>
              <a:spcBef>
                <a:spcPts val="360"/>
              </a:spcBef>
              <a:spcAft>
                <a:spcPts val="0"/>
              </a:spcAft>
              <a:buSzPct val="75000"/>
              <a:buChar char="●"/>
            </a:pPr>
            <a:r>
              <a:rPr lang="en-US"/>
              <a:t>HFHS</a:t>
            </a:r>
            <a:endParaRPr/>
          </a:p>
          <a:p>
            <a:pPr marL="1543050" lvl="0" indent="-334327" algn="l" rtl="0">
              <a:lnSpc>
                <a:spcPct val="115000"/>
              </a:lnSpc>
              <a:spcBef>
                <a:spcPts val="0"/>
              </a:spcBef>
              <a:spcAft>
                <a:spcPts val="0"/>
              </a:spcAft>
              <a:buSzPct val="75000"/>
              <a:buChar char="●"/>
            </a:pPr>
            <a:r>
              <a:rPr lang="en-US"/>
              <a:t>Texas</a:t>
            </a:r>
            <a:endParaRPr/>
          </a:p>
          <a:p>
            <a:pPr marL="1543050" lvl="0" indent="-334327" algn="l" rtl="0">
              <a:lnSpc>
                <a:spcPct val="115000"/>
              </a:lnSpc>
              <a:spcBef>
                <a:spcPts val="0"/>
              </a:spcBef>
              <a:spcAft>
                <a:spcPts val="0"/>
              </a:spcAft>
              <a:buSzPct val="75000"/>
              <a:buChar char="●"/>
            </a:pPr>
            <a:r>
              <a:rPr lang="en-US"/>
              <a:t>Columbia</a:t>
            </a:r>
            <a:endParaRPr/>
          </a:p>
          <a:p>
            <a:pPr marL="1543050" lvl="0" indent="-334327" algn="l" rtl="0">
              <a:lnSpc>
                <a:spcPct val="115000"/>
              </a:lnSpc>
              <a:spcBef>
                <a:spcPts val="0"/>
              </a:spcBef>
              <a:spcAft>
                <a:spcPts val="0"/>
              </a:spcAft>
              <a:buSzPct val="75000"/>
              <a:buChar char="●"/>
            </a:pPr>
            <a:r>
              <a:rPr lang="en-US"/>
              <a:t>UCSD</a:t>
            </a:r>
            <a:endParaRPr/>
          </a:p>
          <a:p>
            <a:pPr marL="1543050" lvl="0" indent="-334327" algn="l" rtl="0">
              <a:lnSpc>
                <a:spcPct val="115000"/>
              </a:lnSpc>
              <a:spcBef>
                <a:spcPts val="0"/>
              </a:spcBef>
              <a:spcAft>
                <a:spcPts val="0"/>
              </a:spcAft>
              <a:buSzPct val="75000"/>
              <a:buChar char="●"/>
            </a:pPr>
            <a:r>
              <a:rPr lang="en-US"/>
              <a:t>Maryland</a:t>
            </a:r>
            <a:endParaRPr/>
          </a:p>
          <a:p>
            <a:pPr marL="1543050" lvl="0" indent="-334327" algn="l" rtl="0">
              <a:lnSpc>
                <a:spcPct val="115000"/>
              </a:lnSpc>
              <a:spcBef>
                <a:spcPts val="0"/>
              </a:spcBef>
              <a:spcAft>
                <a:spcPts val="0"/>
              </a:spcAft>
              <a:buSzPct val="75000"/>
              <a:buChar char="●"/>
            </a:pPr>
            <a:r>
              <a:rPr lang="en-US"/>
              <a:t>VCU</a:t>
            </a:r>
            <a:endParaRPr/>
          </a:p>
          <a:p>
            <a:pPr marL="1543050" lvl="0" indent="-334327" algn="l" rtl="0">
              <a:lnSpc>
                <a:spcPct val="115000"/>
              </a:lnSpc>
              <a:spcBef>
                <a:spcPts val="0"/>
              </a:spcBef>
              <a:spcAft>
                <a:spcPts val="0"/>
              </a:spcAft>
              <a:buSzPct val="75000"/>
              <a:buChar char="●"/>
            </a:pPr>
            <a:r>
              <a:rPr lang="en-US"/>
              <a:t>Orlando (new master needed) - 2 sites</a:t>
            </a:r>
            <a:endParaRPr/>
          </a:p>
          <a:p>
            <a:pPr marL="1143000" lvl="0" indent="0" algn="l" rtl="0">
              <a:lnSpc>
                <a:spcPct val="115000"/>
              </a:lnSpc>
              <a:spcBef>
                <a:spcPts val="360"/>
              </a:spcBef>
              <a:spcAft>
                <a:spcPts val="0"/>
              </a:spcAft>
              <a:buClr>
                <a:schemeClr val="dk1"/>
              </a:buClr>
              <a:buSzPct val="75000"/>
              <a:buNone/>
            </a:pPr>
            <a:endParaRPr/>
          </a:p>
        </p:txBody>
      </p:sp>
      <p:sp>
        <p:nvSpPr>
          <p:cNvPr id="155" name="Google Shape;155;p30"/>
          <p:cNvSpPr txBox="1">
            <a:spLocks noGrp="1"/>
          </p:cNvSpPr>
          <p:nvPr>
            <p:ph type="title"/>
          </p:nvPr>
        </p:nvSpPr>
        <p:spPr>
          <a:xfrm>
            <a:off x="609600" y="274648"/>
            <a:ext cx="10972800" cy="9288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pic>
        <p:nvPicPr>
          <p:cNvPr id="156" name="Google Shape;156;p30" title="kesett.png"/>
          <p:cNvPicPr preferRelativeResize="0"/>
          <p:nvPr/>
        </p:nvPicPr>
        <p:blipFill rotWithShape="1">
          <a:blip r:embed="rId3">
            <a:alphaModFix/>
          </a:blip>
          <a:srcRect/>
          <a:stretch/>
        </p:blipFill>
        <p:spPr>
          <a:xfrm>
            <a:off x="9513863" y="5649738"/>
            <a:ext cx="2047875" cy="790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title"/>
          </p:nvPr>
        </p:nvSpPr>
        <p:spPr>
          <a:xfrm>
            <a:off x="838200" y="176225"/>
            <a:ext cx="10515600" cy="13257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KESETT</a:t>
            </a:r>
            <a:endParaRPr/>
          </a:p>
        </p:txBody>
      </p:sp>
      <p:sp>
        <p:nvSpPr>
          <p:cNvPr id="163" name="Google Shape;163;p31"/>
          <p:cNvSpPr txBox="1">
            <a:spLocks noGrp="1"/>
          </p:cNvSpPr>
          <p:nvPr>
            <p:ph type="body" idx="1"/>
          </p:nvPr>
        </p:nvSpPr>
        <p:spPr>
          <a:xfrm>
            <a:off x="838200" y="1147700"/>
            <a:ext cx="10515600" cy="5139600"/>
          </a:xfrm>
          <a:prstGeom prst="rect">
            <a:avLst/>
          </a:prstGeom>
        </p:spPr>
        <p:txBody>
          <a:bodyPr spcFirstLastPara="1" wrap="square" lIns="91425" tIns="45700" rIns="91425" bIns="45700" anchor="t" anchorCtr="0">
            <a:normAutofit fontScale="47500" lnSpcReduction="10000"/>
          </a:bodyPr>
          <a:lstStyle/>
          <a:p>
            <a:pPr marL="0" lvl="0" indent="0" algn="l" rtl="0">
              <a:lnSpc>
                <a:spcPct val="100000"/>
              </a:lnSpc>
              <a:spcBef>
                <a:spcPts val="360"/>
              </a:spcBef>
              <a:spcAft>
                <a:spcPts val="0"/>
              </a:spcAft>
              <a:buClr>
                <a:schemeClr val="dk1"/>
              </a:buClr>
              <a:buSzPts val="523"/>
              <a:buFont typeface="Arial"/>
              <a:buNone/>
            </a:pPr>
            <a:r>
              <a:rPr lang="en-US" sz="4690" b="1" u="sng">
                <a:solidFill>
                  <a:srgbClr val="595959"/>
                </a:solidFill>
              </a:rPr>
              <a:t>News	</a:t>
            </a:r>
            <a:endParaRPr sz="4690" b="1" u="sng">
              <a:solidFill>
                <a:srgbClr val="595959"/>
              </a:solidFill>
            </a:endParaRPr>
          </a:p>
          <a:p>
            <a:pPr marL="457200" lvl="0" indent="-338762" algn="l" rtl="0">
              <a:lnSpc>
                <a:spcPct val="100000"/>
              </a:lnSpc>
              <a:spcBef>
                <a:spcPts val="1600"/>
              </a:spcBef>
              <a:spcAft>
                <a:spcPts val="0"/>
              </a:spcAft>
              <a:buSzPct val="100000"/>
              <a:buChar char="●"/>
            </a:pPr>
            <a:r>
              <a:rPr lang="en-US" sz="3652" b="1"/>
              <a:t>DSMB Review - </a:t>
            </a:r>
            <a:r>
              <a:rPr lang="en-US" sz="3441"/>
              <a:t>Received feedback, responses returned</a:t>
            </a:r>
            <a:endParaRPr sz="3441"/>
          </a:p>
          <a:p>
            <a:pPr marL="457200" lvl="0" indent="-338762" algn="l" rtl="0">
              <a:lnSpc>
                <a:spcPct val="150000"/>
              </a:lnSpc>
              <a:spcBef>
                <a:spcPts val="0"/>
              </a:spcBef>
              <a:spcAft>
                <a:spcPts val="0"/>
              </a:spcAft>
              <a:buSzPct val="100000"/>
              <a:buChar char="●"/>
            </a:pPr>
            <a:r>
              <a:rPr lang="en-US" sz="3652" b="1"/>
              <a:t>IRB Conference 6/10 - </a:t>
            </a:r>
            <a:r>
              <a:rPr lang="en-US" sz="3350"/>
              <a:t>Virtual meeting for sites with the SIREN team, the University of Alabama at Birmingham (conducting the centralized EFIC activities), and the Advarra reviewers and administrative staff - If you have not already please email </a:t>
            </a:r>
            <a:r>
              <a:rPr lang="en-US" sz="3350" u="sng">
                <a:solidFill>
                  <a:schemeClr val="hlink"/>
                </a:solidFill>
                <a:hlinkClick r:id="rId3"/>
              </a:rPr>
              <a:t>Vcervant@umich.edu</a:t>
            </a:r>
            <a:r>
              <a:rPr lang="en-US" sz="3350"/>
              <a:t> with any IRB members you wish to have attend</a:t>
            </a:r>
            <a:endParaRPr sz="3350" b="1">
              <a:solidFill>
                <a:srgbClr val="595959"/>
              </a:solidFill>
            </a:endParaRPr>
          </a:p>
          <a:p>
            <a:pPr marL="457200" lvl="0" indent="-338762" algn="l" rtl="0">
              <a:lnSpc>
                <a:spcPct val="150000"/>
              </a:lnSpc>
              <a:spcBef>
                <a:spcPts val="0"/>
              </a:spcBef>
              <a:spcAft>
                <a:spcPts val="0"/>
              </a:spcAft>
              <a:buSzPct val="100000"/>
              <a:buChar char="●"/>
            </a:pPr>
            <a:r>
              <a:rPr lang="en-US" sz="3652" b="1">
                <a:solidFill>
                  <a:srgbClr val="595959"/>
                </a:solidFill>
              </a:rPr>
              <a:t>KESETT Website  </a:t>
            </a:r>
            <a:r>
              <a:rPr lang="en-US" sz="3350" u="sng">
                <a:solidFill>
                  <a:schemeClr val="hlink"/>
                </a:solidFill>
                <a:hlinkClick r:id="rId4"/>
              </a:rPr>
              <a:t>https://siren.network/trial/kesett/</a:t>
            </a:r>
            <a:r>
              <a:rPr lang="en-US" sz="3350">
                <a:solidFill>
                  <a:srgbClr val="595959"/>
                </a:solidFill>
              </a:rPr>
              <a:t> or </a:t>
            </a:r>
            <a:r>
              <a:rPr lang="en-US" sz="3350" u="sng">
                <a:solidFill>
                  <a:schemeClr val="hlink"/>
                </a:solidFill>
                <a:hlinkClick r:id="rId5"/>
              </a:rPr>
              <a:t>KESETT.org</a:t>
            </a:r>
            <a:endParaRPr sz="3350">
              <a:solidFill>
                <a:srgbClr val="595959"/>
              </a:solidFill>
            </a:endParaRPr>
          </a:p>
          <a:p>
            <a:pPr marL="914400" lvl="1" indent="-329644" algn="l" rtl="0">
              <a:lnSpc>
                <a:spcPct val="150000"/>
              </a:lnSpc>
              <a:spcBef>
                <a:spcPts val="0"/>
              </a:spcBef>
              <a:spcAft>
                <a:spcPts val="0"/>
              </a:spcAft>
              <a:buSzPct val="100000"/>
              <a:buChar char="○"/>
            </a:pPr>
            <a:r>
              <a:rPr lang="en-US" sz="3350">
                <a:solidFill>
                  <a:srgbClr val="595959"/>
                </a:solidFill>
              </a:rPr>
              <a:t>Draft versions of the Protocol and MoP available</a:t>
            </a:r>
            <a:endParaRPr sz="3350">
              <a:solidFill>
                <a:srgbClr val="595959"/>
              </a:solidFill>
            </a:endParaRPr>
          </a:p>
          <a:p>
            <a:pPr marL="914400" lvl="1" indent="-329644" algn="l" rtl="0">
              <a:lnSpc>
                <a:spcPct val="150000"/>
              </a:lnSpc>
              <a:spcBef>
                <a:spcPts val="0"/>
              </a:spcBef>
              <a:spcAft>
                <a:spcPts val="0"/>
              </a:spcAft>
              <a:buSzPct val="100000"/>
              <a:buChar char="○"/>
            </a:pPr>
            <a:r>
              <a:rPr lang="en-US" sz="3350">
                <a:solidFill>
                  <a:srgbClr val="595959"/>
                </a:solidFill>
              </a:rPr>
              <a:t>List of sites submitted with the proposal can be viewed</a:t>
            </a:r>
            <a:endParaRPr sz="3350">
              <a:solidFill>
                <a:srgbClr val="595959"/>
              </a:solidFill>
            </a:endParaRPr>
          </a:p>
          <a:p>
            <a:pPr marL="914400" lvl="1" indent="-329644" algn="l" rtl="0">
              <a:lnSpc>
                <a:spcPct val="150000"/>
              </a:lnSpc>
              <a:spcBef>
                <a:spcPts val="0"/>
              </a:spcBef>
              <a:spcAft>
                <a:spcPts val="0"/>
              </a:spcAft>
              <a:buSzPct val="100000"/>
              <a:buChar char="○"/>
            </a:pPr>
            <a:r>
              <a:rPr lang="en-US" sz="3350">
                <a:solidFill>
                  <a:srgbClr val="595959"/>
                </a:solidFill>
              </a:rPr>
              <a:t>“Getting Started” and relevant materials/instructions - Now Live!</a:t>
            </a:r>
            <a:endParaRPr sz="3350">
              <a:solidFill>
                <a:srgbClr val="595959"/>
              </a:solidFill>
            </a:endParaRPr>
          </a:p>
          <a:p>
            <a:pPr marL="914400" lvl="1" indent="-329644" algn="l" rtl="0">
              <a:lnSpc>
                <a:spcPct val="150000"/>
              </a:lnSpc>
              <a:spcBef>
                <a:spcPts val="0"/>
              </a:spcBef>
              <a:spcAft>
                <a:spcPts val="0"/>
              </a:spcAft>
              <a:buSzPct val="100000"/>
              <a:buChar char="○"/>
            </a:pPr>
            <a:r>
              <a:rPr lang="en-US" sz="3350">
                <a:solidFill>
                  <a:srgbClr val="595959"/>
                </a:solidFill>
              </a:rPr>
              <a:t>“KESETT Office Hours” - Every Thursday sign up under the “Workbench” tab to meet with the KESETT Site Manager, HSP Specialist, and Project Manager.</a:t>
            </a:r>
            <a:endParaRPr sz="3350">
              <a:solidFill>
                <a:srgbClr val="595959"/>
              </a:solidFill>
            </a:endParaRPr>
          </a:p>
          <a:p>
            <a:pPr marL="457200" lvl="0" indent="-338762" algn="l" rtl="0">
              <a:lnSpc>
                <a:spcPct val="150000"/>
              </a:lnSpc>
              <a:spcBef>
                <a:spcPts val="0"/>
              </a:spcBef>
              <a:spcAft>
                <a:spcPts val="0"/>
              </a:spcAft>
              <a:buSzPct val="100000"/>
              <a:buChar char="●"/>
            </a:pPr>
            <a:r>
              <a:rPr lang="en-US" sz="3652" b="1">
                <a:solidFill>
                  <a:srgbClr val="595959"/>
                </a:solidFill>
              </a:rPr>
              <a:t>For PECARN sites </a:t>
            </a:r>
            <a:r>
              <a:rPr lang="en-US" sz="3652">
                <a:solidFill>
                  <a:srgbClr val="595959"/>
                </a:solidFill>
              </a:rPr>
              <a:t>- </a:t>
            </a:r>
            <a:r>
              <a:rPr lang="en-US" sz="3441">
                <a:solidFill>
                  <a:srgbClr val="595959"/>
                </a:solidFill>
              </a:rPr>
              <a:t>We met with the PediDOSE team to discuss possibility and workflow of dual enrollment in PediDOSE and KESETT, guidance will be included in the MoP</a:t>
            </a:r>
            <a:endParaRPr sz="3441">
              <a:solidFill>
                <a:srgbClr val="595959"/>
              </a:solidFill>
            </a:endParaRPr>
          </a:p>
          <a:p>
            <a:pPr marL="457200" lvl="0" indent="0" algn="l" rtl="0">
              <a:lnSpc>
                <a:spcPct val="100000"/>
              </a:lnSpc>
              <a:spcBef>
                <a:spcPts val="1600"/>
              </a:spcBef>
              <a:spcAft>
                <a:spcPts val="1600"/>
              </a:spcAft>
              <a:buNone/>
            </a:pPr>
            <a:r>
              <a:rPr lang="en-US" sz="3652">
                <a:solidFill>
                  <a:srgbClr val="595959"/>
                </a:solidFill>
              </a:rPr>
              <a:t>KESETT CCC group email: </a:t>
            </a:r>
            <a:r>
              <a:rPr lang="en-US" sz="3652" u="sng">
                <a:solidFill>
                  <a:schemeClr val="hlink"/>
                </a:solidFill>
                <a:hlinkClick r:id="rId6"/>
              </a:rPr>
              <a:t>kesett-contact@umich.edu</a:t>
            </a:r>
            <a:r>
              <a:rPr lang="en-US" sz="3652">
                <a:solidFill>
                  <a:srgbClr val="595959"/>
                </a:solidFill>
              </a:rPr>
              <a:t> </a:t>
            </a:r>
            <a:endParaRPr/>
          </a:p>
        </p:txBody>
      </p:sp>
      <p:pic>
        <p:nvPicPr>
          <p:cNvPr id="164" name="Google Shape;164;p31" title="kesett.png"/>
          <p:cNvPicPr preferRelativeResize="0"/>
          <p:nvPr/>
        </p:nvPicPr>
        <p:blipFill>
          <a:blip r:embed="rId7">
            <a:alphaModFix/>
          </a:blip>
          <a:stretch>
            <a:fillRect/>
          </a:stretch>
        </p:blipFill>
        <p:spPr>
          <a:xfrm>
            <a:off x="9513863" y="5649738"/>
            <a:ext cx="2047875" cy="790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body" idx="1"/>
          </p:nvPr>
        </p:nvSpPr>
        <p:spPr>
          <a:xfrm>
            <a:off x="630250" y="1045300"/>
            <a:ext cx="10972800" cy="564780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115000"/>
              </a:lnSpc>
              <a:spcBef>
                <a:spcPts val="360"/>
              </a:spcBef>
              <a:spcAft>
                <a:spcPts val="0"/>
              </a:spcAft>
              <a:buSzPct val="75000"/>
              <a:buNone/>
            </a:pPr>
            <a:endParaRPr/>
          </a:p>
          <a:p>
            <a:pPr marL="457200" lvl="0" indent="-325755" algn="l" rtl="0">
              <a:spcBef>
                <a:spcPts val="360"/>
              </a:spcBef>
              <a:spcAft>
                <a:spcPts val="0"/>
              </a:spcAft>
              <a:buSzPct val="75000"/>
              <a:buChar char="●"/>
            </a:pPr>
            <a:r>
              <a:rPr lang="en-US" b="1"/>
              <a:t>Site Communication</a:t>
            </a:r>
            <a:r>
              <a:rPr lang="en-US"/>
              <a:t>: Vincent Cervantes</a:t>
            </a:r>
            <a:endParaRPr/>
          </a:p>
          <a:p>
            <a:pPr marL="914400" lvl="1" indent="-325755" algn="l" rtl="0">
              <a:spcBef>
                <a:spcPts val="360"/>
              </a:spcBef>
              <a:spcAft>
                <a:spcPts val="0"/>
              </a:spcAft>
              <a:buSzPct val="94736"/>
              <a:buChar char="○"/>
            </a:pPr>
            <a:r>
              <a:rPr lang="en-US"/>
              <a:t>Please send contact information for any additional research staff that need to be included on this call or KESETT Email lists.</a:t>
            </a:r>
            <a:endParaRPr/>
          </a:p>
          <a:p>
            <a:pPr marL="914400" lvl="1" indent="-325755" algn="l" rtl="0">
              <a:spcBef>
                <a:spcPts val="360"/>
              </a:spcBef>
              <a:spcAft>
                <a:spcPts val="0"/>
              </a:spcAft>
              <a:buSzPct val="94736"/>
              <a:buChar char="○"/>
            </a:pPr>
            <a:r>
              <a:rPr lang="en-US"/>
              <a:t>Sending out check-in emails to site I have not been in contact with lately</a:t>
            </a:r>
            <a:endParaRPr/>
          </a:p>
          <a:p>
            <a:pPr marL="457200" lvl="0" indent="-325755" algn="l" rtl="0">
              <a:spcBef>
                <a:spcPts val="360"/>
              </a:spcBef>
              <a:spcAft>
                <a:spcPts val="0"/>
              </a:spcAft>
              <a:buSzPct val="75000"/>
              <a:buChar char="●"/>
            </a:pPr>
            <a:r>
              <a:rPr lang="en-US"/>
              <a:t>Site submitted questions</a:t>
            </a:r>
            <a:endParaRPr/>
          </a:p>
          <a:p>
            <a:pPr marL="914400" lvl="1" indent="-325755" algn="l" rtl="0">
              <a:spcBef>
                <a:spcPts val="360"/>
              </a:spcBef>
              <a:spcAft>
                <a:spcPts val="0"/>
              </a:spcAft>
              <a:buSzPct val="94736"/>
              <a:buChar char="○"/>
            </a:pPr>
            <a:r>
              <a:rPr lang="en-US"/>
              <a:t>“Is there a list of the CRF questions we could use to operationalize the study while we wait for the finalized versions?”</a:t>
            </a:r>
            <a:endParaRPr/>
          </a:p>
          <a:p>
            <a:pPr marL="1371600" lvl="2" indent="-325755" algn="l" rtl="0">
              <a:spcBef>
                <a:spcPts val="360"/>
              </a:spcBef>
              <a:spcAft>
                <a:spcPts val="0"/>
              </a:spcAft>
              <a:buSzPct val="94736"/>
              <a:buChar char="■"/>
            </a:pPr>
            <a:r>
              <a:rPr lang="en-US"/>
              <a:t>The CRFs are in the final stages of revisions based on tweaks to the protocol during DSMB and CIRB review. They will be shared when the protocol v1.0 is released. Are their specific data collection points it would be helpful to know at this time?</a:t>
            </a:r>
            <a:endParaRPr/>
          </a:p>
          <a:p>
            <a:pPr marL="914400" lvl="1" indent="-325755" algn="l" rtl="0">
              <a:spcBef>
                <a:spcPts val="360"/>
              </a:spcBef>
              <a:spcAft>
                <a:spcPts val="0"/>
              </a:spcAft>
              <a:buSzPct val="94736"/>
              <a:buChar char="○"/>
            </a:pPr>
            <a:r>
              <a:rPr lang="en-US"/>
              <a:t>“In the draft MOP section 14.3 the Table contains the timeline of submittal for ESETT CRFs. Will the form names and timeline of submittal be the same?”</a:t>
            </a:r>
            <a:endParaRPr/>
          </a:p>
          <a:p>
            <a:pPr marL="1371600" lvl="2" indent="-325755" algn="l" rtl="0">
              <a:spcBef>
                <a:spcPts val="360"/>
              </a:spcBef>
              <a:spcAft>
                <a:spcPts val="0"/>
              </a:spcAft>
              <a:buSzPct val="94736"/>
              <a:buChar char="■"/>
            </a:pPr>
            <a:r>
              <a:rPr lang="en-US"/>
              <a:t>The ESETT table has been removed, Placeholder from a previous MoP version. Will be updated following release of the CRFs.</a:t>
            </a:r>
            <a:endParaRPr/>
          </a:p>
          <a:p>
            <a:pPr marL="1371600" lvl="2" indent="-325755" algn="l" rtl="0">
              <a:spcBef>
                <a:spcPts val="360"/>
              </a:spcBef>
              <a:spcAft>
                <a:spcPts val="0"/>
              </a:spcAft>
              <a:buSzPct val="94736"/>
              <a:buChar char="■"/>
            </a:pPr>
            <a:r>
              <a:rPr lang="en-US"/>
              <a:t>There are 3 forms (Subject enrollment, Drug infusion, and rEEG) that will need to entered into WebDCU within 8 hours of enrollment</a:t>
            </a:r>
            <a:endParaRPr/>
          </a:p>
          <a:p>
            <a:pPr marL="914400" lvl="0" indent="0" algn="l" rtl="0">
              <a:spcBef>
                <a:spcPts val="360"/>
              </a:spcBef>
              <a:spcAft>
                <a:spcPts val="0"/>
              </a:spcAft>
              <a:buNone/>
            </a:pPr>
            <a:endParaRPr/>
          </a:p>
          <a:p>
            <a:pPr marL="457200" lvl="0" indent="-325755" algn="l" rtl="0">
              <a:spcBef>
                <a:spcPts val="360"/>
              </a:spcBef>
              <a:spcAft>
                <a:spcPts val="0"/>
              </a:spcAft>
              <a:buSzPct val="75000"/>
              <a:buChar char="●"/>
            </a:pPr>
            <a:r>
              <a:rPr lang="en-US"/>
              <a:t>KESETT CCC group email: </a:t>
            </a:r>
            <a:r>
              <a:rPr lang="en-US" u="sng">
                <a:solidFill>
                  <a:schemeClr val="accent5"/>
                </a:solidFill>
                <a:hlinkClick r:id="rId3">
                  <a:extLst>
                    <a:ext uri="{A12FA001-AC4F-418D-AE19-62706E023703}">
                      <ahyp:hlinkClr xmlns:ahyp="http://schemas.microsoft.com/office/drawing/2018/hyperlinkcolor" val="tx"/>
                    </a:ext>
                  </a:extLst>
                </a:hlinkClick>
              </a:rPr>
              <a:t>kesett-contact@umich.edu</a:t>
            </a:r>
            <a:r>
              <a:rPr lang="en-US"/>
              <a:t> </a:t>
            </a:r>
            <a:endParaRPr/>
          </a:p>
        </p:txBody>
      </p:sp>
      <p:sp>
        <p:nvSpPr>
          <p:cNvPr id="170" name="Google Shape;170;p3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pic>
        <p:nvPicPr>
          <p:cNvPr id="171" name="Google Shape;171;p32" title="kesett.png"/>
          <p:cNvPicPr preferRelativeResize="0"/>
          <p:nvPr/>
        </p:nvPicPr>
        <p:blipFill rotWithShape="1">
          <a:blip r:embed="rId4">
            <a:alphaModFix/>
          </a:blip>
          <a:srcRect/>
          <a:stretch/>
        </p:blipFill>
        <p:spPr>
          <a:xfrm>
            <a:off x="9513863" y="5649738"/>
            <a:ext cx="2047875" cy="790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3"/>
          <p:cNvSpPr txBox="1">
            <a:spLocks noGrp="1"/>
          </p:cNvSpPr>
          <p:nvPr>
            <p:ph type="title"/>
          </p:nvPr>
        </p:nvSpPr>
        <p:spPr>
          <a:xfrm>
            <a:off x="838200" y="1762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sp>
        <p:nvSpPr>
          <p:cNvPr id="178" name="Google Shape;178;p33"/>
          <p:cNvSpPr txBox="1">
            <a:spLocks noGrp="1"/>
          </p:cNvSpPr>
          <p:nvPr>
            <p:ph type="body" idx="1"/>
          </p:nvPr>
        </p:nvSpPr>
        <p:spPr>
          <a:xfrm>
            <a:off x="838200" y="1147699"/>
            <a:ext cx="10515600" cy="5292613"/>
          </a:xfrm>
          <a:prstGeom prst="rect">
            <a:avLst/>
          </a:prstGeom>
          <a:noFill/>
          <a:ln>
            <a:noFill/>
          </a:ln>
        </p:spPr>
        <p:txBody>
          <a:bodyPr spcFirstLastPara="1" wrap="square" lIns="91425" tIns="45700" rIns="91425" bIns="45700" anchor="t" anchorCtr="0">
            <a:normAutofit fontScale="32500" lnSpcReduction="10000"/>
          </a:bodyPr>
          <a:lstStyle/>
          <a:p>
            <a:pPr marL="0" lvl="0" indent="0" algn="l" rtl="0">
              <a:lnSpc>
                <a:spcPct val="150000"/>
              </a:lnSpc>
              <a:spcBef>
                <a:spcPts val="360"/>
              </a:spcBef>
              <a:spcAft>
                <a:spcPts val="0"/>
              </a:spcAft>
              <a:buClr>
                <a:schemeClr val="dk1"/>
              </a:buClr>
              <a:buSzPts val="358"/>
              <a:buFont typeface="Arial"/>
              <a:buNone/>
            </a:pPr>
            <a:r>
              <a:rPr lang="en-US" sz="10922" b="1" u="sng">
                <a:solidFill>
                  <a:srgbClr val="595959"/>
                </a:solidFill>
              </a:rPr>
              <a:t>Timeline:</a:t>
            </a:r>
            <a:endParaRPr/>
          </a:p>
          <a:p>
            <a:pPr marL="457200" lvl="0" indent="-367324" algn="l" rtl="0">
              <a:lnSpc>
                <a:spcPct val="200000"/>
              </a:lnSpc>
              <a:spcBef>
                <a:spcPts val="0"/>
              </a:spcBef>
              <a:spcAft>
                <a:spcPts val="0"/>
              </a:spcAft>
              <a:buSzPct val="97109"/>
              <a:buAutoNum type="arabicPeriod"/>
            </a:pPr>
            <a:r>
              <a:rPr lang="en-US" sz="6922" b="1"/>
              <a:t>Site information &amp; Communication - </a:t>
            </a:r>
            <a:r>
              <a:rPr lang="en-US" sz="6922"/>
              <a:t>Ongoing</a:t>
            </a:r>
            <a:endParaRPr sz="6922" b="1">
              <a:solidFill>
                <a:srgbClr val="595959"/>
              </a:solidFill>
            </a:endParaRPr>
          </a:p>
          <a:p>
            <a:pPr marL="457200" lvl="0" indent="-367358" algn="l" rtl="0">
              <a:lnSpc>
                <a:spcPct val="200000"/>
              </a:lnSpc>
              <a:spcBef>
                <a:spcPts val="0"/>
              </a:spcBef>
              <a:spcAft>
                <a:spcPts val="0"/>
              </a:spcAft>
              <a:buSzPct val="97109"/>
              <a:buFont typeface="Arial"/>
              <a:buAutoNum type="arabicPeriod"/>
            </a:pPr>
            <a:r>
              <a:rPr lang="en-US" sz="6922" b="1">
                <a:solidFill>
                  <a:srgbClr val="595959"/>
                </a:solidFill>
              </a:rPr>
              <a:t>Site Contracts </a:t>
            </a:r>
            <a:r>
              <a:rPr lang="en-US" sz="6922">
                <a:solidFill>
                  <a:srgbClr val="595959"/>
                </a:solidFill>
              </a:rPr>
              <a:t>- Ongoing, includes Ceribell agreement.</a:t>
            </a:r>
            <a:endParaRPr/>
          </a:p>
          <a:p>
            <a:pPr marL="457200" lvl="0" indent="-367358" algn="l" rtl="0">
              <a:lnSpc>
                <a:spcPct val="200000"/>
              </a:lnSpc>
              <a:spcBef>
                <a:spcPts val="0"/>
              </a:spcBef>
              <a:spcAft>
                <a:spcPts val="0"/>
              </a:spcAft>
              <a:buSzPct val="97110"/>
              <a:buFont typeface="Arial"/>
              <a:buAutoNum type="arabicPeriod"/>
            </a:pPr>
            <a:r>
              <a:rPr lang="en-US" sz="6922" b="1">
                <a:solidFill>
                  <a:srgbClr val="595959"/>
                </a:solidFill>
              </a:rPr>
              <a:t>CIRB Submission </a:t>
            </a:r>
            <a:r>
              <a:rPr lang="en-US" sz="6922">
                <a:solidFill>
                  <a:srgbClr val="595959"/>
                </a:solidFill>
              </a:rPr>
              <a:t>- June 23rd </a:t>
            </a:r>
            <a:endParaRPr/>
          </a:p>
          <a:p>
            <a:pPr marL="457200" lvl="0" indent="-367358" algn="l" rtl="0">
              <a:lnSpc>
                <a:spcPct val="200000"/>
              </a:lnSpc>
              <a:spcBef>
                <a:spcPts val="0"/>
              </a:spcBef>
              <a:spcAft>
                <a:spcPts val="0"/>
              </a:spcAft>
              <a:buSzPct val="97109"/>
              <a:buFont typeface="Arial"/>
              <a:buAutoNum type="arabicPeriod"/>
            </a:pPr>
            <a:r>
              <a:rPr lang="en-US" sz="6922" b="1">
                <a:solidFill>
                  <a:srgbClr val="595959"/>
                </a:solidFill>
              </a:rPr>
              <a:t>CIRBI Approval and document release</a:t>
            </a:r>
            <a:r>
              <a:rPr lang="en-US" sz="6922">
                <a:solidFill>
                  <a:srgbClr val="595959"/>
                </a:solidFill>
              </a:rPr>
              <a:t> - June/July</a:t>
            </a:r>
            <a:endParaRPr sz="6922">
              <a:solidFill>
                <a:srgbClr val="595959"/>
              </a:solidFill>
            </a:endParaRPr>
          </a:p>
          <a:p>
            <a:pPr marL="457200" lvl="0" indent="-367358" algn="l" rtl="0">
              <a:lnSpc>
                <a:spcPct val="200000"/>
              </a:lnSpc>
              <a:spcBef>
                <a:spcPts val="0"/>
              </a:spcBef>
              <a:spcAft>
                <a:spcPts val="0"/>
              </a:spcAft>
              <a:buSzPct val="97109"/>
              <a:buFont typeface="Arial"/>
              <a:buAutoNum type="arabicPeriod"/>
            </a:pPr>
            <a:r>
              <a:rPr lang="en-US" sz="6922" b="1">
                <a:solidFill>
                  <a:srgbClr val="595959"/>
                </a:solidFill>
              </a:rPr>
              <a:t>Central EFIC Activities commence -</a:t>
            </a:r>
            <a:r>
              <a:rPr lang="en-US" sz="6922">
                <a:solidFill>
                  <a:srgbClr val="595959"/>
                </a:solidFill>
              </a:rPr>
              <a:t> June/July </a:t>
            </a:r>
            <a:endParaRPr sz="6922">
              <a:solidFill>
                <a:srgbClr val="595959"/>
              </a:solidFill>
            </a:endParaRPr>
          </a:p>
          <a:p>
            <a:pPr marL="457200" lvl="0" indent="-367358" algn="l" rtl="0">
              <a:lnSpc>
                <a:spcPct val="200000"/>
              </a:lnSpc>
              <a:spcBef>
                <a:spcPts val="0"/>
              </a:spcBef>
              <a:spcAft>
                <a:spcPts val="0"/>
              </a:spcAft>
              <a:buSzPct val="97109"/>
              <a:buFont typeface="Arial"/>
              <a:buAutoNum type="arabicPeriod"/>
            </a:pPr>
            <a:r>
              <a:rPr lang="en-US" sz="6922" b="1">
                <a:solidFill>
                  <a:srgbClr val="595959"/>
                </a:solidFill>
              </a:rPr>
              <a:t>First subject enrollment</a:t>
            </a:r>
            <a:r>
              <a:rPr lang="en-US" sz="6922">
                <a:solidFill>
                  <a:srgbClr val="595959"/>
                </a:solidFill>
              </a:rPr>
              <a:t> </a:t>
            </a:r>
            <a:r>
              <a:rPr lang="en-US" sz="6922" b="1">
                <a:solidFill>
                  <a:srgbClr val="595959"/>
                </a:solidFill>
              </a:rPr>
              <a:t>target </a:t>
            </a:r>
            <a:r>
              <a:rPr lang="en-US" sz="6922">
                <a:solidFill>
                  <a:srgbClr val="595959"/>
                </a:solidFill>
              </a:rPr>
              <a:t>– September</a:t>
            </a:r>
            <a:endParaRPr/>
          </a:p>
          <a:p>
            <a:pPr marL="457200" lvl="0" indent="-367358" algn="l" rtl="0">
              <a:lnSpc>
                <a:spcPct val="200000"/>
              </a:lnSpc>
              <a:spcBef>
                <a:spcPts val="0"/>
              </a:spcBef>
              <a:spcAft>
                <a:spcPts val="0"/>
              </a:spcAft>
              <a:buSzPct val="97109"/>
              <a:buFont typeface="Arial"/>
              <a:buAutoNum type="arabicPeriod"/>
            </a:pPr>
            <a:r>
              <a:rPr lang="en-US" sz="6922" b="1">
                <a:solidFill>
                  <a:srgbClr val="595959"/>
                </a:solidFill>
              </a:rPr>
              <a:t>Investigator meeting </a:t>
            </a:r>
            <a:r>
              <a:rPr lang="en-US" sz="6922">
                <a:solidFill>
                  <a:srgbClr val="595959"/>
                </a:solidFill>
              </a:rPr>
              <a:t>- Tentative details -  October 15th, Chicago</a:t>
            </a:r>
            <a:endParaRPr sz="2500">
              <a:solidFill>
                <a:srgbClr val="595959"/>
              </a:solidFill>
            </a:endParaRPr>
          </a:p>
        </p:txBody>
      </p:sp>
      <p:pic>
        <p:nvPicPr>
          <p:cNvPr id="179" name="Google Shape;179;p33" title="kesett.png"/>
          <p:cNvPicPr preferRelativeResize="0"/>
          <p:nvPr/>
        </p:nvPicPr>
        <p:blipFill rotWithShape="1">
          <a:blip r:embed="rId3">
            <a:alphaModFix/>
          </a:blip>
          <a:srcRect/>
          <a:stretch/>
        </p:blipFill>
        <p:spPr>
          <a:xfrm>
            <a:off x="9949188" y="5947588"/>
            <a:ext cx="2047875" cy="7905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sp>
        <p:nvSpPr>
          <p:cNvPr id="186" name="Google Shape;186;p34"/>
          <p:cNvSpPr txBox="1">
            <a:spLocks noGrp="1"/>
          </p:cNvSpPr>
          <p:nvPr>
            <p:ph type="body" idx="1"/>
          </p:nvPr>
        </p:nvSpPr>
        <p:spPr>
          <a:xfrm>
            <a:off x="609600" y="1417638"/>
            <a:ext cx="10972800" cy="4526100"/>
          </a:xfrm>
          <a:prstGeom prst="rect">
            <a:avLst/>
          </a:prstGeom>
          <a:noFill/>
          <a:ln>
            <a:noFill/>
          </a:ln>
        </p:spPr>
        <p:txBody>
          <a:bodyPr spcFirstLastPara="1" wrap="square" lIns="91425" tIns="45700" rIns="91425" bIns="45700" anchor="t" anchorCtr="0">
            <a:normAutofit/>
          </a:bodyPr>
          <a:lstStyle/>
          <a:p>
            <a:pPr marL="114300" lvl="0" indent="0" algn="l" rtl="0">
              <a:lnSpc>
                <a:spcPct val="115000"/>
              </a:lnSpc>
              <a:spcBef>
                <a:spcPts val="360"/>
              </a:spcBef>
              <a:spcAft>
                <a:spcPts val="0"/>
              </a:spcAft>
              <a:buSzPts val="1800"/>
              <a:buNone/>
            </a:pPr>
            <a:r>
              <a:rPr lang="en-US" b="1" u="sng"/>
              <a:t>Enrollment</a:t>
            </a:r>
            <a:endParaRPr/>
          </a:p>
          <a:p>
            <a:pPr marL="457200" lvl="0" indent="-342900" algn="l" rtl="0">
              <a:lnSpc>
                <a:spcPct val="115000"/>
              </a:lnSpc>
              <a:spcBef>
                <a:spcPts val="360"/>
              </a:spcBef>
              <a:spcAft>
                <a:spcPts val="0"/>
              </a:spcAft>
              <a:buSzPts val="1800"/>
              <a:buChar char="●"/>
            </a:pPr>
            <a:r>
              <a:rPr lang="en-US"/>
              <a:t>Maximum sample size 770</a:t>
            </a:r>
            <a:endParaRPr/>
          </a:p>
          <a:p>
            <a:pPr marL="914400" lvl="1" indent="-342900" algn="l" rtl="0">
              <a:lnSpc>
                <a:spcPct val="115000"/>
              </a:lnSpc>
              <a:spcBef>
                <a:spcPts val="360"/>
              </a:spcBef>
              <a:spcAft>
                <a:spcPts val="0"/>
              </a:spcAft>
              <a:buSzPts val="1800"/>
              <a:buChar char="●"/>
            </a:pPr>
            <a:r>
              <a:rPr lang="en-US"/>
              <a:t>~50 sites from SIREN </a:t>
            </a:r>
            <a:endParaRPr/>
          </a:p>
          <a:p>
            <a:pPr marL="914400" lvl="1" indent="-342900" algn="l" rtl="0">
              <a:lnSpc>
                <a:spcPct val="115000"/>
              </a:lnSpc>
              <a:spcBef>
                <a:spcPts val="0"/>
              </a:spcBef>
              <a:spcAft>
                <a:spcPts val="0"/>
              </a:spcAft>
              <a:buSzPts val="1800"/>
              <a:buChar char="●"/>
            </a:pPr>
            <a:r>
              <a:rPr lang="en-US"/>
              <a:t>~10 sites from PECARN</a:t>
            </a:r>
            <a:endParaRPr/>
          </a:p>
          <a:p>
            <a:pPr marL="457200" lvl="0" indent="-342900" algn="l" rtl="0">
              <a:lnSpc>
                <a:spcPct val="115000"/>
              </a:lnSpc>
              <a:spcBef>
                <a:spcPts val="1600"/>
              </a:spcBef>
              <a:spcAft>
                <a:spcPts val="0"/>
              </a:spcAft>
              <a:buSzPts val="1800"/>
              <a:buChar char="●"/>
            </a:pPr>
            <a:r>
              <a:rPr lang="en-US"/>
              <a:t>4 years of enrollment - 16 per month from all sites</a:t>
            </a:r>
            <a:endParaRPr/>
          </a:p>
          <a:p>
            <a:pPr marL="457200" lvl="0" indent="-342900" algn="l" rtl="0">
              <a:lnSpc>
                <a:spcPct val="115000"/>
              </a:lnSpc>
              <a:spcBef>
                <a:spcPts val="0"/>
              </a:spcBef>
              <a:spcAft>
                <a:spcPts val="0"/>
              </a:spcAft>
              <a:buSzPts val="1800"/>
              <a:buChar char="●"/>
            </a:pPr>
            <a:r>
              <a:rPr lang="en-US"/>
              <a:t>3.2 enrollments per site per year </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br>
              <a:rPr lang="en-US"/>
            </a:br>
            <a:endParaRPr/>
          </a:p>
        </p:txBody>
      </p:sp>
      <p:pic>
        <p:nvPicPr>
          <p:cNvPr id="187" name="Google Shape;187;p34" title="kesett.png"/>
          <p:cNvPicPr preferRelativeResize="0"/>
          <p:nvPr/>
        </p:nvPicPr>
        <p:blipFill rotWithShape="1">
          <a:blip r:embed="rId3">
            <a:alphaModFix/>
          </a:blip>
          <a:srcRect/>
          <a:stretch/>
        </p:blipFill>
        <p:spPr>
          <a:xfrm>
            <a:off x="9513863" y="5649738"/>
            <a:ext cx="2047875" cy="790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US"/>
              <a:t>KESETT</a:t>
            </a:r>
            <a:endParaRPr/>
          </a:p>
        </p:txBody>
      </p:sp>
      <p:sp>
        <p:nvSpPr>
          <p:cNvPr id="193" name="Google Shape;193;p35"/>
          <p:cNvSpPr txBox="1">
            <a:spLocks noGrp="1"/>
          </p:cNvSpPr>
          <p:nvPr>
            <p:ph type="body" idx="1"/>
          </p:nvPr>
        </p:nvSpPr>
        <p:spPr>
          <a:xfrm>
            <a:off x="588938" y="1555963"/>
            <a:ext cx="10972800" cy="4526100"/>
          </a:xfrm>
          <a:prstGeom prst="rect">
            <a:avLst/>
          </a:prstGeom>
          <a:noFill/>
          <a:ln>
            <a:noFill/>
          </a:ln>
        </p:spPr>
        <p:txBody>
          <a:bodyPr spcFirstLastPara="1" wrap="square" lIns="91425" tIns="45700" rIns="91425" bIns="45700" anchor="t" anchorCtr="0">
            <a:normAutofit fontScale="85000" lnSpcReduction="20000"/>
          </a:bodyPr>
          <a:lstStyle/>
          <a:p>
            <a:pPr marL="114300" lvl="0" indent="0" algn="l" rtl="0">
              <a:lnSpc>
                <a:spcPct val="115000"/>
              </a:lnSpc>
              <a:spcBef>
                <a:spcPts val="360"/>
              </a:spcBef>
              <a:spcAft>
                <a:spcPts val="0"/>
              </a:spcAft>
              <a:buSzPct val="83278"/>
              <a:buNone/>
            </a:pPr>
            <a:r>
              <a:rPr lang="en-US" sz="2542" b="1" u="sng" dirty="0"/>
              <a:t>PK-PD Study</a:t>
            </a:r>
            <a:r>
              <a:rPr lang="en-US" sz="2542" b="1" dirty="0"/>
              <a:t> </a:t>
            </a:r>
            <a:r>
              <a:rPr lang="en-US" sz="2542" dirty="0"/>
              <a:t>– Ancillary study all sites should plan to participate in. Currently being reviewed by NIH, not currently part of the </a:t>
            </a:r>
            <a:r>
              <a:rPr lang="en-US" sz="2542"/>
              <a:t>main protocol</a:t>
            </a:r>
            <a:endParaRPr sz="2542"/>
          </a:p>
          <a:p>
            <a:pPr marL="457200" lvl="0" indent="-315912" algn="l" rtl="0">
              <a:lnSpc>
                <a:spcPct val="100000"/>
              </a:lnSpc>
              <a:spcBef>
                <a:spcPts val="360"/>
              </a:spcBef>
              <a:spcAft>
                <a:spcPts val="0"/>
              </a:spcAft>
              <a:buSzPct val="169999"/>
              <a:buFont typeface="Arial"/>
              <a:buChar char="•"/>
            </a:pPr>
            <a:r>
              <a:rPr lang="en-US" sz="2142" b="0" i="0" dirty="0">
                <a:solidFill>
                  <a:schemeClr val="dk2"/>
                </a:solidFill>
                <a:latin typeface="Arial"/>
                <a:ea typeface="Arial"/>
                <a:cs typeface="Arial"/>
                <a:sym typeface="Arial"/>
              </a:rPr>
              <a:t>Will be included in the EFIC activities with the main study and main consent</a:t>
            </a:r>
            <a:endParaRPr sz="2542" dirty="0"/>
          </a:p>
          <a:p>
            <a:pPr marL="457200" lvl="0" indent="-315912" algn="l" rtl="0">
              <a:lnSpc>
                <a:spcPct val="100000"/>
              </a:lnSpc>
              <a:spcBef>
                <a:spcPts val="360"/>
              </a:spcBef>
              <a:spcAft>
                <a:spcPts val="0"/>
              </a:spcAft>
              <a:buSzPct val="169999"/>
              <a:buFont typeface="Arial"/>
              <a:buChar char="•"/>
            </a:pPr>
            <a:r>
              <a:rPr lang="en-US" sz="2142" b="0" i="0" dirty="0">
                <a:solidFill>
                  <a:schemeClr val="dk2"/>
                </a:solidFill>
                <a:latin typeface="Arial"/>
                <a:ea typeface="Arial"/>
                <a:cs typeface="Arial"/>
                <a:sym typeface="Arial"/>
              </a:rPr>
              <a:t>All participants are eligible if they can provide a blood draw</a:t>
            </a:r>
            <a:endParaRPr sz="2542" dirty="0"/>
          </a:p>
          <a:p>
            <a:pPr marL="457200" lvl="0" indent="-315912" algn="l" rtl="0">
              <a:lnSpc>
                <a:spcPct val="100000"/>
              </a:lnSpc>
              <a:spcBef>
                <a:spcPts val="360"/>
              </a:spcBef>
              <a:spcAft>
                <a:spcPts val="0"/>
              </a:spcAft>
              <a:buSzPct val="169999"/>
              <a:buFont typeface="Arial"/>
              <a:buChar char="•"/>
            </a:pPr>
            <a:r>
              <a:rPr lang="en-US" sz="2142" b="0" i="0" dirty="0">
                <a:solidFill>
                  <a:schemeClr val="dk2"/>
                </a:solidFill>
                <a:latin typeface="Arial"/>
                <a:ea typeface="Arial"/>
                <a:cs typeface="Arial"/>
                <a:sym typeface="Arial"/>
              </a:rPr>
              <a:t>Two blood samples (2-3 mL/sample)</a:t>
            </a:r>
            <a:endParaRPr sz="2542" dirty="0"/>
          </a:p>
          <a:p>
            <a:pPr marL="914400" lvl="1" indent="-329079" algn="l" rtl="0">
              <a:lnSpc>
                <a:spcPct val="100000"/>
              </a:lnSpc>
              <a:spcBef>
                <a:spcPts val="1600"/>
              </a:spcBef>
              <a:spcAft>
                <a:spcPts val="0"/>
              </a:spcAft>
              <a:buSzPct val="137595"/>
              <a:buFont typeface="Courier New"/>
              <a:buChar char="o"/>
            </a:pPr>
            <a:r>
              <a:rPr lang="en-US" sz="1642" b="0" i="0" dirty="0">
                <a:solidFill>
                  <a:schemeClr val="dk2"/>
                </a:solidFill>
                <a:latin typeface="Arial"/>
                <a:ea typeface="Arial"/>
                <a:cs typeface="Arial"/>
                <a:sym typeface="Arial"/>
              </a:rPr>
              <a:t>5-45 min after start of drug infusion</a:t>
            </a:r>
            <a:endParaRPr sz="2042" dirty="0"/>
          </a:p>
          <a:p>
            <a:pPr marL="914400" lvl="1" indent="-329079" algn="l" rtl="0">
              <a:lnSpc>
                <a:spcPct val="100000"/>
              </a:lnSpc>
              <a:spcBef>
                <a:spcPts val="1600"/>
              </a:spcBef>
              <a:spcAft>
                <a:spcPts val="0"/>
              </a:spcAft>
              <a:buSzPct val="137595"/>
              <a:buFont typeface="Courier New"/>
              <a:buChar char="o"/>
            </a:pPr>
            <a:r>
              <a:rPr lang="en-US" sz="1642" b="0" i="0" dirty="0">
                <a:solidFill>
                  <a:schemeClr val="dk2"/>
                </a:solidFill>
                <a:latin typeface="Arial"/>
                <a:ea typeface="Arial"/>
                <a:cs typeface="Arial"/>
                <a:sym typeface="Arial"/>
              </a:rPr>
              <a:t>60-120 min after start of drug infusion</a:t>
            </a:r>
            <a:br>
              <a:rPr lang="en-US" sz="1642" b="0" i="0" dirty="0">
                <a:solidFill>
                  <a:schemeClr val="dk2"/>
                </a:solidFill>
                <a:latin typeface="Arial"/>
                <a:ea typeface="Arial"/>
                <a:cs typeface="Arial"/>
                <a:sym typeface="Arial"/>
              </a:rPr>
            </a:br>
            <a:endParaRPr sz="1642" b="0" i="0" dirty="0">
              <a:solidFill>
                <a:schemeClr val="dk2"/>
              </a:solidFill>
              <a:latin typeface="Arial"/>
              <a:ea typeface="Arial"/>
              <a:cs typeface="Arial"/>
              <a:sym typeface="Arial"/>
            </a:endParaRPr>
          </a:p>
          <a:p>
            <a:pPr marL="457200" lvl="0" indent="-315912" algn="l" rtl="0">
              <a:lnSpc>
                <a:spcPct val="100000"/>
              </a:lnSpc>
              <a:spcBef>
                <a:spcPts val="360"/>
              </a:spcBef>
              <a:spcAft>
                <a:spcPts val="0"/>
              </a:spcAft>
              <a:buSzPct val="169999"/>
              <a:buFont typeface="Arial"/>
              <a:buChar char="•"/>
            </a:pPr>
            <a:r>
              <a:rPr lang="en-US" sz="2142" b="0" i="0" dirty="0">
                <a:solidFill>
                  <a:schemeClr val="dk2"/>
                </a:solidFill>
                <a:latin typeface="Arial"/>
                <a:ea typeface="Arial"/>
                <a:cs typeface="Arial"/>
                <a:sym typeface="Arial"/>
              </a:rPr>
              <a:t>Spin and separate within 2 hours of collection</a:t>
            </a:r>
            <a:endParaRPr sz="2542" dirty="0"/>
          </a:p>
          <a:p>
            <a:pPr marL="457200" lvl="0" indent="-315912" algn="l" rtl="0">
              <a:lnSpc>
                <a:spcPct val="100000"/>
              </a:lnSpc>
              <a:spcBef>
                <a:spcPts val="360"/>
              </a:spcBef>
              <a:spcAft>
                <a:spcPts val="0"/>
              </a:spcAft>
              <a:buSzPct val="169999"/>
              <a:buFont typeface="Arial"/>
              <a:buChar char="•"/>
            </a:pPr>
            <a:r>
              <a:rPr lang="en-US" sz="2142" b="0" i="0" dirty="0">
                <a:solidFill>
                  <a:schemeClr val="dk2"/>
                </a:solidFill>
                <a:latin typeface="Arial"/>
                <a:ea typeface="Arial"/>
                <a:cs typeface="Arial"/>
                <a:sym typeface="Arial"/>
              </a:rPr>
              <a:t>Ship individually or batched, </a:t>
            </a:r>
            <a:r>
              <a:rPr lang="en-US" sz="2142" dirty="0"/>
              <a:t>whichever</a:t>
            </a:r>
            <a:r>
              <a:rPr lang="en-US" sz="2142" b="0" i="0" dirty="0">
                <a:solidFill>
                  <a:schemeClr val="dk2"/>
                </a:solidFill>
                <a:latin typeface="Arial"/>
                <a:ea typeface="Arial"/>
                <a:cs typeface="Arial"/>
                <a:sym typeface="Arial"/>
              </a:rPr>
              <a:t> works best for your site</a:t>
            </a:r>
            <a:endParaRPr sz="2542" dirty="0"/>
          </a:p>
          <a:p>
            <a:pPr marL="457200" lvl="0" indent="-315912" algn="l" rtl="0">
              <a:lnSpc>
                <a:spcPct val="100000"/>
              </a:lnSpc>
              <a:spcBef>
                <a:spcPts val="360"/>
              </a:spcBef>
              <a:spcAft>
                <a:spcPts val="0"/>
              </a:spcAft>
              <a:buSzPct val="169999"/>
              <a:buFont typeface="Arial"/>
              <a:buChar char="•"/>
            </a:pPr>
            <a:r>
              <a:rPr lang="en-US" sz="2142" b="0" i="0" dirty="0">
                <a:solidFill>
                  <a:schemeClr val="dk2"/>
                </a:solidFill>
                <a:latin typeface="Arial"/>
                <a:ea typeface="Arial"/>
                <a:cs typeface="Arial"/>
                <a:sym typeface="Arial"/>
              </a:rPr>
              <a:t>Store cryogenic vials and vacutainer tubes at -20°C or lower</a:t>
            </a:r>
            <a:endParaRPr sz="2542" dirty="0"/>
          </a:p>
          <a:p>
            <a:pPr marL="114300" lvl="0" indent="0" algn="l" rtl="0">
              <a:lnSpc>
                <a:spcPct val="115000"/>
              </a:lnSpc>
              <a:spcBef>
                <a:spcPts val="360"/>
              </a:spcBef>
              <a:spcAft>
                <a:spcPts val="0"/>
              </a:spcAft>
              <a:buSzPct val="98823"/>
              <a:buNone/>
            </a:pPr>
            <a:endParaRPr sz="2142" dirty="0">
              <a:solidFill>
                <a:schemeClr val="dk2"/>
              </a:solidFill>
              <a:latin typeface="Arial"/>
              <a:ea typeface="Arial"/>
              <a:cs typeface="Arial"/>
              <a:sym typeface="Arial"/>
            </a:endParaRPr>
          </a:p>
          <a:p>
            <a:pPr marL="114300" lvl="0" indent="0" algn="l" rtl="0">
              <a:lnSpc>
                <a:spcPct val="115000"/>
              </a:lnSpc>
              <a:spcBef>
                <a:spcPts val="360"/>
              </a:spcBef>
              <a:spcAft>
                <a:spcPts val="0"/>
              </a:spcAft>
              <a:buSzPct val="98823"/>
              <a:buNone/>
            </a:pPr>
            <a:r>
              <a:rPr lang="en-US" sz="2142" b="0" i="0" dirty="0">
                <a:solidFill>
                  <a:schemeClr val="dk2"/>
                </a:solidFill>
                <a:latin typeface="Arial"/>
                <a:ea typeface="Arial"/>
                <a:cs typeface="Arial"/>
                <a:sym typeface="Arial"/>
              </a:rPr>
              <a:t>This ancillary study will have its own funds, you do not need to budget or accrue any lab related fees prior to the ancillary being awarded. However, it would be best to plan to have blood draws ready to be added to your enrollment workflow.</a:t>
            </a:r>
            <a:endParaRPr sz="2542" dirty="0"/>
          </a:p>
          <a:p>
            <a:pPr marL="114300" lvl="0" indent="0" algn="l" rtl="0">
              <a:lnSpc>
                <a:spcPct val="115000"/>
              </a:lnSpc>
              <a:spcBef>
                <a:spcPts val="360"/>
              </a:spcBef>
              <a:spcAft>
                <a:spcPts val="0"/>
              </a:spcAft>
              <a:buSzPct val="105882"/>
              <a:buNone/>
            </a:pPr>
            <a:endParaRPr sz="2000" b="0" i="0" dirty="0">
              <a:solidFill>
                <a:schemeClr val="dk2"/>
              </a:solidFill>
              <a:latin typeface="Arial"/>
              <a:ea typeface="Arial"/>
              <a:cs typeface="Arial"/>
              <a:sym typeface="Arial"/>
            </a:endParaRPr>
          </a:p>
        </p:txBody>
      </p:sp>
      <p:pic>
        <p:nvPicPr>
          <p:cNvPr id="194" name="Google Shape;194;p35" title="kesett.png"/>
          <p:cNvPicPr preferRelativeResize="0"/>
          <p:nvPr/>
        </p:nvPicPr>
        <p:blipFill rotWithShape="1">
          <a:blip r:embed="rId3">
            <a:alphaModFix/>
          </a:blip>
          <a:srcRect/>
          <a:stretch/>
        </p:blipFill>
        <p:spPr>
          <a:xfrm>
            <a:off x="9513863" y="5649738"/>
            <a:ext cx="2047875" cy="7905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US"/>
              <a:t>KESETT </a:t>
            </a:r>
            <a:endParaRPr/>
          </a:p>
        </p:txBody>
      </p:sp>
      <p:sp>
        <p:nvSpPr>
          <p:cNvPr id="200" name="Google Shape;200;p36"/>
          <p:cNvSpPr txBox="1">
            <a:spLocks noGrp="1"/>
          </p:cNvSpPr>
          <p:nvPr>
            <p:ph type="body" idx="1"/>
          </p:nvPr>
        </p:nvSpPr>
        <p:spPr>
          <a:xfrm>
            <a:off x="609600" y="1600201"/>
            <a:ext cx="10972800" cy="4526100"/>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normAutofit fontScale="85000" lnSpcReduction="10000"/>
          </a:bodyPr>
          <a:lstStyle/>
          <a:p>
            <a:pPr marL="114300" lvl="0" indent="0" algn="l" rtl="0">
              <a:lnSpc>
                <a:spcPct val="115000"/>
              </a:lnSpc>
              <a:spcBef>
                <a:spcPts val="360"/>
              </a:spcBef>
              <a:spcAft>
                <a:spcPts val="0"/>
              </a:spcAft>
              <a:buSzPct val="81081"/>
              <a:buNone/>
            </a:pPr>
            <a:r>
              <a:rPr lang="en-US" b="1" u="sng" dirty="0" err="1"/>
              <a:t>Ceribell</a:t>
            </a:r>
            <a:r>
              <a:rPr lang="en-US" b="1" dirty="0"/>
              <a:t> </a:t>
            </a:r>
            <a:r>
              <a:rPr lang="en-US" dirty="0"/>
              <a:t> </a:t>
            </a:r>
          </a:p>
          <a:p>
            <a:pPr marL="114300" lvl="0" indent="0" algn="l" rtl="0">
              <a:lnSpc>
                <a:spcPct val="115000"/>
              </a:lnSpc>
              <a:spcBef>
                <a:spcPts val="360"/>
              </a:spcBef>
              <a:spcAft>
                <a:spcPts val="0"/>
              </a:spcAft>
              <a:buSzPct val="81081"/>
              <a:buNone/>
            </a:pPr>
            <a:endParaRPr dirty="0"/>
          </a:p>
          <a:p>
            <a:pPr marL="457200" lvl="0" indent="-309562" algn="l" rtl="0">
              <a:lnSpc>
                <a:spcPct val="100000"/>
              </a:lnSpc>
              <a:spcBef>
                <a:spcPts val="0"/>
              </a:spcBef>
              <a:spcAft>
                <a:spcPts val="0"/>
              </a:spcAft>
              <a:buSzPct val="175000"/>
              <a:buFont typeface="Arial"/>
              <a:buChar char="•"/>
            </a:pPr>
            <a:r>
              <a:rPr lang="en-US" sz="2000" dirty="0"/>
              <a:t>FDA approved device, documents available on the KESETT website under workbench</a:t>
            </a:r>
            <a:endParaRPr sz="2000" dirty="0"/>
          </a:p>
          <a:p>
            <a:pPr marL="457200" lvl="0" indent="-309562" algn="l" rtl="0">
              <a:lnSpc>
                <a:spcPct val="100000"/>
              </a:lnSpc>
              <a:spcBef>
                <a:spcPts val="0"/>
              </a:spcBef>
              <a:spcAft>
                <a:spcPts val="0"/>
              </a:spcAft>
              <a:buSzPct val="175000"/>
              <a:buFont typeface="Arial"/>
              <a:buChar char="•"/>
            </a:pPr>
            <a:r>
              <a:rPr lang="en-US" sz="2000" b="0" i="0" dirty="0">
                <a:solidFill>
                  <a:schemeClr val="dk2"/>
                </a:solidFill>
                <a:latin typeface="Arial"/>
                <a:ea typeface="Arial"/>
                <a:cs typeface="Arial"/>
                <a:sym typeface="Arial"/>
              </a:rPr>
              <a:t>Should go on all participants unless they have </a:t>
            </a:r>
            <a:r>
              <a:rPr lang="en-US" sz="2000" dirty="0"/>
              <a:t>a clinical EEG or contraindication </a:t>
            </a:r>
            <a:r>
              <a:rPr lang="en-US" sz="2000" dirty="0" err="1"/>
              <a:t>ie.</a:t>
            </a:r>
            <a:r>
              <a:rPr lang="en-US" sz="2000" b="0" i="0" dirty="0" err="1">
                <a:solidFill>
                  <a:schemeClr val="dk2"/>
                </a:solidFill>
                <a:latin typeface="Arial"/>
                <a:ea typeface="Arial"/>
                <a:cs typeface="Arial"/>
                <a:sym typeface="Arial"/>
              </a:rPr>
              <a:t>wounds</a:t>
            </a:r>
            <a:r>
              <a:rPr lang="en-US" sz="2000" b="0" i="0" dirty="0">
                <a:solidFill>
                  <a:schemeClr val="dk2"/>
                </a:solidFill>
                <a:latin typeface="Arial"/>
                <a:ea typeface="Arial"/>
                <a:cs typeface="Arial"/>
                <a:sym typeface="Arial"/>
              </a:rPr>
              <a:t> to the head</a:t>
            </a:r>
            <a:r>
              <a:rPr lang="en-US" sz="2000" dirty="0"/>
              <a:t>.</a:t>
            </a:r>
            <a:endParaRPr dirty="0"/>
          </a:p>
          <a:p>
            <a:pPr marL="457200" lvl="0" indent="-309562" algn="l" rtl="0">
              <a:lnSpc>
                <a:spcPct val="100000"/>
              </a:lnSpc>
              <a:spcBef>
                <a:spcPts val="0"/>
              </a:spcBef>
              <a:spcAft>
                <a:spcPts val="0"/>
              </a:spcAft>
              <a:buSzPct val="175000"/>
              <a:buFont typeface="Arial"/>
              <a:buChar char="•"/>
            </a:pPr>
            <a:r>
              <a:rPr lang="en-US" sz="2000" dirty="0">
                <a:solidFill>
                  <a:schemeClr val="dk2"/>
                </a:solidFill>
                <a:latin typeface="Arial"/>
                <a:ea typeface="Arial"/>
                <a:cs typeface="Arial"/>
                <a:sym typeface="Arial"/>
              </a:rPr>
              <a:t>Stored where clinical team has quick access to it, preferable in the resus bays</a:t>
            </a:r>
            <a:endParaRPr sz="2000" b="0" i="0" dirty="0">
              <a:solidFill>
                <a:schemeClr val="dk2"/>
              </a:solidFill>
              <a:latin typeface="Arial"/>
              <a:ea typeface="Arial"/>
              <a:cs typeface="Arial"/>
              <a:sym typeface="Arial"/>
            </a:endParaRPr>
          </a:p>
          <a:p>
            <a:pPr marL="457200" lvl="0" indent="-309562" algn="l" rtl="0">
              <a:lnSpc>
                <a:spcPct val="100000"/>
              </a:lnSpc>
              <a:spcBef>
                <a:spcPts val="0"/>
              </a:spcBef>
              <a:spcAft>
                <a:spcPts val="0"/>
              </a:spcAft>
              <a:buSzPct val="175000"/>
              <a:buFont typeface="Arial"/>
              <a:buChar char="•"/>
            </a:pPr>
            <a:r>
              <a:rPr lang="en-US" sz="2000" dirty="0">
                <a:solidFill>
                  <a:schemeClr val="dk2"/>
                </a:solidFill>
                <a:latin typeface="Arial"/>
                <a:ea typeface="Arial"/>
                <a:cs typeface="Arial"/>
                <a:sym typeface="Arial"/>
              </a:rPr>
              <a:t>Stays on for up to 4 hours (Not MRI compatible) </a:t>
            </a:r>
            <a:endParaRPr sz="2000" dirty="0">
              <a:solidFill>
                <a:schemeClr val="dk2"/>
              </a:solidFill>
              <a:latin typeface="Arial"/>
              <a:ea typeface="Arial"/>
              <a:cs typeface="Arial"/>
              <a:sym typeface="Arial"/>
            </a:endParaRPr>
          </a:p>
          <a:p>
            <a:pPr marL="457200" lvl="0" indent="-309562" algn="l" rtl="0">
              <a:lnSpc>
                <a:spcPct val="100000"/>
              </a:lnSpc>
              <a:spcBef>
                <a:spcPts val="0"/>
              </a:spcBef>
              <a:spcAft>
                <a:spcPts val="0"/>
              </a:spcAft>
              <a:buSzPct val="175000"/>
              <a:buChar char="•"/>
            </a:pPr>
            <a:r>
              <a:rPr lang="en-US" sz="2000" dirty="0" err="1"/>
              <a:t>Ceribell</a:t>
            </a:r>
            <a:r>
              <a:rPr lang="en-US" sz="2000" dirty="0"/>
              <a:t> will conduct training sessions with each site</a:t>
            </a:r>
            <a:endParaRPr sz="2000" dirty="0"/>
          </a:p>
          <a:p>
            <a:pPr marL="457200" lvl="0" indent="0" algn="l" rtl="0">
              <a:lnSpc>
                <a:spcPct val="100000"/>
              </a:lnSpc>
              <a:spcBef>
                <a:spcPts val="600"/>
              </a:spcBef>
              <a:spcAft>
                <a:spcPts val="0"/>
              </a:spcAft>
              <a:buNone/>
            </a:pPr>
            <a:endParaRPr sz="2000" dirty="0"/>
          </a:p>
          <a:p>
            <a:pPr marL="114300" lvl="0" indent="0" algn="l" rtl="0">
              <a:lnSpc>
                <a:spcPct val="100000"/>
              </a:lnSpc>
              <a:spcBef>
                <a:spcPts val="360"/>
              </a:spcBef>
              <a:spcAft>
                <a:spcPts val="0"/>
              </a:spcAft>
              <a:buSzPct val="175000"/>
              <a:buNone/>
            </a:pPr>
            <a:r>
              <a:rPr lang="en-US" sz="2000" b="1" u="sng" dirty="0">
                <a:solidFill>
                  <a:schemeClr val="dk2"/>
                </a:solidFill>
                <a:latin typeface="Arial"/>
                <a:ea typeface="Arial"/>
                <a:cs typeface="Arial"/>
                <a:sym typeface="Arial"/>
              </a:rPr>
              <a:t>IT Approval</a:t>
            </a:r>
            <a:endParaRPr dirty="0"/>
          </a:p>
          <a:p>
            <a:pPr marL="457200" lvl="0" indent="-320992" algn="l" rtl="0">
              <a:lnSpc>
                <a:spcPct val="100000"/>
              </a:lnSpc>
              <a:spcBef>
                <a:spcPts val="360"/>
              </a:spcBef>
              <a:spcAft>
                <a:spcPts val="0"/>
              </a:spcAft>
              <a:buSzPct val="115000"/>
              <a:buChar char="●"/>
            </a:pPr>
            <a:r>
              <a:rPr lang="en-US" sz="2000" i="0" dirty="0">
                <a:solidFill>
                  <a:schemeClr val="dk2"/>
                </a:solidFill>
                <a:latin typeface="Arial"/>
                <a:ea typeface="Arial"/>
                <a:cs typeface="Arial"/>
                <a:sym typeface="Arial"/>
              </a:rPr>
              <a:t>The </a:t>
            </a:r>
            <a:r>
              <a:rPr lang="en-US" sz="2000" i="0" dirty="0" err="1">
                <a:solidFill>
                  <a:schemeClr val="dk2"/>
                </a:solidFill>
                <a:latin typeface="Arial"/>
                <a:ea typeface="Arial"/>
                <a:cs typeface="Arial"/>
                <a:sym typeface="Arial"/>
              </a:rPr>
              <a:t>Ceribell</a:t>
            </a:r>
            <a:r>
              <a:rPr lang="en-US" sz="2000" i="0" dirty="0">
                <a:solidFill>
                  <a:schemeClr val="dk2"/>
                </a:solidFill>
                <a:latin typeface="Arial"/>
                <a:ea typeface="Arial"/>
                <a:cs typeface="Arial"/>
                <a:sym typeface="Arial"/>
              </a:rPr>
              <a:t> team </a:t>
            </a:r>
            <a:r>
              <a:rPr lang="en-US" sz="2000" dirty="0"/>
              <a:t>will assist with your IT approvals </a:t>
            </a:r>
            <a:r>
              <a:rPr lang="en-US" sz="2000" i="0" dirty="0">
                <a:solidFill>
                  <a:schemeClr val="dk2"/>
                </a:solidFill>
                <a:latin typeface="Arial"/>
                <a:ea typeface="Arial"/>
                <a:cs typeface="Arial"/>
                <a:sym typeface="Arial"/>
              </a:rPr>
              <a:t>– </a:t>
            </a:r>
            <a:r>
              <a:rPr lang="en-US" sz="2000" dirty="0"/>
              <a:t>Select sites may be contacted early. </a:t>
            </a:r>
            <a:r>
              <a:rPr lang="en-US" sz="2000" dirty="0" err="1"/>
              <a:t>Ceribell</a:t>
            </a:r>
            <a:r>
              <a:rPr lang="en-US" sz="2000" dirty="0"/>
              <a:t> will prioritize site who quickly return their contracts.</a:t>
            </a:r>
            <a:endParaRPr sz="2000" dirty="0"/>
          </a:p>
          <a:p>
            <a:pPr marL="457200" lvl="0" indent="-320992" algn="l" rtl="0">
              <a:lnSpc>
                <a:spcPct val="100000"/>
              </a:lnSpc>
              <a:spcBef>
                <a:spcPts val="600"/>
              </a:spcBef>
              <a:spcAft>
                <a:spcPts val="0"/>
              </a:spcAft>
              <a:buSzPct val="115000"/>
              <a:buChar char="●"/>
            </a:pPr>
            <a:r>
              <a:rPr lang="en-US" sz="2000" b="1" i="0" dirty="0">
                <a:solidFill>
                  <a:schemeClr val="dk2"/>
                </a:solidFill>
                <a:latin typeface="Arial"/>
                <a:ea typeface="Arial"/>
                <a:cs typeface="Arial"/>
                <a:sym typeface="Arial"/>
              </a:rPr>
              <a:t>Identify now: </a:t>
            </a:r>
            <a:r>
              <a:rPr lang="en-US" sz="2000" i="0" dirty="0">
                <a:solidFill>
                  <a:schemeClr val="dk2"/>
                </a:solidFill>
                <a:latin typeface="Arial"/>
                <a:ea typeface="Arial"/>
                <a:cs typeface="Arial"/>
                <a:sym typeface="Arial"/>
              </a:rPr>
              <a:t>the pathway to device approval for research and connected to your institutions Wi-Fi.</a:t>
            </a:r>
            <a:endParaRPr dirty="0"/>
          </a:p>
          <a:p>
            <a:pPr marL="914400" lvl="1" indent="-322124" algn="l" rtl="0">
              <a:lnSpc>
                <a:spcPct val="100000"/>
              </a:lnSpc>
              <a:spcBef>
                <a:spcPts val="600"/>
              </a:spcBef>
              <a:spcAft>
                <a:spcPts val="0"/>
              </a:spcAft>
              <a:buSzPct val="115000"/>
              <a:buChar char="○"/>
            </a:pPr>
            <a:r>
              <a:rPr lang="en-US" i="0" dirty="0">
                <a:solidFill>
                  <a:schemeClr val="dk2"/>
                </a:solidFill>
                <a:latin typeface="Arial"/>
                <a:ea typeface="Arial"/>
                <a:cs typeface="Arial"/>
                <a:sym typeface="Arial"/>
              </a:rPr>
              <a:t>Not </a:t>
            </a:r>
            <a:r>
              <a:rPr lang="en-US" dirty="0"/>
              <a:t>used at your site</a:t>
            </a:r>
            <a:endParaRPr dirty="0"/>
          </a:p>
          <a:p>
            <a:pPr marL="914400" lvl="1" indent="-322124" algn="l" rtl="0">
              <a:lnSpc>
                <a:spcPct val="100000"/>
              </a:lnSpc>
              <a:spcBef>
                <a:spcPts val="600"/>
              </a:spcBef>
              <a:spcAft>
                <a:spcPts val="0"/>
              </a:spcAft>
              <a:buSzPct val="115000"/>
              <a:buChar char="○"/>
            </a:pPr>
            <a:r>
              <a:rPr lang="en-US" dirty="0"/>
              <a:t>Currently used for clinical care at your site, if so in the ED?</a:t>
            </a:r>
            <a:endParaRPr dirty="0"/>
          </a:p>
          <a:p>
            <a:pPr marL="914400" lvl="1" indent="-322123" algn="l" rtl="0">
              <a:lnSpc>
                <a:spcPct val="100000"/>
              </a:lnSpc>
              <a:spcBef>
                <a:spcPts val="600"/>
              </a:spcBef>
              <a:spcAft>
                <a:spcPts val="0"/>
              </a:spcAft>
              <a:buSzPct val="109250"/>
              <a:buChar char="○"/>
            </a:pPr>
            <a:r>
              <a:rPr lang="en-US" dirty="0"/>
              <a:t>Currently used for other Emergency Medicine research</a:t>
            </a:r>
            <a:endParaRPr sz="2000" i="0" dirty="0">
              <a:solidFill>
                <a:schemeClr val="dk2"/>
              </a:solidFill>
              <a:latin typeface="Arial"/>
              <a:ea typeface="Arial"/>
              <a:cs typeface="Arial"/>
              <a:sym typeface="Arial"/>
            </a:endParaRPr>
          </a:p>
          <a:p>
            <a:pPr marL="0" lvl="0" indent="0" algn="l" rtl="0">
              <a:lnSpc>
                <a:spcPct val="115000"/>
              </a:lnSpc>
              <a:spcBef>
                <a:spcPts val="360"/>
              </a:spcBef>
              <a:spcAft>
                <a:spcPts val="0"/>
              </a:spcAft>
              <a:buSzPct val="81081"/>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7"/>
          <p:cNvSpPr txBox="1">
            <a:spLocks noGrp="1"/>
          </p:cNvSpPr>
          <p:nvPr>
            <p:ph type="title"/>
          </p:nvPr>
        </p:nvSpPr>
        <p:spPr>
          <a:xfrm>
            <a:off x="471750" y="151275"/>
            <a:ext cx="112485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 - EFIC</a:t>
            </a:r>
            <a:endParaRPr sz="3600"/>
          </a:p>
        </p:txBody>
      </p:sp>
      <p:sp>
        <p:nvSpPr>
          <p:cNvPr id="207" name="Google Shape;207;p37"/>
          <p:cNvSpPr txBox="1">
            <a:spLocks noGrp="1"/>
          </p:cNvSpPr>
          <p:nvPr>
            <p:ph type="body" idx="1"/>
          </p:nvPr>
        </p:nvSpPr>
        <p:spPr>
          <a:xfrm>
            <a:off x="471750" y="1313650"/>
            <a:ext cx="10920300" cy="5388600"/>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115000"/>
              </a:lnSpc>
              <a:spcBef>
                <a:spcPts val="600"/>
              </a:spcBef>
              <a:spcAft>
                <a:spcPts val="0"/>
              </a:spcAft>
              <a:buSzPct val="88669"/>
              <a:buNone/>
            </a:pPr>
            <a:r>
              <a:rPr lang="en-US" sz="2900" b="1" u="sng"/>
              <a:t>Same</a:t>
            </a:r>
            <a:endParaRPr sz="2900" b="1"/>
          </a:p>
          <a:p>
            <a:pPr marL="800100" lvl="0" indent="-285750" algn="l" rtl="0">
              <a:lnSpc>
                <a:spcPct val="100000"/>
              </a:lnSpc>
              <a:spcBef>
                <a:spcPts val="600"/>
              </a:spcBef>
              <a:spcAft>
                <a:spcPts val="0"/>
              </a:spcAft>
              <a:buSzPct val="111801"/>
              <a:buChar char="●"/>
            </a:pPr>
            <a:r>
              <a:rPr lang="en-US" sz="2300"/>
              <a:t>Regulations </a:t>
            </a:r>
            <a:endParaRPr/>
          </a:p>
          <a:p>
            <a:pPr marL="800100" lvl="0" indent="-285750" algn="l" rtl="0">
              <a:lnSpc>
                <a:spcPct val="115000"/>
              </a:lnSpc>
              <a:spcBef>
                <a:spcPts val="600"/>
              </a:spcBef>
              <a:spcAft>
                <a:spcPts val="0"/>
              </a:spcAft>
              <a:buSzPct val="111801"/>
              <a:buChar char="●"/>
            </a:pPr>
            <a:r>
              <a:rPr lang="en-US" sz="2300"/>
              <a:t>Goals and mindset remain value-added, investigator engaged</a:t>
            </a:r>
            <a:endParaRPr sz="2300"/>
          </a:p>
          <a:p>
            <a:pPr marL="800100" lvl="0" indent="-285750" algn="l" rtl="0">
              <a:lnSpc>
                <a:spcPct val="115000"/>
              </a:lnSpc>
              <a:spcBef>
                <a:spcPts val="600"/>
              </a:spcBef>
              <a:spcAft>
                <a:spcPts val="0"/>
              </a:spcAft>
              <a:buSzPct val="111801"/>
              <a:buChar char="●"/>
            </a:pPr>
            <a:r>
              <a:rPr lang="en-US" sz="2300"/>
              <a:t>Community Consultation</a:t>
            </a:r>
            <a:endParaRPr sz="2300"/>
          </a:p>
          <a:p>
            <a:pPr marL="800100" lvl="0" indent="-285750" algn="l" rtl="0">
              <a:lnSpc>
                <a:spcPct val="115000"/>
              </a:lnSpc>
              <a:spcBef>
                <a:spcPts val="600"/>
              </a:spcBef>
              <a:spcAft>
                <a:spcPts val="0"/>
              </a:spcAft>
              <a:buSzPct val="111801"/>
              <a:buChar char="●"/>
            </a:pPr>
            <a:r>
              <a:rPr lang="en-US" sz="2300"/>
              <a:t>Public Disclosure</a:t>
            </a:r>
            <a:endParaRPr/>
          </a:p>
          <a:p>
            <a:pPr marL="0" lvl="0" indent="0" algn="l" rtl="0">
              <a:lnSpc>
                <a:spcPct val="115000"/>
              </a:lnSpc>
              <a:spcBef>
                <a:spcPts val="600"/>
              </a:spcBef>
              <a:spcAft>
                <a:spcPts val="0"/>
              </a:spcAft>
              <a:buSzPct val="88669"/>
              <a:buNone/>
            </a:pPr>
            <a:r>
              <a:rPr lang="en-US" sz="2900" b="1" u="sng"/>
              <a:t>New</a:t>
            </a:r>
            <a:endParaRPr sz="2900" b="1"/>
          </a:p>
          <a:p>
            <a:pPr marL="857250" lvl="0" indent="-342900" algn="l" rtl="0">
              <a:lnSpc>
                <a:spcPct val="115000"/>
              </a:lnSpc>
              <a:spcBef>
                <a:spcPts val="600"/>
              </a:spcBef>
              <a:spcAft>
                <a:spcPts val="0"/>
              </a:spcAft>
              <a:buSzPct val="111801"/>
              <a:buChar char="●"/>
            </a:pPr>
            <a:r>
              <a:rPr lang="en-US" sz="2300"/>
              <a:t>Hybrid - Site/Centralized approach coordinated at University of Alabama (UAB)</a:t>
            </a:r>
            <a:endParaRPr/>
          </a:p>
          <a:p>
            <a:pPr marL="0" lvl="0" indent="0" algn="l" rtl="0">
              <a:lnSpc>
                <a:spcPct val="115000"/>
              </a:lnSpc>
              <a:spcBef>
                <a:spcPts val="360"/>
              </a:spcBef>
              <a:spcAft>
                <a:spcPts val="0"/>
              </a:spcAft>
              <a:buSzPct val="88670"/>
              <a:buNone/>
            </a:pPr>
            <a:endParaRPr sz="2900" u="sng"/>
          </a:p>
          <a:p>
            <a:pPr marL="0" lvl="0" indent="0" algn="l" rtl="0">
              <a:lnSpc>
                <a:spcPct val="100000"/>
              </a:lnSpc>
              <a:spcBef>
                <a:spcPts val="360"/>
              </a:spcBef>
              <a:spcAft>
                <a:spcPts val="0"/>
              </a:spcAft>
              <a:buSzPct val="88669"/>
              <a:buNone/>
            </a:pPr>
            <a:r>
              <a:rPr lang="en-US" sz="2900" b="1" u="sng"/>
              <a:t>What to do at your site</a:t>
            </a:r>
            <a:endParaRPr sz="2900" b="1"/>
          </a:p>
          <a:p>
            <a:pPr marL="800100" lvl="0" indent="-285750" algn="l" rtl="0">
              <a:lnSpc>
                <a:spcPct val="100000"/>
              </a:lnSpc>
              <a:spcBef>
                <a:spcPts val="600"/>
              </a:spcBef>
              <a:spcAft>
                <a:spcPts val="0"/>
              </a:spcAft>
              <a:buSzPct val="111801"/>
              <a:buChar char="●"/>
            </a:pPr>
            <a:r>
              <a:rPr lang="en-US" sz="2300" b="1"/>
              <a:t>2 virtual focus groups moderated by UAB</a:t>
            </a:r>
            <a:endParaRPr/>
          </a:p>
          <a:p>
            <a:pPr marL="1257300" lvl="1" indent="-285750" algn="l" rtl="0">
              <a:lnSpc>
                <a:spcPct val="100000"/>
              </a:lnSpc>
              <a:spcBef>
                <a:spcPts val="600"/>
              </a:spcBef>
              <a:spcAft>
                <a:spcPts val="0"/>
              </a:spcAft>
              <a:buSzPct val="135338"/>
              <a:buChar char="○"/>
            </a:pPr>
            <a:r>
              <a:rPr lang="en-US"/>
              <a:t>You will be asked to recruit about 8 stakeholders of differing perspectives for these groups. You can identify from where you may recruit these locally.</a:t>
            </a:r>
            <a:endParaRPr/>
          </a:p>
          <a:p>
            <a:pPr marL="800100" lvl="0" indent="-285750" algn="l" rtl="0">
              <a:lnSpc>
                <a:spcPct val="100000"/>
              </a:lnSpc>
              <a:spcBef>
                <a:spcPts val="600"/>
              </a:spcBef>
              <a:spcAft>
                <a:spcPts val="0"/>
              </a:spcAft>
              <a:buSzPct val="111801"/>
              <a:buChar char="●"/>
            </a:pPr>
            <a:r>
              <a:rPr lang="en-US" sz="2300" b="1"/>
              <a:t> 2 in-person events </a:t>
            </a:r>
            <a:endParaRPr/>
          </a:p>
          <a:p>
            <a:pPr marL="1257300" lvl="1" indent="-285750" algn="l" rtl="0">
              <a:lnSpc>
                <a:spcPct val="100000"/>
              </a:lnSpc>
              <a:spcBef>
                <a:spcPts val="600"/>
              </a:spcBef>
              <a:spcAft>
                <a:spcPts val="0"/>
              </a:spcAft>
              <a:buSzPct val="135338"/>
              <a:buChar char="○"/>
            </a:pPr>
            <a:r>
              <a:rPr lang="en-US"/>
              <a:t>Over the summer these may be fairs, festivals, markets, epilepsy strolls or other community events. Look at your community calendar and think about what you might do.</a:t>
            </a:r>
            <a:endParaRPr/>
          </a:p>
          <a:p>
            <a:pPr marL="800100" lvl="0" indent="-285750" algn="l" rtl="0">
              <a:lnSpc>
                <a:spcPct val="100000"/>
              </a:lnSpc>
              <a:spcBef>
                <a:spcPts val="600"/>
              </a:spcBef>
              <a:spcAft>
                <a:spcPts val="0"/>
              </a:spcAft>
              <a:buSzPct val="111801"/>
              <a:buChar char="●"/>
            </a:pPr>
            <a:r>
              <a:rPr lang="en-US" sz="2300"/>
              <a:t>Review and share any new local institutional processes/policy </a:t>
            </a:r>
            <a:endParaRPr sz="2300"/>
          </a:p>
          <a:p>
            <a:pPr marL="800100" lvl="0" indent="-273685" algn="l" rtl="0">
              <a:lnSpc>
                <a:spcPct val="100000"/>
              </a:lnSpc>
              <a:spcBef>
                <a:spcPts val="600"/>
              </a:spcBef>
              <a:spcAft>
                <a:spcPts val="0"/>
              </a:spcAft>
              <a:buSzPct val="100000"/>
              <a:buChar char="●"/>
            </a:pPr>
            <a:r>
              <a:rPr lang="en-US" sz="2300"/>
              <a:t>If you have an local event occurring in June that you would like to attend please contact the KESETT team</a:t>
            </a:r>
            <a:endParaRPr sz="23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1082</Words>
  <Application>Microsoft Office PowerPoint</Application>
  <PresentationFormat>Widescreen</PresentationFormat>
  <Paragraphs>128</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Calibri</vt:lpstr>
      <vt:lpstr>Courier New</vt:lpstr>
      <vt:lpstr>Arial</vt:lpstr>
      <vt:lpstr>Simple Light</vt:lpstr>
      <vt:lpstr>Simple Light</vt:lpstr>
      <vt:lpstr>PowerPoint Presentation</vt:lpstr>
      <vt:lpstr>KESETT</vt:lpstr>
      <vt:lpstr>KESETT</vt:lpstr>
      <vt:lpstr>KESETT</vt:lpstr>
      <vt:lpstr>KESETT</vt:lpstr>
      <vt:lpstr>KESETT</vt:lpstr>
      <vt:lpstr>KESETT</vt:lpstr>
      <vt:lpstr>KESETT </vt:lpstr>
      <vt:lpstr>KESETT - EFIC</vt:lpstr>
      <vt:lpstr>KESETT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Cervantes, Vincent</cp:lastModifiedBy>
  <cp:revision>2</cp:revision>
  <dcterms:modified xsi:type="dcterms:W3CDTF">2025-06-05T13:23:09Z</dcterms:modified>
</cp:coreProperties>
</file>