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86" r:id="rId2"/>
  </p:sldMasterIdLst>
  <p:notesMasterIdLst>
    <p:notesMasterId r:id="rId8"/>
  </p:notesMasterIdLst>
  <p:sldIdLst>
    <p:sldId id="773" r:id="rId3"/>
    <p:sldId id="865" r:id="rId4"/>
    <p:sldId id="792" r:id="rId5"/>
    <p:sldId id="863" r:id="rId6"/>
    <p:sldId id="77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2CC"/>
    <a:srgbClr val="F5FF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37" autoAdjust="0"/>
    <p:restoredTop sz="95404" autoAdjust="0"/>
  </p:normalViewPr>
  <p:slideViewPr>
    <p:cSldViewPr snapToGrid="0">
      <p:cViewPr varScale="1">
        <p:scale>
          <a:sx n="180" d="100"/>
          <a:sy n="180" d="100"/>
        </p:scale>
        <p:origin x="55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39EE4-5D18-2445-BD22-136E4215E567}" type="datetimeFigureOut">
              <a:rPr lang="en-US" smtClean="0"/>
              <a:t>4/25/25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E65FB-9869-7145-AAAA-BCAB21F01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07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74056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537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3906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4CC9-5E8B-441C-BBDB-385EF036918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B7E5-33A2-4DC8-B9A9-123911039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11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4CC9-5E8B-441C-BBDB-385EF036918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B7E5-33A2-4DC8-B9A9-123911039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36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4CC9-5E8B-441C-BBDB-385EF036918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B7E5-33A2-4DC8-B9A9-123911039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54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 opt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528_PowerPointTempUpdateDecember2016_Institute_M1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676400" y="76200"/>
            <a:ext cx="5791200" cy="457200"/>
          </a:xfrm>
        </p:spPr>
        <p:txBody>
          <a:bodyPr>
            <a:noAutofit/>
          </a:bodyPr>
          <a:lstStyle>
            <a:lvl1pPr marL="0" indent="0" algn="ctr">
              <a:buNone/>
              <a:defRPr sz="1125" b="1" i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sz="1050" b="1" i="0">
                <a:latin typeface="Arial"/>
                <a:cs typeface="Arial"/>
              </a:defRPr>
            </a:lvl2pPr>
            <a:lvl3pPr>
              <a:defRPr sz="1050" b="1" i="0">
                <a:latin typeface="Arial"/>
                <a:cs typeface="Arial"/>
              </a:defRPr>
            </a:lvl3pPr>
            <a:lvl4pPr>
              <a:defRPr sz="1050" b="1" i="0">
                <a:latin typeface="Arial"/>
                <a:cs typeface="Arial"/>
              </a:defRPr>
            </a:lvl4pPr>
            <a:lvl5pPr>
              <a:defRPr sz="1050" b="1" i="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219200" y="1905000"/>
            <a:ext cx="6858000" cy="3048000"/>
          </a:xfrm>
        </p:spPr>
        <p:txBody>
          <a:bodyPr>
            <a:noAutofit/>
          </a:bodyPr>
          <a:lstStyle>
            <a:lvl1pPr marL="0" indent="0" algn="ctr">
              <a:buNone/>
              <a:defRPr sz="45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342900" indent="0" algn="ctr">
              <a:buNone/>
              <a:defRPr b="1" i="0">
                <a:latin typeface="Arial"/>
                <a:cs typeface="Arial"/>
              </a:defRPr>
            </a:lvl2pPr>
            <a:lvl3pPr marL="685800" indent="0" algn="ctr">
              <a:buNone/>
              <a:defRPr b="1" i="0">
                <a:latin typeface="Arial"/>
                <a:cs typeface="Arial"/>
              </a:defRPr>
            </a:lvl3pPr>
            <a:lvl4pPr marL="1028700" indent="0" algn="ctr">
              <a:buNone/>
              <a:defRPr b="1" i="0">
                <a:latin typeface="Arial"/>
                <a:cs typeface="Arial"/>
              </a:defRPr>
            </a:lvl4pPr>
            <a:lvl5pPr marL="1371600" indent="0" algn="ctr">
              <a:buNone/>
              <a:defRPr b="1" i="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</p:spTree>
    <p:extLst>
      <p:ext uri="{BB962C8B-B14F-4D97-AF65-F5344CB8AC3E}">
        <p14:creationId xmlns:p14="http://schemas.microsoft.com/office/powerpoint/2010/main" val="1398705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/>
          <p:nvPr/>
        </p:nvSpPr>
        <p:spPr>
          <a:xfrm>
            <a:off x="0" y="3642400"/>
            <a:ext cx="9144000" cy="3215600"/>
          </a:xfrm>
          <a:prstGeom prst="rect">
            <a:avLst/>
          </a:prstGeom>
          <a:solidFill>
            <a:srgbClr val="4B72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485875" y="352633"/>
            <a:ext cx="8183700" cy="196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Font typeface="Comfortaa"/>
              <a:buNone/>
              <a:defRPr sz="4200">
                <a:latin typeface="Comfortaa Medium"/>
                <a:ea typeface="Comfortaa Medium"/>
                <a:cs typeface="Comfortaa Medium"/>
                <a:sym typeface="Comforta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485875" y="2317433"/>
            <a:ext cx="8183700" cy="11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17" name="Google Shape;17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1863" y="4048125"/>
            <a:ext cx="2136511" cy="2695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33951" y="4486275"/>
            <a:ext cx="4112756" cy="16694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11703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167" lvl="0" indent="-317476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332" lvl="1" indent="-304776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498" lvl="2" indent="-304776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664" lvl="3" indent="-304776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830" lvl="4" indent="-304776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2994" lvl="5" indent="-304776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160" lvl="6" indent="-304776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327" lvl="7" indent="-304776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492" lvl="8" indent="-304776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832403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167" lvl="0" indent="-317476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332" lvl="1" indent="-304776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498" lvl="2" indent="-304776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664" lvl="3" indent="-304776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830" lvl="4" indent="-304776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2994" lvl="5" indent="-304776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160" lvl="6" indent="-304776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327" lvl="7" indent="-304776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492" lvl="8" indent="-304776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167" lvl="0" indent="-304776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332" lvl="1" indent="-304776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498" lvl="2" indent="-304776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664" lvl="3" indent="-304776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830" lvl="4" indent="-304776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2994" lvl="5" indent="-304776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160" lvl="6" indent="-304776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327" lvl="7" indent="-304776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492" lvl="8" indent="-304776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4B72B8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1" y="701800"/>
            <a:ext cx="56040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636803" y="107600"/>
            <a:ext cx="4426500" cy="6642800"/>
          </a:xfrm>
          <a:prstGeom prst="rect">
            <a:avLst/>
          </a:prstGeom>
          <a:solidFill>
            <a:srgbClr val="4B72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575600"/>
            <a:ext cx="4045200" cy="204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3692001"/>
            <a:ext cx="4045200" cy="17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167" lvl="0" indent="-34287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332" lvl="1" indent="-31747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498" lvl="2" indent="-31747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664" lvl="3" indent="-31747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5830" lvl="4" indent="-31747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2994" lvl="5" indent="-31747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160" lvl="6" indent="-31747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327" lvl="7" indent="-31747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492" lvl="8" indent="-31747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167" lvl="0" indent="-2285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80700" y="3534800"/>
            <a:ext cx="8982600" cy="3215600"/>
          </a:xfrm>
          <a:prstGeom prst="rect">
            <a:avLst/>
          </a:prstGeom>
          <a:solidFill>
            <a:srgbClr val="4B72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0668"/>
            <a:ext cx="8520600" cy="267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11700" y="3793576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167" lvl="0" indent="-34287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332" lvl="1" indent="-31747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498" lvl="2" indent="-31747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664" lvl="3" indent="-31747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5830" lvl="4" indent="-31747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2994" lvl="5" indent="-31747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160" lvl="6" indent="-31747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327" lvl="7" indent="-31747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492" lvl="8" indent="-31747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4CC9-5E8B-441C-BBDB-385EF036918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B7E5-33A2-4DC8-B9A9-123911039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721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4CC9-5E8B-441C-BBDB-385EF036918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B7E5-33A2-4DC8-B9A9-123911039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9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4CC9-5E8B-441C-BBDB-385EF036918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B7E5-33A2-4DC8-B9A9-123911039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1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4CC9-5E8B-441C-BBDB-385EF036918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B7E5-33A2-4DC8-B9A9-123911039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7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4CC9-5E8B-441C-BBDB-385EF036918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B7E5-33A2-4DC8-B9A9-123911039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2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4CC9-5E8B-441C-BBDB-385EF036918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B7E5-33A2-4DC8-B9A9-123911039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4CC9-5E8B-441C-BBDB-385EF036918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B7E5-33A2-4DC8-B9A9-123911039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2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4CC9-5E8B-441C-BBDB-385EF036918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B7E5-33A2-4DC8-B9A9-123911039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0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7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D4CC9-5E8B-441C-BBDB-385EF036918E}" type="datetimeFigureOut">
              <a:rPr lang="en-US" smtClean="0"/>
              <a:t>4/25/25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2B7E5-33A2-4DC8-B9A9-123911039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7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omfortaa"/>
              <a:buNone/>
              <a:defRPr sz="3000" b="1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Sans Pro"/>
              <a:buChar char="●"/>
              <a:defRPr sz="18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○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■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●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○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■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●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○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■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9" name="Google Shape;9;p1"/>
          <p:cNvSpPr txBox="1"/>
          <p:nvPr/>
        </p:nvSpPr>
        <p:spPr>
          <a:xfrm>
            <a:off x="1812000" y="6427154"/>
            <a:ext cx="5520000" cy="369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NHLBI UG3HL159134, U24HL159132   	NINDS U24NS100659, U24NS100655</a:t>
            </a:r>
            <a:endParaRPr sz="1400"/>
          </a:p>
        </p:txBody>
      </p:sp>
      <p:pic>
        <p:nvPicPr>
          <p:cNvPr id="10" name="Google Shape;10;p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9830" y="5642583"/>
            <a:ext cx="911245" cy="11880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332001" y="5642583"/>
            <a:ext cx="1956003" cy="130186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ctrTitle"/>
          </p:nvPr>
        </p:nvSpPr>
        <p:spPr>
          <a:xfrm>
            <a:off x="485875" y="439706"/>
            <a:ext cx="8334991" cy="154034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4000" dirty="0"/>
              <a:t>P-ICECAP Investigator Meeting</a:t>
            </a:r>
            <a:br>
              <a:rPr lang="en-US" sz="4000" dirty="0"/>
            </a:br>
            <a:r>
              <a:rPr lang="en-US" sz="2800" dirty="0"/>
              <a:t>4.29.25 and 4.30.25</a:t>
            </a:r>
            <a:br>
              <a:rPr lang="en-US" sz="2800" dirty="0"/>
            </a:br>
            <a:r>
              <a:rPr lang="en-US" sz="2400" dirty="0"/>
              <a:t>11AM – 3 PM</a:t>
            </a:r>
            <a:endParaRPr sz="2400" dirty="0">
              <a:latin typeface="+mj-lt"/>
            </a:endParaRPr>
          </a:p>
        </p:txBody>
      </p:sp>
      <p:sp>
        <p:nvSpPr>
          <p:cNvPr id="68" name="Google Shape;68;p14"/>
          <p:cNvSpPr txBox="1">
            <a:spLocks noGrp="1"/>
          </p:cNvSpPr>
          <p:nvPr>
            <p:ph type="subTitle" idx="1"/>
          </p:nvPr>
        </p:nvSpPr>
        <p:spPr>
          <a:xfrm>
            <a:off x="485875" y="2399439"/>
            <a:ext cx="8183700" cy="11415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9688" indent="0" algn="ctr"/>
            <a:r>
              <a:rPr lang="en-US" sz="1600" dirty="0"/>
              <a:t>Frank W. Moler, MD, MS</a:t>
            </a:r>
          </a:p>
          <a:p>
            <a:pPr marL="39688" indent="0" algn="ctr"/>
            <a:r>
              <a:rPr lang="en-US" sz="1600" dirty="0"/>
              <a:t>Professor, Pediatric Critical Care Medicine</a:t>
            </a:r>
          </a:p>
          <a:p>
            <a:pPr marL="39688" indent="0" algn="ctr"/>
            <a:r>
              <a:rPr lang="en-US" sz="1600" dirty="0"/>
              <a:t>University of Michigan Medical School</a:t>
            </a:r>
          </a:p>
          <a:p>
            <a:pPr marL="39688" indent="0" algn="ctr"/>
            <a:r>
              <a:rPr lang="en-US" sz="1600" dirty="0"/>
              <a:t>Ann Arbor, MI</a:t>
            </a:r>
          </a:p>
          <a:p>
            <a:pPr marL="0" indent="0"/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36581F-0ADC-48CB-A4DD-E6B85DC7379B}"/>
              </a:ext>
            </a:extLst>
          </p:cNvPr>
          <p:cNvSpPr txBox="1"/>
          <p:nvPr/>
        </p:nvSpPr>
        <p:spPr>
          <a:xfrm>
            <a:off x="2892768" y="6389319"/>
            <a:ext cx="4065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Supported by UH3 HL159134, U24 HL159132</a:t>
            </a:r>
          </a:p>
        </p:txBody>
      </p:sp>
    </p:spTree>
    <p:extLst>
      <p:ext uri="{BB962C8B-B14F-4D97-AF65-F5344CB8AC3E}">
        <p14:creationId xmlns:p14="http://schemas.microsoft.com/office/powerpoint/2010/main" val="1955253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8CA6FE-0F73-25D3-A79E-D7BBDFFD90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B59EE-3F08-2892-4F76-9457CB4AA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Welcome!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96106-9D2C-1011-94FE-CA5F195A0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395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1925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+mn-lt"/>
              </a:rPr>
              <a:t>Agenda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099" y="1177537"/>
            <a:ext cx="8168683" cy="548365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rgbClr val="000000"/>
              </a:buClr>
            </a:pPr>
            <a:r>
              <a:rPr lang="en-US" sz="1800" dirty="0"/>
              <a:t>Best practices for enrollment and early intervention (30 min)			Topjian/Moler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</a:pPr>
            <a:r>
              <a:rPr lang="en-US" sz="1800" dirty="0"/>
              <a:t>Active listening &amp; other consenting tools you might not know (15 min)		Miller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</a:pPr>
            <a:r>
              <a:rPr lang="en-US" sz="1800" dirty="0"/>
              <a:t>KUDOs	(20 min)								Weber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</a:pPr>
            <a:r>
              <a:rPr lang="en-US" sz="1800" dirty="0"/>
              <a:t>Stories from the Trenches (30 min)						Adam Schwarz, Stuart Friess, Supreeth </a:t>
            </a:r>
            <a:r>
              <a:rPr lang="en-US" sz="1800" dirty="0" err="1"/>
              <a:t>Sharaschandra</a:t>
            </a:r>
            <a:endParaRPr lang="en-US" sz="1800" dirty="0"/>
          </a:p>
          <a:p>
            <a:pPr eaLnBrk="1" hangingPunct="1">
              <a:lnSpc>
                <a:spcPct val="90000"/>
              </a:lnSpc>
              <a:buClr>
                <a:srgbClr val="000000"/>
              </a:buClr>
            </a:pPr>
            <a:r>
              <a:rPr lang="en-US" sz="1800" dirty="0"/>
              <a:t>Break (15 min)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</a:pPr>
            <a:r>
              <a:rPr lang="en-US" sz="1800" dirty="0"/>
              <a:t>AE and SAE reporting reminders (30 Min)					Silbergleit/Daniels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</a:pPr>
            <a:r>
              <a:rPr lang="en-US" sz="1800" dirty="0"/>
              <a:t>Kahoot! (30 min)								Weber/Meurer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</a:pPr>
            <a:r>
              <a:rPr lang="en-US" sz="1800" dirty="0"/>
              <a:t>Follow-up Procedures for Sites (45 min)					Slomine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</a:pPr>
            <a:r>
              <a:rPr lang="en-US" sz="1800" dirty="0"/>
              <a:t>Questions and Open Discussion (20 min)					Group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</a:pPr>
            <a:r>
              <a:rPr lang="en-US" sz="1800" dirty="0"/>
              <a:t>Adjourn (3PM)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</a:pPr>
            <a:endParaRPr lang="en-US" sz="1800" dirty="0"/>
          </a:p>
        </p:txBody>
      </p:sp>
      <p:sp>
        <p:nvSpPr>
          <p:cNvPr id="26628" name="Rectangle 3"/>
          <p:cNvSpPr>
            <a:spLocks/>
          </p:cNvSpPr>
          <p:nvPr/>
        </p:nvSpPr>
        <p:spPr bwMode="auto">
          <a:xfrm>
            <a:off x="5791200" y="5638800"/>
            <a:ext cx="26797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endParaRPr lang="en-US" sz="1600" dirty="0">
              <a:solidFill>
                <a:schemeClr val="tx1"/>
              </a:solidFill>
              <a:cs typeface="Times New Roman" pitchFamily="18" charset="0"/>
              <a:sym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618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7914B-E76C-AE02-71F2-CAEE5BF2A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89616"/>
          </a:xfrm>
        </p:spPr>
        <p:txBody>
          <a:bodyPr>
            <a:noAutofit/>
          </a:bodyPr>
          <a:lstStyle/>
          <a:p>
            <a:pPr algn="ctr"/>
            <a:r>
              <a:rPr lang="en-US" sz="3200"/>
              <a:t>P-ICECAP Enrollment Projections</a:t>
            </a:r>
            <a:endParaRPr lang="en-US" sz="32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EC319E5-F810-DA2E-EE72-53EFE8DDCC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53" y="832011"/>
            <a:ext cx="8834493" cy="5759505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AC1F35-6CA9-EEFA-4D46-94C8B496F90C}"/>
              </a:ext>
            </a:extLst>
          </p:cNvPr>
          <p:cNvSpPr txBox="1"/>
          <p:nvPr/>
        </p:nvSpPr>
        <p:spPr>
          <a:xfrm>
            <a:off x="1053883" y="1480089"/>
            <a:ext cx="2802499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r>
              <a:rPr lang="en-US" u="sng" dirty="0"/>
              <a:t>4/1/2025</a:t>
            </a:r>
          </a:p>
          <a:p>
            <a:r>
              <a:rPr lang="en-US" dirty="0"/>
              <a:t>100% goal = 416</a:t>
            </a:r>
          </a:p>
          <a:p>
            <a:r>
              <a:rPr lang="en-US" dirty="0"/>
              <a:t>75% goal = 312</a:t>
            </a:r>
          </a:p>
          <a:p>
            <a:r>
              <a:rPr lang="en-US" dirty="0"/>
              <a:t>65% actual = 270</a:t>
            </a:r>
          </a:p>
        </p:txBody>
      </p:sp>
      <p:sp>
        <p:nvSpPr>
          <p:cNvPr id="6" name="Multiply 5">
            <a:extLst>
              <a:ext uri="{FF2B5EF4-FFF2-40B4-BE49-F238E27FC236}">
                <a16:creationId xmlns:a16="http://schemas.microsoft.com/office/drawing/2014/main" id="{A323EA87-6623-3786-35E7-ED19D77DD70C}"/>
              </a:ext>
            </a:extLst>
          </p:cNvPr>
          <p:cNvSpPr/>
          <p:nvPr/>
        </p:nvSpPr>
        <p:spPr>
          <a:xfrm>
            <a:off x="3333053" y="3235146"/>
            <a:ext cx="194400" cy="214200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F575603-FDCB-BE6B-FF28-2833C2E92C5D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75000"/>
          </a:blip>
          <a:stretch>
            <a:fillRect/>
          </a:stretch>
        </p:blipFill>
        <p:spPr>
          <a:xfrm>
            <a:off x="3347703" y="3915174"/>
            <a:ext cx="165100" cy="17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C125D4C-F1F4-E0B1-EF69-8B7729939D5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362353" y="3711763"/>
            <a:ext cx="165100" cy="1778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B3B0216-DC80-9D88-CC2B-742306C56526}"/>
              </a:ext>
            </a:extLst>
          </p:cNvPr>
          <p:cNvSpPr txBox="1"/>
          <p:nvPr/>
        </p:nvSpPr>
        <p:spPr>
          <a:xfrm>
            <a:off x="4571999" y="3080014"/>
            <a:ext cx="45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EED917A-4DA3-121D-8795-8BD357856FA3}"/>
              </a:ext>
            </a:extLst>
          </p:cNvPr>
          <p:cNvSpPr txBox="1"/>
          <p:nvPr/>
        </p:nvSpPr>
        <p:spPr>
          <a:xfrm>
            <a:off x="4524866" y="2132943"/>
            <a:ext cx="45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97038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ctrTitle"/>
          </p:nvPr>
        </p:nvSpPr>
        <p:spPr>
          <a:xfrm>
            <a:off x="485875" y="551543"/>
            <a:ext cx="8183700" cy="204378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6000" b="1" dirty="0">
                <a:latin typeface="+mn-lt"/>
              </a:rPr>
              <a:t>Questions?</a:t>
            </a:r>
            <a:endParaRPr sz="6000" dirty="0"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B94018-F1D4-1648-0D51-6AE85E636B62}"/>
              </a:ext>
            </a:extLst>
          </p:cNvPr>
          <p:cNvSpPr txBox="1"/>
          <p:nvPr/>
        </p:nvSpPr>
        <p:spPr>
          <a:xfrm>
            <a:off x="2060620" y="41791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25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-ICECAP Template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12110</TotalTime>
  <Words>211</Words>
  <Application>Microsoft Macintosh PowerPoint</Application>
  <PresentationFormat>On-screen Show (4:3)</PresentationFormat>
  <Paragraphs>26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Comfortaa</vt:lpstr>
      <vt:lpstr>Comfortaa Medium</vt:lpstr>
      <vt:lpstr>Source Sans Pro</vt:lpstr>
      <vt:lpstr>Times New Roman</vt:lpstr>
      <vt:lpstr>Office Theme</vt:lpstr>
      <vt:lpstr>P-ICECAP Template</vt:lpstr>
      <vt:lpstr>P-ICECAP Investigator Meeting 4.29.25 and 4.30.25 11AM – 3 PM</vt:lpstr>
      <vt:lpstr>Welcome!</vt:lpstr>
      <vt:lpstr>Agenda</vt:lpstr>
      <vt:lpstr>P-ICECAP Enrollment Projections</vt:lpstr>
      <vt:lpstr>Questions?</vt:lpstr>
    </vt:vector>
  </TitlesOfParts>
  <Company>University of Michigan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Pediatric Influence of Cooling duration on Efficacy in Cardiac Arrest Patients  (P-ICECAP)</dc:title>
  <dc:creator>Moler, Frank (Frank)</dc:creator>
  <cp:lastModifiedBy>Moler, Frank (Frank)</cp:lastModifiedBy>
  <cp:revision>1227</cp:revision>
  <cp:lastPrinted>2025-04-25T14:15:07Z</cp:lastPrinted>
  <dcterms:created xsi:type="dcterms:W3CDTF">2020-02-25T18:49:25Z</dcterms:created>
  <dcterms:modified xsi:type="dcterms:W3CDTF">2025-04-25T14:23:49Z</dcterms:modified>
</cp:coreProperties>
</file>