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modernComment_100_FC98CB.xml" ContentType="application/vnd.ms-powerpoint.comment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223C519-AA92-7BA1-4D2F-43CDDB9079C9}" name="Weber, Moni" initials="MW" userId="S::monij@med.umich.edu::05268a29-353b-404e-9161-4a46aa5804c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B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omments/modernComment_100_FC98CB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82D6FA9B-9054-4718-A9D4-3BF9B607087C}" authorId="{0223C519-AA92-7BA1-4D2F-43CDDB9079C9}" created="2025-03-31T14:04:47.101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6554187" sldId="256"/>
      <ac:spMk id="8" creationId="{00000000-0000-0000-0000-000000000000}"/>
      <ac:txMk cp="326" len="66">
        <ac:context len="620" hash="1631461973"/>
      </ac:txMk>
    </ac:txMkLst>
    <p188:pos x="10694038" y="1371319"/>
    <p188:txBody>
      <a:bodyPr/>
      <a:lstStyle/>
      <a:p>
        <a:r>
          <a:rPr lang="en-US"/>
          <a:t>RN confirms the phone number so if the family is not at the bedside, there is no time lost contacting the family to have the consent discussion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B1A1A-D36B-4508-9EBA-C65056936FB9}" type="datetimeFigureOut">
              <a:rPr lang="en-CA" smtClean="0"/>
              <a:t>2025-03-31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EFC3-F404-4649-B518-EFA67D0F4EA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60070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B1A1A-D36B-4508-9EBA-C65056936FB9}" type="datetimeFigureOut">
              <a:rPr lang="en-CA" smtClean="0"/>
              <a:t>2025-03-31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EFC3-F404-4649-B518-EFA67D0F4EA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13128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B1A1A-D36B-4508-9EBA-C65056936FB9}" type="datetimeFigureOut">
              <a:rPr lang="en-CA" smtClean="0"/>
              <a:t>2025-03-31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EFC3-F404-4649-B518-EFA67D0F4EA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86144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B1A1A-D36B-4508-9EBA-C65056936FB9}" type="datetimeFigureOut">
              <a:rPr lang="en-CA" smtClean="0"/>
              <a:t>2025-03-31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EFC3-F404-4649-B518-EFA67D0F4EA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83229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B1A1A-D36B-4508-9EBA-C65056936FB9}" type="datetimeFigureOut">
              <a:rPr lang="en-CA" smtClean="0"/>
              <a:t>2025-03-31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EFC3-F404-4649-B518-EFA67D0F4EA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72492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B1A1A-D36B-4508-9EBA-C65056936FB9}" type="datetimeFigureOut">
              <a:rPr lang="en-CA" smtClean="0"/>
              <a:t>2025-03-31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EFC3-F404-4649-B518-EFA67D0F4EA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34188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B1A1A-D36B-4508-9EBA-C65056936FB9}" type="datetimeFigureOut">
              <a:rPr lang="en-CA" smtClean="0"/>
              <a:t>2025-03-31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EFC3-F404-4649-B518-EFA67D0F4EA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42166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B1A1A-D36B-4508-9EBA-C65056936FB9}" type="datetimeFigureOut">
              <a:rPr lang="en-CA" smtClean="0"/>
              <a:t>2025-03-31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EFC3-F404-4649-B518-EFA67D0F4EA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35047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B1A1A-D36B-4508-9EBA-C65056936FB9}" type="datetimeFigureOut">
              <a:rPr lang="en-CA" smtClean="0"/>
              <a:t>2025-03-31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EFC3-F404-4649-B518-EFA67D0F4EA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598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B1A1A-D36B-4508-9EBA-C65056936FB9}" type="datetimeFigureOut">
              <a:rPr lang="en-CA" smtClean="0"/>
              <a:t>2025-03-31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EFC3-F404-4649-B518-EFA67D0F4EA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83082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B1A1A-D36B-4508-9EBA-C65056936FB9}" type="datetimeFigureOut">
              <a:rPr lang="en-CA" smtClean="0"/>
              <a:t>2025-03-31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EFC3-F404-4649-B518-EFA67D0F4EA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39535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B1A1A-D36B-4508-9EBA-C65056936FB9}" type="datetimeFigureOut">
              <a:rPr lang="en-CA" smtClean="0"/>
              <a:t>2025-03-31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8EFC3-F404-4649-B518-EFA67D0F4EA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43544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8/10/relationships/comments" Target="../comments/modernComment_100_FC98CB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2056241"/>
            <a:ext cx="12191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u="sng" dirty="0"/>
              <a:t>Study Purpose</a:t>
            </a:r>
          </a:p>
          <a:p>
            <a:pPr algn="ctr"/>
            <a:r>
              <a:rPr lang="en-CA" dirty="0"/>
              <a:t>Understand what duration of cooling post-cardiac arrest will lead to better long-term neurological outcomes.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3562" y="3791231"/>
            <a:ext cx="10771414" cy="2585323"/>
          </a:xfrm>
          <a:prstGeom prst="rect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CA" b="1" dirty="0"/>
              <a:t>What will be the nurse’s involvement?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/>
              <a:t>Study team will contact the clinical team/bedside nurse in person or by phone.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/>
              <a:t>Clinical team/Bedside nurse will ask parent/guardian if the study team can contact the parent/guardian to talk about the research study.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CA" dirty="0"/>
              <a:t>If the parent/guardian says “yes”, the clinical team/bedside nurse will confirm the parent/guardian phone number to give to the study team.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b="1" u="sng" dirty="0"/>
              <a:t>No</a:t>
            </a:r>
            <a:r>
              <a:rPr lang="en-CA" dirty="0"/>
              <a:t> research bloodwork.</a:t>
            </a:r>
          </a:p>
          <a:p>
            <a:r>
              <a:rPr lang="en-CA" i="1" dirty="0"/>
              <a:t>The participant has to be enrolled within </a:t>
            </a:r>
            <a:r>
              <a:rPr lang="en-CA" i="1" u="sng" dirty="0"/>
              <a:t>6 hours </a:t>
            </a:r>
            <a:r>
              <a:rPr lang="en-CA" i="1" dirty="0"/>
              <a:t>of when return of spontaneous circulation ROSC is achieved.</a:t>
            </a:r>
          </a:p>
          <a:p>
            <a:r>
              <a:rPr lang="en-CA" i="1" dirty="0"/>
              <a:t>Your help in contacting the parent/guardian as soon as possible would be greatly appreciated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83562" y="6397719"/>
            <a:ext cx="8914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Questions?  &lt;insert contact info&gt;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1892560" y="1032399"/>
            <a:ext cx="8932014" cy="1027464"/>
            <a:chOff x="2064995" y="1132107"/>
            <a:chExt cx="8932014" cy="1027464"/>
          </a:xfrm>
        </p:grpSpPr>
        <p:sp>
          <p:nvSpPr>
            <p:cNvPr id="11" name="TextBox 10"/>
            <p:cNvSpPr txBox="1"/>
            <p:nvPr/>
          </p:nvSpPr>
          <p:spPr>
            <a:xfrm>
              <a:off x="2064995" y="1493719"/>
              <a:ext cx="46500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dirty="0"/>
                <a:t>Principal Investigator: &lt;insert name&gt;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93924" y="1487078"/>
              <a:ext cx="40030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dirty="0"/>
                <a:t>Co-Investigators: &lt;insert name(s)&gt;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064995" y="1790239"/>
              <a:ext cx="48542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dirty="0"/>
                <a:t>Research Coordinator(s): &lt;insert name(s)&gt;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966014" y="1132107"/>
              <a:ext cx="36584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u="sng" dirty="0"/>
                <a:t>&lt;insert local site name&gt; Study Team</a:t>
              </a: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019" y="196765"/>
            <a:ext cx="1386500" cy="167591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60042" y="143615"/>
            <a:ext cx="1021113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500" b="1" dirty="0">
                <a:solidFill>
                  <a:srgbClr val="507BC8"/>
                </a:solidFill>
              </a:rPr>
              <a:t>P</a:t>
            </a:r>
            <a:r>
              <a:rPr lang="en-CA" sz="2500" b="1" dirty="0"/>
              <a:t>ediatric </a:t>
            </a:r>
            <a:r>
              <a:rPr lang="en-CA" sz="2500" b="1" dirty="0">
                <a:solidFill>
                  <a:srgbClr val="507BC8"/>
                </a:solidFill>
              </a:rPr>
              <a:t>I</a:t>
            </a:r>
            <a:r>
              <a:rPr lang="en-CA" sz="2500" b="1" dirty="0"/>
              <a:t>nfluence of</a:t>
            </a:r>
            <a:r>
              <a:rPr lang="en-CA" sz="25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CA" sz="2500" b="1" dirty="0">
                <a:solidFill>
                  <a:srgbClr val="507BC8"/>
                </a:solidFill>
              </a:rPr>
              <a:t>C</a:t>
            </a:r>
            <a:r>
              <a:rPr lang="en-CA" sz="2500" b="1" dirty="0"/>
              <a:t>ooling</a:t>
            </a:r>
            <a:r>
              <a:rPr lang="en-CA" sz="25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CA" sz="2500" b="1" dirty="0"/>
              <a:t>duration on </a:t>
            </a:r>
            <a:r>
              <a:rPr lang="en-CA" sz="2500" b="1" dirty="0">
                <a:solidFill>
                  <a:srgbClr val="507BC8"/>
                </a:solidFill>
              </a:rPr>
              <a:t>E</a:t>
            </a:r>
            <a:r>
              <a:rPr lang="en-CA" sz="2500" b="1" dirty="0"/>
              <a:t>fficacy in </a:t>
            </a:r>
            <a:r>
              <a:rPr lang="en-CA" sz="2500" b="1" dirty="0">
                <a:solidFill>
                  <a:srgbClr val="507BC8"/>
                </a:solidFill>
              </a:rPr>
              <a:t>C</a:t>
            </a:r>
            <a:r>
              <a:rPr lang="en-CA" sz="2500" b="1" dirty="0"/>
              <a:t>ardiac </a:t>
            </a:r>
            <a:r>
              <a:rPr lang="en-CA" sz="2500" b="1" dirty="0">
                <a:solidFill>
                  <a:srgbClr val="507BC8"/>
                </a:solidFill>
              </a:rPr>
              <a:t>A</a:t>
            </a:r>
            <a:r>
              <a:rPr lang="en-CA" sz="2500" b="1" dirty="0"/>
              <a:t>rrest </a:t>
            </a:r>
            <a:r>
              <a:rPr lang="en-CA" sz="2500" b="1" dirty="0">
                <a:solidFill>
                  <a:srgbClr val="507BC8"/>
                </a:solidFill>
              </a:rPr>
              <a:t>P</a:t>
            </a:r>
            <a:r>
              <a:rPr lang="en-CA" sz="2500" b="1" dirty="0"/>
              <a:t>atients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035487" y="2785236"/>
            <a:ext cx="101210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u="sng" dirty="0"/>
              <a:t>Who is eligible?</a:t>
            </a:r>
          </a:p>
          <a:p>
            <a:pPr algn="ctr"/>
            <a:r>
              <a:rPr lang="en-CA" dirty="0"/>
              <a:t>Patients who are admitted to the hospital following an out-of-hospital cardiac arrest and for whom a cooling device and core temperature monitoring has been initiated.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91337" y="6038242"/>
            <a:ext cx="2466474" cy="819758"/>
          </a:xfrm>
          <a:prstGeom prst="rect">
            <a:avLst/>
          </a:prstGeom>
        </p:spPr>
      </p:pic>
      <p:pic>
        <p:nvPicPr>
          <p:cNvPr id="16" name="Picture 15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4624" y="645195"/>
            <a:ext cx="1776706" cy="33708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760042" y="580403"/>
            <a:ext cx="47793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Study Coordinating Centre: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993924" y="582584"/>
            <a:ext cx="4604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PIs: Frank </a:t>
            </a:r>
            <a:r>
              <a:rPr lang="en-US" dirty="0" err="1"/>
              <a:t>Moler</a:t>
            </a:r>
            <a:r>
              <a:rPr lang="en-US" dirty="0"/>
              <a:t>, William Meurer, Alexis </a:t>
            </a:r>
            <a:r>
              <a:rPr lang="en-US" dirty="0" err="1"/>
              <a:t>Topjian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4187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</TotalTime>
  <Words>232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Geraldine Goco</dc:creator>
  <cp:lastModifiedBy>Weber, Moni</cp:lastModifiedBy>
  <cp:revision>28</cp:revision>
  <dcterms:created xsi:type="dcterms:W3CDTF">2021-05-20T16:00:14Z</dcterms:created>
  <dcterms:modified xsi:type="dcterms:W3CDTF">2025-03-31T14:06:05Z</dcterms:modified>
</cp:coreProperties>
</file>