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40"/>
  </p:notesMasterIdLst>
  <p:sldIdLst>
    <p:sldId id="256" r:id="rId2"/>
    <p:sldId id="904" r:id="rId3"/>
    <p:sldId id="929" r:id="rId4"/>
    <p:sldId id="923" r:id="rId5"/>
    <p:sldId id="944" r:id="rId6"/>
    <p:sldId id="926" r:id="rId7"/>
    <p:sldId id="919" r:id="rId8"/>
    <p:sldId id="911" r:id="rId9"/>
    <p:sldId id="912" r:id="rId10"/>
    <p:sldId id="913" r:id="rId11"/>
    <p:sldId id="948" r:id="rId12"/>
    <p:sldId id="928" r:id="rId13"/>
    <p:sldId id="936" r:id="rId14"/>
    <p:sldId id="938" r:id="rId15"/>
    <p:sldId id="939" r:id="rId16"/>
    <p:sldId id="940" r:id="rId17"/>
    <p:sldId id="941" r:id="rId18"/>
    <p:sldId id="946" r:id="rId19"/>
    <p:sldId id="947" r:id="rId20"/>
    <p:sldId id="943" r:id="rId21"/>
    <p:sldId id="931" r:id="rId22"/>
    <p:sldId id="933" r:id="rId23"/>
    <p:sldId id="932" r:id="rId24"/>
    <p:sldId id="934" r:id="rId25"/>
    <p:sldId id="945" r:id="rId26"/>
    <p:sldId id="942" r:id="rId27"/>
    <p:sldId id="908" r:id="rId28"/>
    <p:sldId id="914" r:id="rId29"/>
    <p:sldId id="915" r:id="rId30"/>
    <p:sldId id="916" r:id="rId31"/>
    <p:sldId id="917" r:id="rId32"/>
    <p:sldId id="918" r:id="rId33"/>
    <p:sldId id="920" r:id="rId34"/>
    <p:sldId id="921" r:id="rId35"/>
    <p:sldId id="841" r:id="rId36"/>
    <p:sldId id="846" r:id="rId37"/>
    <p:sldId id="859" r:id="rId38"/>
    <p:sldId id="845"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107896-8DD8-3C43-9134-6017946A788D}" v="32" dt="2025-04-24T20:55:51.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24"/>
    <p:restoredTop sz="76276"/>
  </p:normalViewPr>
  <p:slideViewPr>
    <p:cSldViewPr snapToGrid="0">
      <p:cViewPr varScale="1">
        <p:scale>
          <a:sx n="82" d="100"/>
          <a:sy n="82" d="100"/>
        </p:scale>
        <p:origin x="184" y="4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pjian, Alexis A" userId="4e28b14f-7be2-4242-b48b-5d06293fac04" providerId="ADAL" clId="{C9107896-8DD8-3C43-9134-6017946A788D}"/>
    <pc:docChg chg="undo custSel addSld delSld modSld">
      <pc:chgData name="Topjian, Alexis A" userId="4e28b14f-7be2-4242-b48b-5d06293fac04" providerId="ADAL" clId="{C9107896-8DD8-3C43-9134-6017946A788D}" dt="2025-04-29T11:56:30.736" v="905" actId="20577"/>
      <pc:docMkLst>
        <pc:docMk/>
      </pc:docMkLst>
      <pc:sldChg chg="modSp mod">
        <pc:chgData name="Topjian, Alexis A" userId="4e28b14f-7be2-4242-b48b-5d06293fac04" providerId="ADAL" clId="{C9107896-8DD8-3C43-9134-6017946A788D}" dt="2025-04-28T20:19:17.431" v="727" actId="1076"/>
        <pc:sldMkLst>
          <pc:docMk/>
          <pc:sldMk cId="3544958371" sldId="911"/>
        </pc:sldMkLst>
        <pc:spChg chg="mod">
          <ac:chgData name="Topjian, Alexis A" userId="4e28b14f-7be2-4242-b48b-5d06293fac04" providerId="ADAL" clId="{C9107896-8DD8-3C43-9134-6017946A788D}" dt="2025-04-28T20:19:13.560" v="726" actId="1076"/>
          <ac:spMkLst>
            <pc:docMk/>
            <pc:sldMk cId="3544958371" sldId="911"/>
            <ac:spMk id="3" creationId="{9FCA5ADD-AD0F-2440-AEAC-241FA1FB007E}"/>
          </ac:spMkLst>
        </pc:spChg>
        <pc:spChg chg="mod">
          <ac:chgData name="Topjian, Alexis A" userId="4e28b14f-7be2-4242-b48b-5d06293fac04" providerId="ADAL" clId="{C9107896-8DD8-3C43-9134-6017946A788D}" dt="2025-04-28T20:19:17.431" v="727" actId="1076"/>
          <ac:spMkLst>
            <pc:docMk/>
            <pc:sldMk cId="3544958371" sldId="911"/>
            <ac:spMk id="5" creationId="{CDD8ECF6-8E41-E060-BD73-DF8F6B90CC7C}"/>
          </ac:spMkLst>
        </pc:spChg>
      </pc:sldChg>
      <pc:sldChg chg="modSp mod">
        <pc:chgData name="Topjian, Alexis A" userId="4e28b14f-7be2-4242-b48b-5d06293fac04" providerId="ADAL" clId="{C9107896-8DD8-3C43-9134-6017946A788D}" dt="2025-04-28T20:33:47.401" v="864" actId="1076"/>
        <pc:sldMkLst>
          <pc:docMk/>
          <pc:sldMk cId="1836634136" sldId="912"/>
        </pc:sldMkLst>
        <pc:picChg chg="mod">
          <ac:chgData name="Topjian, Alexis A" userId="4e28b14f-7be2-4242-b48b-5d06293fac04" providerId="ADAL" clId="{C9107896-8DD8-3C43-9134-6017946A788D}" dt="2025-04-28T20:33:47.401" v="864" actId="1076"/>
          <ac:picMkLst>
            <pc:docMk/>
            <pc:sldMk cId="1836634136" sldId="912"/>
            <ac:picMk id="8" creationId="{247A17EC-4B9D-E548-BD4B-96D07674B897}"/>
          </ac:picMkLst>
        </pc:picChg>
      </pc:sldChg>
      <pc:sldChg chg="delSp modSp mod">
        <pc:chgData name="Topjian, Alexis A" userId="4e28b14f-7be2-4242-b48b-5d06293fac04" providerId="ADAL" clId="{C9107896-8DD8-3C43-9134-6017946A788D}" dt="2025-04-28T20:33:41.616" v="862" actId="14100"/>
        <pc:sldMkLst>
          <pc:docMk/>
          <pc:sldMk cId="124360866" sldId="913"/>
        </pc:sldMkLst>
        <pc:spChg chg="del mod">
          <ac:chgData name="Topjian, Alexis A" userId="4e28b14f-7be2-4242-b48b-5d06293fac04" providerId="ADAL" clId="{C9107896-8DD8-3C43-9134-6017946A788D}" dt="2025-04-28T20:33:36.413" v="860" actId="478"/>
          <ac:spMkLst>
            <pc:docMk/>
            <pc:sldMk cId="124360866" sldId="913"/>
            <ac:spMk id="3" creationId="{9A685597-C6BE-CE42-B0ED-4D349CE0AD63}"/>
          </ac:spMkLst>
        </pc:spChg>
        <pc:picChg chg="mod">
          <ac:chgData name="Topjian, Alexis A" userId="4e28b14f-7be2-4242-b48b-5d06293fac04" providerId="ADAL" clId="{C9107896-8DD8-3C43-9134-6017946A788D}" dt="2025-04-28T20:33:41.616" v="862" actId="14100"/>
          <ac:picMkLst>
            <pc:docMk/>
            <pc:sldMk cId="124360866" sldId="913"/>
            <ac:picMk id="5" creationId="{82B80645-8855-5A41-B8D9-E0EFC03AB825}"/>
          </ac:picMkLst>
        </pc:picChg>
      </pc:sldChg>
      <pc:sldChg chg="modSp mod">
        <pc:chgData name="Topjian, Alexis A" userId="4e28b14f-7be2-4242-b48b-5d06293fac04" providerId="ADAL" clId="{C9107896-8DD8-3C43-9134-6017946A788D}" dt="2025-04-24T20:48:12.225" v="386" actId="20577"/>
        <pc:sldMkLst>
          <pc:docMk/>
          <pc:sldMk cId="4213099178" sldId="919"/>
        </pc:sldMkLst>
        <pc:spChg chg="mod">
          <ac:chgData name="Topjian, Alexis A" userId="4e28b14f-7be2-4242-b48b-5d06293fac04" providerId="ADAL" clId="{C9107896-8DD8-3C43-9134-6017946A788D}" dt="2025-04-24T20:48:12.225" v="386" actId="20577"/>
          <ac:spMkLst>
            <pc:docMk/>
            <pc:sldMk cId="4213099178" sldId="919"/>
            <ac:spMk id="3" creationId="{A2E77CDE-6DE4-4E4A-B764-A75B597F3786}"/>
          </ac:spMkLst>
        </pc:spChg>
      </pc:sldChg>
      <pc:sldChg chg="modSp mod">
        <pc:chgData name="Topjian, Alexis A" userId="4e28b14f-7be2-4242-b48b-5d06293fac04" providerId="ADAL" clId="{C9107896-8DD8-3C43-9134-6017946A788D}" dt="2025-04-24T20:40:26.425" v="84" actId="20577"/>
        <pc:sldMkLst>
          <pc:docMk/>
          <pc:sldMk cId="978882465" sldId="923"/>
        </pc:sldMkLst>
        <pc:spChg chg="mod">
          <ac:chgData name="Topjian, Alexis A" userId="4e28b14f-7be2-4242-b48b-5d06293fac04" providerId="ADAL" clId="{C9107896-8DD8-3C43-9134-6017946A788D}" dt="2025-04-24T20:40:26.425" v="84" actId="20577"/>
          <ac:spMkLst>
            <pc:docMk/>
            <pc:sldMk cId="978882465" sldId="923"/>
            <ac:spMk id="3" creationId="{2F70A4AF-1EFE-3B80-BE06-5AA2154E70EF}"/>
          </ac:spMkLst>
        </pc:spChg>
      </pc:sldChg>
      <pc:sldChg chg="del">
        <pc:chgData name="Topjian, Alexis A" userId="4e28b14f-7be2-4242-b48b-5d06293fac04" providerId="ADAL" clId="{C9107896-8DD8-3C43-9134-6017946A788D}" dt="2025-04-24T20:56:32.860" v="630" actId="2696"/>
        <pc:sldMkLst>
          <pc:docMk/>
          <pc:sldMk cId="4249812238" sldId="924"/>
        </pc:sldMkLst>
      </pc:sldChg>
      <pc:sldChg chg="modSp mod">
        <pc:chgData name="Topjian, Alexis A" userId="4e28b14f-7be2-4242-b48b-5d06293fac04" providerId="ADAL" clId="{C9107896-8DD8-3C43-9134-6017946A788D}" dt="2025-04-24T20:48:00.280" v="377" actId="113"/>
        <pc:sldMkLst>
          <pc:docMk/>
          <pc:sldMk cId="852809751" sldId="926"/>
        </pc:sldMkLst>
        <pc:spChg chg="mod">
          <ac:chgData name="Topjian, Alexis A" userId="4e28b14f-7be2-4242-b48b-5d06293fac04" providerId="ADAL" clId="{C9107896-8DD8-3C43-9134-6017946A788D}" dt="2025-04-24T20:48:00.280" v="377" actId="113"/>
          <ac:spMkLst>
            <pc:docMk/>
            <pc:sldMk cId="852809751" sldId="926"/>
            <ac:spMk id="21" creationId="{8CBAB001-BB4D-8E8A-3920-061AFFC97806}"/>
          </ac:spMkLst>
        </pc:spChg>
      </pc:sldChg>
      <pc:sldChg chg="addSp delSp modSp mod">
        <pc:chgData name="Topjian, Alexis A" userId="4e28b14f-7be2-4242-b48b-5d06293fac04" providerId="ADAL" clId="{C9107896-8DD8-3C43-9134-6017946A788D}" dt="2025-04-28T21:09:40.397" v="903" actId="20577"/>
        <pc:sldMkLst>
          <pc:docMk/>
          <pc:sldMk cId="3409431771" sldId="928"/>
        </pc:sldMkLst>
        <pc:spChg chg="add mod">
          <ac:chgData name="Topjian, Alexis A" userId="4e28b14f-7be2-4242-b48b-5d06293fac04" providerId="ADAL" clId="{C9107896-8DD8-3C43-9134-6017946A788D}" dt="2025-04-28T21:09:40.397" v="903" actId="20577"/>
          <ac:spMkLst>
            <pc:docMk/>
            <pc:sldMk cId="3409431771" sldId="928"/>
            <ac:spMk id="3" creationId="{3E418BFB-EC56-2FE1-04B2-561E194F6CE8}"/>
          </ac:spMkLst>
        </pc:spChg>
        <pc:picChg chg="del mod">
          <ac:chgData name="Topjian, Alexis A" userId="4e28b14f-7be2-4242-b48b-5d06293fac04" providerId="ADAL" clId="{C9107896-8DD8-3C43-9134-6017946A788D}" dt="2025-04-28T20:30:59.233" v="855" actId="478"/>
          <ac:picMkLst>
            <pc:docMk/>
            <pc:sldMk cId="3409431771" sldId="928"/>
            <ac:picMk id="5" creationId="{BBFBEBEF-C3D2-6E26-AD1D-BBFBE42DFEA0}"/>
          </ac:picMkLst>
        </pc:picChg>
      </pc:sldChg>
      <pc:sldChg chg="addSp delSp modSp mod">
        <pc:chgData name="Topjian, Alexis A" userId="4e28b14f-7be2-4242-b48b-5d06293fac04" providerId="ADAL" clId="{C9107896-8DD8-3C43-9134-6017946A788D}" dt="2025-04-24T20:40:20.217" v="80" actId="1076"/>
        <pc:sldMkLst>
          <pc:docMk/>
          <pc:sldMk cId="3901293438" sldId="929"/>
        </pc:sldMkLst>
        <pc:spChg chg="add mod">
          <ac:chgData name="Topjian, Alexis A" userId="4e28b14f-7be2-4242-b48b-5d06293fac04" providerId="ADAL" clId="{C9107896-8DD8-3C43-9134-6017946A788D}" dt="2025-04-24T20:40:17.167" v="78" actId="21"/>
          <ac:spMkLst>
            <pc:docMk/>
            <pc:sldMk cId="3901293438" sldId="929"/>
            <ac:spMk id="8" creationId="{CC4E29AE-F715-6952-9CB2-E4B79A0D34BA}"/>
          </ac:spMkLst>
        </pc:spChg>
        <pc:picChg chg="add mod">
          <ac:chgData name="Topjian, Alexis A" userId="4e28b14f-7be2-4242-b48b-5d06293fac04" providerId="ADAL" clId="{C9107896-8DD8-3C43-9134-6017946A788D}" dt="2025-04-24T20:40:20.217" v="80" actId="1076"/>
          <ac:picMkLst>
            <pc:docMk/>
            <pc:sldMk cId="3901293438" sldId="929"/>
            <ac:picMk id="1026" creationId="{116B42E6-67AB-6CF3-A522-F1A66A5FF19A}"/>
          </ac:picMkLst>
        </pc:picChg>
      </pc:sldChg>
      <pc:sldChg chg="modSp mod">
        <pc:chgData name="Topjian, Alexis A" userId="4e28b14f-7be2-4242-b48b-5d06293fac04" providerId="ADAL" clId="{C9107896-8DD8-3C43-9134-6017946A788D}" dt="2025-04-24T20:52:42.187" v="585" actId="14100"/>
        <pc:sldMkLst>
          <pc:docMk/>
          <pc:sldMk cId="1988136827" sldId="931"/>
        </pc:sldMkLst>
        <pc:spChg chg="mod">
          <ac:chgData name="Topjian, Alexis A" userId="4e28b14f-7be2-4242-b48b-5d06293fac04" providerId="ADAL" clId="{C9107896-8DD8-3C43-9134-6017946A788D}" dt="2025-04-24T20:52:42.187" v="585" actId="14100"/>
          <ac:spMkLst>
            <pc:docMk/>
            <pc:sldMk cId="1988136827" sldId="931"/>
            <ac:spMk id="3" creationId="{D845AC03-CEDE-70C1-E065-2F6853ACEE08}"/>
          </ac:spMkLst>
        </pc:spChg>
      </pc:sldChg>
      <pc:sldChg chg="addSp delSp modSp mod">
        <pc:chgData name="Topjian, Alexis A" userId="4e28b14f-7be2-4242-b48b-5d06293fac04" providerId="ADAL" clId="{C9107896-8DD8-3C43-9134-6017946A788D}" dt="2025-04-24T20:56:00.279" v="629"/>
        <pc:sldMkLst>
          <pc:docMk/>
          <pc:sldMk cId="3230776386" sldId="932"/>
        </pc:sldMkLst>
        <pc:spChg chg="mod">
          <ac:chgData name="Topjian, Alexis A" userId="4e28b14f-7be2-4242-b48b-5d06293fac04" providerId="ADAL" clId="{C9107896-8DD8-3C43-9134-6017946A788D}" dt="2025-04-24T20:55:58.628" v="627" actId="20577"/>
          <ac:spMkLst>
            <pc:docMk/>
            <pc:sldMk cId="3230776386" sldId="932"/>
            <ac:spMk id="2" creationId="{8E43E038-0825-B45A-94C0-29D88A6E18A2}"/>
          </ac:spMkLst>
        </pc:spChg>
        <pc:spChg chg="add mod">
          <ac:chgData name="Topjian, Alexis A" userId="4e28b14f-7be2-4242-b48b-5d06293fac04" providerId="ADAL" clId="{C9107896-8DD8-3C43-9134-6017946A788D}" dt="2025-04-24T20:54:55.181" v="598" actId="478"/>
          <ac:spMkLst>
            <pc:docMk/>
            <pc:sldMk cId="3230776386" sldId="932"/>
            <ac:spMk id="6" creationId="{4A9DCD08-0763-5EA9-D4EA-0B8248C42D9E}"/>
          </ac:spMkLst>
        </pc:spChg>
        <pc:spChg chg="add mod">
          <ac:chgData name="Topjian, Alexis A" userId="4e28b14f-7be2-4242-b48b-5d06293fac04" providerId="ADAL" clId="{C9107896-8DD8-3C43-9134-6017946A788D}" dt="2025-04-24T20:55:46.262" v="608" actId="1076"/>
          <ac:spMkLst>
            <pc:docMk/>
            <pc:sldMk cId="3230776386" sldId="932"/>
            <ac:spMk id="9" creationId="{4BBA80C5-4F24-CDD3-9EE6-FB6FBBC4E7CF}"/>
          </ac:spMkLst>
        </pc:spChg>
        <pc:picChg chg="add mod">
          <ac:chgData name="Topjian, Alexis A" userId="4e28b14f-7be2-4242-b48b-5d06293fac04" providerId="ADAL" clId="{C9107896-8DD8-3C43-9134-6017946A788D}" dt="2025-04-24T20:55:50.127" v="610" actId="1076"/>
          <ac:picMkLst>
            <pc:docMk/>
            <pc:sldMk cId="3230776386" sldId="932"/>
            <ac:picMk id="7" creationId="{C6D9EBE0-51D9-D5B6-CDBE-79E8305D6EB3}"/>
          </ac:picMkLst>
        </pc:picChg>
      </pc:sldChg>
      <pc:sldChg chg="addSp delSp modSp mod">
        <pc:chgData name="Topjian, Alexis A" userId="4e28b14f-7be2-4242-b48b-5d06293fac04" providerId="ADAL" clId="{C9107896-8DD8-3C43-9134-6017946A788D}" dt="2025-04-24T20:55:00.719" v="601" actId="20577"/>
        <pc:sldMkLst>
          <pc:docMk/>
          <pc:sldMk cId="544630936" sldId="933"/>
        </pc:sldMkLst>
        <pc:spChg chg="mod">
          <ac:chgData name="Topjian, Alexis A" userId="4e28b14f-7be2-4242-b48b-5d06293fac04" providerId="ADAL" clId="{C9107896-8DD8-3C43-9134-6017946A788D}" dt="2025-04-24T20:55:00.719" v="601" actId="20577"/>
          <ac:spMkLst>
            <pc:docMk/>
            <pc:sldMk cId="544630936" sldId="933"/>
            <ac:spMk id="2" creationId="{09D2654D-F95E-BD77-A9F8-32C7D3B1D14C}"/>
          </ac:spMkLst>
        </pc:spChg>
        <pc:spChg chg="add mod">
          <ac:chgData name="Topjian, Alexis A" userId="4e28b14f-7be2-4242-b48b-5d06293fac04" providerId="ADAL" clId="{C9107896-8DD8-3C43-9134-6017946A788D}" dt="2025-04-24T20:53:36.196" v="595" actId="1076"/>
          <ac:spMkLst>
            <pc:docMk/>
            <pc:sldMk cId="544630936" sldId="933"/>
            <ac:spMk id="8" creationId="{762F6278-9FD4-AB90-FF0A-B736F664BB91}"/>
          </ac:spMkLst>
        </pc:spChg>
        <pc:picChg chg="add mod">
          <ac:chgData name="Topjian, Alexis A" userId="4e28b14f-7be2-4242-b48b-5d06293fac04" providerId="ADAL" clId="{C9107896-8DD8-3C43-9134-6017946A788D}" dt="2025-04-24T20:53:22.329" v="591" actId="14100"/>
          <ac:picMkLst>
            <pc:docMk/>
            <pc:sldMk cId="544630936" sldId="933"/>
            <ac:picMk id="6" creationId="{222610BF-DFF4-F9E4-53C3-112D7763C80E}"/>
          </ac:picMkLst>
        </pc:picChg>
      </pc:sldChg>
      <pc:sldChg chg="modSp mod">
        <pc:chgData name="Topjian, Alexis A" userId="4e28b14f-7be2-4242-b48b-5d06293fac04" providerId="ADAL" clId="{C9107896-8DD8-3C43-9134-6017946A788D}" dt="2025-04-24T20:58:35.489" v="695" actId="20577"/>
        <pc:sldMkLst>
          <pc:docMk/>
          <pc:sldMk cId="4228038680" sldId="934"/>
        </pc:sldMkLst>
        <pc:spChg chg="mod">
          <ac:chgData name="Topjian, Alexis A" userId="4e28b14f-7be2-4242-b48b-5d06293fac04" providerId="ADAL" clId="{C9107896-8DD8-3C43-9134-6017946A788D}" dt="2025-04-24T20:58:35.489" v="695" actId="20577"/>
          <ac:spMkLst>
            <pc:docMk/>
            <pc:sldMk cId="4228038680" sldId="934"/>
            <ac:spMk id="3" creationId="{E98155F7-BBF6-9721-A014-7F438D967432}"/>
          </ac:spMkLst>
        </pc:spChg>
      </pc:sldChg>
      <pc:sldChg chg="del">
        <pc:chgData name="Topjian, Alexis A" userId="4e28b14f-7be2-4242-b48b-5d06293fac04" providerId="ADAL" clId="{C9107896-8DD8-3C43-9134-6017946A788D}" dt="2025-04-24T20:40:34.679" v="85" actId="2696"/>
        <pc:sldMkLst>
          <pc:docMk/>
          <pc:sldMk cId="4154636017" sldId="935"/>
        </pc:sldMkLst>
      </pc:sldChg>
      <pc:sldChg chg="modSp mod">
        <pc:chgData name="Topjian, Alexis A" userId="4e28b14f-7be2-4242-b48b-5d06293fac04" providerId="ADAL" clId="{C9107896-8DD8-3C43-9134-6017946A788D}" dt="2025-04-24T20:49:35.742" v="460" actId="20577"/>
        <pc:sldMkLst>
          <pc:docMk/>
          <pc:sldMk cId="1246917316" sldId="936"/>
        </pc:sldMkLst>
        <pc:spChg chg="mod">
          <ac:chgData name="Topjian, Alexis A" userId="4e28b14f-7be2-4242-b48b-5d06293fac04" providerId="ADAL" clId="{C9107896-8DD8-3C43-9134-6017946A788D}" dt="2025-04-24T20:49:35.742" v="460" actId="20577"/>
          <ac:spMkLst>
            <pc:docMk/>
            <pc:sldMk cId="1246917316" sldId="936"/>
            <ac:spMk id="3" creationId="{E9897681-F2B8-3A52-66AB-DA068A5CD3B1}"/>
          </ac:spMkLst>
        </pc:spChg>
      </pc:sldChg>
      <pc:sldChg chg="modSp mod">
        <pc:chgData name="Topjian, Alexis A" userId="4e28b14f-7be2-4242-b48b-5d06293fac04" providerId="ADAL" clId="{C9107896-8DD8-3C43-9134-6017946A788D}" dt="2025-04-24T20:49:43.356" v="461" actId="20577"/>
        <pc:sldMkLst>
          <pc:docMk/>
          <pc:sldMk cId="3260337448" sldId="938"/>
        </pc:sldMkLst>
        <pc:spChg chg="mod">
          <ac:chgData name="Topjian, Alexis A" userId="4e28b14f-7be2-4242-b48b-5d06293fac04" providerId="ADAL" clId="{C9107896-8DD8-3C43-9134-6017946A788D}" dt="2025-04-24T20:49:43.356" v="461" actId="20577"/>
          <ac:spMkLst>
            <pc:docMk/>
            <pc:sldMk cId="3260337448" sldId="938"/>
            <ac:spMk id="2" creationId="{583D74F4-FDAE-E045-B358-F8B9BE0AC585}"/>
          </ac:spMkLst>
        </pc:spChg>
      </pc:sldChg>
      <pc:sldChg chg="modSp mod">
        <pc:chgData name="Topjian, Alexis A" userId="4e28b14f-7be2-4242-b48b-5d06293fac04" providerId="ADAL" clId="{C9107896-8DD8-3C43-9134-6017946A788D}" dt="2025-04-24T20:50:02.289" v="462" actId="20577"/>
        <pc:sldMkLst>
          <pc:docMk/>
          <pc:sldMk cId="1563944702" sldId="940"/>
        </pc:sldMkLst>
        <pc:spChg chg="mod">
          <ac:chgData name="Topjian, Alexis A" userId="4e28b14f-7be2-4242-b48b-5d06293fac04" providerId="ADAL" clId="{C9107896-8DD8-3C43-9134-6017946A788D}" dt="2025-04-24T20:50:02.289" v="462" actId="20577"/>
          <ac:spMkLst>
            <pc:docMk/>
            <pc:sldMk cId="1563944702" sldId="940"/>
            <ac:spMk id="3" creationId="{ECA9C0EC-243B-3840-B093-CB8F033C57AA}"/>
          </ac:spMkLst>
        </pc:spChg>
      </pc:sldChg>
      <pc:sldChg chg="modSp mod">
        <pc:chgData name="Topjian, Alexis A" userId="4e28b14f-7be2-4242-b48b-5d06293fac04" providerId="ADAL" clId="{C9107896-8DD8-3C43-9134-6017946A788D}" dt="2025-04-24T20:50:27.135" v="463" actId="113"/>
        <pc:sldMkLst>
          <pc:docMk/>
          <pc:sldMk cId="638576081" sldId="941"/>
        </pc:sldMkLst>
        <pc:spChg chg="mod">
          <ac:chgData name="Topjian, Alexis A" userId="4e28b14f-7be2-4242-b48b-5d06293fac04" providerId="ADAL" clId="{C9107896-8DD8-3C43-9134-6017946A788D}" dt="2025-04-24T20:50:27.135" v="463" actId="113"/>
          <ac:spMkLst>
            <pc:docMk/>
            <pc:sldMk cId="638576081" sldId="941"/>
            <ac:spMk id="3" creationId="{366C871B-55EF-364C-BD6D-9AA6FA4057AE}"/>
          </ac:spMkLst>
        </pc:spChg>
      </pc:sldChg>
      <pc:sldChg chg="modSp mod">
        <pc:chgData name="Topjian, Alexis A" userId="4e28b14f-7be2-4242-b48b-5d06293fac04" providerId="ADAL" clId="{C9107896-8DD8-3C43-9134-6017946A788D}" dt="2025-04-25T14:30:25.334" v="702" actId="20577"/>
        <pc:sldMkLst>
          <pc:docMk/>
          <pc:sldMk cId="746124226" sldId="943"/>
        </pc:sldMkLst>
        <pc:spChg chg="mod">
          <ac:chgData name="Topjian, Alexis A" userId="4e28b14f-7be2-4242-b48b-5d06293fac04" providerId="ADAL" clId="{C9107896-8DD8-3C43-9134-6017946A788D}" dt="2025-04-25T14:30:25.334" v="702" actId="20577"/>
          <ac:spMkLst>
            <pc:docMk/>
            <pc:sldMk cId="746124226" sldId="943"/>
            <ac:spMk id="3" creationId="{FAEA3E1D-3CAC-FBF3-4904-879BDEF790B3}"/>
          </ac:spMkLst>
        </pc:spChg>
      </pc:sldChg>
      <pc:sldChg chg="addSp delSp modSp mod">
        <pc:chgData name="Topjian, Alexis A" userId="4e28b14f-7be2-4242-b48b-5d06293fac04" providerId="ADAL" clId="{C9107896-8DD8-3C43-9134-6017946A788D}" dt="2025-04-29T11:56:30.736" v="905" actId="20577"/>
        <pc:sldMkLst>
          <pc:docMk/>
          <pc:sldMk cId="3744515310" sldId="944"/>
        </pc:sldMkLst>
        <pc:spChg chg="mod">
          <ac:chgData name="Topjian, Alexis A" userId="4e28b14f-7be2-4242-b48b-5d06293fac04" providerId="ADAL" clId="{C9107896-8DD8-3C43-9134-6017946A788D}" dt="2025-04-24T20:42:55.404" v="174" actId="1076"/>
          <ac:spMkLst>
            <pc:docMk/>
            <pc:sldMk cId="3744515310" sldId="944"/>
            <ac:spMk id="2" creationId="{5F9C6BAC-777C-5511-1F6E-AEF5406791ED}"/>
          </ac:spMkLst>
        </pc:spChg>
        <pc:spChg chg="add mod">
          <ac:chgData name="Topjian, Alexis A" userId="4e28b14f-7be2-4242-b48b-5d06293fac04" providerId="ADAL" clId="{C9107896-8DD8-3C43-9134-6017946A788D}" dt="2025-04-24T20:44:45.278" v="231" actId="1076"/>
          <ac:spMkLst>
            <pc:docMk/>
            <pc:sldMk cId="3744515310" sldId="944"/>
            <ac:spMk id="9" creationId="{C6D13715-AE77-AA1B-FE60-D8B9F62AC04A}"/>
          </ac:spMkLst>
        </pc:spChg>
        <pc:spChg chg="add mod">
          <ac:chgData name="Topjian, Alexis A" userId="4e28b14f-7be2-4242-b48b-5d06293fac04" providerId="ADAL" clId="{C9107896-8DD8-3C43-9134-6017946A788D}" dt="2025-04-24T20:45:24.236" v="241" actId="1076"/>
          <ac:spMkLst>
            <pc:docMk/>
            <pc:sldMk cId="3744515310" sldId="944"/>
            <ac:spMk id="11" creationId="{1C090CA4-DA60-1D01-5863-E0193D5A040F}"/>
          </ac:spMkLst>
        </pc:spChg>
        <pc:spChg chg="add mod">
          <ac:chgData name="Topjian, Alexis A" userId="4e28b14f-7be2-4242-b48b-5d06293fac04" providerId="ADAL" clId="{C9107896-8DD8-3C43-9134-6017946A788D}" dt="2025-04-24T20:45:21.611" v="240" actId="1076"/>
          <ac:spMkLst>
            <pc:docMk/>
            <pc:sldMk cId="3744515310" sldId="944"/>
            <ac:spMk id="12" creationId="{87B4529D-CE7C-16B3-C444-B3DCD121D739}"/>
          </ac:spMkLst>
        </pc:spChg>
        <pc:spChg chg="add mod">
          <ac:chgData name="Topjian, Alexis A" userId="4e28b14f-7be2-4242-b48b-5d06293fac04" providerId="ADAL" clId="{C9107896-8DD8-3C43-9134-6017946A788D}" dt="2025-04-24T20:45:17.865" v="239" actId="1076"/>
          <ac:spMkLst>
            <pc:docMk/>
            <pc:sldMk cId="3744515310" sldId="944"/>
            <ac:spMk id="13" creationId="{DCA46632-6F17-87A9-E77F-D3EBE269D9F3}"/>
          </ac:spMkLst>
        </pc:spChg>
        <pc:spChg chg="add mod">
          <ac:chgData name="Topjian, Alexis A" userId="4e28b14f-7be2-4242-b48b-5d06293fac04" providerId="ADAL" clId="{C9107896-8DD8-3C43-9134-6017946A788D}" dt="2025-04-24T20:45:14.580" v="238" actId="1076"/>
          <ac:spMkLst>
            <pc:docMk/>
            <pc:sldMk cId="3744515310" sldId="944"/>
            <ac:spMk id="14" creationId="{D1E11ACE-AA35-3897-1B91-4503D68130DF}"/>
          </ac:spMkLst>
        </pc:spChg>
        <pc:spChg chg="add mod">
          <ac:chgData name="Topjian, Alexis A" userId="4e28b14f-7be2-4242-b48b-5d06293fac04" providerId="ADAL" clId="{C9107896-8DD8-3C43-9134-6017946A788D}" dt="2025-04-24T20:46:58.114" v="333" actId="20577"/>
          <ac:spMkLst>
            <pc:docMk/>
            <pc:sldMk cId="3744515310" sldId="944"/>
            <ac:spMk id="15" creationId="{937C0C41-E861-5F5D-3A56-F460B8900496}"/>
          </ac:spMkLst>
        </pc:spChg>
        <pc:spChg chg="add mod">
          <ac:chgData name="Topjian, Alexis A" userId="4e28b14f-7be2-4242-b48b-5d06293fac04" providerId="ADAL" clId="{C9107896-8DD8-3C43-9134-6017946A788D}" dt="2025-04-24T20:47:05.265" v="334" actId="1076"/>
          <ac:spMkLst>
            <pc:docMk/>
            <pc:sldMk cId="3744515310" sldId="944"/>
            <ac:spMk id="16" creationId="{4FF71381-AB9A-F3D1-FC99-2A6874B682E4}"/>
          </ac:spMkLst>
        </pc:spChg>
        <pc:spChg chg="add mod">
          <ac:chgData name="Topjian, Alexis A" userId="4e28b14f-7be2-4242-b48b-5d06293fac04" providerId="ADAL" clId="{C9107896-8DD8-3C43-9134-6017946A788D}" dt="2025-04-24T20:46:04.681" v="265" actId="1076"/>
          <ac:spMkLst>
            <pc:docMk/>
            <pc:sldMk cId="3744515310" sldId="944"/>
            <ac:spMk id="17" creationId="{A64AB812-1708-2C59-845B-28BEFB236F3C}"/>
          </ac:spMkLst>
        </pc:spChg>
        <pc:spChg chg="add mod">
          <ac:chgData name="Topjian, Alexis A" userId="4e28b14f-7be2-4242-b48b-5d06293fac04" providerId="ADAL" clId="{C9107896-8DD8-3C43-9134-6017946A788D}" dt="2025-04-24T20:46:27.872" v="271" actId="1076"/>
          <ac:spMkLst>
            <pc:docMk/>
            <pc:sldMk cId="3744515310" sldId="944"/>
            <ac:spMk id="18" creationId="{20241182-26CE-30EF-2DA5-ACBD6EAEDB74}"/>
          </ac:spMkLst>
        </pc:spChg>
        <pc:spChg chg="add mod">
          <ac:chgData name="Topjian, Alexis A" userId="4e28b14f-7be2-4242-b48b-5d06293fac04" providerId="ADAL" clId="{C9107896-8DD8-3C43-9134-6017946A788D}" dt="2025-04-24T20:46:25.129" v="270" actId="1076"/>
          <ac:spMkLst>
            <pc:docMk/>
            <pc:sldMk cId="3744515310" sldId="944"/>
            <ac:spMk id="19" creationId="{DFDE77EF-186B-ED7D-B56A-57AA8D8C0046}"/>
          </ac:spMkLst>
        </pc:spChg>
        <pc:spChg chg="add mod">
          <ac:chgData name="Topjian, Alexis A" userId="4e28b14f-7be2-4242-b48b-5d06293fac04" providerId="ADAL" clId="{C9107896-8DD8-3C43-9134-6017946A788D}" dt="2025-04-24T20:46:48.826" v="312" actId="1076"/>
          <ac:spMkLst>
            <pc:docMk/>
            <pc:sldMk cId="3744515310" sldId="944"/>
            <ac:spMk id="20" creationId="{3389FA79-C1B7-4400-BA30-455E341C89D1}"/>
          </ac:spMkLst>
        </pc:spChg>
        <pc:spChg chg="add mod">
          <ac:chgData name="Topjian, Alexis A" userId="4e28b14f-7be2-4242-b48b-5d06293fac04" providerId="ADAL" clId="{C9107896-8DD8-3C43-9134-6017946A788D}" dt="2025-04-29T11:56:30.736" v="905" actId="20577"/>
          <ac:spMkLst>
            <pc:docMk/>
            <pc:sldMk cId="3744515310" sldId="944"/>
            <ac:spMk id="21" creationId="{1E38B4A5-D673-CAF9-3183-6B6F4BEF7217}"/>
          </ac:spMkLst>
        </pc:spChg>
        <pc:picChg chg="mod modCrop">
          <ac:chgData name="Topjian, Alexis A" userId="4e28b14f-7be2-4242-b48b-5d06293fac04" providerId="ADAL" clId="{C9107896-8DD8-3C43-9134-6017946A788D}" dt="2025-04-24T20:43:04.109" v="175" actId="1076"/>
          <ac:picMkLst>
            <pc:docMk/>
            <pc:sldMk cId="3744515310" sldId="944"/>
            <ac:picMk id="5" creationId="{F8031183-82FC-2288-7D01-7F5E59FC8884}"/>
          </ac:picMkLst>
        </pc:picChg>
        <pc:picChg chg="add mod modCrop">
          <ac:chgData name="Topjian, Alexis A" userId="4e28b14f-7be2-4242-b48b-5d06293fac04" providerId="ADAL" clId="{C9107896-8DD8-3C43-9134-6017946A788D}" dt="2025-04-24T20:43:04.109" v="175" actId="1076"/>
          <ac:picMkLst>
            <pc:docMk/>
            <pc:sldMk cId="3744515310" sldId="944"/>
            <ac:picMk id="7" creationId="{7D63F2EC-4A2C-CAAF-5505-27D3393F33B0}"/>
          </ac:picMkLst>
        </pc:picChg>
      </pc:sldChg>
      <pc:sldChg chg="addSp delSp modSp new mod">
        <pc:chgData name="Topjian, Alexis A" userId="4e28b14f-7be2-4242-b48b-5d06293fac04" providerId="ADAL" clId="{C9107896-8DD8-3C43-9134-6017946A788D}" dt="2025-04-24T20:51:02.639" v="510" actId="122"/>
        <pc:sldMkLst>
          <pc:docMk/>
          <pc:sldMk cId="3143286971" sldId="946"/>
        </pc:sldMkLst>
        <pc:spChg chg="mod">
          <ac:chgData name="Topjian, Alexis A" userId="4e28b14f-7be2-4242-b48b-5d06293fac04" providerId="ADAL" clId="{C9107896-8DD8-3C43-9134-6017946A788D}" dt="2025-04-24T20:51:02.639" v="510" actId="122"/>
          <ac:spMkLst>
            <pc:docMk/>
            <pc:sldMk cId="3143286971" sldId="946"/>
            <ac:spMk id="2" creationId="{E566DF27-2A01-782D-E159-C030288D7997}"/>
          </ac:spMkLst>
        </pc:spChg>
        <pc:picChg chg="add mod">
          <ac:chgData name="Topjian, Alexis A" userId="4e28b14f-7be2-4242-b48b-5d06293fac04" providerId="ADAL" clId="{C9107896-8DD8-3C43-9134-6017946A788D}" dt="2025-04-24T20:18:45.516" v="69" actId="1076"/>
          <ac:picMkLst>
            <pc:docMk/>
            <pc:sldMk cId="3143286971" sldId="946"/>
            <ac:picMk id="5" creationId="{67DA2000-BC23-F87C-3657-8AD0F5AA4E0F}"/>
          </ac:picMkLst>
        </pc:picChg>
      </pc:sldChg>
      <pc:sldChg chg="addSp modSp new mod">
        <pc:chgData name="Topjian, Alexis A" userId="4e28b14f-7be2-4242-b48b-5d06293fac04" providerId="ADAL" clId="{C9107896-8DD8-3C43-9134-6017946A788D}" dt="2025-04-24T20:51:00.354" v="509" actId="122"/>
        <pc:sldMkLst>
          <pc:docMk/>
          <pc:sldMk cId="1121803566" sldId="947"/>
        </pc:sldMkLst>
        <pc:spChg chg="mod">
          <ac:chgData name="Topjian, Alexis A" userId="4e28b14f-7be2-4242-b48b-5d06293fac04" providerId="ADAL" clId="{C9107896-8DD8-3C43-9134-6017946A788D}" dt="2025-04-24T20:51:00.354" v="509" actId="122"/>
          <ac:spMkLst>
            <pc:docMk/>
            <pc:sldMk cId="1121803566" sldId="947"/>
            <ac:spMk id="2" creationId="{F24DD5AF-DD21-7C9F-42B5-9009D343CC8B}"/>
          </ac:spMkLst>
        </pc:spChg>
        <pc:picChg chg="add mod">
          <ac:chgData name="Topjian, Alexis A" userId="4e28b14f-7be2-4242-b48b-5d06293fac04" providerId="ADAL" clId="{C9107896-8DD8-3C43-9134-6017946A788D}" dt="2025-04-24T20:19:21.706" v="72" actId="1076"/>
          <ac:picMkLst>
            <pc:docMk/>
            <pc:sldMk cId="1121803566" sldId="947"/>
            <ac:picMk id="5" creationId="{65354BC4-031C-F19F-22AB-09CD68972EBD}"/>
          </ac:picMkLst>
        </pc:picChg>
      </pc:sldChg>
      <pc:sldChg chg="modSp new mod">
        <pc:chgData name="Topjian, Alexis A" userId="4e28b14f-7be2-4242-b48b-5d06293fac04" providerId="ADAL" clId="{C9107896-8DD8-3C43-9134-6017946A788D}" dt="2025-04-28T20:34:01.655" v="889" actId="403"/>
        <pc:sldMkLst>
          <pc:docMk/>
          <pc:sldMk cId="1195599798" sldId="948"/>
        </pc:sldMkLst>
        <pc:spChg chg="mod">
          <ac:chgData name="Topjian, Alexis A" userId="4e28b14f-7be2-4242-b48b-5d06293fac04" providerId="ADAL" clId="{C9107896-8DD8-3C43-9134-6017946A788D}" dt="2025-04-28T20:33:55.399" v="883" actId="20577"/>
          <ac:spMkLst>
            <pc:docMk/>
            <pc:sldMk cId="1195599798" sldId="948"/>
            <ac:spMk id="2" creationId="{D4F4E43A-260E-F454-FC6F-7A7DE7A17222}"/>
          </ac:spMkLst>
        </pc:spChg>
        <pc:spChg chg="mod">
          <ac:chgData name="Topjian, Alexis A" userId="4e28b14f-7be2-4242-b48b-5d06293fac04" providerId="ADAL" clId="{C9107896-8DD8-3C43-9134-6017946A788D}" dt="2025-04-28T20:34:01.655" v="889" actId="403"/>
          <ac:spMkLst>
            <pc:docMk/>
            <pc:sldMk cId="1195599798" sldId="948"/>
            <ac:spMk id="3" creationId="{8D743D59-469A-F972-3321-5DFEBEC499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300F99-9A8B-AE47-8FC8-4D01175CBCBE}" type="slidenum">
              <a:rPr lang="en-US" smtClean="0"/>
              <a:t>38</a:t>
            </a:fld>
            <a:endParaRPr lang="en-US"/>
          </a:p>
        </p:txBody>
      </p:sp>
    </p:spTree>
    <p:extLst>
      <p:ext uri="{BB962C8B-B14F-4D97-AF65-F5344CB8AC3E}">
        <p14:creationId xmlns:p14="http://schemas.microsoft.com/office/powerpoint/2010/main" val="222106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Completing the top of the day 1 temp log will let you confirm your rewarm start time – RCs know how to do this.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517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Completing the top of the day 1 temp log will let you confirm your rewarm start time – RCs know how to do this.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585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443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Completing the top of the day 1 temp log will let you confirm your rewarm start time – RCs know how to do this.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699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ptos" panose="020B0004020202020204" pitchFamily="34" charset="0"/>
              </a:rPr>
              <a:t> I see lots of comments in </a:t>
            </a:r>
            <a:r>
              <a:rPr lang="en-US" b="0" i="0" u="none" strike="noStrike" dirty="0" err="1">
                <a:solidFill>
                  <a:srgbClr val="000000"/>
                </a:solidFill>
                <a:effectLst/>
                <a:latin typeface="Aptos" panose="020B0004020202020204" pitchFamily="34" charset="0"/>
              </a:rPr>
              <a:t>WebDCU</a:t>
            </a:r>
            <a:r>
              <a:rPr lang="en-US" b="0" i="0" u="none" strike="noStrike" dirty="0">
                <a:solidFill>
                  <a:srgbClr val="000000"/>
                </a:solidFill>
                <a:effectLst/>
                <a:latin typeface="Aptos" panose="020B0004020202020204" pitchFamily="34" charset="0"/>
              </a:rPr>
              <a:t> where I think “wish they would have called the hotline…”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179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Mitigate some of the risks by rapid induction of hypothermia and getting to the maintenance phase quickly</a:t>
            </a:r>
          </a:p>
          <a:p>
            <a:endParaRPr lang="en-US" dirty="0"/>
          </a:p>
          <a:p>
            <a:r>
              <a:rPr lang="en-US" dirty="0"/>
              <a:t>Shivering – increases metabolic demand – can treat with sedatives, </a:t>
            </a:r>
            <a:r>
              <a:rPr lang="en-US" b="1" dirty="0"/>
              <a:t>resolves under 34C</a:t>
            </a:r>
          </a:p>
          <a:p>
            <a:r>
              <a:rPr lang="en-US" dirty="0" err="1"/>
              <a:t>Decreas</a:t>
            </a:r>
            <a:r>
              <a:rPr lang="en-US" dirty="0"/>
              <a:t> insulin sensitivity and decrease insulin amount secreted by pancreas</a:t>
            </a:r>
          </a:p>
          <a:p>
            <a:r>
              <a:rPr lang="en-US" dirty="0"/>
              <a:t>Hypothermia induced intracellular shift and tubular dysfunction (increased renal excretion of electrolytes) – depletion of magnesium, potassium, and phosphate during cooling --&gt; risk of arrythmias</a:t>
            </a:r>
          </a:p>
          <a:p>
            <a:endParaRPr lang="en-US" dirty="0"/>
          </a:p>
          <a:p>
            <a:r>
              <a:rPr lang="en-US" dirty="0"/>
              <a:t>Cardiac output</a:t>
            </a:r>
          </a:p>
          <a:p>
            <a:r>
              <a:rPr lang="en-US" dirty="0"/>
              <a:t>Mild hypothermia in euvolemic patient will decrease HR and increase myocardial contractility – systolic function improves but mild degree of diastolic dysfunction may occur. BP usually stable or increases slightly. CO decreases (with HR) but so does metabolic demand (usually meets or exceeds decrease)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DEEP hypothermia: decreases myocardial contractility, risk of arrhythmia and less likely to have successful treatment of arrhythmia (hypothermic myocardium less responsive to </a:t>
            </a:r>
            <a:r>
              <a:rPr lang="en-US" dirty="0" err="1"/>
              <a:t>antiarrhytjmics</a:t>
            </a:r>
            <a:r>
              <a:rPr lang="en-US" dirty="0"/>
              <a:t> and more difficult to defibrillate)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Does her underlying HOCM play into your management at all? If so, how?</a:t>
            </a:r>
          </a:p>
          <a:p>
            <a:r>
              <a:rPr lang="en-US" sz="1200" kern="1200" dirty="0">
                <a:solidFill>
                  <a:schemeClr val="tx1"/>
                </a:solidFill>
                <a:effectLst/>
                <a:latin typeface="+mn-lt"/>
                <a:ea typeface="+mn-ea"/>
                <a:cs typeface="+mn-cs"/>
              </a:rPr>
              <a:t>Likes to be full…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Hypovolemia (cold diuresis) – increased venous return (peripheral vasoconstriction), activation of atrial natriuretic peptide, decreased ADH and renal ADH receptor levels, and tubular dysfunction</a:t>
            </a:r>
          </a:p>
          <a:p>
            <a:r>
              <a:rPr lang="en-US" dirty="0"/>
              <a:t>EKG changes: initially sinus tachycardia followed by sinus bradycardia – can also see prolonged PR, increased QT interval, some widening of the QRS</a:t>
            </a:r>
          </a:p>
          <a:p>
            <a:endParaRPr lang="en-US" dirty="0"/>
          </a:p>
          <a:p>
            <a:endParaRPr lang="en-US" dirty="0"/>
          </a:p>
          <a:p>
            <a:r>
              <a:rPr lang="en-US" dirty="0"/>
              <a:t>Coagulopathy:</a:t>
            </a:r>
          </a:p>
          <a:p>
            <a:endParaRPr lang="en-US" dirty="0"/>
          </a:p>
          <a:p>
            <a:r>
              <a:rPr lang="en-US" dirty="0"/>
              <a:t>Metabolic rate decreases 50-65% -- decreased O2 consumption and CO2 production</a:t>
            </a:r>
          </a:p>
          <a:p>
            <a:pPr lvl="1"/>
            <a:r>
              <a:rPr lang="en-US" dirty="0"/>
              <a:t>Decreased O2 consumption means theoretical risk during reperfusion because high O2 may increase reperfusion injury</a:t>
            </a:r>
          </a:p>
          <a:p>
            <a:pPr lvl="1"/>
            <a:r>
              <a:rPr lang="en-US" dirty="0"/>
              <a:t>Decreased CO2 production may result in hyperventilation if vent not changed (and therefore cerebral vasoconstriction)</a:t>
            </a:r>
          </a:p>
          <a:p>
            <a:pPr lvl="1"/>
            <a:r>
              <a:rPr lang="en-US" dirty="0"/>
              <a:t>Decreased calorie needs; increased fat metabolism leading to increased glycerol, free fatty acids, ketonic acids, and lactate – can cause mild metabolic acidosis</a:t>
            </a:r>
          </a:p>
          <a:p>
            <a:r>
              <a:rPr lang="en-US" dirty="0"/>
              <a:t>Decreased insulin secretion (and many patients a moderate and sometimes severe insulin resistance) – important to remember during rewarming</a:t>
            </a:r>
          </a:p>
          <a:p>
            <a:r>
              <a:rPr lang="en-US" dirty="0"/>
              <a:t>Decreases coagulation activation and formation of microthrombi</a:t>
            </a:r>
          </a:p>
          <a:p>
            <a:r>
              <a:rPr lang="en-US" dirty="0"/>
              <a:t>Improves tolerance for ischemia </a:t>
            </a:r>
          </a:p>
          <a:p>
            <a:r>
              <a:rPr lang="en-US" dirty="0"/>
              <a:t>Suppress epileptic activity</a:t>
            </a:r>
          </a:p>
          <a:p>
            <a:endParaRPr lang="en-US" dirty="0"/>
          </a:p>
          <a:p>
            <a:endParaRPr lang="en-US" dirty="0"/>
          </a:p>
          <a:p>
            <a:endParaRPr lang="en-US" dirty="0"/>
          </a:p>
          <a:p>
            <a:r>
              <a:rPr lang="en-US" dirty="0"/>
              <a:t>At what point do you care about HR?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300F99-9A8B-AE47-8FC8-4D01175CBCBE}" type="slidenum">
              <a:rPr lang="en-US" smtClean="0"/>
              <a:t>35</a:t>
            </a:fld>
            <a:endParaRPr lang="en-US"/>
          </a:p>
        </p:txBody>
      </p:sp>
    </p:spTree>
    <p:extLst>
      <p:ext uri="{BB962C8B-B14F-4D97-AF65-F5344CB8AC3E}">
        <p14:creationId xmlns:p14="http://schemas.microsoft.com/office/powerpoint/2010/main" val="272494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300F99-9A8B-AE47-8FC8-4D01175CBCBE}" type="slidenum">
              <a:rPr lang="en-US" smtClean="0"/>
              <a:t>36</a:t>
            </a:fld>
            <a:endParaRPr lang="en-US"/>
          </a:p>
        </p:txBody>
      </p:sp>
    </p:spTree>
    <p:extLst>
      <p:ext uri="{BB962C8B-B14F-4D97-AF65-F5344CB8AC3E}">
        <p14:creationId xmlns:p14="http://schemas.microsoft.com/office/powerpoint/2010/main" val="315274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gradient 10 smart mode? Measure’s patient’s temperature and will create a maximum of 10C difference between the patient’s temperature and the current water temperature</a:t>
            </a:r>
          </a:p>
          <a:p>
            <a:r>
              <a:rPr lang="en-US" dirty="0"/>
              <a:t>Of note, never use gradient 10 WITHOUT using smart mode</a:t>
            </a:r>
          </a:p>
        </p:txBody>
      </p:sp>
      <p:sp>
        <p:nvSpPr>
          <p:cNvPr id="4" name="Slide Number Placeholder 3"/>
          <p:cNvSpPr>
            <a:spLocks noGrp="1"/>
          </p:cNvSpPr>
          <p:nvPr>
            <p:ph type="sldNum" sz="quarter" idx="5"/>
          </p:nvPr>
        </p:nvSpPr>
        <p:spPr/>
        <p:txBody>
          <a:bodyPr/>
          <a:lstStyle/>
          <a:p>
            <a:fld id="{11300F99-9A8B-AE47-8FC8-4D01175CBCBE}" type="slidenum">
              <a:rPr lang="en-US" smtClean="0"/>
              <a:t>37</a:t>
            </a:fld>
            <a:endParaRPr lang="en-US"/>
          </a:p>
        </p:txBody>
      </p:sp>
    </p:spTree>
    <p:extLst>
      <p:ext uri="{BB962C8B-B14F-4D97-AF65-F5344CB8AC3E}">
        <p14:creationId xmlns:p14="http://schemas.microsoft.com/office/powerpoint/2010/main" val="2757052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2"/>
          <p:cNvSpPr txBox="1">
            <a:spLocks noGrp="1"/>
          </p:cNvSpPr>
          <p:nvPr>
            <p:ph type="sldNum" idx="12"/>
          </p:nvPr>
        </p:nvSpPr>
        <p:spPr>
          <a:xfrm>
            <a:off x="7427725" y="6450864"/>
            <a:ext cx="28449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5BBFC-DC33-8B43-A692-7FA7F807E468}"/>
              </a:ext>
            </a:extLst>
          </p:cNvPr>
          <p:cNvSpPr>
            <a:spLocks noGrp="1"/>
          </p:cNvSpPr>
          <p:nvPr>
            <p:ph type="dt" sz="half" idx="10"/>
          </p:nvPr>
        </p:nvSpPr>
        <p:spPr/>
        <p:txBody>
          <a:bodyPr/>
          <a:lstStyle/>
          <a:p>
            <a:fld id="{0285E4AF-C85A-5844-AE50-A43B5DF92749}" type="datetimeFigureOut">
              <a:rPr lang="en-US" smtClean="0"/>
              <a:t>4/29/25</a:t>
            </a:fld>
            <a:endParaRPr lang="en-US"/>
          </a:p>
        </p:txBody>
      </p:sp>
      <p:sp>
        <p:nvSpPr>
          <p:cNvPr id="3" name="Footer Placeholder 2">
            <a:extLst>
              <a:ext uri="{FF2B5EF4-FFF2-40B4-BE49-F238E27FC236}">
                <a16:creationId xmlns:a16="http://schemas.microsoft.com/office/drawing/2014/main" id="{6DB1844A-C3D0-FF49-AAE8-0437109619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96D245-4B55-A74D-BA61-F10D1719637A}"/>
              </a:ext>
            </a:extLst>
          </p:cNvPr>
          <p:cNvSpPr>
            <a:spLocks noGrp="1"/>
          </p:cNvSpPr>
          <p:nvPr>
            <p:ph type="sldNum" sz="quarter" idx="12"/>
          </p:nvPr>
        </p:nvSpPr>
        <p:spPr/>
        <p:txBody>
          <a:bodyPr/>
          <a:lstStyle/>
          <a:p>
            <a:fld id="{A543F0B5-4D08-0349-89E2-3094DFFDB3D8}" type="slidenum">
              <a:rPr lang="en-US" smtClean="0"/>
              <a:t>‹#›</a:t>
            </a:fld>
            <a:endParaRPr lang="en-US"/>
          </a:p>
        </p:txBody>
      </p:sp>
    </p:spTree>
    <p:extLst>
      <p:ext uri="{BB962C8B-B14F-4D97-AF65-F5344CB8AC3E}">
        <p14:creationId xmlns:p14="http://schemas.microsoft.com/office/powerpoint/2010/main" val="38114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Autofit/>
          </a:bodyPr>
          <a:lstStyle>
            <a:lvl1pPr marL="457200" lvl="0" indent="-431800" algn="l">
              <a:spcBef>
                <a:spcPts val="1800"/>
              </a:spcBef>
              <a:spcAft>
                <a:spcPts val="0"/>
              </a:spcAft>
              <a:buClr>
                <a:schemeClr val="dk1"/>
              </a:buClr>
              <a:buSzPts val="3200"/>
              <a:buChar char="•"/>
              <a:defRPr/>
            </a:lvl1pPr>
            <a:lvl2pPr marL="914400" lvl="1" indent="-406400" algn="l">
              <a:spcBef>
                <a:spcPts val="1800"/>
              </a:spcBef>
              <a:spcAft>
                <a:spcPts val="0"/>
              </a:spcAft>
              <a:buClr>
                <a:schemeClr val="dk1"/>
              </a:buClr>
              <a:buSzPts val="2800"/>
              <a:buChar char="–"/>
              <a:defRPr/>
            </a:lvl2pPr>
            <a:lvl3pPr marL="1371600" lvl="2" indent="-381000" algn="l">
              <a:spcBef>
                <a:spcPts val="1800"/>
              </a:spcBef>
              <a:spcAft>
                <a:spcPts val="0"/>
              </a:spcAft>
              <a:buClr>
                <a:schemeClr val="dk1"/>
              </a:buClr>
              <a:buSzPts val="2400"/>
              <a:buChar char="•"/>
              <a:defRPr/>
            </a:lvl3pPr>
            <a:lvl4pPr marL="1828800" lvl="3" indent="-355600" algn="l">
              <a:spcBef>
                <a:spcPts val="1800"/>
              </a:spcBef>
              <a:spcAft>
                <a:spcPts val="0"/>
              </a:spcAft>
              <a:buClr>
                <a:schemeClr val="dk1"/>
              </a:buClr>
              <a:buSzPts val="2000"/>
              <a:buChar char="–"/>
              <a:defRPr/>
            </a:lvl4pPr>
            <a:lvl5pPr marL="2286000" lvl="4" indent="-355600" algn="l">
              <a:spcBef>
                <a:spcPts val="1800"/>
              </a:spcBef>
              <a:spcAft>
                <a:spcPts val="0"/>
              </a:spcAft>
              <a:buClr>
                <a:schemeClr val="dk1"/>
              </a:buClr>
              <a:buSzPts val="20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1752600" y="6356351"/>
            <a:ext cx="1701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7427725" y="6450864"/>
            <a:ext cx="28449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609600" y="274639"/>
            <a:ext cx="10972800"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dt" idx="10"/>
          </p:nvPr>
        </p:nvSpPr>
        <p:spPr>
          <a:xfrm>
            <a:off x="1752600" y="6356351"/>
            <a:ext cx="1701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7427725" y="6450864"/>
            <a:ext cx="28449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0" name="Google Shape;60;p9"/>
          <p:cNvSpPr txBox="1">
            <a:spLocks noGrp="1"/>
          </p:cNvSpPr>
          <p:nvPr>
            <p:ph type="dt" idx="10"/>
          </p:nvPr>
        </p:nvSpPr>
        <p:spPr>
          <a:xfrm>
            <a:off x="1752600" y="6356351"/>
            <a:ext cx="1701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7427725" y="6450864"/>
            <a:ext cx="28449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6" name="Google Shape;66;p1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7" name="Google Shape;67;p10"/>
          <p:cNvSpPr txBox="1">
            <a:spLocks noGrp="1"/>
          </p:cNvSpPr>
          <p:nvPr>
            <p:ph type="dt" idx="10"/>
          </p:nvPr>
        </p:nvSpPr>
        <p:spPr>
          <a:xfrm>
            <a:off x="1752600" y="6356351"/>
            <a:ext cx="1701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7427725" y="6450864"/>
            <a:ext cx="28449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4" name="Google Shape;74;p11"/>
          <p:cNvSpPr txBox="1">
            <a:spLocks noGrp="1"/>
          </p:cNvSpPr>
          <p:nvPr>
            <p:ph type="dt" idx="10"/>
          </p:nvPr>
        </p:nvSpPr>
        <p:spPr>
          <a:xfrm>
            <a:off x="1752600" y="6356351"/>
            <a:ext cx="1701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7427725" y="6450864"/>
            <a:ext cx="28449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1752600" y="6356351"/>
            <a:ext cx="1701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7427725" y="6450864"/>
            <a:ext cx="28449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3"/>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3"/>
          <p:cNvSpPr txBox="1">
            <a:spLocks noGrp="1"/>
          </p:cNvSpPr>
          <p:nvPr>
            <p:ph type="dt" idx="10"/>
          </p:nvPr>
        </p:nvSpPr>
        <p:spPr>
          <a:xfrm>
            <a:off x="1752600" y="6356351"/>
            <a:ext cx="1701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7427725" y="6450864"/>
            <a:ext cx="28449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7427725" y="6450864"/>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rgbClr val="888888"/>
                </a:solidFill>
                <a:latin typeface="Calibri"/>
                <a:ea typeface="Calibri"/>
                <a:cs typeface="Calibri"/>
                <a:sym typeface="Calibri"/>
              </a:defRPr>
            </a:lvl1pPr>
            <a:lvl2pPr marL="0" marR="0" lvl="1" indent="0" algn="r" rtl="0">
              <a:spcBef>
                <a:spcPts val="0"/>
              </a:spcBef>
              <a:buNone/>
              <a:defRPr sz="1600" b="1" i="0" u="none" strike="noStrike" cap="none">
                <a:solidFill>
                  <a:srgbClr val="888888"/>
                </a:solidFill>
                <a:latin typeface="Calibri"/>
                <a:ea typeface="Calibri"/>
                <a:cs typeface="Calibri"/>
                <a:sym typeface="Calibri"/>
              </a:defRPr>
            </a:lvl2pPr>
            <a:lvl3pPr marL="0" marR="0" lvl="2" indent="0" algn="r" rtl="0">
              <a:spcBef>
                <a:spcPts val="0"/>
              </a:spcBef>
              <a:buNone/>
              <a:defRPr sz="1600" b="1" i="0" u="none" strike="noStrike" cap="none">
                <a:solidFill>
                  <a:srgbClr val="888888"/>
                </a:solidFill>
                <a:latin typeface="Calibri"/>
                <a:ea typeface="Calibri"/>
                <a:cs typeface="Calibri"/>
                <a:sym typeface="Calibri"/>
              </a:defRPr>
            </a:lvl3pPr>
            <a:lvl4pPr marL="0" marR="0" lvl="3" indent="0" algn="r" rtl="0">
              <a:spcBef>
                <a:spcPts val="0"/>
              </a:spcBef>
              <a:buNone/>
              <a:defRPr sz="1600" b="1" i="0" u="none" strike="noStrike" cap="none">
                <a:solidFill>
                  <a:srgbClr val="888888"/>
                </a:solidFill>
                <a:latin typeface="Calibri"/>
                <a:ea typeface="Calibri"/>
                <a:cs typeface="Calibri"/>
                <a:sym typeface="Calibri"/>
              </a:defRPr>
            </a:lvl4pPr>
            <a:lvl5pPr marL="0" marR="0" lvl="4" indent="0" algn="r" rtl="0">
              <a:spcBef>
                <a:spcPts val="0"/>
              </a:spcBef>
              <a:buNone/>
              <a:defRPr sz="1600" b="1" i="0" u="none" strike="noStrike" cap="none">
                <a:solidFill>
                  <a:srgbClr val="888888"/>
                </a:solidFill>
                <a:latin typeface="Calibri"/>
                <a:ea typeface="Calibri"/>
                <a:cs typeface="Calibri"/>
                <a:sym typeface="Calibri"/>
              </a:defRPr>
            </a:lvl5pPr>
            <a:lvl6pPr marL="0" marR="0" lvl="5" indent="0" algn="r" rtl="0">
              <a:spcBef>
                <a:spcPts val="0"/>
              </a:spcBef>
              <a:buNone/>
              <a:defRPr sz="1600" b="1" i="0" u="none" strike="noStrike" cap="none">
                <a:solidFill>
                  <a:srgbClr val="888888"/>
                </a:solidFill>
                <a:latin typeface="Calibri"/>
                <a:ea typeface="Calibri"/>
                <a:cs typeface="Calibri"/>
                <a:sym typeface="Calibri"/>
              </a:defRPr>
            </a:lvl6pPr>
            <a:lvl7pPr marL="0" marR="0" lvl="6" indent="0" algn="r" rtl="0">
              <a:spcBef>
                <a:spcPts val="0"/>
              </a:spcBef>
              <a:buNone/>
              <a:defRPr sz="1600" b="1" i="0" u="none" strike="noStrike" cap="none">
                <a:solidFill>
                  <a:srgbClr val="888888"/>
                </a:solidFill>
                <a:latin typeface="Calibri"/>
                <a:ea typeface="Calibri"/>
                <a:cs typeface="Calibri"/>
                <a:sym typeface="Calibri"/>
              </a:defRPr>
            </a:lvl7pPr>
            <a:lvl8pPr marL="0" marR="0" lvl="7" indent="0" algn="r" rtl="0">
              <a:spcBef>
                <a:spcPts val="0"/>
              </a:spcBef>
              <a:buNone/>
              <a:defRPr sz="1600" b="1" i="0" u="none" strike="noStrike" cap="none">
                <a:solidFill>
                  <a:srgbClr val="888888"/>
                </a:solidFill>
                <a:latin typeface="Calibri"/>
                <a:ea typeface="Calibri"/>
                <a:cs typeface="Calibri"/>
                <a:sym typeface="Calibri"/>
              </a:defRPr>
            </a:lvl8pPr>
            <a:lvl9pPr marL="0" marR="0" lvl="8" indent="0" algn="r" rtl="0">
              <a:spcBef>
                <a:spcPts val="0"/>
              </a:spcBef>
              <a:buNone/>
              <a:defRPr sz="16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p:nvPr/>
        </p:nvSpPr>
        <p:spPr>
          <a:xfrm>
            <a:off x="4751375" y="6261863"/>
            <a:ext cx="3000000" cy="5541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US" sz="1200">
                <a:solidFill>
                  <a:srgbClr val="888888"/>
                </a:solidFill>
                <a:latin typeface="Calibri"/>
                <a:ea typeface="Calibri"/>
                <a:cs typeface="Calibri"/>
                <a:sym typeface="Calibri"/>
              </a:rPr>
              <a:t>NHLBI UG3HL159134, U24HL159132   </a:t>
            </a:r>
            <a:endParaRPr sz="1200">
              <a:solidFill>
                <a:srgbClr val="888888"/>
              </a:solidFill>
              <a:latin typeface="Calibri"/>
              <a:ea typeface="Calibri"/>
              <a:cs typeface="Calibri"/>
              <a:sym typeface="Calibri"/>
            </a:endParaRPr>
          </a:p>
          <a:p>
            <a:pPr marL="0" lvl="0" indent="0" algn="ctr" rtl="0">
              <a:spcBef>
                <a:spcPts val="0"/>
              </a:spcBef>
              <a:spcAft>
                <a:spcPts val="0"/>
              </a:spcAft>
              <a:buNone/>
            </a:pPr>
            <a:r>
              <a:rPr lang="en-US" sz="1200">
                <a:solidFill>
                  <a:srgbClr val="888888"/>
                </a:solidFill>
                <a:latin typeface="Calibri"/>
                <a:ea typeface="Calibri"/>
                <a:cs typeface="Calibri"/>
                <a:sym typeface="Calibri"/>
              </a:rPr>
              <a:t>NINDS U24NS100659, U24NS100655</a:t>
            </a:r>
            <a:endParaRPr/>
          </a:p>
        </p:txBody>
      </p:sp>
      <p:pic>
        <p:nvPicPr>
          <p:cNvPr id="14" name="Google Shape;14;p1"/>
          <p:cNvPicPr preferRelativeResize="0"/>
          <p:nvPr/>
        </p:nvPicPr>
        <p:blipFill>
          <a:blip r:embed="rId12">
            <a:alphaModFix/>
          </a:blip>
          <a:stretch>
            <a:fillRect/>
          </a:stretch>
        </p:blipFill>
        <p:spPr>
          <a:xfrm>
            <a:off x="69098" y="5564448"/>
            <a:ext cx="1089900" cy="1293550"/>
          </a:xfrm>
          <a:prstGeom prst="rect">
            <a:avLst/>
          </a:prstGeom>
          <a:noFill/>
          <a:ln>
            <a:noFill/>
          </a:ln>
        </p:spPr>
      </p:pic>
      <p:sp>
        <p:nvSpPr>
          <p:cNvPr id="15" name="Google Shape;15;p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1"/>
          <p:cNvPicPr preferRelativeResize="0"/>
          <p:nvPr/>
        </p:nvPicPr>
        <p:blipFill>
          <a:blip r:embed="rId13">
            <a:alphaModFix/>
          </a:blip>
          <a:stretch>
            <a:fillRect/>
          </a:stretch>
        </p:blipFill>
        <p:spPr>
          <a:xfrm>
            <a:off x="10348825" y="5994166"/>
            <a:ext cx="1789826" cy="81323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6" r:id="rId6"/>
    <p:sldLayoutId id="2147483657" r:id="rId7"/>
    <p:sldLayoutId id="2147483658" r:id="rId8"/>
    <p:sldLayoutId id="2147483659" r:id="rId9"/>
    <p:sldLayoutId id="214748366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svg"/></Relationships>
</file>

<file path=ppt/slides/_rels/slide3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22.png"/><Relationship Id="rId5" Type="http://schemas.openxmlformats.org/officeDocument/2006/relationships/image" Target="../media/image27.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914407" y="4383925"/>
            <a:ext cx="103632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br>
              <a:rPr lang="en-US" sz="3959" dirty="0"/>
            </a:br>
            <a:r>
              <a:rPr lang="en-US" sz="3959" dirty="0"/>
              <a:t>Best Practices for Enrollment and Early Intervention</a:t>
            </a:r>
          </a:p>
        </p:txBody>
      </p:sp>
      <p:sp>
        <p:nvSpPr>
          <p:cNvPr id="95" name="Google Shape;95;p14"/>
          <p:cNvSpPr txBox="1">
            <a:spLocks noGrp="1"/>
          </p:cNvSpPr>
          <p:nvPr>
            <p:ph type="subTitle" idx="1"/>
          </p:nvPr>
        </p:nvSpPr>
        <p:spPr>
          <a:xfrm>
            <a:off x="1008300" y="5709950"/>
            <a:ext cx="10269300" cy="721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endParaRPr sz="4000" dirty="0"/>
          </a:p>
        </p:txBody>
      </p:sp>
      <p:sp>
        <p:nvSpPr>
          <p:cNvPr id="96" name="Google Shape;96;p14"/>
          <p:cNvSpPr/>
          <p:nvPr/>
        </p:nvSpPr>
        <p:spPr>
          <a:xfrm>
            <a:off x="84150" y="5549400"/>
            <a:ext cx="1008300" cy="1308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14"/>
          <p:cNvPicPr preferRelativeResize="0"/>
          <p:nvPr/>
        </p:nvPicPr>
        <p:blipFill>
          <a:blip r:embed="rId3">
            <a:alphaModFix/>
          </a:blip>
          <a:stretch>
            <a:fillRect/>
          </a:stretch>
        </p:blipFill>
        <p:spPr>
          <a:xfrm>
            <a:off x="8623773" y="463600"/>
            <a:ext cx="3148375" cy="1430525"/>
          </a:xfrm>
          <a:prstGeom prst="rect">
            <a:avLst/>
          </a:prstGeom>
          <a:noFill/>
          <a:ln>
            <a:noFill/>
          </a:ln>
        </p:spPr>
      </p:pic>
      <p:pic>
        <p:nvPicPr>
          <p:cNvPr id="98" name="Google Shape;98;p14"/>
          <p:cNvPicPr preferRelativeResize="0"/>
          <p:nvPr/>
        </p:nvPicPr>
        <p:blipFill>
          <a:blip r:embed="rId4">
            <a:alphaModFix/>
          </a:blip>
          <a:stretch>
            <a:fillRect/>
          </a:stretch>
        </p:blipFill>
        <p:spPr>
          <a:xfrm>
            <a:off x="4655200" y="463600"/>
            <a:ext cx="3487250" cy="4138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9839-2B18-DF42-8D0C-A4036356F12A}"/>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82B80645-8855-5A41-B8D9-E0EFC03AB825}"/>
              </a:ext>
            </a:extLst>
          </p:cNvPr>
          <p:cNvPicPr>
            <a:picLocks noChangeAspect="1"/>
          </p:cNvPicPr>
          <p:nvPr/>
        </p:nvPicPr>
        <p:blipFill>
          <a:blip r:embed="rId3"/>
          <a:stretch>
            <a:fillRect/>
          </a:stretch>
        </p:blipFill>
        <p:spPr>
          <a:xfrm>
            <a:off x="1001647" y="274637"/>
            <a:ext cx="10035547" cy="7754741"/>
          </a:xfrm>
          <a:prstGeom prst="rect">
            <a:avLst/>
          </a:prstGeom>
        </p:spPr>
      </p:pic>
      <p:sp>
        <p:nvSpPr>
          <p:cNvPr id="4" name="Slide Number Placeholder 3">
            <a:extLst>
              <a:ext uri="{FF2B5EF4-FFF2-40B4-BE49-F238E27FC236}">
                <a16:creationId xmlns:a16="http://schemas.microsoft.com/office/drawing/2014/main" id="{F902E129-E792-1443-8F02-238043B0AC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2436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E43A-260E-F454-FC6F-7A7DE7A17222}"/>
              </a:ext>
            </a:extLst>
          </p:cNvPr>
          <p:cNvSpPr>
            <a:spLocks noGrp="1"/>
          </p:cNvSpPr>
          <p:nvPr>
            <p:ph type="title"/>
          </p:nvPr>
        </p:nvSpPr>
        <p:spPr/>
        <p:txBody>
          <a:bodyPr/>
          <a:lstStyle/>
          <a:p>
            <a:r>
              <a:rPr lang="en-US" dirty="0"/>
              <a:t>Nomenclature</a:t>
            </a:r>
          </a:p>
        </p:txBody>
      </p:sp>
      <p:sp>
        <p:nvSpPr>
          <p:cNvPr id="3" name="Text Placeholder 2">
            <a:extLst>
              <a:ext uri="{FF2B5EF4-FFF2-40B4-BE49-F238E27FC236}">
                <a16:creationId xmlns:a16="http://schemas.microsoft.com/office/drawing/2014/main" id="{8D743D59-469A-F972-3321-5DFEBEC499A3}"/>
              </a:ext>
            </a:extLst>
          </p:cNvPr>
          <p:cNvSpPr>
            <a:spLocks noGrp="1"/>
          </p:cNvSpPr>
          <p:nvPr>
            <p:ph type="body" idx="1"/>
          </p:nvPr>
        </p:nvSpPr>
        <p:spPr/>
        <p:txBody>
          <a:bodyPr/>
          <a:lstStyle/>
          <a:p>
            <a:pPr marL="0" marR="0" algn="l">
              <a:buNone/>
            </a:pPr>
            <a:r>
              <a:rPr lang="en-US" sz="3600" b="1" i="0" u="none" strike="noStrike" dirty="0">
                <a:solidFill>
                  <a:srgbClr val="000000"/>
                </a:solidFill>
                <a:effectLst/>
                <a:latin typeface="Aptos" panose="020B0004020202020204" pitchFamily="34" charset="0"/>
              </a:rPr>
              <a:t>Day 1</a:t>
            </a:r>
            <a:r>
              <a:rPr lang="en-US" sz="3600" b="0" i="0" u="none" strike="noStrike" dirty="0">
                <a:solidFill>
                  <a:srgbClr val="000000"/>
                </a:solidFill>
                <a:effectLst/>
                <a:latin typeface="Aptos" panose="020B0004020202020204" pitchFamily="34" charset="0"/>
              </a:rPr>
              <a:t> visit is from initiation of temperature control device through the end of the calendar day (23:59). </a:t>
            </a:r>
            <a:endParaRPr lang="en-US" sz="3600" b="0" i="0" u="none" strike="noStrike" dirty="0">
              <a:solidFill>
                <a:srgbClr val="000000"/>
              </a:solidFill>
              <a:effectLst/>
              <a:latin typeface="Times New Roman" panose="02020603050405020304" pitchFamily="18" charset="0"/>
            </a:endParaRPr>
          </a:p>
          <a:p>
            <a:pPr marL="0" marR="0" algn="l">
              <a:buNone/>
            </a:pPr>
            <a:r>
              <a:rPr lang="en-US" sz="3600" b="0" i="0" u="none" strike="noStrike" dirty="0">
                <a:solidFill>
                  <a:srgbClr val="000000"/>
                </a:solidFill>
                <a:effectLst/>
                <a:latin typeface="Aptos" panose="020B0004020202020204" pitchFamily="34" charset="0"/>
              </a:rPr>
              <a:t> </a:t>
            </a:r>
            <a:r>
              <a:rPr lang="en-US" sz="3600" b="1" i="0" u="none" strike="noStrike" dirty="0">
                <a:solidFill>
                  <a:srgbClr val="000000"/>
                </a:solidFill>
                <a:effectLst/>
                <a:latin typeface="Aptos" panose="020B0004020202020204" pitchFamily="34" charset="0"/>
              </a:rPr>
              <a:t>Day 2</a:t>
            </a:r>
            <a:r>
              <a:rPr lang="en-US" sz="3600" b="0" i="0" u="none" strike="noStrike" dirty="0">
                <a:solidFill>
                  <a:srgbClr val="000000"/>
                </a:solidFill>
                <a:effectLst/>
                <a:latin typeface="Aptos" panose="020B0004020202020204" pitchFamily="34" charset="0"/>
              </a:rPr>
              <a:t> visit is the next day 00:00 through 23:59. </a:t>
            </a:r>
            <a:endParaRPr lang="en-US" sz="3600" b="0" i="0" u="none" strike="noStrike" dirty="0">
              <a:solidFill>
                <a:srgbClr val="000000"/>
              </a:solidFill>
              <a:effectLst/>
              <a:latin typeface="Times New Roman" panose="02020603050405020304" pitchFamily="18" charset="0"/>
            </a:endParaRPr>
          </a:p>
          <a:p>
            <a:pPr marL="0" marR="0" algn="l"/>
            <a:r>
              <a:rPr lang="en-US" sz="3600" b="0" i="0" u="sng" strike="noStrike" dirty="0">
                <a:solidFill>
                  <a:srgbClr val="000000"/>
                </a:solidFill>
                <a:effectLst/>
                <a:latin typeface="Aptos" panose="020B0004020202020204" pitchFamily="34" charset="0"/>
              </a:rPr>
              <a:t>NOTE</a:t>
            </a:r>
            <a:r>
              <a:rPr lang="en-US" sz="3600" b="0" i="0" u="none" strike="noStrike" dirty="0">
                <a:solidFill>
                  <a:srgbClr val="000000"/>
                </a:solidFill>
                <a:effectLst/>
                <a:latin typeface="Aptos" panose="020B0004020202020204" pitchFamily="34" charset="0"/>
              </a:rPr>
              <a:t>: randomization may happen on Day 1 or Day 2, depending on the timing of events.</a:t>
            </a:r>
            <a:endParaRPr lang="en-US" sz="3600" b="0" i="0" u="none" strike="noStrike" dirty="0">
              <a:solidFill>
                <a:srgbClr val="000000"/>
              </a:solidFill>
              <a:effectLst/>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363154C-EBF0-11A5-5B9A-5834BC05E9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119559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2CEB-06AF-2906-AAE9-C769A140B51D}"/>
              </a:ext>
            </a:extLst>
          </p:cNvPr>
          <p:cNvSpPr>
            <a:spLocks noGrp="1"/>
          </p:cNvSpPr>
          <p:nvPr>
            <p:ph type="title"/>
          </p:nvPr>
        </p:nvSpPr>
        <p:spPr/>
        <p:txBody>
          <a:bodyPr/>
          <a:lstStyle/>
          <a:p>
            <a:r>
              <a:rPr lang="en-US" dirty="0">
                <a:solidFill>
                  <a:srgbClr val="00B0F0"/>
                </a:solidFill>
              </a:rPr>
              <a:t>Goal: Cooling to target within 2 hours</a:t>
            </a:r>
          </a:p>
        </p:txBody>
      </p:sp>
      <p:sp>
        <p:nvSpPr>
          <p:cNvPr id="4" name="Slide Number Placeholder 3">
            <a:extLst>
              <a:ext uri="{FF2B5EF4-FFF2-40B4-BE49-F238E27FC236}">
                <a16:creationId xmlns:a16="http://schemas.microsoft.com/office/drawing/2014/main" id="{FA3EBFF5-D5D5-6F74-71BA-93938D3A99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3" name="Title 1">
            <a:extLst>
              <a:ext uri="{FF2B5EF4-FFF2-40B4-BE49-F238E27FC236}">
                <a16:creationId xmlns:a16="http://schemas.microsoft.com/office/drawing/2014/main" id="{3E418BFB-EC56-2FE1-04B2-561E194F6CE8}"/>
              </a:ext>
            </a:extLst>
          </p:cNvPr>
          <p:cNvSpPr txBox="1">
            <a:spLocks/>
          </p:cNvSpPr>
          <p:nvPr/>
        </p:nvSpPr>
        <p:spPr>
          <a:xfrm>
            <a:off x="725510" y="3362751"/>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dirty="0">
                <a:solidFill>
                  <a:srgbClr val="FF0000"/>
                </a:solidFill>
              </a:rPr>
              <a:t>Average time from Randomization to &lt; 34C:</a:t>
            </a:r>
          </a:p>
          <a:p>
            <a:pPr algn="ctr"/>
            <a:r>
              <a:rPr lang="en-US" dirty="0">
                <a:solidFill>
                  <a:srgbClr val="FF0000"/>
                </a:solidFill>
              </a:rPr>
              <a:t>99 minutes</a:t>
            </a:r>
          </a:p>
          <a:p>
            <a:pPr algn="ctr"/>
            <a:endParaRPr lang="en-US" dirty="0">
              <a:solidFill>
                <a:srgbClr val="FF0000"/>
              </a:solidFill>
            </a:endParaRPr>
          </a:p>
          <a:p>
            <a:pPr algn="ctr"/>
            <a:r>
              <a:rPr lang="en-US" b="0" i="0" u="none" strike="noStrike" dirty="0">
                <a:solidFill>
                  <a:srgbClr val="FF0000"/>
                </a:solidFill>
                <a:effectLst/>
                <a:latin typeface="Arial Nova" panose="020B0504020202020204" pitchFamily="34" charset="0"/>
              </a:rPr>
              <a:t>62% </a:t>
            </a:r>
            <a:r>
              <a:rPr lang="en-US" b="0" i="0" u="none" strike="noStrike">
                <a:solidFill>
                  <a:srgbClr val="FF0000"/>
                </a:solidFill>
                <a:effectLst/>
                <a:latin typeface="Arial Nova" panose="020B0504020202020204" pitchFamily="34" charset="0"/>
              </a:rPr>
              <a:t>achieved &lt;34C </a:t>
            </a:r>
            <a:r>
              <a:rPr lang="en-US" b="0" i="0" u="none" strike="noStrike" dirty="0">
                <a:solidFill>
                  <a:srgbClr val="FF0000"/>
                </a:solidFill>
                <a:effectLst/>
                <a:latin typeface="Arial Nova" panose="020B0504020202020204" pitchFamily="34" charset="0"/>
              </a:rPr>
              <a:t>within 120 minutes</a:t>
            </a:r>
            <a:endParaRPr lang="en-US" dirty="0">
              <a:solidFill>
                <a:srgbClr val="FF0000"/>
              </a:solidFill>
            </a:endParaRPr>
          </a:p>
          <a:p>
            <a:pPr algn="ctr"/>
            <a:endParaRPr lang="en-US" dirty="0">
              <a:solidFill>
                <a:srgbClr val="FF0000"/>
              </a:solidFill>
            </a:endParaRPr>
          </a:p>
        </p:txBody>
      </p:sp>
    </p:spTree>
    <p:extLst>
      <p:ext uri="{BB962C8B-B14F-4D97-AF65-F5344CB8AC3E}">
        <p14:creationId xmlns:p14="http://schemas.microsoft.com/office/powerpoint/2010/main" val="3409431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3182-B511-C467-EFE5-4496E815A168}"/>
              </a:ext>
            </a:extLst>
          </p:cNvPr>
          <p:cNvSpPr>
            <a:spLocks noGrp="1"/>
          </p:cNvSpPr>
          <p:nvPr>
            <p:ph type="title"/>
          </p:nvPr>
        </p:nvSpPr>
        <p:spPr/>
        <p:txBody>
          <a:bodyPr/>
          <a:lstStyle/>
          <a:p>
            <a:r>
              <a:rPr lang="en-US" dirty="0">
                <a:solidFill>
                  <a:srgbClr val="00B0F0"/>
                </a:solidFill>
              </a:rPr>
              <a:t>Optimization of Achieving 33 C</a:t>
            </a:r>
          </a:p>
        </p:txBody>
      </p:sp>
      <p:sp>
        <p:nvSpPr>
          <p:cNvPr id="3" name="Text Placeholder 2">
            <a:extLst>
              <a:ext uri="{FF2B5EF4-FFF2-40B4-BE49-F238E27FC236}">
                <a16:creationId xmlns:a16="http://schemas.microsoft.com/office/drawing/2014/main" id="{E9897681-F2B8-3A52-66AB-DA068A5CD3B1}"/>
              </a:ext>
            </a:extLst>
          </p:cNvPr>
          <p:cNvSpPr>
            <a:spLocks noGrp="1"/>
          </p:cNvSpPr>
          <p:nvPr>
            <p:ph type="body" idx="1"/>
          </p:nvPr>
        </p:nvSpPr>
        <p:spPr/>
        <p:txBody>
          <a:bodyPr/>
          <a:lstStyle/>
          <a:p>
            <a:pPr>
              <a:spcBef>
                <a:spcPts val="0"/>
              </a:spcBef>
            </a:pPr>
            <a:r>
              <a:rPr lang="en-US" dirty="0" err="1"/>
              <a:t>Blanketrol</a:t>
            </a:r>
            <a:r>
              <a:rPr lang="en-US" dirty="0"/>
              <a:t> (two blankets) for more effective coverage</a:t>
            </a:r>
          </a:p>
          <a:p>
            <a:pPr lvl="1">
              <a:spcBef>
                <a:spcPts val="0"/>
              </a:spcBef>
            </a:pPr>
            <a:r>
              <a:rPr lang="en-US" dirty="0"/>
              <a:t>Two hoses to one machine</a:t>
            </a:r>
          </a:p>
          <a:p>
            <a:r>
              <a:rPr lang="en-US" dirty="0"/>
              <a:t>Arctic Sun</a:t>
            </a:r>
          </a:p>
          <a:p>
            <a:pPr marL="25400" indent="0">
              <a:spcBef>
                <a:spcPts val="0"/>
              </a:spcBef>
              <a:buNone/>
            </a:pPr>
            <a:r>
              <a:rPr lang="en-US" dirty="0"/>
              <a:t>	</a:t>
            </a:r>
            <a:r>
              <a:rPr lang="en-US" sz="2800" dirty="0"/>
              <a:t>- Use additional pads to maximize coverage</a:t>
            </a:r>
          </a:p>
          <a:p>
            <a:r>
              <a:rPr lang="en-US" dirty="0"/>
              <a:t>Sedation AND Paralytic</a:t>
            </a:r>
          </a:p>
          <a:p>
            <a:pPr lvl="1">
              <a:spcBef>
                <a:spcPts val="0"/>
              </a:spcBef>
            </a:pPr>
            <a:r>
              <a:rPr lang="en-US" dirty="0"/>
              <a:t>Shivering can be unobserved</a:t>
            </a:r>
          </a:p>
          <a:p>
            <a:pPr lvl="1">
              <a:spcBef>
                <a:spcPts val="0"/>
              </a:spcBef>
            </a:pPr>
            <a:r>
              <a:rPr lang="en-US" dirty="0"/>
              <a:t>Makes the device work more</a:t>
            </a:r>
          </a:p>
          <a:p>
            <a:pPr lvl="1">
              <a:spcBef>
                <a:spcPts val="0"/>
              </a:spcBef>
            </a:pPr>
            <a:r>
              <a:rPr lang="en-US" dirty="0"/>
              <a:t>Increased metabolic demand may increase secondary brain injury</a:t>
            </a:r>
          </a:p>
        </p:txBody>
      </p:sp>
      <p:sp>
        <p:nvSpPr>
          <p:cNvPr id="4" name="Slide Number Placeholder 3">
            <a:extLst>
              <a:ext uri="{FF2B5EF4-FFF2-40B4-BE49-F238E27FC236}">
                <a16:creationId xmlns:a16="http://schemas.microsoft.com/office/drawing/2014/main" id="{8D33AF1E-6B5C-94F8-B06A-3DB226319B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1246917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D74F4-FDAE-E045-B358-F8B9BE0AC585}"/>
              </a:ext>
            </a:extLst>
          </p:cNvPr>
          <p:cNvSpPr>
            <a:spLocks noGrp="1"/>
          </p:cNvSpPr>
          <p:nvPr>
            <p:ph type="title"/>
          </p:nvPr>
        </p:nvSpPr>
        <p:spPr/>
        <p:txBody>
          <a:bodyPr/>
          <a:lstStyle/>
          <a:p>
            <a:r>
              <a:rPr lang="en-US" dirty="0">
                <a:solidFill>
                  <a:srgbClr val="00B0F0"/>
                </a:solidFill>
              </a:rPr>
              <a:t>Sedation and Analgesia During Study</a:t>
            </a:r>
          </a:p>
        </p:txBody>
      </p:sp>
      <p:sp>
        <p:nvSpPr>
          <p:cNvPr id="3" name="Text Placeholder 2">
            <a:extLst>
              <a:ext uri="{FF2B5EF4-FFF2-40B4-BE49-F238E27FC236}">
                <a16:creationId xmlns:a16="http://schemas.microsoft.com/office/drawing/2014/main" id="{11D14205-6887-F441-AA9F-5F2AE6BA536D}"/>
              </a:ext>
            </a:extLst>
          </p:cNvPr>
          <p:cNvSpPr>
            <a:spLocks noGrp="1"/>
          </p:cNvSpPr>
          <p:nvPr>
            <p:ph type="body" idx="1"/>
          </p:nvPr>
        </p:nvSpPr>
        <p:spPr/>
        <p:txBody>
          <a:bodyPr/>
          <a:lstStyle/>
          <a:p>
            <a:r>
              <a:rPr lang="en-US" dirty="0"/>
              <a:t>Goal: Sedation scores are per your ICU with a target of  “sluggish or no response to noxious stimulus.”                         (e.g. SBS -2, RASS -4)</a:t>
            </a:r>
          </a:p>
          <a:p>
            <a:r>
              <a:rPr lang="en-US" dirty="0"/>
              <a:t>Decisions regarding agents are at the jurisdiction of the clinical team with the following guidance</a:t>
            </a:r>
          </a:p>
          <a:p>
            <a:pPr marL="25400" indent="0">
              <a:buNone/>
            </a:pPr>
            <a:endParaRPr lang="en-US" dirty="0"/>
          </a:p>
        </p:txBody>
      </p:sp>
      <p:sp>
        <p:nvSpPr>
          <p:cNvPr id="4" name="Slide Number Placeholder 3">
            <a:extLst>
              <a:ext uri="{FF2B5EF4-FFF2-40B4-BE49-F238E27FC236}">
                <a16:creationId xmlns:a16="http://schemas.microsoft.com/office/drawing/2014/main" id="{53360CAF-F0E1-5D4A-B37E-ABA7D74506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3260337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5AB6-FF87-0042-9A6A-81AA5CD0F7ED}"/>
              </a:ext>
            </a:extLst>
          </p:cNvPr>
          <p:cNvSpPr>
            <a:spLocks noGrp="1"/>
          </p:cNvSpPr>
          <p:nvPr>
            <p:ph type="title"/>
          </p:nvPr>
        </p:nvSpPr>
        <p:spPr/>
        <p:txBody>
          <a:bodyPr/>
          <a:lstStyle/>
          <a:p>
            <a:r>
              <a:rPr lang="en-US" dirty="0">
                <a:solidFill>
                  <a:srgbClr val="00B0F0"/>
                </a:solidFill>
              </a:rPr>
              <a:t>Sedation and Analgesia</a:t>
            </a:r>
          </a:p>
        </p:txBody>
      </p:sp>
      <p:sp>
        <p:nvSpPr>
          <p:cNvPr id="3" name="Text Placeholder 2">
            <a:extLst>
              <a:ext uri="{FF2B5EF4-FFF2-40B4-BE49-F238E27FC236}">
                <a16:creationId xmlns:a16="http://schemas.microsoft.com/office/drawing/2014/main" id="{EB2982E4-121F-E847-ABEC-4AF14C012EFA}"/>
              </a:ext>
            </a:extLst>
          </p:cNvPr>
          <p:cNvSpPr>
            <a:spLocks noGrp="1"/>
          </p:cNvSpPr>
          <p:nvPr>
            <p:ph type="body" idx="1"/>
          </p:nvPr>
        </p:nvSpPr>
        <p:spPr/>
        <p:txBody>
          <a:bodyPr/>
          <a:lstStyle/>
          <a:p>
            <a:r>
              <a:rPr lang="en-US" dirty="0"/>
              <a:t>Should be initiated as a continuous infusion with intermittent boluses to achieve goal sedation score.</a:t>
            </a:r>
          </a:p>
          <a:p>
            <a:r>
              <a:rPr lang="en-US" dirty="0"/>
              <a:t>Titrate to achieve sedation score</a:t>
            </a:r>
          </a:p>
          <a:p>
            <a:r>
              <a:rPr lang="en-US" dirty="0"/>
              <a:t>After rewarming is complete sedation goals are at the jurisdiction of the clinical team</a:t>
            </a:r>
          </a:p>
          <a:p>
            <a:endParaRPr lang="en-US" dirty="0"/>
          </a:p>
        </p:txBody>
      </p:sp>
      <p:sp>
        <p:nvSpPr>
          <p:cNvPr id="4" name="Slide Number Placeholder 3">
            <a:extLst>
              <a:ext uri="{FF2B5EF4-FFF2-40B4-BE49-F238E27FC236}">
                <a16:creationId xmlns:a16="http://schemas.microsoft.com/office/drawing/2014/main" id="{040B6FA5-163C-B64C-8A5B-B4EDD1DDED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720889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5B5B6-211D-804C-B1C6-67CD745A030B}"/>
              </a:ext>
            </a:extLst>
          </p:cNvPr>
          <p:cNvSpPr>
            <a:spLocks noGrp="1"/>
          </p:cNvSpPr>
          <p:nvPr>
            <p:ph type="title"/>
          </p:nvPr>
        </p:nvSpPr>
        <p:spPr/>
        <p:txBody>
          <a:bodyPr/>
          <a:lstStyle/>
          <a:p>
            <a:r>
              <a:rPr lang="en-US" dirty="0">
                <a:solidFill>
                  <a:srgbClr val="00B0F0"/>
                </a:solidFill>
              </a:rPr>
              <a:t>Sedation and Analgesia</a:t>
            </a:r>
          </a:p>
        </p:txBody>
      </p:sp>
      <p:sp>
        <p:nvSpPr>
          <p:cNvPr id="3" name="Text Placeholder 2">
            <a:extLst>
              <a:ext uri="{FF2B5EF4-FFF2-40B4-BE49-F238E27FC236}">
                <a16:creationId xmlns:a16="http://schemas.microsoft.com/office/drawing/2014/main" id="{ECA9C0EC-243B-3840-B093-CB8F033C57AA}"/>
              </a:ext>
            </a:extLst>
          </p:cNvPr>
          <p:cNvSpPr>
            <a:spLocks noGrp="1"/>
          </p:cNvSpPr>
          <p:nvPr>
            <p:ph type="body" idx="1"/>
          </p:nvPr>
        </p:nvSpPr>
        <p:spPr>
          <a:xfrm>
            <a:off x="609600" y="1417638"/>
            <a:ext cx="10972800" cy="4526100"/>
          </a:xfrm>
        </p:spPr>
        <p:txBody>
          <a:bodyPr/>
          <a:lstStyle/>
          <a:p>
            <a:r>
              <a:rPr lang="en-US" dirty="0"/>
              <a:t>Common sedatives: </a:t>
            </a:r>
            <a:r>
              <a:rPr lang="en-US" dirty="0" err="1"/>
              <a:t>dexmedtomidine</a:t>
            </a:r>
            <a:r>
              <a:rPr lang="en-US" dirty="0"/>
              <a:t> and midazolam</a:t>
            </a:r>
          </a:p>
          <a:p>
            <a:r>
              <a:rPr lang="en-US" dirty="0"/>
              <a:t>Common analgesics: narcotics</a:t>
            </a:r>
          </a:p>
          <a:p>
            <a:r>
              <a:rPr lang="en-US" dirty="0"/>
              <a:t>If after the first 4 hours of intervention the patient has no clinical response to noxious stimulus sedative and analgesics can be weaned</a:t>
            </a:r>
          </a:p>
          <a:p>
            <a:r>
              <a:rPr lang="en-US" dirty="0"/>
              <a:t>May wean off after 24 h if  no response to noxious stimulus.</a:t>
            </a:r>
          </a:p>
        </p:txBody>
      </p:sp>
      <p:sp>
        <p:nvSpPr>
          <p:cNvPr id="4" name="Slide Number Placeholder 3">
            <a:extLst>
              <a:ext uri="{FF2B5EF4-FFF2-40B4-BE49-F238E27FC236}">
                <a16:creationId xmlns:a16="http://schemas.microsoft.com/office/drawing/2014/main" id="{B5E17676-9E7F-8D4C-86E5-C861EBE031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1563944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19F9-410B-2C4A-86A8-D7AADA160A2B}"/>
              </a:ext>
            </a:extLst>
          </p:cNvPr>
          <p:cNvSpPr>
            <a:spLocks noGrp="1"/>
          </p:cNvSpPr>
          <p:nvPr>
            <p:ph type="title"/>
          </p:nvPr>
        </p:nvSpPr>
        <p:spPr/>
        <p:txBody>
          <a:bodyPr/>
          <a:lstStyle/>
          <a:p>
            <a:r>
              <a:rPr lang="en-US" dirty="0">
                <a:solidFill>
                  <a:srgbClr val="00B0F0"/>
                </a:solidFill>
              </a:rPr>
              <a:t>Shivering</a:t>
            </a:r>
          </a:p>
        </p:txBody>
      </p:sp>
      <p:sp>
        <p:nvSpPr>
          <p:cNvPr id="3" name="Text Placeholder 2">
            <a:extLst>
              <a:ext uri="{FF2B5EF4-FFF2-40B4-BE49-F238E27FC236}">
                <a16:creationId xmlns:a16="http://schemas.microsoft.com/office/drawing/2014/main" id="{366C871B-55EF-364C-BD6D-9AA6FA4057AE}"/>
              </a:ext>
            </a:extLst>
          </p:cNvPr>
          <p:cNvSpPr>
            <a:spLocks noGrp="1"/>
          </p:cNvSpPr>
          <p:nvPr>
            <p:ph type="body" idx="1"/>
          </p:nvPr>
        </p:nvSpPr>
        <p:spPr/>
        <p:txBody>
          <a:bodyPr/>
          <a:lstStyle/>
          <a:p>
            <a:r>
              <a:rPr lang="en-US" dirty="0"/>
              <a:t>Goal: prevent and treat shivering during induction and rewarming</a:t>
            </a:r>
          </a:p>
          <a:p>
            <a:r>
              <a:rPr lang="en-US" dirty="0"/>
              <a:t>May be subclinical and difficult to detect</a:t>
            </a:r>
          </a:p>
          <a:p>
            <a:r>
              <a:rPr lang="en-US" dirty="0"/>
              <a:t>May be difficult to differentiate from seizures or myoclonus</a:t>
            </a:r>
          </a:p>
          <a:p>
            <a:r>
              <a:rPr lang="en-US" dirty="0"/>
              <a:t>Sites that have shivering scores and protocols can use them</a:t>
            </a:r>
          </a:p>
          <a:p>
            <a:r>
              <a:rPr lang="en-US" dirty="0"/>
              <a:t>Treatments: </a:t>
            </a:r>
            <a:r>
              <a:rPr lang="en-US" b="1" dirty="0"/>
              <a:t>Neuromuscular blockade</a:t>
            </a:r>
            <a:r>
              <a:rPr lang="en-US" dirty="0"/>
              <a:t>, </a:t>
            </a:r>
            <a:r>
              <a:rPr lang="en-US" dirty="0" err="1"/>
              <a:t>Dexmedtomidine</a:t>
            </a:r>
            <a:endParaRPr lang="en-US" dirty="0"/>
          </a:p>
        </p:txBody>
      </p:sp>
      <p:sp>
        <p:nvSpPr>
          <p:cNvPr id="4" name="Slide Number Placeholder 3">
            <a:extLst>
              <a:ext uri="{FF2B5EF4-FFF2-40B4-BE49-F238E27FC236}">
                <a16:creationId xmlns:a16="http://schemas.microsoft.com/office/drawing/2014/main" id="{A7F00815-E7B1-8743-A27D-5323A738C6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638576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DF27-2A01-782D-E159-C030288D7997}"/>
              </a:ext>
            </a:extLst>
          </p:cNvPr>
          <p:cNvSpPr>
            <a:spLocks noGrp="1"/>
          </p:cNvSpPr>
          <p:nvPr>
            <p:ph type="title"/>
          </p:nvPr>
        </p:nvSpPr>
        <p:spPr/>
        <p:txBody>
          <a:bodyPr/>
          <a:lstStyle/>
          <a:p>
            <a:pPr algn="ctr"/>
            <a:r>
              <a:rPr lang="en-US" dirty="0">
                <a:solidFill>
                  <a:srgbClr val="00B0F0"/>
                </a:solidFill>
              </a:rPr>
              <a:t>No Neuromuscular Blockade Used</a:t>
            </a:r>
          </a:p>
        </p:txBody>
      </p:sp>
      <p:pic>
        <p:nvPicPr>
          <p:cNvPr id="5" name="Picture 4">
            <a:extLst>
              <a:ext uri="{FF2B5EF4-FFF2-40B4-BE49-F238E27FC236}">
                <a16:creationId xmlns:a16="http://schemas.microsoft.com/office/drawing/2014/main" id="{67DA2000-BC23-F87C-3657-8AD0F5AA4E0F}"/>
              </a:ext>
            </a:extLst>
          </p:cNvPr>
          <p:cNvPicPr>
            <a:picLocks noChangeAspect="1"/>
          </p:cNvPicPr>
          <p:nvPr/>
        </p:nvPicPr>
        <p:blipFill>
          <a:blip r:embed="rId2"/>
          <a:stretch>
            <a:fillRect/>
          </a:stretch>
        </p:blipFill>
        <p:spPr>
          <a:xfrm>
            <a:off x="2209800" y="1642036"/>
            <a:ext cx="7772400" cy="4584429"/>
          </a:xfrm>
          <a:prstGeom prst="rect">
            <a:avLst/>
          </a:prstGeom>
        </p:spPr>
      </p:pic>
      <p:sp>
        <p:nvSpPr>
          <p:cNvPr id="4" name="Slide Number Placeholder 3">
            <a:extLst>
              <a:ext uri="{FF2B5EF4-FFF2-40B4-BE49-F238E27FC236}">
                <a16:creationId xmlns:a16="http://schemas.microsoft.com/office/drawing/2014/main" id="{B71B2A31-E68D-3D06-9620-A154041DB7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3143286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D5AF-DD21-7C9F-42B5-9009D343CC8B}"/>
              </a:ext>
            </a:extLst>
          </p:cNvPr>
          <p:cNvSpPr>
            <a:spLocks noGrp="1"/>
          </p:cNvSpPr>
          <p:nvPr>
            <p:ph type="title"/>
          </p:nvPr>
        </p:nvSpPr>
        <p:spPr/>
        <p:txBody>
          <a:bodyPr/>
          <a:lstStyle/>
          <a:p>
            <a:pPr algn="ctr"/>
            <a:r>
              <a:rPr lang="en-US" dirty="0">
                <a:solidFill>
                  <a:srgbClr val="00B0F0"/>
                </a:solidFill>
              </a:rPr>
              <a:t>Neuromuscular Blockade Used</a:t>
            </a:r>
          </a:p>
        </p:txBody>
      </p:sp>
      <p:pic>
        <p:nvPicPr>
          <p:cNvPr id="5" name="Picture 4">
            <a:extLst>
              <a:ext uri="{FF2B5EF4-FFF2-40B4-BE49-F238E27FC236}">
                <a16:creationId xmlns:a16="http://schemas.microsoft.com/office/drawing/2014/main" id="{65354BC4-031C-F19F-22AB-09CD68972EBD}"/>
              </a:ext>
            </a:extLst>
          </p:cNvPr>
          <p:cNvPicPr>
            <a:picLocks noChangeAspect="1"/>
          </p:cNvPicPr>
          <p:nvPr/>
        </p:nvPicPr>
        <p:blipFill>
          <a:blip r:embed="rId2"/>
          <a:stretch>
            <a:fillRect/>
          </a:stretch>
        </p:blipFill>
        <p:spPr>
          <a:xfrm>
            <a:off x="1977571" y="1420500"/>
            <a:ext cx="7772400" cy="4705801"/>
          </a:xfrm>
          <a:prstGeom prst="rect">
            <a:avLst/>
          </a:prstGeom>
        </p:spPr>
      </p:pic>
      <p:sp>
        <p:nvSpPr>
          <p:cNvPr id="3" name="Text Placeholder 2">
            <a:extLst>
              <a:ext uri="{FF2B5EF4-FFF2-40B4-BE49-F238E27FC236}">
                <a16:creationId xmlns:a16="http://schemas.microsoft.com/office/drawing/2014/main" id="{E0D0A72C-7403-AD7F-1CA1-476A4B2F51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59CB08-225F-F689-A935-C0E3D990B1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112180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E6FD-FA29-AA48-91EE-6C65E7CE1F9D}"/>
              </a:ext>
            </a:extLst>
          </p:cNvPr>
          <p:cNvSpPr>
            <a:spLocks noGrp="1"/>
          </p:cNvSpPr>
          <p:nvPr>
            <p:ph type="title"/>
          </p:nvPr>
        </p:nvSpPr>
        <p:spPr/>
        <p:txBody>
          <a:bodyPr/>
          <a:lstStyle/>
          <a:p>
            <a:r>
              <a:rPr lang="en-US" dirty="0">
                <a:solidFill>
                  <a:srgbClr val="00B0F0"/>
                </a:solidFill>
              </a:rPr>
              <a:t>Objectives</a:t>
            </a:r>
          </a:p>
        </p:txBody>
      </p:sp>
      <p:sp>
        <p:nvSpPr>
          <p:cNvPr id="3" name="Text Placeholder 2">
            <a:extLst>
              <a:ext uri="{FF2B5EF4-FFF2-40B4-BE49-F238E27FC236}">
                <a16:creationId xmlns:a16="http://schemas.microsoft.com/office/drawing/2014/main" id="{4A9DA126-5E34-934C-845A-3FDC7C720121}"/>
              </a:ext>
            </a:extLst>
          </p:cNvPr>
          <p:cNvSpPr>
            <a:spLocks noGrp="1"/>
          </p:cNvSpPr>
          <p:nvPr>
            <p:ph type="body" idx="1"/>
          </p:nvPr>
        </p:nvSpPr>
        <p:spPr/>
        <p:txBody>
          <a:bodyPr/>
          <a:lstStyle/>
          <a:p>
            <a:r>
              <a:rPr lang="en-US" dirty="0"/>
              <a:t>Review opportunities and pearls for optimization of:</a:t>
            </a:r>
          </a:p>
          <a:p>
            <a:pPr lvl="1"/>
            <a:r>
              <a:rPr lang="en-US" dirty="0"/>
              <a:t>Screening</a:t>
            </a:r>
          </a:p>
          <a:p>
            <a:pPr lvl="1"/>
            <a:r>
              <a:rPr lang="en-US" dirty="0"/>
              <a:t>Enrollment</a:t>
            </a:r>
          </a:p>
          <a:p>
            <a:pPr lvl="1"/>
            <a:r>
              <a:rPr lang="en-US" dirty="0"/>
              <a:t>Randomization</a:t>
            </a:r>
          </a:p>
          <a:p>
            <a:pPr lvl="1"/>
            <a:r>
              <a:rPr lang="en-US" dirty="0"/>
              <a:t>Initiation Intervention</a:t>
            </a:r>
          </a:p>
        </p:txBody>
      </p:sp>
      <p:sp>
        <p:nvSpPr>
          <p:cNvPr id="4" name="Slide Number Placeholder 3">
            <a:extLst>
              <a:ext uri="{FF2B5EF4-FFF2-40B4-BE49-F238E27FC236}">
                <a16:creationId xmlns:a16="http://schemas.microsoft.com/office/drawing/2014/main" id="{29DE845D-9FEC-BB48-A755-E36FE78BF4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40204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207CC-EB25-A18D-A7F0-EE8266E367D7}"/>
              </a:ext>
            </a:extLst>
          </p:cNvPr>
          <p:cNvSpPr>
            <a:spLocks noGrp="1"/>
          </p:cNvSpPr>
          <p:nvPr>
            <p:ph type="title"/>
          </p:nvPr>
        </p:nvSpPr>
        <p:spPr/>
        <p:txBody>
          <a:bodyPr/>
          <a:lstStyle/>
          <a:p>
            <a:r>
              <a:rPr lang="en-US" dirty="0">
                <a:solidFill>
                  <a:srgbClr val="00B0F0"/>
                </a:solidFill>
              </a:rPr>
              <a:t>Rewarming</a:t>
            </a:r>
          </a:p>
        </p:txBody>
      </p:sp>
      <p:sp>
        <p:nvSpPr>
          <p:cNvPr id="3" name="Text Placeholder 2">
            <a:extLst>
              <a:ext uri="{FF2B5EF4-FFF2-40B4-BE49-F238E27FC236}">
                <a16:creationId xmlns:a16="http://schemas.microsoft.com/office/drawing/2014/main" id="{FAEA3E1D-3CAC-FBF3-4904-879BDEF790B3}"/>
              </a:ext>
            </a:extLst>
          </p:cNvPr>
          <p:cNvSpPr>
            <a:spLocks noGrp="1"/>
          </p:cNvSpPr>
          <p:nvPr>
            <p:ph type="body" idx="1"/>
          </p:nvPr>
        </p:nvSpPr>
        <p:spPr/>
        <p:txBody>
          <a:bodyPr/>
          <a:lstStyle/>
          <a:p>
            <a:r>
              <a:rPr lang="en-US" dirty="0"/>
              <a:t>Make sure you do the math correctly! </a:t>
            </a:r>
          </a:p>
          <a:p>
            <a:pPr lvl="1"/>
            <a:r>
              <a:rPr lang="en-US" dirty="0"/>
              <a:t>Have your RC enter the top of the Day 1 temp log to confirm rewarm start</a:t>
            </a:r>
          </a:p>
          <a:p>
            <a:r>
              <a:rPr lang="en-US" b="0" i="0" u="none" strike="noStrike" dirty="0">
                <a:solidFill>
                  <a:srgbClr val="000000"/>
                </a:solidFill>
                <a:effectLst/>
                <a:latin typeface="Aptos" panose="020B0004020202020204" pitchFamily="34" charset="0"/>
              </a:rPr>
              <a:t>“Anticipated time rewarming starts” on the F503 Daily Temperature Log at the Day 1 visit</a:t>
            </a:r>
            <a:r>
              <a:rPr lang="en-US" b="0" i="0" u="none" strike="noStrike">
                <a:solidFill>
                  <a:srgbClr val="000000"/>
                </a:solidFill>
                <a:effectLst/>
                <a:latin typeface="Aptos" panose="020B0004020202020204" pitchFamily="34" charset="0"/>
              </a:rPr>
              <a:t>. </a:t>
            </a:r>
            <a:endParaRPr lang="en-US">
              <a:solidFill>
                <a:srgbClr val="000000"/>
              </a:solidFill>
              <a:latin typeface="Aptos" panose="020B0004020202020204" pitchFamily="34" charset="0"/>
            </a:endParaRPr>
          </a:p>
          <a:p>
            <a:r>
              <a:rPr lang="en-US"/>
              <a:t>Paralyze  </a:t>
            </a:r>
            <a:r>
              <a:rPr lang="en-US" dirty="0"/>
              <a:t>during rewarming</a:t>
            </a:r>
          </a:p>
        </p:txBody>
      </p:sp>
      <p:sp>
        <p:nvSpPr>
          <p:cNvPr id="4" name="Slide Number Placeholder 3">
            <a:extLst>
              <a:ext uri="{FF2B5EF4-FFF2-40B4-BE49-F238E27FC236}">
                <a16:creationId xmlns:a16="http://schemas.microsoft.com/office/drawing/2014/main" id="{2782FA43-DADA-AFEE-6FBC-6ADFF32B87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746124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4596-3DEA-ECD5-7875-952B0F26BA79}"/>
              </a:ext>
            </a:extLst>
          </p:cNvPr>
          <p:cNvSpPr>
            <a:spLocks noGrp="1"/>
          </p:cNvSpPr>
          <p:nvPr>
            <p:ph type="title"/>
          </p:nvPr>
        </p:nvSpPr>
        <p:spPr/>
        <p:txBody>
          <a:bodyPr/>
          <a:lstStyle/>
          <a:p>
            <a:r>
              <a:rPr lang="en-US" dirty="0">
                <a:solidFill>
                  <a:srgbClr val="00B0F0"/>
                </a:solidFill>
              </a:rPr>
              <a:t>Interfacing with the Clinical Care</a:t>
            </a:r>
          </a:p>
        </p:txBody>
      </p:sp>
      <p:sp>
        <p:nvSpPr>
          <p:cNvPr id="3" name="Text Placeholder 2">
            <a:extLst>
              <a:ext uri="{FF2B5EF4-FFF2-40B4-BE49-F238E27FC236}">
                <a16:creationId xmlns:a16="http://schemas.microsoft.com/office/drawing/2014/main" id="{D845AC03-CEDE-70C1-E065-2F6853ACEE08}"/>
              </a:ext>
            </a:extLst>
          </p:cNvPr>
          <p:cNvSpPr>
            <a:spLocks noGrp="1"/>
          </p:cNvSpPr>
          <p:nvPr>
            <p:ph type="body" idx="1"/>
          </p:nvPr>
        </p:nvSpPr>
        <p:spPr>
          <a:xfrm>
            <a:off x="394855" y="1600201"/>
            <a:ext cx="11187545" cy="4526100"/>
          </a:xfrm>
        </p:spPr>
        <p:txBody>
          <a:bodyPr/>
          <a:lstStyle/>
          <a:p>
            <a:r>
              <a:rPr lang="en-US" dirty="0"/>
              <a:t>Adapt your local procedures where appropriate </a:t>
            </a:r>
          </a:p>
          <a:p>
            <a:pPr lvl="1"/>
            <a:r>
              <a:rPr lang="en-US" dirty="0"/>
              <a:t>Opportunity to strengthen clinical TTM protocols</a:t>
            </a:r>
          </a:p>
          <a:p>
            <a:r>
              <a:rPr lang="en-US" dirty="0"/>
              <a:t>Site presentations about local study updates and procedures</a:t>
            </a:r>
          </a:p>
          <a:p>
            <a:r>
              <a:rPr lang="en-US" dirty="0"/>
              <a:t>Review clinical standardization guidelines with clinical teams</a:t>
            </a:r>
          </a:p>
          <a:p>
            <a:pPr marL="508000" lvl="1" indent="0">
              <a:buNone/>
            </a:pPr>
            <a:r>
              <a:rPr lang="en-US" dirty="0">
                <a:solidFill>
                  <a:srgbClr val="00B0F0"/>
                </a:solidFill>
              </a:rPr>
              <a:t>https://</a:t>
            </a:r>
            <a:r>
              <a:rPr lang="en-US" dirty="0" err="1">
                <a:solidFill>
                  <a:srgbClr val="00B0F0"/>
                </a:solidFill>
              </a:rPr>
              <a:t>siren.network</a:t>
            </a:r>
            <a:r>
              <a:rPr lang="en-US" dirty="0">
                <a:solidFill>
                  <a:srgbClr val="00B0F0"/>
                </a:solidFill>
              </a:rPr>
              <a:t>/trial/p-icecap/clinical-standardization-guidelines/</a:t>
            </a:r>
          </a:p>
        </p:txBody>
      </p:sp>
      <p:sp>
        <p:nvSpPr>
          <p:cNvPr id="4" name="Slide Number Placeholder 3">
            <a:extLst>
              <a:ext uri="{FF2B5EF4-FFF2-40B4-BE49-F238E27FC236}">
                <a16:creationId xmlns:a16="http://schemas.microsoft.com/office/drawing/2014/main" id="{734ED4CF-8498-D73D-4735-FC2F8E6AE9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1988136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654D-F95E-BD77-A9F8-32C7D3B1D14C}"/>
              </a:ext>
            </a:extLst>
          </p:cNvPr>
          <p:cNvSpPr>
            <a:spLocks noGrp="1"/>
          </p:cNvSpPr>
          <p:nvPr>
            <p:ph type="title"/>
          </p:nvPr>
        </p:nvSpPr>
        <p:spPr/>
        <p:txBody>
          <a:bodyPr/>
          <a:lstStyle/>
          <a:p>
            <a:r>
              <a:rPr lang="en-US" dirty="0">
                <a:solidFill>
                  <a:srgbClr val="00B0F0"/>
                </a:solidFill>
              </a:rPr>
              <a:t>Pathways</a:t>
            </a:r>
          </a:p>
        </p:txBody>
      </p:sp>
      <p:sp>
        <p:nvSpPr>
          <p:cNvPr id="4" name="Slide Number Placeholder 3">
            <a:extLst>
              <a:ext uri="{FF2B5EF4-FFF2-40B4-BE49-F238E27FC236}">
                <a16:creationId xmlns:a16="http://schemas.microsoft.com/office/drawing/2014/main" id="{69313735-AFA0-41CB-8A03-DB9B53627E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pic>
        <p:nvPicPr>
          <p:cNvPr id="6" name="Picture 5">
            <a:extLst>
              <a:ext uri="{FF2B5EF4-FFF2-40B4-BE49-F238E27FC236}">
                <a16:creationId xmlns:a16="http://schemas.microsoft.com/office/drawing/2014/main" id="{222610BF-DFF4-F9E4-53C3-112D7763C80E}"/>
              </a:ext>
            </a:extLst>
          </p:cNvPr>
          <p:cNvPicPr>
            <a:picLocks noChangeAspect="1"/>
          </p:cNvPicPr>
          <p:nvPr/>
        </p:nvPicPr>
        <p:blipFill>
          <a:blip r:embed="rId2"/>
          <a:stretch>
            <a:fillRect/>
          </a:stretch>
        </p:blipFill>
        <p:spPr>
          <a:xfrm>
            <a:off x="852055" y="1572631"/>
            <a:ext cx="10762245" cy="3809859"/>
          </a:xfrm>
          <a:prstGeom prst="rect">
            <a:avLst/>
          </a:prstGeom>
        </p:spPr>
      </p:pic>
      <p:sp>
        <p:nvSpPr>
          <p:cNvPr id="8" name="TextBox 7">
            <a:extLst>
              <a:ext uri="{FF2B5EF4-FFF2-40B4-BE49-F238E27FC236}">
                <a16:creationId xmlns:a16="http://schemas.microsoft.com/office/drawing/2014/main" id="{762F6278-9FD4-AB90-FF0A-B736F664BB91}"/>
              </a:ext>
            </a:extLst>
          </p:cNvPr>
          <p:cNvSpPr txBox="1"/>
          <p:nvPr/>
        </p:nvSpPr>
        <p:spPr>
          <a:xfrm>
            <a:off x="3325090" y="5608899"/>
            <a:ext cx="7691004" cy="307777"/>
          </a:xfrm>
          <a:prstGeom prst="rect">
            <a:avLst/>
          </a:prstGeom>
          <a:noFill/>
        </p:spPr>
        <p:txBody>
          <a:bodyPr wrap="square">
            <a:spAutoFit/>
          </a:bodyPr>
          <a:lstStyle/>
          <a:p>
            <a:r>
              <a:rPr lang="en-US" dirty="0"/>
              <a:t>https://</a:t>
            </a:r>
            <a:r>
              <a:rPr lang="en-US" dirty="0" err="1"/>
              <a:t>pathways.chop.edu</a:t>
            </a:r>
            <a:r>
              <a:rPr lang="en-US" dirty="0"/>
              <a:t>/clinical-pathway/thermoregulation-</a:t>
            </a:r>
            <a:r>
              <a:rPr lang="en-US" dirty="0" err="1"/>
              <a:t>picu</a:t>
            </a:r>
            <a:r>
              <a:rPr lang="en-US" dirty="0"/>
              <a:t>-</a:t>
            </a:r>
            <a:r>
              <a:rPr lang="en-US" dirty="0" err="1"/>
              <a:t>pcu</a:t>
            </a:r>
            <a:r>
              <a:rPr lang="en-US" dirty="0"/>
              <a:t>-clinical-pathway</a:t>
            </a:r>
          </a:p>
        </p:txBody>
      </p:sp>
    </p:spTree>
    <p:extLst>
      <p:ext uri="{BB962C8B-B14F-4D97-AF65-F5344CB8AC3E}">
        <p14:creationId xmlns:p14="http://schemas.microsoft.com/office/powerpoint/2010/main" val="544630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E038-0825-B45A-94C0-29D88A6E18A2}"/>
              </a:ext>
            </a:extLst>
          </p:cNvPr>
          <p:cNvSpPr>
            <a:spLocks noGrp="1"/>
          </p:cNvSpPr>
          <p:nvPr>
            <p:ph type="title"/>
          </p:nvPr>
        </p:nvSpPr>
        <p:spPr/>
        <p:txBody>
          <a:bodyPr/>
          <a:lstStyle/>
          <a:p>
            <a:r>
              <a:rPr lang="en-US" dirty="0">
                <a:solidFill>
                  <a:srgbClr val="00B0F0"/>
                </a:solidFill>
              </a:rPr>
              <a:t>Order Set: Epic </a:t>
            </a:r>
            <a:r>
              <a:rPr lang="en-US" dirty="0" err="1">
                <a:solidFill>
                  <a:srgbClr val="00B0F0"/>
                </a:solidFill>
              </a:rPr>
              <a:t>UserWeb</a:t>
            </a:r>
            <a:endParaRPr lang="en-US" dirty="0">
              <a:solidFill>
                <a:srgbClr val="00B0F0"/>
              </a:solidFill>
            </a:endParaRPr>
          </a:p>
        </p:txBody>
      </p:sp>
      <p:sp>
        <p:nvSpPr>
          <p:cNvPr id="4" name="Slide Number Placeholder 3">
            <a:extLst>
              <a:ext uri="{FF2B5EF4-FFF2-40B4-BE49-F238E27FC236}">
                <a16:creationId xmlns:a16="http://schemas.microsoft.com/office/drawing/2014/main" id="{FF8E094E-4677-800E-248B-F485046302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6" name="Text Placeholder 5">
            <a:extLst>
              <a:ext uri="{FF2B5EF4-FFF2-40B4-BE49-F238E27FC236}">
                <a16:creationId xmlns:a16="http://schemas.microsoft.com/office/drawing/2014/main" id="{4A9DCD08-0763-5EA9-D4EA-0B8248C42D9E}"/>
              </a:ext>
            </a:extLst>
          </p:cNvPr>
          <p:cNvSpPr>
            <a:spLocks noGrp="1"/>
          </p:cNvSpPr>
          <p:nvPr>
            <p:ph type="body" idx="1"/>
          </p:nvPr>
        </p:nvSpPr>
        <p:spPr/>
        <p:txBody>
          <a:bodyPr/>
          <a:lstStyle/>
          <a:p>
            <a:endParaRPr lang="en-US"/>
          </a:p>
        </p:txBody>
      </p:sp>
      <p:pic>
        <p:nvPicPr>
          <p:cNvPr id="7" name="Picture 6">
            <a:extLst>
              <a:ext uri="{FF2B5EF4-FFF2-40B4-BE49-F238E27FC236}">
                <a16:creationId xmlns:a16="http://schemas.microsoft.com/office/drawing/2014/main" id="{C6D9EBE0-51D9-D5B6-CDBE-79E8305D6EB3}"/>
              </a:ext>
            </a:extLst>
          </p:cNvPr>
          <p:cNvPicPr>
            <a:picLocks noChangeAspect="1"/>
          </p:cNvPicPr>
          <p:nvPr/>
        </p:nvPicPr>
        <p:blipFill>
          <a:blip r:embed="rId2"/>
          <a:stretch>
            <a:fillRect/>
          </a:stretch>
        </p:blipFill>
        <p:spPr>
          <a:xfrm>
            <a:off x="1911927" y="1208739"/>
            <a:ext cx="8368145" cy="4721348"/>
          </a:xfrm>
          <a:prstGeom prst="rect">
            <a:avLst/>
          </a:prstGeom>
        </p:spPr>
      </p:pic>
      <p:sp>
        <p:nvSpPr>
          <p:cNvPr id="9" name="TextBox 8">
            <a:extLst>
              <a:ext uri="{FF2B5EF4-FFF2-40B4-BE49-F238E27FC236}">
                <a16:creationId xmlns:a16="http://schemas.microsoft.com/office/drawing/2014/main" id="{4BBA80C5-4F24-CDD3-9EE6-FB6FBBC4E7CF}"/>
              </a:ext>
            </a:extLst>
          </p:cNvPr>
          <p:cNvSpPr txBox="1"/>
          <p:nvPr/>
        </p:nvSpPr>
        <p:spPr>
          <a:xfrm>
            <a:off x="1246910" y="6001087"/>
            <a:ext cx="10661070" cy="307777"/>
          </a:xfrm>
          <a:prstGeom prst="rect">
            <a:avLst/>
          </a:prstGeom>
          <a:noFill/>
        </p:spPr>
        <p:txBody>
          <a:bodyPr wrap="square">
            <a:spAutoFit/>
          </a:bodyPr>
          <a:lstStyle/>
          <a:p>
            <a:r>
              <a:rPr lang="en-US" dirty="0"/>
              <a:t>https://</a:t>
            </a:r>
            <a:r>
              <a:rPr lang="en-US" dirty="0" err="1"/>
              <a:t>comlib.epic.com</a:t>
            </a:r>
            <a:r>
              <a:rPr lang="en-US" dirty="0"/>
              <a:t>/#?query=cardiac%20arrest&amp;customers=410,&amp;tags=&amp;type=</a:t>
            </a:r>
            <a:r>
              <a:rPr lang="en-US" dirty="0" err="1"/>
              <a:t>All&amp;pagesize</a:t>
            </a:r>
            <a:r>
              <a:rPr lang="en-US" dirty="0"/>
              <a:t>=100&amp;pageindex=0&amp;id=1911785267</a:t>
            </a:r>
          </a:p>
        </p:txBody>
      </p:sp>
    </p:spTree>
    <p:extLst>
      <p:ext uri="{BB962C8B-B14F-4D97-AF65-F5344CB8AC3E}">
        <p14:creationId xmlns:p14="http://schemas.microsoft.com/office/powerpoint/2010/main" val="3230776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CB79-04E2-DADE-9205-CA0DCC3F1928}"/>
              </a:ext>
            </a:extLst>
          </p:cNvPr>
          <p:cNvSpPr>
            <a:spLocks noGrp="1"/>
          </p:cNvSpPr>
          <p:nvPr>
            <p:ph type="title"/>
          </p:nvPr>
        </p:nvSpPr>
        <p:spPr/>
        <p:txBody>
          <a:bodyPr/>
          <a:lstStyle/>
          <a:p>
            <a:r>
              <a:rPr lang="en-US" dirty="0">
                <a:solidFill>
                  <a:srgbClr val="00B0F0"/>
                </a:solidFill>
              </a:rPr>
              <a:t>Call the Hotline – We Want to Hear From You!</a:t>
            </a:r>
          </a:p>
        </p:txBody>
      </p:sp>
      <p:sp>
        <p:nvSpPr>
          <p:cNvPr id="3" name="Text Placeholder 2">
            <a:extLst>
              <a:ext uri="{FF2B5EF4-FFF2-40B4-BE49-F238E27FC236}">
                <a16:creationId xmlns:a16="http://schemas.microsoft.com/office/drawing/2014/main" id="{E98155F7-BBF6-9721-A014-7F438D967432}"/>
              </a:ext>
            </a:extLst>
          </p:cNvPr>
          <p:cNvSpPr>
            <a:spLocks noGrp="1"/>
          </p:cNvSpPr>
          <p:nvPr>
            <p:ph type="body" idx="1"/>
          </p:nvPr>
        </p:nvSpPr>
        <p:spPr/>
        <p:txBody>
          <a:bodyPr/>
          <a:lstStyle/>
          <a:p>
            <a:r>
              <a:rPr lang="en-US" dirty="0">
                <a:solidFill>
                  <a:srgbClr val="000000"/>
                </a:solidFill>
                <a:latin typeface="Aptos" panose="020B0004020202020204" pitchFamily="34" charset="0"/>
              </a:rPr>
              <a:t>BEFORE</a:t>
            </a:r>
          </a:p>
          <a:p>
            <a:pPr lvl="1"/>
            <a:r>
              <a:rPr lang="en-US" dirty="0">
                <a:solidFill>
                  <a:srgbClr val="000000"/>
                </a:solidFill>
                <a:latin typeface="Aptos" panose="020B0004020202020204" pitchFamily="34" charset="0"/>
              </a:rPr>
              <a:t>Eligibility</a:t>
            </a:r>
          </a:p>
          <a:p>
            <a:r>
              <a:rPr lang="en-US" dirty="0">
                <a:solidFill>
                  <a:srgbClr val="000000"/>
                </a:solidFill>
                <a:latin typeface="Aptos" panose="020B0004020202020204" pitchFamily="34" charset="0"/>
              </a:rPr>
              <a:t>DURING </a:t>
            </a:r>
          </a:p>
          <a:p>
            <a:pPr lvl="1">
              <a:spcBef>
                <a:spcPts val="600"/>
              </a:spcBef>
            </a:pPr>
            <a:r>
              <a:rPr lang="en-US" b="0" i="0" u="none" strike="noStrike" dirty="0">
                <a:solidFill>
                  <a:srgbClr val="000000"/>
                </a:solidFill>
                <a:effectLst/>
                <a:latin typeface="Aptos" panose="020B0004020202020204" pitchFamily="34" charset="0"/>
              </a:rPr>
              <a:t>If clinical picture changes</a:t>
            </a:r>
          </a:p>
          <a:p>
            <a:pPr lvl="1">
              <a:spcBef>
                <a:spcPts val="600"/>
              </a:spcBef>
            </a:pPr>
            <a:r>
              <a:rPr lang="en-US" b="0" i="0" u="none" strike="noStrike" dirty="0">
                <a:solidFill>
                  <a:srgbClr val="000000"/>
                </a:solidFill>
                <a:effectLst/>
                <a:latin typeface="Aptos" panose="020B0004020202020204" pitchFamily="34" charset="0"/>
              </a:rPr>
              <a:t> Clinician deviation from protocol</a:t>
            </a:r>
            <a:endParaRPr lang="en-US" dirty="0">
              <a:solidFill>
                <a:srgbClr val="000000"/>
              </a:solidFill>
              <a:latin typeface="Aptos" panose="020B0004020202020204" pitchFamily="34" charset="0"/>
            </a:endParaRPr>
          </a:p>
          <a:p>
            <a:pPr lvl="1">
              <a:spcBef>
                <a:spcPts val="600"/>
              </a:spcBef>
            </a:pPr>
            <a:r>
              <a:rPr lang="en-US" dirty="0">
                <a:solidFill>
                  <a:srgbClr val="000000"/>
                </a:solidFill>
                <a:latin typeface="Aptos" panose="020B0004020202020204" pitchFamily="34" charset="0"/>
              </a:rPr>
              <a:t>B</a:t>
            </a:r>
            <a:r>
              <a:rPr lang="en-US" b="0" i="0" u="none" strike="noStrike" dirty="0">
                <a:solidFill>
                  <a:srgbClr val="000000"/>
                </a:solidFill>
                <a:effectLst/>
                <a:latin typeface="Aptos" panose="020B0004020202020204" pitchFamily="34" charset="0"/>
              </a:rPr>
              <a:t>rain death suspected</a:t>
            </a:r>
          </a:p>
          <a:p>
            <a:pPr lvl="1">
              <a:spcBef>
                <a:spcPts val="600"/>
              </a:spcBef>
            </a:pPr>
            <a:r>
              <a:rPr lang="en-US" dirty="0">
                <a:solidFill>
                  <a:srgbClr val="000000"/>
                </a:solidFill>
                <a:latin typeface="Aptos" panose="020B0004020202020204" pitchFamily="34" charset="0"/>
              </a:rPr>
              <a:t>C</a:t>
            </a:r>
            <a:r>
              <a:rPr lang="en-US" b="0" i="0" u="none" strike="noStrike" dirty="0">
                <a:solidFill>
                  <a:srgbClr val="000000"/>
                </a:solidFill>
                <a:effectLst/>
                <a:latin typeface="Aptos" panose="020B0004020202020204" pitchFamily="34" charset="0"/>
              </a:rPr>
              <a:t>ooling or </a:t>
            </a:r>
            <a:r>
              <a:rPr lang="en-US" b="0" i="0" u="none" strike="noStrike">
                <a:solidFill>
                  <a:srgbClr val="000000"/>
                </a:solidFill>
                <a:effectLst/>
                <a:latin typeface="Aptos" panose="020B0004020202020204" pitchFamily="34" charset="0"/>
              </a:rPr>
              <a:t>rewarming difficulties</a:t>
            </a:r>
            <a:endParaRPr lang="en-US" dirty="0"/>
          </a:p>
        </p:txBody>
      </p:sp>
      <p:sp>
        <p:nvSpPr>
          <p:cNvPr id="4" name="Slide Number Placeholder 3">
            <a:extLst>
              <a:ext uri="{FF2B5EF4-FFF2-40B4-BE49-F238E27FC236}">
                <a16:creationId xmlns:a16="http://schemas.microsoft.com/office/drawing/2014/main" id="{DAC9B991-09FE-280C-32A0-004F653177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4228038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36EF2-7ABA-E23F-E00A-B98F2BFD1B88}"/>
              </a:ext>
            </a:extLst>
          </p:cNvPr>
          <p:cNvSpPr>
            <a:spLocks noGrp="1"/>
          </p:cNvSpPr>
          <p:nvPr>
            <p:ph type="title"/>
          </p:nvPr>
        </p:nvSpPr>
        <p:spPr/>
        <p:txBody>
          <a:bodyPr/>
          <a:lstStyle/>
          <a:p>
            <a:r>
              <a:rPr lang="en-US" dirty="0">
                <a:solidFill>
                  <a:srgbClr val="00B0F0"/>
                </a:solidFill>
              </a:rPr>
              <a:t>Questions/Discussion</a:t>
            </a:r>
          </a:p>
        </p:txBody>
      </p:sp>
      <p:sp>
        <p:nvSpPr>
          <p:cNvPr id="3" name="Text Placeholder 2">
            <a:extLst>
              <a:ext uri="{FF2B5EF4-FFF2-40B4-BE49-F238E27FC236}">
                <a16:creationId xmlns:a16="http://schemas.microsoft.com/office/drawing/2014/main" id="{E0F2D763-A7FC-5C0C-D0FF-93BD0297A5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B293D8-562C-7CE4-0032-B851976825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1737932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1B20-1134-9E4C-B62D-3396367D0D50}"/>
              </a:ext>
            </a:extLst>
          </p:cNvPr>
          <p:cNvSpPr>
            <a:spLocks noGrp="1"/>
          </p:cNvSpPr>
          <p:nvPr>
            <p:ph type="title"/>
          </p:nvPr>
        </p:nvSpPr>
        <p:spPr/>
        <p:txBody>
          <a:bodyPr/>
          <a:lstStyle/>
          <a:p>
            <a:r>
              <a:rPr lang="en-US" dirty="0"/>
              <a:t>Extra slides</a:t>
            </a:r>
          </a:p>
        </p:txBody>
      </p:sp>
      <p:sp>
        <p:nvSpPr>
          <p:cNvPr id="3" name="Text Placeholder 2">
            <a:extLst>
              <a:ext uri="{FF2B5EF4-FFF2-40B4-BE49-F238E27FC236}">
                <a16:creationId xmlns:a16="http://schemas.microsoft.com/office/drawing/2014/main" id="{0BDAA28F-FC9D-AC0E-BE5E-8DB92463B3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73E8C5-02C5-2FC4-1080-2FCE2E1F4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1425505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270F-9885-584C-A2EB-975721198F5B}"/>
              </a:ext>
            </a:extLst>
          </p:cNvPr>
          <p:cNvSpPr>
            <a:spLocks noGrp="1"/>
          </p:cNvSpPr>
          <p:nvPr>
            <p:ph type="title"/>
          </p:nvPr>
        </p:nvSpPr>
        <p:spPr/>
        <p:txBody>
          <a:bodyPr/>
          <a:lstStyle/>
          <a:p>
            <a:r>
              <a:rPr lang="en-US" dirty="0"/>
              <a:t>Definitions</a:t>
            </a:r>
          </a:p>
        </p:txBody>
      </p:sp>
      <p:sp>
        <p:nvSpPr>
          <p:cNvPr id="3" name="Text Placeholder 2">
            <a:extLst>
              <a:ext uri="{FF2B5EF4-FFF2-40B4-BE49-F238E27FC236}">
                <a16:creationId xmlns:a16="http://schemas.microsoft.com/office/drawing/2014/main" id="{843A3A7C-F80D-D641-9C9C-0FA21910F2AD}"/>
              </a:ext>
            </a:extLst>
          </p:cNvPr>
          <p:cNvSpPr>
            <a:spLocks noGrp="1"/>
          </p:cNvSpPr>
          <p:nvPr>
            <p:ph type="body" idx="1"/>
          </p:nvPr>
        </p:nvSpPr>
        <p:spPr/>
        <p:txBody>
          <a:bodyPr/>
          <a:lstStyle/>
          <a:p>
            <a:r>
              <a:rPr lang="en-US" b="1" dirty="0"/>
              <a:t>Time of cardiac arrest:</a:t>
            </a:r>
          </a:p>
          <a:p>
            <a:pPr lvl="1">
              <a:spcBef>
                <a:spcPts val="0"/>
              </a:spcBef>
            </a:pPr>
            <a:r>
              <a:rPr lang="en-US" dirty="0"/>
              <a:t>When the child’s arrest starts (Often now known)</a:t>
            </a:r>
          </a:p>
          <a:p>
            <a:pPr lvl="1">
              <a:spcBef>
                <a:spcPts val="0"/>
              </a:spcBef>
            </a:pPr>
            <a:r>
              <a:rPr lang="en-US" dirty="0"/>
              <a:t>NOT when they are found</a:t>
            </a:r>
          </a:p>
          <a:p>
            <a:pPr marL="508000" lvl="1" indent="0">
              <a:spcBef>
                <a:spcPts val="0"/>
              </a:spcBef>
              <a:buNone/>
            </a:pPr>
            <a:endParaRPr lang="en-US" dirty="0"/>
          </a:p>
          <a:p>
            <a:pPr>
              <a:spcBef>
                <a:spcPts val="0"/>
              </a:spcBef>
            </a:pPr>
            <a:r>
              <a:rPr lang="en-US" b="1" dirty="0"/>
              <a:t>Time of initiation of TTM</a:t>
            </a:r>
          </a:p>
          <a:p>
            <a:pPr lvl="1">
              <a:spcBef>
                <a:spcPts val="0"/>
              </a:spcBef>
            </a:pPr>
            <a:r>
              <a:rPr lang="en-US" dirty="0"/>
              <a:t>When the button on the closed loop cooling device is pushed</a:t>
            </a:r>
          </a:p>
        </p:txBody>
      </p:sp>
      <p:sp>
        <p:nvSpPr>
          <p:cNvPr id="4" name="Slide Number Placeholder 3">
            <a:extLst>
              <a:ext uri="{FF2B5EF4-FFF2-40B4-BE49-F238E27FC236}">
                <a16:creationId xmlns:a16="http://schemas.microsoft.com/office/drawing/2014/main" id="{ADF712FC-6CAD-504A-8D41-1B5EAA0F83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2143393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464A-2512-B544-B7FC-4FB2166BCDCF}"/>
              </a:ext>
            </a:extLst>
          </p:cNvPr>
          <p:cNvSpPr>
            <a:spLocks noGrp="1"/>
          </p:cNvSpPr>
          <p:nvPr>
            <p:ph type="title"/>
          </p:nvPr>
        </p:nvSpPr>
        <p:spPr/>
        <p:txBody>
          <a:bodyPr/>
          <a:lstStyle/>
          <a:p>
            <a:r>
              <a:rPr lang="en-US" dirty="0"/>
              <a:t>Return of Spontaneous Circulation</a:t>
            </a:r>
          </a:p>
        </p:txBody>
      </p:sp>
      <p:sp>
        <p:nvSpPr>
          <p:cNvPr id="3" name="Text Placeholder 2">
            <a:extLst>
              <a:ext uri="{FF2B5EF4-FFF2-40B4-BE49-F238E27FC236}">
                <a16:creationId xmlns:a16="http://schemas.microsoft.com/office/drawing/2014/main" id="{64A34975-F3D6-8741-A410-596AE2A3DA4D}"/>
              </a:ext>
            </a:extLst>
          </p:cNvPr>
          <p:cNvSpPr>
            <a:spLocks noGrp="1"/>
          </p:cNvSpPr>
          <p:nvPr>
            <p:ph type="body" idx="1"/>
          </p:nvPr>
        </p:nvSpPr>
        <p:spPr>
          <a:xfrm>
            <a:off x="609600" y="1417638"/>
            <a:ext cx="10972800" cy="4526100"/>
          </a:xfrm>
        </p:spPr>
        <p:txBody>
          <a:bodyPr/>
          <a:lstStyle/>
          <a:p>
            <a:r>
              <a:rPr lang="en-US" b="1" dirty="0"/>
              <a:t>ROSC</a:t>
            </a:r>
            <a:r>
              <a:rPr lang="en-US" dirty="0"/>
              <a:t> is operationally defined as the restoration of a palpable pulse or a measurable blood pressure.  If cardiac monitoring is available, ROSC requires an organized cardiac rhythm.  </a:t>
            </a:r>
          </a:p>
          <a:p>
            <a:r>
              <a:rPr lang="en-US" b="1" dirty="0"/>
              <a:t>Sustained ROSC</a:t>
            </a:r>
            <a:r>
              <a:rPr lang="en-US" dirty="0"/>
              <a:t> is when the patient has achieved ROSC with signs of circulation persisting  for at least 20 consecutive minutes.</a:t>
            </a:r>
          </a:p>
        </p:txBody>
      </p:sp>
      <p:sp>
        <p:nvSpPr>
          <p:cNvPr id="4" name="Slide Number Placeholder 3">
            <a:extLst>
              <a:ext uri="{FF2B5EF4-FFF2-40B4-BE49-F238E27FC236}">
                <a16:creationId xmlns:a16="http://schemas.microsoft.com/office/drawing/2014/main" id="{9288D5E3-074D-5D49-9D8B-FC35EA5D1A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1747252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D746-BB44-4B49-9BCF-343F8CCCDDB5}"/>
              </a:ext>
            </a:extLst>
          </p:cNvPr>
          <p:cNvSpPr>
            <a:spLocks noGrp="1"/>
          </p:cNvSpPr>
          <p:nvPr>
            <p:ph type="title"/>
          </p:nvPr>
        </p:nvSpPr>
        <p:spPr/>
        <p:txBody>
          <a:bodyPr/>
          <a:lstStyle/>
          <a:p>
            <a:r>
              <a:rPr lang="en-US" dirty="0"/>
              <a:t>Sustained ROSC example</a:t>
            </a:r>
          </a:p>
        </p:txBody>
      </p:sp>
      <p:sp>
        <p:nvSpPr>
          <p:cNvPr id="3" name="Text Placeholder 2">
            <a:extLst>
              <a:ext uri="{FF2B5EF4-FFF2-40B4-BE49-F238E27FC236}">
                <a16:creationId xmlns:a16="http://schemas.microsoft.com/office/drawing/2014/main" id="{086C6EE0-200F-FD47-BBC5-7C16D70DAD21}"/>
              </a:ext>
            </a:extLst>
          </p:cNvPr>
          <p:cNvSpPr>
            <a:spLocks noGrp="1"/>
          </p:cNvSpPr>
          <p:nvPr>
            <p:ph type="body" idx="1"/>
          </p:nvPr>
        </p:nvSpPr>
        <p:spPr/>
        <p:txBody>
          <a:bodyPr/>
          <a:lstStyle/>
          <a:p>
            <a:r>
              <a:rPr lang="en-US" dirty="0"/>
              <a:t>CPR from 2:00 to 2:10 pm</a:t>
            </a:r>
          </a:p>
          <a:p>
            <a:r>
              <a:rPr lang="en-US" dirty="0"/>
              <a:t>ROSC is at 2:10 pm</a:t>
            </a:r>
          </a:p>
          <a:p>
            <a:r>
              <a:rPr lang="en-US" dirty="0"/>
              <a:t>No additional CPR is provided for next 20 minutes</a:t>
            </a:r>
          </a:p>
          <a:p>
            <a:r>
              <a:rPr lang="en-US" dirty="0"/>
              <a:t>Time of sustained ROSC is 2:10pm, but you don’t know that until 2:30pm</a:t>
            </a:r>
          </a:p>
        </p:txBody>
      </p:sp>
      <p:sp>
        <p:nvSpPr>
          <p:cNvPr id="4" name="Slide Number Placeholder 3">
            <a:extLst>
              <a:ext uri="{FF2B5EF4-FFF2-40B4-BE49-F238E27FC236}">
                <a16:creationId xmlns:a16="http://schemas.microsoft.com/office/drawing/2014/main" id="{C48DC6A1-AF71-BB47-87CA-51AD158903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328677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DCE6B3-0EA3-0C8E-6DB8-9E9E10DCFA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1026" name="Picture 2" descr="Live Chat: The Most Preferred Method of ...">
            <a:extLst>
              <a:ext uri="{FF2B5EF4-FFF2-40B4-BE49-F238E27FC236}">
                <a16:creationId xmlns:a16="http://schemas.microsoft.com/office/drawing/2014/main" id="{116B42E6-67AB-6CF3-A522-F1A66A5FF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798" y="1417638"/>
            <a:ext cx="7588404" cy="400294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CC4E29AE-F715-6952-9CB2-E4B79A0D34B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01293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EE03-3F21-FE49-9ECC-8FB1D7710EB6}"/>
              </a:ext>
            </a:extLst>
          </p:cNvPr>
          <p:cNvSpPr>
            <a:spLocks noGrp="1"/>
          </p:cNvSpPr>
          <p:nvPr>
            <p:ph type="title"/>
          </p:nvPr>
        </p:nvSpPr>
        <p:spPr/>
        <p:txBody>
          <a:bodyPr/>
          <a:lstStyle/>
          <a:p>
            <a:r>
              <a:rPr lang="en-US" dirty="0"/>
              <a:t>Temperature Monitoring</a:t>
            </a:r>
          </a:p>
        </p:txBody>
      </p:sp>
      <p:sp>
        <p:nvSpPr>
          <p:cNvPr id="3" name="Text Placeholder 2">
            <a:extLst>
              <a:ext uri="{FF2B5EF4-FFF2-40B4-BE49-F238E27FC236}">
                <a16:creationId xmlns:a16="http://schemas.microsoft.com/office/drawing/2014/main" id="{F09C634A-0F59-1F4D-AF70-C562FBF63408}"/>
              </a:ext>
            </a:extLst>
          </p:cNvPr>
          <p:cNvSpPr>
            <a:spLocks noGrp="1"/>
          </p:cNvSpPr>
          <p:nvPr>
            <p:ph type="body" idx="1"/>
          </p:nvPr>
        </p:nvSpPr>
        <p:spPr/>
        <p:txBody>
          <a:bodyPr/>
          <a:lstStyle/>
          <a:p>
            <a:r>
              <a:rPr lang="en-US" dirty="0"/>
              <a:t>Continuous from time of clinical initiation through end of intervention</a:t>
            </a:r>
          </a:p>
          <a:p>
            <a:r>
              <a:rPr lang="en-US" dirty="0"/>
              <a:t>Core body temperature should be monitored at two core sites </a:t>
            </a:r>
          </a:p>
          <a:p>
            <a:pPr lvl="1"/>
            <a:r>
              <a:rPr lang="en-US" dirty="0"/>
              <a:t>Esophageal, bladder, rectal</a:t>
            </a:r>
          </a:p>
          <a:p>
            <a:r>
              <a:rPr lang="en-US" dirty="0"/>
              <a:t>The esophageal probe is the preferred primary probe which will be connected to the surface cooling unit.</a:t>
            </a:r>
          </a:p>
        </p:txBody>
      </p:sp>
      <p:sp>
        <p:nvSpPr>
          <p:cNvPr id="4" name="Slide Number Placeholder 3">
            <a:extLst>
              <a:ext uri="{FF2B5EF4-FFF2-40B4-BE49-F238E27FC236}">
                <a16:creationId xmlns:a16="http://schemas.microsoft.com/office/drawing/2014/main" id="{59F23405-A67D-3D49-9202-06CD9210F7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335632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6DA2-18E9-7947-B212-BF5C427114D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4105986-5184-BE4E-AB90-D371ED94D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BB84D6-BBFA-A841-BBE9-96A488B21F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pic>
        <p:nvPicPr>
          <p:cNvPr id="6" name="Picture 5">
            <a:extLst>
              <a:ext uri="{FF2B5EF4-FFF2-40B4-BE49-F238E27FC236}">
                <a16:creationId xmlns:a16="http://schemas.microsoft.com/office/drawing/2014/main" id="{55DD3437-AE21-244A-9A09-A56290A4AF88}"/>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778651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147CB-5E18-8149-8F5A-C7FDDCBAD7A9}"/>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6A1E150B-E384-AA41-ADD8-CCF2DF70B0CA}"/>
              </a:ext>
            </a:extLst>
          </p:cNvPr>
          <p:cNvPicPr>
            <a:picLocks noChangeAspect="1"/>
          </p:cNvPicPr>
          <p:nvPr/>
        </p:nvPicPr>
        <p:blipFill>
          <a:blip r:embed="rId2"/>
          <a:stretch>
            <a:fillRect/>
          </a:stretch>
        </p:blipFill>
        <p:spPr>
          <a:xfrm>
            <a:off x="1524000" y="0"/>
            <a:ext cx="9144000" cy="6858000"/>
          </a:xfrm>
          <a:prstGeom prst="rect">
            <a:avLst/>
          </a:prstGeom>
        </p:spPr>
      </p:pic>
      <p:sp>
        <p:nvSpPr>
          <p:cNvPr id="3" name="Text Placeholder 2">
            <a:extLst>
              <a:ext uri="{FF2B5EF4-FFF2-40B4-BE49-F238E27FC236}">
                <a16:creationId xmlns:a16="http://schemas.microsoft.com/office/drawing/2014/main" id="{E2376C00-2331-8E47-BAAA-9A131E9F84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288C55-5626-FB42-9C02-B16D5E2029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461901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2E47-F6B0-D142-BF95-8E5E2A062DA1}"/>
              </a:ext>
            </a:extLst>
          </p:cNvPr>
          <p:cNvSpPr>
            <a:spLocks noGrp="1"/>
          </p:cNvSpPr>
          <p:nvPr>
            <p:ph type="title"/>
          </p:nvPr>
        </p:nvSpPr>
        <p:spPr/>
        <p:txBody>
          <a:bodyPr/>
          <a:lstStyle/>
          <a:p>
            <a:r>
              <a:rPr lang="en-US" dirty="0"/>
              <a:t>Temperature Management</a:t>
            </a:r>
          </a:p>
        </p:txBody>
      </p:sp>
      <p:sp>
        <p:nvSpPr>
          <p:cNvPr id="3" name="Text Placeholder 2">
            <a:extLst>
              <a:ext uri="{FF2B5EF4-FFF2-40B4-BE49-F238E27FC236}">
                <a16:creationId xmlns:a16="http://schemas.microsoft.com/office/drawing/2014/main" id="{01CDC97E-612D-F14B-852B-C0C9FEAA7D0F}"/>
              </a:ext>
            </a:extLst>
          </p:cNvPr>
          <p:cNvSpPr>
            <a:spLocks noGrp="1"/>
          </p:cNvSpPr>
          <p:nvPr>
            <p:ph type="body" idx="1"/>
          </p:nvPr>
        </p:nvSpPr>
        <p:spPr/>
        <p:txBody>
          <a:bodyPr/>
          <a:lstStyle/>
          <a:p>
            <a:r>
              <a:rPr lang="en-US" dirty="0"/>
              <a:t>Clinically Used Servo Regulated Device</a:t>
            </a:r>
          </a:p>
          <a:p>
            <a:r>
              <a:rPr lang="en-US" dirty="0"/>
              <a:t>Rarely ECMO</a:t>
            </a:r>
          </a:p>
          <a:p>
            <a:r>
              <a:rPr lang="en-US" dirty="0"/>
              <a:t>No intravascular cooling, gastric cooling </a:t>
            </a:r>
            <a:r>
              <a:rPr lang="en-US" dirty="0" err="1"/>
              <a:t>etc</a:t>
            </a:r>
            <a:endParaRPr lang="en-US" dirty="0"/>
          </a:p>
          <a:p>
            <a:r>
              <a:rPr lang="en-US" dirty="0"/>
              <a:t>Can use acetaminophen as an adjunct</a:t>
            </a:r>
          </a:p>
        </p:txBody>
      </p:sp>
      <p:sp>
        <p:nvSpPr>
          <p:cNvPr id="4" name="Slide Number Placeholder 3">
            <a:extLst>
              <a:ext uri="{FF2B5EF4-FFF2-40B4-BE49-F238E27FC236}">
                <a16:creationId xmlns:a16="http://schemas.microsoft.com/office/drawing/2014/main" id="{6E1EBA22-1F6D-5141-A053-40AA0B74CE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728888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E47DD-82B5-0045-B1A9-4B1D1EC98A6A}"/>
              </a:ext>
            </a:extLst>
          </p:cNvPr>
          <p:cNvSpPr>
            <a:spLocks noGrp="1"/>
          </p:cNvSpPr>
          <p:nvPr>
            <p:ph type="title"/>
          </p:nvPr>
        </p:nvSpPr>
        <p:spPr/>
        <p:txBody>
          <a:bodyPr/>
          <a:lstStyle/>
          <a:p>
            <a:r>
              <a:rPr lang="en-US" dirty="0"/>
              <a:t>Induction of Hypothermia</a:t>
            </a:r>
          </a:p>
        </p:txBody>
      </p:sp>
      <p:sp>
        <p:nvSpPr>
          <p:cNvPr id="3" name="Text Placeholder 2">
            <a:extLst>
              <a:ext uri="{FF2B5EF4-FFF2-40B4-BE49-F238E27FC236}">
                <a16:creationId xmlns:a16="http://schemas.microsoft.com/office/drawing/2014/main" id="{EC12C0E2-B2D6-844F-84D5-1092CB58FCAB}"/>
              </a:ext>
            </a:extLst>
          </p:cNvPr>
          <p:cNvSpPr>
            <a:spLocks noGrp="1"/>
          </p:cNvSpPr>
          <p:nvPr>
            <p:ph type="body" idx="1"/>
          </p:nvPr>
        </p:nvSpPr>
        <p:spPr/>
        <p:txBody>
          <a:bodyPr/>
          <a:lstStyle/>
          <a:p>
            <a:r>
              <a:rPr lang="en-US" dirty="0"/>
              <a:t>Decrease in temperature to 33C</a:t>
            </a:r>
          </a:p>
        </p:txBody>
      </p:sp>
      <p:sp>
        <p:nvSpPr>
          <p:cNvPr id="4" name="Slide Number Placeholder 3">
            <a:extLst>
              <a:ext uri="{FF2B5EF4-FFF2-40B4-BE49-F238E27FC236}">
                <a16:creationId xmlns:a16="http://schemas.microsoft.com/office/drawing/2014/main" id="{AB822853-05AA-3248-AEED-E2BE23B6A7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405109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avy-line icons | Noun Project | Line icon, Royalty free icons, Icon  download free">
            <a:extLst>
              <a:ext uri="{FF2B5EF4-FFF2-40B4-BE49-F238E27FC236}">
                <a16:creationId xmlns:a16="http://schemas.microsoft.com/office/drawing/2014/main" id="{4A0E50D3-6FEA-904A-8C8B-48D33D6B8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15287">
            <a:off x="4142411" y="2318850"/>
            <a:ext cx="1026260" cy="102626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Man outline">
            <a:extLst>
              <a:ext uri="{FF2B5EF4-FFF2-40B4-BE49-F238E27FC236}">
                <a16:creationId xmlns:a16="http://schemas.microsoft.com/office/drawing/2014/main" id="{9C7214C0-B30E-E540-93EA-BB94D022DB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14554" y="355438"/>
            <a:ext cx="6344412" cy="6344412"/>
          </a:xfrm>
          <a:prstGeom prst="rect">
            <a:avLst/>
          </a:prstGeom>
        </p:spPr>
      </p:pic>
      <p:sp>
        <p:nvSpPr>
          <p:cNvPr id="12" name="TextBox 11">
            <a:extLst>
              <a:ext uri="{FF2B5EF4-FFF2-40B4-BE49-F238E27FC236}">
                <a16:creationId xmlns:a16="http://schemas.microsoft.com/office/drawing/2014/main" id="{E307049D-38CE-D647-A8DB-49C8662B16E9}"/>
              </a:ext>
            </a:extLst>
          </p:cNvPr>
          <p:cNvSpPr txBox="1"/>
          <p:nvPr/>
        </p:nvSpPr>
        <p:spPr>
          <a:xfrm>
            <a:off x="413987" y="3392720"/>
            <a:ext cx="1786066" cy="954107"/>
          </a:xfrm>
          <a:prstGeom prst="rect">
            <a:avLst/>
          </a:prstGeom>
          <a:noFill/>
        </p:spPr>
        <p:txBody>
          <a:bodyPr wrap="none" rtlCol="0">
            <a:spAutoFit/>
          </a:bodyPr>
          <a:lstStyle/>
          <a:p>
            <a:r>
              <a:rPr lang="en-US" u="sng" dirty="0"/>
              <a:t>Neuromuscular</a:t>
            </a:r>
            <a:r>
              <a:rPr lang="en-US" dirty="0"/>
              <a:t>:</a:t>
            </a:r>
          </a:p>
          <a:p>
            <a:r>
              <a:rPr lang="en-US" dirty="0"/>
              <a:t>Shivering </a:t>
            </a:r>
          </a:p>
          <a:p>
            <a:r>
              <a:rPr lang="en-US" dirty="0"/>
              <a:t>↑ metabolic demand</a:t>
            </a:r>
          </a:p>
          <a:p>
            <a:r>
              <a:rPr lang="en-US" dirty="0"/>
              <a:t>Resolves &lt; 34C</a:t>
            </a:r>
          </a:p>
        </p:txBody>
      </p:sp>
      <p:sp>
        <p:nvSpPr>
          <p:cNvPr id="2" name="Title 1">
            <a:extLst>
              <a:ext uri="{FF2B5EF4-FFF2-40B4-BE49-F238E27FC236}">
                <a16:creationId xmlns:a16="http://schemas.microsoft.com/office/drawing/2014/main" id="{FE9638B9-02D1-4243-AB85-28FC5BC6794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Induction Phase</a:t>
            </a:r>
          </a:p>
        </p:txBody>
      </p:sp>
      <p:pic>
        <p:nvPicPr>
          <p:cNvPr id="7" name="Graphic 6" descr="Heart outline">
            <a:extLst>
              <a:ext uri="{FF2B5EF4-FFF2-40B4-BE49-F238E27FC236}">
                <a16:creationId xmlns:a16="http://schemas.microsoft.com/office/drawing/2014/main" id="{9D4F96C9-CBAC-084F-AAA5-EEB115147A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06927" y="2073335"/>
            <a:ext cx="779201" cy="779201"/>
          </a:xfrm>
          <a:prstGeom prst="rect">
            <a:avLst/>
          </a:prstGeom>
        </p:spPr>
      </p:pic>
      <p:pic>
        <p:nvPicPr>
          <p:cNvPr id="9" name="Graphic 8" descr="Kidneys outline">
            <a:extLst>
              <a:ext uri="{FF2B5EF4-FFF2-40B4-BE49-F238E27FC236}">
                <a16:creationId xmlns:a16="http://schemas.microsoft.com/office/drawing/2014/main" id="{3B272006-1434-0A4E-8FFC-4DB38A001B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38800" y="3308128"/>
            <a:ext cx="914400" cy="914400"/>
          </a:xfrm>
          <a:prstGeom prst="rect">
            <a:avLst/>
          </a:prstGeom>
        </p:spPr>
      </p:pic>
      <p:pic>
        <p:nvPicPr>
          <p:cNvPr id="11" name="Graphic 10" descr="Water outline">
            <a:extLst>
              <a:ext uri="{FF2B5EF4-FFF2-40B4-BE49-F238E27FC236}">
                <a16:creationId xmlns:a16="http://schemas.microsoft.com/office/drawing/2014/main" id="{8A4D7B63-8F95-9643-9B7E-F78A6042F4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7632" y="4311888"/>
            <a:ext cx="731520" cy="731520"/>
          </a:xfrm>
          <a:prstGeom prst="rect">
            <a:avLst/>
          </a:prstGeom>
        </p:spPr>
      </p:pic>
      <p:pic>
        <p:nvPicPr>
          <p:cNvPr id="1026" name="Picture 2" descr="Pancreas - Free medical icons">
            <a:extLst>
              <a:ext uri="{FF2B5EF4-FFF2-40B4-BE49-F238E27FC236}">
                <a16:creationId xmlns:a16="http://schemas.microsoft.com/office/drawing/2014/main" id="{C7D56754-E6A2-EC41-AA7A-25A308B123B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73245" y="2807169"/>
            <a:ext cx="645509" cy="6455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E0D167A-7671-8A47-8F3A-297555FCE7FC}"/>
              </a:ext>
            </a:extLst>
          </p:cNvPr>
          <p:cNvSpPr txBox="1"/>
          <p:nvPr/>
        </p:nvSpPr>
        <p:spPr>
          <a:xfrm>
            <a:off x="331992" y="1386631"/>
            <a:ext cx="3828159" cy="1384995"/>
          </a:xfrm>
          <a:prstGeom prst="rect">
            <a:avLst/>
          </a:prstGeom>
          <a:noFill/>
        </p:spPr>
        <p:txBody>
          <a:bodyPr wrap="square" rtlCol="0">
            <a:spAutoFit/>
          </a:bodyPr>
          <a:lstStyle/>
          <a:p>
            <a:r>
              <a:rPr lang="en-US" u="sng" dirty="0"/>
              <a:t>Endocrine/Metabolic</a:t>
            </a:r>
            <a:endParaRPr lang="en-US" dirty="0"/>
          </a:p>
          <a:p>
            <a:r>
              <a:rPr lang="en-US" dirty="0"/>
              <a:t>Hyperglycemia </a:t>
            </a:r>
            <a:r>
              <a:rPr lang="en-US" dirty="0">
                <a:sym typeface="Wingdings" pitchFamily="2" charset="2"/>
              </a:rPr>
              <a:t> diuresis</a:t>
            </a:r>
            <a:endParaRPr lang="en-US" dirty="0"/>
          </a:p>
          <a:p>
            <a:r>
              <a:rPr lang="en-US" dirty="0"/>
              <a:t>↑ insulin resistance</a:t>
            </a:r>
          </a:p>
          <a:p>
            <a:endParaRPr lang="en-US" dirty="0"/>
          </a:p>
          <a:p>
            <a:endParaRPr lang="en-US" dirty="0"/>
          </a:p>
          <a:p>
            <a:endParaRPr lang="en-US" dirty="0"/>
          </a:p>
        </p:txBody>
      </p:sp>
      <p:sp>
        <p:nvSpPr>
          <p:cNvPr id="13" name="TextBox 12">
            <a:extLst>
              <a:ext uri="{FF2B5EF4-FFF2-40B4-BE49-F238E27FC236}">
                <a16:creationId xmlns:a16="http://schemas.microsoft.com/office/drawing/2014/main" id="{C22907EA-07E2-3F46-B69C-D0EB3ECC41B4}"/>
              </a:ext>
            </a:extLst>
          </p:cNvPr>
          <p:cNvSpPr txBox="1"/>
          <p:nvPr/>
        </p:nvSpPr>
        <p:spPr>
          <a:xfrm>
            <a:off x="8349357" y="666920"/>
            <a:ext cx="3637670" cy="1384995"/>
          </a:xfrm>
          <a:prstGeom prst="rect">
            <a:avLst/>
          </a:prstGeom>
          <a:noFill/>
        </p:spPr>
        <p:txBody>
          <a:bodyPr wrap="square" rtlCol="0">
            <a:spAutoFit/>
          </a:bodyPr>
          <a:lstStyle/>
          <a:p>
            <a:r>
              <a:rPr lang="en-US" u="sng" dirty="0"/>
              <a:t>Cardiac</a:t>
            </a:r>
            <a:r>
              <a:rPr lang="en-US" dirty="0"/>
              <a:t>:</a:t>
            </a:r>
          </a:p>
          <a:p>
            <a:r>
              <a:rPr lang="en-US" dirty="0"/>
              <a:t>↓ Heart Rate</a:t>
            </a:r>
          </a:p>
          <a:p>
            <a:r>
              <a:rPr lang="en-US" dirty="0"/>
              <a:t>↑ Systemic vascular resistance</a:t>
            </a:r>
          </a:p>
          <a:p>
            <a:r>
              <a:rPr lang="en-US" dirty="0"/>
              <a:t>↓ Cardiac output</a:t>
            </a:r>
          </a:p>
          <a:p>
            <a:r>
              <a:rPr lang="en-US" dirty="0"/>
              <a:t>EKG: mildly prolonged PR, wide QRS,   increased QT</a:t>
            </a:r>
          </a:p>
        </p:txBody>
      </p:sp>
      <p:pic>
        <p:nvPicPr>
          <p:cNvPr id="16" name="Graphic 15" descr="Lungs outline">
            <a:extLst>
              <a:ext uri="{FF2B5EF4-FFF2-40B4-BE49-F238E27FC236}">
                <a16:creationId xmlns:a16="http://schemas.microsoft.com/office/drawing/2014/main" id="{A8C9ACA3-84CA-414A-8FFC-0AF057AAFEB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43616" y="2162695"/>
            <a:ext cx="707239" cy="707239"/>
          </a:xfrm>
          <a:prstGeom prst="rect">
            <a:avLst/>
          </a:prstGeom>
        </p:spPr>
      </p:pic>
      <p:sp>
        <p:nvSpPr>
          <p:cNvPr id="17" name="TextBox 16">
            <a:extLst>
              <a:ext uri="{FF2B5EF4-FFF2-40B4-BE49-F238E27FC236}">
                <a16:creationId xmlns:a16="http://schemas.microsoft.com/office/drawing/2014/main" id="{1FFF266E-8594-E545-8305-1A578170419C}"/>
              </a:ext>
            </a:extLst>
          </p:cNvPr>
          <p:cNvSpPr txBox="1"/>
          <p:nvPr/>
        </p:nvSpPr>
        <p:spPr>
          <a:xfrm>
            <a:off x="1131150" y="4877885"/>
            <a:ext cx="2791149" cy="738664"/>
          </a:xfrm>
          <a:prstGeom prst="rect">
            <a:avLst/>
          </a:prstGeom>
          <a:noFill/>
        </p:spPr>
        <p:txBody>
          <a:bodyPr wrap="none" rtlCol="0">
            <a:spAutoFit/>
          </a:bodyPr>
          <a:lstStyle/>
          <a:p>
            <a:r>
              <a:rPr lang="en-US" u="sng" dirty="0"/>
              <a:t>Coagulation</a:t>
            </a:r>
            <a:r>
              <a:rPr lang="en-US" dirty="0"/>
              <a:t>:</a:t>
            </a:r>
          </a:p>
          <a:p>
            <a:r>
              <a:rPr lang="en-US" dirty="0"/>
              <a:t>Mild coagulopathy</a:t>
            </a:r>
          </a:p>
          <a:p>
            <a:r>
              <a:rPr lang="en-US" dirty="0"/>
              <a:t>Mild ↓ platelet count and function</a:t>
            </a:r>
          </a:p>
        </p:txBody>
      </p:sp>
      <p:sp>
        <p:nvSpPr>
          <p:cNvPr id="22" name="TextBox 21">
            <a:extLst>
              <a:ext uri="{FF2B5EF4-FFF2-40B4-BE49-F238E27FC236}">
                <a16:creationId xmlns:a16="http://schemas.microsoft.com/office/drawing/2014/main" id="{64ED0997-B3A1-CC4E-91CF-D59B48173D51}"/>
              </a:ext>
            </a:extLst>
          </p:cNvPr>
          <p:cNvSpPr txBox="1"/>
          <p:nvPr/>
        </p:nvSpPr>
        <p:spPr>
          <a:xfrm>
            <a:off x="7938503" y="2569561"/>
            <a:ext cx="2812565" cy="2308324"/>
          </a:xfrm>
          <a:prstGeom prst="rect">
            <a:avLst/>
          </a:prstGeom>
          <a:noFill/>
        </p:spPr>
        <p:txBody>
          <a:bodyPr wrap="none" rtlCol="0">
            <a:spAutoFit/>
          </a:bodyPr>
          <a:lstStyle/>
          <a:p>
            <a:r>
              <a:rPr lang="en-US" u="sng" dirty="0"/>
              <a:t>Renal</a:t>
            </a:r>
            <a:r>
              <a:rPr lang="en-US" dirty="0"/>
              <a:t>:</a:t>
            </a:r>
          </a:p>
          <a:p>
            <a:r>
              <a:rPr lang="en-US" dirty="0"/>
              <a:t>“Cold diuresis”</a:t>
            </a:r>
          </a:p>
          <a:p>
            <a:r>
              <a:rPr lang="en-US" dirty="0"/>
              <a:t>↑ venous return, ↑ ANP,</a:t>
            </a:r>
          </a:p>
          <a:p>
            <a:r>
              <a:rPr lang="en-US" dirty="0"/>
              <a:t>↓ ADH, tubular dysfunction</a:t>
            </a:r>
          </a:p>
          <a:p>
            <a:r>
              <a:rPr lang="en-US" dirty="0"/>
              <a:t>Electrolyte abnormalities</a:t>
            </a:r>
          </a:p>
          <a:p>
            <a:r>
              <a:rPr lang="en-US" dirty="0"/>
              <a:t>   ↓ K</a:t>
            </a:r>
          </a:p>
          <a:p>
            <a:r>
              <a:rPr lang="en-US" dirty="0"/>
              <a:t>   ↓ </a:t>
            </a:r>
            <a:r>
              <a:rPr lang="en-US" dirty="0" err="1"/>
              <a:t>Phos</a:t>
            </a:r>
            <a:endParaRPr lang="en-US" dirty="0"/>
          </a:p>
          <a:p>
            <a:r>
              <a:rPr lang="en-US" dirty="0"/>
              <a:t>   ↓ Mg</a:t>
            </a:r>
          </a:p>
        </p:txBody>
      </p:sp>
      <p:sp>
        <p:nvSpPr>
          <p:cNvPr id="25" name="TextBox 24">
            <a:extLst>
              <a:ext uri="{FF2B5EF4-FFF2-40B4-BE49-F238E27FC236}">
                <a16:creationId xmlns:a16="http://schemas.microsoft.com/office/drawing/2014/main" id="{5B2AA291-2329-A74E-9B69-3425C514B59A}"/>
              </a:ext>
            </a:extLst>
          </p:cNvPr>
          <p:cNvSpPr txBox="1"/>
          <p:nvPr/>
        </p:nvSpPr>
        <p:spPr>
          <a:xfrm>
            <a:off x="8349356" y="5084292"/>
            <a:ext cx="4099199" cy="1169551"/>
          </a:xfrm>
          <a:prstGeom prst="rect">
            <a:avLst/>
          </a:prstGeom>
          <a:noFill/>
        </p:spPr>
        <p:txBody>
          <a:bodyPr wrap="none" rtlCol="0">
            <a:spAutoFit/>
          </a:bodyPr>
          <a:lstStyle/>
          <a:p>
            <a:r>
              <a:rPr lang="en-US" u="sng" dirty="0"/>
              <a:t>Other</a:t>
            </a:r>
            <a:r>
              <a:rPr lang="en-US" dirty="0"/>
              <a:t>:</a:t>
            </a:r>
          </a:p>
          <a:p>
            <a:r>
              <a:rPr lang="en-US" dirty="0"/>
              <a:t>Altered drug metabolism </a:t>
            </a:r>
          </a:p>
          <a:p>
            <a:r>
              <a:rPr lang="en-US" dirty="0"/>
              <a:t>Altered blood gas analysis</a:t>
            </a:r>
          </a:p>
          <a:p>
            <a:r>
              <a:rPr lang="en-US" dirty="0"/>
              <a:t>Mild increase in amylase, AST/ALT</a:t>
            </a:r>
          </a:p>
          <a:p>
            <a:r>
              <a:rPr lang="en-US" dirty="0"/>
              <a:t>↑ fat metabolism </a:t>
            </a:r>
            <a:r>
              <a:rPr lang="en-US" dirty="0">
                <a:sym typeface="Wingdings" pitchFamily="2" charset="2"/>
              </a:rPr>
              <a:t> </a:t>
            </a:r>
            <a:r>
              <a:rPr lang="en-US" dirty="0"/>
              <a:t>↑ ketones and lactate </a:t>
            </a:r>
            <a:r>
              <a:rPr lang="en-US" dirty="0">
                <a:sym typeface="Wingdings" pitchFamily="2" charset="2"/>
              </a:rPr>
              <a:t> </a:t>
            </a:r>
            <a:r>
              <a:rPr lang="en-US" dirty="0"/>
              <a:t>↓ pH</a:t>
            </a:r>
          </a:p>
        </p:txBody>
      </p:sp>
      <p:sp>
        <p:nvSpPr>
          <p:cNvPr id="3" name="TextBox 2">
            <a:extLst>
              <a:ext uri="{FF2B5EF4-FFF2-40B4-BE49-F238E27FC236}">
                <a16:creationId xmlns:a16="http://schemas.microsoft.com/office/drawing/2014/main" id="{1730B279-3B8B-F948-B04D-16C293720248}"/>
              </a:ext>
            </a:extLst>
          </p:cNvPr>
          <p:cNvSpPr txBox="1"/>
          <p:nvPr/>
        </p:nvSpPr>
        <p:spPr>
          <a:xfrm>
            <a:off x="9375106" y="4031239"/>
            <a:ext cx="2466422" cy="738664"/>
          </a:xfrm>
          <a:prstGeom prst="rect">
            <a:avLst/>
          </a:prstGeom>
          <a:noFill/>
        </p:spPr>
        <p:txBody>
          <a:bodyPr wrap="square" rtlCol="0">
            <a:spAutoFit/>
          </a:bodyPr>
          <a:lstStyle/>
          <a:p>
            <a:r>
              <a:rPr lang="en-US" dirty="0">
                <a:solidFill>
                  <a:srgbClr val="0700FF"/>
                </a:solidFill>
              </a:rPr>
              <a:t>Monitor and replete electrolytes</a:t>
            </a:r>
          </a:p>
          <a:p>
            <a:r>
              <a:rPr lang="en-US" dirty="0">
                <a:solidFill>
                  <a:srgbClr val="0700FF"/>
                </a:solidFill>
              </a:rPr>
              <a:t>Replete Fluids</a:t>
            </a:r>
          </a:p>
        </p:txBody>
      </p:sp>
      <p:sp>
        <p:nvSpPr>
          <p:cNvPr id="18" name="TextBox 17">
            <a:extLst>
              <a:ext uri="{FF2B5EF4-FFF2-40B4-BE49-F238E27FC236}">
                <a16:creationId xmlns:a16="http://schemas.microsoft.com/office/drawing/2014/main" id="{B6D0FE97-78C5-5E40-B8B7-65284D2F45DC}"/>
              </a:ext>
            </a:extLst>
          </p:cNvPr>
          <p:cNvSpPr txBox="1"/>
          <p:nvPr/>
        </p:nvSpPr>
        <p:spPr>
          <a:xfrm>
            <a:off x="2410226" y="4031239"/>
            <a:ext cx="1691040" cy="369332"/>
          </a:xfrm>
          <a:prstGeom prst="rect">
            <a:avLst/>
          </a:prstGeom>
          <a:noFill/>
        </p:spPr>
        <p:txBody>
          <a:bodyPr wrap="none" rtlCol="0">
            <a:spAutoFit/>
          </a:bodyPr>
          <a:lstStyle/>
          <a:p>
            <a:r>
              <a:rPr lang="en-US" dirty="0">
                <a:solidFill>
                  <a:srgbClr val="0700FF"/>
                </a:solidFill>
              </a:rPr>
              <a:t>Sedate/paralyze</a:t>
            </a:r>
          </a:p>
        </p:txBody>
      </p:sp>
      <p:sp>
        <p:nvSpPr>
          <p:cNvPr id="20" name="TextBox 19">
            <a:extLst>
              <a:ext uri="{FF2B5EF4-FFF2-40B4-BE49-F238E27FC236}">
                <a16:creationId xmlns:a16="http://schemas.microsoft.com/office/drawing/2014/main" id="{D11A6062-2DD9-0340-8CD8-9C28019760FF}"/>
              </a:ext>
            </a:extLst>
          </p:cNvPr>
          <p:cNvSpPr txBox="1"/>
          <p:nvPr/>
        </p:nvSpPr>
        <p:spPr>
          <a:xfrm>
            <a:off x="9763294" y="2104386"/>
            <a:ext cx="2466423" cy="738664"/>
          </a:xfrm>
          <a:prstGeom prst="rect">
            <a:avLst/>
          </a:prstGeom>
          <a:noFill/>
        </p:spPr>
        <p:txBody>
          <a:bodyPr wrap="square" rtlCol="0">
            <a:spAutoFit/>
          </a:bodyPr>
          <a:lstStyle/>
          <a:p>
            <a:r>
              <a:rPr lang="en-US" dirty="0">
                <a:solidFill>
                  <a:srgbClr val="0700FF"/>
                </a:solidFill>
              </a:rPr>
              <a:t>Expect bradycardia</a:t>
            </a:r>
          </a:p>
          <a:p>
            <a:r>
              <a:rPr lang="en-US" dirty="0">
                <a:solidFill>
                  <a:srgbClr val="0700FF"/>
                </a:solidFill>
              </a:rPr>
              <a:t>Expect cool extremities</a:t>
            </a:r>
          </a:p>
          <a:p>
            <a:r>
              <a:rPr lang="en-US" dirty="0">
                <a:solidFill>
                  <a:srgbClr val="0700FF"/>
                </a:solidFill>
              </a:rPr>
              <a:t>and poor cap refill</a:t>
            </a:r>
          </a:p>
        </p:txBody>
      </p:sp>
      <p:sp>
        <p:nvSpPr>
          <p:cNvPr id="24" name="TextBox 23">
            <a:extLst>
              <a:ext uri="{FF2B5EF4-FFF2-40B4-BE49-F238E27FC236}">
                <a16:creationId xmlns:a16="http://schemas.microsoft.com/office/drawing/2014/main" id="{22B0F721-B0E3-B04C-A3D9-50CFB1EEDB82}"/>
              </a:ext>
            </a:extLst>
          </p:cNvPr>
          <p:cNvSpPr txBox="1"/>
          <p:nvPr/>
        </p:nvSpPr>
        <p:spPr>
          <a:xfrm>
            <a:off x="2200053" y="1977177"/>
            <a:ext cx="1677062" cy="523220"/>
          </a:xfrm>
          <a:prstGeom prst="rect">
            <a:avLst/>
          </a:prstGeom>
          <a:noFill/>
        </p:spPr>
        <p:txBody>
          <a:bodyPr wrap="none" rtlCol="0">
            <a:spAutoFit/>
          </a:bodyPr>
          <a:lstStyle/>
          <a:p>
            <a:r>
              <a:rPr lang="en-US" dirty="0">
                <a:solidFill>
                  <a:srgbClr val="0700FF"/>
                </a:solidFill>
              </a:rPr>
              <a:t>Target Euglycemia</a:t>
            </a:r>
          </a:p>
          <a:p>
            <a:r>
              <a:rPr lang="en-US" dirty="0">
                <a:solidFill>
                  <a:srgbClr val="0700FF"/>
                </a:solidFill>
              </a:rPr>
              <a:t>Insulin infusion</a:t>
            </a:r>
          </a:p>
        </p:txBody>
      </p:sp>
    </p:spTree>
    <p:extLst>
      <p:ext uri="{BB962C8B-B14F-4D97-AF65-F5344CB8AC3E}">
        <p14:creationId xmlns:p14="http://schemas.microsoft.com/office/powerpoint/2010/main" val="30636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3" grpId="0"/>
      <p:bldP spid="17" grpId="0"/>
      <p:bldP spid="22" grpId="0"/>
      <p:bldP spid="25" grpId="0"/>
      <p:bldP spid="3" grpId="0"/>
      <p:bldP spid="18" grpId="0"/>
      <p:bldP spid="20"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Man outline">
            <a:extLst>
              <a:ext uri="{FF2B5EF4-FFF2-40B4-BE49-F238E27FC236}">
                <a16:creationId xmlns:a16="http://schemas.microsoft.com/office/drawing/2014/main" id="{9C7214C0-B30E-E540-93EA-BB94D022DB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4554" y="355438"/>
            <a:ext cx="6344412" cy="6344412"/>
          </a:xfrm>
          <a:prstGeom prst="rect">
            <a:avLst/>
          </a:prstGeom>
        </p:spPr>
      </p:pic>
      <p:sp>
        <p:nvSpPr>
          <p:cNvPr id="2" name="Title 1">
            <a:extLst>
              <a:ext uri="{FF2B5EF4-FFF2-40B4-BE49-F238E27FC236}">
                <a16:creationId xmlns:a16="http://schemas.microsoft.com/office/drawing/2014/main" id="{FE9638B9-02D1-4243-AB85-28FC5BC6794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Induction Phase</a:t>
            </a:r>
          </a:p>
        </p:txBody>
      </p:sp>
      <p:pic>
        <p:nvPicPr>
          <p:cNvPr id="7" name="Graphic 6" descr="Heart outline">
            <a:extLst>
              <a:ext uri="{FF2B5EF4-FFF2-40B4-BE49-F238E27FC236}">
                <a16:creationId xmlns:a16="http://schemas.microsoft.com/office/drawing/2014/main" id="{9D4F96C9-CBAC-084F-AAA5-EEB115147A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06927" y="2073335"/>
            <a:ext cx="779201" cy="779201"/>
          </a:xfrm>
          <a:prstGeom prst="rect">
            <a:avLst/>
          </a:prstGeom>
        </p:spPr>
      </p:pic>
      <p:pic>
        <p:nvPicPr>
          <p:cNvPr id="11" name="Graphic 10" descr="Water outline">
            <a:extLst>
              <a:ext uri="{FF2B5EF4-FFF2-40B4-BE49-F238E27FC236}">
                <a16:creationId xmlns:a16="http://schemas.microsoft.com/office/drawing/2014/main" id="{8A4D7B63-8F95-9643-9B7E-F78A6042F4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7632" y="4311888"/>
            <a:ext cx="731520" cy="731520"/>
          </a:xfrm>
          <a:prstGeom prst="rect">
            <a:avLst/>
          </a:prstGeom>
        </p:spPr>
      </p:pic>
      <p:sp>
        <p:nvSpPr>
          <p:cNvPr id="13" name="TextBox 12">
            <a:extLst>
              <a:ext uri="{FF2B5EF4-FFF2-40B4-BE49-F238E27FC236}">
                <a16:creationId xmlns:a16="http://schemas.microsoft.com/office/drawing/2014/main" id="{C22907EA-07E2-3F46-B69C-D0EB3ECC41B4}"/>
              </a:ext>
            </a:extLst>
          </p:cNvPr>
          <p:cNvSpPr txBox="1"/>
          <p:nvPr/>
        </p:nvSpPr>
        <p:spPr>
          <a:xfrm>
            <a:off x="8349356" y="1639085"/>
            <a:ext cx="2684902" cy="1015663"/>
          </a:xfrm>
          <a:prstGeom prst="rect">
            <a:avLst/>
          </a:prstGeom>
          <a:noFill/>
        </p:spPr>
        <p:txBody>
          <a:bodyPr wrap="none" rtlCol="0">
            <a:spAutoFit/>
          </a:bodyPr>
          <a:lstStyle/>
          <a:p>
            <a:r>
              <a:rPr lang="en-US" sz="3000" u="sng" dirty="0"/>
              <a:t>Cardiac</a:t>
            </a:r>
            <a:r>
              <a:rPr lang="en-US" sz="3000" dirty="0"/>
              <a:t>:</a:t>
            </a:r>
          </a:p>
          <a:p>
            <a:r>
              <a:rPr lang="en-US" sz="3000" dirty="0">
                <a:solidFill>
                  <a:srgbClr val="0700FF"/>
                </a:solidFill>
              </a:rPr>
              <a:t>Arrhythmia (VT)</a:t>
            </a:r>
          </a:p>
        </p:txBody>
      </p:sp>
      <p:sp>
        <p:nvSpPr>
          <p:cNvPr id="23" name="TextBox 22">
            <a:extLst>
              <a:ext uri="{FF2B5EF4-FFF2-40B4-BE49-F238E27FC236}">
                <a16:creationId xmlns:a16="http://schemas.microsoft.com/office/drawing/2014/main" id="{774D2824-89A4-F942-A724-0EDC0F1560BB}"/>
              </a:ext>
            </a:extLst>
          </p:cNvPr>
          <p:cNvSpPr txBox="1"/>
          <p:nvPr/>
        </p:nvSpPr>
        <p:spPr>
          <a:xfrm>
            <a:off x="8349356" y="3019812"/>
            <a:ext cx="2154372" cy="1015663"/>
          </a:xfrm>
          <a:prstGeom prst="rect">
            <a:avLst/>
          </a:prstGeom>
          <a:noFill/>
        </p:spPr>
        <p:txBody>
          <a:bodyPr wrap="none" rtlCol="0">
            <a:spAutoFit/>
          </a:bodyPr>
          <a:lstStyle/>
          <a:p>
            <a:r>
              <a:rPr lang="en-US" sz="3000" u="sng" dirty="0"/>
              <a:t>Coagulation</a:t>
            </a:r>
            <a:r>
              <a:rPr lang="en-US" sz="3000" dirty="0"/>
              <a:t>:</a:t>
            </a:r>
          </a:p>
          <a:p>
            <a:r>
              <a:rPr lang="en-US" sz="3000" dirty="0">
                <a:solidFill>
                  <a:srgbClr val="0700FF"/>
                </a:solidFill>
              </a:rPr>
              <a:t>Bleeding</a:t>
            </a:r>
          </a:p>
        </p:txBody>
      </p:sp>
      <p:sp>
        <p:nvSpPr>
          <p:cNvPr id="24" name="TextBox 23">
            <a:extLst>
              <a:ext uri="{FF2B5EF4-FFF2-40B4-BE49-F238E27FC236}">
                <a16:creationId xmlns:a16="http://schemas.microsoft.com/office/drawing/2014/main" id="{D9AC9181-5C16-C040-AD40-8FD84F62C8BA}"/>
              </a:ext>
            </a:extLst>
          </p:cNvPr>
          <p:cNvSpPr txBox="1"/>
          <p:nvPr/>
        </p:nvSpPr>
        <p:spPr>
          <a:xfrm>
            <a:off x="8349356" y="4404114"/>
            <a:ext cx="1562672" cy="1477328"/>
          </a:xfrm>
          <a:prstGeom prst="rect">
            <a:avLst/>
          </a:prstGeom>
          <a:noFill/>
        </p:spPr>
        <p:txBody>
          <a:bodyPr wrap="none" rtlCol="0">
            <a:spAutoFit/>
          </a:bodyPr>
          <a:lstStyle/>
          <a:p>
            <a:r>
              <a:rPr lang="en-US" sz="3000" u="sng" dirty="0"/>
              <a:t>Other</a:t>
            </a:r>
            <a:r>
              <a:rPr lang="en-US" sz="3000" dirty="0"/>
              <a:t>:</a:t>
            </a:r>
          </a:p>
          <a:p>
            <a:r>
              <a:rPr lang="en-US" sz="3000" dirty="0">
                <a:solidFill>
                  <a:srgbClr val="0700FF"/>
                </a:solidFill>
              </a:rPr>
              <a:t>Infection</a:t>
            </a:r>
          </a:p>
          <a:p>
            <a:endParaRPr lang="en-US" sz="3000" dirty="0"/>
          </a:p>
        </p:txBody>
      </p:sp>
      <p:sp>
        <p:nvSpPr>
          <p:cNvPr id="26" name="Title 1">
            <a:extLst>
              <a:ext uri="{FF2B5EF4-FFF2-40B4-BE49-F238E27FC236}">
                <a16:creationId xmlns:a16="http://schemas.microsoft.com/office/drawing/2014/main" id="{72824414-C95B-0D4F-B944-EDBDC3486065}"/>
              </a:ext>
            </a:extLst>
          </p:cNvPr>
          <p:cNvSpPr txBox="1">
            <a:spLocks/>
          </p:cNvSpPr>
          <p:nvPr/>
        </p:nvSpPr>
        <p:spPr>
          <a:xfrm>
            <a:off x="838200" y="1639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0700FF"/>
                </a:solidFill>
                <a:latin typeface="Calibri" panose="020F0502020204030204" pitchFamily="34" charset="0"/>
                <a:cs typeface="Calibri" panose="020F0502020204030204" pitchFamily="34" charset="0"/>
              </a:rPr>
              <a:t>Severe Complications</a:t>
            </a:r>
          </a:p>
          <a:p>
            <a:r>
              <a:rPr lang="en-US" sz="3000" dirty="0">
                <a:solidFill>
                  <a:srgbClr val="0700FF"/>
                </a:solidFill>
                <a:latin typeface="Calibri" panose="020F0502020204030204" pitchFamily="34" charset="0"/>
                <a:cs typeface="Calibri" panose="020F0502020204030204" pitchFamily="34" charset="0"/>
              </a:rPr>
              <a:t>Usually T &lt; 30</a:t>
            </a:r>
            <a:r>
              <a:rPr lang="en-US" altLang="en-US" sz="3000" dirty="0">
                <a:solidFill>
                  <a:srgbClr val="0700FF"/>
                </a:solidFill>
                <a:latin typeface="Calibri" panose="020F0502020204030204" pitchFamily="34" charset="0"/>
                <a:cs typeface="Calibri" panose="020F0502020204030204" pitchFamily="34" charset="0"/>
              </a:rPr>
              <a:t> °C</a:t>
            </a:r>
            <a:endParaRPr lang="en-US" sz="3000" dirty="0">
              <a:solidFill>
                <a:srgbClr val="07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0433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873579-280C-DB48-8BAC-97A8F0A593D8}"/>
              </a:ext>
            </a:extLst>
          </p:cNvPr>
          <p:cNvPicPr>
            <a:picLocks noChangeAspect="1"/>
          </p:cNvPicPr>
          <p:nvPr/>
        </p:nvPicPr>
        <p:blipFill rotWithShape="1">
          <a:blip r:embed="rId3"/>
          <a:srcRect r="43828"/>
          <a:stretch/>
        </p:blipFill>
        <p:spPr>
          <a:xfrm>
            <a:off x="1348678" y="1737067"/>
            <a:ext cx="2918744" cy="5120933"/>
          </a:xfrm>
          <a:prstGeom prst="rect">
            <a:avLst/>
          </a:prstGeom>
        </p:spPr>
      </p:pic>
      <p:sp>
        <p:nvSpPr>
          <p:cNvPr id="3" name="TextBox 2">
            <a:extLst>
              <a:ext uri="{FF2B5EF4-FFF2-40B4-BE49-F238E27FC236}">
                <a16:creationId xmlns:a16="http://schemas.microsoft.com/office/drawing/2014/main" id="{BBAB5D01-1A7E-BE40-9F22-450F48F04D7D}"/>
              </a:ext>
            </a:extLst>
          </p:cNvPr>
          <p:cNvSpPr txBox="1"/>
          <p:nvPr/>
        </p:nvSpPr>
        <p:spPr>
          <a:xfrm>
            <a:off x="1515289" y="449199"/>
            <a:ext cx="9161419" cy="1200329"/>
          </a:xfrm>
          <a:prstGeom prst="rect">
            <a:avLst/>
          </a:prstGeom>
          <a:noFill/>
        </p:spPr>
        <p:txBody>
          <a:bodyPr wrap="none" rtlCol="0">
            <a:spAutoFit/>
          </a:bodyPr>
          <a:lstStyle/>
          <a:p>
            <a:pPr algn="ctr"/>
            <a:r>
              <a:rPr lang="en-US" sz="3600" dirty="0" err="1">
                <a:solidFill>
                  <a:srgbClr val="0700FF"/>
                </a:solidFill>
              </a:rPr>
              <a:t>Blanketroll</a:t>
            </a:r>
            <a:r>
              <a:rPr lang="en-US" sz="3600" dirty="0">
                <a:solidFill>
                  <a:srgbClr val="0700FF"/>
                </a:solidFill>
              </a:rPr>
              <a:t>: Targeted Temperature Management</a:t>
            </a:r>
          </a:p>
          <a:p>
            <a:pPr algn="ctr"/>
            <a:r>
              <a:rPr lang="en-US" sz="3600" dirty="0">
                <a:solidFill>
                  <a:srgbClr val="0700FF"/>
                </a:solidFill>
              </a:rPr>
              <a:t>for Hypothermia or Normothermia</a:t>
            </a:r>
          </a:p>
        </p:txBody>
      </p:sp>
      <p:sp>
        <p:nvSpPr>
          <p:cNvPr id="7" name="Frame 6">
            <a:extLst>
              <a:ext uri="{FF2B5EF4-FFF2-40B4-BE49-F238E27FC236}">
                <a16:creationId xmlns:a16="http://schemas.microsoft.com/office/drawing/2014/main" id="{4DF11A3F-01C9-4449-8AE5-D4C626BFA8D7}"/>
              </a:ext>
            </a:extLst>
          </p:cNvPr>
          <p:cNvSpPr/>
          <p:nvPr/>
        </p:nvSpPr>
        <p:spPr>
          <a:xfrm>
            <a:off x="1238919" y="5326912"/>
            <a:ext cx="3138262" cy="1403498"/>
          </a:xfrm>
          <a:prstGeom prst="frame">
            <a:avLst>
              <a:gd name="adj1" fmla="val 2583"/>
            </a:avLst>
          </a:prstGeom>
          <a:solidFill>
            <a:srgbClr val="0700FF"/>
          </a:solidFill>
          <a:ln>
            <a:solidFill>
              <a:srgbClr val="07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26E53610-41D0-494E-9928-4E8E37421D82}"/>
              </a:ext>
            </a:extLst>
          </p:cNvPr>
          <p:cNvPicPr>
            <a:picLocks noChangeAspect="1"/>
          </p:cNvPicPr>
          <p:nvPr/>
        </p:nvPicPr>
        <p:blipFill>
          <a:blip r:embed="rId4"/>
          <a:stretch>
            <a:fillRect/>
          </a:stretch>
        </p:blipFill>
        <p:spPr>
          <a:xfrm>
            <a:off x="5340382" y="2342853"/>
            <a:ext cx="5502940" cy="3460833"/>
          </a:xfrm>
          <a:prstGeom prst="rect">
            <a:avLst/>
          </a:prstGeom>
          <a:ln w="57150">
            <a:solidFill>
              <a:srgbClr val="0700FF"/>
            </a:solidFill>
          </a:ln>
        </p:spPr>
      </p:pic>
    </p:spTree>
    <p:extLst>
      <p:ext uri="{BB962C8B-B14F-4D97-AF65-F5344CB8AC3E}">
        <p14:creationId xmlns:p14="http://schemas.microsoft.com/office/powerpoint/2010/main" val="4213618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Man outline">
            <a:extLst>
              <a:ext uri="{FF2B5EF4-FFF2-40B4-BE49-F238E27FC236}">
                <a16:creationId xmlns:a16="http://schemas.microsoft.com/office/drawing/2014/main" id="{9C7214C0-B30E-E540-93EA-BB94D022DB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4554" y="355438"/>
            <a:ext cx="6344412" cy="6344412"/>
          </a:xfrm>
          <a:prstGeom prst="rect">
            <a:avLst/>
          </a:prstGeom>
        </p:spPr>
      </p:pic>
      <p:sp>
        <p:nvSpPr>
          <p:cNvPr id="2" name="Title 1">
            <a:extLst>
              <a:ext uri="{FF2B5EF4-FFF2-40B4-BE49-F238E27FC236}">
                <a16:creationId xmlns:a16="http://schemas.microsoft.com/office/drawing/2014/main" id="{FE9638B9-02D1-4243-AB85-28FC5BC6794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Rewarming Phase</a:t>
            </a:r>
          </a:p>
        </p:txBody>
      </p:sp>
      <p:sp>
        <p:nvSpPr>
          <p:cNvPr id="15" name="TextBox 14">
            <a:extLst>
              <a:ext uri="{FF2B5EF4-FFF2-40B4-BE49-F238E27FC236}">
                <a16:creationId xmlns:a16="http://schemas.microsoft.com/office/drawing/2014/main" id="{6E0D167A-7671-8A47-8F3A-297555FCE7FC}"/>
              </a:ext>
            </a:extLst>
          </p:cNvPr>
          <p:cNvSpPr txBox="1"/>
          <p:nvPr/>
        </p:nvSpPr>
        <p:spPr>
          <a:xfrm>
            <a:off x="901291" y="2512878"/>
            <a:ext cx="3517988" cy="923330"/>
          </a:xfrm>
          <a:prstGeom prst="rect">
            <a:avLst/>
          </a:prstGeom>
          <a:noFill/>
        </p:spPr>
        <p:txBody>
          <a:bodyPr wrap="square" rtlCol="0">
            <a:spAutoFit/>
          </a:bodyPr>
          <a:lstStyle/>
          <a:p>
            <a:r>
              <a:rPr lang="en-US" u="sng" dirty="0"/>
              <a:t>Neuro</a:t>
            </a:r>
            <a:r>
              <a:rPr lang="en-US" dirty="0"/>
              <a:t>:</a:t>
            </a:r>
          </a:p>
          <a:p>
            <a:r>
              <a:rPr lang="en-US" dirty="0"/>
              <a:t>Seizures</a:t>
            </a:r>
          </a:p>
          <a:p>
            <a:endParaRPr lang="en-US" dirty="0"/>
          </a:p>
        </p:txBody>
      </p:sp>
      <p:sp>
        <p:nvSpPr>
          <p:cNvPr id="13" name="TextBox 12">
            <a:extLst>
              <a:ext uri="{FF2B5EF4-FFF2-40B4-BE49-F238E27FC236}">
                <a16:creationId xmlns:a16="http://schemas.microsoft.com/office/drawing/2014/main" id="{C22907EA-07E2-3F46-B69C-D0EB3ECC41B4}"/>
              </a:ext>
            </a:extLst>
          </p:cNvPr>
          <p:cNvSpPr txBox="1"/>
          <p:nvPr/>
        </p:nvSpPr>
        <p:spPr>
          <a:xfrm>
            <a:off x="8571566" y="1640561"/>
            <a:ext cx="1374800" cy="1200329"/>
          </a:xfrm>
          <a:prstGeom prst="rect">
            <a:avLst/>
          </a:prstGeom>
          <a:noFill/>
        </p:spPr>
        <p:txBody>
          <a:bodyPr wrap="none" rtlCol="0">
            <a:spAutoFit/>
          </a:bodyPr>
          <a:lstStyle/>
          <a:p>
            <a:r>
              <a:rPr lang="en-US" u="sng" dirty="0"/>
              <a:t>Cardiac</a:t>
            </a:r>
            <a:r>
              <a:rPr lang="en-US" dirty="0"/>
              <a:t>:</a:t>
            </a:r>
          </a:p>
          <a:p>
            <a:r>
              <a:rPr lang="en-US" dirty="0"/>
              <a:t>Vasodilation</a:t>
            </a:r>
          </a:p>
          <a:p>
            <a:r>
              <a:rPr lang="en-US" dirty="0"/>
              <a:t>Hypotension</a:t>
            </a:r>
          </a:p>
          <a:p>
            <a:r>
              <a:rPr lang="en-US" dirty="0"/>
              <a:t>Tachycardia</a:t>
            </a:r>
          </a:p>
        </p:txBody>
      </p:sp>
      <p:sp>
        <p:nvSpPr>
          <p:cNvPr id="21" name="TextBox 20">
            <a:extLst>
              <a:ext uri="{FF2B5EF4-FFF2-40B4-BE49-F238E27FC236}">
                <a16:creationId xmlns:a16="http://schemas.microsoft.com/office/drawing/2014/main" id="{7CAFA4AC-3B6E-004B-94AD-36BF421071FA}"/>
              </a:ext>
            </a:extLst>
          </p:cNvPr>
          <p:cNvSpPr txBox="1"/>
          <p:nvPr/>
        </p:nvSpPr>
        <p:spPr>
          <a:xfrm>
            <a:off x="883439" y="3543145"/>
            <a:ext cx="3517988" cy="646331"/>
          </a:xfrm>
          <a:prstGeom prst="rect">
            <a:avLst/>
          </a:prstGeom>
          <a:noFill/>
        </p:spPr>
        <p:txBody>
          <a:bodyPr wrap="square" rtlCol="0">
            <a:spAutoFit/>
          </a:bodyPr>
          <a:lstStyle/>
          <a:p>
            <a:r>
              <a:rPr lang="en-US" u="sng" dirty="0"/>
              <a:t>Endocrine</a:t>
            </a:r>
            <a:r>
              <a:rPr lang="en-US" dirty="0"/>
              <a:t>:</a:t>
            </a:r>
          </a:p>
          <a:p>
            <a:r>
              <a:rPr lang="en-US" dirty="0"/>
              <a:t>Increased insulin sensitivity</a:t>
            </a:r>
          </a:p>
        </p:txBody>
      </p:sp>
      <p:sp>
        <p:nvSpPr>
          <p:cNvPr id="22" name="TextBox 21">
            <a:extLst>
              <a:ext uri="{FF2B5EF4-FFF2-40B4-BE49-F238E27FC236}">
                <a16:creationId xmlns:a16="http://schemas.microsoft.com/office/drawing/2014/main" id="{64ED0997-B3A1-CC4E-91CF-D59B48173D51}"/>
              </a:ext>
            </a:extLst>
          </p:cNvPr>
          <p:cNvSpPr txBox="1"/>
          <p:nvPr/>
        </p:nvSpPr>
        <p:spPr>
          <a:xfrm>
            <a:off x="8577421" y="3647778"/>
            <a:ext cx="2531206" cy="923330"/>
          </a:xfrm>
          <a:prstGeom prst="rect">
            <a:avLst/>
          </a:prstGeom>
          <a:noFill/>
        </p:spPr>
        <p:txBody>
          <a:bodyPr wrap="none" rtlCol="0">
            <a:spAutoFit/>
          </a:bodyPr>
          <a:lstStyle/>
          <a:p>
            <a:r>
              <a:rPr lang="en-US" u="sng" dirty="0"/>
              <a:t>Renal</a:t>
            </a:r>
            <a:r>
              <a:rPr lang="en-US" dirty="0"/>
              <a:t>:</a:t>
            </a:r>
          </a:p>
          <a:p>
            <a:r>
              <a:rPr lang="en-US" dirty="0"/>
              <a:t>Electrolyte abnormalities</a:t>
            </a:r>
          </a:p>
          <a:p>
            <a:r>
              <a:rPr lang="en-US" dirty="0"/>
              <a:t>   ↑ K</a:t>
            </a:r>
          </a:p>
        </p:txBody>
      </p:sp>
      <p:sp>
        <p:nvSpPr>
          <p:cNvPr id="3" name="TextBox 2">
            <a:extLst>
              <a:ext uri="{FF2B5EF4-FFF2-40B4-BE49-F238E27FC236}">
                <a16:creationId xmlns:a16="http://schemas.microsoft.com/office/drawing/2014/main" id="{1730B279-3B8B-F948-B04D-16C293720248}"/>
              </a:ext>
            </a:extLst>
          </p:cNvPr>
          <p:cNvSpPr txBox="1"/>
          <p:nvPr/>
        </p:nvSpPr>
        <p:spPr>
          <a:xfrm>
            <a:off x="9258966" y="4571108"/>
            <a:ext cx="2619179" cy="646331"/>
          </a:xfrm>
          <a:prstGeom prst="rect">
            <a:avLst/>
          </a:prstGeom>
          <a:noFill/>
        </p:spPr>
        <p:txBody>
          <a:bodyPr wrap="none" rtlCol="0">
            <a:spAutoFit/>
          </a:bodyPr>
          <a:lstStyle/>
          <a:p>
            <a:r>
              <a:rPr lang="en-US" dirty="0">
                <a:solidFill>
                  <a:srgbClr val="0700FF"/>
                </a:solidFill>
              </a:rPr>
              <a:t>Hyperkalemia worse with </a:t>
            </a:r>
          </a:p>
          <a:p>
            <a:r>
              <a:rPr lang="en-US" dirty="0">
                <a:solidFill>
                  <a:srgbClr val="0700FF"/>
                </a:solidFill>
              </a:rPr>
              <a:t>rapid rewarming</a:t>
            </a:r>
          </a:p>
        </p:txBody>
      </p:sp>
      <p:sp>
        <p:nvSpPr>
          <p:cNvPr id="19" name="TextBox 18">
            <a:extLst>
              <a:ext uri="{FF2B5EF4-FFF2-40B4-BE49-F238E27FC236}">
                <a16:creationId xmlns:a16="http://schemas.microsoft.com/office/drawing/2014/main" id="{2FF6949B-5ABE-1B46-8861-A64978DE8A96}"/>
              </a:ext>
            </a:extLst>
          </p:cNvPr>
          <p:cNvSpPr txBox="1"/>
          <p:nvPr/>
        </p:nvSpPr>
        <p:spPr>
          <a:xfrm>
            <a:off x="1860881" y="4201776"/>
            <a:ext cx="2144305" cy="369332"/>
          </a:xfrm>
          <a:prstGeom prst="rect">
            <a:avLst/>
          </a:prstGeom>
          <a:noFill/>
        </p:spPr>
        <p:txBody>
          <a:bodyPr wrap="none" rtlCol="0">
            <a:spAutoFit/>
          </a:bodyPr>
          <a:lstStyle/>
          <a:p>
            <a:r>
              <a:rPr lang="en-US" dirty="0">
                <a:solidFill>
                  <a:srgbClr val="0700FF"/>
                </a:solidFill>
              </a:rPr>
              <a:t>Risk of hypoglycemia</a:t>
            </a:r>
          </a:p>
        </p:txBody>
      </p:sp>
      <p:pic>
        <p:nvPicPr>
          <p:cNvPr id="6" name="Graphic 5" descr="Left Brain outline">
            <a:extLst>
              <a:ext uri="{FF2B5EF4-FFF2-40B4-BE49-F238E27FC236}">
                <a16:creationId xmlns:a16="http://schemas.microsoft.com/office/drawing/2014/main" id="{915A913A-523C-B642-8A97-217CF20C33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7613" y="634338"/>
            <a:ext cx="914400" cy="914400"/>
          </a:xfrm>
          <a:prstGeom prst="rect">
            <a:avLst/>
          </a:prstGeom>
        </p:spPr>
      </p:pic>
      <p:sp>
        <p:nvSpPr>
          <p:cNvPr id="23" name="TextBox 22">
            <a:extLst>
              <a:ext uri="{FF2B5EF4-FFF2-40B4-BE49-F238E27FC236}">
                <a16:creationId xmlns:a16="http://schemas.microsoft.com/office/drawing/2014/main" id="{045543BF-85CA-E54E-B9C9-975A50B23F3B}"/>
              </a:ext>
            </a:extLst>
          </p:cNvPr>
          <p:cNvSpPr txBox="1"/>
          <p:nvPr/>
        </p:nvSpPr>
        <p:spPr>
          <a:xfrm>
            <a:off x="901291" y="1455803"/>
            <a:ext cx="4457310" cy="461665"/>
          </a:xfrm>
          <a:prstGeom prst="rect">
            <a:avLst/>
          </a:prstGeom>
          <a:noFill/>
        </p:spPr>
        <p:txBody>
          <a:bodyPr wrap="none" rtlCol="0">
            <a:spAutoFit/>
          </a:bodyPr>
          <a:lstStyle/>
          <a:p>
            <a:r>
              <a:rPr lang="en-US" sz="2400" dirty="0">
                <a:solidFill>
                  <a:srgbClr val="0700FF"/>
                </a:solidFill>
              </a:rPr>
              <a:t>Rewarm 0.1-0.</a:t>
            </a:r>
            <a:r>
              <a:rPr lang="en-US" sz="2400" dirty="0">
                <a:solidFill>
                  <a:srgbClr val="0700FF"/>
                </a:solidFill>
                <a:latin typeface="Calibri" panose="020F0502020204030204" pitchFamily="34" charset="0"/>
                <a:cs typeface="Calibri" panose="020F0502020204030204" pitchFamily="34" charset="0"/>
              </a:rPr>
              <a:t>5/1</a:t>
            </a:r>
            <a:r>
              <a:rPr lang="en-US" altLang="en-US" sz="2400" dirty="0">
                <a:solidFill>
                  <a:srgbClr val="0700FF"/>
                </a:solidFill>
                <a:latin typeface="Calibri" panose="020F0502020204030204" pitchFamily="34" charset="0"/>
                <a:cs typeface="Calibri" panose="020F0502020204030204" pitchFamily="34" charset="0"/>
              </a:rPr>
              <a:t>°C every 6 hours</a:t>
            </a:r>
            <a:endParaRPr lang="en-US" sz="2400" dirty="0">
              <a:solidFill>
                <a:srgbClr val="0700FF"/>
              </a:solidFill>
              <a:latin typeface="Calibri" panose="020F0502020204030204" pitchFamily="34" charset="0"/>
              <a:cs typeface="Calibri" panose="020F0502020204030204" pitchFamily="34" charset="0"/>
            </a:endParaRPr>
          </a:p>
        </p:txBody>
      </p:sp>
      <p:pic>
        <p:nvPicPr>
          <p:cNvPr id="24" name="Graphic 23" descr="Heart outline">
            <a:extLst>
              <a:ext uri="{FF2B5EF4-FFF2-40B4-BE49-F238E27FC236}">
                <a16:creationId xmlns:a16="http://schemas.microsoft.com/office/drawing/2014/main" id="{E882016A-FCDF-D149-A07A-C9FBA0E7CB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06927" y="2073335"/>
            <a:ext cx="779201" cy="779201"/>
          </a:xfrm>
          <a:prstGeom prst="rect">
            <a:avLst/>
          </a:prstGeom>
        </p:spPr>
      </p:pic>
      <p:pic>
        <p:nvPicPr>
          <p:cNvPr id="26" name="Graphic 25" descr="Kidneys outline">
            <a:extLst>
              <a:ext uri="{FF2B5EF4-FFF2-40B4-BE49-F238E27FC236}">
                <a16:creationId xmlns:a16="http://schemas.microsoft.com/office/drawing/2014/main" id="{0716FF90-77A6-BB4C-BD56-0962A29FB1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38800" y="3308128"/>
            <a:ext cx="914400" cy="914400"/>
          </a:xfrm>
          <a:prstGeom prst="rect">
            <a:avLst/>
          </a:prstGeom>
        </p:spPr>
      </p:pic>
      <p:pic>
        <p:nvPicPr>
          <p:cNvPr id="27" name="Picture 2" descr="Pancreas - Free medical icons">
            <a:extLst>
              <a:ext uri="{FF2B5EF4-FFF2-40B4-BE49-F238E27FC236}">
                <a16:creationId xmlns:a16="http://schemas.microsoft.com/office/drawing/2014/main" id="{E598A5A5-62E3-F641-853E-3F62306F3E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73245" y="2807169"/>
            <a:ext cx="645509" cy="64550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9A401A6-E96A-1A49-9BF0-9D2E20276ACC}"/>
              </a:ext>
            </a:extLst>
          </p:cNvPr>
          <p:cNvSpPr txBox="1"/>
          <p:nvPr/>
        </p:nvSpPr>
        <p:spPr>
          <a:xfrm>
            <a:off x="9258966" y="2789877"/>
            <a:ext cx="1352101" cy="369332"/>
          </a:xfrm>
          <a:prstGeom prst="rect">
            <a:avLst/>
          </a:prstGeom>
          <a:noFill/>
        </p:spPr>
        <p:txBody>
          <a:bodyPr wrap="none" rtlCol="0">
            <a:spAutoFit/>
          </a:bodyPr>
          <a:lstStyle/>
          <a:p>
            <a:r>
              <a:rPr lang="en-US" dirty="0">
                <a:solidFill>
                  <a:srgbClr val="0700FF"/>
                </a:solidFill>
              </a:rPr>
              <a:t>Give volume</a:t>
            </a:r>
          </a:p>
        </p:txBody>
      </p:sp>
      <p:sp>
        <p:nvSpPr>
          <p:cNvPr id="17" name="TextBox 16">
            <a:extLst>
              <a:ext uri="{FF2B5EF4-FFF2-40B4-BE49-F238E27FC236}">
                <a16:creationId xmlns:a16="http://schemas.microsoft.com/office/drawing/2014/main" id="{A4006B71-2BDF-0D42-A247-A7D6760126A4}"/>
              </a:ext>
            </a:extLst>
          </p:cNvPr>
          <p:cNvSpPr txBox="1"/>
          <p:nvPr/>
        </p:nvSpPr>
        <p:spPr>
          <a:xfrm>
            <a:off x="285809" y="125405"/>
            <a:ext cx="11701217" cy="430887"/>
          </a:xfrm>
          <a:prstGeom prst="rect">
            <a:avLst/>
          </a:prstGeom>
          <a:noFill/>
        </p:spPr>
        <p:txBody>
          <a:bodyPr wrap="none" rtlCol="0">
            <a:spAutoFit/>
          </a:bodyPr>
          <a:lstStyle/>
          <a:p>
            <a:r>
              <a:rPr lang="en-US" sz="2200" dirty="0">
                <a:solidFill>
                  <a:srgbClr val="0700FF"/>
                </a:solidFill>
              </a:rPr>
              <a:t>Does her underlying hypertrophic cardiomyopathy change how you would manage her in this phase?</a:t>
            </a:r>
          </a:p>
        </p:txBody>
      </p:sp>
    </p:spTree>
    <p:extLst>
      <p:ext uri="{BB962C8B-B14F-4D97-AF65-F5344CB8AC3E}">
        <p14:creationId xmlns:p14="http://schemas.microsoft.com/office/powerpoint/2010/main" val="142023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21" grpId="0"/>
      <p:bldP spid="22" grpId="0"/>
      <p:bldP spid="3" grpId="0"/>
      <p:bldP spid="19"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016C-874B-68C0-95A2-4DAD9323C5CD}"/>
              </a:ext>
            </a:extLst>
          </p:cNvPr>
          <p:cNvSpPr>
            <a:spLocks noGrp="1"/>
          </p:cNvSpPr>
          <p:nvPr>
            <p:ph type="title"/>
          </p:nvPr>
        </p:nvSpPr>
        <p:spPr/>
        <p:txBody>
          <a:bodyPr/>
          <a:lstStyle/>
          <a:p>
            <a:r>
              <a:rPr lang="en-US" dirty="0">
                <a:solidFill>
                  <a:srgbClr val="00B0F0"/>
                </a:solidFill>
              </a:rPr>
              <a:t>Robust Screening &amp; Notification</a:t>
            </a:r>
          </a:p>
        </p:txBody>
      </p:sp>
      <p:sp>
        <p:nvSpPr>
          <p:cNvPr id="3" name="Text Placeholder 2">
            <a:extLst>
              <a:ext uri="{FF2B5EF4-FFF2-40B4-BE49-F238E27FC236}">
                <a16:creationId xmlns:a16="http://schemas.microsoft.com/office/drawing/2014/main" id="{2F70A4AF-1EFE-3B80-BE06-5AA2154E70EF}"/>
              </a:ext>
            </a:extLst>
          </p:cNvPr>
          <p:cNvSpPr>
            <a:spLocks noGrp="1"/>
          </p:cNvSpPr>
          <p:nvPr>
            <p:ph type="body" idx="1"/>
          </p:nvPr>
        </p:nvSpPr>
        <p:spPr/>
        <p:txBody>
          <a:bodyPr/>
          <a:lstStyle/>
          <a:p>
            <a:r>
              <a:rPr lang="en-US" dirty="0"/>
              <a:t>Rapid screening is critical for enrollment within  6 hours</a:t>
            </a:r>
          </a:p>
          <a:p>
            <a:r>
              <a:rPr lang="en-US" dirty="0"/>
              <a:t>Approaches:</a:t>
            </a:r>
          </a:p>
          <a:p>
            <a:pPr lvl="1"/>
            <a:r>
              <a:rPr lang="en-US" dirty="0"/>
              <a:t>Centrally page through the ICU fellow </a:t>
            </a:r>
          </a:p>
          <a:p>
            <a:pPr lvl="1"/>
            <a:r>
              <a:rPr lang="en-US" dirty="0"/>
              <a:t>Transport team notifies study team prior to hospital arrival</a:t>
            </a:r>
          </a:p>
          <a:p>
            <a:pPr lvl="1"/>
            <a:r>
              <a:rPr lang="en-US" dirty="0"/>
              <a:t>Epic study team chat notification</a:t>
            </a:r>
          </a:p>
          <a:p>
            <a:pPr lvl="1"/>
            <a:r>
              <a:rPr lang="en-US" dirty="0"/>
              <a:t>EMR automatic notification</a:t>
            </a:r>
          </a:p>
        </p:txBody>
      </p:sp>
      <p:sp>
        <p:nvSpPr>
          <p:cNvPr id="4" name="Slide Number Placeholder 3">
            <a:extLst>
              <a:ext uri="{FF2B5EF4-FFF2-40B4-BE49-F238E27FC236}">
                <a16:creationId xmlns:a16="http://schemas.microsoft.com/office/drawing/2014/main" id="{DAB55B9F-6758-7B29-C570-BE07302166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978882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BAC-777C-5511-1F6E-AEF5406791ED}"/>
              </a:ext>
            </a:extLst>
          </p:cNvPr>
          <p:cNvSpPr>
            <a:spLocks noGrp="1"/>
          </p:cNvSpPr>
          <p:nvPr>
            <p:ph type="title"/>
          </p:nvPr>
        </p:nvSpPr>
        <p:spPr>
          <a:xfrm>
            <a:off x="609600" y="54168"/>
            <a:ext cx="10972800" cy="1143000"/>
          </a:xfrm>
        </p:spPr>
        <p:txBody>
          <a:bodyPr/>
          <a:lstStyle/>
          <a:p>
            <a:r>
              <a:rPr lang="en-US" dirty="0">
                <a:solidFill>
                  <a:srgbClr val="00B0F0"/>
                </a:solidFill>
              </a:rPr>
              <a:t>Exclusion Criteria We May Be Able To Impact</a:t>
            </a:r>
          </a:p>
        </p:txBody>
      </p:sp>
      <p:pic>
        <p:nvPicPr>
          <p:cNvPr id="5" name="Picture 4">
            <a:extLst>
              <a:ext uri="{FF2B5EF4-FFF2-40B4-BE49-F238E27FC236}">
                <a16:creationId xmlns:a16="http://schemas.microsoft.com/office/drawing/2014/main" id="{F8031183-82FC-2288-7D01-7F5E59FC8884}"/>
              </a:ext>
            </a:extLst>
          </p:cNvPr>
          <p:cNvPicPr>
            <a:picLocks noChangeAspect="1"/>
          </p:cNvPicPr>
          <p:nvPr/>
        </p:nvPicPr>
        <p:blipFill>
          <a:blip r:embed="rId2"/>
          <a:srcRect r="45940"/>
          <a:stretch/>
        </p:blipFill>
        <p:spPr>
          <a:xfrm>
            <a:off x="1100667" y="1197168"/>
            <a:ext cx="6140520" cy="4592288"/>
          </a:xfrm>
          <a:prstGeom prst="rect">
            <a:avLst/>
          </a:prstGeom>
        </p:spPr>
      </p:pic>
      <p:sp>
        <p:nvSpPr>
          <p:cNvPr id="4" name="Slide Number Placeholder 3">
            <a:extLst>
              <a:ext uri="{FF2B5EF4-FFF2-40B4-BE49-F238E27FC236}">
                <a16:creationId xmlns:a16="http://schemas.microsoft.com/office/drawing/2014/main" id="{BD765D50-DB5F-D4D4-B163-AD63CB4FA1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7" name="Picture 6">
            <a:extLst>
              <a:ext uri="{FF2B5EF4-FFF2-40B4-BE49-F238E27FC236}">
                <a16:creationId xmlns:a16="http://schemas.microsoft.com/office/drawing/2014/main" id="{7D63F2EC-4A2C-CAAF-5505-27D3393F33B0}"/>
              </a:ext>
            </a:extLst>
          </p:cNvPr>
          <p:cNvPicPr>
            <a:picLocks noChangeAspect="1"/>
          </p:cNvPicPr>
          <p:nvPr/>
        </p:nvPicPr>
        <p:blipFill>
          <a:blip r:embed="rId2"/>
          <a:srcRect l="84681"/>
          <a:stretch/>
        </p:blipFill>
        <p:spPr>
          <a:xfrm>
            <a:off x="7241187" y="1197167"/>
            <a:ext cx="1479480" cy="4600863"/>
          </a:xfrm>
          <a:prstGeom prst="rect">
            <a:avLst/>
          </a:prstGeom>
        </p:spPr>
      </p:pic>
      <p:sp>
        <p:nvSpPr>
          <p:cNvPr id="9" name="TextBox 8">
            <a:extLst>
              <a:ext uri="{FF2B5EF4-FFF2-40B4-BE49-F238E27FC236}">
                <a16:creationId xmlns:a16="http://schemas.microsoft.com/office/drawing/2014/main" id="{C6D13715-AE77-AA1B-FE60-D8B9F62AC04A}"/>
              </a:ext>
            </a:extLst>
          </p:cNvPr>
          <p:cNvSpPr txBox="1"/>
          <p:nvPr/>
        </p:nvSpPr>
        <p:spPr>
          <a:xfrm>
            <a:off x="9939867" y="2509278"/>
            <a:ext cx="1765227" cy="400110"/>
          </a:xfrm>
          <a:prstGeom prst="rect">
            <a:avLst/>
          </a:prstGeom>
          <a:noFill/>
        </p:spPr>
        <p:txBody>
          <a:bodyPr wrap="none" rtlCol="0">
            <a:spAutoFit/>
          </a:bodyPr>
          <a:lstStyle/>
          <a:p>
            <a:r>
              <a:rPr lang="en-US" sz="2000" b="1" dirty="0">
                <a:solidFill>
                  <a:srgbClr val="FF0000"/>
                </a:solidFill>
              </a:rPr>
              <a:t>Start Blanket</a:t>
            </a:r>
          </a:p>
        </p:txBody>
      </p:sp>
      <p:sp>
        <p:nvSpPr>
          <p:cNvPr id="11" name="Right Arrow 10">
            <a:extLst>
              <a:ext uri="{FF2B5EF4-FFF2-40B4-BE49-F238E27FC236}">
                <a16:creationId xmlns:a16="http://schemas.microsoft.com/office/drawing/2014/main" id="{1C090CA4-DA60-1D01-5863-E0193D5A040F}"/>
              </a:ext>
            </a:extLst>
          </p:cNvPr>
          <p:cNvSpPr/>
          <p:nvPr/>
        </p:nvSpPr>
        <p:spPr>
          <a:xfrm>
            <a:off x="8847667" y="3607167"/>
            <a:ext cx="965200" cy="169334"/>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87B4529D-CE7C-16B3-C444-B3DCD121D739}"/>
              </a:ext>
            </a:extLst>
          </p:cNvPr>
          <p:cNvSpPr/>
          <p:nvPr/>
        </p:nvSpPr>
        <p:spPr>
          <a:xfrm>
            <a:off x="8873067" y="4072466"/>
            <a:ext cx="965200" cy="169334"/>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DCA46632-6F17-87A9-E77F-D3EBE269D9F3}"/>
              </a:ext>
            </a:extLst>
          </p:cNvPr>
          <p:cNvSpPr/>
          <p:nvPr/>
        </p:nvSpPr>
        <p:spPr>
          <a:xfrm>
            <a:off x="8873067" y="4707098"/>
            <a:ext cx="965200" cy="169334"/>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D1E11ACE-AA35-3897-1B91-4503D68130DF}"/>
              </a:ext>
            </a:extLst>
          </p:cNvPr>
          <p:cNvSpPr/>
          <p:nvPr/>
        </p:nvSpPr>
        <p:spPr>
          <a:xfrm>
            <a:off x="8847667" y="5350933"/>
            <a:ext cx="965200" cy="169334"/>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37C0C41-E861-5F5D-3A56-F460B8900496}"/>
              </a:ext>
            </a:extLst>
          </p:cNvPr>
          <p:cNvSpPr txBox="1"/>
          <p:nvPr/>
        </p:nvSpPr>
        <p:spPr>
          <a:xfrm>
            <a:off x="9939867" y="3491779"/>
            <a:ext cx="1909497" cy="400110"/>
          </a:xfrm>
          <a:prstGeom prst="rect">
            <a:avLst/>
          </a:prstGeom>
          <a:noFill/>
        </p:spPr>
        <p:txBody>
          <a:bodyPr wrap="none" rtlCol="0">
            <a:spAutoFit/>
          </a:bodyPr>
          <a:lstStyle/>
          <a:p>
            <a:r>
              <a:rPr lang="en-US" sz="2000" b="1" dirty="0">
                <a:solidFill>
                  <a:srgbClr val="FF0000"/>
                </a:solidFill>
              </a:rPr>
              <a:t>Review Doses</a:t>
            </a:r>
          </a:p>
        </p:txBody>
      </p:sp>
      <p:sp>
        <p:nvSpPr>
          <p:cNvPr id="16" name="Right Arrow 15">
            <a:extLst>
              <a:ext uri="{FF2B5EF4-FFF2-40B4-BE49-F238E27FC236}">
                <a16:creationId xmlns:a16="http://schemas.microsoft.com/office/drawing/2014/main" id="{4FF71381-AB9A-F3D1-FC99-2A6874B682E4}"/>
              </a:ext>
            </a:extLst>
          </p:cNvPr>
          <p:cNvSpPr/>
          <p:nvPr/>
        </p:nvSpPr>
        <p:spPr>
          <a:xfrm>
            <a:off x="8841280" y="3066035"/>
            <a:ext cx="965200" cy="169334"/>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A64AB812-1708-2C59-845B-28BEFB236F3C}"/>
              </a:ext>
            </a:extLst>
          </p:cNvPr>
          <p:cNvSpPr/>
          <p:nvPr/>
        </p:nvSpPr>
        <p:spPr>
          <a:xfrm>
            <a:off x="8847667" y="2608100"/>
            <a:ext cx="965200" cy="169334"/>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0241182-26CE-30EF-2DA5-ACBD6EAEDB74}"/>
              </a:ext>
            </a:extLst>
          </p:cNvPr>
          <p:cNvSpPr txBox="1"/>
          <p:nvPr/>
        </p:nvSpPr>
        <p:spPr>
          <a:xfrm>
            <a:off x="9939867" y="4591710"/>
            <a:ext cx="1593706" cy="400110"/>
          </a:xfrm>
          <a:prstGeom prst="rect">
            <a:avLst/>
          </a:prstGeom>
          <a:noFill/>
        </p:spPr>
        <p:txBody>
          <a:bodyPr wrap="none" rtlCol="0">
            <a:spAutoFit/>
          </a:bodyPr>
          <a:lstStyle/>
          <a:p>
            <a:r>
              <a:rPr lang="en-US" sz="2000" b="1" dirty="0">
                <a:solidFill>
                  <a:srgbClr val="FF0000"/>
                </a:solidFill>
              </a:rPr>
              <a:t>Call Hotline</a:t>
            </a:r>
          </a:p>
        </p:txBody>
      </p:sp>
      <p:sp>
        <p:nvSpPr>
          <p:cNvPr id="19" name="TextBox 18">
            <a:extLst>
              <a:ext uri="{FF2B5EF4-FFF2-40B4-BE49-F238E27FC236}">
                <a16:creationId xmlns:a16="http://schemas.microsoft.com/office/drawing/2014/main" id="{DFDE77EF-186B-ED7D-B56A-57AA8D8C0046}"/>
              </a:ext>
            </a:extLst>
          </p:cNvPr>
          <p:cNvSpPr txBox="1"/>
          <p:nvPr/>
        </p:nvSpPr>
        <p:spPr>
          <a:xfrm>
            <a:off x="9946147" y="3962672"/>
            <a:ext cx="1593706" cy="400110"/>
          </a:xfrm>
          <a:prstGeom prst="rect">
            <a:avLst/>
          </a:prstGeom>
          <a:noFill/>
        </p:spPr>
        <p:txBody>
          <a:bodyPr wrap="none" rtlCol="0">
            <a:spAutoFit/>
          </a:bodyPr>
          <a:lstStyle/>
          <a:p>
            <a:r>
              <a:rPr lang="en-US" sz="2000" b="1" dirty="0">
                <a:solidFill>
                  <a:srgbClr val="FF0000"/>
                </a:solidFill>
              </a:rPr>
              <a:t>Call Hotline</a:t>
            </a:r>
          </a:p>
        </p:txBody>
      </p:sp>
      <p:sp>
        <p:nvSpPr>
          <p:cNvPr id="20" name="TextBox 19">
            <a:extLst>
              <a:ext uri="{FF2B5EF4-FFF2-40B4-BE49-F238E27FC236}">
                <a16:creationId xmlns:a16="http://schemas.microsoft.com/office/drawing/2014/main" id="{3389FA79-C1B7-4400-BA30-455E341C89D1}"/>
              </a:ext>
            </a:extLst>
          </p:cNvPr>
          <p:cNvSpPr txBox="1"/>
          <p:nvPr/>
        </p:nvSpPr>
        <p:spPr>
          <a:xfrm>
            <a:off x="9960961" y="5118452"/>
            <a:ext cx="1835759" cy="707886"/>
          </a:xfrm>
          <a:prstGeom prst="rect">
            <a:avLst/>
          </a:prstGeom>
          <a:noFill/>
        </p:spPr>
        <p:txBody>
          <a:bodyPr wrap="none" rtlCol="0">
            <a:spAutoFit/>
          </a:bodyPr>
          <a:lstStyle/>
          <a:p>
            <a:r>
              <a:rPr lang="en-US" sz="2000" b="1" dirty="0">
                <a:solidFill>
                  <a:srgbClr val="FF0000"/>
                </a:solidFill>
              </a:rPr>
              <a:t>Partner with </a:t>
            </a:r>
          </a:p>
          <a:p>
            <a:r>
              <a:rPr lang="en-US" sz="2000" b="1" dirty="0">
                <a:solidFill>
                  <a:srgbClr val="FF0000"/>
                </a:solidFill>
              </a:rPr>
              <a:t>Clinical Team</a:t>
            </a:r>
          </a:p>
        </p:txBody>
      </p:sp>
      <p:sp>
        <p:nvSpPr>
          <p:cNvPr id="21" name="TextBox 20">
            <a:extLst>
              <a:ext uri="{FF2B5EF4-FFF2-40B4-BE49-F238E27FC236}">
                <a16:creationId xmlns:a16="http://schemas.microsoft.com/office/drawing/2014/main" id="{1E38B4A5-D673-CAF9-3183-6B6F4BEF7217}"/>
              </a:ext>
            </a:extLst>
          </p:cNvPr>
          <p:cNvSpPr txBox="1"/>
          <p:nvPr/>
        </p:nvSpPr>
        <p:spPr>
          <a:xfrm>
            <a:off x="9927093" y="2967065"/>
            <a:ext cx="1664238" cy="400110"/>
          </a:xfrm>
          <a:prstGeom prst="rect">
            <a:avLst/>
          </a:prstGeom>
          <a:noFill/>
        </p:spPr>
        <p:txBody>
          <a:bodyPr wrap="none" rtlCol="0">
            <a:spAutoFit/>
          </a:bodyPr>
          <a:lstStyle/>
          <a:p>
            <a:r>
              <a:rPr lang="en-US" sz="2000" b="1" dirty="0" err="1">
                <a:solidFill>
                  <a:srgbClr val="FF0000"/>
                </a:solidFill>
              </a:rPr>
              <a:t>Notificiation</a:t>
            </a:r>
            <a:endParaRPr lang="en-US" sz="2000" b="1" dirty="0">
              <a:solidFill>
                <a:srgbClr val="FF0000"/>
              </a:solidFill>
            </a:endParaRPr>
          </a:p>
        </p:txBody>
      </p:sp>
    </p:spTree>
    <p:extLst>
      <p:ext uri="{BB962C8B-B14F-4D97-AF65-F5344CB8AC3E}">
        <p14:creationId xmlns:p14="http://schemas.microsoft.com/office/powerpoint/2010/main" val="374451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8D16-1F58-C050-0764-2DFD5185C841}"/>
              </a:ext>
            </a:extLst>
          </p:cNvPr>
          <p:cNvSpPr>
            <a:spLocks noGrp="1"/>
          </p:cNvSpPr>
          <p:nvPr>
            <p:ph type="title"/>
          </p:nvPr>
        </p:nvSpPr>
        <p:spPr/>
        <p:txBody>
          <a:bodyPr/>
          <a:lstStyle/>
          <a:p>
            <a:r>
              <a:rPr lang="en-US" dirty="0">
                <a:solidFill>
                  <a:srgbClr val="00B0F0"/>
                </a:solidFill>
              </a:rPr>
              <a:t>Enrollment Order Of Operations</a:t>
            </a:r>
          </a:p>
        </p:txBody>
      </p:sp>
      <p:sp>
        <p:nvSpPr>
          <p:cNvPr id="4" name="Slide Number Placeholder 3">
            <a:extLst>
              <a:ext uri="{FF2B5EF4-FFF2-40B4-BE49-F238E27FC236}">
                <a16:creationId xmlns:a16="http://schemas.microsoft.com/office/drawing/2014/main" id="{FDC37602-AD0A-A0EE-8057-FC90D9EFA7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5" name="TextBox 4">
            <a:extLst>
              <a:ext uri="{FF2B5EF4-FFF2-40B4-BE49-F238E27FC236}">
                <a16:creationId xmlns:a16="http://schemas.microsoft.com/office/drawing/2014/main" id="{130B7CB1-5926-34A5-AE1A-489E3E6E0FFF}"/>
              </a:ext>
            </a:extLst>
          </p:cNvPr>
          <p:cNvSpPr txBox="1"/>
          <p:nvPr/>
        </p:nvSpPr>
        <p:spPr>
          <a:xfrm>
            <a:off x="204785" y="1658972"/>
            <a:ext cx="2029723" cy="584775"/>
          </a:xfrm>
          <a:prstGeom prst="rect">
            <a:avLst/>
          </a:prstGeom>
          <a:noFill/>
        </p:spPr>
        <p:txBody>
          <a:bodyPr wrap="none" rtlCol="0">
            <a:spAutoFit/>
          </a:bodyPr>
          <a:lstStyle/>
          <a:p>
            <a:r>
              <a:rPr lang="en-US" sz="3200" dirty="0"/>
              <a:t>Screening</a:t>
            </a:r>
          </a:p>
        </p:txBody>
      </p:sp>
      <p:sp>
        <p:nvSpPr>
          <p:cNvPr id="8" name="TextBox 7">
            <a:extLst>
              <a:ext uri="{FF2B5EF4-FFF2-40B4-BE49-F238E27FC236}">
                <a16:creationId xmlns:a16="http://schemas.microsoft.com/office/drawing/2014/main" id="{4ABD6091-9B57-E82E-766A-0C5164C068FA}"/>
              </a:ext>
            </a:extLst>
          </p:cNvPr>
          <p:cNvSpPr txBox="1"/>
          <p:nvPr/>
        </p:nvSpPr>
        <p:spPr>
          <a:xfrm>
            <a:off x="5566376" y="1629941"/>
            <a:ext cx="2666114" cy="584775"/>
          </a:xfrm>
          <a:prstGeom prst="rect">
            <a:avLst/>
          </a:prstGeom>
          <a:noFill/>
        </p:spPr>
        <p:txBody>
          <a:bodyPr wrap="square" rtlCol="0">
            <a:spAutoFit/>
          </a:bodyPr>
          <a:lstStyle/>
          <a:p>
            <a:r>
              <a:rPr lang="en-US" sz="3200" dirty="0"/>
              <a:t>TTM Initiation</a:t>
            </a:r>
          </a:p>
        </p:txBody>
      </p:sp>
      <p:sp>
        <p:nvSpPr>
          <p:cNvPr id="9" name="TextBox 8">
            <a:extLst>
              <a:ext uri="{FF2B5EF4-FFF2-40B4-BE49-F238E27FC236}">
                <a16:creationId xmlns:a16="http://schemas.microsoft.com/office/drawing/2014/main" id="{B02BBC7A-BC40-F4E4-36F4-0DF849025088}"/>
              </a:ext>
            </a:extLst>
          </p:cNvPr>
          <p:cNvSpPr txBox="1"/>
          <p:nvPr/>
        </p:nvSpPr>
        <p:spPr>
          <a:xfrm>
            <a:off x="8982343" y="1629941"/>
            <a:ext cx="2917786" cy="584775"/>
          </a:xfrm>
          <a:prstGeom prst="rect">
            <a:avLst/>
          </a:prstGeom>
          <a:noFill/>
        </p:spPr>
        <p:txBody>
          <a:bodyPr wrap="none" rtlCol="0">
            <a:spAutoFit/>
          </a:bodyPr>
          <a:lstStyle/>
          <a:p>
            <a:r>
              <a:rPr lang="en-US" sz="3200" dirty="0"/>
              <a:t>Randomization</a:t>
            </a:r>
          </a:p>
        </p:txBody>
      </p:sp>
      <p:sp>
        <p:nvSpPr>
          <p:cNvPr id="10" name="TextBox 9">
            <a:extLst>
              <a:ext uri="{FF2B5EF4-FFF2-40B4-BE49-F238E27FC236}">
                <a16:creationId xmlns:a16="http://schemas.microsoft.com/office/drawing/2014/main" id="{11627BA8-8081-FB8B-A3B6-967D3504A1C2}"/>
              </a:ext>
            </a:extLst>
          </p:cNvPr>
          <p:cNvSpPr txBox="1"/>
          <p:nvPr/>
        </p:nvSpPr>
        <p:spPr>
          <a:xfrm>
            <a:off x="3133306" y="1629942"/>
            <a:ext cx="1710725" cy="584775"/>
          </a:xfrm>
          <a:prstGeom prst="rect">
            <a:avLst/>
          </a:prstGeom>
          <a:noFill/>
        </p:spPr>
        <p:txBody>
          <a:bodyPr wrap="none" rtlCol="0">
            <a:spAutoFit/>
          </a:bodyPr>
          <a:lstStyle/>
          <a:p>
            <a:r>
              <a:rPr lang="en-US" sz="3200" dirty="0"/>
              <a:t>Consent</a:t>
            </a:r>
          </a:p>
        </p:txBody>
      </p:sp>
      <p:sp>
        <p:nvSpPr>
          <p:cNvPr id="11" name="Right Arrow 10">
            <a:extLst>
              <a:ext uri="{FF2B5EF4-FFF2-40B4-BE49-F238E27FC236}">
                <a16:creationId xmlns:a16="http://schemas.microsoft.com/office/drawing/2014/main" id="{327A3FA2-6214-8397-30EE-34C425524FB3}"/>
              </a:ext>
            </a:extLst>
          </p:cNvPr>
          <p:cNvSpPr/>
          <p:nvPr/>
        </p:nvSpPr>
        <p:spPr>
          <a:xfrm>
            <a:off x="2383453" y="1767684"/>
            <a:ext cx="721912" cy="3297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1646D9DA-F5B2-C8F5-7E70-ABD1774460AD}"/>
              </a:ext>
            </a:extLst>
          </p:cNvPr>
          <p:cNvSpPr/>
          <p:nvPr/>
        </p:nvSpPr>
        <p:spPr>
          <a:xfrm>
            <a:off x="4915649" y="1793486"/>
            <a:ext cx="579108" cy="303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D3243546-E330-DCC3-E5A8-9E545A1F6C59}"/>
              </a:ext>
            </a:extLst>
          </p:cNvPr>
          <p:cNvSpPr/>
          <p:nvPr/>
        </p:nvSpPr>
        <p:spPr>
          <a:xfrm>
            <a:off x="8418286" y="1793486"/>
            <a:ext cx="627778" cy="303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8F8C874-079E-6791-DC62-E4AB847FB16F}"/>
              </a:ext>
            </a:extLst>
          </p:cNvPr>
          <p:cNvSpPr txBox="1"/>
          <p:nvPr/>
        </p:nvSpPr>
        <p:spPr>
          <a:xfrm>
            <a:off x="204785" y="2844225"/>
            <a:ext cx="2029723" cy="584775"/>
          </a:xfrm>
          <a:prstGeom prst="rect">
            <a:avLst/>
          </a:prstGeom>
          <a:noFill/>
        </p:spPr>
        <p:txBody>
          <a:bodyPr wrap="none" rtlCol="0">
            <a:spAutoFit/>
          </a:bodyPr>
          <a:lstStyle/>
          <a:p>
            <a:r>
              <a:rPr lang="en-US" sz="3200" dirty="0"/>
              <a:t>Screening</a:t>
            </a:r>
          </a:p>
        </p:txBody>
      </p:sp>
      <p:sp>
        <p:nvSpPr>
          <p:cNvPr id="15" name="TextBox 14">
            <a:extLst>
              <a:ext uri="{FF2B5EF4-FFF2-40B4-BE49-F238E27FC236}">
                <a16:creationId xmlns:a16="http://schemas.microsoft.com/office/drawing/2014/main" id="{F5265793-5E82-14E8-8521-BBBDBAE32D6A}"/>
              </a:ext>
            </a:extLst>
          </p:cNvPr>
          <p:cNvSpPr txBox="1"/>
          <p:nvPr/>
        </p:nvSpPr>
        <p:spPr>
          <a:xfrm>
            <a:off x="3122572" y="2825435"/>
            <a:ext cx="2666113" cy="584775"/>
          </a:xfrm>
          <a:prstGeom prst="rect">
            <a:avLst/>
          </a:prstGeom>
          <a:noFill/>
        </p:spPr>
        <p:txBody>
          <a:bodyPr wrap="square" rtlCol="0">
            <a:spAutoFit/>
          </a:bodyPr>
          <a:lstStyle/>
          <a:p>
            <a:r>
              <a:rPr lang="en-US" sz="3200" dirty="0"/>
              <a:t>TTM Initiation</a:t>
            </a:r>
          </a:p>
        </p:txBody>
      </p:sp>
      <p:sp>
        <p:nvSpPr>
          <p:cNvPr id="16" name="TextBox 15">
            <a:extLst>
              <a:ext uri="{FF2B5EF4-FFF2-40B4-BE49-F238E27FC236}">
                <a16:creationId xmlns:a16="http://schemas.microsoft.com/office/drawing/2014/main" id="{2BA00C01-E860-14DB-2961-9B905F182460}"/>
              </a:ext>
            </a:extLst>
          </p:cNvPr>
          <p:cNvSpPr txBox="1"/>
          <p:nvPr/>
        </p:nvSpPr>
        <p:spPr>
          <a:xfrm>
            <a:off x="8982343" y="2815194"/>
            <a:ext cx="2917786" cy="584775"/>
          </a:xfrm>
          <a:prstGeom prst="rect">
            <a:avLst/>
          </a:prstGeom>
          <a:noFill/>
        </p:spPr>
        <p:txBody>
          <a:bodyPr wrap="none" rtlCol="0">
            <a:spAutoFit/>
          </a:bodyPr>
          <a:lstStyle/>
          <a:p>
            <a:r>
              <a:rPr lang="en-US" sz="3200" dirty="0"/>
              <a:t>Randomization</a:t>
            </a:r>
          </a:p>
        </p:txBody>
      </p:sp>
      <p:sp>
        <p:nvSpPr>
          <p:cNvPr id="17" name="TextBox 16">
            <a:extLst>
              <a:ext uri="{FF2B5EF4-FFF2-40B4-BE49-F238E27FC236}">
                <a16:creationId xmlns:a16="http://schemas.microsoft.com/office/drawing/2014/main" id="{E454B594-6FDD-9AD4-97E2-8AA99F890008}"/>
              </a:ext>
            </a:extLst>
          </p:cNvPr>
          <p:cNvSpPr txBox="1"/>
          <p:nvPr/>
        </p:nvSpPr>
        <p:spPr>
          <a:xfrm>
            <a:off x="6518176" y="2838336"/>
            <a:ext cx="1710725" cy="584775"/>
          </a:xfrm>
          <a:prstGeom prst="rect">
            <a:avLst/>
          </a:prstGeom>
          <a:noFill/>
        </p:spPr>
        <p:txBody>
          <a:bodyPr wrap="none" rtlCol="0">
            <a:spAutoFit/>
          </a:bodyPr>
          <a:lstStyle/>
          <a:p>
            <a:r>
              <a:rPr lang="en-US" sz="3200" dirty="0"/>
              <a:t>Consent</a:t>
            </a:r>
          </a:p>
        </p:txBody>
      </p:sp>
      <p:sp>
        <p:nvSpPr>
          <p:cNvPr id="18" name="Right Arrow 17">
            <a:extLst>
              <a:ext uri="{FF2B5EF4-FFF2-40B4-BE49-F238E27FC236}">
                <a16:creationId xmlns:a16="http://schemas.microsoft.com/office/drawing/2014/main" id="{BCE1D09F-5636-4194-535B-49659B6F1A6E}"/>
              </a:ext>
            </a:extLst>
          </p:cNvPr>
          <p:cNvSpPr/>
          <p:nvPr/>
        </p:nvSpPr>
        <p:spPr>
          <a:xfrm>
            <a:off x="2383453" y="2952937"/>
            <a:ext cx="721912" cy="3297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4DCBA407-627C-7248-B8DC-333BF098F6A6}"/>
              </a:ext>
            </a:extLst>
          </p:cNvPr>
          <p:cNvSpPr/>
          <p:nvPr/>
        </p:nvSpPr>
        <p:spPr>
          <a:xfrm>
            <a:off x="5863876" y="2952937"/>
            <a:ext cx="579108" cy="311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BE50493F-4C7F-B97A-4662-982E0A763DA2}"/>
              </a:ext>
            </a:extLst>
          </p:cNvPr>
          <p:cNvSpPr/>
          <p:nvPr/>
        </p:nvSpPr>
        <p:spPr>
          <a:xfrm>
            <a:off x="8418286" y="2978739"/>
            <a:ext cx="627778" cy="303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8CBAB001-BB4D-8E8A-3920-061AFFC97806}"/>
              </a:ext>
            </a:extLst>
          </p:cNvPr>
          <p:cNvSpPr>
            <a:spLocks noGrp="1"/>
          </p:cNvSpPr>
          <p:nvPr>
            <p:ph type="body" idx="1"/>
          </p:nvPr>
        </p:nvSpPr>
        <p:spPr>
          <a:xfrm>
            <a:off x="204786" y="3553411"/>
            <a:ext cx="11614948" cy="2741350"/>
          </a:xfrm>
        </p:spPr>
        <p:txBody>
          <a:bodyPr/>
          <a:lstStyle/>
          <a:p>
            <a:pPr marL="0" indent="0" algn="ctr">
              <a:spcBef>
                <a:spcPts val="500"/>
              </a:spcBef>
              <a:buNone/>
            </a:pPr>
            <a:r>
              <a:rPr lang="en-US" b="1" dirty="0"/>
              <a:t>Case</a:t>
            </a:r>
          </a:p>
          <a:p>
            <a:pPr marL="0" indent="0" algn="ctr">
              <a:spcBef>
                <a:spcPts val="500"/>
              </a:spcBef>
              <a:buNone/>
            </a:pPr>
            <a:r>
              <a:rPr lang="en-US" b="1" dirty="0"/>
              <a:t>ROSC</a:t>
            </a:r>
            <a:r>
              <a:rPr lang="en-US" dirty="0"/>
              <a:t>: 4 AM   </a:t>
            </a:r>
            <a:r>
              <a:rPr lang="en-US" b="1" dirty="0">
                <a:solidFill>
                  <a:schemeClr val="tx1"/>
                </a:solidFill>
              </a:rPr>
              <a:t>Deadline</a:t>
            </a:r>
            <a:r>
              <a:rPr lang="en-US" dirty="0">
                <a:solidFill>
                  <a:schemeClr val="tx1"/>
                </a:solidFill>
              </a:rPr>
              <a:t>: 10 AM</a:t>
            </a:r>
            <a:endParaRPr lang="en-US" dirty="0"/>
          </a:p>
          <a:p>
            <a:pPr marL="0" indent="0" algn="ctr">
              <a:spcBef>
                <a:spcPts val="500"/>
              </a:spcBef>
              <a:buNone/>
            </a:pPr>
            <a:r>
              <a:rPr lang="en-US" b="1" dirty="0"/>
              <a:t>Hospital Arrival</a:t>
            </a:r>
            <a:r>
              <a:rPr lang="en-US" dirty="0"/>
              <a:t>: 9:15 AM </a:t>
            </a:r>
            <a:r>
              <a:rPr lang="en-US" b="1" dirty="0"/>
              <a:t>Consent starts</a:t>
            </a:r>
            <a:r>
              <a:rPr lang="en-US" dirty="0"/>
              <a:t>: 9:25 AM</a:t>
            </a:r>
          </a:p>
          <a:p>
            <a:pPr marL="0" indent="0" algn="ctr">
              <a:spcBef>
                <a:spcPts val="500"/>
              </a:spcBef>
              <a:buNone/>
            </a:pPr>
            <a:r>
              <a:rPr lang="en-US" b="1" dirty="0"/>
              <a:t>Consent Signed</a:t>
            </a:r>
            <a:r>
              <a:rPr lang="en-US" dirty="0"/>
              <a:t>: 9:55 AM  </a:t>
            </a:r>
            <a:r>
              <a:rPr lang="en-US" b="1" dirty="0">
                <a:solidFill>
                  <a:srgbClr val="FF0000"/>
                </a:solidFill>
              </a:rPr>
              <a:t>TTM start: </a:t>
            </a:r>
            <a:r>
              <a:rPr lang="en-US" dirty="0">
                <a:solidFill>
                  <a:srgbClr val="FF0000"/>
                </a:solidFill>
              </a:rPr>
              <a:t>9:57 AM </a:t>
            </a:r>
          </a:p>
          <a:p>
            <a:pPr marL="0" indent="0" algn="ctr">
              <a:spcBef>
                <a:spcPts val="500"/>
              </a:spcBef>
              <a:buNone/>
            </a:pPr>
            <a:r>
              <a:rPr lang="en-US" b="1" dirty="0">
                <a:solidFill>
                  <a:srgbClr val="FF0000"/>
                </a:solidFill>
              </a:rPr>
              <a:t>Randomization: </a:t>
            </a:r>
            <a:r>
              <a:rPr lang="en-US" dirty="0">
                <a:solidFill>
                  <a:srgbClr val="FF0000"/>
                </a:solidFill>
              </a:rPr>
              <a:t>9:58 AM  </a:t>
            </a:r>
          </a:p>
        </p:txBody>
      </p:sp>
    </p:spTree>
    <p:extLst>
      <p:ext uri="{BB962C8B-B14F-4D97-AF65-F5344CB8AC3E}">
        <p14:creationId xmlns:p14="http://schemas.microsoft.com/office/powerpoint/2010/main" val="85280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EFC8-71D8-0940-845F-800047FAEC0B}"/>
              </a:ext>
            </a:extLst>
          </p:cNvPr>
          <p:cNvSpPr>
            <a:spLocks noGrp="1"/>
          </p:cNvSpPr>
          <p:nvPr>
            <p:ph type="title"/>
          </p:nvPr>
        </p:nvSpPr>
        <p:spPr/>
        <p:txBody>
          <a:bodyPr/>
          <a:lstStyle/>
          <a:p>
            <a:r>
              <a:rPr lang="en-US" dirty="0">
                <a:solidFill>
                  <a:srgbClr val="00B0F0"/>
                </a:solidFill>
              </a:rPr>
              <a:t>Temperature Management</a:t>
            </a:r>
          </a:p>
        </p:txBody>
      </p:sp>
      <p:sp>
        <p:nvSpPr>
          <p:cNvPr id="3" name="Text Placeholder 2">
            <a:extLst>
              <a:ext uri="{FF2B5EF4-FFF2-40B4-BE49-F238E27FC236}">
                <a16:creationId xmlns:a16="http://schemas.microsoft.com/office/drawing/2014/main" id="{A2E77CDE-6DE4-4E4A-B764-A75B597F3786}"/>
              </a:ext>
            </a:extLst>
          </p:cNvPr>
          <p:cNvSpPr>
            <a:spLocks noGrp="1"/>
          </p:cNvSpPr>
          <p:nvPr>
            <p:ph type="body" idx="1"/>
          </p:nvPr>
        </p:nvSpPr>
        <p:spPr/>
        <p:txBody>
          <a:bodyPr/>
          <a:lstStyle/>
          <a:p>
            <a:r>
              <a:rPr lang="en-US" dirty="0"/>
              <a:t>Set to goal temp within 15 minutes of randomization</a:t>
            </a:r>
          </a:p>
          <a:p>
            <a:r>
              <a:rPr lang="en-US" dirty="0"/>
              <a:t>Achieve &lt; 34 C within 2 hours of randomization</a:t>
            </a:r>
          </a:p>
        </p:txBody>
      </p:sp>
      <p:sp>
        <p:nvSpPr>
          <p:cNvPr id="4" name="Slide Number Placeholder 3">
            <a:extLst>
              <a:ext uri="{FF2B5EF4-FFF2-40B4-BE49-F238E27FC236}">
                <a16:creationId xmlns:a16="http://schemas.microsoft.com/office/drawing/2014/main" id="{BAAC855A-E140-F048-969E-F237CBE2D8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421309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72CF-04F8-0847-803A-2BDF9797CF5D}"/>
              </a:ext>
            </a:extLst>
          </p:cNvPr>
          <p:cNvSpPr>
            <a:spLocks noGrp="1"/>
          </p:cNvSpPr>
          <p:nvPr>
            <p:ph type="title"/>
          </p:nvPr>
        </p:nvSpPr>
        <p:spPr/>
        <p:txBody>
          <a:bodyPr/>
          <a:lstStyle/>
          <a:p>
            <a:r>
              <a:rPr lang="en-US" dirty="0">
                <a:solidFill>
                  <a:srgbClr val="00B0F0"/>
                </a:solidFill>
              </a:rPr>
              <a:t>Goal: Set to temp within 33 C</a:t>
            </a:r>
          </a:p>
        </p:txBody>
      </p:sp>
      <p:sp>
        <p:nvSpPr>
          <p:cNvPr id="3" name="Text Placeholder 2">
            <a:extLst>
              <a:ext uri="{FF2B5EF4-FFF2-40B4-BE49-F238E27FC236}">
                <a16:creationId xmlns:a16="http://schemas.microsoft.com/office/drawing/2014/main" id="{9FCA5ADD-AD0F-2440-AEAC-241FA1FB007E}"/>
              </a:ext>
            </a:extLst>
          </p:cNvPr>
          <p:cNvSpPr>
            <a:spLocks noGrp="1"/>
          </p:cNvSpPr>
          <p:nvPr>
            <p:ph type="body" idx="1"/>
          </p:nvPr>
        </p:nvSpPr>
        <p:spPr>
          <a:xfrm>
            <a:off x="791593" y="1449907"/>
            <a:ext cx="10972800" cy="3136691"/>
          </a:xfrm>
        </p:spPr>
        <p:txBody>
          <a:bodyPr/>
          <a:lstStyle/>
          <a:p>
            <a:r>
              <a:rPr lang="en-US" b="1" dirty="0"/>
              <a:t>Time of initiation of cooling </a:t>
            </a:r>
            <a:r>
              <a:rPr lang="en-US" dirty="0"/>
              <a:t>(start of intervention -TTM 33C)</a:t>
            </a:r>
          </a:p>
          <a:p>
            <a:r>
              <a:rPr lang="en-US" dirty="0"/>
              <a:t>The time the device is set to 33 C</a:t>
            </a:r>
          </a:p>
          <a:p>
            <a:pPr lvl="1"/>
            <a:r>
              <a:rPr lang="en-US" dirty="0"/>
              <a:t>After randomization, should be within 15 minutes of randomization</a:t>
            </a:r>
          </a:p>
          <a:p>
            <a:pPr lvl="1"/>
            <a:r>
              <a:rPr lang="en-US" dirty="0"/>
              <a:t>If prior to randomization, time of button push to 33C </a:t>
            </a:r>
          </a:p>
          <a:p>
            <a:endParaRPr lang="en-US" dirty="0"/>
          </a:p>
        </p:txBody>
      </p:sp>
      <p:sp>
        <p:nvSpPr>
          <p:cNvPr id="4" name="Slide Number Placeholder 3">
            <a:extLst>
              <a:ext uri="{FF2B5EF4-FFF2-40B4-BE49-F238E27FC236}">
                <a16:creationId xmlns:a16="http://schemas.microsoft.com/office/drawing/2014/main" id="{A1D5D948-2207-A34D-9339-65C2C7CC5C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5" name="Text Placeholder 2">
            <a:extLst>
              <a:ext uri="{FF2B5EF4-FFF2-40B4-BE49-F238E27FC236}">
                <a16:creationId xmlns:a16="http://schemas.microsoft.com/office/drawing/2014/main" id="{CDD8ECF6-8E41-E060-BD73-DF8F6B90CC7C}"/>
              </a:ext>
            </a:extLst>
          </p:cNvPr>
          <p:cNvSpPr txBox="1">
            <a:spLocks/>
          </p:cNvSpPr>
          <p:nvPr/>
        </p:nvSpPr>
        <p:spPr>
          <a:xfrm>
            <a:off x="427607" y="4369609"/>
            <a:ext cx="10972800" cy="15683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18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1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1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1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25400" indent="0" algn="ctr">
              <a:buNone/>
            </a:pPr>
            <a:r>
              <a:rPr lang="en-US" sz="5400" b="1" dirty="0">
                <a:solidFill>
                  <a:srgbClr val="FF0000"/>
                </a:solidFill>
              </a:rPr>
              <a:t>87% of sites</a:t>
            </a:r>
            <a:endParaRPr lang="en-US" sz="5400" dirty="0">
              <a:solidFill>
                <a:srgbClr val="FF0000"/>
              </a:solidFill>
            </a:endParaRPr>
          </a:p>
          <a:p>
            <a:endParaRPr lang="en-US" dirty="0"/>
          </a:p>
        </p:txBody>
      </p:sp>
    </p:spTree>
    <p:extLst>
      <p:ext uri="{BB962C8B-B14F-4D97-AF65-F5344CB8AC3E}">
        <p14:creationId xmlns:p14="http://schemas.microsoft.com/office/powerpoint/2010/main" val="354495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B649-6FDB-6346-B75D-C455B703167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3ED8E8B-F947-4D4D-BE1D-685C33EF1D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BD33BC-BE9D-514E-BD68-BE9FAB2AC0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8" name="Picture 7">
            <a:extLst>
              <a:ext uri="{FF2B5EF4-FFF2-40B4-BE49-F238E27FC236}">
                <a16:creationId xmlns:a16="http://schemas.microsoft.com/office/drawing/2014/main" id="{247A17EC-4B9D-E548-BD4B-96D07674B897}"/>
              </a:ext>
            </a:extLst>
          </p:cNvPr>
          <p:cNvPicPr>
            <a:picLocks noChangeAspect="1"/>
          </p:cNvPicPr>
          <p:nvPr/>
        </p:nvPicPr>
        <p:blipFill>
          <a:blip r:embed="rId3"/>
          <a:stretch>
            <a:fillRect/>
          </a:stretch>
        </p:blipFill>
        <p:spPr>
          <a:xfrm>
            <a:off x="1233467" y="0"/>
            <a:ext cx="10099941" cy="7804500"/>
          </a:xfrm>
          <a:prstGeom prst="rect">
            <a:avLst/>
          </a:prstGeom>
        </p:spPr>
      </p:pic>
    </p:spTree>
    <p:extLst>
      <p:ext uri="{BB962C8B-B14F-4D97-AF65-F5344CB8AC3E}">
        <p14:creationId xmlns:p14="http://schemas.microsoft.com/office/powerpoint/2010/main" val="183663413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1644</Words>
  <Application>Microsoft Macintosh PowerPoint</Application>
  <PresentationFormat>Widescreen</PresentationFormat>
  <Paragraphs>285</Paragraphs>
  <Slides>38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Aptos</vt:lpstr>
      <vt:lpstr>Arial</vt:lpstr>
      <vt:lpstr>Arial Nova</vt:lpstr>
      <vt:lpstr>Calibri</vt:lpstr>
      <vt:lpstr>Times New Roman</vt:lpstr>
      <vt:lpstr>Wingdings</vt:lpstr>
      <vt:lpstr>Office Theme</vt:lpstr>
      <vt:lpstr> Best Practices for Enrollment and Early Intervention</vt:lpstr>
      <vt:lpstr>Objectives</vt:lpstr>
      <vt:lpstr>PowerPoint Presentation</vt:lpstr>
      <vt:lpstr>Robust Screening &amp; Notification</vt:lpstr>
      <vt:lpstr>Exclusion Criteria We May Be Able To Impact</vt:lpstr>
      <vt:lpstr>Enrollment Order Of Operations</vt:lpstr>
      <vt:lpstr>Temperature Management</vt:lpstr>
      <vt:lpstr>Goal: Set to temp within 33 C</vt:lpstr>
      <vt:lpstr>PowerPoint Presentation</vt:lpstr>
      <vt:lpstr>PowerPoint Presentation</vt:lpstr>
      <vt:lpstr>Nomenclature</vt:lpstr>
      <vt:lpstr>Goal: Cooling to target within 2 hours</vt:lpstr>
      <vt:lpstr>Optimization of Achieving 33 C</vt:lpstr>
      <vt:lpstr>Sedation and Analgesia During Study</vt:lpstr>
      <vt:lpstr>Sedation and Analgesia</vt:lpstr>
      <vt:lpstr>Sedation and Analgesia</vt:lpstr>
      <vt:lpstr>Shivering</vt:lpstr>
      <vt:lpstr>No Neuromuscular Blockade Used</vt:lpstr>
      <vt:lpstr>Neuromuscular Blockade Used</vt:lpstr>
      <vt:lpstr>Rewarming</vt:lpstr>
      <vt:lpstr>Interfacing with the Clinical Care</vt:lpstr>
      <vt:lpstr>Pathways</vt:lpstr>
      <vt:lpstr>Order Set: Epic UserWeb</vt:lpstr>
      <vt:lpstr>Call the Hotline – We Want to Hear From You!</vt:lpstr>
      <vt:lpstr>Questions/Discussion</vt:lpstr>
      <vt:lpstr>Extra slides</vt:lpstr>
      <vt:lpstr>Definitions</vt:lpstr>
      <vt:lpstr>Return of Spontaneous Circulation</vt:lpstr>
      <vt:lpstr>Sustained ROSC example</vt:lpstr>
      <vt:lpstr>Temperature Monitoring</vt:lpstr>
      <vt:lpstr>PowerPoint Presentation</vt:lpstr>
      <vt:lpstr>PowerPoint Presentation</vt:lpstr>
      <vt:lpstr>Temperature Management</vt:lpstr>
      <vt:lpstr>Induction of Hypothermia</vt:lpstr>
      <vt:lpstr>Induction Phase</vt:lpstr>
      <vt:lpstr>Induction Phase</vt:lpstr>
      <vt:lpstr>PowerPoint Presentation</vt:lpstr>
      <vt:lpstr>Rewarming Phase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Influence of Cooling duration on Efficacy in Cardiac Arrest Patients</dc:title>
  <dc:creator>Weber, Moni</dc:creator>
  <cp:lastModifiedBy>Topjian, Alexis A</cp:lastModifiedBy>
  <cp:revision>7</cp:revision>
  <dcterms:modified xsi:type="dcterms:W3CDTF">2025-04-29T11:56:51Z</dcterms:modified>
</cp:coreProperties>
</file>