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1"/>
  </p:notesMasterIdLst>
  <p:sldIdLst>
    <p:sldId id="262" r:id="rId2"/>
    <p:sldId id="263" r:id="rId3"/>
    <p:sldId id="264" r:id="rId4"/>
    <p:sldId id="265" r:id="rId5"/>
    <p:sldId id="266" r:id="rId6"/>
    <p:sldId id="267" r:id="rId7"/>
    <p:sldId id="268" r:id="rId8"/>
    <p:sldId id="269" r:id="rId9"/>
    <p:sldId id="270"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8B2D25C-24AC-47A3-9930-0B514A8953C1}">
  <a:tblStyle styleId="{D8B2D25C-24AC-47A3-9930-0B514A8953C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54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555ce97237_15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g3555ce97237_15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C3PO</a:t>
            </a:r>
            <a:endParaRPr/>
          </a:p>
          <a:p>
            <a:pPr marL="0" lvl="0" indent="0" algn="l" rtl="0">
              <a:lnSpc>
                <a:spcPct val="100000"/>
              </a:lnSpc>
              <a:spcBef>
                <a:spcPts val="0"/>
              </a:spcBef>
              <a:spcAft>
                <a:spcPts val="0"/>
              </a:spcAft>
              <a:buSzPts val="1400"/>
              <a:buNone/>
            </a:pPr>
            <a:r>
              <a:rPr lang="en-US"/>
              <a:t>Clif confirmed there is still some serum samples available.  </a:t>
            </a:r>
            <a:endParaRPr/>
          </a:p>
          <a:p>
            <a:pPr marL="0" lvl="0" indent="0" algn="l" rtl="0">
              <a:lnSpc>
                <a:spcPct val="100000"/>
              </a:lnSpc>
              <a:spcBef>
                <a:spcPts val="0"/>
              </a:spcBef>
              <a:spcAft>
                <a:spcPts val="0"/>
              </a:spcAft>
              <a:buSzPts val="1400"/>
              <a:buNone/>
            </a:pPr>
            <a:r>
              <a:rPr lang="en-US"/>
              <a:t>We are trying to get an inventory of microliters available by subject and for how many subjects.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Reach out to Cliff Calliway or Fred Korely if you are interested.  </a:t>
            </a:r>
            <a:endParaRPr/>
          </a:p>
          <a:p>
            <a:pPr marL="0" lvl="0" indent="0" algn="l" rtl="0">
              <a:lnSpc>
                <a:spcPct val="100000"/>
              </a:lnSpc>
              <a:spcBef>
                <a:spcPts val="0"/>
              </a:spcBef>
              <a:spcAft>
                <a:spcPts val="0"/>
              </a:spcAft>
              <a:buSzPts val="1400"/>
              <a:buNone/>
            </a:pPr>
            <a:r>
              <a:rPr lang="en-US"/>
              <a:t>There is not currently any funding available for assays.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138" name="Google Shape;138;g3555ce97237_15_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55ce97237_28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g3555ce97237_28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555ce97237_15_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g3555ce97237_15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555ce97237_15_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g3555ce97237_15_4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g3555ce97237_15_4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555ce97237_15_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g3555ce97237_15_5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g3555ce97237_15_54:notes"/>
          <p:cNvSpPr txBox="1">
            <a:spLocks noGrp="1"/>
          </p:cNvSpPr>
          <p:nvPr>
            <p:ph type="sldNum" idx="12"/>
          </p:nvPr>
        </p:nvSpPr>
        <p:spPr>
          <a:xfrm>
            <a:off x="3884613" y="8685213"/>
            <a:ext cx="2971800" cy="459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555ce97237_15_6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g3555ce97237_15_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55ce97237_15_6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g3555ce97237_15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555ce97237_15_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3555ce97237_15_7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9" name="Google Shape;189;g3555ce97237_15_72:notes"/>
          <p:cNvSpPr txBox="1">
            <a:spLocks noGrp="1"/>
          </p:cNvSpPr>
          <p:nvPr>
            <p:ph type="sldNum" idx="12"/>
          </p:nvPr>
        </p:nvSpPr>
        <p:spPr>
          <a:xfrm>
            <a:off x="3884613" y="8685213"/>
            <a:ext cx="2971800" cy="459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555ce97237_15_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g3555ce97237_15_7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g3555ce97237_15_7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15600" y="2867800"/>
            <a:ext cx="11360700" cy="1122300"/>
          </a:xfrm>
          <a:prstGeom prst="rect">
            <a:avLst/>
          </a:prstGeom>
          <a:noFill/>
          <a:ln>
            <a:noFill/>
          </a:ln>
        </p:spPr>
        <p:txBody>
          <a:bodyPr spcFirstLastPara="1" wrap="square" lIns="121900" tIns="121900" rIns="121900" bIns="121900" anchor="ctr" anchorCtr="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66" name="Google Shape;66;p15"/>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69" name="Google Shape;69;p16"/>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rmAutofit/>
          </a:bodyPr>
          <a:lstStyle>
            <a:lvl1pPr marL="457200" lvl="0" indent="-342900" algn="l">
              <a:lnSpc>
                <a:spcPct val="115000"/>
              </a:lnSpc>
              <a:spcBef>
                <a:spcPts val="360"/>
              </a:spcBef>
              <a:spcAft>
                <a:spcPts val="0"/>
              </a:spcAft>
              <a:buClr>
                <a:schemeClr val="dk1"/>
              </a:buClr>
              <a:buSzPts val="1800"/>
              <a:buChar char="●"/>
              <a:defRPr/>
            </a:lvl1pPr>
            <a:lvl2pPr marL="914400" lvl="1" indent="-342900" algn="l">
              <a:lnSpc>
                <a:spcPct val="115000"/>
              </a:lnSpc>
              <a:spcBef>
                <a:spcPts val="1600"/>
              </a:spcBef>
              <a:spcAft>
                <a:spcPts val="0"/>
              </a:spcAft>
              <a:buClr>
                <a:schemeClr val="dk1"/>
              </a:buClr>
              <a:buSzPts val="1800"/>
              <a:buChar char="○"/>
              <a:defRPr/>
            </a:lvl2pPr>
            <a:lvl3pPr marL="1371600" lvl="2" indent="-342900" algn="l">
              <a:lnSpc>
                <a:spcPct val="115000"/>
              </a:lnSpc>
              <a:spcBef>
                <a:spcPts val="1600"/>
              </a:spcBef>
              <a:spcAft>
                <a:spcPts val="0"/>
              </a:spcAft>
              <a:buClr>
                <a:schemeClr val="dk1"/>
              </a:buClr>
              <a:buSzPts val="1800"/>
              <a:buChar char="■"/>
              <a:defRPr/>
            </a:lvl3pPr>
            <a:lvl4pPr marL="1828800" lvl="3" indent="-342900" algn="l">
              <a:lnSpc>
                <a:spcPct val="115000"/>
              </a:lnSpc>
              <a:spcBef>
                <a:spcPts val="1600"/>
              </a:spcBef>
              <a:spcAft>
                <a:spcPts val="0"/>
              </a:spcAft>
              <a:buClr>
                <a:schemeClr val="dk1"/>
              </a:buClr>
              <a:buSzPts val="1800"/>
              <a:buChar char="●"/>
              <a:defRPr/>
            </a:lvl4pPr>
            <a:lvl5pPr marL="2286000" lvl="4" indent="-342900" algn="l">
              <a:lnSpc>
                <a:spcPct val="115000"/>
              </a:lnSpc>
              <a:spcBef>
                <a:spcPts val="1600"/>
              </a:spcBef>
              <a:spcAft>
                <a:spcPts val="0"/>
              </a:spcAft>
              <a:buClr>
                <a:schemeClr val="dk1"/>
              </a:buClr>
              <a:buSzPts val="1800"/>
              <a:buChar char="○"/>
              <a:defRPr/>
            </a:lvl5pPr>
            <a:lvl6pPr marL="2743200" lvl="5" indent="-342900" algn="l">
              <a:lnSpc>
                <a:spcPct val="115000"/>
              </a:lnSpc>
              <a:spcBef>
                <a:spcPts val="1600"/>
              </a:spcBef>
              <a:spcAft>
                <a:spcPts val="0"/>
              </a:spcAft>
              <a:buClr>
                <a:schemeClr val="dk1"/>
              </a:buClr>
              <a:buSzPts val="1800"/>
              <a:buChar char="■"/>
              <a:defRPr/>
            </a:lvl6pPr>
            <a:lvl7pPr marL="3200400" lvl="6" indent="-342900" algn="l">
              <a:lnSpc>
                <a:spcPct val="115000"/>
              </a:lnSpc>
              <a:spcBef>
                <a:spcPts val="1600"/>
              </a:spcBef>
              <a:spcAft>
                <a:spcPts val="0"/>
              </a:spcAft>
              <a:buClr>
                <a:schemeClr val="dk1"/>
              </a:buClr>
              <a:buSzPts val="1800"/>
              <a:buChar char="●"/>
              <a:defRPr/>
            </a:lvl7pPr>
            <a:lvl8pPr marL="3657600" lvl="7" indent="-342900" algn="l">
              <a:lnSpc>
                <a:spcPct val="115000"/>
              </a:lnSpc>
              <a:spcBef>
                <a:spcPts val="1600"/>
              </a:spcBef>
              <a:spcAft>
                <a:spcPts val="0"/>
              </a:spcAft>
              <a:buClr>
                <a:schemeClr val="dk1"/>
              </a:buClr>
              <a:buSzPts val="1800"/>
              <a:buChar char="○"/>
              <a:defRPr/>
            </a:lvl8pPr>
            <a:lvl9pPr marL="4114800" lvl="8" indent="-342900" algn="l">
              <a:lnSpc>
                <a:spcPct val="115000"/>
              </a:lnSpc>
              <a:spcBef>
                <a:spcPts val="1600"/>
              </a:spcBef>
              <a:spcAft>
                <a:spcPts val="1600"/>
              </a:spcAft>
              <a:buClr>
                <a:schemeClr val="dk1"/>
              </a:buClr>
              <a:buSzPts val="1800"/>
              <a:buChar char="■"/>
              <a:defRPr/>
            </a:lvl9pPr>
          </a:lstStyle>
          <a:p>
            <a:endParaRPr/>
          </a:p>
        </p:txBody>
      </p:sp>
      <p:sp>
        <p:nvSpPr>
          <p:cNvPr id="70" name="Google Shape;70;p16"/>
          <p:cNvSpPr txBox="1">
            <a:spLocks noGrp="1"/>
          </p:cNvSpPr>
          <p:nvPr>
            <p:ph type="dt" idx="10"/>
          </p:nvPr>
        </p:nvSpPr>
        <p:spPr>
          <a:xfrm>
            <a:off x="609600" y="6356351"/>
            <a:ext cx="28449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Google Shape;71;p16"/>
          <p:cNvSpPr txBox="1">
            <a:spLocks noGrp="1"/>
          </p:cNvSpPr>
          <p:nvPr>
            <p:ph type="ftr" idx="11"/>
          </p:nvPr>
        </p:nvSpPr>
        <p:spPr>
          <a:xfrm>
            <a:off x="4165600" y="6356351"/>
            <a:ext cx="38607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72" name="Google Shape;72;p16"/>
          <p:cNvSpPr txBox="1">
            <a:spLocks noGrp="1"/>
          </p:cNvSpPr>
          <p:nvPr>
            <p:ph type="sldNum" idx="12"/>
          </p:nvPr>
        </p:nvSpPr>
        <p:spPr>
          <a:xfrm>
            <a:off x="8737600" y="6356351"/>
            <a:ext cx="2844900" cy="365100"/>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15600" y="740800"/>
            <a:ext cx="3744000" cy="1007700"/>
          </a:xfrm>
          <a:prstGeom prst="rect">
            <a:avLst/>
          </a:prstGeom>
          <a:noFill/>
          <a:ln>
            <a:noFill/>
          </a:ln>
        </p:spPr>
        <p:txBody>
          <a:bodyPr spcFirstLastPara="1" wrap="square" lIns="121900" tIns="121900" rIns="121900" bIns="121900" anchor="b" anchorCtr="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75" name="Google Shape;75;p17"/>
          <p:cNvSpPr txBox="1">
            <a:spLocks noGrp="1"/>
          </p:cNvSpPr>
          <p:nvPr>
            <p:ph type="body" idx="1"/>
          </p:nvPr>
        </p:nvSpPr>
        <p:spPr>
          <a:xfrm>
            <a:off x="415600" y="1852800"/>
            <a:ext cx="3744000" cy="4239300"/>
          </a:xfrm>
          <a:prstGeom prst="rect">
            <a:avLst/>
          </a:prstGeom>
          <a:noFill/>
          <a:ln>
            <a:noFill/>
          </a:ln>
        </p:spPr>
        <p:txBody>
          <a:bodyPr spcFirstLastPara="1" wrap="square" lIns="121900" tIns="121900" rIns="121900" bIns="121900" anchor="t" anchorCtr="0">
            <a:norm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0"/>
              </a:spcBef>
              <a:spcAft>
                <a:spcPts val="0"/>
              </a:spcAft>
              <a:buSzPts val="1600"/>
              <a:buChar char="○"/>
              <a:defRPr sz="1600"/>
            </a:lvl2pPr>
            <a:lvl3pPr marL="1371600" lvl="2" indent="-330200" algn="l">
              <a:lnSpc>
                <a:spcPct val="115000"/>
              </a:lnSpc>
              <a:spcBef>
                <a:spcPts val="0"/>
              </a:spcBef>
              <a:spcAft>
                <a:spcPts val="0"/>
              </a:spcAft>
              <a:buSzPts val="1600"/>
              <a:buChar char="■"/>
              <a:defRPr sz="1600"/>
            </a:lvl3pPr>
            <a:lvl4pPr marL="1828800" lvl="3" indent="-330200" algn="l">
              <a:lnSpc>
                <a:spcPct val="115000"/>
              </a:lnSpc>
              <a:spcBef>
                <a:spcPts val="0"/>
              </a:spcBef>
              <a:spcAft>
                <a:spcPts val="0"/>
              </a:spcAft>
              <a:buSzPts val="1600"/>
              <a:buChar char="●"/>
              <a:defRPr sz="1600"/>
            </a:lvl4pPr>
            <a:lvl5pPr marL="2286000" lvl="4" indent="-330200" algn="l">
              <a:lnSpc>
                <a:spcPct val="115000"/>
              </a:lnSpc>
              <a:spcBef>
                <a:spcPts val="0"/>
              </a:spcBef>
              <a:spcAft>
                <a:spcPts val="0"/>
              </a:spcAft>
              <a:buSzPts val="1600"/>
              <a:buChar char="○"/>
              <a:defRPr sz="1600"/>
            </a:lvl5pPr>
            <a:lvl6pPr marL="2743200" lvl="5" indent="-330200" algn="l">
              <a:lnSpc>
                <a:spcPct val="115000"/>
              </a:lnSpc>
              <a:spcBef>
                <a:spcPts val="0"/>
              </a:spcBef>
              <a:spcAft>
                <a:spcPts val="0"/>
              </a:spcAft>
              <a:buSzPts val="1600"/>
              <a:buChar char="■"/>
              <a:defRPr sz="1600"/>
            </a:lvl6pPr>
            <a:lvl7pPr marL="3200400" lvl="6" indent="-330200" algn="l">
              <a:lnSpc>
                <a:spcPct val="115000"/>
              </a:lnSpc>
              <a:spcBef>
                <a:spcPts val="0"/>
              </a:spcBef>
              <a:spcAft>
                <a:spcPts val="0"/>
              </a:spcAft>
              <a:buSzPts val="1600"/>
              <a:buChar char="●"/>
              <a:defRPr sz="1600"/>
            </a:lvl7pPr>
            <a:lvl8pPr marL="3657600" lvl="7" indent="-330200" algn="l">
              <a:lnSpc>
                <a:spcPct val="115000"/>
              </a:lnSpc>
              <a:spcBef>
                <a:spcPts val="0"/>
              </a:spcBef>
              <a:spcAft>
                <a:spcPts val="0"/>
              </a:spcAft>
              <a:buSzPts val="1600"/>
              <a:buChar char="○"/>
              <a:defRPr sz="1600"/>
            </a:lvl8pPr>
            <a:lvl9pPr marL="4114800" lvl="8" indent="-330200" algn="l">
              <a:lnSpc>
                <a:spcPct val="115000"/>
              </a:lnSpc>
              <a:spcBef>
                <a:spcPts val="0"/>
              </a:spcBef>
              <a:spcAft>
                <a:spcPts val="0"/>
              </a:spcAft>
              <a:buSzPts val="1600"/>
              <a:buChar char="■"/>
              <a:defRPr sz="1600"/>
            </a:lvl9pPr>
          </a:lstStyle>
          <a:p>
            <a:endParaRPr/>
          </a:p>
        </p:txBody>
      </p:sp>
      <p:sp>
        <p:nvSpPr>
          <p:cNvPr id="76" name="Google Shape;76;p17"/>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18"/>
          <p:cNvSpPr txBox="1">
            <a:spLocks noGrp="1"/>
          </p:cNvSpPr>
          <p:nvPr>
            <p:ph type="title"/>
          </p:nvPr>
        </p:nvSpPr>
        <p:spPr>
          <a:xfrm>
            <a:off x="653667" y="600200"/>
            <a:ext cx="8490300" cy="54543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79" name="Google Shape;79;p18"/>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1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9"/>
          <p:cNvSpPr txBox="1">
            <a:spLocks noGrp="1"/>
          </p:cNvSpPr>
          <p:nvPr>
            <p:ph type="title"/>
          </p:nvPr>
        </p:nvSpPr>
        <p:spPr>
          <a:xfrm>
            <a:off x="354000" y="1644233"/>
            <a:ext cx="5393700" cy="19764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83" name="Google Shape;83;p19"/>
          <p:cNvSpPr txBox="1">
            <a:spLocks noGrp="1"/>
          </p:cNvSpPr>
          <p:nvPr>
            <p:ph type="subTitle" idx="1"/>
          </p:nvPr>
        </p:nvSpPr>
        <p:spPr>
          <a:xfrm>
            <a:off x="354000" y="3737433"/>
            <a:ext cx="5393700" cy="1646700"/>
          </a:xfrm>
          <a:prstGeom prst="rect">
            <a:avLst/>
          </a:prstGeom>
          <a:noFill/>
          <a:ln>
            <a:noFill/>
          </a:ln>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84" name="Google Shape;84;p19"/>
          <p:cNvSpPr txBox="1">
            <a:spLocks noGrp="1"/>
          </p:cNvSpPr>
          <p:nvPr>
            <p:ph type="body" idx="2"/>
          </p:nvPr>
        </p:nvSpPr>
        <p:spPr>
          <a:xfrm>
            <a:off x="6586000" y="965433"/>
            <a:ext cx="5115900" cy="4926900"/>
          </a:xfrm>
          <a:prstGeom prst="rect">
            <a:avLst/>
          </a:prstGeom>
          <a:noFill/>
          <a:ln>
            <a:noFill/>
          </a:ln>
        </p:spPr>
        <p:txBody>
          <a:bodyPr spcFirstLastPara="1" wrap="square" lIns="121900" tIns="121900" rIns="121900" bIns="121900" anchor="ctr" anchorCtr="0">
            <a:norm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0"/>
              </a:spcBef>
              <a:spcAft>
                <a:spcPts val="0"/>
              </a:spcAft>
              <a:buSzPts val="1900"/>
              <a:buChar char="○"/>
              <a:defRPr/>
            </a:lvl2pPr>
            <a:lvl3pPr marL="1371600" lvl="2" indent="-349250" algn="l">
              <a:lnSpc>
                <a:spcPct val="115000"/>
              </a:lnSpc>
              <a:spcBef>
                <a:spcPts val="0"/>
              </a:spcBef>
              <a:spcAft>
                <a:spcPts val="0"/>
              </a:spcAft>
              <a:buSzPts val="1900"/>
              <a:buChar char="■"/>
              <a:defRPr/>
            </a:lvl3pPr>
            <a:lvl4pPr marL="1828800" lvl="3" indent="-349250" algn="l">
              <a:lnSpc>
                <a:spcPct val="115000"/>
              </a:lnSpc>
              <a:spcBef>
                <a:spcPts val="0"/>
              </a:spcBef>
              <a:spcAft>
                <a:spcPts val="0"/>
              </a:spcAft>
              <a:buSzPts val="1900"/>
              <a:buChar char="●"/>
              <a:defRPr/>
            </a:lvl4pPr>
            <a:lvl5pPr marL="2286000" lvl="4" indent="-349250" algn="l">
              <a:lnSpc>
                <a:spcPct val="115000"/>
              </a:lnSpc>
              <a:spcBef>
                <a:spcPts val="0"/>
              </a:spcBef>
              <a:spcAft>
                <a:spcPts val="0"/>
              </a:spcAft>
              <a:buSzPts val="1900"/>
              <a:buChar char="○"/>
              <a:defRPr/>
            </a:lvl5pPr>
            <a:lvl6pPr marL="2743200" lvl="5" indent="-349250" algn="l">
              <a:lnSpc>
                <a:spcPct val="115000"/>
              </a:lnSpc>
              <a:spcBef>
                <a:spcPts val="0"/>
              </a:spcBef>
              <a:spcAft>
                <a:spcPts val="0"/>
              </a:spcAft>
              <a:buSzPts val="1900"/>
              <a:buChar char="■"/>
              <a:defRPr/>
            </a:lvl6pPr>
            <a:lvl7pPr marL="3200400" lvl="6" indent="-349250" algn="l">
              <a:lnSpc>
                <a:spcPct val="115000"/>
              </a:lnSpc>
              <a:spcBef>
                <a:spcPts val="0"/>
              </a:spcBef>
              <a:spcAft>
                <a:spcPts val="0"/>
              </a:spcAft>
              <a:buSzPts val="1900"/>
              <a:buChar char="●"/>
              <a:defRPr/>
            </a:lvl7pPr>
            <a:lvl8pPr marL="3657600" lvl="7" indent="-349250" algn="l">
              <a:lnSpc>
                <a:spcPct val="115000"/>
              </a:lnSpc>
              <a:spcBef>
                <a:spcPts val="0"/>
              </a:spcBef>
              <a:spcAft>
                <a:spcPts val="0"/>
              </a:spcAft>
              <a:buSzPts val="1900"/>
              <a:buChar char="○"/>
              <a:defRPr/>
            </a:lvl8pPr>
            <a:lvl9pPr marL="4114800" lvl="8" indent="-349250" algn="l">
              <a:lnSpc>
                <a:spcPct val="115000"/>
              </a:lnSpc>
              <a:spcBef>
                <a:spcPts val="0"/>
              </a:spcBef>
              <a:spcAft>
                <a:spcPts val="0"/>
              </a:spcAft>
              <a:buSzPts val="1900"/>
              <a:buChar char="■"/>
              <a:defRPr/>
            </a:lvl9pPr>
          </a:lstStyle>
          <a:p>
            <a:endParaRPr/>
          </a:p>
        </p:txBody>
      </p:sp>
      <p:sp>
        <p:nvSpPr>
          <p:cNvPr id="85" name="Google Shape;85;p19"/>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0"/>
          <p:cNvSpPr txBox="1">
            <a:spLocks noGrp="1"/>
          </p:cNvSpPr>
          <p:nvPr>
            <p:ph type="body" idx="1"/>
          </p:nvPr>
        </p:nvSpPr>
        <p:spPr>
          <a:xfrm>
            <a:off x="415600" y="5640767"/>
            <a:ext cx="7998300" cy="806700"/>
          </a:xfrm>
          <a:prstGeom prst="rect">
            <a:avLst/>
          </a:prstGeom>
          <a:noFill/>
          <a:ln>
            <a:noFill/>
          </a:ln>
        </p:spPr>
        <p:txBody>
          <a:bodyPr spcFirstLastPara="1" wrap="square" lIns="121900" tIns="121900" rIns="121900" bIns="121900" anchor="ctr" anchorCtr="0">
            <a:normAutofit/>
          </a:bodyPr>
          <a:lstStyle>
            <a:lvl1pPr marL="457200" lvl="0" indent="-228600" algn="l">
              <a:lnSpc>
                <a:spcPct val="100000"/>
              </a:lnSpc>
              <a:spcBef>
                <a:spcPts val="0"/>
              </a:spcBef>
              <a:spcAft>
                <a:spcPts val="0"/>
              </a:spcAft>
              <a:buSzPts val="2400"/>
              <a:buNone/>
              <a:defRPr/>
            </a:lvl1pPr>
          </a:lstStyle>
          <a:p>
            <a:endParaRPr/>
          </a:p>
        </p:txBody>
      </p:sp>
      <p:sp>
        <p:nvSpPr>
          <p:cNvPr id="88" name="Google Shape;88;p20"/>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1"/>
          <p:cNvSpPr txBox="1">
            <a:spLocks noGrp="1"/>
          </p:cNvSpPr>
          <p:nvPr>
            <p:ph type="title" hasCustomPrompt="1"/>
          </p:nvPr>
        </p:nvSpPr>
        <p:spPr>
          <a:xfrm>
            <a:off x="415600" y="1474833"/>
            <a:ext cx="11360700" cy="2618100"/>
          </a:xfrm>
          <a:prstGeom prst="rect">
            <a:avLst/>
          </a:prstGeom>
          <a:noFill/>
          <a:ln>
            <a:noFill/>
          </a:ln>
        </p:spPr>
        <p:txBody>
          <a:bodyPr spcFirstLastPara="1" wrap="square" lIns="121900" tIns="121900" rIns="121900" bIns="121900" anchor="b" anchorCtr="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91" name="Google Shape;91;p21"/>
          <p:cNvSpPr txBox="1">
            <a:spLocks noGrp="1"/>
          </p:cNvSpPr>
          <p:nvPr>
            <p:ph type="body" idx="1"/>
          </p:nvPr>
        </p:nvSpPr>
        <p:spPr>
          <a:xfrm>
            <a:off x="415600" y="4202967"/>
            <a:ext cx="11360700" cy="1734300"/>
          </a:xfrm>
          <a:prstGeom prst="rect">
            <a:avLst/>
          </a:prstGeom>
          <a:noFill/>
          <a:ln>
            <a:noFill/>
          </a:ln>
        </p:spPr>
        <p:txBody>
          <a:bodyPr spcFirstLastPara="1" wrap="square" lIns="121900" tIns="121900" rIns="121900" bIns="121900" anchor="t" anchorCtr="0">
            <a:norm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0"/>
              </a:spcBef>
              <a:spcAft>
                <a:spcPts val="0"/>
              </a:spcAft>
              <a:buSzPts val="1900"/>
              <a:buChar char="○"/>
              <a:defRPr/>
            </a:lvl2pPr>
            <a:lvl3pPr marL="1371600" lvl="2" indent="-349250" algn="ctr">
              <a:lnSpc>
                <a:spcPct val="115000"/>
              </a:lnSpc>
              <a:spcBef>
                <a:spcPts val="0"/>
              </a:spcBef>
              <a:spcAft>
                <a:spcPts val="0"/>
              </a:spcAft>
              <a:buSzPts val="1900"/>
              <a:buChar char="■"/>
              <a:defRPr/>
            </a:lvl3pPr>
            <a:lvl4pPr marL="1828800" lvl="3" indent="-349250" algn="ctr">
              <a:lnSpc>
                <a:spcPct val="115000"/>
              </a:lnSpc>
              <a:spcBef>
                <a:spcPts val="0"/>
              </a:spcBef>
              <a:spcAft>
                <a:spcPts val="0"/>
              </a:spcAft>
              <a:buSzPts val="1900"/>
              <a:buChar char="●"/>
              <a:defRPr/>
            </a:lvl4pPr>
            <a:lvl5pPr marL="2286000" lvl="4" indent="-349250" algn="ctr">
              <a:lnSpc>
                <a:spcPct val="115000"/>
              </a:lnSpc>
              <a:spcBef>
                <a:spcPts val="0"/>
              </a:spcBef>
              <a:spcAft>
                <a:spcPts val="0"/>
              </a:spcAft>
              <a:buSzPts val="1900"/>
              <a:buChar char="○"/>
              <a:defRPr/>
            </a:lvl5pPr>
            <a:lvl6pPr marL="2743200" lvl="5" indent="-349250" algn="ctr">
              <a:lnSpc>
                <a:spcPct val="115000"/>
              </a:lnSpc>
              <a:spcBef>
                <a:spcPts val="0"/>
              </a:spcBef>
              <a:spcAft>
                <a:spcPts val="0"/>
              </a:spcAft>
              <a:buSzPts val="1900"/>
              <a:buChar char="■"/>
              <a:defRPr/>
            </a:lvl6pPr>
            <a:lvl7pPr marL="3200400" lvl="6" indent="-349250" algn="ctr">
              <a:lnSpc>
                <a:spcPct val="115000"/>
              </a:lnSpc>
              <a:spcBef>
                <a:spcPts val="0"/>
              </a:spcBef>
              <a:spcAft>
                <a:spcPts val="0"/>
              </a:spcAft>
              <a:buSzPts val="1900"/>
              <a:buChar char="●"/>
              <a:defRPr/>
            </a:lvl7pPr>
            <a:lvl8pPr marL="3657600" lvl="7" indent="-349250" algn="ctr">
              <a:lnSpc>
                <a:spcPct val="115000"/>
              </a:lnSpc>
              <a:spcBef>
                <a:spcPts val="0"/>
              </a:spcBef>
              <a:spcAft>
                <a:spcPts val="0"/>
              </a:spcAft>
              <a:buSzPts val="1900"/>
              <a:buChar char="○"/>
              <a:defRPr/>
            </a:lvl8pPr>
            <a:lvl9pPr marL="4114800" lvl="8" indent="-349250" algn="ctr">
              <a:lnSpc>
                <a:spcPct val="115000"/>
              </a:lnSpc>
              <a:spcBef>
                <a:spcPts val="0"/>
              </a:spcBef>
              <a:spcAft>
                <a:spcPts val="0"/>
              </a:spcAft>
              <a:buSzPts val="1900"/>
              <a:buChar char="■"/>
              <a:defRPr/>
            </a:lvl9pPr>
          </a:lstStyle>
          <a:p>
            <a:endParaRPr/>
          </a:p>
        </p:txBody>
      </p:sp>
      <p:sp>
        <p:nvSpPr>
          <p:cNvPr id="92" name="Google Shape;92;p2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a:p>
        </p:txBody>
      </p:sp>
      <p:sp>
        <p:nvSpPr>
          <p:cNvPr id="62" name="Google Shape;62;p14"/>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Arial"/>
                <a:ea typeface="Arial"/>
                <a:cs typeface="Arial"/>
                <a:sym typeface="Arial"/>
              </a:defRPr>
            </a:lvl1pPr>
            <a:lvl2pPr marL="914400" marR="0" lvl="1"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a:p>
        </p:txBody>
      </p:sp>
      <p:sp>
        <p:nvSpPr>
          <p:cNvPr id="63" name="Google Shape;63;p14"/>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siren.network/trial/keset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Kesett-Contract@umich.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umichumhs.qualtrics.com/jfe/form/SV_cJacx7Hcm9ui4q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kesett-contact@umich.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iren.network/Clinical-trials/keset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mailto:kesett-contract@umich.edu" TargetMode="External"/><Relationship Id="rId4" Type="http://schemas.openxmlformats.org/officeDocument/2006/relationships/hyperlink" Target="mailto:kesett-contact@umich.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140" name="Google Shape;140;p28"/>
          <p:cNvPicPr preferRelativeResize="0"/>
          <p:nvPr/>
        </p:nvPicPr>
        <p:blipFill rotWithShape="1">
          <a:blip r:embed="rId3">
            <a:alphaModFix/>
          </a:blip>
          <a:srcRect/>
          <a:stretch/>
        </p:blipFill>
        <p:spPr>
          <a:xfrm>
            <a:off x="1258093" y="622575"/>
            <a:ext cx="2146749" cy="1154357"/>
          </a:xfrm>
          <a:prstGeom prst="rect">
            <a:avLst/>
          </a:prstGeom>
          <a:noFill/>
          <a:ln>
            <a:noFill/>
          </a:ln>
        </p:spPr>
      </p:pic>
      <p:pic>
        <p:nvPicPr>
          <p:cNvPr id="141" name="Google Shape;141;p28"/>
          <p:cNvPicPr preferRelativeResize="0"/>
          <p:nvPr/>
        </p:nvPicPr>
        <p:blipFill rotWithShape="1">
          <a:blip r:embed="rId4">
            <a:alphaModFix/>
          </a:blip>
          <a:srcRect/>
          <a:stretch/>
        </p:blipFill>
        <p:spPr>
          <a:xfrm>
            <a:off x="8967050" y="304250"/>
            <a:ext cx="1472675" cy="1472675"/>
          </a:xfrm>
          <a:prstGeom prst="rect">
            <a:avLst/>
          </a:prstGeom>
          <a:noFill/>
          <a:ln>
            <a:noFill/>
          </a:ln>
        </p:spPr>
      </p:pic>
      <p:pic>
        <p:nvPicPr>
          <p:cNvPr id="142" name="Google Shape;142;p28" descr="KESETT"/>
          <p:cNvPicPr preferRelativeResize="0"/>
          <p:nvPr/>
        </p:nvPicPr>
        <p:blipFill rotWithShape="1">
          <a:blip r:embed="rId5">
            <a:alphaModFix/>
          </a:blip>
          <a:srcRect/>
          <a:stretch/>
        </p:blipFill>
        <p:spPr>
          <a:xfrm>
            <a:off x="4478762" y="2449001"/>
            <a:ext cx="3234476" cy="1541767"/>
          </a:xfrm>
          <a:prstGeom prst="rect">
            <a:avLst/>
          </a:prstGeom>
          <a:noFill/>
          <a:ln>
            <a:noFill/>
          </a:ln>
        </p:spPr>
      </p:pic>
      <p:sp>
        <p:nvSpPr>
          <p:cNvPr id="2" name="TextBox 1">
            <a:extLst>
              <a:ext uri="{FF2B5EF4-FFF2-40B4-BE49-F238E27FC236}">
                <a16:creationId xmlns:a16="http://schemas.microsoft.com/office/drawing/2014/main" id="{AE0D81DA-29A3-F47F-7833-AA754B539FD4}"/>
              </a:ext>
            </a:extLst>
          </p:cNvPr>
          <p:cNvSpPr txBox="1"/>
          <p:nvPr/>
        </p:nvSpPr>
        <p:spPr>
          <a:xfrm>
            <a:off x="4478762" y="4269850"/>
            <a:ext cx="3234476" cy="615553"/>
          </a:xfrm>
          <a:prstGeom prst="rect">
            <a:avLst/>
          </a:prstGeom>
          <a:noFill/>
        </p:spPr>
        <p:txBody>
          <a:bodyPr wrap="square" rtlCol="0">
            <a:spAutoFit/>
          </a:bodyPr>
          <a:lstStyle/>
          <a:p>
            <a:pPr algn="ctr"/>
            <a:r>
              <a:rPr lang="en-US" sz="2000" b="1" dirty="0"/>
              <a:t>Updates 5/6/2025</a:t>
            </a:r>
          </a:p>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9"/>
          <p:cNvSpPr txBox="1">
            <a:spLocks noGrp="1"/>
          </p:cNvSpPr>
          <p:nvPr>
            <p:ph type="body" idx="1"/>
          </p:nvPr>
        </p:nvSpPr>
        <p:spPr>
          <a:xfrm>
            <a:off x="630250" y="946625"/>
            <a:ext cx="10972800" cy="5740200"/>
          </a:xfrm>
          <a:prstGeom prst="rect">
            <a:avLst/>
          </a:prstGeom>
          <a:noFill/>
          <a:ln>
            <a:noFill/>
          </a:ln>
        </p:spPr>
        <p:txBody>
          <a:bodyPr spcFirstLastPara="1" wrap="square" lIns="91425" tIns="45700" rIns="91425" bIns="45700" anchor="t" anchorCtr="0">
            <a:normAutofit fontScale="62500" lnSpcReduction="20000"/>
          </a:bodyPr>
          <a:lstStyle/>
          <a:p>
            <a:pPr marL="114300" lvl="0" indent="0" algn="l" rtl="0">
              <a:lnSpc>
                <a:spcPct val="115000"/>
              </a:lnSpc>
              <a:spcBef>
                <a:spcPts val="360"/>
              </a:spcBef>
              <a:spcAft>
                <a:spcPts val="0"/>
              </a:spcAft>
              <a:buSzPct val="75000"/>
              <a:buNone/>
            </a:pPr>
            <a:endParaRPr/>
          </a:p>
          <a:p>
            <a:pPr marL="457200" lvl="0" indent="-314469" algn="l" rtl="0">
              <a:lnSpc>
                <a:spcPct val="100000"/>
              </a:lnSpc>
              <a:spcBef>
                <a:spcPts val="600"/>
              </a:spcBef>
              <a:spcAft>
                <a:spcPts val="0"/>
              </a:spcAft>
              <a:buSzPct val="78289"/>
              <a:buChar char="●"/>
            </a:pPr>
            <a:r>
              <a:rPr lang="en-US" sz="2763" b="1"/>
              <a:t>KESETT Website </a:t>
            </a:r>
            <a:r>
              <a:rPr lang="en-US" sz="2763"/>
              <a:t>- </a:t>
            </a:r>
            <a:r>
              <a:rPr lang="en-US" sz="2763" u="sng">
                <a:solidFill>
                  <a:schemeClr val="hlink"/>
                </a:solidFill>
                <a:hlinkClick r:id="rId3"/>
              </a:rPr>
              <a:t>https://siren.network/trial/kesett/</a:t>
            </a:r>
            <a:endParaRPr sz="2263"/>
          </a:p>
          <a:p>
            <a:pPr marL="914400" lvl="1" indent="-314469" algn="l" rtl="0">
              <a:lnSpc>
                <a:spcPct val="100000"/>
              </a:lnSpc>
              <a:spcBef>
                <a:spcPts val="600"/>
              </a:spcBef>
              <a:spcAft>
                <a:spcPts val="0"/>
              </a:spcAft>
              <a:buSzPct val="95582"/>
              <a:buChar char="○"/>
            </a:pPr>
            <a:r>
              <a:rPr lang="en-US" sz="2263"/>
              <a:t>Draft Protocol and draft MoP available</a:t>
            </a:r>
            <a:endParaRPr sz="2263"/>
          </a:p>
          <a:p>
            <a:pPr marL="914400" lvl="1" indent="-318438" algn="l" rtl="0">
              <a:lnSpc>
                <a:spcPct val="100000"/>
              </a:lnSpc>
              <a:spcBef>
                <a:spcPts val="600"/>
              </a:spcBef>
              <a:spcAft>
                <a:spcPts val="0"/>
              </a:spcAft>
              <a:buSzPct val="100000"/>
              <a:buChar char="○"/>
            </a:pPr>
            <a:r>
              <a:rPr lang="en-US" sz="2263"/>
              <a:t>List of sites submitted with the proposal</a:t>
            </a:r>
            <a:endParaRPr sz="2263"/>
          </a:p>
          <a:p>
            <a:pPr marL="914400" lvl="0" indent="0" algn="l" rtl="0">
              <a:lnSpc>
                <a:spcPct val="100000"/>
              </a:lnSpc>
              <a:spcBef>
                <a:spcPts val="600"/>
              </a:spcBef>
              <a:spcAft>
                <a:spcPts val="0"/>
              </a:spcAft>
              <a:buNone/>
            </a:pPr>
            <a:endParaRPr sz="2763"/>
          </a:p>
          <a:p>
            <a:pPr marL="457200" lvl="0" indent="-314469" algn="l" rtl="0">
              <a:lnSpc>
                <a:spcPct val="115000"/>
              </a:lnSpc>
              <a:spcBef>
                <a:spcPts val="360"/>
              </a:spcBef>
              <a:spcAft>
                <a:spcPts val="0"/>
              </a:spcAft>
              <a:buClr>
                <a:schemeClr val="dk1"/>
              </a:buClr>
              <a:buSzPct val="78289"/>
              <a:buChar char="●"/>
            </a:pPr>
            <a:r>
              <a:rPr lang="en-US" sz="2763" b="1"/>
              <a:t>Subagreements in progress</a:t>
            </a:r>
            <a:endParaRPr sz="2763" b="1"/>
          </a:p>
          <a:p>
            <a:pPr marL="914400" lvl="1" indent="-314469" algn="l" rtl="0">
              <a:lnSpc>
                <a:spcPct val="115000"/>
              </a:lnSpc>
              <a:spcBef>
                <a:spcPts val="360"/>
              </a:spcBef>
              <a:spcAft>
                <a:spcPts val="0"/>
              </a:spcAft>
              <a:buClr>
                <a:schemeClr val="dk1"/>
              </a:buClr>
              <a:buSzPct val="95582"/>
              <a:buChar char="○"/>
            </a:pPr>
            <a:r>
              <a:rPr lang="en-US" sz="2263" b="1"/>
              <a:t>Subrecipient forms </a:t>
            </a:r>
            <a:r>
              <a:rPr lang="en-US" sz="2263"/>
              <a:t>have been sent from Michigan. If you are expecting a contract directly with Michigan and haven’t received a subrecipient form yet, please reach out: </a:t>
            </a:r>
            <a:r>
              <a:rPr lang="en-US" sz="2263" u="sng">
                <a:solidFill>
                  <a:schemeClr val="hlink"/>
                </a:solidFill>
                <a:hlinkClick r:id="rId4"/>
              </a:rPr>
              <a:t>Kesett-Contract@umich.edu</a:t>
            </a:r>
            <a:endParaRPr sz="2763" b="1">
              <a:solidFill>
                <a:srgbClr val="595959"/>
              </a:solidFill>
            </a:endParaRPr>
          </a:p>
          <a:p>
            <a:pPr marL="914400" lvl="1" indent="-316634" algn="l" rtl="0">
              <a:lnSpc>
                <a:spcPct val="115000"/>
              </a:lnSpc>
              <a:spcBef>
                <a:spcPts val="360"/>
              </a:spcBef>
              <a:spcAft>
                <a:spcPts val="0"/>
              </a:spcAft>
              <a:buClr>
                <a:srgbClr val="595959"/>
              </a:buClr>
              <a:buSzPct val="100000"/>
              <a:buChar char="○"/>
            </a:pPr>
            <a:r>
              <a:rPr lang="en-US" sz="2218" b="1">
                <a:solidFill>
                  <a:srgbClr val="595959"/>
                </a:solidFill>
              </a:rPr>
              <a:t>Need </a:t>
            </a:r>
            <a:r>
              <a:rPr lang="en-US" sz="2218">
                <a:solidFill>
                  <a:srgbClr val="595959"/>
                </a:solidFill>
              </a:rPr>
              <a:t>subrecipient forms to create subagreements from:</a:t>
            </a:r>
            <a:endParaRPr sz="2218">
              <a:solidFill>
                <a:srgbClr val="595959"/>
              </a:solidFill>
            </a:endParaRPr>
          </a:p>
          <a:p>
            <a:pPr marL="1143000" lvl="0" indent="0" algn="l" rtl="0">
              <a:lnSpc>
                <a:spcPct val="115000"/>
              </a:lnSpc>
              <a:spcBef>
                <a:spcPts val="360"/>
              </a:spcBef>
              <a:spcAft>
                <a:spcPts val="0"/>
              </a:spcAft>
              <a:buClr>
                <a:schemeClr val="dk1"/>
              </a:buClr>
              <a:buSzPct val="75000"/>
              <a:buNone/>
            </a:pPr>
            <a:r>
              <a:rPr lang="en-US"/>
              <a:t>Arthur M. Blank</a:t>
            </a:r>
            <a:endParaRPr/>
          </a:p>
          <a:p>
            <a:pPr marL="1143000" lvl="0" indent="0" algn="l" rtl="0">
              <a:lnSpc>
                <a:spcPct val="115000"/>
              </a:lnSpc>
              <a:spcBef>
                <a:spcPts val="360"/>
              </a:spcBef>
              <a:spcAft>
                <a:spcPts val="0"/>
              </a:spcAft>
              <a:buClr>
                <a:schemeClr val="dk1"/>
              </a:buClr>
              <a:buSzPct val="75000"/>
              <a:buNone/>
            </a:pPr>
            <a:r>
              <a:rPr lang="en-US"/>
              <a:t>Children’s of LA</a:t>
            </a:r>
            <a:endParaRPr/>
          </a:p>
          <a:p>
            <a:pPr marL="1143000" lvl="0" indent="0" algn="l" rtl="0">
              <a:lnSpc>
                <a:spcPct val="115000"/>
              </a:lnSpc>
              <a:spcBef>
                <a:spcPts val="360"/>
              </a:spcBef>
              <a:spcAft>
                <a:spcPts val="0"/>
              </a:spcAft>
              <a:buClr>
                <a:schemeClr val="dk1"/>
              </a:buClr>
              <a:buSzPct val="75000"/>
              <a:buNone/>
            </a:pPr>
            <a:r>
              <a:rPr lang="en-US"/>
              <a:t>Primary Children’s of Utah</a:t>
            </a:r>
            <a:endParaRPr/>
          </a:p>
          <a:p>
            <a:pPr marL="1143000" lvl="0" indent="0" algn="l" rtl="0">
              <a:lnSpc>
                <a:spcPct val="115000"/>
              </a:lnSpc>
              <a:spcBef>
                <a:spcPts val="360"/>
              </a:spcBef>
              <a:spcAft>
                <a:spcPts val="0"/>
              </a:spcAft>
              <a:buClr>
                <a:schemeClr val="dk1"/>
              </a:buClr>
              <a:buSzPct val="75000"/>
              <a:buNone/>
            </a:pPr>
            <a:r>
              <a:rPr lang="en-US"/>
              <a:t>UTSW</a:t>
            </a:r>
            <a:endParaRPr/>
          </a:p>
          <a:p>
            <a:pPr marL="1143000" lvl="0" indent="0" algn="l" rtl="0">
              <a:lnSpc>
                <a:spcPct val="115000"/>
              </a:lnSpc>
              <a:spcBef>
                <a:spcPts val="360"/>
              </a:spcBef>
              <a:spcAft>
                <a:spcPts val="0"/>
              </a:spcAft>
              <a:buClr>
                <a:schemeClr val="dk1"/>
              </a:buClr>
              <a:buSzPct val="75000"/>
              <a:buNone/>
            </a:pPr>
            <a:r>
              <a:rPr lang="en-US"/>
              <a:t>HFHS</a:t>
            </a:r>
            <a:endParaRPr/>
          </a:p>
          <a:p>
            <a:pPr marL="1143000" lvl="0" indent="0" algn="l" rtl="0">
              <a:lnSpc>
                <a:spcPct val="115000"/>
              </a:lnSpc>
              <a:spcBef>
                <a:spcPts val="360"/>
              </a:spcBef>
              <a:spcAft>
                <a:spcPts val="0"/>
              </a:spcAft>
              <a:buClr>
                <a:schemeClr val="dk1"/>
              </a:buClr>
              <a:buSzPct val="75000"/>
              <a:buNone/>
            </a:pPr>
            <a:r>
              <a:rPr lang="en-US"/>
              <a:t>Indiana University</a:t>
            </a:r>
            <a:endParaRPr/>
          </a:p>
          <a:p>
            <a:pPr marL="1143000" lvl="0" indent="0" algn="l" rtl="0">
              <a:lnSpc>
                <a:spcPct val="115000"/>
              </a:lnSpc>
              <a:spcBef>
                <a:spcPts val="360"/>
              </a:spcBef>
              <a:spcAft>
                <a:spcPts val="0"/>
              </a:spcAft>
              <a:buClr>
                <a:schemeClr val="dk1"/>
              </a:buClr>
              <a:buSzPct val="75000"/>
              <a:buNone/>
            </a:pPr>
            <a:r>
              <a:rPr lang="en-US"/>
              <a:t>Texas</a:t>
            </a:r>
            <a:endParaRPr/>
          </a:p>
          <a:p>
            <a:pPr marL="1143000" lvl="0" indent="0" algn="l" rtl="0">
              <a:lnSpc>
                <a:spcPct val="115000"/>
              </a:lnSpc>
              <a:spcBef>
                <a:spcPts val="360"/>
              </a:spcBef>
              <a:spcAft>
                <a:spcPts val="0"/>
              </a:spcAft>
              <a:buClr>
                <a:schemeClr val="dk1"/>
              </a:buClr>
              <a:buSzPct val="75000"/>
              <a:buNone/>
            </a:pPr>
            <a:r>
              <a:rPr lang="en-US"/>
              <a:t>Columbia</a:t>
            </a:r>
            <a:endParaRPr/>
          </a:p>
          <a:p>
            <a:pPr marL="1143000" lvl="0" indent="0" algn="l" rtl="0">
              <a:lnSpc>
                <a:spcPct val="115000"/>
              </a:lnSpc>
              <a:spcBef>
                <a:spcPts val="360"/>
              </a:spcBef>
              <a:spcAft>
                <a:spcPts val="0"/>
              </a:spcAft>
              <a:buClr>
                <a:schemeClr val="dk1"/>
              </a:buClr>
              <a:buSzPct val="75000"/>
              <a:buNone/>
            </a:pPr>
            <a:r>
              <a:rPr lang="en-US"/>
              <a:t>UCLA</a:t>
            </a:r>
            <a:endParaRPr/>
          </a:p>
          <a:p>
            <a:pPr marL="1143000" lvl="0" indent="0" algn="l" rtl="0">
              <a:lnSpc>
                <a:spcPct val="115000"/>
              </a:lnSpc>
              <a:spcBef>
                <a:spcPts val="360"/>
              </a:spcBef>
              <a:spcAft>
                <a:spcPts val="0"/>
              </a:spcAft>
              <a:buClr>
                <a:schemeClr val="dk1"/>
              </a:buClr>
              <a:buSzPct val="75000"/>
              <a:buNone/>
            </a:pPr>
            <a:r>
              <a:rPr lang="en-US"/>
              <a:t>UCSD</a:t>
            </a:r>
            <a:endParaRPr/>
          </a:p>
          <a:p>
            <a:pPr marL="1143000" lvl="0" indent="0" algn="l" rtl="0">
              <a:lnSpc>
                <a:spcPct val="115000"/>
              </a:lnSpc>
              <a:spcBef>
                <a:spcPts val="360"/>
              </a:spcBef>
              <a:spcAft>
                <a:spcPts val="0"/>
              </a:spcAft>
              <a:buClr>
                <a:schemeClr val="dk1"/>
              </a:buClr>
              <a:buSzPct val="75000"/>
              <a:buNone/>
            </a:pPr>
            <a:r>
              <a:rPr lang="en-US"/>
              <a:t>Maryland</a:t>
            </a:r>
            <a:endParaRPr/>
          </a:p>
          <a:p>
            <a:pPr marL="1143000" lvl="0" indent="0" algn="l" rtl="0">
              <a:lnSpc>
                <a:spcPct val="115000"/>
              </a:lnSpc>
              <a:spcBef>
                <a:spcPts val="360"/>
              </a:spcBef>
              <a:spcAft>
                <a:spcPts val="0"/>
              </a:spcAft>
              <a:buClr>
                <a:schemeClr val="dk1"/>
              </a:buClr>
              <a:buSzPct val="75000"/>
              <a:buNone/>
            </a:pPr>
            <a:r>
              <a:rPr lang="en-US"/>
              <a:t>VC</a:t>
            </a:r>
            <a:endParaRPr/>
          </a:p>
        </p:txBody>
      </p:sp>
      <p:sp>
        <p:nvSpPr>
          <p:cNvPr id="148" name="Google Shape;148;p29"/>
          <p:cNvSpPr txBox="1">
            <a:spLocks noGrp="1"/>
          </p:cNvSpPr>
          <p:nvPr>
            <p:ph type="title"/>
          </p:nvPr>
        </p:nvSpPr>
        <p:spPr>
          <a:xfrm>
            <a:off x="609600" y="274648"/>
            <a:ext cx="10972800" cy="9288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pic>
        <p:nvPicPr>
          <p:cNvPr id="149" name="Google Shape;149;p29" title="kesett.png"/>
          <p:cNvPicPr preferRelativeResize="0"/>
          <p:nvPr/>
        </p:nvPicPr>
        <p:blipFill rotWithShape="1">
          <a:blip r:embed="rId5">
            <a:alphaModFix/>
          </a:blip>
          <a:srcRect/>
          <a:stretch/>
        </p:blipFill>
        <p:spPr>
          <a:xfrm>
            <a:off x="9513863" y="5649738"/>
            <a:ext cx="2047875" cy="790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body" idx="1"/>
          </p:nvPr>
        </p:nvSpPr>
        <p:spPr>
          <a:xfrm>
            <a:off x="630262" y="1337808"/>
            <a:ext cx="10972800" cy="45261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360"/>
              </a:spcBef>
              <a:spcAft>
                <a:spcPts val="0"/>
              </a:spcAft>
              <a:buSzPct val="75000"/>
              <a:buNone/>
            </a:pPr>
            <a:endParaRPr/>
          </a:p>
          <a:p>
            <a:pPr marL="457200" lvl="0" indent="-317182" algn="l" rtl="0">
              <a:spcBef>
                <a:spcPts val="360"/>
              </a:spcBef>
              <a:spcAft>
                <a:spcPts val="0"/>
              </a:spcAft>
              <a:buSzPct val="75000"/>
              <a:buChar char="●"/>
            </a:pPr>
            <a:r>
              <a:rPr lang="en-US" b="1"/>
              <a:t>CCC Site Manager</a:t>
            </a:r>
            <a:r>
              <a:rPr lang="en-US"/>
              <a:t>: Vincent (Vince) Cervantes</a:t>
            </a:r>
            <a:endParaRPr/>
          </a:p>
          <a:p>
            <a:pPr marL="914400" lvl="1" indent="-317182" algn="l" rtl="0">
              <a:spcBef>
                <a:spcPts val="360"/>
              </a:spcBef>
              <a:spcAft>
                <a:spcPts val="0"/>
              </a:spcAft>
              <a:buSzPct val="94736"/>
              <a:buChar char="○"/>
            </a:pPr>
            <a:r>
              <a:rPr lang="en-US"/>
              <a:t>Please send contact information for any additional research staff that need to be included on this call or KESETT Email lists.</a:t>
            </a:r>
            <a:endParaRPr/>
          </a:p>
          <a:p>
            <a:pPr marL="914400" lvl="1" indent="-317182" algn="l" rtl="0">
              <a:spcBef>
                <a:spcPts val="360"/>
              </a:spcBef>
              <a:spcAft>
                <a:spcPts val="0"/>
              </a:spcAft>
              <a:buSzPct val="94736"/>
              <a:buChar char="○"/>
            </a:pPr>
            <a:r>
              <a:rPr lang="en-US"/>
              <a:t>Please respond to email queries for site information </a:t>
            </a:r>
            <a:endParaRPr/>
          </a:p>
          <a:p>
            <a:pPr marL="1371600" lvl="2" indent="-317182" algn="l" rtl="0">
              <a:spcBef>
                <a:spcPts val="360"/>
              </a:spcBef>
              <a:spcAft>
                <a:spcPts val="0"/>
              </a:spcAft>
              <a:buSzPct val="94736"/>
              <a:buChar char="■"/>
            </a:pPr>
            <a:r>
              <a:rPr lang="en-US"/>
              <a:t>University of Minnesota</a:t>
            </a:r>
            <a:endParaRPr/>
          </a:p>
          <a:p>
            <a:pPr marL="914400" lvl="1" indent="-317182" algn="l" rtl="0">
              <a:spcBef>
                <a:spcPts val="360"/>
              </a:spcBef>
              <a:spcAft>
                <a:spcPts val="0"/>
              </a:spcAft>
              <a:buSzPct val="94736"/>
              <a:buChar char="○"/>
            </a:pPr>
            <a:r>
              <a:rPr lang="en-US"/>
              <a:t>Need to complete a </a:t>
            </a:r>
            <a:r>
              <a:rPr lang="en-US" u="sng">
                <a:solidFill>
                  <a:schemeClr val="hlink"/>
                </a:solidFill>
                <a:hlinkClick r:id="rId3"/>
              </a:rPr>
              <a:t>site survey </a:t>
            </a:r>
            <a:endParaRPr/>
          </a:p>
          <a:p>
            <a:pPr marL="1371600" lvl="2" indent="-317182" algn="l" rtl="0">
              <a:spcBef>
                <a:spcPts val="360"/>
              </a:spcBef>
              <a:spcAft>
                <a:spcPts val="0"/>
              </a:spcAft>
              <a:buSzPct val="94736"/>
              <a:buChar char="■"/>
            </a:pPr>
            <a:r>
              <a:rPr lang="en-US"/>
              <a:t>Memorial Hermann Texas Medical Center</a:t>
            </a:r>
            <a:endParaRPr/>
          </a:p>
          <a:p>
            <a:pPr marL="1371600" lvl="2" indent="-317182" algn="l" rtl="0">
              <a:spcBef>
                <a:spcPts val="360"/>
              </a:spcBef>
              <a:spcAft>
                <a:spcPts val="0"/>
              </a:spcAft>
              <a:buSzPct val="94736"/>
              <a:buChar char="■"/>
            </a:pPr>
            <a:r>
              <a:rPr lang="en-US"/>
              <a:t>Orlando Regional Medical Center</a:t>
            </a:r>
            <a:endParaRPr/>
          </a:p>
          <a:p>
            <a:pPr marL="1371600" lvl="2" indent="-317182" algn="l" rtl="0">
              <a:spcBef>
                <a:spcPts val="360"/>
              </a:spcBef>
              <a:spcAft>
                <a:spcPts val="0"/>
              </a:spcAft>
              <a:buSzPct val="94736"/>
              <a:buChar char="■"/>
            </a:pPr>
            <a:r>
              <a:rPr lang="en-US"/>
              <a:t>San Francisco General Hospital</a:t>
            </a:r>
            <a:endParaRPr/>
          </a:p>
          <a:p>
            <a:pPr marL="1371600" lvl="2" indent="-317182" algn="l" rtl="0">
              <a:spcBef>
                <a:spcPts val="360"/>
              </a:spcBef>
              <a:spcAft>
                <a:spcPts val="0"/>
              </a:spcAft>
              <a:buSzPct val="94736"/>
              <a:buChar char="■"/>
            </a:pPr>
            <a:r>
              <a:rPr lang="en-US"/>
              <a:t>VCU Medical Center</a:t>
            </a:r>
            <a:endParaRPr/>
          </a:p>
          <a:p>
            <a:pPr marL="914400" lvl="0" indent="0" algn="l" rtl="0">
              <a:spcBef>
                <a:spcPts val="360"/>
              </a:spcBef>
              <a:spcAft>
                <a:spcPts val="0"/>
              </a:spcAft>
              <a:buNone/>
            </a:pPr>
            <a:endParaRPr/>
          </a:p>
          <a:p>
            <a:pPr marL="457200" lvl="0" indent="-317182" algn="l" rtl="0">
              <a:spcBef>
                <a:spcPts val="360"/>
              </a:spcBef>
              <a:spcAft>
                <a:spcPts val="0"/>
              </a:spcAft>
              <a:buSzPct val="75000"/>
              <a:buChar char="●"/>
            </a:pPr>
            <a:r>
              <a:rPr lang="en-US"/>
              <a:t>KESETT CCC group email: </a:t>
            </a:r>
            <a:r>
              <a:rPr lang="en-US" u="sng">
                <a:solidFill>
                  <a:schemeClr val="accent5"/>
                </a:solidFill>
                <a:hlinkClick r:id="rId4">
                  <a:extLst>
                    <a:ext uri="{A12FA001-AC4F-418D-AE19-62706E023703}">
                      <ahyp:hlinkClr xmlns:ahyp="http://schemas.microsoft.com/office/drawing/2018/hyperlinkcolor" val="tx"/>
                    </a:ext>
                  </a:extLst>
                </a:hlinkClick>
              </a:rPr>
              <a:t>kesett-contact@umich.edu</a:t>
            </a:r>
            <a:r>
              <a:rPr lang="en-US"/>
              <a:t> </a:t>
            </a:r>
            <a:endParaRPr/>
          </a:p>
          <a:p>
            <a:pPr marL="457200" lvl="0" indent="-228600" algn="l" rtl="0">
              <a:spcBef>
                <a:spcPts val="360"/>
              </a:spcBef>
              <a:spcAft>
                <a:spcPts val="0"/>
              </a:spcAft>
              <a:buNone/>
            </a:pPr>
            <a:endParaRPr/>
          </a:p>
          <a:p>
            <a:pPr marL="228600" lvl="0" indent="0" algn="l" rtl="0">
              <a:lnSpc>
                <a:spcPct val="115000"/>
              </a:lnSpc>
              <a:spcBef>
                <a:spcPts val="360"/>
              </a:spcBef>
              <a:spcAft>
                <a:spcPts val="0"/>
              </a:spcAft>
              <a:buClr>
                <a:schemeClr val="dk1"/>
              </a:buClr>
              <a:buSzPct val="75000"/>
              <a:buNone/>
            </a:pPr>
            <a:endParaRPr/>
          </a:p>
        </p:txBody>
      </p:sp>
      <p:sp>
        <p:nvSpPr>
          <p:cNvPr id="155" name="Google Shape;155;p3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pic>
        <p:nvPicPr>
          <p:cNvPr id="156" name="Google Shape;156;p30" title="kesett.png"/>
          <p:cNvPicPr preferRelativeResize="0"/>
          <p:nvPr/>
        </p:nvPicPr>
        <p:blipFill rotWithShape="1">
          <a:blip r:embed="rId5">
            <a:alphaModFix/>
          </a:blip>
          <a:srcRect/>
          <a:stretch/>
        </p:blipFill>
        <p:spPr>
          <a:xfrm>
            <a:off x="9513863" y="5649738"/>
            <a:ext cx="2047875" cy="790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838200" y="1762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sp>
        <p:nvSpPr>
          <p:cNvPr id="163" name="Google Shape;163;p31"/>
          <p:cNvSpPr txBox="1">
            <a:spLocks noGrp="1"/>
          </p:cNvSpPr>
          <p:nvPr>
            <p:ph type="body" idx="1"/>
          </p:nvPr>
        </p:nvSpPr>
        <p:spPr>
          <a:xfrm>
            <a:off x="838200" y="1147699"/>
            <a:ext cx="10515600" cy="5292613"/>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50000"/>
              </a:lnSpc>
              <a:spcBef>
                <a:spcPts val="360"/>
              </a:spcBef>
              <a:spcAft>
                <a:spcPts val="0"/>
              </a:spcAft>
              <a:buClr>
                <a:schemeClr val="dk1"/>
              </a:buClr>
              <a:buSzPts val="275"/>
              <a:buFont typeface="Arial"/>
              <a:buNone/>
            </a:pPr>
            <a:r>
              <a:rPr lang="en-US" sz="10922" b="1" u="sng" dirty="0">
                <a:solidFill>
                  <a:srgbClr val="595959"/>
                </a:solidFill>
              </a:rPr>
              <a:t>Timeline:</a:t>
            </a:r>
            <a:endParaRPr dirty="0"/>
          </a:p>
          <a:p>
            <a:pPr marL="457200" lvl="0" indent="-335344" algn="l" rtl="0">
              <a:lnSpc>
                <a:spcPct val="110000"/>
              </a:lnSpc>
              <a:spcBef>
                <a:spcPts val="0"/>
              </a:spcBef>
              <a:spcAft>
                <a:spcPts val="0"/>
              </a:spcAft>
              <a:buSzPct val="97110"/>
              <a:buFont typeface="Arial"/>
              <a:buAutoNum type="arabicPeriod"/>
            </a:pPr>
            <a:r>
              <a:rPr lang="en-US" sz="6922" b="1" dirty="0">
                <a:solidFill>
                  <a:srgbClr val="595959"/>
                </a:solidFill>
              </a:rPr>
              <a:t>Emails - </a:t>
            </a:r>
            <a:r>
              <a:rPr lang="en-US" sz="6922" dirty="0">
                <a:solidFill>
                  <a:srgbClr val="595959"/>
                </a:solidFill>
              </a:rPr>
              <a:t>Inquiries have been sent to the first 60 sites</a:t>
            </a:r>
            <a:endParaRPr dirty="0"/>
          </a:p>
          <a:p>
            <a:pPr marL="457200" lvl="0" indent="-335345" algn="l" rtl="0">
              <a:lnSpc>
                <a:spcPct val="200000"/>
              </a:lnSpc>
              <a:spcBef>
                <a:spcPts val="0"/>
              </a:spcBef>
              <a:spcAft>
                <a:spcPts val="0"/>
              </a:spcAft>
              <a:buSzPct val="97109"/>
              <a:buFont typeface="Arial"/>
              <a:buAutoNum type="arabicPeriod"/>
            </a:pPr>
            <a:r>
              <a:rPr lang="en-US" sz="6922" b="1" dirty="0">
                <a:solidFill>
                  <a:srgbClr val="595959"/>
                </a:solidFill>
              </a:rPr>
              <a:t>Site Contracts </a:t>
            </a:r>
            <a:r>
              <a:rPr lang="en-US" sz="6922" dirty="0">
                <a:solidFill>
                  <a:srgbClr val="595959"/>
                </a:solidFill>
              </a:rPr>
              <a:t>– Being created now, includes </a:t>
            </a:r>
            <a:r>
              <a:rPr lang="en-US" sz="6922" dirty="0" err="1">
                <a:solidFill>
                  <a:srgbClr val="595959"/>
                </a:solidFill>
              </a:rPr>
              <a:t>Ceribell</a:t>
            </a:r>
            <a:r>
              <a:rPr lang="en-US" sz="6922" dirty="0">
                <a:solidFill>
                  <a:srgbClr val="595959"/>
                </a:solidFill>
              </a:rPr>
              <a:t> agreement.</a:t>
            </a:r>
            <a:endParaRPr dirty="0"/>
          </a:p>
          <a:p>
            <a:pPr marL="457200" lvl="0" indent="-335344" algn="l" rtl="0">
              <a:lnSpc>
                <a:spcPct val="200000"/>
              </a:lnSpc>
              <a:spcBef>
                <a:spcPts val="0"/>
              </a:spcBef>
              <a:spcAft>
                <a:spcPts val="0"/>
              </a:spcAft>
              <a:buSzPct val="97110"/>
              <a:buFont typeface="Arial"/>
              <a:buAutoNum type="arabicPeriod"/>
            </a:pPr>
            <a:r>
              <a:rPr lang="en-US" sz="6922" b="1" dirty="0">
                <a:solidFill>
                  <a:srgbClr val="595959"/>
                </a:solidFill>
              </a:rPr>
              <a:t>CIRB Submission </a:t>
            </a:r>
            <a:r>
              <a:rPr lang="en-US" sz="6922" dirty="0">
                <a:solidFill>
                  <a:srgbClr val="595959"/>
                </a:solidFill>
              </a:rPr>
              <a:t>- mid-May</a:t>
            </a:r>
            <a:endParaRPr dirty="0"/>
          </a:p>
          <a:p>
            <a:pPr marL="457200" lvl="0" indent="-335344" algn="l" rtl="0">
              <a:lnSpc>
                <a:spcPct val="200000"/>
              </a:lnSpc>
              <a:spcBef>
                <a:spcPts val="0"/>
              </a:spcBef>
              <a:spcAft>
                <a:spcPts val="0"/>
              </a:spcAft>
              <a:buSzPct val="97110"/>
              <a:buFont typeface="Arial"/>
              <a:buAutoNum type="arabicPeriod"/>
            </a:pPr>
            <a:r>
              <a:rPr lang="en-US" sz="6922" b="1" dirty="0">
                <a:solidFill>
                  <a:srgbClr val="595959"/>
                </a:solidFill>
              </a:rPr>
              <a:t>EFIC</a:t>
            </a:r>
            <a:r>
              <a:rPr lang="en-US" sz="6922" dirty="0">
                <a:solidFill>
                  <a:srgbClr val="595959"/>
                </a:solidFill>
              </a:rPr>
              <a:t> </a:t>
            </a:r>
            <a:r>
              <a:rPr lang="en-US" sz="6922" b="1" dirty="0">
                <a:solidFill>
                  <a:srgbClr val="595959"/>
                </a:solidFill>
              </a:rPr>
              <a:t>activity starts</a:t>
            </a:r>
            <a:r>
              <a:rPr lang="en-US" sz="6922" dirty="0">
                <a:solidFill>
                  <a:srgbClr val="595959"/>
                </a:solidFill>
              </a:rPr>
              <a:t> - June (EFIC slide to follow)</a:t>
            </a:r>
            <a:endParaRPr dirty="0"/>
          </a:p>
          <a:p>
            <a:pPr marL="457200" lvl="0" indent="-335344" algn="l" rtl="0">
              <a:lnSpc>
                <a:spcPct val="200000"/>
              </a:lnSpc>
              <a:spcBef>
                <a:spcPts val="0"/>
              </a:spcBef>
              <a:spcAft>
                <a:spcPts val="0"/>
              </a:spcAft>
              <a:buSzPct val="97110"/>
              <a:buFont typeface="Arial"/>
              <a:buAutoNum type="arabicPeriod"/>
            </a:pPr>
            <a:r>
              <a:rPr lang="en-US" sz="6922" b="1" dirty="0" err="1">
                <a:solidFill>
                  <a:srgbClr val="595959"/>
                </a:solidFill>
              </a:rPr>
              <a:t>MoP</a:t>
            </a:r>
            <a:r>
              <a:rPr lang="en-US" sz="6922" b="1" dirty="0">
                <a:solidFill>
                  <a:srgbClr val="595959"/>
                </a:solidFill>
              </a:rPr>
              <a:t> V1 Released </a:t>
            </a:r>
            <a:r>
              <a:rPr lang="en-US" sz="6922" dirty="0">
                <a:solidFill>
                  <a:srgbClr val="595959"/>
                </a:solidFill>
              </a:rPr>
              <a:t>– mid/late June</a:t>
            </a:r>
            <a:endParaRPr sz="6922" dirty="0">
              <a:solidFill>
                <a:srgbClr val="595959"/>
              </a:solidFill>
            </a:endParaRPr>
          </a:p>
          <a:p>
            <a:pPr marL="457200" lvl="0" indent="-335344" algn="l" rtl="0">
              <a:lnSpc>
                <a:spcPct val="200000"/>
              </a:lnSpc>
              <a:spcBef>
                <a:spcPts val="0"/>
              </a:spcBef>
              <a:spcAft>
                <a:spcPts val="0"/>
              </a:spcAft>
              <a:buSzPct val="97110"/>
              <a:buFont typeface="Arial"/>
              <a:buAutoNum type="arabicPeriod"/>
            </a:pPr>
            <a:r>
              <a:rPr lang="en-US" sz="6922" b="1" dirty="0">
                <a:solidFill>
                  <a:srgbClr val="595959"/>
                </a:solidFill>
              </a:rPr>
              <a:t>IND hold lift anticipated </a:t>
            </a:r>
            <a:r>
              <a:rPr lang="en-US" sz="6922" dirty="0">
                <a:solidFill>
                  <a:srgbClr val="595959"/>
                </a:solidFill>
              </a:rPr>
              <a:t>- Summer</a:t>
            </a:r>
            <a:endParaRPr dirty="0"/>
          </a:p>
          <a:p>
            <a:pPr marL="457200" lvl="0" indent="-335344" algn="l" rtl="0">
              <a:lnSpc>
                <a:spcPct val="200000"/>
              </a:lnSpc>
              <a:spcBef>
                <a:spcPts val="0"/>
              </a:spcBef>
              <a:spcAft>
                <a:spcPts val="0"/>
              </a:spcAft>
              <a:buSzPct val="97110"/>
              <a:buFont typeface="Arial"/>
              <a:buAutoNum type="arabicPeriod"/>
            </a:pPr>
            <a:r>
              <a:rPr lang="en-US" sz="6922" b="1" dirty="0">
                <a:solidFill>
                  <a:srgbClr val="595959"/>
                </a:solidFill>
              </a:rPr>
              <a:t>First subject enrollment</a:t>
            </a:r>
            <a:r>
              <a:rPr lang="en-US" sz="6922" dirty="0">
                <a:solidFill>
                  <a:srgbClr val="595959"/>
                </a:solidFill>
              </a:rPr>
              <a:t> </a:t>
            </a:r>
            <a:r>
              <a:rPr lang="en-US" sz="6922" b="1" dirty="0">
                <a:solidFill>
                  <a:srgbClr val="595959"/>
                </a:solidFill>
              </a:rPr>
              <a:t>target </a:t>
            </a:r>
            <a:r>
              <a:rPr lang="en-US" sz="6922" dirty="0">
                <a:solidFill>
                  <a:srgbClr val="595959"/>
                </a:solidFill>
              </a:rPr>
              <a:t>– September 1</a:t>
            </a:r>
            <a:r>
              <a:rPr lang="en-US" sz="6922" baseline="30000" dirty="0">
                <a:solidFill>
                  <a:srgbClr val="595959"/>
                </a:solidFill>
              </a:rPr>
              <a:t>st</a:t>
            </a:r>
            <a:endParaRPr dirty="0"/>
          </a:p>
          <a:p>
            <a:pPr marL="457200" lvl="0" indent="-338520" algn="l" rtl="0">
              <a:lnSpc>
                <a:spcPct val="200000"/>
              </a:lnSpc>
              <a:spcBef>
                <a:spcPts val="0"/>
              </a:spcBef>
              <a:spcAft>
                <a:spcPts val="0"/>
              </a:spcAft>
              <a:buClr>
                <a:srgbClr val="595959"/>
              </a:buClr>
              <a:buSzPct val="100000"/>
              <a:buFont typeface="Arial"/>
              <a:buAutoNum type="arabicPeriod"/>
            </a:pPr>
            <a:r>
              <a:rPr lang="en-US" sz="6922" b="1" dirty="0">
                <a:solidFill>
                  <a:srgbClr val="595959"/>
                </a:solidFill>
              </a:rPr>
              <a:t>Investigator meeting</a:t>
            </a:r>
            <a:r>
              <a:rPr lang="en-US" sz="6922" dirty="0">
                <a:solidFill>
                  <a:srgbClr val="595959"/>
                </a:solidFill>
              </a:rPr>
              <a:t>- Fall-locale TBD</a:t>
            </a:r>
            <a:endParaRPr sz="2500" dirty="0">
              <a:solidFill>
                <a:srgbClr val="595959"/>
              </a:solidFill>
            </a:endParaRPr>
          </a:p>
        </p:txBody>
      </p:sp>
      <p:pic>
        <p:nvPicPr>
          <p:cNvPr id="164" name="Google Shape;164;p31"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a:t>
            </a:r>
            <a:endParaRPr/>
          </a:p>
        </p:txBody>
      </p:sp>
      <p:sp>
        <p:nvSpPr>
          <p:cNvPr id="171" name="Google Shape;171;p32"/>
          <p:cNvSpPr txBox="1">
            <a:spLocks noGrp="1"/>
          </p:cNvSpPr>
          <p:nvPr>
            <p:ph type="body" idx="1"/>
          </p:nvPr>
        </p:nvSpPr>
        <p:spPr>
          <a:xfrm>
            <a:off x="609600" y="1417638"/>
            <a:ext cx="10972800" cy="4526100"/>
          </a:xfrm>
          <a:prstGeom prst="rect">
            <a:avLst/>
          </a:prstGeom>
          <a:noFill/>
          <a:ln>
            <a:noFill/>
          </a:ln>
        </p:spPr>
        <p:txBody>
          <a:bodyPr spcFirstLastPara="1" wrap="square" lIns="91425" tIns="45700" rIns="91425" bIns="45700" anchor="t" anchorCtr="0">
            <a:normAutofit/>
          </a:bodyPr>
          <a:lstStyle/>
          <a:p>
            <a:pPr marL="114300" lvl="0" indent="0" algn="l" rtl="0">
              <a:lnSpc>
                <a:spcPct val="115000"/>
              </a:lnSpc>
              <a:spcBef>
                <a:spcPts val="360"/>
              </a:spcBef>
              <a:spcAft>
                <a:spcPts val="0"/>
              </a:spcAft>
              <a:buSzPts val="1800"/>
              <a:buNone/>
            </a:pPr>
            <a:r>
              <a:rPr lang="en-US" b="1" u="sng"/>
              <a:t>Enrollment</a:t>
            </a:r>
            <a:endParaRPr/>
          </a:p>
          <a:p>
            <a:pPr marL="457200" lvl="0" indent="-342900" algn="l" rtl="0">
              <a:lnSpc>
                <a:spcPct val="115000"/>
              </a:lnSpc>
              <a:spcBef>
                <a:spcPts val="360"/>
              </a:spcBef>
              <a:spcAft>
                <a:spcPts val="0"/>
              </a:spcAft>
              <a:buSzPts val="1800"/>
              <a:buChar char="●"/>
            </a:pPr>
            <a:r>
              <a:rPr lang="en-US"/>
              <a:t>Maximum sample size 770</a:t>
            </a:r>
            <a:endParaRPr/>
          </a:p>
          <a:p>
            <a:pPr marL="914400" lvl="1" indent="-342900" algn="l" rtl="0">
              <a:lnSpc>
                <a:spcPct val="115000"/>
              </a:lnSpc>
              <a:spcBef>
                <a:spcPts val="360"/>
              </a:spcBef>
              <a:spcAft>
                <a:spcPts val="0"/>
              </a:spcAft>
              <a:buSzPts val="1800"/>
              <a:buChar char="●"/>
            </a:pPr>
            <a:r>
              <a:rPr lang="en-US"/>
              <a:t>~48 sites from SIREN </a:t>
            </a:r>
            <a:endParaRPr/>
          </a:p>
          <a:p>
            <a:pPr marL="914400" lvl="1" indent="-342900" algn="l" rtl="0">
              <a:lnSpc>
                <a:spcPct val="115000"/>
              </a:lnSpc>
              <a:spcBef>
                <a:spcPts val="0"/>
              </a:spcBef>
              <a:spcAft>
                <a:spcPts val="0"/>
              </a:spcAft>
              <a:buSzPts val="1800"/>
              <a:buChar char="●"/>
            </a:pPr>
            <a:r>
              <a:rPr lang="en-US"/>
              <a:t>~12 sites from PECARN</a:t>
            </a:r>
            <a:endParaRPr/>
          </a:p>
          <a:p>
            <a:pPr marL="457200" lvl="0" indent="-342900" algn="l" rtl="0">
              <a:lnSpc>
                <a:spcPct val="115000"/>
              </a:lnSpc>
              <a:spcBef>
                <a:spcPts val="1600"/>
              </a:spcBef>
              <a:spcAft>
                <a:spcPts val="0"/>
              </a:spcAft>
              <a:buSzPts val="1800"/>
              <a:buChar char="●"/>
            </a:pPr>
            <a:r>
              <a:rPr lang="en-US"/>
              <a:t>4 years of enrollment - 16 per month from all sites</a:t>
            </a:r>
            <a:endParaRPr/>
          </a:p>
          <a:p>
            <a:pPr marL="457200" lvl="0" indent="-342900" algn="l" rtl="0">
              <a:lnSpc>
                <a:spcPct val="115000"/>
              </a:lnSpc>
              <a:spcBef>
                <a:spcPts val="0"/>
              </a:spcBef>
              <a:spcAft>
                <a:spcPts val="0"/>
              </a:spcAft>
              <a:buSzPts val="1800"/>
              <a:buChar char="●"/>
            </a:pPr>
            <a:r>
              <a:rPr lang="en-US"/>
              <a:t>3.2 enrollments per site per year </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br>
              <a:rPr lang="en-US"/>
            </a:br>
            <a:endParaRPr/>
          </a:p>
        </p:txBody>
      </p:sp>
      <p:pic>
        <p:nvPicPr>
          <p:cNvPr id="172" name="Google Shape;172;p32"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US"/>
              <a:t>KESETT</a:t>
            </a:r>
            <a:endParaRPr/>
          </a:p>
        </p:txBody>
      </p:sp>
      <p:sp>
        <p:nvSpPr>
          <p:cNvPr id="178" name="Google Shape;178;p33"/>
          <p:cNvSpPr txBox="1">
            <a:spLocks noGrp="1"/>
          </p:cNvSpPr>
          <p:nvPr>
            <p:ph type="body" idx="1"/>
          </p:nvPr>
        </p:nvSpPr>
        <p:spPr>
          <a:xfrm>
            <a:off x="588938" y="1555963"/>
            <a:ext cx="10972800" cy="4526100"/>
          </a:xfrm>
          <a:prstGeom prst="rect">
            <a:avLst/>
          </a:prstGeom>
          <a:noFill/>
          <a:ln>
            <a:noFill/>
          </a:ln>
        </p:spPr>
        <p:txBody>
          <a:bodyPr spcFirstLastPara="1" wrap="square" lIns="91425" tIns="45700" rIns="91425" bIns="45700" anchor="t" anchorCtr="0">
            <a:normAutofit fontScale="92500" lnSpcReduction="20000"/>
          </a:bodyPr>
          <a:lstStyle/>
          <a:p>
            <a:pPr marL="114300" lvl="0" indent="0" algn="l" rtl="0">
              <a:lnSpc>
                <a:spcPct val="115000"/>
              </a:lnSpc>
              <a:spcBef>
                <a:spcPts val="360"/>
              </a:spcBef>
              <a:spcAft>
                <a:spcPts val="0"/>
              </a:spcAft>
              <a:buSzPct val="88235"/>
              <a:buNone/>
            </a:pPr>
            <a:r>
              <a:rPr lang="en-US" b="1" u="sng"/>
              <a:t>PK-PD Study</a:t>
            </a:r>
            <a:r>
              <a:rPr lang="en-US" b="1"/>
              <a:t> </a:t>
            </a:r>
            <a:r>
              <a:rPr lang="en-US"/>
              <a:t>– Ancillary study all sites should plan to participate in</a:t>
            </a:r>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Will be included in the EFIC activities with the main study and main consent</a:t>
            </a:r>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All participants are eligible if they can provide a blood draw</a:t>
            </a:r>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Two blood samples (2-3 mL/sample)</a:t>
            </a:r>
            <a:endParaRPr/>
          </a:p>
          <a:p>
            <a:pPr marL="914400" lvl="1" indent="-322729" algn="l" rtl="0">
              <a:lnSpc>
                <a:spcPct val="100000"/>
              </a:lnSpc>
              <a:spcBef>
                <a:spcPts val="1600"/>
              </a:spcBef>
              <a:spcAft>
                <a:spcPts val="0"/>
              </a:spcAft>
              <a:buSzPct val="141176"/>
              <a:buFont typeface="Courier New"/>
              <a:buChar char="o"/>
            </a:pPr>
            <a:r>
              <a:rPr lang="en-US" sz="1500" b="0" i="0">
                <a:solidFill>
                  <a:schemeClr val="dk2"/>
                </a:solidFill>
                <a:latin typeface="Arial"/>
                <a:ea typeface="Arial"/>
                <a:cs typeface="Arial"/>
                <a:sym typeface="Arial"/>
              </a:rPr>
              <a:t>5-45 min after start of drug infusion</a:t>
            </a:r>
            <a:endParaRPr/>
          </a:p>
          <a:p>
            <a:pPr marL="914400" lvl="1" indent="-322729" algn="l" rtl="0">
              <a:lnSpc>
                <a:spcPct val="100000"/>
              </a:lnSpc>
              <a:spcBef>
                <a:spcPts val="1600"/>
              </a:spcBef>
              <a:spcAft>
                <a:spcPts val="0"/>
              </a:spcAft>
              <a:buSzPct val="141176"/>
              <a:buFont typeface="Courier New"/>
              <a:buChar char="o"/>
            </a:pPr>
            <a:r>
              <a:rPr lang="en-US" sz="1500" b="0" i="0">
                <a:solidFill>
                  <a:schemeClr val="dk2"/>
                </a:solidFill>
                <a:latin typeface="Arial"/>
                <a:ea typeface="Arial"/>
                <a:cs typeface="Arial"/>
                <a:sym typeface="Arial"/>
              </a:rPr>
              <a:t>60-120 min after start of drug infusion</a:t>
            </a:r>
            <a:br>
              <a:rPr lang="en-US" sz="1500" b="0" i="0">
                <a:solidFill>
                  <a:schemeClr val="dk2"/>
                </a:solidFill>
                <a:latin typeface="Arial"/>
                <a:ea typeface="Arial"/>
                <a:cs typeface="Arial"/>
                <a:sym typeface="Arial"/>
              </a:rPr>
            </a:br>
            <a:endParaRPr sz="1500" b="0" i="0">
              <a:solidFill>
                <a:schemeClr val="dk2"/>
              </a:solidFill>
              <a:latin typeface="Arial"/>
              <a:ea typeface="Arial"/>
              <a:cs typeface="Arial"/>
              <a:sym typeface="Arial"/>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Spin and separate within 2 hours of collection</a:t>
            </a:r>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Ship individually or batched, </a:t>
            </a:r>
            <a:r>
              <a:rPr lang="en-US" sz="2000"/>
              <a:t>whichever</a:t>
            </a:r>
            <a:r>
              <a:rPr lang="en-US" sz="2000" b="0" i="0">
                <a:solidFill>
                  <a:schemeClr val="dk2"/>
                </a:solidFill>
                <a:latin typeface="Arial"/>
                <a:ea typeface="Arial"/>
                <a:cs typeface="Arial"/>
                <a:sym typeface="Arial"/>
              </a:rPr>
              <a:t> works best for your site</a:t>
            </a:r>
            <a:endParaRPr/>
          </a:p>
          <a:p>
            <a:pPr marL="457200" lvl="0" indent="-309562"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Store cryogenic vials and vacutainer tubes at -20°C or lower</a:t>
            </a:r>
            <a:endParaRPr/>
          </a:p>
          <a:p>
            <a:pPr marL="114300" lvl="0" indent="0" algn="l" rtl="0">
              <a:lnSpc>
                <a:spcPct val="115000"/>
              </a:lnSpc>
              <a:spcBef>
                <a:spcPts val="360"/>
              </a:spcBef>
              <a:spcAft>
                <a:spcPts val="0"/>
              </a:spcAft>
              <a:buSzPct val="105882"/>
              <a:buNone/>
            </a:pPr>
            <a:endParaRPr sz="2000">
              <a:solidFill>
                <a:schemeClr val="dk2"/>
              </a:solidFill>
              <a:latin typeface="Arial"/>
              <a:ea typeface="Arial"/>
              <a:cs typeface="Arial"/>
              <a:sym typeface="Arial"/>
            </a:endParaRPr>
          </a:p>
          <a:p>
            <a:pPr marL="114300" lvl="0" indent="0" algn="l" rtl="0">
              <a:lnSpc>
                <a:spcPct val="115000"/>
              </a:lnSpc>
              <a:spcBef>
                <a:spcPts val="360"/>
              </a:spcBef>
              <a:spcAft>
                <a:spcPts val="0"/>
              </a:spcAft>
              <a:buSzPct val="105882"/>
              <a:buNone/>
            </a:pPr>
            <a:r>
              <a:rPr lang="en-US" sz="2000" b="0" i="0">
                <a:solidFill>
                  <a:schemeClr val="dk2"/>
                </a:solidFill>
                <a:latin typeface="Arial"/>
                <a:ea typeface="Arial"/>
                <a:cs typeface="Arial"/>
                <a:sym typeface="Arial"/>
              </a:rPr>
              <a:t>This ancillary study will have its own funds, you do not need to budget or accrue any lab related fees prior to the ancillary being awarded. However, it would be best to plan to have blood draws ready to be added to your enrollment workflow.</a:t>
            </a:r>
            <a:endParaRPr/>
          </a:p>
          <a:p>
            <a:pPr marL="114300" lvl="0" indent="0" algn="l" rtl="0">
              <a:lnSpc>
                <a:spcPct val="115000"/>
              </a:lnSpc>
              <a:spcBef>
                <a:spcPts val="360"/>
              </a:spcBef>
              <a:spcAft>
                <a:spcPts val="0"/>
              </a:spcAft>
              <a:buSzPct val="105882"/>
              <a:buNone/>
            </a:pPr>
            <a:endParaRPr sz="2000" b="0" i="0">
              <a:solidFill>
                <a:schemeClr val="dk2"/>
              </a:solidFill>
              <a:latin typeface="Arial"/>
              <a:ea typeface="Arial"/>
              <a:cs typeface="Arial"/>
              <a:sym typeface="Arial"/>
            </a:endParaRPr>
          </a:p>
        </p:txBody>
      </p:sp>
      <p:pic>
        <p:nvPicPr>
          <p:cNvPr id="179" name="Google Shape;179;p33" title="kesett.png"/>
          <p:cNvPicPr preferRelativeResize="0"/>
          <p:nvPr/>
        </p:nvPicPr>
        <p:blipFill rotWithShape="1">
          <a:blip r:embed="rId3">
            <a:alphaModFix/>
          </a:blip>
          <a:srcRect/>
          <a:stretch/>
        </p:blipFill>
        <p:spPr>
          <a:xfrm>
            <a:off x="9513863" y="5649738"/>
            <a:ext cx="2047875" cy="790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US"/>
              <a:t>KESETT </a:t>
            </a:r>
            <a:endParaRPr/>
          </a:p>
        </p:txBody>
      </p:sp>
      <p:sp>
        <p:nvSpPr>
          <p:cNvPr id="185" name="Google Shape;185;p34"/>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rmAutofit fontScale="92500" lnSpcReduction="20000"/>
          </a:bodyPr>
          <a:lstStyle/>
          <a:p>
            <a:pPr marL="114300" lvl="0" indent="0" algn="l" rtl="0">
              <a:lnSpc>
                <a:spcPct val="115000"/>
              </a:lnSpc>
              <a:spcBef>
                <a:spcPts val="360"/>
              </a:spcBef>
              <a:spcAft>
                <a:spcPts val="0"/>
              </a:spcAft>
              <a:buSzPct val="81081"/>
              <a:buNone/>
            </a:pPr>
            <a:r>
              <a:rPr lang="en-US" b="1" u="sng"/>
              <a:t>Ceribell</a:t>
            </a:r>
            <a:r>
              <a:rPr lang="en-US" b="1"/>
              <a:t> </a:t>
            </a:r>
            <a:r>
              <a:rPr lang="en-US"/>
              <a:t> </a:t>
            </a:r>
            <a:endParaRPr/>
          </a:p>
          <a:p>
            <a:pPr marL="457200" lvl="0" indent="-326231" algn="l" rtl="0">
              <a:lnSpc>
                <a:spcPct val="100000"/>
              </a:lnSpc>
              <a:spcBef>
                <a:spcPts val="360"/>
              </a:spcBef>
              <a:spcAft>
                <a:spcPts val="0"/>
              </a:spcAft>
              <a:buSzPct val="175000"/>
              <a:buFont typeface="Arial"/>
              <a:buChar char="•"/>
            </a:pPr>
            <a:r>
              <a:rPr lang="en-US" sz="2000" b="0" i="0">
                <a:solidFill>
                  <a:schemeClr val="dk2"/>
                </a:solidFill>
                <a:latin typeface="Arial"/>
                <a:ea typeface="Arial"/>
                <a:cs typeface="Arial"/>
                <a:sym typeface="Arial"/>
              </a:rPr>
              <a:t>Should go on all participants unless they have </a:t>
            </a:r>
            <a:r>
              <a:rPr lang="en-US" sz="2000"/>
              <a:t>a clinical EEG or contraindication ie.</a:t>
            </a:r>
            <a:r>
              <a:rPr lang="en-US" sz="2000" b="0" i="0">
                <a:solidFill>
                  <a:schemeClr val="dk2"/>
                </a:solidFill>
                <a:latin typeface="Arial"/>
                <a:ea typeface="Arial"/>
                <a:cs typeface="Arial"/>
                <a:sym typeface="Arial"/>
              </a:rPr>
              <a:t>wounds to the head</a:t>
            </a:r>
            <a:r>
              <a:rPr lang="en-US" sz="2000"/>
              <a:t>.</a:t>
            </a:r>
            <a:endParaRPr/>
          </a:p>
          <a:p>
            <a:pPr marL="457200" lvl="0" indent="-326231" algn="l" rtl="0">
              <a:lnSpc>
                <a:spcPct val="100000"/>
              </a:lnSpc>
              <a:spcBef>
                <a:spcPts val="360"/>
              </a:spcBef>
              <a:spcAft>
                <a:spcPts val="0"/>
              </a:spcAft>
              <a:buSzPct val="175000"/>
              <a:buFont typeface="Arial"/>
              <a:buChar char="•"/>
            </a:pPr>
            <a:r>
              <a:rPr lang="en-US" sz="2000">
                <a:solidFill>
                  <a:schemeClr val="dk2"/>
                </a:solidFill>
                <a:latin typeface="Arial"/>
                <a:ea typeface="Arial"/>
                <a:cs typeface="Arial"/>
                <a:sym typeface="Arial"/>
              </a:rPr>
              <a:t>Stored where clinical team has quick access to it, preferable in the resus bays</a:t>
            </a:r>
            <a:endParaRPr sz="2000" b="0" i="0">
              <a:solidFill>
                <a:schemeClr val="dk2"/>
              </a:solidFill>
              <a:latin typeface="Arial"/>
              <a:ea typeface="Arial"/>
              <a:cs typeface="Arial"/>
              <a:sym typeface="Arial"/>
            </a:endParaRPr>
          </a:p>
          <a:p>
            <a:pPr marL="457200" lvl="0" indent="-326231" algn="l" rtl="0">
              <a:lnSpc>
                <a:spcPct val="100000"/>
              </a:lnSpc>
              <a:spcBef>
                <a:spcPts val="600"/>
              </a:spcBef>
              <a:spcAft>
                <a:spcPts val="0"/>
              </a:spcAft>
              <a:buSzPct val="175000"/>
              <a:buFont typeface="Arial"/>
              <a:buChar char="•"/>
            </a:pPr>
            <a:r>
              <a:rPr lang="en-US" sz="2000">
                <a:solidFill>
                  <a:schemeClr val="dk2"/>
                </a:solidFill>
                <a:latin typeface="Arial"/>
                <a:ea typeface="Arial"/>
                <a:cs typeface="Arial"/>
                <a:sym typeface="Arial"/>
              </a:rPr>
              <a:t>Stays on for up to 4 hours (Not MRI compatible) </a:t>
            </a:r>
            <a:endParaRPr sz="2000">
              <a:solidFill>
                <a:schemeClr val="dk2"/>
              </a:solidFill>
              <a:latin typeface="Arial"/>
              <a:ea typeface="Arial"/>
              <a:cs typeface="Arial"/>
              <a:sym typeface="Arial"/>
            </a:endParaRPr>
          </a:p>
          <a:p>
            <a:pPr marL="457200" lvl="0" indent="0" algn="l" rtl="0">
              <a:lnSpc>
                <a:spcPct val="100000"/>
              </a:lnSpc>
              <a:spcBef>
                <a:spcPts val="600"/>
              </a:spcBef>
              <a:spcAft>
                <a:spcPts val="0"/>
              </a:spcAft>
              <a:buNone/>
            </a:pPr>
            <a:endParaRPr sz="2000"/>
          </a:p>
          <a:p>
            <a:pPr marL="114300" lvl="0" indent="0" algn="l" rtl="0">
              <a:lnSpc>
                <a:spcPct val="100000"/>
              </a:lnSpc>
              <a:spcBef>
                <a:spcPts val="360"/>
              </a:spcBef>
              <a:spcAft>
                <a:spcPts val="0"/>
              </a:spcAft>
              <a:buSzPct val="175000"/>
              <a:buNone/>
            </a:pPr>
            <a:r>
              <a:rPr lang="en-US" sz="2000" b="1" u="sng">
                <a:solidFill>
                  <a:schemeClr val="dk2"/>
                </a:solidFill>
                <a:latin typeface="Arial"/>
                <a:ea typeface="Arial"/>
                <a:cs typeface="Arial"/>
                <a:sym typeface="Arial"/>
              </a:rPr>
              <a:t>IT Approval</a:t>
            </a:r>
            <a:endParaRPr/>
          </a:p>
          <a:p>
            <a:pPr marL="457200" lvl="0" indent="-331946" algn="l" rtl="0">
              <a:lnSpc>
                <a:spcPct val="100000"/>
              </a:lnSpc>
              <a:spcBef>
                <a:spcPts val="360"/>
              </a:spcBef>
              <a:spcAft>
                <a:spcPts val="0"/>
              </a:spcAft>
              <a:buSzPct val="115000"/>
              <a:buChar char="●"/>
            </a:pPr>
            <a:r>
              <a:rPr lang="en-US" sz="2000" i="0">
                <a:solidFill>
                  <a:schemeClr val="dk2"/>
                </a:solidFill>
                <a:latin typeface="Arial"/>
                <a:ea typeface="Arial"/>
                <a:cs typeface="Arial"/>
                <a:sym typeface="Arial"/>
              </a:rPr>
              <a:t>The Ceribell team can assist in discussions with your IT department – </a:t>
            </a:r>
            <a:r>
              <a:rPr lang="en-US" sz="2000"/>
              <a:t>W</a:t>
            </a:r>
            <a:r>
              <a:rPr lang="en-US" sz="2000" i="0">
                <a:solidFill>
                  <a:schemeClr val="dk2"/>
                </a:solidFill>
                <a:latin typeface="Arial"/>
                <a:ea typeface="Arial"/>
                <a:cs typeface="Arial"/>
                <a:sym typeface="Arial"/>
              </a:rPr>
              <a:t>e may ask for volunteer sites to begin as site contracts are going out.</a:t>
            </a:r>
            <a:endParaRPr/>
          </a:p>
          <a:p>
            <a:pPr marL="457200" lvl="0" indent="-331946" algn="l" rtl="0">
              <a:lnSpc>
                <a:spcPct val="100000"/>
              </a:lnSpc>
              <a:spcBef>
                <a:spcPts val="600"/>
              </a:spcBef>
              <a:spcAft>
                <a:spcPts val="0"/>
              </a:spcAft>
              <a:buSzPct val="115000"/>
              <a:buChar char="●"/>
            </a:pPr>
            <a:r>
              <a:rPr lang="en-US" sz="2000" b="1" i="0">
                <a:solidFill>
                  <a:schemeClr val="dk2"/>
                </a:solidFill>
                <a:latin typeface="Arial"/>
                <a:ea typeface="Arial"/>
                <a:cs typeface="Arial"/>
                <a:sym typeface="Arial"/>
              </a:rPr>
              <a:t>Identify now: </a:t>
            </a:r>
            <a:r>
              <a:rPr lang="en-US" sz="2000" i="0">
                <a:solidFill>
                  <a:schemeClr val="dk2"/>
                </a:solidFill>
                <a:latin typeface="Arial"/>
                <a:ea typeface="Arial"/>
                <a:cs typeface="Arial"/>
                <a:sym typeface="Arial"/>
              </a:rPr>
              <a:t>the pathway to device approval for research and connected to your institutions Wi-Fi.</a:t>
            </a:r>
            <a:endParaRPr/>
          </a:p>
          <a:p>
            <a:pPr marL="914400" lvl="1" indent="-332530" algn="l" rtl="0">
              <a:lnSpc>
                <a:spcPct val="100000"/>
              </a:lnSpc>
              <a:spcBef>
                <a:spcPts val="600"/>
              </a:spcBef>
              <a:spcAft>
                <a:spcPts val="0"/>
              </a:spcAft>
              <a:buSzPct val="115000"/>
              <a:buChar char="○"/>
            </a:pPr>
            <a:r>
              <a:rPr lang="en-US" i="0">
                <a:solidFill>
                  <a:schemeClr val="dk2"/>
                </a:solidFill>
                <a:latin typeface="Arial"/>
                <a:ea typeface="Arial"/>
                <a:cs typeface="Arial"/>
                <a:sym typeface="Arial"/>
              </a:rPr>
              <a:t>Not approved for any use</a:t>
            </a:r>
            <a:endParaRPr/>
          </a:p>
          <a:p>
            <a:pPr marL="914400" lvl="1" indent="-332530" algn="l" rtl="0">
              <a:lnSpc>
                <a:spcPct val="100000"/>
              </a:lnSpc>
              <a:spcBef>
                <a:spcPts val="600"/>
              </a:spcBef>
              <a:spcAft>
                <a:spcPts val="0"/>
              </a:spcAft>
              <a:buSzPct val="115000"/>
              <a:buChar char="○"/>
            </a:pPr>
            <a:r>
              <a:rPr lang="en-US" i="0">
                <a:solidFill>
                  <a:schemeClr val="dk2"/>
                </a:solidFill>
                <a:latin typeface="Arial"/>
                <a:ea typeface="Arial"/>
                <a:cs typeface="Arial"/>
                <a:sym typeface="Arial"/>
              </a:rPr>
              <a:t>Approved for clinical use</a:t>
            </a:r>
            <a:endParaRPr/>
          </a:p>
          <a:p>
            <a:pPr marL="914400" lvl="1" indent="-332530" algn="l" rtl="0">
              <a:lnSpc>
                <a:spcPct val="100000"/>
              </a:lnSpc>
              <a:spcBef>
                <a:spcPts val="600"/>
              </a:spcBef>
              <a:spcAft>
                <a:spcPts val="0"/>
              </a:spcAft>
              <a:buSzPct val="115000"/>
              <a:buChar char="○"/>
            </a:pPr>
            <a:r>
              <a:rPr lang="en-US" i="0">
                <a:solidFill>
                  <a:schemeClr val="dk2"/>
                </a:solidFill>
                <a:latin typeface="Arial"/>
                <a:ea typeface="Arial"/>
                <a:cs typeface="Arial"/>
                <a:sym typeface="Arial"/>
              </a:rPr>
              <a:t>Approved for research</a:t>
            </a:r>
            <a:endParaRPr/>
          </a:p>
          <a:p>
            <a:pPr marL="457200" lvl="0" indent="-331946" algn="l" rtl="0">
              <a:lnSpc>
                <a:spcPct val="100000"/>
              </a:lnSpc>
              <a:spcBef>
                <a:spcPts val="360"/>
              </a:spcBef>
              <a:spcAft>
                <a:spcPts val="0"/>
              </a:spcAft>
              <a:buSzPct val="115000"/>
              <a:buChar char="●"/>
            </a:pPr>
            <a:r>
              <a:rPr lang="en-US" sz="2000">
                <a:solidFill>
                  <a:schemeClr val="dk2"/>
                </a:solidFill>
                <a:latin typeface="Arial"/>
                <a:ea typeface="Arial"/>
                <a:cs typeface="Arial"/>
                <a:sym typeface="Arial"/>
              </a:rPr>
              <a:t>Just in time training will occur before you are released for enrollment</a:t>
            </a:r>
            <a:endParaRPr sz="2000" i="0">
              <a:solidFill>
                <a:schemeClr val="dk2"/>
              </a:solidFill>
              <a:latin typeface="Arial"/>
              <a:ea typeface="Arial"/>
              <a:cs typeface="Arial"/>
              <a:sym typeface="Arial"/>
            </a:endParaRPr>
          </a:p>
          <a:p>
            <a:pPr marL="114300" lvl="0" indent="0" algn="l" rtl="0">
              <a:lnSpc>
                <a:spcPct val="115000"/>
              </a:lnSpc>
              <a:spcBef>
                <a:spcPts val="360"/>
              </a:spcBef>
              <a:spcAft>
                <a:spcPts val="0"/>
              </a:spcAft>
              <a:buSzPct val="81081"/>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5"/>
          <p:cNvSpPr txBox="1">
            <a:spLocks noGrp="1"/>
          </p:cNvSpPr>
          <p:nvPr>
            <p:ph type="title"/>
          </p:nvPr>
        </p:nvSpPr>
        <p:spPr>
          <a:xfrm>
            <a:off x="490350" y="365125"/>
            <a:ext cx="112485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 - EFIC </a:t>
            </a:r>
            <a:endParaRPr/>
          </a:p>
          <a:p>
            <a:pPr marL="0" lvl="0" indent="0" algn="ctr" rtl="0">
              <a:lnSpc>
                <a:spcPct val="100000"/>
              </a:lnSpc>
              <a:spcBef>
                <a:spcPts val="0"/>
              </a:spcBef>
              <a:spcAft>
                <a:spcPts val="0"/>
              </a:spcAft>
              <a:buSzPts val="1800"/>
              <a:buNone/>
            </a:pPr>
            <a:r>
              <a:rPr lang="en-US" sz="3600"/>
              <a:t>What’s the same? What’s new?</a:t>
            </a:r>
            <a:endParaRPr sz="3600"/>
          </a:p>
        </p:txBody>
      </p:sp>
      <p:sp>
        <p:nvSpPr>
          <p:cNvPr id="192" name="Google Shape;192;p35"/>
          <p:cNvSpPr txBox="1">
            <a:spLocks noGrp="1"/>
          </p:cNvSpPr>
          <p:nvPr>
            <p:ph type="body" idx="1"/>
          </p:nvPr>
        </p:nvSpPr>
        <p:spPr>
          <a:xfrm>
            <a:off x="838200" y="1939900"/>
            <a:ext cx="10515600" cy="4768500"/>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115000"/>
              </a:lnSpc>
              <a:spcBef>
                <a:spcPts val="600"/>
              </a:spcBef>
              <a:spcAft>
                <a:spcPts val="0"/>
              </a:spcAft>
              <a:buSzPct val="88669"/>
              <a:buNone/>
            </a:pPr>
            <a:r>
              <a:rPr lang="en-US" sz="2900" b="1" u="sng" dirty="0"/>
              <a:t>Same</a:t>
            </a:r>
            <a:endParaRPr sz="2900" b="1" dirty="0"/>
          </a:p>
          <a:p>
            <a:pPr marL="800100" lvl="0" indent="-273503" algn="l" rtl="0">
              <a:lnSpc>
                <a:spcPct val="120000"/>
              </a:lnSpc>
              <a:spcBef>
                <a:spcPts val="600"/>
              </a:spcBef>
              <a:spcAft>
                <a:spcPts val="0"/>
              </a:spcAft>
              <a:buSzPct val="111801"/>
              <a:buChar char="●"/>
            </a:pPr>
            <a:r>
              <a:rPr lang="en-US" sz="2300" dirty="0"/>
              <a:t>Regulations </a:t>
            </a:r>
            <a:endParaRPr dirty="0"/>
          </a:p>
          <a:p>
            <a:pPr marL="800100" lvl="0" indent="-273503" algn="l" rtl="0">
              <a:lnSpc>
                <a:spcPct val="115000"/>
              </a:lnSpc>
              <a:spcBef>
                <a:spcPts val="600"/>
              </a:spcBef>
              <a:spcAft>
                <a:spcPts val="0"/>
              </a:spcAft>
              <a:buSzPct val="111801"/>
              <a:buChar char="●"/>
            </a:pPr>
            <a:r>
              <a:rPr lang="en-US" sz="2300" dirty="0"/>
              <a:t>Goals and mindset remain value-added, investigator engaged</a:t>
            </a:r>
            <a:endParaRPr sz="2300" dirty="0"/>
          </a:p>
          <a:p>
            <a:pPr marL="800100" lvl="0" indent="-273503" algn="l" rtl="0">
              <a:lnSpc>
                <a:spcPct val="115000"/>
              </a:lnSpc>
              <a:spcBef>
                <a:spcPts val="600"/>
              </a:spcBef>
              <a:spcAft>
                <a:spcPts val="0"/>
              </a:spcAft>
              <a:buSzPct val="111801"/>
              <a:buChar char="●"/>
            </a:pPr>
            <a:r>
              <a:rPr lang="en-US" sz="2300" dirty="0"/>
              <a:t>Community Consultation</a:t>
            </a:r>
            <a:endParaRPr sz="2300" dirty="0"/>
          </a:p>
          <a:p>
            <a:pPr marL="800100" lvl="0" indent="-273503" algn="l" rtl="0">
              <a:lnSpc>
                <a:spcPct val="115000"/>
              </a:lnSpc>
              <a:spcBef>
                <a:spcPts val="600"/>
              </a:spcBef>
              <a:spcAft>
                <a:spcPts val="0"/>
              </a:spcAft>
              <a:buSzPct val="111801"/>
              <a:buChar char="●"/>
            </a:pPr>
            <a:r>
              <a:rPr lang="en-US" sz="2300" dirty="0"/>
              <a:t>Public Disclosure</a:t>
            </a:r>
            <a:endParaRPr dirty="0"/>
          </a:p>
          <a:p>
            <a:pPr marL="0" lvl="0" indent="0" algn="l" rtl="0">
              <a:lnSpc>
                <a:spcPct val="115000"/>
              </a:lnSpc>
              <a:spcBef>
                <a:spcPts val="600"/>
              </a:spcBef>
              <a:spcAft>
                <a:spcPts val="0"/>
              </a:spcAft>
              <a:buSzPct val="88669"/>
              <a:buNone/>
            </a:pPr>
            <a:r>
              <a:rPr lang="en-US" sz="2900" b="1" u="sng" dirty="0"/>
              <a:t>New</a:t>
            </a:r>
            <a:endParaRPr sz="2900" b="1" dirty="0"/>
          </a:p>
          <a:p>
            <a:pPr marL="857250" lvl="0" indent="-330653" algn="l" rtl="0">
              <a:lnSpc>
                <a:spcPct val="115000"/>
              </a:lnSpc>
              <a:spcBef>
                <a:spcPts val="600"/>
              </a:spcBef>
              <a:spcAft>
                <a:spcPts val="0"/>
              </a:spcAft>
              <a:buSzPct val="111801"/>
              <a:buChar char="●"/>
            </a:pPr>
            <a:r>
              <a:rPr lang="en-US" sz="2300" dirty="0"/>
              <a:t>Hybrid - Site/Centralized approach coordinated at University of Alabama (UAB)</a:t>
            </a:r>
            <a:endParaRPr dirty="0"/>
          </a:p>
          <a:p>
            <a:pPr marL="0" lvl="0" indent="0" algn="l" rtl="0">
              <a:lnSpc>
                <a:spcPct val="115000"/>
              </a:lnSpc>
              <a:spcBef>
                <a:spcPts val="360"/>
              </a:spcBef>
              <a:spcAft>
                <a:spcPts val="0"/>
              </a:spcAft>
              <a:buSzPct val="88670"/>
              <a:buNone/>
            </a:pPr>
            <a:endParaRPr sz="2900" u="sng" dirty="0"/>
          </a:p>
          <a:p>
            <a:pPr marL="0" lvl="0" indent="0" algn="l" rtl="0">
              <a:lnSpc>
                <a:spcPct val="100000"/>
              </a:lnSpc>
              <a:spcBef>
                <a:spcPts val="360"/>
              </a:spcBef>
              <a:spcAft>
                <a:spcPts val="0"/>
              </a:spcAft>
              <a:buSzPct val="88669"/>
              <a:buNone/>
            </a:pPr>
            <a:r>
              <a:rPr lang="en-US" sz="2900" b="1" u="sng" dirty="0"/>
              <a:t>What to do at your site</a:t>
            </a:r>
            <a:endParaRPr sz="2900" b="1" dirty="0"/>
          </a:p>
          <a:p>
            <a:pPr marL="800100" lvl="0" indent="-273503" algn="l" rtl="0">
              <a:lnSpc>
                <a:spcPct val="100000"/>
              </a:lnSpc>
              <a:spcBef>
                <a:spcPts val="600"/>
              </a:spcBef>
              <a:spcAft>
                <a:spcPts val="0"/>
              </a:spcAft>
              <a:buSzPct val="111801"/>
              <a:buChar char="●"/>
            </a:pPr>
            <a:r>
              <a:rPr lang="en-US" sz="2300" b="1" dirty="0"/>
              <a:t>2 virtual focus groups moderated by UAB</a:t>
            </a:r>
            <a:endParaRPr dirty="0"/>
          </a:p>
          <a:p>
            <a:pPr marL="1257300" lvl="1" indent="-273503" algn="l" rtl="0">
              <a:lnSpc>
                <a:spcPct val="100000"/>
              </a:lnSpc>
              <a:spcBef>
                <a:spcPts val="600"/>
              </a:spcBef>
              <a:spcAft>
                <a:spcPts val="0"/>
              </a:spcAft>
              <a:buSzPct val="135338"/>
              <a:buChar char="○"/>
            </a:pPr>
            <a:r>
              <a:rPr lang="en-US" dirty="0"/>
              <a:t>You will be asked to recruit about 8 stakeholders of differing perspectives for these groups. You can identify from where you may recruit these locally.</a:t>
            </a:r>
            <a:endParaRPr dirty="0"/>
          </a:p>
          <a:p>
            <a:pPr marL="800100" lvl="0" indent="-273503" algn="l" rtl="0">
              <a:lnSpc>
                <a:spcPct val="100000"/>
              </a:lnSpc>
              <a:spcBef>
                <a:spcPts val="600"/>
              </a:spcBef>
              <a:spcAft>
                <a:spcPts val="0"/>
              </a:spcAft>
              <a:buSzPct val="111801"/>
              <a:buChar char="●"/>
            </a:pPr>
            <a:r>
              <a:rPr lang="en-US" sz="2300" b="1" dirty="0"/>
              <a:t> 2 in-person events </a:t>
            </a:r>
            <a:endParaRPr dirty="0"/>
          </a:p>
          <a:p>
            <a:pPr marL="1257300" lvl="1" indent="-273503" algn="l" rtl="0">
              <a:lnSpc>
                <a:spcPct val="100000"/>
              </a:lnSpc>
              <a:spcBef>
                <a:spcPts val="600"/>
              </a:spcBef>
              <a:spcAft>
                <a:spcPts val="0"/>
              </a:spcAft>
              <a:buSzPct val="135338"/>
              <a:buChar char="○"/>
            </a:pPr>
            <a:r>
              <a:rPr lang="en-US" dirty="0"/>
              <a:t>Over the summer these may be fairs, festivals, markets, epilepsy strolls or other community events. Look at your community calendar and think about what you might do.</a:t>
            </a:r>
            <a:endParaRPr dirty="0"/>
          </a:p>
          <a:p>
            <a:pPr marL="800100" lvl="0" indent="-273503" algn="l" rtl="0">
              <a:lnSpc>
                <a:spcPct val="100000"/>
              </a:lnSpc>
              <a:spcBef>
                <a:spcPts val="600"/>
              </a:spcBef>
              <a:spcAft>
                <a:spcPts val="0"/>
              </a:spcAft>
              <a:buSzPct val="111801"/>
              <a:buChar char="●"/>
            </a:pPr>
            <a:r>
              <a:rPr lang="en-US" sz="2300" dirty="0"/>
              <a:t>Review and share any new local institutional processes/policy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800"/>
              <a:buNone/>
            </a:pPr>
            <a:r>
              <a:rPr lang="en-US"/>
              <a:t>KESETT Questions?</a:t>
            </a:r>
            <a:endParaRPr/>
          </a:p>
        </p:txBody>
      </p:sp>
      <p:sp>
        <p:nvSpPr>
          <p:cNvPr id="199" name="Google Shape;199;p36"/>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115000"/>
              </a:lnSpc>
              <a:spcBef>
                <a:spcPts val="360"/>
              </a:spcBef>
              <a:spcAft>
                <a:spcPts val="0"/>
              </a:spcAft>
              <a:buSzPct val="81081"/>
              <a:buNone/>
            </a:pPr>
            <a:r>
              <a:rPr lang="en-US"/>
              <a:t>KESETT Website: </a:t>
            </a:r>
            <a:endParaRPr/>
          </a:p>
          <a:p>
            <a:pPr marL="0" lvl="0" indent="0" algn="ctr" rtl="0">
              <a:lnSpc>
                <a:spcPct val="115000"/>
              </a:lnSpc>
              <a:spcBef>
                <a:spcPts val="1600"/>
              </a:spcBef>
              <a:spcAft>
                <a:spcPts val="0"/>
              </a:spcAft>
              <a:buSzPct val="81081"/>
              <a:buNone/>
            </a:pPr>
            <a:r>
              <a:rPr lang="en-US" u="sng">
                <a:solidFill>
                  <a:schemeClr val="hlink"/>
                </a:solidFill>
                <a:hlinkClick r:id="rId3"/>
              </a:rPr>
              <a:t>https://siren.network/Clinical-trials/kesett</a:t>
            </a:r>
            <a:endParaRPr/>
          </a:p>
          <a:p>
            <a:pPr marL="0" lvl="0" indent="0" algn="l" rtl="0">
              <a:lnSpc>
                <a:spcPct val="115000"/>
              </a:lnSpc>
              <a:spcBef>
                <a:spcPts val="1600"/>
              </a:spcBef>
              <a:spcAft>
                <a:spcPts val="0"/>
              </a:spcAft>
              <a:buSzPct val="81081"/>
              <a:buNone/>
            </a:pPr>
            <a:endParaRPr/>
          </a:p>
          <a:p>
            <a:pPr marL="0" lvl="0" indent="0" algn="ctr" rtl="0">
              <a:lnSpc>
                <a:spcPct val="115000"/>
              </a:lnSpc>
              <a:spcBef>
                <a:spcPts val="1600"/>
              </a:spcBef>
              <a:spcAft>
                <a:spcPts val="0"/>
              </a:spcAft>
              <a:buSzPct val="81081"/>
              <a:buNone/>
            </a:pPr>
            <a:r>
              <a:rPr lang="en-US"/>
              <a:t>Start-up and EFIC related questions:</a:t>
            </a:r>
            <a:endParaRPr/>
          </a:p>
          <a:p>
            <a:pPr marL="0" lvl="0" indent="0" algn="ctr" rtl="0">
              <a:lnSpc>
                <a:spcPct val="115000"/>
              </a:lnSpc>
              <a:spcBef>
                <a:spcPts val="1600"/>
              </a:spcBef>
              <a:spcAft>
                <a:spcPts val="0"/>
              </a:spcAft>
              <a:buSzPct val="81081"/>
              <a:buNone/>
            </a:pPr>
            <a:r>
              <a:rPr lang="en-US" u="sng">
                <a:solidFill>
                  <a:schemeClr val="hlink"/>
                </a:solidFill>
                <a:hlinkClick r:id="rId4"/>
              </a:rPr>
              <a:t>kesett-contact@umich.edu</a:t>
            </a:r>
            <a:r>
              <a:rPr lang="en-US"/>
              <a:t> </a:t>
            </a:r>
            <a:endParaRPr/>
          </a:p>
          <a:p>
            <a:pPr marL="0" lvl="0" indent="0" algn="l" rtl="0">
              <a:lnSpc>
                <a:spcPct val="115000"/>
              </a:lnSpc>
              <a:spcBef>
                <a:spcPts val="1600"/>
              </a:spcBef>
              <a:spcAft>
                <a:spcPts val="0"/>
              </a:spcAft>
              <a:buSzPct val="81081"/>
              <a:buNone/>
            </a:pPr>
            <a:endParaRPr/>
          </a:p>
          <a:p>
            <a:pPr marL="0" lvl="0" indent="0" algn="ctr" rtl="0">
              <a:lnSpc>
                <a:spcPct val="115000"/>
              </a:lnSpc>
              <a:spcBef>
                <a:spcPts val="1600"/>
              </a:spcBef>
              <a:spcAft>
                <a:spcPts val="0"/>
              </a:spcAft>
              <a:buSzPct val="81081"/>
              <a:buNone/>
            </a:pPr>
            <a:r>
              <a:rPr lang="en-US"/>
              <a:t>KESETT contract questions:</a:t>
            </a:r>
            <a:endParaRPr/>
          </a:p>
          <a:p>
            <a:pPr marL="0" lvl="0" indent="0" algn="ctr" rtl="0">
              <a:lnSpc>
                <a:spcPct val="115000"/>
              </a:lnSpc>
              <a:spcBef>
                <a:spcPts val="1600"/>
              </a:spcBef>
              <a:spcAft>
                <a:spcPts val="0"/>
              </a:spcAft>
              <a:buSzPct val="81081"/>
              <a:buNone/>
            </a:pPr>
            <a:r>
              <a:rPr lang="en-US" u="sng">
                <a:solidFill>
                  <a:schemeClr val="hlink"/>
                </a:solidFill>
                <a:hlinkClick r:id="rId5"/>
              </a:rPr>
              <a:t>kesett-contract@umich.edu</a:t>
            </a:r>
            <a:endParaRPr/>
          </a:p>
          <a:p>
            <a:pPr marL="0" lvl="0" indent="0" algn="ctr" rtl="0">
              <a:lnSpc>
                <a:spcPct val="115000"/>
              </a:lnSpc>
              <a:spcBef>
                <a:spcPts val="1600"/>
              </a:spcBef>
              <a:spcAft>
                <a:spcPts val="1600"/>
              </a:spcAft>
              <a:buSzPct val="81081"/>
              <a:buNone/>
            </a:pPr>
            <a:endParaRPr/>
          </a:p>
        </p:txBody>
      </p:sp>
      <p:pic>
        <p:nvPicPr>
          <p:cNvPr id="200" name="Google Shape;200;p36" title="kesett.png"/>
          <p:cNvPicPr preferRelativeResize="0"/>
          <p:nvPr/>
        </p:nvPicPr>
        <p:blipFill rotWithShape="1">
          <a:blip r:embed="rId6">
            <a:alphaModFix/>
          </a:blip>
          <a:srcRect/>
          <a:stretch/>
        </p:blipFill>
        <p:spPr>
          <a:xfrm>
            <a:off x="9432113" y="5386238"/>
            <a:ext cx="2047875" cy="7905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748</Words>
  <Application>Microsoft Office PowerPoint</Application>
  <PresentationFormat>Widescreen</PresentationFormat>
  <Paragraphs>115</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Courier New</vt:lpstr>
      <vt:lpstr>Arial</vt:lpstr>
      <vt:lpstr>Simple Light</vt:lpstr>
      <vt:lpstr>PowerPoint Presentation</vt:lpstr>
      <vt:lpstr>KESETT</vt:lpstr>
      <vt:lpstr>KESETT</vt:lpstr>
      <vt:lpstr>KESETT</vt:lpstr>
      <vt:lpstr>KESETT</vt:lpstr>
      <vt:lpstr>KESETT</vt:lpstr>
      <vt:lpstr>KESETT </vt:lpstr>
      <vt:lpstr>KESETT - EFIC  What’s the same? What’s new?</vt:lpstr>
      <vt:lpstr>KESETT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Cervantes, Vincent</cp:lastModifiedBy>
  <cp:revision>3</cp:revision>
  <dcterms:modified xsi:type="dcterms:W3CDTF">2025-05-07T14:58:19Z</dcterms:modified>
</cp:coreProperties>
</file>