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  <p:sldMasterId id="2147483734" r:id="rId2"/>
    <p:sldMasterId id="2147483739" r:id="rId3"/>
  </p:sldMasterIdLst>
  <p:notesMasterIdLst>
    <p:notesMasterId r:id="rId34"/>
  </p:notesMasterIdLst>
  <p:sldIdLst>
    <p:sldId id="304" r:id="rId4"/>
    <p:sldId id="384" r:id="rId5"/>
    <p:sldId id="386" r:id="rId6"/>
    <p:sldId id="377" r:id="rId7"/>
    <p:sldId id="310" r:id="rId8"/>
    <p:sldId id="311" r:id="rId9"/>
    <p:sldId id="387" r:id="rId10"/>
    <p:sldId id="373" r:id="rId11"/>
    <p:sldId id="382" r:id="rId12"/>
    <p:sldId id="379" r:id="rId13"/>
    <p:sldId id="385" r:id="rId14"/>
    <p:sldId id="305" r:id="rId15"/>
    <p:sldId id="361" r:id="rId16"/>
    <p:sldId id="362" r:id="rId17"/>
    <p:sldId id="363" r:id="rId18"/>
    <p:sldId id="366" r:id="rId19"/>
    <p:sldId id="364" r:id="rId20"/>
    <p:sldId id="381" r:id="rId21"/>
    <p:sldId id="365" r:id="rId22"/>
    <p:sldId id="368" r:id="rId23"/>
    <p:sldId id="369" r:id="rId24"/>
    <p:sldId id="383" r:id="rId25"/>
    <p:sldId id="370" r:id="rId26"/>
    <p:sldId id="371" r:id="rId27"/>
    <p:sldId id="374" r:id="rId28"/>
    <p:sldId id="372" r:id="rId29"/>
    <p:sldId id="375" r:id="rId30"/>
    <p:sldId id="378" r:id="rId31"/>
    <p:sldId id="376" r:id="rId32"/>
    <p:sldId id="360" r:id="rId33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Comfortaa" panose="020B0604020202020204" charset="0"/>
      <p:regular r:id="rId39"/>
      <p:bold r:id="rId40"/>
    </p:embeddedFont>
    <p:embeddedFont>
      <p:font typeface="Comfortaa SemiBold" panose="020B0604020202020204" charset="0"/>
      <p:regular r:id="rId41"/>
      <p:bold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127ED3-A352-4DFF-91E8-679E540FEA0E}">
  <a:tblStyle styleId="{2C127ED3-A352-4DFF-91E8-679E540FEA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208F19-4C5D-43FE-9697-2849F82F3A7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CC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D6720E-56E0-4E23-9B59-D60D51134C9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38B0DA3-F45E-423D-ACE5-8CFBAA07589C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42bb463684_2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42bb463684_2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7DBE80C3-76E6-D255-1FD0-9522FDBE1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5D058F2E-5043-5E52-9BDC-DAAA339AA4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F080195E-07AB-6BD6-C4C7-8FBBCA45E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19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DAE01D17-953C-02D2-006A-0A9CACE3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73124594-C588-FFE8-9FA3-D1853BA59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0C8A93F6-F50D-B464-88AC-A13A80F5A6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154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355D9C73-1370-7B55-0B9F-C6955881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96C39260-2B2C-2367-F0BB-F4D0E2248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F7E33B57-FD31-B7A4-5237-CCE41D171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65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4D327F47-FB2C-529A-C568-A45EF9DD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F403DA79-7E57-4583-6059-F417F7B07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F6F8170D-05D5-0CCF-47DA-9C3920C5F2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7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EE21B2AE-E12B-9F54-5E9D-89EC6FC81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35AF82ED-E15F-E1E3-C34E-BF93EDA34F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4A867D52-0DFB-8856-2C31-9616D209D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819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EB15E7AD-3DD0-3C1E-65F8-5EE2CD5E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847EBFBB-F475-4A65-E29A-B96DA2BB3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917955A1-AA15-1C6A-E62B-E379DBC919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61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B5249D34-EE39-DA1D-92BC-1959F459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3DE4CAD2-C75E-D4E4-D971-5FE084DC6E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48A94D71-7FFB-58FC-B572-E07000DAA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582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F421BC77-18BF-A1A5-8053-2317F6706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15C20385-C6C4-720D-AF59-1385D3A1D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88C5EA0D-99B1-000F-5C87-294F3B60F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79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9799CF6F-92B8-6DB0-3F06-F992385C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3ED68106-493A-B294-DFA3-A92074A993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8802354F-76E1-76C5-6812-3A3A37DD1F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87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>
          <a:extLst>
            <a:ext uri="{FF2B5EF4-FFF2-40B4-BE49-F238E27FC236}">
              <a16:creationId xmlns:a16="http://schemas.microsoft.com/office/drawing/2014/main" id="{D12DDAFB-5D3F-7558-97C8-99491556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>
            <a:extLst>
              <a:ext uri="{FF2B5EF4-FFF2-40B4-BE49-F238E27FC236}">
                <a16:creationId xmlns:a16="http://schemas.microsoft.com/office/drawing/2014/main" id="{78B02921-E76D-08A7-A58B-44FC7FD54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>
            <a:extLst>
              <a:ext uri="{FF2B5EF4-FFF2-40B4-BE49-F238E27FC236}">
                <a16:creationId xmlns:a16="http://schemas.microsoft.com/office/drawing/2014/main" id="{8D340805-7996-37AD-62C7-2D869C380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123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1FDBCA24-4A8A-C7A4-D85C-532B9D7C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383F1C5F-BCCA-DB9F-2461-1A0149B07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B11C00B3-F94F-DED0-E291-44FC29A7B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723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01DD361F-BB47-035F-39FB-23C5033F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56283E8F-36C3-DF68-FF45-C09B92F9C1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7024DB01-2EBB-4048-3BD5-CE097DC3EB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49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7F0BA0DA-86A5-AF2D-970B-DAE1F616F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F6483C94-CDD9-BB2C-B2FE-07D6A5883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653BE670-54DD-FC25-6B93-49E39AADE0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672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68248C6B-D667-FFDC-70DD-9FF1CBEC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C4B70DC0-F64C-69FC-644D-D8D435FBE2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C9E8B8F6-2A1D-092D-5963-757A91DC7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15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0E3716B7-7064-0E00-20C1-7CE05D60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44E021D9-501A-65D8-E48B-7117EED42A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7F9D665D-1F9C-83BA-B145-EB690DFF2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19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6901A913-46B1-5E60-7DD7-7DE86071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928EC41C-27DD-D2C8-B782-CC17B2E7BE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92A57FC0-8A32-30D4-D4CA-773B7D73E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272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00D2ADB4-C930-1A1F-DBE2-BC87A010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EF91E66D-5376-1149-B95C-25403291F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93714360-779C-63A0-6542-ACB851973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090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2F457463-8512-D281-E4E5-8010D117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48A6C076-E1A6-C364-6543-DB35E6578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B2215FEC-7F3F-D83C-C497-B58D9F209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46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30d3decb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230d3decb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3a28073c7d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23a28073c7d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>
          <a:extLst>
            <a:ext uri="{FF2B5EF4-FFF2-40B4-BE49-F238E27FC236}">
              <a16:creationId xmlns:a16="http://schemas.microsoft.com/office/drawing/2014/main" id="{DAADB38C-DC1C-B929-8894-3C8432D44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>
            <a:extLst>
              <a:ext uri="{FF2B5EF4-FFF2-40B4-BE49-F238E27FC236}">
                <a16:creationId xmlns:a16="http://schemas.microsoft.com/office/drawing/2014/main" id="{817DF762-7580-3A91-087A-0BF729864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>
            <a:extLst>
              <a:ext uri="{FF2B5EF4-FFF2-40B4-BE49-F238E27FC236}">
                <a16:creationId xmlns:a16="http://schemas.microsoft.com/office/drawing/2014/main" id="{3ADDAF96-4B4D-4C31-789F-8FB4EE4DE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4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>
          <a:extLst>
            <a:ext uri="{FF2B5EF4-FFF2-40B4-BE49-F238E27FC236}">
              <a16:creationId xmlns:a16="http://schemas.microsoft.com/office/drawing/2014/main" id="{71CC109A-F2A0-4EC3-EF57-32EB19A13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>
            <a:extLst>
              <a:ext uri="{FF2B5EF4-FFF2-40B4-BE49-F238E27FC236}">
                <a16:creationId xmlns:a16="http://schemas.microsoft.com/office/drawing/2014/main" id="{78CADE64-E5E8-47D4-DA89-F58D7F54E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>
            <a:extLst>
              <a:ext uri="{FF2B5EF4-FFF2-40B4-BE49-F238E27FC236}">
                <a16:creationId xmlns:a16="http://schemas.microsoft.com/office/drawing/2014/main" id="{7014299A-0D55-02F5-ADAA-34EC2DDF8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58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>
          <a:extLst>
            <a:ext uri="{FF2B5EF4-FFF2-40B4-BE49-F238E27FC236}">
              <a16:creationId xmlns:a16="http://schemas.microsoft.com/office/drawing/2014/main" id="{8F14CD9A-7558-4A7C-58DE-61E5B677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>
            <a:extLst>
              <a:ext uri="{FF2B5EF4-FFF2-40B4-BE49-F238E27FC236}">
                <a16:creationId xmlns:a16="http://schemas.microsoft.com/office/drawing/2014/main" id="{420C49FD-CBB0-CEFB-E1B0-582DF8150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>
            <a:extLst>
              <a:ext uri="{FF2B5EF4-FFF2-40B4-BE49-F238E27FC236}">
                <a16:creationId xmlns:a16="http://schemas.microsoft.com/office/drawing/2014/main" id="{8BBA75C9-899D-114B-F71F-F8439E5DC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04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>
          <a:extLst>
            <a:ext uri="{FF2B5EF4-FFF2-40B4-BE49-F238E27FC236}">
              <a16:creationId xmlns:a16="http://schemas.microsoft.com/office/drawing/2014/main" id="{07EE3D51-DAD1-E691-7EC0-FC0E7D303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3a28073c7d_2_103:notes">
            <a:extLst>
              <a:ext uri="{FF2B5EF4-FFF2-40B4-BE49-F238E27FC236}">
                <a16:creationId xmlns:a16="http://schemas.microsoft.com/office/drawing/2014/main" id="{9447BAA8-EC54-0710-2EDD-5FB5D5558B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g23a28073c7d_2_103:notes">
            <a:extLst>
              <a:ext uri="{FF2B5EF4-FFF2-40B4-BE49-F238E27FC236}">
                <a16:creationId xmlns:a16="http://schemas.microsoft.com/office/drawing/2014/main" id="{D3E9B19B-0061-624C-6BAE-44AAD5453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2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>
          <a:extLst>
            <a:ext uri="{FF2B5EF4-FFF2-40B4-BE49-F238E27FC236}">
              <a16:creationId xmlns:a16="http://schemas.microsoft.com/office/drawing/2014/main" id="{B1E2F201-E7B5-FCD6-F419-409F923A0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d16388904e_4_75:notes">
            <a:extLst>
              <a:ext uri="{FF2B5EF4-FFF2-40B4-BE49-F238E27FC236}">
                <a16:creationId xmlns:a16="http://schemas.microsoft.com/office/drawing/2014/main" id="{265FD7E4-1EA1-58AE-220A-444599C9C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2d16388904e_4_75:notes">
            <a:extLst>
              <a:ext uri="{FF2B5EF4-FFF2-40B4-BE49-F238E27FC236}">
                <a16:creationId xmlns:a16="http://schemas.microsoft.com/office/drawing/2014/main" id="{B005C4C8-FC8B-B92E-8839-307D5CD3C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no graphics">
  <p:cSld name="TITLE_AND_BODY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66900" y="3708975"/>
            <a:ext cx="8629500" cy="13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361900" y="4132650"/>
            <a:ext cx="782100" cy="70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B72B8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graphics">
  <p:cSld name="BLANK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7975" y="3662375"/>
            <a:ext cx="8770200" cy="148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8"/>
          <p:cNvSpPr/>
          <p:nvPr/>
        </p:nvSpPr>
        <p:spPr>
          <a:xfrm>
            <a:off x="7901075" y="3716400"/>
            <a:ext cx="1242900" cy="11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omfortaa SemiBold"/>
              <a:buNone/>
              <a:defRPr sz="11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solidFill>
                  <a:schemeClr val="dk2"/>
                </a:solidFill>
              </a:defRPr>
            </a:lvl1pPr>
            <a:lvl2pPr lvl="1" rtl="0">
              <a:buNone/>
              <a:defRPr sz="1300">
                <a:solidFill>
                  <a:schemeClr val="dk2"/>
                </a:solidFill>
              </a:defRPr>
            </a:lvl2pPr>
            <a:lvl3pPr lvl="2" rtl="0">
              <a:buNone/>
              <a:defRPr sz="1300">
                <a:solidFill>
                  <a:schemeClr val="dk2"/>
                </a:solidFill>
              </a:defRPr>
            </a:lvl3pPr>
            <a:lvl4pPr lvl="3" rtl="0">
              <a:buNone/>
              <a:defRPr sz="1300">
                <a:solidFill>
                  <a:schemeClr val="dk2"/>
                </a:solidFill>
              </a:defRPr>
            </a:lvl4pPr>
            <a:lvl5pPr lvl="4" rtl="0">
              <a:buNone/>
              <a:defRPr sz="1300">
                <a:solidFill>
                  <a:schemeClr val="dk2"/>
                </a:solidFill>
              </a:defRPr>
            </a:lvl5pPr>
            <a:lvl6pPr lvl="5" rtl="0">
              <a:buNone/>
              <a:defRPr sz="1300">
                <a:solidFill>
                  <a:schemeClr val="dk2"/>
                </a:solidFill>
              </a:defRPr>
            </a:lvl6pPr>
            <a:lvl7pPr lvl="6" rtl="0">
              <a:buNone/>
              <a:defRPr sz="1300">
                <a:solidFill>
                  <a:schemeClr val="dk2"/>
                </a:solidFill>
              </a:defRPr>
            </a:lvl7pPr>
            <a:lvl8pPr lvl="7" rtl="0">
              <a:buNone/>
              <a:defRPr sz="1300">
                <a:solidFill>
                  <a:schemeClr val="dk2"/>
                </a:solidFill>
              </a:defRPr>
            </a:lvl8pPr>
            <a:lvl9pPr lvl="8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311703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8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3" name="Google Shape;423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75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8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3" name="Google Shape;423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9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9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B72B8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2731800"/>
            <a:ext cx="9144000" cy="24117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36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no graphics">
  <p:cSld name="TITLE_AND_BODY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7975" y="3662375"/>
            <a:ext cx="8770200" cy="148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7901075" y="3716400"/>
            <a:ext cx="1242900" cy="11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None/>
              <a:defRPr sz="30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812000" y="4774200"/>
            <a:ext cx="55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NHLBI UG3HL159134, U24HL159132   	NINDS U24NS100659, U24NS100655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25" y="4077301"/>
            <a:ext cx="834847" cy="10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3300" y="4231937"/>
            <a:ext cx="1714700" cy="97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73300" y="4231937"/>
            <a:ext cx="1714700" cy="9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None/>
              <a:defRPr sz="30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812000" y="4774200"/>
            <a:ext cx="55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NHLBI UG3HL159134, U24HL159132   	NINDS U24NS100659, U24NS100655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825" y="4077301"/>
            <a:ext cx="834847" cy="1045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74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6" name="Google Shape;416;p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3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icecap@kennedykrieger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cecap@kennedykrieger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ren.network/wp-content/uploads/2025/02/3_and_12_month_post_ca_window_calculator_mw_edits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travel/plan-book/per-diem-rat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1"/>
          <p:cNvSpPr txBox="1">
            <a:spLocks noGrp="1"/>
          </p:cNvSpPr>
          <p:nvPr>
            <p:ph type="title"/>
          </p:nvPr>
        </p:nvSpPr>
        <p:spPr>
          <a:xfrm>
            <a:off x="0" y="1714500"/>
            <a:ext cx="9046699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ndara" panose="020E0502030303020204" pitchFamily="34" charset="0"/>
              </a:rPr>
              <a:t>Key Strategies and Lessons Learned for Maximizing Follow-Up </a:t>
            </a:r>
            <a:r>
              <a:rPr lang="en" dirty="0"/>
              <a:t>	</a:t>
            </a:r>
            <a:endParaRPr sz="1750" dirty="0"/>
          </a:p>
        </p:txBody>
      </p:sp>
      <p:sp>
        <p:nvSpPr>
          <p:cNvPr id="791" name="Google Shape;791;p1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92" name="Google Shape;792;p141"/>
          <p:cNvSpPr txBox="1"/>
          <p:nvPr/>
        </p:nvSpPr>
        <p:spPr>
          <a:xfrm>
            <a:off x="522450" y="3131931"/>
            <a:ext cx="7771949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FFFFFF"/>
                </a:solidFill>
                <a:latin typeface="Candara" panose="020E0502030303020204" pitchFamily="34" charset="0"/>
                <a:ea typeface="Comfortaa"/>
                <a:cs typeface="Comfortaa"/>
                <a:sym typeface="Comfortaa"/>
              </a:rPr>
              <a:t>Beth Slomine, PhD, ABPP </a:t>
            </a:r>
            <a:endParaRPr sz="21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Google Shape;799;p142" descr="P-ICECAP | SIREN">
            <a:extLst>
              <a:ext uri="{FF2B5EF4-FFF2-40B4-BE49-F238E27FC236}">
                <a16:creationId xmlns:a16="http://schemas.microsoft.com/office/drawing/2014/main" id="{3415AAC8-287B-A9A9-3AB7-529B245136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200" y="3844800"/>
            <a:ext cx="1047499" cy="116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>
          <a:extLst>
            <a:ext uri="{FF2B5EF4-FFF2-40B4-BE49-F238E27FC236}">
              <a16:creationId xmlns:a16="http://schemas.microsoft.com/office/drawing/2014/main" id="{7386C563-3AD0-58FE-CA6F-A4B2FA469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6">
            <a:extLst>
              <a:ext uri="{FF2B5EF4-FFF2-40B4-BE49-F238E27FC236}">
                <a16:creationId xmlns:a16="http://schemas.microsoft.com/office/drawing/2014/main" id="{0222FEC3-5C8B-4757-B816-641B8F3AF1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606" y="156313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8A7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  <a:latin typeface="Candara" panose="020E0502030303020204" pitchFamily="34" charset="0"/>
              </a:rPr>
              <a:t>How are we doing so far?</a:t>
            </a: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74" name="Google Shape;574;p96">
            <a:extLst>
              <a:ext uri="{FF2B5EF4-FFF2-40B4-BE49-F238E27FC236}">
                <a16:creationId xmlns:a16="http://schemas.microsoft.com/office/drawing/2014/main" id="{2A161E66-3E79-A420-9246-91F99F4E19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400" y="1069975"/>
            <a:ext cx="8200800" cy="30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3-month follow-up ~90%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12-month follow-up ~85%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Onsite neurological examination ~67%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600" dirty="0">
              <a:latin typeface="Candara" panose="020E0502030303020204" pitchFamily="34" charset="0"/>
            </a:endParaRPr>
          </a:p>
          <a:p>
            <a:pPr marL="0" lvl="1" indent="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i="1" dirty="0">
                <a:latin typeface="+mn-lt"/>
              </a:rPr>
              <a:t>These numbers do not include known deaths or participants who withdrawal before follow-up</a:t>
            </a:r>
            <a:endParaRPr sz="1800" i="1" dirty="0">
              <a:latin typeface="+mn-lt"/>
            </a:endParaRPr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E398A1A1-E2C6-122C-CD69-E998B31F3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820" y="1224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oogle Shape;799;p142" descr="P-ICECAP | SIREN">
            <a:extLst>
              <a:ext uri="{FF2B5EF4-FFF2-40B4-BE49-F238E27FC236}">
                <a16:creationId xmlns:a16="http://schemas.microsoft.com/office/drawing/2014/main" id="{7195A14D-16C1-A4D5-69A2-E06025513C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0;p142" descr="Home">
            <a:extLst>
              <a:ext uri="{FF2B5EF4-FFF2-40B4-BE49-F238E27FC236}">
                <a16:creationId xmlns:a16="http://schemas.microsoft.com/office/drawing/2014/main" id="{DC20B488-511F-8462-9716-350A7A82F6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67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26C84E95-912E-B169-D892-32430902B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ABB6E84E-74FF-14CE-11F1-B4E068D2BBA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49213"/>
            <a:ext cx="8831263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Advantages of </a:t>
            </a: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Interview and Neurological Examination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82BD6BC1-3E15-EE9A-C4F1-E88C061F7A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8694" y="949529"/>
            <a:ext cx="4429125" cy="331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None/>
              <a:tabLst>
                <a:tab pos="914400" algn="l"/>
              </a:tabLst>
            </a:pPr>
            <a:r>
              <a:rPr lang="en-US" sz="1800" u="sng" dirty="0">
                <a:latin typeface="+mn-lt"/>
              </a:rPr>
              <a:t>VABS-3 (Telephone Caregiver-Interview)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endParaRPr lang="en-US" u="sng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r>
              <a:rPr lang="en-US" dirty="0">
                <a:latin typeface="+mn-lt"/>
              </a:rPr>
              <a:t>Primary outcome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r>
              <a:rPr lang="en-US" sz="1800" dirty="0">
                <a:latin typeface="+mn-lt"/>
              </a:rPr>
              <a:t>Collected centrally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r>
              <a:rPr lang="en-US" sz="1800" dirty="0">
                <a:latin typeface="+mn-lt"/>
              </a:rPr>
              <a:t>Low caregiver and site burden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  <a:tabLst>
                <a:tab pos="914400" algn="l"/>
              </a:tabLst>
            </a:pPr>
            <a:endParaRPr lang="en-US" sz="1800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dirty="0"/>
          </a:p>
        </p:txBody>
      </p:sp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52E52D9B-9DD7-AE40-40DD-E3D27D925D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98;p142">
            <a:extLst>
              <a:ext uri="{FF2B5EF4-FFF2-40B4-BE49-F238E27FC236}">
                <a16:creationId xmlns:a16="http://schemas.microsoft.com/office/drawing/2014/main" id="{C2F5BD2F-376B-7C50-3D78-FDADE58A65AD}"/>
              </a:ext>
            </a:extLst>
          </p:cNvPr>
          <p:cNvSpPr txBox="1">
            <a:spLocks/>
          </p:cNvSpPr>
          <p:nvPr/>
        </p:nvSpPr>
        <p:spPr>
          <a:xfrm>
            <a:off x="4729131" y="950400"/>
            <a:ext cx="3847269" cy="331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tabLst>
                <a:tab pos="914400" algn="l"/>
              </a:tabLst>
            </a:pPr>
            <a:r>
              <a:rPr lang="en-US" u="sng" dirty="0">
                <a:latin typeface="+mn-lt"/>
              </a:rPr>
              <a:t>PRCA (Neurological examination)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r>
              <a:rPr lang="en-US" dirty="0">
                <a:latin typeface="+mn-lt"/>
              </a:rPr>
              <a:t>Direct measure of child functioning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r>
              <a:rPr lang="en-US" dirty="0">
                <a:latin typeface="+mn-lt"/>
              </a:rPr>
              <a:t>Obtained by trained clinician</a:t>
            </a: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endParaRPr lang="en-US" dirty="0">
              <a:latin typeface="+mn-lt"/>
            </a:endParaRPr>
          </a:p>
          <a:p>
            <a:pPr marL="177800" indent="-177800" algn="l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Source Sans Pro"/>
              <a:buChar char="•"/>
              <a:tabLst>
                <a:tab pos="914400" algn="l"/>
              </a:tabLst>
            </a:pPr>
            <a:r>
              <a:rPr lang="en-US" dirty="0">
                <a:latin typeface="+mn-lt"/>
              </a:rPr>
              <a:t>Needed to validate interview data</a:t>
            </a:r>
          </a:p>
          <a:p>
            <a:pPr marL="285750" indent="-28575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0" indent="0" algn="l">
              <a:spcBef>
                <a:spcPts val="0"/>
              </a:spcBef>
              <a:buClr>
                <a:srgbClr val="002060"/>
              </a:buClr>
              <a:buSzPts val="2700"/>
            </a:pPr>
            <a:endParaRPr lang="en-US" dirty="0"/>
          </a:p>
        </p:txBody>
      </p:sp>
      <p:pic>
        <p:nvPicPr>
          <p:cNvPr id="1026" name="Picture 2" descr="Multi-modal Assessment - CEE - JCU Australia">
            <a:extLst>
              <a:ext uri="{FF2B5EF4-FFF2-40B4-BE49-F238E27FC236}">
                <a16:creationId xmlns:a16="http://schemas.microsoft.com/office/drawing/2014/main" id="{B2B5BA47-D754-AF5A-3277-4F6A69B50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20155" r="16326"/>
          <a:stretch/>
        </p:blipFill>
        <p:spPr bwMode="auto">
          <a:xfrm>
            <a:off x="3162796" y="3641949"/>
            <a:ext cx="2232000" cy="10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799;p142" descr="P-ICECAP | SIREN">
            <a:extLst>
              <a:ext uri="{FF2B5EF4-FFF2-40B4-BE49-F238E27FC236}">
                <a16:creationId xmlns:a16="http://schemas.microsoft.com/office/drawing/2014/main" id="{0C6261BA-F714-5DCB-7FA7-E1643F56AB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6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A63DD-A054-A183-E572-08A78948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600" y="-7375"/>
            <a:ext cx="3074401" cy="1813329"/>
          </a:xfrm>
          <a:prstGeom prst="rect">
            <a:avLst/>
          </a:prstGeom>
        </p:spPr>
      </p:pic>
      <p:sp>
        <p:nvSpPr>
          <p:cNvPr id="797" name="Google Shape;797;p142"/>
          <p:cNvSpPr txBox="1">
            <a:spLocks noGrp="1"/>
          </p:cNvSpPr>
          <p:nvPr>
            <p:ph type="ctrTitle"/>
          </p:nvPr>
        </p:nvSpPr>
        <p:spPr>
          <a:xfrm>
            <a:off x="0" y="107592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Around Enrollment </a:t>
            </a:r>
            <a:endParaRPr b="1" dirty="0"/>
          </a:p>
        </p:txBody>
      </p:sp>
      <p:sp>
        <p:nvSpPr>
          <p:cNvPr id="798" name="Google Shape;798;p142"/>
          <p:cNvSpPr txBox="1">
            <a:spLocks noGrp="1"/>
          </p:cNvSpPr>
          <p:nvPr>
            <p:ph type="subTitle" idx="1"/>
          </p:nvPr>
        </p:nvSpPr>
        <p:spPr>
          <a:xfrm>
            <a:off x="143527" y="1040399"/>
            <a:ext cx="8875237" cy="341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u="sng" dirty="0">
                <a:latin typeface="+mn-lt"/>
              </a:rPr>
              <a:t>Complete Baseline (pre-CA) </a:t>
            </a:r>
            <a:r>
              <a:rPr lang="en-US" u="sng" dirty="0" err="1">
                <a:latin typeface="+mn-lt"/>
              </a:rPr>
              <a:t>PedsQL</a:t>
            </a:r>
            <a:r>
              <a:rPr lang="en-US" u="sng" dirty="0">
                <a:latin typeface="+mn-lt"/>
              </a:rPr>
              <a:t> </a:t>
            </a:r>
          </a:p>
          <a:p>
            <a:pPr marL="230188" lvl="1" indent="-230188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&lt;72 hours of enrollment </a:t>
            </a:r>
          </a:p>
          <a:p>
            <a:pPr marL="230188" lvl="1" indent="-230188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Read questions to caregiver or sit with caregiver</a:t>
            </a:r>
          </a:p>
          <a:p>
            <a:pPr marL="230188" lvl="1" indent="-230188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Review </a:t>
            </a:r>
            <a:r>
              <a:rPr lang="en-US" sz="1800" dirty="0" err="1">
                <a:latin typeface="+mn-lt"/>
              </a:rPr>
              <a:t>PedsQL</a:t>
            </a:r>
            <a:r>
              <a:rPr lang="en-US" sz="1800" dirty="0">
                <a:latin typeface="+mn-lt"/>
              </a:rPr>
              <a:t> before uploading to secure Dropbox for KKI </a:t>
            </a:r>
          </a:p>
          <a:p>
            <a:pPr marL="741363" lvl="3" indent="-284163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Every question is answered</a:t>
            </a:r>
          </a:p>
          <a:p>
            <a:pPr marL="741363" lvl="3" indent="-284163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Only one response is circled for each question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u="sng" dirty="0">
                <a:latin typeface="+mn-lt"/>
              </a:rPr>
              <a:t>Build rapport </a:t>
            </a:r>
          </a:p>
          <a:p>
            <a:pPr marL="285750" indent="-285750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Building rapport with family improves communication around follow-up</a:t>
            </a:r>
          </a:p>
          <a:p>
            <a:pPr marL="742950" lvl="1" indent="-285750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742950" lvl="1" indent="-285750" algn="l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u="sng" dirty="0">
                <a:latin typeface="+mn-lt"/>
              </a:rPr>
              <a:t>Collect MULTIPLE contacts</a:t>
            </a:r>
            <a:r>
              <a:rPr lang="en-US" dirty="0">
                <a:latin typeface="+mn-lt"/>
              </a:rPr>
              <a:t> on the Participant Contact Information Form</a:t>
            </a:r>
          </a:p>
        </p:txBody>
      </p:sp>
      <p:pic>
        <p:nvPicPr>
          <p:cNvPr id="799" name="Google Shape;799;p142" descr="P-ICECAP | SIR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FB5353F7-F57A-316E-4075-81973623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4F2133F2-1A94-B049-5C7E-B583597C4A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76109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Before Hospital Discharge or Prior to 2-month Post CA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5BFE8F12-BD0B-8377-26ED-ADB8E3AE04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351" y="745494"/>
            <a:ext cx="8518593" cy="36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sz="2900" u="sng" dirty="0">
                <a:solidFill>
                  <a:schemeClr val="tx1"/>
                </a:solidFill>
                <a:latin typeface="+mn-lt"/>
              </a:rPr>
              <a:t>RC/PI check-in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-  Remind them about the study and thank caregiver for participating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sz="2900" u="sng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sz="2900" u="sng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sz="2900" u="sng" dirty="0">
                <a:solidFill>
                  <a:schemeClr val="tx1"/>
                </a:solidFill>
                <a:latin typeface="+mn-lt"/>
              </a:rPr>
              <a:t>Remind caregiver of follow-up timepoints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sz="2900" u="sng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~ 2 </a:t>
            </a:r>
            <a:r>
              <a:rPr lang="en-US" sz="2900" dirty="0" err="1">
                <a:solidFill>
                  <a:schemeClr val="tx1"/>
                </a:solidFill>
                <a:latin typeface="+mn-lt"/>
              </a:rPr>
              <a:t>mo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post CA to set up 3-month interview with KKI 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~ 6-9 </a:t>
            </a:r>
            <a:r>
              <a:rPr lang="en-US" sz="2900" dirty="0" err="1">
                <a:solidFill>
                  <a:schemeClr val="tx1"/>
                </a:solidFill>
                <a:latin typeface="+mn-lt"/>
              </a:rPr>
              <a:t>mo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post CA to schedule onsite neurological exam (end of 12-month window)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~ 11 </a:t>
            </a:r>
            <a:r>
              <a:rPr lang="en-US" sz="2900" dirty="0" err="1">
                <a:solidFill>
                  <a:schemeClr val="tx1"/>
                </a:solidFill>
                <a:latin typeface="+mn-lt"/>
              </a:rPr>
              <a:t>mo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post CA to coordinate 12-month interview with KKI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lang="en-US" sz="2900" u="sng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sz="2900" u="sng" dirty="0">
                <a:solidFill>
                  <a:schemeClr val="tx1"/>
                </a:solidFill>
                <a:latin typeface="+mn-lt"/>
              </a:rPr>
              <a:t>Confirm contact information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on the Participant Contact Information Form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Obtain/Confirm </a:t>
            </a:r>
            <a:r>
              <a:rPr lang="en-US" sz="2900" b="1" dirty="0">
                <a:solidFill>
                  <a:schemeClr val="tx1"/>
                </a:solidFill>
                <a:latin typeface="+mn-lt"/>
              </a:rPr>
              <a:t>MULTIPLE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Contacts</a:t>
            </a: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0" indent="0" algn="l">
              <a:spcBef>
                <a:spcPts val="0"/>
              </a:spcBef>
              <a:buClr>
                <a:srgbClr val="002060"/>
              </a:buClr>
              <a:buSzPct val="100000"/>
            </a:pPr>
            <a:r>
              <a:rPr lang="en-US" sz="2900" u="sng" dirty="0">
                <a:solidFill>
                  <a:schemeClr val="tx1"/>
                </a:solidFill>
                <a:latin typeface="+mn-lt"/>
              </a:rPr>
              <a:t>Provide KKI Contact information – </a:t>
            </a:r>
          </a:p>
          <a:p>
            <a:pPr marL="0" indent="0" algn="l">
              <a:spcBef>
                <a:spcPts val="0"/>
              </a:spcBef>
              <a:buClr>
                <a:srgbClr val="002060"/>
              </a:buClr>
              <a:buSzPct val="100000"/>
            </a:pPr>
            <a:endParaRPr lang="en-US" sz="2900" u="sng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Phone calls will come from </a:t>
            </a:r>
            <a:r>
              <a:rPr lang="en" sz="2900" b="1" dirty="0">
                <a:solidFill>
                  <a:schemeClr val="tx1"/>
                </a:solidFill>
                <a:latin typeface="+mn-lt"/>
              </a:rPr>
              <a:t>443-923-2999</a:t>
            </a:r>
          </a:p>
          <a:p>
            <a:pPr marL="342900" indent="-34290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900" dirty="0">
                <a:solidFill>
                  <a:schemeClr val="tx1"/>
                </a:solidFill>
                <a:latin typeface="+mn-lt"/>
              </a:rPr>
              <a:t>Text from </a:t>
            </a:r>
            <a:r>
              <a:rPr lang="en" sz="2900" b="1" dirty="0">
                <a:solidFill>
                  <a:schemeClr val="tx1"/>
                </a:solidFill>
                <a:latin typeface="+mn-lt"/>
              </a:rPr>
              <a:t>443-961-5332</a:t>
            </a:r>
          </a:p>
          <a:p>
            <a:pPr marL="342900" indent="-34290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900" dirty="0">
                <a:solidFill>
                  <a:schemeClr val="tx1"/>
                </a:solidFill>
                <a:latin typeface="+mn-lt"/>
              </a:rPr>
              <a:t>May want to program contact into caregiver’s phone</a:t>
            </a:r>
          </a:p>
          <a:p>
            <a:pPr marL="342900" indent="-34290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Different numbers for Spanish speaking families and those from AU/NZ</a:t>
            </a: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sz="2900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Tx/>
              <a:buChar char="-"/>
            </a:pPr>
            <a:endParaRPr lang="en-US" sz="2900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</a:pPr>
            <a:endParaRPr lang="en-US" sz="2900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36982B7B-23AA-B3CA-4932-EBAFEC082A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27" y="4230009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335080FC-3843-84AB-E6E8-86708609B1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79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C2A21ACB-612B-1FFC-55F6-28B6D1C4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A28482EB-C5C1-EB33-B7E8-941234AA5F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800" y="49381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At 2 months after CA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454AD30F-7988-FB7D-483A-14371E44D3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777" y="612107"/>
            <a:ext cx="8873342" cy="360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dirty="0">
                <a:latin typeface="+mn-lt"/>
              </a:rPr>
              <a:t>Reach out to family to confirm child’s vital status and arrange time/date or best times to reach caregiver for </a:t>
            </a:r>
            <a:r>
              <a:rPr lang="en-US" u="sng" dirty="0">
                <a:latin typeface="+mn-lt"/>
              </a:rPr>
              <a:t>3-mo KKI call</a:t>
            </a:r>
            <a:r>
              <a:rPr lang="en-US" dirty="0">
                <a:latin typeface="+mn-lt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the </a:t>
            </a:r>
            <a:r>
              <a:rPr lang="en-US" u="sng" dirty="0">
                <a:latin typeface="+mn-lt"/>
              </a:rPr>
              <a:t>contact tracking log</a:t>
            </a:r>
            <a:r>
              <a:rPr lang="en-US" dirty="0">
                <a:latin typeface="+mn-lt"/>
              </a:rPr>
              <a:t> from the beginning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having difficulty, reach out to KKI early at </a:t>
            </a:r>
            <a:r>
              <a:rPr lang="en-US" dirty="0">
                <a:latin typeface="+mn-lt"/>
                <a:hlinkClick r:id="rId3"/>
              </a:rPr>
              <a:t>picecap@kennedykrieger.org</a:t>
            </a: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you connect, remind caregiver that 12-month interview and onsite neuro exam are the next steps following the 3-month interview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Update contact form and upload to secure Dropbox for KKI - Include any information about the caregiver’s availability and notable social information/stressors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270D0608-13BC-DF1F-FA88-76CE5B415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B1BFEEDE-01DA-A6B9-64A2-C2AEF14BA1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84;p111">
            <a:extLst>
              <a:ext uri="{FF2B5EF4-FFF2-40B4-BE49-F238E27FC236}">
                <a16:creationId xmlns:a16="http://schemas.microsoft.com/office/drawing/2014/main" id="{79D3F6D9-4DB9-D4B9-E38E-C29FD1C7451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574" y="1009915"/>
            <a:ext cx="1169129" cy="848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05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F8A9FC73-F845-85E2-3887-C4A896A7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D8C79B84-61AB-9660-0337-94CBAD19C8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20635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At 6-9 months after CA 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C2A9DB24-DBC8-B07C-93B0-11A04D7E83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998" y="1138652"/>
            <a:ext cx="8659300" cy="286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dirty="0">
                <a:latin typeface="+mn-lt"/>
              </a:rPr>
              <a:t>12-month neurological examination is the last study point and the only onsite follow up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Coordinate with caregiver and your study neurologist to schedule an appointment 3-6 weeks </a:t>
            </a:r>
            <a:r>
              <a:rPr lang="en-US" b="1" dirty="0">
                <a:latin typeface="+mn-lt"/>
              </a:rPr>
              <a:t>AFTER</a:t>
            </a:r>
            <a:r>
              <a:rPr lang="en-US" dirty="0">
                <a:latin typeface="+mn-lt"/>
              </a:rPr>
              <a:t> the 12-month post-CA date </a:t>
            </a:r>
          </a:p>
          <a:p>
            <a:pPr marL="742950" lvl="1" indent="-28575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your neurologist’s appointments fill quickly, reach out on the sooner end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Remind caregiver that you will reach out at the 11 month point prior to the 12-month interview </a:t>
            </a:r>
            <a:endParaRPr dirty="0">
              <a:latin typeface="+mn-lt"/>
            </a:endParaRPr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4ED22284-994C-BA10-9F84-27010FC886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D3F999B3-5595-A33D-A8CF-8CCDAAF8F6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Neurological Exam | Johns Hopkins Medicine">
            <a:extLst>
              <a:ext uri="{FF2B5EF4-FFF2-40B4-BE49-F238E27FC236}">
                <a16:creationId xmlns:a16="http://schemas.microsoft.com/office/drawing/2014/main" id="{EFB9DB1F-AC5E-FCFF-7BE8-011A9BDC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54" y="1"/>
            <a:ext cx="2574699" cy="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7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D71A57DC-1349-BF5C-10E0-1F645C3E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7E2D2E9F-7685-C33A-ACBC-67311F56AC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800" y="49381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At 11 months after CA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4C254F62-B9DA-C0AE-3633-41EE80CB14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3527" y="757066"/>
            <a:ext cx="8706633" cy="331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-US" dirty="0">
                <a:latin typeface="+mn-lt"/>
              </a:rPr>
              <a:t>Reach out to family to confirm child’s vital status and arrange time/date or best times to reach caregiver for </a:t>
            </a:r>
            <a:r>
              <a:rPr lang="en-US" u="sng" dirty="0">
                <a:latin typeface="+mn-lt"/>
              </a:rPr>
              <a:t>12-mo KKI call</a:t>
            </a:r>
            <a:r>
              <a:rPr lang="en-US" dirty="0">
                <a:latin typeface="+mn-lt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the contact tracking log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Reach out to KKI early at </a:t>
            </a:r>
            <a:r>
              <a:rPr lang="en-US" dirty="0">
                <a:latin typeface="+mn-lt"/>
                <a:hlinkClick r:id="rId3"/>
              </a:rPr>
              <a:t>picecap@kennedykrieger.org</a:t>
            </a: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you connect, remind caregiver of the date for the onsite neuro exam which is the last step of the study following the 12-month interview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Update contact form and upload to secure Dropbox for KKI - Include any information about the caregiver’s availability and notable social information/stressors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1AE4D89B-A993-B99C-2AC6-9F844894C5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5C6D2A18-27ED-2776-9808-11AAC38A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29,700+ Dad On Phone Stock Photos ...">
            <a:extLst>
              <a:ext uri="{FF2B5EF4-FFF2-40B4-BE49-F238E27FC236}">
                <a16:creationId xmlns:a16="http://schemas.microsoft.com/office/drawing/2014/main" id="{D3EA2E94-8925-67A4-B58D-39FE60F8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71" y="1055468"/>
            <a:ext cx="1329081" cy="8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2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2ED93550-72AF-99E7-C6D4-17A16729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E0FB79BF-EF66-8EAA-83FD-6A33926233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4008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Best</a:t>
            </a: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Practices and Tips for Connecting with Caregivers 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13D484D2-91DC-600E-5922-0501693F4D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" y="528359"/>
            <a:ext cx="9136162" cy="388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 with the family before discharge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Remember most caregivers want to participate in the follow-up assessments</a:t>
            </a: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Remember most caregivers are busy </a:t>
            </a: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Just because a family is difficult to reach, or child has an unfavorable outcome does NOT mean they are not interested in participating in the follow-up assessments</a:t>
            </a: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Expect to need to try caregivers at different days/times using various modes of communication </a:t>
            </a: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Text whenever possible, may need to call nights/weekends</a:t>
            </a:r>
          </a:p>
          <a:p>
            <a:pPr marL="800100" lvl="1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Remember KKI can help - Connect with KKI early for helpful suggestions </a:t>
            </a:r>
          </a:p>
          <a:p>
            <a:pPr marL="342900" indent="-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sz="1900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E9C0F4CC-DCF8-CCA1-DE1E-AEF31B062D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27" y="4257170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32CACEE0-5CF9-AD5D-7CF7-BD09055FAB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0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12C4BA2C-E2A0-0518-FBC7-D28662B0C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39BB60D5-CB82-773A-A7C7-255E16C90E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4008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When you reach the caregiver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05768830-99E8-A02D-F07F-12D6E11221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682" y="629129"/>
            <a:ext cx="8992635" cy="388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Identify best time/date for interview</a:t>
            </a: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800100" lvl="1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Identify anything that might interfere with call (e.g., vacation, surgery)</a:t>
            </a:r>
          </a:p>
          <a:p>
            <a:pPr marL="800100" lvl="1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800100" lvl="1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Provide reminders about remaining follow up time points</a:t>
            </a: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Re-share KKI contact information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endParaRPr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5D591E16-A19C-2C55-B7E3-47ED87C4E5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27" y="4257170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EF28D1F9-B16F-B5EC-8E7F-0E0B4C993C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30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6AC2B557-5292-63DE-F162-6D0EB250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A3F297E4-7C1A-3A50-FAE5-CFA7A5D34D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46847" y="12058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b="1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Reminders about the Timing </a:t>
            </a:r>
            <a:endParaRPr b="1"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EAECBE37-4C9B-6F57-DF85-3634443726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46847" y="632532"/>
            <a:ext cx="8784450" cy="341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 have a window of one month to complete each interview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3-month interview (+/- 2 weeks)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12-month interview (+/- 2 weeks)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the window calculator (SIREN &gt; Workbench &gt; Resources &gt; 3 and 12 month Post CA Window Calculator) if you are not sure when to start reaching out to the caregiver - </a:t>
            </a:r>
            <a:r>
              <a:rPr lang="en-US" dirty="0">
                <a:latin typeface="+mn-lt"/>
                <a:hlinkClick r:id="rId3"/>
              </a:rPr>
              <a:t>https://siren.network/wp-content/uploads/2025/02/3_and_12_month_post_ca_window_calculator_mw_edits.xlsx</a:t>
            </a: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Schedule the neuro exam for after 12-month window (3 to 6 weeks after 12-month date which is  1 to 4 weeks after the 12-month time point)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</a:pPr>
            <a:endParaRPr lang="en-US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83FD7F45-540F-46EE-EA2E-9A0A48077F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30CAC680-6C89-7074-168A-832C23BE2C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Picture 6" descr="Discover the best calendar app of 2023">
            <a:extLst>
              <a:ext uri="{FF2B5EF4-FFF2-40B4-BE49-F238E27FC236}">
                <a16:creationId xmlns:a16="http://schemas.microsoft.com/office/drawing/2014/main" id="{DF3F38E7-F91D-5D2D-EA33-000411ED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-61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4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3261-315D-2E95-44BD-4B0E5736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0" y="120635"/>
            <a:ext cx="8520600" cy="62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C75BD-B833-960B-EDF9-4EB45586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724" y="797366"/>
            <a:ext cx="8520600" cy="34164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Review of outcome measures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Baseline (pre-CA)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Hospital discharge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3- and 12-month interviews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Neurological Examination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Key strategies for sites to maximize outcomes success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Questions and lessons learned</a:t>
            </a:r>
          </a:p>
        </p:txBody>
      </p:sp>
      <p:pic>
        <p:nvPicPr>
          <p:cNvPr id="4" name="Google Shape;799;p142" descr="P-ICECAP | SIREN">
            <a:extLst>
              <a:ext uri="{FF2B5EF4-FFF2-40B4-BE49-F238E27FC236}">
                <a16:creationId xmlns:a16="http://schemas.microsoft.com/office/drawing/2014/main" id="{47AFB2CB-8A13-51A5-D206-5795AE522D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840" y="406080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0;p142" descr="Home">
            <a:extLst>
              <a:ext uri="{FF2B5EF4-FFF2-40B4-BE49-F238E27FC236}">
                <a16:creationId xmlns:a16="http://schemas.microsoft.com/office/drawing/2014/main" id="{2799D2B4-F6B2-D11A-8385-4F0DA6EBB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0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A69AEED8-1EEF-D249-35AA-BA9317D21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CFF0305F-68CF-FBB0-360A-61EE6B04EE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" y="-59756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do I do if I can’t reach a caregiver?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8EE7FAC4-0AA4-B74D-FED0-721125546F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882" y="930083"/>
            <a:ext cx="4531832" cy="343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Try different days of the week/times/methods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Reach out to all contacts on contact form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Reach out to KKI early for suggestions</a:t>
            </a:r>
          </a:p>
          <a:p>
            <a:pPr marL="285750" lvl="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Send contact log for KKI analysis</a:t>
            </a:r>
          </a:p>
          <a:p>
            <a:pPr marL="285750" lvl="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Attend Moni’s office hours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66D1EEFA-C41F-A4DE-1AD7-EA12C68E59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D37A3453-1882-22C6-FC86-365288C3F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C2946-BA34-B3E4-2DF2-8C99BE2EBF12}"/>
              </a:ext>
            </a:extLst>
          </p:cNvPr>
          <p:cNvSpPr txBox="1"/>
          <p:nvPr/>
        </p:nvSpPr>
        <p:spPr>
          <a:xfrm>
            <a:off x="8348472" y="107899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Google Shape;798;p142">
            <a:extLst>
              <a:ext uri="{FF2B5EF4-FFF2-40B4-BE49-F238E27FC236}">
                <a16:creationId xmlns:a16="http://schemas.microsoft.com/office/drawing/2014/main" id="{59567FC9-8B0F-AA34-70F0-BE54B1E23FE9}"/>
              </a:ext>
            </a:extLst>
          </p:cNvPr>
          <p:cNvSpPr txBox="1">
            <a:spLocks/>
          </p:cNvSpPr>
          <p:nvPr/>
        </p:nvSpPr>
        <p:spPr>
          <a:xfrm>
            <a:off x="4628714" y="750975"/>
            <a:ext cx="4221446" cy="343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medical records for updated contact information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social work notes for context about the child’s living situation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for upcoming appointments and meet family at appointment </a:t>
            </a: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sz="1800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Have the PI or Sub-I reach out</a:t>
            </a:r>
          </a:p>
        </p:txBody>
      </p:sp>
    </p:spTree>
    <p:extLst>
      <p:ext uri="{BB962C8B-B14F-4D97-AF65-F5344CB8AC3E}">
        <p14:creationId xmlns:p14="http://schemas.microsoft.com/office/powerpoint/2010/main" val="19953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75420845-5778-D99E-ED19-F24630F5F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94E6C5D7-5EDF-1F36-D90D-56D77371CF1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20635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KKI can’t reach the family?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84A9BF3D-7070-D845-D6C9-75F5227285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3840" y="685139"/>
            <a:ext cx="8424900" cy="33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Respond to KKI’s request for assistance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</a:pPr>
            <a:r>
              <a:rPr lang="en-US" dirty="0">
                <a:latin typeface="+mn-lt"/>
              </a:rPr>
              <a:t>KKI may ask you to: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the medical record for updated contact information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social work notes for updated context about the child’s living situation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for upcoming appointments and meet family at appointment </a:t>
            </a: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sz="1800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Have the PI or Sub-I reach out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Consider offering compensation for time spent</a:t>
            </a:r>
          </a:p>
          <a:p>
            <a:pPr marL="285750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dirty="0">
              <a:latin typeface="Candara" panose="020E0502030303020204" pitchFamily="34" charset="0"/>
            </a:endParaRPr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93A9907F-8821-EDDB-0BC9-9E69E2AE57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3405F518-AA7B-3B13-42E7-F9F2F320BF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E4BCF6E1-798C-D16E-3695-F5D73A940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65C1DE5F-656A-8671-A0F8-5556BA0C77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-58051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Compensation for Interview Time is Permissible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DF5A34A3-AF90-558A-1890-1CD267A1AF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459000"/>
            <a:ext cx="8954556" cy="383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287338" indent="-192088" algn="l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Compensation is not budgeted into 12-month interview, but sites can choose to use some funds received for completed interviews to provide compensation for time spent if barrier to participation is time spent  </a:t>
            </a:r>
          </a:p>
          <a:p>
            <a:pPr marL="287338" indent="-192088" algn="l">
              <a:buFont typeface="Arial" panose="020B0604020202020204" pitchFamily="34" charset="0"/>
              <a:buChar char="•"/>
            </a:pPr>
            <a:endParaRPr lang="en-US" sz="7200" dirty="0">
              <a:latin typeface="+mn-lt"/>
            </a:endParaRPr>
          </a:p>
          <a:p>
            <a:pPr marL="287338" indent="-192088" algn="l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Appropriate reimbursement amounts may vary by trial, type of visit, participant factors, and location of enrollment site. </a:t>
            </a:r>
          </a:p>
          <a:p>
            <a:pPr marL="287338" indent="-192088" algn="l">
              <a:buFont typeface="Arial" panose="020B0604020202020204" pitchFamily="34" charset="0"/>
              <a:buChar char="•"/>
            </a:pPr>
            <a:endParaRPr lang="en-US" sz="7200" dirty="0">
              <a:latin typeface="+mn-lt"/>
            </a:endParaRPr>
          </a:p>
          <a:p>
            <a:pPr marL="287338" indent="-192088" algn="l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Payments will be capped at the US General Services Administration standard Per Diem Rates for current year/city in which the study visit takes place  </a:t>
            </a:r>
            <a:r>
              <a:rPr lang="en-US" sz="7200" u="sng" dirty="0">
                <a:latin typeface="+mn-lt"/>
                <a:hlinkClick r:id="rId3"/>
              </a:rPr>
              <a:t>https://www.gsa.gov/travel/plan-book/per-diem-rates</a:t>
            </a:r>
            <a:endParaRPr lang="en-US" sz="7200" dirty="0">
              <a:latin typeface="+mn-lt"/>
            </a:endParaRPr>
          </a:p>
          <a:p>
            <a:pPr marL="287338" indent="-192088" algn="l">
              <a:buFont typeface="Arial" panose="020B0604020202020204" pitchFamily="34" charset="0"/>
              <a:buChar char="•"/>
            </a:pPr>
            <a:endParaRPr lang="en-US" sz="7200" dirty="0">
              <a:latin typeface="+mn-lt"/>
            </a:endParaRPr>
          </a:p>
          <a:p>
            <a:pPr marL="287338" indent="-192088" algn="l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Timing of reimbursement for clinical trial visits should be proximate to clinical trial visit.  </a:t>
            </a:r>
          </a:p>
          <a:p>
            <a:pPr marL="287338" indent="-192088" algn="l">
              <a:buFont typeface="Arial" panose="020B0604020202020204" pitchFamily="34" charset="0"/>
              <a:buChar char="•"/>
            </a:pPr>
            <a:endParaRPr lang="en-US" sz="7200" dirty="0">
              <a:latin typeface="+mn-lt"/>
            </a:endParaRPr>
          </a:p>
          <a:p>
            <a:pPr marL="287338" indent="-192088" algn="l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Used successfully for some interviews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sz="4500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 panose="020B0604020202020204" pitchFamily="34" charset="0"/>
              <a:buChar char="•"/>
            </a:pPr>
            <a:endParaRPr lang="en-US" sz="4500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Candara" panose="020E0502030303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40CC3C59-489A-599C-7F2F-22CAAE4AFB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27" y="4291148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E73A3035-2073-0078-CDBA-CF377FFE1F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433066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4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36D44FFE-4372-6787-04C8-3BEBC698E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850694CE-0E8D-4E47-87C9-7F9CB3FE34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3744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do we do if a child lives in a facility and the family is not very involved? 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61CEC772-F1CF-518E-FB2C-C8912B0A39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165668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May complete the interview with caregiver who knows the child well (e.g., nurse)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Connect KKI with contact at the facility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Will need buy-in from facility director/nursing leadership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May need PI support (PI call the facility and explain the study)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The neurological examination may need to coordinated with a hospital visit</a:t>
            </a: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8B740663-BE37-61A1-AB9A-9B24F23211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01D65542-E94F-13A0-A30A-74CE70C811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4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06B2C20E-753E-83B6-6336-801A45BB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CC9B8F99-CBCD-DCAF-9C8A-6EB0DF8BBD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00800" y="120635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I know a participant is neurologically devastated? 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2FFD69CD-C340-6CB0-29B8-A7A600EB93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044000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Don’t assume that the outcome assessment will be uncomfortable or that the caregiver won’t be interested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Most caregivers want to talk about their child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The interview will be short (15-30 minutes)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Questions are modified to focus on what the child does without focusing on the child’s limitations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Every effort should be made to try to schedule the neurological examination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B6E956FB-E27C-74C4-EB1C-4554FAB583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CFD4826E-1E43-B691-DF87-A56A63C87D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8397071C-B2C6-EAFC-C489-3A01FB6E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2889AC97-DB9F-D362-9385-198A5766BE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3744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a participant and family move to another state?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0E6834CD-9279-5A96-6749-D3919DD6D2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543552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 Update contact information.  Interviews can be completed in any state/country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Check in with Moni about the onsite neurological examination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Child may be able to participate in the neuro exam at another P-ICECAP site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350EF21D-35D3-65C5-C381-B9C5B82F22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E35ED5A1-809C-F603-8C91-67B7EF91AF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2501B308-2083-B890-8621-22BA1452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57744827-BA53-32BB-AD3C-DC8DE93433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3744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I have a participant who moves into foster care? 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394DA229-89AB-94C6-12BD-9EDD8E7C4A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044000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Let KKI and Moni know early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Determine who is the LAR and who has rights to make decisions for research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If in state custody, check state laws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P-ICECAP leadership can help provide guidance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We have had at least three children in foster care during follow-up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F10413F1-2733-4EE5-7B33-2514EF976B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0F972D14-54D8-79D9-C2DE-CC82EE3EB5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97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0A56F1A3-3033-D74A-A9E8-72A6CB1E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3B211F18-30C3-6262-8E54-29E6D2F62A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3104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a higher functioning participant turns 18 during the follow up period? 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929DF7FF-A4A0-787E-2D46-25911F5E15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044000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Caregiver can still participate in interview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There is no self-report interview for adult participants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Consent would need to be obtained from the participant prior to the onsite neurological exam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0729B475-287D-68F4-25D0-5AEB948DE1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C531A986-22F0-BF4D-7DC7-D535434C12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9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50E4402C-2A26-078A-388D-BE309A6C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4EFC6748-F14D-3D2D-C938-CBF5A821C4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3104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What if a participant is hospitalized in a psych ward or incarerated during the follow up window? </a:t>
            </a:r>
            <a:endParaRPr dirty="0"/>
          </a:p>
        </p:txBody>
      </p:sp>
      <p:sp>
        <p:nvSpPr>
          <p:cNvPr id="798" name="Google Shape;798;p142">
            <a:extLst>
              <a:ext uri="{FF2B5EF4-FFF2-40B4-BE49-F238E27FC236}">
                <a16:creationId xmlns:a16="http://schemas.microsoft.com/office/drawing/2014/main" id="{9FE41376-CCD3-7C38-56A2-9ACE2B715D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600" y="1044000"/>
            <a:ext cx="8629697" cy="34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It depends – reach out to KKI for guidance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VABS-3 items are based on what an individual can do freely in their environment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If able to complete daily activities, but restricted from age-appropriate activities, VABS-3 may not be valid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 algn="l">
              <a:spcBef>
                <a:spcPts val="0"/>
              </a:spcBef>
              <a:buClr>
                <a:srgbClr val="002060"/>
              </a:buClr>
              <a:buSzPts val="2700"/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2310D376-ED80-1EF0-CD39-5E3DED4B57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05C9C37E-8593-0069-4B5F-A1DE5A5219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>
          <a:extLst>
            <a:ext uri="{FF2B5EF4-FFF2-40B4-BE49-F238E27FC236}">
              <a16:creationId xmlns:a16="http://schemas.microsoft.com/office/drawing/2014/main" id="{849212CE-F39F-586A-45EA-6529E86B4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2">
            <a:extLst>
              <a:ext uri="{FF2B5EF4-FFF2-40B4-BE49-F238E27FC236}">
                <a16:creationId xmlns:a16="http://schemas.microsoft.com/office/drawing/2014/main" id="{E769B692-85CC-B0CF-2F71-6D4B017819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51153" y="2314574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Candara"/>
              <a:buNone/>
            </a:pPr>
            <a:b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Thank you for your attention!</a:t>
            </a:r>
            <a:endParaRPr dirty="0"/>
          </a:p>
        </p:txBody>
      </p:sp>
      <p:pic>
        <p:nvPicPr>
          <p:cNvPr id="799" name="Google Shape;799;p142" descr="P-ICECAP | SIREN">
            <a:extLst>
              <a:ext uri="{FF2B5EF4-FFF2-40B4-BE49-F238E27FC236}">
                <a16:creationId xmlns:a16="http://schemas.microsoft.com/office/drawing/2014/main" id="{4199A5EF-B31D-34FD-0BB0-6B96B0AD82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40" y="4170513"/>
            <a:ext cx="673796" cy="8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42" descr="Home">
            <a:extLst>
              <a:ext uri="{FF2B5EF4-FFF2-40B4-BE49-F238E27FC236}">
                <a16:creationId xmlns:a16="http://schemas.microsoft.com/office/drawing/2014/main" id="{AD55F6C8-4883-4837-FD38-7D6B12F53D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04ED0A-10DA-D55B-08AA-93BCB1D13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22" y="3354868"/>
            <a:ext cx="6858000" cy="1241821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Questions??</a:t>
            </a:r>
          </a:p>
        </p:txBody>
      </p:sp>
      <p:pic>
        <p:nvPicPr>
          <p:cNvPr id="4" name="Google Shape;851;p134">
            <a:extLst>
              <a:ext uri="{FF2B5EF4-FFF2-40B4-BE49-F238E27FC236}">
                <a16:creationId xmlns:a16="http://schemas.microsoft.com/office/drawing/2014/main" id="{44540404-AE3F-DEDD-648D-7C410EEF8AF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525"/>
            <a:ext cx="3010766" cy="206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0;p134">
            <a:extLst>
              <a:ext uri="{FF2B5EF4-FFF2-40B4-BE49-F238E27FC236}">
                <a16:creationId xmlns:a16="http://schemas.microsoft.com/office/drawing/2014/main" id="{03D07D0F-DDB8-1853-C35A-550441CD0A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3246" y="121936"/>
            <a:ext cx="3365165" cy="202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What is Baltimore, MD Known For? Get to ...">
            <a:extLst>
              <a:ext uri="{FF2B5EF4-FFF2-40B4-BE49-F238E27FC236}">
                <a16:creationId xmlns:a16="http://schemas.microsoft.com/office/drawing/2014/main" id="{86F2D4BB-739F-C8BD-B184-F3C9E0BE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9" y="252440"/>
            <a:ext cx="2359006" cy="15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0896F-A7E9-8871-0576-9FCFB9695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6656" y="3435656"/>
            <a:ext cx="1275921" cy="1662881"/>
          </a:xfrm>
          <a:prstGeom prst="rect">
            <a:avLst/>
          </a:prstGeom>
        </p:spPr>
      </p:pic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46E9FC5-71C0-45D9-FC3F-3800A92DB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420" y="3470375"/>
            <a:ext cx="1429427" cy="1662881"/>
          </a:xfrm>
          <a:prstGeom prst="rect">
            <a:avLst/>
          </a:prstGeom>
        </p:spPr>
      </p:pic>
      <p:pic>
        <p:nvPicPr>
          <p:cNvPr id="1026" name="Picture 2" descr="Meet The GANG – The Ware Brain Lab and Genetics And ...">
            <a:extLst>
              <a:ext uri="{FF2B5EF4-FFF2-40B4-BE49-F238E27FC236}">
                <a16:creationId xmlns:a16="http://schemas.microsoft.com/office/drawing/2014/main" id="{0328D14C-FAD9-7168-7325-DDB036AE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0" y="2227185"/>
            <a:ext cx="1180999" cy="15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essa Scarborough, Psychologist ...">
            <a:extLst>
              <a:ext uri="{FF2B5EF4-FFF2-40B4-BE49-F238E27FC236}">
                <a16:creationId xmlns:a16="http://schemas.microsoft.com/office/drawing/2014/main" id="{F223188D-5C17-58A6-1D21-4CFD004F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81" y="2360000"/>
            <a:ext cx="1305197" cy="16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6BC59-4421-9678-423C-8DCD975A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28FC-D740-750B-0089-32689874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9" y="120635"/>
            <a:ext cx="8883173" cy="623400"/>
          </a:xfrm>
        </p:spPr>
        <p:txBody>
          <a:bodyPr>
            <a:normAutofit fontScale="90000"/>
          </a:bodyPr>
          <a:lstStyle/>
          <a:p>
            <a:pPr algn="ctr"/>
            <a:r>
              <a:rPr lang="en" sz="3200" dirty="0">
                <a:solidFill>
                  <a:srgbClr val="002060"/>
                </a:solidFill>
                <a:latin typeface="Candara" panose="020E0502030303020204" pitchFamily="34" charset="0"/>
              </a:rPr>
              <a:t>Baseline (</a:t>
            </a:r>
            <a:r>
              <a:rPr lang="en" sz="3200" u="sng" dirty="0">
                <a:solidFill>
                  <a:srgbClr val="002060"/>
                </a:solidFill>
                <a:latin typeface="Candara" panose="020E0502030303020204" pitchFamily="34" charset="0"/>
              </a:rPr>
              <a:t>pre-CA</a:t>
            </a:r>
            <a:r>
              <a:rPr lang="en" sz="3200" dirty="0">
                <a:solidFill>
                  <a:srgbClr val="002060"/>
                </a:solidFill>
                <a:latin typeface="Candara" panose="020E0502030303020204" pitchFamily="34" charset="0"/>
              </a:rPr>
              <a:t>) and Acute Measures of Functioning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Google Shape;799;p142" descr="P-ICECAP | SIREN">
            <a:extLst>
              <a:ext uri="{FF2B5EF4-FFF2-40B4-BE49-F238E27FC236}">
                <a16:creationId xmlns:a16="http://schemas.microsoft.com/office/drawing/2014/main" id="{187154E3-5BAA-BD5E-94FA-9F7896F05D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962" y="406080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0;p142" descr="Home">
            <a:extLst>
              <a:ext uri="{FF2B5EF4-FFF2-40B4-BE49-F238E27FC236}">
                <a16:creationId xmlns:a16="http://schemas.microsoft.com/office/drawing/2014/main" id="{F726445A-9745-9934-E692-79E8943A5C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4;p96">
            <a:extLst>
              <a:ext uri="{FF2B5EF4-FFF2-40B4-BE49-F238E27FC236}">
                <a16:creationId xmlns:a16="http://schemas.microsoft.com/office/drawing/2014/main" id="{7A95F987-06BE-E768-1166-A20510DE0B1B}"/>
              </a:ext>
            </a:extLst>
          </p:cNvPr>
          <p:cNvSpPr txBox="1">
            <a:spLocks/>
          </p:cNvSpPr>
          <p:nvPr/>
        </p:nvSpPr>
        <p:spPr>
          <a:xfrm>
            <a:off x="259360" y="1106178"/>
            <a:ext cx="7630543" cy="300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bg2"/>
              </a:buClr>
              <a:buFont typeface="Source Sans Pro"/>
              <a:buNone/>
            </a:pPr>
            <a:r>
              <a:rPr lang="en-US" u="sng" dirty="0">
                <a:solidFill>
                  <a:schemeClr val="bg2"/>
                </a:solidFill>
                <a:latin typeface="+mn-lt"/>
              </a:rPr>
              <a:t>Baseline (BEFORE CA)</a:t>
            </a: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-US" dirty="0" err="1">
                <a:solidFill>
                  <a:schemeClr val="bg2"/>
                </a:solidFill>
                <a:latin typeface="+mn-lt"/>
              </a:rPr>
              <a:t>PedsQL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Family and Household Information</a:t>
            </a: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PCPC/POPC</a:t>
            </a: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Clr>
                <a:schemeClr val="bg2"/>
              </a:buClr>
              <a:buFont typeface="Source Sans Pro"/>
              <a:buNone/>
            </a:pPr>
            <a:r>
              <a:rPr lang="en-US" u="sng" dirty="0">
                <a:solidFill>
                  <a:schemeClr val="bg2"/>
                </a:solidFill>
                <a:latin typeface="+mn-lt"/>
              </a:rPr>
              <a:t>Hospital Discharge or 30 days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(whichever comes first)</a:t>
            </a: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PCPC/POPC</a:t>
            </a:r>
          </a:p>
          <a:p>
            <a:pPr marL="177800" indent="-177800">
              <a:lnSpc>
                <a:spcPct val="120000"/>
              </a:lnSpc>
              <a:buClr>
                <a:schemeClr val="dk1"/>
              </a:buClr>
              <a:buFont typeface="Source Sans Pro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177800" indent="-177800">
              <a:lnSpc>
                <a:spcPct val="120000"/>
              </a:lnSpc>
              <a:buClr>
                <a:schemeClr val="dk1"/>
              </a:buClr>
              <a:buFont typeface="Source Sans Pro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520700" lvl="1" indent="-6350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Source Sans Pro"/>
              <a:buNone/>
            </a:pPr>
            <a:endParaRPr lang="en-US" sz="1600" dirty="0">
              <a:latin typeface="Candara" panose="020E0502030303020204" pitchFamily="34" charset="0"/>
            </a:endParaRPr>
          </a:p>
          <a:p>
            <a:pPr marL="177800" indent="-63500">
              <a:lnSpc>
                <a:spcPct val="120000"/>
              </a:lnSpc>
              <a:spcBef>
                <a:spcPts val="800"/>
              </a:spcBef>
              <a:buClr>
                <a:schemeClr val="dk1"/>
              </a:buClr>
              <a:buFont typeface="Source Sans Pro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93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9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023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to the amazing site coordinators, sub-Is, and PIs!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>
          <a:extLst>
            <a:ext uri="{FF2B5EF4-FFF2-40B4-BE49-F238E27FC236}">
              <a16:creationId xmlns:a16="http://schemas.microsoft.com/office/drawing/2014/main" id="{AF8163B8-831C-A2F2-DF0B-1F91428C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amp warning with red text on white - New Media Solutions">
            <a:extLst>
              <a:ext uri="{FF2B5EF4-FFF2-40B4-BE49-F238E27FC236}">
                <a16:creationId xmlns:a16="http://schemas.microsoft.com/office/drawing/2014/main" id="{15FE6D65-1F70-5949-7087-A029BFE5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78" y="1533844"/>
            <a:ext cx="3471295" cy="21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" name="Google Shape;573;p96">
            <a:extLst>
              <a:ext uri="{FF2B5EF4-FFF2-40B4-BE49-F238E27FC236}">
                <a16:creationId xmlns:a16="http://schemas.microsoft.com/office/drawing/2014/main" id="{DCFFDEF7-8E3F-1202-CA92-CC74B89D7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025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8A7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  <a:latin typeface="Candara" panose="020E0502030303020204" pitchFamily="34" charset="0"/>
              </a:rPr>
              <a:t>Key Strategies and Lessons Learned</a:t>
            </a: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74" name="Google Shape;574;p96">
            <a:extLst>
              <a:ext uri="{FF2B5EF4-FFF2-40B4-BE49-F238E27FC236}">
                <a16:creationId xmlns:a16="http://schemas.microsoft.com/office/drawing/2014/main" id="{EA110F79-BBFA-E1FA-73E2-D2FAFAF7F5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3527" y="779573"/>
            <a:ext cx="8510149" cy="36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" dirty="0">
                <a:solidFill>
                  <a:schemeClr val="bg2"/>
                </a:solidFill>
                <a:latin typeface="+mn-lt"/>
              </a:rPr>
              <a:t>This is not a comprehensive overview of baseline/early outcomes measures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" dirty="0">
              <a:solidFill>
                <a:schemeClr val="bg2"/>
              </a:solidFill>
              <a:latin typeface="+mn-lt"/>
            </a:endParaRP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These slides focus on your role in obtaining outcomes AFTER discharge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" dirty="0">
              <a:solidFill>
                <a:schemeClr val="bg2"/>
              </a:solidFill>
              <a:latin typeface="+mn-lt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" dirty="0">
                <a:solidFill>
                  <a:schemeClr val="bg2"/>
                </a:solidFill>
                <a:latin typeface="+mn-lt"/>
              </a:rPr>
              <a:t>Some things </a:t>
            </a:r>
            <a:r>
              <a:rPr lang="en" u="sng" dirty="0">
                <a:solidFill>
                  <a:schemeClr val="bg2"/>
                </a:solidFill>
                <a:latin typeface="+mn-lt"/>
              </a:rPr>
              <a:t>not</a:t>
            </a:r>
            <a:r>
              <a:rPr lang="en" dirty="0">
                <a:solidFill>
                  <a:schemeClr val="bg2"/>
                </a:solidFill>
                <a:latin typeface="+mn-lt"/>
              </a:rPr>
              <a:t> reviewed today: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" sz="1800" dirty="0">
                <a:solidFill>
                  <a:schemeClr val="bg2"/>
                </a:solidFill>
                <a:latin typeface="+mn-lt"/>
              </a:rPr>
              <a:t>Identifying and supporting respondents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" sz="1800" dirty="0">
                <a:solidFill>
                  <a:schemeClr val="bg2"/>
                </a:solidFill>
                <a:latin typeface="+mn-lt"/>
              </a:rPr>
              <a:t>Family and Household Information Form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" sz="1800" dirty="0">
                <a:solidFill>
                  <a:schemeClr val="bg2"/>
                </a:solidFill>
                <a:latin typeface="+mn-lt"/>
              </a:rPr>
              <a:t>Baseline and 30-day PCPC/POPC 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endParaRPr lang="en" sz="1800" dirty="0">
              <a:solidFill>
                <a:schemeClr val="bg2"/>
              </a:solidFill>
              <a:latin typeface="+mn-lt"/>
            </a:endParaRP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Font typeface="Source Sans Pro"/>
              <a:buChar char="•"/>
            </a:pPr>
            <a:r>
              <a:rPr lang="en" dirty="0">
                <a:solidFill>
                  <a:schemeClr val="bg2"/>
                </a:solidFill>
                <a:latin typeface="+mn-lt"/>
              </a:rPr>
              <a:t>For greater detail see MoP and past Investigator Meeting Recordings/Slides</a:t>
            </a:r>
          </a:p>
          <a:p>
            <a:pPr marL="177800" indent="-177800">
              <a:lnSpc>
                <a:spcPct val="120000"/>
              </a:lnSpc>
              <a:buClr>
                <a:schemeClr val="bg2"/>
              </a:buClr>
              <a:buChar char="•"/>
            </a:pPr>
            <a:endParaRPr lang="en" sz="2200" dirty="0">
              <a:solidFill>
                <a:schemeClr val="bg2"/>
              </a:solidFill>
              <a:latin typeface="+mn-lt"/>
            </a:endParaRPr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58827E5D-847B-A42D-FC42-5C0976E7AF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oogle Shape;799;p142" descr="P-ICECAP | SIREN">
            <a:extLst>
              <a:ext uri="{FF2B5EF4-FFF2-40B4-BE49-F238E27FC236}">
                <a16:creationId xmlns:a16="http://schemas.microsoft.com/office/drawing/2014/main" id="{08DC1CB1-5E19-91D0-1F0C-C3F60F2867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0;p142" descr="Home">
            <a:extLst>
              <a:ext uri="{FF2B5EF4-FFF2-40B4-BE49-F238E27FC236}">
                <a16:creationId xmlns:a16="http://schemas.microsoft.com/office/drawing/2014/main" id="{13755832-B975-C315-0C6E-FD9EB353AF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5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5"/>
          <p:cNvSpPr txBox="1">
            <a:spLocks noGrp="1"/>
          </p:cNvSpPr>
          <p:nvPr>
            <p:ph type="body" idx="4294967295"/>
          </p:nvPr>
        </p:nvSpPr>
        <p:spPr>
          <a:xfrm>
            <a:off x="0" y="603250"/>
            <a:ext cx="881380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541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 dirty="0">
                <a:latin typeface="+mn-lt"/>
              </a:rPr>
              <a:t>To determine optimal cooling duration in survivors, caregiver-interviews conducted by phone must be obtained at 3 and 12 months after OHCA</a:t>
            </a:r>
            <a:endParaRPr dirty="0">
              <a:latin typeface="+mn-lt"/>
            </a:endParaRPr>
          </a:p>
          <a:p>
            <a:pPr marL="177800" lvl="0" indent="-50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dirty="0">
              <a:latin typeface="+mn-lt"/>
            </a:endParaRPr>
          </a:p>
          <a:p>
            <a:pPr marL="177800" lvl="0" indent="-15414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 b="1" dirty="0">
                <a:latin typeface="+mn-lt"/>
              </a:rPr>
              <a:t>VABS-3 at 3-months is used for adaptive allocation</a:t>
            </a:r>
            <a:endParaRPr b="1" dirty="0">
              <a:latin typeface="+mn-lt"/>
            </a:endParaRPr>
          </a:p>
          <a:p>
            <a:pPr marL="177800" lvl="0" indent="-50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dirty="0">
              <a:latin typeface="+mn-lt"/>
            </a:endParaRPr>
          </a:p>
          <a:p>
            <a:pPr marL="177800" lvl="0" indent="-15414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 b="1" dirty="0">
                <a:latin typeface="+mn-lt"/>
              </a:rPr>
              <a:t>VABS-3 Mortality Composite at 12 months </a:t>
            </a:r>
            <a:r>
              <a:rPr lang="en" sz="2100" u="sng" dirty="0">
                <a:latin typeface="+mn-lt"/>
              </a:rPr>
              <a:t>is the primary outcome</a:t>
            </a:r>
            <a:endParaRPr u="sng" dirty="0">
              <a:latin typeface="+mn-lt"/>
            </a:endParaRPr>
          </a:p>
          <a:p>
            <a:pPr marL="177800" lvl="0" indent="-50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dirty="0">
              <a:latin typeface="+mn-lt"/>
            </a:endParaRPr>
          </a:p>
          <a:p>
            <a:pPr marL="177800" lvl="0" indent="-15414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 i="1" u="sng" dirty="0">
                <a:latin typeface="+mn-lt"/>
              </a:rPr>
              <a:t>Without 3- AND 12-month telephone interview, we will not be able to determine efficacy of intervention</a:t>
            </a:r>
            <a:r>
              <a:rPr lang="en" sz="2100" i="1" dirty="0">
                <a:latin typeface="+mn-lt"/>
              </a:rPr>
              <a:t>.</a:t>
            </a:r>
            <a:endParaRPr sz="2100" dirty="0">
              <a:latin typeface="+mn-lt"/>
            </a:endParaRPr>
          </a:p>
          <a:p>
            <a:pPr marL="177800" lvl="0" indent="-762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797;p142">
            <a:extLst>
              <a:ext uri="{FF2B5EF4-FFF2-40B4-BE49-F238E27FC236}">
                <a16:creationId xmlns:a16="http://schemas.microsoft.com/office/drawing/2014/main" id="{AB575741-69A4-D8D7-5D51-C02F97AE2910}"/>
              </a:ext>
            </a:extLst>
          </p:cNvPr>
          <p:cNvSpPr txBox="1">
            <a:spLocks/>
          </p:cNvSpPr>
          <p:nvPr/>
        </p:nvSpPr>
        <p:spPr>
          <a:xfrm>
            <a:off x="-122400" y="0"/>
            <a:ext cx="8831297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omfortaa SemiBold"/>
              <a:buNone/>
              <a:defRPr sz="1100" b="1" i="0" u="none" strike="noStrike" cap="none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lnSpc>
                <a:spcPct val="90000"/>
              </a:lnSpc>
              <a:buClr>
                <a:srgbClr val="002060"/>
              </a:buClr>
              <a:buSzPts val="2700"/>
              <a:buFont typeface="Candara"/>
              <a:buNone/>
            </a:pPr>
            <a:br>
              <a:rPr lang="en-US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700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Obtaining Outcomes is Critical for Trial Success</a:t>
            </a:r>
            <a:endParaRPr lang="en-US" dirty="0"/>
          </a:p>
        </p:txBody>
      </p:sp>
      <p:pic>
        <p:nvPicPr>
          <p:cNvPr id="2050" name="Picture 2" descr="Trade Tensions Ease and Trump Calms ...">
            <a:extLst>
              <a:ext uri="{FF2B5EF4-FFF2-40B4-BE49-F238E27FC236}">
                <a16:creationId xmlns:a16="http://schemas.microsoft.com/office/drawing/2014/main" id="{3E882012-176E-0744-7370-49232D50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506514"/>
            <a:ext cx="2601675" cy="13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portant Stock Illustrations – 159,082 ...">
            <a:extLst>
              <a:ext uri="{FF2B5EF4-FFF2-40B4-BE49-F238E27FC236}">
                <a16:creationId xmlns:a16="http://schemas.microsoft.com/office/drawing/2014/main" id="{6E4A2257-F299-449B-10E6-92B23A47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 bwMode="auto">
          <a:xfrm>
            <a:off x="6572250" y="1056331"/>
            <a:ext cx="2571750" cy="13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799;p142" descr="P-ICECAP | SIREN">
            <a:extLst>
              <a:ext uri="{FF2B5EF4-FFF2-40B4-BE49-F238E27FC236}">
                <a16:creationId xmlns:a16="http://schemas.microsoft.com/office/drawing/2014/main" id="{8E2947D9-7E88-1C28-F6DD-CD0C1CBCCD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0;p142" descr="Home">
            <a:extLst>
              <a:ext uri="{FF2B5EF4-FFF2-40B4-BE49-F238E27FC236}">
                <a16:creationId xmlns:a16="http://schemas.microsoft.com/office/drawing/2014/main" id="{9D0F4952-F9A8-B9F3-2CF1-CB172EB856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6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8A7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  <a:latin typeface="Candara" panose="020E0502030303020204" pitchFamily="34" charset="0"/>
              </a:rPr>
              <a:t>VABS-3 – What it is and why we use it</a:t>
            </a: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74" name="Google Shape;574;p96"/>
          <p:cNvSpPr txBox="1">
            <a:spLocks noGrp="1"/>
          </p:cNvSpPr>
          <p:nvPr>
            <p:ph type="body" idx="4294967295"/>
          </p:nvPr>
        </p:nvSpPr>
        <p:spPr>
          <a:xfrm>
            <a:off x="0" y="866775"/>
            <a:ext cx="8924925" cy="368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latin typeface="+mn-lt"/>
              </a:rPr>
              <a:t>Adaptive Behavior Composite</a:t>
            </a:r>
            <a:endParaRPr sz="1800" dirty="0">
              <a:latin typeface="+mn-lt"/>
            </a:endParaRPr>
          </a:p>
          <a:p>
            <a:pPr marL="6286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latin typeface="+mn-lt"/>
              </a:rPr>
              <a:t>Communication</a:t>
            </a:r>
            <a:endParaRPr sz="1800" dirty="0">
              <a:latin typeface="+mn-lt"/>
            </a:endParaRPr>
          </a:p>
          <a:p>
            <a:pPr marL="6286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latin typeface="+mn-lt"/>
              </a:rPr>
              <a:t>Daily Living Skills</a:t>
            </a:r>
            <a:endParaRPr sz="1800" dirty="0">
              <a:latin typeface="+mn-lt"/>
            </a:endParaRPr>
          </a:p>
          <a:p>
            <a:pPr marL="6286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latin typeface="+mn-lt"/>
              </a:rPr>
              <a:t>Socialization</a:t>
            </a:r>
            <a:endParaRPr sz="1800" dirty="0">
              <a:latin typeface="+mn-lt"/>
            </a:endParaRPr>
          </a:p>
          <a:p>
            <a:pPr marL="6286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Motor Skills</a:t>
            </a:r>
            <a:endParaRPr sz="1800" dirty="0">
              <a:latin typeface="+mn-lt"/>
            </a:endParaRPr>
          </a:p>
          <a:p>
            <a:pPr marL="742950" lvl="1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endParaRPr sz="1800" dirty="0">
              <a:latin typeface="+mn-lt"/>
            </a:endParaRPr>
          </a:p>
          <a:p>
            <a:pPr marL="28575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Must be conducted by TELEPHONE interview</a:t>
            </a:r>
            <a:endParaRPr sz="1800" dirty="0">
              <a:latin typeface="+mn-lt"/>
            </a:endParaRPr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575" name="Google Shape;575;p96"/>
          <p:cNvPicPr preferRelativeResize="0"/>
          <p:nvPr/>
        </p:nvPicPr>
        <p:blipFill rotWithShape="1">
          <a:blip r:embed="rId3">
            <a:alphaModFix/>
          </a:blip>
          <a:srcRect r="22142"/>
          <a:stretch/>
        </p:blipFill>
        <p:spPr>
          <a:xfrm>
            <a:off x="5930325" y="734662"/>
            <a:ext cx="1451200" cy="13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205" y="802687"/>
            <a:ext cx="1773000" cy="13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96"/>
          <p:cNvPicPr preferRelativeResize="0"/>
          <p:nvPr/>
        </p:nvPicPr>
        <p:blipFill rotWithShape="1">
          <a:blip r:embed="rId5">
            <a:alphaModFix/>
          </a:blip>
          <a:srcRect l="4979"/>
          <a:stretch/>
        </p:blipFill>
        <p:spPr>
          <a:xfrm>
            <a:off x="5174650" y="2116559"/>
            <a:ext cx="1622800" cy="12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96"/>
          <p:cNvPicPr preferRelativeResize="0"/>
          <p:nvPr/>
        </p:nvPicPr>
        <p:blipFill rotWithShape="1">
          <a:blip r:embed="rId6">
            <a:alphaModFix/>
          </a:blip>
          <a:srcRect t="14390" r="5132"/>
          <a:stretch/>
        </p:blipFill>
        <p:spPr>
          <a:xfrm>
            <a:off x="2315126" y="2192271"/>
            <a:ext cx="1451201" cy="91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Facts About Cell Phones and Your Health ...">
            <a:extLst>
              <a:ext uri="{FF2B5EF4-FFF2-40B4-BE49-F238E27FC236}">
                <a16:creationId xmlns:a16="http://schemas.microsoft.com/office/drawing/2014/main" id="{7F1703B2-07E5-48C4-3C21-8C7648F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52" y="3552155"/>
            <a:ext cx="2214823" cy="12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799;p142" descr="P-ICECAP | SIREN">
            <a:extLst>
              <a:ext uri="{FF2B5EF4-FFF2-40B4-BE49-F238E27FC236}">
                <a16:creationId xmlns:a16="http://schemas.microsoft.com/office/drawing/2014/main" id="{E5F1E43B-8CC7-F42F-8C0B-62A5ACB861D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00;p142" descr="Home">
            <a:extLst>
              <a:ext uri="{FF2B5EF4-FFF2-40B4-BE49-F238E27FC236}">
                <a16:creationId xmlns:a16="http://schemas.microsoft.com/office/drawing/2014/main" id="{3AD25711-A970-729B-8B99-A9093DED42C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249934-33FB-3173-7091-A4DBB6A30A42}"/>
              </a:ext>
            </a:extLst>
          </p:cNvPr>
          <p:cNvSpPr txBox="1"/>
          <p:nvPr/>
        </p:nvSpPr>
        <p:spPr>
          <a:xfrm>
            <a:off x="5174650" y="3620766"/>
            <a:ext cx="26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VABS-3 usually takes 30 to 60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>
          <a:extLst>
            <a:ext uri="{FF2B5EF4-FFF2-40B4-BE49-F238E27FC236}">
              <a16:creationId xmlns:a16="http://schemas.microsoft.com/office/drawing/2014/main" id="{5304BED1-90D4-549F-A5D3-0E876D4F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6">
            <a:extLst>
              <a:ext uri="{FF2B5EF4-FFF2-40B4-BE49-F238E27FC236}">
                <a16:creationId xmlns:a16="http://schemas.microsoft.com/office/drawing/2014/main" id="{79BD1ED8-BBB0-26C1-EA8D-C0E992624A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00" y="195446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>
              <a:lnSpc>
                <a:spcPct val="90000"/>
              </a:lnSpc>
              <a:buClr>
                <a:srgbClr val="4E58A7"/>
              </a:buClr>
              <a:buSzPct val="100000"/>
            </a:pPr>
            <a:r>
              <a:rPr lang="en-US" sz="3100" baseline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THAPCA-OH cohort 1-year post-arrest</a:t>
            </a:r>
            <a:br>
              <a:rPr lang="en-US" sz="2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A33594E3-DBB5-4398-4CB3-E217149E5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Google Shape;799;p142" descr="P-ICECAP | SIREN">
            <a:extLst>
              <a:ext uri="{FF2B5EF4-FFF2-40B4-BE49-F238E27FC236}">
                <a16:creationId xmlns:a16="http://schemas.microsoft.com/office/drawing/2014/main" id="{9D6E8C5A-E5EE-69BD-CB0E-6EFFE4BD7D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6" y="4181435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0;p142" descr="Home">
            <a:extLst>
              <a:ext uri="{FF2B5EF4-FFF2-40B4-BE49-F238E27FC236}">
                <a16:creationId xmlns:a16="http://schemas.microsoft.com/office/drawing/2014/main" id="{181F0093-BE28-A559-AFF0-0BDE8A61CA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651BB6-5448-925F-5CAE-3952F925B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45878"/>
              </p:ext>
            </p:extLst>
          </p:nvPr>
        </p:nvGraphicFramePr>
        <p:xfrm>
          <a:off x="144941" y="969903"/>
          <a:ext cx="8854117" cy="307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059">
                  <a:extLst>
                    <a:ext uri="{9D8B030D-6E8A-4147-A177-3AD203B41FA5}">
                      <a16:colId xmlns:a16="http://schemas.microsoft.com/office/drawing/2014/main" val="3855593517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626322411"/>
                    </a:ext>
                  </a:extLst>
                </a:gridCol>
                <a:gridCol w="4815858">
                  <a:extLst>
                    <a:ext uri="{9D8B030D-6E8A-4147-A177-3AD203B41FA5}">
                      <a16:colId xmlns:a16="http://schemas.microsoft.com/office/drawing/2014/main" val="2296113339"/>
                    </a:ext>
                  </a:extLst>
                </a:gridCol>
              </a:tblGrid>
              <a:tr h="773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Level of Adaptive Functioning (VABS-II)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% 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Brief example of functional skills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12530"/>
                  </a:ext>
                </a:extLst>
              </a:tr>
              <a:tr h="473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No Disability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&gt;85, n =32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37%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Age-appropriate functioning, attending school without supports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5554"/>
                  </a:ext>
                </a:extLst>
              </a:tr>
              <a:tr h="433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Mild to Moderate Disability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u="none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 – 50, n=25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30%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Daily activities below peers in one or more areas, requires assistance at school and possibly around the home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58385"/>
                  </a:ext>
                </a:extLst>
              </a:tr>
              <a:tr h="719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Severe Disability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&lt;50, n-28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33%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2"/>
                          </a:solidFill>
                          <a:effectLst/>
                        </a:rPr>
                        <a:t>Daily activities well below peers across areas, requires significant assistance and home and school</a:t>
                      </a:r>
                      <a:endParaRPr lang="en-US" sz="1800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20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D875935-6FD7-7365-06F6-9CED3D7334DB}"/>
              </a:ext>
            </a:extLst>
          </p:cNvPr>
          <p:cNvSpPr txBox="1"/>
          <p:nvPr/>
        </p:nvSpPr>
        <p:spPr>
          <a:xfrm>
            <a:off x="4968807" y="576880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Slomine et al., </a:t>
            </a:r>
            <a:r>
              <a:rPr lang="en-US" i="1" dirty="0"/>
              <a:t>Pediatrics, </a:t>
            </a:r>
            <a:r>
              <a:rPr lang="en-US" dirty="0"/>
              <a:t>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D9E78-87BC-B58F-ACAB-7585AAF13D72}"/>
              </a:ext>
            </a:extLst>
          </p:cNvPr>
          <p:cNvSpPr txBox="1"/>
          <p:nvPr/>
        </p:nvSpPr>
        <p:spPr>
          <a:xfrm>
            <a:off x="1368000" y="4566620"/>
            <a:ext cx="4503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85 survivors </a:t>
            </a:r>
            <a:r>
              <a:rPr lang="en-US" dirty="0"/>
              <a:t>with broadly average pre-CA functioning</a:t>
            </a:r>
          </a:p>
        </p:txBody>
      </p:sp>
    </p:spTree>
    <p:extLst>
      <p:ext uri="{BB962C8B-B14F-4D97-AF65-F5344CB8AC3E}">
        <p14:creationId xmlns:p14="http://schemas.microsoft.com/office/powerpoint/2010/main" val="18161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>
          <a:extLst>
            <a:ext uri="{FF2B5EF4-FFF2-40B4-BE49-F238E27FC236}">
              <a16:creationId xmlns:a16="http://schemas.microsoft.com/office/drawing/2014/main" id="{6B1BDDB3-8E81-AE98-D7B4-C3F4820A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6">
            <a:extLst>
              <a:ext uri="{FF2B5EF4-FFF2-40B4-BE49-F238E27FC236}">
                <a16:creationId xmlns:a16="http://schemas.microsoft.com/office/drawing/2014/main" id="{14602E10-FD8B-4F1D-DD9C-FE58798F94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0963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8A7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  <a:latin typeface="Candara" panose="020E0502030303020204" pitchFamily="34" charset="0"/>
              </a:rPr>
              <a:t>Kennedy Krieger Outcomes Center </a:t>
            </a: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74" name="Google Shape;574;p96">
            <a:extLst>
              <a:ext uri="{FF2B5EF4-FFF2-40B4-BE49-F238E27FC236}">
                <a16:creationId xmlns:a16="http://schemas.microsoft.com/office/drawing/2014/main" id="{6CC33530-A631-8747-185D-3F3C35011A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477" y="762320"/>
            <a:ext cx="8812800" cy="384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Centralized, telephone outcomes from Baltimore, Maryland (except for AU/NZ)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Our goal is to make telephone outcomes collection as easy as possible for caregivers and sites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What we need from you: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Connect us with caregivers of surviving participants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Help us when we have trouble connecting</a:t>
            </a:r>
          </a:p>
          <a:p>
            <a:pPr marL="635000" lvl="1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Respond PROMPTLY to our emails and calls</a:t>
            </a:r>
          </a:p>
          <a:p>
            <a:pPr marL="635000" lvl="1" indent="-177800">
              <a:lnSpc>
                <a:spcPct val="120000"/>
              </a:lnSpc>
              <a:buClr>
                <a:schemeClr val="bg2"/>
              </a:buClr>
              <a:buSzPts val="180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PICECAP@kennedykrieger.org</a:t>
            </a: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600" dirty="0">
              <a:latin typeface="Candara" panose="020E0502030303020204" pitchFamily="34" charset="0"/>
            </a:endParaRPr>
          </a:p>
          <a:p>
            <a:pPr marL="520700" lvl="1" indent="-63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dirty="0">
              <a:latin typeface="Candara" panose="020E0502030303020204" pitchFamily="34" charset="0"/>
            </a:endParaRPr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DEC26067-AD12-C682-DFB9-80B5B7613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6D52F48D-F31A-BBEB-99FD-5C54FE9E9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22" y="0"/>
            <a:ext cx="2281555" cy="890270"/>
          </a:xfrm>
          <a:prstGeom prst="rect">
            <a:avLst/>
          </a:prstGeom>
        </p:spPr>
      </p:pic>
      <p:pic>
        <p:nvPicPr>
          <p:cNvPr id="2056" name="Picture 8" descr="Corded Basic Landline Phone ...">
            <a:extLst>
              <a:ext uri="{FF2B5EF4-FFF2-40B4-BE49-F238E27FC236}">
                <a16:creationId xmlns:a16="http://schemas.microsoft.com/office/drawing/2014/main" id="{15FBA0A6-3CD8-9959-E42B-A22672F1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38" y="20761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99;p142" descr="P-ICECAP | SIREN">
            <a:extLst>
              <a:ext uri="{FF2B5EF4-FFF2-40B4-BE49-F238E27FC236}">
                <a16:creationId xmlns:a16="http://schemas.microsoft.com/office/drawing/2014/main" id="{2E84EA3E-B5AB-7F80-1465-832AF47B06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0;p142" descr="Home">
            <a:extLst>
              <a:ext uri="{FF2B5EF4-FFF2-40B4-BE49-F238E27FC236}">
                <a16:creationId xmlns:a16="http://schemas.microsoft.com/office/drawing/2014/main" id="{CDC9D7EA-DB51-8F1B-CF25-A34CAB01F2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37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>
          <a:extLst>
            <a:ext uri="{FF2B5EF4-FFF2-40B4-BE49-F238E27FC236}">
              <a16:creationId xmlns:a16="http://schemas.microsoft.com/office/drawing/2014/main" id="{EA2322DE-07F7-28C3-AC0C-37AAADB6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6">
            <a:extLst>
              <a:ext uri="{FF2B5EF4-FFF2-40B4-BE49-F238E27FC236}">
                <a16:creationId xmlns:a16="http://schemas.microsoft.com/office/drawing/2014/main" id="{0770042A-100F-36EF-269A-3B963E5EEC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3975"/>
            <a:ext cx="78867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8A7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  <a:latin typeface="Candara" panose="020E0502030303020204" pitchFamily="34" charset="0"/>
              </a:rPr>
              <a:t>Onsite Neurological Examination</a:t>
            </a:r>
            <a:endParaRPr sz="28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74" name="Google Shape;574;p96">
            <a:extLst>
              <a:ext uri="{FF2B5EF4-FFF2-40B4-BE49-F238E27FC236}">
                <a16:creationId xmlns:a16="http://schemas.microsoft.com/office/drawing/2014/main" id="{A8094D09-2036-EB1F-FD7D-22F3C8008D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28650"/>
            <a:ext cx="8906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r>
              <a:rPr lang="en-US" sz="1800" dirty="0">
                <a:latin typeface="+mn-lt"/>
              </a:rPr>
              <a:t>If you have not already done so, </a:t>
            </a:r>
            <a:r>
              <a:rPr lang="en-US" sz="1800" b="1" dirty="0">
                <a:latin typeface="+mn-lt"/>
              </a:rPr>
              <a:t>NOW</a:t>
            </a:r>
            <a:r>
              <a:rPr lang="en-US" sz="1800" dirty="0">
                <a:latin typeface="+mn-lt"/>
              </a:rPr>
              <a:t> is the time to identify at least one neurologist at your site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+mn-lt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r>
              <a:rPr lang="en-US" sz="1800" dirty="0">
                <a:latin typeface="+mn-lt"/>
              </a:rPr>
              <a:t>Make sure you understand the process for scheduling at your hospital and how early you need to reach out for an appointment with your study neurologist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+mn-lt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r>
              <a:rPr lang="en-US" sz="1800" dirty="0">
                <a:latin typeface="+mn-lt"/>
              </a:rPr>
              <a:t>Make sure your neurologist knows what is needed during the visit (Age-appropriate PRCA form, &lt;3 or </a:t>
            </a:r>
            <a:r>
              <a:rPr lang="en-US" sz="1800" u="sng" dirty="0">
                <a:latin typeface="+mn-lt"/>
              </a:rPr>
              <a:t>&gt;</a:t>
            </a:r>
            <a:r>
              <a:rPr lang="en-US" sz="1800" dirty="0">
                <a:latin typeface="+mn-lt"/>
              </a:rPr>
              <a:t>3 years)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+mn-lt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r>
              <a:rPr lang="en-US" sz="1800" dirty="0">
                <a:latin typeface="+mn-lt"/>
              </a:rPr>
              <a:t>Neurological examination must be completed </a:t>
            </a:r>
            <a:r>
              <a:rPr lang="en-US" sz="1800" b="1" dirty="0">
                <a:latin typeface="+mn-lt"/>
              </a:rPr>
              <a:t>AFTER</a:t>
            </a:r>
            <a:r>
              <a:rPr lang="en-US" sz="1800" dirty="0">
                <a:latin typeface="+mn-lt"/>
              </a:rPr>
              <a:t> the 12-Month telephone interview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+mn-lt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Candara" panose="020E0502030303020204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ts val="1800"/>
              <a:buFont typeface="Source Sans Pro"/>
              <a:buChar char="•"/>
            </a:pPr>
            <a:endParaRPr lang="en-US" sz="1800" dirty="0">
              <a:latin typeface="Candara" panose="020E0502030303020204" pitchFamily="34" charset="0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•"/>
            </a:pPr>
            <a:endParaRPr lang="en-US" sz="1800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17780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1600" dirty="0">
              <a:latin typeface="Candara" panose="020E0502030303020204" pitchFamily="34" charset="0"/>
            </a:endParaRPr>
          </a:p>
          <a:p>
            <a:pPr marL="520700" lvl="1" indent="-63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dirty="0">
              <a:latin typeface="Candara" panose="020E0502030303020204" pitchFamily="34" charset="0"/>
            </a:endParaRPr>
          </a:p>
          <a:p>
            <a:pPr marL="177800" lvl="0" indent="-63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761B661F-EB9F-4A95-D397-333D3EAB8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oogle Shape;799;p142" descr="P-ICECAP | SIREN">
            <a:extLst>
              <a:ext uri="{FF2B5EF4-FFF2-40B4-BE49-F238E27FC236}">
                <a16:creationId xmlns:a16="http://schemas.microsoft.com/office/drawing/2014/main" id="{D9475E84-A90F-3183-6EEB-9E5B980E80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56" y="4108410"/>
            <a:ext cx="793360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0;p142" descr="Home">
            <a:extLst>
              <a:ext uri="{FF2B5EF4-FFF2-40B4-BE49-F238E27FC236}">
                <a16:creationId xmlns:a16="http://schemas.microsoft.com/office/drawing/2014/main" id="{B1BA7F89-A702-9D43-874F-0D4D636B4F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5829" y="4267097"/>
            <a:ext cx="1564644" cy="75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65035"/>
      </p:ext>
    </p:extLst>
  </p:cSld>
  <p:clrMapOvr>
    <a:masterClrMapping/>
  </p:clrMapOvr>
</p:sld>
</file>

<file path=ppt/theme/theme1.xml><?xml version="1.0" encoding="utf-8"?>
<a:theme xmlns:a="http://schemas.openxmlformats.org/drawingml/2006/main" name="P-ICECAP Template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-ICECAP Template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1922</Words>
  <Application>Microsoft Office PowerPoint</Application>
  <PresentationFormat>On-screen Show (16:9)</PresentationFormat>
  <Paragraphs>342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Candara</vt:lpstr>
      <vt:lpstr>Source Sans Pro</vt:lpstr>
      <vt:lpstr>Calibri</vt:lpstr>
      <vt:lpstr>Comfortaa</vt:lpstr>
      <vt:lpstr>Wingdings</vt:lpstr>
      <vt:lpstr>Comfortaa SemiBold</vt:lpstr>
      <vt:lpstr>P-ICECAP Template</vt:lpstr>
      <vt:lpstr>P-ICECAP Template</vt:lpstr>
      <vt:lpstr>Office Theme</vt:lpstr>
      <vt:lpstr>Key Strategies and Lessons Learned for Maximizing Follow-Up  </vt:lpstr>
      <vt:lpstr>Agenda</vt:lpstr>
      <vt:lpstr>Baseline (pre-CA) and Acute Measures of Functioning</vt:lpstr>
      <vt:lpstr>Key Strategies and Lessons Learned</vt:lpstr>
      <vt:lpstr>PowerPoint Presentation</vt:lpstr>
      <vt:lpstr>VABS-3 – What it is and why we use it</vt:lpstr>
      <vt:lpstr>THAPCA-OH cohort 1-year post-arrest </vt:lpstr>
      <vt:lpstr>Kennedy Krieger Outcomes Center </vt:lpstr>
      <vt:lpstr>Onsite Neurological Examination</vt:lpstr>
      <vt:lpstr>How are we doing so far?</vt:lpstr>
      <vt:lpstr> Advantages of Interview and Neurological Examination</vt:lpstr>
      <vt:lpstr> Around Enrollment </vt:lpstr>
      <vt:lpstr> Before Hospital Discharge or Prior to 2-month Post CA</vt:lpstr>
      <vt:lpstr> At 2 months after CA</vt:lpstr>
      <vt:lpstr> At 6-9 months after CA </vt:lpstr>
      <vt:lpstr> At 11 months after CA</vt:lpstr>
      <vt:lpstr> Best Practices and Tips for Connecting with Caregivers </vt:lpstr>
      <vt:lpstr> When you reach the caregiver</vt:lpstr>
      <vt:lpstr> Reminders about the Timing </vt:lpstr>
      <vt:lpstr> What do I do if I can’t reach a caregiver?</vt:lpstr>
      <vt:lpstr> What if KKI can’t reach the family?</vt:lpstr>
      <vt:lpstr> Compensation for Interview Time is Permissible</vt:lpstr>
      <vt:lpstr> What do we do if a child lives in a facility and the family is not very involved? </vt:lpstr>
      <vt:lpstr> What if I know a participant is neurologically devastated? </vt:lpstr>
      <vt:lpstr> What if a participant and family move to another state?</vt:lpstr>
      <vt:lpstr> What if I have a participant who moves into foster care? </vt:lpstr>
      <vt:lpstr> What if a higher functioning participant turns 18 during the follow up period? </vt:lpstr>
      <vt:lpstr> What if a participant is hospitalized in a psych ward or incarerated during the follow up window? </vt:lpstr>
      <vt:lpstr> Thank you for your attention!</vt:lpstr>
      <vt:lpstr>Thank you to the amazing site coordinators, sub-Is, and PIs!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 Reporting - now that you're in it.</dc:title>
  <dc:creator>Weber, Moni</dc:creator>
  <cp:lastModifiedBy>Slomine, Beth</cp:lastModifiedBy>
  <cp:revision>35</cp:revision>
  <dcterms:modified xsi:type="dcterms:W3CDTF">2025-04-30T19:30:44Z</dcterms:modified>
</cp:coreProperties>
</file>