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5" r:id="rId4"/>
    <p:sldId id="263" r:id="rId5"/>
    <p:sldId id="264" r:id="rId6"/>
    <p:sldId id="267" r:id="rId7"/>
    <p:sldId id="26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6" y="15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E2981-0EDC-421B-8B49-8F23A06BDCF6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CB911-1397-4FA7-A11C-D1A3DBE5E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3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50690-9811-4E17-91A7-0D58B8E6549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7842" name="Rectangle 7"/>
          <p:cNvSpPr txBox="1">
            <a:spLocks noGrp="1" noChangeArrowheads="1"/>
          </p:cNvSpPr>
          <p:nvPr/>
        </p:nvSpPr>
        <p:spPr bwMode="auto">
          <a:xfrm>
            <a:off x="3884852" y="8685862"/>
            <a:ext cx="2971593" cy="4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650" indent="-290513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638" indent="-233363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8775" indent="-233363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3913" indent="-233363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1113" indent="-233363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8313" indent="-233363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5513" indent="-233363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2713" indent="-233363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9A4A5AD-FEE2-4AC7-98D5-B104435F1FD0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47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7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</p:spPr>
        <p:txBody>
          <a:bodyPr lIns="91431" tIns="45716" rIns="91431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87C0C-2FE0-4E0B-A065-91802982EDB8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36722-FB94-4ED9-A521-892A722CC7B4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Why you have to turn in SAE’s early.  A lot of other people need to look at them and the clock is running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72E62-A0AA-4198-B6FC-C89B2ED1272B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It is important for us here at the CCC and for all your site co-investigators.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222-8275-45BF-B7B8-EFEDAF2F514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0D1C-E85C-4FC4-8F47-7AD08D03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8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222-8275-45BF-B7B8-EFEDAF2F514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0D1C-E85C-4FC4-8F47-7AD08D03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9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222-8275-45BF-B7B8-EFEDAF2F514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0D1C-E85C-4FC4-8F47-7AD08D03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8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0"/>
          <a:stretch/>
        </p:blipFill>
        <p:spPr>
          <a:xfrm>
            <a:off x="7347548" y="5562600"/>
            <a:ext cx="179645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4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0"/>
          <a:stretch/>
        </p:blipFill>
        <p:spPr>
          <a:xfrm>
            <a:off x="7347548" y="5562600"/>
            <a:ext cx="179645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626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0"/>
          <a:stretch/>
        </p:blipFill>
        <p:spPr>
          <a:xfrm>
            <a:off x="7347548" y="5562600"/>
            <a:ext cx="179645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0"/>
          <a:stretch/>
        </p:blipFill>
        <p:spPr>
          <a:xfrm>
            <a:off x="7347548" y="5562600"/>
            <a:ext cx="179645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0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0"/>
          <a:stretch/>
        </p:blipFill>
        <p:spPr>
          <a:xfrm>
            <a:off x="7347548" y="5562600"/>
            <a:ext cx="179645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3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0"/>
          <a:stretch/>
        </p:blipFill>
        <p:spPr>
          <a:xfrm>
            <a:off x="7347548" y="5562600"/>
            <a:ext cx="179645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7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0"/>
          <a:stretch/>
        </p:blipFill>
        <p:spPr>
          <a:xfrm>
            <a:off x="7347548" y="5562600"/>
            <a:ext cx="179645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4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222-8275-45BF-B7B8-EFEDAF2F514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0D1C-E85C-4FC4-8F47-7AD08D03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75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29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5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222-8275-45BF-B7B8-EFEDAF2F514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0D1C-E85C-4FC4-8F47-7AD08D03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5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222-8275-45BF-B7B8-EFEDAF2F514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0D1C-E85C-4FC4-8F47-7AD08D03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0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222-8275-45BF-B7B8-EFEDAF2F514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0D1C-E85C-4FC4-8F47-7AD08D03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8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222-8275-45BF-B7B8-EFEDAF2F514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0D1C-E85C-4FC4-8F47-7AD08D03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1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222-8275-45BF-B7B8-EFEDAF2F514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0D1C-E85C-4FC4-8F47-7AD08D03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6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222-8275-45BF-B7B8-EFEDAF2F514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0D1C-E85C-4FC4-8F47-7AD08D03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222-8275-45BF-B7B8-EFEDAF2F514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0D1C-E85C-4FC4-8F47-7AD08D03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4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6222-8275-45BF-B7B8-EFEDAF2F5143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D0D1C-E85C-4FC4-8F47-7AD08D036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2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Educational </a:t>
            </a:r>
            <a:r>
              <a:rPr lang="en-US" smtClean="0"/>
              <a:t>Spotlight:</a:t>
            </a:r>
            <a:br>
              <a:rPr lang="en-US" smtClean="0"/>
            </a:br>
            <a:r>
              <a:rPr lang="en-US" smtClean="0"/>
              <a:t>Adverse </a:t>
            </a:r>
            <a:r>
              <a:rPr lang="en-US" dirty="0" smtClean="0"/>
              <a:t>Event Reporting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3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narrative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/>
              <a:t>A 83 year old female with a history of epilepsy was found seizing and was appropriately enrolled at 18:05 on 3/10/09.  No respiratory distress or  hypoxia was noted in the ED.  Pulse ox 97% at 22:00 before admission.  On 3/11/09 at 16:00, she was noted to be short of breath with a pulse ox of 88% on room air.  At 16:15 supplemental oxygen was administered at 4 LPM and pulse ox was 93%.  Chest x-ray at 17:11 showed RLL infiltrate suggestive of aspiration.  Respiratory distress increased and at 23:20 she was transferred to the ICU and </a:t>
            </a:r>
            <a:r>
              <a:rPr lang="en-US" altLang="en-US" dirty="0" err="1"/>
              <a:t>endotracheally</a:t>
            </a:r>
            <a:r>
              <a:rPr lang="en-US" altLang="en-US" dirty="0"/>
              <a:t> intubated.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26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Narrative template </a:t>
            </a:r>
            <a:r>
              <a:rPr lang="en-US" sz="3200" b="0" dirty="0" smtClean="0">
                <a:solidFill>
                  <a:schemeClr val="bg1"/>
                </a:solidFill>
              </a:rPr>
              <a:t>respiratory </a:t>
            </a:r>
            <a:r>
              <a:rPr lang="en-US" sz="3200" b="0" dirty="0">
                <a:solidFill>
                  <a:schemeClr val="bg1"/>
                </a:solidFill>
              </a:rPr>
              <a:t>depression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/>
              <a:t>A [age] year old [male/female] was found seizing on [date] at [time] and was enrolled in </a:t>
            </a:r>
            <a:r>
              <a:rPr lang="en-US" dirty="0" smtClean="0"/>
              <a:t>ESETT.  </a:t>
            </a:r>
            <a:r>
              <a:rPr lang="en-US" dirty="0"/>
              <a:t>The patient [stopped/did not stop] seizing </a:t>
            </a:r>
            <a:r>
              <a:rPr lang="en-US" dirty="0" smtClean="0"/>
              <a:t>after study drug administration.  </a:t>
            </a:r>
            <a:r>
              <a:rPr lang="en-US" dirty="0"/>
              <a:t>The patient subsequently underwent endotracheal intubation for respiratory depression </a:t>
            </a:r>
            <a:r>
              <a:rPr lang="en-US" dirty="0" smtClean="0"/>
              <a:t>[in </a:t>
            </a:r>
            <a:r>
              <a:rPr lang="en-US" dirty="0"/>
              <a:t>the </a:t>
            </a:r>
            <a:r>
              <a:rPr lang="en-US" dirty="0" smtClean="0"/>
              <a:t>ED/on the ward/in the ICU] </a:t>
            </a:r>
            <a:r>
              <a:rPr lang="en-US" dirty="0"/>
              <a:t>at [time].  The patient [was/was not] still thought to be seizing at the time of intubation.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/>
              <a:t>[The patient was subsequently </a:t>
            </a:r>
            <a:r>
              <a:rPr lang="en-US" dirty="0" err="1"/>
              <a:t>extubated</a:t>
            </a:r>
            <a:r>
              <a:rPr lang="en-US" dirty="0"/>
              <a:t> on [date].]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/>
              <a:t>[The patient remained intubated as of [date] because of [suspected etiology].]</a:t>
            </a:r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8534400" y="63246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</a:rPr>
              <a:t>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0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Narrative template completed</a:t>
            </a:r>
            <a:endParaRPr lang="en-US" b="0" dirty="0"/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dirty="0"/>
              <a:t>Respiratory Depression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dirty="0"/>
              <a:t>A 38 year old male with a history of seizures, was found seizing and was enrolled in </a:t>
            </a:r>
            <a:r>
              <a:rPr lang="en-US" sz="2400" dirty="0" smtClean="0"/>
              <a:t>ESETT </a:t>
            </a:r>
            <a:r>
              <a:rPr lang="en-US" sz="2400" dirty="0"/>
              <a:t>at approximately 20:45 on 9/1/2009. The patient </a:t>
            </a:r>
            <a:r>
              <a:rPr lang="en-US" sz="2400" dirty="0" smtClean="0"/>
              <a:t>did stop convulsing after study drug administration. </a:t>
            </a:r>
            <a:r>
              <a:rPr lang="en-US" sz="2400" dirty="0"/>
              <a:t>He subsequently underwent endotracheal intubation for respiratory depression in the ED at 21:20.  The patient was </a:t>
            </a:r>
            <a:r>
              <a:rPr lang="en-US" sz="2400" dirty="0" smtClean="0"/>
              <a:t>not thought </a:t>
            </a:r>
            <a:r>
              <a:rPr lang="en-US" sz="2400" dirty="0"/>
              <a:t>to be seizing at the time of intubation, but was felt to have respiratory depression from the combination of alcohol </a:t>
            </a:r>
            <a:r>
              <a:rPr lang="en-US" sz="2400" dirty="0" smtClean="0"/>
              <a:t>intoxication, and benzodiazepines</a:t>
            </a:r>
            <a:r>
              <a:rPr lang="en-US" sz="2400" dirty="0"/>
              <a:t>.  The patient was treated with </a:t>
            </a:r>
            <a:r>
              <a:rPr lang="en-US" sz="2400" dirty="0" err="1"/>
              <a:t>propofol</a:t>
            </a:r>
            <a:r>
              <a:rPr lang="en-US" sz="2400" dirty="0"/>
              <a:t> and admitted to the ICU.  The patient was subsequently </a:t>
            </a:r>
            <a:r>
              <a:rPr lang="en-US" sz="2400" dirty="0" err="1"/>
              <a:t>extubated</a:t>
            </a:r>
            <a:r>
              <a:rPr lang="en-US" sz="2400" dirty="0"/>
              <a:t> on 9/2/2009.</a:t>
            </a:r>
          </a:p>
        </p:txBody>
      </p:sp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8534400" y="63246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</a:rPr>
              <a:t>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6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4" y="76200"/>
            <a:ext cx="7419332" cy="66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26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Adverse Events – </a:t>
            </a:r>
            <a:r>
              <a:rPr lang="en-US">
                <a:solidFill>
                  <a:schemeClr val="bg1"/>
                </a:solidFill>
              </a:rPr>
              <a:t>key points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27238"/>
            <a:ext cx="86868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Do </a:t>
            </a:r>
            <a:r>
              <a:rPr lang="en-US" sz="2400" dirty="0"/>
              <a:t>not report events EXISTING PRIOR to randomization </a:t>
            </a:r>
            <a:br>
              <a:rPr lang="en-US" sz="2400" dirty="0"/>
            </a:br>
            <a:r>
              <a:rPr lang="en-US" sz="2000" dirty="0"/>
              <a:t>(unless there is a change in severity)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Report the DIAGNOSIS, not the symptoms: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Fever, cough, chest pain, crackles = </a:t>
            </a:r>
            <a:r>
              <a:rPr lang="en-US" sz="2000" dirty="0" smtClean="0"/>
              <a:t>pneumonia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dirty="0"/>
              <a:t>Report the PATHOLOGY, not the outcome or treatment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	Not </a:t>
            </a:r>
            <a:r>
              <a:rPr lang="en-US" sz="2000" dirty="0"/>
              <a:t>‘death’ but the event that caused death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</a:t>
            </a: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8534400" y="63246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</a:rPr>
              <a:t>CD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r>
              <a:rPr lang="en-US" sz="4000" dirty="0" smtClean="0"/>
              <a:t>Relatedness </a:t>
            </a:r>
            <a:r>
              <a:rPr lang="en-US" sz="3200" dirty="0">
                <a:solidFill>
                  <a:schemeClr val="bg1"/>
                </a:solidFill>
              </a:rPr>
              <a:t>Relatedness algorithm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5029200"/>
          </a:xfrm>
        </p:spPr>
        <p:txBody>
          <a:bodyPr/>
          <a:lstStyle/>
          <a:p>
            <a:pPr>
              <a:spcBef>
                <a:spcPct val="75000"/>
              </a:spcBef>
              <a:buFontTx/>
              <a:buNone/>
            </a:pPr>
            <a:r>
              <a:rPr lang="en-US" sz="2000" b="1" dirty="0"/>
              <a:t>Not Related</a:t>
            </a:r>
            <a:endParaRPr lang="en-US" sz="2000" dirty="0"/>
          </a:p>
          <a:p>
            <a:pPr>
              <a:spcBef>
                <a:spcPct val="0"/>
              </a:spcBef>
            </a:pPr>
            <a:r>
              <a:rPr lang="en-US" sz="2000" dirty="0"/>
              <a:t>The timing is wrong and there was clearly another cause</a:t>
            </a:r>
            <a:endParaRPr lang="en-US" sz="2000" b="1" dirty="0"/>
          </a:p>
          <a:p>
            <a:pPr>
              <a:spcBef>
                <a:spcPct val="75000"/>
              </a:spcBef>
              <a:buFontTx/>
              <a:buNone/>
            </a:pPr>
            <a:r>
              <a:rPr lang="en-US" sz="2000" b="1" dirty="0"/>
              <a:t>Unlikely </a:t>
            </a:r>
            <a:r>
              <a:rPr lang="en-US" sz="1800" dirty="0"/>
              <a:t>(both of the following, but timing doesn’t matter)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Another cause is possible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Not something the intervention is known to cause</a:t>
            </a:r>
            <a:endParaRPr lang="en-US" sz="2000" b="1" dirty="0"/>
          </a:p>
          <a:p>
            <a:pPr>
              <a:spcBef>
                <a:spcPct val="75000"/>
              </a:spcBef>
              <a:buFontTx/>
              <a:buNone/>
            </a:pPr>
            <a:r>
              <a:rPr lang="en-US" sz="2000" b="1" dirty="0" smtClean="0"/>
              <a:t>Reasonable Possibly </a:t>
            </a:r>
            <a:r>
              <a:rPr lang="en-US" sz="1800" dirty="0"/>
              <a:t>(2 of 3</a:t>
            </a:r>
            <a:r>
              <a:rPr lang="en-US" sz="1800" dirty="0" smtClean="0"/>
              <a:t>)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Timing is suggestive. 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Not readily caused by something else </a:t>
            </a:r>
            <a:endParaRPr lang="en-US" sz="2000" dirty="0"/>
          </a:p>
          <a:p>
            <a:pPr>
              <a:spcBef>
                <a:spcPct val="0"/>
              </a:spcBef>
            </a:pPr>
            <a:r>
              <a:rPr lang="en-US" sz="2000" dirty="0"/>
              <a:t>This is something the intervention is known to cause. </a:t>
            </a:r>
            <a:endParaRPr lang="en-US" sz="2000" b="1" dirty="0"/>
          </a:p>
          <a:p>
            <a:pPr>
              <a:spcBef>
                <a:spcPct val="75000"/>
              </a:spcBef>
              <a:buFontTx/>
              <a:buNone/>
            </a:pPr>
            <a:r>
              <a:rPr lang="en-US" sz="2000" b="1" dirty="0"/>
              <a:t>Definitely </a:t>
            </a:r>
            <a:r>
              <a:rPr lang="en-US" sz="1800" dirty="0"/>
              <a:t>(must have all 3)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Timing suggests intervention caused the problem. 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No other possible cause. 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This is something the intervention is known to cause. </a:t>
            </a:r>
          </a:p>
        </p:txBody>
      </p:sp>
      <p:sp>
        <p:nvSpPr>
          <p:cNvPr id="577540" name="Text Box 4"/>
          <p:cNvSpPr txBox="1">
            <a:spLocks noChangeArrowheads="1"/>
          </p:cNvSpPr>
          <p:nvPr/>
        </p:nvSpPr>
        <p:spPr bwMode="auto">
          <a:xfrm>
            <a:off x="8534400" y="63246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</a:rPr>
              <a:t>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8674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http://bioportal.bioontology.org/ontologies/MEDDRA</a:t>
            </a:r>
            <a:endParaRPr lang="en-US" sz="2800" dirty="0"/>
          </a:p>
        </p:txBody>
      </p:sp>
      <p:pic>
        <p:nvPicPr>
          <p:cNvPr id="3" name="Picture 2" descr="Medical Dictionary for Regulatory Activities - Summary | NCBO BioPortal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3" b="51899"/>
          <a:stretch/>
        </p:blipFill>
        <p:spPr>
          <a:xfrm>
            <a:off x="237281" y="457200"/>
            <a:ext cx="72499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5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TCAE-4 on the App Store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8" r="17562" b="30633"/>
          <a:stretch/>
        </p:blipFill>
        <p:spPr>
          <a:xfrm>
            <a:off x="883186" y="302870"/>
            <a:ext cx="4565209" cy="3507130"/>
          </a:xfrm>
          <a:prstGeom prst="rect">
            <a:avLst/>
          </a:prstGeom>
        </p:spPr>
      </p:pic>
      <p:pic>
        <p:nvPicPr>
          <p:cNvPr id="2" name="Picture 1" descr="CTCAE v4.0 on the App Store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8" r="32751" b="40253"/>
          <a:stretch/>
        </p:blipFill>
        <p:spPr>
          <a:xfrm>
            <a:off x="457200" y="3429000"/>
            <a:ext cx="4305395" cy="298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1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~AUT0007"/>
          <p:cNvPicPr>
            <a:picLocks noChangeAspect="1" noChangeArrowheads="1"/>
          </p:cNvPicPr>
          <p:nvPr/>
        </p:nvPicPr>
        <p:blipFill>
          <a:blip r:embed="rId4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3"/>
          <a:stretch>
            <a:fillRect/>
          </a:stretch>
        </p:blipFill>
        <p:spPr bwMode="auto">
          <a:xfrm>
            <a:off x="1066800" y="614127"/>
            <a:ext cx="6934200" cy="476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762000" y="5334000"/>
            <a:ext cx="746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i="1" dirty="0">
                <a:solidFill>
                  <a:prstClr val="black"/>
                </a:solidFill>
                <a:latin typeface="Bookman Old Style" pitchFamily="18" charset="0"/>
              </a:rPr>
              <a:t>“I just have to create a few loose ends for other people</a:t>
            </a:r>
            <a:br>
              <a:rPr lang="en-US" altLang="en-US" sz="2000" i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en-US" altLang="en-US" sz="2000" i="1" dirty="0">
                <a:solidFill>
                  <a:prstClr val="black"/>
                </a:solidFill>
                <a:latin typeface="Bookman Old Style" pitchFamily="18" charset="0"/>
              </a:rPr>
              <a:t>to clear up, and then I can out of here.”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8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Write good SAE narratives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Be concise but </a:t>
            </a:r>
            <a:r>
              <a:rPr lang="en-US" altLang="en-US" dirty="0" smtClean="0"/>
              <a:t>complete (not comprehensive)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Include only the pertinent PMH and HPI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Describe the event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Describe the response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Describe the outcome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And say when each of those happened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Look for and respond to queries promptly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2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narrative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A 83 year old female with a history of epilepsy was found seizing and was appropriately enrolled at 18:05 on 3/10/09.  In the ED at 20:22 she was awake and conversant.  At 21:10 she had another generalized seizure and was treated with lorazepam 2 mg IV with termination of her seizure at 21:14.  Her phenytoin level subsequently was reported to be 5 .  At 21:25 she was given phenytoin 1 g IV.  At admission at 22:50 she was again awake and conversant.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630</Words>
  <Application>Microsoft Office PowerPoint</Application>
  <PresentationFormat>On-screen Show (4:3)</PresentationFormat>
  <Paragraphs>58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Office Theme</vt:lpstr>
      <vt:lpstr>Clarity</vt:lpstr>
      <vt:lpstr>Educational Spotlight: Adverse Event Reporting</vt:lpstr>
      <vt:lpstr>PowerPoint Presentation</vt:lpstr>
      <vt:lpstr>Adverse Events – key points</vt:lpstr>
      <vt:lpstr>Relatedness Relatedness algorithm</vt:lpstr>
      <vt:lpstr>PowerPoint Presentation</vt:lpstr>
      <vt:lpstr>PowerPoint Presentation</vt:lpstr>
      <vt:lpstr>PowerPoint Presentation</vt:lpstr>
      <vt:lpstr>Write good SAE narratives</vt:lpstr>
      <vt:lpstr>Sample narrative</vt:lpstr>
      <vt:lpstr>Sample narrative</vt:lpstr>
      <vt:lpstr>Narrative template respiratory depression</vt:lpstr>
      <vt:lpstr>Narrative template completed</vt:lpstr>
    </vt:vector>
  </TitlesOfParts>
  <Company>University of Michigan Hospital and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Silbergleit</dc:creator>
  <cp:lastModifiedBy>Silbergleit, Robert</cp:lastModifiedBy>
  <cp:revision>4</cp:revision>
  <dcterms:created xsi:type="dcterms:W3CDTF">2016-03-01T18:10:38Z</dcterms:created>
  <dcterms:modified xsi:type="dcterms:W3CDTF">2017-08-01T17:10:11Z</dcterms:modified>
</cp:coreProperties>
</file>