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embeddedFontLst>
    <p:embeddedFont>
      <p:font typeface="Calibri" panose="020F0502020204030204" pitchFamily="34" charset="0"/>
      <p:regular r:id="rId14"/>
      <p:bold r:id="rId15"/>
      <p:italic r:id="rId16"/>
      <p:boldItalic r:id="rId1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go="http://customooxmlschemas.google.com/" r:id="rId34" roundtripDataSignature="AMtx7mjLD6YiauzgK64yaojKnAWhWiL0M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8FBC3C3-D39D-4000-BC2F-1B524B139AD5}">
  <a:tblStyle styleId="{F8FBC3C3-D39D-4000-BC2F-1B524B139AD5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  <a:tblStyle styleId="{52B93931-96FE-46F2-B449-89274F55C4C8}" styleName="Table_1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  <a:tblStyle styleId="{69CB0EFB-435A-4707-B74C-A2172FE291C7}" styleName="Table_2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0" d="100"/>
          <a:sy n="120" d="100"/>
        </p:scale>
        <p:origin x="19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34" Type="http://customschemas.google.com/relationships/presentationmetadata" Target="meta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4.fntdata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57" name="Google Shape;15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g477581f678_0_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7" name="Google Shape;237;g477581f678_0_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g477581f678_0_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43" name="Google Shape;243;g477581f678_0_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477581f678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3" name="Google Shape;163;g477581f678_0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chemeClr val="dk1"/>
                </a:solidFill>
              </a:rPr>
              <a:t> The intention-to-treat (ITT) analysis includes all unique participants but does not include repeat enrollments of the same participant. The per-protocol analysis excludes repeat enrollments, enrollments with eligibility deviations, and enrollments in which participants did not receive the assigned drug dose.  The safety analysis includes all enrollments. 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3" name="Google Shape;193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99" name="Google Shape;19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8" name="Google Shape;208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477581f678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4" name="Google Shape;214;g477581f678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</a:t>
            </a:r>
            <a:r>
              <a:rPr lang="en-US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prior</a:t>
            </a: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used in ESETT was equivalent to 2 subject’s worth of data, 1 a treatment success and the other a treatment failure.  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477581f678_0_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9" name="Google Shape;219;g477581f678_0_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 b="1">
                <a:solidFill>
                  <a:schemeClr val="dk1"/>
                </a:solidFill>
              </a:rPr>
              <a:t>Posterior Probabilities of Success by Treatment Group for the Primary Outcome of Cessation of Status Epilepticus at 1 hour  </a:t>
            </a:r>
            <a:r>
              <a:rPr lang="en-US" sz="1800">
                <a:solidFill>
                  <a:schemeClr val="dk1"/>
                </a:solidFill>
              </a:rPr>
              <a:t>This figure illustrates the relative posterior probabilities of treatment success on the primary outcome for each treatment assignment and reinforces the similarity of outcomes for all three drugs. </a:t>
            </a:r>
            <a:endParaRPr sz="1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>
                <a:solidFill>
                  <a:schemeClr val="dk1"/>
                </a:solidFill>
              </a:rPr>
              <a:t>While the probability of being the best treatment can be interpreted directly, no claim should be made about a treatment being the best unless the probability exceeds 0.975, in order to avoid making a type I error. </a:t>
            </a:r>
            <a:endParaRPr sz="24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>
                <a:solidFill>
                  <a:schemeClr val="dk1"/>
                </a:solidFill>
              </a:rPr>
              <a:t>All treatments had probabilities less than 0.975, and so the conclusion was that neither a best, nor a worst, treatment could be identified. </a:t>
            </a: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g5fed5311e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5" name="Google Shape;225;g5fed5311e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6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6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9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9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0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1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1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1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4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4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"/>
          <p:cNvSpPr txBox="1">
            <a:spLocks noGrp="1"/>
          </p:cNvSpPr>
          <p:nvPr>
            <p:ph type="ctrTitle"/>
          </p:nvPr>
        </p:nvSpPr>
        <p:spPr>
          <a:xfrm>
            <a:off x="1447500" y="11308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/>
              <a:t>ESETT Investigators meeting</a:t>
            </a:r>
            <a:endParaRPr/>
          </a:p>
        </p:txBody>
      </p:sp>
      <p:sp>
        <p:nvSpPr>
          <p:cNvPr id="160" name="Google Shape;160;p1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9" name="Google Shape;239;g477581f678_0_67"/>
          <p:cNvGraphicFramePr/>
          <p:nvPr/>
        </p:nvGraphicFramePr>
        <p:xfrm>
          <a:off x="728975" y="1308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{F8FBC3C3-D39D-4000-BC2F-1B524B139AD5}</a:tableStyleId>
              </a:tblPr>
              <a:tblGrid>
                <a:gridCol w="527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7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6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6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4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endParaRPr sz="2000" u="none" strike="noStrike" cap="none"/>
                    </a:p>
                  </a:txBody>
                  <a:tcPr marL="45725" marR="45725" marT="45725" marB="45725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/>
                        <a:t>Levetiracetam</a:t>
                      </a:r>
                      <a:br>
                        <a:rPr lang="en-US" sz="2000" u="none" strike="noStrike" cap="none"/>
                      </a:br>
                      <a:r>
                        <a:rPr lang="en-US" sz="2000" u="none" strike="noStrike" cap="none"/>
                        <a:t>N=145</a:t>
                      </a:r>
                      <a:endParaRPr sz="2000" u="none" strike="noStrike" cap="none"/>
                    </a:p>
                  </a:txBody>
                  <a:tcPr marL="45725" marR="45725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/>
                        <a:t>Fosphenytoin</a:t>
                      </a:r>
                      <a:br>
                        <a:rPr lang="en-US" sz="2000" u="none" strike="noStrike" cap="none"/>
                      </a:br>
                      <a:r>
                        <a:rPr lang="en-US" sz="2000" u="none" strike="noStrike" cap="none"/>
                        <a:t>N=118</a:t>
                      </a:r>
                      <a:endParaRPr sz="2000" u="none" strike="noStrike" cap="none"/>
                    </a:p>
                  </a:txBody>
                  <a:tcPr marL="45725" marR="45725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/>
                        <a:t>Valproate</a:t>
                      </a:r>
                      <a:br>
                        <a:rPr lang="en-US" sz="2000" u="none" strike="noStrike" cap="none"/>
                      </a:br>
                      <a:r>
                        <a:rPr lang="en-US" sz="2000" u="none" strike="noStrike" cap="none"/>
                        <a:t>N=121</a:t>
                      </a:r>
                      <a:endParaRPr sz="2000" u="none" strike="noStrike" cap="none"/>
                    </a:p>
                  </a:txBody>
                  <a:tcPr marL="45725" marR="45725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6D9E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114300" marR="0" lvl="0" indent="-1143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/>
                        <a:t>  Admission to intensive care unit</a:t>
                      </a:r>
                      <a:endParaRPr sz="2000" u="none" strike="noStrike" cap="none"/>
                    </a:p>
                  </a:txBody>
                  <a:tcPr marL="45725" marR="45725" marT="45725" marB="45725"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/>
                        <a:t>60%</a:t>
                      </a:r>
                      <a:endParaRPr sz="2000" u="none" strike="noStrike" cap="none"/>
                    </a:p>
                  </a:txBody>
                  <a:tcPr marL="45725" marR="45725" marT="45725" marB="457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2000" u="none" strike="noStrike" cap="none">
                          <a:solidFill>
                            <a:schemeClr val="dk1"/>
                          </a:solidFill>
                        </a:rPr>
                        <a:t>60%</a:t>
                      </a:r>
                      <a:endParaRPr sz="2000" u="none" strike="noStrike" cap="none"/>
                    </a:p>
                  </a:txBody>
                  <a:tcPr marL="45725" marR="45725" marT="45725" marB="457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/>
                        <a:t>59%</a:t>
                      </a:r>
                      <a:endParaRPr sz="2000" u="none" strike="noStrike" cap="none"/>
                    </a:p>
                  </a:txBody>
                  <a:tcPr marL="45725" marR="45725" marT="45725" marB="457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114300" marR="0" lvl="0" indent="-1143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/>
                        <a:t>  Length of ICU stay, days, </a:t>
                      </a:r>
                      <a:endParaRPr sz="2000" u="none" strike="noStrike" cap="none"/>
                    </a:p>
                    <a:p>
                      <a:pPr marL="114300" marR="0" lvl="0" indent="-1143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/>
                        <a:t>      </a:t>
                      </a:r>
                      <a:r>
                        <a:rPr lang="en-US" sz="1800" u="none" strike="noStrike" cap="none">
                          <a:solidFill>
                            <a:schemeClr val="dk1"/>
                          </a:solidFill>
                        </a:rPr>
                        <a:t>median (IQR)</a:t>
                      </a:r>
                      <a:endParaRPr sz="1800" u="none" strike="noStrike" cap="none"/>
                    </a:p>
                  </a:txBody>
                  <a:tcPr marL="45725" marR="45725" marT="45725" marB="45725"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/>
                        <a:t>1 (0 - 3)</a:t>
                      </a:r>
                      <a:endParaRPr sz="2000" u="none" strike="noStrike" cap="none"/>
                    </a:p>
                  </a:txBody>
                  <a:tcPr marL="45725" marR="45725" marT="45725" marB="457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/>
                        <a:t>1 (0 - 3)</a:t>
                      </a:r>
                      <a:endParaRPr sz="2000" u="none" strike="noStrike" cap="none"/>
                    </a:p>
                  </a:txBody>
                  <a:tcPr marL="45725" marR="45725" marT="45725" marB="457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/>
                        <a:t>1 (0 - 3)</a:t>
                      </a:r>
                      <a:endParaRPr sz="2000" u="none" strike="noStrike" cap="none"/>
                    </a:p>
                  </a:txBody>
                  <a:tcPr marL="45725" marR="45725" marT="45725" marB="457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marL="114300" marR="0" lvl="0" indent="-1143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/>
                        <a:t>  Length of hospital stay, days, </a:t>
                      </a:r>
                      <a:endParaRPr sz="2000" u="none" strike="noStrike" cap="none"/>
                    </a:p>
                    <a:p>
                      <a:pPr marL="114300" marR="0" lvl="0" indent="-1143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>
                          <a:solidFill>
                            <a:schemeClr val="dk1"/>
                          </a:solidFill>
                        </a:rPr>
                        <a:t>     </a:t>
                      </a:r>
                      <a:r>
                        <a:rPr lang="en-US" sz="1800" u="none" strike="noStrike" cap="none">
                          <a:solidFill>
                            <a:schemeClr val="dk1"/>
                          </a:solidFill>
                        </a:rPr>
                        <a:t> median (IQR)</a:t>
                      </a:r>
                      <a:endParaRPr sz="1800" u="none" strike="noStrike" cap="none"/>
                    </a:p>
                  </a:txBody>
                  <a:tcPr marL="45725" marR="45725" marT="45725" marB="45725"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/>
                        <a:t>3 (1 - 7)</a:t>
                      </a:r>
                      <a:endParaRPr sz="2000" u="none" strike="noStrike" cap="none"/>
                    </a:p>
                  </a:txBody>
                  <a:tcPr marL="45725" marR="45725" marT="45725" marB="457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/>
                        <a:t>3 (1 - 6)</a:t>
                      </a:r>
                      <a:endParaRPr sz="2000" u="none" strike="noStrike" cap="none"/>
                    </a:p>
                  </a:txBody>
                  <a:tcPr marL="45725" marR="45725" marT="45725" marB="457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/>
                        <a:t>3 (2 - 6)</a:t>
                      </a:r>
                      <a:endParaRPr sz="2000" u="none" strike="noStrike" cap="none"/>
                    </a:p>
                  </a:txBody>
                  <a:tcPr marL="45725" marR="45725" marT="45725" marB="457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114300" marR="0" lvl="0" indent="-1143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/>
                        <a:t>Time to seizure cessation</a:t>
                      </a:r>
                      <a:endParaRPr sz="2000" u="none" strike="noStrike" cap="none"/>
                    </a:p>
                  </a:txBody>
                  <a:tcPr marL="45725" marR="45725" marT="45725" marB="45725"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endParaRPr sz="2000" u="none" strike="noStrike" cap="none"/>
                    </a:p>
                  </a:txBody>
                  <a:tcPr marL="45725" marR="45725" marT="45725" marB="457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endParaRPr sz="2000" u="none" strike="noStrike" cap="none"/>
                    </a:p>
                  </a:txBody>
                  <a:tcPr marL="45725" marR="45725" marT="45725" marB="457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endParaRPr sz="2000" u="none" strike="noStrike" cap="none"/>
                    </a:p>
                  </a:txBody>
                  <a:tcPr marL="45725" marR="45725" marT="45725" marB="457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solidFill>
                      <a:srgbClr val="6D9E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114300" marR="0" lvl="0" indent="-1143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/>
                        <a:t>   Patients with success on primary outcome                                                         </a:t>
                      </a:r>
                      <a:endParaRPr sz="2000" u="none" strike="noStrike" cap="none"/>
                    </a:p>
                  </a:txBody>
                  <a:tcPr marL="45725" marR="45725" marT="45725" marB="45725"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/>
                        <a:t>N=68</a:t>
                      </a:r>
                      <a:endParaRPr sz="2000" u="none" strike="noStrike" cap="none"/>
                    </a:p>
                  </a:txBody>
                  <a:tcPr marL="45725" marR="45725" marT="45725" marB="457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/>
                        <a:t>N=53</a:t>
                      </a:r>
                      <a:endParaRPr sz="2000" u="none" strike="noStrike" cap="none"/>
                    </a:p>
                  </a:txBody>
                  <a:tcPr marL="45725" marR="45725" marT="45725" marB="457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/>
                        <a:t>N=55</a:t>
                      </a:r>
                      <a:endParaRPr sz="2000" u="none" strike="noStrike" cap="none"/>
                    </a:p>
                  </a:txBody>
                  <a:tcPr marL="45725" marR="45725" marT="45725" marB="457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solidFill>
                      <a:srgbClr val="6D9E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114300" marR="0" lvl="0" indent="-1143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/>
                        <a:t>Minutes</a:t>
                      </a:r>
                      <a:r>
                        <a:rPr lang="en-US" sz="2000" u="none" strike="noStrike" cap="none">
                          <a:solidFill>
                            <a:schemeClr val="dk1"/>
                          </a:solidFill>
                        </a:rPr>
                        <a:t>, </a:t>
                      </a:r>
                      <a:endParaRPr sz="2000" u="none" strike="noStrike" cap="none">
                        <a:solidFill>
                          <a:schemeClr val="dk1"/>
                        </a:solidFill>
                      </a:endParaRPr>
                    </a:p>
                    <a:p>
                      <a:pPr marL="114300" marR="0" lvl="0" indent="-1143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>
                          <a:solidFill>
                            <a:schemeClr val="dk1"/>
                          </a:solidFill>
                        </a:rPr>
                        <a:t>    </a:t>
                      </a:r>
                      <a:r>
                        <a:rPr lang="en-US" sz="1800" u="none" strike="noStrike" cap="none">
                          <a:solidFill>
                            <a:schemeClr val="dk1"/>
                          </a:solidFill>
                        </a:rPr>
                        <a:t>median (IQR)</a:t>
                      </a:r>
                      <a:endParaRPr sz="1800" u="none" strike="noStrike" cap="none">
                        <a:solidFill>
                          <a:schemeClr val="dk1"/>
                        </a:solidFill>
                      </a:endParaRPr>
                    </a:p>
                    <a:p>
                      <a:pPr marL="114300" marR="0" lvl="0" indent="-1143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/>
                        <a:t>n = number with audio recording </a:t>
                      </a:r>
                      <a:endParaRPr sz="2000" u="none" strike="noStrike" cap="none"/>
                    </a:p>
                  </a:txBody>
                  <a:tcPr marL="45725" marR="45725" marT="45725" marB="45725"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/>
                        <a:t>11 (6 - 16)</a:t>
                      </a:r>
                      <a:endParaRPr sz="20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endParaRPr sz="20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/>
                        <a:t>n = 14</a:t>
                      </a:r>
                      <a:endParaRPr sz="2000" u="none" strike="noStrike" cap="none"/>
                    </a:p>
                  </a:txBody>
                  <a:tcPr marL="45725" marR="45725" marT="45725" marB="457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/>
                        <a:t>12 (8 - 21)</a:t>
                      </a:r>
                      <a:endParaRPr sz="20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endParaRPr sz="20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/>
                        <a:t>n = 15</a:t>
                      </a:r>
                      <a:endParaRPr sz="2000" u="none" strike="noStrike" cap="none"/>
                    </a:p>
                  </a:txBody>
                  <a:tcPr marL="45725" marR="45725" marT="45725" marB="457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/>
                        <a:t>7 (5 - 15)</a:t>
                      </a:r>
                      <a:endParaRPr sz="20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endParaRPr sz="20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/>
                        <a:t>n = 10</a:t>
                      </a:r>
                      <a:endParaRPr sz="2000" u="none" strike="noStrike" cap="none"/>
                    </a:p>
                  </a:txBody>
                  <a:tcPr marL="45725" marR="45725" marT="45725" marB="457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114300" marR="0" lvl="0" indent="-1143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/>
                        <a:t>Seizure cessation within 20 minutes </a:t>
                      </a:r>
                      <a:endParaRPr sz="2000" u="none" strike="noStrike" cap="none"/>
                    </a:p>
                  </a:txBody>
                  <a:tcPr marL="45725" marR="45725" marT="45725" marB="45725"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/>
                        <a:t>78%</a:t>
                      </a:r>
                      <a:endParaRPr sz="2000" u="none" strike="noStrike" cap="none"/>
                    </a:p>
                  </a:txBody>
                  <a:tcPr marL="45725" marR="45725" marT="45725" marB="457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/>
                        <a:t>81%</a:t>
                      </a:r>
                      <a:endParaRPr sz="2000" u="none" strike="noStrike" cap="none"/>
                    </a:p>
                  </a:txBody>
                  <a:tcPr marL="45725" marR="45725" marT="45725" marB="457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/>
                        <a:t>78%</a:t>
                      </a:r>
                      <a:endParaRPr sz="2000" u="none" strike="noStrike" cap="none"/>
                    </a:p>
                  </a:txBody>
                  <a:tcPr marL="45725" marR="45725" marT="45725" marB="457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40" name="Google Shape;240;g477581f678_0_67"/>
          <p:cNvSpPr txBox="1"/>
          <p:nvPr/>
        </p:nvSpPr>
        <p:spPr>
          <a:xfrm>
            <a:off x="475400" y="349600"/>
            <a:ext cx="11217600" cy="67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 statistically significant differences detected for secondary efficacy outcomes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" name="Google Shape;245;g477581f678_0_62"/>
          <p:cNvGraphicFramePr/>
          <p:nvPr/>
        </p:nvGraphicFramePr>
        <p:xfrm>
          <a:off x="238400" y="1153800"/>
          <a:ext cx="11260750" cy="4738725"/>
        </p:xfrm>
        <a:graphic>
          <a:graphicData uri="http://schemas.openxmlformats.org/drawingml/2006/table">
            <a:tbl>
              <a:tblPr>
                <a:noFill/>
                <a:tableStyleId>{F8FBC3C3-D39D-4000-BC2F-1B524B139AD5}</a:tableStyleId>
              </a:tblPr>
              <a:tblGrid>
                <a:gridCol w="5860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0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0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0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39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endParaRPr sz="20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>
                          <a:solidFill>
                            <a:schemeClr val="dk1"/>
                          </a:solidFill>
                        </a:rPr>
                        <a:t>Safety </a:t>
                      </a:r>
                      <a:endParaRPr sz="2000" u="none" strike="noStrike" cap="none"/>
                    </a:p>
                  </a:txBody>
                  <a:tcPr marL="45725" marR="45725" marT="45725" marB="45725"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/>
                        <a:t>Levetiracetam</a:t>
                      </a:r>
                      <a:br>
                        <a:rPr lang="en-US" sz="2000" u="none" strike="noStrike" cap="none"/>
                      </a:br>
                      <a:r>
                        <a:rPr lang="en-US" sz="2000" u="none" strike="noStrike" cap="none"/>
                        <a:t>N=150</a:t>
                      </a:r>
                      <a:endParaRPr sz="2000" u="none" strike="noStrike" cap="none"/>
                    </a:p>
                  </a:txBody>
                  <a:tcPr marL="45725" marR="45725" marT="45725" marB="45725"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/>
                        <a:t>Fosphenytoin</a:t>
                      </a:r>
                      <a:br>
                        <a:rPr lang="en-US" sz="2000" u="none" strike="noStrike" cap="none"/>
                      </a:br>
                      <a:r>
                        <a:rPr lang="en-US" sz="2000" u="none" strike="noStrike" cap="none"/>
                        <a:t>N=125</a:t>
                      </a:r>
                      <a:endParaRPr sz="2000" u="none" strike="noStrike" cap="none"/>
                    </a:p>
                  </a:txBody>
                  <a:tcPr marL="45725" marR="45725" marT="45725" marB="45725"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/>
                        <a:t>Valproate</a:t>
                      </a:r>
                      <a:br>
                        <a:rPr lang="en-US" sz="2000" u="none" strike="noStrike" cap="none"/>
                      </a:br>
                      <a:r>
                        <a:rPr lang="en-US" sz="2000" u="none" strike="noStrike" cap="none"/>
                        <a:t>N=125</a:t>
                      </a:r>
                      <a:endParaRPr sz="2000" u="none" strike="noStrike" cap="none"/>
                    </a:p>
                  </a:txBody>
                  <a:tcPr marL="45725" marR="45725" marT="45725" marB="45725"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6D9E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3975">
                <a:tc>
                  <a:txBody>
                    <a:bodyPr/>
                    <a:lstStyle/>
                    <a:p>
                      <a:pPr marL="114300" marR="0" lvl="0" indent="-1143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/>
                        <a:t>Life-threatening hypotension within 60 min of start of study drug infusion</a:t>
                      </a:r>
                      <a:endParaRPr sz="2000" u="none" strike="noStrike" cap="none"/>
                    </a:p>
                  </a:txBody>
                  <a:tcPr marL="45725" marR="45725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/>
                        <a:t>&lt;1%</a:t>
                      </a:r>
                      <a:endParaRPr sz="2000" u="none" strike="noStrike" cap="none"/>
                    </a:p>
                  </a:txBody>
                  <a:tcPr marL="45725" marR="45725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/>
                        <a:t>3%</a:t>
                      </a:r>
                      <a:endParaRPr sz="2000" u="none" strike="noStrike" cap="none"/>
                    </a:p>
                  </a:txBody>
                  <a:tcPr marL="45725" marR="45725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/>
                        <a:t>2%</a:t>
                      </a:r>
                      <a:endParaRPr sz="2000" u="none" strike="noStrike" cap="none"/>
                    </a:p>
                  </a:txBody>
                  <a:tcPr marL="45725" marR="45725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2250">
                <a:tc>
                  <a:txBody>
                    <a:bodyPr/>
                    <a:lstStyle/>
                    <a:p>
                      <a:pPr marL="114300" marR="0" lvl="0" indent="-1143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/>
                        <a:t>Life-threatening cardiac arrhythmia within 60 min</a:t>
                      </a:r>
                      <a:endParaRPr sz="2000" u="none" strike="noStrike" cap="none"/>
                    </a:p>
                  </a:txBody>
                  <a:tcPr marL="45725" marR="45725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>
                          <a:solidFill>
                            <a:schemeClr val="dk1"/>
                          </a:solidFill>
                        </a:rPr>
                        <a:t>&lt;1%</a:t>
                      </a:r>
                      <a:endParaRPr sz="2000" u="none" strike="noStrike" cap="none"/>
                    </a:p>
                  </a:txBody>
                  <a:tcPr marL="45725" marR="45725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/>
                        <a:t>0%</a:t>
                      </a:r>
                      <a:endParaRPr sz="2000" u="none" strike="noStrike" cap="none"/>
                    </a:p>
                  </a:txBody>
                  <a:tcPr marL="45725" marR="45725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/>
                        <a:t>0%</a:t>
                      </a:r>
                      <a:endParaRPr sz="2000" u="none" strike="noStrike" cap="none"/>
                    </a:p>
                  </a:txBody>
                  <a:tcPr marL="45725" marR="45725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1325">
                <a:tc>
                  <a:txBody>
                    <a:bodyPr/>
                    <a:lstStyle/>
                    <a:p>
                      <a:pPr marL="114300" marR="0" lvl="0" indent="-1143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/>
                        <a:t>Endotracheal intubation within 60 min</a:t>
                      </a:r>
                      <a:endParaRPr sz="2000" u="none" strike="noStrike" cap="none"/>
                    </a:p>
                  </a:txBody>
                  <a:tcPr marL="45725" marR="45725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/>
                        <a:t>20%</a:t>
                      </a:r>
                      <a:endParaRPr sz="2000" u="none" strike="noStrike" cap="none"/>
                    </a:p>
                  </a:txBody>
                  <a:tcPr marL="45725" marR="45725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/>
                        <a:t>26%</a:t>
                      </a:r>
                      <a:endParaRPr sz="2000" u="none" strike="noStrike" cap="none"/>
                    </a:p>
                  </a:txBody>
                  <a:tcPr marL="45725" marR="45725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/>
                        <a:t>17%</a:t>
                      </a:r>
                      <a:endParaRPr sz="2000" u="none" strike="noStrike" cap="none"/>
                    </a:p>
                  </a:txBody>
                  <a:tcPr marL="45725" marR="45725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1800">
                <a:tc>
                  <a:txBody>
                    <a:bodyPr/>
                    <a:lstStyle/>
                    <a:p>
                      <a:pPr marL="114300" marR="0" lvl="0" indent="-1143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/>
                        <a:t>Acute seizure recurrence 1 - 12 hrs</a:t>
                      </a:r>
                      <a:endParaRPr sz="2000" u="none" strike="noStrike" cap="none"/>
                    </a:p>
                  </a:txBody>
                  <a:tcPr marL="45725" marR="45725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/>
                        <a:t>11%</a:t>
                      </a:r>
                      <a:endParaRPr sz="2000" u="none" strike="noStrike" cap="none"/>
                    </a:p>
                  </a:txBody>
                  <a:tcPr marL="45725" marR="45725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/>
                        <a:t>11%</a:t>
                      </a:r>
                      <a:endParaRPr sz="2000" u="none" strike="noStrike" cap="none"/>
                    </a:p>
                  </a:txBody>
                  <a:tcPr marL="45725" marR="45725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/>
                        <a:t>11%</a:t>
                      </a:r>
                      <a:endParaRPr sz="2000" u="none" strike="noStrike" cap="none"/>
                    </a:p>
                  </a:txBody>
                  <a:tcPr marL="45725" marR="45725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7725">
                <a:tc>
                  <a:txBody>
                    <a:bodyPr/>
                    <a:lstStyle/>
                    <a:p>
                      <a:pPr marL="114300" marR="0" lvl="0" indent="-1143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/>
                        <a:t>Acute anaphylaxis</a:t>
                      </a:r>
                      <a:endParaRPr sz="2000" u="none" strike="noStrike" cap="none"/>
                    </a:p>
                  </a:txBody>
                  <a:tcPr marL="45725" marR="45725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2000" u="none" strike="noStrike" cap="none">
                          <a:solidFill>
                            <a:schemeClr val="dk1"/>
                          </a:solidFill>
                        </a:rPr>
                        <a:t>0%</a:t>
                      </a:r>
                      <a:endParaRPr sz="2000" u="none" strike="noStrike" cap="none"/>
                    </a:p>
                  </a:txBody>
                  <a:tcPr marL="45725" marR="45725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2000" u="none" strike="noStrike" cap="none">
                          <a:solidFill>
                            <a:schemeClr val="dk1"/>
                          </a:solidFill>
                        </a:rPr>
                        <a:t>0%</a:t>
                      </a:r>
                      <a:endParaRPr sz="2000" u="none" strike="noStrike" cap="none"/>
                    </a:p>
                  </a:txBody>
                  <a:tcPr marL="45725" marR="45725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2000" u="none" strike="noStrike" cap="none">
                          <a:solidFill>
                            <a:schemeClr val="dk1"/>
                          </a:solidFill>
                        </a:rPr>
                        <a:t>0%</a:t>
                      </a:r>
                      <a:endParaRPr sz="2000" u="none" strike="noStrike" cap="none"/>
                    </a:p>
                  </a:txBody>
                  <a:tcPr marL="45725" marR="45725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7725">
                <a:tc>
                  <a:txBody>
                    <a:bodyPr/>
                    <a:lstStyle/>
                    <a:p>
                      <a:pPr marL="114300" marR="0" lvl="0" indent="-1143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/>
                        <a:t>Acute respiratory depression</a:t>
                      </a:r>
                      <a:endParaRPr sz="2000" u="none" strike="noStrike" cap="none"/>
                    </a:p>
                  </a:txBody>
                  <a:tcPr marL="45725" marR="45725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/>
                        <a:t>8%</a:t>
                      </a:r>
                      <a:endParaRPr sz="2000" u="none" strike="noStrike" cap="none"/>
                    </a:p>
                  </a:txBody>
                  <a:tcPr marL="45725" marR="45725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/>
                        <a:t>13%</a:t>
                      </a:r>
                      <a:endParaRPr sz="2000" u="none" strike="noStrike" cap="none"/>
                    </a:p>
                  </a:txBody>
                  <a:tcPr marL="45725" marR="45725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/>
                        <a:t>8%</a:t>
                      </a:r>
                      <a:endParaRPr sz="2000" u="none" strike="noStrike" cap="none"/>
                    </a:p>
                  </a:txBody>
                  <a:tcPr marL="45725" marR="45725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7725">
                <a:tc>
                  <a:txBody>
                    <a:bodyPr/>
                    <a:lstStyle/>
                    <a:p>
                      <a:pPr marL="114300" marR="0" lvl="0" indent="-1143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/>
                        <a:t>Hepatic transaminase or ammonia elevations</a:t>
                      </a:r>
                      <a:endParaRPr sz="2000" u="none" strike="noStrike" cap="none"/>
                    </a:p>
                  </a:txBody>
                  <a:tcPr marL="45725" marR="45725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>
                          <a:solidFill>
                            <a:schemeClr val="dk1"/>
                          </a:solidFill>
                        </a:rPr>
                        <a:t>&lt;1%</a:t>
                      </a:r>
                      <a:endParaRPr sz="2000" u="none" strike="noStrike" cap="none"/>
                    </a:p>
                  </a:txBody>
                  <a:tcPr marL="45725" marR="45725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/>
                        <a:t>0%</a:t>
                      </a:r>
                      <a:endParaRPr sz="2000" u="none" strike="noStrike" cap="none"/>
                    </a:p>
                  </a:txBody>
                  <a:tcPr marL="45725" marR="45725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>
                          <a:solidFill>
                            <a:schemeClr val="dk1"/>
                          </a:solidFill>
                        </a:rPr>
                        <a:t>&lt;1%</a:t>
                      </a:r>
                      <a:endParaRPr sz="2000" u="none" strike="noStrike" cap="none"/>
                    </a:p>
                  </a:txBody>
                  <a:tcPr marL="45725" marR="45725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77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/>
                        <a:t>Purple glove syndrome</a:t>
                      </a:r>
                      <a:endParaRPr sz="2000" u="none" strike="noStrike" cap="none"/>
                    </a:p>
                  </a:txBody>
                  <a:tcPr marL="45725" marR="45725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>
                          <a:solidFill>
                            <a:schemeClr val="dk1"/>
                          </a:solidFill>
                        </a:rPr>
                        <a:t>0%</a:t>
                      </a:r>
                      <a:endParaRPr sz="2000" u="none" strike="noStrike" cap="none"/>
                    </a:p>
                  </a:txBody>
                  <a:tcPr marL="45725" marR="45725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>
                          <a:solidFill>
                            <a:schemeClr val="dk1"/>
                          </a:solidFill>
                        </a:rPr>
                        <a:t>0%</a:t>
                      </a:r>
                      <a:endParaRPr sz="2000" u="none" strike="noStrike" cap="none"/>
                    </a:p>
                  </a:txBody>
                  <a:tcPr marL="45725" marR="45725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>
                          <a:solidFill>
                            <a:schemeClr val="dk1"/>
                          </a:solidFill>
                        </a:rPr>
                        <a:t>0%</a:t>
                      </a:r>
                      <a:endParaRPr sz="2000" u="none" strike="noStrike" cap="none"/>
                    </a:p>
                  </a:txBody>
                  <a:tcPr marL="45725" marR="45725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7725">
                <a:tc>
                  <a:txBody>
                    <a:bodyPr/>
                    <a:lstStyle/>
                    <a:p>
                      <a:pPr marL="114300" marR="0" lvl="0" indent="-1143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/>
                        <a:t>Death</a:t>
                      </a:r>
                      <a:endParaRPr sz="2000" u="none" strike="noStrike" cap="none"/>
                    </a:p>
                  </a:txBody>
                  <a:tcPr marL="45725" marR="45725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/>
                        <a:t>5%</a:t>
                      </a:r>
                      <a:endParaRPr sz="2000" u="none" strike="noStrike" cap="none"/>
                    </a:p>
                  </a:txBody>
                  <a:tcPr marL="45725" marR="45725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/>
                        <a:t>2%</a:t>
                      </a:r>
                      <a:endParaRPr sz="2000" u="none" strike="noStrike" cap="none"/>
                    </a:p>
                  </a:txBody>
                  <a:tcPr marL="45725" marR="45725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/>
                        <a:t>2%</a:t>
                      </a:r>
                      <a:endParaRPr sz="2000" u="none" strike="noStrike" cap="none"/>
                    </a:p>
                  </a:txBody>
                  <a:tcPr marL="45725" marR="45725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46" name="Google Shape;246;g477581f678_0_62"/>
          <p:cNvSpPr txBox="1"/>
          <p:nvPr/>
        </p:nvSpPr>
        <p:spPr>
          <a:xfrm>
            <a:off x="475400" y="349600"/>
            <a:ext cx="11217600" cy="67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 statistically significant differences detected for safety 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5" name="Google Shape;165;g477581f678_0_32"/>
          <p:cNvGrpSpPr/>
          <p:nvPr/>
        </p:nvGrpSpPr>
        <p:grpSpPr>
          <a:xfrm>
            <a:off x="1296826" y="434965"/>
            <a:ext cx="10398939" cy="6251424"/>
            <a:chOff x="1276350" y="295275"/>
            <a:chExt cx="7205473" cy="7010681"/>
          </a:xfrm>
        </p:grpSpPr>
        <p:sp>
          <p:nvSpPr>
            <p:cNvPr id="166" name="Google Shape;166;g477581f678_0_32"/>
            <p:cNvSpPr/>
            <p:nvPr/>
          </p:nvSpPr>
          <p:spPr>
            <a:xfrm>
              <a:off x="1290373" y="295275"/>
              <a:ext cx="7191450" cy="70106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7" name="Google Shape;167;g477581f678_0_32"/>
            <p:cNvSpPr/>
            <p:nvPr/>
          </p:nvSpPr>
          <p:spPr>
            <a:xfrm>
              <a:off x="3724275" y="816764"/>
              <a:ext cx="1866900" cy="762000"/>
            </a:xfrm>
            <a:prstGeom prst="rect">
              <a:avLst/>
            </a:prstGeom>
            <a:solidFill>
              <a:srgbClr val="CFE2F3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US"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400 patients were randomized </a:t>
              </a:r>
              <a:endPara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8" name="Google Shape;168;g477581f678_0_32"/>
            <p:cNvSpPr/>
            <p:nvPr/>
          </p:nvSpPr>
          <p:spPr>
            <a:xfrm>
              <a:off x="1276350" y="3819675"/>
              <a:ext cx="2013600" cy="561900"/>
            </a:xfrm>
            <a:prstGeom prst="rect">
              <a:avLst/>
            </a:prstGeom>
            <a:solidFill>
              <a:srgbClr val="CFE2F3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US"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145 levetiracetam</a:t>
              </a:r>
              <a:endPara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" name="Google Shape;169;g477581f678_0_32"/>
            <p:cNvSpPr/>
            <p:nvPr/>
          </p:nvSpPr>
          <p:spPr>
            <a:xfrm>
              <a:off x="3724275" y="3819675"/>
              <a:ext cx="2013600" cy="561900"/>
            </a:xfrm>
            <a:prstGeom prst="rect">
              <a:avLst/>
            </a:prstGeom>
            <a:solidFill>
              <a:srgbClr val="CFE2F3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US"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118 fosphenytoin</a:t>
              </a:r>
              <a:endPara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" name="Google Shape;170;g477581f678_0_32"/>
            <p:cNvSpPr/>
            <p:nvPr/>
          </p:nvSpPr>
          <p:spPr>
            <a:xfrm>
              <a:off x="6230759" y="3819806"/>
              <a:ext cx="2013600" cy="533400"/>
            </a:xfrm>
            <a:prstGeom prst="rect">
              <a:avLst/>
            </a:prstGeom>
            <a:solidFill>
              <a:srgbClr val="CFE2F3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US"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121 valproate</a:t>
              </a:r>
              <a:endPara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" name="Google Shape;171;g477581f678_0_32"/>
            <p:cNvSpPr/>
            <p:nvPr/>
          </p:nvSpPr>
          <p:spPr>
            <a:xfrm>
              <a:off x="1276350" y="4762650"/>
              <a:ext cx="2013600" cy="1143000"/>
            </a:xfrm>
            <a:prstGeom prst="rect">
              <a:avLst/>
            </a:prstGeom>
            <a:solidFill>
              <a:srgbClr val="CFE2F3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36 excluded from the per protocol analysis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34 had eligibility violations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2 received &lt;80% of infusion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endParaRPr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" name="Google Shape;172;g477581f678_0_32"/>
            <p:cNvSpPr/>
            <p:nvPr/>
          </p:nvSpPr>
          <p:spPr>
            <a:xfrm>
              <a:off x="3724275" y="6230025"/>
              <a:ext cx="2013600" cy="1075800"/>
            </a:xfrm>
            <a:prstGeom prst="rect">
              <a:avLst/>
            </a:prstGeom>
            <a:solidFill>
              <a:srgbClr val="CFE2F3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118 included in ITT analysis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79 included in the per protocol analysis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125 included in safety analysis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" name="Google Shape;173;g477581f678_0_32"/>
            <p:cNvSpPr/>
            <p:nvPr/>
          </p:nvSpPr>
          <p:spPr>
            <a:xfrm>
              <a:off x="6221309" y="4762781"/>
              <a:ext cx="2013600" cy="1143000"/>
            </a:xfrm>
            <a:prstGeom prst="rect">
              <a:avLst/>
            </a:prstGeom>
            <a:solidFill>
              <a:srgbClr val="CFE2F3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30 excluded from the per protocol analysis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29 had eligibility violations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2 received &lt;80% of infusion (1 had eligibility violations) 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" name="Google Shape;174;g477581f678_0_32"/>
            <p:cNvSpPr/>
            <p:nvPr/>
          </p:nvSpPr>
          <p:spPr>
            <a:xfrm>
              <a:off x="1276350" y="6230100"/>
              <a:ext cx="2013600" cy="1075800"/>
            </a:xfrm>
            <a:prstGeom prst="rect">
              <a:avLst/>
            </a:prstGeom>
            <a:solidFill>
              <a:srgbClr val="CFE2F3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145 included in ITT analysis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109 included in the per protocol analysis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150 included in safety analysis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" name="Google Shape;175;g477581f678_0_32"/>
            <p:cNvSpPr/>
            <p:nvPr/>
          </p:nvSpPr>
          <p:spPr>
            <a:xfrm>
              <a:off x="6221309" y="6230156"/>
              <a:ext cx="2013600" cy="1075800"/>
            </a:xfrm>
            <a:prstGeom prst="rect">
              <a:avLst/>
            </a:prstGeom>
            <a:solidFill>
              <a:srgbClr val="CFE2F3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121 included in ITT analysis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91 included in the per protocol analysis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125 included in safety analysis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6" name="Google Shape;176;g477581f678_0_32"/>
            <p:cNvSpPr/>
            <p:nvPr/>
          </p:nvSpPr>
          <p:spPr>
            <a:xfrm>
              <a:off x="3724275" y="4762650"/>
              <a:ext cx="2013600" cy="1143000"/>
            </a:xfrm>
            <a:prstGeom prst="rect">
              <a:avLst/>
            </a:prstGeom>
            <a:solidFill>
              <a:srgbClr val="CFE2F3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39 excluded from the per protocol analysis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39 had eligibility violations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2 received &lt;80% of infusion (and had eligibility violations) 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77" name="Google Shape;177;g477581f678_0_32"/>
            <p:cNvCxnSpPr/>
            <p:nvPr/>
          </p:nvCxnSpPr>
          <p:spPr>
            <a:xfrm>
              <a:off x="4657725" y="4381575"/>
              <a:ext cx="0" cy="3810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178" name="Google Shape;178;g477581f678_0_32"/>
            <p:cNvCxnSpPr/>
            <p:nvPr/>
          </p:nvCxnSpPr>
          <p:spPr>
            <a:xfrm>
              <a:off x="2209800" y="4381575"/>
              <a:ext cx="0" cy="3810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179" name="Google Shape;179;g477581f678_0_32"/>
            <p:cNvCxnSpPr>
              <a:stCxn id="180" idx="2"/>
            </p:cNvCxnSpPr>
            <p:nvPr/>
          </p:nvCxnSpPr>
          <p:spPr>
            <a:xfrm flipH="1">
              <a:off x="2209800" y="3289091"/>
              <a:ext cx="2448000" cy="5307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181" name="Google Shape;181;g477581f678_0_32"/>
            <p:cNvCxnSpPr>
              <a:stCxn id="180" idx="2"/>
            </p:cNvCxnSpPr>
            <p:nvPr/>
          </p:nvCxnSpPr>
          <p:spPr>
            <a:xfrm>
              <a:off x="4657800" y="3289091"/>
              <a:ext cx="2581200" cy="5307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182" name="Google Shape;182;g477581f678_0_32"/>
            <p:cNvCxnSpPr/>
            <p:nvPr/>
          </p:nvCxnSpPr>
          <p:spPr>
            <a:xfrm flipH="1">
              <a:off x="7229625" y="4353075"/>
              <a:ext cx="9300" cy="4095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183" name="Google Shape;183;g477581f678_0_32"/>
            <p:cNvCxnSpPr/>
            <p:nvPr/>
          </p:nvCxnSpPr>
          <p:spPr>
            <a:xfrm>
              <a:off x="7229475" y="5905650"/>
              <a:ext cx="0" cy="3243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184" name="Google Shape;184;g477581f678_0_32"/>
            <p:cNvCxnSpPr/>
            <p:nvPr/>
          </p:nvCxnSpPr>
          <p:spPr>
            <a:xfrm>
              <a:off x="4657725" y="5905650"/>
              <a:ext cx="0" cy="3243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185" name="Google Shape;185;g477581f678_0_32"/>
            <p:cNvCxnSpPr/>
            <p:nvPr/>
          </p:nvCxnSpPr>
          <p:spPr>
            <a:xfrm>
              <a:off x="2209800" y="5905650"/>
              <a:ext cx="0" cy="3246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186" name="Google Shape;186;g477581f678_0_32"/>
            <p:cNvCxnSpPr>
              <a:stCxn id="167" idx="2"/>
              <a:endCxn id="180" idx="0"/>
            </p:cNvCxnSpPr>
            <p:nvPr/>
          </p:nvCxnSpPr>
          <p:spPr>
            <a:xfrm>
              <a:off x="4657725" y="1578764"/>
              <a:ext cx="0" cy="13770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sp>
          <p:nvSpPr>
            <p:cNvPr id="187" name="Google Shape;187;g477581f678_0_32"/>
            <p:cNvSpPr/>
            <p:nvPr/>
          </p:nvSpPr>
          <p:spPr>
            <a:xfrm>
              <a:off x="6019797" y="1268091"/>
              <a:ext cx="2307000" cy="1549200"/>
            </a:xfrm>
            <a:prstGeom prst="rect">
              <a:avLst/>
            </a:prstGeom>
            <a:solidFill>
              <a:srgbClr val="CFE2F3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16 excluded from the intention-to-treat population for repeat enrollment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   5 received levetiracetam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   7 received fosphenytoin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   4 received valproate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88" name="Google Shape;188;g477581f678_0_32"/>
            <p:cNvCxnSpPr/>
            <p:nvPr/>
          </p:nvCxnSpPr>
          <p:spPr>
            <a:xfrm>
              <a:off x="4676700" y="2178914"/>
              <a:ext cx="1343100" cy="96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sp>
          <p:nvSpPr>
            <p:cNvPr id="180" name="Google Shape;180;g477581f678_0_32"/>
            <p:cNvSpPr/>
            <p:nvPr/>
          </p:nvSpPr>
          <p:spPr>
            <a:xfrm>
              <a:off x="2933700" y="2955791"/>
              <a:ext cx="3448200" cy="333300"/>
            </a:xfrm>
            <a:prstGeom prst="rect">
              <a:avLst/>
            </a:prstGeom>
            <a:solidFill>
              <a:srgbClr val="CFE2F3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US"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384 unique subjects </a:t>
              </a:r>
              <a:endPara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89" name="Google Shape;189;g477581f678_0_32"/>
            <p:cNvCxnSpPr>
              <a:stCxn id="180" idx="2"/>
            </p:cNvCxnSpPr>
            <p:nvPr/>
          </p:nvCxnSpPr>
          <p:spPr>
            <a:xfrm>
              <a:off x="4657800" y="3289091"/>
              <a:ext cx="0" cy="5307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triangle" w="med" len="med"/>
            </a:ln>
          </p:spPr>
        </p:cxnSp>
      </p:grpSp>
      <p:sp>
        <p:nvSpPr>
          <p:cNvPr id="190" name="Google Shape;190;g477581f678_0_32"/>
          <p:cNvSpPr txBox="1"/>
          <p:nvPr/>
        </p:nvSpPr>
        <p:spPr>
          <a:xfrm>
            <a:off x="481100" y="245275"/>
            <a:ext cx="10178400" cy="63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Flow Diagram</a:t>
            </a: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strike="noStrike" cap="none">
                <a:solidFill>
                  <a:schemeClr val="dk1"/>
                </a:solidFill>
                <a:highlight>
                  <a:srgbClr val="FF0000"/>
                </a:highlight>
                <a:latin typeface="Arial"/>
                <a:ea typeface="Arial"/>
                <a:cs typeface="Arial"/>
                <a:sym typeface="Arial"/>
              </a:rPr>
              <a:t> </a:t>
            </a:r>
            <a:endParaRPr sz="1100" b="0" i="0" u="none" strike="noStrike" cap="none">
              <a:solidFill>
                <a:schemeClr val="dk1"/>
              </a:solidFill>
              <a:highlight>
                <a:srgbClr val="FF0000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highlight>
                <a:srgbClr val="FF0000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5" name="Google Shape;195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92548" y="1565066"/>
            <a:ext cx="6139800" cy="3477232"/>
          </a:xfrm>
          <a:prstGeom prst="rect">
            <a:avLst/>
          </a:prstGeom>
          <a:noFill/>
          <a:ln>
            <a:noFill/>
          </a:ln>
        </p:spPr>
      </p:pic>
      <p:pic>
        <p:nvPicPr>
          <p:cNvPr id="196" name="Google Shape;196;p1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79808" y="1502802"/>
            <a:ext cx="5055870" cy="38178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1" name="Google Shape;201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07986" y="1345383"/>
            <a:ext cx="7959900" cy="3189511"/>
          </a:xfrm>
          <a:prstGeom prst="rect">
            <a:avLst/>
          </a:prstGeom>
          <a:noFill/>
          <a:ln>
            <a:noFill/>
          </a:ln>
        </p:spPr>
      </p:pic>
      <p:pic>
        <p:nvPicPr>
          <p:cNvPr id="202" name="Google Shape;202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049546" y="4534894"/>
            <a:ext cx="7959900" cy="2323106"/>
          </a:xfrm>
          <a:prstGeom prst="rect">
            <a:avLst/>
          </a:prstGeom>
          <a:noFill/>
          <a:ln>
            <a:noFill/>
          </a:ln>
        </p:spPr>
      </p:pic>
      <p:sp>
        <p:nvSpPr>
          <p:cNvPr id="203" name="Google Shape;203;p3"/>
          <p:cNvSpPr txBox="1"/>
          <p:nvPr/>
        </p:nvSpPr>
        <p:spPr>
          <a:xfrm>
            <a:off x="2049546" y="475207"/>
            <a:ext cx="2643929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Levetiracetam</a:t>
            </a:r>
            <a:r>
              <a:rPr lang="en-US"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3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4" name="Google Shape;204;p3"/>
          <p:cNvSpPr txBox="1"/>
          <p:nvPr/>
        </p:nvSpPr>
        <p:spPr>
          <a:xfrm>
            <a:off x="5105895" y="505986"/>
            <a:ext cx="2477195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Fosphenytoin</a:t>
            </a: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5" name="Google Shape;205;p3"/>
          <p:cNvSpPr txBox="1"/>
          <p:nvPr/>
        </p:nvSpPr>
        <p:spPr>
          <a:xfrm>
            <a:off x="8048450" y="510730"/>
            <a:ext cx="1878271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Valproate </a:t>
            </a: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0" name="Google Shape;210;p1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445358" y="286024"/>
            <a:ext cx="7836122" cy="25420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11" name="Google Shape;211;p1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887852" y="3524158"/>
            <a:ext cx="4951134" cy="29324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g477581f678_0_5"/>
          <p:cNvSpPr txBox="1"/>
          <p:nvPr/>
        </p:nvSpPr>
        <p:spPr>
          <a:xfrm>
            <a:off x="490525" y="792400"/>
            <a:ext cx="9735000" cy="63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Primary Objective:</a:t>
            </a:r>
            <a:endParaRPr sz="3200" b="0" i="0" u="none" strike="noStrike" cap="none">
              <a:solidFill>
                <a:schemeClr val="dk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0" i="0" u="none" strike="noStrike" cap="none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Which treatment is best? </a:t>
            </a:r>
            <a:endParaRPr sz="2400" b="0" i="0" u="none" strike="noStrike" cap="none">
              <a:solidFill>
                <a:schemeClr val="dk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Or, if there is no single best treatment, is there a worst treatment?</a:t>
            </a:r>
            <a:endParaRPr sz="2400" b="0" i="0" u="none" strike="noStrike" cap="none">
              <a:solidFill>
                <a:schemeClr val="dk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A Bayesian approach was used to estimate the probability that each treatment is the best or worst.  </a:t>
            </a:r>
            <a:endParaRPr sz="2400" b="0" i="0" u="none" strike="noStrike" cap="none">
              <a:solidFill>
                <a:schemeClr val="dk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Prior to observing study data all three treatments were considered to be equally likely to be the most effective or least effective treatment. </a:t>
            </a: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endParaRPr sz="2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1" name="Google Shape;221;g477581f678_0_73"/>
          <p:cNvGraphicFramePr/>
          <p:nvPr/>
        </p:nvGraphicFramePr>
        <p:xfrm>
          <a:off x="630663" y="4491320"/>
          <a:ext cx="10633100" cy="2103150"/>
        </p:xfrm>
        <a:graphic>
          <a:graphicData uri="http://schemas.openxmlformats.org/drawingml/2006/table">
            <a:tbl>
              <a:tblPr>
                <a:noFill/>
                <a:tableStyleId>{F8FBC3C3-D39D-4000-BC2F-1B524B139AD5}</a:tableStyleId>
              </a:tblPr>
              <a:tblGrid>
                <a:gridCol w="4919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0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1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1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50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u="none" strike="noStrike" cap="none"/>
                    </a:p>
                  </a:txBody>
                  <a:tcPr marL="45725" marR="45725" marT="45725" marB="45725">
                    <a:lnL w="12700" cap="flat" cmpd="sng">
                      <a:solidFill>
                        <a:srgbClr val="38761D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38761D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38761D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38761D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u="none" strike="noStrike" cap="none"/>
                        <a:t>LEV</a:t>
                      </a:r>
                      <a:endParaRPr sz="2400" u="none" strike="noStrike" cap="none"/>
                    </a:p>
                  </a:txBody>
                  <a:tcPr marL="45725" marR="45725" marT="45725" marB="45725">
                    <a:lnL w="9525" cap="flat" cmpd="sng">
                      <a:solidFill>
                        <a:srgbClr val="38761D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38761D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38761D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38761D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u="none" strike="noStrike" cap="none"/>
                        <a:t>FOS</a:t>
                      </a:r>
                      <a:endParaRPr sz="2400" u="none" strike="noStrike" cap="none"/>
                    </a:p>
                  </a:txBody>
                  <a:tcPr marL="45725" marR="45725" marT="45725" marB="45725">
                    <a:lnL w="9525" cap="flat" cmpd="sng">
                      <a:solidFill>
                        <a:srgbClr val="38761D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38761D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38761D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38761D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u="none" strike="noStrike" cap="none"/>
                        <a:t>VPA</a:t>
                      </a:r>
                      <a:endParaRPr sz="2400" u="none" strike="noStrike" cap="none"/>
                    </a:p>
                  </a:txBody>
                  <a:tcPr marL="45725" marR="45725" marT="45725" marB="45725">
                    <a:lnL w="9525" cap="flat" cmpd="sng">
                      <a:solidFill>
                        <a:srgbClr val="38761D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38761D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38761D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38761D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6D9E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7625">
                <a:tc>
                  <a:txBody>
                    <a:bodyPr/>
                    <a:lstStyle/>
                    <a:p>
                      <a:pPr marL="11430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u="none" strike="noStrike" cap="none"/>
                        <a:t>Success Rate</a:t>
                      </a:r>
                      <a:endParaRPr sz="2400" u="none" strike="noStrike" cap="none"/>
                    </a:p>
                    <a:p>
                      <a:pPr marL="228600" marR="0" lvl="0" indent="-1143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u="none" strike="noStrike" cap="none"/>
                        <a:t>[95% credible intervals]</a:t>
                      </a:r>
                      <a:endParaRPr sz="2400" u="none" strike="noStrike" cap="none"/>
                    </a:p>
                  </a:txBody>
                  <a:tcPr marL="45725" marR="45725" marT="45725" marB="45725">
                    <a:lnL w="12700" cap="flat" cmpd="sng">
                      <a:solidFill>
                        <a:srgbClr val="38761D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38761D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38761D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4A86E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u="none" strike="noStrike" cap="none"/>
                        <a:t>47%</a:t>
                      </a:r>
                      <a:br>
                        <a:rPr lang="en-US" sz="2400" u="none" strike="noStrike" cap="none"/>
                      </a:br>
                      <a:r>
                        <a:rPr lang="en-US" sz="2400" u="none" strike="noStrike" cap="none"/>
                        <a:t>[39%, 55%]</a:t>
                      </a:r>
                      <a:endParaRPr sz="2400" u="none" strike="noStrike" cap="none"/>
                    </a:p>
                  </a:txBody>
                  <a:tcPr marL="45725" marR="45725" marT="45725" marB="45725">
                    <a:lnL w="9525" cap="flat" cmpd="sng">
                      <a:solidFill>
                        <a:srgbClr val="38761D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38761D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38761D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4A86E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u="none" strike="noStrike" cap="none"/>
                        <a:t>45%</a:t>
                      </a:r>
                      <a:br>
                        <a:rPr lang="en-US" sz="2400" u="none" strike="noStrike" cap="none"/>
                      </a:br>
                      <a:r>
                        <a:rPr lang="en-US" sz="2400" u="none" strike="noStrike" cap="none"/>
                        <a:t>[36%, 54%]</a:t>
                      </a:r>
                      <a:endParaRPr sz="2400" u="none" strike="noStrike" cap="none"/>
                    </a:p>
                  </a:txBody>
                  <a:tcPr marL="45725" marR="45725" marT="45725" marB="45725">
                    <a:lnL w="9525" cap="flat" cmpd="sng">
                      <a:solidFill>
                        <a:srgbClr val="38761D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38761D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38761D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4A86E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u="none" strike="noStrike" cap="none"/>
                        <a:t>46%</a:t>
                      </a:r>
                      <a:br>
                        <a:rPr lang="en-US" sz="2400" u="none" strike="noStrike" cap="none"/>
                      </a:br>
                      <a:r>
                        <a:rPr lang="en-US" sz="2400" u="none" strike="noStrike" cap="none"/>
                        <a:t>[38%, 55%]</a:t>
                      </a:r>
                      <a:endParaRPr sz="2400" u="none" strike="noStrike" cap="none"/>
                    </a:p>
                  </a:txBody>
                  <a:tcPr marL="45725" marR="45725" marT="45725" marB="45725">
                    <a:lnL w="9525" cap="flat" cmpd="sng">
                      <a:solidFill>
                        <a:srgbClr val="38761D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38761D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38761D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4A86E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5825">
                <a:tc>
                  <a:txBody>
                    <a:bodyPr/>
                    <a:lstStyle/>
                    <a:p>
                      <a:pPr marL="3771900" marR="74851" lvl="0" indent="-3771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u="none" strike="noStrike" cap="none"/>
                        <a:t>  Probability treatment is the best/                      worst</a:t>
                      </a:r>
                      <a:endParaRPr sz="2400" u="none" strike="noStrike" cap="none"/>
                    </a:p>
                  </a:txBody>
                  <a:tcPr marL="0" marR="45725" marT="45725" marB="45725">
                    <a:lnL w="38100" cap="flat" cmpd="sng">
                      <a:solidFill>
                        <a:srgbClr val="4A86E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4A86E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4A86E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4A86E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u="none" strike="noStrike" cap="none"/>
                        <a:t>0.41 /</a:t>
                      </a:r>
                      <a:endParaRPr sz="24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u="none" strike="noStrike" cap="none"/>
                        <a:t>         0.24</a:t>
                      </a:r>
                      <a:endParaRPr sz="2400" u="none" strike="noStrike" cap="none"/>
                    </a:p>
                  </a:txBody>
                  <a:tcPr marL="45725" marR="45725" marT="45725" marB="45725">
                    <a:lnL w="38100" cap="flat" cmpd="sng">
                      <a:solidFill>
                        <a:srgbClr val="4A86E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4A86E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4A86E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4A86E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u="none" strike="noStrike" cap="none"/>
                        <a:t>0.24 /</a:t>
                      </a:r>
                      <a:endParaRPr sz="24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u="none" strike="noStrike" cap="none"/>
                        <a:t>     0.45</a:t>
                      </a:r>
                      <a:endParaRPr sz="2400" u="none" strike="noStrike" cap="none"/>
                    </a:p>
                  </a:txBody>
                  <a:tcPr marL="45725" marR="45725" marT="45725" marB="45725">
                    <a:lnL w="38100" cap="flat" cmpd="sng">
                      <a:solidFill>
                        <a:srgbClr val="4A86E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4A86E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4A86E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4A86E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u="none" strike="noStrike" cap="none"/>
                        <a:t>0.35 / </a:t>
                      </a:r>
                      <a:endParaRPr sz="24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u="none" strike="noStrike" cap="none"/>
                        <a:t>     0.31</a:t>
                      </a:r>
                      <a:endParaRPr sz="2400" u="none" strike="noStrike" cap="none"/>
                    </a:p>
                  </a:txBody>
                  <a:tcPr marL="45725" marR="45725" marT="45725" marB="45725">
                    <a:lnL w="38100" cap="flat" cmpd="sng">
                      <a:solidFill>
                        <a:srgbClr val="4A86E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4A86E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4A86E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4A86E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222" name="Google Shape;222;g477581f678_0_7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99325" y="-842675"/>
            <a:ext cx="8668600" cy="5165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g5fed5311ea_0_0"/>
          <p:cNvSpPr txBox="1"/>
          <p:nvPr/>
        </p:nvSpPr>
        <p:spPr>
          <a:xfrm>
            <a:off x="1206900" y="1753575"/>
            <a:ext cx="9778200" cy="149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>
                <a:latin typeface="Calibri"/>
                <a:ea typeface="Calibri"/>
                <a:cs typeface="Calibri"/>
                <a:sym typeface="Calibri"/>
              </a:rPr>
              <a:t>Decision Rule was that the probability 0.975 to make a claim that one drug was the best or worst.</a:t>
            </a:r>
            <a:endParaRPr sz="26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6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6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All treatments had probabilities less than 0.975, and so the conclusion was that neither a best, nor a worst, treatment could be identified. 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rates of cessation of seizures at one hour was not different between levetiracetam, fosphenytoin, and valproate, each of which stopped seizures in approximately half of patients.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0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2" name="Google Shape;232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389371" y="2016581"/>
            <a:ext cx="3589572" cy="2922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33" name="Google Shape;233;p1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226233" y="1913064"/>
            <a:ext cx="3589572" cy="2951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34" name="Google Shape;234;p1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1955" y="2140353"/>
            <a:ext cx="4389371" cy="27991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799</Words>
  <Application>Microsoft Office PowerPoint</Application>
  <PresentationFormat>Widescreen</PresentationFormat>
  <Paragraphs>155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Calibri</vt:lpstr>
      <vt:lpstr>Arial</vt:lpstr>
      <vt:lpstr>Office Theme</vt:lpstr>
      <vt:lpstr>ESETT Investigators meeting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ESETT Investigators meeting</dc:title>
  <dc:creator>Kapur, Jaideep (jk8t)</dc:creator>
  <cp:lastModifiedBy>Black, Joy</cp:lastModifiedBy>
  <cp:revision>2</cp:revision>
  <dcterms:created xsi:type="dcterms:W3CDTF">2019-09-08T19:42:21Z</dcterms:created>
  <dcterms:modified xsi:type="dcterms:W3CDTF">2019-12-12T19:49:13Z</dcterms:modified>
</cp:coreProperties>
</file>