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11" r:id="rId2"/>
    <p:sldId id="367" r:id="rId3"/>
    <p:sldId id="348" r:id="rId4"/>
    <p:sldId id="361" r:id="rId5"/>
    <p:sldId id="312" r:id="rId6"/>
    <p:sldId id="313" r:id="rId7"/>
    <p:sldId id="314" r:id="rId8"/>
    <p:sldId id="315" r:id="rId9"/>
    <p:sldId id="316" r:id="rId10"/>
    <p:sldId id="362" r:id="rId11"/>
    <p:sldId id="350" r:id="rId12"/>
    <p:sldId id="363" r:id="rId13"/>
    <p:sldId id="364" r:id="rId14"/>
    <p:sldId id="356" r:id="rId15"/>
    <p:sldId id="353" r:id="rId16"/>
    <p:sldId id="358" r:id="rId17"/>
    <p:sldId id="366" r:id="rId18"/>
    <p:sldId id="365" r:id="rId19"/>
    <p:sldId id="340" r:id="rId20"/>
    <p:sldId id="344" r:id="rId21"/>
    <p:sldId id="395" r:id="rId22"/>
    <p:sldId id="389" r:id="rId23"/>
    <p:sldId id="390" r:id="rId24"/>
    <p:sldId id="391" r:id="rId25"/>
    <p:sldId id="392" r:id="rId26"/>
    <p:sldId id="393" r:id="rId27"/>
    <p:sldId id="368" r:id="rId28"/>
    <p:sldId id="369" r:id="rId29"/>
    <p:sldId id="370" r:id="rId30"/>
    <p:sldId id="371" r:id="rId31"/>
    <p:sldId id="372" r:id="rId32"/>
    <p:sldId id="373" r:id="rId33"/>
    <p:sldId id="374" r:id="rId34"/>
    <p:sldId id="375" r:id="rId35"/>
    <p:sldId id="376" r:id="rId36"/>
    <p:sldId id="377" r:id="rId37"/>
    <p:sldId id="378" r:id="rId38"/>
    <p:sldId id="379" r:id="rId39"/>
    <p:sldId id="380" r:id="rId40"/>
    <p:sldId id="396" r:id="rId41"/>
    <p:sldId id="381" r:id="rId42"/>
    <p:sldId id="382" r:id="rId43"/>
    <p:sldId id="383" r:id="rId44"/>
    <p:sldId id="384" r:id="rId45"/>
    <p:sldId id="386" r:id="rId46"/>
    <p:sldId id="387" r:id="rId47"/>
    <p:sldId id="388" r:id="rId48"/>
    <p:sldId id="385" r:id="rId49"/>
  </p:sldIdLst>
  <p:sldSz cx="10287000" cy="6858000" type="35mm"/>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269" autoAdjust="0"/>
  </p:normalViewPr>
  <p:slideViewPr>
    <p:cSldViewPr snapToGrid="0">
      <p:cViewPr varScale="1">
        <p:scale>
          <a:sx n="54" d="100"/>
          <a:sy n="54" d="100"/>
        </p:scale>
        <p:origin x="1434" y="66"/>
      </p:cViewPr>
      <p:guideLst>
        <p:guide orient="horz" pos="2160"/>
        <p:guide pos="3240"/>
      </p:guideLst>
    </p:cSldViewPr>
  </p:slideViewPr>
  <p:notesTextViewPr>
    <p:cViewPr>
      <p:scale>
        <a:sx n="1" d="1"/>
        <a:sy n="1" d="1"/>
      </p:scale>
      <p:origin x="0" y="0"/>
    </p:cViewPr>
  </p:notesTextViewPr>
  <p:sorterViewPr>
    <p:cViewPr>
      <p:scale>
        <a:sx n="100" d="100"/>
        <a:sy n="100" d="100"/>
      </p:scale>
      <p:origin x="0" y="-8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62C38E-1422-41BD-B9E7-4565D2138028}" type="datetimeFigureOut">
              <a:rPr lang="en-US" smtClean="0"/>
              <a:t>11/27/2018</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8A5247-1CAB-49BE-BB24-52780B093D8C}" type="slidenum">
              <a:rPr lang="en-US" smtClean="0"/>
              <a:t>‹#›</a:t>
            </a:fld>
            <a:endParaRPr lang="en-US"/>
          </a:p>
        </p:txBody>
      </p:sp>
    </p:spTree>
    <p:extLst>
      <p:ext uri="{BB962C8B-B14F-4D97-AF65-F5344CB8AC3E}">
        <p14:creationId xmlns:p14="http://schemas.microsoft.com/office/powerpoint/2010/main" val="455257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A0D4AD-D05F-4CEE-B6BE-A1D64A84DEF5}" type="slidenum">
              <a:rPr lang="en-US" smtClean="0"/>
              <a:t>1</a:t>
            </a:fld>
            <a:endParaRPr lang="en-US" dirty="0"/>
          </a:p>
        </p:txBody>
      </p:sp>
    </p:spTree>
    <p:extLst>
      <p:ext uri="{BB962C8B-B14F-4D97-AF65-F5344CB8AC3E}">
        <p14:creationId xmlns:p14="http://schemas.microsoft.com/office/powerpoint/2010/main" val="2809005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30951DE-C5BE-4A5A-9D56-6C12703B4514}" type="slidenum">
              <a:rPr lang="en-US" smtClean="0"/>
              <a:t>33</a:t>
            </a:fld>
            <a:endParaRPr lang="en-US"/>
          </a:p>
        </p:txBody>
      </p:sp>
    </p:spTree>
    <p:extLst>
      <p:ext uri="{BB962C8B-B14F-4D97-AF65-F5344CB8AC3E}">
        <p14:creationId xmlns:p14="http://schemas.microsoft.com/office/powerpoint/2010/main" val="3197921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0951DE-C5BE-4A5A-9D56-6C12703B4514}" type="slidenum">
              <a:rPr lang="en-US" smtClean="0"/>
              <a:t>34</a:t>
            </a:fld>
            <a:endParaRPr lang="en-US"/>
          </a:p>
        </p:txBody>
      </p:sp>
    </p:spTree>
    <p:extLst>
      <p:ext uri="{BB962C8B-B14F-4D97-AF65-F5344CB8AC3E}">
        <p14:creationId xmlns:p14="http://schemas.microsoft.com/office/powerpoint/2010/main" val="475029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0951DE-C5BE-4A5A-9D56-6C12703B4514}" type="slidenum">
              <a:rPr lang="en-US" smtClean="0"/>
              <a:t>35</a:t>
            </a:fld>
            <a:endParaRPr lang="en-US"/>
          </a:p>
        </p:txBody>
      </p:sp>
    </p:spTree>
    <p:extLst>
      <p:ext uri="{BB962C8B-B14F-4D97-AF65-F5344CB8AC3E}">
        <p14:creationId xmlns:p14="http://schemas.microsoft.com/office/powerpoint/2010/main" val="3475430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30951DE-C5BE-4A5A-9D56-6C12703B4514}" type="slidenum">
              <a:rPr lang="en-US" smtClean="0"/>
              <a:t>37</a:t>
            </a:fld>
            <a:endParaRPr lang="en-US"/>
          </a:p>
        </p:txBody>
      </p:sp>
    </p:spTree>
    <p:extLst>
      <p:ext uri="{BB962C8B-B14F-4D97-AF65-F5344CB8AC3E}">
        <p14:creationId xmlns:p14="http://schemas.microsoft.com/office/powerpoint/2010/main" val="136298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ESETT is designed to address this problem.  What is the best treatment for the 30% of patients</a:t>
            </a:r>
            <a:r>
              <a:rPr lang="en-US" baseline="0" dirty="0" smtClean="0"/>
              <a:t> with out-of-hospital status epilepticus </a:t>
            </a:r>
            <a:r>
              <a:rPr lang="en-US" dirty="0" smtClean="0"/>
              <a:t>with benzodiazepine refractory status, which we term established status.  </a:t>
            </a:r>
          </a:p>
          <a:p>
            <a:endParaRPr lang="en-US" dirty="0"/>
          </a:p>
          <a:p>
            <a:r>
              <a:rPr lang="en-US" dirty="0" smtClean="0"/>
              <a:t>Three agents are commonly used clinically to treat established status, </a:t>
            </a:r>
            <a:r>
              <a:rPr lang="en-US" dirty="0" err="1" smtClean="0"/>
              <a:t>fosphenytoin</a:t>
            </a:r>
            <a:r>
              <a:rPr lang="en-US" dirty="0" smtClean="0"/>
              <a:t>, valproate, and levetiracetam, and worldwide these are each used about a third of the time.  Of these, only </a:t>
            </a:r>
            <a:r>
              <a:rPr lang="en-US" dirty="0" err="1" smtClean="0"/>
              <a:t>fosphenytoin</a:t>
            </a:r>
            <a:r>
              <a:rPr lang="en-US" dirty="0" smtClean="0"/>
              <a:t> is labeled by FDA for this indication and even that is only labeled for adults.  There are no high quality data to inform which drug works best, or really if any of them work at all to terminate status. </a:t>
            </a:r>
          </a:p>
          <a:p>
            <a:endParaRPr lang="en-US" dirty="0" smtClean="0"/>
          </a:p>
          <a:p>
            <a:r>
              <a:rPr lang="en-US" dirty="0" smtClean="0"/>
              <a:t>We are enrolling</a:t>
            </a:r>
            <a:r>
              <a:rPr lang="en-US" baseline="0" dirty="0" smtClean="0"/>
              <a:t> adults and children greater than 2 years of age.  Patients need to have failed adequate doses of benzodiazepines with a last dose at least 5 and no more than 30 minutes prior to enrollment.</a:t>
            </a:r>
            <a:endParaRPr lang="en-US" dirty="0"/>
          </a:p>
        </p:txBody>
      </p:sp>
      <p:sp>
        <p:nvSpPr>
          <p:cNvPr id="4" name="Slide Number Placeholder 3"/>
          <p:cNvSpPr>
            <a:spLocks noGrp="1"/>
          </p:cNvSpPr>
          <p:nvPr>
            <p:ph type="sldNum" sz="quarter" idx="10"/>
          </p:nvPr>
        </p:nvSpPr>
        <p:spPr/>
        <p:txBody>
          <a:bodyPr/>
          <a:lstStyle/>
          <a:p>
            <a:fld id="{F2194F5F-2159-47D2-8BD4-F68015DA4A70}" type="slidenum">
              <a:rPr lang="en-US" smtClean="0"/>
              <a:t>3</a:t>
            </a:fld>
            <a:endParaRPr lang="en-US"/>
          </a:p>
        </p:txBody>
      </p:sp>
    </p:spTree>
    <p:extLst>
      <p:ext uri="{BB962C8B-B14F-4D97-AF65-F5344CB8AC3E}">
        <p14:creationId xmlns:p14="http://schemas.microsoft.com/office/powerpoint/2010/main" val="833533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F040EF-E81E-4C27-820A-71773F3816F4}" type="slidenum">
              <a:rPr lang="en-US" smtClean="0"/>
              <a:pPr>
                <a:defRPr/>
              </a:pPr>
              <a:t>5</a:t>
            </a:fld>
            <a:endParaRPr lang="en-US" dirty="0"/>
          </a:p>
        </p:txBody>
      </p:sp>
    </p:spTree>
    <p:extLst>
      <p:ext uri="{BB962C8B-B14F-4D97-AF65-F5344CB8AC3E}">
        <p14:creationId xmlns:p14="http://schemas.microsoft.com/office/powerpoint/2010/main" val="2976125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0" name="Shape 100"/>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30951DE-C5BE-4A5A-9D56-6C12703B4514}" type="slidenum">
              <a:rPr lang="en-US" smtClean="0"/>
              <a:t>27</a:t>
            </a:fld>
            <a:endParaRPr lang="en-US"/>
          </a:p>
        </p:txBody>
      </p:sp>
    </p:spTree>
    <p:extLst>
      <p:ext uri="{BB962C8B-B14F-4D97-AF65-F5344CB8AC3E}">
        <p14:creationId xmlns:p14="http://schemas.microsoft.com/office/powerpoint/2010/main" val="2736559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p:txBody>
      </p:sp>
      <p:sp>
        <p:nvSpPr>
          <p:cNvPr id="4" name="Slide Number Placeholder 3"/>
          <p:cNvSpPr>
            <a:spLocks noGrp="1"/>
          </p:cNvSpPr>
          <p:nvPr>
            <p:ph type="sldNum" sz="quarter" idx="10"/>
          </p:nvPr>
        </p:nvSpPr>
        <p:spPr/>
        <p:txBody>
          <a:bodyPr/>
          <a:lstStyle/>
          <a:p>
            <a:fld id="{430951DE-C5BE-4A5A-9D56-6C12703B4514}" type="slidenum">
              <a:rPr lang="en-US" smtClean="0"/>
              <a:t>28</a:t>
            </a:fld>
            <a:endParaRPr lang="en-US"/>
          </a:p>
        </p:txBody>
      </p:sp>
    </p:spTree>
    <p:extLst>
      <p:ext uri="{BB962C8B-B14F-4D97-AF65-F5344CB8AC3E}">
        <p14:creationId xmlns:p14="http://schemas.microsoft.com/office/powerpoint/2010/main" val="2126102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0951DE-C5BE-4A5A-9D56-6C12703B4514}" type="slidenum">
              <a:rPr lang="en-US" smtClean="0"/>
              <a:t>29</a:t>
            </a:fld>
            <a:endParaRPr lang="en-US"/>
          </a:p>
        </p:txBody>
      </p:sp>
    </p:spTree>
    <p:extLst>
      <p:ext uri="{BB962C8B-B14F-4D97-AF65-F5344CB8AC3E}">
        <p14:creationId xmlns:p14="http://schemas.microsoft.com/office/powerpoint/2010/main" val="1214724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0951DE-C5BE-4A5A-9D56-6C12703B4514}" type="slidenum">
              <a:rPr lang="en-US" smtClean="0"/>
              <a:t>31</a:t>
            </a:fld>
            <a:endParaRPr lang="en-US"/>
          </a:p>
        </p:txBody>
      </p:sp>
    </p:spTree>
    <p:extLst>
      <p:ext uri="{BB962C8B-B14F-4D97-AF65-F5344CB8AC3E}">
        <p14:creationId xmlns:p14="http://schemas.microsoft.com/office/powerpoint/2010/main" val="4281931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0951DE-C5BE-4A5A-9D56-6C12703B4514}" type="slidenum">
              <a:rPr lang="en-US" smtClean="0"/>
              <a:t>32</a:t>
            </a:fld>
            <a:endParaRPr lang="en-US"/>
          </a:p>
        </p:txBody>
      </p:sp>
    </p:spTree>
    <p:extLst>
      <p:ext uri="{BB962C8B-B14F-4D97-AF65-F5344CB8AC3E}">
        <p14:creationId xmlns:p14="http://schemas.microsoft.com/office/powerpoint/2010/main" val="3934362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85875" y="1122363"/>
            <a:ext cx="771525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85875" y="3602038"/>
            <a:ext cx="77152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C1EAA8E-B3C5-481D-8827-34C1F881F74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8C4BE-418F-4716-8B7B-1FD5B9AF1563}" type="slidenum">
              <a:rPr lang="en-US" smtClean="0"/>
              <a:t>‹#›</a:t>
            </a:fld>
            <a:endParaRPr lang="en-US"/>
          </a:p>
        </p:txBody>
      </p:sp>
    </p:spTree>
    <p:extLst>
      <p:ext uri="{BB962C8B-B14F-4D97-AF65-F5344CB8AC3E}">
        <p14:creationId xmlns:p14="http://schemas.microsoft.com/office/powerpoint/2010/main" val="382801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EAA8E-B3C5-481D-8827-34C1F881F74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8C4BE-418F-4716-8B7B-1FD5B9AF1563}" type="slidenum">
              <a:rPr lang="en-US" smtClean="0"/>
              <a:t>‹#›</a:t>
            </a:fld>
            <a:endParaRPr lang="en-US"/>
          </a:p>
        </p:txBody>
      </p:sp>
    </p:spTree>
    <p:extLst>
      <p:ext uri="{BB962C8B-B14F-4D97-AF65-F5344CB8AC3E}">
        <p14:creationId xmlns:p14="http://schemas.microsoft.com/office/powerpoint/2010/main" val="2603769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635" y="365125"/>
            <a:ext cx="2218134"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7231" y="365125"/>
            <a:ext cx="652581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EAA8E-B3C5-481D-8827-34C1F881F74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8C4BE-418F-4716-8B7B-1FD5B9AF1563}" type="slidenum">
              <a:rPr lang="en-US" smtClean="0"/>
              <a:t>‹#›</a:t>
            </a:fld>
            <a:endParaRPr lang="en-US"/>
          </a:p>
        </p:txBody>
      </p:sp>
    </p:spTree>
    <p:extLst>
      <p:ext uri="{BB962C8B-B14F-4D97-AF65-F5344CB8AC3E}">
        <p14:creationId xmlns:p14="http://schemas.microsoft.com/office/powerpoint/2010/main" val="248838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EAA8E-B3C5-481D-8827-34C1F881F74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8C4BE-418F-4716-8B7B-1FD5B9AF1563}" type="slidenum">
              <a:rPr lang="en-US" smtClean="0"/>
              <a:t>‹#›</a:t>
            </a:fld>
            <a:endParaRPr lang="en-US"/>
          </a:p>
        </p:txBody>
      </p:sp>
    </p:spTree>
    <p:extLst>
      <p:ext uri="{BB962C8B-B14F-4D97-AF65-F5344CB8AC3E}">
        <p14:creationId xmlns:p14="http://schemas.microsoft.com/office/powerpoint/2010/main" val="95116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1873" y="1709739"/>
            <a:ext cx="8872538"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701873" y="4589464"/>
            <a:ext cx="887253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1EAA8E-B3C5-481D-8827-34C1F881F74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8C4BE-418F-4716-8B7B-1FD5B9AF1563}" type="slidenum">
              <a:rPr lang="en-US" smtClean="0"/>
              <a:t>‹#›</a:t>
            </a:fld>
            <a:endParaRPr lang="en-US"/>
          </a:p>
        </p:txBody>
      </p:sp>
    </p:spTree>
    <p:extLst>
      <p:ext uri="{BB962C8B-B14F-4D97-AF65-F5344CB8AC3E}">
        <p14:creationId xmlns:p14="http://schemas.microsoft.com/office/powerpoint/2010/main" val="3541931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7231" y="1825625"/>
            <a:ext cx="43719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07794" y="1825625"/>
            <a:ext cx="43719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EAA8E-B3C5-481D-8827-34C1F881F74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28C4BE-418F-4716-8B7B-1FD5B9AF1563}" type="slidenum">
              <a:rPr lang="en-US" smtClean="0"/>
              <a:t>‹#›</a:t>
            </a:fld>
            <a:endParaRPr lang="en-US"/>
          </a:p>
        </p:txBody>
      </p:sp>
    </p:spTree>
    <p:extLst>
      <p:ext uri="{BB962C8B-B14F-4D97-AF65-F5344CB8AC3E}">
        <p14:creationId xmlns:p14="http://schemas.microsoft.com/office/powerpoint/2010/main" val="62529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8571" y="365126"/>
            <a:ext cx="8872538" cy="1325563"/>
          </a:xfrm>
        </p:spPr>
        <p:txBody>
          <a:bodyPr/>
          <a:lstStyle/>
          <a:p>
            <a:r>
              <a:rPr lang="en-US"/>
              <a:t>Click to edit Master title style</a:t>
            </a:r>
          </a:p>
        </p:txBody>
      </p:sp>
      <p:sp>
        <p:nvSpPr>
          <p:cNvPr id="3" name="Text Placeholder 2"/>
          <p:cNvSpPr>
            <a:spLocks noGrp="1"/>
          </p:cNvSpPr>
          <p:nvPr>
            <p:ph type="body" idx="1"/>
          </p:nvPr>
        </p:nvSpPr>
        <p:spPr>
          <a:xfrm>
            <a:off x="708571" y="1681163"/>
            <a:ext cx="43518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08571" y="2505075"/>
            <a:ext cx="435188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07794" y="1681163"/>
            <a:ext cx="43733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207794" y="2505075"/>
            <a:ext cx="437331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EAA8E-B3C5-481D-8827-34C1F881F74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28C4BE-418F-4716-8B7B-1FD5B9AF1563}" type="slidenum">
              <a:rPr lang="en-US" smtClean="0"/>
              <a:t>‹#›</a:t>
            </a:fld>
            <a:endParaRPr lang="en-US"/>
          </a:p>
        </p:txBody>
      </p:sp>
    </p:spTree>
    <p:extLst>
      <p:ext uri="{BB962C8B-B14F-4D97-AF65-F5344CB8AC3E}">
        <p14:creationId xmlns:p14="http://schemas.microsoft.com/office/powerpoint/2010/main" val="57002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EAA8E-B3C5-481D-8827-34C1F881F74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28C4BE-418F-4716-8B7B-1FD5B9AF1563}" type="slidenum">
              <a:rPr lang="en-US" smtClean="0"/>
              <a:t>‹#›</a:t>
            </a:fld>
            <a:endParaRPr lang="en-US"/>
          </a:p>
        </p:txBody>
      </p:sp>
    </p:spTree>
    <p:extLst>
      <p:ext uri="{BB962C8B-B14F-4D97-AF65-F5344CB8AC3E}">
        <p14:creationId xmlns:p14="http://schemas.microsoft.com/office/powerpoint/2010/main" val="3618172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EAA8E-B3C5-481D-8827-34C1F881F74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28C4BE-418F-4716-8B7B-1FD5B9AF1563}" type="slidenum">
              <a:rPr lang="en-US" smtClean="0"/>
              <a:t>‹#›</a:t>
            </a:fld>
            <a:endParaRPr lang="en-US"/>
          </a:p>
        </p:txBody>
      </p:sp>
    </p:spTree>
    <p:extLst>
      <p:ext uri="{BB962C8B-B14F-4D97-AF65-F5344CB8AC3E}">
        <p14:creationId xmlns:p14="http://schemas.microsoft.com/office/powerpoint/2010/main" val="427349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2" y="457200"/>
            <a:ext cx="331782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373315" y="987426"/>
            <a:ext cx="520779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72" y="2057400"/>
            <a:ext cx="3317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1EAA8E-B3C5-481D-8827-34C1F881F74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28C4BE-418F-4716-8B7B-1FD5B9AF1563}" type="slidenum">
              <a:rPr lang="en-US" smtClean="0"/>
              <a:t>‹#›</a:t>
            </a:fld>
            <a:endParaRPr lang="en-US"/>
          </a:p>
        </p:txBody>
      </p:sp>
    </p:spTree>
    <p:extLst>
      <p:ext uri="{BB962C8B-B14F-4D97-AF65-F5344CB8AC3E}">
        <p14:creationId xmlns:p14="http://schemas.microsoft.com/office/powerpoint/2010/main" val="2201076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2" y="457200"/>
            <a:ext cx="331782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373315" y="987426"/>
            <a:ext cx="520779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08572" y="2057400"/>
            <a:ext cx="3317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1EAA8E-B3C5-481D-8827-34C1F881F74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28C4BE-418F-4716-8B7B-1FD5B9AF1563}" type="slidenum">
              <a:rPr lang="en-US" smtClean="0"/>
              <a:t>‹#›</a:t>
            </a:fld>
            <a:endParaRPr lang="en-US"/>
          </a:p>
        </p:txBody>
      </p:sp>
    </p:spTree>
    <p:extLst>
      <p:ext uri="{BB962C8B-B14F-4D97-AF65-F5344CB8AC3E}">
        <p14:creationId xmlns:p14="http://schemas.microsoft.com/office/powerpoint/2010/main" val="3452296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7231" y="365126"/>
            <a:ext cx="8872538"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07231" y="1825625"/>
            <a:ext cx="8872538"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07231" y="6356351"/>
            <a:ext cx="23145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EAA8E-B3C5-481D-8827-34C1F881F74D}" type="datetimeFigureOut">
              <a:rPr lang="en-US" smtClean="0"/>
              <a:t>11/27/2018</a:t>
            </a:fld>
            <a:endParaRPr lang="en-US"/>
          </a:p>
        </p:txBody>
      </p:sp>
      <p:sp>
        <p:nvSpPr>
          <p:cNvPr id="5" name="Footer Placeholder 4"/>
          <p:cNvSpPr>
            <a:spLocks noGrp="1"/>
          </p:cNvSpPr>
          <p:nvPr>
            <p:ph type="ftr" sz="quarter" idx="3"/>
          </p:nvPr>
        </p:nvSpPr>
        <p:spPr>
          <a:xfrm>
            <a:off x="3407569" y="6356351"/>
            <a:ext cx="347186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65194" y="6356351"/>
            <a:ext cx="23145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8C4BE-418F-4716-8B7B-1FD5B9AF1563}" type="slidenum">
              <a:rPr lang="en-US" smtClean="0"/>
              <a:t>‹#›</a:t>
            </a:fld>
            <a:endParaRPr lang="en-US"/>
          </a:p>
        </p:txBody>
      </p:sp>
    </p:spTree>
    <p:extLst>
      <p:ext uri="{BB962C8B-B14F-4D97-AF65-F5344CB8AC3E}">
        <p14:creationId xmlns:p14="http://schemas.microsoft.com/office/powerpoint/2010/main" val="2742473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nett.umich.edu/nett-resources/dashboar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www.nett.umich.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esett-pkpd@umich.edu"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196" y="476812"/>
            <a:ext cx="5400675" cy="1143000"/>
          </a:xfrm>
        </p:spPr>
        <p:txBody>
          <a:bodyPr>
            <a:normAutofit/>
          </a:bodyPr>
          <a:lstStyle/>
          <a:p>
            <a:r>
              <a:rPr lang="en-US" sz="3200" b="1" cap="none" dirty="0">
                <a:solidFill>
                  <a:schemeClr val="accent1">
                    <a:lumMod val="75000"/>
                  </a:schemeClr>
                </a:solidFill>
                <a:effectLst>
                  <a:outerShdw blurRad="38100" dist="38100" dir="2700000" algn="tl">
                    <a:srgbClr val="000000">
                      <a:alpha val="43137"/>
                    </a:srgbClr>
                  </a:outerShdw>
                </a:effectLst>
              </a:rPr>
              <a:t>E</a:t>
            </a:r>
            <a:r>
              <a:rPr lang="en-US" sz="3200" cap="none" dirty="0"/>
              <a:t>stablished </a:t>
            </a:r>
            <a:r>
              <a:rPr lang="en-US" sz="3200" b="1" cap="none" dirty="0" smtClean="0">
                <a:solidFill>
                  <a:schemeClr val="accent1">
                    <a:lumMod val="75000"/>
                  </a:schemeClr>
                </a:solidFill>
                <a:effectLst>
                  <a:outerShdw blurRad="38100" dist="38100" dir="2700000" algn="tl">
                    <a:srgbClr val="000000">
                      <a:alpha val="43137"/>
                    </a:srgbClr>
                  </a:outerShdw>
                </a:effectLst>
              </a:rPr>
              <a:t>S</a:t>
            </a:r>
            <a:r>
              <a:rPr lang="en-US" sz="3200" cap="none" dirty="0" smtClean="0"/>
              <a:t>tatus </a:t>
            </a:r>
            <a:r>
              <a:rPr lang="en-US" sz="3200" b="1" cap="none" dirty="0" smtClean="0">
                <a:solidFill>
                  <a:schemeClr val="accent1">
                    <a:lumMod val="75000"/>
                  </a:schemeClr>
                </a:solidFill>
                <a:effectLst>
                  <a:outerShdw blurRad="38100" dist="38100" dir="2700000" algn="tl">
                    <a:srgbClr val="000000">
                      <a:alpha val="43137"/>
                    </a:srgbClr>
                  </a:outerShdw>
                </a:effectLst>
              </a:rPr>
              <a:t>E</a:t>
            </a:r>
            <a:r>
              <a:rPr lang="en-US" sz="3200" cap="none" dirty="0" smtClean="0"/>
              <a:t>pilepticus </a:t>
            </a:r>
            <a:r>
              <a:rPr lang="en-US" sz="3200" b="1" cap="none" dirty="0" smtClean="0">
                <a:solidFill>
                  <a:schemeClr val="accent1">
                    <a:lumMod val="75000"/>
                  </a:schemeClr>
                </a:solidFill>
                <a:effectLst>
                  <a:outerShdw blurRad="38100" dist="38100" dir="2700000" algn="tl">
                    <a:srgbClr val="000000">
                      <a:alpha val="43137"/>
                    </a:srgbClr>
                  </a:outerShdw>
                </a:effectLst>
              </a:rPr>
              <a:t>T</a:t>
            </a:r>
            <a:r>
              <a:rPr lang="en-US" sz="3200" cap="none" dirty="0" smtClean="0"/>
              <a:t>reatment </a:t>
            </a:r>
            <a:r>
              <a:rPr lang="en-US" sz="3200" b="1" cap="none" dirty="0" smtClean="0">
                <a:solidFill>
                  <a:schemeClr val="accent1">
                    <a:lumMod val="75000"/>
                  </a:schemeClr>
                </a:solidFill>
                <a:effectLst>
                  <a:outerShdw blurRad="38100" dist="38100" dir="2700000" algn="tl">
                    <a:srgbClr val="000000">
                      <a:alpha val="43137"/>
                    </a:srgbClr>
                  </a:outerShdw>
                </a:effectLst>
              </a:rPr>
              <a:t>T</a:t>
            </a:r>
            <a:r>
              <a:rPr lang="en-US" sz="3200" cap="none" dirty="0" smtClean="0"/>
              <a:t>rial </a:t>
            </a:r>
            <a:r>
              <a:rPr lang="en-US" sz="3200" cap="none" dirty="0"/>
              <a:t>(ESETT</a:t>
            </a:r>
            <a:r>
              <a:rPr lang="en-US" sz="3200" cap="none" dirty="0" smtClean="0"/>
              <a:t>)</a:t>
            </a:r>
            <a:endParaRPr lang="en-US" sz="3200" dirty="0"/>
          </a:p>
        </p:txBody>
      </p:sp>
      <p:sp>
        <p:nvSpPr>
          <p:cNvPr id="3" name="Subtitle 2"/>
          <p:cNvSpPr>
            <a:spLocks noGrp="1"/>
          </p:cNvSpPr>
          <p:nvPr>
            <p:ph idx="1"/>
          </p:nvPr>
        </p:nvSpPr>
        <p:spPr>
          <a:xfrm>
            <a:off x="514350" y="2294657"/>
            <a:ext cx="9258300" cy="4525963"/>
          </a:xfrm>
        </p:spPr>
        <p:txBody>
          <a:bodyPr>
            <a:noAutofit/>
          </a:bodyPr>
          <a:lstStyle/>
          <a:p>
            <a:pPr marL="0" indent="0" algn="l">
              <a:buNone/>
            </a:pPr>
            <a:r>
              <a:rPr lang="en-US" dirty="0"/>
              <a:t>A multicenter, randomized, blinded, comparative effectiveness study of fosphenytoin, valproic acid, or levetiracetam in the emergency department treatment of patients with benzodiazepine-refractory status epilepticus</a:t>
            </a:r>
            <a:r>
              <a:rPr lang="en-US" dirty="0" smtClean="0"/>
              <a:t>.</a:t>
            </a:r>
          </a:p>
          <a:p>
            <a:pPr marL="0" indent="0" algn="l">
              <a:buNone/>
            </a:pPr>
            <a:endParaRPr lang="en-US" dirty="0"/>
          </a:p>
          <a:p>
            <a:pPr marL="0" indent="0" algn="ctr">
              <a:buNone/>
            </a:pPr>
            <a:r>
              <a:rPr lang="en-US" dirty="0" smtClean="0"/>
              <a:t>ESETT Virtual Investigator Meetings</a:t>
            </a:r>
          </a:p>
          <a:p>
            <a:pPr marL="0" indent="0" algn="ctr">
              <a:buNone/>
            </a:pPr>
            <a:r>
              <a:rPr lang="en-US" dirty="0" smtClean="0"/>
              <a:t>November 26, 10:00 a.m. – 12:00 p.m.</a:t>
            </a:r>
          </a:p>
          <a:p>
            <a:pPr marL="0" indent="0" algn="ctr">
              <a:buNone/>
            </a:pPr>
            <a:r>
              <a:rPr lang="en-US" dirty="0" smtClean="0"/>
              <a:t>November 27, 2:00 – 4:00 p.m.  </a:t>
            </a:r>
          </a:p>
          <a:p>
            <a:pPr marL="0" indent="0" algn="ctr">
              <a:buNone/>
            </a:pPr>
            <a:r>
              <a:rPr lang="en-US" dirty="0"/>
              <a:t>866-842-5779 / Code: 395 061 7438</a:t>
            </a:r>
          </a:p>
        </p:txBody>
      </p:sp>
      <p:sp>
        <p:nvSpPr>
          <p:cNvPr id="5" name="Slide Number Placeholder 4"/>
          <p:cNvSpPr>
            <a:spLocks noGrp="1"/>
          </p:cNvSpPr>
          <p:nvPr>
            <p:ph type="sldNum" sz="quarter" idx="12"/>
          </p:nvPr>
        </p:nvSpPr>
        <p:spPr/>
        <p:txBody>
          <a:bodyPr/>
          <a:lstStyle/>
          <a:p>
            <a:fld id="{03E199A7-433D-4ED5-B30B-A6060080F1D9}" type="slidenum">
              <a:rPr lang="en-US" smtClean="0"/>
              <a:t>1</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9361"/>
          <a:stretch/>
        </p:blipFill>
        <p:spPr>
          <a:xfrm>
            <a:off x="0" y="76201"/>
            <a:ext cx="4508196" cy="2107511"/>
          </a:xfrm>
          <a:prstGeom prst="rect">
            <a:avLst/>
          </a:prstGeom>
        </p:spPr>
      </p:pic>
    </p:spTree>
    <p:extLst>
      <p:ext uri="{BB962C8B-B14F-4D97-AF65-F5344CB8AC3E}">
        <p14:creationId xmlns:p14="http://schemas.microsoft.com/office/powerpoint/2010/main" val="4139235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23460" y="-70884"/>
            <a:ext cx="5397074" cy="6985750"/>
          </a:xfrm>
          <a:prstGeom prst="rect">
            <a:avLst/>
          </a:prstGeom>
        </p:spPr>
      </p:pic>
    </p:spTree>
    <p:extLst>
      <p:ext uri="{BB962C8B-B14F-4D97-AF65-F5344CB8AC3E}">
        <p14:creationId xmlns:p14="http://schemas.microsoft.com/office/powerpoint/2010/main" val="2823732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54971" y="1142770"/>
            <a:ext cx="7377058" cy="5599453"/>
          </a:xfrm>
          <a:prstGeom prst="rect">
            <a:avLst/>
          </a:prstGeom>
        </p:spPr>
      </p:pic>
      <p:sp>
        <p:nvSpPr>
          <p:cNvPr id="3" name="Title 2"/>
          <p:cNvSpPr>
            <a:spLocks noGrp="1"/>
          </p:cNvSpPr>
          <p:nvPr>
            <p:ph type="title"/>
          </p:nvPr>
        </p:nvSpPr>
        <p:spPr>
          <a:xfrm>
            <a:off x="761823" y="83072"/>
            <a:ext cx="8872538" cy="1325563"/>
          </a:xfrm>
        </p:spPr>
        <p:txBody>
          <a:bodyPr/>
          <a:lstStyle/>
          <a:p>
            <a:r>
              <a:rPr lang="en-US" dirty="0" smtClean="0"/>
              <a:t>Under-dosing of benzodiazepines</a:t>
            </a:r>
            <a:endParaRPr lang="en-US" dirty="0"/>
          </a:p>
        </p:txBody>
      </p:sp>
    </p:spTree>
    <p:extLst>
      <p:ext uri="{BB962C8B-B14F-4D97-AF65-F5344CB8AC3E}">
        <p14:creationId xmlns:p14="http://schemas.microsoft.com/office/powerpoint/2010/main" val="2392665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Benzodiazepines : dose vs AES guidelines</a:t>
            </a:r>
            <a:endParaRPr lang="en-US" dirty="0"/>
          </a:p>
        </p:txBody>
      </p:sp>
      <p:pic>
        <p:nvPicPr>
          <p:cNvPr id="3" name="Picture 2"/>
          <p:cNvPicPr>
            <a:picLocks noChangeAspect="1"/>
          </p:cNvPicPr>
          <p:nvPr/>
        </p:nvPicPr>
        <p:blipFill>
          <a:blip r:embed="rId2"/>
          <a:stretch>
            <a:fillRect/>
          </a:stretch>
        </p:blipFill>
        <p:spPr>
          <a:xfrm>
            <a:off x="2588796" y="1897039"/>
            <a:ext cx="4380661" cy="4964442"/>
          </a:xfrm>
          <a:prstGeom prst="rect">
            <a:avLst/>
          </a:prstGeom>
        </p:spPr>
      </p:pic>
    </p:spTree>
    <p:extLst>
      <p:ext uri="{BB962C8B-B14F-4D97-AF65-F5344CB8AC3E}">
        <p14:creationId xmlns:p14="http://schemas.microsoft.com/office/powerpoint/2010/main" val="3261156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dose in Lorazepam equivalents</a:t>
            </a:r>
            <a:endParaRPr lang="en-US" dirty="0"/>
          </a:p>
        </p:txBody>
      </p:sp>
      <p:pic>
        <p:nvPicPr>
          <p:cNvPr id="3" name="Picture 2"/>
          <p:cNvPicPr/>
          <p:nvPr/>
        </p:nvPicPr>
        <p:blipFill>
          <a:blip r:embed="rId2"/>
          <a:stretch>
            <a:fillRect/>
          </a:stretch>
        </p:blipFill>
        <p:spPr>
          <a:xfrm>
            <a:off x="2057968" y="1995094"/>
            <a:ext cx="5943600" cy="4523740"/>
          </a:xfrm>
          <a:prstGeom prst="rect">
            <a:avLst/>
          </a:prstGeom>
        </p:spPr>
      </p:pic>
    </p:spTree>
    <p:extLst>
      <p:ext uri="{BB962C8B-B14F-4D97-AF65-F5344CB8AC3E}">
        <p14:creationId xmlns:p14="http://schemas.microsoft.com/office/powerpoint/2010/main" val="3359676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Small dose safer or more dangerous? </a:t>
            </a:r>
            <a:endParaRPr lang="en-US" dirty="0"/>
          </a:p>
        </p:txBody>
      </p:sp>
      <p:sp>
        <p:nvSpPr>
          <p:cNvPr id="3" name="Content Placeholder 2"/>
          <p:cNvSpPr>
            <a:spLocks noGrp="1"/>
          </p:cNvSpPr>
          <p:nvPr>
            <p:ph idx="1"/>
          </p:nvPr>
        </p:nvSpPr>
        <p:spPr>
          <a:xfrm>
            <a:off x="1028700" y="1600201"/>
            <a:ext cx="4495800" cy="4525963"/>
          </a:xfrm>
        </p:spPr>
        <p:txBody>
          <a:bodyPr>
            <a:normAutofit/>
          </a:bodyPr>
          <a:lstStyle/>
          <a:p>
            <a:r>
              <a:rPr lang="en-US" dirty="0" smtClean="0"/>
              <a:t>Do benzos cause cardio respiratory compromise? </a:t>
            </a:r>
          </a:p>
          <a:p>
            <a:r>
              <a:rPr lang="en-US" dirty="0" smtClean="0"/>
              <a:t>However PHTSE trial data suggest that under-treatment is more dangerous. </a:t>
            </a:r>
            <a:endParaRPr lang="en-US" dirty="0"/>
          </a:p>
        </p:txBody>
      </p:sp>
      <p:sp>
        <p:nvSpPr>
          <p:cNvPr id="9" name="TextBox 8"/>
          <p:cNvSpPr txBox="1"/>
          <p:nvPr/>
        </p:nvSpPr>
        <p:spPr>
          <a:xfrm>
            <a:off x="5709199" y="5257800"/>
            <a:ext cx="4115229" cy="369332"/>
          </a:xfrm>
          <a:prstGeom prst="rect">
            <a:avLst/>
          </a:prstGeom>
          <a:noFill/>
        </p:spPr>
        <p:txBody>
          <a:bodyPr wrap="none" rtlCol="0">
            <a:spAutoFit/>
          </a:bodyPr>
          <a:lstStyle/>
          <a:p>
            <a:r>
              <a:rPr lang="en-US" dirty="0"/>
              <a:t>N  </a:t>
            </a:r>
            <a:r>
              <a:rPr lang="en-US" dirty="0" err="1"/>
              <a:t>Engl</a:t>
            </a:r>
            <a:r>
              <a:rPr lang="en-US" dirty="0"/>
              <a:t> J Med. 2001 Aug 30;345(9):631-7. </a:t>
            </a:r>
          </a:p>
        </p:txBody>
      </p:sp>
      <p:pic>
        <p:nvPicPr>
          <p:cNvPr id="4099" name="Picture 3"/>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849386" y="1611187"/>
            <a:ext cx="3834852" cy="394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23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near misses</a:t>
            </a:r>
            <a:endParaRPr lang="en-US" dirty="0"/>
          </a:p>
        </p:txBody>
      </p:sp>
      <p:sp>
        <p:nvSpPr>
          <p:cNvPr id="3" name="Content Placeholder 2"/>
          <p:cNvSpPr>
            <a:spLocks noGrp="1"/>
          </p:cNvSpPr>
          <p:nvPr>
            <p:ph idx="1"/>
          </p:nvPr>
        </p:nvSpPr>
        <p:spPr>
          <a:xfrm>
            <a:off x="1028700" y="1600201"/>
            <a:ext cx="4343400" cy="4525963"/>
          </a:xfrm>
        </p:spPr>
        <p:txBody>
          <a:bodyPr/>
          <a:lstStyle/>
          <a:p>
            <a:r>
              <a:rPr lang="en-US" dirty="0" smtClean="0"/>
              <a:t>Modified ESETT app on Protocol assist device.</a:t>
            </a:r>
          </a:p>
          <a:p>
            <a:r>
              <a:rPr lang="en-US" dirty="0" smtClean="0"/>
              <a:t>Cards available to fix on top study box. </a:t>
            </a:r>
          </a:p>
          <a:p>
            <a:r>
              <a:rPr lang="en-US" dirty="0" smtClean="0"/>
              <a:t>Increased awareness of the protocol</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100" y="1295401"/>
            <a:ext cx="4114800" cy="54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270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GTCS &gt; 5 minutes</a:t>
            </a:r>
            <a:endParaRPr lang="en-US" dirty="0"/>
          </a:p>
        </p:txBody>
      </p:sp>
      <p:sp>
        <p:nvSpPr>
          <p:cNvPr id="3" name="Content Placeholder 2"/>
          <p:cNvSpPr>
            <a:spLocks noGrp="1"/>
          </p:cNvSpPr>
          <p:nvPr>
            <p:ph idx="1"/>
          </p:nvPr>
        </p:nvSpPr>
        <p:spPr/>
        <p:txBody>
          <a:bodyPr/>
          <a:lstStyle/>
          <a:p>
            <a:r>
              <a:rPr lang="en-US" dirty="0" smtClean="0"/>
              <a:t>Psychogenic non epileptic seizures: if the chart has this diagnosis/ you know that they have PNES.</a:t>
            </a:r>
          </a:p>
          <a:p>
            <a:r>
              <a:rPr lang="en-US" dirty="0" smtClean="0"/>
              <a:t>Focal seizures.</a:t>
            </a:r>
          </a:p>
          <a:p>
            <a:endParaRPr lang="en-US" dirty="0"/>
          </a:p>
        </p:txBody>
      </p:sp>
    </p:spTree>
    <p:extLst>
      <p:ext uri="{BB962C8B-B14F-4D97-AF65-F5344CB8AC3E}">
        <p14:creationId xmlns:p14="http://schemas.microsoft.com/office/powerpoint/2010/main" val="2665587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95468" y="0"/>
            <a:ext cx="5397074" cy="6985750"/>
          </a:xfrm>
          <a:prstGeom prst="rect">
            <a:avLst/>
          </a:prstGeom>
        </p:spPr>
      </p:pic>
    </p:spTree>
    <p:extLst>
      <p:ext uri="{BB962C8B-B14F-4D97-AF65-F5344CB8AC3E}">
        <p14:creationId xmlns:p14="http://schemas.microsoft.com/office/powerpoint/2010/main" val="3631939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71576" y="457200"/>
            <a:ext cx="7096125" cy="990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Emergency </a:t>
            </a:r>
            <a:r>
              <a:rPr lang="en-US" dirty="0" err="1"/>
              <a:t>Unblinding</a:t>
            </a:r>
            <a:endParaRPr lang="en-US" dirty="0"/>
          </a:p>
        </p:txBody>
      </p:sp>
      <p:sp>
        <p:nvSpPr>
          <p:cNvPr id="3" name="Content Placeholder 2"/>
          <p:cNvSpPr txBox="1">
            <a:spLocks/>
          </p:cNvSpPr>
          <p:nvPr/>
        </p:nvSpPr>
        <p:spPr>
          <a:xfrm>
            <a:off x="914401" y="1600200"/>
            <a:ext cx="7962899" cy="4800600"/>
          </a:xfrm>
          <a:prstGeom prst="rect">
            <a:avLst/>
          </a:prstGeom>
        </p:spPr>
        <p:txBody>
          <a:bodyPr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2800" b="1" dirty="0"/>
              <a:t>Ongoing or recurrent status</a:t>
            </a:r>
          </a:p>
          <a:p>
            <a:pPr>
              <a:defRPr/>
            </a:pPr>
            <a:r>
              <a:rPr lang="en-US" sz="2800" b="1" dirty="0"/>
              <a:t>Plan to use one of the study drugs as next agent</a:t>
            </a:r>
          </a:p>
          <a:p>
            <a:pPr>
              <a:defRPr/>
            </a:pPr>
            <a:r>
              <a:rPr lang="en-US" sz="2800" b="1" dirty="0"/>
              <a:t>We will ask to speak to treating physician</a:t>
            </a:r>
          </a:p>
          <a:p>
            <a:pPr>
              <a:defRPr/>
            </a:pPr>
            <a:endParaRPr lang="en-US" sz="2800" b="1" dirty="0"/>
          </a:p>
          <a:p>
            <a:pPr>
              <a:defRPr/>
            </a:pPr>
            <a:r>
              <a:rPr lang="en-US" sz="2800" b="1" dirty="0"/>
              <a:t>Preferred options:</a:t>
            </a:r>
          </a:p>
          <a:p>
            <a:pPr lvl="1">
              <a:defRPr/>
            </a:pPr>
            <a:r>
              <a:rPr lang="en-US" sz="2400" b="1" dirty="0"/>
              <a:t>Aggressive use of third line agent</a:t>
            </a:r>
          </a:p>
          <a:p>
            <a:pPr lvl="2">
              <a:defRPr/>
            </a:pPr>
            <a:r>
              <a:rPr lang="en-US" sz="2000" b="1" dirty="0"/>
              <a:t>General anesthesia</a:t>
            </a:r>
          </a:p>
          <a:p>
            <a:pPr lvl="2">
              <a:defRPr/>
            </a:pPr>
            <a:r>
              <a:rPr lang="en-US" sz="2000" b="1" dirty="0"/>
              <a:t>Phenobarbital</a:t>
            </a:r>
          </a:p>
          <a:p>
            <a:pPr lvl="2">
              <a:defRPr/>
            </a:pPr>
            <a:r>
              <a:rPr lang="en-US" sz="2000" b="1" dirty="0"/>
              <a:t>Midazolam drip</a:t>
            </a:r>
          </a:p>
          <a:p>
            <a:pPr lvl="2">
              <a:defRPr/>
            </a:pPr>
            <a:r>
              <a:rPr lang="en-US" sz="2000" b="1"/>
              <a:t>Others</a:t>
            </a:r>
            <a:endParaRPr lang="en-US" sz="2000" b="1" dirty="0"/>
          </a:p>
          <a:p>
            <a:pPr lvl="2">
              <a:defRPr/>
            </a:pPr>
            <a:endParaRPr lang="en-US" sz="2000" dirty="0"/>
          </a:p>
        </p:txBody>
      </p:sp>
      <p:sp>
        <p:nvSpPr>
          <p:cNvPr id="4" name="Slide Number Placeholder 4"/>
          <p:cNvSpPr>
            <a:spLocks noGrp="1"/>
          </p:cNvSpPr>
          <p:nvPr>
            <p:ph type="sldNum" sz="quarter" idx="12"/>
          </p:nvPr>
        </p:nvSpPr>
        <p:spPr>
          <a:xfrm>
            <a:off x="7836695" y="6356352"/>
            <a:ext cx="2314575" cy="365125"/>
          </a:xfrm>
        </p:spPr>
        <p:txBody>
          <a:bodyPr/>
          <a:lstStyle/>
          <a:p>
            <a:fld id="{65EA22D8-4B8B-4A73-AE5B-80350C9A3950}" type="slidenum">
              <a:rPr lang="en-US" smtClean="0"/>
              <a:t>18</a:t>
            </a:fld>
            <a:endParaRPr lang="en-US" dirty="0"/>
          </a:p>
        </p:txBody>
      </p:sp>
    </p:spTree>
    <p:extLst>
      <p:ext uri="{BB962C8B-B14F-4D97-AF65-F5344CB8AC3E}">
        <p14:creationId xmlns:p14="http://schemas.microsoft.com/office/powerpoint/2010/main" val="1207650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83721" y="0"/>
            <a:ext cx="92583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libri"/>
              <a:buNone/>
            </a:pPr>
            <a:r>
              <a:rPr lang="en-US" sz="4000" b="0" i="0" u="none" strike="noStrike" cap="none" dirty="0">
                <a:solidFill>
                  <a:schemeClr val="dk2"/>
                </a:solidFill>
                <a:latin typeface="Calibri"/>
                <a:ea typeface="Calibri"/>
                <a:cs typeface="Calibri"/>
                <a:sym typeface="Calibri"/>
              </a:rPr>
              <a:t>Accrual – tracking </a:t>
            </a:r>
          </a:p>
        </p:txBody>
      </p:sp>
      <p:sp>
        <p:nvSpPr>
          <p:cNvPr id="105" name="Shape 105"/>
          <p:cNvSpPr txBox="1"/>
          <p:nvPr/>
        </p:nvSpPr>
        <p:spPr>
          <a:xfrm>
            <a:off x="895978" y="5297125"/>
            <a:ext cx="6570450" cy="1332300"/>
          </a:xfrm>
          <a:prstGeom prst="rect">
            <a:avLst/>
          </a:prstGeom>
          <a:noFill/>
          <a:ln>
            <a:noFill/>
          </a:ln>
        </p:spPr>
        <p:txBody>
          <a:bodyPr lIns="91425" tIns="91425" rIns="91425" bIns="91425" anchor="t" anchorCtr="0">
            <a:noAutofit/>
          </a:bodyPr>
          <a:lstStyle/>
          <a:p>
            <a:pPr lvl="0" algn="ctr">
              <a:spcBef>
                <a:spcPts val="0"/>
              </a:spcBef>
              <a:buNone/>
            </a:pPr>
            <a:r>
              <a:rPr lang="en-US" dirty="0"/>
              <a:t>You can always see up to the minute accrual data at:</a:t>
            </a:r>
          </a:p>
          <a:p>
            <a:pPr lvl="0" algn="ctr">
              <a:spcBef>
                <a:spcPts val="0"/>
              </a:spcBef>
              <a:buNone/>
            </a:pPr>
            <a:endParaRPr dirty="0"/>
          </a:p>
          <a:p>
            <a:pPr lvl="0" algn="ctr">
              <a:spcBef>
                <a:spcPts val="0"/>
              </a:spcBef>
              <a:buNone/>
            </a:pPr>
            <a:r>
              <a:rPr lang="en-US" u="sng" dirty="0">
                <a:solidFill>
                  <a:schemeClr val="hlink"/>
                </a:solidFill>
                <a:hlinkClick r:id="rId3"/>
              </a:rPr>
              <a:t>nett.umich.edu/</a:t>
            </a:r>
            <a:r>
              <a:rPr lang="en-US" u="sng" dirty="0" err="1">
                <a:solidFill>
                  <a:schemeClr val="hlink"/>
                </a:solidFill>
                <a:hlinkClick r:id="rId3"/>
              </a:rPr>
              <a:t>nett</a:t>
            </a:r>
            <a:r>
              <a:rPr lang="en-US" u="sng" dirty="0">
                <a:solidFill>
                  <a:schemeClr val="hlink"/>
                </a:solidFill>
                <a:hlinkClick r:id="rId3"/>
              </a:rPr>
              <a:t>-resources/dashboard</a:t>
            </a:r>
            <a:r>
              <a:rPr lang="en-US" dirty="0"/>
              <a:t> </a:t>
            </a:r>
          </a:p>
          <a:p>
            <a:pPr lvl="0" algn="ctr">
              <a:spcBef>
                <a:spcPts val="0"/>
              </a:spcBef>
              <a:buNone/>
            </a:pPr>
            <a:endParaRPr dirty="0"/>
          </a:p>
          <a:p>
            <a:pPr lvl="0" algn="ctr">
              <a:spcBef>
                <a:spcPts val="0"/>
              </a:spcBef>
              <a:buNone/>
            </a:pPr>
            <a:r>
              <a:rPr lang="en-US" dirty="0"/>
              <a:t>or  go to  </a:t>
            </a:r>
            <a:r>
              <a:rPr lang="en-US" u="sng" dirty="0">
                <a:solidFill>
                  <a:schemeClr val="hlink"/>
                </a:solidFill>
                <a:hlinkClick r:id="rId4"/>
              </a:rPr>
              <a:t>nett.umich.edu</a:t>
            </a:r>
            <a:r>
              <a:rPr lang="en-US" dirty="0"/>
              <a:t>  and click on “enrollment dashboard”</a:t>
            </a:r>
          </a:p>
        </p:txBody>
      </p:sp>
      <p:pic>
        <p:nvPicPr>
          <p:cNvPr id="3" name="Picture 2"/>
          <p:cNvPicPr>
            <a:picLocks noChangeAspect="1"/>
          </p:cNvPicPr>
          <p:nvPr/>
        </p:nvPicPr>
        <p:blipFill>
          <a:blip r:embed="rId5"/>
          <a:stretch>
            <a:fillRect/>
          </a:stretch>
        </p:blipFill>
        <p:spPr>
          <a:xfrm>
            <a:off x="202969" y="1100469"/>
            <a:ext cx="10025730" cy="465220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ESETT Virtual Investigator </a:t>
            </a:r>
            <a:r>
              <a:rPr lang="en-US" dirty="0" smtClean="0"/>
              <a:t>Meeting</a:t>
            </a:r>
            <a:br>
              <a:rPr lang="en-US" dirty="0" smtClean="0"/>
            </a:br>
            <a:r>
              <a:rPr lang="en-US" dirty="0" smtClean="0"/>
              <a:t>Agenda November 26 and 27</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45037077"/>
              </p:ext>
            </p:extLst>
          </p:nvPr>
        </p:nvGraphicFramePr>
        <p:xfrm>
          <a:off x="571501" y="1967590"/>
          <a:ext cx="8801099" cy="4041328"/>
        </p:xfrm>
        <a:graphic>
          <a:graphicData uri="http://schemas.openxmlformats.org/drawingml/2006/table">
            <a:tbl>
              <a:tblPr>
                <a:tableStyleId>{5C22544A-7EE6-4342-B048-85BDC9FD1C3A}</a:tableStyleId>
              </a:tblPr>
              <a:tblGrid>
                <a:gridCol w="751695">
                  <a:extLst>
                    <a:ext uri="{9D8B030D-6E8A-4147-A177-3AD203B41FA5}">
                      <a16:colId xmlns:a16="http://schemas.microsoft.com/office/drawing/2014/main" val="1219948217"/>
                    </a:ext>
                  </a:extLst>
                </a:gridCol>
                <a:gridCol w="751695">
                  <a:extLst>
                    <a:ext uri="{9D8B030D-6E8A-4147-A177-3AD203B41FA5}">
                      <a16:colId xmlns:a16="http://schemas.microsoft.com/office/drawing/2014/main" val="2670754204"/>
                    </a:ext>
                  </a:extLst>
                </a:gridCol>
                <a:gridCol w="3617534">
                  <a:extLst>
                    <a:ext uri="{9D8B030D-6E8A-4147-A177-3AD203B41FA5}">
                      <a16:colId xmlns:a16="http://schemas.microsoft.com/office/drawing/2014/main" val="3717789752"/>
                    </a:ext>
                  </a:extLst>
                </a:gridCol>
                <a:gridCol w="3680175">
                  <a:extLst>
                    <a:ext uri="{9D8B030D-6E8A-4147-A177-3AD203B41FA5}">
                      <a16:colId xmlns:a16="http://schemas.microsoft.com/office/drawing/2014/main" val="661686537"/>
                    </a:ext>
                  </a:extLst>
                </a:gridCol>
              </a:tblGrid>
              <a:tr h="252583">
                <a:tc>
                  <a:txBody>
                    <a:bodyPr/>
                    <a:lstStyle/>
                    <a:p>
                      <a:pPr algn="ctr" fontAlgn="b"/>
                      <a:r>
                        <a:rPr lang="en-US" sz="1000" u="none" strike="noStrike">
                          <a:effectLst/>
                        </a:rPr>
                        <a:t>Start</a:t>
                      </a:r>
                      <a:endParaRPr lang="en-US" sz="1000" b="1" i="0" u="none" strike="noStrike">
                        <a:solidFill>
                          <a:srgbClr val="FFFFFF"/>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End</a:t>
                      </a:r>
                      <a:endParaRPr lang="en-US" sz="1000" b="1" i="0" u="none" strike="noStrike">
                        <a:solidFill>
                          <a:srgbClr val="FFFFFF"/>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Item</a:t>
                      </a:r>
                      <a:endParaRPr lang="en-US" sz="1000" b="1" i="0" u="none" strike="noStrike">
                        <a:solidFill>
                          <a:srgbClr val="FFFFFF"/>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Presenter</a:t>
                      </a:r>
                      <a:endParaRPr lang="en-US" sz="1000" b="1" i="0" u="none" strike="noStrike">
                        <a:solidFill>
                          <a:srgbClr val="FFFF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555460974"/>
                  </a:ext>
                </a:extLst>
              </a:tr>
              <a:tr h="252583">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Monday, November 26, 10:00-12:00</a:t>
                      </a:r>
                      <a:endParaRPr lang="en-US" sz="10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538653475"/>
                  </a:ext>
                </a:extLst>
              </a:tr>
              <a:tr h="252583">
                <a:tc>
                  <a:txBody>
                    <a:bodyPr/>
                    <a:lstStyle/>
                    <a:p>
                      <a:pPr algn="ctr" fontAlgn="ctr"/>
                      <a:r>
                        <a:rPr lang="en-US" sz="1000" u="none" strike="noStrike">
                          <a:effectLst/>
                        </a:rPr>
                        <a:t>10:00 AM</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000" u="none" strike="noStrike">
                          <a:effectLst/>
                        </a:rPr>
                        <a:t>10:05 AM</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Welcome</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043822334"/>
                  </a:ext>
                </a:extLst>
              </a:tr>
              <a:tr h="252583">
                <a:tc>
                  <a:txBody>
                    <a:bodyPr/>
                    <a:lstStyle/>
                    <a:p>
                      <a:pPr algn="ctr" fontAlgn="ctr"/>
                      <a:r>
                        <a:rPr lang="en-US" sz="1000" u="none" strike="noStrike">
                          <a:effectLst/>
                        </a:rPr>
                        <a:t>10:05 AM</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000" u="none" strike="noStrike">
                          <a:effectLst/>
                        </a:rPr>
                        <a:t>11:05 AM</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Protocol Adherence</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de-DE" sz="1000" u="none" strike="noStrike">
                          <a:effectLst/>
                        </a:rPr>
                        <a:t>Dr. Kapur, Dr. Chamberlain, Dr. Silbergleit</a:t>
                      </a:r>
                      <a:endParaRPr lang="de-DE"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65226128"/>
                  </a:ext>
                </a:extLst>
              </a:tr>
              <a:tr h="252583">
                <a:tc>
                  <a:txBody>
                    <a:bodyPr/>
                    <a:lstStyle/>
                    <a:p>
                      <a:pPr algn="ctr" fontAlgn="ctr"/>
                      <a:r>
                        <a:rPr lang="en-US" sz="1000" u="none" strike="noStrike">
                          <a:effectLst/>
                        </a:rPr>
                        <a:t>11:05 AM</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000" u="none" strike="noStrike">
                          <a:effectLst/>
                        </a:rPr>
                        <a:t>11:25 AM</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PK/PD Training </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Lisa Coles</a:t>
                      </a:r>
                      <a:endParaRPr lang="en-US"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731081840"/>
                  </a:ext>
                </a:extLst>
              </a:tr>
              <a:tr h="252583">
                <a:tc>
                  <a:txBody>
                    <a:bodyPr/>
                    <a:lstStyle/>
                    <a:p>
                      <a:pPr algn="ctr" fontAlgn="ctr"/>
                      <a:r>
                        <a:rPr lang="en-US" sz="1000" u="none" strike="noStrike">
                          <a:effectLst/>
                        </a:rPr>
                        <a:t>11:25 AM</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000" u="none" strike="noStrike">
                          <a:effectLst/>
                        </a:rPr>
                        <a:t>11:40 AM</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Screening Best Practices </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Ima Samba (CHOP), Maha Khalil (Texas Children's)</a:t>
                      </a:r>
                      <a:endParaRPr lang="en-US"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95996324"/>
                  </a:ext>
                </a:extLst>
              </a:tr>
              <a:tr h="252583">
                <a:tc>
                  <a:txBody>
                    <a:bodyPr/>
                    <a:lstStyle/>
                    <a:p>
                      <a:pPr algn="ctr" fontAlgn="ctr"/>
                      <a:r>
                        <a:rPr lang="en-US" sz="1000" u="none" strike="noStrike">
                          <a:effectLst/>
                        </a:rPr>
                        <a:t>11:40 AM</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000" u="none" strike="noStrike">
                          <a:effectLst/>
                        </a:rPr>
                        <a:t>12:00 PM</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Ongoing Training of Clinical Staff and Study Team</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r>
                        <a:rPr lang="en-US" sz="1000" u="none" strike="noStrike">
                          <a:effectLst/>
                        </a:rPr>
                        <a:t>Joy Black, Lindsey Harris</a:t>
                      </a:r>
                      <a:endParaRPr lang="en-US"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418943379"/>
                  </a:ext>
                </a:extLst>
              </a:tr>
              <a:tr h="252583">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27487861"/>
                  </a:ext>
                </a:extLst>
              </a:tr>
              <a:tr h="252583">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995155977"/>
                  </a:ext>
                </a:extLst>
              </a:tr>
              <a:tr h="252583">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Tuesday November 27, 2:00-4:00</a:t>
                      </a:r>
                      <a:endParaRPr lang="en-US" sz="10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789747329"/>
                  </a:ext>
                </a:extLst>
              </a:tr>
              <a:tr h="252583">
                <a:tc>
                  <a:txBody>
                    <a:bodyPr/>
                    <a:lstStyle/>
                    <a:p>
                      <a:pPr algn="ctr" fontAlgn="ctr"/>
                      <a:r>
                        <a:rPr lang="en-US" sz="1000" u="none" strike="noStrike">
                          <a:effectLst/>
                        </a:rPr>
                        <a:t>2:00 PM</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000" u="none" strike="noStrike">
                          <a:effectLst/>
                        </a:rPr>
                        <a:t>2:05 PM</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Welcome</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141039931"/>
                  </a:ext>
                </a:extLst>
              </a:tr>
              <a:tr h="252583">
                <a:tc>
                  <a:txBody>
                    <a:bodyPr/>
                    <a:lstStyle/>
                    <a:p>
                      <a:pPr algn="ctr" fontAlgn="ctr"/>
                      <a:r>
                        <a:rPr lang="en-US" sz="1000" u="none" strike="noStrike">
                          <a:effectLst/>
                        </a:rPr>
                        <a:t>2:05 PM</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000" u="none" strike="noStrike">
                          <a:effectLst/>
                        </a:rPr>
                        <a:t>3:05 PM</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Protocol Adherence</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de-DE" sz="1000" u="none" strike="noStrike">
                          <a:effectLst/>
                        </a:rPr>
                        <a:t>Dr. Kapur, Dr. Chamberlain, Dr. Silbergleit</a:t>
                      </a:r>
                      <a:endParaRPr lang="de-DE"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940834755"/>
                  </a:ext>
                </a:extLst>
              </a:tr>
              <a:tr h="252583">
                <a:tc>
                  <a:txBody>
                    <a:bodyPr/>
                    <a:lstStyle/>
                    <a:p>
                      <a:pPr algn="ctr" fontAlgn="ctr"/>
                      <a:r>
                        <a:rPr lang="en-US" sz="1000" u="none" strike="noStrike">
                          <a:effectLst/>
                        </a:rPr>
                        <a:t>3:05 PM</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000" u="none" strike="noStrike">
                          <a:effectLst/>
                        </a:rPr>
                        <a:t>3:25 PM</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PK/PD Training </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Lisa Coles</a:t>
                      </a:r>
                      <a:endParaRPr lang="en-US"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391782477"/>
                  </a:ext>
                </a:extLst>
              </a:tr>
              <a:tr h="252583">
                <a:tc>
                  <a:txBody>
                    <a:bodyPr/>
                    <a:lstStyle/>
                    <a:p>
                      <a:pPr algn="ctr" fontAlgn="ctr"/>
                      <a:r>
                        <a:rPr lang="en-US" sz="1000" u="none" strike="noStrike">
                          <a:effectLst/>
                        </a:rPr>
                        <a:t>3:25 PM</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000" u="none" strike="noStrike">
                          <a:effectLst/>
                        </a:rPr>
                        <a:t>3:40 PM</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Screening Best Practices </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Ima Samba (CHOP), Maha Khalil (Texas Children's)</a:t>
                      </a:r>
                      <a:endParaRPr lang="en-US" sz="10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521677044"/>
                  </a:ext>
                </a:extLst>
              </a:tr>
              <a:tr h="252583">
                <a:tc>
                  <a:txBody>
                    <a:bodyPr/>
                    <a:lstStyle/>
                    <a:p>
                      <a:pPr algn="ctr" fontAlgn="ctr"/>
                      <a:r>
                        <a:rPr lang="en-US" sz="1000" u="none" strike="noStrike">
                          <a:effectLst/>
                        </a:rPr>
                        <a:t>3:40 PM</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000" u="none" strike="noStrike">
                          <a:effectLst/>
                        </a:rPr>
                        <a:t>4:00 PM</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Ongoing Training of Clinical Staff and Study Team</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b"/>
                      <a:r>
                        <a:rPr lang="en-US" sz="1000" u="none" strike="noStrike">
                          <a:effectLst/>
                        </a:rPr>
                        <a:t>Joy Black, Lindsey Harris</a:t>
                      </a:r>
                      <a:endParaRPr lang="en-US"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590183114"/>
                  </a:ext>
                </a:extLst>
              </a:tr>
              <a:tr h="252583">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812738283"/>
                  </a:ext>
                </a:extLst>
              </a:tr>
            </a:tbl>
          </a:graphicData>
        </a:graphic>
      </p:graphicFrame>
    </p:spTree>
    <p:extLst>
      <p:ext uri="{BB962C8B-B14F-4D97-AF65-F5344CB8AC3E}">
        <p14:creationId xmlns:p14="http://schemas.microsoft.com/office/powerpoint/2010/main" val="3579633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chemeClr val="tx1"/>
                </a:solidFill>
              </a:rPr>
              <a:t>Acknowledgments</a:t>
            </a:r>
            <a:endParaRPr lang="en-US" b="0" dirty="0">
              <a:solidFill>
                <a:schemeClr val="tx1"/>
              </a:solidFill>
            </a:endParaRPr>
          </a:p>
        </p:txBody>
      </p:sp>
      <p:sp>
        <p:nvSpPr>
          <p:cNvPr id="3" name="Content Placeholder 2"/>
          <p:cNvSpPr>
            <a:spLocks noGrp="1"/>
          </p:cNvSpPr>
          <p:nvPr>
            <p:ph idx="1"/>
          </p:nvPr>
        </p:nvSpPr>
        <p:spPr>
          <a:xfrm>
            <a:off x="257175" y="1600201"/>
            <a:ext cx="4371975" cy="4525963"/>
          </a:xfrm>
        </p:spPr>
        <p:txBody>
          <a:bodyPr>
            <a:normAutofit fontScale="92500" lnSpcReduction="10000"/>
          </a:bodyPr>
          <a:lstStyle/>
          <a:p>
            <a:pPr marL="0" indent="0">
              <a:buNone/>
            </a:pPr>
            <a:r>
              <a:rPr lang="en-US" dirty="0" smtClean="0">
                <a:solidFill>
                  <a:schemeClr val="tx1"/>
                </a:solidFill>
              </a:rPr>
              <a:t>Lab Colleagues</a:t>
            </a:r>
          </a:p>
          <a:p>
            <a:pPr marL="0" indent="0">
              <a:buNone/>
            </a:pPr>
            <a:r>
              <a:rPr lang="en-US" dirty="0" smtClean="0">
                <a:solidFill>
                  <a:schemeClr val="tx1"/>
                </a:solidFill>
              </a:rPr>
              <a:t>Doug </a:t>
            </a:r>
            <a:r>
              <a:rPr lang="en-US" dirty="0" err="1" smtClean="0">
                <a:solidFill>
                  <a:schemeClr val="tx1"/>
                </a:solidFill>
              </a:rPr>
              <a:t>Borris</a:t>
            </a:r>
            <a:r>
              <a:rPr lang="en-US" dirty="0" smtClean="0">
                <a:solidFill>
                  <a:schemeClr val="tx1"/>
                </a:solidFill>
              </a:rPr>
              <a:t>, John Williamson, </a:t>
            </a:r>
            <a:r>
              <a:rPr lang="en-US" dirty="0" err="1" smtClean="0">
                <a:solidFill>
                  <a:schemeClr val="tx1"/>
                </a:solidFill>
              </a:rPr>
              <a:t>Jianli</a:t>
            </a:r>
            <a:r>
              <a:rPr lang="en-US" dirty="0" smtClean="0">
                <a:solidFill>
                  <a:schemeClr val="tx1"/>
                </a:solidFill>
              </a:rPr>
              <a:t> Sun, </a:t>
            </a:r>
            <a:r>
              <a:rPr lang="en-US" dirty="0" err="1" smtClean="0"/>
              <a:t>Zakaria</a:t>
            </a:r>
            <a:r>
              <a:rPr lang="en-US" dirty="0" smtClean="0"/>
              <a:t> </a:t>
            </a:r>
            <a:r>
              <a:rPr lang="en-US" dirty="0" err="1" smtClean="0"/>
              <a:t>Mtchedlishvilli</a:t>
            </a:r>
            <a:r>
              <a:rPr lang="en-US" dirty="0" smtClean="0"/>
              <a:t> </a:t>
            </a:r>
            <a:r>
              <a:rPr lang="en-US" dirty="0" err="1" smtClean="0"/>
              <a:t>Chengsan</a:t>
            </a:r>
            <a:r>
              <a:rPr lang="en-US" dirty="0" smtClean="0"/>
              <a:t> Sun, </a:t>
            </a:r>
            <a:r>
              <a:rPr lang="en-US" dirty="0" err="1" smtClean="0">
                <a:solidFill>
                  <a:schemeClr val="tx1"/>
                </a:solidFill>
              </a:rPr>
              <a:t>Karthik</a:t>
            </a:r>
            <a:r>
              <a:rPr lang="en-US" dirty="0" smtClean="0">
                <a:solidFill>
                  <a:schemeClr val="tx1"/>
                </a:solidFill>
              </a:rPr>
              <a:t> </a:t>
            </a:r>
            <a:r>
              <a:rPr lang="en-US" dirty="0" err="1" smtClean="0">
                <a:solidFill>
                  <a:schemeClr val="tx1"/>
                </a:solidFill>
              </a:rPr>
              <a:t>Rajasekaran</a:t>
            </a:r>
            <a:r>
              <a:rPr lang="en-US" dirty="0" smtClean="0"/>
              <a:t>, </a:t>
            </a:r>
            <a:r>
              <a:rPr lang="en-US" dirty="0" err="1" smtClean="0">
                <a:solidFill>
                  <a:schemeClr val="tx1"/>
                </a:solidFill>
              </a:rPr>
              <a:t>Suchitra</a:t>
            </a:r>
            <a:r>
              <a:rPr lang="en-US" dirty="0" smtClean="0">
                <a:solidFill>
                  <a:schemeClr val="tx1"/>
                </a:solidFill>
              </a:rPr>
              <a:t> Joshi, Howard </a:t>
            </a:r>
            <a:r>
              <a:rPr lang="en-US" dirty="0" err="1" smtClean="0">
                <a:solidFill>
                  <a:schemeClr val="tx1"/>
                </a:solidFill>
              </a:rPr>
              <a:t>Goodkin</a:t>
            </a:r>
            <a:r>
              <a:rPr lang="en-US" dirty="0" smtClean="0"/>
              <a:t>, Edward Bertram,  </a:t>
            </a:r>
            <a:r>
              <a:rPr lang="en-US" dirty="0" smtClean="0">
                <a:solidFill>
                  <a:schemeClr val="tx1"/>
                </a:solidFill>
              </a:rPr>
              <a:t>Brandon Martin, Marko </a:t>
            </a:r>
            <a:r>
              <a:rPr lang="en-US" dirty="0" err="1" smtClean="0">
                <a:solidFill>
                  <a:schemeClr val="tx1"/>
                </a:solidFill>
              </a:rPr>
              <a:t>Todorovic</a:t>
            </a:r>
            <a:r>
              <a:rPr lang="en-US" dirty="0" smtClean="0"/>
              <a:t>, </a:t>
            </a:r>
            <a:r>
              <a:rPr lang="en-US" dirty="0" err="1" smtClean="0"/>
              <a:t>Jianli</a:t>
            </a:r>
            <a:r>
              <a:rPr lang="en-US" dirty="0" smtClean="0"/>
              <a:t> Sun, Natalia </a:t>
            </a:r>
            <a:r>
              <a:rPr lang="en-US" dirty="0" err="1" smtClean="0"/>
              <a:t>Dabrowska</a:t>
            </a:r>
            <a:r>
              <a:rPr lang="en-US" dirty="0" smtClean="0"/>
              <a:t>, Ashley </a:t>
            </a:r>
            <a:r>
              <a:rPr lang="en-US" dirty="0" err="1" smtClean="0"/>
              <a:t>Renick</a:t>
            </a:r>
            <a:r>
              <a:rPr lang="en-US" dirty="0" smtClean="0"/>
              <a:t>,</a:t>
            </a:r>
          </a:p>
          <a:p>
            <a:pPr marL="0" indent="0">
              <a:buNone/>
            </a:pPr>
            <a:r>
              <a:rPr lang="en-US" dirty="0" smtClean="0"/>
              <a:t>Catherine </a:t>
            </a:r>
            <a:r>
              <a:rPr lang="en-US" dirty="0" err="1" smtClean="0"/>
              <a:t>Swanwick</a:t>
            </a:r>
            <a:r>
              <a:rPr lang="en-US" dirty="0" smtClean="0"/>
              <a:t>, </a:t>
            </a:r>
            <a:r>
              <a:rPr lang="en-US" dirty="0" err="1" smtClean="0"/>
              <a:t>Mmatt</a:t>
            </a:r>
            <a:r>
              <a:rPr lang="en-US" dirty="0" smtClean="0"/>
              <a:t> </a:t>
            </a:r>
            <a:r>
              <a:rPr lang="en-US" dirty="0" err="1" smtClean="0"/>
              <a:t>Rannals</a:t>
            </a:r>
            <a:r>
              <a:rPr lang="en-US" smtClean="0"/>
              <a:t>  </a:t>
            </a:r>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4" name="TextBox 3"/>
          <p:cNvSpPr txBox="1"/>
          <p:nvPr/>
        </p:nvSpPr>
        <p:spPr>
          <a:xfrm>
            <a:off x="4629150" y="5029200"/>
            <a:ext cx="5400675" cy="1200329"/>
          </a:xfrm>
          <a:prstGeom prst="rect">
            <a:avLst/>
          </a:prstGeom>
          <a:noFill/>
        </p:spPr>
        <p:txBody>
          <a:bodyPr wrap="square" rtlCol="0">
            <a:spAutoFit/>
          </a:bodyPr>
          <a:lstStyle/>
          <a:p>
            <a:r>
              <a:rPr lang="en-US" b="1" dirty="0" smtClean="0"/>
              <a:t>Funding</a:t>
            </a:r>
            <a:r>
              <a:rPr lang="en-US" dirty="0" smtClean="0"/>
              <a:t>: NINDS</a:t>
            </a:r>
            <a:r>
              <a:rPr lang="en-US" dirty="0"/>
              <a:t>, Counter-Act program (NIH),  Congressionally- Directed Medical Research Program (CDMRP) of the Department of Defense, Epilepsy Foundation, CURE Epilepsy Foundation.</a:t>
            </a:r>
          </a:p>
        </p:txBody>
      </p:sp>
      <p:sp>
        <p:nvSpPr>
          <p:cNvPr id="6" name="TextBox 5"/>
          <p:cNvSpPr txBox="1"/>
          <p:nvPr/>
        </p:nvSpPr>
        <p:spPr>
          <a:xfrm>
            <a:off x="4619066" y="1447800"/>
            <a:ext cx="5657850" cy="3139321"/>
          </a:xfrm>
          <a:prstGeom prst="rect">
            <a:avLst/>
          </a:prstGeom>
          <a:noFill/>
        </p:spPr>
        <p:txBody>
          <a:bodyPr wrap="square" rtlCol="0">
            <a:spAutoFit/>
          </a:bodyPr>
          <a:lstStyle/>
          <a:p>
            <a:r>
              <a:rPr lang="en-US" dirty="0" smtClean="0"/>
              <a:t>ESETT collaborators:</a:t>
            </a:r>
          </a:p>
          <a:p>
            <a:r>
              <a:rPr lang="en-US" dirty="0"/>
              <a:t> Gerhard Bauer, Lea Becker, Tom </a:t>
            </a:r>
            <a:r>
              <a:rPr lang="en-US" dirty="0" err="1"/>
              <a:t>Bleck</a:t>
            </a:r>
            <a:r>
              <a:rPr lang="en-US" dirty="0"/>
              <a:t>, Erin </a:t>
            </a:r>
            <a:r>
              <a:rPr lang="en-US" dirty="0" err="1"/>
              <a:t>Bengelik</a:t>
            </a:r>
            <a:r>
              <a:rPr lang="en-US" dirty="0"/>
              <a:t>, John </a:t>
            </a:r>
            <a:r>
              <a:rPr lang="en-US" dirty="0" err="1"/>
              <a:t>Betjemann</a:t>
            </a:r>
            <a:r>
              <a:rPr lang="en-US" dirty="0"/>
              <a:t>, Joy Black, Hannah Cock, Cassidy Connor, Jason Connor , Jim Chamberlain, Jim  </a:t>
            </a:r>
            <a:r>
              <a:rPr lang="en-US" dirty="0" err="1"/>
              <a:t>Cloyd</a:t>
            </a:r>
            <a:r>
              <a:rPr lang="en-US" dirty="0"/>
              <a:t>, Lisa Coles, Catherine Dillon, Jordan Elm, Amy </a:t>
            </a:r>
            <a:r>
              <a:rPr lang="en-US" dirty="0" err="1"/>
              <a:t>Fansler</a:t>
            </a:r>
            <a:r>
              <a:rPr lang="en-US" dirty="0"/>
              <a:t>,  Nathan Fountain, Brandy </a:t>
            </a:r>
            <a:r>
              <a:rPr lang="en-US" dirty="0" err="1"/>
              <a:t>Fureman</a:t>
            </a:r>
            <a:r>
              <a:rPr lang="en-US" dirty="0"/>
              <a:t>, Emily Gray, </a:t>
            </a:r>
            <a:r>
              <a:rPr lang="en-US" dirty="0" err="1"/>
              <a:t>Deneil</a:t>
            </a:r>
            <a:r>
              <a:rPr lang="en-US" dirty="0"/>
              <a:t> Harney,  Christina Hill, Steve Huff, Karen Johnston, Elizabeth Jones, Brian Kelley, Brian </a:t>
            </a:r>
            <a:r>
              <a:rPr lang="en-US" dirty="0" err="1"/>
              <a:t>Litt</a:t>
            </a:r>
            <a:r>
              <a:rPr lang="en-US" dirty="0"/>
              <a:t>, Dan Lowenstein, </a:t>
            </a:r>
            <a:r>
              <a:rPr lang="en-US" dirty="0" err="1"/>
              <a:t>Arthi</a:t>
            </a:r>
            <a:r>
              <a:rPr lang="en-US" dirty="0"/>
              <a:t> Ramakrishnan, </a:t>
            </a:r>
            <a:r>
              <a:rPr lang="en-US" dirty="0" err="1"/>
              <a:t>Shlomo</a:t>
            </a:r>
            <a:r>
              <a:rPr lang="en-US" dirty="0"/>
              <a:t> </a:t>
            </a:r>
            <a:r>
              <a:rPr lang="en-US" dirty="0" err="1"/>
              <a:t>Shinnar</a:t>
            </a:r>
            <a:r>
              <a:rPr lang="en-US" dirty="0"/>
              <a:t>, Kate Shreve, Robert </a:t>
            </a:r>
            <a:r>
              <a:rPr lang="en-US" dirty="0" err="1"/>
              <a:t>Silbergleit</a:t>
            </a:r>
            <a:r>
              <a:rPr lang="en-US" dirty="0"/>
              <a:t>, Valerie Stevenson, David </a:t>
            </a:r>
            <a:r>
              <a:rPr lang="en-US" dirty="0" err="1"/>
              <a:t>Treiman</a:t>
            </a:r>
            <a:r>
              <a:rPr lang="en-US" dirty="0"/>
              <a:t>, Eugen </a:t>
            </a:r>
            <a:r>
              <a:rPr lang="en-US" dirty="0" err="1"/>
              <a:t>Trinka</a:t>
            </a:r>
            <a:r>
              <a:rPr lang="en-US" dirty="0"/>
              <a:t>.</a:t>
            </a:r>
          </a:p>
          <a:p>
            <a:endParaRPr lang="en-US" dirty="0" smtClean="0"/>
          </a:p>
        </p:txBody>
      </p:sp>
    </p:spTree>
    <p:extLst>
      <p:ext uri="{BB962C8B-B14F-4D97-AF65-F5344CB8AC3E}">
        <p14:creationId xmlns:p14="http://schemas.microsoft.com/office/powerpoint/2010/main" val="2117715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6111" y="3814762"/>
            <a:ext cx="9802118" cy="2155181"/>
          </a:xfrm>
        </p:spPr>
        <p:txBody>
          <a:bodyPr rtlCol="0">
            <a:normAutofit fontScale="90000"/>
          </a:bodyPr>
          <a:lstStyle/>
          <a:p>
            <a:pPr>
              <a:lnSpc>
                <a:spcPct val="100000"/>
              </a:lnSpc>
              <a:spcAft>
                <a:spcPts val="1013"/>
              </a:spcAft>
              <a:defRPr/>
            </a:pPr>
            <a:r>
              <a:rPr lang="en-US" altLang="en-US" sz="6160" dirty="0">
                <a:latin typeface="Haettenschweiler" panose="020B0706040902060204" pitchFamily="34" charset="0"/>
                <a:cs typeface="Times New Roman" panose="02020603050405020304" pitchFamily="18" charset="0"/>
              </a:rPr>
              <a:t>Essential Knowledge Game!</a:t>
            </a:r>
            <a:r>
              <a:rPr lang="en-US" altLang="en-US" dirty="0" smtClean="0">
                <a:latin typeface="Haettenschweiler" panose="020B0706040902060204" pitchFamily="34" charset="0"/>
                <a:cs typeface="Times New Roman" panose="02020603050405020304" pitchFamily="18" charset="0"/>
              </a:rPr>
              <a:t/>
            </a:r>
            <a:br>
              <a:rPr lang="en-US" altLang="en-US" dirty="0" smtClean="0">
                <a:latin typeface="Haettenschweiler" panose="020B0706040902060204" pitchFamily="34" charset="0"/>
                <a:cs typeface="Times New Roman" panose="02020603050405020304" pitchFamily="18" charset="0"/>
              </a:rPr>
            </a:br>
            <a:r>
              <a:rPr lang="en-US" altLang="en-US" sz="3038" dirty="0">
                <a:latin typeface="Haettenschweiler" panose="020B0706040902060204" pitchFamily="34" charset="0"/>
                <a:cs typeface="Times New Roman" panose="02020603050405020304" pitchFamily="18" charset="0"/>
              </a:rPr>
              <a:t/>
            </a:r>
            <a:br>
              <a:rPr lang="en-US" altLang="en-US" sz="3038" dirty="0">
                <a:latin typeface="Haettenschweiler" panose="020B0706040902060204" pitchFamily="34" charset="0"/>
                <a:cs typeface="Times New Roman" panose="02020603050405020304" pitchFamily="18" charset="0"/>
              </a:rPr>
            </a:br>
            <a:r>
              <a:rPr lang="en-US" altLang="en-US" dirty="0" smtClean="0">
                <a:latin typeface="Haettenschweiler" panose="020B0706040902060204" pitchFamily="34" charset="0"/>
                <a:cs typeface="Times New Roman" panose="02020603050405020304" pitchFamily="18" charset="0"/>
              </a:rPr>
              <a:t>East of the Mississippi </a:t>
            </a:r>
            <a:br>
              <a:rPr lang="en-US" altLang="en-US" dirty="0" smtClean="0">
                <a:latin typeface="Haettenschweiler" panose="020B0706040902060204" pitchFamily="34" charset="0"/>
                <a:cs typeface="Times New Roman" panose="02020603050405020304" pitchFamily="18" charset="0"/>
              </a:rPr>
            </a:br>
            <a:r>
              <a:rPr lang="en-US" altLang="en-US" dirty="0" smtClean="0">
                <a:latin typeface="Haettenschweiler" panose="020B0706040902060204" pitchFamily="34" charset="0"/>
                <a:cs typeface="Times New Roman" panose="02020603050405020304" pitchFamily="18" charset="0"/>
              </a:rPr>
              <a:t>vs </a:t>
            </a:r>
            <a:br>
              <a:rPr lang="en-US" altLang="en-US" dirty="0" smtClean="0">
                <a:latin typeface="Haettenschweiler" panose="020B0706040902060204" pitchFamily="34" charset="0"/>
                <a:cs typeface="Times New Roman" panose="02020603050405020304" pitchFamily="18" charset="0"/>
              </a:rPr>
            </a:br>
            <a:r>
              <a:rPr lang="en-US" altLang="en-US" dirty="0" smtClean="0">
                <a:latin typeface="Haettenschweiler" panose="020B0706040902060204" pitchFamily="34" charset="0"/>
                <a:cs typeface="Times New Roman" panose="02020603050405020304" pitchFamily="18" charset="0"/>
              </a:rPr>
              <a:t>West of the Mississippi</a:t>
            </a:r>
            <a:endParaRPr lang="en-US" altLang="en-US" sz="4050" dirty="0">
              <a:latin typeface="Haettenschweiler" panose="020B0706040902060204" pitchFamily="34" charset="0"/>
            </a:endParaRPr>
          </a:p>
        </p:txBody>
      </p:sp>
      <p:pic>
        <p:nvPicPr>
          <p:cNvPr id="40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2943" y="174704"/>
            <a:ext cx="5020270" cy="220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929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SAE Reporting</a:t>
            </a:r>
            <a:endParaRPr lang="en-US" dirty="0"/>
          </a:p>
        </p:txBody>
      </p:sp>
      <p:sp>
        <p:nvSpPr>
          <p:cNvPr id="3" name="Content Placeholder 2"/>
          <p:cNvSpPr>
            <a:spLocks noGrp="1"/>
          </p:cNvSpPr>
          <p:nvPr>
            <p:ph idx="1"/>
          </p:nvPr>
        </p:nvSpPr>
        <p:spPr/>
        <p:txBody>
          <a:bodyPr>
            <a:normAutofit/>
          </a:bodyPr>
          <a:lstStyle/>
          <a:p>
            <a:pPr marL="0" indent="0">
              <a:buNone/>
            </a:pPr>
            <a:r>
              <a:rPr lang="en-US" b="1" dirty="0"/>
              <a:t>Consider the following 3 versions of an SAE narrative. After all 3 are shown, choose the version that is most consistent with ESETT training on preferred reporting of SAE narratives….</a:t>
            </a:r>
            <a:r>
              <a:rPr lang="en-US" dirty="0"/>
              <a:t/>
            </a:r>
            <a:br>
              <a:rPr lang="en-US" dirty="0"/>
            </a:br>
            <a:endParaRPr lang="en-US" dirty="0"/>
          </a:p>
        </p:txBody>
      </p:sp>
    </p:spTree>
    <p:extLst>
      <p:ext uri="{BB962C8B-B14F-4D97-AF65-F5344CB8AC3E}">
        <p14:creationId xmlns:p14="http://schemas.microsoft.com/office/powerpoint/2010/main" val="2345238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Version </a:t>
            </a:r>
            <a:r>
              <a:rPr lang="en-US" dirty="0"/>
              <a:t>A – Respiratory Depression</a:t>
            </a:r>
            <a:br>
              <a:rPr lang="en-US" dirty="0"/>
            </a:br>
            <a:r>
              <a:rPr lang="en-US" dirty="0"/>
              <a:t/>
            </a:r>
            <a:br>
              <a:rPr lang="en-US" dirty="0"/>
            </a:br>
            <a:endParaRPr lang="en-US" dirty="0"/>
          </a:p>
        </p:txBody>
      </p:sp>
      <p:sp>
        <p:nvSpPr>
          <p:cNvPr id="3" name="Content Placeholder 2"/>
          <p:cNvSpPr>
            <a:spLocks noGrp="1"/>
          </p:cNvSpPr>
          <p:nvPr>
            <p:ph idx="1"/>
          </p:nvPr>
        </p:nvSpPr>
        <p:spPr/>
        <p:txBody>
          <a:bodyPr>
            <a:normAutofit/>
          </a:bodyPr>
          <a:lstStyle/>
          <a:p>
            <a:pPr lvl="0"/>
            <a:r>
              <a:rPr lang="en-US" dirty="0" smtClean="0"/>
              <a:t>A </a:t>
            </a:r>
            <a:r>
              <a:rPr lang="en-US" dirty="0"/>
              <a:t>35 </a:t>
            </a:r>
            <a:r>
              <a:rPr lang="en-US" dirty="0" err="1"/>
              <a:t>yo</a:t>
            </a:r>
            <a:r>
              <a:rPr lang="en-US" dirty="0"/>
              <a:t> with complex psychiatric history and prior alcohol related seizures had stuttering status epilepticus, received midazolam 10 mg and lorazepam 2 mg in divided doses over 2 hours, and enrolled on 2/8/17 at  23:01, followed by an aspiration event and transient hypoxia. He stopped seizing but remained poorly responsive. He was </a:t>
            </a:r>
            <a:r>
              <a:rPr lang="en-US" dirty="0" err="1"/>
              <a:t>endotracheally</a:t>
            </a:r>
            <a:r>
              <a:rPr lang="en-US" dirty="0"/>
              <a:t> intubated at 23:25 for airway protective and decreased level of consciousness and risk of further aspiration. He was sedated with </a:t>
            </a:r>
            <a:r>
              <a:rPr lang="en-US" dirty="0" err="1"/>
              <a:t>propofol</a:t>
            </a:r>
            <a:r>
              <a:rPr lang="en-US" dirty="0"/>
              <a:t> and admitted to ICU. Normal CXR and no sequelae of aspiration on 2/9/17. </a:t>
            </a:r>
            <a:r>
              <a:rPr lang="en-US" dirty="0" err="1"/>
              <a:t>Extubated</a:t>
            </a:r>
            <a:r>
              <a:rPr lang="en-US" dirty="0"/>
              <a:t> on 2/10/17.</a:t>
            </a:r>
          </a:p>
          <a:p>
            <a:endParaRPr lang="en-US" dirty="0"/>
          </a:p>
        </p:txBody>
      </p:sp>
    </p:spTree>
    <p:extLst>
      <p:ext uri="{BB962C8B-B14F-4D97-AF65-F5344CB8AC3E}">
        <p14:creationId xmlns:p14="http://schemas.microsoft.com/office/powerpoint/2010/main" val="1304303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Version </a:t>
            </a:r>
            <a:r>
              <a:rPr lang="en-US" dirty="0"/>
              <a:t>B – Respiratory Depression</a:t>
            </a:r>
            <a:br>
              <a:rPr lang="en-US" dirty="0"/>
            </a:br>
            <a:r>
              <a:rPr lang="en-US" dirty="0"/>
              <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smtClean="0"/>
              <a:t>35 </a:t>
            </a:r>
            <a:r>
              <a:rPr lang="en-US" dirty="0" err="1"/>
              <a:t>y.o</a:t>
            </a:r>
            <a:r>
              <a:rPr lang="en-US" dirty="0"/>
              <a:t>. male with a history of anxiety, bipolar affective disorder, schizophrenia, and previous seizure event thought to be </a:t>
            </a:r>
            <a:r>
              <a:rPr lang="en-US" dirty="0" err="1"/>
              <a:t>EtOH</a:t>
            </a:r>
            <a:r>
              <a:rPr lang="en-US" dirty="0"/>
              <a:t> related presented to enrolling center ED via EMS 2/8/17 at 20:47 with seizures. Seizure in route abated with 4mg midazolam IM EMS administered. On initial assessment patient was sedated, but responded to noxious stimuli. Sedation thought to be due to </a:t>
            </a:r>
            <a:r>
              <a:rPr lang="en-US" dirty="0" err="1"/>
              <a:t>EtOH</a:t>
            </a:r>
            <a:r>
              <a:rPr lang="en-US" dirty="0"/>
              <a:t>, versed, and post-ictal state. Labs and CT head ordered. In CT patient had repeat seizure. He was given midazolam 3 mg IM and was brought back to ER. He appeared to continue to be having seizure so additional midazolam 3 mg IV was given. Seizure appeared to resolve. Neurology consulted to ER. Patient return of seizures occurred at approximately 2240. He was given an additional lorazepam 2 mg IV. Seizure continued for 5 minutes so ESETT drug was given. Study drug infusion started at 23:01. During infusion, </a:t>
            </a:r>
            <a:r>
              <a:rPr lang="en-US" dirty="0" err="1"/>
              <a:t>pt</a:t>
            </a:r>
            <a:r>
              <a:rPr lang="en-US" dirty="0"/>
              <a:t> appeared to have aspiration event. Infusion completed and patient stopped seizing and withdrew from nailbed pressure. At 20 minute assessment he was still responding to noxious stimulation. He was intubated for airway protection due to apparent aspiration event. He was sedated with </a:t>
            </a:r>
            <a:r>
              <a:rPr lang="en-US" dirty="0" err="1"/>
              <a:t>propofol</a:t>
            </a:r>
            <a:r>
              <a:rPr lang="en-US" dirty="0"/>
              <a:t> post intubation. Pt was admitted to the ICU for further diagnosis and management. 60 minute assessment at 00:15 revealed </a:t>
            </a:r>
            <a:r>
              <a:rPr lang="en-US" dirty="0" err="1"/>
              <a:t>pt</a:t>
            </a:r>
            <a:r>
              <a:rPr lang="en-US" dirty="0"/>
              <a:t> was sedated but withdrew from nailbed pressure. On 2/10/17 about 13:15 he was electively </a:t>
            </a:r>
            <a:r>
              <a:rPr lang="en-US" dirty="0" err="1"/>
              <a:t>extubated</a:t>
            </a:r>
            <a:r>
              <a:rPr lang="en-US" dirty="0"/>
              <a:t>. 2/10/17 1900 many verbally aggressive outbursts noted. 2/11/17 09:03 patient left AMA, after psychiatric evaluation</a:t>
            </a:r>
          </a:p>
          <a:p>
            <a:endParaRPr lang="en-US" dirty="0"/>
          </a:p>
        </p:txBody>
      </p:sp>
    </p:spTree>
    <p:extLst>
      <p:ext uri="{BB962C8B-B14F-4D97-AF65-F5344CB8AC3E}">
        <p14:creationId xmlns:p14="http://schemas.microsoft.com/office/powerpoint/2010/main" val="4234051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Version C – Respiratory Depression</a:t>
            </a:r>
          </a:p>
        </p:txBody>
      </p:sp>
      <p:sp>
        <p:nvSpPr>
          <p:cNvPr id="3" name="Content Placeholder 2"/>
          <p:cNvSpPr>
            <a:spLocks noGrp="1"/>
          </p:cNvSpPr>
          <p:nvPr>
            <p:ph idx="1"/>
          </p:nvPr>
        </p:nvSpPr>
        <p:spPr/>
        <p:txBody>
          <a:bodyPr>
            <a:normAutofit/>
          </a:bodyPr>
          <a:lstStyle/>
          <a:p>
            <a:pPr lvl="0"/>
            <a:r>
              <a:rPr lang="en-US" dirty="0" smtClean="0"/>
              <a:t>A </a:t>
            </a:r>
            <a:r>
              <a:rPr lang="en-US" dirty="0"/>
              <a:t>patient stopped seizing but remained poorly responsive and so got intubated. He went to the ICU and ultimately did ok.  He had respiratory depression.</a:t>
            </a:r>
          </a:p>
          <a:p>
            <a:endParaRPr lang="en-US" dirty="0"/>
          </a:p>
        </p:txBody>
      </p:sp>
    </p:spTree>
    <p:extLst>
      <p:ext uri="{BB962C8B-B14F-4D97-AF65-F5344CB8AC3E}">
        <p14:creationId xmlns:p14="http://schemas.microsoft.com/office/powerpoint/2010/main" val="3315038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231" y="365126"/>
            <a:ext cx="8872538" cy="1463674"/>
          </a:xfrm>
        </p:spPr>
        <p:txBody>
          <a:bodyPr>
            <a:normAutofit fontScale="90000"/>
          </a:bodyPr>
          <a:lstStyle/>
          <a:p>
            <a:r>
              <a:rPr lang="en-US" sz="2000" b="1" dirty="0"/>
              <a:t>Consider the following 3 versions of an SAE narrative. After all 3 are shown, choose the version that is most consistent with ESETT training on preferred reporting of SAE narratives….</a:t>
            </a:r>
            <a:r>
              <a:rPr lang="en-US" dirty="0"/>
              <a:t/>
            </a:r>
            <a:br>
              <a:rPr lang="en-US" dirty="0"/>
            </a:br>
            <a:endParaRPr lang="en-US" dirty="0"/>
          </a:p>
        </p:txBody>
      </p:sp>
      <p:sp>
        <p:nvSpPr>
          <p:cNvPr id="3" name="Content Placeholder 2"/>
          <p:cNvSpPr>
            <a:spLocks noGrp="1"/>
          </p:cNvSpPr>
          <p:nvPr>
            <p:ph idx="1"/>
          </p:nvPr>
        </p:nvSpPr>
        <p:spPr>
          <a:xfrm>
            <a:off x="795721" y="1258529"/>
            <a:ext cx="8872538" cy="5407742"/>
          </a:xfrm>
        </p:spPr>
        <p:txBody>
          <a:bodyPr>
            <a:normAutofit fontScale="92500" lnSpcReduction="10000"/>
          </a:bodyPr>
          <a:lstStyle/>
          <a:p>
            <a:pPr marL="0" indent="0">
              <a:buNone/>
            </a:pPr>
            <a:r>
              <a:rPr lang="en-US" sz="1500" dirty="0" smtClean="0"/>
              <a:t>Version A </a:t>
            </a:r>
            <a:r>
              <a:rPr lang="en-US" sz="1500" dirty="0"/>
              <a:t>– Respiratory Depression</a:t>
            </a:r>
          </a:p>
          <a:p>
            <a:r>
              <a:rPr lang="en-US" sz="1500" dirty="0"/>
              <a:t>A 35 </a:t>
            </a:r>
            <a:r>
              <a:rPr lang="en-US" sz="1500" dirty="0" err="1"/>
              <a:t>yo</a:t>
            </a:r>
            <a:r>
              <a:rPr lang="en-US" sz="1500" dirty="0"/>
              <a:t> with complex psychiatric history and prior alcohol related seizures had stuttering status epilepticus, received midazolam 10 mg and lorazepam 2 mg in divided doses over 2 hours, and enrolled on 2/8/17 at  23:01, followed by an aspiration event and transient hypoxia. He stopped seizing but remained poorly responsive. He was </a:t>
            </a:r>
            <a:r>
              <a:rPr lang="en-US" sz="1500" dirty="0" err="1"/>
              <a:t>endotracheally</a:t>
            </a:r>
            <a:r>
              <a:rPr lang="en-US" sz="1500" dirty="0"/>
              <a:t> intubated at 23:25 for airway protective and decreased level of consciousness and risk of further aspiration. He was sedated with </a:t>
            </a:r>
            <a:r>
              <a:rPr lang="en-US" sz="1500" dirty="0" err="1"/>
              <a:t>propofol</a:t>
            </a:r>
            <a:r>
              <a:rPr lang="en-US" sz="1500" dirty="0"/>
              <a:t> and admitted to ICU. Normal CXR and no sequelae of aspiration on 2/9/17. </a:t>
            </a:r>
            <a:r>
              <a:rPr lang="en-US" sz="1500" dirty="0" err="1"/>
              <a:t>Extubated</a:t>
            </a:r>
            <a:r>
              <a:rPr lang="en-US" sz="1500" dirty="0"/>
              <a:t> on 2/10/17.</a:t>
            </a:r>
          </a:p>
          <a:p>
            <a:pPr marL="0" indent="0">
              <a:buNone/>
            </a:pPr>
            <a:r>
              <a:rPr lang="en-US" sz="1500" dirty="0"/>
              <a:t>Version B – Respiratory Depression</a:t>
            </a:r>
          </a:p>
          <a:p>
            <a:r>
              <a:rPr lang="en-US" sz="1500" dirty="0"/>
              <a:t>35 </a:t>
            </a:r>
            <a:r>
              <a:rPr lang="en-US" sz="1500" dirty="0" err="1"/>
              <a:t>y.o</a:t>
            </a:r>
            <a:r>
              <a:rPr lang="en-US" sz="1500" dirty="0"/>
              <a:t>. male with a history of anxiety, bipolar affective disorder, schizophrenia, and previous seizure event thought to be </a:t>
            </a:r>
            <a:r>
              <a:rPr lang="en-US" sz="1500" dirty="0" err="1"/>
              <a:t>EtOH</a:t>
            </a:r>
            <a:r>
              <a:rPr lang="en-US" sz="1500" dirty="0"/>
              <a:t> related presented to enrolling center ED via EMS 2/8/17 at 20:47 with seizures. Seizure in route abated with 4mg midazolam IM EMS administered. On initial assessment patient was sedated, but responded to noxious stimuli. Sedation thought to be due to </a:t>
            </a:r>
            <a:r>
              <a:rPr lang="en-US" sz="1500" dirty="0" err="1"/>
              <a:t>EtOH</a:t>
            </a:r>
            <a:r>
              <a:rPr lang="en-US" sz="1500" dirty="0"/>
              <a:t>, versed, and post-ictal state. Labs and CT head ordered. In CT patient had repeat seizure. He was given midazolam 3 mg IM and was brought back to ER. He appeared to continue to be having seizure so additional midazolam 3 mg IV was given. Seizure appeared to resolve. Neurology consulted to ER. Patient return of seizures occurred at approximately 2240. He was given an additional lorazepam 2 mg IV. Seizure continued for 5 minutes so ESETT drug was given. Study drug infusion started at 23:01. During infusion, </a:t>
            </a:r>
            <a:r>
              <a:rPr lang="en-US" sz="1500" dirty="0" err="1"/>
              <a:t>pt</a:t>
            </a:r>
            <a:r>
              <a:rPr lang="en-US" sz="1500" dirty="0"/>
              <a:t> appeared to have aspiration event. Infusion completed and patient stopped seizing and withdrew from nailbed pressure. At 20 minute assessment he was still responding to noxious stimulation. He was intubated for airway protection due to apparent aspiration event. He was sedated with </a:t>
            </a:r>
            <a:r>
              <a:rPr lang="en-US" sz="1500" dirty="0" err="1"/>
              <a:t>propofol</a:t>
            </a:r>
            <a:r>
              <a:rPr lang="en-US" sz="1500" dirty="0"/>
              <a:t> post intubation. Pt was admitted to the ICU for further diagnosis and management. 60 minute assessment at 00:15 revealed </a:t>
            </a:r>
            <a:r>
              <a:rPr lang="en-US" sz="1500" dirty="0" err="1"/>
              <a:t>pt</a:t>
            </a:r>
            <a:r>
              <a:rPr lang="en-US" sz="1500" dirty="0"/>
              <a:t> was sedated but withdrew from nailbed pressure. On 2/10/17 about 13:15 he was electively </a:t>
            </a:r>
            <a:r>
              <a:rPr lang="en-US" sz="1500" dirty="0" err="1"/>
              <a:t>extubated</a:t>
            </a:r>
            <a:r>
              <a:rPr lang="en-US" sz="1500" dirty="0"/>
              <a:t>. 2/10/17 1900 many verbally aggressive outbursts noted. 2/11/17 09:03 patient left AMA, after </a:t>
            </a:r>
            <a:r>
              <a:rPr lang="en-US" sz="1500" dirty="0" smtClean="0"/>
              <a:t>psychiatric evaluation</a:t>
            </a:r>
          </a:p>
          <a:p>
            <a:pPr marL="0" indent="0">
              <a:buNone/>
            </a:pPr>
            <a:r>
              <a:rPr lang="en-US" sz="1500" dirty="0"/>
              <a:t>Version C – Respiratory Depression</a:t>
            </a:r>
          </a:p>
          <a:p>
            <a:pPr lvl="0"/>
            <a:r>
              <a:rPr lang="en-US" sz="1500" dirty="0"/>
              <a:t>A patient stopped seizing but remained poorly responsive and so got intubated. He went to the ICU and ultimately did ok.  He had respiratory depression.</a:t>
            </a:r>
          </a:p>
          <a:p>
            <a:endParaRPr lang="en-US" sz="1400" dirty="0"/>
          </a:p>
        </p:txBody>
      </p:sp>
    </p:spTree>
    <p:extLst>
      <p:ext uri="{BB962C8B-B14F-4D97-AF65-F5344CB8AC3E}">
        <p14:creationId xmlns:p14="http://schemas.microsoft.com/office/powerpoint/2010/main" val="3293616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133601"/>
            <a:ext cx="8458200" cy="1927225"/>
          </a:xfrm>
        </p:spPr>
        <p:txBody>
          <a:bodyPr>
            <a:noAutofit/>
          </a:bodyPr>
          <a:lstStyle/>
          <a:p>
            <a:pPr algn="ctr"/>
            <a:r>
              <a:rPr lang="en-IN" sz="3400" b="1" dirty="0"/>
              <a:t>ESETT </a:t>
            </a:r>
            <a:r>
              <a:rPr lang="en-US" sz="3400" b="1" dirty="0"/>
              <a:t>Pharmacokinetic-</a:t>
            </a:r>
            <a:r>
              <a:rPr lang="en-US" sz="3400" b="1" dirty="0" err="1"/>
              <a:t>Pharmacodynamic</a:t>
            </a:r>
            <a:r>
              <a:rPr lang="en-US" sz="3400" b="1" dirty="0"/>
              <a:t> (PK/PD) Study</a:t>
            </a:r>
            <a:br>
              <a:rPr lang="en-US" sz="3400" b="1" dirty="0"/>
            </a:br>
            <a:r>
              <a:rPr lang="en-US" sz="4000" dirty="0"/>
              <a:t/>
            </a:r>
            <a:br>
              <a:rPr lang="en-US" sz="4000" dirty="0"/>
            </a:br>
            <a:endParaRPr lang="en-US" sz="3800" dirty="0"/>
          </a:p>
        </p:txBody>
      </p:sp>
      <p:sp>
        <p:nvSpPr>
          <p:cNvPr id="3" name="Subtitle 2"/>
          <p:cNvSpPr>
            <a:spLocks noGrp="1"/>
          </p:cNvSpPr>
          <p:nvPr>
            <p:ph type="subTitle" idx="1"/>
          </p:nvPr>
        </p:nvSpPr>
        <p:spPr>
          <a:xfrm>
            <a:off x="2057400" y="3886200"/>
            <a:ext cx="6400800" cy="1752600"/>
          </a:xfrm>
        </p:spPr>
        <p:txBody>
          <a:bodyPr>
            <a:normAutofit/>
          </a:bodyPr>
          <a:lstStyle/>
          <a:p>
            <a:pPr algn="ctr"/>
            <a:r>
              <a:rPr lang="en-US" b="1" dirty="0" smtClean="0"/>
              <a:t>ESETT Investigators Meeting</a:t>
            </a:r>
          </a:p>
          <a:p>
            <a:pPr algn="ctr"/>
            <a:r>
              <a:rPr lang="en-US" b="1" dirty="0" smtClean="0"/>
              <a:t>November 26</a:t>
            </a:r>
            <a:r>
              <a:rPr lang="en-US" b="1" baseline="30000" dirty="0" smtClean="0"/>
              <a:t>th</a:t>
            </a:r>
            <a:r>
              <a:rPr lang="en-US" b="1" dirty="0" smtClean="0"/>
              <a:t> and 27</a:t>
            </a:r>
            <a:r>
              <a:rPr lang="en-US" b="1" baseline="30000" dirty="0" smtClean="0"/>
              <a:t>th</a:t>
            </a:r>
            <a:r>
              <a:rPr lang="en-US" b="1" dirty="0" smtClean="0"/>
              <a:t>, 2018</a:t>
            </a:r>
            <a:endParaRPr lang="en-US" b="1" dirty="0"/>
          </a:p>
        </p:txBody>
      </p:sp>
    </p:spTree>
    <p:extLst>
      <p:ext uri="{BB962C8B-B14F-4D97-AF65-F5344CB8AC3E}">
        <p14:creationId xmlns:p14="http://schemas.microsoft.com/office/powerpoint/2010/main" val="1753243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ESETT PK/PD Study</a:t>
            </a:r>
            <a:endParaRPr lang="en-US" b="1" dirty="0"/>
          </a:p>
        </p:txBody>
      </p:sp>
      <p:sp>
        <p:nvSpPr>
          <p:cNvPr id="3" name="Content Placeholder 2"/>
          <p:cNvSpPr>
            <a:spLocks noGrp="1"/>
          </p:cNvSpPr>
          <p:nvPr>
            <p:ph idx="1"/>
          </p:nvPr>
        </p:nvSpPr>
        <p:spPr>
          <a:xfrm>
            <a:off x="800100" y="1480457"/>
            <a:ext cx="8229600" cy="4876800"/>
          </a:xfrm>
        </p:spPr>
        <p:txBody>
          <a:bodyPr>
            <a:normAutofit/>
          </a:bodyPr>
          <a:lstStyle/>
          <a:p>
            <a:r>
              <a:rPr lang="en-US" b="1" dirty="0"/>
              <a:t>Determine whether drug concentrations help explain responses (seizure cessation/AEs). </a:t>
            </a:r>
          </a:p>
          <a:p>
            <a:r>
              <a:rPr lang="en-US" b="1" dirty="0"/>
              <a:t>Aim:  Relate drug exposure with seizure cessation and the key secondary outcomes. </a:t>
            </a:r>
          </a:p>
          <a:p>
            <a:r>
              <a:rPr lang="en-US" b="1" dirty="0"/>
              <a:t>Outcomes:</a:t>
            </a:r>
          </a:p>
          <a:p>
            <a:pPr lvl="1"/>
            <a:r>
              <a:rPr lang="en-US" sz="2800" b="1" dirty="0"/>
              <a:t>Better understand the results from ESETT.</a:t>
            </a:r>
          </a:p>
          <a:p>
            <a:pPr lvl="1"/>
            <a:r>
              <a:rPr lang="en-US" sz="2800" b="1" dirty="0"/>
              <a:t>Provide guidance on how best to use FOS, LEV, and VPA for treatment of SE in children. </a:t>
            </a:r>
          </a:p>
          <a:p>
            <a:endParaRPr lang="en-US" sz="3200" b="1" dirty="0"/>
          </a:p>
        </p:txBody>
      </p:sp>
    </p:spTree>
    <p:extLst>
      <p:ext uri="{BB962C8B-B14F-4D97-AF65-F5344CB8AC3E}">
        <p14:creationId xmlns:p14="http://schemas.microsoft.com/office/powerpoint/2010/main" val="1177298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Study Progress</a:t>
            </a:r>
            <a:endParaRPr lang="en-US" b="1" dirty="0"/>
          </a:p>
        </p:txBody>
      </p:sp>
      <p:sp>
        <p:nvSpPr>
          <p:cNvPr id="3" name="Content Placeholder 2"/>
          <p:cNvSpPr>
            <a:spLocks noGrp="1"/>
          </p:cNvSpPr>
          <p:nvPr>
            <p:ph idx="1"/>
          </p:nvPr>
        </p:nvSpPr>
        <p:spPr>
          <a:xfrm>
            <a:off x="749567" y="1447800"/>
            <a:ext cx="8534400" cy="4876800"/>
          </a:xfrm>
        </p:spPr>
        <p:txBody>
          <a:bodyPr>
            <a:normAutofit/>
          </a:bodyPr>
          <a:lstStyle/>
          <a:p>
            <a:r>
              <a:rPr lang="en-US" sz="2600" b="1" dirty="0"/>
              <a:t>26 subjects enrolled</a:t>
            </a:r>
          </a:p>
          <a:p>
            <a:r>
              <a:rPr lang="en-US" sz="2600" b="1" dirty="0"/>
              <a:t>15/20 ESETT enrollments</a:t>
            </a:r>
          </a:p>
          <a:p>
            <a:pPr marL="274320" lvl="1" indent="0">
              <a:buNone/>
            </a:pPr>
            <a:endParaRPr lang="en-US" dirty="0" smtClean="0"/>
          </a:p>
          <a:p>
            <a:pPr lvl="1"/>
            <a:endParaRPr lang="en-US" sz="2800" b="1" dirty="0"/>
          </a:p>
        </p:txBody>
      </p:sp>
      <p:sp>
        <p:nvSpPr>
          <p:cNvPr id="4" name="TextBox 3"/>
          <p:cNvSpPr txBox="1"/>
          <p:nvPr/>
        </p:nvSpPr>
        <p:spPr>
          <a:xfrm>
            <a:off x="1028701" y="5930603"/>
            <a:ext cx="2088329" cy="523220"/>
          </a:xfrm>
          <a:prstGeom prst="rect">
            <a:avLst/>
          </a:prstGeom>
          <a:noFill/>
        </p:spPr>
        <p:txBody>
          <a:bodyPr wrap="none" rtlCol="0">
            <a:spAutoFit/>
          </a:bodyPr>
          <a:lstStyle/>
          <a:p>
            <a:r>
              <a:rPr lang="en-US" sz="2800" b="1" dirty="0"/>
              <a:t>THANK YOU!</a:t>
            </a:r>
          </a:p>
        </p:txBody>
      </p:sp>
      <p:sp>
        <p:nvSpPr>
          <p:cNvPr id="6" name="AutoShape 4" descr="https://mail.google.com/mail/u/0?ui=2&amp;ik=5cf2d0b8ff&amp;attid=0.2&amp;permmsgid=msg-f:1617566448805011915&amp;th=1672c01d6d9ce1cb&amp;view=fimg&amp;sz=s0-l75-ft&amp;attbid=ANGjdJ9TuWFQzWO_6ip75undSyU5h8SskKDVaPAmQjUjTeThtopzWJ0cqS-UwvLBj7GeH7pt_bu0_77BKcKPJMIFUdsJHWjrKtN8LRGstMW1h2kzHEVJRLFPpbjAP8s&amp;disp=emb"/>
          <p:cNvSpPr>
            <a:spLocks noChangeAspect="1" noChangeArrowheads="1"/>
          </p:cNvSpPr>
          <p:nvPr/>
        </p:nvSpPr>
        <p:spPr bwMode="auto">
          <a:xfrm flipH="1">
            <a:off x="1031875" y="-144463"/>
            <a:ext cx="4945047" cy="4945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4180" y="649118"/>
            <a:ext cx="5291321" cy="5095346"/>
          </a:xfrm>
          <a:prstGeom prst="rect">
            <a:avLst/>
          </a:prstGeom>
        </p:spPr>
      </p:pic>
    </p:spTree>
    <p:extLst>
      <p:ext uri="{BB962C8B-B14F-4D97-AF65-F5344CB8AC3E}">
        <p14:creationId xmlns:p14="http://schemas.microsoft.com/office/powerpoint/2010/main" val="3354478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Synopsis</a:t>
            </a:r>
            <a:endParaRPr lang="en-US" dirty="0"/>
          </a:p>
        </p:txBody>
      </p:sp>
      <p:sp>
        <p:nvSpPr>
          <p:cNvPr id="3" name="Content Placeholder 2"/>
          <p:cNvSpPr>
            <a:spLocks noGrp="1"/>
          </p:cNvSpPr>
          <p:nvPr>
            <p:ph idx="1"/>
          </p:nvPr>
        </p:nvSpPr>
        <p:spPr/>
        <p:txBody>
          <a:bodyPr/>
          <a:lstStyle/>
          <a:p>
            <a:r>
              <a:rPr lang="en-US" dirty="0" smtClean="0"/>
              <a:t>150,000 Episodes of Status Epilepticus</a:t>
            </a:r>
          </a:p>
          <a:p>
            <a:r>
              <a:rPr lang="en-US" dirty="0" smtClean="0"/>
              <a:t>30% continue to seizure after benzodiazepines</a:t>
            </a:r>
          </a:p>
          <a:p>
            <a:r>
              <a:rPr lang="en-US" dirty="0" smtClean="0"/>
              <a:t>Best second line agents unknown</a:t>
            </a:r>
            <a:endParaRPr lang="en-US" dirty="0"/>
          </a:p>
        </p:txBody>
      </p:sp>
      <p:sp>
        <p:nvSpPr>
          <p:cNvPr id="4" name="Content Placeholder 2"/>
          <p:cNvSpPr txBox="1">
            <a:spLocks/>
          </p:cNvSpPr>
          <p:nvPr/>
        </p:nvSpPr>
        <p:spPr>
          <a:xfrm>
            <a:off x="707231" y="3761993"/>
            <a:ext cx="4863633" cy="192610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Three agents are commonly used</a:t>
            </a:r>
          </a:p>
          <a:p>
            <a:pPr lvl="1"/>
            <a:r>
              <a:rPr lang="en-US" dirty="0" err="1" smtClean="0"/>
              <a:t>Fosphenytoin</a:t>
            </a:r>
            <a:r>
              <a:rPr lang="en-US" dirty="0" smtClean="0"/>
              <a:t> (FOS) 20 mg/Kg</a:t>
            </a:r>
          </a:p>
          <a:p>
            <a:pPr lvl="1"/>
            <a:r>
              <a:rPr lang="en-US" dirty="0" smtClean="0"/>
              <a:t>Levetiracetam (LEV) 40 mg/Kg</a:t>
            </a:r>
          </a:p>
          <a:p>
            <a:pPr lvl="1"/>
            <a:r>
              <a:rPr lang="en-US" dirty="0" err="1" smtClean="0"/>
              <a:t>Valproic</a:t>
            </a:r>
            <a:r>
              <a:rPr lang="en-US" dirty="0" smtClean="0"/>
              <a:t> acid (VPA)  60 mg/Kg</a:t>
            </a:r>
          </a:p>
          <a:p>
            <a:endParaRPr lang="en-US" dirty="0"/>
          </a:p>
        </p:txBody>
      </p:sp>
    </p:spTree>
    <p:extLst>
      <p:ext uri="{BB962C8B-B14F-4D97-AF65-F5344CB8AC3E}">
        <p14:creationId xmlns:p14="http://schemas.microsoft.com/office/powerpoint/2010/main" val="1837172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90700" y="1649660"/>
            <a:ext cx="5897880" cy="4411980"/>
          </a:xfrm>
          <a:prstGeom prst="rect">
            <a:avLst/>
          </a:prstGeom>
        </p:spPr>
      </p:pic>
      <p:sp>
        <p:nvSpPr>
          <p:cNvPr id="2" name="Title 1"/>
          <p:cNvSpPr>
            <a:spLocks noGrp="1"/>
          </p:cNvSpPr>
          <p:nvPr>
            <p:ph type="title"/>
          </p:nvPr>
        </p:nvSpPr>
        <p:spPr>
          <a:xfrm>
            <a:off x="723900" y="350572"/>
            <a:ext cx="8229600" cy="990600"/>
          </a:xfrm>
        </p:spPr>
        <p:txBody>
          <a:bodyPr/>
          <a:lstStyle/>
          <a:p>
            <a:r>
              <a:rPr lang="en-US" b="1" dirty="0" smtClean="0"/>
              <a:t>Reasons for Missed Enrollments</a:t>
            </a:r>
            <a:endParaRPr lang="en-US" b="1" dirty="0"/>
          </a:p>
        </p:txBody>
      </p:sp>
      <p:sp>
        <p:nvSpPr>
          <p:cNvPr id="6" name="TextBox 5"/>
          <p:cNvSpPr txBox="1"/>
          <p:nvPr/>
        </p:nvSpPr>
        <p:spPr>
          <a:xfrm>
            <a:off x="5088555" y="3003062"/>
            <a:ext cx="1250150" cy="646331"/>
          </a:xfrm>
          <a:prstGeom prst="rect">
            <a:avLst/>
          </a:prstGeom>
          <a:noFill/>
        </p:spPr>
        <p:txBody>
          <a:bodyPr wrap="none" rtlCol="0">
            <a:spAutoFit/>
          </a:bodyPr>
          <a:lstStyle/>
          <a:p>
            <a:r>
              <a:rPr lang="en-US" b="1" dirty="0">
                <a:solidFill>
                  <a:schemeClr val="bg1"/>
                </a:solidFill>
              </a:rPr>
              <a:t>Consenting</a:t>
            </a:r>
          </a:p>
          <a:p>
            <a:r>
              <a:rPr lang="en-US" b="1" dirty="0">
                <a:solidFill>
                  <a:schemeClr val="bg1"/>
                </a:solidFill>
              </a:rPr>
              <a:t>(40%)</a:t>
            </a:r>
          </a:p>
        </p:txBody>
      </p:sp>
      <p:sp>
        <p:nvSpPr>
          <p:cNvPr id="7" name="TextBox 6"/>
          <p:cNvSpPr txBox="1"/>
          <p:nvPr/>
        </p:nvSpPr>
        <p:spPr>
          <a:xfrm>
            <a:off x="2770155" y="3740553"/>
            <a:ext cx="1869614" cy="646331"/>
          </a:xfrm>
          <a:prstGeom prst="rect">
            <a:avLst/>
          </a:prstGeom>
          <a:noFill/>
        </p:spPr>
        <p:txBody>
          <a:bodyPr wrap="none" rtlCol="0">
            <a:spAutoFit/>
          </a:bodyPr>
          <a:lstStyle/>
          <a:p>
            <a:pPr algn="ctr"/>
            <a:r>
              <a:rPr lang="en-US" b="1" dirty="0">
                <a:solidFill>
                  <a:schemeClr val="bg1"/>
                </a:solidFill>
              </a:rPr>
              <a:t>Site Participation </a:t>
            </a:r>
          </a:p>
          <a:p>
            <a:pPr algn="ctr"/>
            <a:r>
              <a:rPr lang="en-US" b="1" dirty="0">
                <a:solidFill>
                  <a:schemeClr val="bg1"/>
                </a:solidFill>
              </a:rPr>
              <a:t>(25%)</a:t>
            </a:r>
          </a:p>
        </p:txBody>
      </p:sp>
      <p:sp>
        <p:nvSpPr>
          <p:cNvPr id="8" name="TextBox 7"/>
          <p:cNvSpPr txBox="1"/>
          <p:nvPr/>
        </p:nvSpPr>
        <p:spPr>
          <a:xfrm>
            <a:off x="3009901" y="2649189"/>
            <a:ext cx="1224631" cy="646331"/>
          </a:xfrm>
          <a:prstGeom prst="rect">
            <a:avLst/>
          </a:prstGeom>
          <a:noFill/>
        </p:spPr>
        <p:txBody>
          <a:bodyPr wrap="none" rtlCol="0">
            <a:spAutoFit/>
          </a:bodyPr>
          <a:lstStyle/>
          <a:p>
            <a:r>
              <a:rPr lang="en-US" b="1" dirty="0">
                <a:solidFill>
                  <a:schemeClr val="bg1"/>
                </a:solidFill>
              </a:rPr>
              <a:t>Laboratory</a:t>
            </a:r>
          </a:p>
          <a:p>
            <a:r>
              <a:rPr lang="en-US" b="1" dirty="0">
                <a:solidFill>
                  <a:schemeClr val="bg1"/>
                </a:solidFill>
              </a:rPr>
              <a:t>(17%)</a:t>
            </a:r>
          </a:p>
        </p:txBody>
      </p:sp>
      <p:sp>
        <p:nvSpPr>
          <p:cNvPr id="9" name="TextBox 8"/>
          <p:cNvSpPr txBox="1"/>
          <p:nvPr/>
        </p:nvSpPr>
        <p:spPr>
          <a:xfrm>
            <a:off x="4400024" y="4429410"/>
            <a:ext cx="1136850" cy="923330"/>
          </a:xfrm>
          <a:prstGeom prst="rect">
            <a:avLst/>
          </a:prstGeom>
          <a:noFill/>
        </p:spPr>
        <p:txBody>
          <a:bodyPr wrap="none" rtlCol="0">
            <a:spAutoFit/>
          </a:bodyPr>
          <a:lstStyle/>
          <a:p>
            <a:r>
              <a:rPr lang="en-US" b="1" dirty="0">
                <a:solidFill>
                  <a:schemeClr val="bg1"/>
                </a:solidFill>
              </a:rPr>
              <a:t>Blood </a:t>
            </a:r>
          </a:p>
          <a:p>
            <a:r>
              <a:rPr lang="en-US" b="1" dirty="0">
                <a:solidFill>
                  <a:schemeClr val="bg1"/>
                </a:solidFill>
              </a:rPr>
              <a:t>Collection</a:t>
            </a:r>
          </a:p>
          <a:p>
            <a:r>
              <a:rPr lang="en-US" b="1" dirty="0">
                <a:solidFill>
                  <a:schemeClr val="bg1"/>
                </a:solidFill>
              </a:rPr>
              <a:t>(33%)</a:t>
            </a:r>
          </a:p>
        </p:txBody>
      </p:sp>
      <p:sp>
        <p:nvSpPr>
          <p:cNvPr id="10" name="TextBox 9"/>
          <p:cNvSpPr txBox="1"/>
          <p:nvPr/>
        </p:nvSpPr>
        <p:spPr>
          <a:xfrm>
            <a:off x="4076700" y="1963154"/>
            <a:ext cx="1697644" cy="646331"/>
          </a:xfrm>
          <a:prstGeom prst="rect">
            <a:avLst/>
          </a:prstGeom>
          <a:noFill/>
        </p:spPr>
        <p:txBody>
          <a:bodyPr wrap="none" rtlCol="0">
            <a:spAutoFit/>
          </a:bodyPr>
          <a:lstStyle/>
          <a:p>
            <a:r>
              <a:rPr lang="en-US" b="1" dirty="0">
                <a:solidFill>
                  <a:schemeClr val="bg1"/>
                </a:solidFill>
              </a:rPr>
              <a:t>Communication</a:t>
            </a:r>
          </a:p>
          <a:p>
            <a:r>
              <a:rPr lang="en-US" b="1" dirty="0">
                <a:solidFill>
                  <a:schemeClr val="bg1"/>
                </a:solidFill>
              </a:rPr>
              <a:t>(8%)</a:t>
            </a:r>
          </a:p>
        </p:txBody>
      </p:sp>
    </p:spTree>
    <p:extLst>
      <p:ext uri="{BB962C8B-B14F-4D97-AF65-F5344CB8AC3E}">
        <p14:creationId xmlns:p14="http://schemas.microsoft.com/office/powerpoint/2010/main" val="259029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228600"/>
            <a:ext cx="8229600" cy="990600"/>
          </a:xfrm>
        </p:spPr>
        <p:txBody>
          <a:bodyPr/>
          <a:lstStyle/>
          <a:p>
            <a:r>
              <a:rPr lang="en-US" b="1" dirty="0" smtClean="0"/>
              <a:t>Overview of Study Procedures</a:t>
            </a:r>
            <a:endParaRPr lang="en-US" b="1" dirty="0"/>
          </a:p>
        </p:txBody>
      </p:sp>
      <p:sp>
        <p:nvSpPr>
          <p:cNvPr id="4" name="Content Placeholder 2"/>
          <p:cNvSpPr>
            <a:spLocks noGrp="1"/>
          </p:cNvSpPr>
          <p:nvPr>
            <p:ph idx="1"/>
          </p:nvPr>
        </p:nvSpPr>
        <p:spPr>
          <a:xfrm>
            <a:off x="876301" y="1116418"/>
            <a:ext cx="8737265" cy="1219200"/>
          </a:xfrm>
        </p:spPr>
        <p:txBody>
          <a:bodyPr>
            <a:noAutofit/>
          </a:bodyPr>
          <a:lstStyle/>
          <a:p>
            <a:r>
              <a:rPr lang="en-US" b="1" dirty="0"/>
              <a:t>Measure the patient’s height </a:t>
            </a:r>
          </a:p>
          <a:p>
            <a:r>
              <a:rPr lang="en-US" b="1" dirty="0"/>
              <a:t>Collect two blood samples (2.5-3 mL/sample)</a:t>
            </a:r>
          </a:p>
          <a:p>
            <a:pPr lvl="1"/>
            <a:r>
              <a:rPr lang="en-US" b="1" dirty="0"/>
              <a:t>One sample between 20-50 min and a second sample between  60-120 min from the start of drug infusion</a:t>
            </a:r>
          </a:p>
          <a:p>
            <a:pPr lvl="2"/>
            <a:r>
              <a:rPr lang="en-US" b="1" dirty="0"/>
              <a:t>Record exact blood collection time</a:t>
            </a:r>
          </a:p>
          <a:p>
            <a:pPr lvl="2"/>
            <a:r>
              <a:rPr lang="en-US" b="1" dirty="0"/>
              <a:t>If unable to collect sample within window, draw sample when possible.  </a:t>
            </a:r>
          </a:p>
          <a:p>
            <a:pPr lvl="2"/>
            <a:endParaRPr lang="en-US" sz="2200" b="1" dirty="0"/>
          </a:p>
          <a:p>
            <a:endParaRPr lang="en-US" b="1" u="sng" dirty="0"/>
          </a:p>
          <a:p>
            <a:endParaRPr lang="en-US" b="1" dirty="0"/>
          </a:p>
        </p:txBody>
      </p:sp>
      <p:grpSp>
        <p:nvGrpSpPr>
          <p:cNvPr id="3" name="Group 2"/>
          <p:cNvGrpSpPr/>
          <p:nvPr/>
        </p:nvGrpSpPr>
        <p:grpSpPr>
          <a:xfrm>
            <a:off x="1084434" y="3886200"/>
            <a:ext cx="7716666" cy="2868428"/>
            <a:chOff x="515496" y="3505200"/>
            <a:chExt cx="7866504" cy="3253403"/>
          </a:xfrm>
        </p:grpSpPr>
        <p:sp>
          <p:nvSpPr>
            <p:cNvPr id="32" name="Right Arrow 31"/>
            <p:cNvSpPr/>
            <p:nvPr/>
          </p:nvSpPr>
          <p:spPr>
            <a:xfrm>
              <a:off x="1339274" y="4593419"/>
              <a:ext cx="7042726" cy="120294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2148783" y="4842304"/>
              <a:ext cx="0" cy="66369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339274" y="4427497"/>
              <a:ext cx="0" cy="103945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15496" y="3505200"/>
              <a:ext cx="1602885" cy="1047251"/>
            </a:xfrm>
            <a:prstGeom prst="rect">
              <a:avLst/>
            </a:prstGeom>
            <a:noFill/>
          </p:spPr>
          <p:txBody>
            <a:bodyPr wrap="none" rtlCol="0">
              <a:spAutoFit/>
            </a:bodyPr>
            <a:lstStyle/>
            <a:p>
              <a:pPr algn="ctr"/>
              <a:r>
                <a:rPr lang="en-US" b="1" dirty="0"/>
                <a:t>enrollment/</a:t>
              </a:r>
            </a:p>
            <a:p>
              <a:pPr algn="ctr"/>
              <a:r>
                <a:rPr lang="en-US" b="1" dirty="0"/>
                <a:t>randomization</a:t>
              </a:r>
            </a:p>
            <a:p>
              <a:pPr algn="ctr"/>
              <a:r>
                <a:rPr lang="en-US" b="1" dirty="0"/>
                <a:t>00:00</a:t>
              </a:r>
            </a:p>
          </p:txBody>
        </p:sp>
        <p:sp>
          <p:nvSpPr>
            <p:cNvPr id="36" name="Rectangle 35"/>
            <p:cNvSpPr/>
            <p:nvPr/>
          </p:nvSpPr>
          <p:spPr>
            <a:xfrm>
              <a:off x="1339274" y="4914880"/>
              <a:ext cx="809509" cy="591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Brace 36"/>
            <p:cNvSpPr/>
            <p:nvPr/>
          </p:nvSpPr>
          <p:spPr>
            <a:xfrm>
              <a:off x="1316939" y="5754879"/>
              <a:ext cx="265188" cy="663691"/>
            </a:xfrm>
            <a:prstGeom prst="rightBrace">
              <a:avLst/>
            </a:prstGeom>
            <a:scene3d>
              <a:camera prst="orthographicFront">
                <a:rot lat="0" lon="54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Left Brace 37"/>
            <p:cNvSpPr/>
            <p:nvPr/>
          </p:nvSpPr>
          <p:spPr>
            <a:xfrm rot="5400000" flipH="1" flipV="1">
              <a:off x="1579111" y="5432081"/>
              <a:ext cx="248884" cy="72855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ectangle 38"/>
            <p:cNvSpPr/>
            <p:nvPr/>
          </p:nvSpPr>
          <p:spPr>
            <a:xfrm>
              <a:off x="2148783" y="4914880"/>
              <a:ext cx="809509" cy="59111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958293" y="4914880"/>
              <a:ext cx="1766108" cy="5911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334000" y="4914880"/>
              <a:ext cx="2438400" cy="5911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 Brace 41"/>
            <p:cNvSpPr/>
            <p:nvPr/>
          </p:nvSpPr>
          <p:spPr>
            <a:xfrm rot="5400000" flipH="1" flipV="1">
              <a:off x="2388620" y="5432081"/>
              <a:ext cx="248884" cy="72855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5" name="Straight Connector 44"/>
            <p:cNvCxnSpPr/>
            <p:nvPr/>
          </p:nvCxnSpPr>
          <p:spPr>
            <a:xfrm>
              <a:off x="2148783" y="4427497"/>
              <a:ext cx="0" cy="107849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761056" y="3763806"/>
              <a:ext cx="730783" cy="733076"/>
            </a:xfrm>
            <a:prstGeom prst="rect">
              <a:avLst/>
            </a:prstGeom>
            <a:noFill/>
          </p:spPr>
          <p:txBody>
            <a:bodyPr wrap="none" rtlCol="0">
              <a:spAutoFit/>
            </a:bodyPr>
            <a:lstStyle/>
            <a:p>
              <a:pPr algn="ctr"/>
              <a:endParaRPr lang="en-US" b="1" dirty="0"/>
            </a:p>
            <a:p>
              <a:pPr algn="ctr"/>
              <a:r>
                <a:rPr lang="en-US" b="1" dirty="0"/>
                <a:t>00:10</a:t>
              </a:r>
            </a:p>
          </p:txBody>
        </p:sp>
        <p:sp>
          <p:nvSpPr>
            <p:cNvPr id="47" name="TextBox 46"/>
            <p:cNvSpPr txBox="1"/>
            <p:nvPr/>
          </p:nvSpPr>
          <p:spPr>
            <a:xfrm>
              <a:off x="2680528" y="3763806"/>
              <a:ext cx="730783" cy="733076"/>
            </a:xfrm>
            <a:prstGeom prst="rect">
              <a:avLst/>
            </a:prstGeom>
            <a:noFill/>
          </p:spPr>
          <p:txBody>
            <a:bodyPr wrap="none" rtlCol="0">
              <a:spAutoFit/>
            </a:bodyPr>
            <a:lstStyle/>
            <a:p>
              <a:pPr algn="ctr"/>
              <a:endParaRPr lang="en-US" b="1" dirty="0"/>
            </a:p>
            <a:p>
              <a:pPr algn="ctr"/>
              <a:r>
                <a:rPr lang="en-US" b="1" dirty="0"/>
                <a:t>00:20</a:t>
              </a:r>
            </a:p>
          </p:txBody>
        </p:sp>
        <p:cxnSp>
          <p:nvCxnSpPr>
            <p:cNvPr id="48" name="Straight Connector 47"/>
            <p:cNvCxnSpPr/>
            <p:nvPr/>
          </p:nvCxnSpPr>
          <p:spPr>
            <a:xfrm>
              <a:off x="2958292" y="4362810"/>
              <a:ext cx="1" cy="11431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334000" y="4401854"/>
              <a:ext cx="0" cy="110414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313240" y="3763806"/>
              <a:ext cx="730783" cy="733076"/>
            </a:xfrm>
            <a:prstGeom prst="rect">
              <a:avLst/>
            </a:prstGeom>
            <a:noFill/>
          </p:spPr>
          <p:txBody>
            <a:bodyPr wrap="none" rtlCol="0">
              <a:spAutoFit/>
            </a:bodyPr>
            <a:lstStyle/>
            <a:p>
              <a:pPr algn="ctr"/>
              <a:endParaRPr lang="en-US" b="1" dirty="0"/>
            </a:p>
            <a:p>
              <a:pPr algn="ctr"/>
              <a:r>
                <a:rPr lang="en-US" b="1" dirty="0"/>
                <a:t>00:50</a:t>
              </a:r>
            </a:p>
          </p:txBody>
        </p:sp>
        <p:sp>
          <p:nvSpPr>
            <p:cNvPr id="51" name="TextBox 50"/>
            <p:cNvSpPr txBox="1"/>
            <p:nvPr/>
          </p:nvSpPr>
          <p:spPr>
            <a:xfrm>
              <a:off x="7281373" y="3763806"/>
              <a:ext cx="730783" cy="733076"/>
            </a:xfrm>
            <a:prstGeom prst="rect">
              <a:avLst/>
            </a:prstGeom>
            <a:noFill/>
          </p:spPr>
          <p:txBody>
            <a:bodyPr wrap="none" rtlCol="0">
              <a:spAutoFit/>
            </a:bodyPr>
            <a:lstStyle/>
            <a:p>
              <a:pPr algn="ctr"/>
              <a:endParaRPr lang="en-US" b="1" dirty="0"/>
            </a:p>
            <a:p>
              <a:pPr algn="ctr"/>
              <a:r>
                <a:rPr lang="en-US" b="1" dirty="0"/>
                <a:t>02:00</a:t>
              </a:r>
            </a:p>
          </p:txBody>
        </p:sp>
        <p:cxnSp>
          <p:nvCxnSpPr>
            <p:cNvPr id="52" name="Straight Connector 51"/>
            <p:cNvCxnSpPr/>
            <p:nvPr/>
          </p:nvCxnSpPr>
          <p:spPr>
            <a:xfrm>
              <a:off x="7772400" y="4427497"/>
              <a:ext cx="0" cy="110414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243299" y="5920802"/>
              <a:ext cx="801705" cy="837801"/>
            </a:xfrm>
            <a:prstGeom prst="rect">
              <a:avLst/>
            </a:prstGeom>
            <a:noFill/>
          </p:spPr>
          <p:txBody>
            <a:bodyPr wrap="none" rtlCol="0">
              <a:spAutoFit/>
            </a:bodyPr>
            <a:lstStyle/>
            <a:p>
              <a:pPr algn="ctr"/>
              <a:r>
                <a:rPr lang="en-US" sz="1400" b="1" dirty="0"/>
                <a:t>study </a:t>
              </a:r>
            </a:p>
            <a:p>
              <a:pPr algn="ctr"/>
              <a:r>
                <a:rPr lang="en-US" sz="1400" b="1" dirty="0"/>
                <a:t>drug </a:t>
              </a:r>
            </a:p>
            <a:p>
              <a:pPr algn="ctr"/>
              <a:r>
                <a:rPr lang="en-US" sz="1400" b="1" dirty="0"/>
                <a:t>infusion</a:t>
              </a:r>
            </a:p>
          </p:txBody>
        </p:sp>
        <p:sp>
          <p:nvSpPr>
            <p:cNvPr id="54" name="TextBox 53"/>
            <p:cNvSpPr txBox="1"/>
            <p:nvPr/>
          </p:nvSpPr>
          <p:spPr>
            <a:xfrm>
              <a:off x="2029056" y="5920802"/>
              <a:ext cx="832752" cy="349084"/>
            </a:xfrm>
            <a:prstGeom prst="rect">
              <a:avLst/>
            </a:prstGeom>
            <a:noFill/>
          </p:spPr>
          <p:txBody>
            <a:bodyPr wrap="none" rtlCol="0">
              <a:spAutoFit/>
            </a:bodyPr>
            <a:lstStyle/>
            <a:p>
              <a:r>
                <a:rPr lang="en-US" sz="1400" b="1" dirty="0"/>
                <a:t>observe </a:t>
              </a:r>
            </a:p>
          </p:txBody>
        </p:sp>
        <p:sp>
          <p:nvSpPr>
            <p:cNvPr id="55" name="TextBox 54"/>
            <p:cNvSpPr txBox="1"/>
            <p:nvPr/>
          </p:nvSpPr>
          <p:spPr>
            <a:xfrm>
              <a:off x="3346202" y="4947224"/>
              <a:ext cx="927596" cy="593442"/>
            </a:xfrm>
            <a:prstGeom prst="rect">
              <a:avLst/>
            </a:prstGeom>
            <a:noFill/>
          </p:spPr>
          <p:txBody>
            <a:bodyPr wrap="none" rtlCol="0">
              <a:spAutoFit/>
            </a:bodyPr>
            <a:lstStyle/>
            <a:p>
              <a:pPr algn="ctr"/>
              <a:r>
                <a:rPr lang="en-US" sz="1400" b="1" dirty="0">
                  <a:solidFill>
                    <a:srgbClr val="C00000"/>
                  </a:solidFill>
                </a:rPr>
                <a:t>1 blood</a:t>
              </a:r>
            </a:p>
            <a:p>
              <a:pPr algn="ctr"/>
              <a:r>
                <a:rPr lang="en-US" sz="1400" b="1" dirty="0">
                  <a:solidFill>
                    <a:srgbClr val="C00000"/>
                  </a:solidFill>
                </a:rPr>
                <a:t>collection</a:t>
              </a:r>
            </a:p>
          </p:txBody>
        </p:sp>
        <p:sp>
          <p:nvSpPr>
            <p:cNvPr id="56" name="TextBox 55"/>
            <p:cNvSpPr txBox="1"/>
            <p:nvPr/>
          </p:nvSpPr>
          <p:spPr>
            <a:xfrm>
              <a:off x="6114136" y="4936163"/>
              <a:ext cx="927596" cy="593442"/>
            </a:xfrm>
            <a:prstGeom prst="rect">
              <a:avLst/>
            </a:prstGeom>
            <a:noFill/>
          </p:spPr>
          <p:txBody>
            <a:bodyPr wrap="none" rtlCol="0">
              <a:spAutoFit/>
            </a:bodyPr>
            <a:lstStyle/>
            <a:p>
              <a:pPr algn="ctr"/>
              <a:r>
                <a:rPr lang="en-US" sz="1400" b="1" dirty="0">
                  <a:solidFill>
                    <a:srgbClr val="C00000"/>
                  </a:solidFill>
                </a:rPr>
                <a:t>1 blood</a:t>
              </a:r>
            </a:p>
            <a:p>
              <a:pPr algn="ctr"/>
              <a:r>
                <a:rPr lang="en-US" sz="1400" b="1" dirty="0">
                  <a:solidFill>
                    <a:srgbClr val="C00000"/>
                  </a:solidFill>
                </a:rPr>
                <a:t>collection</a:t>
              </a:r>
            </a:p>
          </p:txBody>
        </p:sp>
        <p:cxnSp>
          <p:nvCxnSpPr>
            <p:cNvPr id="57" name="Straight Connector 56"/>
            <p:cNvCxnSpPr/>
            <p:nvPr/>
          </p:nvCxnSpPr>
          <p:spPr>
            <a:xfrm>
              <a:off x="4724400" y="4362810"/>
              <a:ext cx="1" cy="114318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014377" y="3753210"/>
              <a:ext cx="730783" cy="733076"/>
            </a:xfrm>
            <a:prstGeom prst="rect">
              <a:avLst/>
            </a:prstGeom>
            <a:noFill/>
          </p:spPr>
          <p:txBody>
            <a:bodyPr wrap="none" rtlCol="0">
              <a:spAutoFit/>
            </a:bodyPr>
            <a:lstStyle/>
            <a:p>
              <a:pPr algn="ctr"/>
              <a:endParaRPr lang="en-US" b="1" dirty="0"/>
            </a:p>
            <a:p>
              <a:pPr algn="ctr"/>
              <a:r>
                <a:rPr lang="en-US" b="1" dirty="0"/>
                <a:t>00:60</a:t>
              </a:r>
            </a:p>
          </p:txBody>
        </p:sp>
      </p:grpSp>
    </p:spTree>
    <p:extLst>
      <p:ext uri="{BB962C8B-B14F-4D97-AF65-F5344CB8AC3E}">
        <p14:creationId xmlns:p14="http://schemas.microsoft.com/office/powerpoint/2010/main" val="542369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381000"/>
            <a:ext cx="8229600" cy="990600"/>
          </a:xfrm>
        </p:spPr>
        <p:txBody>
          <a:bodyPr/>
          <a:lstStyle/>
          <a:p>
            <a:r>
              <a:rPr lang="en-US" b="1" dirty="0"/>
              <a:t>Consenting Considerations</a:t>
            </a:r>
          </a:p>
        </p:txBody>
      </p:sp>
      <p:cxnSp>
        <p:nvCxnSpPr>
          <p:cNvPr id="15" name="Straight Arrow Connector 14"/>
          <p:cNvCxnSpPr/>
          <p:nvPr/>
        </p:nvCxnSpPr>
        <p:spPr>
          <a:xfrm flipH="1">
            <a:off x="2345105" y="3597354"/>
            <a:ext cx="306548" cy="665240"/>
          </a:xfrm>
          <a:prstGeom prst="straightConnector1">
            <a:avLst/>
          </a:prstGeom>
          <a:ln w="222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14303" y="4368879"/>
            <a:ext cx="2206694" cy="369332"/>
          </a:xfrm>
          <a:prstGeom prst="rect">
            <a:avLst/>
          </a:prstGeom>
          <a:noFill/>
        </p:spPr>
        <p:txBody>
          <a:bodyPr wrap="none" rtlCol="0">
            <a:spAutoFit/>
          </a:bodyPr>
          <a:lstStyle/>
          <a:p>
            <a:r>
              <a:rPr lang="en-US" b="1" dirty="0"/>
              <a:t>unconscious/seizing</a:t>
            </a:r>
            <a:r>
              <a:rPr lang="en-US" b="1" dirty="0">
                <a:solidFill>
                  <a:srgbClr val="C00000"/>
                </a:solidFill>
              </a:rPr>
              <a:t>*</a:t>
            </a:r>
          </a:p>
        </p:txBody>
      </p:sp>
      <p:cxnSp>
        <p:nvCxnSpPr>
          <p:cNvPr id="17" name="Straight Arrow Connector 16"/>
          <p:cNvCxnSpPr/>
          <p:nvPr/>
        </p:nvCxnSpPr>
        <p:spPr>
          <a:xfrm>
            <a:off x="3892221" y="3597354"/>
            <a:ext cx="393041" cy="665240"/>
          </a:xfrm>
          <a:prstGeom prst="straightConnector1">
            <a:avLst/>
          </a:prstGeom>
          <a:ln w="222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54797" y="4378724"/>
            <a:ext cx="1108445" cy="369332"/>
          </a:xfrm>
          <a:prstGeom prst="rect">
            <a:avLst/>
          </a:prstGeom>
          <a:noFill/>
        </p:spPr>
        <p:txBody>
          <a:bodyPr wrap="none" rtlCol="0">
            <a:spAutoFit/>
          </a:bodyPr>
          <a:lstStyle/>
          <a:p>
            <a:r>
              <a:rPr lang="en-US" b="1" dirty="0"/>
              <a:t>conscious</a:t>
            </a:r>
          </a:p>
        </p:txBody>
      </p:sp>
      <p:cxnSp>
        <p:nvCxnSpPr>
          <p:cNvPr id="19" name="Straight Arrow Connector 18"/>
          <p:cNvCxnSpPr/>
          <p:nvPr/>
        </p:nvCxnSpPr>
        <p:spPr>
          <a:xfrm>
            <a:off x="4590050" y="4754642"/>
            <a:ext cx="334206" cy="514350"/>
          </a:xfrm>
          <a:prstGeom prst="straightConnector1">
            <a:avLst/>
          </a:prstGeom>
          <a:ln w="222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921638" y="4754642"/>
            <a:ext cx="267365" cy="514350"/>
          </a:xfrm>
          <a:prstGeom prst="straightConnector1">
            <a:avLst/>
          </a:prstGeom>
          <a:ln w="222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484979" y="5343130"/>
            <a:ext cx="833883" cy="369332"/>
          </a:xfrm>
          <a:prstGeom prst="rect">
            <a:avLst/>
          </a:prstGeom>
          <a:noFill/>
        </p:spPr>
        <p:txBody>
          <a:bodyPr wrap="none" rtlCol="0">
            <a:spAutoFit/>
          </a:bodyPr>
          <a:lstStyle/>
          <a:p>
            <a:r>
              <a:rPr lang="en-US" b="1" dirty="0"/>
              <a:t>2</a:t>
            </a:r>
            <a:r>
              <a:rPr lang="en-US" b="1" baseline="30000" dirty="0"/>
              <a:t>nd</a:t>
            </a:r>
            <a:r>
              <a:rPr lang="en-US" b="1" dirty="0"/>
              <a:t> IV</a:t>
            </a:r>
            <a:r>
              <a:rPr lang="en-US" b="1" dirty="0">
                <a:solidFill>
                  <a:srgbClr val="C00000"/>
                </a:solidFill>
              </a:rPr>
              <a:t>*</a:t>
            </a:r>
          </a:p>
        </p:txBody>
      </p:sp>
      <p:sp>
        <p:nvSpPr>
          <p:cNvPr id="22" name="TextBox 21"/>
          <p:cNvSpPr txBox="1"/>
          <p:nvPr/>
        </p:nvSpPr>
        <p:spPr>
          <a:xfrm>
            <a:off x="4523210" y="5343130"/>
            <a:ext cx="1071127" cy="369332"/>
          </a:xfrm>
          <a:prstGeom prst="rect">
            <a:avLst/>
          </a:prstGeom>
          <a:noFill/>
        </p:spPr>
        <p:txBody>
          <a:bodyPr wrap="none" rtlCol="0">
            <a:spAutoFit/>
          </a:bodyPr>
          <a:lstStyle/>
          <a:p>
            <a:r>
              <a:rPr lang="en-US" b="1" dirty="0"/>
              <a:t>no 2</a:t>
            </a:r>
            <a:r>
              <a:rPr lang="en-US" b="1" baseline="30000" dirty="0"/>
              <a:t>nd</a:t>
            </a:r>
            <a:r>
              <a:rPr lang="en-US" b="1" dirty="0"/>
              <a:t> IV </a:t>
            </a:r>
          </a:p>
        </p:txBody>
      </p:sp>
      <p:sp>
        <p:nvSpPr>
          <p:cNvPr id="23" name="TextBox 22"/>
          <p:cNvSpPr txBox="1"/>
          <p:nvPr/>
        </p:nvSpPr>
        <p:spPr>
          <a:xfrm>
            <a:off x="6060560" y="5343130"/>
            <a:ext cx="1808059" cy="369332"/>
          </a:xfrm>
          <a:prstGeom prst="rect">
            <a:avLst/>
          </a:prstGeom>
          <a:noFill/>
        </p:spPr>
        <p:txBody>
          <a:bodyPr wrap="none" rtlCol="0">
            <a:spAutoFit/>
          </a:bodyPr>
          <a:lstStyle/>
          <a:p>
            <a:r>
              <a:rPr lang="en-US" b="1" dirty="0"/>
              <a:t>obtain approval</a:t>
            </a:r>
            <a:r>
              <a:rPr lang="en-US" b="1" dirty="0">
                <a:solidFill>
                  <a:srgbClr val="C00000"/>
                </a:solidFill>
              </a:rPr>
              <a:t>*</a:t>
            </a:r>
          </a:p>
        </p:txBody>
      </p:sp>
      <p:cxnSp>
        <p:nvCxnSpPr>
          <p:cNvPr id="24" name="Straight Arrow Connector 23"/>
          <p:cNvCxnSpPr/>
          <p:nvPr/>
        </p:nvCxnSpPr>
        <p:spPr>
          <a:xfrm>
            <a:off x="5686303" y="5502354"/>
            <a:ext cx="349536"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333503" y="3151822"/>
            <a:ext cx="1770100" cy="369332"/>
          </a:xfrm>
          <a:prstGeom prst="rect">
            <a:avLst/>
          </a:prstGeom>
          <a:noFill/>
        </p:spPr>
        <p:txBody>
          <a:bodyPr wrap="none" rtlCol="0">
            <a:spAutoFit/>
          </a:bodyPr>
          <a:lstStyle/>
          <a:p>
            <a:r>
              <a:rPr lang="en-US" b="1" dirty="0"/>
              <a:t>pediatric patient</a:t>
            </a:r>
          </a:p>
        </p:txBody>
      </p:sp>
      <p:sp>
        <p:nvSpPr>
          <p:cNvPr id="6" name="TextBox 5"/>
          <p:cNvSpPr txBox="1"/>
          <p:nvPr/>
        </p:nvSpPr>
        <p:spPr>
          <a:xfrm>
            <a:off x="1114304" y="5802868"/>
            <a:ext cx="1694375" cy="369332"/>
          </a:xfrm>
          <a:prstGeom prst="rect">
            <a:avLst/>
          </a:prstGeom>
          <a:noFill/>
        </p:spPr>
        <p:txBody>
          <a:bodyPr wrap="none" rtlCol="0">
            <a:spAutoFit/>
          </a:bodyPr>
          <a:lstStyle/>
          <a:p>
            <a:r>
              <a:rPr lang="en-US" dirty="0">
                <a:solidFill>
                  <a:srgbClr val="C00000"/>
                </a:solidFill>
                <a:latin typeface="Calibri" panose="020F0502020204030204" pitchFamily="34" charset="0"/>
                <a:cs typeface="Calibri" panose="020F0502020204030204" pitchFamily="34" charset="0"/>
              </a:rPr>
              <a:t>* collect sample</a:t>
            </a:r>
          </a:p>
        </p:txBody>
      </p:sp>
      <p:sp>
        <p:nvSpPr>
          <p:cNvPr id="4" name="Content Placeholder 3"/>
          <p:cNvSpPr>
            <a:spLocks noGrp="1"/>
          </p:cNvSpPr>
          <p:nvPr>
            <p:ph idx="1"/>
          </p:nvPr>
        </p:nvSpPr>
        <p:spPr/>
        <p:txBody>
          <a:bodyPr/>
          <a:lstStyle/>
          <a:p>
            <a:r>
              <a:rPr lang="en-US" b="1" dirty="0" smtClean="0"/>
              <a:t>A few instances where LAR declined the first or second blood collection.  </a:t>
            </a:r>
            <a:endParaRPr lang="en-US" b="1" dirty="0"/>
          </a:p>
        </p:txBody>
      </p:sp>
    </p:spTree>
    <p:extLst>
      <p:ext uri="{BB962C8B-B14F-4D97-AF65-F5344CB8AC3E}">
        <p14:creationId xmlns:p14="http://schemas.microsoft.com/office/powerpoint/2010/main" val="781311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Few Reminders</a:t>
            </a:r>
            <a:endParaRPr lang="en-US" b="1" dirty="0"/>
          </a:p>
        </p:txBody>
      </p:sp>
      <p:sp>
        <p:nvSpPr>
          <p:cNvPr id="3" name="Content Placeholder 2"/>
          <p:cNvSpPr>
            <a:spLocks noGrp="1"/>
          </p:cNvSpPr>
          <p:nvPr>
            <p:ph idx="1"/>
          </p:nvPr>
        </p:nvSpPr>
        <p:spPr/>
        <p:txBody>
          <a:bodyPr>
            <a:normAutofit/>
          </a:bodyPr>
          <a:lstStyle/>
          <a:p>
            <a:r>
              <a:rPr lang="en-US" b="1" dirty="0"/>
              <a:t>If the first blood sampling window is missed,  please take 2 samples in the second window.  If you can only obtain 1 sample, please collect it. </a:t>
            </a:r>
          </a:p>
          <a:p>
            <a:r>
              <a:rPr lang="en-US" b="1" dirty="0"/>
              <a:t>Fill out ESETT PK/PD </a:t>
            </a:r>
            <a:r>
              <a:rPr lang="en-US" b="1" dirty="0" err="1"/>
              <a:t>eCRF</a:t>
            </a:r>
            <a:r>
              <a:rPr lang="en-US" b="1" dirty="0"/>
              <a:t> for every ESETT subject</a:t>
            </a:r>
            <a:r>
              <a:rPr lang="en-US" dirty="0"/>
              <a:t>.</a:t>
            </a:r>
          </a:p>
          <a:p>
            <a:r>
              <a:rPr lang="en-US" b="1" dirty="0"/>
              <a:t>Ship samples to CODR when convenient </a:t>
            </a:r>
          </a:p>
          <a:p>
            <a:pPr lvl="1"/>
            <a:r>
              <a:rPr lang="en-US" b="1" dirty="0" smtClean="0"/>
              <a:t>should </a:t>
            </a:r>
            <a:r>
              <a:rPr lang="en-US" b="1" dirty="0"/>
              <a:t>be shipped following the completion of up to 4 subjects or every 6 months, whichever comes first. </a:t>
            </a:r>
          </a:p>
          <a:p>
            <a:endParaRPr lang="en-US" b="1" dirty="0"/>
          </a:p>
          <a:p>
            <a:endParaRPr lang="en-US" dirty="0"/>
          </a:p>
        </p:txBody>
      </p:sp>
    </p:spTree>
    <p:extLst>
      <p:ext uri="{BB962C8B-B14F-4D97-AF65-F5344CB8AC3E}">
        <p14:creationId xmlns:p14="http://schemas.microsoft.com/office/powerpoint/2010/main" val="12906745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304800"/>
            <a:ext cx="8229600" cy="990600"/>
          </a:xfrm>
        </p:spPr>
        <p:txBody>
          <a:bodyPr>
            <a:normAutofit/>
          </a:bodyPr>
          <a:lstStyle/>
          <a:p>
            <a:r>
              <a:rPr lang="en-US" sz="3800" b="1" dirty="0"/>
              <a:t>Frequently Asked Questions</a:t>
            </a:r>
          </a:p>
        </p:txBody>
      </p:sp>
      <p:sp>
        <p:nvSpPr>
          <p:cNvPr id="3" name="Content Placeholder 2"/>
          <p:cNvSpPr>
            <a:spLocks noGrp="1"/>
          </p:cNvSpPr>
          <p:nvPr>
            <p:ph idx="1"/>
          </p:nvPr>
        </p:nvSpPr>
        <p:spPr>
          <a:xfrm>
            <a:off x="952500" y="1295400"/>
            <a:ext cx="8229600" cy="4876800"/>
          </a:xfrm>
        </p:spPr>
        <p:txBody>
          <a:bodyPr>
            <a:normAutofit/>
          </a:bodyPr>
          <a:lstStyle/>
          <a:p>
            <a:pPr lvl="1"/>
            <a:endParaRPr lang="en-US" b="1" dirty="0" smtClean="0"/>
          </a:p>
          <a:p>
            <a:r>
              <a:rPr lang="en-US" b="1" dirty="0"/>
              <a:t>Can blood drawn from a site used to deliver fluids or other study medication be used?</a:t>
            </a:r>
            <a:endParaRPr lang="en-US" dirty="0"/>
          </a:p>
          <a:p>
            <a:pPr lvl="1"/>
            <a:r>
              <a:rPr lang="en-US" b="1" dirty="0"/>
              <a:t>Answer:  Yes.  Blood can be drawn from any site NOT used for study drug infusion.</a:t>
            </a:r>
          </a:p>
          <a:p>
            <a:pPr marL="274320" lvl="1" indent="0">
              <a:buNone/>
            </a:pPr>
            <a:endParaRPr lang="en-US" b="1" dirty="0"/>
          </a:p>
          <a:p>
            <a:r>
              <a:rPr lang="en-US" b="1" dirty="0"/>
              <a:t>What </a:t>
            </a:r>
            <a:r>
              <a:rPr lang="en-US" b="1" dirty="0" smtClean="0"/>
              <a:t>should I do </a:t>
            </a:r>
            <a:r>
              <a:rPr lang="en-US" b="1" dirty="0"/>
              <a:t>if we </a:t>
            </a:r>
            <a:r>
              <a:rPr lang="en-US" b="1" dirty="0" smtClean="0"/>
              <a:t>obtain </a:t>
            </a:r>
            <a:r>
              <a:rPr lang="en-US" b="1" dirty="0"/>
              <a:t>the </a:t>
            </a:r>
            <a:r>
              <a:rPr lang="en-US" b="1" dirty="0" smtClean="0"/>
              <a:t>blood sample </a:t>
            </a:r>
            <a:r>
              <a:rPr lang="en-US" b="1" dirty="0"/>
              <a:t>outside of the sampling </a:t>
            </a:r>
            <a:r>
              <a:rPr lang="en-US" b="1" dirty="0" smtClean="0"/>
              <a:t>time window?</a:t>
            </a:r>
          </a:p>
          <a:p>
            <a:pPr lvl="1"/>
            <a:r>
              <a:rPr lang="en-US" b="1" dirty="0" smtClean="0"/>
              <a:t>Answer:  The data from this sample can still be used.  Record the actual time that the sample was collected on the PK blood </a:t>
            </a:r>
            <a:r>
              <a:rPr lang="en-US" b="1" dirty="0"/>
              <a:t>c</a:t>
            </a:r>
            <a:r>
              <a:rPr lang="en-US" b="1" dirty="0" smtClean="0"/>
              <a:t>ollection </a:t>
            </a:r>
            <a:r>
              <a:rPr lang="en-US" b="1" dirty="0" err="1" smtClean="0"/>
              <a:t>eCRF</a:t>
            </a:r>
            <a:r>
              <a:rPr lang="en-US" b="1" dirty="0"/>
              <a:t> </a:t>
            </a:r>
            <a:r>
              <a:rPr lang="en-US" b="1" dirty="0" smtClean="0"/>
              <a:t>and process and ship that sample as specified. </a:t>
            </a:r>
          </a:p>
          <a:p>
            <a:endParaRPr lang="en-US" b="1" dirty="0"/>
          </a:p>
        </p:txBody>
      </p:sp>
    </p:spTree>
    <p:extLst>
      <p:ext uri="{BB962C8B-B14F-4D97-AF65-F5344CB8AC3E}">
        <p14:creationId xmlns:p14="http://schemas.microsoft.com/office/powerpoint/2010/main" val="16526451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8229600" cy="990600"/>
          </a:xfrm>
        </p:spPr>
        <p:txBody>
          <a:bodyPr>
            <a:normAutofit/>
          </a:bodyPr>
          <a:lstStyle/>
          <a:p>
            <a:r>
              <a:rPr lang="en-US" sz="3800" b="1" dirty="0"/>
              <a:t>Frequently Asked Questions (Cont.)</a:t>
            </a:r>
          </a:p>
        </p:txBody>
      </p:sp>
      <p:sp>
        <p:nvSpPr>
          <p:cNvPr id="3" name="Content Placeholder 2"/>
          <p:cNvSpPr>
            <a:spLocks noGrp="1"/>
          </p:cNvSpPr>
          <p:nvPr>
            <p:ph idx="1"/>
          </p:nvPr>
        </p:nvSpPr>
        <p:spPr>
          <a:xfrm>
            <a:off x="952500" y="1447800"/>
            <a:ext cx="8610600" cy="4953000"/>
          </a:xfrm>
        </p:spPr>
        <p:txBody>
          <a:bodyPr>
            <a:normAutofit/>
          </a:bodyPr>
          <a:lstStyle/>
          <a:p>
            <a:r>
              <a:rPr lang="en-US" b="1" dirty="0"/>
              <a:t>What should I do if the volume of blood collected is less than </a:t>
            </a:r>
            <a:r>
              <a:rPr lang="en-US" b="1" dirty="0" smtClean="0"/>
              <a:t>2.5 </a:t>
            </a:r>
            <a:r>
              <a:rPr lang="en-US" b="1" dirty="0"/>
              <a:t>mL?</a:t>
            </a:r>
          </a:p>
          <a:p>
            <a:pPr lvl="1"/>
            <a:r>
              <a:rPr lang="en-US" b="1" dirty="0"/>
              <a:t>Answer:  The sample will still be used. Process and ship the sample as specified. </a:t>
            </a:r>
            <a:endParaRPr lang="en-US" b="1" dirty="0" smtClean="0"/>
          </a:p>
          <a:p>
            <a:r>
              <a:rPr lang="en-US" b="1" dirty="0" smtClean="0"/>
              <a:t>What should I </a:t>
            </a:r>
            <a:r>
              <a:rPr lang="en-US" b="1" dirty="0"/>
              <a:t>do if the </a:t>
            </a:r>
            <a:r>
              <a:rPr lang="en-US" b="1" dirty="0" smtClean="0"/>
              <a:t>blood sample </a:t>
            </a:r>
            <a:r>
              <a:rPr lang="en-US" b="1" dirty="0"/>
              <a:t>is </a:t>
            </a:r>
            <a:r>
              <a:rPr lang="en-US" b="1" dirty="0" smtClean="0"/>
              <a:t>centrifuged greater than 2 </a:t>
            </a:r>
            <a:r>
              <a:rPr lang="en-US" b="1" dirty="0" err="1" smtClean="0"/>
              <a:t>hrs</a:t>
            </a:r>
            <a:r>
              <a:rPr lang="en-US" b="1" dirty="0" smtClean="0"/>
              <a:t> after sample collection?</a:t>
            </a:r>
          </a:p>
          <a:p>
            <a:pPr lvl="1"/>
            <a:r>
              <a:rPr lang="en-US" b="1" dirty="0" smtClean="0"/>
              <a:t>Answer:  Record the procedural deviation </a:t>
            </a:r>
            <a:r>
              <a:rPr lang="en-US" b="1" dirty="0"/>
              <a:t>under Question 8 of the </a:t>
            </a:r>
            <a:r>
              <a:rPr lang="en-US" b="1" dirty="0" smtClean="0"/>
              <a:t>PK/PD </a:t>
            </a:r>
            <a:r>
              <a:rPr lang="en-US" b="1" dirty="0" err="1" smtClean="0"/>
              <a:t>eCRF</a:t>
            </a:r>
            <a:r>
              <a:rPr lang="en-US" b="1" dirty="0"/>
              <a:t>.  </a:t>
            </a:r>
          </a:p>
          <a:p>
            <a:endParaRPr lang="en-US" dirty="0"/>
          </a:p>
        </p:txBody>
      </p:sp>
    </p:spTree>
    <p:extLst>
      <p:ext uri="{BB962C8B-B14F-4D97-AF65-F5344CB8AC3E}">
        <p14:creationId xmlns:p14="http://schemas.microsoft.com/office/powerpoint/2010/main" val="18008370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Contacts</a:t>
            </a:r>
            <a:r>
              <a:rPr lang="en-US" dirty="0"/>
              <a:t/>
            </a:r>
            <a:br>
              <a:rPr lang="en-US" dirty="0"/>
            </a:br>
            <a:endParaRPr lang="en-US" dirty="0"/>
          </a:p>
        </p:txBody>
      </p:sp>
      <p:sp>
        <p:nvSpPr>
          <p:cNvPr id="3" name="Content Placeholder 2"/>
          <p:cNvSpPr>
            <a:spLocks noGrp="1"/>
          </p:cNvSpPr>
          <p:nvPr>
            <p:ph idx="1"/>
          </p:nvPr>
        </p:nvSpPr>
        <p:spPr>
          <a:xfrm>
            <a:off x="1104900" y="1295400"/>
            <a:ext cx="8229600" cy="1905000"/>
          </a:xfrm>
        </p:spPr>
        <p:txBody>
          <a:bodyPr>
            <a:normAutofit/>
          </a:bodyPr>
          <a:lstStyle/>
          <a:p>
            <a:r>
              <a:rPr lang="en-US" b="1" dirty="0"/>
              <a:t>ESETT PK/PD study team at </a:t>
            </a:r>
            <a:r>
              <a:rPr lang="en-US" u="sng" dirty="0">
                <a:hlinkClick r:id="rId2"/>
              </a:rPr>
              <a:t>esett-pkpd@umich.edu</a:t>
            </a:r>
            <a:endParaRPr lang="en-US" b="1" dirty="0"/>
          </a:p>
          <a:p>
            <a:r>
              <a:rPr lang="en-US" b="1" dirty="0"/>
              <a:t>Lisa Coles at 612-624-1861 (office) or durh0016@umn.edu </a:t>
            </a:r>
          </a:p>
          <a:p>
            <a:r>
              <a:rPr lang="en-US" b="1" dirty="0"/>
              <a:t>James </a:t>
            </a:r>
            <a:r>
              <a:rPr lang="en-US" b="1" dirty="0" err="1"/>
              <a:t>Cloyd</a:t>
            </a:r>
            <a:r>
              <a:rPr lang="en-US" b="1" dirty="0"/>
              <a:t> at 612-624-4609 (office)</a:t>
            </a:r>
          </a:p>
        </p:txBody>
      </p:sp>
      <p:sp>
        <p:nvSpPr>
          <p:cNvPr id="4" name="Title 1"/>
          <p:cNvSpPr txBox="1">
            <a:spLocks/>
          </p:cNvSpPr>
          <p:nvPr/>
        </p:nvSpPr>
        <p:spPr>
          <a:xfrm>
            <a:off x="1028700" y="3733800"/>
            <a:ext cx="82296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Calibri" panose="020F0502020204030204" pitchFamily="34" charset="0"/>
                <a:ea typeface="+mj-ea"/>
                <a:cs typeface="+mj-cs"/>
              </a:defRPr>
            </a:lvl1pPr>
          </a:lstStyle>
          <a:p>
            <a:r>
              <a:rPr lang="en-US" b="1" dirty="0"/>
              <a:t>References </a:t>
            </a:r>
            <a:endParaRPr lang="en-US" dirty="0"/>
          </a:p>
        </p:txBody>
      </p:sp>
      <p:sp>
        <p:nvSpPr>
          <p:cNvPr id="5" name="Content Placeholder 2"/>
          <p:cNvSpPr txBox="1">
            <a:spLocks/>
          </p:cNvSpPr>
          <p:nvPr/>
        </p:nvSpPr>
        <p:spPr>
          <a:xfrm>
            <a:off x="1104900" y="4724400"/>
            <a:ext cx="8229600" cy="19050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Calibri" panose="020F05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Calibri" panose="020F05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Calibri" panose="020F05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Calibri" panose="020F05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800" b="1" dirty="0"/>
              <a:t>Manual of Procedures</a:t>
            </a:r>
          </a:p>
          <a:p>
            <a:r>
              <a:rPr lang="en-US" sz="2800" b="1" dirty="0"/>
              <a:t>1 page quick guide</a:t>
            </a:r>
          </a:p>
          <a:p>
            <a:endParaRPr lang="en-US" sz="2800" b="1" dirty="0"/>
          </a:p>
          <a:p>
            <a:pPr marL="0" indent="0">
              <a:buNone/>
            </a:pPr>
            <a:endParaRPr lang="en-US" sz="2800" b="1" dirty="0"/>
          </a:p>
        </p:txBody>
      </p:sp>
    </p:spTree>
    <p:extLst>
      <p:ext uri="{BB962C8B-B14F-4D97-AF65-F5344CB8AC3E}">
        <p14:creationId xmlns:p14="http://schemas.microsoft.com/office/powerpoint/2010/main" val="24213571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Thanks Again and Questions</a:t>
            </a:r>
            <a:endParaRPr lang="en-US" b="1" dirty="0"/>
          </a:p>
        </p:txBody>
      </p:sp>
    </p:spTree>
    <p:extLst>
      <p:ext uri="{BB962C8B-B14F-4D97-AF65-F5344CB8AC3E}">
        <p14:creationId xmlns:p14="http://schemas.microsoft.com/office/powerpoint/2010/main" val="7630810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A5B62-26D2-4D37-B1BC-B81F32F7E34A}"/>
              </a:ext>
            </a:extLst>
          </p:cNvPr>
          <p:cNvSpPr>
            <a:spLocks noGrp="1"/>
          </p:cNvSpPr>
          <p:nvPr>
            <p:ph type="title"/>
          </p:nvPr>
        </p:nvSpPr>
        <p:spPr/>
        <p:txBody>
          <a:bodyPr/>
          <a:lstStyle/>
          <a:p>
            <a:r>
              <a:rPr lang="en-US" b="1" dirty="0"/>
              <a:t>CHOP | ESETT Screening </a:t>
            </a:r>
          </a:p>
        </p:txBody>
      </p:sp>
      <p:sp>
        <p:nvSpPr>
          <p:cNvPr id="3" name="Content Placeholder 2">
            <a:extLst>
              <a:ext uri="{FF2B5EF4-FFF2-40B4-BE49-F238E27FC236}">
                <a16:creationId xmlns:a16="http://schemas.microsoft.com/office/drawing/2014/main" id="{5C106F2E-7144-4964-9A4B-9ADEEBEBE4FE}"/>
              </a:ext>
            </a:extLst>
          </p:cNvPr>
          <p:cNvSpPr>
            <a:spLocks noGrp="1"/>
          </p:cNvSpPr>
          <p:nvPr>
            <p:ph idx="1"/>
          </p:nvPr>
        </p:nvSpPr>
        <p:spPr/>
        <p:txBody>
          <a:bodyPr>
            <a:normAutofit fontScale="92500" lnSpcReduction="10000"/>
          </a:bodyPr>
          <a:lstStyle/>
          <a:p>
            <a:r>
              <a:rPr lang="en-US" dirty="0"/>
              <a:t>RCs/RAs stagger work day schedules to maximize ESETT coverage from 8:00 am to 8:00 pm on weekdays. </a:t>
            </a:r>
          </a:p>
          <a:p>
            <a:r>
              <a:rPr lang="en-US" dirty="0"/>
              <a:t>Enrollment only occurs when RCs/RAs are present. Early RC/RA ‘turns on’ ESETT. Late RC/RA ‘turns off’ ESETT.  </a:t>
            </a:r>
          </a:p>
          <a:p>
            <a:endParaRPr lang="en-US" dirty="0"/>
          </a:p>
          <a:p>
            <a:r>
              <a:rPr lang="en-US" dirty="0"/>
              <a:t>Academic associates screen patients who present to the ED with seizures from 7:00 am to 12:00 am on weekdays and weekends, as an extension of ESETT EFIC consultation activities. </a:t>
            </a:r>
          </a:p>
          <a:p>
            <a:r>
              <a:rPr lang="en-US" dirty="0"/>
              <a:t>Academic associates alert RCs/RAs of actively seizing patients in the ED.  </a:t>
            </a:r>
          </a:p>
        </p:txBody>
      </p:sp>
    </p:spTree>
    <p:extLst>
      <p:ext uri="{BB962C8B-B14F-4D97-AF65-F5344CB8AC3E}">
        <p14:creationId xmlns:p14="http://schemas.microsoft.com/office/powerpoint/2010/main" val="2891525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7322-BA9A-4CE8-9A6B-3BB047826F18}"/>
              </a:ext>
            </a:extLst>
          </p:cNvPr>
          <p:cNvSpPr>
            <a:spLocks noGrp="1"/>
          </p:cNvSpPr>
          <p:nvPr>
            <p:ph type="title"/>
          </p:nvPr>
        </p:nvSpPr>
        <p:spPr/>
        <p:txBody>
          <a:bodyPr/>
          <a:lstStyle/>
          <a:p>
            <a:r>
              <a:rPr lang="en-US" b="1" dirty="0"/>
              <a:t>CHOP | ESETT Missed Eligible Tracking</a:t>
            </a:r>
          </a:p>
        </p:txBody>
      </p:sp>
      <p:sp>
        <p:nvSpPr>
          <p:cNvPr id="3" name="Content Placeholder 2">
            <a:extLst>
              <a:ext uri="{FF2B5EF4-FFF2-40B4-BE49-F238E27FC236}">
                <a16:creationId xmlns:a16="http://schemas.microsoft.com/office/drawing/2014/main" id="{37CE525C-18F7-445D-8B04-F6B7429A47E9}"/>
              </a:ext>
            </a:extLst>
          </p:cNvPr>
          <p:cNvSpPr>
            <a:spLocks noGrp="1"/>
          </p:cNvSpPr>
          <p:nvPr>
            <p:ph idx="1"/>
          </p:nvPr>
        </p:nvSpPr>
        <p:spPr/>
        <p:txBody>
          <a:bodyPr/>
          <a:lstStyle/>
          <a:p>
            <a:pPr marL="0" indent="0">
              <a:buNone/>
            </a:pPr>
            <a:endParaRPr lang="en-US" dirty="0"/>
          </a:p>
          <a:p>
            <a:pPr marL="0" indent="0">
              <a:buNone/>
            </a:pPr>
            <a:r>
              <a:rPr lang="en-US" dirty="0"/>
              <a:t>Missed </a:t>
            </a:r>
            <a:r>
              <a:rPr lang="en-US" dirty="0" err="1"/>
              <a:t>eligibles</a:t>
            </a:r>
            <a:r>
              <a:rPr lang="en-US" dirty="0"/>
              <a:t> are tracked via Business Object Reports in the EMR, allowing us to review all patients who present to the ED with chief complaints indictive of seizure or status epilepticus. </a:t>
            </a:r>
          </a:p>
          <a:p>
            <a:pPr marL="0" indent="0">
              <a:buNone/>
            </a:pPr>
            <a:endParaRPr lang="en-US" dirty="0"/>
          </a:p>
        </p:txBody>
      </p:sp>
      <p:sp>
        <p:nvSpPr>
          <p:cNvPr id="4" name="Rectangle 3"/>
          <p:cNvSpPr/>
          <p:nvPr/>
        </p:nvSpPr>
        <p:spPr>
          <a:xfrm>
            <a:off x="4390152" y="3244334"/>
            <a:ext cx="1506695"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NCT03754114</a:t>
            </a:r>
            <a:endParaRPr lang="en-US" dirty="0"/>
          </a:p>
        </p:txBody>
      </p:sp>
    </p:spTree>
    <p:extLst>
      <p:ext uri="{BB962C8B-B14F-4D97-AF65-F5344CB8AC3E}">
        <p14:creationId xmlns:p14="http://schemas.microsoft.com/office/powerpoint/2010/main" val="1555196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1"/>
          </p:nvPr>
        </p:nvSpPr>
        <p:spPr/>
        <p:txBody>
          <a:bodyPr/>
          <a:lstStyle/>
          <a:p>
            <a:r>
              <a:rPr lang="en-US" dirty="0" smtClean="0"/>
              <a:t>To determine the most effective or the least effective agent among three most commonly used drugs.</a:t>
            </a:r>
          </a:p>
          <a:p>
            <a:r>
              <a:rPr lang="en-US" dirty="0" smtClean="0"/>
              <a:t>Determine rate of safety events: life-threatening hypotension or cardiac arrhythmia.</a:t>
            </a:r>
          </a:p>
          <a:p>
            <a:r>
              <a:rPr lang="en-US" dirty="0" smtClean="0"/>
              <a:t>Other secondary outcomes</a:t>
            </a:r>
          </a:p>
          <a:p>
            <a:endParaRPr lang="en-US" dirty="0"/>
          </a:p>
        </p:txBody>
      </p:sp>
    </p:spTree>
    <p:extLst>
      <p:ext uri="{BB962C8B-B14F-4D97-AF65-F5344CB8AC3E}">
        <p14:creationId xmlns:p14="http://schemas.microsoft.com/office/powerpoint/2010/main" val="3765283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5650" y="723733"/>
            <a:ext cx="7088160" cy="913208"/>
          </a:xfrm>
        </p:spPr>
        <p:txBody>
          <a:bodyPr>
            <a:normAutofit fontScale="90000"/>
          </a:bodyPr>
          <a:lstStyle/>
          <a:p>
            <a:r>
              <a:rPr lang="en-US" sz="3375" dirty="0"/>
              <a:t>ESETT screening – Texas Children’s Hospital </a:t>
            </a:r>
            <a:endParaRPr lang="en-US" sz="3375" dirty="0"/>
          </a:p>
        </p:txBody>
      </p:sp>
      <p:sp>
        <p:nvSpPr>
          <p:cNvPr id="3" name="Subtitle 2"/>
          <p:cNvSpPr>
            <a:spLocks noGrp="1"/>
          </p:cNvSpPr>
          <p:nvPr>
            <p:ph type="subTitle" idx="1"/>
          </p:nvPr>
        </p:nvSpPr>
        <p:spPr>
          <a:xfrm>
            <a:off x="816576" y="3901322"/>
            <a:ext cx="8606307" cy="2361456"/>
          </a:xfrm>
        </p:spPr>
        <p:txBody>
          <a:bodyPr>
            <a:normAutofit/>
          </a:bodyPr>
          <a:lstStyle/>
          <a:p>
            <a:pPr algn="l"/>
            <a:endParaRPr lang="en-US" dirty="0" smtClean="0"/>
          </a:p>
          <a:p>
            <a:r>
              <a:rPr lang="en-US" dirty="0"/>
              <a:t>H</a:t>
            </a:r>
            <a:r>
              <a:rPr lang="en-US" dirty="0" smtClean="0"/>
              <a:t>elps identify trends in exclusion criteria and reasons not enrolled</a:t>
            </a:r>
            <a:endParaRPr lang="en-US" dirty="0"/>
          </a:p>
          <a:p>
            <a:pPr algn="l"/>
            <a:r>
              <a:rPr lang="en-US" dirty="0" smtClean="0"/>
              <a:t>		</a:t>
            </a:r>
          </a:p>
        </p:txBody>
      </p:sp>
      <p:sp>
        <p:nvSpPr>
          <p:cNvPr id="7" name="Right Arrow 6"/>
          <p:cNvSpPr/>
          <p:nvPr/>
        </p:nvSpPr>
        <p:spPr>
          <a:xfrm>
            <a:off x="4265122" y="4984251"/>
            <a:ext cx="858457" cy="239065"/>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8" name="TextBox 7"/>
          <p:cNvSpPr txBox="1"/>
          <p:nvPr/>
        </p:nvSpPr>
        <p:spPr>
          <a:xfrm>
            <a:off x="5302876" y="4828067"/>
            <a:ext cx="3629429" cy="755848"/>
          </a:xfrm>
          <a:prstGeom prst="rect">
            <a:avLst/>
          </a:prstGeom>
          <a:noFill/>
        </p:spPr>
        <p:txBody>
          <a:bodyPr wrap="square" rtlCol="0">
            <a:spAutoFit/>
          </a:bodyPr>
          <a:lstStyle/>
          <a:p>
            <a:pPr>
              <a:lnSpc>
                <a:spcPct val="90000"/>
              </a:lnSpc>
              <a:spcBef>
                <a:spcPts val="844"/>
              </a:spcBef>
            </a:pPr>
            <a:r>
              <a:rPr lang="en-US" sz="2025" dirty="0">
                <a:solidFill>
                  <a:prstClr val="black"/>
                </a:solidFill>
              </a:rPr>
              <a:t>Education/awareness initiatives</a:t>
            </a:r>
          </a:p>
          <a:p>
            <a:pPr algn="ctr">
              <a:lnSpc>
                <a:spcPct val="90000"/>
              </a:lnSpc>
              <a:spcBef>
                <a:spcPts val="844"/>
              </a:spcBef>
            </a:pPr>
            <a:r>
              <a:rPr lang="en-US" sz="2025" dirty="0">
                <a:solidFill>
                  <a:prstClr val="black"/>
                </a:solidFill>
              </a:rPr>
              <a:t>(RCs &amp; clinicians)</a:t>
            </a:r>
            <a:endParaRPr lang="en-US" sz="2025" dirty="0">
              <a:solidFill>
                <a:prstClr val="black"/>
              </a:solidFill>
            </a:endParaRPr>
          </a:p>
        </p:txBody>
      </p:sp>
      <p:sp>
        <p:nvSpPr>
          <p:cNvPr id="9" name="TextBox 8"/>
          <p:cNvSpPr txBox="1"/>
          <p:nvPr/>
        </p:nvSpPr>
        <p:spPr>
          <a:xfrm>
            <a:off x="1575650" y="4828066"/>
            <a:ext cx="2613405" cy="755848"/>
          </a:xfrm>
          <a:prstGeom prst="rect">
            <a:avLst/>
          </a:prstGeom>
          <a:noFill/>
        </p:spPr>
        <p:txBody>
          <a:bodyPr wrap="square" rtlCol="0">
            <a:spAutoFit/>
          </a:bodyPr>
          <a:lstStyle/>
          <a:p>
            <a:pPr marL="289339" indent="-289339">
              <a:lnSpc>
                <a:spcPct val="90000"/>
              </a:lnSpc>
              <a:spcBef>
                <a:spcPts val="844"/>
              </a:spcBef>
              <a:buFont typeface="Arial" panose="020B0604020202020204" pitchFamily="34" charset="0"/>
              <a:buChar char="•"/>
            </a:pPr>
            <a:r>
              <a:rPr lang="en-US" sz="2025" dirty="0">
                <a:solidFill>
                  <a:prstClr val="black"/>
                </a:solidFill>
              </a:rPr>
              <a:t>M</a:t>
            </a:r>
            <a:r>
              <a:rPr lang="en-US" sz="2025" dirty="0">
                <a:solidFill>
                  <a:prstClr val="black"/>
                </a:solidFill>
              </a:rPr>
              <a:t>issed eligible</a:t>
            </a:r>
          </a:p>
          <a:p>
            <a:pPr marL="289339" indent="-289339">
              <a:lnSpc>
                <a:spcPct val="90000"/>
              </a:lnSpc>
              <a:spcBef>
                <a:spcPts val="844"/>
              </a:spcBef>
              <a:buFont typeface="Arial" panose="020B0604020202020204" pitchFamily="34" charset="0"/>
              <a:buChar char="•"/>
            </a:pPr>
            <a:r>
              <a:rPr lang="en-US" sz="2025" dirty="0">
                <a:solidFill>
                  <a:prstClr val="black"/>
                </a:solidFill>
              </a:rPr>
              <a:t>Inadequate benzos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7800" y="535781"/>
            <a:ext cx="1828295" cy="1021456"/>
          </a:xfrm>
          <a:prstGeom prst="rect">
            <a:avLst/>
          </a:prstGeom>
        </p:spPr>
      </p:pic>
      <p:pic>
        <p:nvPicPr>
          <p:cNvPr id="4" name="Picture 3"/>
          <p:cNvPicPr>
            <a:picLocks noChangeAspect="1"/>
          </p:cNvPicPr>
          <p:nvPr/>
        </p:nvPicPr>
        <p:blipFill>
          <a:blip r:embed="rId3"/>
          <a:stretch>
            <a:fillRect/>
          </a:stretch>
        </p:blipFill>
        <p:spPr>
          <a:xfrm>
            <a:off x="8830" y="1852022"/>
            <a:ext cx="10287000" cy="2103632"/>
          </a:xfrm>
          <a:prstGeom prst="rect">
            <a:avLst/>
          </a:prstGeom>
        </p:spPr>
      </p:pic>
    </p:spTree>
    <p:extLst>
      <p:ext uri="{BB962C8B-B14F-4D97-AF65-F5344CB8AC3E}">
        <p14:creationId xmlns:p14="http://schemas.microsoft.com/office/powerpoint/2010/main" val="27199551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5875" y="765393"/>
            <a:ext cx="7715250" cy="636663"/>
          </a:xfrm>
        </p:spPr>
        <p:txBody>
          <a:bodyPr>
            <a:normAutofit/>
          </a:bodyPr>
          <a:lstStyle/>
          <a:p>
            <a:r>
              <a:rPr lang="en-US" sz="3713" dirty="0"/>
              <a:t>Protocol Assist Device Reminders</a:t>
            </a:r>
          </a:p>
        </p:txBody>
      </p:sp>
      <p:sp>
        <p:nvSpPr>
          <p:cNvPr id="3" name="Subtitle 2"/>
          <p:cNvSpPr>
            <a:spLocks noGrp="1"/>
          </p:cNvSpPr>
          <p:nvPr>
            <p:ph type="subTitle" idx="1"/>
          </p:nvPr>
        </p:nvSpPr>
        <p:spPr>
          <a:xfrm>
            <a:off x="1285875" y="1402056"/>
            <a:ext cx="7715250" cy="3569995"/>
          </a:xfrm>
        </p:spPr>
        <p:txBody>
          <a:bodyPr/>
          <a:lstStyle/>
          <a:p>
            <a:pPr marL="385785" indent="-385785" algn="l">
              <a:buFont typeface="+mj-lt"/>
              <a:buAutoNum type="arabicPeriod"/>
            </a:pPr>
            <a:r>
              <a:rPr lang="en-US" dirty="0" smtClean="0"/>
              <a:t>Do </a:t>
            </a:r>
            <a:r>
              <a:rPr lang="en-US" u="sng" dirty="0" smtClean="0"/>
              <a:t>not</a:t>
            </a:r>
            <a:r>
              <a:rPr lang="en-US" dirty="0" smtClean="0"/>
              <a:t> turn off device in the middle of an enrollment!</a:t>
            </a:r>
          </a:p>
          <a:p>
            <a:pPr lvl="1" algn="l"/>
            <a:r>
              <a:rPr lang="en-US" dirty="0" smtClean="0"/>
              <a:t>The recording stops while the screen is turned off even though the timer does not.</a:t>
            </a:r>
          </a:p>
          <a:p>
            <a:pPr marL="771571" lvl="1" indent="-385785" algn="l">
              <a:buFont typeface="Arial" panose="020B0604020202020204" pitchFamily="34" charset="0"/>
              <a:buChar char="•"/>
            </a:pPr>
            <a:endParaRPr lang="en-US" dirty="0"/>
          </a:p>
          <a:p>
            <a:pPr marL="771571" lvl="1" indent="-385785" algn="l">
              <a:buFont typeface="Arial" panose="020B0604020202020204" pitchFamily="34" charset="0"/>
              <a:buChar char="•"/>
            </a:pPr>
            <a:endParaRPr lang="en-US"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8996" t="27463" r="60733" b="24605"/>
          <a:stretch/>
        </p:blipFill>
        <p:spPr>
          <a:xfrm>
            <a:off x="9160384" y="5306562"/>
            <a:ext cx="794995" cy="787767"/>
          </a:xfrm>
          <a:prstGeom prst="rect">
            <a:avLst/>
          </a:prstGeom>
        </p:spPr>
      </p:pic>
      <p:pic>
        <p:nvPicPr>
          <p:cNvPr id="11" name="Picture 10"/>
          <p:cNvPicPr>
            <a:picLocks noChangeAspect="1"/>
          </p:cNvPicPr>
          <p:nvPr/>
        </p:nvPicPr>
        <p:blipFill>
          <a:blip r:embed="rId3"/>
          <a:stretch>
            <a:fillRect/>
          </a:stretch>
        </p:blipFill>
        <p:spPr>
          <a:xfrm>
            <a:off x="1475372" y="2513660"/>
            <a:ext cx="2660154" cy="122158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8665" y="2386763"/>
            <a:ext cx="1440485" cy="2556860"/>
          </a:xfrm>
          <a:prstGeom prst="rect">
            <a:avLst/>
          </a:prstGeom>
          <a:ln w="19050">
            <a:solidFill>
              <a:schemeClr val="tx1"/>
            </a:solidFill>
          </a:ln>
        </p:spPr>
      </p:pic>
      <p:pic>
        <p:nvPicPr>
          <p:cNvPr id="13" name="Picture 12" descr="File:Red x.svg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8378" y="3933198"/>
            <a:ext cx="1211430" cy="1211430"/>
          </a:xfrm>
          <a:prstGeom prst="rect">
            <a:avLst/>
          </a:prstGeom>
        </p:spPr>
      </p:pic>
      <p:pic>
        <p:nvPicPr>
          <p:cNvPr id="14" name="Picture 13" descr="Category:Green check marks - Wikimedia Common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6218" y="3933197"/>
            <a:ext cx="1074907" cy="1074907"/>
          </a:xfrm>
          <a:prstGeom prst="rect">
            <a:avLst/>
          </a:prstGeom>
        </p:spPr>
      </p:pic>
    </p:spTree>
    <p:extLst>
      <p:ext uri="{BB962C8B-B14F-4D97-AF65-F5344CB8AC3E}">
        <p14:creationId xmlns:p14="http://schemas.microsoft.com/office/powerpoint/2010/main" val="4268301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5875" y="765393"/>
            <a:ext cx="7715250" cy="636663"/>
          </a:xfrm>
        </p:spPr>
        <p:txBody>
          <a:bodyPr>
            <a:normAutofit/>
          </a:bodyPr>
          <a:lstStyle/>
          <a:p>
            <a:r>
              <a:rPr lang="en-US" sz="3713" dirty="0"/>
              <a:t>Protocol Assist Device Reminders</a:t>
            </a:r>
          </a:p>
        </p:txBody>
      </p:sp>
      <p:sp>
        <p:nvSpPr>
          <p:cNvPr id="3" name="Subtitle 2"/>
          <p:cNvSpPr>
            <a:spLocks noGrp="1"/>
          </p:cNvSpPr>
          <p:nvPr>
            <p:ph type="subTitle" idx="1"/>
          </p:nvPr>
        </p:nvSpPr>
        <p:spPr>
          <a:xfrm>
            <a:off x="1285875" y="1402056"/>
            <a:ext cx="7715250" cy="1191126"/>
          </a:xfrm>
        </p:spPr>
        <p:txBody>
          <a:bodyPr>
            <a:normAutofit/>
          </a:bodyPr>
          <a:lstStyle/>
          <a:p>
            <a:pPr marL="385785" indent="-385785" algn="l">
              <a:buFont typeface="+mj-lt"/>
              <a:buAutoNum type="arabicPeriod" startAt="2"/>
            </a:pPr>
            <a:r>
              <a:rPr lang="en-US" dirty="0" smtClean="0"/>
              <a:t>Regularly check device for charge level!</a:t>
            </a:r>
          </a:p>
          <a:p>
            <a:pPr algn="l"/>
            <a:r>
              <a:rPr lang="en-US" sz="1688" dirty="0"/>
              <a:t>	Make sure the device is charged and ready after each enrollment. Check the 	battery level every 2-4 weeks.</a:t>
            </a:r>
          </a:p>
          <a:p>
            <a:pPr algn="l"/>
            <a:endParaRPr lang="en-US" sz="1688" dirty="0"/>
          </a:p>
          <a:p>
            <a:pPr algn="l"/>
            <a:endParaRPr lang="en-US" dirty="0"/>
          </a:p>
          <a:p>
            <a:pPr marL="771571" lvl="1" indent="-385785" algn="l">
              <a:buFont typeface="Arial" panose="020B0604020202020204" pitchFamily="34" charset="0"/>
              <a:buChar char="•"/>
            </a:pPr>
            <a:endParaRPr lang="en-US"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8996" t="27463" r="60733" b="24605"/>
          <a:stretch/>
        </p:blipFill>
        <p:spPr>
          <a:xfrm>
            <a:off x="9160384" y="5306562"/>
            <a:ext cx="794995" cy="787767"/>
          </a:xfrm>
          <a:prstGeom prst="rect">
            <a:avLst/>
          </a:prstGeom>
        </p:spPr>
      </p:pic>
      <p:pic>
        <p:nvPicPr>
          <p:cNvPr id="4" name="Picture 3"/>
          <p:cNvPicPr>
            <a:picLocks noChangeAspect="1"/>
          </p:cNvPicPr>
          <p:nvPr/>
        </p:nvPicPr>
        <p:blipFill>
          <a:blip r:embed="rId3"/>
          <a:stretch>
            <a:fillRect/>
          </a:stretch>
        </p:blipFill>
        <p:spPr>
          <a:xfrm>
            <a:off x="2139883" y="2451057"/>
            <a:ext cx="1589155" cy="3198426"/>
          </a:xfrm>
          <a:prstGeom prst="rect">
            <a:avLst/>
          </a:prstGeom>
        </p:spPr>
      </p:pic>
      <p:sp>
        <p:nvSpPr>
          <p:cNvPr id="5" name="TextBox 4"/>
          <p:cNvSpPr txBox="1"/>
          <p:nvPr/>
        </p:nvSpPr>
        <p:spPr>
          <a:xfrm>
            <a:off x="4361823" y="3229844"/>
            <a:ext cx="4006516" cy="1131335"/>
          </a:xfrm>
          <a:prstGeom prst="rect">
            <a:avLst/>
          </a:prstGeom>
          <a:noFill/>
        </p:spPr>
        <p:txBody>
          <a:bodyPr wrap="square" rtlCol="0">
            <a:spAutoFit/>
          </a:bodyPr>
          <a:lstStyle/>
          <a:p>
            <a:r>
              <a:rPr lang="en-US" sz="1688" i="1" dirty="0"/>
              <a:t>Note: Colder temperatures may give a false battery reading when the device is first turned on. Allow it to warm up before assessing its need for charge. </a:t>
            </a:r>
          </a:p>
        </p:txBody>
      </p:sp>
    </p:spTree>
    <p:extLst>
      <p:ext uri="{BB962C8B-B14F-4D97-AF65-F5344CB8AC3E}">
        <p14:creationId xmlns:p14="http://schemas.microsoft.com/office/powerpoint/2010/main" val="1450815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5875" y="765393"/>
            <a:ext cx="7715250" cy="636663"/>
          </a:xfrm>
        </p:spPr>
        <p:txBody>
          <a:bodyPr>
            <a:normAutofit/>
          </a:bodyPr>
          <a:lstStyle/>
          <a:p>
            <a:r>
              <a:rPr lang="en-US" sz="3713" dirty="0"/>
              <a:t>Protocol Assist Device Reminders</a:t>
            </a:r>
          </a:p>
        </p:txBody>
      </p:sp>
      <p:sp>
        <p:nvSpPr>
          <p:cNvPr id="3" name="Subtitle 2"/>
          <p:cNvSpPr>
            <a:spLocks noGrp="1"/>
          </p:cNvSpPr>
          <p:nvPr>
            <p:ph type="subTitle" idx="1"/>
          </p:nvPr>
        </p:nvSpPr>
        <p:spPr>
          <a:xfrm>
            <a:off x="1285875" y="1402056"/>
            <a:ext cx="7715250" cy="1191126"/>
          </a:xfrm>
        </p:spPr>
        <p:txBody>
          <a:bodyPr>
            <a:normAutofit lnSpcReduction="10000"/>
          </a:bodyPr>
          <a:lstStyle/>
          <a:p>
            <a:pPr marL="385785" indent="-385785" algn="l">
              <a:buFont typeface="+mj-lt"/>
              <a:buAutoNum type="arabicPeriod" startAt="3"/>
            </a:pPr>
            <a:r>
              <a:rPr lang="en-US" dirty="0" smtClean="0"/>
              <a:t>Update iOS software when available!</a:t>
            </a:r>
          </a:p>
          <a:p>
            <a:pPr lvl="1" algn="l"/>
            <a:r>
              <a:rPr lang="en-US" dirty="0" smtClean="0"/>
              <a:t>Be sure your software is up to date by installing updates when they are available. For assistance with iOS updates, please contact Lindsey (liha@umich.edu).</a:t>
            </a:r>
            <a:r>
              <a:rPr lang="en-US" dirty="0"/>
              <a:t>	</a:t>
            </a:r>
            <a:endParaRPr lang="en-US" dirty="0" smtClean="0"/>
          </a:p>
          <a:p>
            <a:pPr algn="l"/>
            <a:endParaRPr lang="en-US" sz="1688" dirty="0"/>
          </a:p>
          <a:p>
            <a:pPr algn="l"/>
            <a:endParaRPr lang="en-US" dirty="0"/>
          </a:p>
          <a:p>
            <a:pPr marL="771571" lvl="1" indent="-385785" algn="l">
              <a:buFont typeface="Arial" panose="020B0604020202020204" pitchFamily="34" charset="0"/>
              <a:buChar char="•"/>
            </a:pPr>
            <a:endParaRPr lang="en-US"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8996" t="27463" r="60733" b="24605"/>
          <a:stretch/>
        </p:blipFill>
        <p:spPr>
          <a:xfrm>
            <a:off x="9160384" y="5306562"/>
            <a:ext cx="794995" cy="7877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3593" y="2646661"/>
            <a:ext cx="1942348" cy="3447668"/>
          </a:xfrm>
          <a:prstGeom prst="rect">
            <a:avLst/>
          </a:prstGeom>
          <a:ln w="19050">
            <a:solidFill>
              <a:schemeClr val="tx1"/>
            </a:solidFill>
          </a:ln>
        </p:spPr>
      </p:pic>
      <p:sp>
        <p:nvSpPr>
          <p:cNvPr id="7" name="TextBox 6"/>
          <p:cNvSpPr txBox="1"/>
          <p:nvPr/>
        </p:nvSpPr>
        <p:spPr>
          <a:xfrm>
            <a:off x="4487027" y="3503858"/>
            <a:ext cx="3749341" cy="611834"/>
          </a:xfrm>
          <a:prstGeom prst="rect">
            <a:avLst/>
          </a:prstGeom>
          <a:noFill/>
        </p:spPr>
        <p:txBody>
          <a:bodyPr wrap="square" rtlCol="0">
            <a:spAutoFit/>
          </a:bodyPr>
          <a:lstStyle/>
          <a:p>
            <a:r>
              <a:rPr lang="en-US" sz="1688" dirty="0"/>
              <a:t>Software updates can be found under Settings &gt; General &gt; Software Update. </a:t>
            </a:r>
          </a:p>
        </p:txBody>
      </p:sp>
    </p:spTree>
    <p:extLst>
      <p:ext uri="{BB962C8B-B14F-4D97-AF65-F5344CB8AC3E}">
        <p14:creationId xmlns:p14="http://schemas.microsoft.com/office/powerpoint/2010/main" val="1597692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5875" y="765393"/>
            <a:ext cx="7715250" cy="636663"/>
          </a:xfrm>
        </p:spPr>
        <p:txBody>
          <a:bodyPr>
            <a:normAutofit/>
          </a:bodyPr>
          <a:lstStyle/>
          <a:p>
            <a:r>
              <a:rPr lang="en-US" sz="3713" dirty="0"/>
              <a:t>Protocol Assist Device Reminders</a:t>
            </a:r>
          </a:p>
        </p:txBody>
      </p:sp>
      <p:sp>
        <p:nvSpPr>
          <p:cNvPr id="3" name="Subtitle 2"/>
          <p:cNvSpPr>
            <a:spLocks noGrp="1"/>
          </p:cNvSpPr>
          <p:nvPr>
            <p:ph type="subTitle" idx="1"/>
          </p:nvPr>
        </p:nvSpPr>
        <p:spPr>
          <a:xfrm>
            <a:off x="1285875" y="1402056"/>
            <a:ext cx="7715250" cy="1191126"/>
          </a:xfrm>
        </p:spPr>
        <p:txBody>
          <a:bodyPr>
            <a:normAutofit/>
          </a:bodyPr>
          <a:lstStyle/>
          <a:p>
            <a:pPr marL="385785" indent="-385785" algn="l">
              <a:buFont typeface="+mj-lt"/>
              <a:buAutoNum type="arabicPeriod" startAt="4"/>
            </a:pPr>
            <a:r>
              <a:rPr lang="en-US" dirty="0" smtClean="0"/>
              <a:t>Further information about the Protocol Assist Device can be found in the User Manual, link in the ESETT website toolbox. </a:t>
            </a:r>
            <a:r>
              <a:rPr lang="en-US" dirty="0"/>
              <a:t>	</a:t>
            </a:r>
            <a:endParaRPr lang="en-US" dirty="0" smtClean="0"/>
          </a:p>
          <a:p>
            <a:pPr algn="l"/>
            <a:endParaRPr lang="en-US" sz="1688" dirty="0"/>
          </a:p>
          <a:p>
            <a:pPr algn="l"/>
            <a:endParaRPr lang="en-US" dirty="0"/>
          </a:p>
          <a:p>
            <a:pPr marL="771571" lvl="1" indent="-385785" algn="l">
              <a:buFont typeface="Arial" panose="020B0604020202020204" pitchFamily="34" charset="0"/>
              <a:buChar char="•"/>
            </a:pPr>
            <a:endParaRPr lang="en-US"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8996" t="27463" r="60733" b="24605"/>
          <a:stretch/>
        </p:blipFill>
        <p:spPr>
          <a:xfrm>
            <a:off x="9160384" y="5306562"/>
            <a:ext cx="794995" cy="78776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005" y="2152104"/>
            <a:ext cx="4624137" cy="3156661"/>
          </a:xfrm>
          <a:prstGeom prst="rect">
            <a:avLst/>
          </a:prstGeom>
          <a:ln w="19050">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8329" y="2152104"/>
            <a:ext cx="4139552" cy="3154457"/>
          </a:xfrm>
          <a:prstGeom prst="rect">
            <a:avLst/>
          </a:prstGeom>
          <a:ln w="19050">
            <a:solidFill>
              <a:schemeClr val="tx1"/>
            </a:solidFill>
          </a:ln>
        </p:spPr>
      </p:pic>
      <p:sp>
        <p:nvSpPr>
          <p:cNvPr id="11" name="Oval 10"/>
          <p:cNvSpPr/>
          <p:nvPr/>
        </p:nvSpPr>
        <p:spPr>
          <a:xfrm>
            <a:off x="5418329" y="4352801"/>
            <a:ext cx="1610727" cy="6226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pic>
        <p:nvPicPr>
          <p:cNvPr id="12" name="Picture 11"/>
          <p:cNvPicPr>
            <a:picLocks noChangeAspect="1"/>
          </p:cNvPicPr>
          <p:nvPr/>
        </p:nvPicPr>
        <p:blipFill>
          <a:blip r:embed="rId5"/>
          <a:stretch>
            <a:fillRect/>
          </a:stretch>
        </p:blipFill>
        <p:spPr>
          <a:xfrm>
            <a:off x="1527006" y="2539040"/>
            <a:ext cx="936460" cy="563020"/>
          </a:xfrm>
          <a:prstGeom prst="rect">
            <a:avLst/>
          </a:prstGeom>
        </p:spPr>
      </p:pic>
    </p:spTree>
    <p:extLst>
      <p:ext uri="{BB962C8B-B14F-4D97-AF65-F5344CB8AC3E}">
        <p14:creationId xmlns:p14="http://schemas.microsoft.com/office/powerpoint/2010/main" val="1350466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5875" y="833070"/>
            <a:ext cx="7715250" cy="582521"/>
          </a:xfrm>
        </p:spPr>
        <p:txBody>
          <a:bodyPr>
            <a:normAutofit/>
          </a:bodyPr>
          <a:lstStyle/>
          <a:p>
            <a:r>
              <a:rPr lang="en-US" sz="3375" dirty="0"/>
              <a:t>Clinical Summary Packet Reminders</a:t>
            </a:r>
          </a:p>
        </p:txBody>
      </p:sp>
      <p:sp>
        <p:nvSpPr>
          <p:cNvPr id="3" name="Subtitle 2"/>
          <p:cNvSpPr>
            <a:spLocks noGrp="1"/>
          </p:cNvSpPr>
          <p:nvPr>
            <p:ph type="subTitle" idx="1"/>
          </p:nvPr>
        </p:nvSpPr>
        <p:spPr>
          <a:xfrm>
            <a:off x="1285875" y="1638928"/>
            <a:ext cx="7715250" cy="3333123"/>
          </a:xfrm>
        </p:spPr>
        <p:txBody>
          <a:bodyPr>
            <a:normAutofit lnSpcReduction="10000"/>
          </a:bodyPr>
          <a:lstStyle/>
          <a:p>
            <a:pPr marL="385785" indent="-385785" algn="l">
              <a:buFont typeface="+mj-lt"/>
              <a:buAutoNum type="arabicPeriod"/>
            </a:pPr>
            <a:r>
              <a:rPr lang="en-US" dirty="0" smtClean="0"/>
              <a:t>The Clinical Summary Packets should include the following documents:</a:t>
            </a:r>
          </a:p>
          <a:p>
            <a:pPr marL="675124" lvl="1" indent="-289339" algn="l">
              <a:buFont typeface="Arial" panose="020B0604020202020204" pitchFamily="34" charset="0"/>
              <a:buChar char="•"/>
            </a:pPr>
            <a:r>
              <a:rPr lang="en-US" dirty="0" smtClean="0"/>
              <a:t>Summary Packet cover page</a:t>
            </a:r>
          </a:p>
          <a:p>
            <a:pPr marL="675124" lvl="1" indent="-289339" algn="l">
              <a:buFont typeface="Arial" panose="020B0604020202020204" pitchFamily="34" charset="0"/>
              <a:buChar char="•"/>
            </a:pPr>
            <a:r>
              <a:rPr lang="en-US" dirty="0" smtClean="0"/>
              <a:t>Ambulance run sheet</a:t>
            </a:r>
          </a:p>
          <a:p>
            <a:pPr marL="675124" lvl="1" indent="-289339" algn="l">
              <a:buFont typeface="Arial" panose="020B0604020202020204" pitchFamily="34" charset="0"/>
              <a:buChar char="•"/>
            </a:pPr>
            <a:r>
              <a:rPr lang="en-US" dirty="0" smtClean="0"/>
              <a:t>Complete ED chart (including ED chart from referring hospital if patient was transferred)</a:t>
            </a:r>
          </a:p>
          <a:p>
            <a:pPr marL="675124" lvl="1" indent="-289339" algn="l">
              <a:buFont typeface="Arial" panose="020B0604020202020204" pitchFamily="34" charset="0"/>
              <a:buChar char="•"/>
            </a:pPr>
            <a:r>
              <a:rPr lang="en-US" dirty="0" smtClean="0"/>
              <a:t>Admission note/H&amp;P</a:t>
            </a:r>
          </a:p>
          <a:p>
            <a:pPr marL="675124" lvl="1" indent="-289339" algn="l">
              <a:buFont typeface="Arial" panose="020B0604020202020204" pitchFamily="34" charset="0"/>
              <a:buChar char="•"/>
            </a:pPr>
            <a:r>
              <a:rPr lang="en-US" dirty="0" smtClean="0"/>
              <a:t>Initial neurology consult note (if different from admission note)</a:t>
            </a:r>
          </a:p>
          <a:p>
            <a:pPr marL="675124" lvl="1" indent="-289339" algn="l">
              <a:buFont typeface="Arial" panose="020B0604020202020204" pitchFamily="34" charset="0"/>
              <a:buChar char="•"/>
            </a:pPr>
            <a:r>
              <a:rPr lang="en-US" dirty="0" smtClean="0"/>
              <a:t>Reports of any brain CT, brain MRI and all EEG if obtained.  </a:t>
            </a:r>
          </a:p>
          <a:p>
            <a:pPr marL="675124" lvl="1" indent="-289339" algn="l">
              <a:buFont typeface="Arial" panose="020B0604020202020204" pitchFamily="34" charset="0"/>
              <a:buChar char="•"/>
            </a:pPr>
            <a:r>
              <a:rPr lang="en-US" i="1" u="sng" dirty="0" smtClean="0">
                <a:solidFill>
                  <a:srgbClr val="FF0000"/>
                </a:solidFill>
              </a:rPr>
              <a:t>Full</a:t>
            </a:r>
            <a:r>
              <a:rPr lang="en-US" i="1" dirty="0" smtClean="0"/>
              <a:t> </a:t>
            </a:r>
            <a:r>
              <a:rPr lang="en-US" dirty="0" smtClean="0">
                <a:solidFill>
                  <a:srgbClr val="FF0000"/>
                </a:solidFill>
              </a:rPr>
              <a:t>Discharge summary </a:t>
            </a:r>
            <a:r>
              <a:rPr lang="en-US" dirty="0" smtClean="0"/>
              <a:t>– not just patient discharge instructions</a:t>
            </a:r>
            <a:endParaRPr lang="en-US" dirty="0" smtClean="0">
              <a:solidFill>
                <a:srgbClr val="FF0000"/>
              </a:solidFill>
            </a:endParaRPr>
          </a:p>
          <a:p>
            <a:pPr marL="771571" lvl="1" indent="-385785" algn="l">
              <a:buFont typeface="Arial" panose="020B0604020202020204" pitchFamily="34" charset="0"/>
              <a:buChar char="•"/>
            </a:pPr>
            <a:endParaRPr lang="en-US" dirty="0" smtClean="0"/>
          </a:p>
          <a:p>
            <a:pPr marL="771571" lvl="1" indent="-385785" algn="l">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9076213" y="5248546"/>
            <a:ext cx="797312" cy="787024"/>
          </a:xfrm>
          <a:prstGeom prst="rect">
            <a:avLst/>
          </a:prstGeom>
        </p:spPr>
      </p:pic>
    </p:spTree>
    <p:extLst>
      <p:ext uri="{BB962C8B-B14F-4D97-AF65-F5344CB8AC3E}">
        <p14:creationId xmlns:p14="http://schemas.microsoft.com/office/powerpoint/2010/main" val="1983900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5875" y="833070"/>
            <a:ext cx="7715250" cy="582521"/>
          </a:xfrm>
        </p:spPr>
        <p:txBody>
          <a:bodyPr>
            <a:normAutofit/>
          </a:bodyPr>
          <a:lstStyle/>
          <a:p>
            <a:r>
              <a:rPr lang="en-US" sz="3375" dirty="0"/>
              <a:t>Clinical Summary Packet Reminders</a:t>
            </a:r>
          </a:p>
        </p:txBody>
      </p:sp>
      <p:sp>
        <p:nvSpPr>
          <p:cNvPr id="3" name="Subtitle 2"/>
          <p:cNvSpPr>
            <a:spLocks noGrp="1"/>
          </p:cNvSpPr>
          <p:nvPr>
            <p:ph type="subTitle" idx="1"/>
          </p:nvPr>
        </p:nvSpPr>
        <p:spPr>
          <a:xfrm>
            <a:off x="1285875" y="1611855"/>
            <a:ext cx="7715250" cy="3360196"/>
          </a:xfrm>
        </p:spPr>
        <p:txBody>
          <a:bodyPr/>
          <a:lstStyle/>
          <a:p>
            <a:pPr marL="771571" lvl="1" indent="-385785" algn="l">
              <a:buFont typeface="+mj-lt"/>
              <a:buAutoNum type="arabicPeriod" startAt="2"/>
            </a:pPr>
            <a:r>
              <a:rPr lang="en-US" sz="2025" dirty="0"/>
              <a:t>All electronic health records should be printed </a:t>
            </a:r>
            <a:r>
              <a:rPr lang="en-US" sz="2025" u="sng" dirty="0"/>
              <a:t>directly to pdf.</a:t>
            </a:r>
            <a:r>
              <a:rPr lang="en-US" sz="2025" dirty="0"/>
              <a:t> </a:t>
            </a:r>
          </a:p>
          <a:p>
            <a:pPr lvl="1" algn="l"/>
            <a:r>
              <a:rPr lang="en-US" dirty="0"/>
              <a:t>	</a:t>
            </a:r>
            <a:r>
              <a:rPr lang="en-US" dirty="0" smtClean="0"/>
              <a:t>If possible, do not print paper copies and scan them back into an electronic 	record. </a:t>
            </a:r>
          </a:p>
          <a:p>
            <a:pPr lvl="1" algn="l"/>
            <a:endParaRPr lang="en-US" dirty="0"/>
          </a:p>
          <a:p>
            <a:pPr lvl="1" algn="l"/>
            <a:endParaRPr lang="en-US" dirty="0" smtClean="0"/>
          </a:p>
          <a:p>
            <a:pPr marL="771571" lvl="1" indent="-385785" algn="l">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9076213" y="5248546"/>
            <a:ext cx="797312" cy="787024"/>
          </a:xfrm>
          <a:prstGeom prst="rect">
            <a:avLst/>
          </a:prstGeom>
        </p:spPr>
      </p:pic>
    </p:spTree>
    <p:extLst>
      <p:ext uri="{BB962C8B-B14F-4D97-AF65-F5344CB8AC3E}">
        <p14:creationId xmlns:p14="http://schemas.microsoft.com/office/powerpoint/2010/main" val="32299454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5875" y="833070"/>
            <a:ext cx="7715250" cy="582521"/>
          </a:xfrm>
        </p:spPr>
        <p:txBody>
          <a:bodyPr>
            <a:normAutofit/>
          </a:bodyPr>
          <a:lstStyle/>
          <a:p>
            <a:r>
              <a:rPr lang="en-US" sz="3375" dirty="0"/>
              <a:t>Clinical Summary Packet Reminders</a:t>
            </a:r>
          </a:p>
        </p:txBody>
      </p:sp>
      <p:sp>
        <p:nvSpPr>
          <p:cNvPr id="3" name="Subtitle 2"/>
          <p:cNvSpPr>
            <a:spLocks noGrp="1"/>
          </p:cNvSpPr>
          <p:nvPr>
            <p:ph type="subTitle" idx="1"/>
          </p:nvPr>
        </p:nvSpPr>
        <p:spPr>
          <a:xfrm>
            <a:off x="1285875" y="1638928"/>
            <a:ext cx="7715250" cy="1143750"/>
          </a:xfrm>
        </p:spPr>
        <p:txBody>
          <a:bodyPr>
            <a:normAutofit lnSpcReduction="10000"/>
          </a:bodyPr>
          <a:lstStyle/>
          <a:p>
            <a:pPr marL="771571" lvl="1" indent="-385785" algn="l">
              <a:buFont typeface="+mj-lt"/>
              <a:buAutoNum type="arabicPeriod" startAt="2"/>
            </a:pPr>
            <a:r>
              <a:rPr lang="en-US" dirty="0" smtClean="0"/>
              <a:t>All references to study drug assignment/dosing and patient PHI must be electronically redacted. </a:t>
            </a:r>
          </a:p>
          <a:p>
            <a:pPr lvl="2" algn="l"/>
            <a:r>
              <a:rPr lang="en-US" dirty="0" smtClean="0"/>
              <a:t>Redaction instructions and CRF completion guidelines can be found in the ESETT website toolbox. </a:t>
            </a:r>
          </a:p>
          <a:p>
            <a:pPr marL="771571" lvl="1" indent="-385785" algn="l">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9076213" y="5248546"/>
            <a:ext cx="797312" cy="78702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38689"/>
          <a:stretch/>
        </p:blipFill>
        <p:spPr>
          <a:xfrm>
            <a:off x="5894722" y="2674394"/>
            <a:ext cx="3566611" cy="2117404"/>
          </a:xfrm>
          <a:prstGeom prst="rect">
            <a:avLst/>
          </a:prstGeom>
          <a:ln w="1905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773" y="2674394"/>
            <a:ext cx="5028864" cy="3252029"/>
          </a:xfrm>
          <a:prstGeom prst="rect">
            <a:avLst/>
          </a:prstGeom>
          <a:ln w="12700">
            <a:solidFill>
              <a:schemeClr val="tx1"/>
            </a:solidFill>
          </a:ln>
        </p:spPr>
      </p:pic>
      <p:sp>
        <p:nvSpPr>
          <p:cNvPr id="7" name="Oval 6"/>
          <p:cNvSpPr/>
          <p:nvPr/>
        </p:nvSpPr>
        <p:spPr>
          <a:xfrm>
            <a:off x="1671638" y="3137532"/>
            <a:ext cx="1191126" cy="433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cxnSp>
        <p:nvCxnSpPr>
          <p:cNvPr id="9" name="Straight Arrow Connector 8"/>
          <p:cNvCxnSpPr/>
          <p:nvPr/>
        </p:nvCxnSpPr>
        <p:spPr>
          <a:xfrm flipH="1">
            <a:off x="2213061" y="5361196"/>
            <a:ext cx="554955" cy="7444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2543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ESETT Clinical Team Training Materials</a:t>
            </a:r>
            <a:endParaRPr lang="en-US" dirty="0"/>
          </a:p>
        </p:txBody>
      </p:sp>
      <p:sp>
        <p:nvSpPr>
          <p:cNvPr id="3" name="Content Placeholder 2"/>
          <p:cNvSpPr>
            <a:spLocks noGrp="1"/>
          </p:cNvSpPr>
          <p:nvPr>
            <p:ph idx="1"/>
          </p:nvPr>
        </p:nvSpPr>
        <p:spPr/>
        <p:txBody>
          <a:bodyPr/>
          <a:lstStyle/>
          <a:p>
            <a:r>
              <a:rPr lang="en-US" dirty="0" smtClean="0"/>
              <a:t>Available at ESETT.org under Clinicians Only                      (no login required!)</a:t>
            </a:r>
          </a:p>
          <a:p>
            <a:pPr lvl="1"/>
            <a:r>
              <a:rPr lang="en-US" dirty="0" smtClean="0"/>
              <a:t>ESETT Minutes</a:t>
            </a:r>
          </a:p>
          <a:p>
            <a:pPr lvl="2"/>
            <a:r>
              <a:rPr lang="en-US" dirty="0"/>
              <a:t>Enrollment </a:t>
            </a:r>
            <a:endParaRPr lang="en-US" dirty="0" smtClean="0"/>
          </a:p>
          <a:p>
            <a:pPr lvl="2"/>
            <a:r>
              <a:rPr lang="en-US" dirty="0" smtClean="0"/>
              <a:t>Dosing</a:t>
            </a:r>
          </a:p>
          <a:p>
            <a:pPr lvl="2"/>
            <a:r>
              <a:rPr lang="en-US" dirty="0" smtClean="0"/>
              <a:t>SE in the ED </a:t>
            </a:r>
          </a:p>
          <a:p>
            <a:pPr lvl="1"/>
            <a:r>
              <a:rPr lang="en-US" dirty="0" smtClean="0"/>
              <a:t>Videos</a:t>
            </a:r>
          </a:p>
          <a:p>
            <a:pPr lvl="1"/>
            <a:r>
              <a:rPr lang="en-US" dirty="0" smtClean="0"/>
              <a:t>Feel free to share all materials under Study Team Section (login required)  </a:t>
            </a:r>
          </a:p>
        </p:txBody>
      </p:sp>
    </p:spTree>
    <p:extLst>
      <p:ext uri="{BB962C8B-B14F-4D97-AF65-F5344CB8AC3E}">
        <p14:creationId xmlns:p14="http://schemas.microsoft.com/office/powerpoint/2010/main" val="2031793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514350" y="228600"/>
            <a:ext cx="9258300" cy="1143000"/>
          </a:xfrm>
        </p:spPr>
        <p:txBody>
          <a:bodyPr/>
          <a:lstStyle/>
          <a:p>
            <a:r>
              <a:rPr lang="en-US" dirty="0" smtClean="0"/>
              <a:t>Inclusion Criteria</a:t>
            </a:r>
          </a:p>
        </p:txBody>
      </p:sp>
      <p:graphicFrame>
        <p:nvGraphicFramePr>
          <p:cNvPr id="6" name="Table 5"/>
          <p:cNvGraphicFramePr>
            <a:graphicFrameLocks noGrp="1"/>
          </p:cNvGraphicFramePr>
          <p:nvPr>
            <p:extLst>
              <p:ext uri="{D42A27DB-BD31-4B8C-83A1-F6EECF244321}">
                <p14:modId xmlns:p14="http://schemas.microsoft.com/office/powerpoint/2010/main" val="431166924"/>
              </p:ext>
            </p:extLst>
          </p:nvPr>
        </p:nvGraphicFramePr>
        <p:xfrm>
          <a:off x="735849" y="1219201"/>
          <a:ext cx="9208251" cy="4921888"/>
        </p:xfrm>
        <a:graphic>
          <a:graphicData uri="http://schemas.openxmlformats.org/drawingml/2006/table">
            <a:tbl>
              <a:tblPr firstRow="1" firstCol="1" bandRow="1"/>
              <a:tblGrid>
                <a:gridCol w="3770468">
                  <a:extLst>
                    <a:ext uri="{9D8B030D-6E8A-4147-A177-3AD203B41FA5}">
                      <a16:colId xmlns:a16="http://schemas.microsoft.com/office/drawing/2014/main" val="20000"/>
                    </a:ext>
                  </a:extLst>
                </a:gridCol>
                <a:gridCol w="5437783">
                  <a:extLst>
                    <a:ext uri="{9D8B030D-6E8A-4147-A177-3AD203B41FA5}">
                      <a16:colId xmlns:a16="http://schemas.microsoft.com/office/drawing/2014/main" val="20001"/>
                    </a:ext>
                  </a:extLst>
                </a:gridCol>
              </a:tblGrid>
              <a:tr h="329499">
                <a:tc>
                  <a:txBody>
                    <a:bodyPr/>
                    <a:lstStyle/>
                    <a:p>
                      <a:pPr marL="0" marR="0">
                        <a:spcBef>
                          <a:spcPts val="0"/>
                        </a:spcBef>
                        <a:spcAft>
                          <a:spcPts val="600"/>
                        </a:spcAft>
                      </a:pPr>
                      <a:r>
                        <a:rPr lang="x-none" sz="1600">
                          <a:solidFill>
                            <a:srgbClr val="231F20"/>
                          </a:solidFill>
                          <a:effectLst/>
                          <a:latin typeface="+mn-lt"/>
                          <a:ea typeface="Times New Roman"/>
                          <a:cs typeface="Times New Roman"/>
                        </a:rPr>
                        <a:t>Inclusion criteria</a:t>
                      </a:r>
                      <a:endParaRPr lang="en-US" sz="1600" dirty="0">
                        <a:effectLst/>
                        <a:latin typeface="+mn-lt"/>
                        <a:ea typeface="Times New Roman"/>
                      </a:endParaRPr>
                    </a:p>
                  </a:txBody>
                  <a:tcPr marL="77153" marR="77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x-none" sz="1600">
                          <a:solidFill>
                            <a:srgbClr val="231F20"/>
                          </a:solidFill>
                          <a:effectLst/>
                          <a:latin typeface="+mn-lt"/>
                          <a:ea typeface="Times New Roman"/>
                          <a:cs typeface="Times New Roman"/>
                        </a:rPr>
                        <a:t>Measure </a:t>
                      </a:r>
                      <a:endParaRPr lang="en-US" sz="1600" dirty="0">
                        <a:effectLst/>
                        <a:latin typeface="+mn-lt"/>
                        <a:ea typeface="Times New Roman"/>
                      </a:endParaRPr>
                    </a:p>
                  </a:txBody>
                  <a:tcPr marL="77153" marR="77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88497">
                <a:tc>
                  <a:txBody>
                    <a:bodyPr/>
                    <a:lstStyle/>
                    <a:p>
                      <a:pPr marL="0" marR="0">
                        <a:spcBef>
                          <a:spcPts val="0"/>
                        </a:spcBef>
                        <a:spcAft>
                          <a:spcPts val="600"/>
                        </a:spcAft>
                      </a:pPr>
                      <a:r>
                        <a:rPr lang="x-none" sz="1600">
                          <a:solidFill>
                            <a:srgbClr val="231F20"/>
                          </a:solidFill>
                          <a:effectLst/>
                          <a:latin typeface="+mn-lt"/>
                          <a:ea typeface="Times New Roman"/>
                          <a:cs typeface="Times New Roman"/>
                        </a:rPr>
                        <a:t>Patient witnessed to have a seizure in the past 5-30 minutes. </a:t>
                      </a:r>
                      <a:endParaRPr lang="en-US" sz="1600" dirty="0">
                        <a:effectLst/>
                        <a:latin typeface="+mn-lt"/>
                        <a:ea typeface="Times New Roman"/>
                      </a:endParaRPr>
                    </a:p>
                  </a:txBody>
                  <a:tcPr marL="77153" marR="77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x-none" sz="1600">
                          <a:solidFill>
                            <a:srgbClr val="231F20"/>
                          </a:solidFill>
                          <a:effectLst/>
                          <a:latin typeface="+mn-lt"/>
                          <a:ea typeface="Times New Roman"/>
                          <a:cs typeface="Times New Roman"/>
                        </a:rPr>
                        <a:t>Time of first seizure is when EMS personnel were called if eyewitness account available or first seizure witnessed by EMS personnel. </a:t>
                      </a:r>
                      <a:endParaRPr lang="en-US" sz="1600" dirty="0">
                        <a:effectLst/>
                        <a:latin typeface="+mn-lt"/>
                        <a:ea typeface="Times New Roman"/>
                      </a:endParaRPr>
                    </a:p>
                  </a:txBody>
                  <a:tcPr marL="77153" marR="77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15396">
                <a:tc>
                  <a:txBody>
                    <a:bodyPr/>
                    <a:lstStyle/>
                    <a:p>
                      <a:pPr marL="0" marR="0">
                        <a:spcBef>
                          <a:spcPts val="0"/>
                        </a:spcBef>
                        <a:spcAft>
                          <a:spcPts val="600"/>
                        </a:spcAft>
                      </a:pPr>
                      <a:r>
                        <a:rPr lang="x-none" sz="1600" dirty="0">
                          <a:solidFill>
                            <a:srgbClr val="231F20"/>
                          </a:solidFill>
                          <a:effectLst/>
                          <a:latin typeface="+mn-lt"/>
                          <a:ea typeface="Times New Roman"/>
                          <a:cs typeface="Times New Roman"/>
                        </a:rPr>
                        <a:t>Patient received adequate dose of benzodiazepines in the past 5-30 minutes.</a:t>
                      </a:r>
                      <a:endParaRPr lang="en-US" sz="1600" dirty="0">
                        <a:effectLst/>
                        <a:latin typeface="+mn-lt"/>
                        <a:ea typeface="Times New Roman"/>
                      </a:endParaRPr>
                    </a:p>
                    <a:p>
                      <a:pPr marL="0" marR="0">
                        <a:spcBef>
                          <a:spcPts val="0"/>
                        </a:spcBef>
                        <a:spcAft>
                          <a:spcPts val="600"/>
                        </a:spcAft>
                      </a:pPr>
                      <a:r>
                        <a:rPr lang="x-none" sz="1600" dirty="0">
                          <a:solidFill>
                            <a:srgbClr val="231F20"/>
                          </a:solidFill>
                          <a:effectLst/>
                          <a:latin typeface="+mn-lt"/>
                          <a:ea typeface="Times New Roman"/>
                          <a:cs typeface="Times New Roman"/>
                        </a:rPr>
                        <a:t>The doses may be divided. Time is counted from the last dose.</a:t>
                      </a:r>
                      <a:endParaRPr lang="en-US" sz="1600" dirty="0">
                        <a:effectLst/>
                        <a:latin typeface="+mn-lt"/>
                        <a:ea typeface="Times New Roman"/>
                      </a:endParaRPr>
                    </a:p>
                    <a:p>
                      <a:pPr marL="0" marR="0">
                        <a:spcBef>
                          <a:spcPts val="0"/>
                        </a:spcBef>
                        <a:spcAft>
                          <a:spcPts val="600"/>
                        </a:spcAft>
                      </a:pPr>
                      <a:r>
                        <a:rPr lang="x-none" sz="1600" dirty="0">
                          <a:solidFill>
                            <a:srgbClr val="231F20"/>
                          </a:solidFill>
                          <a:effectLst/>
                          <a:latin typeface="+mn-lt"/>
                          <a:ea typeface="Times New Roman"/>
                          <a:cs typeface="Times New Roman"/>
                        </a:rPr>
                        <a:t> </a:t>
                      </a:r>
                      <a:endParaRPr lang="en-US" sz="1600" dirty="0">
                        <a:effectLst/>
                        <a:latin typeface="+mn-lt"/>
                        <a:ea typeface="Times New Roman"/>
                      </a:endParaRPr>
                    </a:p>
                    <a:p>
                      <a:pPr marL="0" marR="0">
                        <a:spcBef>
                          <a:spcPts val="0"/>
                        </a:spcBef>
                        <a:spcAft>
                          <a:spcPts val="600"/>
                        </a:spcAft>
                      </a:pPr>
                      <a:r>
                        <a:rPr lang="x-none" sz="1600" dirty="0">
                          <a:solidFill>
                            <a:srgbClr val="231F20"/>
                          </a:solidFill>
                          <a:effectLst/>
                          <a:latin typeface="+mn-lt"/>
                          <a:ea typeface="Times New Roman"/>
                          <a:cs typeface="Times New Roman"/>
                        </a:rPr>
                        <a:t> </a:t>
                      </a:r>
                      <a:endParaRPr lang="en-US" sz="1600" dirty="0">
                        <a:effectLst/>
                        <a:latin typeface="+mn-lt"/>
                        <a:ea typeface="Times New Roman"/>
                      </a:endParaRPr>
                    </a:p>
                  </a:txBody>
                  <a:tcPr marL="77153" marR="77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x-none" sz="1600">
                          <a:solidFill>
                            <a:srgbClr val="231F20"/>
                          </a:solidFill>
                          <a:effectLst/>
                          <a:latin typeface="+mn-lt"/>
                          <a:ea typeface="Times New Roman"/>
                          <a:cs typeface="Times New Roman"/>
                        </a:rPr>
                        <a:t>EMS or ED record of treatment</a:t>
                      </a:r>
                      <a:r>
                        <a:rPr lang="en-US" sz="1600" dirty="0">
                          <a:solidFill>
                            <a:srgbClr val="231F20"/>
                          </a:solidFill>
                          <a:effectLst/>
                          <a:latin typeface="+mn-lt"/>
                          <a:ea typeface="Times New Roman"/>
                          <a:cs typeface="Times New Roman"/>
                        </a:rPr>
                        <a:t>:  </a:t>
                      </a:r>
                      <a:endParaRPr lang="en-US" sz="1600" dirty="0">
                        <a:effectLst/>
                        <a:latin typeface="+mn-lt"/>
                        <a:ea typeface="Times New Roman"/>
                      </a:endParaRPr>
                    </a:p>
                    <a:p>
                      <a:pPr marL="0" marR="0">
                        <a:spcBef>
                          <a:spcPts val="0"/>
                        </a:spcBef>
                        <a:spcAft>
                          <a:spcPts val="600"/>
                        </a:spcAft>
                      </a:pPr>
                      <a:r>
                        <a:rPr lang="en-US" sz="1600" dirty="0">
                          <a:solidFill>
                            <a:srgbClr val="231F20"/>
                          </a:solidFill>
                          <a:effectLst/>
                          <a:latin typeface="+mn-lt"/>
                          <a:ea typeface="Times New Roman"/>
                          <a:cs typeface="Times New Roman"/>
                        </a:rPr>
                        <a:t>For those &gt; 40 kg--d</a:t>
                      </a:r>
                      <a:r>
                        <a:rPr lang="x-none" sz="1600">
                          <a:solidFill>
                            <a:srgbClr val="231F20"/>
                          </a:solidFill>
                          <a:effectLst/>
                          <a:latin typeface="+mn-lt"/>
                          <a:ea typeface="Times New Roman"/>
                          <a:cs typeface="Times New Roman"/>
                        </a:rPr>
                        <a:t>iazepam 10 mg IV or rectal, </a:t>
                      </a:r>
                      <a:r>
                        <a:rPr lang="en-US" sz="1600" dirty="0">
                          <a:solidFill>
                            <a:srgbClr val="231F20"/>
                          </a:solidFill>
                          <a:effectLst/>
                          <a:latin typeface="+mn-lt"/>
                          <a:ea typeface="Times New Roman"/>
                          <a:cs typeface="Times New Roman"/>
                        </a:rPr>
                        <a:t>l</a:t>
                      </a:r>
                      <a:r>
                        <a:rPr lang="x-none" sz="1600">
                          <a:solidFill>
                            <a:srgbClr val="231F20"/>
                          </a:solidFill>
                          <a:effectLst/>
                          <a:latin typeface="+mn-lt"/>
                          <a:ea typeface="Times New Roman"/>
                          <a:cs typeface="Times New Roman"/>
                        </a:rPr>
                        <a:t>orazepam 4 mg, IV</a:t>
                      </a:r>
                      <a:r>
                        <a:rPr lang="en-US" sz="1600" dirty="0">
                          <a:solidFill>
                            <a:srgbClr val="231F20"/>
                          </a:solidFill>
                          <a:effectLst/>
                          <a:latin typeface="+mn-lt"/>
                          <a:ea typeface="Times New Roman"/>
                          <a:cs typeface="Times New Roman"/>
                        </a:rPr>
                        <a:t>, or m</a:t>
                      </a:r>
                      <a:r>
                        <a:rPr lang="x-none" sz="1600">
                          <a:solidFill>
                            <a:srgbClr val="231F20"/>
                          </a:solidFill>
                          <a:effectLst/>
                          <a:latin typeface="+mn-lt"/>
                          <a:ea typeface="Times New Roman"/>
                          <a:cs typeface="Times New Roman"/>
                        </a:rPr>
                        <a:t>idazolam 10 mg IM or IV</a:t>
                      </a:r>
                      <a:r>
                        <a:rPr lang="en-US" sz="1600" dirty="0">
                          <a:solidFill>
                            <a:srgbClr val="231F20"/>
                          </a:solidFill>
                          <a:effectLst/>
                          <a:latin typeface="+mn-lt"/>
                          <a:ea typeface="Times New Roman"/>
                          <a:cs typeface="Times New Roman"/>
                        </a:rPr>
                        <a:t>.</a:t>
                      </a:r>
                      <a:endParaRPr lang="en-US" sz="1600" dirty="0">
                        <a:effectLst/>
                        <a:latin typeface="+mn-lt"/>
                        <a:ea typeface="Times New Roman"/>
                      </a:endParaRPr>
                    </a:p>
                    <a:p>
                      <a:pPr marL="0" marR="0">
                        <a:spcBef>
                          <a:spcPts val="0"/>
                        </a:spcBef>
                        <a:spcAft>
                          <a:spcPts val="600"/>
                        </a:spcAft>
                      </a:pPr>
                      <a:r>
                        <a:rPr lang="en-US" sz="1600" dirty="0">
                          <a:solidFill>
                            <a:srgbClr val="231F20"/>
                          </a:solidFill>
                          <a:effectLst/>
                          <a:latin typeface="+mn-lt"/>
                          <a:ea typeface="Times New Roman"/>
                          <a:cs typeface="Times New Roman"/>
                        </a:rPr>
                        <a:t>For t</a:t>
                      </a:r>
                      <a:r>
                        <a:rPr lang="x-none" sz="1600">
                          <a:solidFill>
                            <a:srgbClr val="231F20"/>
                          </a:solidFill>
                          <a:effectLst/>
                          <a:latin typeface="+mn-lt"/>
                          <a:ea typeface="Times New Roman"/>
                          <a:cs typeface="Times New Roman"/>
                        </a:rPr>
                        <a:t>hose 10-40 Kg adequate doses are: </a:t>
                      </a:r>
                      <a:r>
                        <a:rPr lang="en-US" sz="1600" dirty="0">
                          <a:solidFill>
                            <a:srgbClr val="231F20"/>
                          </a:solidFill>
                          <a:effectLst/>
                          <a:latin typeface="+mn-lt"/>
                          <a:ea typeface="Times New Roman"/>
                          <a:cs typeface="Times New Roman"/>
                        </a:rPr>
                        <a:t>d</a:t>
                      </a:r>
                      <a:r>
                        <a:rPr lang="x-none" sz="1600">
                          <a:solidFill>
                            <a:srgbClr val="231F20"/>
                          </a:solidFill>
                          <a:effectLst/>
                          <a:latin typeface="+mn-lt"/>
                          <a:ea typeface="Times New Roman"/>
                          <a:cs typeface="Times New Roman"/>
                        </a:rPr>
                        <a:t>iazepam 0.3 mg/kg IV</a:t>
                      </a:r>
                      <a:r>
                        <a:rPr lang="en-US" sz="1600" dirty="0">
                          <a:solidFill>
                            <a:srgbClr val="231F20"/>
                          </a:solidFill>
                          <a:effectLst/>
                          <a:latin typeface="+mn-lt"/>
                          <a:ea typeface="Times New Roman"/>
                          <a:cs typeface="Times New Roman"/>
                        </a:rPr>
                        <a:t> or rectal</a:t>
                      </a:r>
                      <a:r>
                        <a:rPr lang="x-none" sz="1600">
                          <a:solidFill>
                            <a:srgbClr val="231F20"/>
                          </a:solidFill>
                          <a:effectLst/>
                          <a:latin typeface="+mn-lt"/>
                          <a:ea typeface="Times New Roman"/>
                          <a:cs typeface="Times New Roman"/>
                        </a:rPr>
                        <a:t>, lorazepam 0.1 mg/kg IV </a:t>
                      </a:r>
                      <a:r>
                        <a:rPr lang="en-US" sz="1600" dirty="0">
                          <a:solidFill>
                            <a:srgbClr val="231F20"/>
                          </a:solidFill>
                          <a:effectLst/>
                          <a:latin typeface="+mn-lt"/>
                          <a:ea typeface="Times New Roman"/>
                          <a:cs typeface="Times New Roman"/>
                        </a:rPr>
                        <a:t>or</a:t>
                      </a:r>
                      <a:r>
                        <a:rPr lang="x-none" sz="1600">
                          <a:solidFill>
                            <a:srgbClr val="231F20"/>
                          </a:solidFill>
                          <a:effectLst/>
                          <a:latin typeface="+mn-lt"/>
                          <a:ea typeface="Times New Roman"/>
                          <a:cs typeface="Times New Roman"/>
                        </a:rPr>
                        <a:t> midazolam 0.3 mg/kg </a:t>
                      </a:r>
                      <a:r>
                        <a:rPr lang="en-US" sz="1600" dirty="0">
                          <a:solidFill>
                            <a:srgbClr val="231F20"/>
                          </a:solidFill>
                          <a:effectLst/>
                          <a:latin typeface="+mn-lt"/>
                          <a:ea typeface="Times New Roman"/>
                          <a:cs typeface="Times New Roman"/>
                        </a:rPr>
                        <a:t>IM or 0.2 mg/Kg  IV </a:t>
                      </a:r>
                      <a:endParaRPr lang="en-US" sz="1600" dirty="0">
                        <a:effectLst/>
                        <a:latin typeface="+mn-lt"/>
                        <a:ea typeface="Times New Roman"/>
                      </a:endParaRPr>
                    </a:p>
                    <a:p>
                      <a:pPr marL="0" marR="0">
                        <a:spcBef>
                          <a:spcPts val="0"/>
                        </a:spcBef>
                        <a:spcAft>
                          <a:spcPts val="600"/>
                        </a:spcAft>
                      </a:pPr>
                      <a:r>
                        <a:rPr lang="x-none" sz="1600">
                          <a:solidFill>
                            <a:srgbClr val="231F20"/>
                          </a:solidFill>
                          <a:effectLst/>
                          <a:latin typeface="+mn-lt"/>
                          <a:ea typeface="Times New Roman"/>
                          <a:cs typeface="Times New Roman"/>
                        </a:rPr>
                        <a:t> </a:t>
                      </a:r>
                      <a:endParaRPr lang="en-US" sz="1600" dirty="0">
                        <a:effectLst/>
                        <a:latin typeface="+mn-lt"/>
                        <a:ea typeface="Times New Roman"/>
                      </a:endParaRPr>
                    </a:p>
                  </a:txBody>
                  <a:tcPr marL="77153" marR="77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58997">
                <a:tc>
                  <a:txBody>
                    <a:bodyPr/>
                    <a:lstStyle/>
                    <a:p>
                      <a:pPr marL="0" marR="0">
                        <a:spcBef>
                          <a:spcPts val="0"/>
                        </a:spcBef>
                        <a:spcAft>
                          <a:spcPts val="600"/>
                        </a:spcAft>
                      </a:pPr>
                      <a:r>
                        <a:rPr lang="en-US" sz="1600" dirty="0" smtClean="0">
                          <a:solidFill>
                            <a:srgbClr val="231F20"/>
                          </a:solidFill>
                          <a:effectLst/>
                          <a:latin typeface="+mn-lt"/>
                          <a:ea typeface="Times New Roman"/>
                          <a:cs typeface="Times New Roman"/>
                        </a:rPr>
                        <a:t>Continued</a:t>
                      </a:r>
                      <a:r>
                        <a:rPr lang="x-none" sz="1600" smtClean="0">
                          <a:solidFill>
                            <a:srgbClr val="231F20"/>
                          </a:solidFill>
                          <a:effectLst/>
                          <a:latin typeface="+mn-lt"/>
                          <a:ea typeface="Times New Roman"/>
                          <a:cs typeface="Times New Roman"/>
                        </a:rPr>
                        <a:t>ed </a:t>
                      </a:r>
                      <a:r>
                        <a:rPr lang="x-none" sz="1600">
                          <a:solidFill>
                            <a:srgbClr val="231F20"/>
                          </a:solidFill>
                          <a:effectLst/>
                          <a:latin typeface="+mn-lt"/>
                          <a:ea typeface="Times New Roman"/>
                          <a:cs typeface="Times New Roman"/>
                        </a:rPr>
                        <a:t>seizure in the Emergency Department</a:t>
                      </a:r>
                      <a:endParaRPr lang="en-US" sz="1600" dirty="0">
                        <a:effectLst/>
                        <a:latin typeface="+mn-lt"/>
                        <a:ea typeface="Times New Roman"/>
                      </a:endParaRPr>
                    </a:p>
                  </a:txBody>
                  <a:tcPr marL="77153" marR="77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x-none" sz="1600">
                          <a:solidFill>
                            <a:srgbClr val="231F20"/>
                          </a:solidFill>
                          <a:effectLst/>
                          <a:latin typeface="+mn-lt"/>
                          <a:ea typeface="Times New Roman"/>
                          <a:cs typeface="Times New Roman"/>
                        </a:rPr>
                        <a:t>Clinical observation</a:t>
                      </a:r>
                      <a:endParaRPr lang="en-US" sz="1600" dirty="0">
                        <a:effectLst/>
                        <a:latin typeface="+mn-lt"/>
                        <a:ea typeface="Times New Roman"/>
                      </a:endParaRPr>
                    </a:p>
                  </a:txBody>
                  <a:tcPr marL="77153" marR="77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9499">
                <a:tc>
                  <a:txBody>
                    <a:bodyPr/>
                    <a:lstStyle/>
                    <a:p>
                      <a:pPr marL="0" marR="0">
                        <a:spcBef>
                          <a:spcPts val="0"/>
                        </a:spcBef>
                        <a:spcAft>
                          <a:spcPts val="600"/>
                        </a:spcAft>
                      </a:pPr>
                      <a:r>
                        <a:rPr lang="x-none" sz="1600">
                          <a:solidFill>
                            <a:srgbClr val="231F20"/>
                          </a:solidFill>
                          <a:effectLst/>
                          <a:latin typeface="+mn-lt"/>
                          <a:ea typeface="Times New Roman"/>
                          <a:cs typeface="Times New Roman"/>
                        </a:rPr>
                        <a:t>Age more than 2 years</a:t>
                      </a:r>
                      <a:endParaRPr lang="en-US" sz="1600" dirty="0">
                        <a:effectLst/>
                        <a:latin typeface="+mn-lt"/>
                        <a:ea typeface="Times New Roman"/>
                      </a:endParaRPr>
                    </a:p>
                  </a:txBody>
                  <a:tcPr marL="77153" marR="77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x-none" sz="1600" dirty="0">
                          <a:solidFill>
                            <a:srgbClr val="231F20"/>
                          </a:solidFill>
                          <a:effectLst/>
                          <a:latin typeface="+mn-lt"/>
                          <a:ea typeface="Times New Roman"/>
                          <a:cs typeface="Times New Roman"/>
                        </a:rPr>
                        <a:t>Caretakers report the age or clinical observation</a:t>
                      </a:r>
                      <a:endParaRPr lang="en-US" sz="1600" dirty="0">
                        <a:effectLst/>
                        <a:latin typeface="+mn-lt"/>
                        <a:ea typeface="Times New Roman"/>
                      </a:endParaRPr>
                    </a:p>
                  </a:txBody>
                  <a:tcPr marL="77153" marR="77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65EA22D8-4B8B-4A73-AE5B-80350C9A3950}" type="slidenum">
              <a:rPr lang="en-US" smtClean="0"/>
              <a:t>5</a:t>
            </a:fld>
            <a:endParaRPr lang="en-US" dirty="0"/>
          </a:p>
        </p:txBody>
      </p:sp>
    </p:spTree>
    <p:extLst>
      <p:ext uri="{BB962C8B-B14F-4D97-AF65-F5344CB8AC3E}">
        <p14:creationId xmlns:p14="http://schemas.microsoft.com/office/powerpoint/2010/main" val="1102532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00075" y="457200"/>
            <a:ext cx="9258300" cy="990600"/>
          </a:xfrm>
        </p:spPr>
        <p:txBody>
          <a:bodyPr/>
          <a:lstStyle/>
          <a:p>
            <a:r>
              <a:rPr lang="en-US" dirty="0" smtClean="0"/>
              <a:t>Exception From Informed Consent</a:t>
            </a:r>
          </a:p>
        </p:txBody>
      </p:sp>
      <p:sp>
        <p:nvSpPr>
          <p:cNvPr id="3" name="Content Placeholder 2"/>
          <p:cNvSpPr>
            <a:spLocks noGrp="1"/>
          </p:cNvSpPr>
          <p:nvPr>
            <p:ph idx="1"/>
          </p:nvPr>
        </p:nvSpPr>
        <p:spPr>
          <a:xfrm>
            <a:off x="342900" y="1371600"/>
            <a:ext cx="9686925" cy="5029200"/>
          </a:xfrm>
        </p:spPr>
        <p:txBody>
          <a:bodyPr rtlCol="0">
            <a:noAutofit/>
          </a:bodyPr>
          <a:lstStyle/>
          <a:p>
            <a:pPr fontAlgn="auto">
              <a:spcAft>
                <a:spcPts val="0"/>
              </a:spcAft>
              <a:buFont typeface="Arial" pitchFamily="34" charset="0"/>
              <a:buChar char="•"/>
              <a:defRPr/>
            </a:pPr>
            <a:r>
              <a:rPr lang="en-US" sz="1800" b="1" dirty="0" smtClean="0"/>
              <a:t>Justification:</a:t>
            </a:r>
            <a:r>
              <a:rPr lang="en-US" sz="1800" dirty="0" smtClean="0"/>
              <a:t>  </a:t>
            </a:r>
          </a:p>
          <a:p>
            <a:pPr lvl="1">
              <a:defRPr/>
            </a:pPr>
            <a:r>
              <a:rPr lang="en-US" sz="1800" dirty="0" smtClean="0"/>
              <a:t>Convulsive status epilepticus is a life threatening disease</a:t>
            </a:r>
          </a:p>
          <a:p>
            <a:pPr lvl="1">
              <a:defRPr/>
            </a:pPr>
            <a:r>
              <a:rPr lang="en-US" sz="1800" dirty="0" smtClean="0"/>
              <a:t>Best available treatment is unproven</a:t>
            </a:r>
          </a:p>
          <a:p>
            <a:pPr lvl="1">
              <a:defRPr/>
            </a:pPr>
            <a:r>
              <a:rPr lang="en-US" sz="1800" dirty="0" smtClean="0"/>
              <a:t>Clinical trials are needed</a:t>
            </a:r>
            <a:endParaRPr lang="en-US" sz="1800" dirty="0"/>
          </a:p>
          <a:p>
            <a:pPr lvl="1">
              <a:defRPr/>
            </a:pPr>
            <a:r>
              <a:rPr lang="en-US" sz="1800" dirty="0" smtClean="0"/>
              <a:t>Obtaining prospective informed consent is not feasible</a:t>
            </a:r>
          </a:p>
          <a:p>
            <a:pPr lvl="2">
              <a:defRPr/>
            </a:pPr>
            <a:r>
              <a:rPr lang="en-US" sz="1800" dirty="0"/>
              <a:t>Subject altered (actively seizing and unconscious)</a:t>
            </a:r>
          </a:p>
          <a:p>
            <a:pPr lvl="2">
              <a:defRPr/>
            </a:pPr>
            <a:r>
              <a:rPr lang="en-US" sz="1800" dirty="0"/>
              <a:t>An acute seizing patient cannot be identified prospectively</a:t>
            </a:r>
          </a:p>
          <a:p>
            <a:pPr lvl="2">
              <a:defRPr/>
            </a:pPr>
            <a:r>
              <a:rPr lang="en-US" sz="1800" dirty="0"/>
              <a:t>LAR is often not available in the short time frame required. Even when an LAR is available, </a:t>
            </a:r>
            <a:r>
              <a:rPr lang="en-US" sz="1800" b="1" dirty="0"/>
              <a:t>meaningful informed consent is impossible to obtain</a:t>
            </a:r>
            <a:r>
              <a:rPr lang="en-US" sz="1800" dirty="0"/>
              <a:t> because of the time constraints and the emotional distress caused by witnessing convulsive SE.  </a:t>
            </a:r>
            <a:endParaRPr lang="en-US" sz="1800" dirty="0" smtClean="0"/>
          </a:p>
          <a:p>
            <a:pPr lvl="1">
              <a:defRPr/>
            </a:pPr>
            <a:r>
              <a:rPr lang="en-US" sz="1800" dirty="0" smtClean="0"/>
              <a:t>Subjects may benefit from the research</a:t>
            </a:r>
          </a:p>
          <a:p>
            <a:pPr lvl="1">
              <a:defRPr/>
            </a:pPr>
            <a:r>
              <a:rPr lang="en-US" sz="1800" dirty="0" smtClean="0"/>
              <a:t>Research could not be carried out without EFIC </a:t>
            </a:r>
          </a:p>
          <a:p>
            <a:pPr lvl="1">
              <a:defRPr/>
            </a:pPr>
            <a:r>
              <a:rPr lang="en-US" sz="1800" dirty="0" smtClean="0"/>
              <a:t>Therapeutic window too short</a:t>
            </a:r>
          </a:p>
        </p:txBody>
      </p:sp>
      <p:sp>
        <p:nvSpPr>
          <p:cNvPr id="5" name="Slide Number Placeholder 4"/>
          <p:cNvSpPr>
            <a:spLocks noGrp="1"/>
          </p:cNvSpPr>
          <p:nvPr>
            <p:ph type="sldNum" sz="quarter" idx="12"/>
          </p:nvPr>
        </p:nvSpPr>
        <p:spPr/>
        <p:txBody>
          <a:bodyPr/>
          <a:lstStyle/>
          <a:p>
            <a:fld id="{65EA22D8-4B8B-4A73-AE5B-80350C9A3950}" type="slidenum">
              <a:rPr lang="en-US" smtClean="0"/>
              <a:t>6</a:t>
            </a:fld>
            <a:endParaRPr lang="en-US" dirty="0"/>
          </a:p>
        </p:txBody>
      </p:sp>
    </p:spTree>
    <p:extLst>
      <p:ext uri="{BB962C8B-B14F-4D97-AF65-F5344CB8AC3E}">
        <p14:creationId xmlns:p14="http://schemas.microsoft.com/office/powerpoint/2010/main" val="3172948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99" y="533400"/>
            <a:ext cx="9879184" cy="541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t>DSMB Teleconference March 13, 2015</a:t>
            </a:r>
            <a:endParaRPr lang="en-US" dirty="0"/>
          </a:p>
        </p:txBody>
      </p:sp>
      <p:sp>
        <p:nvSpPr>
          <p:cNvPr id="4" name="Slide Number Placeholder 3"/>
          <p:cNvSpPr>
            <a:spLocks noGrp="1"/>
          </p:cNvSpPr>
          <p:nvPr>
            <p:ph type="sldNum" sz="quarter" idx="12"/>
          </p:nvPr>
        </p:nvSpPr>
        <p:spPr/>
        <p:txBody>
          <a:bodyPr/>
          <a:lstStyle/>
          <a:p>
            <a:fld id="{65EA22D8-4B8B-4A73-AE5B-80350C9A3950}" type="slidenum">
              <a:rPr lang="en-US" smtClean="0"/>
              <a:t>7</a:t>
            </a:fld>
            <a:endParaRPr lang="en-US" dirty="0"/>
          </a:p>
        </p:txBody>
      </p:sp>
    </p:spTree>
    <p:extLst>
      <p:ext uri="{BB962C8B-B14F-4D97-AF65-F5344CB8AC3E}">
        <p14:creationId xmlns:p14="http://schemas.microsoft.com/office/powerpoint/2010/main" val="1997477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514351" y="457200"/>
            <a:ext cx="8713097" cy="781084"/>
          </a:xfrm>
        </p:spPr>
        <p:txBody>
          <a:bodyPr/>
          <a:lstStyle/>
          <a:p>
            <a:r>
              <a:rPr lang="en-US" sz="3600" dirty="0">
                <a:cs typeface="Arial"/>
              </a:rPr>
              <a:t>Primary </a:t>
            </a:r>
            <a:r>
              <a:rPr lang="en-US" sz="3600" dirty="0" smtClean="0">
                <a:cs typeface="Arial"/>
              </a:rPr>
              <a:t>Outcome</a:t>
            </a:r>
            <a:endParaRPr lang="en-US" sz="3600" b="1" dirty="0">
              <a:cs typeface="Arial"/>
            </a:endParaRPr>
          </a:p>
        </p:txBody>
      </p:sp>
      <p:sp>
        <p:nvSpPr>
          <p:cNvPr id="3" name="Content Placeholder 2"/>
          <p:cNvSpPr>
            <a:spLocks noGrp="1"/>
          </p:cNvSpPr>
          <p:nvPr>
            <p:ph idx="1"/>
          </p:nvPr>
        </p:nvSpPr>
        <p:spPr>
          <a:xfrm>
            <a:off x="350250" y="1524001"/>
            <a:ext cx="9765300" cy="4754563"/>
          </a:xfrm>
        </p:spPr>
        <p:txBody>
          <a:bodyPr>
            <a:noAutofit/>
          </a:bodyPr>
          <a:lstStyle/>
          <a:p>
            <a:pPr marL="0" indent="0">
              <a:spcBef>
                <a:spcPts val="2400"/>
              </a:spcBef>
              <a:buClr>
                <a:srgbClr val="800000"/>
              </a:buClr>
              <a:buNone/>
            </a:pPr>
            <a:r>
              <a:rPr lang="en-US" dirty="0" smtClean="0">
                <a:cs typeface="Arial"/>
              </a:rPr>
              <a:t>Clinical </a:t>
            </a:r>
            <a:r>
              <a:rPr lang="en-US" dirty="0">
                <a:cs typeface="Arial"/>
              </a:rPr>
              <a:t>cessation of status epilepticus, determined by the absence of clinically apparent seizures and improving responsiveness, at 60 minutes after the start of study drug infusion, without the use of additional anti-seizure medication. </a:t>
            </a:r>
            <a:endParaRPr lang="en-US" dirty="0" smtClean="0">
              <a:cs typeface="Arial"/>
            </a:endParaRPr>
          </a:p>
          <a:p>
            <a:pPr marL="0" indent="0">
              <a:spcBef>
                <a:spcPts val="2400"/>
              </a:spcBef>
              <a:buClr>
                <a:srgbClr val="800000"/>
              </a:buClr>
              <a:buNone/>
            </a:pPr>
            <a:r>
              <a:rPr lang="en-US" dirty="0" smtClean="0">
                <a:cs typeface="Arial"/>
              </a:rPr>
              <a:t>(*Note if patient is intubated within 60 minutes of enrollment, it is failure to meet  primary outcome, because sedatives are used)</a:t>
            </a:r>
            <a:endParaRPr lang="en-US" dirty="0">
              <a:cs typeface="Arial"/>
            </a:endParaRPr>
          </a:p>
          <a:p>
            <a:pPr marL="0" indent="0">
              <a:spcBef>
                <a:spcPts val="2400"/>
              </a:spcBef>
              <a:buClr>
                <a:srgbClr val="00FF00"/>
              </a:buClr>
              <a:buNone/>
            </a:pPr>
            <a:endParaRPr lang="en-US" dirty="0">
              <a:solidFill>
                <a:srgbClr val="CDFFFF"/>
              </a:solidFill>
            </a:endParaRPr>
          </a:p>
          <a:p>
            <a:pPr>
              <a:spcBef>
                <a:spcPts val="2400"/>
              </a:spcBef>
              <a:buClr>
                <a:srgbClr val="00FF00"/>
              </a:buClr>
            </a:pPr>
            <a:endParaRPr lang="en-US" dirty="0">
              <a:solidFill>
                <a:srgbClr val="CDFFFF"/>
              </a:solidFill>
            </a:endParaRPr>
          </a:p>
        </p:txBody>
      </p:sp>
      <p:sp>
        <p:nvSpPr>
          <p:cNvPr id="5" name="Rectangle 7"/>
          <p:cNvSpPr>
            <a:spLocks noChangeArrowheads="1"/>
          </p:cNvSpPr>
          <p:nvPr/>
        </p:nvSpPr>
        <p:spPr bwMode="auto">
          <a:xfrm>
            <a:off x="350250" y="1219234"/>
            <a:ext cx="9600995" cy="152366"/>
          </a:xfrm>
          <a:prstGeom prst="rect">
            <a:avLst/>
          </a:prstGeom>
          <a:gradFill rotWithShape="0">
            <a:gsLst>
              <a:gs pos="0">
                <a:srgbClr val="9F0019">
                  <a:gamma/>
                  <a:shade val="0"/>
                  <a:invGamma/>
                </a:srgbClr>
              </a:gs>
              <a:gs pos="100000">
                <a:srgbClr val="9F0019"/>
              </a:gs>
            </a:gsLst>
            <a:path path="shape">
              <a:fillToRect l="50000" t="50000" r="50000" b="50000"/>
            </a:path>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2695" tIns="41348" rIns="82695" bIns="41348"/>
          <a:lstStyle/>
          <a:p>
            <a:pPr defTabSz="827012" eaLnBrk="0" fontAlgn="base" hangingPunct="0">
              <a:lnSpc>
                <a:spcPct val="90000"/>
              </a:lnSpc>
              <a:spcBef>
                <a:spcPct val="0"/>
              </a:spcBef>
              <a:spcAft>
                <a:spcPct val="0"/>
              </a:spcAft>
            </a:pPr>
            <a:endParaRPr lang="en-US" dirty="0">
              <a:solidFill>
                <a:srgbClr val="FFFFFF"/>
              </a:solidFill>
              <a:latin typeface="Arial" charset="0"/>
              <a:ea typeface="ＭＳ Ｐゴシック" charset="0"/>
            </a:endParaRPr>
          </a:p>
        </p:txBody>
      </p:sp>
      <p:sp>
        <p:nvSpPr>
          <p:cNvPr id="6" name="Slide Number Placeholder 5"/>
          <p:cNvSpPr>
            <a:spLocks noGrp="1"/>
          </p:cNvSpPr>
          <p:nvPr>
            <p:ph type="sldNum" sz="quarter" idx="12"/>
          </p:nvPr>
        </p:nvSpPr>
        <p:spPr/>
        <p:txBody>
          <a:bodyPr/>
          <a:lstStyle/>
          <a:p>
            <a:fld id="{65EA22D8-4B8B-4A73-AE5B-80350C9A3950}" type="slidenum">
              <a:rPr lang="en-US" smtClean="0"/>
              <a:t>8</a:t>
            </a:fld>
            <a:endParaRPr lang="en-US" dirty="0"/>
          </a:p>
        </p:txBody>
      </p:sp>
    </p:spTree>
    <p:extLst>
      <p:ext uri="{BB962C8B-B14F-4D97-AF65-F5344CB8AC3E}">
        <p14:creationId xmlns:p14="http://schemas.microsoft.com/office/powerpoint/2010/main" val="30834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Outcomes</a:t>
            </a:r>
            <a:endParaRPr lang="en-US" dirty="0"/>
          </a:p>
        </p:txBody>
      </p:sp>
      <p:sp>
        <p:nvSpPr>
          <p:cNvPr id="8" name="Text Placeholder 7"/>
          <p:cNvSpPr>
            <a:spLocks noGrp="1"/>
          </p:cNvSpPr>
          <p:nvPr>
            <p:ph type="body" idx="1"/>
          </p:nvPr>
        </p:nvSpPr>
        <p:spPr/>
        <p:txBody>
          <a:bodyPr/>
          <a:lstStyle/>
          <a:p>
            <a:r>
              <a:rPr lang="en-US" dirty="0" smtClean="0"/>
              <a:t>Safety outcomes</a:t>
            </a:r>
            <a:endParaRPr lang="en-US" dirty="0"/>
          </a:p>
        </p:txBody>
      </p:sp>
      <p:sp>
        <p:nvSpPr>
          <p:cNvPr id="3" name="Content Placeholder 2"/>
          <p:cNvSpPr>
            <a:spLocks noGrp="1"/>
          </p:cNvSpPr>
          <p:nvPr>
            <p:ph sz="half" idx="2"/>
          </p:nvPr>
        </p:nvSpPr>
        <p:spPr/>
        <p:txBody>
          <a:bodyPr>
            <a:normAutofit/>
          </a:bodyPr>
          <a:lstStyle/>
          <a:p>
            <a:r>
              <a:rPr lang="en-US" dirty="0"/>
              <a:t>L</a:t>
            </a:r>
            <a:r>
              <a:rPr lang="en-US" sz="2400" dirty="0" smtClean="0"/>
              <a:t>ife-</a:t>
            </a:r>
            <a:r>
              <a:rPr lang="x-none" sz="2400"/>
              <a:t>threatening hypotension:  </a:t>
            </a:r>
            <a:endParaRPr lang="en-US" sz="2400" dirty="0" smtClean="0"/>
          </a:p>
          <a:p>
            <a:r>
              <a:rPr lang="en-US" dirty="0" smtClean="0"/>
              <a:t>L</a:t>
            </a:r>
            <a:r>
              <a:rPr lang="en-US" sz="2400" dirty="0" smtClean="0"/>
              <a:t>ife-</a:t>
            </a:r>
            <a:r>
              <a:rPr lang="x-none" sz="2400"/>
              <a:t>threatening cardiac arrhythmia</a:t>
            </a:r>
            <a:r>
              <a:rPr lang="x-none" sz="2400" smtClean="0"/>
              <a:t>:</a:t>
            </a:r>
            <a:endParaRPr lang="en-US" sz="2400" dirty="0" smtClean="0"/>
          </a:p>
          <a:p>
            <a:endParaRPr lang="en-US" sz="2400" dirty="0"/>
          </a:p>
        </p:txBody>
      </p:sp>
      <p:sp>
        <p:nvSpPr>
          <p:cNvPr id="9" name="Text Placeholder 8"/>
          <p:cNvSpPr>
            <a:spLocks noGrp="1"/>
          </p:cNvSpPr>
          <p:nvPr>
            <p:ph type="body" sz="quarter" idx="3"/>
          </p:nvPr>
        </p:nvSpPr>
        <p:spPr/>
        <p:txBody>
          <a:bodyPr/>
          <a:lstStyle/>
          <a:p>
            <a:r>
              <a:rPr lang="en-US" dirty="0" smtClean="0"/>
              <a:t>Secondary</a:t>
            </a:r>
            <a:endParaRPr lang="en-US" dirty="0"/>
          </a:p>
        </p:txBody>
      </p:sp>
      <p:sp>
        <p:nvSpPr>
          <p:cNvPr id="10" name="Content Placeholder 9"/>
          <p:cNvSpPr>
            <a:spLocks noGrp="1"/>
          </p:cNvSpPr>
          <p:nvPr>
            <p:ph sz="quarter" idx="4"/>
          </p:nvPr>
        </p:nvSpPr>
        <p:spPr/>
        <p:txBody>
          <a:bodyPr>
            <a:normAutofit fontScale="85000" lnSpcReduction="20000"/>
          </a:bodyPr>
          <a:lstStyle/>
          <a:p>
            <a:pPr>
              <a:buClr>
                <a:srgbClr val="800000"/>
              </a:buClr>
              <a:buSzPct val="90000"/>
              <a:buFont typeface="Courier New" panose="02070309020205020404" pitchFamily="49" charset="0"/>
              <a:buChar char="o"/>
            </a:pPr>
            <a:r>
              <a:rPr lang="en-US" sz="2800" dirty="0" smtClean="0">
                <a:cs typeface="Arial"/>
              </a:rPr>
              <a:t>Richmond </a:t>
            </a:r>
            <a:r>
              <a:rPr lang="en-US" sz="2800" dirty="0">
                <a:cs typeface="Arial"/>
              </a:rPr>
              <a:t>agitation and sedation score at primary outcome determination</a:t>
            </a:r>
          </a:p>
          <a:p>
            <a:pPr>
              <a:buClr>
                <a:srgbClr val="800000"/>
              </a:buClr>
              <a:buSzPct val="90000"/>
              <a:buFont typeface="Courier New" panose="02070309020205020404" pitchFamily="49" charset="0"/>
              <a:buChar char="o"/>
            </a:pPr>
            <a:r>
              <a:rPr lang="en-US" sz="2800" dirty="0">
                <a:cs typeface="Arial"/>
              </a:rPr>
              <a:t>Time to termination of seizures  </a:t>
            </a:r>
          </a:p>
          <a:p>
            <a:pPr>
              <a:buClr>
                <a:srgbClr val="800000"/>
              </a:buClr>
              <a:buSzPct val="90000"/>
              <a:buFont typeface="Courier New" panose="02070309020205020404" pitchFamily="49" charset="0"/>
              <a:buChar char="o"/>
            </a:pPr>
            <a:r>
              <a:rPr lang="en-US" sz="2800" dirty="0">
                <a:cs typeface="Arial"/>
              </a:rPr>
              <a:t>Intubation, </a:t>
            </a:r>
          </a:p>
          <a:p>
            <a:pPr>
              <a:buClr>
                <a:srgbClr val="800000"/>
              </a:buClr>
              <a:buSzPct val="90000"/>
              <a:buFont typeface="Courier New" panose="02070309020205020404" pitchFamily="49" charset="0"/>
              <a:buChar char="o"/>
            </a:pPr>
            <a:r>
              <a:rPr lang="en-US" sz="2800" dirty="0">
                <a:cs typeface="Arial"/>
              </a:rPr>
              <a:t>Admission to ICU </a:t>
            </a:r>
          </a:p>
          <a:p>
            <a:pPr>
              <a:buClr>
                <a:srgbClr val="800000"/>
              </a:buClr>
              <a:buSzPct val="90000"/>
              <a:buFont typeface="Courier New" panose="02070309020205020404" pitchFamily="49" charset="0"/>
              <a:buChar char="o"/>
            </a:pPr>
            <a:r>
              <a:rPr lang="en-US" sz="2800" dirty="0">
                <a:cs typeface="Arial"/>
              </a:rPr>
              <a:t>Seizure recurrence </a:t>
            </a:r>
          </a:p>
          <a:p>
            <a:pPr>
              <a:buClr>
                <a:srgbClr val="800000"/>
              </a:buClr>
              <a:buSzPct val="90000"/>
              <a:buFont typeface="Courier New" panose="02070309020205020404" pitchFamily="49" charset="0"/>
              <a:buChar char="o"/>
            </a:pPr>
            <a:r>
              <a:rPr lang="en-US" sz="2800" dirty="0">
                <a:cs typeface="Arial"/>
              </a:rPr>
              <a:t>Length of stay in the ICU and hospital,</a:t>
            </a:r>
          </a:p>
          <a:p>
            <a:pPr>
              <a:buClr>
                <a:srgbClr val="800000"/>
              </a:buClr>
              <a:buSzPct val="90000"/>
              <a:buFont typeface="Courier New" panose="02070309020205020404" pitchFamily="49" charset="0"/>
              <a:buChar char="o"/>
            </a:pPr>
            <a:r>
              <a:rPr lang="en-US" sz="2800" dirty="0">
                <a:cs typeface="Arial"/>
              </a:rPr>
              <a:t>Mortality </a:t>
            </a:r>
          </a:p>
          <a:p>
            <a:endParaRPr lang="en-US" dirty="0"/>
          </a:p>
        </p:txBody>
      </p:sp>
      <p:sp>
        <p:nvSpPr>
          <p:cNvPr id="6" name="Slide Number Placeholder 5"/>
          <p:cNvSpPr>
            <a:spLocks noGrp="1"/>
          </p:cNvSpPr>
          <p:nvPr>
            <p:ph type="sldNum" sz="quarter" idx="12"/>
          </p:nvPr>
        </p:nvSpPr>
        <p:spPr/>
        <p:txBody>
          <a:bodyPr/>
          <a:lstStyle/>
          <a:p>
            <a:fld id="{65EA22D8-4B8B-4A73-AE5B-80350C9A3950}" type="slidenum">
              <a:rPr lang="en-US" smtClean="0"/>
              <a:t>9</a:t>
            </a:fld>
            <a:endParaRPr lang="en-US" dirty="0"/>
          </a:p>
        </p:txBody>
      </p:sp>
    </p:spTree>
    <p:extLst>
      <p:ext uri="{BB962C8B-B14F-4D97-AF65-F5344CB8AC3E}">
        <p14:creationId xmlns:p14="http://schemas.microsoft.com/office/powerpoint/2010/main" val="2062176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5073</TotalTime>
  <Words>2581</Words>
  <Application>Microsoft Office PowerPoint</Application>
  <PresentationFormat>35mm Slides</PresentationFormat>
  <Paragraphs>353</Paragraphs>
  <Slides>48</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ＭＳ Ｐゴシック</vt:lpstr>
      <vt:lpstr>Arial</vt:lpstr>
      <vt:lpstr>Calibri</vt:lpstr>
      <vt:lpstr>Calibri Light</vt:lpstr>
      <vt:lpstr>Courier New</vt:lpstr>
      <vt:lpstr>Haettenschweiler</vt:lpstr>
      <vt:lpstr>Times New Roman</vt:lpstr>
      <vt:lpstr>Office Theme</vt:lpstr>
      <vt:lpstr>Established Status Epilepticus Treatment Trial (ESETT)</vt:lpstr>
      <vt:lpstr>ESETT Virtual Investigator Meeting Agenda November 26 and 27</vt:lpstr>
      <vt:lpstr>Synopsis</vt:lpstr>
      <vt:lpstr>Goal</vt:lpstr>
      <vt:lpstr>Inclusion Criteria</vt:lpstr>
      <vt:lpstr>Exception From Informed Consent</vt:lpstr>
      <vt:lpstr>PowerPoint Presentation</vt:lpstr>
      <vt:lpstr>Primary Outcome</vt:lpstr>
      <vt:lpstr>Other  Outcomes</vt:lpstr>
      <vt:lpstr>PowerPoint Presentation</vt:lpstr>
      <vt:lpstr>Under-dosing of benzodiazepines</vt:lpstr>
      <vt:lpstr>Benzodiazepines : dose vs AES guidelines</vt:lpstr>
      <vt:lpstr>Cumulative dose in Lorazepam equivalents</vt:lpstr>
      <vt:lpstr>Small dose safer or more dangerous? </vt:lpstr>
      <vt:lpstr>Preventing near misses</vt:lpstr>
      <vt:lpstr>GTCS &gt; 5 minutes</vt:lpstr>
      <vt:lpstr>PowerPoint Presentation</vt:lpstr>
      <vt:lpstr>PowerPoint Presentation</vt:lpstr>
      <vt:lpstr>Accrual – tracking </vt:lpstr>
      <vt:lpstr>Acknowledgments</vt:lpstr>
      <vt:lpstr>Essential Knowledge Game!  East of the Mississippi  vs  West of the Mississippi</vt:lpstr>
      <vt:lpstr>SAE Reporting</vt:lpstr>
      <vt:lpstr>  Version A – Respiratory Depression  </vt:lpstr>
      <vt:lpstr>  Version B – Respiratory Depression  </vt:lpstr>
      <vt:lpstr>Version C – Respiratory Depression</vt:lpstr>
      <vt:lpstr>Consider the following 3 versions of an SAE narrative. After all 3 are shown, choose the version that is most consistent with ESETT training on preferred reporting of SAE narratives…. </vt:lpstr>
      <vt:lpstr>ESETT Pharmacokinetic-Pharmacodynamic (PK/PD) Study  </vt:lpstr>
      <vt:lpstr>ESETT PK/PD Study</vt:lpstr>
      <vt:lpstr>Study Progress</vt:lpstr>
      <vt:lpstr>Reasons for Missed Enrollments</vt:lpstr>
      <vt:lpstr>Overview of Study Procedures</vt:lpstr>
      <vt:lpstr>Consenting Considerations</vt:lpstr>
      <vt:lpstr>A Few Reminders</vt:lpstr>
      <vt:lpstr>Frequently Asked Questions</vt:lpstr>
      <vt:lpstr>Frequently Asked Questions (Cont.)</vt:lpstr>
      <vt:lpstr>Contacts </vt:lpstr>
      <vt:lpstr>Thanks Again and Questions</vt:lpstr>
      <vt:lpstr>CHOP | ESETT Screening </vt:lpstr>
      <vt:lpstr>CHOP | ESETT Missed Eligible Tracking</vt:lpstr>
      <vt:lpstr>ESETT screening – Texas Children’s Hospital </vt:lpstr>
      <vt:lpstr>Protocol Assist Device Reminders</vt:lpstr>
      <vt:lpstr>Protocol Assist Device Reminders</vt:lpstr>
      <vt:lpstr>Protocol Assist Device Reminders</vt:lpstr>
      <vt:lpstr>Protocol Assist Device Reminders</vt:lpstr>
      <vt:lpstr>Clinical Summary Packet Reminders</vt:lpstr>
      <vt:lpstr>Clinical Summary Packet Reminders</vt:lpstr>
      <vt:lpstr>Clinical Summary Packet Reminders</vt:lpstr>
      <vt:lpstr>ESETT Clinical Team Training Materials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Jaideep</dc:creator>
  <cp:lastModifiedBy>Bengelink, Erin</cp:lastModifiedBy>
  <cp:revision>94</cp:revision>
  <dcterms:created xsi:type="dcterms:W3CDTF">2017-02-11T14:44:47Z</dcterms:created>
  <dcterms:modified xsi:type="dcterms:W3CDTF">2018-11-27T20:09:10Z</dcterms:modified>
</cp:coreProperties>
</file>