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533" r:id="rId3"/>
    <p:sldId id="274" r:id="rId4"/>
    <p:sldId id="590" r:id="rId5"/>
    <p:sldId id="517" r:id="rId6"/>
    <p:sldId id="570" r:id="rId7"/>
    <p:sldId id="522" r:id="rId8"/>
    <p:sldId id="537" r:id="rId9"/>
    <p:sldId id="564" r:id="rId10"/>
    <p:sldId id="591" r:id="rId11"/>
    <p:sldId id="568" r:id="rId12"/>
    <p:sldId id="542" r:id="rId13"/>
    <p:sldId id="511" r:id="rId14"/>
    <p:sldId id="546" r:id="rId15"/>
    <p:sldId id="547" r:id="rId16"/>
    <p:sldId id="548" r:id="rId17"/>
    <p:sldId id="549" r:id="rId18"/>
    <p:sldId id="545" r:id="rId19"/>
    <p:sldId id="281" r:id="rId20"/>
    <p:sldId id="552" r:id="rId21"/>
    <p:sldId id="283" r:id="rId22"/>
    <p:sldId id="284" r:id="rId23"/>
    <p:sldId id="557" r:id="rId24"/>
    <p:sldId id="286" r:id="rId25"/>
    <p:sldId id="287" r:id="rId26"/>
    <p:sldId id="559" r:id="rId27"/>
    <p:sldId id="56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ta Fetzick"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088" autoAdjust="0"/>
  </p:normalViewPr>
  <p:slideViewPr>
    <p:cSldViewPr snapToGrid="0">
      <p:cViewPr varScale="1">
        <p:scale>
          <a:sx n="63" d="100"/>
          <a:sy n="63" d="100"/>
        </p:scale>
        <p:origin x="456" y="72"/>
      </p:cViewPr>
      <p:guideLst>
        <p:guide orient="horz" pos="2160"/>
        <p:guide pos="3840"/>
      </p:guideLst>
    </p:cSldViewPr>
  </p:slideViewPr>
  <p:notesTextViewPr>
    <p:cViewPr>
      <p:scale>
        <a:sx n="1" d="1"/>
        <a:sy n="1" d="1"/>
      </p:scale>
      <p:origin x="0" y="0"/>
    </p:cViewPr>
  </p:notesTextViewPr>
  <p:sorterViewPr>
    <p:cViewPr>
      <p:scale>
        <a:sx n="100" d="100"/>
        <a:sy n="100" d="100"/>
      </p:scale>
      <p:origin x="0" y="-96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B7748F-943D-4E36-BE75-E40C3C167A72}" type="datetimeFigureOut">
              <a:rPr lang="en-US" smtClean="0"/>
              <a:pPr/>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0E7B6E-6B7A-4199-A8DE-B8505E770DB1}" type="slidenum">
              <a:rPr lang="en-US" smtClean="0"/>
              <a:pPr/>
              <a:t>‹#›</a:t>
            </a:fld>
            <a:endParaRPr lang="en-US"/>
          </a:p>
        </p:txBody>
      </p:sp>
    </p:spTree>
    <p:extLst>
      <p:ext uri="{BB962C8B-B14F-4D97-AF65-F5344CB8AC3E}">
        <p14:creationId xmlns:p14="http://schemas.microsoft.com/office/powerpoint/2010/main" val="1547979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a:t>
            </a:fld>
            <a:endParaRPr sz="1200" b="0" i="0" u="none" strike="noStrike" cap="none">
              <a:solidFill>
                <a:srgbClr val="000000"/>
              </a:solidFill>
              <a:latin typeface="Arial"/>
              <a:ea typeface="Arial"/>
              <a:cs typeface="Arial"/>
              <a:sym typeface="Arial"/>
            </a:endParaRPr>
          </a:p>
        </p:txBody>
      </p:sp>
      <p:sp>
        <p:nvSpPr>
          <p:cNvPr id="544" name="Google Shape;54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5" name="Google Shape;545;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1000"/>
              </a:spcBef>
              <a:spcAft>
                <a:spcPts val="0"/>
              </a:spcAft>
              <a:buSzPts val="1100"/>
              <a:buNone/>
            </a:pPr>
            <a:r>
              <a:rPr lang="en-US"/>
              <a:t>Function and reliability of the PbtO2 probe will be assessed as described on this slide.  In the event of a non-functioning or mal-positioned PbtO2 probe or expansion of a contusion that results in the inability to obtain PbtO2 values, a new PbtO2 probe should be placed in the ICP+PbtO2 intervention group within 2 hours if at all possible. This is not necessary in the ICP alone (control) group.</a:t>
            </a:r>
            <a:endParaRPr/>
          </a:p>
          <a:p>
            <a:pPr marL="457200" lvl="0" indent="-304800" algn="l" rtl="0">
              <a:lnSpc>
                <a:spcPct val="120000"/>
              </a:lnSpc>
              <a:spcBef>
                <a:spcPts val="1000"/>
              </a:spcBef>
              <a:spcAft>
                <a:spcPts val="0"/>
              </a:spcAft>
              <a:buClr>
                <a:schemeClr val="dk1"/>
              </a:buClr>
              <a:buSzPts val="1200"/>
              <a:buFont typeface="Calibri"/>
              <a:buAutoNum type="alphaUcPeriod"/>
            </a:pPr>
            <a:r>
              <a:rPr lang="en-US"/>
              <a:t>Prior to insertion, calibration of the device will be checked according to the manufacturer’s instructions.</a:t>
            </a:r>
            <a:endParaRPr baseline="30000"/>
          </a:p>
          <a:p>
            <a:pPr marL="457200" lvl="0" indent="-304800" algn="l" rtl="0">
              <a:lnSpc>
                <a:spcPct val="120000"/>
              </a:lnSpc>
              <a:spcBef>
                <a:spcPts val="0"/>
              </a:spcBef>
              <a:spcAft>
                <a:spcPts val="0"/>
              </a:spcAft>
              <a:buClr>
                <a:schemeClr val="dk1"/>
              </a:buClr>
              <a:buSzPts val="1200"/>
              <a:buFont typeface="Calibri"/>
              <a:buAutoNum type="alphaUcPeriod"/>
            </a:pPr>
            <a:r>
              <a:rPr lang="en-US"/>
              <a:t>Each participant will have a FiO2 challenge done within 2 hours after placement of the catheter, and then daily thereafter until the probe is removed. Treatment staff will be blinded to the results of the FiO2 challenge in the control arm. The expected response to a FiO2 challenge would be a PbtO2 increase of at least 5 mm Hg. If the initial challenge does not demonstrate the expected response, a repeat challenge should be done within 1 hour.</a:t>
            </a:r>
            <a:endParaRPr/>
          </a:p>
          <a:p>
            <a:pPr marL="457200" lvl="0" indent="-304800" algn="l" rtl="0">
              <a:lnSpc>
                <a:spcPct val="120000"/>
              </a:lnSpc>
              <a:spcBef>
                <a:spcPts val="0"/>
              </a:spcBef>
              <a:spcAft>
                <a:spcPts val="0"/>
              </a:spcAft>
              <a:buClr>
                <a:schemeClr val="dk1"/>
              </a:buClr>
              <a:buSzPts val="1200"/>
              <a:buFont typeface="Calibri"/>
              <a:buAutoNum type="alphaUcPeriod"/>
            </a:pPr>
            <a:r>
              <a:rPr lang="en-US"/>
              <a:t>If the second FiO2 challenge again fails to show the appropriate response of a PbtO2 increase of at least 5 mm Hg, further management will be determined by patient group.</a:t>
            </a:r>
            <a:endParaRPr/>
          </a:p>
          <a:p>
            <a:pPr marL="914400" lvl="1" indent="-304800" algn="l" rtl="0">
              <a:lnSpc>
                <a:spcPct val="120000"/>
              </a:lnSpc>
              <a:spcBef>
                <a:spcPts val="0"/>
              </a:spcBef>
              <a:spcAft>
                <a:spcPts val="0"/>
              </a:spcAft>
              <a:buClr>
                <a:schemeClr val="dk1"/>
              </a:buClr>
              <a:buSzPts val="1200"/>
              <a:buFont typeface="Calibri"/>
              <a:buAutoNum type="alphaLcPeriod"/>
            </a:pPr>
            <a:r>
              <a:rPr lang="en-US"/>
              <a:t>In the ICP+PbtO2 (intervention) group, a head CT should be obtained to assess for PbtO2 probe malpositioning, contusion expansion, or other potential causes for inaccurate PbtO2 measurements. In the event of a non-functioning or mal-positioned PbtO2 probe or expansion of a contusion that results in the inability to obtain PbtO2 values, a new PbtO2 probe should be placed within 2 hours if at all possible.</a:t>
            </a:r>
            <a:endParaRPr/>
          </a:p>
          <a:p>
            <a:pPr marL="914400" lvl="1" indent="-304800" algn="l" rtl="0">
              <a:lnSpc>
                <a:spcPct val="120000"/>
              </a:lnSpc>
              <a:spcBef>
                <a:spcPts val="0"/>
              </a:spcBef>
              <a:spcAft>
                <a:spcPts val="0"/>
              </a:spcAft>
              <a:buClr>
                <a:schemeClr val="dk1"/>
              </a:buClr>
              <a:buSzPts val="1200"/>
              <a:buFont typeface="Calibri"/>
              <a:buAutoNum type="alphaLcPeriod"/>
            </a:pPr>
            <a:r>
              <a:rPr lang="en-US"/>
              <a:t>In the ICP only (control) group, the study team will document that the PbtO2 probe is unreliable. The PbtO2 probe will not be replaced but it should be checked daily by the study team in the event that it begins to record data again. It should remain in place until removal criteria have been met (see below). </a:t>
            </a:r>
            <a:endParaRPr/>
          </a:p>
          <a:p>
            <a:pPr marL="457200" lvl="0" indent="-304800" algn="l" rtl="0">
              <a:lnSpc>
                <a:spcPct val="120000"/>
              </a:lnSpc>
              <a:spcBef>
                <a:spcPts val="0"/>
              </a:spcBef>
              <a:spcAft>
                <a:spcPts val="0"/>
              </a:spcAft>
              <a:buClr>
                <a:schemeClr val="dk1"/>
              </a:buClr>
              <a:buSzPts val="1200"/>
              <a:buFont typeface="Calibri"/>
              <a:buAutoNum type="alphaUcPeriod"/>
            </a:pPr>
            <a:r>
              <a:rPr lang="en-US"/>
              <a:t>The study staff may request a FiO2 challenge at any time if they suspect the PbtO2 probe is not working. The results of any challenges in the ICP only (control) group should not be shared with the clinical team in order to maintain blinding.</a:t>
            </a:r>
            <a:endParaRPr/>
          </a:p>
          <a:p>
            <a:pPr marL="457200" lvl="0" indent="-304800" algn="l" rtl="0">
              <a:lnSpc>
                <a:spcPct val="120000"/>
              </a:lnSpc>
              <a:spcBef>
                <a:spcPts val="0"/>
              </a:spcBef>
              <a:spcAft>
                <a:spcPts val="0"/>
              </a:spcAft>
              <a:buClr>
                <a:schemeClr val="dk1"/>
              </a:buClr>
              <a:buSzPts val="1200"/>
              <a:buFont typeface="Calibri"/>
              <a:buAutoNum type="alphaUcPeriod"/>
            </a:pPr>
            <a:r>
              <a:rPr lang="en-US"/>
              <a:t>In addition, for participants in the ICP+PbtO2 (intervention) group, the clinical team may perform a FiO2 challenge at any time they feel it is indicated based on the clinical situation and local protocol. The clinical team will not be blinded to the results of these challenges. </a:t>
            </a:r>
            <a:endParaRPr/>
          </a:p>
          <a:p>
            <a:pPr marL="457200" lvl="0" indent="-304800" algn="l" rtl="0">
              <a:lnSpc>
                <a:spcPct val="120000"/>
              </a:lnSpc>
              <a:spcBef>
                <a:spcPts val="0"/>
              </a:spcBef>
              <a:spcAft>
                <a:spcPts val="0"/>
              </a:spcAft>
              <a:buClr>
                <a:schemeClr val="dk1"/>
              </a:buClr>
              <a:buSzPts val="1200"/>
              <a:buFont typeface="Calibri"/>
              <a:buAutoNum type="alphaUcPeriod"/>
            </a:pPr>
            <a:r>
              <a:rPr lang="en-US"/>
              <a:t>The information from any FiO2 challenge performed should be captured in the daily CRF.</a:t>
            </a:r>
            <a:endParaRPr/>
          </a:p>
          <a:p>
            <a:pPr marL="457200" lvl="0" indent="-304800" algn="l" rtl="0">
              <a:lnSpc>
                <a:spcPct val="120000"/>
              </a:lnSpc>
              <a:spcBef>
                <a:spcPts val="0"/>
              </a:spcBef>
              <a:spcAft>
                <a:spcPts val="0"/>
              </a:spcAft>
              <a:buClr>
                <a:schemeClr val="dk1"/>
              </a:buClr>
              <a:buSzPts val="1200"/>
              <a:buFont typeface="Calibri"/>
              <a:buAutoNum type="alphaUcPeriod"/>
            </a:pPr>
            <a:r>
              <a:rPr lang="en-US"/>
              <a:t>The study or clinical team may also perform MAP or CO2 challenges based on local protocols. The results of any challenges in the ICP only (control) group should not be shared with the clinical team in order to maintain blinding. Information from MAP or CO2 challenges should be maintained per local protocols and recorded on the CRF.</a:t>
            </a:r>
            <a:endParaRPr/>
          </a:p>
          <a:p>
            <a:pPr marL="0" lvl="0" indent="0" algn="l" rtl="0">
              <a:lnSpc>
                <a:spcPct val="120000"/>
              </a:lnSpc>
              <a:spcBef>
                <a:spcPts val="1000"/>
              </a:spcBef>
              <a:spcAft>
                <a:spcPts val="0"/>
              </a:spcAft>
              <a:buSzPts val="1100"/>
              <a:buNone/>
            </a:pPr>
            <a:endParaRPr/>
          </a:p>
          <a:p>
            <a:pPr marL="0" lvl="0" indent="0" algn="l" rtl="0">
              <a:lnSpc>
                <a:spcPct val="120000"/>
              </a:lnSpc>
              <a:spcBef>
                <a:spcPts val="1000"/>
              </a:spcBef>
              <a:spcAft>
                <a:spcPts val="0"/>
              </a:spcAft>
              <a:buClr>
                <a:schemeClr val="dk1"/>
              </a:buClr>
              <a:buSzPts val="1100"/>
              <a:buFont typeface="Arial"/>
              <a:buNone/>
            </a:pPr>
            <a:endParaRPr/>
          </a:p>
          <a:p>
            <a:pPr marL="0" lvl="0" indent="0" algn="l" rtl="0">
              <a:spcBef>
                <a:spcPts val="1000"/>
              </a:spcBef>
              <a:spcAft>
                <a:spcPts val="0"/>
              </a:spcAft>
              <a:buNone/>
            </a:pPr>
            <a:endParaRPr>
              <a:latin typeface="Arial"/>
              <a:ea typeface="Arial"/>
              <a:cs typeface="Arial"/>
              <a:sym typeface="Arial"/>
            </a:endParaRPr>
          </a:p>
        </p:txBody>
      </p:sp>
      <p:sp>
        <p:nvSpPr>
          <p:cNvPr id="546" name="Google Shape;546;p18:notes"/>
          <p:cNvSpPr txBox="1"/>
          <p:nvPr/>
        </p:nvSpPr>
        <p:spPr>
          <a:xfrm>
            <a:off x="3978275" y="8842375"/>
            <a:ext cx="3043238" cy="465138"/>
          </a:xfrm>
          <a:prstGeom prst="rect">
            <a:avLst/>
          </a:prstGeom>
          <a:noFill/>
          <a:ln>
            <a:noFill/>
          </a:ln>
        </p:spPr>
        <p:txBody>
          <a:bodyPr spcFirstLastPara="1" wrap="square" lIns="93300" tIns="46650" rIns="93300" bIns="4665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4"/>
        <p:cNvGrpSpPr/>
        <p:nvPr/>
      </p:nvGrpSpPr>
      <p:grpSpPr>
        <a:xfrm>
          <a:off x="0" y="0"/>
          <a:ext cx="0" cy="0"/>
          <a:chOff x="0" y="0"/>
          <a:chExt cx="0" cy="0"/>
        </a:xfrm>
      </p:grpSpPr>
      <p:sp>
        <p:nvSpPr>
          <p:cNvPr id="785" name="Google Shape;785;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24</a:t>
            </a:fld>
            <a:endParaRPr sz="1200" b="0" i="0" u="none" strike="noStrike" cap="none">
              <a:solidFill>
                <a:srgbClr val="000000"/>
              </a:solidFill>
              <a:latin typeface="Arial"/>
              <a:ea typeface="Arial"/>
              <a:cs typeface="Arial"/>
              <a:sym typeface="Arial"/>
            </a:endParaRPr>
          </a:p>
        </p:txBody>
      </p:sp>
      <p:sp>
        <p:nvSpPr>
          <p:cNvPr id="786" name="Google Shape;786;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87" name="Google Shape;787;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latin typeface="Arial"/>
                <a:ea typeface="Arial"/>
                <a:cs typeface="Arial"/>
                <a:sym typeface="Arial"/>
              </a:rPr>
              <a:t>•Notes: May assess autoregulation per local protocol to optimize MAP/CPP. </a:t>
            </a:r>
          </a:p>
          <a:p>
            <a:pPr marL="0" lvl="0" indent="0" algn="l" rtl="0">
              <a:spcBef>
                <a:spcPts val="0"/>
              </a:spcBef>
              <a:spcAft>
                <a:spcPts val="0"/>
              </a:spcAft>
              <a:buNone/>
            </a:pPr>
            <a:r>
              <a:rPr lang="en-US" dirty="0">
                <a:latin typeface="Arial"/>
                <a:ea typeface="Arial"/>
                <a:cs typeface="Arial"/>
                <a:sym typeface="Arial"/>
              </a:rPr>
              <a:t>Mannitol - Titrate to ICP control and maintain </a:t>
            </a:r>
            <a:r>
              <a:rPr lang="en-US" dirty="0" err="1">
                <a:latin typeface="Arial"/>
                <a:ea typeface="Arial"/>
                <a:cs typeface="Arial"/>
                <a:sym typeface="Arial"/>
              </a:rPr>
              <a:t>Sosm</a:t>
            </a:r>
            <a:r>
              <a:rPr lang="en-US" dirty="0">
                <a:latin typeface="Arial"/>
                <a:ea typeface="Arial"/>
                <a:cs typeface="Arial"/>
                <a:sym typeface="Arial"/>
              </a:rPr>
              <a:t> &lt; 320 </a:t>
            </a:r>
            <a:r>
              <a:rPr lang="en-US" dirty="0" err="1">
                <a:latin typeface="Arial"/>
                <a:ea typeface="Arial"/>
                <a:cs typeface="Arial"/>
                <a:sym typeface="Arial"/>
              </a:rPr>
              <a:t>mOsm</a:t>
            </a:r>
            <a:r>
              <a:rPr lang="en-US" dirty="0">
                <a:latin typeface="Arial"/>
                <a:ea typeface="Arial"/>
                <a:cs typeface="Arial"/>
                <a:sym typeface="Arial"/>
              </a:rPr>
              <a:t> or </a:t>
            </a:r>
            <a:r>
              <a:rPr lang="en-US" dirty="0" err="1">
                <a:latin typeface="Arial"/>
                <a:ea typeface="Arial"/>
                <a:cs typeface="Arial"/>
                <a:sym typeface="Arial"/>
              </a:rPr>
              <a:t>Ogap</a:t>
            </a:r>
            <a:r>
              <a:rPr lang="en-US" dirty="0">
                <a:latin typeface="Arial"/>
                <a:ea typeface="Arial"/>
                <a:cs typeface="Arial"/>
                <a:sym typeface="Arial"/>
              </a:rPr>
              <a:t> &lt;20.</a:t>
            </a:r>
          </a:p>
          <a:p>
            <a:pPr marL="0" lvl="0" indent="0" algn="l" rtl="0">
              <a:spcBef>
                <a:spcPts val="0"/>
              </a:spcBef>
              <a:spcAft>
                <a:spcPts val="0"/>
              </a:spcAft>
              <a:buNone/>
            </a:pPr>
            <a:r>
              <a:rPr lang="en-US" dirty="0">
                <a:latin typeface="Arial"/>
                <a:ea typeface="Arial"/>
                <a:cs typeface="Arial"/>
                <a:sym typeface="Arial"/>
              </a:rPr>
              <a:t>Hypertonic saline. - Concentration of hypertonic saline should be based on local protocol. Titrate to ICP control. Titrate to effect and maintain </a:t>
            </a:r>
            <a:r>
              <a:rPr lang="en-US" dirty="0" err="1">
                <a:latin typeface="Arial"/>
                <a:ea typeface="Arial"/>
                <a:cs typeface="Arial"/>
                <a:sym typeface="Arial"/>
              </a:rPr>
              <a:t>sNa</a:t>
            </a:r>
            <a:r>
              <a:rPr lang="en-US" dirty="0">
                <a:latin typeface="Arial"/>
                <a:ea typeface="Arial"/>
                <a:cs typeface="Arial"/>
                <a:sym typeface="Arial"/>
              </a:rPr>
              <a:t> &lt; 160 </a:t>
            </a:r>
            <a:r>
              <a:rPr lang="en-US" dirty="0" err="1">
                <a:latin typeface="Arial"/>
                <a:ea typeface="Arial"/>
                <a:cs typeface="Arial"/>
                <a:sym typeface="Arial"/>
              </a:rPr>
              <a:t>mEq</a:t>
            </a:r>
            <a:r>
              <a:rPr lang="en-US" dirty="0">
                <a:latin typeface="Arial"/>
                <a:ea typeface="Arial"/>
                <a:cs typeface="Arial"/>
                <a:sym typeface="Arial"/>
              </a:rPr>
              <a:t>/L.</a:t>
            </a:r>
          </a:p>
          <a:p>
            <a:pPr marL="0" lvl="0" indent="0" algn="l" rtl="0">
              <a:spcBef>
                <a:spcPts val="0"/>
              </a:spcBef>
              <a:spcAft>
                <a:spcPts val="0"/>
              </a:spcAft>
              <a:buNone/>
            </a:pPr>
            <a:endParaRPr lang="en-US"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•PaO2 Adjustments Obtain arterial blood gas to confirm that oxygenation is in desired range before treating with PaO2 adjustments. Note that increasing PaO2 above 150 mmHg might imply overtreatment by PaO2 and prevents detection of another potential the true cause of low PbtO2 (</a:t>
            </a:r>
            <a:r>
              <a:rPr lang="en-US" dirty="0" err="1">
                <a:latin typeface="Arial"/>
                <a:ea typeface="Arial"/>
                <a:cs typeface="Arial"/>
                <a:sym typeface="Arial"/>
              </a:rPr>
              <a:t>eg</a:t>
            </a:r>
            <a:r>
              <a:rPr lang="en-US" dirty="0">
                <a:latin typeface="Arial"/>
                <a:ea typeface="Arial"/>
                <a:cs typeface="Arial"/>
                <a:sym typeface="Arial"/>
              </a:rPr>
              <a:t>, low CPP)</a:t>
            </a:r>
          </a:p>
          <a:p>
            <a:pPr marL="0" lvl="0" indent="0" algn="l" rtl="0">
              <a:spcBef>
                <a:spcPts val="0"/>
              </a:spcBef>
              <a:spcAft>
                <a:spcPts val="0"/>
              </a:spcAft>
              <a:buNone/>
            </a:pPr>
            <a:r>
              <a:rPr lang="en-US" dirty="0">
                <a:latin typeface="Arial"/>
                <a:ea typeface="Arial"/>
                <a:cs typeface="Arial"/>
                <a:sym typeface="Arial"/>
              </a:rPr>
              <a:t>Increase PEEP by a maximum of 5 cm H20 over baseline. Monitor for any ICP response to this change.</a:t>
            </a:r>
          </a:p>
          <a:p>
            <a:pPr marL="0" lvl="0" indent="0" algn="l" rtl="0">
              <a:spcBef>
                <a:spcPts val="0"/>
              </a:spcBef>
              <a:spcAft>
                <a:spcPts val="0"/>
              </a:spcAft>
              <a:buNone/>
            </a:pPr>
            <a:r>
              <a:rPr lang="en-US" dirty="0">
                <a:latin typeface="Arial"/>
                <a:ea typeface="Arial"/>
                <a:cs typeface="Arial"/>
                <a:sym typeface="Arial"/>
              </a:rPr>
              <a:t>Pulmonary toileting including suctioning if secretions are problematic. Bronchoscopy is not included in this tier as an option.</a:t>
            </a:r>
          </a:p>
          <a:p>
            <a:pPr marL="0" lvl="0" indent="0" algn="l" rtl="0">
              <a:spcBef>
                <a:spcPts val="0"/>
              </a:spcBef>
              <a:spcAft>
                <a:spcPts val="0"/>
              </a:spcAft>
              <a:buNone/>
            </a:pPr>
            <a:endParaRPr lang="en-US"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Notes: In general, any single adjustment in the ventilatory rate to adjust PaCO2 must be in small increments (maximum of 5). Further lowering of PaCO2 should not be done if pH &gt; 7.45, and PaCO2 should not be increased if pH is &lt; 7.35.</a:t>
            </a:r>
          </a:p>
          <a:p>
            <a:pPr marL="0" lvl="0" indent="0" algn="l" rtl="0">
              <a:spcBef>
                <a:spcPts val="0"/>
              </a:spcBef>
              <a:spcAft>
                <a:spcPts val="0"/>
              </a:spcAft>
              <a:buNone/>
            </a:pPr>
            <a:r>
              <a:rPr lang="en-US" dirty="0">
                <a:latin typeface="Arial"/>
                <a:ea typeface="Arial"/>
                <a:cs typeface="Arial"/>
                <a:sym typeface="Arial"/>
              </a:rPr>
              <a:t>◦Notes: Hyperventilation to PaCO2 below 35 mm Hg is not recommended for Type D events.</a:t>
            </a:r>
          </a:p>
          <a:p>
            <a:pPr marL="0" lvl="0" indent="0" algn="l" rtl="0">
              <a:spcBef>
                <a:spcPts val="0"/>
              </a:spcBef>
              <a:spcAft>
                <a:spcPts val="0"/>
              </a:spcAft>
              <a:buNone/>
            </a:pPr>
            <a:endParaRPr lang="en-US" dirty="0">
              <a:latin typeface="Arial"/>
              <a:ea typeface="Arial"/>
              <a:cs typeface="Arial"/>
              <a:sym typeface="Arial"/>
            </a:endParaRPr>
          </a:p>
          <a:p>
            <a:pPr marL="0" lvl="0" indent="0" algn="l" rtl="0">
              <a:spcBef>
                <a:spcPts val="0"/>
              </a:spcBef>
              <a:spcAft>
                <a:spcPts val="0"/>
              </a:spcAft>
              <a:buNone/>
            </a:pPr>
            <a:endParaRPr lang="en-US"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•Initiate or titrate anti-seizure medications (AEDs). </a:t>
            </a:r>
          </a:p>
          <a:p>
            <a:pPr marL="0" lvl="0" indent="0" algn="l" rtl="0">
              <a:spcBef>
                <a:spcPts val="0"/>
              </a:spcBef>
              <a:spcAft>
                <a:spcPts val="0"/>
              </a:spcAft>
              <a:buNone/>
            </a:pPr>
            <a:endParaRPr lang="en-US" dirty="0">
              <a:latin typeface="Arial"/>
              <a:ea typeface="Arial"/>
              <a:cs typeface="Arial"/>
              <a:sym typeface="Arial"/>
            </a:endParaRPr>
          </a:p>
          <a:p>
            <a:pPr marL="0" lvl="0" indent="0" algn="l" rtl="0">
              <a:spcBef>
                <a:spcPts val="0"/>
              </a:spcBef>
              <a:spcAft>
                <a:spcPts val="0"/>
              </a:spcAft>
              <a:buNone/>
            </a:pPr>
            <a:endParaRPr lang="en-US"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◦Notes: Seizure activity may be a cause of ICP elevation or decreased PbtO2. If not already on AEDs, consider adding an AED prophylactically for 1 week only. If on an AED, check level if appropriate to titrate dose and consider an EEG. </a:t>
            </a:r>
          </a:p>
        </p:txBody>
      </p:sp>
      <p:sp>
        <p:nvSpPr>
          <p:cNvPr id="788" name="Google Shape;788;p30:notes"/>
          <p:cNvSpPr txBox="1"/>
          <p:nvPr/>
        </p:nvSpPr>
        <p:spPr>
          <a:xfrm>
            <a:off x="3978275" y="8842375"/>
            <a:ext cx="3043238" cy="465138"/>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24</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1"/>
        <p:cNvGrpSpPr/>
        <p:nvPr/>
      </p:nvGrpSpPr>
      <p:grpSpPr>
        <a:xfrm>
          <a:off x="0" y="0"/>
          <a:ext cx="0" cy="0"/>
          <a:chOff x="0" y="0"/>
          <a:chExt cx="0" cy="0"/>
        </a:xfrm>
      </p:grpSpPr>
      <p:sp>
        <p:nvSpPr>
          <p:cNvPr id="822" name="Google Shape;822;p3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25</a:t>
            </a:fld>
            <a:endParaRPr sz="1200" b="0" i="0" u="none" strike="noStrike" cap="none">
              <a:solidFill>
                <a:srgbClr val="000000"/>
              </a:solidFill>
              <a:latin typeface="Arial"/>
              <a:ea typeface="Arial"/>
              <a:cs typeface="Arial"/>
              <a:sym typeface="Arial"/>
            </a:endParaRPr>
          </a:p>
        </p:txBody>
      </p:sp>
      <p:sp>
        <p:nvSpPr>
          <p:cNvPr id="823" name="Google Shape;823;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24" name="Google Shape;824;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Providers must move to Tier 2 interventions if ICP remains above 22 and PbtO2 remains less than 20 within 60 minutes of start of abnormality; they may move to Tier 2 interventions at any point if values remain abnormal and at least one intervention from Tier 1 has been used.  </a:t>
            </a:r>
            <a:endParaRPr/>
          </a:p>
          <a:p>
            <a:pPr marL="0" marR="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Notes re: CPP</a:t>
            </a:r>
            <a:endParaRPr/>
          </a:p>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-there is potential for harm related to CPP augmentation above 70mmHg with vasopressors</a:t>
            </a:r>
            <a:endParaRPr/>
          </a:p>
          <a:p>
            <a:pPr marL="0" marR="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Notes re: PaO2 adjustments</a:t>
            </a:r>
            <a:endParaRPr/>
          </a:p>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-increasing FIO2 to 100% should only be used when PaO2 is &gt; 200 mmHg if brain oxygenation is persistently less than 20 and other variables contributing to low PbtO2 have been addressed and controlled.  If this step is taken, it is important for the FIO2 to be weaned as rapidly as possible once the patient has stablized—decrease FiO2 by 5% every 30 minutes as long as PbtO2 remains above 20mmHg</a:t>
            </a:r>
            <a:endParaRPr/>
          </a:p>
          <a:p>
            <a:pPr marL="0" marR="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Notes re: NMB</a:t>
            </a:r>
            <a:endParaRPr/>
          </a:p>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-an initial bolus should be used to determine effectiveness; if bolus is effective, a continuous infusion may be used; NMB should be rapidly weaned upon clinical stablization</a:t>
            </a:r>
            <a:endParaRPr>
              <a:latin typeface="Arial"/>
              <a:ea typeface="Arial"/>
              <a:cs typeface="Arial"/>
              <a:sym typeface="Arial"/>
            </a:endParaRPr>
          </a:p>
        </p:txBody>
      </p:sp>
      <p:sp>
        <p:nvSpPr>
          <p:cNvPr id="825" name="Google Shape;825;p31:notes"/>
          <p:cNvSpPr txBox="1"/>
          <p:nvPr/>
        </p:nvSpPr>
        <p:spPr>
          <a:xfrm>
            <a:off x="3978275" y="8842375"/>
            <a:ext cx="3043238" cy="465138"/>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25</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 PbtO2 probe located in an area already maximally vasodilated might measure a drop of flow (low PbtO2) if other areas of the brain vasodilate (potentially because of hypoventilation), creating a “steal” by diverting flow from the area measured. Treatment requires vasoconstricting the normal brain to redirect the flow towards the area measured using hyperventilation. Use the hyperventilation challenge to test this hypothesis.  </a:t>
            </a:r>
          </a:p>
        </p:txBody>
      </p:sp>
      <p:sp>
        <p:nvSpPr>
          <p:cNvPr id="4" name="Slide Number Placeholder 3"/>
          <p:cNvSpPr>
            <a:spLocks noGrp="1"/>
          </p:cNvSpPr>
          <p:nvPr>
            <p:ph type="sldNum" sz="quarter" idx="5"/>
          </p:nvPr>
        </p:nvSpPr>
        <p:spPr/>
        <p:txBody>
          <a:bodyPr/>
          <a:lstStyle/>
          <a:p>
            <a:fld id="{CB0E7B6E-6B7A-4199-A8DE-B8505E770DB1}" type="slidenum">
              <a:rPr lang="en-US" smtClean="0"/>
              <a:pPr/>
              <a:t>26</a:t>
            </a:fld>
            <a:endParaRPr lang="en-US"/>
          </a:p>
        </p:txBody>
      </p:sp>
    </p:spTree>
    <p:extLst>
      <p:ext uri="{BB962C8B-B14F-4D97-AF65-F5344CB8AC3E}">
        <p14:creationId xmlns:p14="http://schemas.microsoft.com/office/powerpoint/2010/main" val="269603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3400" y="360363"/>
            <a:ext cx="5791200" cy="3257550"/>
          </a:xfrm>
        </p:spPr>
      </p:sp>
      <p:sp>
        <p:nvSpPr>
          <p:cNvPr id="3" name="Notes Placeholder 2"/>
          <p:cNvSpPr>
            <a:spLocks noGrp="1"/>
          </p:cNvSpPr>
          <p:nvPr>
            <p:ph type="body" idx="1"/>
          </p:nvPr>
        </p:nvSpPr>
        <p:spPr/>
        <p:txBody>
          <a:bodyPr/>
          <a:lstStyle/>
          <a:p>
            <a:r>
              <a:rPr lang="en-US" dirty="0"/>
              <a:t>Any challenge can be done at any time by the study team to guide care. If any PI wants more information on this topic – contact me and I will provide slides and more discussion.</a:t>
            </a:r>
          </a:p>
          <a:p>
            <a:r>
              <a:rPr lang="en-US" dirty="0"/>
              <a:t>PEEP, TV, systemic issues</a:t>
            </a:r>
          </a:p>
        </p:txBody>
      </p:sp>
    </p:spTree>
    <p:extLst>
      <p:ext uri="{BB962C8B-B14F-4D97-AF65-F5344CB8AC3E}">
        <p14:creationId xmlns:p14="http://schemas.microsoft.com/office/powerpoint/2010/main" val="118093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Removal or replacement of probes will be completed at the discretion of the attending physician at each site. </a:t>
            </a:r>
          </a:p>
          <a:p>
            <a:pPr lvl="1"/>
            <a:r>
              <a:rPr lang="en-US" dirty="0"/>
              <a:t>The reason for removal or replacement will be documented in the daily CRF.  </a:t>
            </a:r>
          </a:p>
          <a:p>
            <a:endParaRPr lang="en-US" dirty="0"/>
          </a:p>
        </p:txBody>
      </p:sp>
      <p:sp>
        <p:nvSpPr>
          <p:cNvPr id="4" name="Slide Number Placeholder 3"/>
          <p:cNvSpPr>
            <a:spLocks noGrp="1"/>
          </p:cNvSpPr>
          <p:nvPr>
            <p:ph type="sldNum" sz="quarter" idx="5"/>
          </p:nvPr>
        </p:nvSpPr>
        <p:spPr/>
        <p:txBody>
          <a:bodyPr/>
          <a:lstStyle/>
          <a:p>
            <a:fld id="{CB0E7B6E-6B7A-4199-A8DE-B8505E770DB1}" type="slidenum">
              <a:rPr lang="en-US" smtClean="0"/>
              <a:pPr/>
              <a:t>8</a:t>
            </a:fld>
            <a:endParaRPr lang="en-US"/>
          </a:p>
        </p:txBody>
      </p:sp>
    </p:spTree>
    <p:extLst>
      <p:ext uri="{BB962C8B-B14F-4D97-AF65-F5344CB8AC3E}">
        <p14:creationId xmlns:p14="http://schemas.microsoft.com/office/powerpoint/2010/main" val="1217638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4294967295"/>
          </p:nvPr>
        </p:nvSpPr>
        <p:spPr bwMode="auto">
          <a:xfrm>
            <a:off x="3884613" y="8829675"/>
            <a:ext cx="2971800" cy="465138"/>
          </a:xfrm>
          <a:prstGeom prst="rect">
            <a:avLst/>
          </a:prstGeom>
          <a:noFill/>
          <a:ln>
            <a:miter lim="800000"/>
            <a:headEnd/>
            <a:tailEnd/>
          </a:ln>
        </p:spPr>
        <p:txBody>
          <a:bodyPr/>
          <a:lstStyle/>
          <a:p>
            <a:pPr algn="ctr" eaLnBrk="1" hangingPunct="1">
              <a:spcBef>
                <a:spcPct val="50000"/>
              </a:spcBef>
            </a:pPr>
            <a:fld id="{2EE629FC-3919-427C-8B88-5728FB02143E}" type="slidenum">
              <a:rPr lang="en-US" altLang="en-US"/>
              <a:pPr algn="ctr" eaLnBrk="1" hangingPunct="1">
                <a:spcBef>
                  <a:spcPct val="50000"/>
                </a:spcBef>
              </a:pPr>
              <a:t>13</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w="9525"/>
        </p:spPr>
        <p:txBody>
          <a:bodyPr/>
          <a:lstStyle/>
          <a:p>
            <a:endParaRPr lang="en-US" altLang="en-US">
              <a:latin typeface="Book Antiqua" pitchFamily="18" charset="0"/>
            </a:endParaRPr>
          </a:p>
        </p:txBody>
      </p:sp>
    </p:spTree>
    <p:extLst>
      <p:ext uri="{BB962C8B-B14F-4D97-AF65-F5344CB8AC3E}">
        <p14:creationId xmlns:p14="http://schemas.microsoft.com/office/powerpoint/2010/main" val="53756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 CSF drainage</a:t>
            </a:r>
          </a:p>
          <a:p>
            <a:r>
              <a:rPr lang="en-US" dirty="0"/>
              <a:t>--Either continuous or intermittent CSF drainage is allowed per site protocol</a:t>
            </a:r>
          </a:p>
          <a:p>
            <a:endParaRPr lang="en-US" dirty="0"/>
          </a:p>
          <a:p>
            <a:r>
              <a:rPr lang="en-US" dirty="0"/>
              <a:t>Notes re Hyperosmolar therapy</a:t>
            </a:r>
          </a:p>
          <a:p>
            <a:r>
              <a:rPr lang="en-US" dirty="0"/>
              <a:t>--Low dose mannitol—titrate to ICP control and maintain </a:t>
            </a:r>
            <a:r>
              <a:rPr lang="en-US" dirty="0" err="1"/>
              <a:t>Sosm</a:t>
            </a:r>
            <a:r>
              <a:rPr lang="en-US" dirty="0"/>
              <a:t> &lt; 320 </a:t>
            </a:r>
            <a:r>
              <a:rPr lang="en-US" dirty="0" err="1"/>
              <a:t>mOsm</a:t>
            </a:r>
            <a:r>
              <a:rPr lang="en-US" dirty="0"/>
              <a:t> or </a:t>
            </a:r>
            <a:r>
              <a:rPr lang="en-US" dirty="0" err="1"/>
              <a:t>Ogap</a:t>
            </a:r>
            <a:r>
              <a:rPr lang="en-US" dirty="0"/>
              <a:t> &lt;20</a:t>
            </a:r>
          </a:p>
          <a:p>
            <a:r>
              <a:rPr lang="en-US" dirty="0"/>
              <a:t>--Hypertonic saline—concentration based on local protocol; titrate to ICP control; maintain serum Na &lt; 160mEq/L </a:t>
            </a:r>
          </a:p>
          <a:p>
            <a:endParaRPr lang="en-US" dirty="0"/>
          </a:p>
          <a:p>
            <a:r>
              <a:rPr lang="en-US" dirty="0"/>
              <a:t>Notes re: seizures</a:t>
            </a:r>
          </a:p>
          <a:p>
            <a:r>
              <a:rPr lang="en-US" dirty="0"/>
              <a:t>Seizure activity may be cause of ICP elevation; if not already on AEDs, consider adding AED prophylactically for 1 week only; if on an AED, check level if appropriate to titrate dose and consider an EEG. </a:t>
            </a:r>
          </a:p>
        </p:txBody>
      </p:sp>
      <p:sp>
        <p:nvSpPr>
          <p:cNvPr id="4" name="Slide Number Placeholder 3"/>
          <p:cNvSpPr>
            <a:spLocks noGrp="1"/>
          </p:cNvSpPr>
          <p:nvPr>
            <p:ph type="sldNum" sz="quarter" idx="5"/>
          </p:nvPr>
        </p:nvSpPr>
        <p:spPr/>
        <p:txBody>
          <a:bodyPr/>
          <a:lstStyle/>
          <a:p>
            <a:fld id="{CB0E7B6E-6B7A-4199-A8DE-B8505E770DB1}" type="slidenum">
              <a:rPr lang="en-US" smtClean="0"/>
              <a:pPr/>
              <a:t>18</a:t>
            </a:fld>
            <a:endParaRPr lang="en-US"/>
          </a:p>
        </p:txBody>
      </p:sp>
    </p:spTree>
    <p:extLst>
      <p:ext uri="{BB962C8B-B14F-4D97-AF65-F5344CB8AC3E}">
        <p14:creationId xmlns:p14="http://schemas.microsoft.com/office/powerpoint/2010/main" val="3133675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7"/>
        <p:cNvGrpSpPr/>
        <p:nvPr/>
      </p:nvGrpSpPr>
      <p:grpSpPr>
        <a:xfrm>
          <a:off x="0" y="0"/>
          <a:ext cx="0" cy="0"/>
          <a:chOff x="0" y="0"/>
          <a:chExt cx="0" cy="0"/>
        </a:xfrm>
      </p:grpSpPr>
      <p:sp>
        <p:nvSpPr>
          <p:cNvPr id="648" name="Google Shape;648;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19</a:t>
            </a:fld>
            <a:endParaRPr sz="1200" b="0" i="0" u="none" strike="noStrike" cap="none">
              <a:solidFill>
                <a:srgbClr val="000000"/>
              </a:solidFill>
              <a:latin typeface="Arial"/>
              <a:ea typeface="Arial"/>
              <a:cs typeface="Arial"/>
              <a:sym typeface="Arial"/>
            </a:endParaRPr>
          </a:p>
        </p:txBody>
      </p:sp>
      <p:sp>
        <p:nvSpPr>
          <p:cNvPr id="649" name="Google Shape;649;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50" name="Google Shape;650;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latin typeface="Arial"/>
                <a:ea typeface="Arial"/>
                <a:cs typeface="Arial"/>
                <a:sym typeface="Arial"/>
              </a:rPr>
              <a:t>Providers may move to Tier 2 interventions at any point if ICP is &gt; 22mmHg and at least one intervention from Tier 1 has been used.  These interventions are listed in no particular order and should be chosen based on individual patient characteristics and local protocols.</a:t>
            </a:r>
            <a:endParaRPr dirty="0"/>
          </a:p>
          <a:p>
            <a:pPr marL="0" lvl="0" indent="0" algn="l" rtl="0">
              <a:spcBef>
                <a:spcPts val="0"/>
              </a:spcBef>
              <a:spcAft>
                <a:spcPts val="0"/>
              </a:spcAft>
              <a:buNone/>
            </a:pPr>
            <a:endParaRPr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Notes re: neuromuscular blockade</a:t>
            </a:r>
            <a:endParaRPr dirty="0"/>
          </a:p>
          <a:p>
            <a:pPr marL="0" lvl="0" indent="0" algn="l" rtl="0">
              <a:spcBef>
                <a:spcPts val="0"/>
              </a:spcBef>
              <a:spcAft>
                <a:spcPts val="0"/>
              </a:spcAft>
              <a:buNone/>
            </a:pPr>
            <a:r>
              <a:rPr lang="en-US" dirty="0">
                <a:latin typeface="Arial"/>
                <a:ea typeface="Arial"/>
                <a:cs typeface="Arial"/>
                <a:sym typeface="Arial"/>
              </a:rPr>
              <a:t>--initial bolus should be used to determine effectiveness; if the bolus dose is effective, a continuous infusion may be used.  </a:t>
            </a:r>
            <a:endParaRPr dirty="0"/>
          </a:p>
          <a:p>
            <a:pPr marL="0" lvl="0" indent="0" algn="l" rtl="0">
              <a:spcBef>
                <a:spcPts val="0"/>
              </a:spcBef>
              <a:spcAft>
                <a:spcPts val="0"/>
              </a:spcAft>
              <a:buNone/>
            </a:pPr>
            <a:r>
              <a:rPr lang="en-US" dirty="0">
                <a:latin typeface="Arial"/>
                <a:ea typeface="Arial"/>
                <a:cs typeface="Arial"/>
                <a:sym typeface="Arial"/>
              </a:rPr>
              <a:t>--NMB should be rapidly weaned upon clinical </a:t>
            </a:r>
            <a:r>
              <a:rPr lang="en-US" dirty="0" err="1">
                <a:latin typeface="Arial"/>
                <a:ea typeface="Arial"/>
                <a:cs typeface="Arial"/>
                <a:sym typeface="Arial"/>
              </a:rPr>
              <a:t>stablization</a:t>
            </a:r>
            <a:endParaRPr dirty="0">
              <a:latin typeface="Arial"/>
              <a:ea typeface="Arial"/>
              <a:cs typeface="Arial"/>
              <a:sym typeface="Arial"/>
            </a:endParaRPr>
          </a:p>
        </p:txBody>
      </p:sp>
      <p:sp>
        <p:nvSpPr>
          <p:cNvPr id="651" name="Google Shape;651;p25:notes"/>
          <p:cNvSpPr txBox="1"/>
          <p:nvPr/>
        </p:nvSpPr>
        <p:spPr>
          <a:xfrm>
            <a:off x="3978275" y="8842375"/>
            <a:ext cx="3043238" cy="465138"/>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19</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1"/>
        <p:cNvGrpSpPr/>
        <p:nvPr/>
      </p:nvGrpSpPr>
      <p:grpSpPr>
        <a:xfrm>
          <a:off x="0" y="0"/>
          <a:ext cx="0" cy="0"/>
          <a:chOff x="0" y="0"/>
          <a:chExt cx="0" cy="0"/>
        </a:xfrm>
      </p:grpSpPr>
      <p:sp>
        <p:nvSpPr>
          <p:cNvPr id="692" name="Google Shape;692;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21</a:t>
            </a:fld>
            <a:endParaRPr sz="1200" b="0" i="0" u="none" strike="noStrike" cap="none">
              <a:solidFill>
                <a:srgbClr val="000000"/>
              </a:solidFill>
              <a:latin typeface="Arial"/>
              <a:ea typeface="Arial"/>
              <a:cs typeface="Arial"/>
              <a:sym typeface="Arial"/>
            </a:endParaRPr>
          </a:p>
        </p:txBody>
      </p:sp>
      <p:sp>
        <p:nvSpPr>
          <p:cNvPr id="693" name="Google Shape;693;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94" name="Google Shape;694;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latin typeface="Arial"/>
                <a:ea typeface="Arial"/>
                <a:cs typeface="Arial"/>
                <a:sym typeface="Arial"/>
              </a:rPr>
              <a:t>•Notes: May assess autoregulation per local protocol to optimize MAP/CPP. </a:t>
            </a:r>
          </a:p>
          <a:p>
            <a:pPr marL="0" lvl="0" indent="0" algn="l" rtl="0">
              <a:spcBef>
                <a:spcPts val="0"/>
              </a:spcBef>
              <a:spcAft>
                <a:spcPts val="0"/>
              </a:spcAft>
              <a:buNone/>
            </a:pPr>
            <a:r>
              <a:rPr lang="en-US" dirty="0">
                <a:latin typeface="Arial"/>
                <a:ea typeface="Arial"/>
                <a:cs typeface="Arial"/>
                <a:sym typeface="Arial"/>
              </a:rPr>
              <a:t>•Note that increasing PaO2 above 150 mmHg might imply overtreatment by PaO2 and prevents detection of another potential cause of low PbtO2 (</a:t>
            </a:r>
            <a:r>
              <a:rPr lang="en-US" dirty="0" err="1">
                <a:latin typeface="Arial"/>
                <a:ea typeface="Arial"/>
                <a:cs typeface="Arial"/>
                <a:sym typeface="Arial"/>
              </a:rPr>
              <a:t>eg</a:t>
            </a:r>
            <a:r>
              <a:rPr lang="en-US" dirty="0">
                <a:latin typeface="Arial"/>
                <a:ea typeface="Arial"/>
                <a:cs typeface="Arial"/>
                <a:sym typeface="Arial"/>
              </a:rPr>
              <a:t>, low CPP)</a:t>
            </a:r>
          </a:p>
          <a:p>
            <a:pPr marL="0" lvl="0" indent="0" algn="l" rtl="0">
              <a:spcBef>
                <a:spcPts val="0"/>
              </a:spcBef>
              <a:spcAft>
                <a:spcPts val="0"/>
              </a:spcAft>
              <a:buNone/>
            </a:pPr>
            <a:r>
              <a:rPr lang="en-US" dirty="0">
                <a:latin typeface="Arial"/>
                <a:ea typeface="Arial"/>
                <a:cs typeface="Arial"/>
                <a:sym typeface="Arial"/>
              </a:rPr>
              <a:t>◦Pulmonary toilet: Bronchoscopy is not included in this tier as an option.</a:t>
            </a:r>
          </a:p>
          <a:p>
            <a:pPr marL="0" lvl="0" indent="0" algn="l" rtl="0">
              <a:spcBef>
                <a:spcPts val="0"/>
              </a:spcBef>
              <a:spcAft>
                <a:spcPts val="0"/>
              </a:spcAft>
              <a:buNone/>
            </a:pPr>
            <a:r>
              <a:rPr lang="en-US" dirty="0">
                <a:latin typeface="Arial"/>
                <a:ea typeface="Arial"/>
                <a:cs typeface="Arial"/>
                <a:sym typeface="Arial"/>
              </a:rPr>
              <a:t>•Notes: In general, any single adjustment in the ventilatory rate to adjust PaCO2 must be in small increments (maximum of 5). Further lowering of PaCO2 should not be done if pH &gt; 7.45, and PaCO2 should not be increased if pH is &lt; 7.35.</a:t>
            </a:r>
          </a:p>
          <a:p>
            <a:pPr marL="0" lvl="0" indent="0" algn="l" rtl="0">
              <a:spcBef>
                <a:spcPts val="0"/>
              </a:spcBef>
              <a:spcAft>
                <a:spcPts val="0"/>
              </a:spcAft>
              <a:buNone/>
            </a:pPr>
            <a:r>
              <a:rPr lang="en-US" dirty="0">
                <a:latin typeface="Arial"/>
                <a:ea typeface="Arial"/>
                <a:cs typeface="Arial"/>
                <a:sym typeface="Arial"/>
              </a:rPr>
              <a:t>Notes: Seizure activity may be a cause of decreased PbtO2. If not already on AEDs, consider adding an AED prophylactically for 1 week only. If on an AED, check level if appropriate to titrate dose and consider an EEG. </a:t>
            </a:r>
          </a:p>
        </p:txBody>
      </p:sp>
      <p:sp>
        <p:nvSpPr>
          <p:cNvPr id="695" name="Google Shape;695;p27:notes"/>
          <p:cNvSpPr txBox="1"/>
          <p:nvPr/>
        </p:nvSpPr>
        <p:spPr>
          <a:xfrm>
            <a:off x="3978275" y="8842375"/>
            <a:ext cx="3043238" cy="465138"/>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21</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22</a:t>
            </a:fld>
            <a:endParaRPr sz="1200" b="0" i="0" u="none" strike="noStrike" cap="none">
              <a:solidFill>
                <a:srgbClr val="000000"/>
              </a:solidFill>
              <a:latin typeface="Arial"/>
              <a:ea typeface="Arial"/>
              <a:cs typeface="Arial"/>
              <a:sym typeface="Arial"/>
            </a:endParaRPr>
          </a:p>
        </p:txBody>
      </p:sp>
      <p:sp>
        <p:nvSpPr>
          <p:cNvPr id="742" name="Google Shape;742;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3" name="Google Shape;743;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latin typeface="Arial"/>
                <a:ea typeface="Arial"/>
                <a:cs typeface="Arial"/>
                <a:sym typeface="Arial"/>
              </a:rPr>
              <a:t>Providers may move to Tier 2 interventions at any point if PbtO2 is less than 20mmHg and at least one intervention from Tier 1 has been used. These are listed in no particular order and should be chosen based on individual characteristics and local protocols. </a:t>
            </a:r>
            <a:endParaRPr dirty="0"/>
          </a:p>
          <a:p>
            <a:pPr marL="0" lvl="0" indent="0" algn="l" rtl="0">
              <a:spcBef>
                <a:spcPts val="0"/>
              </a:spcBef>
              <a:spcAft>
                <a:spcPts val="0"/>
              </a:spcAft>
              <a:buNone/>
            </a:pPr>
            <a:endParaRPr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Notes re: PaO2 adjustments</a:t>
            </a:r>
            <a:endParaRPr dirty="0"/>
          </a:p>
          <a:p>
            <a:pPr marL="0" lvl="0" indent="0" algn="l" rtl="0">
              <a:spcBef>
                <a:spcPts val="0"/>
              </a:spcBef>
              <a:spcAft>
                <a:spcPts val="0"/>
              </a:spcAft>
              <a:buNone/>
            </a:pPr>
            <a:r>
              <a:rPr lang="en-US" dirty="0">
                <a:latin typeface="Arial"/>
                <a:ea typeface="Arial"/>
                <a:cs typeface="Arial"/>
                <a:sym typeface="Arial"/>
              </a:rPr>
              <a:t>-increasing PaO2 above 150mmHg might imply overtreatment by PaO2 and prevents detection of another potential true cause of low PbtO2, such as low CPP. </a:t>
            </a:r>
            <a:endParaRPr dirty="0"/>
          </a:p>
          <a:p>
            <a:pPr marL="0" lvl="0" indent="0" algn="l" rtl="0">
              <a:spcBef>
                <a:spcPts val="0"/>
              </a:spcBef>
              <a:spcAft>
                <a:spcPts val="0"/>
              </a:spcAft>
              <a:buNone/>
            </a:pPr>
            <a:r>
              <a:rPr lang="en-US" dirty="0">
                <a:latin typeface="Arial"/>
                <a:ea typeface="Arial"/>
                <a:cs typeface="Arial"/>
                <a:sym typeface="Arial"/>
              </a:rPr>
              <a:t>--when increasing FiO2: this option should only be used when PaO2 is &lt; 200 mmHg if PbtO2 is persistently less than 20 mmHg and other variables contributing to low PbtO2 have been addressed and controlled.  If this step is taken, it is important for FiO2 to be weaned as rapidly as possible once the patient has stabilized (decrease FiO2 by 5% every 30 minutes as long as PbtO2 remains above 20mmHg)</a:t>
            </a:r>
            <a:endParaRPr dirty="0"/>
          </a:p>
          <a:p>
            <a:pPr marL="0" lvl="0" indent="0" algn="l" rtl="0">
              <a:spcBef>
                <a:spcPts val="0"/>
              </a:spcBef>
              <a:spcAft>
                <a:spcPts val="0"/>
              </a:spcAft>
              <a:buNone/>
            </a:pPr>
            <a:endParaRPr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Notes re: CCP increase</a:t>
            </a:r>
            <a:endParaRPr dirty="0"/>
          </a:p>
          <a:p>
            <a:pPr marL="0" lvl="0" indent="0" algn="l" rtl="0">
              <a:spcBef>
                <a:spcPts val="0"/>
              </a:spcBef>
              <a:spcAft>
                <a:spcPts val="0"/>
              </a:spcAft>
              <a:buNone/>
            </a:pPr>
            <a:r>
              <a:rPr lang="en-US" dirty="0">
                <a:latin typeface="Arial"/>
                <a:ea typeface="Arial"/>
                <a:cs typeface="Arial"/>
                <a:sym typeface="Arial"/>
              </a:rPr>
              <a:t>--there is a potential for harm related to augmentation of CPP above 70mmHg with vasopressors</a:t>
            </a:r>
            <a:endParaRPr dirty="0"/>
          </a:p>
          <a:p>
            <a:pPr marL="0" lvl="0" indent="0" algn="l" rtl="0">
              <a:spcBef>
                <a:spcPts val="0"/>
              </a:spcBef>
              <a:spcAft>
                <a:spcPts val="0"/>
              </a:spcAft>
              <a:buNone/>
            </a:pPr>
            <a:endParaRPr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Notes re: NMB</a:t>
            </a:r>
            <a:endParaRPr dirty="0"/>
          </a:p>
          <a:p>
            <a:pPr marL="0" lvl="0" indent="0" algn="l" rtl="0">
              <a:spcBef>
                <a:spcPts val="0"/>
              </a:spcBef>
              <a:spcAft>
                <a:spcPts val="0"/>
              </a:spcAft>
              <a:buNone/>
            </a:pPr>
            <a:r>
              <a:rPr lang="en-US" dirty="0">
                <a:latin typeface="Arial"/>
                <a:ea typeface="Arial"/>
                <a:cs typeface="Arial"/>
                <a:sym typeface="Arial"/>
              </a:rPr>
              <a:t>--an initial bolus should be used to determine effectiveness; if the bolus dose is effective, a continuous infusion may be used; NMB should be rapidly weaned upon clinical </a:t>
            </a:r>
            <a:r>
              <a:rPr lang="en-US" dirty="0" err="1">
                <a:latin typeface="Arial"/>
                <a:ea typeface="Arial"/>
                <a:cs typeface="Arial"/>
                <a:sym typeface="Arial"/>
              </a:rPr>
              <a:t>stablization</a:t>
            </a:r>
            <a:endParaRPr dirty="0">
              <a:latin typeface="Arial"/>
              <a:ea typeface="Arial"/>
              <a:cs typeface="Arial"/>
              <a:sym typeface="Arial"/>
            </a:endParaRPr>
          </a:p>
        </p:txBody>
      </p:sp>
      <p:sp>
        <p:nvSpPr>
          <p:cNvPr id="744" name="Google Shape;744;p28:notes"/>
          <p:cNvSpPr txBox="1"/>
          <p:nvPr/>
        </p:nvSpPr>
        <p:spPr>
          <a:xfrm>
            <a:off x="3978275" y="8842375"/>
            <a:ext cx="3043238" cy="465138"/>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spcBef>
                  <a:spcPts val="0"/>
                </a:spcBef>
                <a:spcAft>
                  <a:spcPts val="0"/>
                </a:spcAft>
                <a:buNone/>
              </a:pPr>
              <a:t>22</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•Adjust ventilatory rate to increase PaCO2 to &gt; 45 mm Hg while maintaining a target pH of 7.30 – 7.45.</a:t>
            </a:r>
          </a:p>
          <a:p>
            <a:r>
              <a:rPr lang="en-US" dirty="0"/>
              <a:t>◦Notes: In general, any single adjustment in the ventilatory rate to adjust PaCO2 must be in small increments (maximum of 5). PaCO2 should not be increased is pH is &lt; 7.30.</a:t>
            </a:r>
          </a:p>
          <a:p>
            <a:endParaRPr lang="en-US" dirty="0"/>
          </a:p>
          <a:p>
            <a:r>
              <a:rPr lang="en-US" dirty="0"/>
              <a:t>◦Notes: A PbtO2 probe located in an area already maximally vasodilated might measure a drop of flow (low PbtO2) if other areas of the brain vasodilate (potentially because of hypoventilation), creating a “steal” by diverting flow from the area measured. Treatment requires vasoconstricting the normal brain to redirect the flow towards the area measured using hyperventilation. Use the hyperventilation CO2 challenge to test this hypothesis.  </a:t>
            </a:r>
          </a:p>
        </p:txBody>
      </p:sp>
      <p:sp>
        <p:nvSpPr>
          <p:cNvPr id="4" name="Slide Number Placeholder 3"/>
          <p:cNvSpPr>
            <a:spLocks noGrp="1"/>
          </p:cNvSpPr>
          <p:nvPr>
            <p:ph type="sldNum" sz="quarter" idx="5"/>
          </p:nvPr>
        </p:nvSpPr>
        <p:spPr/>
        <p:txBody>
          <a:bodyPr/>
          <a:lstStyle/>
          <a:p>
            <a:fld id="{CB0E7B6E-6B7A-4199-A8DE-B8505E770DB1}" type="slidenum">
              <a:rPr lang="en-US" smtClean="0"/>
              <a:pPr/>
              <a:t>23</a:t>
            </a:fld>
            <a:endParaRPr lang="en-US"/>
          </a:p>
        </p:txBody>
      </p:sp>
    </p:spTree>
    <p:extLst>
      <p:ext uri="{BB962C8B-B14F-4D97-AF65-F5344CB8AC3E}">
        <p14:creationId xmlns:p14="http://schemas.microsoft.com/office/powerpoint/2010/main" val="1843018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1A47A9-D18F-4CCC-ACEF-DE0AAA2EC94C}"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366529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A47A9-D18F-4CCC-ACEF-DE0AAA2EC94C}"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1754461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A47A9-D18F-4CCC-ACEF-DE0AAA2EC94C}"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3865929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6658" y="304799"/>
            <a:ext cx="10515600" cy="752475"/>
          </a:xfrm>
        </p:spPr>
        <p:txBody>
          <a:bodyPr>
            <a:normAutofit/>
          </a:bodyPr>
          <a:lstStyle>
            <a:lvl1pPr>
              <a:defRPr sz="3600">
                <a:latin typeface="+mn-lt"/>
              </a:defRPr>
            </a:lvl1pPr>
          </a:lstStyle>
          <a:p>
            <a:r>
              <a:rPr lang="en-US" dirty="0"/>
              <a:t>Click to edit Master title style</a:t>
            </a:r>
          </a:p>
        </p:txBody>
      </p:sp>
      <p:sp>
        <p:nvSpPr>
          <p:cNvPr id="3" name="Content Placeholder 2"/>
          <p:cNvSpPr>
            <a:spLocks noGrp="1"/>
          </p:cNvSpPr>
          <p:nvPr>
            <p:ph idx="1"/>
          </p:nvPr>
        </p:nvSpPr>
        <p:spPr>
          <a:xfrm>
            <a:off x="464457" y="1407886"/>
            <a:ext cx="10889343" cy="476907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pic>
        <p:nvPicPr>
          <p:cNvPr id="7" name="Picture 6">
            <a:extLst>
              <a:ext uri="{FF2B5EF4-FFF2-40B4-BE49-F238E27FC236}">
                <a16:creationId xmlns:a16="http://schemas.microsoft.com/office/drawing/2014/main" id="{CBCE46C3-2820-4F2C-B432-DD158C4D6580}"/>
              </a:ext>
            </a:extLst>
          </p:cNvPr>
          <p:cNvPicPr>
            <a:picLocks noChangeAspect="1"/>
          </p:cNvPicPr>
          <p:nvPr userDrawn="1"/>
        </p:nvPicPr>
        <p:blipFill>
          <a:blip r:embed="rId2" cstate="print"/>
          <a:stretch>
            <a:fillRect/>
          </a:stretch>
        </p:blipFill>
        <p:spPr>
          <a:xfrm>
            <a:off x="9945462" y="5910637"/>
            <a:ext cx="1865538" cy="810838"/>
          </a:xfrm>
          <a:prstGeom prst="rect">
            <a:avLst/>
          </a:prstGeom>
        </p:spPr>
      </p:pic>
      <p:pic>
        <p:nvPicPr>
          <p:cNvPr id="8" name="Picture 7">
            <a:extLst>
              <a:ext uri="{FF2B5EF4-FFF2-40B4-BE49-F238E27FC236}">
                <a16:creationId xmlns:a16="http://schemas.microsoft.com/office/drawing/2014/main" id="{DA94697D-615B-4FE1-A97D-E966B9956060}"/>
              </a:ext>
            </a:extLst>
          </p:cNvPr>
          <p:cNvPicPr>
            <a:picLocks noChangeAspect="1"/>
          </p:cNvPicPr>
          <p:nvPr userDrawn="1"/>
        </p:nvPicPr>
        <p:blipFill>
          <a:blip r:embed="rId3" cstate="print"/>
          <a:stretch>
            <a:fillRect/>
          </a:stretch>
        </p:blipFill>
        <p:spPr>
          <a:xfrm>
            <a:off x="184218" y="6282525"/>
            <a:ext cx="2621507" cy="438950"/>
          </a:xfrm>
          <a:prstGeom prst="rect">
            <a:avLst/>
          </a:prstGeom>
        </p:spPr>
      </p:pic>
    </p:spTree>
    <p:extLst>
      <p:ext uri="{BB962C8B-B14F-4D97-AF65-F5344CB8AC3E}">
        <p14:creationId xmlns:p14="http://schemas.microsoft.com/office/powerpoint/2010/main" val="268622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1A47A9-D18F-4CCC-ACEF-DE0AAA2EC94C}"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134860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9229" y="354012"/>
            <a:ext cx="10515600" cy="752475"/>
          </a:xfrm>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537029" y="1436914"/>
            <a:ext cx="5482771" cy="47400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199" y="1436914"/>
            <a:ext cx="5279571" cy="47400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pic>
        <p:nvPicPr>
          <p:cNvPr id="8" name="Picture 7">
            <a:extLst>
              <a:ext uri="{FF2B5EF4-FFF2-40B4-BE49-F238E27FC236}">
                <a16:creationId xmlns:a16="http://schemas.microsoft.com/office/drawing/2014/main" id="{42644CB1-647E-47F5-9F0C-01347A20ECDC}"/>
              </a:ext>
            </a:extLst>
          </p:cNvPr>
          <p:cNvPicPr>
            <a:picLocks noChangeAspect="1"/>
          </p:cNvPicPr>
          <p:nvPr userDrawn="1"/>
        </p:nvPicPr>
        <p:blipFill>
          <a:blip r:embed="rId2" cstate="print"/>
          <a:stretch>
            <a:fillRect/>
          </a:stretch>
        </p:blipFill>
        <p:spPr>
          <a:xfrm>
            <a:off x="227761" y="6273400"/>
            <a:ext cx="2621507" cy="438950"/>
          </a:xfrm>
          <a:prstGeom prst="rect">
            <a:avLst/>
          </a:prstGeom>
        </p:spPr>
      </p:pic>
      <p:pic>
        <p:nvPicPr>
          <p:cNvPr id="9" name="Picture 8">
            <a:extLst>
              <a:ext uri="{FF2B5EF4-FFF2-40B4-BE49-F238E27FC236}">
                <a16:creationId xmlns:a16="http://schemas.microsoft.com/office/drawing/2014/main" id="{5BE53445-7580-40AF-A9C7-6840E1518515}"/>
              </a:ext>
            </a:extLst>
          </p:cNvPr>
          <p:cNvPicPr>
            <a:picLocks noChangeAspect="1"/>
          </p:cNvPicPr>
          <p:nvPr userDrawn="1"/>
        </p:nvPicPr>
        <p:blipFill>
          <a:blip r:embed="rId3" cstate="print"/>
          <a:stretch>
            <a:fillRect/>
          </a:stretch>
        </p:blipFill>
        <p:spPr>
          <a:xfrm>
            <a:off x="10092605" y="5950931"/>
            <a:ext cx="1871634" cy="810838"/>
          </a:xfrm>
          <a:prstGeom prst="rect">
            <a:avLst/>
          </a:prstGeom>
        </p:spPr>
      </p:pic>
    </p:spTree>
    <p:extLst>
      <p:ext uri="{BB962C8B-B14F-4D97-AF65-F5344CB8AC3E}">
        <p14:creationId xmlns:p14="http://schemas.microsoft.com/office/powerpoint/2010/main" val="1400252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1A47A9-D18F-4CCC-ACEF-DE0AAA2EC94C}" type="datetimeFigureOut">
              <a:rPr lang="en-US" smtClean="0"/>
              <a:pPr/>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302423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1A47A9-D18F-4CCC-ACEF-DE0AAA2EC94C}" type="datetimeFigureOut">
              <a:rPr lang="en-US" smtClean="0"/>
              <a:pPr/>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340095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A47A9-D18F-4CCC-ACEF-DE0AAA2EC94C}" type="datetimeFigureOut">
              <a:rPr lang="en-US" smtClean="0"/>
              <a:pPr/>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430429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1A47A9-D18F-4CCC-ACEF-DE0AAA2EC94C}"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27345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1A47A9-D18F-4CCC-ACEF-DE0AAA2EC94C}"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AC3CE9-2990-42A4-8CFD-5B70CD065AA1}" type="slidenum">
              <a:rPr lang="en-US" smtClean="0"/>
              <a:pPr/>
              <a:t>‹#›</a:t>
            </a:fld>
            <a:endParaRPr lang="en-US"/>
          </a:p>
        </p:txBody>
      </p:sp>
    </p:spTree>
    <p:extLst>
      <p:ext uri="{BB962C8B-B14F-4D97-AF65-F5344CB8AC3E}">
        <p14:creationId xmlns:p14="http://schemas.microsoft.com/office/powerpoint/2010/main" val="159859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A47A9-D18F-4CCC-ACEF-DE0AAA2EC94C}" type="datetimeFigureOut">
              <a:rPr lang="en-US" smtClean="0"/>
              <a:pPr/>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C3CE9-2990-42A4-8CFD-5B70CD065AA1}" type="slidenum">
              <a:rPr lang="en-US" smtClean="0"/>
              <a:pPr/>
              <a:t>‹#›</a:t>
            </a:fld>
            <a:endParaRPr lang="en-US"/>
          </a:p>
        </p:txBody>
      </p:sp>
    </p:spTree>
    <p:extLst>
      <p:ext uri="{BB962C8B-B14F-4D97-AF65-F5344CB8AC3E}">
        <p14:creationId xmlns:p14="http://schemas.microsoft.com/office/powerpoint/2010/main" val="14924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457200"/>
            <a:ext cx="4894263"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a:spLocks noGrp="1"/>
          </p:cNvSpPr>
          <p:nvPr>
            <p:ph type="ctrTitle"/>
          </p:nvPr>
        </p:nvSpPr>
        <p:spPr>
          <a:xfrm>
            <a:off x="328613" y="1926078"/>
            <a:ext cx="11444287" cy="3117410"/>
          </a:xfrm>
        </p:spPr>
        <p:txBody>
          <a:bodyPr>
            <a:normAutofit fontScale="90000"/>
          </a:bodyPr>
          <a:lstStyle/>
          <a:p>
            <a:pPr marL="282575" indent="-282575" algn="ctr">
              <a:buFont typeface="Arial" panose="020B0604020202020204" pitchFamily="34" charset="0"/>
              <a:buNone/>
            </a:pPr>
            <a:endParaRPr lang="en-US" altLang="en-US" u="sng" dirty="0"/>
          </a:p>
          <a:p>
            <a:pPr marL="282575" indent="-282575" algn="ctr">
              <a:buFont typeface="Arial" panose="020B0604020202020204" pitchFamily="34" charset="0"/>
              <a:buNone/>
            </a:pPr>
            <a:endParaRPr lang="en-US" altLang="en-US" sz="5400" b="1" dirty="0">
              <a:solidFill>
                <a:srgbClr val="C00000"/>
              </a:solidFill>
            </a:endParaRPr>
          </a:p>
          <a:p>
            <a:pPr marL="282575" indent="-282575" algn="ctr">
              <a:buFont typeface="Arial" panose="020B0604020202020204" pitchFamily="34" charset="0"/>
              <a:buNone/>
            </a:pPr>
            <a:r>
              <a:rPr lang="en-US" altLang="en-US" sz="4000" dirty="0">
                <a:solidFill>
                  <a:srgbClr val="C00000"/>
                </a:solidFill>
              </a:rPr>
              <a:t>Brain Oxygen Optimization in Severe TBI Phase 3</a:t>
            </a:r>
            <a:br>
              <a:rPr lang="en-US" altLang="en-US" sz="4000" dirty="0">
                <a:solidFill>
                  <a:srgbClr val="C00000"/>
                </a:solidFill>
              </a:rPr>
            </a:br>
            <a:r>
              <a:rPr lang="en-US" altLang="en-US" sz="4000" dirty="0">
                <a:solidFill>
                  <a:srgbClr val="C00000"/>
                </a:solidFill>
              </a:rPr>
              <a:t>Protocol Refresher</a:t>
            </a:r>
          </a:p>
          <a:p>
            <a:pPr marL="282575" indent="-282575" algn="ctr">
              <a:buFont typeface="Arial" panose="020B0604020202020204" pitchFamily="34" charset="0"/>
              <a:buNone/>
            </a:pPr>
            <a:endParaRPr lang="en-US" altLang="en-US" sz="1800" i="1" dirty="0"/>
          </a:p>
          <a:p>
            <a:pPr marL="282575" indent="-282575" algn="ctr">
              <a:buFont typeface="Arial" panose="020B0604020202020204" pitchFamily="34" charset="0"/>
              <a:buNone/>
            </a:pPr>
            <a:r>
              <a:rPr lang="en-US" altLang="en-US" sz="3600" dirty="0"/>
              <a:t>Lori Shutter, MD</a:t>
            </a:r>
            <a:br>
              <a:rPr lang="en-US" altLang="en-US" sz="3600" dirty="0"/>
            </a:br>
            <a:r>
              <a:rPr lang="en-US" altLang="en-US" sz="3600" dirty="0"/>
              <a:t>University of Pittsburgh / UPMC</a:t>
            </a:r>
          </a:p>
        </p:txBody>
      </p:sp>
      <p:pic>
        <p:nvPicPr>
          <p:cNvPr id="6" name="Shape 86" descr="SIREN draft.png"/>
          <p:cNvPicPr preferRelativeResize="0">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4157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28130-1DD8-441F-8514-64280A90E42B}"/>
              </a:ext>
            </a:extLst>
          </p:cNvPr>
          <p:cNvSpPr>
            <a:spLocks noGrp="1"/>
          </p:cNvSpPr>
          <p:nvPr>
            <p:ph type="title"/>
          </p:nvPr>
        </p:nvSpPr>
        <p:spPr>
          <a:xfrm>
            <a:off x="286659" y="304799"/>
            <a:ext cx="4605382" cy="1706881"/>
          </a:xfrm>
        </p:spPr>
        <p:txBody>
          <a:bodyPr>
            <a:normAutofit/>
          </a:bodyPr>
          <a:lstStyle/>
          <a:p>
            <a:r>
              <a:rPr lang="en-US" b="1" dirty="0"/>
              <a:t>Clinical Standardization Targets</a:t>
            </a:r>
            <a:endParaRPr lang="en-US" dirty="0"/>
          </a:p>
        </p:txBody>
      </p:sp>
      <p:graphicFrame>
        <p:nvGraphicFramePr>
          <p:cNvPr id="4" name="Table 4">
            <a:extLst>
              <a:ext uri="{FF2B5EF4-FFF2-40B4-BE49-F238E27FC236}">
                <a16:creationId xmlns:a16="http://schemas.microsoft.com/office/drawing/2014/main" id="{EB66ACEF-F2A2-4AB0-A8E0-D3F64DC94F77}"/>
              </a:ext>
            </a:extLst>
          </p:cNvPr>
          <p:cNvGraphicFramePr>
            <a:graphicFrameLocks noGrp="1"/>
          </p:cNvGraphicFramePr>
          <p:nvPr>
            <p:ph idx="1"/>
            <p:extLst>
              <p:ext uri="{D42A27DB-BD31-4B8C-83A1-F6EECF244321}">
                <p14:modId xmlns:p14="http://schemas.microsoft.com/office/powerpoint/2010/main" val="1101229304"/>
              </p:ext>
            </p:extLst>
          </p:nvPr>
        </p:nvGraphicFramePr>
        <p:xfrm>
          <a:off x="5120640" y="0"/>
          <a:ext cx="6217920" cy="6839450"/>
        </p:xfrm>
        <a:graphic>
          <a:graphicData uri="http://schemas.openxmlformats.org/drawingml/2006/table">
            <a:tbl>
              <a:tblPr firstRow="1" bandRow="1">
                <a:tableStyleId>{5C22544A-7EE6-4342-B048-85BDC9FD1C3A}</a:tableStyleId>
              </a:tblPr>
              <a:tblGrid>
                <a:gridCol w="2392680">
                  <a:extLst>
                    <a:ext uri="{9D8B030D-6E8A-4147-A177-3AD203B41FA5}">
                      <a16:colId xmlns:a16="http://schemas.microsoft.com/office/drawing/2014/main" val="2076879025"/>
                    </a:ext>
                  </a:extLst>
                </a:gridCol>
                <a:gridCol w="3825240">
                  <a:extLst>
                    <a:ext uri="{9D8B030D-6E8A-4147-A177-3AD203B41FA5}">
                      <a16:colId xmlns:a16="http://schemas.microsoft.com/office/drawing/2014/main" val="3634908164"/>
                    </a:ext>
                  </a:extLst>
                </a:gridCol>
              </a:tblGrid>
              <a:tr h="469130">
                <a:tc gridSpan="2">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885055"/>
                  </a:ext>
                </a:extLst>
              </a:tr>
              <a:tr h="332246">
                <a:tc>
                  <a:txBody>
                    <a:bodyPr/>
                    <a:lstStyle/>
                    <a:p>
                      <a:r>
                        <a:rPr lang="en-US" sz="1600" b="1" dirty="0"/>
                        <a:t>Physiologic Variable</a:t>
                      </a:r>
                    </a:p>
                  </a:txBody>
                  <a:tcPr/>
                </a:tc>
                <a:tc>
                  <a:txBody>
                    <a:bodyPr/>
                    <a:lstStyle/>
                    <a:p>
                      <a:r>
                        <a:rPr lang="en-US" sz="1600" b="1" dirty="0"/>
                        <a:t>MOP Desired Value</a:t>
                      </a:r>
                    </a:p>
                  </a:txBody>
                  <a:tcPr/>
                </a:tc>
                <a:extLst>
                  <a:ext uri="{0D108BD9-81ED-4DB2-BD59-A6C34878D82A}">
                    <a16:rowId xmlns:a16="http://schemas.microsoft.com/office/drawing/2014/main" val="2970871676"/>
                  </a:ext>
                </a:extLst>
              </a:tr>
              <a:tr h="332246">
                <a:tc>
                  <a:txBody>
                    <a:bodyPr/>
                    <a:lstStyle/>
                    <a:p>
                      <a:r>
                        <a:rPr lang="en-US" sz="1600" b="1" dirty="0"/>
                        <a:t>Pulse Ox</a:t>
                      </a:r>
                    </a:p>
                  </a:txBody>
                  <a:tcPr anchor="ctr"/>
                </a:tc>
                <a:tc>
                  <a:txBody>
                    <a:bodyPr/>
                    <a:lstStyle/>
                    <a:p>
                      <a:r>
                        <a:rPr lang="en-US" sz="1600" b="1" dirty="0"/>
                        <a:t>&gt; 94%</a:t>
                      </a:r>
                    </a:p>
                  </a:txBody>
                  <a:tcPr anchor="ctr"/>
                </a:tc>
                <a:extLst>
                  <a:ext uri="{0D108BD9-81ED-4DB2-BD59-A6C34878D82A}">
                    <a16:rowId xmlns:a16="http://schemas.microsoft.com/office/drawing/2014/main" val="2407348380"/>
                  </a:ext>
                </a:extLst>
              </a:tr>
              <a:tr h="332246">
                <a:tc>
                  <a:txBody>
                    <a:bodyPr/>
                    <a:lstStyle/>
                    <a:p>
                      <a:r>
                        <a:rPr lang="en-US" sz="1600" b="1" dirty="0"/>
                        <a:t>PaO2</a:t>
                      </a:r>
                    </a:p>
                  </a:txBody>
                  <a:tcPr anchor="ctr"/>
                </a:tc>
                <a:tc>
                  <a:txBody>
                    <a:bodyPr/>
                    <a:lstStyle/>
                    <a:p>
                      <a:r>
                        <a:rPr lang="en-US" sz="1600" b="1" dirty="0"/>
                        <a:t>80 - 200 mmHg</a:t>
                      </a:r>
                    </a:p>
                  </a:txBody>
                  <a:tcPr anchor="ctr"/>
                </a:tc>
                <a:extLst>
                  <a:ext uri="{0D108BD9-81ED-4DB2-BD59-A6C34878D82A}">
                    <a16:rowId xmlns:a16="http://schemas.microsoft.com/office/drawing/2014/main" val="1409533270"/>
                  </a:ext>
                </a:extLst>
              </a:tr>
              <a:tr h="332246">
                <a:tc>
                  <a:txBody>
                    <a:bodyPr/>
                    <a:lstStyle/>
                    <a:p>
                      <a:r>
                        <a:rPr lang="en-US" sz="1600" b="1" dirty="0"/>
                        <a:t>PaCO2</a:t>
                      </a:r>
                    </a:p>
                  </a:txBody>
                  <a:tcPr anchor="ctr"/>
                </a:tc>
                <a:tc>
                  <a:txBody>
                    <a:bodyPr/>
                    <a:lstStyle/>
                    <a:p>
                      <a:r>
                        <a:rPr lang="en-US" sz="1600" b="1" dirty="0"/>
                        <a:t>35 – 45 mmHg</a:t>
                      </a:r>
                    </a:p>
                  </a:txBody>
                  <a:tcPr anchor="ctr"/>
                </a:tc>
                <a:extLst>
                  <a:ext uri="{0D108BD9-81ED-4DB2-BD59-A6C34878D82A}">
                    <a16:rowId xmlns:a16="http://schemas.microsoft.com/office/drawing/2014/main" val="2644846868"/>
                  </a:ext>
                </a:extLst>
              </a:tr>
              <a:tr h="332246">
                <a:tc>
                  <a:txBody>
                    <a:bodyPr/>
                    <a:lstStyle/>
                    <a:p>
                      <a:r>
                        <a:rPr lang="en-US" sz="1600" b="1" dirty="0"/>
                        <a:t>pH</a:t>
                      </a:r>
                    </a:p>
                  </a:txBody>
                  <a:tcPr anchor="ctr"/>
                </a:tc>
                <a:tc>
                  <a:txBody>
                    <a:bodyPr/>
                    <a:lstStyle/>
                    <a:p>
                      <a:r>
                        <a:rPr lang="en-US" sz="1600" b="1" dirty="0"/>
                        <a:t>7.35-7.45</a:t>
                      </a:r>
                    </a:p>
                  </a:txBody>
                  <a:tcPr anchor="ctr"/>
                </a:tc>
                <a:extLst>
                  <a:ext uri="{0D108BD9-81ED-4DB2-BD59-A6C34878D82A}">
                    <a16:rowId xmlns:a16="http://schemas.microsoft.com/office/drawing/2014/main" val="3621057267"/>
                  </a:ext>
                </a:extLst>
              </a:tr>
              <a:tr h="573879">
                <a:tc>
                  <a:txBody>
                    <a:bodyPr/>
                    <a:lstStyle/>
                    <a:p>
                      <a:r>
                        <a:rPr lang="en-US" sz="1600" b="1" dirty="0"/>
                        <a:t>SBP</a:t>
                      </a:r>
                    </a:p>
                  </a:txBody>
                  <a:tcPr anchor="ctr"/>
                </a:tc>
                <a:tc>
                  <a:txBody>
                    <a:bodyPr/>
                    <a:lstStyle/>
                    <a:p>
                      <a:r>
                        <a:rPr lang="en-US" sz="1600" b="1" dirty="0"/>
                        <a:t>&gt;100 mmHg if 50 to 69 </a:t>
                      </a:r>
                      <a:r>
                        <a:rPr lang="en-US" sz="1600" b="1" dirty="0" err="1"/>
                        <a:t>yo</a:t>
                      </a:r>
                      <a:r>
                        <a:rPr lang="en-US" sz="1600" b="1" dirty="0"/>
                        <a:t>    OR</a:t>
                      </a:r>
                    </a:p>
                    <a:p>
                      <a:r>
                        <a:rPr lang="en-US" sz="1600" b="1" dirty="0"/>
                        <a:t>&gt;110 mmHg if 15 - 49 or &gt; 70 </a:t>
                      </a:r>
                      <a:r>
                        <a:rPr lang="en-US" sz="1600" b="1" dirty="0" err="1"/>
                        <a:t>yo</a:t>
                      </a:r>
                      <a:endParaRPr lang="en-US" sz="1600" b="1" dirty="0"/>
                    </a:p>
                  </a:txBody>
                  <a:tcPr anchor="ctr"/>
                </a:tc>
                <a:extLst>
                  <a:ext uri="{0D108BD9-81ED-4DB2-BD59-A6C34878D82A}">
                    <a16:rowId xmlns:a16="http://schemas.microsoft.com/office/drawing/2014/main" val="88595676"/>
                  </a:ext>
                </a:extLst>
              </a:tr>
              <a:tr h="3322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Temperature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36.5 – 37.5°C</a:t>
                      </a:r>
                    </a:p>
                  </a:txBody>
                  <a:tcPr anchor="ctr"/>
                </a:tc>
                <a:extLst>
                  <a:ext uri="{0D108BD9-81ED-4DB2-BD59-A6C34878D82A}">
                    <a16:rowId xmlns:a16="http://schemas.microsoft.com/office/drawing/2014/main" val="2733074382"/>
                  </a:ext>
                </a:extLst>
              </a:tr>
              <a:tr h="3322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Maintain </a:t>
                      </a:r>
                      <a:r>
                        <a:rPr lang="en-US" sz="1600" b="1" dirty="0" err="1"/>
                        <a:t>Normovolemia</a:t>
                      </a:r>
                      <a:endParaRPr lang="en-US" sz="1600" b="1" dirty="0"/>
                    </a:p>
                  </a:txBody>
                  <a:tcPr anchor="ctr"/>
                </a:tc>
                <a:tc>
                  <a:txBody>
                    <a:bodyPr/>
                    <a:lstStyle/>
                    <a:p>
                      <a:endParaRPr lang="en-US" sz="1600" b="1" dirty="0"/>
                    </a:p>
                  </a:txBody>
                  <a:tcPr anchor="ctr"/>
                </a:tc>
                <a:extLst>
                  <a:ext uri="{0D108BD9-81ED-4DB2-BD59-A6C34878D82A}">
                    <a16:rowId xmlns:a16="http://schemas.microsoft.com/office/drawing/2014/main" val="1633190354"/>
                  </a:ext>
                </a:extLst>
              </a:tr>
              <a:tr h="211429">
                <a:tc>
                  <a:txBody>
                    <a:bodyPr/>
                    <a:lstStyle/>
                    <a:p>
                      <a:endParaRPr lang="en-US" sz="600" b="1" dirty="0">
                        <a:highlight>
                          <a:srgbClr val="FFFF00"/>
                        </a:highlight>
                      </a:endParaRPr>
                    </a:p>
                  </a:txBody>
                  <a:tcPr anchor="ctr">
                    <a:solidFill>
                      <a:srgbClr val="FFFF00"/>
                    </a:solidFill>
                  </a:tcPr>
                </a:tc>
                <a:tc>
                  <a:txBody>
                    <a:bodyPr/>
                    <a:lstStyle/>
                    <a:p>
                      <a:endParaRPr lang="en-US" sz="800" b="1" dirty="0">
                        <a:highlight>
                          <a:srgbClr val="FFFF00"/>
                        </a:highlight>
                      </a:endParaRPr>
                    </a:p>
                  </a:txBody>
                  <a:tcPr anchor="ctr">
                    <a:solidFill>
                      <a:srgbClr val="FFFF00"/>
                    </a:solidFill>
                  </a:tcPr>
                </a:tc>
                <a:extLst>
                  <a:ext uri="{0D108BD9-81ED-4DB2-BD59-A6C34878D82A}">
                    <a16:rowId xmlns:a16="http://schemas.microsoft.com/office/drawing/2014/main" val="3149333276"/>
                  </a:ext>
                </a:extLst>
              </a:tr>
              <a:tr h="332246">
                <a:tc>
                  <a:txBody>
                    <a:bodyPr/>
                    <a:lstStyle/>
                    <a:p>
                      <a:r>
                        <a:rPr lang="en-US" sz="1600" b="1" dirty="0"/>
                        <a:t>ICP</a:t>
                      </a:r>
                    </a:p>
                  </a:txBody>
                  <a:tcPr anchor="ctr"/>
                </a:tc>
                <a:tc>
                  <a:txBody>
                    <a:bodyPr/>
                    <a:lstStyle/>
                    <a:p>
                      <a:r>
                        <a:rPr lang="en-US" sz="1600" b="1" dirty="0"/>
                        <a:t>&lt; 22 mmHg</a:t>
                      </a:r>
                    </a:p>
                  </a:txBody>
                  <a:tcPr anchor="ctr"/>
                </a:tc>
                <a:extLst>
                  <a:ext uri="{0D108BD9-81ED-4DB2-BD59-A6C34878D82A}">
                    <a16:rowId xmlns:a16="http://schemas.microsoft.com/office/drawing/2014/main" val="3227740630"/>
                  </a:ext>
                </a:extLst>
              </a:tr>
              <a:tr h="332246">
                <a:tc>
                  <a:txBody>
                    <a:bodyPr/>
                    <a:lstStyle/>
                    <a:p>
                      <a:r>
                        <a:rPr lang="en-US" sz="1600" b="1" dirty="0"/>
                        <a:t>CPP</a:t>
                      </a:r>
                    </a:p>
                  </a:txBody>
                  <a:tcPr anchor="ctr"/>
                </a:tc>
                <a:tc>
                  <a:txBody>
                    <a:bodyPr/>
                    <a:lstStyle/>
                    <a:p>
                      <a:r>
                        <a:rPr lang="en-US" sz="1600" b="1" dirty="0"/>
                        <a:t>≥ 60 mmHg</a:t>
                      </a:r>
                    </a:p>
                  </a:txBody>
                  <a:tcPr anchor="ctr"/>
                </a:tc>
                <a:extLst>
                  <a:ext uri="{0D108BD9-81ED-4DB2-BD59-A6C34878D82A}">
                    <a16:rowId xmlns:a16="http://schemas.microsoft.com/office/drawing/2014/main" val="2217379745"/>
                  </a:ext>
                </a:extLst>
              </a:tr>
              <a:tr h="332246">
                <a:tc>
                  <a:txBody>
                    <a:bodyPr/>
                    <a:lstStyle/>
                    <a:p>
                      <a:r>
                        <a:rPr lang="en-US" sz="1600" b="1" dirty="0"/>
                        <a:t>PbtO2</a:t>
                      </a:r>
                    </a:p>
                  </a:txBody>
                  <a:tcPr anchor="ctr"/>
                </a:tc>
                <a:tc>
                  <a:txBody>
                    <a:bodyPr/>
                    <a:lstStyle/>
                    <a:p>
                      <a:r>
                        <a:rPr lang="en-US" sz="1600" b="1" u="sng" dirty="0"/>
                        <a:t>&gt;</a:t>
                      </a:r>
                      <a:r>
                        <a:rPr lang="en-US" sz="1600" b="1" dirty="0"/>
                        <a:t> 20 mmHg</a:t>
                      </a:r>
                    </a:p>
                  </a:txBody>
                  <a:tcPr anchor="ctr"/>
                </a:tc>
                <a:extLst>
                  <a:ext uri="{0D108BD9-81ED-4DB2-BD59-A6C34878D82A}">
                    <a16:rowId xmlns:a16="http://schemas.microsoft.com/office/drawing/2014/main" val="3789625721"/>
                  </a:ext>
                </a:extLst>
              </a:tr>
              <a:tr h="211429">
                <a:tc>
                  <a:txBody>
                    <a:bodyPr/>
                    <a:lstStyle/>
                    <a:p>
                      <a:endParaRPr lang="en-US" sz="800" b="1" dirty="0"/>
                    </a:p>
                  </a:txBody>
                  <a:tcPr anchor="ctr">
                    <a:solidFill>
                      <a:srgbClr val="FFFF00"/>
                    </a:solidFill>
                  </a:tcPr>
                </a:tc>
                <a:tc>
                  <a:txBody>
                    <a:bodyPr/>
                    <a:lstStyle/>
                    <a:p>
                      <a:endParaRPr lang="en-US" sz="800" b="1" dirty="0"/>
                    </a:p>
                  </a:txBody>
                  <a:tcPr anchor="ctr">
                    <a:solidFill>
                      <a:srgbClr val="FFFF00"/>
                    </a:solidFill>
                  </a:tcPr>
                </a:tc>
                <a:extLst>
                  <a:ext uri="{0D108BD9-81ED-4DB2-BD59-A6C34878D82A}">
                    <a16:rowId xmlns:a16="http://schemas.microsoft.com/office/drawing/2014/main" val="973950013"/>
                  </a:ext>
                </a:extLst>
              </a:tr>
              <a:tr h="332246">
                <a:tc>
                  <a:txBody>
                    <a:bodyPr/>
                    <a:lstStyle/>
                    <a:p>
                      <a:r>
                        <a:rPr lang="en-US" sz="1600" b="1" dirty="0"/>
                        <a:t>Na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135-145 OR </a:t>
                      </a:r>
                      <a:r>
                        <a:rPr lang="en-US" sz="1600" b="1" dirty="0">
                          <a:solidFill>
                            <a:srgbClr val="FF0000"/>
                          </a:solidFill>
                        </a:rPr>
                        <a:t>for</a:t>
                      </a:r>
                      <a:r>
                        <a:rPr lang="en-US" sz="1600" b="1" dirty="0"/>
                        <a:t> </a:t>
                      </a:r>
                      <a:r>
                        <a:rPr lang="en-US" sz="1600" b="1" dirty="0">
                          <a:solidFill>
                            <a:srgbClr val="FF0000"/>
                          </a:solidFill>
                        </a:rPr>
                        <a:t>HTS </a:t>
                      </a:r>
                      <a:r>
                        <a:rPr lang="en-US" sz="1600" b="1" dirty="0" err="1">
                          <a:solidFill>
                            <a:srgbClr val="FF0000"/>
                          </a:solidFill>
                        </a:rPr>
                        <a:t>rx</a:t>
                      </a:r>
                      <a:r>
                        <a:rPr lang="en-US" sz="1600" b="1" dirty="0">
                          <a:solidFill>
                            <a:srgbClr val="FF0000"/>
                          </a:solidFill>
                        </a:rPr>
                        <a:t> </a:t>
                      </a:r>
                      <a:r>
                        <a:rPr lang="en-US" sz="1600" b="1" dirty="0"/>
                        <a:t>145 - 160 mmol/L </a:t>
                      </a:r>
                    </a:p>
                  </a:txBody>
                  <a:tcPr anchor="ctr"/>
                </a:tc>
                <a:extLst>
                  <a:ext uri="{0D108BD9-81ED-4DB2-BD59-A6C34878D82A}">
                    <a16:rowId xmlns:a16="http://schemas.microsoft.com/office/drawing/2014/main" val="2930199642"/>
                  </a:ext>
                </a:extLst>
              </a:tr>
              <a:tr h="332246">
                <a:tc>
                  <a:txBody>
                    <a:bodyPr/>
                    <a:lstStyle/>
                    <a:p>
                      <a:r>
                        <a:rPr lang="en-US" sz="1600" b="1" dirty="0"/>
                        <a:t>Glucose</a:t>
                      </a:r>
                    </a:p>
                  </a:txBody>
                  <a:tcPr anchor="ctr"/>
                </a:tc>
                <a:tc>
                  <a:txBody>
                    <a:bodyPr/>
                    <a:lstStyle/>
                    <a:p>
                      <a:r>
                        <a:rPr lang="en-US" sz="1600" b="1" dirty="0"/>
                        <a:t>80 – 180 mg/dL</a:t>
                      </a:r>
                    </a:p>
                  </a:txBody>
                  <a:tcPr anchor="ctr"/>
                </a:tc>
                <a:extLst>
                  <a:ext uri="{0D108BD9-81ED-4DB2-BD59-A6C34878D82A}">
                    <a16:rowId xmlns:a16="http://schemas.microsoft.com/office/drawing/2014/main" val="101540847"/>
                  </a:ext>
                </a:extLst>
              </a:tr>
              <a:tr h="3322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PT &amp; PTT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normal range per local hospital guidelines</a:t>
                      </a:r>
                    </a:p>
                  </a:txBody>
                  <a:tcPr anchor="ctr"/>
                </a:tc>
                <a:extLst>
                  <a:ext uri="{0D108BD9-81ED-4DB2-BD59-A6C34878D82A}">
                    <a16:rowId xmlns:a16="http://schemas.microsoft.com/office/drawing/2014/main" val="3124193506"/>
                  </a:ext>
                </a:extLst>
              </a:tr>
              <a:tr h="3322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INR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 1.6</a:t>
                      </a:r>
                    </a:p>
                  </a:txBody>
                  <a:tcPr anchor="ctr"/>
                </a:tc>
                <a:extLst>
                  <a:ext uri="{0D108BD9-81ED-4DB2-BD59-A6C34878D82A}">
                    <a16:rowId xmlns:a16="http://schemas.microsoft.com/office/drawing/2014/main" val="590866198"/>
                  </a:ext>
                </a:extLst>
              </a:tr>
              <a:tr h="3322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Hemoglobin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 7 gm/dl</a:t>
                      </a:r>
                    </a:p>
                  </a:txBody>
                  <a:tcPr anchor="ctr"/>
                </a:tc>
                <a:extLst>
                  <a:ext uri="{0D108BD9-81ED-4DB2-BD59-A6C34878D82A}">
                    <a16:rowId xmlns:a16="http://schemas.microsoft.com/office/drawing/2014/main" val="3095625421"/>
                  </a:ext>
                </a:extLst>
              </a:tr>
              <a:tr h="3322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Platelets</a:t>
                      </a:r>
                      <a:endParaRPr lang="en-US" sz="1600" b="1" baseline="300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 80 x 10</a:t>
                      </a:r>
                      <a:r>
                        <a:rPr lang="en-US" sz="1600" b="1" baseline="30000" dirty="0"/>
                        <a:t>3</a:t>
                      </a:r>
                      <a:r>
                        <a:rPr lang="en-US" sz="1600" b="1" dirty="0"/>
                        <a:t>/mm</a:t>
                      </a:r>
                      <a:r>
                        <a:rPr lang="en-US" sz="1600" b="1" baseline="30000" dirty="0"/>
                        <a:t>3</a:t>
                      </a:r>
                    </a:p>
                  </a:txBody>
                  <a:tcPr anchor="ctr"/>
                </a:tc>
                <a:extLst>
                  <a:ext uri="{0D108BD9-81ED-4DB2-BD59-A6C34878D82A}">
                    <a16:rowId xmlns:a16="http://schemas.microsoft.com/office/drawing/2014/main" val="987989758"/>
                  </a:ext>
                </a:extLst>
              </a:tr>
            </a:tbl>
          </a:graphicData>
        </a:graphic>
      </p:graphicFrame>
      <p:pic>
        <p:nvPicPr>
          <p:cNvPr id="5" name="Picture 4">
            <a:extLst>
              <a:ext uri="{FF2B5EF4-FFF2-40B4-BE49-F238E27FC236}">
                <a16:creationId xmlns:a16="http://schemas.microsoft.com/office/drawing/2014/main" id="{18F39F34-B6FA-4CF8-B39B-68B01A6F33A1}"/>
              </a:ext>
            </a:extLst>
          </p:cNvPr>
          <p:cNvPicPr>
            <a:picLocks noChangeAspect="1"/>
          </p:cNvPicPr>
          <p:nvPr/>
        </p:nvPicPr>
        <p:blipFill>
          <a:blip r:embed="rId2"/>
          <a:stretch>
            <a:fillRect/>
          </a:stretch>
        </p:blipFill>
        <p:spPr>
          <a:xfrm>
            <a:off x="7162800" y="30479"/>
            <a:ext cx="2103233" cy="352169"/>
          </a:xfrm>
          <a:prstGeom prst="rect">
            <a:avLst/>
          </a:prstGeom>
        </p:spPr>
      </p:pic>
      <p:sp>
        <p:nvSpPr>
          <p:cNvPr id="6" name="Text Placeholder 2">
            <a:extLst>
              <a:ext uri="{FF2B5EF4-FFF2-40B4-BE49-F238E27FC236}">
                <a16:creationId xmlns:a16="http://schemas.microsoft.com/office/drawing/2014/main" id="{EF6A1F5D-8CFF-4BEC-9BF8-8FDF61A7DCAE}"/>
              </a:ext>
            </a:extLst>
          </p:cNvPr>
          <p:cNvSpPr txBox="1">
            <a:spLocks/>
          </p:cNvSpPr>
          <p:nvPr/>
        </p:nvSpPr>
        <p:spPr>
          <a:xfrm>
            <a:off x="286658" y="2442975"/>
            <a:ext cx="4446417" cy="28453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t>If values are outside of these ranges and the clinical team chooses not to treat, then the treating physician must document rationale for leaving value outside of range. </a:t>
            </a:r>
            <a:endParaRPr lang="en-US" sz="2400" dirty="0"/>
          </a:p>
        </p:txBody>
      </p:sp>
    </p:spTree>
    <p:extLst>
      <p:ext uri="{BB962C8B-B14F-4D97-AF65-F5344CB8AC3E}">
        <p14:creationId xmlns:p14="http://schemas.microsoft.com/office/powerpoint/2010/main" val="91748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7C0AE-01A3-4DE6-AC57-68F5C5B8370C}"/>
              </a:ext>
            </a:extLst>
          </p:cNvPr>
          <p:cNvSpPr>
            <a:spLocks noGrp="1"/>
          </p:cNvSpPr>
          <p:nvPr>
            <p:ph type="title"/>
          </p:nvPr>
        </p:nvSpPr>
        <p:spPr>
          <a:xfrm>
            <a:off x="199572" y="232227"/>
            <a:ext cx="11281228" cy="1117601"/>
          </a:xfrm>
        </p:spPr>
        <p:txBody>
          <a:bodyPr>
            <a:normAutofit/>
          </a:bodyPr>
          <a:lstStyle/>
          <a:p>
            <a:r>
              <a:rPr lang="en-US" b="1" dirty="0"/>
              <a:t>Clinical Standardization Guidelines: Seizure Prevention / Management</a:t>
            </a:r>
          </a:p>
        </p:txBody>
      </p:sp>
      <p:sp>
        <p:nvSpPr>
          <p:cNvPr id="3" name="Content Placeholder 2">
            <a:extLst>
              <a:ext uri="{FF2B5EF4-FFF2-40B4-BE49-F238E27FC236}">
                <a16:creationId xmlns:a16="http://schemas.microsoft.com/office/drawing/2014/main" id="{5299B0A1-62F7-4BCF-909A-0D4D8254C3C9}"/>
              </a:ext>
            </a:extLst>
          </p:cNvPr>
          <p:cNvSpPr>
            <a:spLocks noGrp="1"/>
          </p:cNvSpPr>
          <p:nvPr>
            <p:ph idx="1"/>
          </p:nvPr>
        </p:nvSpPr>
        <p:spPr>
          <a:xfrm>
            <a:off x="319313" y="1465942"/>
            <a:ext cx="11524343" cy="4499429"/>
          </a:xfrm>
        </p:spPr>
        <p:txBody>
          <a:bodyPr>
            <a:normAutofit lnSpcReduction="10000"/>
          </a:bodyPr>
          <a:lstStyle/>
          <a:p>
            <a:r>
              <a:rPr lang="en-US" sz="3000" dirty="0"/>
              <a:t>Use of prophylactic anti-seizure medications (AEDs) is optional</a:t>
            </a:r>
          </a:p>
          <a:p>
            <a:r>
              <a:rPr lang="en-US" sz="3000" dirty="0"/>
              <a:t>If prophylactic AEDs are initiated, they should be used for 7 days only unless there is evidence of seizure development. </a:t>
            </a:r>
          </a:p>
          <a:p>
            <a:pPr lvl="1"/>
            <a:r>
              <a:rPr lang="en-US" dirty="0"/>
              <a:t>Phenytoin, </a:t>
            </a:r>
            <a:r>
              <a:rPr lang="en-US" dirty="0" err="1"/>
              <a:t>levetiracetam</a:t>
            </a:r>
            <a:r>
              <a:rPr lang="en-US" dirty="0"/>
              <a:t>, or other AEDs may be used for prophylaxis based on local protocol</a:t>
            </a:r>
          </a:p>
          <a:p>
            <a:pPr lvl="1"/>
            <a:r>
              <a:rPr lang="en-US" dirty="0"/>
              <a:t>If phenytoin is chosen, a loading dose of 20 mg/kg should be given followed by a maintenance dose of 3 - 5 mg/kg/day in divided doses</a:t>
            </a:r>
          </a:p>
          <a:p>
            <a:pPr lvl="1"/>
            <a:r>
              <a:rPr lang="en-US" dirty="0"/>
              <a:t>AED levels should be monitored per site protocol</a:t>
            </a:r>
          </a:p>
          <a:p>
            <a:r>
              <a:rPr lang="en-US" dirty="0"/>
              <a:t>Clinical or subclinical seizures (as identified by EEG) should be managed according to site protocol. </a:t>
            </a:r>
          </a:p>
          <a:p>
            <a:pPr lvl="1"/>
            <a:r>
              <a:rPr lang="en-US" dirty="0"/>
              <a:t>An AE form should be submitted to reflect onset, duration, and treatment of any seizure</a:t>
            </a:r>
          </a:p>
        </p:txBody>
      </p:sp>
    </p:spTree>
    <p:extLst>
      <p:ext uri="{BB962C8B-B14F-4D97-AF65-F5344CB8AC3E}">
        <p14:creationId xmlns:p14="http://schemas.microsoft.com/office/powerpoint/2010/main" val="3959460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870C1-6F1A-4847-BE4F-3F7DD86EA4C0}"/>
              </a:ext>
            </a:extLst>
          </p:cNvPr>
          <p:cNvSpPr>
            <a:spLocks noGrp="1"/>
          </p:cNvSpPr>
          <p:nvPr>
            <p:ph type="title"/>
          </p:nvPr>
        </p:nvSpPr>
        <p:spPr/>
        <p:txBody>
          <a:bodyPr>
            <a:normAutofit/>
          </a:bodyPr>
          <a:lstStyle/>
          <a:p>
            <a:r>
              <a:rPr lang="en-US" b="1" dirty="0"/>
              <a:t>Withdrawal of Care / Brain Death</a:t>
            </a:r>
          </a:p>
        </p:txBody>
      </p:sp>
      <p:sp>
        <p:nvSpPr>
          <p:cNvPr id="3" name="Content Placeholder 2">
            <a:extLst>
              <a:ext uri="{FF2B5EF4-FFF2-40B4-BE49-F238E27FC236}">
                <a16:creationId xmlns:a16="http://schemas.microsoft.com/office/drawing/2014/main" id="{90670F84-775B-4DED-8085-CA25344EF015}"/>
              </a:ext>
            </a:extLst>
          </p:cNvPr>
          <p:cNvSpPr>
            <a:spLocks noGrp="1"/>
          </p:cNvSpPr>
          <p:nvPr>
            <p:ph idx="1"/>
          </p:nvPr>
        </p:nvSpPr>
        <p:spPr>
          <a:xfrm>
            <a:off x="420914" y="1277258"/>
            <a:ext cx="10711544" cy="4899706"/>
          </a:xfrm>
        </p:spPr>
        <p:txBody>
          <a:bodyPr/>
          <a:lstStyle/>
          <a:p>
            <a:r>
              <a:rPr lang="en-US" dirty="0"/>
              <a:t>The intent of the study is to optimize therapy for 5 days after randomization. Withdrawal of care during the first 5 days may be considered in dire circumstances or if requested by the patient’s family.</a:t>
            </a:r>
            <a:endParaRPr lang="en-US" b="1" dirty="0"/>
          </a:p>
          <a:p>
            <a:pPr lvl="1"/>
            <a:r>
              <a:rPr lang="en-US" b="1" dirty="0"/>
              <a:t>The site PI will call the study hotline to update the study leadership team about withdrawal of care for a subject</a:t>
            </a:r>
            <a:r>
              <a:rPr lang="en-US" dirty="0"/>
              <a:t>. </a:t>
            </a:r>
          </a:p>
          <a:p>
            <a:r>
              <a:rPr lang="en-US" dirty="0"/>
              <a:t>Withdrawal of care will be documented on the End of Study form, and at the bedside on the Moberg monitoring device. </a:t>
            </a:r>
          </a:p>
          <a:p>
            <a:r>
              <a:rPr lang="en-US" dirty="0"/>
              <a:t>Should the patient progress to brain death, determination is per local protocol. Participation in the clinical trial will not preclude a patient from consideration as an organ donor. </a:t>
            </a:r>
          </a:p>
          <a:p>
            <a:endParaRPr lang="en-US" dirty="0"/>
          </a:p>
          <a:p>
            <a:pPr marL="0" indent="0">
              <a:buNone/>
            </a:pPr>
            <a:endParaRPr lang="en-US" dirty="0"/>
          </a:p>
        </p:txBody>
      </p:sp>
    </p:spTree>
    <p:extLst>
      <p:ext uri="{BB962C8B-B14F-4D97-AF65-F5344CB8AC3E}">
        <p14:creationId xmlns:p14="http://schemas.microsoft.com/office/powerpoint/2010/main" val="1902350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6290" name="Group 2"/>
          <p:cNvGraphicFramePr>
            <a:graphicFrameLocks noGrp="1"/>
          </p:cNvGraphicFramePr>
          <p:nvPr>
            <p:extLst>
              <p:ext uri="{D42A27DB-BD31-4B8C-83A1-F6EECF244321}">
                <p14:modId xmlns:p14="http://schemas.microsoft.com/office/powerpoint/2010/main" val="2990936114"/>
              </p:ext>
            </p:extLst>
          </p:nvPr>
        </p:nvGraphicFramePr>
        <p:xfrm>
          <a:off x="1074057" y="1266960"/>
          <a:ext cx="9158515" cy="4324079"/>
        </p:xfrm>
        <a:graphic>
          <a:graphicData uri="http://schemas.openxmlformats.org/drawingml/2006/table">
            <a:tbl>
              <a:tblPr/>
              <a:tblGrid>
                <a:gridCol w="2427419">
                  <a:extLst>
                    <a:ext uri="{9D8B030D-6E8A-4147-A177-3AD203B41FA5}">
                      <a16:colId xmlns:a16="http://schemas.microsoft.com/office/drawing/2014/main" val="20000"/>
                    </a:ext>
                  </a:extLst>
                </a:gridCol>
                <a:gridCol w="291905">
                  <a:extLst>
                    <a:ext uri="{9D8B030D-6E8A-4147-A177-3AD203B41FA5}">
                      <a16:colId xmlns:a16="http://schemas.microsoft.com/office/drawing/2014/main" val="20001"/>
                    </a:ext>
                  </a:extLst>
                </a:gridCol>
                <a:gridCol w="2983112">
                  <a:extLst>
                    <a:ext uri="{9D8B030D-6E8A-4147-A177-3AD203B41FA5}">
                      <a16:colId xmlns:a16="http://schemas.microsoft.com/office/drawing/2014/main" val="20002"/>
                    </a:ext>
                  </a:extLst>
                </a:gridCol>
                <a:gridCol w="3456079">
                  <a:extLst>
                    <a:ext uri="{9D8B030D-6E8A-4147-A177-3AD203B41FA5}">
                      <a16:colId xmlns:a16="http://schemas.microsoft.com/office/drawing/2014/main" val="20003"/>
                    </a:ext>
                  </a:extLst>
                </a:gridCol>
              </a:tblGrid>
              <a:tr h="1103087">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2800" b="1" i="0" u="none" strike="noStrike" cap="none" normalizeH="0" baseline="0" dirty="0">
                          <a:ln>
                            <a:noFill/>
                          </a:ln>
                          <a:solidFill>
                            <a:srgbClr val="000080"/>
                          </a:solidFill>
                          <a:effectLst/>
                          <a:latin typeface="Arial" charset="0"/>
                        </a:rPr>
                        <a:t>Types of events</a:t>
                      </a: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marL="91435" marR="91435"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solidFill>
                          <a:effectLst/>
                          <a:latin typeface="Arial" charset="0"/>
                          <a:cs typeface="Times New Roman" pitchFamily="18" charset="0"/>
                        </a:rPr>
                        <a:t>ICP &lt; 22 mm Hg</a:t>
                      </a:r>
                      <a:endParaRPr kumimoji="0" lang="en-US" sz="2400" b="1" i="0" u="none" strike="noStrike" cap="none" normalizeH="0" baseline="0" dirty="0">
                        <a:ln>
                          <a:noFill/>
                        </a:ln>
                        <a:solidFill>
                          <a:schemeClr val="tx2"/>
                        </a:solidFill>
                        <a:effectLst/>
                        <a:latin typeface="Arial" charset="0"/>
                      </a:endParaRP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solidFill>
                          <a:effectLst/>
                          <a:latin typeface="Arial" charset="0"/>
                          <a:cs typeface="Times New Roman" pitchFamily="18" charset="0"/>
                        </a:rPr>
                        <a:t>ICP </a:t>
                      </a:r>
                      <a:r>
                        <a:rPr kumimoji="0" lang="en-US" sz="2400" b="1" i="0" u="sng" strike="noStrike" cap="none" normalizeH="0" baseline="0" dirty="0">
                          <a:ln>
                            <a:noFill/>
                          </a:ln>
                          <a:solidFill>
                            <a:schemeClr val="tx2"/>
                          </a:solidFill>
                          <a:effectLst/>
                          <a:latin typeface="Arial" charset="0"/>
                          <a:cs typeface="Times New Roman" pitchFamily="18" charset="0"/>
                        </a:rPr>
                        <a:t>&gt;</a:t>
                      </a:r>
                      <a:r>
                        <a:rPr kumimoji="0" lang="en-US" sz="2400" b="1" i="0" u="none" strike="noStrike" cap="none" normalizeH="0" baseline="0" dirty="0">
                          <a:ln>
                            <a:noFill/>
                          </a:ln>
                          <a:solidFill>
                            <a:schemeClr val="tx2"/>
                          </a:solidFill>
                          <a:effectLst/>
                          <a:latin typeface="Arial" charset="0"/>
                          <a:cs typeface="Times New Roman" pitchFamily="18" charset="0"/>
                        </a:rPr>
                        <a:t> 22 mm Hg</a:t>
                      </a:r>
                      <a:endParaRPr kumimoji="0" lang="en-US" sz="2400" b="1" i="0" u="none" strike="noStrike" cap="none" normalizeH="0" baseline="0" dirty="0">
                        <a:ln>
                          <a:noFill/>
                        </a:ln>
                        <a:solidFill>
                          <a:schemeClr val="tx2"/>
                        </a:solidFill>
                        <a:effectLst/>
                        <a:latin typeface="Arial" charset="0"/>
                      </a:endParaRP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997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marL="91435" marR="91435"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marL="91435" marR="91435"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marL="91435" marR="91435"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txBody>
                  <a:tcPr marL="91435" marR="91435"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extLst>
                  <a:ext uri="{0D108BD9-81ED-4DB2-BD59-A6C34878D82A}">
                    <a16:rowId xmlns:a16="http://schemas.microsoft.com/office/drawing/2014/main" val="10001"/>
                  </a:ext>
                </a:extLst>
              </a:tr>
              <a:tr h="13514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solidFill>
                          <a:effectLst/>
                          <a:latin typeface="Arial" charset="0"/>
                          <a:cs typeface="Times New Roman" pitchFamily="18" charset="0"/>
                        </a:rPr>
                        <a:t>PbtO</a:t>
                      </a:r>
                      <a:r>
                        <a:rPr kumimoji="0" lang="en-US" sz="2400" b="1" i="0" u="none" strike="noStrike" cap="none" normalizeH="0" baseline="-25000" dirty="0">
                          <a:ln>
                            <a:noFill/>
                          </a:ln>
                          <a:solidFill>
                            <a:schemeClr val="tx2"/>
                          </a:solidFill>
                          <a:effectLst/>
                          <a:latin typeface="Arial" charset="0"/>
                          <a:cs typeface="Times New Roman" pitchFamily="18" charset="0"/>
                        </a:rPr>
                        <a:t>2</a:t>
                      </a:r>
                      <a:r>
                        <a:rPr kumimoji="0" lang="en-US" sz="2400" b="1" i="0" u="none" strike="noStrike" cap="none" normalizeH="0" baseline="0" dirty="0">
                          <a:ln>
                            <a:noFill/>
                          </a:ln>
                          <a:solidFill>
                            <a:schemeClr val="tx2"/>
                          </a:solidFill>
                          <a:effectLst/>
                          <a:latin typeface="Arial" charset="0"/>
                          <a:cs typeface="Times New Roman" pitchFamily="18" charset="0"/>
                        </a:rPr>
                        <a:t> </a:t>
                      </a:r>
                      <a:r>
                        <a:rPr kumimoji="0" lang="en-US" sz="2400" b="1" i="0" u="sng" strike="noStrike" cap="none" normalizeH="0" baseline="0" dirty="0">
                          <a:ln>
                            <a:noFill/>
                          </a:ln>
                          <a:solidFill>
                            <a:schemeClr val="tx2"/>
                          </a:solidFill>
                          <a:effectLst/>
                          <a:latin typeface="Arial" charset="0"/>
                          <a:cs typeface="Times New Roman" pitchFamily="18" charset="0"/>
                        </a:rPr>
                        <a:t>&gt;</a:t>
                      </a:r>
                      <a:r>
                        <a:rPr kumimoji="0" lang="en-US" sz="2400" b="1" i="0" u="none" strike="noStrike" cap="none" normalizeH="0" baseline="0" dirty="0">
                          <a:ln>
                            <a:noFill/>
                          </a:ln>
                          <a:solidFill>
                            <a:schemeClr val="tx2"/>
                          </a:solidFill>
                          <a:effectLst/>
                          <a:latin typeface="Arial" charset="0"/>
                          <a:cs typeface="Times New Roman" pitchFamily="18" charset="0"/>
                        </a:rPr>
                        <a:t> 20</a:t>
                      </a:r>
                      <a:endParaRPr kumimoji="0" lang="en-US" sz="2400" b="1" i="0" u="none" strike="noStrike" cap="none" normalizeH="0" baseline="0" dirty="0">
                        <a:ln>
                          <a:noFill/>
                        </a:ln>
                        <a:solidFill>
                          <a:schemeClr val="tx2"/>
                        </a:solidFill>
                        <a:effectLst/>
                        <a:latin typeface="Arial" charset="0"/>
                      </a:endParaRP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marL="91435" marR="91435"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80"/>
                          </a:solidFill>
                          <a:effectLst/>
                          <a:latin typeface="Arial" charset="0"/>
                          <a:cs typeface="Times New Roman" pitchFamily="18" charset="0"/>
                        </a:rPr>
                        <a:t>Type 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Times New Roman" pitchFamily="18" charset="0"/>
                        </a:rPr>
                        <a:t>No interventions directed at PbtO</a:t>
                      </a:r>
                      <a:r>
                        <a:rPr kumimoji="0" lang="en-US" sz="1600" b="1" i="0" u="none" strike="noStrike" cap="none" normalizeH="0" baseline="-25000" dirty="0">
                          <a:ln>
                            <a:noFill/>
                          </a:ln>
                          <a:solidFill>
                            <a:schemeClr val="tx1"/>
                          </a:solidFill>
                          <a:effectLst/>
                          <a:latin typeface="Arial" charset="0"/>
                          <a:cs typeface="Times New Roman" pitchFamily="18" charset="0"/>
                        </a:rPr>
                        <a:t>2</a:t>
                      </a:r>
                      <a:r>
                        <a:rPr kumimoji="0" lang="en-US" sz="1600" b="1" i="0" u="none" strike="noStrike" cap="none" normalizeH="0" baseline="0" dirty="0">
                          <a:ln>
                            <a:noFill/>
                          </a:ln>
                          <a:solidFill>
                            <a:schemeClr val="tx1"/>
                          </a:solidFill>
                          <a:effectLst/>
                          <a:latin typeface="Arial" charset="0"/>
                          <a:cs typeface="Times New Roman" pitchFamily="18" charset="0"/>
                        </a:rPr>
                        <a:t> or ICP needed </a:t>
                      </a:r>
                      <a:endParaRPr kumimoji="0" lang="en-US" sz="1600" b="1" i="0" u="none" strike="noStrike" cap="none" normalizeH="0" baseline="0" dirty="0">
                        <a:ln>
                          <a:noFill/>
                        </a:ln>
                        <a:solidFill>
                          <a:schemeClr val="tx1"/>
                        </a:solidFill>
                        <a:effectLst/>
                        <a:latin typeface="Arial" charset="0"/>
                      </a:endParaRP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80"/>
                          </a:solidFill>
                          <a:effectLst/>
                          <a:latin typeface="Arial" charset="0"/>
                          <a:cs typeface="Times New Roman" pitchFamily="18" charset="0"/>
                        </a:rPr>
                        <a:t>Type B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Times New Roman" pitchFamily="18" charset="0"/>
                        </a:rPr>
                        <a:t>Interventions directed at lowering ICP</a:t>
                      </a:r>
                      <a:endParaRPr kumimoji="0" lang="en-US" sz="1600" b="1" i="0" u="none" strike="noStrike" cap="none" normalizeH="0" baseline="0" dirty="0">
                        <a:ln>
                          <a:noFill/>
                        </a:ln>
                        <a:solidFill>
                          <a:schemeClr val="tx1"/>
                        </a:solidFill>
                        <a:effectLst/>
                        <a:latin typeface="Arial" charset="0"/>
                      </a:endParaRP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514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solidFill>
                          <a:effectLst/>
                          <a:latin typeface="Arial" charset="0"/>
                          <a:cs typeface="Times New Roman" pitchFamily="18" charset="0"/>
                        </a:rPr>
                        <a:t>PbtO</a:t>
                      </a:r>
                      <a:r>
                        <a:rPr kumimoji="0" lang="en-US" sz="2400" b="1" i="0" u="none" strike="noStrike" cap="none" normalizeH="0" baseline="-25000" dirty="0">
                          <a:ln>
                            <a:noFill/>
                          </a:ln>
                          <a:solidFill>
                            <a:schemeClr val="tx2"/>
                          </a:solidFill>
                          <a:effectLst/>
                          <a:latin typeface="Arial" charset="0"/>
                          <a:cs typeface="Times New Roman" pitchFamily="18" charset="0"/>
                        </a:rPr>
                        <a:t>2</a:t>
                      </a:r>
                      <a:r>
                        <a:rPr kumimoji="0" lang="en-US" sz="2400" b="1" i="0" u="none" strike="noStrike" cap="none" normalizeH="0" baseline="0" dirty="0">
                          <a:ln>
                            <a:noFill/>
                          </a:ln>
                          <a:solidFill>
                            <a:schemeClr val="tx2"/>
                          </a:solidFill>
                          <a:effectLst/>
                          <a:latin typeface="Arial" charset="0"/>
                          <a:cs typeface="Times New Roman" pitchFamily="18" charset="0"/>
                        </a:rPr>
                        <a:t> &lt; 20</a:t>
                      </a:r>
                      <a:endParaRPr kumimoji="0" lang="en-US" sz="2400" b="1" i="0" u="none" strike="noStrike" cap="none" normalizeH="0" baseline="0" dirty="0">
                        <a:ln>
                          <a:noFill/>
                        </a:ln>
                        <a:solidFill>
                          <a:schemeClr val="tx2"/>
                        </a:solidFill>
                        <a:effectLst/>
                        <a:latin typeface="Arial" charset="0"/>
                      </a:endParaRP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marL="91435" marR="91435"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80"/>
                          </a:solidFill>
                          <a:effectLst/>
                          <a:latin typeface="Arial" charset="0"/>
                          <a:cs typeface="Times New Roman" pitchFamily="18" charset="0"/>
                        </a:rPr>
                        <a:t>Type C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Times New Roman" pitchFamily="18" charset="0"/>
                        </a:rPr>
                        <a:t>Interventions directed at increasing PbtO</a:t>
                      </a:r>
                      <a:r>
                        <a:rPr kumimoji="0" lang="en-US" sz="1600" b="1" i="0" u="none" strike="noStrike" cap="none" normalizeH="0" baseline="-25000" dirty="0">
                          <a:ln>
                            <a:noFill/>
                          </a:ln>
                          <a:solidFill>
                            <a:schemeClr val="tx1"/>
                          </a:solidFill>
                          <a:effectLst/>
                          <a:latin typeface="Arial" charset="0"/>
                          <a:cs typeface="Times New Roman" pitchFamily="18" charset="0"/>
                        </a:rPr>
                        <a:t>2</a:t>
                      </a:r>
                      <a:endParaRPr kumimoji="0" lang="en-US" sz="1600" b="1" i="0" u="none" strike="noStrike" cap="none" normalizeH="0" baseline="0" dirty="0">
                        <a:ln>
                          <a:noFill/>
                        </a:ln>
                        <a:solidFill>
                          <a:schemeClr val="tx1"/>
                        </a:solidFill>
                        <a:effectLst/>
                        <a:latin typeface="Arial" charset="0"/>
                      </a:endParaRP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80"/>
                          </a:solidFill>
                          <a:effectLst/>
                          <a:latin typeface="Arial" charset="0"/>
                          <a:cs typeface="Times New Roman" pitchFamily="18" charset="0"/>
                        </a:rPr>
                        <a:t>Type D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Times New Roman" pitchFamily="18" charset="0"/>
                        </a:rPr>
                        <a:t>Interventions directed at lowering ICP and increasing PbtO</a:t>
                      </a:r>
                      <a:r>
                        <a:rPr kumimoji="0" lang="en-US" sz="1600" b="1" i="0" u="none" strike="noStrike" cap="none" normalizeH="0" baseline="-25000" dirty="0">
                          <a:ln>
                            <a:noFill/>
                          </a:ln>
                          <a:solidFill>
                            <a:schemeClr val="tx1"/>
                          </a:solidFill>
                          <a:effectLst/>
                          <a:latin typeface="Arial" charset="0"/>
                          <a:cs typeface="Times New Roman" pitchFamily="18" charset="0"/>
                        </a:rPr>
                        <a:t>2</a:t>
                      </a:r>
                      <a:endParaRPr kumimoji="0" lang="en-US" sz="1600" b="1" i="0" u="none" strike="noStrike" cap="none" normalizeH="0" baseline="-25000" dirty="0">
                        <a:ln>
                          <a:noFill/>
                        </a:ln>
                        <a:solidFill>
                          <a:schemeClr val="tx1"/>
                        </a:solidFill>
                        <a:effectLst/>
                        <a:latin typeface="Arial" charset="0"/>
                      </a:endParaRPr>
                    </a:p>
                  </a:txBody>
                  <a:tcPr marL="91435" marR="91435"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2" name="Picture 1">
            <a:extLst>
              <a:ext uri="{FF2B5EF4-FFF2-40B4-BE49-F238E27FC236}">
                <a16:creationId xmlns:a16="http://schemas.microsoft.com/office/drawing/2014/main" id="{AA72D4DE-1A5E-4041-ADA6-A385C4A7AA10}"/>
              </a:ext>
            </a:extLst>
          </p:cNvPr>
          <p:cNvPicPr>
            <a:picLocks noChangeAspect="1"/>
          </p:cNvPicPr>
          <p:nvPr/>
        </p:nvPicPr>
        <p:blipFill>
          <a:blip r:embed="rId3" cstate="print"/>
          <a:stretch>
            <a:fillRect/>
          </a:stretch>
        </p:blipFill>
        <p:spPr>
          <a:xfrm>
            <a:off x="280376" y="6095999"/>
            <a:ext cx="2621507" cy="438950"/>
          </a:xfrm>
          <a:prstGeom prst="rect">
            <a:avLst/>
          </a:prstGeom>
        </p:spPr>
      </p:pic>
      <p:pic>
        <p:nvPicPr>
          <p:cNvPr id="3" name="Picture 2">
            <a:extLst>
              <a:ext uri="{FF2B5EF4-FFF2-40B4-BE49-F238E27FC236}">
                <a16:creationId xmlns:a16="http://schemas.microsoft.com/office/drawing/2014/main" id="{F8861DA8-3687-481F-83D2-F330B539295A}"/>
              </a:ext>
            </a:extLst>
          </p:cNvPr>
          <p:cNvPicPr>
            <a:picLocks noChangeAspect="1"/>
          </p:cNvPicPr>
          <p:nvPr/>
        </p:nvPicPr>
        <p:blipFill>
          <a:blip r:embed="rId4" cstate="print"/>
          <a:stretch>
            <a:fillRect/>
          </a:stretch>
        </p:blipFill>
        <p:spPr>
          <a:xfrm>
            <a:off x="9242327" y="5907006"/>
            <a:ext cx="1871634" cy="816935"/>
          </a:xfrm>
          <a:prstGeom prst="rect">
            <a:avLst/>
          </a:prstGeom>
        </p:spPr>
      </p:pic>
      <p:sp>
        <p:nvSpPr>
          <p:cNvPr id="4" name="Title 3">
            <a:extLst>
              <a:ext uri="{FF2B5EF4-FFF2-40B4-BE49-F238E27FC236}">
                <a16:creationId xmlns:a16="http://schemas.microsoft.com/office/drawing/2014/main" id="{5766DA20-9A68-42DE-B803-4E173C0D9C8F}"/>
              </a:ext>
            </a:extLst>
          </p:cNvPr>
          <p:cNvSpPr>
            <a:spLocks noGrp="1"/>
          </p:cNvSpPr>
          <p:nvPr>
            <p:ph type="title"/>
          </p:nvPr>
        </p:nvSpPr>
        <p:spPr>
          <a:xfrm>
            <a:off x="202362" y="137416"/>
            <a:ext cx="10515600" cy="936642"/>
          </a:xfrm>
        </p:spPr>
        <p:txBody>
          <a:bodyPr>
            <a:normAutofit/>
          </a:bodyPr>
          <a:lstStyle/>
          <a:p>
            <a:r>
              <a:rPr lang="en-US" sz="3600" b="1" dirty="0">
                <a:latin typeface="+mn-lt"/>
              </a:rPr>
              <a:t>Management of elevated ICP and/or low PbtO2</a:t>
            </a:r>
          </a:p>
        </p:txBody>
      </p:sp>
    </p:spTree>
    <p:extLst>
      <p:ext uri="{BB962C8B-B14F-4D97-AF65-F5344CB8AC3E}">
        <p14:creationId xmlns:p14="http://schemas.microsoft.com/office/powerpoint/2010/main" val="79653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C6721-95EB-45F0-ABE7-CDAA8B9170B3}"/>
              </a:ext>
            </a:extLst>
          </p:cNvPr>
          <p:cNvSpPr>
            <a:spLocks noGrp="1"/>
          </p:cNvSpPr>
          <p:nvPr>
            <p:ph type="title"/>
          </p:nvPr>
        </p:nvSpPr>
        <p:spPr/>
        <p:txBody>
          <a:bodyPr>
            <a:normAutofit/>
          </a:bodyPr>
          <a:lstStyle/>
          <a:p>
            <a:r>
              <a:rPr lang="en-US" b="1" dirty="0"/>
              <a:t>Scenario Based Patient Management </a:t>
            </a:r>
          </a:p>
        </p:txBody>
      </p:sp>
      <p:sp>
        <p:nvSpPr>
          <p:cNvPr id="3" name="Content Placeholder 2">
            <a:extLst>
              <a:ext uri="{FF2B5EF4-FFF2-40B4-BE49-F238E27FC236}">
                <a16:creationId xmlns:a16="http://schemas.microsoft.com/office/drawing/2014/main" id="{EFF5B2C6-4978-405D-8272-0EB186A0A17D}"/>
              </a:ext>
            </a:extLst>
          </p:cNvPr>
          <p:cNvSpPr>
            <a:spLocks noGrp="1"/>
          </p:cNvSpPr>
          <p:nvPr>
            <p:ph idx="1"/>
          </p:nvPr>
        </p:nvSpPr>
        <p:spPr>
          <a:xfrm>
            <a:off x="286658" y="1190171"/>
            <a:ext cx="11067143" cy="4986793"/>
          </a:xfrm>
        </p:spPr>
        <p:txBody>
          <a:bodyPr>
            <a:normAutofit/>
          </a:bodyPr>
          <a:lstStyle/>
          <a:p>
            <a:r>
              <a:rPr lang="en-US" dirty="0"/>
              <a:t>Elevations in ICP &gt; 22 mm Hg, or a decline in PbtO2 &lt; 20 mm Hg, which are sustained for more than 5 minutes will trigger an intervention. </a:t>
            </a:r>
          </a:p>
          <a:p>
            <a:endParaRPr lang="en-US" dirty="0"/>
          </a:p>
          <a:p>
            <a:r>
              <a:rPr lang="en-US" b="1" dirty="0"/>
              <a:t>Treatments must be initiated within 15 minutes of the start of the episode, as detected by the continuous ICP and PbtO2 recordings.  </a:t>
            </a:r>
          </a:p>
          <a:p>
            <a:endParaRPr lang="en-US" b="1" dirty="0"/>
          </a:p>
          <a:p>
            <a:r>
              <a:rPr lang="en-US" dirty="0"/>
              <a:t>Participants may start in one type of episode and move to another.</a:t>
            </a:r>
          </a:p>
          <a:p>
            <a:pPr lvl="1"/>
            <a:r>
              <a:rPr lang="en-US" dirty="0"/>
              <a:t>Therapy will depend on which type of episode they are in at any given time. </a:t>
            </a:r>
          </a:p>
          <a:p>
            <a:pPr lvl="1"/>
            <a:r>
              <a:rPr lang="en-US" dirty="0"/>
              <a:t>For ICP only group, only Type A and Type B episodes are relevant. </a:t>
            </a:r>
          </a:p>
          <a:p>
            <a:pPr lvl="1"/>
            <a:r>
              <a:rPr lang="en-US" dirty="0"/>
              <a:t>For ICP + PbtO2 group, any of the 4 scenarios (Type A, B, C, or D).</a:t>
            </a:r>
          </a:p>
          <a:p>
            <a:endParaRPr lang="en-US" b="1" dirty="0"/>
          </a:p>
          <a:p>
            <a:endParaRPr lang="en-US" b="1" dirty="0"/>
          </a:p>
          <a:p>
            <a:pPr lvl="1"/>
            <a:endParaRPr lang="en-US" b="1" dirty="0"/>
          </a:p>
          <a:p>
            <a:pPr lvl="1"/>
            <a:endParaRPr lang="en-US" b="1" dirty="0"/>
          </a:p>
          <a:p>
            <a:endParaRPr lang="en-US" dirty="0"/>
          </a:p>
        </p:txBody>
      </p:sp>
    </p:spTree>
    <p:extLst>
      <p:ext uri="{BB962C8B-B14F-4D97-AF65-F5344CB8AC3E}">
        <p14:creationId xmlns:p14="http://schemas.microsoft.com/office/powerpoint/2010/main" val="529738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C6721-95EB-45F0-ABE7-CDAA8B9170B3}"/>
              </a:ext>
            </a:extLst>
          </p:cNvPr>
          <p:cNvSpPr>
            <a:spLocks noGrp="1"/>
          </p:cNvSpPr>
          <p:nvPr>
            <p:ph type="title"/>
          </p:nvPr>
        </p:nvSpPr>
        <p:spPr/>
        <p:txBody>
          <a:bodyPr>
            <a:normAutofit/>
          </a:bodyPr>
          <a:lstStyle/>
          <a:p>
            <a:r>
              <a:rPr lang="en-US" b="1" dirty="0"/>
              <a:t>Scenario Based Patient Management </a:t>
            </a:r>
          </a:p>
        </p:txBody>
      </p:sp>
      <p:sp>
        <p:nvSpPr>
          <p:cNvPr id="3" name="Content Placeholder 2">
            <a:extLst>
              <a:ext uri="{FF2B5EF4-FFF2-40B4-BE49-F238E27FC236}">
                <a16:creationId xmlns:a16="http://schemas.microsoft.com/office/drawing/2014/main" id="{EFF5B2C6-4978-405D-8272-0EB186A0A17D}"/>
              </a:ext>
            </a:extLst>
          </p:cNvPr>
          <p:cNvSpPr>
            <a:spLocks noGrp="1"/>
          </p:cNvSpPr>
          <p:nvPr>
            <p:ph idx="1"/>
          </p:nvPr>
        </p:nvSpPr>
        <p:spPr>
          <a:xfrm>
            <a:off x="286658" y="1057275"/>
            <a:ext cx="11585302" cy="5119690"/>
          </a:xfrm>
        </p:spPr>
        <p:txBody>
          <a:bodyPr>
            <a:normAutofit/>
          </a:bodyPr>
          <a:lstStyle/>
          <a:p>
            <a:r>
              <a:rPr lang="en-US" dirty="0"/>
              <a:t>Therapeutic strategies are divided into tiers and organized in a hierarchical fashion</a:t>
            </a:r>
          </a:p>
          <a:p>
            <a:pPr lvl="1"/>
            <a:r>
              <a:rPr lang="en-US" dirty="0"/>
              <a:t>Aggressiveness of interventions increase as you move through the tiers</a:t>
            </a:r>
          </a:p>
          <a:p>
            <a:pPr lvl="1"/>
            <a:r>
              <a:rPr lang="en-US" dirty="0"/>
              <a:t>Goal: minimize treatment variability across sites while respecting local protocols and expertise</a:t>
            </a:r>
          </a:p>
          <a:p>
            <a:r>
              <a:rPr lang="en-US" dirty="0"/>
              <a:t>Treatment interventions within any one tier can be attempted in any order or combination. </a:t>
            </a:r>
          </a:p>
          <a:p>
            <a:pPr lvl="1"/>
            <a:r>
              <a:rPr lang="en-US" u="sng" dirty="0"/>
              <a:t>At least one treatment </a:t>
            </a:r>
            <a:r>
              <a:rPr lang="en-US" dirty="0"/>
              <a:t>in Tier 1 must be tried before moving on to Tier 2. </a:t>
            </a:r>
          </a:p>
          <a:p>
            <a:pPr lvl="1"/>
            <a:r>
              <a:rPr lang="en-US" dirty="0"/>
              <a:t>It is not necessary to use all treatments in the tier, but it is expected that at least one intervention from each tier will be used before proceeding to the next tier.</a:t>
            </a:r>
          </a:p>
          <a:p>
            <a:pPr lvl="1"/>
            <a:r>
              <a:rPr lang="en-US" dirty="0"/>
              <a:t>Tier 3 treatments are optional. </a:t>
            </a:r>
          </a:p>
          <a:p>
            <a:endParaRPr lang="en-US" b="1" dirty="0"/>
          </a:p>
          <a:p>
            <a:endParaRPr lang="en-US" b="1" dirty="0"/>
          </a:p>
          <a:p>
            <a:endParaRPr lang="en-US" b="1" dirty="0"/>
          </a:p>
          <a:p>
            <a:pPr lvl="1"/>
            <a:endParaRPr lang="en-US" b="1" dirty="0"/>
          </a:p>
          <a:p>
            <a:pPr lvl="1"/>
            <a:endParaRPr lang="en-US" b="1" dirty="0"/>
          </a:p>
          <a:p>
            <a:endParaRPr lang="en-US" dirty="0"/>
          </a:p>
        </p:txBody>
      </p:sp>
    </p:spTree>
    <p:extLst>
      <p:ext uri="{BB962C8B-B14F-4D97-AF65-F5344CB8AC3E}">
        <p14:creationId xmlns:p14="http://schemas.microsoft.com/office/powerpoint/2010/main" val="2828171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C6721-95EB-45F0-ABE7-CDAA8B9170B3}"/>
              </a:ext>
            </a:extLst>
          </p:cNvPr>
          <p:cNvSpPr>
            <a:spLocks noGrp="1"/>
          </p:cNvSpPr>
          <p:nvPr>
            <p:ph type="title"/>
          </p:nvPr>
        </p:nvSpPr>
        <p:spPr/>
        <p:txBody>
          <a:bodyPr>
            <a:normAutofit/>
          </a:bodyPr>
          <a:lstStyle/>
          <a:p>
            <a:r>
              <a:rPr lang="en-US" b="1" dirty="0"/>
              <a:t>Scenario Based Patient Management </a:t>
            </a:r>
          </a:p>
        </p:txBody>
      </p:sp>
      <p:sp>
        <p:nvSpPr>
          <p:cNvPr id="3" name="Content Placeholder 2">
            <a:extLst>
              <a:ext uri="{FF2B5EF4-FFF2-40B4-BE49-F238E27FC236}">
                <a16:creationId xmlns:a16="http://schemas.microsoft.com/office/drawing/2014/main" id="{EFF5B2C6-4978-405D-8272-0EB186A0A17D}"/>
              </a:ext>
            </a:extLst>
          </p:cNvPr>
          <p:cNvSpPr>
            <a:spLocks noGrp="1"/>
          </p:cNvSpPr>
          <p:nvPr>
            <p:ph idx="1"/>
          </p:nvPr>
        </p:nvSpPr>
        <p:spPr>
          <a:xfrm>
            <a:off x="286658" y="1190171"/>
            <a:ext cx="11067143" cy="4986793"/>
          </a:xfrm>
        </p:spPr>
        <p:txBody>
          <a:bodyPr>
            <a:normAutofit/>
          </a:bodyPr>
          <a:lstStyle/>
          <a:p>
            <a:r>
              <a:rPr lang="en-US" dirty="0"/>
              <a:t>The initial choice of a treatment option from any tier should be determined based on what may be the most effective for the current clinical situation, participant characteristics and local protocols. </a:t>
            </a:r>
          </a:p>
          <a:p>
            <a:pPr lvl="1"/>
            <a:r>
              <a:rPr lang="en-US" dirty="0"/>
              <a:t>Any intervention chosen should be aimed at addressing the underlying pathophysiology that is contributing to each individual episode. </a:t>
            </a:r>
          </a:p>
          <a:p>
            <a:pPr marL="457200" lvl="1" indent="0">
              <a:buNone/>
            </a:pPr>
            <a:endParaRPr lang="en-US" dirty="0"/>
          </a:p>
          <a:p>
            <a:r>
              <a:rPr lang="en-US" dirty="0"/>
              <a:t>For any treatment chosen, a rapid response to that treatment is expected. </a:t>
            </a:r>
          </a:p>
          <a:p>
            <a:pPr lvl="1"/>
            <a:r>
              <a:rPr lang="en-US" dirty="0"/>
              <a:t>Should a treatment not be effective in a timely fashion, additional interventions within the same tier may be attempted, </a:t>
            </a:r>
            <a:r>
              <a:rPr lang="en-US" u="sng" dirty="0"/>
              <a:t>or a decision may be made to quickly move to the next tier. </a:t>
            </a:r>
            <a:endParaRPr lang="en-US" dirty="0"/>
          </a:p>
          <a:p>
            <a:endParaRPr lang="en-US" b="1" dirty="0"/>
          </a:p>
          <a:p>
            <a:endParaRPr lang="en-US" b="1" dirty="0"/>
          </a:p>
          <a:p>
            <a:endParaRPr lang="en-US" b="1" dirty="0"/>
          </a:p>
          <a:p>
            <a:pPr lvl="1"/>
            <a:endParaRPr lang="en-US" b="1" dirty="0"/>
          </a:p>
          <a:p>
            <a:pPr lvl="1"/>
            <a:endParaRPr lang="en-US" b="1" dirty="0"/>
          </a:p>
          <a:p>
            <a:endParaRPr lang="en-US" dirty="0"/>
          </a:p>
        </p:txBody>
      </p:sp>
    </p:spTree>
    <p:extLst>
      <p:ext uri="{BB962C8B-B14F-4D97-AF65-F5344CB8AC3E}">
        <p14:creationId xmlns:p14="http://schemas.microsoft.com/office/powerpoint/2010/main" val="1523086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C6721-95EB-45F0-ABE7-CDAA8B9170B3}"/>
              </a:ext>
            </a:extLst>
          </p:cNvPr>
          <p:cNvSpPr>
            <a:spLocks noGrp="1"/>
          </p:cNvSpPr>
          <p:nvPr>
            <p:ph type="title"/>
          </p:nvPr>
        </p:nvSpPr>
        <p:spPr/>
        <p:txBody>
          <a:bodyPr>
            <a:normAutofit/>
          </a:bodyPr>
          <a:lstStyle/>
          <a:p>
            <a:r>
              <a:rPr lang="en-US" b="1" dirty="0"/>
              <a:t>Scenario Based Patient Management </a:t>
            </a:r>
          </a:p>
        </p:txBody>
      </p:sp>
      <p:sp>
        <p:nvSpPr>
          <p:cNvPr id="3" name="Content Placeholder 2">
            <a:extLst>
              <a:ext uri="{FF2B5EF4-FFF2-40B4-BE49-F238E27FC236}">
                <a16:creationId xmlns:a16="http://schemas.microsoft.com/office/drawing/2014/main" id="{EFF5B2C6-4978-405D-8272-0EB186A0A17D}"/>
              </a:ext>
            </a:extLst>
          </p:cNvPr>
          <p:cNvSpPr>
            <a:spLocks noGrp="1"/>
          </p:cNvSpPr>
          <p:nvPr>
            <p:ph idx="1"/>
          </p:nvPr>
        </p:nvSpPr>
        <p:spPr>
          <a:xfrm>
            <a:off x="286658" y="1190172"/>
            <a:ext cx="10918371" cy="2689498"/>
          </a:xfrm>
        </p:spPr>
        <p:txBody>
          <a:bodyPr>
            <a:normAutofit/>
          </a:bodyPr>
          <a:lstStyle/>
          <a:p>
            <a:r>
              <a:rPr lang="en-US" dirty="0"/>
              <a:t>While there is no maximum number of treatment options that can be attempted from any one tier, </a:t>
            </a:r>
            <a:r>
              <a:rPr lang="en-US" b="1" u="sng" dirty="0"/>
              <a:t>no more than 60 minutes should be spent trying interventions within any single tier prior to moving on to the next tier</a:t>
            </a:r>
            <a:r>
              <a:rPr lang="en-US" dirty="0"/>
              <a:t>. </a:t>
            </a:r>
          </a:p>
          <a:p>
            <a:r>
              <a:rPr lang="en-US" dirty="0"/>
              <a:t>The bedside treatment team has the option to </a:t>
            </a:r>
            <a:r>
              <a:rPr lang="en-US" b="1" u="sng" dirty="0"/>
              <a:t>progress to higher tiers as rapidly as they feel is clinically indicated</a:t>
            </a:r>
            <a:r>
              <a:rPr lang="en-US" dirty="0"/>
              <a:t>. </a:t>
            </a:r>
          </a:p>
        </p:txBody>
      </p:sp>
      <p:pic>
        <p:nvPicPr>
          <p:cNvPr id="4" name="Picture 3">
            <a:extLst>
              <a:ext uri="{FF2B5EF4-FFF2-40B4-BE49-F238E27FC236}">
                <a16:creationId xmlns:a16="http://schemas.microsoft.com/office/drawing/2014/main" id="{7FC2B936-C149-4FAA-ACBF-F4CB5B3C8483}"/>
              </a:ext>
            </a:extLst>
          </p:cNvPr>
          <p:cNvPicPr>
            <a:picLocks noChangeAspect="1"/>
          </p:cNvPicPr>
          <p:nvPr/>
        </p:nvPicPr>
        <p:blipFill rotWithShape="1">
          <a:blip r:embed="rId2" cstate="print"/>
          <a:srcRect r="15961" b="10240"/>
          <a:stretch/>
        </p:blipFill>
        <p:spPr>
          <a:xfrm>
            <a:off x="8190095" y="3879670"/>
            <a:ext cx="3212645" cy="2518877"/>
          </a:xfrm>
          <a:prstGeom prst="rect">
            <a:avLst/>
          </a:prstGeom>
        </p:spPr>
      </p:pic>
      <p:sp>
        <p:nvSpPr>
          <p:cNvPr id="5" name="Content Placeholder 2">
            <a:extLst>
              <a:ext uri="{FF2B5EF4-FFF2-40B4-BE49-F238E27FC236}">
                <a16:creationId xmlns:a16="http://schemas.microsoft.com/office/drawing/2014/main" id="{7ABBB678-AB6F-4790-A12C-F3FD254F8F9D}"/>
              </a:ext>
            </a:extLst>
          </p:cNvPr>
          <p:cNvSpPr txBox="1">
            <a:spLocks/>
          </p:cNvSpPr>
          <p:nvPr/>
        </p:nvSpPr>
        <p:spPr>
          <a:xfrm>
            <a:off x="286658" y="4325581"/>
            <a:ext cx="6914447" cy="11150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Episode is considered over once normal values have been present for</a:t>
            </a:r>
            <a:r>
              <a:rPr lang="en-US" b="1" dirty="0"/>
              <a:t> </a:t>
            </a:r>
            <a:r>
              <a:rPr lang="en-US" b="1" u="sng" dirty="0"/>
              <a:t>30 minutes</a:t>
            </a:r>
          </a:p>
        </p:txBody>
      </p:sp>
    </p:spTree>
    <p:extLst>
      <p:ext uri="{BB962C8B-B14F-4D97-AF65-F5344CB8AC3E}">
        <p14:creationId xmlns:p14="http://schemas.microsoft.com/office/powerpoint/2010/main" val="2739826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B377C-2B4C-4F5D-94C1-3D8D35BC5853}"/>
              </a:ext>
            </a:extLst>
          </p:cNvPr>
          <p:cNvSpPr>
            <a:spLocks noGrp="1"/>
          </p:cNvSpPr>
          <p:nvPr>
            <p:ph type="title"/>
          </p:nvPr>
        </p:nvSpPr>
        <p:spPr>
          <a:xfrm>
            <a:off x="77683" y="172726"/>
            <a:ext cx="10515600" cy="752475"/>
          </a:xfrm>
        </p:spPr>
        <p:txBody>
          <a:bodyPr/>
          <a:lstStyle/>
          <a:p>
            <a:r>
              <a:rPr lang="en-US" b="1" dirty="0"/>
              <a:t>Scenario B: </a:t>
            </a:r>
            <a:r>
              <a:rPr lang="en-US" b="1" dirty="0">
                <a:solidFill>
                  <a:srgbClr val="FF0000"/>
                </a:solidFill>
              </a:rPr>
              <a:t>ICP&gt;22; </a:t>
            </a:r>
            <a:r>
              <a:rPr lang="en-US" b="1" dirty="0"/>
              <a:t>PbtO2</a:t>
            </a:r>
            <a:r>
              <a:rPr lang="en-US" b="1" u="sng" dirty="0"/>
              <a:t>&gt;</a:t>
            </a:r>
            <a:r>
              <a:rPr lang="en-US" b="1" dirty="0"/>
              <a:t>20 </a:t>
            </a:r>
            <a:endParaRPr lang="en-US" dirty="0"/>
          </a:p>
        </p:txBody>
      </p:sp>
      <p:grpSp>
        <p:nvGrpSpPr>
          <p:cNvPr id="6" name="Google Shape;623;p73">
            <a:extLst>
              <a:ext uri="{FF2B5EF4-FFF2-40B4-BE49-F238E27FC236}">
                <a16:creationId xmlns:a16="http://schemas.microsoft.com/office/drawing/2014/main" id="{6CBD1D37-C5D0-4B46-AC8A-041866E16AFF}"/>
              </a:ext>
            </a:extLst>
          </p:cNvPr>
          <p:cNvGrpSpPr/>
          <p:nvPr/>
        </p:nvGrpSpPr>
        <p:grpSpPr>
          <a:xfrm>
            <a:off x="1230533" y="921502"/>
            <a:ext cx="9362750" cy="5524770"/>
            <a:chOff x="208492" y="-136914"/>
            <a:chExt cx="8283146" cy="5747915"/>
          </a:xfrm>
        </p:grpSpPr>
        <p:sp>
          <p:nvSpPr>
            <p:cNvPr id="7" name="Google Shape;632;p73">
              <a:extLst>
                <a:ext uri="{FF2B5EF4-FFF2-40B4-BE49-F238E27FC236}">
                  <a16:creationId xmlns:a16="http://schemas.microsoft.com/office/drawing/2014/main" id="{941B0A98-E9B6-4E19-B89A-79E840EB34F2}"/>
                </a:ext>
              </a:extLst>
            </p:cNvPr>
            <p:cNvSpPr/>
            <p:nvPr/>
          </p:nvSpPr>
          <p:spPr>
            <a:xfrm flipV="1">
              <a:off x="5474206" y="2614355"/>
              <a:ext cx="1259132" cy="255603"/>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8" name="Google Shape;629;p73">
              <a:extLst>
                <a:ext uri="{FF2B5EF4-FFF2-40B4-BE49-F238E27FC236}">
                  <a16:creationId xmlns:a16="http://schemas.microsoft.com/office/drawing/2014/main" id="{3D27011B-72FE-4584-BE12-3D6054FFDD63}"/>
                </a:ext>
              </a:extLst>
            </p:cNvPr>
            <p:cNvSpPr/>
            <p:nvPr/>
          </p:nvSpPr>
          <p:spPr>
            <a:xfrm rot="19770173">
              <a:off x="5524812" y="1667880"/>
              <a:ext cx="815917"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9" name="Google Shape;644;p73">
              <a:extLst>
                <a:ext uri="{FF2B5EF4-FFF2-40B4-BE49-F238E27FC236}">
                  <a16:creationId xmlns:a16="http://schemas.microsoft.com/office/drawing/2014/main" id="{46D8E7FC-D8A2-4026-8038-A719F77FAAA8}"/>
                </a:ext>
              </a:extLst>
            </p:cNvPr>
            <p:cNvSpPr/>
            <p:nvPr/>
          </p:nvSpPr>
          <p:spPr>
            <a:xfrm rot="-9033250">
              <a:off x="2365523" y="1667881"/>
              <a:ext cx="1188919"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10" name="Google Shape;641;p73">
              <a:extLst>
                <a:ext uri="{FF2B5EF4-FFF2-40B4-BE49-F238E27FC236}">
                  <a16:creationId xmlns:a16="http://schemas.microsoft.com/office/drawing/2014/main" id="{7FDB80EF-BB2C-4B25-8739-E12B90CF5EF6}"/>
                </a:ext>
              </a:extLst>
            </p:cNvPr>
            <p:cNvSpPr/>
            <p:nvPr/>
          </p:nvSpPr>
          <p:spPr>
            <a:xfrm rot="9870913">
              <a:off x="1961604" y="3013858"/>
              <a:ext cx="1544070"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11" name="Google Shape;624;p73">
              <a:extLst>
                <a:ext uri="{FF2B5EF4-FFF2-40B4-BE49-F238E27FC236}">
                  <a16:creationId xmlns:a16="http://schemas.microsoft.com/office/drawing/2014/main" id="{3B963E33-B7E7-4C5F-B8D6-C398F263C8A5}"/>
                </a:ext>
              </a:extLst>
            </p:cNvPr>
            <p:cNvSpPr/>
            <p:nvPr/>
          </p:nvSpPr>
          <p:spPr>
            <a:xfrm>
              <a:off x="3287439" y="1612189"/>
              <a:ext cx="2495819" cy="1833033"/>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2" name="Google Shape;625;p73">
              <a:extLst>
                <a:ext uri="{FF2B5EF4-FFF2-40B4-BE49-F238E27FC236}">
                  <a16:creationId xmlns:a16="http://schemas.microsoft.com/office/drawing/2014/main" id="{2B75E401-538F-48E1-BEA7-22358DA4A0A9}"/>
                </a:ext>
              </a:extLst>
            </p:cNvPr>
            <p:cNvSpPr txBox="1"/>
            <p:nvPr/>
          </p:nvSpPr>
          <p:spPr>
            <a:xfrm>
              <a:off x="3380414" y="1701670"/>
              <a:ext cx="2325113" cy="1654071"/>
            </a:xfrm>
            <a:prstGeom prst="rect">
              <a:avLst/>
            </a:prstGeom>
            <a:noFill/>
            <a:ln>
              <a:noFill/>
            </a:ln>
          </p:spPr>
          <p:txBody>
            <a:bodyPr spcFirstLastPara="1" wrap="square" lIns="45700" tIns="45700" rIns="45700" bIns="45700" anchor="ctr" anchorCtr="0">
              <a:noAutofit/>
            </a:bodyPr>
            <a:lstStyle/>
            <a:p>
              <a:pPr algn="ctr">
                <a:lnSpc>
                  <a:spcPct val="90000"/>
                </a:lnSpc>
                <a:buClr>
                  <a:srgbClr val="FFFFFF"/>
                </a:buClr>
                <a:buSzPts val="1800"/>
              </a:pPr>
              <a:r>
                <a:rPr lang="en-US" sz="2000" b="1" kern="0" dirty="0">
                  <a:solidFill>
                    <a:srgbClr val="FFFFFF"/>
                  </a:solidFill>
                  <a:ea typeface="Calibri"/>
                  <a:cs typeface="Calibri"/>
                  <a:sym typeface="Calibri"/>
                </a:rPr>
                <a:t>Tier 1 Interventions</a:t>
              </a:r>
              <a:r>
                <a:rPr lang="en-US" sz="2000" kern="0" dirty="0">
                  <a:solidFill>
                    <a:srgbClr val="FFFFFF"/>
                  </a:solidFill>
                  <a:ea typeface="Calibri"/>
                  <a:cs typeface="Calibri"/>
                  <a:sym typeface="Calibri"/>
                </a:rPr>
                <a:t>:</a:t>
              </a:r>
              <a:endParaRPr sz="2000" kern="0" dirty="0">
                <a:solidFill>
                  <a:srgbClr val="000000"/>
                </a:solidFill>
                <a:latin typeface="Arial"/>
                <a:cs typeface="Arial"/>
                <a:sym typeface="Arial"/>
              </a:endParaRPr>
            </a:p>
            <a:p>
              <a:pPr algn="ctr">
                <a:lnSpc>
                  <a:spcPct val="90000"/>
                </a:lnSpc>
                <a:spcBef>
                  <a:spcPts val="630"/>
                </a:spcBef>
                <a:buClr>
                  <a:srgbClr val="FFFFFF"/>
                </a:buClr>
                <a:buSzPts val="1400"/>
              </a:pPr>
              <a:r>
                <a:rPr lang="en-US" kern="0" dirty="0">
                  <a:solidFill>
                    <a:srgbClr val="FFFFFF"/>
                  </a:solidFill>
                  <a:ea typeface="Calibri"/>
                  <a:cs typeface="Calibri"/>
                  <a:sym typeface="Calibri"/>
                </a:rPr>
                <a:t>Treatment must begin within 15 minutes of ICP abnormality that is sustained for 5 minutes</a:t>
              </a:r>
              <a:endParaRPr kern="0" dirty="0">
                <a:solidFill>
                  <a:srgbClr val="000000"/>
                </a:solidFill>
                <a:latin typeface="Arial"/>
                <a:cs typeface="Arial"/>
                <a:sym typeface="Arial"/>
              </a:endParaRPr>
            </a:p>
          </p:txBody>
        </p:sp>
        <p:sp>
          <p:nvSpPr>
            <p:cNvPr id="13" name="Google Shape;626;p73">
              <a:extLst>
                <a:ext uri="{FF2B5EF4-FFF2-40B4-BE49-F238E27FC236}">
                  <a16:creationId xmlns:a16="http://schemas.microsoft.com/office/drawing/2014/main" id="{7888A835-FC8D-4062-9BBE-609ED7911114}"/>
                </a:ext>
              </a:extLst>
            </p:cNvPr>
            <p:cNvSpPr/>
            <p:nvPr/>
          </p:nvSpPr>
          <p:spPr>
            <a:xfrm rot="16223656">
              <a:off x="4072499" y="1368247"/>
              <a:ext cx="520984"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14" name="Google Shape;627;p73">
              <a:extLst>
                <a:ext uri="{FF2B5EF4-FFF2-40B4-BE49-F238E27FC236}">
                  <a16:creationId xmlns:a16="http://schemas.microsoft.com/office/drawing/2014/main" id="{4E586CF4-3C40-44AA-810F-3951BD1F1A1B}"/>
                </a:ext>
              </a:extLst>
            </p:cNvPr>
            <p:cNvSpPr/>
            <p:nvPr/>
          </p:nvSpPr>
          <p:spPr>
            <a:xfrm>
              <a:off x="3404235" y="-136914"/>
              <a:ext cx="2014393" cy="1228132"/>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5" name="Google Shape;628;p73">
              <a:extLst>
                <a:ext uri="{FF2B5EF4-FFF2-40B4-BE49-F238E27FC236}">
                  <a16:creationId xmlns:a16="http://schemas.microsoft.com/office/drawing/2014/main" id="{D7C59D62-7BAB-4CFB-8518-309DB730F1F6}"/>
                </a:ext>
              </a:extLst>
            </p:cNvPr>
            <p:cNvSpPr txBox="1"/>
            <p:nvPr/>
          </p:nvSpPr>
          <p:spPr>
            <a:xfrm>
              <a:off x="3477166" y="-76962"/>
              <a:ext cx="1881509" cy="1108227"/>
            </a:xfrm>
            <a:prstGeom prst="rect">
              <a:avLst/>
            </a:prstGeom>
            <a:noFill/>
            <a:ln>
              <a:noFill/>
            </a:ln>
          </p:spPr>
          <p:txBody>
            <a:bodyPr spcFirstLastPara="1" wrap="square" lIns="45700" tIns="45700" rIns="45700" bIns="45700" anchor="ctr" anchorCtr="0">
              <a:noAutofit/>
            </a:bodyPr>
            <a:lstStyle/>
            <a:p>
              <a:pPr algn="ctr">
                <a:lnSpc>
                  <a:spcPct val="90000"/>
                </a:lnSpc>
                <a:buClr>
                  <a:srgbClr val="FFFFFF"/>
                </a:buClr>
                <a:buSzPts val="1800"/>
              </a:pPr>
              <a:r>
                <a:rPr lang="en-US" b="1" kern="0" dirty="0">
                  <a:solidFill>
                    <a:srgbClr val="FFFFFF"/>
                  </a:solidFill>
                  <a:ea typeface="Calibri"/>
                  <a:cs typeface="Calibri"/>
                  <a:sym typeface="Calibri"/>
                </a:rPr>
                <a:t>Adjus</a:t>
              </a:r>
              <a:r>
                <a:rPr lang="en-US" sz="2000" b="1" kern="0" dirty="0">
                  <a:solidFill>
                    <a:srgbClr val="FFFFFF"/>
                  </a:solidFill>
                  <a:ea typeface="Calibri"/>
                  <a:cs typeface="Calibri"/>
                  <a:sym typeface="Calibri"/>
                </a:rPr>
                <a:t>t head of bed </a:t>
              </a:r>
              <a:r>
                <a:rPr lang="en-US" sz="2000" kern="0" dirty="0">
                  <a:solidFill>
                    <a:srgbClr val="FFFFFF"/>
                  </a:solidFill>
                  <a:ea typeface="Calibri"/>
                  <a:cs typeface="Calibri"/>
                  <a:sym typeface="Calibri"/>
                </a:rPr>
                <a:t>to lower ICP</a:t>
              </a:r>
              <a:endParaRPr sz="1400" kern="0" dirty="0">
                <a:solidFill>
                  <a:srgbClr val="000000"/>
                </a:solidFill>
                <a:latin typeface="Arial"/>
                <a:cs typeface="Arial"/>
                <a:sym typeface="Arial"/>
              </a:endParaRPr>
            </a:p>
          </p:txBody>
        </p:sp>
        <p:sp>
          <p:nvSpPr>
            <p:cNvPr id="16" name="Google Shape;630;p73">
              <a:extLst>
                <a:ext uri="{FF2B5EF4-FFF2-40B4-BE49-F238E27FC236}">
                  <a16:creationId xmlns:a16="http://schemas.microsoft.com/office/drawing/2014/main" id="{A96527D2-A7EE-4171-B88F-2EA67CB2CAA2}"/>
                </a:ext>
              </a:extLst>
            </p:cNvPr>
            <p:cNvSpPr/>
            <p:nvPr/>
          </p:nvSpPr>
          <p:spPr>
            <a:xfrm>
              <a:off x="6195082" y="240679"/>
              <a:ext cx="2014393" cy="1228133"/>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7" name="Google Shape;631;p73">
              <a:extLst>
                <a:ext uri="{FF2B5EF4-FFF2-40B4-BE49-F238E27FC236}">
                  <a16:creationId xmlns:a16="http://schemas.microsoft.com/office/drawing/2014/main" id="{5D5B7979-9E64-4545-BB5D-47B5A44910F0}"/>
                </a:ext>
              </a:extLst>
            </p:cNvPr>
            <p:cNvSpPr txBox="1"/>
            <p:nvPr/>
          </p:nvSpPr>
          <p:spPr>
            <a:xfrm>
              <a:off x="6255035" y="456268"/>
              <a:ext cx="1832282" cy="875460"/>
            </a:xfrm>
            <a:prstGeom prst="rect">
              <a:avLst/>
            </a:prstGeom>
            <a:noFill/>
            <a:ln>
              <a:noFill/>
            </a:ln>
          </p:spPr>
          <p:txBody>
            <a:bodyPr spcFirstLastPara="1" wrap="square" lIns="45700" tIns="45700" rIns="45700" bIns="45700" anchor="ctr" anchorCtr="0">
              <a:noAutofit/>
            </a:bodyPr>
            <a:lstStyle/>
            <a:p>
              <a:pPr algn="ctr">
                <a:lnSpc>
                  <a:spcPct val="90000"/>
                </a:lnSpc>
                <a:buClr>
                  <a:srgbClr val="FFFFFF"/>
                </a:buClr>
                <a:buSzPts val="1800"/>
              </a:pPr>
              <a:r>
                <a:rPr lang="en-US" sz="2000" b="1" kern="0" dirty="0">
                  <a:solidFill>
                    <a:srgbClr val="FFFFFF"/>
                  </a:solidFill>
                  <a:ea typeface="Calibri"/>
                  <a:cs typeface="Calibri"/>
                  <a:sym typeface="Calibri"/>
                </a:rPr>
                <a:t>Adjust analgesia OR sedation:  </a:t>
              </a:r>
              <a:r>
                <a:rPr lang="en-US" sz="2000" kern="0" dirty="0">
                  <a:solidFill>
                    <a:srgbClr val="FFFFFF"/>
                  </a:solidFill>
                  <a:ea typeface="Calibri"/>
                  <a:cs typeface="Calibri"/>
                  <a:sym typeface="Calibri"/>
                </a:rPr>
                <a:t>Titrate to effect. </a:t>
              </a:r>
              <a:endParaRPr sz="2000" kern="0" dirty="0">
                <a:solidFill>
                  <a:srgbClr val="000000"/>
                </a:solidFill>
                <a:latin typeface="Arial"/>
                <a:cs typeface="Arial"/>
                <a:sym typeface="Arial"/>
              </a:endParaRPr>
            </a:p>
          </p:txBody>
        </p:sp>
        <p:sp>
          <p:nvSpPr>
            <p:cNvPr id="18" name="Google Shape;633;p73">
              <a:extLst>
                <a:ext uri="{FF2B5EF4-FFF2-40B4-BE49-F238E27FC236}">
                  <a16:creationId xmlns:a16="http://schemas.microsoft.com/office/drawing/2014/main" id="{A77C5CA3-5F26-4FBF-A27C-B39A70CBD176}"/>
                </a:ext>
              </a:extLst>
            </p:cNvPr>
            <p:cNvSpPr/>
            <p:nvPr/>
          </p:nvSpPr>
          <p:spPr>
            <a:xfrm>
              <a:off x="6723164" y="2117438"/>
              <a:ext cx="1768473" cy="1228133"/>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19" name="Google Shape;634;p73">
              <a:extLst>
                <a:ext uri="{FF2B5EF4-FFF2-40B4-BE49-F238E27FC236}">
                  <a16:creationId xmlns:a16="http://schemas.microsoft.com/office/drawing/2014/main" id="{83F828C1-0088-4BAC-BDCE-BD882BE196FF}"/>
                </a:ext>
              </a:extLst>
            </p:cNvPr>
            <p:cNvSpPr txBox="1"/>
            <p:nvPr/>
          </p:nvSpPr>
          <p:spPr>
            <a:xfrm>
              <a:off x="6826313" y="2102172"/>
              <a:ext cx="1665325" cy="1148781"/>
            </a:xfrm>
            <a:prstGeom prst="rect">
              <a:avLst/>
            </a:prstGeom>
            <a:noFill/>
            <a:ln>
              <a:noFill/>
            </a:ln>
          </p:spPr>
          <p:txBody>
            <a:bodyPr spcFirstLastPara="1" wrap="square" lIns="45700" tIns="45700" rIns="45700" bIns="45700" anchor="ctr" anchorCtr="0">
              <a:noAutofit/>
            </a:bodyPr>
            <a:lstStyle/>
            <a:p>
              <a:pPr algn="ctr">
                <a:lnSpc>
                  <a:spcPct val="90000"/>
                </a:lnSpc>
                <a:buClr>
                  <a:srgbClr val="FFFFFF"/>
                </a:buClr>
                <a:buSzPts val="1800"/>
              </a:pPr>
              <a:r>
                <a:rPr lang="en-US" sz="2000" b="1" kern="0" dirty="0">
                  <a:solidFill>
                    <a:srgbClr val="FFFFFF"/>
                  </a:solidFill>
                  <a:ea typeface="Calibri"/>
                  <a:cs typeface="Calibri"/>
                  <a:sym typeface="Calibri"/>
                </a:rPr>
                <a:t>CSF drainage </a:t>
              </a:r>
              <a:r>
                <a:rPr lang="en-US" sz="2000" kern="0" dirty="0">
                  <a:solidFill>
                    <a:srgbClr val="FFFFFF"/>
                  </a:solidFill>
                  <a:ea typeface="Calibri"/>
                  <a:cs typeface="Calibri"/>
                  <a:sym typeface="Calibri"/>
                </a:rPr>
                <a:t>if EVD is available; titrate to effect.</a:t>
              </a:r>
              <a:endParaRPr sz="2000" kern="0" dirty="0">
                <a:solidFill>
                  <a:srgbClr val="000000"/>
                </a:solidFill>
                <a:latin typeface="Arial"/>
                <a:cs typeface="Arial"/>
                <a:sym typeface="Arial"/>
              </a:endParaRPr>
            </a:p>
          </p:txBody>
        </p:sp>
        <p:sp>
          <p:nvSpPr>
            <p:cNvPr id="20" name="Google Shape;635;p73">
              <a:extLst>
                <a:ext uri="{FF2B5EF4-FFF2-40B4-BE49-F238E27FC236}">
                  <a16:creationId xmlns:a16="http://schemas.microsoft.com/office/drawing/2014/main" id="{6D49A218-1040-479F-BC0D-CBA7869E54B2}"/>
                </a:ext>
              </a:extLst>
            </p:cNvPr>
            <p:cNvSpPr/>
            <p:nvPr/>
          </p:nvSpPr>
          <p:spPr>
            <a:xfrm rot="3196712">
              <a:off x="5082930" y="3615873"/>
              <a:ext cx="425799"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21" name="Google Shape;636;p73">
              <a:extLst>
                <a:ext uri="{FF2B5EF4-FFF2-40B4-BE49-F238E27FC236}">
                  <a16:creationId xmlns:a16="http://schemas.microsoft.com/office/drawing/2014/main" id="{B1A2022E-5901-4C63-8507-217378DE45EA}"/>
                </a:ext>
              </a:extLst>
            </p:cNvPr>
            <p:cNvSpPr/>
            <p:nvPr/>
          </p:nvSpPr>
          <p:spPr>
            <a:xfrm>
              <a:off x="5240548" y="3786523"/>
              <a:ext cx="2331210" cy="1824478"/>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2" name="Google Shape;637;p73">
              <a:extLst>
                <a:ext uri="{FF2B5EF4-FFF2-40B4-BE49-F238E27FC236}">
                  <a16:creationId xmlns:a16="http://schemas.microsoft.com/office/drawing/2014/main" id="{7570D1A9-E31C-4B07-A7D6-05525C75EF7B}"/>
                </a:ext>
              </a:extLst>
            </p:cNvPr>
            <p:cNvSpPr txBox="1"/>
            <p:nvPr/>
          </p:nvSpPr>
          <p:spPr>
            <a:xfrm>
              <a:off x="5240548" y="3878018"/>
              <a:ext cx="2331211" cy="1732983"/>
            </a:xfrm>
            <a:prstGeom prst="rect">
              <a:avLst/>
            </a:prstGeom>
            <a:noFill/>
            <a:ln>
              <a:noFill/>
            </a:ln>
          </p:spPr>
          <p:txBody>
            <a:bodyPr spcFirstLastPara="1" wrap="square" lIns="45700" tIns="45700" rIns="45700" bIns="45700" anchor="ctr" anchorCtr="0">
              <a:noAutofit/>
            </a:bodyPr>
            <a:lstStyle/>
            <a:p>
              <a:pPr algn="ctr">
                <a:lnSpc>
                  <a:spcPct val="90000"/>
                </a:lnSpc>
                <a:buClr>
                  <a:srgbClr val="FFFFFF"/>
                </a:buClr>
                <a:buSzPts val="1800"/>
              </a:pPr>
              <a:r>
                <a:rPr lang="en-US" sz="2000" b="1" kern="0" dirty="0">
                  <a:solidFill>
                    <a:srgbClr val="FFFFFF"/>
                  </a:solidFill>
                  <a:ea typeface="Calibri"/>
                  <a:cs typeface="Calibri"/>
                  <a:sym typeface="Calibri"/>
                </a:rPr>
                <a:t>Hyperosmolar therapy</a:t>
              </a:r>
              <a:r>
                <a:rPr lang="en-US" sz="2000" kern="0" dirty="0">
                  <a:solidFill>
                    <a:srgbClr val="FFFFFF"/>
                  </a:solidFill>
                  <a:ea typeface="Calibri"/>
                  <a:cs typeface="Calibri"/>
                  <a:sym typeface="Calibri"/>
                </a:rPr>
                <a:t>: Low dose Mannitol (0.25 – 0.5 g/kg) or Hypertonic Saline </a:t>
              </a:r>
              <a:endParaRPr sz="2000" kern="0" dirty="0">
                <a:solidFill>
                  <a:srgbClr val="000000"/>
                </a:solidFill>
                <a:latin typeface="Arial"/>
                <a:cs typeface="Arial"/>
                <a:sym typeface="Arial"/>
              </a:endParaRPr>
            </a:p>
          </p:txBody>
        </p:sp>
        <p:sp>
          <p:nvSpPr>
            <p:cNvPr id="23" name="Google Shape;638;p73">
              <a:extLst>
                <a:ext uri="{FF2B5EF4-FFF2-40B4-BE49-F238E27FC236}">
                  <a16:creationId xmlns:a16="http://schemas.microsoft.com/office/drawing/2014/main" id="{4AE51007-8CAF-4143-9B52-8B28A81CB27E}"/>
                </a:ext>
              </a:extLst>
            </p:cNvPr>
            <p:cNvSpPr/>
            <p:nvPr/>
          </p:nvSpPr>
          <p:spPr>
            <a:xfrm rot="6958947">
              <a:off x="3750412" y="3584163"/>
              <a:ext cx="378306" cy="41352"/>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24" name="Google Shape;639;p73">
              <a:extLst>
                <a:ext uri="{FF2B5EF4-FFF2-40B4-BE49-F238E27FC236}">
                  <a16:creationId xmlns:a16="http://schemas.microsoft.com/office/drawing/2014/main" id="{71093283-E2A2-4686-BA74-EF001482900C}"/>
                </a:ext>
              </a:extLst>
            </p:cNvPr>
            <p:cNvSpPr/>
            <p:nvPr/>
          </p:nvSpPr>
          <p:spPr>
            <a:xfrm>
              <a:off x="2348764" y="3818973"/>
              <a:ext cx="2164165" cy="1564741"/>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5" name="Google Shape;640;p73">
              <a:extLst>
                <a:ext uri="{FF2B5EF4-FFF2-40B4-BE49-F238E27FC236}">
                  <a16:creationId xmlns:a16="http://schemas.microsoft.com/office/drawing/2014/main" id="{4AC3199D-B662-4ABB-B9C6-E242093C3C9A}"/>
                </a:ext>
              </a:extLst>
            </p:cNvPr>
            <p:cNvSpPr txBox="1"/>
            <p:nvPr/>
          </p:nvSpPr>
          <p:spPr>
            <a:xfrm>
              <a:off x="2404185" y="3853936"/>
              <a:ext cx="2053323" cy="1433824"/>
            </a:xfrm>
            <a:prstGeom prst="rect">
              <a:avLst/>
            </a:prstGeom>
            <a:noFill/>
            <a:ln>
              <a:noFill/>
            </a:ln>
          </p:spPr>
          <p:txBody>
            <a:bodyPr spcFirstLastPara="1" wrap="square" lIns="53325" tIns="53325" rIns="53325" bIns="53325" anchor="ctr" anchorCtr="0">
              <a:noAutofit/>
            </a:bodyPr>
            <a:lstStyle/>
            <a:p>
              <a:pPr algn="ctr">
                <a:lnSpc>
                  <a:spcPct val="90000"/>
                </a:lnSpc>
                <a:buClr>
                  <a:srgbClr val="FFFFFF"/>
                </a:buClr>
                <a:buSzPts val="2100"/>
              </a:pPr>
              <a:r>
                <a:rPr lang="en-US" sz="2000" b="1" kern="0" dirty="0">
                  <a:solidFill>
                    <a:srgbClr val="FFFFFF"/>
                  </a:solidFill>
                  <a:ea typeface="Calibri"/>
                  <a:cs typeface="Calibri"/>
                  <a:sym typeface="Calibri"/>
                </a:rPr>
                <a:t>Ensure temperature is &lt; 38</a:t>
              </a:r>
              <a:r>
                <a:rPr lang="en-US" sz="2000" b="1" kern="0" baseline="30000" dirty="0">
                  <a:solidFill>
                    <a:srgbClr val="FFFFFF"/>
                  </a:solidFill>
                  <a:ea typeface="Calibri"/>
                  <a:cs typeface="Calibri"/>
                  <a:sym typeface="Calibri"/>
                </a:rPr>
                <a:t>o</a:t>
              </a:r>
              <a:r>
                <a:rPr lang="en-US" sz="2000" b="1" kern="0" dirty="0">
                  <a:solidFill>
                    <a:srgbClr val="FFFFFF"/>
                  </a:solidFill>
                  <a:ea typeface="Calibri"/>
                  <a:cs typeface="Calibri"/>
                  <a:sym typeface="Calibri"/>
                </a:rPr>
                <a:t>C</a:t>
              </a:r>
              <a:r>
                <a:rPr lang="en-US" sz="2000" kern="0" dirty="0">
                  <a:solidFill>
                    <a:srgbClr val="FFFFFF"/>
                  </a:solidFill>
                  <a:ea typeface="Calibri"/>
                  <a:cs typeface="Calibri"/>
                  <a:sym typeface="Calibri"/>
                </a:rPr>
                <a:t>; treat hyperthermia </a:t>
              </a:r>
              <a:endParaRPr sz="2000" kern="0" dirty="0">
                <a:solidFill>
                  <a:srgbClr val="000000"/>
                </a:solidFill>
                <a:latin typeface="Arial"/>
                <a:cs typeface="Arial"/>
                <a:sym typeface="Arial"/>
              </a:endParaRPr>
            </a:p>
          </p:txBody>
        </p:sp>
        <p:sp>
          <p:nvSpPr>
            <p:cNvPr id="26" name="Google Shape;642;p73">
              <a:extLst>
                <a:ext uri="{FF2B5EF4-FFF2-40B4-BE49-F238E27FC236}">
                  <a16:creationId xmlns:a16="http://schemas.microsoft.com/office/drawing/2014/main" id="{FAC1B862-F173-4D47-809A-EE469EC8B5D0}"/>
                </a:ext>
              </a:extLst>
            </p:cNvPr>
            <p:cNvSpPr/>
            <p:nvPr/>
          </p:nvSpPr>
          <p:spPr>
            <a:xfrm>
              <a:off x="208492" y="2527406"/>
              <a:ext cx="2014393" cy="1878588"/>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7" name="Google Shape;643;p73">
              <a:extLst>
                <a:ext uri="{FF2B5EF4-FFF2-40B4-BE49-F238E27FC236}">
                  <a16:creationId xmlns:a16="http://schemas.microsoft.com/office/drawing/2014/main" id="{4BF183DC-45F2-4B2F-9D95-564507FC6067}"/>
                </a:ext>
              </a:extLst>
            </p:cNvPr>
            <p:cNvSpPr txBox="1"/>
            <p:nvPr/>
          </p:nvSpPr>
          <p:spPr>
            <a:xfrm>
              <a:off x="295440" y="2614354"/>
              <a:ext cx="1797336" cy="1704692"/>
            </a:xfrm>
            <a:prstGeom prst="rect">
              <a:avLst/>
            </a:prstGeom>
            <a:noFill/>
            <a:ln>
              <a:noFill/>
            </a:ln>
          </p:spPr>
          <p:txBody>
            <a:bodyPr spcFirstLastPara="1" wrap="square" lIns="45700" tIns="45700" rIns="45700" bIns="45700" anchor="ctr" anchorCtr="0">
              <a:noAutofit/>
            </a:bodyPr>
            <a:lstStyle/>
            <a:p>
              <a:pPr algn="ctr">
                <a:lnSpc>
                  <a:spcPct val="90000"/>
                </a:lnSpc>
                <a:buClr>
                  <a:srgbClr val="FFFFFF"/>
                </a:buClr>
                <a:buSzPts val="1800"/>
              </a:pPr>
              <a:r>
                <a:rPr lang="en-US" sz="2000" b="1" kern="0" dirty="0">
                  <a:solidFill>
                    <a:srgbClr val="FFFFFF"/>
                  </a:solidFill>
                  <a:ea typeface="Calibri"/>
                  <a:cs typeface="Calibri"/>
                  <a:sym typeface="Calibri"/>
                </a:rPr>
                <a:t>Adjust ventilator </a:t>
              </a:r>
              <a:r>
                <a:rPr lang="en-US" sz="2000" kern="0" dirty="0">
                  <a:solidFill>
                    <a:srgbClr val="FFFFFF"/>
                  </a:solidFill>
                  <a:ea typeface="Calibri"/>
                  <a:cs typeface="Calibri"/>
                  <a:sym typeface="Calibri"/>
                </a:rPr>
                <a:t>for target PaCO2 35-40mmHg, and target pH 7.35—7.45</a:t>
              </a:r>
              <a:endParaRPr sz="2000" kern="0" dirty="0">
                <a:solidFill>
                  <a:srgbClr val="000000"/>
                </a:solidFill>
                <a:latin typeface="Arial"/>
                <a:cs typeface="Arial"/>
                <a:sym typeface="Arial"/>
              </a:endParaRPr>
            </a:p>
          </p:txBody>
        </p:sp>
        <p:sp>
          <p:nvSpPr>
            <p:cNvPr id="28" name="Google Shape;645;p73">
              <a:extLst>
                <a:ext uri="{FF2B5EF4-FFF2-40B4-BE49-F238E27FC236}">
                  <a16:creationId xmlns:a16="http://schemas.microsoft.com/office/drawing/2014/main" id="{810DB985-0A92-4AA4-9424-2A844962FAD2}"/>
                </a:ext>
              </a:extLst>
            </p:cNvPr>
            <p:cNvSpPr/>
            <p:nvPr/>
          </p:nvSpPr>
          <p:spPr>
            <a:xfrm>
              <a:off x="295440" y="180725"/>
              <a:ext cx="2146874" cy="1383770"/>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29" name="Google Shape;646;p73">
              <a:extLst>
                <a:ext uri="{FF2B5EF4-FFF2-40B4-BE49-F238E27FC236}">
                  <a16:creationId xmlns:a16="http://schemas.microsoft.com/office/drawing/2014/main" id="{63AA3032-4CE4-4AA3-BDAB-70C297A0A89B}"/>
                </a:ext>
              </a:extLst>
            </p:cNvPr>
            <p:cNvSpPr txBox="1"/>
            <p:nvPr/>
          </p:nvSpPr>
          <p:spPr>
            <a:xfrm>
              <a:off x="354990" y="129375"/>
              <a:ext cx="2014393" cy="1482815"/>
            </a:xfrm>
            <a:prstGeom prst="rect">
              <a:avLst/>
            </a:prstGeom>
            <a:noFill/>
            <a:ln>
              <a:noFill/>
            </a:ln>
          </p:spPr>
          <p:txBody>
            <a:bodyPr spcFirstLastPara="1" wrap="square" lIns="43175" tIns="43175" rIns="43175" bIns="43175" anchor="ctr" anchorCtr="0">
              <a:noAutofit/>
            </a:bodyPr>
            <a:lstStyle/>
            <a:p>
              <a:pPr algn="ctr">
                <a:lnSpc>
                  <a:spcPct val="90000"/>
                </a:lnSpc>
                <a:buClr>
                  <a:srgbClr val="FFFFFF"/>
                </a:buClr>
                <a:buSzPts val="1700"/>
              </a:pPr>
              <a:r>
                <a:rPr lang="en-US" sz="2000" b="1" kern="0" dirty="0">
                  <a:solidFill>
                    <a:srgbClr val="FFFFFF"/>
                  </a:solidFill>
                  <a:ea typeface="Calibri"/>
                  <a:cs typeface="Calibri"/>
                  <a:sym typeface="Calibri"/>
                </a:rPr>
                <a:t>Initiate or titrate anti-seizure medications</a:t>
              </a:r>
              <a:r>
                <a:rPr lang="en-US" sz="2000" kern="0" dirty="0">
                  <a:solidFill>
                    <a:srgbClr val="FFFFFF"/>
                  </a:solidFill>
                  <a:ea typeface="Calibri"/>
                  <a:cs typeface="Calibri"/>
                  <a:sym typeface="Calibri"/>
                </a:rPr>
                <a:t>; consider EEG</a:t>
              </a:r>
              <a:endParaRPr sz="2000" kern="0" dirty="0">
                <a:solidFill>
                  <a:srgbClr val="000000"/>
                </a:solidFill>
                <a:latin typeface="Arial"/>
                <a:cs typeface="Arial"/>
                <a:sym typeface="Arial"/>
              </a:endParaRPr>
            </a:p>
          </p:txBody>
        </p:sp>
      </p:grpSp>
    </p:spTree>
    <p:extLst>
      <p:ext uri="{BB962C8B-B14F-4D97-AF65-F5344CB8AC3E}">
        <p14:creationId xmlns:p14="http://schemas.microsoft.com/office/powerpoint/2010/main" val="1768652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52"/>
        <p:cNvGrpSpPr/>
        <p:nvPr/>
      </p:nvGrpSpPr>
      <p:grpSpPr>
        <a:xfrm>
          <a:off x="0" y="0"/>
          <a:ext cx="0" cy="0"/>
          <a:chOff x="0" y="0"/>
          <a:chExt cx="0" cy="0"/>
        </a:xfrm>
      </p:grpSpPr>
      <p:sp>
        <p:nvSpPr>
          <p:cNvPr id="653" name="Google Shape;653;p74"/>
          <p:cNvSpPr txBox="1">
            <a:spLocks noGrp="1"/>
          </p:cNvSpPr>
          <p:nvPr>
            <p:ph type="title"/>
          </p:nvPr>
        </p:nvSpPr>
        <p:spPr>
          <a:xfrm>
            <a:off x="68636" y="69136"/>
            <a:ext cx="8997772" cy="733777"/>
          </a:xfrm>
          <a:prstGeom prst="rect">
            <a:avLst/>
          </a:prstGeom>
          <a:noFill/>
          <a:ln>
            <a:noFill/>
          </a:ln>
        </p:spPr>
        <p:txBody>
          <a:bodyPr spcFirstLastPara="1" vert="horz" wrap="square" lIns="91425" tIns="45700" rIns="91425" bIns="45700" rtlCol="0" anchor="b" anchorCtr="0">
            <a:noAutofit/>
          </a:bodyPr>
          <a:lstStyle/>
          <a:p>
            <a:pPr>
              <a:spcBef>
                <a:spcPts val="0"/>
              </a:spcBef>
              <a:buClr>
                <a:schemeClr val="dk1"/>
              </a:buClr>
              <a:buSzPts val="4400"/>
            </a:pPr>
            <a:r>
              <a:rPr lang="en-US" b="1" dirty="0"/>
              <a:t>Scenario B: </a:t>
            </a:r>
            <a:r>
              <a:rPr lang="en-US" b="1" dirty="0">
                <a:solidFill>
                  <a:srgbClr val="FF0000"/>
                </a:solidFill>
              </a:rPr>
              <a:t>ICP&gt;22; </a:t>
            </a:r>
            <a:r>
              <a:rPr lang="en-US" b="1" dirty="0"/>
              <a:t>PbtO2</a:t>
            </a:r>
            <a:r>
              <a:rPr lang="en-US" b="1" u="sng" dirty="0"/>
              <a:t>&gt;</a:t>
            </a:r>
            <a:r>
              <a:rPr lang="en-US" b="1" dirty="0"/>
              <a:t>20 </a:t>
            </a:r>
            <a:endParaRPr dirty="0"/>
          </a:p>
        </p:txBody>
      </p:sp>
      <p:grpSp>
        <p:nvGrpSpPr>
          <p:cNvPr id="654" name="Google Shape;654;p74"/>
          <p:cNvGrpSpPr/>
          <p:nvPr/>
        </p:nvGrpSpPr>
        <p:grpSpPr>
          <a:xfrm>
            <a:off x="854800" y="1046723"/>
            <a:ext cx="8997771" cy="5418320"/>
            <a:chOff x="1246870" y="247475"/>
            <a:chExt cx="6583583" cy="5738271"/>
          </a:xfrm>
        </p:grpSpPr>
        <p:sp>
          <p:nvSpPr>
            <p:cNvPr id="655" name="Google Shape;655;p74"/>
            <p:cNvSpPr/>
            <p:nvPr/>
          </p:nvSpPr>
          <p:spPr>
            <a:xfrm>
              <a:off x="2956446" y="1814685"/>
              <a:ext cx="3164432" cy="2762129"/>
            </a:xfrm>
            <a:prstGeom prst="ellipse">
              <a:avLst/>
            </a:prstGeom>
            <a:solidFill>
              <a:srgbClr val="F7CAAC"/>
            </a:solidFill>
            <a:ln>
              <a:noFill/>
            </a:ln>
          </p:spPr>
          <p:txBody>
            <a:bodyPr spcFirstLastPara="1" wrap="square" lIns="91425" tIns="91425" rIns="91425" bIns="91425" anchor="ctr" anchorCtr="0">
              <a:noAutofit/>
            </a:bodyPr>
            <a:lstStyle/>
            <a:p>
              <a:endParaRPr/>
            </a:p>
          </p:txBody>
        </p:sp>
        <p:sp>
          <p:nvSpPr>
            <p:cNvPr id="656" name="Google Shape;656;p74"/>
            <p:cNvSpPr txBox="1"/>
            <p:nvPr/>
          </p:nvSpPr>
          <p:spPr>
            <a:xfrm>
              <a:off x="3419866" y="2184822"/>
              <a:ext cx="2237592" cy="2237592"/>
            </a:xfrm>
            <a:prstGeom prst="rect">
              <a:avLst/>
            </a:prstGeom>
            <a:noFill/>
            <a:ln>
              <a:noFill/>
            </a:ln>
          </p:spPr>
          <p:txBody>
            <a:bodyPr spcFirstLastPara="1" wrap="square" lIns="31750" tIns="31750" rIns="31750" bIns="31750" anchor="ctr" anchorCtr="0">
              <a:noAutofit/>
            </a:bodyPr>
            <a:lstStyle/>
            <a:p>
              <a:pPr algn="ctr">
                <a:lnSpc>
                  <a:spcPct val="90000"/>
                </a:lnSpc>
                <a:buClr>
                  <a:schemeClr val="dk1"/>
                </a:buClr>
                <a:buSzPts val="2500"/>
              </a:pPr>
              <a:r>
                <a:rPr lang="en-US" sz="2500" b="1" u="sng" dirty="0">
                  <a:solidFill>
                    <a:schemeClr val="dk1"/>
                  </a:solidFill>
                  <a:latin typeface="Calibri"/>
                  <a:ea typeface="Calibri"/>
                  <a:cs typeface="Calibri"/>
                  <a:sym typeface="Calibri"/>
                </a:rPr>
                <a:t>Tier 2</a:t>
              </a:r>
              <a:r>
                <a:rPr lang="en-US" sz="2500" b="1" dirty="0">
                  <a:solidFill>
                    <a:schemeClr val="dk1"/>
                  </a:solidFill>
                  <a:latin typeface="Calibri"/>
                  <a:ea typeface="Calibri"/>
                  <a:cs typeface="Calibri"/>
                  <a:sym typeface="Calibri"/>
                </a:rPr>
                <a:t> Interventions: Treatment must begin </a:t>
              </a:r>
              <a:r>
                <a:rPr lang="en-US" sz="2500" b="1" i="1" u="sng" dirty="0">
                  <a:solidFill>
                    <a:srgbClr val="FF0000"/>
                  </a:solidFill>
                  <a:latin typeface="Calibri"/>
                  <a:ea typeface="Calibri"/>
                  <a:cs typeface="Calibri"/>
                  <a:sym typeface="Calibri"/>
                </a:rPr>
                <a:t>within </a:t>
              </a:r>
              <a:r>
                <a:rPr lang="en-US" sz="2500" b="1" dirty="0">
                  <a:solidFill>
                    <a:schemeClr val="dk1"/>
                  </a:solidFill>
                  <a:latin typeface="Calibri"/>
                  <a:ea typeface="Calibri"/>
                  <a:cs typeface="Calibri"/>
                  <a:sym typeface="Calibri"/>
                </a:rPr>
                <a:t>60 minutes if ICP is still &gt;22</a:t>
              </a:r>
              <a:endParaRPr sz="2500" dirty="0">
                <a:solidFill>
                  <a:schemeClr val="dk1"/>
                </a:solidFill>
                <a:latin typeface="Calibri"/>
                <a:ea typeface="Calibri"/>
                <a:cs typeface="Calibri"/>
                <a:sym typeface="Calibri"/>
              </a:endParaRPr>
            </a:p>
          </p:txBody>
        </p:sp>
        <p:sp>
          <p:nvSpPr>
            <p:cNvPr id="657" name="Google Shape;657;p74"/>
            <p:cNvSpPr/>
            <p:nvPr/>
          </p:nvSpPr>
          <p:spPr>
            <a:xfrm>
              <a:off x="3120049" y="247475"/>
              <a:ext cx="2837225" cy="1979385"/>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658" name="Google Shape;658;p74"/>
            <p:cNvSpPr txBox="1"/>
            <p:nvPr/>
          </p:nvSpPr>
          <p:spPr>
            <a:xfrm>
              <a:off x="3259173" y="406881"/>
              <a:ext cx="2537407" cy="1704085"/>
            </a:xfrm>
            <a:prstGeom prst="rect">
              <a:avLst/>
            </a:prstGeom>
            <a:noFill/>
            <a:ln>
              <a:noFill/>
            </a:ln>
          </p:spPr>
          <p:txBody>
            <a:bodyPr spcFirstLastPara="1" wrap="square" lIns="17775" tIns="17775" rIns="17775" bIns="17775" anchor="ctr" anchorCtr="0">
              <a:noAutofit/>
            </a:bodyPr>
            <a:lstStyle/>
            <a:p>
              <a:pPr algn="ctr">
                <a:lnSpc>
                  <a:spcPct val="90000"/>
                </a:lnSpc>
                <a:buClr>
                  <a:schemeClr val="dk1"/>
                </a:buClr>
                <a:buSzPts val="1400"/>
              </a:pPr>
              <a:r>
                <a:rPr lang="en-US" sz="2000" b="1" dirty="0">
                  <a:solidFill>
                    <a:schemeClr val="dk1"/>
                  </a:solidFill>
                  <a:ea typeface="Calibri"/>
                  <a:cs typeface="Calibri"/>
                  <a:sym typeface="Calibri"/>
                </a:rPr>
                <a:t>Hyperosmolar Therapy</a:t>
              </a:r>
              <a:endParaRPr sz="2000" b="1" dirty="0"/>
            </a:p>
            <a:p>
              <a:pPr marL="174625" lvl="1" indent="-174625">
                <a:lnSpc>
                  <a:spcPct val="90000"/>
                </a:lnSpc>
                <a:spcBef>
                  <a:spcPts val="490"/>
                </a:spcBef>
                <a:buClr>
                  <a:schemeClr val="dk1"/>
                </a:buClr>
                <a:buSzPts val="1200"/>
                <a:buFont typeface="Arial" panose="020B0604020202020204" pitchFamily="34" charset="0"/>
                <a:buChar char="•"/>
              </a:pPr>
              <a:r>
                <a:rPr lang="en-US" dirty="0">
                  <a:solidFill>
                    <a:schemeClr val="dk1"/>
                  </a:solidFill>
                  <a:ea typeface="Calibri"/>
                  <a:cs typeface="Calibri"/>
                  <a:sym typeface="Calibri"/>
                </a:rPr>
                <a:t>High dose mannitol (1.0—1.5 g/kg)</a:t>
              </a:r>
            </a:p>
            <a:p>
              <a:pPr marL="174625" lvl="1" indent="-174625">
                <a:lnSpc>
                  <a:spcPct val="90000"/>
                </a:lnSpc>
                <a:spcBef>
                  <a:spcPts val="490"/>
                </a:spcBef>
                <a:buClr>
                  <a:schemeClr val="dk1"/>
                </a:buClr>
                <a:buSzPts val="1200"/>
                <a:buFont typeface="Arial" panose="020B0604020202020204" pitchFamily="34" charset="0"/>
                <a:buChar char="•"/>
              </a:pPr>
              <a:r>
                <a:rPr lang="en-US" dirty="0">
                  <a:solidFill>
                    <a:schemeClr val="dk1"/>
                  </a:solidFill>
                  <a:ea typeface="Calibri"/>
                  <a:cs typeface="Calibri"/>
                  <a:sym typeface="Calibri"/>
                </a:rPr>
                <a:t>Hypertonic Saline bolus (30 ml of 23.4%).</a:t>
              </a:r>
              <a:endParaRPr dirty="0"/>
            </a:p>
          </p:txBody>
        </p:sp>
        <p:sp>
          <p:nvSpPr>
            <p:cNvPr id="659" name="Google Shape;659;p74"/>
            <p:cNvSpPr/>
            <p:nvPr/>
          </p:nvSpPr>
          <p:spPr>
            <a:xfrm>
              <a:off x="5635887" y="1669531"/>
              <a:ext cx="2194566" cy="2073343"/>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660" name="Google Shape;660;p74"/>
            <p:cNvSpPr txBox="1"/>
            <p:nvPr/>
          </p:nvSpPr>
          <p:spPr>
            <a:xfrm>
              <a:off x="5957274" y="1927738"/>
              <a:ext cx="1551792" cy="1551792"/>
            </a:xfrm>
            <a:prstGeom prst="rect">
              <a:avLst/>
            </a:prstGeom>
            <a:noFill/>
            <a:ln>
              <a:noFill/>
            </a:ln>
          </p:spPr>
          <p:txBody>
            <a:bodyPr spcFirstLastPara="1" wrap="square" lIns="25400" tIns="25400" rIns="25400" bIns="25400" anchor="ctr" anchorCtr="0">
              <a:noAutofit/>
            </a:bodyPr>
            <a:lstStyle/>
            <a:p>
              <a:pPr algn="ctr">
                <a:lnSpc>
                  <a:spcPct val="90000"/>
                </a:lnSpc>
                <a:buClr>
                  <a:schemeClr val="dk1"/>
                </a:buClr>
                <a:buSzPts val="2000"/>
              </a:pPr>
              <a:r>
                <a:rPr lang="en-US" sz="2000" b="1" dirty="0">
                  <a:solidFill>
                    <a:schemeClr val="dk1"/>
                  </a:solidFill>
                  <a:latin typeface="Calibri"/>
                  <a:ea typeface="Calibri"/>
                  <a:cs typeface="Calibri"/>
                  <a:sym typeface="Calibri"/>
                </a:rPr>
                <a:t>Adjust temperature </a:t>
              </a:r>
              <a:r>
                <a:rPr lang="en-US" sz="2000" dirty="0">
                  <a:solidFill>
                    <a:schemeClr val="dk1"/>
                  </a:solidFill>
                  <a:latin typeface="Calibri"/>
                  <a:ea typeface="Calibri"/>
                  <a:cs typeface="Calibri"/>
                  <a:sym typeface="Calibri"/>
                </a:rPr>
                <a:t>to 35—36</a:t>
              </a:r>
              <a:r>
                <a:rPr lang="en-US" sz="2000" baseline="30000" dirty="0">
                  <a:solidFill>
                    <a:schemeClr val="dk1"/>
                  </a:solidFill>
                  <a:latin typeface="Calibri"/>
                  <a:ea typeface="Calibri"/>
                  <a:cs typeface="Calibri"/>
                  <a:sym typeface="Calibri"/>
                </a:rPr>
                <a:t>o</a:t>
              </a:r>
              <a:r>
                <a:rPr lang="en-US" sz="2000" dirty="0">
                  <a:solidFill>
                    <a:schemeClr val="dk1"/>
                  </a:solidFill>
                  <a:latin typeface="Calibri"/>
                  <a:ea typeface="Calibri"/>
                  <a:cs typeface="Calibri"/>
                  <a:sym typeface="Calibri"/>
                </a:rPr>
                <a:t>C using active cooling measures</a:t>
              </a:r>
              <a:endParaRPr dirty="0"/>
            </a:p>
          </p:txBody>
        </p:sp>
        <p:sp>
          <p:nvSpPr>
            <p:cNvPr id="661" name="Google Shape;661;p74"/>
            <p:cNvSpPr/>
            <p:nvPr/>
          </p:nvSpPr>
          <p:spPr>
            <a:xfrm>
              <a:off x="4725337" y="4073096"/>
              <a:ext cx="2395661" cy="1912650"/>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662" name="Google Shape;662;p74"/>
            <p:cNvSpPr txBox="1"/>
            <p:nvPr/>
          </p:nvSpPr>
          <p:spPr>
            <a:xfrm>
              <a:off x="4871857" y="4221372"/>
              <a:ext cx="1991046" cy="1551792"/>
            </a:xfrm>
            <a:prstGeom prst="rect">
              <a:avLst/>
            </a:prstGeom>
            <a:noFill/>
            <a:ln>
              <a:noFill/>
            </a:ln>
          </p:spPr>
          <p:txBody>
            <a:bodyPr spcFirstLastPara="1" wrap="square" lIns="22850" tIns="22850" rIns="22850" bIns="22850" anchor="ctr" anchorCtr="0">
              <a:noAutofit/>
            </a:bodyPr>
            <a:lstStyle/>
            <a:p>
              <a:pPr algn="ctr">
                <a:lnSpc>
                  <a:spcPct val="90000"/>
                </a:lnSpc>
                <a:buClr>
                  <a:schemeClr val="dk1"/>
                </a:buClr>
                <a:buSzPts val="1800"/>
              </a:pPr>
              <a:r>
                <a:rPr lang="en-US" sz="2000" b="1" dirty="0">
                  <a:solidFill>
                    <a:schemeClr val="dk1"/>
                  </a:solidFill>
                  <a:latin typeface="Calibri"/>
                  <a:ea typeface="Calibri"/>
                  <a:cs typeface="Calibri"/>
                  <a:sym typeface="Calibri"/>
                </a:rPr>
                <a:t>Hyperventilation</a:t>
              </a:r>
              <a:r>
                <a:rPr lang="en-US" sz="2000" dirty="0">
                  <a:solidFill>
                    <a:schemeClr val="dk1"/>
                  </a:solidFill>
                  <a:latin typeface="Calibri"/>
                  <a:ea typeface="Calibri"/>
                  <a:cs typeface="Calibri"/>
                  <a:sym typeface="Calibri"/>
                </a:rPr>
                <a:t> </a:t>
              </a:r>
              <a:r>
                <a:rPr lang="en-US" sz="2000" b="1" dirty="0">
                  <a:solidFill>
                    <a:schemeClr val="dk1"/>
                  </a:solidFill>
                  <a:latin typeface="Calibri"/>
                  <a:ea typeface="Calibri"/>
                  <a:cs typeface="Calibri"/>
                  <a:sym typeface="Calibri"/>
                </a:rPr>
                <a:t>to PCO2 goal 33—38 mmHg </a:t>
              </a:r>
              <a:r>
                <a:rPr lang="en-US" sz="2000" dirty="0">
                  <a:solidFill>
                    <a:schemeClr val="dk1"/>
                  </a:solidFill>
                  <a:latin typeface="Calibri"/>
                  <a:ea typeface="Calibri"/>
                  <a:cs typeface="Calibri"/>
                  <a:sym typeface="Calibri"/>
                </a:rPr>
                <a:t>and target 7.35—7.45</a:t>
              </a:r>
              <a:endParaRPr sz="2000" dirty="0"/>
            </a:p>
          </p:txBody>
        </p:sp>
        <p:sp>
          <p:nvSpPr>
            <p:cNvPr id="663" name="Google Shape;663;p74"/>
            <p:cNvSpPr/>
            <p:nvPr/>
          </p:nvSpPr>
          <p:spPr>
            <a:xfrm>
              <a:off x="1786839" y="3817639"/>
              <a:ext cx="2395662" cy="1724903"/>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664" name="Google Shape;664;p74"/>
            <p:cNvSpPr txBox="1"/>
            <p:nvPr/>
          </p:nvSpPr>
          <p:spPr>
            <a:xfrm>
              <a:off x="1956325" y="3801501"/>
              <a:ext cx="1999315" cy="1724903"/>
            </a:xfrm>
            <a:prstGeom prst="rect">
              <a:avLst/>
            </a:prstGeom>
            <a:noFill/>
            <a:ln>
              <a:noFill/>
            </a:ln>
          </p:spPr>
          <p:txBody>
            <a:bodyPr spcFirstLastPara="1" wrap="square" lIns="25400" tIns="25400" rIns="25400" bIns="25400" anchor="ctr" anchorCtr="0">
              <a:noAutofit/>
            </a:bodyPr>
            <a:lstStyle/>
            <a:p>
              <a:pPr algn="ctr">
                <a:lnSpc>
                  <a:spcPct val="90000"/>
                </a:lnSpc>
                <a:buClr>
                  <a:schemeClr val="dk1"/>
                </a:buClr>
                <a:buSzPts val="2000"/>
              </a:pPr>
              <a:r>
                <a:rPr lang="en-US" sz="2000" b="1" dirty="0">
                  <a:solidFill>
                    <a:schemeClr val="dk1"/>
                  </a:solidFill>
                  <a:ea typeface="Calibri"/>
                  <a:cs typeface="Calibri"/>
                  <a:sym typeface="Calibri"/>
                </a:rPr>
                <a:t>Treat surgically remediable lesions </a:t>
              </a:r>
              <a:r>
                <a:rPr lang="en-US" sz="2000" dirty="0">
                  <a:solidFill>
                    <a:schemeClr val="dk1"/>
                  </a:solidFill>
                  <a:ea typeface="Calibri"/>
                  <a:cs typeface="Calibri"/>
                  <a:sym typeface="Calibri"/>
                </a:rPr>
                <a:t>according to guidelines </a:t>
              </a:r>
              <a:endParaRPr sz="2000" dirty="0"/>
            </a:p>
          </p:txBody>
        </p:sp>
        <p:sp>
          <p:nvSpPr>
            <p:cNvPr id="665" name="Google Shape;665;p74"/>
            <p:cNvSpPr/>
            <p:nvPr/>
          </p:nvSpPr>
          <p:spPr>
            <a:xfrm>
              <a:off x="1246870" y="1493298"/>
              <a:ext cx="2194566" cy="1704835"/>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666" name="Google Shape;666;p74"/>
            <p:cNvSpPr txBox="1"/>
            <p:nvPr/>
          </p:nvSpPr>
          <p:spPr>
            <a:xfrm>
              <a:off x="1324581" y="1797251"/>
              <a:ext cx="2053510" cy="1275033"/>
            </a:xfrm>
            <a:prstGeom prst="rect">
              <a:avLst/>
            </a:prstGeom>
            <a:noFill/>
            <a:ln>
              <a:noFill/>
            </a:ln>
          </p:spPr>
          <p:txBody>
            <a:bodyPr spcFirstLastPara="1" wrap="square" lIns="22850" tIns="22850" rIns="22850" bIns="22850" anchor="ctr" anchorCtr="0">
              <a:noAutofit/>
            </a:bodyPr>
            <a:lstStyle/>
            <a:p>
              <a:pPr algn="ctr">
                <a:lnSpc>
                  <a:spcPct val="90000"/>
                </a:lnSpc>
                <a:buClr>
                  <a:schemeClr val="dk1"/>
                </a:buClr>
                <a:buSzPts val="1800"/>
              </a:pPr>
              <a:r>
                <a:rPr lang="en-US" sz="2000" b="1" dirty="0">
                  <a:solidFill>
                    <a:schemeClr val="dk1"/>
                  </a:solidFill>
                  <a:latin typeface="Calibri"/>
                  <a:ea typeface="Calibri"/>
                  <a:cs typeface="Calibri"/>
                  <a:sym typeface="Calibri"/>
                </a:rPr>
                <a:t>Neuromuscular Blockade </a:t>
              </a:r>
              <a:r>
                <a:rPr lang="en-US" sz="2000" dirty="0">
                  <a:solidFill>
                    <a:schemeClr val="dk1"/>
                  </a:solidFill>
                  <a:latin typeface="Calibri"/>
                  <a:ea typeface="Calibri"/>
                  <a:cs typeface="Calibri"/>
                  <a:sym typeface="Calibri"/>
                </a:rPr>
                <a:t>with short acting agents</a:t>
              </a:r>
              <a:endParaRPr sz="2000" dirty="0"/>
            </a:p>
          </p:txBody>
        </p:sp>
      </p:grpSp>
      <p:sp>
        <p:nvSpPr>
          <p:cNvPr id="2" name="TextBox 1">
            <a:extLst>
              <a:ext uri="{FF2B5EF4-FFF2-40B4-BE49-F238E27FC236}">
                <a16:creationId xmlns:a16="http://schemas.microsoft.com/office/drawing/2014/main" id="{3D95383C-5E44-49C7-B20D-922672F5EEF7}"/>
              </a:ext>
            </a:extLst>
          </p:cNvPr>
          <p:cNvSpPr txBox="1"/>
          <p:nvPr/>
        </p:nvSpPr>
        <p:spPr>
          <a:xfrm>
            <a:off x="7311191" y="201683"/>
            <a:ext cx="4032705" cy="1754326"/>
          </a:xfrm>
          <a:prstGeom prst="rect">
            <a:avLst/>
          </a:prstGeom>
          <a:noFill/>
        </p:spPr>
        <p:txBody>
          <a:bodyPr wrap="square" rtlCol="0">
            <a:spAutoFit/>
          </a:bodyPr>
          <a:lstStyle/>
          <a:p>
            <a:r>
              <a:rPr lang="en-US" dirty="0"/>
              <a:t>Hyperosmolar Therapy Notes</a:t>
            </a:r>
          </a:p>
          <a:p>
            <a:pPr marL="285750" indent="-285750">
              <a:buFont typeface="Arial" panose="020B0604020202020204" pitchFamily="34" charset="0"/>
              <a:buChar char="•"/>
            </a:pPr>
            <a:r>
              <a:rPr lang="en-US" dirty="0"/>
              <a:t>Mannitol: may also use more frequent lower dose mannitol (0.25—0.5 g/kg); keep serum </a:t>
            </a:r>
            <a:r>
              <a:rPr lang="en-US" dirty="0" err="1"/>
              <a:t>osm</a:t>
            </a:r>
            <a:r>
              <a:rPr lang="en-US" dirty="0"/>
              <a:t> &lt; 320 </a:t>
            </a:r>
            <a:r>
              <a:rPr lang="en-US" dirty="0" err="1"/>
              <a:t>mOsm</a:t>
            </a:r>
            <a:endParaRPr lang="en-US" dirty="0"/>
          </a:p>
          <a:p>
            <a:pPr marL="285750" indent="-285750">
              <a:buFont typeface="Arial" panose="020B0604020202020204" pitchFamily="34" charset="0"/>
              <a:buChar char="•"/>
            </a:pPr>
            <a:r>
              <a:rPr lang="en-US" dirty="0"/>
              <a:t>HTS: may repeat, keep serum Na levels &lt;160 </a:t>
            </a:r>
            <a:r>
              <a:rPr lang="en-US" dirty="0" err="1"/>
              <a:t>mEq</a:t>
            </a:r>
            <a:r>
              <a:rPr lang="en-US" dirty="0"/>
              <a:t>/L.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D0B10-BB5A-4558-B222-3970327BDFAB}"/>
              </a:ext>
            </a:extLst>
          </p:cNvPr>
          <p:cNvSpPr>
            <a:spLocks noGrp="1"/>
          </p:cNvSpPr>
          <p:nvPr>
            <p:ph type="title"/>
          </p:nvPr>
        </p:nvSpPr>
        <p:spPr/>
        <p:txBody>
          <a:bodyPr/>
          <a:lstStyle/>
          <a:p>
            <a:r>
              <a:rPr lang="en-US" b="1" dirty="0"/>
              <a:t>Intracranial Monitors</a:t>
            </a:r>
          </a:p>
        </p:txBody>
      </p:sp>
      <p:sp>
        <p:nvSpPr>
          <p:cNvPr id="3" name="Content Placeholder 2">
            <a:extLst>
              <a:ext uri="{FF2B5EF4-FFF2-40B4-BE49-F238E27FC236}">
                <a16:creationId xmlns:a16="http://schemas.microsoft.com/office/drawing/2014/main" id="{DFFF85DF-1421-445C-BB60-84107ABCE74D}"/>
              </a:ext>
            </a:extLst>
          </p:cNvPr>
          <p:cNvSpPr>
            <a:spLocks noGrp="1"/>
          </p:cNvSpPr>
          <p:nvPr>
            <p:ph idx="1"/>
          </p:nvPr>
        </p:nvSpPr>
        <p:spPr>
          <a:xfrm>
            <a:off x="286658" y="1057274"/>
            <a:ext cx="11067142" cy="5119691"/>
          </a:xfrm>
        </p:spPr>
        <p:txBody>
          <a:bodyPr>
            <a:normAutofit/>
          </a:bodyPr>
          <a:lstStyle/>
          <a:p>
            <a:pPr>
              <a:lnSpc>
                <a:spcPct val="120000"/>
              </a:lnSpc>
              <a:spcBef>
                <a:spcPts val="600"/>
              </a:spcBef>
            </a:pPr>
            <a:r>
              <a:rPr lang="en-US" dirty="0"/>
              <a:t>ICP and PbtO2 monitors will be placed at the same time per local placement practices. </a:t>
            </a:r>
          </a:p>
          <a:p>
            <a:pPr>
              <a:lnSpc>
                <a:spcPct val="120000"/>
              </a:lnSpc>
              <a:spcBef>
                <a:spcPts val="600"/>
              </a:spcBef>
            </a:pPr>
            <a:r>
              <a:rPr lang="en-US" dirty="0"/>
              <a:t>The monitors should be placed as soon as possible after injury, </a:t>
            </a:r>
            <a:r>
              <a:rPr lang="en-US" i="1" u="sng" dirty="0"/>
              <a:t>and should be placed within 12 hours after injury and within 6 hours of arrival at the enrolling hospital</a:t>
            </a:r>
            <a:r>
              <a:rPr lang="en-US" dirty="0"/>
              <a:t>. </a:t>
            </a:r>
          </a:p>
          <a:p>
            <a:pPr lvl="1">
              <a:lnSpc>
                <a:spcPct val="120000"/>
              </a:lnSpc>
              <a:spcBef>
                <a:spcPts val="600"/>
              </a:spcBef>
            </a:pPr>
            <a:r>
              <a:rPr lang="en-US" sz="2600" dirty="0"/>
              <a:t>A single head CT will be obtained within 24 hours, per local standard of care, and after placement of the monitors to confirm location / assess for placement associated adverse events.  CT images will be de-identified and collected centrally for future analysis.</a:t>
            </a:r>
          </a:p>
          <a:p>
            <a:endParaRPr lang="en-US" dirty="0"/>
          </a:p>
        </p:txBody>
      </p:sp>
    </p:spTree>
    <p:extLst>
      <p:ext uri="{BB962C8B-B14F-4D97-AF65-F5344CB8AC3E}">
        <p14:creationId xmlns:p14="http://schemas.microsoft.com/office/powerpoint/2010/main" val="4198799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00EBC9FB-6DD2-46E4-A19D-FBC097334DE3}"/>
              </a:ext>
            </a:extLst>
          </p:cNvPr>
          <p:cNvGraphicFramePr>
            <a:graphicFrameLocks noGrp="1"/>
          </p:cNvGraphicFramePr>
          <p:nvPr>
            <p:ph idx="1"/>
            <p:extLst>
              <p:ext uri="{D42A27DB-BD31-4B8C-83A1-F6EECF244321}">
                <p14:modId xmlns:p14="http://schemas.microsoft.com/office/powerpoint/2010/main" val="1944045374"/>
              </p:ext>
            </p:extLst>
          </p:nvPr>
        </p:nvGraphicFramePr>
        <p:xfrm>
          <a:off x="286658" y="1408112"/>
          <a:ext cx="11067139" cy="3837351"/>
        </p:xfrm>
        <a:graphic>
          <a:graphicData uri="http://schemas.openxmlformats.org/drawingml/2006/table">
            <a:tbl>
              <a:tblPr firstRow="1" bandRow="1">
                <a:tableStyleId>{5C22544A-7EE6-4342-B048-85BDC9FD1C3A}</a:tableStyleId>
              </a:tblPr>
              <a:tblGrid>
                <a:gridCol w="3022599">
                  <a:extLst>
                    <a:ext uri="{9D8B030D-6E8A-4147-A177-3AD203B41FA5}">
                      <a16:colId xmlns:a16="http://schemas.microsoft.com/office/drawing/2014/main" val="427363508"/>
                    </a:ext>
                  </a:extLst>
                </a:gridCol>
                <a:gridCol w="1872343">
                  <a:extLst>
                    <a:ext uri="{9D8B030D-6E8A-4147-A177-3AD203B41FA5}">
                      <a16:colId xmlns:a16="http://schemas.microsoft.com/office/drawing/2014/main" val="842720078"/>
                    </a:ext>
                  </a:extLst>
                </a:gridCol>
                <a:gridCol w="1843314">
                  <a:extLst>
                    <a:ext uri="{9D8B030D-6E8A-4147-A177-3AD203B41FA5}">
                      <a16:colId xmlns:a16="http://schemas.microsoft.com/office/drawing/2014/main" val="1976907354"/>
                    </a:ext>
                  </a:extLst>
                </a:gridCol>
                <a:gridCol w="2104572">
                  <a:extLst>
                    <a:ext uri="{9D8B030D-6E8A-4147-A177-3AD203B41FA5}">
                      <a16:colId xmlns:a16="http://schemas.microsoft.com/office/drawing/2014/main" val="1715715119"/>
                    </a:ext>
                  </a:extLst>
                </a:gridCol>
                <a:gridCol w="2224311">
                  <a:extLst>
                    <a:ext uri="{9D8B030D-6E8A-4147-A177-3AD203B41FA5}">
                      <a16:colId xmlns:a16="http://schemas.microsoft.com/office/drawing/2014/main" val="2484017888"/>
                    </a:ext>
                  </a:extLst>
                </a:gridCol>
              </a:tblGrid>
              <a:tr h="667431">
                <a:tc gridSpan="5">
                  <a:txBody>
                    <a:bodyPr/>
                    <a:lstStyle/>
                    <a:p>
                      <a:r>
                        <a:rPr lang="en-US" sz="2400" dirty="0"/>
                        <a:t>Tier 3 Interventions (optional) </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625766615"/>
                  </a:ext>
                </a:extLst>
              </a:tr>
              <a:tr h="1378744">
                <a:tc>
                  <a:txBody>
                    <a:bodyPr/>
                    <a:lstStyle/>
                    <a:p>
                      <a:r>
                        <a:rPr lang="en-US" sz="2000" b="1" dirty="0"/>
                        <a:t>Pentobarbital coma, </a:t>
                      </a:r>
                      <a:r>
                        <a:rPr lang="en-US" sz="2000" dirty="0"/>
                        <a:t>per local protocol.</a:t>
                      </a:r>
                    </a:p>
                    <a:p>
                      <a:r>
                        <a:rPr lang="en-US" sz="1800" dirty="0"/>
                        <a:t>Notes: </a:t>
                      </a:r>
                    </a:p>
                    <a:p>
                      <a:pPr marL="174625" indent="-174625">
                        <a:buFont typeface="Arial" panose="020B0604020202020204" pitchFamily="34" charset="0"/>
                        <a:buChar char="•"/>
                      </a:pPr>
                      <a:r>
                        <a:rPr lang="en-US" sz="1800" dirty="0"/>
                        <a:t>Use an initial bolus of 5 mg/kg to determine if effective. If the bolus is effect, a continuous infusion may be used. </a:t>
                      </a:r>
                    </a:p>
                    <a:p>
                      <a:pPr marL="174625" indent="-174625">
                        <a:buFont typeface="Arial" panose="020B0604020202020204" pitchFamily="34" charset="0"/>
                        <a:buChar char="•"/>
                      </a:pPr>
                      <a:r>
                        <a:rPr lang="en-US" sz="1800" dirty="0"/>
                        <a:t>Pentobarbital should be rapidly weaned upon clinical stabilization</a:t>
                      </a:r>
                    </a:p>
                  </a:txBody>
                  <a:tcPr/>
                </a:tc>
                <a:tc>
                  <a:txBody>
                    <a:bodyPr/>
                    <a:lstStyle/>
                    <a:p>
                      <a:r>
                        <a:rPr lang="en-US" sz="2000" b="1" dirty="0"/>
                        <a:t>Decompressive craniectomy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Adjust temperature to 32-35° C</a:t>
                      </a:r>
                      <a:r>
                        <a:rPr lang="en-US" sz="2000" dirty="0"/>
                        <a:t>, using active cooling measures.</a:t>
                      </a:r>
                    </a:p>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Adjust ventilatory rate: </a:t>
                      </a:r>
                      <a:r>
                        <a:rPr lang="en-US" sz="2000" dirty="0"/>
                        <a:t>target PaCO2 of 30 - 35 mm Hg while maintaining a pH less than 7.5</a:t>
                      </a:r>
                    </a:p>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Other salvage therapy </a:t>
                      </a:r>
                      <a:r>
                        <a:rPr lang="en-US" sz="2000" dirty="0"/>
                        <a:t>per local protocol &amp; practice patterns.</a:t>
                      </a:r>
                    </a:p>
                    <a:p>
                      <a:endParaRPr lang="en-US" sz="2000" dirty="0"/>
                    </a:p>
                  </a:txBody>
                  <a:tcPr/>
                </a:tc>
                <a:extLst>
                  <a:ext uri="{0D108BD9-81ED-4DB2-BD59-A6C34878D82A}">
                    <a16:rowId xmlns:a16="http://schemas.microsoft.com/office/drawing/2014/main" val="1605141853"/>
                  </a:ext>
                </a:extLst>
              </a:tr>
            </a:tbl>
          </a:graphicData>
        </a:graphic>
      </p:graphicFrame>
      <p:sp>
        <p:nvSpPr>
          <p:cNvPr id="7" name="Google Shape;675;p75">
            <a:extLst>
              <a:ext uri="{FF2B5EF4-FFF2-40B4-BE49-F238E27FC236}">
                <a16:creationId xmlns:a16="http://schemas.microsoft.com/office/drawing/2014/main" id="{D780A038-6D34-4326-B0B5-CED7CB1FB82F}"/>
              </a:ext>
            </a:extLst>
          </p:cNvPr>
          <p:cNvSpPr txBox="1">
            <a:spLocks noGrp="1"/>
          </p:cNvSpPr>
          <p:nvPr>
            <p:ph type="title"/>
          </p:nvPr>
        </p:nvSpPr>
        <p:spPr>
          <a:xfrm>
            <a:off x="286658" y="145143"/>
            <a:ext cx="10515600" cy="752475"/>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3959"/>
              <a:buFont typeface="Calibri"/>
              <a:buNone/>
            </a:pPr>
            <a:r>
              <a:rPr lang="en-US" sz="3959" b="1" dirty="0"/>
              <a:t>Scenario B: </a:t>
            </a:r>
            <a:r>
              <a:rPr lang="en-US" sz="3959" b="1" dirty="0">
                <a:solidFill>
                  <a:srgbClr val="FF0000"/>
                </a:solidFill>
              </a:rPr>
              <a:t>ICP&gt;22; </a:t>
            </a:r>
            <a:r>
              <a:rPr lang="en-US" sz="3600" b="1" dirty="0"/>
              <a:t>PbtO2</a:t>
            </a:r>
            <a:r>
              <a:rPr lang="en-US" sz="3600" b="1" u="sng" dirty="0"/>
              <a:t>&gt;</a:t>
            </a:r>
            <a:r>
              <a:rPr lang="en-US" sz="3600" b="1" dirty="0"/>
              <a:t>20 </a:t>
            </a:r>
            <a:endParaRPr sz="4860" b="1" dirty="0"/>
          </a:p>
        </p:txBody>
      </p:sp>
    </p:spTree>
    <p:extLst>
      <p:ext uri="{BB962C8B-B14F-4D97-AF65-F5344CB8AC3E}">
        <p14:creationId xmlns:p14="http://schemas.microsoft.com/office/powerpoint/2010/main" val="2135016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697" name="Google Shape;697;p76"/>
          <p:cNvSpPr txBox="1">
            <a:spLocks noGrp="1"/>
          </p:cNvSpPr>
          <p:nvPr>
            <p:ph type="title"/>
          </p:nvPr>
        </p:nvSpPr>
        <p:spPr>
          <a:xfrm>
            <a:off x="135369" y="43793"/>
            <a:ext cx="9045220" cy="776111"/>
          </a:xfrm>
          <a:prstGeom prst="rect">
            <a:avLst/>
          </a:prstGeom>
          <a:noFill/>
          <a:ln>
            <a:noFill/>
          </a:ln>
        </p:spPr>
        <p:txBody>
          <a:bodyPr spcFirstLastPara="1" vert="horz" wrap="square" lIns="91425" tIns="45700" rIns="91425" bIns="45700" rtlCol="0" anchor="b" anchorCtr="0">
            <a:noAutofit/>
          </a:bodyPr>
          <a:lstStyle/>
          <a:p>
            <a:pPr>
              <a:spcBef>
                <a:spcPts val="0"/>
              </a:spcBef>
              <a:buClr>
                <a:schemeClr val="dk1"/>
              </a:buClr>
              <a:buSzPts val="4400"/>
            </a:pPr>
            <a:r>
              <a:rPr lang="en-US" b="1" dirty="0"/>
              <a:t>Scenario C: ICP</a:t>
            </a:r>
            <a:r>
              <a:rPr lang="en-US" b="1" u="sng" dirty="0"/>
              <a:t>&lt;</a:t>
            </a:r>
            <a:r>
              <a:rPr lang="en-US" b="1" dirty="0"/>
              <a:t>22	</a:t>
            </a:r>
            <a:r>
              <a:rPr lang="en-US" b="1" dirty="0">
                <a:solidFill>
                  <a:srgbClr val="FF0000"/>
                </a:solidFill>
              </a:rPr>
              <a:t>PbtO2&lt;20 </a:t>
            </a:r>
            <a:r>
              <a:rPr lang="en-US" b="1" dirty="0"/>
              <a:t>	</a:t>
            </a:r>
            <a:endParaRPr dirty="0"/>
          </a:p>
        </p:txBody>
      </p:sp>
      <p:grpSp>
        <p:nvGrpSpPr>
          <p:cNvPr id="698" name="Google Shape;698;p76"/>
          <p:cNvGrpSpPr/>
          <p:nvPr/>
        </p:nvGrpSpPr>
        <p:grpSpPr>
          <a:xfrm>
            <a:off x="265966" y="860779"/>
            <a:ext cx="11626961" cy="5336998"/>
            <a:chOff x="-84823" y="0"/>
            <a:chExt cx="9680582" cy="5336998"/>
          </a:xfrm>
        </p:grpSpPr>
        <p:sp>
          <p:nvSpPr>
            <p:cNvPr id="699" name="Google Shape;699;p76"/>
            <p:cNvSpPr/>
            <p:nvPr/>
          </p:nvSpPr>
          <p:spPr>
            <a:xfrm rot="-9121771">
              <a:off x="2398870" y="1246228"/>
              <a:ext cx="992208"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00" name="Google Shape;700;p76"/>
            <p:cNvSpPr/>
            <p:nvPr/>
          </p:nvSpPr>
          <p:spPr>
            <a:xfrm rot="-10412495">
              <a:off x="2650583" y="1996002"/>
              <a:ext cx="684718"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01" name="Google Shape;701;p76"/>
            <p:cNvSpPr/>
            <p:nvPr/>
          </p:nvSpPr>
          <p:spPr>
            <a:xfrm rot="9974606">
              <a:off x="2261768" y="2639799"/>
              <a:ext cx="1086949"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02" name="Google Shape;702;p76"/>
            <p:cNvSpPr/>
            <p:nvPr/>
          </p:nvSpPr>
          <p:spPr>
            <a:xfrm rot="2465221">
              <a:off x="5582562" y="3048816"/>
              <a:ext cx="1058024" cy="45719"/>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03" name="Google Shape;703;p76"/>
            <p:cNvSpPr/>
            <p:nvPr/>
          </p:nvSpPr>
          <p:spPr>
            <a:xfrm rot="16624">
              <a:off x="5992475" y="2192104"/>
              <a:ext cx="265802"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04" name="Google Shape;704;p76"/>
            <p:cNvSpPr/>
            <p:nvPr/>
          </p:nvSpPr>
          <p:spPr>
            <a:xfrm rot="19420426">
              <a:off x="5648457" y="1224658"/>
              <a:ext cx="619698" cy="45719"/>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05" name="Google Shape;705;p76"/>
            <p:cNvSpPr/>
            <p:nvPr/>
          </p:nvSpPr>
          <p:spPr>
            <a:xfrm rot="15940177">
              <a:off x="4301721" y="1276540"/>
              <a:ext cx="269767"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06" name="Google Shape;706;p76"/>
            <p:cNvSpPr/>
            <p:nvPr/>
          </p:nvSpPr>
          <p:spPr>
            <a:xfrm>
              <a:off x="3280224" y="1424314"/>
              <a:ext cx="2758629" cy="1766361"/>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endParaRPr/>
            </a:p>
          </p:txBody>
        </p:sp>
        <p:sp>
          <p:nvSpPr>
            <p:cNvPr id="707" name="Google Shape;707;p76"/>
            <p:cNvSpPr txBox="1"/>
            <p:nvPr/>
          </p:nvSpPr>
          <p:spPr>
            <a:xfrm>
              <a:off x="3410245" y="1556470"/>
              <a:ext cx="2510808" cy="1492261"/>
            </a:xfrm>
            <a:prstGeom prst="rect">
              <a:avLst/>
            </a:prstGeom>
            <a:noFill/>
            <a:ln>
              <a:noFill/>
            </a:ln>
          </p:spPr>
          <p:txBody>
            <a:bodyPr spcFirstLastPara="1" wrap="square" lIns="40625" tIns="40625" rIns="40625" bIns="40625" anchor="ctr" anchorCtr="0">
              <a:noAutofit/>
            </a:bodyPr>
            <a:lstStyle/>
            <a:p>
              <a:pPr algn="ctr">
                <a:lnSpc>
                  <a:spcPct val="90000"/>
                </a:lnSpc>
                <a:buClr>
                  <a:schemeClr val="lt1"/>
                </a:buClr>
                <a:buSzPts val="1600"/>
              </a:pPr>
              <a:r>
                <a:rPr lang="en-US" sz="2000" b="1" dirty="0">
                  <a:solidFill>
                    <a:schemeClr val="lt1"/>
                  </a:solidFill>
                  <a:latin typeface="Calibri"/>
                  <a:ea typeface="Calibri"/>
                  <a:cs typeface="Calibri"/>
                  <a:sym typeface="Calibri"/>
                </a:rPr>
                <a:t>Tier 1 Interventions: Treatment must begin within 15 minutes of PbtO2 abnormality that is sustained for 5 minutes</a:t>
              </a:r>
              <a:endParaRPr sz="2000" dirty="0">
                <a:solidFill>
                  <a:schemeClr val="lt1"/>
                </a:solidFill>
                <a:latin typeface="Calibri"/>
                <a:ea typeface="Calibri"/>
                <a:cs typeface="Calibri"/>
                <a:sym typeface="Calibri"/>
              </a:endParaRPr>
            </a:p>
          </p:txBody>
        </p:sp>
        <p:sp>
          <p:nvSpPr>
            <p:cNvPr id="708" name="Google Shape;708;p76"/>
            <p:cNvSpPr/>
            <p:nvPr/>
          </p:nvSpPr>
          <p:spPr>
            <a:xfrm>
              <a:off x="3364635" y="0"/>
              <a:ext cx="1898334" cy="1155317"/>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709" name="Google Shape;709;p76"/>
            <p:cNvSpPr txBox="1"/>
            <p:nvPr/>
          </p:nvSpPr>
          <p:spPr>
            <a:xfrm>
              <a:off x="3446473" y="56398"/>
              <a:ext cx="1760098" cy="1042521"/>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Adjust head of the bed</a:t>
              </a:r>
              <a:r>
                <a:rPr lang="en-US" sz="2000" dirty="0">
                  <a:solidFill>
                    <a:schemeClr val="lt1"/>
                  </a:solidFill>
                  <a:latin typeface="Calibri"/>
                  <a:ea typeface="Calibri"/>
                  <a:cs typeface="Calibri"/>
                  <a:sym typeface="Calibri"/>
                </a:rPr>
                <a:t> to improve brain oxygen level</a:t>
              </a:r>
              <a:endParaRPr sz="2000" dirty="0"/>
            </a:p>
          </p:txBody>
        </p:sp>
        <p:sp>
          <p:nvSpPr>
            <p:cNvPr id="710" name="Google Shape;710;p76"/>
            <p:cNvSpPr/>
            <p:nvPr/>
          </p:nvSpPr>
          <p:spPr>
            <a:xfrm>
              <a:off x="5635700" y="96553"/>
              <a:ext cx="2617699" cy="944544"/>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711" name="Google Shape;711;p76"/>
            <p:cNvSpPr txBox="1"/>
            <p:nvPr/>
          </p:nvSpPr>
          <p:spPr>
            <a:xfrm>
              <a:off x="5635700" y="162816"/>
              <a:ext cx="2617699" cy="864434"/>
            </a:xfrm>
            <a:prstGeom prst="rect">
              <a:avLst/>
            </a:prstGeom>
            <a:noFill/>
            <a:ln>
              <a:noFill/>
            </a:ln>
          </p:spPr>
          <p:txBody>
            <a:bodyPr spcFirstLastPara="1" wrap="square" lIns="45700" tIns="45700" rIns="45700" bIns="45700" anchor="ctr" anchorCtr="0">
              <a:noAutofit/>
            </a:bodyPr>
            <a:lstStyle/>
            <a:p>
              <a:pPr algn="ctr">
                <a:lnSpc>
                  <a:spcPct val="90000"/>
                </a:lnSpc>
                <a:buClr>
                  <a:schemeClr val="lt1"/>
                </a:buClr>
                <a:buSzPts val="1800"/>
              </a:pPr>
              <a:r>
                <a:rPr lang="en-US" sz="2000" b="1" dirty="0">
                  <a:solidFill>
                    <a:schemeClr val="lt1"/>
                  </a:solidFill>
                  <a:latin typeface="Calibri"/>
                  <a:ea typeface="Calibri"/>
                  <a:cs typeface="Calibri"/>
                  <a:sym typeface="Calibri"/>
                </a:rPr>
                <a:t>Ensure Temperature &lt; 38</a:t>
              </a:r>
              <a:r>
                <a:rPr lang="en-US" sz="2000" b="1" baseline="30000" dirty="0">
                  <a:solidFill>
                    <a:schemeClr val="lt1"/>
                  </a:solidFill>
                  <a:latin typeface="Calibri"/>
                  <a:ea typeface="Calibri"/>
                  <a:cs typeface="Calibri"/>
                  <a:sym typeface="Calibri"/>
                </a:rPr>
                <a:t>o</a:t>
              </a:r>
              <a:r>
                <a:rPr lang="en-US" sz="2000" b="1" dirty="0">
                  <a:solidFill>
                    <a:schemeClr val="lt1"/>
                  </a:solidFill>
                  <a:latin typeface="Calibri"/>
                  <a:ea typeface="Calibri"/>
                  <a:cs typeface="Calibri"/>
                  <a:sym typeface="Calibri"/>
                </a:rPr>
                <a:t>C; </a:t>
              </a:r>
              <a:r>
                <a:rPr lang="en-US" sz="2000" dirty="0">
                  <a:solidFill>
                    <a:schemeClr val="lt1"/>
                  </a:solidFill>
                  <a:latin typeface="Calibri"/>
                  <a:ea typeface="Calibri"/>
                  <a:cs typeface="Calibri"/>
                  <a:sym typeface="Calibri"/>
                </a:rPr>
                <a:t>Treat fever</a:t>
              </a:r>
              <a:endParaRPr sz="2000" dirty="0"/>
            </a:p>
          </p:txBody>
        </p:sp>
        <p:sp>
          <p:nvSpPr>
            <p:cNvPr id="712" name="Google Shape;712;p76"/>
            <p:cNvSpPr/>
            <p:nvPr/>
          </p:nvSpPr>
          <p:spPr>
            <a:xfrm>
              <a:off x="6258276" y="1457125"/>
              <a:ext cx="3005861" cy="1012766"/>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713" name="Google Shape;713;p76"/>
            <p:cNvSpPr txBox="1"/>
            <p:nvPr/>
          </p:nvSpPr>
          <p:spPr>
            <a:xfrm>
              <a:off x="6372136" y="1427321"/>
              <a:ext cx="2830324" cy="1117494"/>
            </a:xfrm>
            <a:prstGeom prst="rect">
              <a:avLst/>
            </a:prstGeom>
            <a:noFill/>
            <a:ln>
              <a:noFill/>
            </a:ln>
          </p:spPr>
          <p:txBody>
            <a:bodyPr spcFirstLastPara="1" wrap="square" lIns="30475" tIns="30475" rIns="30475" bIns="30475" anchor="ctr" anchorCtr="0">
              <a:noAutofit/>
            </a:bodyPr>
            <a:lstStyle/>
            <a:p>
              <a:pPr algn="ctr">
                <a:lnSpc>
                  <a:spcPct val="90000"/>
                </a:lnSpc>
                <a:buClr>
                  <a:schemeClr val="lt1"/>
                </a:buClr>
                <a:buSzPts val="1200"/>
              </a:pPr>
              <a:r>
                <a:rPr lang="en-US" sz="2000" b="1" dirty="0">
                  <a:solidFill>
                    <a:schemeClr val="lt1"/>
                  </a:solidFill>
                  <a:latin typeface="Calibri"/>
                  <a:ea typeface="Calibri"/>
                  <a:cs typeface="Calibri"/>
                  <a:sym typeface="Calibri"/>
                </a:rPr>
                <a:t>Optimize CPP </a:t>
              </a:r>
              <a:r>
                <a:rPr lang="en-US" sz="2000" dirty="0">
                  <a:solidFill>
                    <a:schemeClr val="lt1"/>
                  </a:solidFill>
                  <a:latin typeface="Calibri"/>
                  <a:ea typeface="Calibri"/>
                  <a:cs typeface="Calibri"/>
                  <a:sym typeface="Calibri"/>
                </a:rPr>
                <a:t>up</a:t>
              </a:r>
              <a:r>
                <a:rPr lang="en-US" sz="2000" b="1" dirty="0">
                  <a:solidFill>
                    <a:schemeClr val="lt1"/>
                  </a:solidFill>
                  <a:latin typeface="Calibri"/>
                  <a:ea typeface="Calibri"/>
                  <a:cs typeface="Calibri"/>
                  <a:sym typeface="Calibri"/>
                </a:rPr>
                <a:t> </a:t>
              </a:r>
              <a:r>
                <a:rPr lang="en-US" sz="2000" dirty="0">
                  <a:solidFill>
                    <a:schemeClr val="lt1"/>
                  </a:solidFill>
                  <a:latin typeface="Calibri"/>
                  <a:ea typeface="Calibri"/>
                  <a:cs typeface="Calibri"/>
                  <a:sym typeface="Calibri"/>
                </a:rPr>
                <a:t>to 70 mm Hg with fluid bolus or vasopressors</a:t>
              </a:r>
              <a:endParaRPr sz="2000" dirty="0"/>
            </a:p>
          </p:txBody>
        </p:sp>
        <p:sp>
          <p:nvSpPr>
            <p:cNvPr id="717" name="Google Shape;717;p76"/>
            <p:cNvSpPr/>
            <p:nvPr/>
          </p:nvSpPr>
          <p:spPr>
            <a:xfrm>
              <a:off x="6416713" y="2819548"/>
              <a:ext cx="1711064" cy="980581"/>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718" name="Google Shape;718;p76"/>
            <p:cNvSpPr txBox="1"/>
            <p:nvPr/>
          </p:nvSpPr>
          <p:spPr>
            <a:xfrm>
              <a:off x="6515190" y="2981733"/>
              <a:ext cx="1534289" cy="624898"/>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Optimize hemodynamics</a:t>
              </a:r>
              <a:endParaRPr dirty="0"/>
            </a:p>
          </p:txBody>
        </p:sp>
        <p:sp>
          <p:nvSpPr>
            <p:cNvPr id="719" name="Google Shape;719;p76"/>
            <p:cNvSpPr/>
            <p:nvPr/>
          </p:nvSpPr>
          <p:spPr>
            <a:xfrm rot="2761987">
              <a:off x="7965062" y="3824308"/>
              <a:ext cx="509902" cy="64376"/>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720" name="Google Shape;720;p76"/>
            <p:cNvSpPr/>
            <p:nvPr/>
          </p:nvSpPr>
          <p:spPr>
            <a:xfrm>
              <a:off x="4885948" y="3902955"/>
              <a:ext cx="2190756" cy="980581"/>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721" name="Google Shape;721;p76"/>
            <p:cNvSpPr txBox="1"/>
            <p:nvPr/>
          </p:nvSpPr>
          <p:spPr>
            <a:xfrm>
              <a:off x="4912511" y="3889989"/>
              <a:ext cx="2190756" cy="899033"/>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Resuscitation </a:t>
              </a:r>
              <a:r>
                <a:rPr lang="en-US" sz="1400" b="1" dirty="0">
                  <a:solidFill>
                    <a:schemeClr val="lt1"/>
                  </a:solidFill>
                  <a:latin typeface="Calibri"/>
                  <a:ea typeface="Calibri"/>
                  <a:cs typeface="Calibri"/>
                  <a:sym typeface="Calibri"/>
                </a:rPr>
                <a:t>- </a:t>
              </a:r>
              <a:r>
                <a:rPr lang="en-US" sz="1400" dirty="0">
                  <a:solidFill>
                    <a:schemeClr val="lt1"/>
                  </a:solidFill>
                  <a:latin typeface="Calibri"/>
                  <a:ea typeface="Calibri"/>
                  <a:cs typeface="Calibri"/>
                  <a:sym typeface="Calibri"/>
                </a:rPr>
                <a:t>address hypovolemia to achieve </a:t>
              </a:r>
              <a:r>
                <a:rPr lang="en-US" sz="1400" dirty="0" err="1">
                  <a:solidFill>
                    <a:schemeClr val="lt1"/>
                  </a:solidFill>
                  <a:latin typeface="Calibri"/>
                  <a:ea typeface="Calibri"/>
                  <a:cs typeface="Calibri"/>
                  <a:sym typeface="Calibri"/>
                </a:rPr>
                <a:t>euvolemia</a:t>
              </a:r>
              <a:r>
                <a:rPr lang="en-US" sz="1400" dirty="0">
                  <a:solidFill>
                    <a:schemeClr val="lt1"/>
                  </a:solidFill>
                  <a:latin typeface="Calibri"/>
                  <a:ea typeface="Calibri"/>
                  <a:cs typeface="Calibri"/>
                  <a:sym typeface="Calibri"/>
                </a:rPr>
                <a:t> with volume per local protocol</a:t>
              </a:r>
              <a:endParaRPr sz="1400" dirty="0"/>
            </a:p>
          </p:txBody>
        </p:sp>
        <p:sp>
          <p:nvSpPr>
            <p:cNvPr id="722" name="Google Shape;722;p76"/>
            <p:cNvSpPr/>
            <p:nvPr/>
          </p:nvSpPr>
          <p:spPr>
            <a:xfrm rot="8078097">
              <a:off x="6166283" y="3819697"/>
              <a:ext cx="387848" cy="0"/>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723" name="Google Shape;723;p76"/>
            <p:cNvSpPr/>
            <p:nvPr/>
          </p:nvSpPr>
          <p:spPr>
            <a:xfrm>
              <a:off x="7366149" y="3887066"/>
              <a:ext cx="2190756" cy="980581"/>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724" name="Google Shape;724;p76"/>
            <p:cNvSpPr txBox="1"/>
            <p:nvPr/>
          </p:nvSpPr>
          <p:spPr>
            <a:xfrm>
              <a:off x="7405003" y="3878351"/>
              <a:ext cx="2190756" cy="934726"/>
            </a:xfrm>
            <a:prstGeom prst="rect">
              <a:avLst/>
            </a:prstGeom>
            <a:noFill/>
            <a:ln>
              <a:noFill/>
            </a:ln>
          </p:spPr>
          <p:txBody>
            <a:bodyPr spcFirstLastPara="1" wrap="square" lIns="40625" tIns="40625" rIns="40625" bIns="40625" anchor="ctr" anchorCtr="0">
              <a:noAutofit/>
            </a:bodyPr>
            <a:lstStyle/>
            <a:p>
              <a:pPr algn="ctr">
                <a:lnSpc>
                  <a:spcPct val="90000"/>
                </a:lnSpc>
                <a:buClr>
                  <a:schemeClr val="lt1"/>
                </a:buClr>
                <a:buSzPts val="1600"/>
              </a:pPr>
              <a:r>
                <a:rPr lang="en-US" sz="2000" b="1" dirty="0">
                  <a:solidFill>
                    <a:schemeClr val="lt1"/>
                  </a:solidFill>
                  <a:latin typeface="Calibri"/>
                  <a:ea typeface="Calibri"/>
                  <a:cs typeface="Calibri"/>
                  <a:sym typeface="Calibri"/>
                </a:rPr>
                <a:t>Diuresis</a:t>
              </a:r>
              <a:r>
                <a:rPr lang="en-US" sz="1600" b="1" dirty="0">
                  <a:solidFill>
                    <a:schemeClr val="lt1"/>
                  </a:solidFill>
                  <a:latin typeface="Calibri"/>
                  <a:ea typeface="Calibri"/>
                  <a:cs typeface="Calibri"/>
                  <a:sym typeface="Calibri"/>
                </a:rPr>
                <a:t> </a:t>
              </a:r>
              <a:r>
                <a:rPr lang="en-US" sz="1400" b="1" dirty="0">
                  <a:solidFill>
                    <a:schemeClr val="lt1"/>
                  </a:solidFill>
                  <a:latin typeface="Calibri"/>
                  <a:ea typeface="Calibri"/>
                  <a:cs typeface="Calibri"/>
                  <a:sym typeface="Calibri"/>
                </a:rPr>
                <a:t>- </a:t>
              </a:r>
              <a:r>
                <a:rPr lang="en-US" sz="1400" dirty="0">
                  <a:solidFill>
                    <a:schemeClr val="lt1"/>
                  </a:solidFill>
                  <a:latin typeface="Calibri"/>
                  <a:ea typeface="Calibri"/>
                  <a:cs typeface="Calibri"/>
                  <a:sym typeface="Calibri"/>
                </a:rPr>
                <a:t>avoid hypervolemia, consider furosemide or diuretic</a:t>
              </a:r>
              <a:endParaRPr sz="1400" dirty="0"/>
            </a:p>
          </p:txBody>
        </p:sp>
        <p:sp>
          <p:nvSpPr>
            <p:cNvPr id="725" name="Google Shape;725;p76"/>
            <p:cNvSpPr/>
            <p:nvPr/>
          </p:nvSpPr>
          <p:spPr>
            <a:xfrm>
              <a:off x="274365" y="2413219"/>
              <a:ext cx="2257207" cy="1081348"/>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726" name="Google Shape;726;p76"/>
            <p:cNvSpPr txBox="1"/>
            <p:nvPr/>
          </p:nvSpPr>
          <p:spPr>
            <a:xfrm>
              <a:off x="334699" y="2462548"/>
              <a:ext cx="2155046" cy="975774"/>
            </a:xfrm>
            <a:prstGeom prst="rect">
              <a:avLst/>
            </a:prstGeom>
            <a:noFill/>
            <a:ln>
              <a:noFill/>
            </a:ln>
          </p:spPr>
          <p:txBody>
            <a:bodyPr spcFirstLastPara="1" wrap="square" lIns="45700" tIns="45700" rIns="45700" bIns="45700" anchor="ctr" anchorCtr="0">
              <a:noAutofit/>
            </a:bodyPr>
            <a:lstStyle/>
            <a:p>
              <a:pPr algn="ctr">
                <a:lnSpc>
                  <a:spcPct val="90000"/>
                </a:lnSpc>
                <a:buClr>
                  <a:schemeClr val="lt1"/>
                </a:buClr>
                <a:buSzPts val="1800"/>
              </a:pPr>
              <a:r>
                <a:rPr lang="en-US" sz="2000" b="1" dirty="0">
                  <a:solidFill>
                    <a:schemeClr val="lt1"/>
                  </a:solidFill>
                  <a:latin typeface="Calibri"/>
                  <a:ea typeface="Calibri"/>
                  <a:cs typeface="Calibri"/>
                  <a:sym typeface="Calibri"/>
                </a:rPr>
                <a:t>PaO2 adjustments</a:t>
              </a:r>
              <a:r>
                <a:rPr lang="en-US" sz="2000" dirty="0">
                  <a:solidFill>
                    <a:schemeClr val="lt1"/>
                  </a:solidFill>
                  <a:latin typeface="Calibri"/>
                  <a:ea typeface="Calibri"/>
                  <a:cs typeface="Calibri"/>
                  <a:sym typeface="Calibri"/>
                </a:rPr>
                <a:t>: </a:t>
              </a:r>
              <a:r>
                <a:rPr lang="en-US" sz="1200" b="1" dirty="0">
                  <a:solidFill>
                    <a:schemeClr val="lt1"/>
                  </a:solidFill>
                  <a:latin typeface="Calibri"/>
                  <a:ea typeface="Calibri"/>
                  <a:cs typeface="Calibri"/>
                  <a:sym typeface="Calibri"/>
                </a:rPr>
                <a:t>(</a:t>
              </a:r>
              <a:r>
                <a:rPr lang="en-US" sz="1400" b="1" i="1" u="sng" dirty="0">
                  <a:solidFill>
                    <a:schemeClr val="lt1"/>
                  </a:solidFill>
                  <a:latin typeface="Calibri"/>
                  <a:ea typeface="Calibri"/>
                  <a:cs typeface="Calibri"/>
                  <a:sym typeface="Calibri"/>
                </a:rPr>
                <a:t>obtain ABG </a:t>
              </a:r>
              <a:r>
                <a:rPr lang="en-US" sz="1400" b="1" dirty="0">
                  <a:solidFill>
                    <a:schemeClr val="lt1"/>
                  </a:solidFill>
                  <a:latin typeface="Calibri"/>
                  <a:ea typeface="Calibri"/>
                  <a:cs typeface="Calibri"/>
                  <a:sym typeface="Calibri"/>
                </a:rPr>
                <a:t>before treating with PaO2 adjustments)</a:t>
              </a:r>
              <a:endParaRPr sz="1400" dirty="0">
                <a:solidFill>
                  <a:schemeClr val="lt1"/>
                </a:solidFill>
                <a:latin typeface="Calibri"/>
                <a:ea typeface="Calibri"/>
                <a:cs typeface="Calibri"/>
                <a:sym typeface="Calibri"/>
              </a:endParaRPr>
            </a:p>
          </p:txBody>
        </p:sp>
        <p:sp>
          <p:nvSpPr>
            <p:cNvPr id="727" name="Google Shape;727;p76"/>
            <p:cNvSpPr/>
            <p:nvPr/>
          </p:nvSpPr>
          <p:spPr>
            <a:xfrm rot="2213560">
              <a:off x="2187735" y="3659001"/>
              <a:ext cx="547820" cy="0"/>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728" name="Google Shape;728;p76"/>
            <p:cNvSpPr/>
            <p:nvPr/>
          </p:nvSpPr>
          <p:spPr>
            <a:xfrm>
              <a:off x="2685429" y="3459672"/>
              <a:ext cx="1488239" cy="738859"/>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729" name="Google Shape;729;p76"/>
            <p:cNvSpPr txBox="1"/>
            <p:nvPr/>
          </p:nvSpPr>
          <p:spPr>
            <a:xfrm>
              <a:off x="2739045" y="3495739"/>
              <a:ext cx="1385468" cy="666723"/>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Increase FiO2 </a:t>
              </a:r>
              <a:r>
                <a:rPr lang="en-US" sz="1600" dirty="0">
                  <a:solidFill>
                    <a:schemeClr val="lt1"/>
                  </a:solidFill>
                  <a:latin typeface="Calibri"/>
                  <a:ea typeface="Calibri"/>
                  <a:cs typeface="Calibri"/>
                  <a:sym typeface="Calibri"/>
                </a:rPr>
                <a:t>up to </a:t>
              </a:r>
              <a:r>
                <a:rPr lang="en-US" sz="1600" i="1" u="sng" dirty="0">
                  <a:solidFill>
                    <a:schemeClr val="lt1"/>
                  </a:solidFill>
                  <a:latin typeface="Calibri"/>
                  <a:ea typeface="Calibri"/>
                  <a:cs typeface="Calibri"/>
                  <a:sym typeface="Calibri"/>
                </a:rPr>
                <a:t>60%</a:t>
              </a:r>
              <a:r>
                <a:rPr lang="en-US" sz="1600" dirty="0">
                  <a:solidFill>
                    <a:schemeClr val="lt1"/>
                  </a:solidFill>
                  <a:latin typeface="Calibri"/>
                  <a:ea typeface="Calibri"/>
                  <a:cs typeface="Calibri"/>
                  <a:sym typeface="Calibri"/>
                </a:rPr>
                <a:t>.</a:t>
              </a:r>
              <a:endParaRPr sz="1600" dirty="0"/>
            </a:p>
          </p:txBody>
        </p:sp>
        <p:sp>
          <p:nvSpPr>
            <p:cNvPr id="730" name="Google Shape;730;p76"/>
            <p:cNvSpPr/>
            <p:nvPr/>
          </p:nvSpPr>
          <p:spPr>
            <a:xfrm rot="3839391">
              <a:off x="1405028" y="4104536"/>
              <a:ext cx="1357420" cy="0"/>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731" name="Google Shape;731;p76"/>
            <p:cNvSpPr/>
            <p:nvPr/>
          </p:nvSpPr>
          <p:spPr>
            <a:xfrm>
              <a:off x="2206193" y="4289155"/>
              <a:ext cx="2416872" cy="1047843"/>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dirty="0"/>
            </a:p>
          </p:txBody>
        </p:sp>
        <p:sp>
          <p:nvSpPr>
            <p:cNvPr id="732" name="Google Shape;732;p76"/>
            <p:cNvSpPr txBox="1"/>
            <p:nvPr/>
          </p:nvSpPr>
          <p:spPr>
            <a:xfrm>
              <a:off x="2238226" y="4377356"/>
              <a:ext cx="2319422" cy="945541"/>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Adjust PEEP </a:t>
              </a:r>
              <a:r>
                <a:rPr lang="en-US" sz="1400" dirty="0">
                  <a:solidFill>
                    <a:schemeClr val="lt1"/>
                  </a:solidFill>
                  <a:latin typeface="Calibri"/>
                  <a:ea typeface="Calibri"/>
                  <a:cs typeface="Calibri"/>
                  <a:sym typeface="Calibri"/>
                </a:rPr>
                <a:t>by a max of 5 cm H20 over baseline; monitor ICP response</a:t>
              </a:r>
              <a:endParaRPr sz="1400" dirty="0"/>
            </a:p>
          </p:txBody>
        </p:sp>
        <p:sp>
          <p:nvSpPr>
            <p:cNvPr id="733" name="Google Shape;733;p76"/>
            <p:cNvSpPr/>
            <p:nvPr/>
          </p:nvSpPr>
          <p:spPr>
            <a:xfrm rot="6343143">
              <a:off x="874878" y="3824769"/>
              <a:ext cx="738474" cy="38066"/>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734" name="Google Shape;734;p76"/>
            <p:cNvSpPr/>
            <p:nvPr/>
          </p:nvSpPr>
          <p:spPr>
            <a:xfrm>
              <a:off x="-84823" y="4118648"/>
              <a:ext cx="2006039" cy="883216"/>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735" name="Google Shape;735;p76"/>
            <p:cNvSpPr txBox="1"/>
            <p:nvPr/>
          </p:nvSpPr>
          <p:spPr>
            <a:xfrm>
              <a:off x="-36852" y="4104536"/>
              <a:ext cx="1953601" cy="855697"/>
            </a:xfrm>
            <a:prstGeom prst="rect">
              <a:avLst/>
            </a:prstGeom>
            <a:noFill/>
            <a:ln>
              <a:noFill/>
            </a:ln>
          </p:spPr>
          <p:txBody>
            <a:bodyPr spcFirstLastPara="1" wrap="square" lIns="45700" tIns="45700" rIns="45700" bIns="45700" anchor="ctr" anchorCtr="0">
              <a:noAutofit/>
            </a:bodyPr>
            <a:lstStyle/>
            <a:p>
              <a:pPr algn="ctr">
                <a:lnSpc>
                  <a:spcPct val="90000"/>
                </a:lnSpc>
                <a:buClr>
                  <a:schemeClr val="lt1"/>
                </a:buClr>
                <a:buSzPts val="1800"/>
              </a:pPr>
              <a:r>
                <a:rPr lang="en-US" sz="2000" b="1" dirty="0">
                  <a:solidFill>
                    <a:schemeClr val="lt1"/>
                  </a:solidFill>
                  <a:latin typeface="Calibri"/>
                  <a:ea typeface="Calibri"/>
                  <a:cs typeface="Calibri"/>
                  <a:sym typeface="Calibri"/>
                </a:rPr>
                <a:t>Pulmonary toilet </a:t>
              </a:r>
              <a:r>
                <a:rPr lang="en-US" sz="1400" dirty="0">
                  <a:solidFill>
                    <a:schemeClr val="lt1"/>
                  </a:solidFill>
                  <a:latin typeface="Calibri"/>
                  <a:ea typeface="Calibri"/>
                  <a:cs typeface="Calibri"/>
                  <a:sym typeface="Calibri"/>
                </a:rPr>
                <a:t>including suctioning of secretions</a:t>
              </a:r>
              <a:endParaRPr sz="1400" dirty="0"/>
            </a:p>
          </p:txBody>
        </p:sp>
        <p:sp>
          <p:nvSpPr>
            <p:cNvPr id="736" name="Google Shape;736;p76"/>
            <p:cNvSpPr/>
            <p:nvPr/>
          </p:nvSpPr>
          <p:spPr>
            <a:xfrm>
              <a:off x="-36851" y="1209020"/>
              <a:ext cx="2689607" cy="1032008"/>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737" name="Google Shape;737;p76"/>
            <p:cNvSpPr txBox="1"/>
            <p:nvPr/>
          </p:nvSpPr>
          <p:spPr>
            <a:xfrm>
              <a:off x="-36852" y="1333608"/>
              <a:ext cx="2658101" cy="748356"/>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Adjust ventilator rate</a:t>
              </a:r>
              <a:r>
                <a:rPr lang="en-US" sz="1400" b="1" dirty="0">
                  <a:solidFill>
                    <a:schemeClr val="lt1"/>
                  </a:solidFill>
                  <a:latin typeface="Calibri"/>
                  <a:ea typeface="Calibri"/>
                  <a:cs typeface="Calibri"/>
                  <a:sym typeface="Calibri"/>
                </a:rPr>
                <a:t> </a:t>
              </a:r>
              <a:r>
                <a:rPr lang="en-US" sz="1600" b="1" dirty="0">
                  <a:solidFill>
                    <a:schemeClr val="lt1"/>
                  </a:solidFill>
                  <a:latin typeface="Calibri"/>
                  <a:ea typeface="Calibri"/>
                  <a:cs typeface="Calibri"/>
                  <a:sym typeface="Calibri"/>
                </a:rPr>
                <a:t>to a PaCO2 38-42 mmHg </a:t>
              </a:r>
              <a:r>
                <a:rPr lang="en-US" sz="1600" dirty="0">
                  <a:solidFill>
                    <a:schemeClr val="lt1"/>
                  </a:solidFill>
                  <a:latin typeface="Calibri"/>
                  <a:ea typeface="Calibri"/>
                  <a:cs typeface="Calibri"/>
                  <a:sym typeface="Calibri"/>
                </a:rPr>
                <a:t>while maintaining target pH 7.35—7.45</a:t>
              </a:r>
              <a:endParaRPr sz="1600" dirty="0"/>
            </a:p>
          </p:txBody>
        </p:sp>
        <p:sp>
          <p:nvSpPr>
            <p:cNvPr id="738" name="Google Shape;738;p76"/>
            <p:cNvSpPr/>
            <p:nvPr/>
          </p:nvSpPr>
          <p:spPr>
            <a:xfrm>
              <a:off x="274365" y="56399"/>
              <a:ext cx="2298083" cy="957148"/>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739" name="Google Shape;739;p76"/>
            <p:cNvSpPr txBox="1"/>
            <p:nvPr/>
          </p:nvSpPr>
          <p:spPr>
            <a:xfrm>
              <a:off x="391701" y="159014"/>
              <a:ext cx="2139870" cy="755587"/>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dirty="0">
                  <a:solidFill>
                    <a:schemeClr val="lt1"/>
                  </a:solidFill>
                  <a:latin typeface="Calibri"/>
                  <a:ea typeface="Calibri"/>
                  <a:cs typeface="Calibri"/>
                  <a:sym typeface="Calibri"/>
                </a:rPr>
                <a:t>Initiate or titrate </a:t>
              </a:r>
              <a:r>
                <a:rPr lang="en-US" sz="2000" b="1" dirty="0">
                  <a:solidFill>
                    <a:schemeClr val="lt1"/>
                  </a:solidFill>
                  <a:latin typeface="Calibri"/>
                  <a:ea typeface="Calibri"/>
                  <a:cs typeface="Calibri"/>
                  <a:sym typeface="Calibri"/>
                </a:rPr>
                <a:t>anti-seizure medications</a:t>
              </a:r>
              <a:endParaRPr sz="2000" dirty="0">
                <a:solidFill>
                  <a:schemeClr val="lt1"/>
                </a:solidFill>
                <a:latin typeface="Calibri"/>
                <a:ea typeface="Calibri"/>
                <a:cs typeface="Calibri"/>
                <a:sym typeface="Calibri"/>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45"/>
        <p:cNvGrpSpPr/>
        <p:nvPr/>
      </p:nvGrpSpPr>
      <p:grpSpPr>
        <a:xfrm>
          <a:off x="0" y="0"/>
          <a:ext cx="0" cy="0"/>
          <a:chOff x="0" y="0"/>
          <a:chExt cx="0" cy="0"/>
        </a:xfrm>
      </p:grpSpPr>
      <p:sp>
        <p:nvSpPr>
          <p:cNvPr id="746" name="Google Shape;746;p77"/>
          <p:cNvSpPr txBox="1">
            <a:spLocks noGrp="1"/>
          </p:cNvSpPr>
          <p:nvPr>
            <p:ph type="title"/>
          </p:nvPr>
        </p:nvSpPr>
        <p:spPr>
          <a:xfrm>
            <a:off x="59921" y="57218"/>
            <a:ext cx="8610600" cy="705556"/>
          </a:xfrm>
          <a:prstGeom prst="rect">
            <a:avLst/>
          </a:prstGeom>
          <a:noFill/>
          <a:ln>
            <a:noFill/>
          </a:ln>
        </p:spPr>
        <p:txBody>
          <a:bodyPr spcFirstLastPara="1" vert="horz" wrap="square" lIns="91425" tIns="45700" rIns="91425" bIns="45700" rtlCol="0" anchor="b" anchorCtr="0">
            <a:noAutofit/>
          </a:bodyPr>
          <a:lstStyle/>
          <a:p>
            <a:pPr>
              <a:spcBef>
                <a:spcPts val="0"/>
              </a:spcBef>
              <a:buClr>
                <a:schemeClr val="dk1"/>
              </a:buClr>
              <a:buSzPts val="4400"/>
            </a:pPr>
            <a:r>
              <a:rPr lang="en-US" b="1" dirty="0"/>
              <a:t>Scenario C: ICP</a:t>
            </a:r>
            <a:r>
              <a:rPr lang="en-US" b="1" u="sng" dirty="0"/>
              <a:t>&lt;</a:t>
            </a:r>
            <a:r>
              <a:rPr lang="en-US" b="1" dirty="0"/>
              <a:t>22	</a:t>
            </a:r>
            <a:r>
              <a:rPr lang="en-US" b="1" dirty="0">
                <a:solidFill>
                  <a:srgbClr val="FF0000"/>
                </a:solidFill>
              </a:rPr>
              <a:t>PbtO2&lt;20</a:t>
            </a:r>
            <a:endParaRPr dirty="0"/>
          </a:p>
        </p:txBody>
      </p:sp>
      <p:grpSp>
        <p:nvGrpSpPr>
          <p:cNvPr id="747" name="Google Shape;747;p77"/>
          <p:cNvGrpSpPr/>
          <p:nvPr/>
        </p:nvGrpSpPr>
        <p:grpSpPr>
          <a:xfrm>
            <a:off x="511228" y="906292"/>
            <a:ext cx="9998196" cy="4670309"/>
            <a:chOff x="1580092" y="-55670"/>
            <a:chExt cx="6090880" cy="4670309"/>
          </a:xfrm>
        </p:grpSpPr>
        <p:sp>
          <p:nvSpPr>
            <p:cNvPr id="748" name="Google Shape;748;p77"/>
            <p:cNvSpPr/>
            <p:nvPr/>
          </p:nvSpPr>
          <p:spPr>
            <a:xfrm>
              <a:off x="3320298" y="1607661"/>
              <a:ext cx="2404625" cy="2542010"/>
            </a:xfrm>
            <a:prstGeom prst="ellipse">
              <a:avLst/>
            </a:prstGeom>
            <a:solidFill>
              <a:srgbClr val="F7CAAC"/>
            </a:solidFill>
            <a:ln>
              <a:noFill/>
            </a:ln>
          </p:spPr>
          <p:txBody>
            <a:bodyPr spcFirstLastPara="1" wrap="square" lIns="91425" tIns="91425" rIns="91425" bIns="91425" anchor="ctr" anchorCtr="0">
              <a:noAutofit/>
            </a:bodyPr>
            <a:lstStyle/>
            <a:p>
              <a:endParaRPr/>
            </a:p>
          </p:txBody>
        </p:sp>
        <p:sp>
          <p:nvSpPr>
            <p:cNvPr id="749" name="Google Shape;749;p77"/>
            <p:cNvSpPr txBox="1"/>
            <p:nvPr/>
          </p:nvSpPr>
          <p:spPr>
            <a:xfrm>
              <a:off x="3672447" y="1979930"/>
              <a:ext cx="1802407" cy="1797472"/>
            </a:xfrm>
            <a:prstGeom prst="rect">
              <a:avLst/>
            </a:prstGeom>
            <a:noFill/>
            <a:ln>
              <a:noFill/>
            </a:ln>
          </p:spPr>
          <p:txBody>
            <a:bodyPr spcFirstLastPara="1" wrap="square" lIns="25400" tIns="25400" rIns="25400" bIns="25400" anchor="ctr" anchorCtr="0">
              <a:noAutofit/>
            </a:bodyPr>
            <a:lstStyle/>
            <a:p>
              <a:pPr algn="ctr">
                <a:lnSpc>
                  <a:spcPct val="90000"/>
                </a:lnSpc>
                <a:buClr>
                  <a:schemeClr val="dk1"/>
                </a:buClr>
                <a:buSzPts val="2000"/>
              </a:pPr>
              <a:r>
                <a:rPr lang="en-US" sz="2200" b="1" u="sng" dirty="0">
                  <a:solidFill>
                    <a:schemeClr val="dk1"/>
                  </a:solidFill>
                  <a:latin typeface="Calibri"/>
                  <a:ea typeface="Calibri"/>
                  <a:cs typeface="Calibri"/>
                  <a:sym typeface="Calibri"/>
                </a:rPr>
                <a:t>Tier 2</a:t>
              </a:r>
              <a:r>
                <a:rPr lang="en-US" sz="2200" dirty="0">
                  <a:solidFill>
                    <a:schemeClr val="dk1"/>
                  </a:solidFill>
                  <a:latin typeface="Calibri"/>
                  <a:ea typeface="Calibri"/>
                  <a:cs typeface="Calibri"/>
                  <a:sym typeface="Calibri"/>
                </a:rPr>
                <a:t> Interventions: Treatment must begin </a:t>
              </a:r>
              <a:r>
                <a:rPr lang="en-US" sz="2200" b="1" i="1" u="sng" dirty="0">
                  <a:solidFill>
                    <a:srgbClr val="FF0000"/>
                  </a:solidFill>
                  <a:latin typeface="Calibri"/>
                  <a:ea typeface="Calibri"/>
                  <a:cs typeface="Calibri"/>
                  <a:sym typeface="Calibri"/>
                </a:rPr>
                <a:t>within</a:t>
              </a:r>
              <a:r>
                <a:rPr lang="en-US" sz="2200" dirty="0">
                  <a:solidFill>
                    <a:schemeClr val="dk1"/>
                  </a:solidFill>
                  <a:latin typeface="Calibri"/>
                  <a:ea typeface="Calibri"/>
                  <a:cs typeface="Calibri"/>
                  <a:sym typeface="Calibri"/>
                </a:rPr>
                <a:t> 60 minutes if PbtO2 is still &lt; 20</a:t>
              </a:r>
              <a:endParaRPr sz="2200" dirty="0"/>
            </a:p>
          </p:txBody>
        </p:sp>
        <p:sp>
          <p:nvSpPr>
            <p:cNvPr id="750" name="Google Shape;750;p77"/>
            <p:cNvSpPr/>
            <p:nvPr/>
          </p:nvSpPr>
          <p:spPr>
            <a:xfrm>
              <a:off x="3068089" y="-55670"/>
              <a:ext cx="2953252" cy="2077574"/>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751" name="Google Shape;751;p77"/>
            <p:cNvSpPr txBox="1"/>
            <p:nvPr/>
          </p:nvSpPr>
          <p:spPr>
            <a:xfrm>
              <a:off x="3470342" y="251642"/>
              <a:ext cx="2404625" cy="1432376"/>
            </a:xfrm>
            <a:prstGeom prst="rect">
              <a:avLst/>
            </a:prstGeom>
            <a:noFill/>
            <a:ln>
              <a:noFill/>
            </a:ln>
          </p:spPr>
          <p:txBody>
            <a:bodyPr spcFirstLastPara="1" wrap="square" lIns="17775" tIns="17775" rIns="17775" bIns="17775" anchor="ctr" anchorCtr="0">
              <a:noAutofit/>
            </a:bodyPr>
            <a:lstStyle/>
            <a:p>
              <a:pPr>
                <a:lnSpc>
                  <a:spcPct val="90000"/>
                </a:lnSpc>
                <a:buClr>
                  <a:schemeClr val="dk1"/>
                </a:buClr>
                <a:buSzPts val="1400"/>
              </a:pPr>
              <a:r>
                <a:rPr lang="en-US" sz="2000" b="1" dirty="0">
                  <a:solidFill>
                    <a:schemeClr val="dk1"/>
                  </a:solidFill>
                  <a:ea typeface="Calibri"/>
                  <a:cs typeface="Calibri"/>
                  <a:sym typeface="Calibri"/>
                </a:rPr>
                <a:t>PaO2 adjustment</a:t>
              </a:r>
              <a:r>
                <a:rPr lang="en-US" sz="2000" dirty="0">
                  <a:solidFill>
                    <a:schemeClr val="dk1"/>
                  </a:solidFill>
                  <a:ea typeface="Calibri"/>
                  <a:cs typeface="Calibri"/>
                  <a:sym typeface="Calibri"/>
                </a:rPr>
                <a:t>: </a:t>
              </a:r>
              <a:r>
                <a:rPr lang="en-US" sz="2000" b="1" dirty="0">
                  <a:solidFill>
                    <a:srgbClr val="FF0000"/>
                  </a:solidFill>
                  <a:ea typeface="Calibri"/>
                  <a:cs typeface="Calibri"/>
                  <a:sym typeface="Calibri"/>
                </a:rPr>
                <a:t>(obtain ABG )</a:t>
              </a:r>
              <a:endParaRPr sz="2000" b="1" dirty="0">
                <a:solidFill>
                  <a:srgbClr val="FF0000"/>
                </a:solidFill>
                <a:ea typeface="Calibri"/>
                <a:cs typeface="Calibri"/>
                <a:sym typeface="Calibri"/>
              </a:endParaRPr>
            </a:p>
            <a:p>
              <a:pPr marL="180975" lvl="1" indent="-187325">
                <a:lnSpc>
                  <a:spcPct val="90000"/>
                </a:lnSpc>
                <a:spcBef>
                  <a:spcPts val="490"/>
                </a:spcBef>
                <a:buClr>
                  <a:schemeClr val="dk1"/>
                </a:buClr>
                <a:buSzPts val="1000"/>
                <a:buFont typeface="Calibri"/>
                <a:buChar char="•"/>
              </a:pPr>
              <a:r>
                <a:rPr lang="en-US" b="1" dirty="0">
                  <a:solidFill>
                    <a:schemeClr val="dk1"/>
                  </a:solidFill>
                  <a:ea typeface="Calibri"/>
                  <a:cs typeface="Calibri"/>
                  <a:sym typeface="Calibri"/>
                </a:rPr>
                <a:t>Increase FIO2 </a:t>
              </a:r>
              <a:r>
                <a:rPr lang="en-US" dirty="0">
                  <a:solidFill>
                    <a:schemeClr val="dk1"/>
                  </a:solidFill>
                  <a:ea typeface="Calibri"/>
                  <a:cs typeface="Calibri"/>
                  <a:sym typeface="Calibri"/>
                </a:rPr>
                <a:t>up to 100%</a:t>
              </a:r>
              <a:endParaRPr lang="en-US" dirty="0">
                <a:sym typeface="Calibri"/>
              </a:endParaRPr>
            </a:p>
            <a:p>
              <a:pPr marL="180975" lvl="1" indent="-187325">
                <a:lnSpc>
                  <a:spcPct val="90000"/>
                </a:lnSpc>
                <a:spcBef>
                  <a:spcPts val="490"/>
                </a:spcBef>
                <a:buClr>
                  <a:schemeClr val="dk1"/>
                </a:buClr>
                <a:buSzPts val="1000"/>
                <a:buFont typeface="Calibri"/>
                <a:buChar char="•"/>
              </a:pPr>
              <a:r>
                <a:rPr lang="en-US" b="1" dirty="0">
                  <a:solidFill>
                    <a:schemeClr val="dk1"/>
                  </a:solidFill>
                  <a:ea typeface="Calibri"/>
                  <a:cs typeface="Calibri"/>
                  <a:sym typeface="Calibri"/>
                </a:rPr>
                <a:t>Adjust PEEP</a:t>
              </a:r>
              <a:r>
                <a:rPr lang="en-US" dirty="0">
                  <a:solidFill>
                    <a:schemeClr val="dk1"/>
                  </a:solidFill>
                  <a:ea typeface="Calibri"/>
                  <a:cs typeface="Calibri"/>
                  <a:sym typeface="Calibri"/>
                </a:rPr>
                <a:t> in increments of 3—5 cm H2O; monitor ICP response </a:t>
              </a:r>
            </a:p>
            <a:p>
              <a:pPr marL="180975" lvl="1" indent="-187325">
                <a:lnSpc>
                  <a:spcPct val="90000"/>
                </a:lnSpc>
                <a:spcBef>
                  <a:spcPts val="490"/>
                </a:spcBef>
                <a:buClr>
                  <a:schemeClr val="dk1"/>
                </a:buClr>
                <a:buSzPts val="1000"/>
                <a:buFont typeface="Calibri"/>
                <a:buChar char="•"/>
              </a:pPr>
              <a:r>
                <a:rPr lang="en-US" b="1" dirty="0">
                  <a:solidFill>
                    <a:schemeClr val="dk1"/>
                  </a:solidFill>
                  <a:ea typeface="Calibri"/>
                  <a:cs typeface="Calibri"/>
                  <a:sym typeface="Calibri"/>
                </a:rPr>
                <a:t>Perform bronchoscopy</a:t>
              </a:r>
              <a:endParaRPr dirty="0"/>
            </a:p>
          </p:txBody>
        </p:sp>
        <p:sp>
          <p:nvSpPr>
            <p:cNvPr id="752" name="Google Shape;752;p77"/>
            <p:cNvSpPr/>
            <p:nvPr/>
          </p:nvSpPr>
          <p:spPr>
            <a:xfrm>
              <a:off x="5419695" y="1064722"/>
              <a:ext cx="2251277" cy="1708861"/>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753" name="Google Shape;753;p77"/>
            <p:cNvSpPr txBox="1"/>
            <p:nvPr/>
          </p:nvSpPr>
          <p:spPr>
            <a:xfrm>
              <a:off x="5579739" y="1267284"/>
              <a:ext cx="1891536" cy="1448091"/>
            </a:xfrm>
            <a:prstGeom prst="rect">
              <a:avLst/>
            </a:prstGeom>
            <a:noFill/>
            <a:ln>
              <a:noFill/>
            </a:ln>
          </p:spPr>
          <p:txBody>
            <a:bodyPr spcFirstLastPara="1" wrap="square" lIns="19050" tIns="19050" rIns="19050" bIns="19050" anchor="ctr" anchorCtr="0">
              <a:noAutofit/>
            </a:bodyPr>
            <a:lstStyle/>
            <a:p>
              <a:pPr algn="ctr">
                <a:lnSpc>
                  <a:spcPct val="90000"/>
                </a:lnSpc>
                <a:buClr>
                  <a:schemeClr val="dk1"/>
                </a:buClr>
                <a:buSzPts val="1500"/>
              </a:pPr>
              <a:r>
                <a:rPr lang="en-US" sz="2000" b="1" dirty="0">
                  <a:solidFill>
                    <a:schemeClr val="dk1"/>
                  </a:solidFill>
                  <a:latin typeface="Calibri"/>
                  <a:ea typeface="Calibri"/>
                  <a:cs typeface="Calibri"/>
                  <a:sym typeface="Calibri"/>
                </a:rPr>
                <a:t>Adjust ventilator rate:</a:t>
              </a:r>
              <a:r>
                <a:rPr lang="en-US" sz="2000" dirty="0">
                  <a:solidFill>
                    <a:schemeClr val="dk1"/>
                  </a:solidFill>
                  <a:latin typeface="Calibri"/>
                  <a:ea typeface="Calibri"/>
                  <a:cs typeface="Calibri"/>
                  <a:sym typeface="Calibri"/>
                </a:rPr>
                <a:t> target PaCO2 of 40—45mmHg while maintaining pH 7.35—7.45</a:t>
              </a:r>
              <a:endParaRPr sz="2000" dirty="0"/>
            </a:p>
          </p:txBody>
        </p:sp>
        <p:sp>
          <p:nvSpPr>
            <p:cNvPr id="754" name="Google Shape;754;p77"/>
            <p:cNvSpPr/>
            <p:nvPr/>
          </p:nvSpPr>
          <p:spPr>
            <a:xfrm>
              <a:off x="5456038" y="2602843"/>
              <a:ext cx="2047909" cy="1490000"/>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755" name="Google Shape;755;p77"/>
            <p:cNvSpPr txBox="1"/>
            <p:nvPr/>
          </p:nvSpPr>
          <p:spPr>
            <a:xfrm>
              <a:off x="5507526" y="2654372"/>
              <a:ext cx="1906516" cy="1448091"/>
            </a:xfrm>
            <a:prstGeom prst="rect">
              <a:avLst/>
            </a:prstGeom>
            <a:noFill/>
            <a:ln>
              <a:noFill/>
            </a:ln>
          </p:spPr>
          <p:txBody>
            <a:bodyPr spcFirstLastPara="1" wrap="square" lIns="22850" tIns="22850" rIns="22850" bIns="22850" anchor="ctr" anchorCtr="0">
              <a:noAutofit/>
            </a:bodyPr>
            <a:lstStyle/>
            <a:p>
              <a:pPr algn="ctr">
                <a:lnSpc>
                  <a:spcPct val="90000"/>
                </a:lnSpc>
                <a:buClr>
                  <a:schemeClr val="dk1"/>
                </a:buClr>
                <a:buSzPts val="1800"/>
              </a:pPr>
              <a:r>
                <a:rPr lang="en-US" sz="2000" b="1" dirty="0">
                  <a:solidFill>
                    <a:schemeClr val="dk1"/>
                  </a:solidFill>
                  <a:latin typeface="Calibri"/>
                  <a:ea typeface="Calibri"/>
                  <a:cs typeface="Calibri"/>
                  <a:sym typeface="Calibri"/>
                </a:rPr>
                <a:t>Transfuse PRBC; </a:t>
              </a:r>
              <a:r>
                <a:rPr lang="en-US" sz="2000" dirty="0">
                  <a:solidFill>
                    <a:schemeClr val="dk1"/>
                  </a:solidFill>
                  <a:latin typeface="Calibri"/>
                  <a:ea typeface="Calibri"/>
                  <a:cs typeface="Calibri"/>
                  <a:sym typeface="Calibri"/>
                </a:rPr>
                <a:t>document post-transfusion Hgb and PaO2 on CRF</a:t>
              </a:r>
              <a:endParaRPr sz="2000" dirty="0"/>
            </a:p>
          </p:txBody>
        </p:sp>
        <p:sp>
          <p:nvSpPr>
            <p:cNvPr id="756" name="Google Shape;756;p77"/>
            <p:cNvSpPr/>
            <p:nvPr/>
          </p:nvSpPr>
          <p:spPr>
            <a:xfrm>
              <a:off x="2242653" y="3701544"/>
              <a:ext cx="2047909" cy="913095"/>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757" name="Google Shape;757;p77"/>
            <p:cNvSpPr txBox="1"/>
            <p:nvPr/>
          </p:nvSpPr>
          <p:spPr>
            <a:xfrm>
              <a:off x="2355566" y="3883357"/>
              <a:ext cx="1754080" cy="681648"/>
            </a:xfrm>
            <a:prstGeom prst="rect">
              <a:avLst/>
            </a:prstGeom>
            <a:noFill/>
            <a:ln>
              <a:noFill/>
            </a:ln>
          </p:spPr>
          <p:txBody>
            <a:bodyPr spcFirstLastPara="1" wrap="square" lIns="25400" tIns="25400" rIns="25400" bIns="25400" anchor="ctr" anchorCtr="0">
              <a:noAutofit/>
            </a:bodyPr>
            <a:lstStyle/>
            <a:p>
              <a:pPr>
                <a:lnSpc>
                  <a:spcPct val="90000"/>
                </a:lnSpc>
                <a:buClr>
                  <a:schemeClr val="dk1"/>
                </a:buClr>
                <a:buSzPts val="2000"/>
              </a:pPr>
              <a:r>
                <a:rPr lang="en-US" sz="2000" b="1" dirty="0">
                  <a:solidFill>
                    <a:schemeClr val="dk1"/>
                  </a:solidFill>
                  <a:latin typeface="Calibri"/>
                  <a:ea typeface="Calibri"/>
                  <a:cs typeface="Calibri"/>
                  <a:sym typeface="Calibri"/>
                </a:rPr>
                <a:t>Decrease ICP </a:t>
              </a:r>
              <a:r>
                <a:rPr lang="en-US" sz="2000" dirty="0">
                  <a:solidFill>
                    <a:schemeClr val="dk1"/>
                  </a:solidFill>
                  <a:latin typeface="Calibri"/>
                  <a:ea typeface="Calibri"/>
                  <a:cs typeface="Calibri"/>
                  <a:sym typeface="Calibri"/>
                </a:rPr>
                <a:t>to &lt;15mmHg</a:t>
              </a:r>
              <a:endParaRPr sz="2000" dirty="0"/>
            </a:p>
          </p:txBody>
        </p:sp>
        <p:sp>
          <p:nvSpPr>
            <p:cNvPr id="758" name="Google Shape;758;p77"/>
            <p:cNvSpPr/>
            <p:nvPr/>
          </p:nvSpPr>
          <p:spPr>
            <a:xfrm>
              <a:off x="1580092" y="2546877"/>
              <a:ext cx="2181082" cy="1360624"/>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759" name="Google Shape;759;p77"/>
            <p:cNvSpPr txBox="1"/>
            <p:nvPr/>
          </p:nvSpPr>
          <p:spPr>
            <a:xfrm>
              <a:off x="1661777" y="2655977"/>
              <a:ext cx="1992835" cy="1255101"/>
            </a:xfrm>
            <a:prstGeom prst="rect">
              <a:avLst/>
            </a:prstGeom>
            <a:noFill/>
            <a:ln>
              <a:noFill/>
            </a:ln>
          </p:spPr>
          <p:txBody>
            <a:bodyPr spcFirstLastPara="1" wrap="square" lIns="25400" tIns="25400" rIns="25400" bIns="25400" anchor="ctr" anchorCtr="0">
              <a:noAutofit/>
            </a:bodyPr>
            <a:lstStyle/>
            <a:p>
              <a:pPr algn="ctr">
                <a:lnSpc>
                  <a:spcPct val="90000"/>
                </a:lnSpc>
                <a:buClr>
                  <a:schemeClr val="dk1"/>
                </a:buClr>
                <a:buSzPts val="2000"/>
              </a:pPr>
              <a:r>
                <a:rPr lang="en-US" sz="2000" b="1" dirty="0">
                  <a:solidFill>
                    <a:schemeClr val="dk1"/>
                  </a:solidFill>
                  <a:latin typeface="Calibri"/>
                  <a:ea typeface="Calibri"/>
                  <a:cs typeface="Calibri"/>
                  <a:sym typeface="Calibri"/>
                </a:rPr>
                <a:t>Increase CPP above 70 </a:t>
              </a:r>
              <a:r>
                <a:rPr lang="en-US" sz="2000" dirty="0">
                  <a:solidFill>
                    <a:schemeClr val="dk1"/>
                  </a:solidFill>
                  <a:latin typeface="Calibri"/>
                  <a:ea typeface="Calibri"/>
                  <a:cs typeface="Calibri"/>
                  <a:sym typeface="Calibri"/>
                </a:rPr>
                <a:t>mm Hg with fluids or vasopressors.  </a:t>
              </a:r>
              <a:endParaRPr dirty="0"/>
            </a:p>
          </p:txBody>
        </p:sp>
        <p:sp>
          <p:nvSpPr>
            <p:cNvPr id="760" name="Google Shape;760;p77"/>
            <p:cNvSpPr/>
            <p:nvPr/>
          </p:nvSpPr>
          <p:spPr>
            <a:xfrm>
              <a:off x="1625434" y="1389809"/>
              <a:ext cx="2047909" cy="1368746"/>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761" name="Google Shape;761;p77"/>
            <p:cNvSpPr txBox="1"/>
            <p:nvPr/>
          </p:nvSpPr>
          <p:spPr>
            <a:xfrm>
              <a:off x="1788176" y="1652216"/>
              <a:ext cx="1684505" cy="865168"/>
            </a:xfrm>
            <a:prstGeom prst="rect">
              <a:avLst/>
            </a:prstGeom>
            <a:noFill/>
            <a:ln>
              <a:noFill/>
            </a:ln>
          </p:spPr>
          <p:txBody>
            <a:bodyPr spcFirstLastPara="1" wrap="square" lIns="20300" tIns="20300" rIns="20300" bIns="20300" anchor="ctr" anchorCtr="0">
              <a:noAutofit/>
            </a:bodyPr>
            <a:lstStyle/>
            <a:p>
              <a:pPr algn="ctr">
                <a:lnSpc>
                  <a:spcPct val="90000"/>
                </a:lnSpc>
                <a:buClr>
                  <a:schemeClr val="dk1"/>
                </a:buClr>
                <a:buSzPts val="1600"/>
              </a:pPr>
              <a:r>
                <a:rPr lang="en-US" sz="2000" b="1" dirty="0">
                  <a:solidFill>
                    <a:schemeClr val="dk1"/>
                  </a:solidFill>
                  <a:latin typeface="Calibri"/>
                  <a:ea typeface="Calibri"/>
                  <a:cs typeface="Calibri"/>
                  <a:sym typeface="Calibri"/>
                </a:rPr>
                <a:t>Neuromuscular blockade </a:t>
              </a:r>
              <a:r>
                <a:rPr lang="en-US" sz="2000" dirty="0">
                  <a:solidFill>
                    <a:schemeClr val="dk1"/>
                  </a:solidFill>
                  <a:latin typeface="Calibri"/>
                  <a:ea typeface="Calibri"/>
                  <a:cs typeface="Calibri"/>
                  <a:sym typeface="Calibri"/>
                </a:rPr>
                <a:t>with short acting agents</a:t>
              </a:r>
              <a:endParaRPr sz="2000" dirty="0"/>
            </a:p>
          </p:txBody>
        </p:sp>
      </p:grpSp>
      <p:sp>
        <p:nvSpPr>
          <p:cNvPr id="18" name="Google Shape;760;p77">
            <a:extLst>
              <a:ext uri="{FF2B5EF4-FFF2-40B4-BE49-F238E27FC236}">
                <a16:creationId xmlns:a16="http://schemas.microsoft.com/office/drawing/2014/main" id="{4B5B9FE3-F45B-4DF0-BD69-8935F76F1807}"/>
              </a:ext>
            </a:extLst>
          </p:cNvPr>
          <p:cNvSpPr/>
          <p:nvPr/>
        </p:nvSpPr>
        <p:spPr>
          <a:xfrm>
            <a:off x="4615543" y="5028434"/>
            <a:ext cx="1908380" cy="847151"/>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dirty="0"/>
          </a:p>
        </p:txBody>
      </p:sp>
      <p:sp>
        <p:nvSpPr>
          <p:cNvPr id="19" name="Google Shape;757;p77">
            <a:extLst>
              <a:ext uri="{FF2B5EF4-FFF2-40B4-BE49-F238E27FC236}">
                <a16:creationId xmlns:a16="http://schemas.microsoft.com/office/drawing/2014/main" id="{8F5BC4A0-ECC1-413A-8D4D-58C8CDBC0E6E}"/>
              </a:ext>
            </a:extLst>
          </p:cNvPr>
          <p:cNvSpPr txBox="1"/>
          <p:nvPr/>
        </p:nvSpPr>
        <p:spPr>
          <a:xfrm>
            <a:off x="4844251" y="5128474"/>
            <a:ext cx="1679672" cy="558141"/>
          </a:xfrm>
          <a:prstGeom prst="rect">
            <a:avLst/>
          </a:prstGeom>
          <a:noFill/>
          <a:ln>
            <a:noFill/>
          </a:ln>
        </p:spPr>
        <p:txBody>
          <a:bodyPr spcFirstLastPara="1" wrap="square" lIns="25400" tIns="25400" rIns="25400" bIns="25400" anchor="ctr" anchorCtr="0">
            <a:noAutofit/>
          </a:bodyPr>
          <a:lstStyle/>
          <a:p>
            <a:pPr marL="0" lvl="1">
              <a:lnSpc>
                <a:spcPct val="90000"/>
              </a:lnSpc>
              <a:spcBef>
                <a:spcPts val="700"/>
              </a:spcBef>
              <a:buClr>
                <a:schemeClr val="dk1"/>
              </a:buClr>
              <a:buSzPts val="1800"/>
            </a:pPr>
            <a:r>
              <a:rPr lang="en-US" sz="2000" b="1" dirty="0">
                <a:solidFill>
                  <a:schemeClr val="dk1"/>
                </a:solidFill>
                <a:latin typeface="Calibri"/>
                <a:ea typeface="Calibri"/>
                <a:cs typeface="Calibri"/>
                <a:sym typeface="Calibri"/>
              </a:rPr>
              <a:t>CSF drainage</a:t>
            </a:r>
            <a:endParaRPr sz="2000" b="1" dirty="0"/>
          </a:p>
        </p:txBody>
      </p:sp>
      <p:sp>
        <p:nvSpPr>
          <p:cNvPr id="20" name="Google Shape;760;p77">
            <a:extLst>
              <a:ext uri="{FF2B5EF4-FFF2-40B4-BE49-F238E27FC236}">
                <a16:creationId xmlns:a16="http://schemas.microsoft.com/office/drawing/2014/main" id="{293F9221-18B6-41EB-9972-9A2AE190D42C}"/>
              </a:ext>
            </a:extLst>
          </p:cNvPr>
          <p:cNvSpPr/>
          <p:nvPr/>
        </p:nvSpPr>
        <p:spPr>
          <a:xfrm>
            <a:off x="6061967" y="4745915"/>
            <a:ext cx="2399812" cy="847151"/>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21" name="Google Shape;757;p77">
            <a:extLst>
              <a:ext uri="{FF2B5EF4-FFF2-40B4-BE49-F238E27FC236}">
                <a16:creationId xmlns:a16="http://schemas.microsoft.com/office/drawing/2014/main" id="{F8A37FF6-A368-49AE-B517-2F6A6342664E}"/>
              </a:ext>
            </a:extLst>
          </p:cNvPr>
          <p:cNvSpPr txBox="1"/>
          <p:nvPr/>
        </p:nvSpPr>
        <p:spPr>
          <a:xfrm>
            <a:off x="6291951" y="4885653"/>
            <a:ext cx="2229486" cy="556669"/>
          </a:xfrm>
          <a:prstGeom prst="rect">
            <a:avLst/>
          </a:prstGeom>
          <a:noFill/>
          <a:ln>
            <a:noFill/>
          </a:ln>
        </p:spPr>
        <p:txBody>
          <a:bodyPr spcFirstLastPara="1" wrap="square" lIns="25400" tIns="25400" rIns="25400" bIns="25400" anchor="ctr" anchorCtr="0">
            <a:noAutofit/>
          </a:bodyPr>
          <a:lstStyle/>
          <a:p>
            <a:pPr marL="0" lvl="1">
              <a:lnSpc>
                <a:spcPct val="90000"/>
              </a:lnSpc>
              <a:spcBef>
                <a:spcPts val="270"/>
              </a:spcBef>
              <a:buClr>
                <a:schemeClr val="dk1"/>
              </a:buClr>
              <a:buSzPts val="1800"/>
            </a:pPr>
            <a:r>
              <a:rPr lang="en-US" sz="2000" b="1" dirty="0">
                <a:solidFill>
                  <a:schemeClr val="dk1"/>
                </a:solidFill>
                <a:latin typeface="Calibri"/>
                <a:ea typeface="Calibri"/>
                <a:cs typeface="Calibri"/>
                <a:sym typeface="Calibri"/>
              </a:rPr>
              <a:t>Increase sedation</a:t>
            </a:r>
            <a:endParaRPr sz="20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00EBC9FB-6DD2-46E4-A19D-FBC097334DE3}"/>
              </a:ext>
            </a:extLst>
          </p:cNvPr>
          <p:cNvGraphicFramePr>
            <a:graphicFrameLocks noGrp="1"/>
          </p:cNvGraphicFramePr>
          <p:nvPr>
            <p:ph idx="1"/>
            <p:extLst>
              <p:ext uri="{D42A27DB-BD31-4B8C-83A1-F6EECF244321}">
                <p14:modId xmlns:p14="http://schemas.microsoft.com/office/powerpoint/2010/main" val="4164070132"/>
              </p:ext>
            </p:extLst>
          </p:nvPr>
        </p:nvGraphicFramePr>
        <p:xfrm>
          <a:off x="174172" y="1408112"/>
          <a:ext cx="11179627" cy="3959271"/>
        </p:xfrm>
        <a:graphic>
          <a:graphicData uri="http://schemas.openxmlformats.org/drawingml/2006/table">
            <a:tbl>
              <a:tblPr firstRow="1" bandRow="1">
                <a:tableStyleId>{5C22544A-7EE6-4342-B048-85BDC9FD1C3A}</a:tableStyleId>
              </a:tblPr>
              <a:tblGrid>
                <a:gridCol w="2877380">
                  <a:extLst>
                    <a:ext uri="{9D8B030D-6E8A-4147-A177-3AD203B41FA5}">
                      <a16:colId xmlns:a16="http://schemas.microsoft.com/office/drawing/2014/main" val="427363508"/>
                    </a:ext>
                  </a:extLst>
                </a:gridCol>
                <a:gridCol w="1897819">
                  <a:extLst>
                    <a:ext uri="{9D8B030D-6E8A-4147-A177-3AD203B41FA5}">
                      <a16:colId xmlns:a16="http://schemas.microsoft.com/office/drawing/2014/main" val="842720078"/>
                    </a:ext>
                  </a:extLst>
                </a:gridCol>
                <a:gridCol w="2031546">
                  <a:extLst>
                    <a:ext uri="{9D8B030D-6E8A-4147-A177-3AD203B41FA5}">
                      <a16:colId xmlns:a16="http://schemas.microsoft.com/office/drawing/2014/main" val="1976907354"/>
                    </a:ext>
                  </a:extLst>
                </a:gridCol>
                <a:gridCol w="2125963">
                  <a:extLst>
                    <a:ext uri="{9D8B030D-6E8A-4147-A177-3AD203B41FA5}">
                      <a16:colId xmlns:a16="http://schemas.microsoft.com/office/drawing/2014/main" val="1715715119"/>
                    </a:ext>
                  </a:extLst>
                </a:gridCol>
                <a:gridCol w="2246919">
                  <a:extLst>
                    <a:ext uri="{9D8B030D-6E8A-4147-A177-3AD203B41FA5}">
                      <a16:colId xmlns:a16="http://schemas.microsoft.com/office/drawing/2014/main" val="2484017888"/>
                    </a:ext>
                  </a:extLst>
                </a:gridCol>
              </a:tblGrid>
              <a:tr h="667431">
                <a:tc gridSpan="5">
                  <a:txBody>
                    <a:bodyPr/>
                    <a:lstStyle/>
                    <a:p>
                      <a:r>
                        <a:rPr lang="en-US" sz="2400" dirty="0"/>
                        <a:t>Tier 3 Interventions (optional) </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625766615"/>
                  </a:ext>
                </a:extLst>
              </a:tr>
              <a:tr h="13787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Increase cardiac output with inotropes </a:t>
                      </a:r>
                      <a:r>
                        <a:rPr lang="en-US" sz="2000" dirty="0"/>
                        <a:t>(milrinone, dobutamine)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dirty="0"/>
                        <a:t>Notes</a:t>
                      </a:r>
                      <a:r>
                        <a:rPr lang="en-US" sz="1800" dirty="0"/>
                        <a:t>: Consider use of CO/CI monitoring per local protocol if starting inotropes.</a:t>
                      </a:r>
                    </a:p>
                    <a:p>
                      <a:endParaRPr lang="en-US" sz="1800" dirty="0"/>
                    </a:p>
                  </a:txBody>
                  <a:tcPr/>
                </a:tc>
                <a:tc>
                  <a:txBody>
                    <a:bodyPr/>
                    <a:lstStyle/>
                    <a:p>
                      <a:r>
                        <a:rPr lang="en-US" sz="2000" b="1" dirty="0"/>
                        <a:t>Assess for vasospasm </a:t>
                      </a:r>
                      <a:r>
                        <a:rPr lang="en-US" sz="2000" dirty="0"/>
                        <a:t>with TCDs, CTA, or DSA. </a:t>
                      </a:r>
                    </a:p>
                    <a:p>
                      <a:endParaRPr lang="en-US" sz="2000" dirty="0"/>
                    </a:p>
                    <a:p>
                      <a:endParaRPr lang="en-US" sz="2000" dirty="0"/>
                    </a:p>
                    <a:p>
                      <a:r>
                        <a:rPr lang="en-US" sz="1800" u="sng" dirty="0"/>
                        <a:t>Notes</a:t>
                      </a:r>
                      <a:r>
                        <a:rPr lang="en-US" sz="1800" dirty="0"/>
                        <a:t>: If present, treat with augmentation of CPP.</a:t>
                      </a:r>
                      <a:endParaRPr lang="en-US" sz="1800" b="1" dirty="0"/>
                    </a:p>
                  </a:txBody>
                  <a:tcPr/>
                </a:tc>
                <a:tc>
                  <a:txBody>
                    <a:bodyPr/>
                    <a:lstStyle/>
                    <a:p>
                      <a:r>
                        <a:rPr lang="en-US" sz="2000" b="1" dirty="0"/>
                        <a:t>Hyperventilation</a:t>
                      </a:r>
                      <a:r>
                        <a:rPr lang="en-US" sz="2000" dirty="0"/>
                        <a:t> (per CO2 challenge) to address possible ‘reverse Robin-Hood syndrome’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Adjust ventilatory rate: </a:t>
                      </a:r>
                      <a:r>
                        <a:rPr lang="en-US" sz="2000" dirty="0"/>
                        <a:t>target PaCO2 to &gt; 45 mm Hg, maintain a target pH of 7.30 – 7.45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dirty="0"/>
                        <a:t>Notes</a:t>
                      </a:r>
                      <a:r>
                        <a:rPr lang="en-US" sz="1800" dirty="0"/>
                        <a:t>: only if ICP under control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Other salvage therapy </a:t>
                      </a:r>
                      <a:r>
                        <a:rPr lang="en-US" sz="2000" dirty="0"/>
                        <a:t>per local protocol &amp; practice patterns.</a:t>
                      </a:r>
                    </a:p>
                    <a:p>
                      <a:endParaRPr lang="en-US" sz="2000" dirty="0"/>
                    </a:p>
                    <a:p>
                      <a:endParaRPr lang="en-US" sz="2000" dirty="0"/>
                    </a:p>
                    <a:p>
                      <a:r>
                        <a:rPr lang="en-US" sz="1800" u="sng" dirty="0"/>
                        <a:t>Notes</a:t>
                      </a:r>
                      <a:r>
                        <a:rPr lang="en-US" sz="1800" u="none" dirty="0"/>
                        <a:t>:  Consider other causes of low PbtO2, </a:t>
                      </a:r>
                      <a:r>
                        <a:rPr lang="en-US" sz="1800" u="none" dirty="0" err="1"/>
                        <a:t>ie</a:t>
                      </a:r>
                      <a:r>
                        <a:rPr lang="en-US" sz="1800" u="none" dirty="0"/>
                        <a:t> CSDs, PE, CST</a:t>
                      </a:r>
                    </a:p>
                  </a:txBody>
                  <a:tcPr/>
                </a:tc>
                <a:extLst>
                  <a:ext uri="{0D108BD9-81ED-4DB2-BD59-A6C34878D82A}">
                    <a16:rowId xmlns:a16="http://schemas.microsoft.com/office/drawing/2014/main" val="1605141853"/>
                  </a:ext>
                </a:extLst>
              </a:tr>
            </a:tbl>
          </a:graphicData>
        </a:graphic>
      </p:graphicFrame>
      <p:sp>
        <p:nvSpPr>
          <p:cNvPr id="7" name="Google Shape;675;p75">
            <a:extLst>
              <a:ext uri="{FF2B5EF4-FFF2-40B4-BE49-F238E27FC236}">
                <a16:creationId xmlns:a16="http://schemas.microsoft.com/office/drawing/2014/main" id="{D780A038-6D34-4326-B0B5-CED7CB1FB82F}"/>
              </a:ext>
            </a:extLst>
          </p:cNvPr>
          <p:cNvSpPr txBox="1">
            <a:spLocks noGrp="1"/>
          </p:cNvSpPr>
          <p:nvPr>
            <p:ph type="title"/>
          </p:nvPr>
        </p:nvSpPr>
        <p:spPr>
          <a:xfrm>
            <a:off x="286658" y="145143"/>
            <a:ext cx="10515600" cy="752475"/>
          </a:xfrm>
          <a:prstGeom prst="rect">
            <a:avLst/>
          </a:prstGeom>
          <a:noFill/>
          <a:ln>
            <a:noFill/>
          </a:ln>
        </p:spPr>
        <p:txBody>
          <a:bodyPr spcFirstLastPara="1" wrap="square" lIns="91425" tIns="45700" rIns="91425" bIns="45700" anchor="b" anchorCtr="0">
            <a:noAutofit/>
          </a:bodyPr>
          <a:lstStyle/>
          <a:p>
            <a:pPr lvl="0">
              <a:spcBef>
                <a:spcPts val="0"/>
              </a:spcBef>
              <a:buClr>
                <a:schemeClr val="dk1"/>
              </a:buClr>
              <a:buSzPts val="3959"/>
            </a:pPr>
            <a:r>
              <a:rPr lang="en-US" sz="4000" b="1" dirty="0"/>
              <a:t>Scenario C: ICP</a:t>
            </a:r>
            <a:r>
              <a:rPr lang="en-US" sz="4000" b="1" u="sng" dirty="0"/>
              <a:t>&lt;</a:t>
            </a:r>
            <a:r>
              <a:rPr lang="en-US" sz="4000" b="1" dirty="0"/>
              <a:t>22; </a:t>
            </a:r>
            <a:r>
              <a:rPr lang="en-US" sz="4000" b="1" dirty="0">
                <a:solidFill>
                  <a:srgbClr val="FF0000"/>
                </a:solidFill>
              </a:rPr>
              <a:t>PbtO2&lt;20</a:t>
            </a:r>
            <a:endParaRPr sz="4860" b="1" dirty="0"/>
          </a:p>
        </p:txBody>
      </p:sp>
    </p:spTree>
    <p:extLst>
      <p:ext uri="{BB962C8B-B14F-4D97-AF65-F5344CB8AC3E}">
        <p14:creationId xmlns:p14="http://schemas.microsoft.com/office/powerpoint/2010/main" val="42184964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89"/>
        <p:cNvGrpSpPr/>
        <p:nvPr/>
      </p:nvGrpSpPr>
      <p:grpSpPr>
        <a:xfrm>
          <a:off x="0" y="0"/>
          <a:ext cx="0" cy="0"/>
          <a:chOff x="0" y="0"/>
          <a:chExt cx="0" cy="0"/>
        </a:xfrm>
      </p:grpSpPr>
      <p:sp>
        <p:nvSpPr>
          <p:cNvPr id="49" name="Google Shape;795;p79">
            <a:extLst>
              <a:ext uri="{FF2B5EF4-FFF2-40B4-BE49-F238E27FC236}">
                <a16:creationId xmlns:a16="http://schemas.microsoft.com/office/drawing/2014/main" id="{39772A6E-80A6-4935-AB97-C5DD9D6825FB}"/>
              </a:ext>
            </a:extLst>
          </p:cNvPr>
          <p:cNvSpPr/>
          <p:nvPr/>
        </p:nvSpPr>
        <p:spPr>
          <a:xfrm rot="886602" flipV="1">
            <a:off x="7613737" y="4028706"/>
            <a:ext cx="905327" cy="245151"/>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48" name="Google Shape;817;p79">
            <a:extLst>
              <a:ext uri="{FF2B5EF4-FFF2-40B4-BE49-F238E27FC236}">
                <a16:creationId xmlns:a16="http://schemas.microsoft.com/office/drawing/2014/main" id="{EA89D587-E5E6-4232-B4E3-620273471EF4}"/>
              </a:ext>
            </a:extLst>
          </p:cNvPr>
          <p:cNvSpPr/>
          <p:nvPr/>
        </p:nvSpPr>
        <p:spPr>
          <a:xfrm>
            <a:off x="8453808" y="4322975"/>
            <a:ext cx="3496131" cy="934425"/>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37" name="Google Shape;817;p79">
            <a:extLst>
              <a:ext uri="{FF2B5EF4-FFF2-40B4-BE49-F238E27FC236}">
                <a16:creationId xmlns:a16="http://schemas.microsoft.com/office/drawing/2014/main" id="{7935F93D-CE2A-488D-BE9F-AF70340E0216}"/>
              </a:ext>
            </a:extLst>
          </p:cNvPr>
          <p:cNvSpPr/>
          <p:nvPr/>
        </p:nvSpPr>
        <p:spPr>
          <a:xfrm>
            <a:off x="191116" y="3628198"/>
            <a:ext cx="3426959" cy="975774"/>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790" name="Google Shape;790;p79"/>
          <p:cNvSpPr txBox="1">
            <a:spLocks noGrp="1"/>
          </p:cNvSpPr>
          <p:nvPr>
            <p:ph type="title"/>
          </p:nvPr>
        </p:nvSpPr>
        <p:spPr>
          <a:xfrm>
            <a:off x="46143" y="131768"/>
            <a:ext cx="10859493" cy="802658"/>
          </a:xfrm>
          <a:prstGeom prst="rect">
            <a:avLst/>
          </a:prstGeom>
          <a:noFill/>
          <a:ln>
            <a:noFill/>
          </a:ln>
        </p:spPr>
        <p:txBody>
          <a:bodyPr spcFirstLastPara="1" vert="horz" wrap="square" lIns="91425" tIns="45700" rIns="91425" bIns="45700" rtlCol="0" anchor="b" anchorCtr="0">
            <a:noAutofit/>
          </a:bodyPr>
          <a:lstStyle/>
          <a:p>
            <a:pPr>
              <a:spcBef>
                <a:spcPts val="0"/>
              </a:spcBef>
              <a:buClr>
                <a:schemeClr val="dk1"/>
              </a:buClr>
              <a:buSzPts val="3959"/>
            </a:pPr>
            <a:r>
              <a:rPr lang="en-US" b="1" dirty="0"/>
              <a:t>Scenario D: </a:t>
            </a:r>
            <a:r>
              <a:rPr lang="en-US" b="1" dirty="0">
                <a:solidFill>
                  <a:srgbClr val="FF0000"/>
                </a:solidFill>
              </a:rPr>
              <a:t>ICP&gt;22, PbtO2&lt;20</a:t>
            </a:r>
            <a:br>
              <a:rPr lang="en-US" b="1" dirty="0">
                <a:solidFill>
                  <a:srgbClr val="FF0000"/>
                </a:solidFill>
              </a:rPr>
            </a:br>
            <a:r>
              <a:rPr lang="en-US" sz="2000" b="1" dirty="0"/>
              <a:t>Treatment for this group is primarily aimed at lowering ICP with a secondary focus on raising PbtO2</a:t>
            </a:r>
            <a:endParaRPr sz="2000" b="1" dirty="0"/>
          </a:p>
        </p:txBody>
      </p:sp>
      <p:grpSp>
        <p:nvGrpSpPr>
          <p:cNvPr id="791" name="Google Shape;791;p79"/>
          <p:cNvGrpSpPr/>
          <p:nvPr/>
        </p:nvGrpSpPr>
        <p:grpSpPr>
          <a:xfrm>
            <a:off x="191117" y="934426"/>
            <a:ext cx="11590980" cy="5398792"/>
            <a:chOff x="508005" y="-31563"/>
            <a:chExt cx="8100778" cy="5398792"/>
          </a:xfrm>
        </p:grpSpPr>
        <p:sp>
          <p:nvSpPr>
            <p:cNvPr id="793" name="Google Shape;793;p79"/>
            <p:cNvSpPr/>
            <p:nvPr/>
          </p:nvSpPr>
          <p:spPr>
            <a:xfrm rot="10070073" flipV="1">
              <a:off x="2894405" y="2980946"/>
              <a:ext cx="753225" cy="45719"/>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92" name="Google Shape;792;p79"/>
            <p:cNvSpPr/>
            <p:nvPr/>
          </p:nvSpPr>
          <p:spPr>
            <a:xfrm rot="13718119">
              <a:off x="3076676" y="1513157"/>
              <a:ext cx="974717" cy="33557"/>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94" name="Google Shape;794;p79"/>
            <p:cNvSpPr/>
            <p:nvPr/>
          </p:nvSpPr>
          <p:spPr>
            <a:xfrm rot="5400000">
              <a:off x="4398773" y="3619456"/>
              <a:ext cx="198287" cy="0"/>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95" name="Google Shape;795;p79"/>
            <p:cNvSpPr/>
            <p:nvPr/>
          </p:nvSpPr>
          <p:spPr>
            <a:xfrm rot="20962894">
              <a:off x="5671083" y="2349745"/>
              <a:ext cx="611604" cy="165167"/>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96" name="Google Shape;796;p79"/>
            <p:cNvSpPr/>
            <p:nvPr/>
          </p:nvSpPr>
          <p:spPr>
            <a:xfrm rot="20496144" flipV="1">
              <a:off x="5443877" y="1765795"/>
              <a:ext cx="775853" cy="45719"/>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97" name="Google Shape;797;p79"/>
            <p:cNvSpPr/>
            <p:nvPr/>
          </p:nvSpPr>
          <p:spPr>
            <a:xfrm rot="18535788" flipV="1">
              <a:off x="4989886" y="1219613"/>
              <a:ext cx="1159138" cy="76569"/>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98" name="Google Shape;798;p79"/>
            <p:cNvSpPr/>
            <p:nvPr/>
          </p:nvSpPr>
          <p:spPr>
            <a:xfrm rot="16149293">
              <a:off x="4220325" y="1339114"/>
              <a:ext cx="797819" cy="31952"/>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799" name="Google Shape;799;p79"/>
            <p:cNvSpPr/>
            <p:nvPr/>
          </p:nvSpPr>
          <p:spPr>
            <a:xfrm>
              <a:off x="3443120" y="1537101"/>
              <a:ext cx="2312801" cy="1993706"/>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endParaRPr/>
            </a:p>
          </p:txBody>
        </p:sp>
        <p:sp>
          <p:nvSpPr>
            <p:cNvPr id="800" name="Google Shape;800;p79"/>
            <p:cNvSpPr txBox="1"/>
            <p:nvPr/>
          </p:nvSpPr>
          <p:spPr>
            <a:xfrm>
              <a:off x="3481555" y="1745874"/>
              <a:ext cx="2237700" cy="1569616"/>
            </a:xfrm>
            <a:prstGeom prst="rect">
              <a:avLst/>
            </a:prstGeom>
            <a:noFill/>
            <a:ln>
              <a:noFill/>
            </a:ln>
          </p:spPr>
          <p:txBody>
            <a:bodyPr spcFirstLastPara="1" wrap="square" lIns="38100" tIns="38100" rIns="38100" bIns="38100" anchor="ctr" anchorCtr="0">
              <a:noAutofit/>
            </a:bodyPr>
            <a:lstStyle/>
            <a:p>
              <a:pPr algn="ctr">
                <a:lnSpc>
                  <a:spcPct val="90000"/>
                </a:lnSpc>
                <a:buClr>
                  <a:schemeClr val="lt1"/>
                </a:buClr>
                <a:buSzPts val="1500"/>
              </a:pPr>
              <a:r>
                <a:rPr lang="en-US" sz="2000" b="1" dirty="0">
                  <a:solidFill>
                    <a:schemeClr val="lt1"/>
                  </a:solidFill>
                  <a:latin typeface="Calibri"/>
                  <a:ea typeface="Calibri"/>
                  <a:cs typeface="Calibri"/>
                  <a:sym typeface="Calibri"/>
                </a:rPr>
                <a:t>Tier 1 Interventions: Treatment must begin within 15 minutes of abnormality that is sustained for 5 minutes</a:t>
              </a:r>
              <a:endParaRPr sz="2000" dirty="0">
                <a:solidFill>
                  <a:schemeClr val="lt1"/>
                </a:solidFill>
                <a:latin typeface="Calibri"/>
                <a:ea typeface="Calibri"/>
                <a:cs typeface="Calibri"/>
                <a:sym typeface="Calibri"/>
              </a:endParaRPr>
            </a:p>
          </p:txBody>
        </p:sp>
        <p:sp>
          <p:nvSpPr>
            <p:cNvPr id="801" name="Google Shape;801;p79"/>
            <p:cNvSpPr/>
            <p:nvPr/>
          </p:nvSpPr>
          <p:spPr>
            <a:xfrm>
              <a:off x="3767407" y="-31563"/>
              <a:ext cx="1790617" cy="1016773"/>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802" name="Google Shape;802;p79"/>
            <p:cNvSpPr txBox="1"/>
            <p:nvPr/>
          </p:nvSpPr>
          <p:spPr>
            <a:xfrm>
              <a:off x="3851409" y="64878"/>
              <a:ext cx="1593596" cy="846714"/>
            </a:xfrm>
            <a:prstGeom prst="rect">
              <a:avLst/>
            </a:prstGeom>
            <a:noFill/>
            <a:ln>
              <a:noFill/>
            </a:ln>
          </p:spPr>
          <p:txBody>
            <a:bodyPr spcFirstLastPara="1" wrap="square" lIns="40625" tIns="40625" rIns="40625" bIns="40625" anchor="ctr" anchorCtr="0">
              <a:noAutofit/>
            </a:bodyPr>
            <a:lstStyle/>
            <a:p>
              <a:pPr algn="ctr">
                <a:lnSpc>
                  <a:spcPct val="90000"/>
                </a:lnSpc>
                <a:buClr>
                  <a:schemeClr val="lt1"/>
                </a:buClr>
                <a:buSzPts val="1600"/>
              </a:pPr>
              <a:r>
                <a:rPr lang="en-US" sz="2000" b="1" dirty="0">
                  <a:solidFill>
                    <a:schemeClr val="lt1"/>
                  </a:solidFill>
                  <a:latin typeface="Calibri"/>
                  <a:ea typeface="Calibri"/>
                  <a:cs typeface="Calibri"/>
                  <a:sym typeface="Calibri"/>
                </a:rPr>
                <a:t>Adjust head of the bed </a:t>
              </a:r>
              <a:r>
                <a:rPr lang="en-US" sz="2000" dirty="0">
                  <a:solidFill>
                    <a:schemeClr val="lt1"/>
                  </a:solidFill>
                  <a:latin typeface="Calibri"/>
                  <a:ea typeface="Calibri"/>
                  <a:cs typeface="Calibri"/>
                  <a:sym typeface="Calibri"/>
                </a:rPr>
                <a:t>to lower ICP</a:t>
              </a:r>
              <a:endParaRPr sz="2000" dirty="0"/>
            </a:p>
          </p:txBody>
        </p:sp>
        <p:sp>
          <p:nvSpPr>
            <p:cNvPr id="803" name="Google Shape;803;p79"/>
            <p:cNvSpPr/>
            <p:nvPr/>
          </p:nvSpPr>
          <p:spPr>
            <a:xfrm>
              <a:off x="5671083" y="6267"/>
              <a:ext cx="2195480" cy="813776"/>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804" name="Google Shape;804;p79"/>
            <p:cNvSpPr txBox="1"/>
            <p:nvPr/>
          </p:nvSpPr>
          <p:spPr>
            <a:xfrm>
              <a:off x="5728542" y="83453"/>
              <a:ext cx="2080564" cy="710320"/>
            </a:xfrm>
            <a:prstGeom prst="rect">
              <a:avLst/>
            </a:prstGeom>
            <a:noFill/>
            <a:ln>
              <a:noFill/>
            </a:ln>
          </p:spPr>
          <p:txBody>
            <a:bodyPr spcFirstLastPara="1" wrap="square" lIns="40625" tIns="40625" rIns="40625" bIns="40625" anchor="ctr" anchorCtr="0">
              <a:noAutofit/>
            </a:bodyPr>
            <a:lstStyle/>
            <a:p>
              <a:pPr algn="ctr">
                <a:lnSpc>
                  <a:spcPct val="90000"/>
                </a:lnSpc>
                <a:buClr>
                  <a:schemeClr val="lt1"/>
                </a:buClr>
                <a:buSzPts val="1600"/>
              </a:pPr>
              <a:r>
                <a:rPr lang="en-US" sz="2000" b="1" dirty="0">
                  <a:solidFill>
                    <a:schemeClr val="lt1"/>
                  </a:solidFill>
                  <a:latin typeface="Calibri"/>
                  <a:ea typeface="Calibri"/>
                  <a:cs typeface="Calibri"/>
                  <a:sym typeface="Calibri"/>
                </a:rPr>
                <a:t>Ensure Temperature &lt; 38°C </a:t>
              </a:r>
              <a:r>
                <a:rPr lang="en-US" sz="2000" dirty="0">
                  <a:solidFill>
                    <a:schemeClr val="lt1"/>
                  </a:solidFill>
                  <a:latin typeface="Calibri"/>
                  <a:ea typeface="Calibri"/>
                  <a:cs typeface="Calibri"/>
                  <a:sym typeface="Calibri"/>
                </a:rPr>
                <a:t>Treat fever</a:t>
              </a:r>
              <a:endParaRPr sz="2000" dirty="0"/>
            </a:p>
          </p:txBody>
        </p:sp>
        <p:sp>
          <p:nvSpPr>
            <p:cNvPr id="805" name="Google Shape;805;p79"/>
            <p:cNvSpPr/>
            <p:nvPr/>
          </p:nvSpPr>
          <p:spPr>
            <a:xfrm>
              <a:off x="6180290" y="922336"/>
              <a:ext cx="2195480" cy="829341"/>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806" name="Google Shape;806;p79"/>
            <p:cNvSpPr txBox="1"/>
            <p:nvPr/>
          </p:nvSpPr>
          <p:spPr>
            <a:xfrm>
              <a:off x="6191319" y="957882"/>
              <a:ext cx="2095267" cy="835486"/>
            </a:xfrm>
            <a:prstGeom prst="rect">
              <a:avLst/>
            </a:prstGeom>
            <a:noFill/>
            <a:ln>
              <a:noFill/>
            </a:ln>
          </p:spPr>
          <p:txBody>
            <a:bodyPr spcFirstLastPara="1" wrap="square" lIns="45700" tIns="45700" rIns="45700" bIns="45700" anchor="ctr" anchorCtr="0">
              <a:noAutofit/>
            </a:bodyPr>
            <a:lstStyle/>
            <a:p>
              <a:pPr algn="ctr">
                <a:lnSpc>
                  <a:spcPct val="90000"/>
                </a:lnSpc>
                <a:buClr>
                  <a:schemeClr val="lt1"/>
                </a:buClr>
                <a:buSzPts val="1800"/>
              </a:pPr>
              <a:r>
                <a:rPr lang="en-US" sz="2000" b="1" dirty="0">
                  <a:solidFill>
                    <a:schemeClr val="lt1"/>
                  </a:solidFill>
                  <a:latin typeface="Calibri"/>
                  <a:ea typeface="Calibri"/>
                  <a:cs typeface="Calibri"/>
                  <a:sym typeface="Calibri"/>
                </a:rPr>
                <a:t>Adjust analgesia OR sedation</a:t>
              </a:r>
              <a:r>
                <a:rPr lang="en-US" sz="2000" dirty="0">
                  <a:solidFill>
                    <a:schemeClr val="lt1"/>
                  </a:solidFill>
                  <a:latin typeface="Calibri"/>
                  <a:ea typeface="Calibri"/>
                  <a:cs typeface="Calibri"/>
                  <a:sym typeface="Calibri"/>
                </a:rPr>
                <a:t>; titrate to effect</a:t>
              </a:r>
              <a:endParaRPr sz="2000" dirty="0"/>
            </a:p>
          </p:txBody>
        </p:sp>
        <p:sp>
          <p:nvSpPr>
            <p:cNvPr id="807" name="Google Shape;807;p79"/>
            <p:cNvSpPr/>
            <p:nvPr/>
          </p:nvSpPr>
          <p:spPr>
            <a:xfrm>
              <a:off x="6282687" y="1792641"/>
              <a:ext cx="2312801" cy="731031"/>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808" name="Google Shape;808;p79"/>
            <p:cNvSpPr txBox="1"/>
            <p:nvPr/>
          </p:nvSpPr>
          <p:spPr>
            <a:xfrm>
              <a:off x="6378457" y="1766600"/>
              <a:ext cx="2152165" cy="731031"/>
            </a:xfrm>
            <a:prstGeom prst="rect">
              <a:avLst/>
            </a:prstGeom>
            <a:noFill/>
            <a:ln>
              <a:noFill/>
            </a:ln>
          </p:spPr>
          <p:txBody>
            <a:bodyPr spcFirstLastPara="1" wrap="square" lIns="45700" tIns="45700" rIns="45700" bIns="45700" anchor="ctr" anchorCtr="0">
              <a:noAutofit/>
            </a:bodyPr>
            <a:lstStyle/>
            <a:p>
              <a:pPr algn="ctr">
                <a:lnSpc>
                  <a:spcPct val="90000"/>
                </a:lnSpc>
                <a:buClr>
                  <a:schemeClr val="lt1"/>
                </a:buClr>
                <a:buSzPts val="1800"/>
              </a:pPr>
              <a:r>
                <a:rPr lang="en-US" sz="2000" b="1" dirty="0">
                  <a:solidFill>
                    <a:schemeClr val="lt1"/>
                  </a:solidFill>
                  <a:latin typeface="Calibri"/>
                  <a:ea typeface="Calibri"/>
                  <a:cs typeface="Calibri"/>
                  <a:sym typeface="Calibri"/>
                </a:rPr>
                <a:t>CSF drainage </a:t>
              </a:r>
              <a:r>
                <a:rPr lang="en-US" sz="2000" dirty="0">
                  <a:solidFill>
                    <a:schemeClr val="lt1"/>
                  </a:solidFill>
                  <a:latin typeface="Calibri"/>
                  <a:ea typeface="Calibri"/>
                  <a:cs typeface="Calibri"/>
                  <a:sym typeface="Calibri"/>
                </a:rPr>
                <a:t>if EVD available</a:t>
              </a:r>
              <a:endParaRPr sz="2000" dirty="0"/>
            </a:p>
          </p:txBody>
        </p:sp>
        <p:sp>
          <p:nvSpPr>
            <p:cNvPr id="809" name="Google Shape;809;p79"/>
            <p:cNvSpPr/>
            <p:nvPr/>
          </p:nvSpPr>
          <p:spPr>
            <a:xfrm>
              <a:off x="3878518" y="3635938"/>
              <a:ext cx="2312801" cy="833464"/>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810" name="Google Shape;810;p79"/>
            <p:cNvSpPr txBox="1"/>
            <p:nvPr/>
          </p:nvSpPr>
          <p:spPr>
            <a:xfrm>
              <a:off x="3969886" y="3621764"/>
              <a:ext cx="2130064" cy="847675"/>
            </a:xfrm>
            <a:prstGeom prst="rect">
              <a:avLst/>
            </a:prstGeom>
            <a:noFill/>
            <a:ln>
              <a:noFill/>
            </a:ln>
          </p:spPr>
          <p:txBody>
            <a:bodyPr spcFirstLastPara="1" wrap="square" lIns="38100" tIns="38100" rIns="38100" bIns="38100" anchor="ctr" anchorCtr="0">
              <a:noAutofit/>
            </a:bodyPr>
            <a:lstStyle/>
            <a:p>
              <a:pPr algn="ctr">
                <a:lnSpc>
                  <a:spcPct val="90000"/>
                </a:lnSpc>
                <a:buClr>
                  <a:schemeClr val="lt1"/>
                </a:buClr>
                <a:buSzPts val="1500"/>
              </a:pPr>
              <a:r>
                <a:rPr lang="en-US" sz="2000" dirty="0">
                  <a:solidFill>
                    <a:schemeClr val="lt1"/>
                  </a:solidFill>
                  <a:latin typeface="Calibri"/>
                  <a:ea typeface="Calibri"/>
                  <a:cs typeface="Calibri"/>
                  <a:sym typeface="Calibri"/>
                </a:rPr>
                <a:t>Optimize hemodynamics using either</a:t>
              </a:r>
              <a:r>
                <a:rPr lang="en-US" sz="1500" dirty="0">
                  <a:solidFill>
                    <a:schemeClr val="lt1"/>
                  </a:solidFill>
                  <a:latin typeface="Calibri"/>
                  <a:ea typeface="Calibri"/>
                  <a:cs typeface="Calibri"/>
                  <a:sym typeface="Calibri"/>
                </a:rPr>
                <a:t>: </a:t>
              </a:r>
              <a:endParaRPr dirty="0"/>
            </a:p>
          </p:txBody>
        </p:sp>
        <p:sp>
          <p:nvSpPr>
            <p:cNvPr id="811" name="Google Shape;811;p79"/>
            <p:cNvSpPr/>
            <p:nvPr/>
          </p:nvSpPr>
          <p:spPr>
            <a:xfrm rot="4904941" flipV="1">
              <a:off x="5679783" y="4505035"/>
              <a:ext cx="284911" cy="31952"/>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812" name="Google Shape;812;p79"/>
            <p:cNvSpPr/>
            <p:nvPr/>
          </p:nvSpPr>
          <p:spPr>
            <a:xfrm>
              <a:off x="5445005" y="4594309"/>
              <a:ext cx="1307198" cy="772920"/>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813" name="Google Shape;813;p79"/>
            <p:cNvSpPr txBox="1"/>
            <p:nvPr/>
          </p:nvSpPr>
          <p:spPr>
            <a:xfrm>
              <a:off x="5445005" y="4608856"/>
              <a:ext cx="1231736" cy="697458"/>
            </a:xfrm>
            <a:prstGeom prst="rect">
              <a:avLst/>
            </a:prstGeom>
            <a:noFill/>
            <a:ln>
              <a:noFill/>
            </a:ln>
          </p:spPr>
          <p:txBody>
            <a:bodyPr spcFirstLastPara="1" wrap="square" lIns="40625" tIns="40625" rIns="40625" bIns="40625" anchor="ctr" anchorCtr="0">
              <a:noAutofit/>
            </a:bodyPr>
            <a:lstStyle/>
            <a:p>
              <a:pPr algn="ctr">
                <a:lnSpc>
                  <a:spcPct val="90000"/>
                </a:lnSpc>
                <a:buClr>
                  <a:schemeClr val="lt1"/>
                </a:buClr>
                <a:buSzPts val="1600"/>
              </a:pPr>
              <a:r>
                <a:rPr lang="en-US" sz="2000" b="1" dirty="0">
                  <a:solidFill>
                    <a:schemeClr val="lt1"/>
                  </a:solidFill>
                  <a:latin typeface="Calibri"/>
                  <a:ea typeface="Calibri"/>
                  <a:cs typeface="Calibri"/>
                  <a:sym typeface="Calibri"/>
                </a:rPr>
                <a:t>Resuscitation</a:t>
              </a:r>
              <a:endParaRPr sz="2000" dirty="0">
                <a:solidFill>
                  <a:schemeClr val="lt1"/>
                </a:solidFill>
                <a:latin typeface="Calibri"/>
                <a:ea typeface="Calibri"/>
                <a:cs typeface="Calibri"/>
                <a:sym typeface="Calibri"/>
              </a:endParaRPr>
            </a:p>
          </p:txBody>
        </p:sp>
        <p:sp>
          <p:nvSpPr>
            <p:cNvPr id="814" name="Google Shape;814;p79"/>
            <p:cNvSpPr/>
            <p:nvPr/>
          </p:nvSpPr>
          <p:spPr>
            <a:xfrm rot="6520080" flipV="1">
              <a:off x="4315039" y="4551411"/>
              <a:ext cx="648564" cy="31952"/>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815" name="Google Shape;815;p79"/>
            <p:cNvSpPr/>
            <p:nvPr/>
          </p:nvSpPr>
          <p:spPr>
            <a:xfrm>
              <a:off x="4022017" y="4642981"/>
              <a:ext cx="1225659" cy="682919"/>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816" name="Google Shape;816;p79"/>
            <p:cNvSpPr txBox="1"/>
            <p:nvPr/>
          </p:nvSpPr>
          <p:spPr>
            <a:xfrm>
              <a:off x="4107971" y="4690294"/>
              <a:ext cx="978031" cy="580949"/>
            </a:xfrm>
            <a:prstGeom prst="rect">
              <a:avLst/>
            </a:prstGeom>
            <a:noFill/>
            <a:ln>
              <a:noFill/>
            </a:ln>
          </p:spPr>
          <p:txBody>
            <a:bodyPr spcFirstLastPara="1" wrap="square" lIns="45700" tIns="45700" rIns="45700" bIns="45700" anchor="ctr" anchorCtr="0">
              <a:noAutofit/>
            </a:bodyPr>
            <a:lstStyle/>
            <a:p>
              <a:pPr algn="ctr">
                <a:lnSpc>
                  <a:spcPct val="90000"/>
                </a:lnSpc>
                <a:buClr>
                  <a:schemeClr val="lt1"/>
                </a:buClr>
                <a:buSzPts val="1800"/>
              </a:pPr>
              <a:r>
                <a:rPr lang="en-US" sz="2000" b="1" dirty="0">
                  <a:solidFill>
                    <a:schemeClr val="lt1"/>
                  </a:solidFill>
                  <a:latin typeface="Calibri"/>
                  <a:ea typeface="Calibri"/>
                  <a:cs typeface="Calibri"/>
                  <a:sym typeface="Calibri"/>
                </a:rPr>
                <a:t>Diuresis</a:t>
              </a:r>
              <a:endParaRPr sz="2000" dirty="0">
                <a:solidFill>
                  <a:schemeClr val="lt1"/>
                </a:solidFill>
                <a:latin typeface="Calibri"/>
                <a:ea typeface="Calibri"/>
                <a:cs typeface="Calibri"/>
                <a:sym typeface="Calibri"/>
              </a:endParaRPr>
            </a:p>
          </p:txBody>
        </p:sp>
        <p:sp>
          <p:nvSpPr>
            <p:cNvPr id="817" name="Google Shape;817;p79"/>
            <p:cNvSpPr/>
            <p:nvPr/>
          </p:nvSpPr>
          <p:spPr>
            <a:xfrm>
              <a:off x="508005" y="1372097"/>
              <a:ext cx="2323349" cy="1068826"/>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818" name="Google Shape;818;p79"/>
            <p:cNvSpPr txBox="1"/>
            <p:nvPr/>
          </p:nvSpPr>
          <p:spPr>
            <a:xfrm>
              <a:off x="6295982" y="3419267"/>
              <a:ext cx="2312801" cy="791177"/>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Optimize CPP </a:t>
              </a:r>
              <a:r>
                <a:rPr lang="en-US" sz="2000" dirty="0">
                  <a:solidFill>
                    <a:schemeClr val="lt1"/>
                  </a:solidFill>
                  <a:latin typeface="Calibri"/>
                  <a:ea typeface="Calibri"/>
                  <a:cs typeface="Calibri"/>
                  <a:sym typeface="Calibri"/>
                </a:rPr>
                <a:t>up to </a:t>
              </a:r>
              <a:r>
                <a:rPr lang="en-US" sz="2000" b="1" i="1" u="sng" dirty="0">
                  <a:solidFill>
                    <a:schemeClr val="lt1"/>
                  </a:solidFill>
                  <a:latin typeface="Calibri"/>
                  <a:ea typeface="Calibri"/>
                  <a:cs typeface="Calibri"/>
                  <a:sym typeface="Calibri"/>
                </a:rPr>
                <a:t>70 mm Hg </a:t>
              </a:r>
              <a:r>
                <a:rPr lang="en-US" sz="2000" dirty="0">
                  <a:solidFill>
                    <a:schemeClr val="lt1"/>
                  </a:solidFill>
                  <a:latin typeface="Calibri"/>
                  <a:ea typeface="Calibri"/>
                  <a:cs typeface="Calibri"/>
                  <a:sym typeface="Calibri"/>
                </a:rPr>
                <a:t>with fluid bolus or </a:t>
              </a:r>
              <a:r>
                <a:rPr lang="en-US" sz="2000" dirty="0" err="1">
                  <a:solidFill>
                    <a:schemeClr val="lt1"/>
                  </a:solidFill>
                  <a:latin typeface="Calibri"/>
                  <a:ea typeface="Calibri"/>
                  <a:cs typeface="Calibri"/>
                  <a:sym typeface="Calibri"/>
                </a:rPr>
                <a:t>pressors</a:t>
              </a:r>
              <a:endParaRPr sz="2000" dirty="0"/>
            </a:p>
          </p:txBody>
        </p:sp>
        <p:sp>
          <p:nvSpPr>
            <p:cNvPr id="819" name="Google Shape;819;p79"/>
            <p:cNvSpPr/>
            <p:nvPr/>
          </p:nvSpPr>
          <p:spPr>
            <a:xfrm>
              <a:off x="861340" y="-19122"/>
              <a:ext cx="2566365" cy="1220592"/>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grpSp>
      <p:sp>
        <p:nvSpPr>
          <p:cNvPr id="34" name="Google Shape;637;p73">
            <a:extLst>
              <a:ext uri="{FF2B5EF4-FFF2-40B4-BE49-F238E27FC236}">
                <a16:creationId xmlns:a16="http://schemas.microsoft.com/office/drawing/2014/main" id="{7A528AC8-B235-42FD-B2EE-A10AEE5EA68B}"/>
              </a:ext>
            </a:extLst>
          </p:cNvPr>
          <p:cNvSpPr txBox="1"/>
          <p:nvPr/>
        </p:nvSpPr>
        <p:spPr>
          <a:xfrm>
            <a:off x="870918" y="909510"/>
            <a:ext cx="3388859" cy="1206965"/>
          </a:xfrm>
          <a:prstGeom prst="rect">
            <a:avLst/>
          </a:prstGeom>
          <a:noFill/>
          <a:ln>
            <a:noFill/>
          </a:ln>
        </p:spPr>
        <p:txBody>
          <a:bodyPr spcFirstLastPara="1" wrap="square" lIns="45700" tIns="45700" rIns="45700" bIns="45700" anchor="ctr" anchorCtr="0">
            <a:noAutofit/>
          </a:bodyPr>
          <a:lstStyle/>
          <a:p>
            <a:pPr algn="ctr">
              <a:lnSpc>
                <a:spcPct val="90000"/>
              </a:lnSpc>
              <a:buClr>
                <a:srgbClr val="FFFFFF"/>
              </a:buClr>
              <a:buSzPts val="1800"/>
            </a:pPr>
            <a:r>
              <a:rPr lang="en-US" sz="2000" b="1" kern="0" dirty="0">
                <a:solidFill>
                  <a:srgbClr val="FFFFFF"/>
                </a:solidFill>
                <a:ea typeface="Calibri"/>
                <a:cs typeface="Calibri"/>
                <a:sym typeface="Calibri"/>
              </a:rPr>
              <a:t>Hyperosmolar therapy: </a:t>
            </a:r>
            <a:r>
              <a:rPr lang="en-US" sz="2000" kern="0" dirty="0">
                <a:solidFill>
                  <a:srgbClr val="FFFFFF"/>
                </a:solidFill>
                <a:ea typeface="Calibri"/>
                <a:cs typeface="Calibri"/>
                <a:sym typeface="Calibri"/>
              </a:rPr>
              <a:t>Low dose Mannitol (0.25 – 0.5 g/kg) or Hypertonic Saline </a:t>
            </a:r>
            <a:endParaRPr sz="2000" kern="0" dirty="0">
              <a:solidFill>
                <a:srgbClr val="000000"/>
              </a:solidFill>
              <a:latin typeface="Arial"/>
              <a:cs typeface="Arial"/>
              <a:sym typeface="Arial"/>
            </a:endParaRPr>
          </a:p>
        </p:txBody>
      </p:sp>
      <p:sp>
        <p:nvSpPr>
          <p:cNvPr id="35" name="Google Shape;814;p79">
            <a:extLst>
              <a:ext uri="{FF2B5EF4-FFF2-40B4-BE49-F238E27FC236}">
                <a16:creationId xmlns:a16="http://schemas.microsoft.com/office/drawing/2014/main" id="{1587CDB1-2BBD-4881-9A0C-7889F0758ED2}"/>
              </a:ext>
            </a:extLst>
          </p:cNvPr>
          <p:cNvSpPr/>
          <p:nvPr/>
        </p:nvSpPr>
        <p:spPr>
          <a:xfrm rot="538997">
            <a:off x="3443370" y="2918584"/>
            <a:ext cx="1005724" cy="359043"/>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36" name="Google Shape;726;p76">
            <a:extLst>
              <a:ext uri="{FF2B5EF4-FFF2-40B4-BE49-F238E27FC236}">
                <a16:creationId xmlns:a16="http://schemas.microsoft.com/office/drawing/2014/main" id="{802C708F-B42F-442C-9F04-C33C7A03F683}"/>
              </a:ext>
            </a:extLst>
          </p:cNvPr>
          <p:cNvSpPr txBox="1"/>
          <p:nvPr/>
        </p:nvSpPr>
        <p:spPr>
          <a:xfrm>
            <a:off x="212015" y="3603530"/>
            <a:ext cx="3362660" cy="975774"/>
          </a:xfrm>
          <a:prstGeom prst="rect">
            <a:avLst/>
          </a:prstGeom>
          <a:noFill/>
          <a:ln>
            <a:noFill/>
          </a:ln>
        </p:spPr>
        <p:txBody>
          <a:bodyPr spcFirstLastPara="1" wrap="square" lIns="45700" tIns="45700" rIns="45700" bIns="45700" anchor="ctr" anchorCtr="0">
            <a:noAutofit/>
          </a:bodyPr>
          <a:lstStyle/>
          <a:p>
            <a:pPr algn="ctr">
              <a:lnSpc>
                <a:spcPct val="90000"/>
              </a:lnSpc>
              <a:buClr>
                <a:schemeClr val="lt1"/>
              </a:buClr>
              <a:buSzPts val="1800"/>
            </a:pPr>
            <a:r>
              <a:rPr lang="en-US" sz="2000" b="1" dirty="0">
                <a:solidFill>
                  <a:schemeClr val="bg1"/>
                </a:solidFill>
                <a:latin typeface="Calibri"/>
                <a:ea typeface="Calibri"/>
                <a:cs typeface="Calibri"/>
                <a:sym typeface="Calibri"/>
              </a:rPr>
              <a:t>PaO2 adjustments</a:t>
            </a:r>
            <a:r>
              <a:rPr lang="en-US" sz="2000" dirty="0">
                <a:solidFill>
                  <a:schemeClr val="bg1"/>
                </a:solidFill>
                <a:latin typeface="Calibri"/>
                <a:ea typeface="Calibri"/>
                <a:cs typeface="Calibri"/>
                <a:sym typeface="Calibri"/>
              </a:rPr>
              <a:t>: </a:t>
            </a:r>
            <a:r>
              <a:rPr lang="en-US" sz="1600" dirty="0">
                <a:solidFill>
                  <a:schemeClr val="bg1"/>
                </a:solidFill>
                <a:latin typeface="Calibri"/>
                <a:ea typeface="Calibri"/>
                <a:cs typeface="Calibri"/>
                <a:sym typeface="Calibri"/>
              </a:rPr>
              <a:t>(</a:t>
            </a:r>
            <a:r>
              <a:rPr lang="en-US" sz="1600" i="1" u="sng" dirty="0">
                <a:solidFill>
                  <a:schemeClr val="bg1"/>
                </a:solidFill>
                <a:latin typeface="Calibri"/>
                <a:ea typeface="Calibri"/>
                <a:cs typeface="Calibri"/>
                <a:sym typeface="Calibri"/>
              </a:rPr>
              <a:t>obtain ABG </a:t>
            </a:r>
            <a:r>
              <a:rPr lang="en-US" sz="1600" dirty="0">
                <a:solidFill>
                  <a:schemeClr val="bg1"/>
                </a:solidFill>
                <a:latin typeface="Calibri"/>
                <a:ea typeface="Calibri"/>
                <a:cs typeface="Calibri"/>
                <a:sym typeface="Calibri"/>
              </a:rPr>
              <a:t>before treating with PaO2 adjustments)</a:t>
            </a:r>
            <a:endParaRPr sz="1600" dirty="0">
              <a:solidFill>
                <a:schemeClr val="bg1"/>
              </a:solidFill>
              <a:latin typeface="Calibri"/>
              <a:ea typeface="Calibri"/>
              <a:cs typeface="Calibri"/>
              <a:sym typeface="Calibri"/>
            </a:endParaRPr>
          </a:p>
        </p:txBody>
      </p:sp>
      <p:sp>
        <p:nvSpPr>
          <p:cNvPr id="38" name="Google Shape;815;p79">
            <a:extLst>
              <a:ext uri="{FF2B5EF4-FFF2-40B4-BE49-F238E27FC236}">
                <a16:creationId xmlns:a16="http://schemas.microsoft.com/office/drawing/2014/main" id="{6409A5B3-5DF9-4F7A-ADA0-07F2FCFCB1BB}"/>
              </a:ext>
            </a:extLst>
          </p:cNvPr>
          <p:cNvSpPr/>
          <p:nvPr/>
        </p:nvSpPr>
        <p:spPr>
          <a:xfrm>
            <a:off x="183066" y="4763254"/>
            <a:ext cx="2140554" cy="682919"/>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39" name="Google Shape;815;p79">
            <a:extLst>
              <a:ext uri="{FF2B5EF4-FFF2-40B4-BE49-F238E27FC236}">
                <a16:creationId xmlns:a16="http://schemas.microsoft.com/office/drawing/2014/main" id="{62652CAD-29B4-49FA-A1A7-8495077BEA13}"/>
              </a:ext>
            </a:extLst>
          </p:cNvPr>
          <p:cNvSpPr/>
          <p:nvPr/>
        </p:nvSpPr>
        <p:spPr>
          <a:xfrm>
            <a:off x="2881170" y="4731210"/>
            <a:ext cx="1753731" cy="682919"/>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40" name="Google Shape;729;p76">
            <a:extLst>
              <a:ext uri="{FF2B5EF4-FFF2-40B4-BE49-F238E27FC236}">
                <a16:creationId xmlns:a16="http://schemas.microsoft.com/office/drawing/2014/main" id="{34CF7927-F7CE-45AE-B240-C33C04BC5326}"/>
              </a:ext>
            </a:extLst>
          </p:cNvPr>
          <p:cNvSpPr txBox="1"/>
          <p:nvPr/>
        </p:nvSpPr>
        <p:spPr>
          <a:xfrm>
            <a:off x="2926020" y="4750552"/>
            <a:ext cx="1664030" cy="666723"/>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Increase FiO2 </a:t>
            </a:r>
            <a:r>
              <a:rPr lang="en-US" sz="1600" dirty="0">
                <a:solidFill>
                  <a:schemeClr val="lt1"/>
                </a:solidFill>
                <a:latin typeface="Calibri"/>
                <a:ea typeface="Calibri"/>
                <a:cs typeface="Calibri"/>
                <a:sym typeface="Calibri"/>
              </a:rPr>
              <a:t>up to </a:t>
            </a:r>
            <a:r>
              <a:rPr lang="en-US" sz="1600" i="1" u="sng" dirty="0">
                <a:solidFill>
                  <a:schemeClr val="lt1"/>
                </a:solidFill>
                <a:latin typeface="Calibri"/>
                <a:ea typeface="Calibri"/>
                <a:cs typeface="Calibri"/>
                <a:sym typeface="Calibri"/>
              </a:rPr>
              <a:t>60%</a:t>
            </a:r>
            <a:r>
              <a:rPr lang="en-US" sz="1600" dirty="0">
                <a:solidFill>
                  <a:schemeClr val="lt1"/>
                </a:solidFill>
                <a:latin typeface="Calibri"/>
                <a:ea typeface="Calibri"/>
                <a:cs typeface="Calibri"/>
                <a:sym typeface="Calibri"/>
              </a:rPr>
              <a:t>.</a:t>
            </a:r>
            <a:endParaRPr sz="1600" dirty="0"/>
          </a:p>
        </p:txBody>
      </p:sp>
      <p:sp>
        <p:nvSpPr>
          <p:cNvPr id="41" name="Google Shape;811;p79">
            <a:extLst>
              <a:ext uri="{FF2B5EF4-FFF2-40B4-BE49-F238E27FC236}">
                <a16:creationId xmlns:a16="http://schemas.microsoft.com/office/drawing/2014/main" id="{B4D91E1D-6E48-4601-970F-3DA595D8E963}"/>
              </a:ext>
            </a:extLst>
          </p:cNvPr>
          <p:cNvSpPr/>
          <p:nvPr/>
        </p:nvSpPr>
        <p:spPr>
          <a:xfrm rot="3070662" flipV="1">
            <a:off x="3449653" y="4600644"/>
            <a:ext cx="382616" cy="45719"/>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42" name="Google Shape;815;p79">
            <a:extLst>
              <a:ext uri="{FF2B5EF4-FFF2-40B4-BE49-F238E27FC236}">
                <a16:creationId xmlns:a16="http://schemas.microsoft.com/office/drawing/2014/main" id="{9EB517A7-7AE0-4489-953F-3BD80B6E6827}"/>
              </a:ext>
            </a:extLst>
          </p:cNvPr>
          <p:cNvSpPr/>
          <p:nvPr/>
        </p:nvSpPr>
        <p:spPr>
          <a:xfrm>
            <a:off x="1611512" y="5512578"/>
            <a:ext cx="2006597" cy="682919"/>
          </a:xfrm>
          <a:prstGeom prst="roundRect">
            <a:avLst>
              <a:gd name="adj" fmla="val 16667"/>
            </a:avLst>
          </a:prstGeom>
          <a:solidFill>
            <a:srgbClr val="A139FF"/>
          </a:solidFill>
          <a:ln>
            <a:noFill/>
          </a:ln>
        </p:spPr>
        <p:txBody>
          <a:bodyPr spcFirstLastPara="1" wrap="square" lIns="91425" tIns="91425" rIns="91425" bIns="91425" anchor="ctr" anchorCtr="0">
            <a:noAutofit/>
          </a:bodyPr>
          <a:lstStyle/>
          <a:p>
            <a:endParaRPr/>
          </a:p>
        </p:txBody>
      </p:sp>
      <p:sp>
        <p:nvSpPr>
          <p:cNvPr id="43" name="Google Shape;732;p76">
            <a:extLst>
              <a:ext uri="{FF2B5EF4-FFF2-40B4-BE49-F238E27FC236}">
                <a16:creationId xmlns:a16="http://schemas.microsoft.com/office/drawing/2014/main" id="{4C62F603-2ABD-44EB-8CB9-6FD97EB31E1E}"/>
              </a:ext>
            </a:extLst>
          </p:cNvPr>
          <p:cNvSpPr txBox="1"/>
          <p:nvPr/>
        </p:nvSpPr>
        <p:spPr>
          <a:xfrm>
            <a:off x="1693326" y="5473986"/>
            <a:ext cx="1892306" cy="750213"/>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Adjust PEEP</a:t>
            </a:r>
            <a:endParaRPr sz="1400" dirty="0"/>
          </a:p>
        </p:txBody>
      </p:sp>
      <p:sp>
        <p:nvSpPr>
          <p:cNvPr id="44" name="Google Shape;735;p76">
            <a:extLst>
              <a:ext uri="{FF2B5EF4-FFF2-40B4-BE49-F238E27FC236}">
                <a16:creationId xmlns:a16="http://schemas.microsoft.com/office/drawing/2014/main" id="{734974D9-A439-49E9-B5B1-2A4B7CCCA767}"/>
              </a:ext>
            </a:extLst>
          </p:cNvPr>
          <p:cNvSpPr txBox="1"/>
          <p:nvPr/>
        </p:nvSpPr>
        <p:spPr>
          <a:xfrm>
            <a:off x="191115" y="4903483"/>
            <a:ext cx="2104657" cy="439255"/>
          </a:xfrm>
          <a:prstGeom prst="rect">
            <a:avLst/>
          </a:prstGeom>
          <a:noFill/>
          <a:ln>
            <a:noFill/>
          </a:ln>
        </p:spPr>
        <p:txBody>
          <a:bodyPr spcFirstLastPara="1" wrap="square" lIns="45700" tIns="45700" rIns="45700" bIns="45700" anchor="ctr" anchorCtr="0">
            <a:noAutofit/>
          </a:bodyPr>
          <a:lstStyle/>
          <a:p>
            <a:pPr algn="ctr">
              <a:lnSpc>
                <a:spcPct val="90000"/>
              </a:lnSpc>
              <a:buClr>
                <a:schemeClr val="lt1"/>
              </a:buClr>
              <a:buSzPts val="1800"/>
            </a:pPr>
            <a:r>
              <a:rPr lang="en-US" sz="2000" b="1" dirty="0">
                <a:solidFill>
                  <a:schemeClr val="lt1"/>
                </a:solidFill>
                <a:latin typeface="Calibri"/>
                <a:ea typeface="Calibri"/>
                <a:cs typeface="Calibri"/>
                <a:sym typeface="Calibri"/>
              </a:rPr>
              <a:t>Pulmonary toilet</a:t>
            </a:r>
            <a:endParaRPr sz="1400" dirty="0"/>
          </a:p>
        </p:txBody>
      </p:sp>
      <p:sp>
        <p:nvSpPr>
          <p:cNvPr id="45" name="Google Shape;811;p79">
            <a:extLst>
              <a:ext uri="{FF2B5EF4-FFF2-40B4-BE49-F238E27FC236}">
                <a16:creationId xmlns:a16="http://schemas.microsoft.com/office/drawing/2014/main" id="{A6ED1AFD-80D1-4160-9038-8F1A13E3698E}"/>
              </a:ext>
            </a:extLst>
          </p:cNvPr>
          <p:cNvSpPr/>
          <p:nvPr/>
        </p:nvSpPr>
        <p:spPr>
          <a:xfrm rot="6656615">
            <a:off x="1397610" y="4593538"/>
            <a:ext cx="364613" cy="45719"/>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46" name="Google Shape;811;p79">
            <a:extLst>
              <a:ext uri="{FF2B5EF4-FFF2-40B4-BE49-F238E27FC236}">
                <a16:creationId xmlns:a16="http://schemas.microsoft.com/office/drawing/2014/main" id="{4FB43A4B-F2AD-44B3-B145-05BC1C36D159}"/>
              </a:ext>
            </a:extLst>
          </p:cNvPr>
          <p:cNvSpPr/>
          <p:nvPr/>
        </p:nvSpPr>
        <p:spPr>
          <a:xfrm rot="5400000">
            <a:off x="2074920" y="5005648"/>
            <a:ext cx="1001120" cy="108179"/>
          </a:xfrm>
          <a:custGeom>
            <a:avLst/>
            <a:gdLst/>
            <a:ahLst/>
            <a:cxnLst/>
            <a:rect l="l" t="t" r="r" b="b"/>
            <a:pathLst>
              <a:path w="120000" h="120000" extrusionOk="0">
                <a:moveTo>
                  <a:pt x="0" y="0"/>
                </a:moveTo>
                <a:lnTo>
                  <a:pt x="120000" y="0"/>
                </a:lnTo>
              </a:path>
            </a:pathLst>
          </a:custGeom>
          <a:noFill/>
          <a:ln w="9525" cap="flat" cmpd="sng">
            <a:solidFill>
              <a:srgbClr val="3A66B1"/>
            </a:solidFill>
            <a:prstDash val="solid"/>
            <a:miter lim="800000"/>
            <a:headEnd type="none" w="sm" len="sm"/>
            <a:tailEnd type="none" w="sm" len="sm"/>
          </a:ln>
        </p:spPr>
      </p:sp>
      <p:sp>
        <p:nvSpPr>
          <p:cNvPr id="47" name="Google Shape;737;p76">
            <a:extLst>
              <a:ext uri="{FF2B5EF4-FFF2-40B4-BE49-F238E27FC236}">
                <a16:creationId xmlns:a16="http://schemas.microsoft.com/office/drawing/2014/main" id="{D92591C1-18A7-45F5-9BA2-E197F272F51F}"/>
              </a:ext>
            </a:extLst>
          </p:cNvPr>
          <p:cNvSpPr txBox="1"/>
          <p:nvPr/>
        </p:nvSpPr>
        <p:spPr>
          <a:xfrm>
            <a:off x="180413" y="2458013"/>
            <a:ext cx="3192539" cy="748356"/>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b="1" dirty="0">
                <a:solidFill>
                  <a:schemeClr val="lt1"/>
                </a:solidFill>
                <a:latin typeface="Calibri"/>
                <a:ea typeface="Calibri"/>
                <a:cs typeface="Calibri"/>
                <a:sym typeface="Calibri"/>
              </a:rPr>
              <a:t>Adjust ventilator rate</a:t>
            </a:r>
            <a:r>
              <a:rPr lang="en-US" sz="1400" b="1" dirty="0">
                <a:solidFill>
                  <a:schemeClr val="lt1"/>
                </a:solidFill>
                <a:latin typeface="Calibri"/>
                <a:ea typeface="Calibri"/>
                <a:cs typeface="Calibri"/>
                <a:sym typeface="Calibri"/>
              </a:rPr>
              <a:t> </a:t>
            </a:r>
            <a:r>
              <a:rPr lang="en-US" sz="1600" b="1" dirty="0">
                <a:solidFill>
                  <a:schemeClr val="lt1"/>
                </a:solidFill>
                <a:latin typeface="Calibri"/>
                <a:ea typeface="Calibri"/>
                <a:cs typeface="Calibri"/>
                <a:sym typeface="Calibri"/>
              </a:rPr>
              <a:t>to a PaCO2 38-42 mmHg </a:t>
            </a:r>
            <a:r>
              <a:rPr lang="en-US" sz="1600" dirty="0">
                <a:solidFill>
                  <a:schemeClr val="lt1"/>
                </a:solidFill>
                <a:latin typeface="Calibri"/>
                <a:ea typeface="Calibri"/>
                <a:cs typeface="Calibri"/>
                <a:sym typeface="Calibri"/>
              </a:rPr>
              <a:t>while maintaining target pH 7.35—7.45</a:t>
            </a:r>
            <a:endParaRPr sz="1600" dirty="0"/>
          </a:p>
        </p:txBody>
      </p:sp>
      <p:sp>
        <p:nvSpPr>
          <p:cNvPr id="50" name="Google Shape;807;p79">
            <a:extLst>
              <a:ext uri="{FF2B5EF4-FFF2-40B4-BE49-F238E27FC236}">
                <a16:creationId xmlns:a16="http://schemas.microsoft.com/office/drawing/2014/main" id="{7B52BDDD-A1E1-4E3C-AF79-31E745A3386A}"/>
              </a:ext>
            </a:extLst>
          </p:cNvPr>
          <p:cNvSpPr/>
          <p:nvPr/>
        </p:nvSpPr>
        <p:spPr>
          <a:xfrm>
            <a:off x="8453808" y="3543096"/>
            <a:ext cx="3309266" cy="698911"/>
          </a:xfrm>
          <a:prstGeom prst="roundRect">
            <a:avLst>
              <a:gd name="adj" fmla="val 16667"/>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endParaRPr/>
          </a:p>
        </p:txBody>
      </p:sp>
      <p:sp>
        <p:nvSpPr>
          <p:cNvPr id="51" name="Google Shape;795;p79">
            <a:extLst>
              <a:ext uri="{FF2B5EF4-FFF2-40B4-BE49-F238E27FC236}">
                <a16:creationId xmlns:a16="http://schemas.microsoft.com/office/drawing/2014/main" id="{67049E0E-7727-4739-B61F-2CBBDD040BA6}"/>
              </a:ext>
            </a:extLst>
          </p:cNvPr>
          <p:cNvSpPr/>
          <p:nvPr/>
        </p:nvSpPr>
        <p:spPr>
          <a:xfrm rot="310543">
            <a:off x="7637377" y="3758584"/>
            <a:ext cx="875112" cy="120506"/>
          </a:xfrm>
          <a:custGeom>
            <a:avLst/>
            <a:gdLst/>
            <a:ahLst/>
            <a:cxnLst/>
            <a:rect l="l" t="t" r="r" b="b"/>
            <a:pathLst>
              <a:path w="120000" h="120000" extrusionOk="0">
                <a:moveTo>
                  <a:pt x="0" y="0"/>
                </a:moveTo>
                <a:lnTo>
                  <a:pt x="120000" y="0"/>
                </a:lnTo>
              </a:path>
            </a:pathLst>
          </a:custGeom>
          <a:noFill/>
          <a:ln w="9525" cap="flat" cmpd="sng">
            <a:solidFill>
              <a:srgbClr val="345A99"/>
            </a:solidFill>
            <a:prstDash val="solid"/>
            <a:miter lim="800000"/>
            <a:headEnd type="none" w="sm" len="sm"/>
            <a:tailEnd type="none" w="sm" len="sm"/>
          </a:ln>
        </p:spPr>
      </p:sp>
      <p:sp>
        <p:nvSpPr>
          <p:cNvPr id="52" name="Google Shape;739;p76">
            <a:extLst>
              <a:ext uri="{FF2B5EF4-FFF2-40B4-BE49-F238E27FC236}">
                <a16:creationId xmlns:a16="http://schemas.microsoft.com/office/drawing/2014/main" id="{F739A101-F9B2-4A3F-80D9-075B80E7A0C2}"/>
              </a:ext>
            </a:extLst>
          </p:cNvPr>
          <p:cNvSpPr txBox="1"/>
          <p:nvPr/>
        </p:nvSpPr>
        <p:spPr>
          <a:xfrm>
            <a:off x="8775902" y="3486420"/>
            <a:ext cx="2570113" cy="755587"/>
          </a:xfrm>
          <a:prstGeom prst="rect">
            <a:avLst/>
          </a:prstGeom>
          <a:noFill/>
          <a:ln>
            <a:noFill/>
          </a:ln>
        </p:spPr>
        <p:txBody>
          <a:bodyPr spcFirstLastPara="1" wrap="square" lIns="35550" tIns="35550" rIns="35550" bIns="35550" anchor="ctr" anchorCtr="0">
            <a:noAutofit/>
          </a:bodyPr>
          <a:lstStyle/>
          <a:p>
            <a:pPr algn="ctr">
              <a:lnSpc>
                <a:spcPct val="90000"/>
              </a:lnSpc>
              <a:buClr>
                <a:schemeClr val="lt1"/>
              </a:buClr>
              <a:buSzPts val="1400"/>
            </a:pPr>
            <a:r>
              <a:rPr lang="en-US" sz="2000" dirty="0">
                <a:solidFill>
                  <a:schemeClr val="lt1"/>
                </a:solidFill>
                <a:latin typeface="Calibri"/>
                <a:ea typeface="Calibri"/>
                <a:cs typeface="Calibri"/>
                <a:sym typeface="Calibri"/>
              </a:rPr>
              <a:t>Initiate or titrate </a:t>
            </a:r>
            <a:r>
              <a:rPr lang="en-US" sz="2000" b="1" dirty="0">
                <a:solidFill>
                  <a:schemeClr val="lt1"/>
                </a:solidFill>
                <a:latin typeface="Calibri"/>
                <a:ea typeface="Calibri"/>
                <a:cs typeface="Calibri"/>
                <a:sym typeface="Calibri"/>
              </a:rPr>
              <a:t>anti-seizure medications</a:t>
            </a:r>
            <a:endParaRPr sz="2000" dirty="0">
              <a:solidFill>
                <a:schemeClr val="lt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26"/>
        <p:cNvGrpSpPr/>
        <p:nvPr/>
      </p:nvGrpSpPr>
      <p:grpSpPr>
        <a:xfrm>
          <a:off x="0" y="0"/>
          <a:ext cx="0" cy="0"/>
          <a:chOff x="0" y="0"/>
          <a:chExt cx="0" cy="0"/>
        </a:xfrm>
      </p:grpSpPr>
      <p:grpSp>
        <p:nvGrpSpPr>
          <p:cNvPr id="828" name="Google Shape;828;p80"/>
          <p:cNvGrpSpPr/>
          <p:nvPr/>
        </p:nvGrpSpPr>
        <p:grpSpPr>
          <a:xfrm>
            <a:off x="215362" y="877881"/>
            <a:ext cx="11170713" cy="5507069"/>
            <a:chOff x="1015154" y="17544"/>
            <a:chExt cx="7006136" cy="5507069"/>
          </a:xfrm>
        </p:grpSpPr>
        <p:sp>
          <p:nvSpPr>
            <p:cNvPr id="829" name="Google Shape;829;p80"/>
            <p:cNvSpPr/>
            <p:nvPr/>
          </p:nvSpPr>
          <p:spPr>
            <a:xfrm>
              <a:off x="3247654" y="1750143"/>
              <a:ext cx="2692752" cy="2667913"/>
            </a:xfrm>
            <a:prstGeom prst="ellipse">
              <a:avLst/>
            </a:prstGeom>
            <a:solidFill>
              <a:srgbClr val="F7CAAC"/>
            </a:solidFill>
            <a:ln>
              <a:noFill/>
            </a:ln>
          </p:spPr>
          <p:txBody>
            <a:bodyPr spcFirstLastPara="1" wrap="square" lIns="91425" tIns="91425" rIns="91425" bIns="91425" anchor="ctr" anchorCtr="0">
              <a:noAutofit/>
            </a:bodyPr>
            <a:lstStyle/>
            <a:p>
              <a:endParaRPr/>
            </a:p>
          </p:txBody>
        </p:sp>
        <p:sp>
          <p:nvSpPr>
            <p:cNvPr id="830" name="Google Shape;830;p80"/>
            <p:cNvSpPr txBox="1"/>
            <p:nvPr/>
          </p:nvSpPr>
          <p:spPr>
            <a:xfrm>
              <a:off x="3550145" y="2425608"/>
              <a:ext cx="1957436" cy="1459603"/>
            </a:xfrm>
            <a:prstGeom prst="rect">
              <a:avLst/>
            </a:prstGeom>
            <a:noFill/>
            <a:ln>
              <a:noFill/>
            </a:ln>
          </p:spPr>
          <p:txBody>
            <a:bodyPr spcFirstLastPara="1" wrap="square" lIns="25400" tIns="25400" rIns="25400" bIns="25400" anchor="ctr" anchorCtr="0">
              <a:noAutofit/>
            </a:bodyPr>
            <a:lstStyle/>
            <a:p>
              <a:pPr algn="ctr">
                <a:lnSpc>
                  <a:spcPct val="90000"/>
                </a:lnSpc>
                <a:buClr>
                  <a:schemeClr val="dk1"/>
                </a:buClr>
                <a:buSzPts val="2000"/>
              </a:pPr>
              <a:r>
                <a:rPr lang="en-US" sz="2200" b="1" dirty="0">
                  <a:solidFill>
                    <a:schemeClr val="dk1"/>
                  </a:solidFill>
                  <a:latin typeface="Calibri"/>
                  <a:ea typeface="Calibri"/>
                  <a:cs typeface="Calibri"/>
                  <a:sym typeface="Calibri"/>
                </a:rPr>
                <a:t>Tier 2 treatment must begin </a:t>
              </a:r>
              <a:r>
                <a:rPr lang="en-US" sz="2200" b="1" i="1" u="sng" dirty="0">
                  <a:solidFill>
                    <a:srgbClr val="FF0000"/>
                  </a:solidFill>
                  <a:latin typeface="Calibri"/>
                  <a:ea typeface="Calibri"/>
                  <a:cs typeface="Calibri"/>
                  <a:sym typeface="Calibri"/>
                </a:rPr>
                <a:t>within</a:t>
              </a:r>
              <a:r>
                <a:rPr lang="en-US" sz="2200" b="1" dirty="0">
                  <a:solidFill>
                    <a:srgbClr val="FF0000"/>
                  </a:solidFill>
                  <a:latin typeface="Calibri"/>
                  <a:ea typeface="Calibri"/>
                  <a:cs typeface="Calibri"/>
                  <a:sym typeface="Calibri"/>
                </a:rPr>
                <a:t> </a:t>
              </a:r>
              <a:r>
                <a:rPr lang="en-US" sz="2200" b="1" dirty="0">
                  <a:solidFill>
                    <a:schemeClr val="dk1"/>
                  </a:solidFill>
                  <a:latin typeface="Calibri"/>
                  <a:ea typeface="Calibri"/>
                  <a:cs typeface="Calibri"/>
                  <a:sym typeface="Calibri"/>
                </a:rPr>
                <a:t>60 minutes if PbtO2 and ICP remain abnormal</a:t>
              </a:r>
              <a:endParaRPr sz="2200" dirty="0">
                <a:solidFill>
                  <a:schemeClr val="dk1"/>
                </a:solidFill>
                <a:latin typeface="Calibri"/>
                <a:ea typeface="Calibri"/>
                <a:cs typeface="Calibri"/>
                <a:sym typeface="Calibri"/>
              </a:endParaRPr>
            </a:p>
          </p:txBody>
        </p:sp>
        <p:sp>
          <p:nvSpPr>
            <p:cNvPr id="831" name="Google Shape;831;p80"/>
            <p:cNvSpPr/>
            <p:nvPr/>
          </p:nvSpPr>
          <p:spPr>
            <a:xfrm>
              <a:off x="3198327" y="17544"/>
              <a:ext cx="2692752" cy="1921376"/>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835" name="Google Shape;835;p80"/>
            <p:cNvSpPr/>
            <p:nvPr/>
          </p:nvSpPr>
          <p:spPr>
            <a:xfrm>
              <a:off x="5276151" y="2673752"/>
              <a:ext cx="2745139" cy="2073165"/>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837" name="Google Shape;837;p80"/>
            <p:cNvSpPr/>
            <p:nvPr/>
          </p:nvSpPr>
          <p:spPr>
            <a:xfrm>
              <a:off x="5181685" y="1421282"/>
              <a:ext cx="2699613" cy="1113300"/>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839" name="Google Shape;839;p80"/>
            <p:cNvSpPr/>
            <p:nvPr/>
          </p:nvSpPr>
          <p:spPr>
            <a:xfrm>
              <a:off x="3666419" y="4164663"/>
              <a:ext cx="2191857" cy="1359950"/>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841" name="Google Shape;841;p80"/>
            <p:cNvSpPr/>
            <p:nvPr/>
          </p:nvSpPr>
          <p:spPr>
            <a:xfrm>
              <a:off x="1125216" y="3558220"/>
              <a:ext cx="2826917" cy="1335905"/>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842" name="Google Shape;842;p80"/>
            <p:cNvSpPr txBox="1"/>
            <p:nvPr/>
          </p:nvSpPr>
          <p:spPr>
            <a:xfrm>
              <a:off x="1325291" y="3718426"/>
              <a:ext cx="2396614" cy="1099934"/>
            </a:xfrm>
            <a:prstGeom prst="rect">
              <a:avLst/>
            </a:prstGeom>
            <a:noFill/>
            <a:ln>
              <a:noFill/>
            </a:ln>
          </p:spPr>
          <p:txBody>
            <a:bodyPr spcFirstLastPara="1" wrap="square" lIns="22850" tIns="22850" rIns="22850" bIns="22850" anchor="ctr" anchorCtr="0">
              <a:noAutofit/>
            </a:bodyPr>
            <a:lstStyle/>
            <a:p>
              <a:pPr algn="ctr">
                <a:lnSpc>
                  <a:spcPct val="90000"/>
                </a:lnSpc>
                <a:buClr>
                  <a:schemeClr val="dk1"/>
                </a:buClr>
                <a:buSzPts val="1800"/>
              </a:pPr>
              <a:r>
                <a:rPr lang="en-US" sz="2000" b="1" dirty="0">
                  <a:solidFill>
                    <a:schemeClr val="dk1"/>
                  </a:solidFill>
                  <a:latin typeface="Calibri"/>
                  <a:ea typeface="Calibri"/>
                  <a:cs typeface="Calibri"/>
                  <a:sym typeface="Calibri"/>
                </a:rPr>
                <a:t>Increase CPP </a:t>
              </a:r>
              <a:r>
                <a:rPr lang="en-US" sz="2000" u="sng" dirty="0">
                  <a:solidFill>
                    <a:schemeClr val="dk1"/>
                  </a:solidFill>
                  <a:latin typeface="Calibri"/>
                  <a:ea typeface="Calibri"/>
                  <a:cs typeface="Calibri"/>
                  <a:sym typeface="Calibri"/>
                </a:rPr>
                <a:t>above </a:t>
              </a:r>
              <a:r>
                <a:rPr lang="en-US" sz="2000" dirty="0">
                  <a:solidFill>
                    <a:schemeClr val="dk1"/>
                  </a:solidFill>
                  <a:latin typeface="Calibri"/>
                  <a:ea typeface="Calibri"/>
                  <a:cs typeface="Calibri"/>
                  <a:sym typeface="Calibri"/>
                </a:rPr>
                <a:t>70 mmHg with fluid boluses or vasopressors.  </a:t>
              </a:r>
              <a:endParaRPr sz="2000" dirty="0"/>
            </a:p>
          </p:txBody>
        </p:sp>
        <p:sp>
          <p:nvSpPr>
            <p:cNvPr id="843" name="Google Shape;843;p80"/>
            <p:cNvSpPr/>
            <p:nvPr/>
          </p:nvSpPr>
          <p:spPr>
            <a:xfrm>
              <a:off x="1015154" y="2364973"/>
              <a:ext cx="2396614" cy="1359950"/>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844" name="Google Shape;844;p80"/>
            <p:cNvSpPr txBox="1"/>
            <p:nvPr/>
          </p:nvSpPr>
          <p:spPr>
            <a:xfrm>
              <a:off x="1076869" y="2603537"/>
              <a:ext cx="2250463" cy="1037337"/>
            </a:xfrm>
            <a:prstGeom prst="rect">
              <a:avLst/>
            </a:prstGeom>
            <a:noFill/>
            <a:ln>
              <a:noFill/>
            </a:ln>
          </p:spPr>
          <p:txBody>
            <a:bodyPr spcFirstLastPara="1" wrap="square" lIns="20300" tIns="20300" rIns="20300" bIns="20300" anchor="ctr" anchorCtr="0">
              <a:noAutofit/>
            </a:bodyPr>
            <a:lstStyle/>
            <a:p>
              <a:pPr algn="ctr">
                <a:lnSpc>
                  <a:spcPct val="90000"/>
                </a:lnSpc>
                <a:buClr>
                  <a:schemeClr val="dk1"/>
                </a:buClr>
                <a:buSzPts val="1600"/>
              </a:pPr>
              <a:r>
                <a:rPr lang="en-US" sz="2000" b="1" dirty="0">
                  <a:solidFill>
                    <a:schemeClr val="dk1"/>
                  </a:solidFill>
                  <a:latin typeface="Calibri"/>
                  <a:ea typeface="Calibri"/>
                  <a:cs typeface="Calibri"/>
                  <a:sym typeface="Calibri"/>
                </a:rPr>
                <a:t>Adjust temperature to 35—36</a:t>
              </a:r>
              <a:r>
                <a:rPr lang="en-US" sz="2000" b="1" baseline="30000" dirty="0">
                  <a:solidFill>
                    <a:schemeClr val="dk1"/>
                  </a:solidFill>
                  <a:latin typeface="Calibri"/>
                  <a:ea typeface="Calibri"/>
                  <a:cs typeface="Calibri"/>
                  <a:sym typeface="Calibri"/>
                </a:rPr>
                <a:t>o</a:t>
              </a:r>
              <a:r>
                <a:rPr lang="en-US" sz="2000" b="1" dirty="0">
                  <a:solidFill>
                    <a:schemeClr val="dk1"/>
                  </a:solidFill>
                  <a:latin typeface="Calibri"/>
                  <a:ea typeface="Calibri"/>
                  <a:cs typeface="Calibri"/>
                  <a:sym typeface="Calibri"/>
                </a:rPr>
                <a:t>C </a:t>
              </a:r>
              <a:r>
                <a:rPr lang="en-US" sz="2000" dirty="0">
                  <a:solidFill>
                    <a:schemeClr val="dk1"/>
                  </a:solidFill>
                  <a:latin typeface="Calibri"/>
                  <a:ea typeface="Calibri"/>
                  <a:cs typeface="Calibri"/>
                  <a:sym typeface="Calibri"/>
                </a:rPr>
                <a:t>using active cooling measures</a:t>
              </a:r>
              <a:endParaRPr sz="2000" dirty="0"/>
            </a:p>
          </p:txBody>
        </p:sp>
        <p:sp>
          <p:nvSpPr>
            <p:cNvPr id="845" name="Google Shape;845;p80"/>
            <p:cNvSpPr/>
            <p:nvPr/>
          </p:nvSpPr>
          <p:spPr>
            <a:xfrm>
              <a:off x="1601523" y="1245724"/>
              <a:ext cx="2272736" cy="1243844"/>
            </a:xfrm>
            <a:prstGeom prst="ellipse">
              <a:avLst/>
            </a:prstGeom>
            <a:gradFill>
              <a:gsLst>
                <a:gs pos="0">
                  <a:srgbClr val="5E81C9">
                    <a:alpha val="49803"/>
                  </a:srgbClr>
                </a:gs>
                <a:gs pos="50000">
                  <a:srgbClr val="3B70C9">
                    <a:alpha val="49803"/>
                  </a:srgbClr>
                </a:gs>
                <a:gs pos="100000">
                  <a:srgbClr val="2E60B8">
                    <a:alpha val="49803"/>
                  </a:srgbClr>
                </a:gs>
              </a:gsLst>
              <a:lin ang="5400000" scaled="0"/>
            </a:gradFill>
            <a:ln>
              <a:noFill/>
            </a:ln>
          </p:spPr>
          <p:txBody>
            <a:bodyPr spcFirstLastPara="1" wrap="square" lIns="91425" tIns="91425" rIns="91425" bIns="91425" anchor="ctr" anchorCtr="0">
              <a:noAutofit/>
            </a:bodyPr>
            <a:lstStyle/>
            <a:p>
              <a:endParaRPr/>
            </a:p>
          </p:txBody>
        </p:sp>
        <p:sp>
          <p:nvSpPr>
            <p:cNvPr id="846" name="Google Shape;846;p80"/>
            <p:cNvSpPr txBox="1"/>
            <p:nvPr/>
          </p:nvSpPr>
          <p:spPr>
            <a:xfrm>
              <a:off x="1836304" y="1461485"/>
              <a:ext cx="1847717" cy="896313"/>
            </a:xfrm>
            <a:prstGeom prst="rect">
              <a:avLst/>
            </a:prstGeom>
            <a:noFill/>
            <a:ln>
              <a:noFill/>
            </a:ln>
          </p:spPr>
          <p:txBody>
            <a:bodyPr spcFirstLastPara="1" wrap="square" lIns="22850" tIns="22850" rIns="22850" bIns="22850" anchor="ctr" anchorCtr="0">
              <a:noAutofit/>
            </a:bodyPr>
            <a:lstStyle/>
            <a:p>
              <a:pPr algn="ctr">
                <a:lnSpc>
                  <a:spcPct val="90000"/>
                </a:lnSpc>
                <a:buClr>
                  <a:schemeClr val="dk1"/>
                </a:buClr>
                <a:buSzPts val="1800"/>
              </a:pPr>
              <a:r>
                <a:rPr lang="en-US" sz="2000" b="1" dirty="0">
                  <a:solidFill>
                    <a:schemeClr val="dk1"/>
                  </a:solidFill>
                  <a:latin typeface="Calibri"/>
                  <a:ea typeface="Calibri"/>
                  <a:cs typeface="Calibri"/>
                  <a:sym typeface="Calibri"/>
                </a:rPr>
                <a:t>Neuromuscular blockade </a:t>
              </a:r>
              <a:r>
                <a:rPr lang="en-US" sz="2000" dirty="0">
                  <a:solidFill>
                    <a:schemeClr val="dk1"/>
                  </a:solidFill>
                  <a:latin typeface="Calibri"/>
                  <a:ea typeface="Calibri"/>
                  <a:cs typeface="Calibri"/>
                  <a:sym typeface="Calibri"/>
                </a:rPr>
                <a:t>with short acting agents</a:t>
              </a:r>
              <a:endParaRPr sz="2000" dirty="0"/>
            </a:p>
          </p:txBody>
        </p:sp>
      </p:grpSp>
      <p:sp>
        <p:nvSpPr>
          <p:cNvPr id="23" name="Google Shape;675;p75">
            <a:extLst>
              <a:ext uri="{FF2B5EF4-FFF2-40B4-BE49-F238E27FC236}">
                <a16:creationId xmlns:a16="http://schemas.microsoft.com/office/drawing/2014/main" id="{82767390-A10D-4257-8E1C-8FA3DE1AFD35}"/>
              </a:ext>
            </a:extLst>
          </p:cNvPr>
          <p:cNvSpPr txBox="1">
            <a:spLocks/>
          </p:cNvSpPr>
          <p:nvPr/>
        </p:nvSpPr>
        <p:spPr>
          <a:xfrm>
            <a:off x="84385" y="125406"/>
            <a:ext cx="10515600" cy="752475"/>
          </a:xfrm>
          <a:prstGeom prst="rect">
            <a:avLst/>
          </a:prstGeom>
          <a:noFill/>
          <a:ln>
            <a:noFill/>
          </a:ln>
        </p:spPr>
        <p:txBody>
          <a:bodyPr spcFirstLastPara="1" vert="horz" wrap="square" lIns="91425" tIns="45700" rIns="91425" bIns="45700" rtlCol="0" anchor="b" anchorCtr="0">
            <a:noAutofit/>
          </a:bodyPr>
          <a:lstStyle>
            <a:lvl1pPr algn="l" defTabSz="914400" rtl="0" eaLnBrk="1" latinLnBrk="0" hangingPunct="1">
              <a:lnSpc>
                <a:spcPct val="90000"/>
              </a:lnSpc>
              <a:spcBef>
                <a:spcPct val="0"/>
              </a:spcBef>
              <a:buNone/>
              <a:defRPr sz="3600" kern="1200">
                <a:solidFill>
                  <a:schemeClr val="tx1"/>
                </a:solidFill>
                <a:latin typeface="+mn-lt"/>
                <a:ea typeface="+mj-ea"/>
                <a:cs typeface="+mj-cs"/>
              </a:defRPr>
            </a:lvl1pPr>
          </a:lstStyle>
          <a:p>
            <a:pPr>
              <a:spcBef>
                <a:spcPts val="0"/>
              </a:spcBef>
              <a:buClr>
                <a:schemeClr val="dk1"/>
              </a:buClr>
              <a:buSzPts val="3959"/>
            </a:pPr>
            <a:r>
              <a:rPr lang="it-IT" sz="4000" b="1" dirty="0"/>
              <a:t>Scenario D: </a:t>
            </a:r>
            <a:r>
              <a:rPr lang="it-IT" sz="4000" b="1" dirty="0">
                <a:solidFill>
                  <a:srgbClr val="FF0000"/>
                </a:solidFill>
              </a:rPr>
              <a:t>ICP&gt;22; PbtO2&lt;20 </a:t>
            </a:r>
            <a:endParaRPr lang="it-IT" sz="4860" b="1" dirty="0"/>
          </a:p>
        </p:txBody>
      </p:sp>
      <p:sp>
        <p:nvSpPr>
          <p:cNvPr id="26" name="Google Shape;658;p74">
            <a:extLst>
              <a:ext uri="{FF2B5EF4-FFF2-40B4-BE49-F238E27FC236}">
                <a16:creationId xmlns:a16="http://schemas.microsoft.com/office/drawing/2014/main" id="{3A12B4BC-7A31-4F7F-BF10-ABE111598AD2}"/>
              </a:ext>
            </a:extLst>
          </p:cNvPr>
          <p:cNvSpPr txBox="1"/>
          <p:nvPr/>
        </p:nvSpPr>
        <p:spPr>
          <a:xfrm>
            <a:off x="3991780" y="1103538"/>
            <a:ext cx="3512058" cy="1459630"/>
          </a:xfrm>
          <a:prstGeom prst="rect">
            <a:avLst/>
          </a:prstGeom>
          <a:noFill/>
          <a:ln>
            <a:noFill/>
          </a:ln>
        </p:spPr>
        <p:txBody>
          <a:bodyPr spcFirstLastPara="1" wrap="square" lIns="17775" tIns="17775" rIns="17775" bIns="17775" anchor="ctr" anchorCtr="0">
            <a:noAutofit/>
          </a:bodyPr>
          <a:lstStyle/>
          <a:p>
            <a:pPr algn="ctr">
              <a:lnSpc>
                <a:spcPct val="90000"/>
              </a:lnSpc>
              <a:buClr>
                <a:schemeClr val="dk1"/>
              </a:buClr>
              <a:buSzPts val="1400"/>
            </a:pPr>
            <a:r>
              <a:rPr lang="en-US" sz="2000" b="1" dirty="0">
                <a:solidFill>
                  <a:schemeClr val="dk1"/>
                </a:solidFill>
                <a:ea typeface="Calibri"/>
                <a:cs typeface="Calibri"/>
                <a:sym typeface="Calibri"/>
              </a:rPr>
              <a:t>Hyperosmolar Therapy</a:t>
            </a:r>
            <a:endParaRPr sz="2000" b="1" dirty="0"/>
          </a:p>
          <a:p>
            <a:pPr marL="174625" lvl="1" indent="-174625">
              <a:lnSpc>
                <a:spcPct val="90000"/>
              </a:lnSpc>
              <a:spcBef>
                <a:spcPts val="490"/>
              </a:spcBef>
              <a:buClr>
                <a:schemeClr val="dk1"/>
              </a:buClr>
              <a:buSzPts val="1200"/>
              <a:buFont typeface="Arial" panose="020B0604020202020204" pitchFamily="34" charset="0"/>
              <a:buChar char="•"/>
            </a:pPr>
            <a:r>
              <a:rPr lang="en-US" dirty="0">
                <a:solidFill>
                  <a:schemeClr val="dk1"/>
                </a:solidFill>
                <a:ea typeface="Calibri"/>
                <a:cs typeface="Calibri"/>
                <a:sym typeface="Calibri"/>
              </a:rPr>
              <a:t>High dose mannitol (1.0—1.5 g/kg)</a:t>
            </a:r>
          </a:p>
          <a:p>
            <a:pPr marL="174625" lvl="1" indent="-174625">
              <a:lnSpc>
                <a:spcPct val="90000"/>
              </a:lnSpc>
              <a:spcBef>
                <a:spcPts val="490"/>
              </a:spcBef>
              <a:buClr>
                <a:schemeClr val="dk1"/>
              </a:buClr>
              <a:buSzPts val="1200"/>
              <a:buFont typeface="Arial" panose="020B0604020202020204" pitchFamily="34" charset="0"/>
              <a:buChar char="•"/>
            </a:pPr>
            <a:r>
              <a:rPr lang="en-US" dirty="0">
                <a:solidFill>
                  <a:schemeClr val="dk1"/>
                </a:solidFill>
                <a:ea typeface="Calibri"/>
                <a:cs typeface="Calibri"/>
                <a:sym typeface="Calibri"/>
              </a:rPr>
              <a:t>Hypertonic Saline bolus (30 ml of 23.4%).</a:t>
            </a:r>
            <a:endParaRPr dirty="0"/>
          </a:p>
        </p:txBody>
      </p:sp>
      <p:sp>
        <p:nvSpPr>
          <p:cNvPr id="28" name="TextBox 27">
            <a:extLst>
              <a:ext uri="{FF2B5EF4-FFF2-40B4-BE49-F238E27FC236}">
                <a16:creationId xmlns:a16="http://schemas.microsoft.com/office/drawing/2014/main" id="{63CD40BF-E495-46D3-AD81-5CB7960C1550}"/>
              </a:ext>
            </a:extLst>
          </p:cNvPr>
          <p:cNvSpPr txBox="1"/>
          <p:nvPr/>
        </p:nvSpPr>
        <p:spPr>
          <a:xfrm>
            <a:off x="8068275" y="201683"/>
            <a:ext cx="3881270" cy="2031325"/>
          </a:xfrm>
          <a:prstGeom prst="rect">
            <a:avLst/>
          </a:prstGeom>
          <a:noFill/>
        </p:spPr>
        <p:txBody>
          <a:bodyPr wrap="square" rtlCol="0">
            <a:spAutoFit/>
          </a:bodyPr>
          <a:lstStyle/>
          <a:p>
            <a:r>
              <a:rPr lang="en-US" dirty="0"/>
              <a:t>Hyperosmolar Therapy Notes</a:t>
            </a:r>
          </a:p>
          <a:p>
            <a:pPr marL="285750" indent="-285750">
              <a:buFont typeface="Arial" panose="020B0604020202020204" pitchFamily="34" charset="0"/>
              <a:buChar char="•"/>
            </a:pPr>
            <a:r>
              <a:rPr lang="en-US" dirty="0"/>
              <a:t>Mannitol: may also use more frequent lower dose mannitol (0.25—0.5 g/kg); keep serum </a:t>
            </a:r>
            <a:r>
              <a:rPr lang="en-US" dirty="0" err="1"/>
              <a:t>osm</a:t>
            </a:r>
            <a:r>
              <a:rPr lang="en-US" dirty="0"/>
              <a:t> &lt; 320 </a:t>
            </a:r>
            <a:r>
              <a:rPr lang="en-US" dirty="0" err="1"/>
              <a:t>mOsm</a:t>
            </a:r>
            <a:endParaRPr lang="en-US" dirty="0"/>
          </a:p>
          <a:p>
            <a:pPr marL="285750" indent="-285750">
              <a:buFont typeface="Arial" panose="020B0604020202020204" pitchFamily="34" charset="0"/>
              <a:buChar char="•"/>
            </a:pPr>
            <a:r>
              <a:rPr lang="en-US" dirty="0"/>
              <a:t>HTS: may repeat, keep serum Na levels &lt;160 </a:t>
            </a:r>
            <a:r>
              <a:rPr lang="en-US" dirty="0" err="1"/>
              <a:t>mEq</a:t>
            </a:r>
            <a:r>
              <a:rPr lang="en-US" dirty="0"/>
              <a:t>/L.</a:t>
            </a:r>
          </a:p>
        </p:txBody>
      </p:sp>
      <p:sp>
        <p:nvSpPr>
          <p:cNvPr id="29" name="Google Shape;664;p74">
            <a:extLst>
              <a:ext uri="{FF2B5EF4-FFF2-40B4-BE49-F238E27FC236}">
                <a16:creationId xmlns:a16="http://schemas.microsoft.com/office/drawing/2014/main" id="{078A7DC1-8F77-47C8-97DD-503B09B5E34D}"/>
              </a:ext>
            </a:extLst>
          </p:cNvPr>
          <p:cNvSpPr txBox="1"/>
          <p:nvPr/>
        </p:nvSpPr>
        <p:spPr>
          <a:xfrm>
            <a:off x="4729770" y="5068806"/>
            <a:ext cx="2732460" cy="1219782"/>
          </a:xfrm>
          <a:prstGeom prst="rect">
            <a:avLst/>
          </a:prstGeom>
          <a:noFill/>
          <a:ln>
            <a:noFill/>
          </a:ln>
        </p:spPr>
        <p:txBody>
          <a:bodyPr spcFirstLastPara="1" wrap="square" lIns="25400" tIns="25400" rIns="25400" bIns="25400" anchor="ctr" anchorCtr="0">
            <a:noAutofit/>
          </a:bodyPr>
          <a:lstStyle/>
          <a:p>
            <a:pPr algn="ctr">
              <a:lnSpc>
                <a:spcPct val="90000"/>
              </a:lnSpc>
              <a:buClr>
                <a:schemeClr val="dk1"/>
              </a:buClr>
              <a:buSzPts val="2000"/>
            </a:pPr>
            <a:r>
              <a:rPr lang="en-US" sz="2000" b="1" dirty="0">
                <a:solidFill>
                  <a:schemeClr val="dk1"/>
                </a:solidFill>
                <a:ea typeface="Calibri"/>
                <a:cs typeface="Calibri"/>
                <a:sym typeface="Calibri"/>
              </a:rPr>
              <a:t>Treat surgically remediable lesions </a:t>
            </a:r>
            <a:r>
              <a:rPr lang="en-US" sz="2000" dirty="0">
                <a:solidFill>
                  <a:schemeClr val="dk1"/>
                </a:solidFill>
                <a:ea typeface="Calibri"/>
                <a:cs typeface="Calibri"/>
                <a:sym typeface="Calibri"/>
              </a:rPr>
              <a:t>according to guidelines </a:t>
            </a:r>
            <a:endParaRPr sz="2000" dirty="0"/>
          </a:p>
        </p:txBody>
      </p:sp>
      <p:sp>
        <p:nvSpPr>
          <p:cNvPr id="30" name="Google Shape;755;p77">
            <a:extLst>
              <a:ext uri="{FF2B5EF4-FFF2-40B4-BE49-F238E27FC236}">
                <a16:creationId xmlns:a16="http://schemas.microsoft.com/office/drawing/2014/main" id="{968AEB2E-EF99-452A-BEBA-582FDF849E7B}"/>
              </a:ext>
            </a:extLst>
          </p:cNvPr>
          <p:cNvSpPr txBox="1"/>
          <p:nvPr/>
        </p:nvSpPr>
        <p:spPr>
          <a:xfrm>
            <a:off x="7158398" y="2251444"/>
            <a:ext cx="3594846" cy="1252470"/>
          </a:xfrm>
          <a:prstGeom prst="rect">
            <a:avLst/>
          </a:prstGeom>
          <a:noFill/>
          <a:ln>
            <a:noFill/>
          </a:ln>
        </p:spPr>
        <p:txBody>
          <a:bodyPr spcFirstLastPara="1" wrap="square" lIns="22850" tIns="22850" rIns="22850" bIns="22850" anchor="ctr" anchorCtr="0">
            <a:noAutofit/>
          </a:bodyPr>
          <a:lstStyle/>
          <a:p>
            <a:pPr algn="ctr">
              <a:lnSpc>
                <a:spcPct val="90000"/>
              </a:lnSpc>
              <a:buClr>
                <a:schemeClr val="dk1"/>
              </a:buClr>
              <a:buSzPts val="1800"/>
            </a:pPr>
            <a:r>
              <a:rPr lang="en-US" sz="2000" b="1" dirty="0">
                <a:solidFill>
                  <a:schemeClr val="dk1"/>
                </a:solidFill>
                <a:latin typeface="Calibri"/>
                <a:ea typeface="Calibri"/>
                <a:cs typeface="Calibri"/>
                <a:sym typeface="Calibri"/>
              </a:rPr>
              <a:t>Transfuse PRBC; </a:t>
            </a:r>
            <a:r>
              <a:rPr lang="en-US" sz="2000" dirty="0">
                <a:solidFill>
                  <a:schemeClr val="dk1"/>
                </a:solidFill>
                <a:latin typeface="Calibri"/>
                <a:ea typeface="Calibri"/>
                <a:cs typeface="Calibri"/>
                <a:sym typeface="Calibri"/>
              </a:rPr>
              <a:t>document post-transfusion Hgb and PaO2 on CRF</a:t>
            </a:r>
            <a:endParaRPr sz="2000" dirty="0"/>
          </a:p>
        </p:txBody>
      </p:sp>
      <p:sp>
        <p:nvSpPr>
          <p:cNvPr id="31" name="Google Shape;751;p77">
            <a:extLst>
              <a:ext uri="{FF2B5EF4-FFF2-40B4-BE49-F238E27FC236}">
                <a16:creationId xmlns:a16="http://schemas.microsoft.com/office/drawing/2014/main" id="{63201909-1380-4718-8890-F69D8271E685}"/>
              </a:ext>
            </a:extLst>
          </p:cNvPr>
          <p:cNvSpPr txBox="1"/>
          <p:nvPr/>
        </p:nvSpPr>
        <p:spPr>
          <a:xfrm>
            <a:off x="7663865" y="3869072"/>
            <a:ext cx="3594846" cy="1432376"/>
          </a:xfrm>
          <a:prstGeom prst="rect">
            <a:avLst/>
          </a:prstGeom>
          <a:noFill/>
          <a:ln>
            <a:noFill/>
          </a:ln>
        </p:spPr>
        <p:txBody>
          <a:bodyPr spcFirstLastPara="1" wrap="square" lIns="17775" tIns="17775" rIns="17775" bIns="17775" anchor="ctr" anchorCtr="0">
            <a:noAutofit/>
          </a:bodyPr>
          <a:lstStyle/>
          <a:p>
            <a:pPr>
              <a:lnSpc>
                <a:spcPct val="90000"/>
              </a:lnSpc>
              <a:buClr>
                <a:schemeClr val="dk1"/>
              </a:buClr>
              <a:buSzPts val="1400"/>
            </a:pPr>
            <a:r>
              <a:rPr lang="en-US" sz="2000" b="1" dirty="0">
                <a:solidFill>
                  <a:schemeClr val="dk1"/>
                </a:solidFill>
                <a:ea typeface="Calibri"/>
                <a:cs typeface="Calibri"/>
                <a:sym typeface="Calibri"/>
              </a:rPr>
              <a:t>PaO2 adjustment</a:t>
            </a:r>
            <a:r>
              <a:rPr lang="en-US" sz="2000" dirty="0">
                <a:solidFill>
                  <a:schemeClr val="dk1"/>
                </a:solidFill>
                <a:ea typeface="Calibri"/>
                <a:cs typeface="Calibri"/>
                <a:sym typeface="Calibri"/>
              </a:rPr>
              <a:t>: </a:t>
            </a:r>
            <a:r>
              <a:rPr lang="en-US" b="1" dirty="0">
                <a:solidFill>
                  <a:srgbClr val="FF0000"/>
                </a:solidFill>
                <a:ea typeface="Calibri"/>
                <a:cs typeface="Calibri"/>
                <a:sym typeface="Calibri"/>
              </a:rPr>
              <a:t>(obtain ABG )</a:t>
            </a:r>
            <a:endParaRPr b="1" dirty="0">
              <a:solidFill>
                <a:srgbClr val="FF0000"/>
              </a:solidFill>
              <a:ea typeface="Calibri"/>
              <a:cs typeface="Calibri"/>
              <a:sym typeface="Calibri"/>
            </a:endParaRPr>
          </a:p>
          <a:p>
            <a:pPr marL="180975" lvl="1" indent="-187325">
              <a:lnSpc>
                <a:spcPct val="90000"/>
              </a:lnSpc>
              <a:spcBef>
                <a:spcPts val="490"/>
              </a:spcBef>
              <a:buClr>
                <a:schemeClr val="dk1"/>
              </a:buClr>
              <a:buSzPts val="1000"/>
              <a:buFont typeface="Calibri"/>
              <a:buChar char="•"/>
            </a:pPr>
            <a:r>
              <a:rPr lang="en-US" b="1" dirty="0">
                <a:solidFill>
                  <a:schemeClr val="dk1"/>
                </a:solidFill>
                <a:ea typeface="Calibri"/>
                <a:cs typeface="Calibri"/>
                <a:sym typeface="Calibri"/>
              </a:rPr>
              <a:t>Increase FIO2 </a:t>
            </a:r>
            <a:r>
              <a:rPr lang="en-US" dirty="0">
                <a:solidFill>
                  <a:schemeClr val="dk1"/>
                </a:solidFill>
                <a:ea typeface="Calibri"/>
                <a:cs typeface="Calibri"/>
                <a:sym typeface="Calibri"/>
              </a:rPr>
              <a:t>up to 100%</a:t>
            </a:r>
            <a:endParaRPr lang="en-US" dirty="0">
              <a:sym typeface="Calibri"/>
            </a:endParaRPr>
          </a:p>
          <a:p>
            <a:pPr marL="180975" lvl="1" indent="-187325">
              <a:lnSpc>
                <a:spcPct val="90000"/>
              </a:lnSpc>
              <a:spcBef>
                <a:spcPts val="490"/>
              </a:spcBef>
              <a:buClr>
                <a:schemeClr val="dk1"/>
              </a:buClr>
              <a:buSzPts val="1000"/>
              <a:buFont typeface="Calibri"/>
              <a:buChar char="•"/>
            </a:pPr>
            <a:r>
              <a:rPr lang="en-US" b="1" dirty="0">
                <a:solidFill>
                  <a:schemeClr val="dk1"/>
                </a:solidFill>
                <a:ea typeface="Calibri"/>
                <a:cs typeface="Calibri"/>
                <a:sym typeface="Calibri"/>
              </a:rPr>
              <a:t>Adjust PEEP</a:t>
            </a:r>
            <a:r>
              <a:rPr lang="en-US" dirty="0">
                <a:solidFill>
                  <a:schemeClr val="dk1"/>
                </a:solidFill>
                <a:ea typeface="Calibri"/>
                <a:cs typeface="Calibri"/>
                <a:sym typeface="Calibri"/>
              </a:rPr>
              <a:t> in increments of 3—5 cm H2O; monitor ICP response </a:t>
            </a:r>
          </a:p>
          <a:p>
            <a:pPr marL="180975" lvl="1" indent="-187325">
              <a:lnSpc>
                <a:spcPct val="90000"/>
              </a:lnSpc>
              <a:spcBef>
                <a:spcPts val="490"/>
              </a:spcBef>
              <a:buClr>
                <a:schemeClr val="dk1"/>
              </a:buClr>
              <a:buSzPts val="1000"/>
              <a:buFont typeface="Calibri"/>
              <a:buChar char="•"/>
            </a:pPr>
            <a:r>
              <a:rPr lang="en-US" b="1" dirty="0">
                <a:solidFill>
                  <a:schemeClr val="dk1"/>
                </a:solidFill>
                <a:ea typeface="Calibri"/>
                <a:cs typeface="Calibri"/>
                <a:sym typeface="Calibri"/>
              </a:rPr>
              <a:t>Perform bronchoscopy</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00EBC9FB-6DD2-46E4-A19D-FBC097334DE3}"/>
              </a:ext>
            </a:extLst>
          </p:cNvPr>
          <p:cNvGraphicFramePr>
            <a:graphicFrameLocks noGrp="1"/>
          </p:cNvGraphicFramePr>
          <p:nvPr>
            <p:ph idx="1"/>
            <p:extLst>
              <p:ext uri="{D42A27DB-BD31-4B8C-83A1-F6EECF244321}">
                <p14:modId xmlns:p14="http://schemas.microsoft.com/office/powerpoint/2010/main" val="1397359736"/>
              </p:ext>
            </p:extLst>
          </p:nvPr>
        </p:nvGraphicFramePr>
        <p:xfrm>
          <a:off x="0" y="1408112"/>
          <a:ext cx="12191999" cy="4234953"/>
        </p:xfrm>
        <a:graphic>
          <a:graphicData uri="http://schemas.openxmlformats.org/drawingml/2006/table">
            <a:tbl>
              <a:tblPr firstRow="1" bandRow="1">
                <a:tableStyleId>{5C22544A-7EE6-4342-B048-85BDC9FD1C3A}</a:tableStyleId>
              </a:tblPr>
              <a:tblGrid>
                <a:gridCol w="1930400">
                  <a:extLst>
                    <a:ext uri="{9D8B030D-6E8A-4147-A177-3AD203B41FA5}">
                      <a16:colId xmlns:a16="http://schemas.microsoft.com/office/drawing/2014/main" val="427363508"/>
                    </a:ext>
                  </a:extLst>
                </a:gridCol>
                <a:gridCol w="1785257">
                  <a:extLst>
                    <a:ext uri="{9D8B030D-6E8A-4147-A177-3AD203B41FA5}">
                      <a16:colId xmlns:a16="http://schemas.microsoft.com/office/drawing/2014/main" val="842720078"/>
                    </a:ext>
                  </a:extLst>
                </a:gridCol>
                <a:gridCol w="1625600">
                  <a:extLst>
                    <a:ext uri="{9D8B030D-6E8A-4147-A177-3AD203B41FA5}">
                      <a16:colId xmlns:a16="http://schemas.microsoft.com/office/drawing/2014/main" val="1976907354"/>
                    </a:ext>
                  </a:extLst>
                </a:gridCol>
                <a:gridCol w="2046514">
                  <a:extLst>
                    <a:ext uri="{9D8B030D-6E8A-4147-A177-3AD203B41FA5}">
                      <a16:colId xmlns:a16="http://schemas.microsoft.com/office/drawing/2014/main" val="2012683879"/>
                    </a:ext>
                  </a:extLst>
                </a:gridCol>
                <a:gridCol w="1465943">
                  <a:extLst>
                    <a:ext uri="{9D8B030D-6E8A-4147-A177-3AD203B41FA5}">
                      <a16:colId xmlns:a16="http://schemas.microsoft.com/office/drawing/2014/main" val="1715715119"/>
                    </a:ext>
                  </a:extLst>
                </a:gridCol>
                <a:gridCol w="1625600">
                  <a:extLst>
                    <a:ext uri="{9D8B030D-6E8A-4147-A177-3AD203B41FA5}">
                      <a16:colId xmlns:a16="http://schemas.microsoft.com/office/drawing/2014/main" val="487491647"/>
                    </a:ext>
                  </a:extLst>
                </a:gridCol>
                <a:gridCol w="1712685">
                  <a:extLst>
                    <a:ext uri="{9D8B030D-6E8A-4147-A177-3AD203B41FA5}">
                      <a16:colId xmlns:a16="http://schemas.microsoft.com/office/drawing/2014/main" val="2484017888"/>
                    </a:ext>
                  </a:extLst>
                </a:gridCol>
              </a:tblGrid>
              <a:tr h="638313">
                <a:tc gridSpan="7">
                  <a:txBody>
                    <a:bodyPr/>
                    <a:lstStyle/>
                    <a:p>
                      <a:r>
                        <a:rPr lang="en-US" sz="2400" dirty="0"/>
                        <a:t>Tier 3 Interventions (optional) </a:t>
                      </a:r>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625766615"/>
                  </a:ext>
                </a:extLst>
              </a:tr>
              <a:tr h="3498032">
                <a:tc>
                  <a:txBody>
                    <a:bodyPr/>
                    <a:lstStyle/>
                    <a:p>
                      <a:r>
                        <a:rPr lang="en-US" sz="2000" b="1" dirty="0"/>
                        <a:t>Pentobarbital coma, </a:t>
                      </a:r>
                      <a:r>
                        <a:rPr lang="en-US" sz="2000" dirty="0"/>
                        <a:t>per local protocol.</a:t>
                      </a:r>
                    </a:p>
                    <a:p>
                      <a:endParaRPr lang="en-US" sz="2000" dirty="0"/>
                    </a:p>
                    <a:p>
                      <a:r>
                        <a:rPr lang="en-US" sz="1800" u="sng" dirty="0"/>
                        <a:t>Notes</a:t>
                      </a:r>
                      <a:r>
                        <a:rPr lang="en-US" sz="1800" dirty="0"/>
                        <a:t>: </a:t>
                      </a:r>
                    </a:p>
                    <a:p>
                      <a:pPr marL="174625" indent="-174625">
                        <a:buFont typeface="Arial" panose="020B0604020202020204" pitchFamily="34" charset="0"/>
                        <a:buChar char="•"/>
                      </a:pPr>
                      <a:r>
                        <a:rPr lang="en-US" sz="1800" dirty="0"/>
                        <a:t>Determine effectiveness </a:t>
                      </a:r>
                    </a:p>
                    <a:p>
                      <a:pPr marL="174625" indent="-174625">
                        <a:buFont typeface="Arial" panose="020B0604020202020204" pitchFamily="34" charset="0"/>
                        <a:buChar char="•"/>
                      </a:pPr>
                      <a:r>
                        <a:rPr lang="en-US" sz="1800" dirty="0"/>
                        <a:t>Rapidly wean upon stabilization</a:t>
                      </a:r>
                    </a:p>
                  </a:txBody>
                  <a:tcPr/>
                </a:tc>
                <a:tc>
                  <a:txBody>
                    <a:bodyPr/>
                    <a:lstStyle/>
                    <a:p>
                      <a:r>
                        <a:rPr lang="en-US" sz="2000" b="1" dirty="0"/>
                        <a:t>Decompressive craniectomy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Adjust temperature to 32-35° C</a:t>
                      </a:r>
                      <a:r>
                        <a:rPr lang="en-US" sz="2000" dirty="0"/>
                        <a:t>, using active cooling measures.</a:t>
                      </a:r>
                    </a:p>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Increase cardiac output with inotropes </a:t>
                      </a:r>
                      <a:r>
                        <a:rPr lang="en-US" sz="2000" dirty="0"/>
                        <a:t>(milrinone, dobutamine)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dirty="0"/>
                        <a:t>Notes</a:t>
                      </a:r>
                      <a:r>
                        <a:rPr lang="en-US" sz="1800" dirty="0"/>
                        <a:t>: Consider use of CO/CI monitoring per local protocol if starting inotropes.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Assess for vasospasm </a:t>
                      </a:r>
                      <a:r>
                        <a:rPr kumimoji="0" lang="en-US" sz="2000" b="0" i="0" u="none" strike="noStrike" kern="1200" cap="none" spc="0" normalizeH="0" baseline="0" noProof="0" dirty="0">
                          <a:ln>
                            <a:noFill/>
                          </a:ln>
                          <a:solidFill>
                            <a:prstClr val="black"/>
                          </a:solidFill>
                          <a:effectLst/>
                          <a:uLnTx/>
                          <a:uFillTx/>
                          <a:latin typeface="+mn-lt"/>
                          <a:ea typeface="+mn-ea"/>
                          <a:cs typeface="+mn-cs"/>
                        </a:rPr>
                        <a:t>with TCDs, CTA, or DSA.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mn-lt"/>
                          <a:ea typeface="+mn-ea"/>
                          <a:cs typeface="+mn-cs"/>
                        </a:rPr>
                        <a:t>Notes</a:t>
                      </a:r>
                      <a:r>
                        <a:rPr kumimoji="0" lang="en-US" sz="1800" b="0" i="0" u="none" strike="noStrike" kern="1200" cap="none" spc="0" normalizeH="0" baseline="0" noProof="0" dirty="0">
                          <a:ln>
                            <a:noFill/>
                          </a:ln>
                          <a:solidFill>
                            <a:prstClr val="black"/>
                          </a:solidFill>
                          <a:effectLst/>
                          <a:uLnTx/>
                          <a:uFillTx/>
                          <a:latin typeface="+mn-lt"/>
                          <a:ea typeface="+mn-ea"/>
                          <a:cs typeface="+mn-cs"/>
                        </a:rPr>
                        <a:t>: If present, treat with augmentation of CPP.</a:t>
                      </a:r>
                      <a:endParaRPr kumimoji="0" lang="en-US" sz="18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Hyper-ventilation</a:t>
                      </a:r>
                      <a:r>
                        <a:rPr kumimoji="0" lang="en-US" sz="2000" b="0" i="0" u="none" strike="noStrike" kern="1200" cap="none" spc="0" normalizeH="0" baseline="0" noProof="0" dirty="0">
                          <a:ln>
                            <a:noFill/>
                          </a:ln>
                          <a:solidFill>
                            <a:prstClr val="black"/>
                          </a:solidFill>
                          <a:effectLst/>
                          <a:uLnTx/>
                          <a:uFillTx/>
                          <a:latin typeface="+mn-lt"/>
                          <a:ea typeface="+mn-ea"/>
                          <a:cs typeface="+mn-cs"/>
                        </a:rPr>
                        <a:t> (per CO2 challenge) to address possible ‘reverse Robin-Hood syndrome’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Other salvage therapy </a:t>
                      </a:r>
                      <a:r>
                        <a:rPr lang="en-US" sz="2000" dirty="0"/>
                        <a:t>per local protocol &amp; practice patterns.</a:t>
                      </a:r>
                    </a:p>
                    <a:p>
                      <a:endParaRPr lang="en-US" sz="2000" dirty="0"/>
                    </a:p>
                    <a:p>
                      <a:r>
                        <a:rPr lang="en-US" sz="1800" u="sng" dirty="0"/>
                        <a:t>Notes:  </a:t>
                      </a:r>
                      <a:r>
                        <a:rPr lang="en-US" sz="1800" dirty="0"/>
                        <a:t>Consider other causes of low PbtO2, </a:t>
                      </a:r>
                      <a:r>
                        <a:rPr lang="en-US" sz="1800" dirty="0" err="1"/>
                        <a:t>ie</a:t>
                      </a:r>
                      <a:r>
                        <a:rPr lang="en-US" sz="1800" dirty="0"/>
                        <a:t> CSDs, PE, CST</a:t>
                      </a:r>
                    </a:p>
                    <a:p>
                      <a:endParaRPr lang="en-US" sz="2000" dirty="0"/>
                    </a:p>
                  </a:txBody>
                  <a:tcPr/>
                </a:tc>
                <a:extLst>
                  <a:ext uri="{0D108BD9-81ED-4DB2-BD59-A6C34878D82A}">
                    <a16:rowId xmlns:a16="http://schemas.microsoft.com/office/drawing/2014/main" val="1605141853"/>
                  </a:ext>
                </a:extLst>
              </a:tr>
            </a:tbl>
          </a:graphicData>
        </a:graphic>
      </p:graphicFrame>
      <p:sp>
        <p:nvSpPr>
          <p:cNvPr id="7" name="Google Shape;675;p75">
            <a:extLst>
              <a:ext uri="{FF2B5EF4-FFF2-40B4-BE49-F238E27FC236}">
                <a16:creationId xmlns:a16="http://schemas.microsoft.com/office/drawing/2014/main" id="{D780A038-6D34-4326-B0B5-CED7CB1FB82F}"/>
              </a:ext>
            </a:extLst>
          </p:cNvPr>
          <p:cNvSpPr txBox="1">
            <a:spLocks noGrp="1"/>
          </p:cNvSpPr>
          <p:nvPr>
            <p:ph type="title"/>
          </p:nvPr>
        </p:nvSpPr>
        <p:spPr>
          <a:xfrm>
            <a:off x="0" y="0"/>
            <a:ext cx="10515600" cy="752475"/>
          </a:xfrm>
          <a:prstGeom prst="rect">
            <a:avLst/>
          </a:prstGeom>
          <a:noFill/>
          <a:ln>
            <a:noFill/>
          </a:ln>
        </p:spPr>
        <p:txBody>
          <a:bodyPr spcFirstLastPara="1" wrap="square" lIns="91425" tIns="45700" rIns="91425" bIns="45700" anchor="b" anchorCtr="0">
            <a:noAutofit/>
          </a:bodyPr>
          <a:lstStyle/>
          <a:p>
            <a:pPr lvl="0">
              <a:spcBef>
                <a:spcPts val="0"/>
              </a:spcBef>
              <a:buClr>
                <a:schemeClr val="dk1"/>
              </a:buClr>
              <a:buSzPts val="3959"/>
            </a:pPr>
            <a:r>
              <a:rPr lang="en-US" sz="4000" b="1" dirty="0"/>
              <a:t>Scenario D: </a:t>
            </a:r>
            <a:r>
              <a:rPr lang="en-US" sz="4000" b="1" dirty="0">
                <a:solidFill>
                  <a:srgbClr val="FF0000"/>
                </a:solidFill>
              </a:rPr>
              <a:t>ICP&gt;22; PbtO2&lt;20 </a:t>
            </a:r>
            <a:endParaRPr sz="4860" b="1" dirty="0"/>
          </a:p>
        </p:txBody>
      </p:sp>
    </p:spTree>
    <p:extLst>
      <p:ext uri="{BB962C8B-B14F-4D97-AF65-F5344CB8AC3E}">
        <p14:creationId xmlns:p14="http://schemas.microsoft.com/office/powerpoint/2010/main" val="42147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1429" y="696687"/>
            <a:ext cx="8418286" cy="885370"/>
          </a:xfrm>
        </p:spPr>
        <p:txBody>
          <a:bodyPr>
            <a:normAutofit lnSpcReduction="10000"/>
          </a:bodyPr>
          <a:lstStyle/>
          <a:p>
            <a:pPr algn="ctr">
              <a:buNone/>
            </a:pPr>
            <a:r>
              <a:rPr lang="en-US" sz="6000" dirty="0"/>
              <a:t>QUESTIONS?</a:t>
            </a:r>
          </a:p>
        </p:txBody>
      </p:sp>
      <p:pic>
        <p:nvPicPr>
          <p:cNvPr id="111618" name="Picture 2" descr="Image result for question mark"/>
          <p:cNvPicPr>
            <a:picLocks noChangeAspect="1" noChangeArrowheads="1"/>
          </p:cNvPicPr>
          <p:nvPr/>
        </p:nvPicPr>
        <p:blipFill>
          <a:blip r:embed="rId2" cstate="print"/>
          <a:srcRect/>
          <a:stretch>
            <a:fillRect/>
          </a:stretch>
        </p:blipFill>
        <p:spPr bwMode="auto">
          <a:xfrm>
            <a:off x="2046058" y="1364038"/>
            <a:ext cx="7199541" cy="479969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7"/>
        <p:cNvGrpSpPr/>
        <p:nvPr/>
      </p:nvGrpSpPr>
      <p:grpSpPr>
        <a:xfrm>
          <a:off x="0" y="0"/>
          <a:ext cx="0" cy="0"/>
          <a:chOff x="0" y="0"/>
          <a:chExt cx="0" cy="0"/>
        </a:xfrm>
      </p:grpSpPr>
      <p:sp>
        <p:nvSpPr>
          <p:cNvPr id="548" name="Google Shape;548;p67"/>
          <p:cNvSpPr txBox="1">
            <a:spLocks noGrp="1"/>
          </p:cNvSpPr>
          <p:nvPr>
            <p:ph type="title"/>
          </p:nvPr>
        </p:nvSpPr>
        <p:spPr>
          <a:xfrm>
            <a:off x="246743" y="365641"/>
            <a:ext cx="9792607" cy="1002387"/>
          </a:xfrm>
          <a:prstGeom prst="rect">
            <a:avLst/>
          </a:prstGeom>
          <a:noFill/>
          <a:ln>
            <a:noFill/>
          </a:ln>
        </p:spPr>
        <p:txBody>
          <a:bodyPr spcFirstLastPara="1" vert="horz" wrap="square" lIns="91425" tIns="45700" rIns="91425" bIns="45700" rtlCol="0" anchor="b" anchorCtr="0">
            <a:noAutofit/>
          </a:bodyPr>
          <a:lstStyle/>
          <a:p>
            <a:pPr>
              <a:spcBef>
                <a:spcPts val="0"/>
              </a:spcBef>
              <a:buClr>
                <a:schemeClr val="dk1"/>
              </a:buClr>
              <a:buSzPts val="3959"/>
            </a:pPr>
            <a:r>
              <a:rPr lang="en-US" b="1" dirty="0">
                <a:latin typeface="+mn-lt"/>
              </a:rPr>
              <a:t>Procedures To Check Reliability of PbtO2 Measurements</a:t>
            </a:r>
            <a:endParaRPr dirty="0">
              <a:latin typeface="+mn-lt"/>
            </a:endParaRPr>
          </a:p>
        </p:txBody>
      </p:sp>
      <p:grpSp>
        <p:nvGrpSpPr>
          <p:cNvPr id="549" name="Google Shape;549;p67"/>
          <p:cNvGrpSpPr/>
          <p:nvPr/>
        </p:nvGrpSpPr>
        <p:grpSpPr>
          <a:xfrm>
            <a:off x="870858" y="1447714"/>
            <a:ext cx="10213520" cy="4648286"/>
            <a:chOff x="1" y="1569"/>
            <a:chExt cx="8236068" cy="3561726"/>
          </a:xfrm>
        </p:grpSpPr>
        <p:sp>
          <p:nvSpPr>
            <p:cNvPr id="550" name="Google Shape;550;p67"/>
            <p:cNvSpPr/>
            <p:nvPr/>
          </p:nvSpPr>
          <p:spPr>
            <a:xfrm rot="5400000">
              <a:off x="-197912" y="199482"/>
              <a:ext cx="1319418" cy="923592"/>
            </a:xfrm>
            <a:prstGeom prst="chevron">
              <a:avLst>
                <a:gd name="adj" fmla="val 50000"/>
              </a:avLst>
            </a:prstGeom>
            <a:solidFill>
              <a:srgbClr val="4372C3"/>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551" name="Google Shape;551;p67"/>
            <p:cNvSpPr txBox="1"/>
            <p:nvPr/>
          </p:nvSpPr>
          <p:spPr>
            <a:xfrm>
              <a:off x="1" y="463365"/>
              <a:ext cx="923592" cy="395826"/>
            </a:xfrm>
            <a:prstGeom prst="rect">
              <a:avLst/>
            </a:prstGeom>
            <a:noFill/>
            <a:ln>
              <a:noFill/>
            </a:ln>
          </p:spPr>
          <p:txBody>
            <a:bodyPr spcFirstLastPara="1" wrap="square" lIns="8250" tIns="8250" rIns="8250" bIns="8250" anchor="ctr" anchorCtr="0">
              <a:noAutofit/>
            </a:bodyPr>
            <a:lstStyle/>
            <a:p>
              <a:pPr algn="ctr">
                <a:lnSpc>
                  <a:spcPct val="90000"/>
                </a:lnSpc>
                <a:buClr>
                  <a:schemeClr val="lt1"/>
                </a:buClr>
                <a:buSzPts val="1300"/>
              </a:pPr>
              <a:r>
                <a:rPr lang="en-US" b="1" dirty="0">
                  <a:solidFill>
                    <a:schemeClr val="lt1"/>
                  </a:solidFill>
                  <a:latin typeface="Calibri"/>
                  <a:ea typeface="Calibri"/>
                  <a:cs typeface="Calibri"/>
                  <a:sym typeface="Calibri"/>
                </a:rPr>
                <a:t>Prior to Insertion</a:t>
              </a:r>
              <a:endParaRPr b="1" dirty="0"/>
            </a:p>
          </p:txBody>
        </p:sp>
        <p:sp>
          <p:nvSpPr>
            <p:cNvPr id="552" name="Google Shape;552;p67"/>
            <p:cNvSpPr/>
            <p:nvPr/>
          </p:nvSpPr>
          <p:spPr>
            <a:xfrm rot="5400000">
              <a:off x="4151020" y="-3225857"/>
              <a:ext cx="857621" cy="7312477"/>
            </a:xfrm>
            <a:prstGeom prst="round2SameRect">
              <a:avLst>
                <a:gd name="adj1" fmla="val 16667"/>
                <a:gd name="adj2" fmla="val 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553" name="Google Shape;553;p67"/>
            <p:cNvSpPr txBox="1"/>
            <p:nvPr/>
          </p:nvSpPr>
          <p:spPr>
            <a:xfrm>
              <a:off x="923592" y="43437"/>
              <a:ext cx="7270611" cy="773889"/>
            </a:xfrm>
            <a:prstGeom prst="rect">
              <a:avLst/>
            </a:prstGeom>
            <a:noFill/>
            <a:ln>
              <a:noFill/>
            </a:ln>
          </p:spPr>
          <p:txBody>
            <a:bodyPr spcFirstLastPara="1" wrap="square" lIns="106675" tIns="9525" rIns="9525" bIns="9525" anchor="ctr" anchorCtr="0">
              <a:noAutofit/>
            </a:bodyPr>
            <a:lstStyle/>
            <a:p>
              <a:pPr marL="114300" lvl="1" indent="-133350">
                <a:lnSpc>
                  <a:spcPct val="90000"/>
                </a:lnSpc>
                <a:buClr>
                  <a:schemeClr val="dk1"/>
                </a:buClr>
                <a:buSzPts val="1800"/>
                <a:buFont typeface="Calibri"/>
                <a:buChar char="•"/>
              </a:pPr>
              <a:r>
                <a:rPr lang="en-US" sz="2400" dirty="0">
                  <a:solidFill>
                    <a:schemeClr val="dk1"/>
                  </a:solidFill>
                  <a:latin typeface="Calibri"/>
                  <a:ea typeface="Calibri"/>
                  <a:cs typeface="Calibri"/>
                  <a:sym typeface="Calibri"/>
                </a:rPr>
                <a:t>Calibration of device will be checked according to manufacturer’s instructions</a:t>
              </a:r>
              <a:endParaRPr sz="2400" dirty="0"/>
            </a:p>
          </p:txBody>
        </p:sp>
        <p:sp>
          <p:nvSpPr>
            <p:cNvPr id="554" name="Google Shape;554;p67"/>
            <p:cNvSpPr/>
            <p:nvPr/>
          </p:nvSpPr>
          <p:spPr>
            <a:xfrm rot="5400000">
              <a:off x="-197912" y="1320636"/>
              <a:ext cx="1319418" cy="923592"/>
            </a:xfrm>
            <a:prstGeom prst="chevron">
              <a:avLst>
                <a:gd name="adj" fmla="val 50000"/>
              </a:avLst>
            </a:prstGeom>
            <a:solidFill>
              <a:srgbClr val="4372C3"/>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555" name="Google Shape;555;p67"/>
            <p:cNvSpPr txBox="1"/>
            <p:nvPr/>
          </p:nvSpPr>
          <p:spPr>
            <a:xfrm>
              <a:off x="1" y="1584519"/>
              <a:ext cx="923592" cy="395826"/>
            </a:xfrm>
            <a:prstGeom prst="rect">
              <a:avLst/>
            </a:prstGeom>
            <a:noFill/>
            <a:ln>
              <a:noFill/>
            </a:ln>
          </p:spPr>
          <p:txBody>
            <a:bodyPr spcFirstLastPara="1" wrap="square" lIns="8250" tIns="8250" rIns="8250" bIns="8250" anchor="ctr" anchorCtr="0">
              <a:noAutofit/>
            </a:bodyPr>
            <a:lstStyle/>
            <a:p>
              <a:pPr algn="ctr">
                <a:lnSpc>
                  <a:spcPct val="90000"/>
                </a:lnSpc>
                <a:buClr>
                  <a:schemeClr val="lt1"/>
                </a:buClr>
                <a:buSzPts val="1300"/>
              </a:pPr>
              <a:r>
                <a:rPr lang="en-US" b="1" dirty="0">
                  <a:solidFill>
                    <a:schemeClr val="lt1"/>
                  </a:solidFill>
                  <a:latin typeface="Calibri"/>
                  <a:ea typeface="Calibri"/>
                  <a:cs typeface="Calibri"/>
                  <a:sym typeface="Calibri"/>
                </a:rPr>
                <a:t>FIO2 Challenge</a:t>
              </a:r>
              <a:endParaRPr b="1" dirty="0"/>
            </a:p>
          </p:txBody>
        </p:sp>
        <p:sp>
          <p:nvSpPr>
            <p:cNvPr id="556" name="Google Shape;556;p67"/>
            <p:cNvSpPr/>
            <p:nvPr/>
          </p:nvSpPr>
          <p:spPr>
            <a:xfrm rot="5400000">
              <a:off x="4104684" y="-2058370"/>
              <a:ext cx="950292" cy="7312477"/>
            </a:xfrm>
            <a:prstGeom prst="round2SameRect">
              <a:avLst>
                <a:gd name="adj1" fmla="val 16667"/>
                <a:gd name="adj2" fmla="val 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557" name="Google Shape;557;p67"/>
            <p:cNvSpPr txBox="1"/>
            <p:nvPr/>
          </p:nvSpPr>
          <p:spPr>
            <a:xfrm>
              <a:off x="923592" y="1320985"/>
              <a:ext cx="7270611" cy="617495"/>
            </a:xfrm>
            <a:prstGeom prst="rect">
              <a:avLst/>
            </a:prstGeom>
            <a:noFill/>
            <a:ln>
              <a:noFill/>
            </a:ln>
          </p:spPr>
          <p:txBody>
            <a:bodyPr spcFirstLastPara="1" wrap="square" lIns="106675" tIns="9525" rIns="9525" bIns="9525" anchor="ctr" anchorCtr="0">
              <a:noAutofit/>
            </a:bodyPr>
            <a:lstStyle/>
            <a:p>
              <a:pPr marL="114300" lvl="1" indent="-120650">
                <a:lnSpc>
                  <a:spcPct val="90000"/>
                </a:lnSpc>
                <a:buClr>
                  <a:schemeClr val="dk1"/>
                </a:buClr>
                <a:buSzPts val="1600"/>
                <a:buFont typeface="Calibri"/>
                <a:buChar char="•"/>
              </a:pPr>
              <a:r>
                <a:rPr lang="en-US" sz="2400" dirty="0">
                  <a:solidFill>
                    <a:schemeClr val="dk1"/>
                  </a:solidFill>
                  <a:ea typeface="Calibri"/>
                  <a:cs typeface="Calibri"/>
                  <a:sym typeface="Calibri"/>
                </a:rPr>
                <a:t>Each participant will have an FiO2 challenge within 2 hours after catheter placement</a:t>
              </a:r>
              <a:endParaRPr sz="2400" dirty="0"/>
            </a:p>
            <a:p>
              <a:pPr marL="228600" lvl="2" indent="-120650">
                <a:lnSpc>
                  <a:spcPct val="90000"/>
                </a:lnSpc>
                <a:spcBef>
                  <a:spcPts val="225"/>
                </a:spcBef>
                <a:buClr>
                  <a:schemeClr val="dk1"/>
                </a:buClr>
                <a:buSzPts val="1600"/>
                <a:buFont typeface="Calibri"/>
                <a:buChar char="•"/>
              </a:pPr>
              <a:r>
                <a:rPr lang="en-US" sz="2000" dirty="0">
                  <a:solidFill>
                    <a:schemeClr val="dk1"/>
                  </a:solidFill>
                  <a:ea typeface="Calibri"/>
                  <a:cs typeface="Calibri"/>
                  <a:sym typeface="Calibri"/>
                </a:rPr>
                <a:t>Recorded measurements will be initiated 60 minutes after placement of monitor</a:t>
              </a:r>
              <a:endParaRPr sz="2000" dirty="0"/>
            </a:p>
            <a:p>
              <a:pPr marL="228600" lvl="2" indent="-120650">
                <a:lnSpc>
                  <a:spcPct val="90000"/>
                </a:lnSpc>
                <a:spcBef>
                  <a:spcPts val="225"/>
                </a:spcBef>
                <a:buClr>
                  <a:schemeClr val="dk1"/>
                </a:buClr>
                <a:buSzPts val="1600"/>
                <a:buFont typeface="Calibri"/>
                <a:buChar char="•"/>
              </a:pPr>
              <a:r>
                <a:rPr lang="en-US" sz="2000" dirty="0">
                  <a:solidFill>
                    <a:schemeClr val="dk1"/>
                  </a:solidFill>
                  <a:ea typeface="Calibri"/>
                  <a:cs typeface="Calibri"/>
                  <a:sym typeface="Calibri"/>
                </a:rPr>
                <a:t>Treatment staff will be blinded to results in control arm </a:t>
              </a:r>
              <a:endParaRPr sz="2000" dirty="0"/>
            </a:p>
          </p:txBody>
        </p:sp>
        <p:sp>
          <p:nvSpPr>
            <p:cNvPr id="558" name="Google Shape;558;p67"/>
            <p:cNvSpPr/>
            <p:nvPr/>
          </p:nvSpPr>
          <p:spPr>
            <a:xfrm rot="5400000">
              <a:off x="-197912" y="2441790"/>
              <a:ext cx="1319418" cy="923592"/>
            </a:xfrm>
            <a:prstGeom prst="chevron">
              <a:avLst>
                <a:gd name="adj" fmla="val 50000"/>
              </a:avLst>
            </a:prstGeom>
            <a:solidFill>
              <a:srgbClr val="4372C3"/>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559" name="Google Shape;559;p67"/>
            <p:cNvSpPr txBox="1"/>
            <p:nvPr/>
          </p:nvSpPr>
          <p:spPr>
            <a:xfrm>
              <a:off x="1" y="2705673"/>
              <a:ext cx="923592" cy="395826"/>
            </a:xfrm>
            <a:prstGeom prst="rect">
              <a:avLst/>
            </a:prstGeom>
            <a:noFill/>
            <a:ln>
              <a:noFill/>
            </a:ln>
          </p:spPr>
          <p:txBody>
            <a:bodyPr spcFirstLastPara="1" wrap="square" lIns="8250" tIns="8250" rIns="8250" bIns="8250" anchor="ctr" anchorCtr="0">
              <a:noAutofit/>
            </a:bodyPr>
            <a:lstStyle/>
            <a:p>
              <a:pPr algn="ctr">
                <a:lnSpc>
                  <a:spcPct val="90000"/>
                </a:lnSpc>
                <a:buClr>
                  <a:schemeClr val="lt1"/>
                </a:buClr>
                <a:buSzPts val="1300"/>
              </a:pPr>
              <a:r>
                <a:rPr lang="en-US" b="1" dirty="0">
                  <a:solidFill>
                    <a:schemeClr val="lt1"/>
                  </a:solidFill>
                  <a:latin typeface="Calibri"/>
                  <a:ea typeface="Calibri"/>
                  <a:cs typeface="Calibri"/>
                  <a:sym typeface="Calibri"/>
                </a:rPr>
                <a:t>Repeated Challenges</a:t>
              </a:r>
              <a:endParaRPr b="1" dirty="0"/>
            </a:p>
          </p:txBody>
        </p:sp>
        <p:sp>
          <p:nvSpPr>
            <p:cNvPr id="560" name="Google Shape;560;p67"/>
            <p:cNvSpPr/>
            <p:nvPr/>
          </p:nvSpPr>
          <p:spPr>
            <a:xfrm rot="5400000">
              <a:off x="4151020" y="-983550"/>
              <a:ext cx="857621" cy="7312477"/>
            </a:xfrm>
            <a:prstGeom prst="round2SameRect">
              <a:avLst>
                <a:gd name="adj1" fmla="val 16667"/>
                <a:gd name="adj2" fmla="val 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561" name="Google Shape;561;p67"/>
            <p:cNvSpPr txBox="1"/>
            <p:nvPr/>
          </p:nvSpPr>
          <p:spPr>
            <a:xfrm>
              <a:off x="923592" y="2285744"/>
              <a:ext cx="7270611" cy="773889"/>
            </a:xfrm>
            <a:prstGeom prst="rect">
              <a:avLst/>
            </a:prstGeom>
            <a:noFill/>
            <a:ln>
              <a:noFill/>
            </a:ln>
          </p:spPr>
          <p:txBody>
            <a:bodyPr spcFirstLastPara="1" wrap="square" lIns="106675" tIns="9525" rIns="9525" bIns="9525" anchor="ctr" anchorCtr="0">
              <a:noAutofit/>
            </a:bodyPr>
            <a:lstStyle/>
            <a:p>
              <a:pPr marL="114300" lvl="1" indent="-120650">
                <a:lnSpc>
                  <a:spcPct val="90000"/>
                </a:lnSpc>
                <a:buClr>
                  <a:schemeClr val="dk1"/>
                </a:buClr>
                <a:buSzPts val="1600"/>
                <a:buFont typeface="Calibri"/>
                <a:buChar char="•"/>
              </a:pPr>
              <a:r>
                <a:rPr lang="en-US" sz="2400" b="1" dirty="0">
                  <a:solidFill>
                    <a:schemeClr val="dk1"/>
                  </a:solidFill>
                  <a:latin typeface="Calibri"/>
                  <a:ea typeface="Calibri"/>
                  <a:cs typeface="Calibri"/>
                  <a:sym typeface="Calibri"/>
                </a:rPr>
                <a:t>FiO2 Challenge will be repeated daily until probe is removed. </a:t>
              </a:r>
              <a:endParaRPr sz="2400" b="1" dirty="0">
                <a:solidFill>
                  <a:schemeClr val="dk1"/>
                </a:solidFill>
                <a:latin typeface="Calibri"/>
                <a:ea typeface="Calibri"/>
                <a:cs typeface="Calibri"/>
                <a:sym typeface="Calibri"/>
              </a:endParaRPr>
            </a:p>
            <a:p>
              <a:pPr marL="114300" lvl="1" indent="-120650">
                <a:lnSpc>
                  <a:spcPct val="90000"/>
                </a:lnSpc>
                <a:buClr>
                  <a:schemeClr val="dk1"/>
                </a:buClr>
                <a:buSzPts val="1600"/>
                <a:buFont typeface="Calibri"/>
                <a:buChar char="•"/>
              </a:pPr>
              <a:r>
                <a:rPr lang="en-US" sz="2200" dirty="0">
                  <a:solidFill>
                    <a:schemeClr val="dk1"/>
                  </a:solidFill>
                  <a:latin typeface="Calibri"/>
                  <a:ea typeface="Calibri"/>
                  <a:cs typeface="Calibri"/>
                  <a:sym typeface="Calibri"/>
                </a:rPr>
                <a:t>Study staff may request a challenge at any time if they suspect the PbtO2 probe is not working. </a:t>
              </a:r>
              <a:endParaRPr sz="2200"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B3DD9-F1AD-47B3-9DBB-BE730DFDDABA}"/>
              </a:ext>
            </a:extLst>
          </p:cNvPr>
          <p:cNvSpPr>
            <a:spLocks noGrp="1"/>
          </p:cNvSpPr>
          <p:nvPr>
            <p:ph type="title"/>
          </p:nvPr>
        </p:nvSpPr>
        <p:spPr>
          <a:xfrm>
            <a:off x="265876" y="307398"/>
            <a:ext cx="10515600" cy="752475"/>
          </a:xfrm>
        </p:spPr>
        <p:txBody>
          <a:bodyPr/>
          <a:lstStyle/>
          <a:p>
            <a:r>
              <a:rPr lang="en-US" b="1" dirty="0"/>
              <a:t>FiO</a:t>
            </a:r>
            <a:r>
              <a:rPr lang="en-US" b="1" baseline="-25000" dirty="0"/>
              <a:t>2</a:t>
            </a:r>
            <a:r>
              <a:rPr lang="en-US" b="1" dirty="0"/>
              <a:t>, MAP, and CO</a:t>
            </a:r>
            <a:r>
              <a:rPr lang="en-US" b="1" baseline="-25000" dirty="0"/>
              <a:t>2</a:t>
            </a:r>
            <a:r>
              <a:rPr lang="en-US" b="1" dirty="0"/>
              <a:t> Challenges</a:t>
            </a:r>
          </a:p>
        </p:txBody>
      </p:sp>
      <p:sp>
        <p:nvSpPr>
          <p:cNvPr id="3" name="Content Placeholder 2">
            <a:extLst>
              <a:ext uri="{FF2B5EF4-FFF2-40B4-BE49-F238E27FC236}">
                <a16:creationId xmlns:a16="http://schemas.microsoft.com/office/drawing/2014/main" id="{F7497CFC-AA3C-438E-AB08-B36AAF39DC8A}"/>
              </a:ext>
            </a:extLst>
          </p:cNvPr>
          <p:cNvSpPr>
            <a:spLocks noGrp="1"/>
          </p:cNvSpPr>
          <p:nvPr>
            <p:ph idx="1"/>
          </p:nvPr>
        </p:nvSpPr>
        <p:spPr>
          <a:xfrm>
            <a:off x="461010" y="1283897"/>
            <a:ext cx="11269980" cy="4514230"/>
          </a:xfrm>
        </p:spPr>
        <p:txBody>
          <a:bodyPr>
            <a:normAutofit/>
          </a:bodyPr>
          <a:lstStyle/>
          <a:p>
            <a:r>
              <a:rPr lang="en-US" dirty="0"/>
              <a:t>FiO</a:t>
            </a:r>
            <a:r>
              <a:rPr lang="en-US" baseline="-25000" dirty="0"/>
              <a:t>2</a:t>
            </a:r>
            <a:r>
              <a:rPr lang="en-US" dirty="0"/>
              <a:t> challenge: assesses probe reliability &amp; provides information on both cerebral and systemic physiology. </a:t>
            </a:r>
          </a:p>
          <a:p>
            <a:pPr lvl="1"/>
            <a:r>
              <a:rPr lang="en-US" dirty="0"/>
              <a:t>Guides ventilator settings, provides insight on lung physiology</a:t>
            </a:r>
          </a:p>
          <a:p>
            <a:pPr lvl="1"/>
            <a:endParaRPr lang="en-US" dirty="0"/>
          </a:p>
          <a:p>
            <a:r>
              <a:rPr lang="en-US" dirty="0"/>
              <a:t>MAP challenge: helps assess cerebral autoregulation. </a:t>
            </a:r>
          </a:p>
          <a:p>
            <a:pPr lvl="1"/>
            <a:r>
              <a:rPr lang="en-US" dirty="0"/>
              <a:t>Guides both MAP and CPP goals </a:t>
            </a:r>
          </a:p>
          <a:p>
            <a:pPr lvl="1"/>
            <a:endParaRPr lang="en-US" dirty="0"/>
          </a:p>
          <a:p>
            <a:r>
              <a:rPr lang="en-US" dirty="0"/>
              <a:t>CO</a:t>
            </a:r>
            <a:r>
              <a:rPr lang="en-US" baseline="-25000" dirty="0"/>
              <a:t>2</a:t>
            </a:r>
            <a:r>
              <a:rPr lang="en-US" dirty="0"/>
              <a:t> challenge: can assess cerebral CO</a:t>
            </a:r>
            <a:r>
              <a:rPr lang="en-US" baseline="-25000" dirty="0"/>
              <a:t>2</a:t>
            </a:r>
            <a:r>
              <a:rPr lang="en-US" dirty="0"/>
              <a:t> vasoreactivity to guide ventilator adjustments, may provide input regarding potential hyperemia. </a:t>
            </a:r>
          </a:p>
          <a:p>
            <a:pPr lvl="1"/>
            <a:r>
              <a:rPr lang="en-US" dirty="0"/>
              <a:t>Can use either hyperventilation or hypoventilation based on the clinical situation</a:t>
            </a:r>
          </a:p>
          <a:p>
            <a:endParaRPr lang="en-US" dirty="0"/>
          </a:p>
        </p:txBody>
      </p:sp>
    </p:spTree>
    <p:extLst>
      <p:ext uri="{BB962C8B-B14F-4D97-AF65-F5344CB8AC3E}">
        <p14:creationId xmlns:p14="http://schemas.microsoft.com/office/powerpoint/2010/main" val="413419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E8EC1-62D9-45FB-ABC3-FF6CB5CA8D46}"/>
              </a:ext>
            </a:extLst>
          </p:cNvPr>
          <p:cNvSpPr>
            <a:spLocks noGrp="1"/>
          </p:cNvSpPr>
          <p:nvPr>
            <p:ph type="title"/>
          </p:nvPr>
        </p:nvSpPr>
        <p:spPr>
          <a:xfrm>
            <a:off x="185057" y="181428"/>
            <a:ext cx="10515600" cy="766989"/>
          </a:xfrm>
        </p:spPr>
        <p:txBody>
          <a:bodyPr>
            <a:noAutofit/>
          </a:bodyPr>
          <a:lstStyle/>
          <a:p>
            <a:r>
              <a:rPr lang="en-US" sz="3600" b="1" dirty="0"/>
              <a:t>Checking Reliability of PbtO</a:t>
            </a:r>
            <a:r>
              <a:rPr lang="en-US" sz="3600" b="1" baseline="-25000" dirty="0"/>
              <a:t>2</a:t>
            </a:r>
            <a:r>
              <a:rPr lang="en-US" sz="3600" b="1" dirty="0"/>
              <a:t> Data: FiO2 Challenge</a:t>
            </a:r>
          </a:p>
        </p:txBody>
      </p:sp>
      <p:sp>
        <p:nvSpPr>
          <p:cNvPr id="3" name="Subtitle 2">
            <a:extLst>
              <a:ext uri="{FF2B5EF4-FFF2-40B4-BE49-F238E27FC236}">
                <a16:creationId xmlns:a16="http://schemas.microsoft.com/office/drawing/2014/main" id="{7B40B4FB-6C85-4789-8598-29009C012020}"/>
              </a:ext>
            </a:extLst>
          </p:cNvPr>
          <p:cNvSpPr>
            <a:spLocks noGrp="1"/>
          </p:cNvSpPr>
          <p:nvPr>
            <p:ph idx="1"/>
          </p:nvPr>
        </p:nvSpPr>
        <p:spPr>
          <a:xfrm>
            <a:off x="290287" y="948417"/>
            <a:ext cx="11063514" cy="5228546"/>
          </a:xfrm>
        </p:spPr>
        <p:txBody>
          <a:bodyPr>
            <a:noAutofit/>
          </a:bodyPr>
          <a:lstStyle/>
          <a:p>
            <a:pPr marL="0" indent="0">
              <a:buNone/>
            </a:pPr>
            <a:r>
              <a:rPr lang="en-US" dirty="0"/>
              <a:t>Only the research team will be able to see the results of the challenge in the blinded ICP-only group.</a:t>
            </a:r>
          </a:p>
          <a:p>
            <a:pPr marL="0" indent="0">
              <a:buNone/>
            </a:pPr>
            <a:endParaRPr lang="en-US" dirty="0"/>
          </a:p>
          <a:p>
            <a:pPr marL="0" indent="0" algn="l">
              <a:lnSpc>
                <a:spcPct val="100000"/>
              </a:lnSpc>
              <a:buNone/>
            </a:pPr>
            <a:r>
              <a:rPr lang="en-US" sz="2400" b="1" u="sng" dirty="0"/>
              <a:t>How to perform the challenge</a:t>
            </a:r>
          </a:p>
          <a:p>
            <a:pPr marL="457200" indent="-457200">
              <a:lnSpc>
                <a:spcPct val="100000"/>
              </a:lnSpc>
              <a:spcBef>
                <a:spcPts val="600"/>
              </a:spcBef>
              <a:buFont typeface="+mj-lt"/>
              <a:buAutoNum type="arabicPeriod"/>
            </a:pPr>
            <a:r>
              <a:rPr lang="en-US" sz="2400" dirty="0"/>
              <a:t>Increase FiO2 to 100% for 20 minutes or until PbtO2 increases by 5 mm Hg, whichever occurs first. </a:t>
            </a:r>
          </a:p>
          <a:p>
            <a:pPr lvl="1">
              <a:lnSpc>
                <a:spcPct val="100000"/>
              </a:lnSpc>
            </a:pPr>
            <a:r>
              <a:rPr lang="en-US" i="1" dirty="0"/>
              <a:t>If the PbtO2 increases, you have confirmed accuracy of the PbtO</a:t>
            </a:r>
            <a:r>
              <a:rPr lang="en-US" i="1" baseline="-25000" dirty="0"/>
              <a:t>2</a:t>
            </a:r>
            <a:r>
              <a:rPr lang="en-US" i="1" dirty="0"/>
              <a:t> readings.</a:t>
            </a:r>
          </a:p>
          <a:p>
            <a:pPr lvl="1">
              <a:lnSpc>
                <a:spcPct val="100000"/>
              </a:lnSpc>
            </a:pPr>
            <a:r>
              <a:rPr lang="en-US" i="1" dirty="0"/>
              <a:t>If the FiO</a:t>
            </a:r>
            <a:r>
              <a:rPr lang="en-US" i="1" baseline="-25000" dirty="0"/>
              <a:t>2</a:t>
            </a:r>
            <a:r>
              <a:rPr lang="en-US" i="1" dirty="0"/>
              <a:t> challenge fails, repeat the challenge in about 1 hour.</a:t>
            </a:r>
          </a:p>
          <a:p>
            <a:pPr lvl="1">
              <a:lnSpc>
                <a:spcPct val="100000"/>
              </a:lnSpc>
            </a:pPr>
            <a:r>
              <a:rPr lang="en-US" i="1" dirty="0"/>
              <a:t>If the challenge fails again, further management will be determined by patient group.</a:t>
            </a:r>
          </a:p>
          <a:p>
            <a:pPr marL="514350" indent="-514350">
              <a:lnSpc>
                <a:spcPct val="100000"/>
              </a:lnSpc>
              <a:buFont typeface="+mj-lt"/>
              <a:buAutoNum type="arabicPeriod"/>
            </a:pPr>
            <a:r>
              <a:rPr lang="en-US" sz="2400" dirty="0"/>
              <a:t>Document time and results of the challenge</a:t>
            </a:r>
          </a:p>
        </p:txBody>
      </p:sp>
    </p:spTree>
    <p:extLst>
      <p:ext uri="{BB962C8B-B14F-4D97-AF65-F5344CB8AC3E}">
        <p14:creationId xmlns:p14="http://schemas.microsoft.com/office/powerpoint/2010/main" val="23096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396F-2A7A-48DF-969C-AA3B7E521EE3}"/>
              </a:ext>
            </a:extLst>
          </p:cNvPr>
          <p:cNvSpPr>
            <a:spLocks noGrp="1"/>
          </p:cNvSpPr>
          <p:nvPr>
            <p:ph type="title"/>
          </p:nvPr>
        </p:nvSpPr>
        <p:spPr>
          <a:xfrm>
            <a:off x="286657" y="304799"/>
            <a:ext cx="11558979" cy="752475"/>
          </a:xfrm>
        </p:spPr>
        <p:txBody>
          <a:bodyPr>
            <a:normAutofit/>
          </a:bodyPr>
          <a:lstStyle/>
          <a:p>
            <a:r>
              <a:rPr lang="en-US" b="1" dirty="0"/>
              <a:t>Trouble shooting a failed FiO2 Challenge (Intervention Arm)</a:t>
            </a:r>
            <a:endParaRPr lang="en-US" dirty="0"/>
          </a:p>
        </p:txBody>
      </p:sp>
      <p:sp>
        <p:nvSpPr>
          <p:cNvPr id="3" name="Content Placeholder 2">
            <a:extLst>
              <a:ext uri="{FF2B5EF4-FFF2-40B4-BE49-F238E27FC236}">
                <a16:creationId xmlns:a16="http://schemas.microsoft.com/office/drawing/2014/main" id="{5C56FF27-C526-4193-8711-1835A010F6F9}"/>
              </a:ext>
            </a:extLst>
          </p:cNvPr>
          <p:cNvSpPr>
            <a:spLocks noGrp="1"/>
          </p:cNvSpPr>
          <p:nvPr>
            <p:ph idx="1"/>
          </p:nvPr>
        </p:nvSpPr>
        <p:spPr>
          <a:xfrm>
            <a:off x="464457" y="1262413"/>
            <a:ext cx="10889343" cy="4769077"/>
          </a:xfrm>
        </p:spPr>
        <p:txBody>
          <a:bodyPr>
            <a:normAutofit/>
          </a:bodyPr>
          <a:lstStyle/>
          <a:p>
            <a:pPr marL="514350" indent="-514350">
              <a:buFont typeface="Arial" panose="020B0604020202020204" pitchFamily="34" charset="0"/>
              <a:buAutoNum type="arabicPeriod"/>
            </a:pPr>
            <a:r>
              <a:rPr lang="en-US" dirty="0"/>
              <a:t>Check peripheral O2 Sat – did it respond to the challenge? </a:t>
            </a:r>
          </a:p>
          <a:p>
            <a:pPr marL="457200" lvl="1" indent="0">
              <a:buNone/>
            </a:pPr>
            <a:r>
              <a:rPr lang="en-US" dirty="0"/>
              <a:t>May need an ABG to fully assess - if peripheral O2 sat was 100% at start you have no room to show improvement, so the ABG can give you more specific data. </a:t>
            </a:r>
          </a:p>
          <a:p>
            <a:pPr marL="514350" indent="-514350">
              <a:buAutoNum type="arabicPeriod"/>
            </a:pPr>
            <a:r>
              <a:rPr lang="en-US" dirty="0"/>
              <a:t>Head CT to look at position and assess for air or blood near tip</a:t>
            </a:r>
          </a:p>
          <a:p>
            <a:pPr marL="514350" indent="-514350">
              <a:buAutoNum type="arabicPeriod"/>
            </a:pPr>
            <a:r>
              <a:rPr lang="en-US" dirty="0"/>
              <a:t>Check Hgb and Lactate – is the patient under resuscitated? Do they need more volume in the form of PRBCs?</a:t>
            </a:r>
          </a:p>
          <a:p>
            <a:pPr marL="514350" indent="-514350">
              <a:buAutoNum type="arabicPeriod"/>
            </a:pPr>
            <a:r>
              <a:rPr lang="en-US" dirty="0"/>
              <a:t>Is the patient hemodynamically stable? What is CPP and MAP? Do they need a higher BP for better perfusion?</a:t>
            </a:r>
          </a:p>
          <a:p>
            <a:pPr marL="514350" indent="-514350">
              <a:buAutoNum type="arabicPeriod"/>
            </a:pPr>
            <a:r>
              <a:rPr lang="en-US" dirty="0"/>
              <a:t>If all of these things are ok, then entertain the thought that the probe is not functioning and consider replacing it vs more time to stabilize.</a:t>
            </a:r>
          </a:p>
          <a:p>
            <a:endParaRPr lang="en-US" dirty="0"/>
          </a:p>
        </p:txBody>
      </p:sp>
    </p:spTree>
    <p:extLst>
      <p:ext uri="{BB962C8B-B14F-4D97-AF65-F5344CB8AC3E}">
        <p14:creationId xmlns:p14="http://schemas.microsoft.com/office/powerpoint/2010/main" val="1406801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E8EC1-62D9-45FB-ABC3-FF6CB5CA8D46}"/>
              </a:ext>
            </a:extLst>
          </p:cNvPr>
          <p:cNvSpPr>
            <a:spLocks noGrp="1"/>
          </p:cNvSpPr>
          <p:nvPr>
            <p:ph type="title"/>
          </p:nvPr>
        </p:nvSpPr>
        <p:spPr>
          <a:xfrm>
            <a:off x="185057" y="181428"/>
            <a:ext cx="10515600" cy="766989"/>
          </a:xfrm>
        </p:spPr>
        <p:txBody>
          <a:bodyPr>
            <a:noAutofit/>
          </a:bodyPr>
          <a:lstStyle/>
          <a:p>
            <a:r>
              <a:rPr lang="en-US" sz="3600" b="1" dirty="0"/>
              <a:t>Checking Reliability of PbtO</a:t>
            </a:r>
            <a:r>
              <a:rPr lang="en-US" sz="3600" b="1" baseline="-25000" dirty="0"/>
              <a:t>2</a:t>
            </a:r>
            <a:r>
              <a:rPr lang="en-US" sz="3600" b="1" dirty="0"/>
              <a:t> Data: FiO2 Challenge</a:t>
            </a:r>
          </a:p>
        </p:txBody>
      </p:sp>
      <p:sp>
        <p:nvSpPr>
          <p:cNvPr id="3" name="Subtitle 2">
            <a:extLst>
              <a:ext uri="{FF2B5EF4-FFF2-40B4-BE49-F238E27FC236}">
                <a16:creationId xmlns:a16="http://schemas.microsoft.com/office/drawing/2014/main" id="{7B40B4FB-6C85-4789-8598-29009C012020}"/>
              </a:ext>
            </a:extLst>
          </p:cNvPr>
          <p:cNvSpPr>
            <a:spLocks noGrp="1"/>
          </p:cNvSpPr>
          <p:nvPr>
            <p:ph idx="1"/>
          </p:nvPr>
        </p:nvSpPr>
        <p:spPr>
          <a:xfrm>
            <a:off x="290287" y="948416"/>
            <a:ext cx="11513786" cy="5336269"/>
          </a:xfrm>
        </p:spPr>
        <p:txBody>
          <a:bodyPr>
            <a:noAutofit/>
          </a:bodyPr>
          <a:lstStyle/>
          <a:p>
            <a:pPr>
              <a:lnSpc>
                <a:spcPct val="100000"/>
              </a:lnSpc>
              <a:spcBef>
                <a:spcPts val="600"/>
              </a:spcBef>
            </a:pPr>
            <a:r>
              <a:rPr lang="en-US" sz="3000" dirty="0"/>
              <a:t>In the treatment group, if there is a non-functioning or mal-positioned probe, or contusion expansion that results in inability to obtain PbtO</a:t>
            </a:r>
            <a:r>
              <a:rPr lang="en-US" sz="3000" baseline="-25000" dirty="0"/>
              <a:t>2</a:t>
            </a:r>
            <a:r>
              <a:rPr lang="en-US" sz="3000" dirty="0"/>
              <a:t> values, a new PbtO</a:t>
            </a:r>
            <a:r>
              <a:rPr lang="en-US" sz="3000" baseline="-25000" dirty="0"/>
              <a:t>2</a:t>
            </a:r>
            <a:r>
              <a:rPr lang="en-US" sz="3000" dirty="0"/>
              <a:t> probe should be placed within 2 hours if possible.</a:t>
            </a:r>
          </a:p>
          <a:p>
            <a:pPr>
              <a:lnSpc>
                <a:spcPct val="100000"/>
              </a:lnSpc>
              <a:spcBef>
                <a:spcPts val="600"/>
              </a:spcBef>
            </a:pPr>
            <a:endParaRPr lang="en-US" sz="3000" dirty="0"/>
          </a:p>
          <a:p>
            <a:pPr>
              <a:lnSpc>
                <a:spcPct val="100000"/>
              </a:lnSpc>
              <a:spcBef>
                <a:spcPts val="600"/>
              </a:spcBef>
            </a:pPr>
            <a:r>
              <a:rPr lang="en-US" dirty="0"/>
              <a:t>In the ICP only group, the study team will document that the PbtO</a:t>
            </a:r>
            <a:r>
              <a:rPr lang="en-US" baseline="-25000" dirty="0"/>
              <a:t>2</a:t>
            </a:r>
            <a:r>
              <a:rPr lang="en-US" dirty="0"/>
              <a:t> probe is unreliable. </a:t>
            </a:r>
          </a:p>
          <a:p>
            <a:pPr lvl="1">
              <a:lnSpc>
                <a:spcPct val="100000"/>
              </a:lnSpc>
              <a:spcBef>
                <a:spcPts val="600"/>
              </a:spcBef>
            </a:pPr>
            <a:r>
              <a:rPr lang="en-US" sz="2600" dirty="0"/>
              <a:t>The medical staff and PI will not be notified that the probe is not functioning.</a:t>
            </a:r>
          </a:p>
          <a:p>
            <a:pPr lvl="1">
              <a:lnSpc>
                <a:spcPct val="100000"/>
              </a:lnSpc>
              <a:spcBef>
                <a:spcPts val="600"/>
              </a:spcBef>
            </a:pPr>
            <a:r>
              <a:rPr lang="en-US" sz="2600" dirty="0"/>
              <a:t>The PbtO</a:t>
            </a:r>
            <a:r>
              <a:rPr lang="en-US" sz="2600" baseline="-25000" dirty="0"/>
              <a:t>2</a:t>
            </a:r>
            <a:r>
              <a:rPr lang="en-US" sz="2600" dirty="0"/>
              <a:t> probe will not be replaced but it should be checked daily by the study team in the event that it begins to record data again.  It should remain in place until the removal criteria has been met.  </a:t>
            </a:r>
          </a:p>
        </p:txBody>
      </p:sp>
    </p:spTree>
    <p:extLst>
      <p:ext uri="{BB962C8B-B14F-4D97-AF65-F5344CB8AC3E}">
        <p14:creationId xmlns:p14="http://schemas.microsoft.com/office/powerpoint/2010/main" val="2018154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B7F2F-150E-46E5-A03D-80509765FB40}"/>
              </a:ext>
            </a:extLst>
          </p:cNvPr>
          <p:cNvSpPr>
            <a:spLocks noGrp="1"/>
          </p:cNvSpPr>
          <p:nvPr>
            <p:ph type="title"/>
          </p:nvPr>
        </p:nvSpPr>
        <p:spPr>
          <a:xfrm>
            <a:off x="127001" y="197076"/>
            <a:ext cx="10515600" cy="752475"/>
          </a:xfrm>
        </p:spPr>
        <p:txBody>
          <a:bodyPr>
            <a:normAutofit/>
          </a:bodyPr>
          <a:lstStyle/>
          <a:p>
            <a:r>
              <a:rPr lang="en-US" b="1" dirty="0"/>
              <a:t>Removal or Replacement of Probes</a:t>
            </a:r>
          </a:p>
        </p:txBody>
      </p:sp>
      <p:sp>
        <p:nvSpPr>
          <p:cNvPr id="3" name="Content Placeholder 2">
            <a:extLst>
              <a:ext uri="{FF2B5EF4-FFF2-40B4-BE49-F238E27FC236}">
                <a16:creationId xmlns:a16="http://schemas.microsoft.com/office/drawing/2014/main" id="{C7399980-C163-4C8E-9F9A-C18A30E741BD}"/>
              </a:ext>
            </a:extLst>
          </p:cNvPr>
          <p:cNvSpPr>
            <a:spLocks noGrp="1"/>
          </p:cNvSpPr>
          <p:nvPr>
            <p:ph idx="1"/>
          </p:nvPr>
        </p:nvSpPr>
        <p:spPr>
          <a:xfrm>
            <a:off x="290286" y="1057274"/>
            <a:ext cx="11063515" cy="5227412"/>
          </a:xfrm>
        </p:spPr>
        <p:txBody>
          <a:bodyPr>
            <a:normAutofit/>
          </a:bodyPr>
          <a:lstStyle/>
          <a:p>
            <a:r>
              <a:rPr lang="en-US" dirty="0"/>
              <a:t>In general, ICP and PbtO2 probes will be removed by Day 5 </a:t>
            </a:r>
          </a:p>
          <a:p>
            <a:pPr lvl="1"/>
            <a:r>
              <a:rPr lang="en-US" dirty="0"/>
              <a:t>Continued monitoring is allowed if clinically indicated.</a:t>
            </a:r>
          </a:p>
          <a:p>
            <a:pPr lvl="1"/>
            <a:r>
              <a:rPr lang="en-US" dirty="0"/>
              <a:t>Replacement of a PbtO2 probe will only be considered in the ICP + PbtO2 group.</a:t>
            </a:r>
          </a:p>
          <a:p>
            <a:r>
              <a:rPr lang="en-US" dirty="0"/>
              <a:t>Probes may be removed before 5 days in the following situations:</a:t>
            </a:r>
          </a:p>
          <a:p>
            <a:pPr marL="914400" lvl="1" indent="-457200">
              <a:buFont typeface="+mj-lt"/>
              <a:buAutoNum type="alphaUcPeriod"/>
            </a:pPr>
            <a:r>
              <a:rPr lang="en-US" dirty="0"/>
              <a:t>The participant awakens from coma (motor GCS score = 6).</a:t>
            </a:r>
          </a:p>
          <a:p>
            <a:pPr marL="914400" lvl="1" indent="-457200">
              <a:buFont typeface="+mj-lt"/>
              <a:buAutoNum type="alphaUcPeriod"/>
            </a:pPr>
            <a:r>
              <a:rPr lang="en-US" dirty="0"/>
              <a:t>There is a medical indication for removal (</a:t>
            </a:r>
            <a:r>
              <a:rPr lang="en-US" dirty="0" err="1"/>
              <a:t>ie</a:t>
            </a:r>
            <a:r>
              <a:rPr lang="en-US" dirty="0"/>
              <a:t>, infection; associated bleeding).</a:t>
            </a:r>
          </a:p>
          <a:p>
            <a:pPr marL="914400" lvl="1" indent="-457200">
              <a:buFont typeface="+mj-lt"/>
              <a:buAutoNum type="alphaUcPeriod"/>
            </a:pPr>
            <a:r>
              <a:rPr lang="en-US" dirty="0"/>
              <a:t>No abnormalities of ICP for 72 hours after injury in the ICP only arm</a:t>
            </a:r>
          </a:p>
          <a:p>
            <a:pPr marL="914400" lvl="1" indent="-457200">
              <a:buFont typeface="+mj-lt"/>
              <a:buAutoNum type="alphaUcPeriod"/>
            </a:pPr>
            <a:r>
              <a:rPr lang="en-US" dirty="0"/>
              <a:t>No abnormalities of ICP or PbtO2 are noted for 72 hours after injury in the ICP + PbtO2 arm</a:t>
            </a:r>
          </a:p>
          <a:p>
            <a:pPr marL="914400" lvl="1" indent="-457200">
              <a:buFont typeface="+mj-lt"/>
              <a:buAutoNum type="alphaUcPeriod"/>
            </a:pPr>
            <a:r>
              <a:rPr lang="en-US" dirty="0"/>
              <a:t>Withdrawal of care</a:t>
            </a:r>
          </a:p>
          <a:p>
            <a:r>
              <a:rPr lang="en-US" dirty="0"/>
              <a:t>If a probe is removed, the reason will be documented in the CRF</a:t>
            </a:r>
          </a:p>
          <a:p>
            <a:pPr lvl="1"/>
            <a:r>
              <a:rPr lang="en-US" dirty="0"/>
              <a:t>An ‘intent to treat analysis’ will be used.</a:t>
            </a:r>
          </a:p>
          <a:p>
            <a:endParaRPr lang="en-US" dirty="0"/>
          </a:p>
          <a:p>
            <a:endParaRPr lang="en-US" dirty="0"/>
          </a:p>
        </p:txBody>
      </p:sp>
    </p:spTree>
    <p:extLst>
      <p:ext uri="{BB962C8B-B14F-4D97-AF65-F5344CB8AC3E}">
        <p14:creationId xmlns:p14="http://schemas.microsoft.com/office/powerpoint/2010/main" val="78208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7C0AE-01A3-4DE6-AC57-68F5C5B8370C}"/>
              </a:ext>
            </a:extLst>
          </p:cNvPr>
          <p:cNvSpPr>
            <a:spLocks noGrp="1"/>
          </p:cNvSpPr>
          <p:nvPr>
            <p:ph type="title"/>
          </p:nvPr>
        </p:nvSpPr>
        <p:spPr/>
        <p:txBody>
          <a:bodyPr>
            <a:normAutofit/>
          </a:bodyPr>
          <a:lstStyle/>
          <a:p>
            <a:r>
              <a:rPr lang="en-US" b="1" dirty="0"/>
              <a:t>Clinical Standardization Guidelines</a:t>
            </a:r>
          </a:p>
        </p:txBody>
      </p:sp>
      <p:sp>
        <p:nvSpPr>
          <p:cNvPr id="3" name="Content Placeholder 2">
            <a:extLst>
              <a:ext uri="{FF2B5EF4-FFF2-40B4-BE49-F238E27FC236}">
                <a16:creationId xmlns:a16="http://schemas.microsoft.com/office/drawing/2014/main" id="{5299B0A1-62F7-4BCF-909A-0D4D8254C3C9}"/>
              </a:ext>
            </a:extLst>
          </p:cNvPr>
          <p:cNvSpPr>
            <a:spLocks noGrp="1"/>
          </p:cNvSpPr>
          <p:nvPr>
            <p:ph idx="1"/>
          </p:nvPr>
        </p:nvSpPr>
        <p:spPr>
          <a:xfrm>
            <a:off x="286659" y="1057274"/>
            <a:ext cx="11556998" cy="4927890"/>
          </a:xfrm>
        </p:spPr>
        <p:txBody>
          <a:bodyPr>
            <a:normAutofit/>
          </a:bodyPr>
          <a:lstStyle/>
          <a:p>
            <a:r>
              <a:rPr lang="en-US" dirty="0"/>
              <a:t>Physiologic parameter goals are in line with recommendations by the Brain Trauma Foundation and the American College of Surgeons</a:t>
            </a:r>
          </a:p>
          <a:p>
            <a:r>
              <a:rPr lang="en-US" dirty="0"/>
              <a:t>Clinical management of these parameters should be based on local protocols and tracked on the daily CRFs</a:t>
            </a:r>
          </a:p>
          <a:p>
            <a:endParaRPr lang="en-US" dirty="0"/>
          </a:p>
          <a:p>
            <a:r>
              <a:rPr lang="en-US" dirty="0"/>
              <a:t>PaO2, PaCO2, and pH levels will be monitored at least daily</a:t>
            </a:r>
          </a:p>
          <a:p>
            <a:pPr lvl="1"/>
            <a:r>
              <a:rPr lang="en-US" dirty="0"/>
              <a:t>This information will be collected immediately after any FiO2 challenge and whenever an ABG is drawn for clinical management</a:t>
            </a:r>
          </a:p>
          <a:p>
            <a:r>
              <a:rPr lang="en-US" dirty="0"/>
              <a:t>Hemodynamic Issues</a:t>
            </a:r>
          </a:p>
          <a:p>
            <a:pPr lvl="1"/>
            <a:r>
              <a:rPr lang="en-US" dirty="0"/>
              <a:t>Arterial Blood Pressure monitoring for CPP purposes</a:t>
            </a:r>
            <a:r>
              <a:rPr lang="en-US" b="1" dirty="0"/>
              <a:t> </a:t>
            </a:r>
            <a:r>
              <a:rPr lang="en-US" b="1" u="sng" dirty="0"/>
              <a:t>will be standardized to the level of the heart</a:t>
            </a:r>
          </a:p>
          <a:p>
            <a:pPr marL="457200" lvl="1" indent="0">
              <a:buNone/>
            </a:pPr>
            <a:endParaRPr lang="en-US" dirty="0"/>
          </a:p>
          <a:p>
            <a:endParaRPr lang="en-US" dirty="0"/>
          </a:p>
        </p:txBody>
      </p:sp>
    </p:spTree>
    <p:extLst>
      <p:ext uri="{BB962C8B-B14F-4D97-AF65-F5344CB8AC3E}">
        <p14:creationId xmlns:p14="http://schemas.microsoft.com/office/powerpoint/2010/main" val="3959460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620</TotalTime>
  <Words>4726</Words>
  <Application>Microsoft Office PowerPoint</Application>
  <PresentationFormat>Widescreen</PresentationFormat>
  <Paragraphs>397</Paragraphs>
  <Slides>27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Book Antiqua</vt:lpstr>
      <vt:lpstr>Calibri</vt:lpstr>
      <vt:lpstr>Calibri Light</vt:lpstr>
      <vt:lpstr>Times New Roman</vt:lpstr>
      <vt:lpstr>Office Theme</vt:lpstr>
      <vt:lpstr>  Brain Oxygen Optimization in Severe TBI Phase 3 Protocol Refresher  Lori Shutter, MD University of Pittsburgh / UPMC</vt:lpstr>
      <vt:lpstr>Intracranial Monitors</vt:lpstr>
      <vt:lpstr>Procedures To Check Reliability of PbtO2 Measurements</vt:lpstr>
      <vt:lpstr>FiO2, MAP, and CO2 Challenges</vt:lpstr>
      <vt:lpstr>Checking Reliability of PbtO2 Data: FiO2 Challenge</vt:lpstr>
      <vt:lpstr>Trouble shooting a failed FiO2 Challenge (Intervention Arm)</vt:lpstr>
      <vt:lpstr>Checking Reliability of PbtO2 Data: FiO2 Challenge</vt:lpstr>
      <vt:lpstr>Removal or Replacement of Probes</vt:lpstr>
      <vt:lpstr>Clinical Standardization Guidelines</vt:lpstr>
      <vt:lpstr>Clinical Standardization Targets</vt:lpstr>
      <vt:lpstr>Clinical Standardization Guidelines: Seizure Prevention / Management</vt:lpstr>
      <vt:lpstr>Withdrawal of Care / Brain Death</vt:lpstr>
      <vt:lpstr>Management of elevated ICP and/or low PbtO2</vt:lpstr>
      <vt:lpstr>Scenario Based Patient Management </vt:lpstr>
      <vt:lpstr>Scenario Based Patient Management </vt:lpstr>
      <vt:lpstr>Scenario Based Patient Management </vt:lpstr>
      <vt:lpstr>Scenario Based Patient Management </vt:lpstr>
      <vt:lpstr>Scenario B: ICP&gt;22; PbtO2&gt;20 </vt:lpstr>
      <vt:lpstr>Scenario B: ICP&gt;22; PbtO2&gt;20 </vt:lpstr>
      <vt:lpstr>Scenario B: ICP&gt;22; PbtO2&gt;20 </vt:lpstr>
      <vt:lpstr>Scenario C: ICP&lt;22 PbtO2&lt;20  </vt:lpstr>
      <vt:lpstr>Scenario C: ICP&lt;22 PbtO2&lt;20</vt:lpstr>
      <vt:lpstr>Scenario C: ICP&lt;22; PbtO2&lt;20</vt:lpstr>
      <vt:lpstr>Scenario D: ICP&gt;22, PbtO2&lt;20 Treatment for this group is primarily aimed at lowering ICP with a secondary focus on raising PbtO2</vt:lpstr>
      <vt:lpstr>PowerPoint Presentation</vt:lpstr>
      <vt:lpstr>Scenario D: ICP&gt;22; PbtO2&lt;20 </vt:lpstr>
      <vt:lpstr>PowerPoint Presentation</vt:lpstr>
    </vt:vector>
  </TitlesOfParts>
  <Company>University of Michigan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Oxygen Optimization in Severe TBI Phase 3  &lt;&lt;Presenter(s) &amp; institution here&gt;&gt;</dc:title>
  <dc:creator>Black, Joy</dc:creator>
  <cp:lastModifiedBy>Shutter, Lori</cp:lastModifiedBy>
  <cp:revision>67</cp:revision>
  <dcterms:created xsi:type="dcterms:W3CDTF">2019-03-13T13:25:27Z</dcterms:created>
  <dcterms:modified xsi:type="dcterms:W3CDTF">2021-01-14T13:01:26Z</dcterms:modified>
</cp:coreProperties>
</file>