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59"/>
  </p:notesMasterIdLst>
  <p:sldIdLst>
    <p:sldId id="369" r:id="rId2"/>
    <p:sldId id="372" r:id="rId3"/>
    <p:sldId id="447" r:id="rId4"/>
    <p:sldId id="409" r:id="rId5"/>
    <p:sldId id="373" r:id="rId6"/>
    <p:sldId id="386" r:id="rId7"/>
    <p:sldId id="374" r:id="rId8"/>
    <p:sldId id="383" r:id="rId9"/>
    <p:sldId id="384" r:id="rId10"/>
    <p:sldId id="385" r:id="rId11"/>
    <p:sldId id="400" r:id="rId12"/>
    <p:sldId id="401" r:id="rId13"/>
    <p:sldId id="402" r:id="rId14"/>
    <p:sldId id="403" r:id="rId15"/>
    <p:sldId id="404" r:id="rId16"/>
    <p:sldId id="405" r:id="rId17"/>
    <p:sldId id="408" r:id="rId18"/>
    <p:sldId id="440" r:id="rId19"/>
    <p:sldId id="411" r:id="rId20"/>
    <p:sldId id="412" r:id="rId21"/>
    <p:sldId id="413" r:id="rId22"/>
    <p:sldId id="414" r:id="rId23"/>
    <p:sldId id="415" r:id="rId24"/>
    <p:sldId id="439" r:id="rId25"/>
    <p:sldId id="390" r:id="rId26"/>
    <p:sldId id="417" r:id="rId27"/>
    <p:sldId id="416" r:id="rId28"/>
    <p:sldId id="436" r:id="rId29"/>
    <p:sldId id="391" r:id="rId30"/>
    <p:sldId id="437" r:id="rId31"/>
    <p:sldId id="438" r:id="rId32"/>
    <p:sldId id="435" r:id="rId33"/>
    <p:sldId id="389" r:id="rId34"/>
    <p:sldId id="448" r:id="rId35"/>
    <p:sldId id="388" r:id="rId36"/>
    <p:sldId id="434" r:id="rId37"/>
    <p:sldId id="376" r:id="rId38"/>
    <p:sldId id="418" r:id="rId39"/>
    <p:sldId id="419" r:id="rId40"/>
    <p:sldId id="420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377" r:id="rId51"/>
    <p:sldId id="449" r:id="rId52"/>
    <p:sldId id="442" r:id="rId53"/>
    <p:sldId id="433" r:id="rId54"/>
    <p:sldId id="444" r:id="rId55"/>
    <p:sldId id="445" r:id="rId56"/>
    <p:sldId id="446" r:id="rId57"/>
    <p:sldId id="443" r:id="rId58"/>
  </p:sldIdLst>
  <p:sldSz cx="12192000" cy="68580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4375" y="696275"/>
            <a:ext cx="4656875" cy="34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67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Should hyperbaric treatments continue if the subject starts following commands?
https://www.polleverywhere.com/multiple_choice_polls/N2y8SFUCa6WVd7iVhacIr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1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Which of the following is a recommended approach for helping LARs and families understand what HBO treatment entails?
https://www.polleverywhere.com/multiple_choice_polls/chwZsI7HvUQm6EavyeZRJ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Which GCS should be used to determine eligibility for HOBIT
https://www.polleverywhere.com/multiple_choice_polls/W15OJ41zAEN1GoG2J2sgd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4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Can I report an unanticipated problem or adverse event or protocol deviation directly to the IRB?
https://www.polleverywhere.com/multiple_choice_polls/tehNUjdg4Kgpt6Cbhn9Ah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Can a subject who has a seizure post-enrollment still receive HBO treatment?
https://www.polleverywhere.com/multiple_choice_polls/qyiarbCyd2oFRHDOSjto7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What should I be doing to ensure that my site does not miss any potential subjects?
https://www.polleverywhere.com/multiple_choice_polls/rDiDAtn9XpGGY7dPf9SV7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Do all GOSE assessment sessions have to be audio/video recorded?
https://www.polleverywhere.com/multiple_choice_polls/WZSV1Duq400uxpcCvvyco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8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All patients with spinal fractures should be excluded from the HOBIT study
https://www.polleverywhere.com/multiple_choice_polls/gTkUhBdyjRB9EgJgggUiy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6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When replacing the air in the endotracheal tube cuff with water prior to initiating HBO treatment, which of the following should not be done
https://www.polleverywhere.com/multiple_choice_polls/bArxyokpBV4EBkx3OvsnV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0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The HBO chamber logs need to be completed for every dive
https://www.polleverywhere.com/multiple_choice_polls/h7GoiU3OTT6IE2zWJCrO9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38200" y="1411740"/>
            <a:ext cx="10515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2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ctrTitle"/>
          </p:nvPr>
        </p:nvSpPr>
        <p:spPr>
          <a:xfrm>
            <a:off x="870013" y="1217394"/>
            <a:ext cx="10218198" cy="23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</a:pP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H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yperbaric </a:t>
            </a: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O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xygen </a:t>
            </a: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B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rain </a:t>
            </a: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I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njury </a:t>
            </a: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T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reatment </a:t>
            </a:r>
            <a:r>
              <a:rPr lang="en-US" sz="5000" b="0" i="0" u="sng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T</a:t>
            </a:r>
            <a:r>
              <a:rPr lang="en-US" sz="5000" b="0" i="0" u="none" strike="noStrike" cap="small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rial:  A Multicenter Phase II Adaptive Clinical Trial</a:t>
            </a:r>
            <a:endParaRPr sz="5000" b="0" i="0" u="none" strike="noStrike" cap="small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1576117" y="4080156"/>
            <a:ext cx="8805991" cy="167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June 11, 11:00 </a:t>
            </a:r>
            <a:r>
              <a:rPr lang="en-US" dirty="0"/>
              <a:t>a.m. – </a:t>
            </a:r>
            <a:r>
              <a:rPr lang="en-US" dirty="0" smtClean="0"/>
              <a:t>12:30 pm ET</a:t>
            </a:r>
            <a:endParaRPr lang="en-US" dirty="0"/>
          </a:p>
          <a:p>
            <a:r>
              <a:rPr lang="en-US" dirty="0" smtClean="0"/>
              <a:t>June 13, 3:00 </a:t>
            </a:r>
            <a:r>
              <a:rPr lang="en-US" dirty="0"/>
              <a:t>– </a:t>
            </a:r>
            <a:r>
              <a:rPr lang="en-US" dirty="0" smtClean="0"/>
              <a:t>4:30 pm ET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Meeting</a:t>
            </a:r>
          </a:p>
          <a:p>
            <a:pPr lvl="0" algn="ctr"/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32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952" y="1847528"/>
            <a:ext cx="100335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/>
              <a:t>Can a Potential Subject with a</a:t>
            </a:r>
          </a:p>
          <a:p>
            <a:r>
              <a:rPr lang="en-US" sz="5400" b="1" i="1" dirty="0" smtClean="0"/>
              <a:t> Pneumothorax be Enrolled?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702637" y="3816287"/>
            <a:ext cx="4604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Chris Logue MD, HCMC</a:t>
            </a:r>
          </a:p>
        </p:txBody>
      </p:sp>
    </p:spTree>
    <p:extLst>
      <p:ext uri="{BB962C8B-B14F-4D97-AF65-F5344CB8AC3E}">
        <p14:creationId xmlns:p14="http://schemas.microsoft.com/office/powerpoint/2010/main" val="17813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lvl="0"/>
            <a:endParaRPr lang="en-US" sz="2600" dirty="0" smtClean="0"/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Initial Presentation </a:t>
            </a:r>
            <a:endParaRPr lang="en-US" b="1" dirty="0"/>
          </a:p>
        </p:txBody>
      </p:sp>
      <p:sp>
        <p:nvSpPr>
          <p:cNvPr id="8" name="Google Shape;141;p14"/>
          <p:cNvSpPr txBox="1">
            <a:spLocks noGrp="1"/>
          </p:cNvSpPr>
          <p:nvPr>
            <p:ph type="title"/>
          </p:nvPr>
        </p:nvSpPr>
        <p:spPr>
          <a:xfrm>
            <a:off x="142278" y="3757479"/>
            <a:ext cx="3296930" cy="111555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12 Feb 2019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Screen </a:t>
            </a:r>
            <a:r>
              <a:rPr lang="en-US" sz="2400" dirty="0"/>
              <a:t>Fail - 17 YOF MVC</a:t>
            </a:r>
            <a:endParaRPr sz="2400" dirty="0"/>
          </a:p>
        </p:txBody>
      </p:sp>
      <p:pic>
        <p:nvPicPr>
          <p:cNvPr id="11" name="Google Shape;1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208" y="1942178"/>
            <a:ext cx="2801600" cy="38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9698" y="1938383"/>
            <a:ext cx="4638822" cy="384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4;p14"/>
          <p:cNvSpPr txBox="1"/>
          <p:nvPr/>
        </p:nvSpPr>
        <p:spPr>
          <a:xfrm>
            <a:off x="2265007" y="2288445"/>
            <a:ext cx="1341001" cy="7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R lung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2161"/>
            <a:ext cx="10783824" cy="4351338"/>
          </a:xfrm>
        </p:spPr>
        <p:txBody>
          <a:bodyPr/>
          <a:lstStyle/>
          <a:p>
            <a:pPr marL="50800" indent="0">
              <a:buNone/>
            </a:pPr>
            <a:r>
              <a:rPr lang="en-US" sz="2400" u="sng" dirty="0"/>
              <a:t>Blue Jean Etiquette</a:t>
            </a:r>
            <a:endParaRPr lang="en-US" sz="2400" dirty="0"/>
          </a:p>
          <a:p>
            <a:pPr lvl="0"/>
            <a:r>
              <a:rPr lang="en-US" sz="2400" dirty="0"/>
              <a:t>To avoid an echo, please make sure you only have audio playing out of one device (either computer or phone)</a:t>
            </a:r>
          </a:p>
          <a:p>
            <a:pPr lvl="0"/>
            <a:r>
              <a:rPr lang="en-US" sz="2400" dirty="0"/>
              <a:t>Please make sure you are on mute if you are not speaking or presenting</a:t>
            </a:r>
          </a:p>
          <a:p>
            <a:pPr lvl="0"/>
            <a:r>
              <a:rPr lang="en-US" sz="2400" dirty="0"/>
              <a:t>Please do not put the line on hold, if you need to take another call, please hang up and dial back in afterwards</a:t>
            </a:r>
          </a:p>
          <a:p>
            <a:endParaRPr lang="en-US" sz="2400" dirty="0"/>
          </a:p>
          <a:p>
            <a:pPr marL="50800" indent="0">
              <a:buNone/>
            </a:pPr>
            <a:r>
              <a:rPr lang="en-US" sz="2400" u="sng" dirty="0"/>
              <a:t>Access to Protocol Refresher </a:t>
            </a:r>
            <a:r>
              <a:rPr lang="en-US" sz="2400" u="sng" dirty="0" smtClean="0"/>
              <a:t>Quiz </a:t>
            </a:r>
            <a:endParaRPr lang="en-US" sz="2400" dirty="0"/>
          </a:p>
          <a:p>
            <a:pPr lvl="0"/>
            <a:r>
              <a:rPr lang="en-US" sz="2400" dirty="0"/>
              <a:t>Go to </a:t>
            </a:r>
            <a:r>
              <a:rPr lang="en-US" sz="2400" dirty="0" smtClean="0"/>
              <a:t>pollev.com/nataliefishe198 </a:t>
            </a:r>
            <a:endParaRPr lang="en-US" sz="24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Welcome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9183624" cy="957270"/>
          </a:xfrm>
        </p:spPr>
        <p:txBody>
          <a:bodyPr/>
          <a:lstStyle/>
          <a:p>
            <a:r>
              <a:rPr lang="en-US" sz="3200" dirty="0"/>
              <a:t>12 Feb 2019 </a:t>
            </a:r>
            <a:r>
              <a:rPr lang="en-US" sz="3200" dirty="0" smtClean="0"/>
              <a:t>Screen </a:t>
            </a:r>
            <a:r>
              <a:rPr lang="en-US" sz="3200" dirty="0"/>
              <a:t>Fail - 17 YOF MVC</a:t>
            </a:r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CT Images </a:t>
            </a:r>
            <a:endParaRPr lang="en-US" b="1" dirty="0"/>
          </a:p>
        </p:txBody>
      </p:sp>
      <p:pic>
        <p:nvPicPr>
          <p:cNvPr id="8" name="Google Shape;151;p15"/>
          <p:cNvPicPr preferRelativeResize="0"/>
          <p:nvPr/>
        </p:nvPicPr>
        <p:blipFill rotWithShape="1">
          <a:blip r:embed="rId4">
            <a:alphaModFix/>
          </a:blip>
          <a:srcRect r="9412"/>
          <a:stretch/>
        </p:blipFill>
        <p:spPr>
          <a:xfrm>
            <a:off x="173775" y="2414376"/>
            <a:ext cx="6901325" cy="35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5751" y="2427639"/>
            <a:ext cx="4548725" cy="286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9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lvl="0" indent="-457200">
              <a:buSzPts val="3600"/>
            </a:pPr>
            <a:r>
              <a:rPr lang="en-US" dirty="0" smtClean="0"/>
              <a:t>Pt </a:t>
            </a:r>
            <a:r>
              <a:rPr lang="en-US" dirty="0"/>
              <a:t>arrives at 1600 via HEMS following high speed MVC, unrestrained passenger</a:t>
            </a:r>
          </a:p>
          <a:p>
            <a:pPr lvl="0" indent="-457200">
              <a:spcBef>
                <a:spcPts val="0"/>
              </a:spcBef>
              <a:buSzPts val="3600"/>
            </a:pPr>
            <a:r>
              <a:rPr lang="en-US" dirty="0"/>
              <a:t>Intubated, pan scan, admitted to PICU with NSG consult. GCS 6</a:t>
            </a:r>
          </a:p>
          <a:p>
            <a:pPr lvl="0" indent="-457200">
              <a:spcBef>
                <a:spcPts val="0"/>
              </a:spcBef>
              <a:buSzPts val="3600"/>
            </a:pPr>
            <a:r>
              <a:rPr lang="en-US" dirty="0"/>
              <a:t>CT Chest shows “trace bilateral pneumothorax”, contusion, possible aspiration</a:t>
            </a:r>
          </a:p>
          <a:p>
            <a:pPr lvl="0" indent="-457200">
              <a:spcBef>
                <a:spcPts val="0"/>
              </a:spcBef>
              <a:buSzPts val="3600"/>
            </a:pPr>
            <a:r>
              <a:rPr lang="en-US" dirty="0"/>
              <a:t>HCT shows IPH, no midline shift</a:t>
            </a:r>
          </a:p>
          <a:p>
            <a:pPr lvl="0" indent="-457200">
              <a:spcBef>
                <a:spcPts val="0"/>
              </a:spcBef>
              <a:buSzPts val="3600"/>
            </a:pPr>
            <a:r>
              <a:rPr lang="en-US" dirty="0"/>
              <a:t>EVD/Licox/ART/Central Line placed</a:t>
            </a:r>
          </a:p>
          <a:p>
            <a:pPr lvl="0" indent="-457200">
              <a:spcBef>
                <a:spcPts val="0"/>
              </a:spcBef>
              <a:buSzPts val="3600"/>
            </a:pPr>
            <a:r>
              <a:rPr lang="en-US" dirty="0"/>
              <a:t>HBO advised of potential. Concern for the bilat ptx if randomized to HBO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Hospital Course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lvl="0" indent="-431800">
              <a:buSzPts val="3200"/>
            </a:pPr>
            <a:r>
              <a:rPr lang="en-US" dirty="0" smtClean="0"/>
              <a:t>Due </a:t>
            </a:r>
            <a:r>
              <a:rPr lang="en-US" dirty="0"/>
              <a:t>to pulmonary injuries, NSG pulls ABG to assess gas exchange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n-US" dirty="0"/>
              <a:t>PaO2 = 332, FiO2 = 0.60, P/F ratio = 553. OK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n-US" dirty="0"/>
              <a:t>Coordinators in discussion with SICU/PICU about ICU RN staffing if randomized to dive, Dr. Rockswold discusses with Peds Intensivist. Plan made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n-US" dirty="0"/>
              <a:t>HBO reviews Chest CT imaging, ok without bilat chest tubes for ptx if diving. Requests CXR to </a:t>
            </a:r>
            <a:r>
              <a:rPr lang="en-US" dirty="0" smtClean="0"/>
              <a:t>reassess</a:t>
            </a:r>
            <a:endParaRPr lang="en-US" dirty="0"/>
          </a:p>
          <a:p>
            <a:pPr lvl="0" indent="-431800">
              <a:spcBef>
                <a:spcPts val="0"/>
              </a:spcBef>
              <a:buSzPts val="3200"/>
            </a:pPr>
            <a:r>
              <a:rPr lang="en-US" dirty="0"/>
              <a:t>Trauma advised of plan, decline to enroll (4 hours post page)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n-US" dirty="0"/>
              <a:t>PICU/HBO/NSG/SICU advised no-go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Hospital Course Continued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81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792968" cy="4741535"/>
          </a:xfrm>
        </p:spPr>
        <p:txBody>
          <a:bodyPr/>
          <a:lstStyle/>
          <a:p>
            <a:pPr indent="-457200"/>
            <a:r>
              <a:rPr lang="en-US" sz="2700" dirty="0" smtClean="0"/>
              <a:t>No-go </a:t>
            </a:r>
            <a:r>
              <a:rPr lang="en-US" sz="2700" dirty="0"/>
              <a:t>for Monoplace</a:t>
            </a:r>
          </a:p>
          <a:p>
            <a:pPr indent="-457200"/>
            <a:r>
              <a:rPr lang="en-US" sz="2700" dirty="0" smtClean="0"/>
              <a:t>At </a:t>
            </a:r>
            <a:r>
              <a:rPr lang="en-US" sz="2700" dirty="0"/>
              <a:t>the discretion </a:t>
            </a:r>
            <a:r>
              <a:rPr lang="en-US" sz="2700" dirty="0" smtClean="0"/>
              <a:t>of </a:t>
            </a:r>
            <a:r>
              <a:rPr lang="en-US" sz="2700" dirty="0"/>
              <a:t>the HBO </a:t>
            </a:r>
            <a:r>
              <a:rPr lang="en-US" sz="2700" dirty="0" smtClean="0"/>
              <a:t>team-Multiplace</a:t>
            </a:r>
          </a:p>
          <a:p>
            <a:pPr indent="-457200"/>
            <a:r>
              <a:rPr lang="en-US" sz="2700" dirty="0" smtClean="0"/>
              <a:t>Chest </a:t>
            </a:r>
            <a:r>
              <a:rPr lang="en-US" sz="2700" dirty="0"/>
              <a:t>imaging immediately before each dive, vigilance on lung assessment (as usual)</a:t>
            </a:r>
          </a:p>
          <a:p>
            <a:pPr indent="-457200"/>
            <a:r>
              <a:rPr lang="en-US" sz="2700" dirty="0" smtClean="0"/>
              <a:t>Staff </a:t>
            </a:r>
            <a:r>
              <a:rPr lang="en-US" sz="2700" dirty="0"/>
              <a:t>at chamberside </a:t>
            </a:r>
            <a:r>
              <a:rPr lang="en-US" sz="2700" dirty="0" smtClean="0"/>
              <a:t>that </a:t>
            </a:r>
            <a:r>
              <a:rPr lang="en-US" sz="2700" dirty="0"/>
              <a:t>can perform a needle decompression</a:t>
            </a:r>
          </a:p>
          <a:p>
            <a:pPr indent="-457200"/>
            <a:r>
              <a:rPr lang="en-US" sz="2700" dirty="0" smtClean="0"/>
              <a:t>Have </a:t>
            </a:r>
            <a:r>
              <a:rPr lang="en-US" sz="2700" dirty="0"/>
              <a:t>equipment, meds, at bedside for a chest tube insertion </a:t>
            </a:r>
          </a:p>
          <a:p>
            <a:pPr indent="-457200"/>
            <a:r>
              <a:rPr lang="en-US" sz="2700" dirty="0" smtClean="0"/>
              <a:t>Chest </a:t>
            </a:r>
            <a:r>
              <a:rPr lang="en-US" sz="2700" dirty="0"/>
              <a:t>imaging immediately after each dive, vigilance on lung assessment (as usual) 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Recommendations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" y="1786646"/>
            <a:ext cx="11923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/>
              <a:t>When Does Pulmonary Dysfunction Disqualify a Potential Subject from Enrollment?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201660" y="4340294"/>
            <a:ext cx="777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Gaylan Rockswold, MD, PhD; HCMC</a:t>
            </a:r>
          </a:p>
        </p:txBody>
      </p:sp>
    </p:spTree>
    <p:extLst>
      <p:ext uri="{BB962C8B-B14F-4D97-AF65-F5344CB8AC3E}">
        <p14:creationId xmlns:p14="http://schemas.microsoft.com/office/powerpoint/2010/main" val="27063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Initial Presentation </a:t>
            </a:r>
            <a:endParaRPr lang="en-US" b="1" dirty="0"/>
          </a:p>
        </p:txBody>
      </p:sp>
      <p:pic>
        <p:nvPicPr>
          <p:cNvPr id="8" name="Google Shape;1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812" y="2011680"/>
            <a:ext cx="5102988" cy="414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55394" y="3177238"/>
            <a:ext cx="4681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1163 - 59 YOM Highway MVC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Enrolled 1/1/2019</a:t>
            </a:r>
          </a:p>
        </p:txBody>
      </p:sp>
    </p:spTree>
    <p:extLst>
      <p:ext uri="{BB962C8B-B14F-4D97-AF65-F5344CB8AC3E}">
        <p14:creationId xmlns:p14="http://schemas.microsoft.com/office/powerpoint/2010/main" val="28991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marL="38100" lvl="0" indent="0">
              <a:buSzPts val="3000"/>
              <a:buNone/>
            </a:pPr>
            <a:r>
              <a:rPr lang="en-US" dirty="0" smtClean="0"/>
              <a:t>1163 – 59 YOM Highway MVC, enrolled 1/1/2019</a:t>
            </a:r>
          </a:p>
          <a:p>
            <a:pPr lvl="0" indent="-419100">
              <a:buSzPts val="3000"/>
            </a:pPr>
            <a:endParaRPr lang="en-US" sz="1200" dirty="0" smtClean="0"/>
          </a:p>
          <a:p>
            <a:pPr lvl="0" indent="-419100">
              <a:buSzPts val="3000"/>
            </a:pPr>
            <a:r>
              <a:rPr lang="en-US" dirty="0" smtClean="0"/>
              <a:t>Scattered </a:t>
            </a:r>
            <a:r>
              <a:rPr lang="en-US" dirty="0"/>
              <a:t>SAH, R IPH 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Probable aspiration event prehospital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GCS 6, baseline FiO2 of 50%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Screened for HOBIT 12/31 22:00, enrolled at 0031 2.5 ATA + 3 hr NBH.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No P/F ratio done until pt in HBO suite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Upon arrival to HBO for dive #1 - ABG drawn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ABG resulted with PaO2 84. PaO2/FiO2 = 168</a:t>
            </a:r>
          </a:p>
          <a:p>
            <a:pPr lvl="0" indent="-419100">
              <a:spcBef>
                <a:spcPts val="0"/>
              </a:spcBef>
              <a:buSzPts val="3000"/>
            </a:pPr>
            <a:r>
              <a:rPr lang="en-US" dirty="0"/>
              <a:t>P/F ratio below 200. All subsequent dives aborted for pulmonary function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Hospital Course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5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r>
              <a:rPr lang="en-US" sz="3200" dirty="0" smtClean="0"/>
              <a:t>If </a:t>
            </a:r>
            <a:r>
              <a:rPr lang="en-US" sz="3200" dirty="0"/>
              <a:t>pt Fi02 requirement is equal or greater than 40%, and/or there is chest injury/aspiration, a P/F ratio and pulmonary status has to be evaluated prior to randomization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Recommendation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932" y="1475750"/>
            <a:ext cx="10232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/>
              <a:t>Can </a:t>
            </a:r>
            <a:r>
              <a:rPr lang="en-US" sz="6000" b="1" i="1" dirty="0" smtClean="0"/>
              <a:t>a </a:t>
            </a:r>
            <a:r>
              <a:rPr lang="en-US" sz="6000" b="1" i="1" dirty="0"/>
              <a:t>P</a:t>
            </a:r>
            <a:r>
              <a:rPr lang="en-US" sz="6000" b="1" i="1" dirty="0" smtClean="0"/>
              <a:t>otential Subject Intoxicated </a:t>
            </a:r>
            <a:r>
              <a:rPr lang="en-US" sz="6000" b="1" i="1" dirty="0"/>
              <a:t>with </a:t>
            </a:r>
            <a:r>
              <a:rPr lang="en-US" sz="6000" b="1" i="1" dirty="0" smtClean="0"/>
              <a:t>Drugs </a:t>
            </a:r>
            <a:r>
              <a:rPr lang="en-US" sz="6000" b="1" i="1" dirty="0"/>
              <a:t>and </a:t>
            </a:r>
            <a:r>
              <a:rPr lang="en-US" sz="6000" b="1" i="1" dirty="0" smtClean="0"/>
              <a:t>Alcohol </a:t>
            </a:r>
            <a:r>
              <a:rPr lang="en-US" sz="6000" b="1" i="1" dirty="0"/>
              <a:t>be </a:t>
            </a:r>
            <a:r>
              <a:rPr lang="en-US" sz="6000" b="1" i="1" dirty="0" smtClean="0"/>
              <a:t>Enrolled</a:t>
            </a:r>
            <a:r>
              <a:rPr lang="en-US" sz="6000" b="1" i="1" dirty="0"/>
              <a:t>?</a:t>
            </a:r>
            <a:endParaRPr lang="en-US" sz="6000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3835908" y="4315270"/>
            <a:ext cx="4520184" cy="1655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Luke James, MD; Duke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30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r>
              <a:rPr lang="en-US" b="1" dirty="0"/>
              <a:t>20:00</a:t>
            </a:r>
            <a:r>
              <a:rPr lang="en-US" dirty="0"/>
              <a:t>: 65 yo female fell down a flight of stairs, +LOC</a:t>
            </a:r>
          </a:p>
          <a:p>
            <a:pPr lvl="1"/>
            <a:r>
              <a:rPr lang="en-US" sz="2800" dirty="0"/>
              <a:t>Initial GCS per EMS: 8   </a:t>
            </a:r>
            <a:r>
              <a:rPr lang="en-US" sz="2800" dirty="0">
                <a:sym typeface="Wingdings" panose="05000000000000000000" pitchFamily="2" charset="2"/>
              </a:rPr>
              <a:t>  3 during transport</a:t>
            </a:r>
          </a:p>
          <a:p>
            <a:r>
              <a:rPr lang="en-US" b="1" dirty="0">
                <a:sym typeface="Wingdings" panose="05000000000000000000" pitchFamily="2" charset="2"/>
              </a:rPr>
              <a:t>20:30</a:t>
            </a:r>
            <a:r>
              <a:rPr lang="en-US" dirty="0">
                <a:sym typeface="Wingdings" panose="05000000000000000000" pitchFamily="2" charset="2"/>
              </a:rPr>
              <a:t>: ED arrival</a:t>
            </a:r>
          </a:p>
          <a:p>
            <a:pPr lvl="1"/>
            <a:r>
              <a:rPr lang="en-GB" sz="2800" dirty="0"/>
              <a:t>Multiple face and head lacerations, orbital wall fracture, and acute hypoxic respiratory failure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Sedated, paralyzed and intubated 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Blood alcohol level = 300 mg/dl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Head CT: bilateral SAH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Pre-randomization GCS off sedatives and paralytics: 6T (E1V1M4)</a:t>
            </a:r>
          </a:p>
          <a:p>
            <a:r>
              <a:rPr lang="en-US" b="1" dirty="0">
                <a:sym typeface="Wingdings" panose="05000000000000000000" pitchFamily="2" charset="2"/>
              </a:rPr>
              <a:t>23:00</a:t>
            </a:r>
            <a:r>
              <a:rPr lang="en-US" dirty="0">
                <a:sym typeface="Wingdings" panose="05000000000000000000" pitchFamily="2" charset="2"/>
              </a:rPr>
              <a:t>: EVD placed by </a:t>
            </a:r>
            <a:r>
              <a:rPr lang="en-US" dirty="0" smtClean="0">
                <a:sym typeface="Wingdings" panose="05000000000000000000" pitchFamily="2" charset="2"/>
              </a:rPr>
              <a:t>neurosurgery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Hospital Course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11, 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Agenda 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38200" y="1475101"/>
          <a:ext cx="9896856" cy="4535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565">
                  <a:extLst>
                    <a:ext uri="{9D8B030D-6E8A-4147-A177-3AD203B41FA5}">
                      <a16:colId xmlns:a16="http://schemas.microsoft.com/office/drawing/2014/main" val="4130728736"/>
                    </a:ext>
                  </a:extLst>
                </a:gridCol>
                <a:gridCol w="868340">
                  <a:extLst>
                    <a:ext uri="{9D8B030D-6E8A-4147-A177-3AD203B41FA5}">
                      <a16:colId xmlns:a16="http://schemas.microsoft.com/office/drawing/2014/main" val="1706788962"/>
                    </a:ext>
                  </a:extLst>
                </a:gridCol>
                <a:gridCol w="4743291">
                  <a:extLst>
                    <a:ext uri="{9D8B030D-6E8A-4147-A177-3AD203B41FA5}">
                      <a16:colId xmlns:a16="http://schemas.microsoft.com/office/drawing/2014/main" val="1349536415"/>
                    </a:ext>
                  </a:extLst>
                </a:gridCol>
                <a:gridCol w="3458660">
                  <a:extLst>
                    <a:ext uri="{9D8B030D-6E8A-4147-A177-3AD203B41FA5}">
                      <a16:colId xmlns:a16="http://schemas.microsoft.com/office/drawing/2014/main" val="290890233"/>
                    </a:ext>
                  </a:extLst>
                </a:gridCol>
              </a:tblGrid>
              <a:tr h="25330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Tuesday, June 11, 2019; 11:00am – 12:30pm 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79838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chemeClr val="tx1"/>
                          </a:solidFill>
                          <a:effectLst/>
                        </a:rPr>
                        <a:t>End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Presenter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17150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11:00am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11:05am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Welcome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21794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11:05am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11:10am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Study Enrollment Update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Bill Barsan, MD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57087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11:10am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11:55am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Protocol Refresher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64936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11:10am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11:35am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Overview and Quiz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Fred Korley,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8478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11:35am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11:40am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Can a potential subject with a pneumothorax be enrolled?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Chris Logue, MD (Hennepin)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2529"/>
                  </a:ext>
                </a:extLst>
              </a:tr>
              <a:tr h="354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11:40am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11:45am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When does pulmonary dysfunction disqualify a potential subject from enrollment?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 (Hennepin)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653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11:45am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11:50am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Can an potential subject intoxicated with drugs and alcohol be enrolled?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Luke James, MD (Duke)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80318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11:50am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11:55am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Remote Consent is Awesome!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Cathy Fairfield (Iowa)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527"/>
                  </a:ext>
                </a:extLst>
              </a:tr>
              <a:tr h="529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11:55am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12:05pm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Screening Best Practices (peer to peer)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Abbey Staugaitis (HCMC)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Eric Jaton (HCMC)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Cathy Fairfield (Iowa)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84416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12:05pm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12:15pm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Adverse Event Reporting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Sarah Rockswold, MD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38371"/>
                  </a:ext>
                </a:extLst>
              </a:tr>
              <a:tr h="529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12:15pm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12:25pm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Ongoing Training of Clinical Staff Best Practices (peer‐to‐peer)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Abbey Staugaitis (HCMC)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Eric Jaton (HCMC)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Cathy Fairfield (Iowa)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58414"/>
                  </a:ext>
                </a:extLst>
              </a:tr>
              <a:tr h="253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12:25pm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12:30pm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Closing Remarks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6" marR="61046" marT="61046" marB="6104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6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r>
              <a:rPr lang="en-US" sz="3200" dirty="0"/>
              <a:t>Two long conversations with subject’s husband to verify history</a:t>
            </a:r>
          </a:p>
          <a:p>
            <a:r>
              <a:rPr lang="en-US" sz="3200" dirty="0"/>
              <a:t>Neurosurgeon and study PI discussions re: keeping subject in trial after consent was signed. </a:t>
            </a:r>
          </a:p>
          <a:p>
            <a:pPr lvl="1"/>
            <a:r>
              <a:rPr lang="en-US" sz="3200" dirty="0"/>
              <a:t>Evidence supporting TBI</a:t>
            </a:r>
          </a:p>
          <a:p>
            <a:pPr lvl="2"/>
            <a:r>
              <a:rPr lang="en-US" sz="3200" dirty="0"/>
              <a:t>SAH on head CT; clear mechanism of TBI; normal neuro exam at baseline and comatose immediately after injury; only improved to GCS 7 during the following 5 hours. 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Hospital Course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8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r>
              <a:rPr lang="en-US" sz="3200" dirty="0"/>
              <a:t>9 hours after first HBO treatment: GCS=11T; Extubated.</a:t>
            </a:r>
          </a:p>
          <a:p>
            <a:r>
              <a:rPr lang="en-US" sz="3200" dirty="0"/>
              <a:t>Day 2: EVD removed </a:t>
            </a:r>
          </a:p>
          <a:p>
            <a:r>
              <a:rPr lang="en-US" sz="3200" dirty="0"/>
              <a:t>Day 5: discharged </a:t>
            </a:r>
          </a:p>
          <a:p>
            <a:pPr marL="50800" indent="0">
              <a:buNone/>
            </a:pPr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Outcome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2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789176" y="1479441"/>
            <a:ext cx="7684008" cy="2122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/>
            <a:r>
              <a:rPr lang="en-US" sz="6000" b="1" i="1" dirty="0" smtClean="0"/>
              <a:t>Remote Consent is Awesome!  </a:t>
            </a:r>
            <a:endParaRPr lang="en-US" sz="6000" b="1" i="1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3617976" y="3455734"/>
            <a:ext cx="4026408" cy="1655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Cathy Fairfield; Iowa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lvl="0"/>
            <a:r>
              <a:rPr lang="en-US" sz="3200" dirty="0" smtClean="0"/>
              <a:t>Using the screener form with key points to capture</a:t>
            </a:r>
          </a:p>
          <a:p>
            <a:pPr lvl="0"/>
            <a:r>
              <a:rPr lang="en-US" sz="3200" dirty="0" smtClean="0"/>
              <a:t>Team receives Trauma pages prior to the subject arrival to ED</a:t>
            </a:r>
          </a:p>
          <a:p>
            <a:pPr lvl="0"/>
            <a:r>
              <a:rPr lang="en-US" sz="3200" dirty="0" smtClean="0"/>
              <a:t>Research team has 24/7 coverage between being in the ED &amp; On Call </a:t>
            </a:r>
          </a:p>
          <a:p>
            <a:pPr lvl="0"/>
            <a:r>
              <a:rPr lang="en-US" sz="3200" dirty="0" smtClean="0"/>
              <a:t>Research team member goes to the trauma room to gather info before it is placed in Epic</a:t>
            </a:r>
          </a:p>
          <a:p>
            <a:r>
              <a:rPr lang="en-US" sz="3200" dirty="0" smtClean="0"/>
              <a:t>Research team member talking with clinical staff- neurosurgery, nursing, ED team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439455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Screening Best Practices</a:t>
            </a:r>
          </a:p>
          <a:p>
            <a:r>
              <a:rPr lang="en-US" sz="3600" dirty="0"/>
              <a:t>Cathy Fairfield; Iowa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0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pPr lvl="0"/>
            <a:endParaRPr lang="en-US" sz="2600" dirty="0" smtClean="0"/>
          </a:p>
          <a:p>
            <a:pPr lvl="0"/>
            <a:r>
              <a:rPr lang="en-US" sz="3600" dirty="0" smtClean="0"/>
              <a:t>The </a:t>
            </a:r>
            <a:r>
              <a:rPr lang="en-US" sz="3600" dirty="0"/>
              <a:t>NSG service is our eyes and ears for </a:t>
            </a:r>
            <a:r>
              <a:rPr lang="en-US" sz="3600" dirty="0" smtClean="0"/>
              <a:t>enrollments</a:t>
            </a:r>
            <a:endParaRPr lang="en-US" sz="3600" dirty="0"/>
          </a:p>
          <a:p>
            <a:pPr lvl="0"/>
            <a:r>
              <a:rPr lang="en-US" sz="3600" dirty="0"/>
              <a:t>We keep it as simple as possible, and within their normal clinical decision making. Are you thinking of placing an ICP monitor in this patient? Yes? A HOBIT coordinator should be paged. </a:t>
            </a:r>
          </a:p>
          <a:p>
            <a:endParaRPr lang="en-US" sz="36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11,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475926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Screening Best Practices</a:t>
            </a:r>
            <a:br>
              <a:rPr lang="en-US" b="1" dirty="0" smtClean="0"/>
            </a:br>
            <a:r>
              <a:rPr lang="en-US" sz="3600" dirty="0" smtClean="0"/>
              <a:t>Eric </a:t>
            </a:r>
            <a:r>
              <a:rPr lang="en-US" sz="3600" dirty="0"/>
              <a:t>Jaton &amp; Abbey Staugaitis; HCMC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1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768" y="1386712"/>
            <a:ext cx="10515600" cy="4741535"/>
          </a:xfrm>
        </p:spPr>
        <p:txBody>
          <a:bodyPr/>
          <a:lstStyle/>
          <a:p>
            <a:r>
              <a:rPr lang="en-US" dirty="0" smtClean="0"/>
              <a:t>Utilizing </a:t>
            </a:r>
            <a:r>
              <a:rPr lang="en-US" dirty="0"/>
              <a:t>the ED team and the anesthesia CRU to screen for potential patients</a:t>
            </a:r>
          </a:p>
          <a:p>
            <a:r>
              <a:rPr lang="en-US" dirty="0"/>
              <a:t>Paging the neurosurgeons about once a week to remind them to page our designated HOBIT pager with anyone they think maybe even a slight </a:t>
            </a:r>
            <a:r>
              <a:rPr lang="en-US" dirty="0" smtClean="0"/>
              <a:t>potential. Study team will then do </a:t>
            </a:r>
            <a:r>
              <a:rPr lang="en-US" dirty="0"/>
              <a:t>a “deeper dive” into the chart </a:t>
            </a:r>
            <a:r>
              <a:rPr lang="en-US" dirty="0" smtClean="0"/>
              <a:t>ASAP</a:t>
            </a:r>
            <a:endParaRPr lang="en-US" dirty="0"/>
          </a:p>
          <a:p>
            <a:r>
              <a:rPr lang="en-US" dirty="0"/>
              <a:t>Informing the hyperbaric team immediately when we </a:t>
            </a:r>
            <a:r>
              <a:rPr lang="en-US" b="1" i="1" dirty="0"/>
              <a:t>think</a:t>
            </a:r>
            <a:r>
              <a:rPr lang="en-US" dirty="0"/>
              <a:t> we have a potential patient to give them as much time as possible to prepare their staff and the </a:t>
            </a:r>
            <a:r>
              <a:rPr lang="en-US" dirty="0" smtClean="0"/>
              <a:t>chamber</a:t>
            </a:r>
          </a:p>
          <a:p>
            <a:pPr marL="50800" indent="0" algn="ctr">
              <a:buNone/>
            </a:pPr>
            <a:endParaRPr lang="en-US" sz="100" u="sng" dirty="0" smtClean="0"/>
          </a:p>
          <a:p>
            <a:pPr marL="50800" indent="0" algn="ctr">
              <a:buNone/>
            </a:pPr>
            <a:r>
              <a:rPr lang="en-US" u="sng" dirty="0" smtClean="0"/>
              <a:t>Communication is key!</a:t>
            </a:r>
          </a:p>
          <a:p>
            <a:endParaRPr lang="en-US" sz="26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6388" y="430311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Screening Best Practices</a:t>
            </a:r>
          </a:p>
          <a:p>
            <a:r>
              <a:rPr lang="en-US" sz="3600" dirty="0"/>
              <a:t>Rachael Woodburn, Duke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0" y="2201182"/>
            <a:ext cx="9686544" cy="2122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/>
            <a:r>
              <a:rPr lang="en-US" sz="6000" b="1" i="1" dirty="0" smtClean="0"/>
              <a:t>Adverse Event Reporting</a:t>
            </a:r>
            <a:endParaRPr lang="en-US" sz="6000" b="1" i="1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3252216" y="3428302"/>
            <a:ext cx="6230112" cy="1655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Sarah B. Rockswold, MD; HCMC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2"/>
            <a:ext cx="10515600" cy="4741535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expected HOBIT SAEs</a:t>
            </a:r>
          </a:p>
          <a:p>
            <a:r>
              <a:rPr lang="en-US" dirty="0"/>
              <a:t>Currently what are the most common HOBIT SAEs</a:t>
            </a:r>
          </a:p>
          <a:p>
            <a:r>
              <a:rPr lang="en-US" dirty="0"/>
              <a:t>Become familiar with combining related SAEs into one event</a:t>
            </a:r>
          </a:p>
          <a:p>
            <a:r>
              <a:rPr lang="en-US" dirty="0"/>
              <a:t>Realize the importance of reporting the temporal relationship between the adverse event and treatment </a:t>
            </a:r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0269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Adverse Event Reporting - </a:t>
            </a:r>
            <a:r>
              <a:rPr lang="en-US" b="1" dirty="0"/>
              <a:t>Objectives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93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sz="3200" dirty="0" smtClean="0"/>
              <a:t>Signs </a:t>
            </a:r>
            <a:r>
              <a:rPr lang="en-US" sz="3200" dirty="0"/>
              <a:t>of Pulmonary Dysfunction</a:t>
            </a:r>
          </a:p>
          <a:p>
            <a:pPr lvl="1"/>
            <a:r>
              <a:rPr lang="en-US" sz="2800" dirty="0"/>
              <a:t>PaO2/FiO2 ≤ 200 or requiring PEEP &gt; 10 cm of water to maintain a PaO2/FiO2 ratio of &gt; 200</a:t>
            </a:r>
          </a:p>
          <a:p>
            <a:r>
              <a:rPr lang="en-US" sz="3200" dirty="0" smtClean="0"/>
              <a:t>Pneumothorax </a:t>
            </a:r>
            <a:r>
              <a:rPr lang="en-US" sz="3200" dirty="0"/>
              <a:t>induced by HBO therapy</a:t>
            </a:r>
          </a:p>
          <a:p>
            <a:r>
              <a:rPr lang="en-US" sz="3200" dirty="0" smtClean="0"/>
              <a:t>Pneumonia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19" y="265719"/>
            <a:ext cx="101551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Expected SAEs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9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sz="3200" dirty="0" smtClean="0"/>
              <a:t>Critically </a:t>
            </a:r>
            <a:r>
              <a:rPr lang="en-US" sz="3200" dirty="0"/>
              <a:t>decreased Cerebral Perfusion Pressure (CPP)</a:t>
            </a:r>
          </a:p>
          <a:p>
            <a:pPr lvl="1"/>
            <a:r>
              <a:rPr lang="en-US" sz="2800" dirty="0"/>
              <a:t>CPP &lt; 60 mmHg on at least 2 consecutive measurements obtained at least 30 minutes apart</a:t>
            </a:r>
          </a:p>
          <a:p>
            <a:r>
              <a:rPr lang="en-US" sz="3200" dirty="0"/>
              <a:t>Hypercarbia during transportation </a:t>
            </a:r>
          </a:p>
          <a:p>
            <a:pPr lvl="1"/>
            <a:r>
              <a:rPr lang="en-US" sz="2800" dirty="0"/>
              <a:t>PaCO2 &gt; 45 mmHg on arterial blood gas obtained post-transport to HBO chamber and before HBO treatment</a:t>
            </a:r>
          </a:p>
          <a:p>
            <a:r>
              <a:rPr lang="en-US" sz="3200" dirty="0"/>
              <a:t>Seizures during HBO </a:t>
            </a:r>
            <a:r>
              <a:rPr lang="en-US" sz="3200" dirty="0" smtClean="0"/>
              <a:t>treatment</a:t>
            </a:r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1764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Adverse </a:t>
            </a:r>
            <a:r>
              <a:rPr lang="en-US" b="1" dirty="0"/>
              <a:t>Event Reporting – Expected SAEs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Agenda &amp; Welcome 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41161"/>
              </p:ext>
            </p:extLst>
          </p:nvPr>
        </p:nvGraphicFramePr>
        <p:xfrm>
          <a:off x="838200" y="1472181"/>
          <a:ext cx="9479663" cy="457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800">
                  <a:extLst>
                    <a:ext uri="{9D8B030D-6E8A-4147-A177-3AD203B41FA5}">
                      <a16:colId xmlns:a16="http://schemas.microsoft.com/office/drawing/2014/main" val="2287383241"/>
                    </a:ext>
                  </a:extLst>
                </a:gridCol>
                <a:gridCol w="756152">
                  <a:extLst>
                    <a:ext uri="{9D8B030D-6E8A-4147-A177-3AD203B41FA5}">
                      <a16:colId xmlns:a16="http://schemas.microsoft.com/office/drawing/2014/main" val="2200423245"/>
                    </a:ext>
                  </a:extLst>
                </a:gridCol>
                <a:gridCol w="4305024">
                  <a:extLst>
                    <a:ext uri="{9D8B030D-6E8A-4147-A177-3AD203B41FA5}">
                      <a16:colId xmlns:a16="http://schemas.microsoft.com/office/drawing/2014/main" val="2840456155"/>
                    </a:ext>
                  </a:extLst>
                </a:gridCol>
                <a:gridCol w="3653687">
                  <a:extLst>
                    <a:ext uri="{9D8B030D-6E8A-4147-A177-3AD203B41FA5}">
                      <a16:colId xmlns:a16="http://schemas.microsoft.com/office/drawing/2014/main" val="3216902250"/>
                    </a:ext>
                  </a:extLst>
                </a:gridCol>
              </a:tblGrid>
              <a:tr h="28303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Thursday, June 13, 2019; 3:00pm – 4:30pm 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39974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End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Presenter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96092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3:00pm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3:05pm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Welcome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18235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3:05pm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3:10pm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Study Enrollment Update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Bill Barsan, MD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99204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3:10pm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3:55pm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Protocol Refresher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27757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3:10pm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3:35pm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Overview and Quiz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Fred Korley,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39644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3:35pm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3:40pm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Can a potential subject with a pneumothorax be enrolled?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Chris Logue, MD (Hennepin)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46378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3:40pm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3:45pm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When does pulmonary dysfunction disqualify a potential subject from enrollment?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 (Hennepin)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52364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3:45pm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3:50pm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Can an potential subject intoxicated with drugs and alcohol be enrolled?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Luke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James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MD (Duke)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583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3:50pm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3:55pm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Remote Consent is Awesome!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Cathy Fairfield (Iowa)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88025"/>
                  </a:ext>
                </a:extLst>
              </a:tr>
              <a:tr h="434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3:55pm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4:05pm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Screening Best Practices (peer to peer)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Cathy Fairfield (Iowa)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Rachael Woodburn (Duke)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2930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4:05pm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4:15pm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Adverse Event Reporting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Sarah Rockswold,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MD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13732"/>
                  </a:ext>
                </a:extLst>
              </a:tr>
              <a:tr h="434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4:15pm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4:30pm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Ongoing Training of Clinical Staff Best Practices (peer‐to‐peer)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Abbey Staugaitis (HCMC)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Eric Jaton (HCMC)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Bill Gossett (HCMC)</a:t>
                      </a:r>
                      <a:endParaRPr lang="en-US" sz="9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6209"/>
                  </a:ext>
                </a:extLst>
              </a:tr>
              <a:tr h="28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4:30pm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Closing Remarks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Gaylan Rockswold, MD, PhD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19" y="265719"/>
            <a:ext cx="102721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Expected SAEs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1282"/>
            <a:ext cx="106100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dk1"/>
              </a:buClr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hypotension</a:t>
            </a:r>
          </a:p>
          <a:p>
            <a:pPr lvl="6">
              <a:lnSpc>
                <a:spcPct val="90000"/>
              </a:lnSpc>
              <a:buClr>
                <a:schemeClr val="dk1"/>
              </a:buClr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-Mean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arterial pressure (MAP) &lt; 70 mmHg on at least 2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consecutive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 obtained at least 30 minutes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apart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lnSpc>
                <a:spcPct val="90000"/>
              </a:lnSpc>
              <a:buClr>
                <a:schemeClr val="dk1"/>
              </a:buClr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both critically decreased CPP and MAP</a:t>
            </a:r>
          </a:p>
          <a:p>
            <a:pPr lvl="1">
              <a:lnSpc>
                <a:spcPct val="90000"/>
              </a:lnSpc>
              <a:buClr>
                <a:schemeClr val="dk1"/>
              </a:buClr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-During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5 days of treatment, all episodes of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either 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recorded as one SAE. The start time is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of the first occurrence of critical decrease in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CPP/MAP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end time is when the decrease in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CPP/MAP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 resolved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13, 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417638"/>
            <a:ext cx="10939272" cy="471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Summary of all Serious Adverse Events by medDRA organ system and preferred term </a:t>
            </a:r>
            <a:r>
              <a:rPr lang="en-US" sz="1400" dirty="0" smtClean="0"/>
              <a:t>(4/23/2019)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74747"/>
              </p:ext>
            </p:extLst>
          </p:nvPr>
        </p:nvGraphicFramePr>
        <p:xfrm>
          <a:off x="1678761" y="2049494"/>
          <a:ext cx="8693240" cy="3974070"/>
        </p:xfrm>
        <a:graphic>
          <a:graphicData uri="http://schemas.openxmlformats.org/drawingml/2006/table">
            <a:tbl>
              <a:tblPr/>
              <a:tblGrid>
                <a:gridCol w="380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4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SAEs by MedDRA SOC &amp; PT Names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  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(%)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Subjects with at least one SAE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(72.2)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 SAEs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(100.0)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6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SOCName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PTName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6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Infections and infestations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Pneumonia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(25.0)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6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Vascular disorders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Hypotension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(7.1)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65">
                <a:tc rowSpan="6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Nervous system disorders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Cerebral hypoperfusion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(14.3)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Haemorrhage intracranial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Seizure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Intracranial pressure increased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External hydrocephalus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(7.1)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Cerebrovascular accident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65">
                <a:tc rowSpan="2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Surgical and medical procedures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Withdrawal of life support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Gastrointestinal tube insertion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665">
                <a:tc rowSpan="2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Investigations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Pulmonary function test abnormal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Haemoglobin decreased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66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Blood and lymphatic system disorders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Anaemia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66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Renal and urinary disorders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Acute kidney injury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665">
                <a:tc rowSpan="2">
                  <a:txBody>
                    <a:bodyPr/>
                    <a:lstStyle/>
                    <a:p>
                      <a:pPr marL="105410" marR="0" indent="-1397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Respiratory, thoracic and mediastinal disorders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Lung disorder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(7.1)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Respiratory failure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(3.6)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80" marR="30480" marT="0" marB="0" anchor="b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 smtClean="0"/>
              <a:t>The most common SAEs were expected</a:t>
            </a:r>
          </a:p>
          <a:p>
            <a:pPr lvl="1"/>
            <a:r>
              <a:rPr lang="en-US" sz="2800" dirty="0" smtClean="0"/>
              <a:t>Pneumonia</a:t>
            </a:r>
          </a:p>
          <a:p>
            <a:pPr lvl="1"/>
            <a:r>
              <a:rPr lang="en-US" sz="2800" dirty="0" smtClean="0"/>
              <a:t>Critically decreased CPP</a:t>
            </a:r>
          </a:p>
          <a:p>
            <a:pPr lvl="1"/>
            <a:r>
              <a:rPr lang="en-US" sz="2800" dirty="0" smtClean="0"/>
              <a:t>Critical hypotension</a:t>
            </a:r>
          </a:p>
          <a:p>
            <a:pPr marL="457200" lvl="1" indent="0">
              <a:buFont typeface="Arial"/>
              <a:buNone/>
            </a:pPr>
            <a:endParaRPr lang="en-US" sz="2800" dirty="0" smtClean="0"/>
          </a:p>
          <a:p>
            <a:r>
              <a:rPr lang="en-US" sz="3200" dirty="0" smtClean="0"/>
              <a:t>These are all frequently seen in severe TBI patients, so will need to analyze treatment arms v. control subjects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4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7187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The CCC is required to submit any SAEs that are determined to be </a:t>
            </a:r>
            <a:r>
              <a:rPr lang="en-US" b="1" dirty="0"/>
              <a:t>unexpected</a:t>
            </a:r>
            <a:r>
              <a:rPr lang="en-US" dirty="0"/>
              <a:t> and probably, possibly, or definitely related to the research procedures. </a:t>
            </a:r>
          </a:p>
          <a:p>
            <a:r>
              <a:rPr lang="en-US" dirty="0"/>
              <a:t>This notification to the IRB must occur promptly and no later than </a:t>
            </a:r>
            <a:r>
              <a:rPr lang="en-US" dirty="0" smtClean="0"/>
              <a:t>10 business days </a:t>
            </a:r>
            <a:r>
              <a:rPr lang="en-US" dirty="0"/>
              <a:t>from the time the investigator learns of the event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4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5999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Combining groups of events reflecting identical underlying pathophysiology: </a:t>
            </a:r>
          </a:p>
          <a:p>
            <a:pPr lvl="1"/>
            <a:r>
              <a:rPr lang="en-US" dirty="0"/>
              <a:t>For example, if a subject has an elevated ICP and a decreased MAP/CPP all due to cerebral edema, report the cerebral edema SAE and put the ICP, MAP, CPP in the narrative</a:t>
            </a:r>
          </a:p>
          <a:p>
            <a:pPr lvl="1"/>
            <a:r>
              <a:rPr lang="en-US" dirty="0"/>
              <a:t>There is a SAE template that combines CPP,ICP, &amp; MAP in the in the MOP within the HOBIT Safety Monitoring Plan</a:t>
            </a:r>
          </a:p>
          <a:p>
            <a:pPr marL="533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19" y="265719"/>
            <a:ext cx="103997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/>
              <a:t>Report diagnoses not the symptoms or signs separately</a:t>
            </a:r>
          </a:p>
          <a:p>
            <a:pPr lvl="1"/>
            <a:r>
              <a:rPr lang="en-US" sz="2800" dirty="0"/>
              <a:t>Pneumonia (diagnosis) instead of cough, chest pain, fever, infiltrates on chest x-ray, and/or hypoxia </a:t>
            </a:r>
          </a:p>
          <a:p>
            <a:pPr marL="533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9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3359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/>
              <a:t>Death is an outcome and never a SAE</a:t>
            </a:r>
          </a:p>
          <a:p>
            <a:pPr lvl="1"/>
            <a:r>
              <a:rPr lang="en-US" sz="2800" dirty="0"/>
              <a:t>The adverse event name should be what caused the subject’s death (pathology)</a:t>
            </a:r>
          </a:p>
          <a:p>
            <a:pPr marL="533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2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19" y="265719"/>
            <a:ext cx="101232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/>
              <a:t>Temporal relationship to enrollment and treatment</a:t>
            </a:r>
          </a:p>
          <a:p>
            <a:pPr lvl="1"/>
            <a:r>
              <a:rPr lang="en-US" sz="2800" dirty="0"/>
              <a:t>Prior to enrollment would not matter (unless severity worsens)</a:t>
            </a:r>
          </a:p>
          <a:p>
            <a:pPr lvl="1"/>
            <a:r>
              <a:rPr lang="en-US" sz="2800" dirty="0"/>
              <a:t>Need to have study arm, enrollment date/time, number of treatments, and end of treatment period to be in narrative</a:t>
            </a:r>
          </a:p>
          <a:p>
            <a:pPr lvl="1"/>
            <a:r>
              <a:rPr lang="en-US" sz="2800" dirty="0"/>
              <a:t>Important to note when SAEs such as CPP, hypotension, seizure occurs related to treatment (during or after)</a:t>
            </a:r>
          </a:p>
          <a:p>
            <a:pPr marL="533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32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112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Reporting Tips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/>
              <a:t>The independent medical safety monitor (IMSM) does not have access to subject’s medical records. They need enough information to be able to determine the (1) severity of the event; (2) relatedness to the intervention; (3) expectedness</a:t>
            </a:r>
            <a:endParaRPr lang="en-US" sz="3200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10112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Adverse Event Reporting – Conclusion 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3820" y="1543824"/>
            <a:ext cx="10972800" cy="419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/>
              <a:t>The most common SAEs currently are pneumonia, critically decreased CPP, and hypotension which were expected	</a:t>
            </a:r>
          </a:p>
          <a:p>
            <a:r>
              <a:rPr lang="en-US" sz="3200" dirty="0"/>
              <a:t>It is important to group related SAEs together </a:t>
            </a:r>
          </a:p>
          <a:p>
            <a:r>
              <a:rPr lang="en-US" sz="3200" dirty="0"/>
              <a:t>Reporting temporal relationship to enrollment and treatment is critical </a:t>
            </a:r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80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1779" y="24469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Study Enrollment Update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9" y="1660872"/>
            <a:ext cx="9183382" cy="4382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9002" y="1346435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 sites open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3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658090"/>
          </a:xfrm>
        </p:spPr>
        <p:txBody>
          <a:bodyPr/>
          <a:lstStyle/>
          <a:p>
            <a:pPr lvl="0"/>
            <a:r>
              <a:rPr lang="en-US" sz="2200" dirty="0" smtClean="0"/>
              <a:t>Our </a:t>
            </a:r>
            <a:r>
              <a:rPr lang="en-US" sz="2200" dirty="0"/>
              <a:t>NSG service has a Friday AM conference, which we present at every 3 months (at minimum). This captures all the senior residents multiple times, and catches the rotating/juniors residents at least once during their rotation. </a:t>
            </a:r>
            <a:r>
              <a:rPr lang="en-US" sz="2200" dirty="0" smtClean="0"/>
              <a:t>We also </a:t>
            </a:r>
            <a:r>
              <a:rPr lang="en-US" sz="2200" dirty="0"/>
              <a:t>make </a:t>
            </a:r>
            <a:r>
              <a:rPr lang="en-US" sz="2200" dirty="0" smtClean="0"/>
              <a:t>ourselves </a:t>
            </a:r>
            <a:r>
              <a:rPr lang="en-US" sz="2200" dirty="0"/>
              <a:t>available to do 1:1 training if a clinician expresses interest but needs help to get on-boarded as an </a:t>
            </a:r>
            <a:r>
              <a:rPr lang="en-US" sz="2200" dirty="0" smtClean="0"/>
              <a:t>investigator </a:t>
            </a:r>
          </a:p>
          <a:p>
            <a:pPr lvl="0"/>
            <a:r>
              <a:rPr lang="en-US" sz="2200" dirty="0" smtClean="0"/>
              <a:t>We </a:t>
            </a:r>
            <a:r>
              <a:rPr lang="en-US" sz="2200" dirty="0"/>
              <a:t>(the research team) also have multiple debriefs after each HBO randomization - one with HBO, one with NSG, and if possible, one with everybody (NSG, HBO, SICU, RT, Dr. R/PI, Research</a:t>
            </a:r>
            <a:r>
              <a:rPr lang="en-US" sz="2200" dirty="0" smtClean="0"/>
              <a:t>)</a:t>
            </a:r>
            <a:endParaRPr lang="en-US" sz="2200" dirty="0"/>
          </a:p>
          <a:p>
            <a:pPr lvl="0"/>
            <a:r>
              <a:rPr lang="en-US" sz="2200" dirty="0"/>
              <a:t>We have SICU </a:t>
            </a:r>
            <a:r>
              <a:rPr lang="en-US" sz="2200" dirty="0" smtClean="0"/>
              <a:t>cross train </a:t>
            </a:r>
            <a:r>
              <a:rPr lang="en-US" sz="2200" dirty="0"/>
              <a:t>a few RNs that could cover a dive and follow the patient down to HBO, instead of HBO staff covering them all. This staffing flexibility is extremely important to have us ready to go 24/7</a:t>
            </a:r>
          </a:p>
          <a:p>
            <a:pPr lvl="0"/>
            <a:r>
              <a:rPr lang="en-US" sz="2200" dirty="0"/>
              <a:t>Biweekly email blast with our local notes to the entire NSG team. I usually attach this as a forward to Natalie's </a:t>
            </a:r>
            <a:r>
              <a:rPr lang="en-US" sz="2200" dirty="0" smtClean="0"/>
              <a:t>newsletter</a:t>
            </a:r>
            <a:endParaRPr lang="en-US" sz="2200" dirty="0"/>
          </a:p>
          <a:p>
            <a:pPr lvl="0"/>
            <a:endParaRPr lang="en-US" sz="1800" dirty="0"/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40287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Ongoing Training of Clinical Staff</a:t>
            </a:r>
          </a:p>
          <a:p>
            <a:r>
              <a:rPr lang="en-US" sz="3600" dirty="0"/>
              <a:t>Eric Jaton &amp; Abbey Staugaitis; HCMC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8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sz="3600" dirty="0" smtClean="0"/>
              <a:t>Use </a:t>
            </a:r>
            <a:r>
              <a:rPr lang="en-US" sz="3600" dirty="0"/>
              <a:t>of the HOBIT checklist</a:t>
            </a:r>
          </a:p>
          <a:p>
            <a:r>
              <a:rPr lang="en-US" sz="3600" dirty="0" smtClean="0"/>
              <a:t>Monthly </a:t>
            </a:r>
            <a:r>
              <a:rPr lang="en-US" sz="3600" dirty="0"/>
              <a:t>meeting with HOBIT leadership team at UIHC</a:t>
            </a:r>
          </a:p>
          <a:p>
            <a:r>
              <a:rPr lang="en-US" sz="3600" dirty="0" smtClean="0"/>
              <a:t>When </a:t>
            </a:r>
            <a:r>
              <a:rPr lang="en-US" sz="3600" dirty="0"/>
              <a:t>a new SNICU nurse is with the subject at HBO- research team member share with </a:t>
            </a:r>
            <a:r>
              <a:rPr lang="en-US" sz="3600" dirty="0" smtClean="0"/>
              <a:t>him/her:</a:t>
            </a:r>
          </a:p>
          <a:p>
            <a:pPr lvl="1"/>
            <a:r>
              <a:rPr lang="en-US" sz="3600" dirty="0" smtClean="0"/>
              <a:t>the </a:t>
            </a:r>
            <a:r>
              <a:rPr lang="en-US" sz="3600" dirty="0"/>
              <a:t>HBO unit, the procedure of being there, what the team needs from </a:t>
            </a:r>
            <a:r>
              <a:rPr lang="en-US" sz="3600" dirty="0" smtClean="0"/>
              <a:t>him/her </a:t>
            </a:r>
            <a:r>
              <a:rPr lang="en-US" sz="3600" dirty="0"/>
              <a:t>for charting in Epic</a:t>
            </a:r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11,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Ongoing Training of Clinical Staff</a:t>
            </a:r>
            <a:br>
              <a:rPr lang="en-US" b="1" dirty="0" smtClean="0"/>
            </a:br>
            <a:r>
              <a:rPr lang="en-US" sz="3600" dirty="0" smtClean="0"/>
              <a:t>Cathy </a:t>
            </a:r>
            <a:r>
              <a:rPr lang="en-US" sz="3600" dirty="0"/>
              <a:t>Fairfield; Iowa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43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117" y="1371600"/>
            <a:ext cx="9450862" cy="307541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i="1" dirty="0" smtClean="0"/>
              <a:t>Maintaining Competency with the </a:t>
            </a:r>
            <a:r>
              <a:rPr lang="en-US" sz="4400" i="1" u="sng" dirty="0" smtClean="0"/>
              <a:t>Magellan Ventilator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And Supporting Systems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3600" dirty="0" smtClean="0"/>
              <a:t>Bill Gossett (HCMC)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40419" y="5511560"/>
            <a:ext cx="84602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* Monoplace Sites Only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3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9"/>
          <a:stretch/>
        </p:blipFill>
        <p:spPr>
          <a:xfrm>
            <a:off x="8147529" y="99745"/>
            <a:ext cx="3653353" cy="39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29" y="3725846"/>
            <a:ext cx="3181887" cy="238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11311" r="2094" b="12752"/>
          <a:stretch/>
        </p:blipFill>
        <p:spPr>
          <a:xfrm>
            <a:off x="4749272" y="151857"/>
            <a:ext cx="3132170" cy="2906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62" y="3281464"/>
            <a:ext cx="3671126" cy="2753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" y="3163990"/>
            <a:ext cx="3884635" cy="291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" y="89605"/>
            <a:ext cx="4539479" cy="30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957560" cy="46580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DSMB expressed concern with how sites would maintain skill sets to safely ventilate subjects during a hyperbaric </a:t>
            </a:r>
            <a:r>
              <a:rPr lang="en-US" sz="2400" dirty="0" smtClean="0"/>
              <a:t>treatment 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 smtClean="0"/>
              <a:t>Challenges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New and unfamiliar equipment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Vt, PIP and I:E ratios are constantly changing during compression and decompression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There can be long gaps of time between HOBIT subjects resulting in diminished skill sets and safety  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Keeping </a:t>
            </a:r>
            <a:r>
              <a:rPr lang="en-US" sz="2000" u="sng" dirty="0"/>
              <a:t>multiple individuals</a:t>
            </a:r>
            <a:r>
              <a:rPr lang="en-US" sz="2000" dirty="0"/>
              <a:t> trained and competent to safely operate the Magellan ventilator</a:t>
            </a:r>
          </a:p>
          <a:p>
            <a:pPr lvl="0"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40287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Challenges of Maintaining Competency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8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957560" cy="46580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/>
              <a:t>An abbreviated training video for the Magellan and supporting system is coming soon, hopefully available by next month (July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/>
              <a:t>The training video will review equipment, system set up, operation of the ventilator during a hyperbaric treatment, and simple </a:t>
            </a:r>
            <a:r>
              <a:rPr lang="en-US" sz="2400" dirty="0" smtClean="0"/>
              <a:t>troubleshooting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Anyone </a:t>
            </a:r>
            <a:r>
              <a:rPr lang="en-US" sz="2400" dirty="0"/>
              <a:t>who may </a:t>
            </a:r>
            <a:r>
              <a:rPr lang="en-US" sz="2400" u="sng" dirty="0"/>
              <a:t>potentially</a:t>
            </a:r>
            <a:r>
              <a:rPr lang="en-US" sz="2400" dirty="0"/>
              <a:t> operate the Magellan needs to watch the training video at least every three (3) </a:t>
            </a:r>
            <a:r>
              <a:rPr lang="en-US" sz="2400" dirty="0" smtClean="0"/>
              <a:t>months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/>
              <a:t>Please keep a record of your </a:t>
            </a:r>
            <a:r>
              <a:rPr lang="en-US" sz="2400" dirty="0" smtClean="0"/>
              <a:t>training</a:t>
            </a:r>
            <a:endParaRPr lang="en-US" sz="2400" dirty="0"/>
          </a:p>
          <a:p>
            <a:pPr lvl="0"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40287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Refresher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3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957560" cy="4658090"/>
          </a:xfrm>
        </p:spPr>
        <p:txBody>
          <a:bodyPr/>
          <a:lstStyle/>
          <a:p>
            <a:pPr lvl="0"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2752" y="329921"/>
            <a:ext cx="106740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Training Videos in HOBIT Website “Toolbox”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938"/>
          <a:stretch/>
        </p:blipFill>
        <p:spPr>
          <a:xfrm>
            <a:off x="3450099" y="1513603"/>
            <a:ext cx="5492733" cy="4076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192" y="5467955"/>
            <a:ext cx="11475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n-US" sz="3200" b="1" dirty="0" smtClean="0"/>
              <a:t>FYI: </a:t>
            </a:r>
            <a:r>
              <a:rPr lang="en-US" sz="1600" dirty="0" smtClean="0"/>
              <a:t>The </a:t>
            </a:r>
            <a:r>
              <a:rPr lang="en-US" sz="1600" u="sng" dirty="0"/>
              <a:t>HYCEP</a:t>
            </a:r>
            <a:r>
              <a:rPr lang="en-US" sz="1600" dirty="0"/>
              <a:t> training video is also available in the same HOBIT Toolbox.  Important to review for prevention of </a:t>
            </a:r>
            <a:r>
              <a:rPr lang="en-US" sz="1600" dirty="0" smtClean="0"/>
              <a:t>VAP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76947" y="3729114"/>
            <a:ext cx="1047255" cy="35694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344" y="1798009"/>
            <a:ext cx="2983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www.hobittrial.org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</p:txBody>
      </p:sp>
      <p:pic>
        <p:nvPicPr>
          <p:cNvPr id="3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80232" y="2201355"/>
            <a:ext cx="5443728" cy="11179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smtClean="0"/>
              <a:t>Closing Remarks </a:t>
            </a:r>
            <a:br>
              <a:rPr lang="en-US" sz="4800" b="1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8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pPr marL="50800" indent="0">
              <a:buNone/>
            </a:pPr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3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1779" y="24469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Study Enrollment Update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78" y="1618430"/>
            <a:ext cx="48672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sz="3200" dirty="0" smtClean="0"/>
              <a:t>Overview and Quiz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50800" indent="0">
              <a:buNone/>
            </a:pPr>
            <a:r>
              <a:rPr lang="en-US" sz="3200" u="sng" dirty="0"/>
              <a:t>Access to Protocol Refresher </a:t>
            </a:r>
            <a:r>
              <a:rPr lang="en-US" sz="3200" u="sng" dirty="0" smtClean="0"/>
              <a:t>Quiz </a:t>
            </a:r>
            <a:endParaRPr lang="en-US" sz="3200" dirty="0"/>
          </a:p>
          <a:p>
            <a:pPr lvl="0"/>
            <a:r>
              <a:rPr lang="en-US" sz="3200" dirty="0"/>
              <a:t>Go to </a:t>
            </a:r>
            <a:r>
              <a:rPr lang="en-US" sz="3200" dirty="0" smtClean="0"/>
              <a:t>pollev.com/nataliefishe198</a:t>
            </a:r>
          </a:p>
          <a:p>
            <a:pPr lvl="0"/>
            <a:r>
              <a:rPr lang="en-US" sz="3200" dirty="0" smtClean="0"/>
              <a:t>Respond to question within 10 seconds after it is read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Google Shape;346;p38"/>
          <p:cNvSpPr/>
          <p:nvPr/>
        </p:nvSpPr>
        <p:spPr>
          <a:xfrm>
            <a:off x="0" y="6196263"/>
            <a:ext cx="12192000" cy="66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Virtual Investigator Meeting</a:t>
            </a:r>
          </a:p>
          <a:p>
            <a:pPr lvl="0" algn="ctr"/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June 13, 2019</a:t>
            </a:r>
          </a:p>
        </p:txBody>
      </p:sp>
      <p:pic>
        <p:nvPicPr>
          <p:cNvPr id="6" name="Google Shape;3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9;p38"/>
          <p:cNvPicPr preferRelativeResize="0"/>
          <p:nvPr/>
        </p:nvPicPr>
        <p:blipFill rotWithShape="1">
          <a:blip r:embed="rId4">
            <a:alphaModFix/>
          </a:blip>
          <a:srcRect t="23201" b="24019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3820" y="265719"/>
            <a:ext cx="94796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Protocol Refresher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8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44856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d458d9d-faeb-47c3-9fff-b222ae1a05c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6e9960-a303-4914-b7ec-6229249f05b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4458cf-8e88-45dd-a9ca-cd8ceabad54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7173ec-dbd4-47a7-abed-0cbf3765514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e6aa392-6057-459e-bc69-e52fdc76c2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80d6b8-8d23-43b7-b51a-a3aaf38536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be566aa-8ca2-42a5-93c7-53d44ab4655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7ed5c5-9f0f-4e97-bd5c-2764f5f766c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6a9119e-6bd2-4fdb-a4c4-223f3a51275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047ff1c-bd9f-4fcc-9f2d-12b01fcbf87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13676</TotalTime>
  <Words>2727</Words>
  <Application>Microsoft Office PowerPoint</Application>
  <PresentationFormat>Widescreen</PresentationFormat>
  <Paragraphs>492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Open Sans</vt:lpstr>
      <vt:lpstr>Times New Roman</vt:lpstr>
      <vt:lpstr>Wingdings</vt:lpstr>
      <vt:lpstr>Office Theme</vt:lpstr>
      <vt:lpstr>Hyperbaric Oxygen Brain Injury Treatment Trial:  A Multicenter Phase II Adaptive Clinical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Feb 2019  Screen Fail - 17 YOF MVC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Maintaining Competency with the Magellan Ventilator  And Supporting Systems  Bill Gossett (HCMC)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Barsan, William (Bill)</dc:creator>
  <cp:lastModifiedBy>Fisher, Natalie</cp:lastModifiedBy>
  <cp:revision>129</cp:revision>
  <dcterms:modified xsi:type="dcterms:W3CDTF">2019-06-17T18:33:19Z</dcterms:modified>
</cp:coreProperties>
</file>