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FC44F-C9C8-486D-B817-5CCB5A3977F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9418B-410F-4047-9C6C-10C03D6A5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90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885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17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8278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16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8122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93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286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0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59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35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82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89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24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97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90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9742A-FB8B-452D-9820-13D7000F48D9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734F3D-3998-4911-807B-06312D8242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8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HOBIT </a:t>
            </a:r>
            <a:br>
              <a:rPr lang="en-US" dirty="0" smtClean="0"/>
            </a:br>
            <a:r>
              <a:rPr lang="en-US" dirty="0" smtClean="0"/>
              <a:t>GOSE Quarterly Meeting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2019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8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5B0AB-66B3-4CFF-B594-DB64C1139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GOSE Administration and Scoring Tips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EC33-B4A9-4BED-8ED8-F7D3697D8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5925"/>
            <a:ext cx="8596668" cy="463867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Q07 – Psychological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Relationship disruption is </a:t>
            </a:r>
            <a:r>
              <a:rPr lang="en-US" sz="1400" u="sng" dirty="0">
                <a:solidFill>
                  <a:schemeClr val="tx1"/>
                </a:solidFill>
              </a:rPr>
              <a:t>necessary</a:t>
            </a:r>
            <a:r>
              <a:rPr lang="en-US" sz="1400" dirty="0">
                <a:solidFill>
                  <a:schemeClr val="tx1"/>
                </a:solidFill>
              </a:rPr>
              <a:t> – otherwise 7a is marked “no”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Frequency – </a:t>
            </a:r>
            <a:r>
              <a:rPr lang="en-US" sz="1400" u="sng" dirty="0">
                <a:solidFill>
                  <a:schemeClr val="tx1"/>
                </a:solidFill>
              </a:rPr>
              <a:t>tolerability is primary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For example, if a disruption is constant, but tolerable – score as “frequent”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If disruption pre-dates injury – determine if severity has increased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If yes, mark 7c as “no” and in 7b score the frequency of the </a:t>
            </a:r>
            <a:r>
              <a:rPr lang="en-US" u="sng" dirty="0">
                <a:solidFill>
                  <a:schemeClr val="tx1"/>
                </a:solidFill>
              </a:rPr>
              <a:t>worsening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If no, mark 7c as “yes”. Mark any frequency. Your answer to 7c will negate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Q08 – Any Other Problems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Ask this question in an open ended way first – then use list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Stop after identifying anything new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Items are (mostly) hierarchical </a:t>
            </a:r>
          </a:p>
        </p:txBody>
      </p:sp>
    </p:spTree>
    <p:extLst>
      <p:ext uri="{BB962C8B-B14F-4D97-AF65-F5344CB8AC3E}">
        <p14:creationId xmlns:p14="http://schemas.microsoft.com/office/powerpoint/2010/main" val="3771079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403569"/>
            <a:ext cx="8596668" cy="13208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49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3642" y="1325880"/>
            <a:ext cx="2465008" cy="1051604"/>
          </a:xfrm>
        </p:spPr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642" y="2569505"/>
            <a:ext cx="6457358" cy="2386543"/>
          </a:xfrm>
        </p:spPr>
        <p:txBody>
          <a:bodyPr>
            <a:normAutofit fontScale="25000" lnSpcReduction="20000"/>
          </a:bodyPr>
          <a:lstStyle/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en-US" sz="7200" dirty="0" smtClean="0">
                <a:solidFill>
                  <a:schemeClr val="tx1"/>
                </a:solidFill>
              </a:rPr>
              <a:t>Introduction</a:t>
            </a:r>
            <a:r>
              <a:rPr lang="en-US" sz="7200" dirty="0">
                <a:solidFill>
                  <a:schemeClr val="tx1"/>
                </a:solidFill>
              </a:rPr>
              <a:t> </a:t>
            </a:r>
            <a:r>
              <a:rPr lang="en-US" sz="7200" dirty="0" smtClean="0">
                <a:solidFill>
                  <a:schemeClr val="tx1"/>
                </a:solidFill>
              </a:rPr>
              <a:t>- Sarah </a:t>
            </a:r>
            <a:r>
              <a:rPr lang="en-US" sz="7200" dirty="0">
                <a:solidFill>
                  <a:schemeClr val="tx1"/>
                </a:solidFill>
              </a:rPr>
              <a:t>Rockswold, M.D</a:t>
            </a:r>
            <a:r>
              <a:rPr lang="en-US" sz="7200" dirty="0" smtClean="0">
                <a:solidFill>
                  <a:schemeClr val="tx1"/>
                </a:solidFill>
              </a:rPr>
              <a:t>.</a:t>
            </a:r>
          </a:p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en-US" sz="7200" dirty="0" smtClean="0">
                <a:solidFill>
                  <a:schemeClr val="tx1"/>
                </a:solidFill>
              </a:rPr>
              <a:t>New </a:t>
            </a:r>
            <a:r>
              <a:rPr lang="en-US" sz="7200" dirty="0">
                <a:solidFill>
                  <a:schemeClr val="tx1"/>
                </a:solidFill>
              </a:rPr>
              <a:t>Logistics/MOP </a:t>
            </a:r>
            <a:r>
              <a:rPr lang="en-US" sz="7200" dirty="0" smtClean="0">
                <a:solidFill>
                  <a:schemeClr val="tx1"/>
                </a:solidFill>
              </a:rPr>
              <a:t>Updates</a:t>
            </a:r>
            <a:r>
              <a:rPr lang="en-US" sz="7200" dirty="0" smtClean="0">
                <a:solidFill>
                  <a:schemeClr val="tx1"/>
                </a:solidFill>
              </a:rPr>
              <a:t> </a:t>
            </a:r>
            <a:r>
              <a:rPr lang="en-US" sz="7200" dirty="0" smtClean="0">
                <a:solidFill>
                  <a:schemeClr val="tx1"/>
                </a:solidFill>
              </a:rPr>
              <a:t>- Sarah </a:t>
            </a:r>
            <a:r>
              <a:rPr lang="en-US" sz="7200" dirty="0">
                <a:solidFill>
                  <a:schemeClr val="tx1"/>
                </a:solidFill>
              </a:rPr>
              <a:t>Rockswold, M.D</a:t>
            </a:r>
            <a:r>
              <a:rPr lang="en-US" sz="7200" dirty="0" smtClean="0">
                <a:solidFill>
                  <a:schemeClr val="tx1"/>
                </a:solidFill>
              </a:rPr>
              <a:t>.</a:t>
            </a:r>
          </a:p>
          <a:p>
            <a:pPr marL="1314450" lvl="1" indent="-857250" algn="l">
              <a:buFont typeface="Wingdings" panose="05000000000000000000" pitchFamily="2" charset="2"/>
              <a:buChar char="§"/>
            </a:pPr>
            <a:r>
              <a:rPr lang="en-US" sz="7200" dirty="0">
                <a:solidFill>
                  <a:schemeClr val="tx1"/>
                </a:solidFill>
              </a:rPr>
              <a:t>Study Coordinator Role</a:t>
            </a:r>
          </a:p>
          <a:p>
            <a:pPr marL="1314450" lvl="1" indent="-857250" algn="l">
              <a:buFont typeface="Wingdings" panose="05000000000000000000" pitchFamily="2" charset="2"/>
              <a:buChar char="§"/>
            </a:pPr>
            <a:r>
              <a:rPr lang="en-US" sz="7200" dirty="0">
                <a:solidFill>
                  <a:schemeClr val="tx1"/>
                </a:solidFill>
              </a:rPr>
              <a:t>Lost to Follow up</a:t>
            </a:r>
          </a:p>
          <a:p>
            <a:pPr marL="1314450" lvl="1" indent="-857250" algn="l">
              <a:buFont typeface="Wingdings" panose="05000000000000000000" pitchFamily="2" charset="2"/>
              <a:buChar char="§"/>
            </a:pPr>
            <a:r>
              <a:rPr lang="en-US" sz="7200" dirty="0" smtClean="0">
                <a:solidFill>
                  <a:schemeClr val="tx1"/>
                </a:solidFill>
              </a:rPr>
              <a:t>If </a:t>
            </a:r>
            <a:r>
              <a:rPr lang="en-US" sz="7200" dirty="0">
                <a:solidFill>
                  <a:schemeClr val="tx1"/>
                </a:solidFill>
              </a:rPr>
              <a:t>Assessor becomes Un-blinded </a:t>
            </a:r>
          </a:p>
          <a:p>
            <a:pPr marL="1314450" lvl="1" indent="-857250" algn="l">
              <a:buFont typeface="Wingdings" panose="05000000000000000000" pitchFamily="2" charset="2"/>
              <a:buChar char="§"/>
            </a:pPr>
            <a:r>
              <a:rPr lang="en-US" sz="7200" dirty="0">
                <a:solidFill>
                  <a:schemeClr val="tx1"/>
                </a:solidFill>
              </a:rPr>
              <a:t>Graduating from Videos </a:t>
            </a:r>
            <a:endParaRPr lang="en-US" sz="7200" dirty="0" smtClean="0">
              <a:solidFill>
                <a:schemeClr val="tx1"/>
              </a:solidFill>
            </a:endParaRPr>
          </a:p>
          <a:p>
            <a:pPr marL="1314450" lvl="1" indent="-857250" algn="l">
              <a:buFont typeface="Wingdings" panose="05000000000000000000" pitchFamily="2" charset="2"/>
              <a:buChar char="§"/>
            </a:pPr>
            <a:r>
              <a:rPr lang="en-US" sz="7200" dirty="0" smtClean="0">
                <a:solidFill>
                  <a:schemeClr val="tx1"/>
                </a:solidFill>
              </a:rPr>
              <a:t>Permission to Record </a:t>
            </a:r>
            <a:endParaRPr lang="en-US" sz="7200" dirty="0">
              <a:solidFill>
                <a:schemeClr val="tx1"/>
              </a:solidFill>
            </a:endParaRPr>
          </a:p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en-US" sz="7200" dirty="0" smtClean="0">
                <a:solidFill>
                  <a:schemeClr val="tx1"/>
                </a:solidFill>
              </a:rPr>
              <a:t>Training Tips</a:t>
            </a:r>
            <a:r>
              <a:rPr lang="en-US" sz="7200" dirty="0">
                <a:solidFill>
                  <a:schemeClr val="tx1"/>
                </a:solidFill>
              </a:rPr>
              <a:t> </a:t>
            </a:r>
            <a:r>
              <a:rPr lang="en-US" sz="7200" dirty="0" smtClean="0">
                <a:solidFill>
                  <a:schemeClr val="tx1"/>
                </a:solidFill>
              </a:rPr>
              <a:t>- Angi </a:t>
            </a:r>
            <a:r>
              <a:rPr lang="en-US" sz="7200" dirty="0" err="1">
                <a:solidFill>
                  <a:schemeClr val="tx1"/>
                </a:solidFill>
              </a:rPr>
              <a:t>Caverney</a:t>
            </a:r>
            <a:r>
              <a:rPr lang="en-US" sz="7200" dirty="0">
                <a:solidFill>
                  <a:schemeClr val="tx1"/>
                </a:solidFill>
              </a:rPr>
              <a:t>, Ph.D.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00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3512" y="1673498"/>
            <a:ext cx="7388761" cy="1069697"/>
          </a:xfrm>
        </p:spPr>
        <p:txBody>
          <a:bodyPr/>
          <a:lstStyle/>
          <a:p>
            <a:pPr algn="l"/>
            <a:r>
              <a:rPr lang="en-US" sz="3600" dirty="0"/>
              <a:t>New Logistics/MOP </a:t>
            </a:r>
            <a:r>
              <a:rPr lang="en-US" sz="3600" dirty="0" smtClean="0"/>
              <a:t>Updates: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Study </a:t>
            </a:r>
            <a:r>
              <a:rPr lang="en-US" sz="3600" dirty="0" smtClean="0"/>
              <a:t>Coordinator Role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512" y="2917127"/>
            <a:ext cx="8743358" cy="2386543"/>
          </a:xfrm>
        </p:spPr>
        <p:txBody>
          <a:bodyPr>
            <a:normAutofit fontScale="700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Communicate </a:t>
            </a:r>
            <a:r>
              <a:rPr lang="en-US" sz="2300" dirty="0">
                <a:solidFill>
                  <a:schemeClr val="tx1"/>
                </a:solidFill>
              </a:rPr>
              <a:t>with the GOSE assessor prior to upcoming assessments </a:t>
            </a:r>
            <a:endParaRPr lang="en-US" sz="23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Help </a:t>
            </a:r>
            <a:r>
              <a:rPr lang="en-US" sz="2300" dirty="0">
                <a:solidFill>
                  <a:schemeClr val="tx1"/>
                </a:solidFill>
              </a:rPr>
              <a:t>arrange the GOSE </a:t>
            </a:r>
            <a:r>
              <a:rPr lang="en-US" sz="2300" dirty="0" smtClean="0">
                <a:solidFill>
                  <a:schemeClr val="tx1"/>
                </a:solidFill>
              </a:rPr>
              <a:t>visit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Advise </a:t>
            </a:r>
            <a:r>
              <a:rPr lang="en-US" sz="2300" dirty="0">
                <a:solidFill>
                  <a:schemeClr val="tx1"/>
                </a:solidFill>
              </a:rPr>
              <a:t>about presence of </a:t>
            </a:r>
            <a:r>
              <a:rPr lang="en-US" sz="2300" dirty="0" smtClean="0">
                <a:solidFill>
                  <a:schemeClr val="tx1"/>
                </a:solidFill>
              </a:rPr>
              <a:t>LAR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Remember </a:t>
            </a:r>
            <a:r>
              <a:rPr lang="en-US" sz="2300" dirty="0">
                <a:solidFill>
                  <a:schemeClr val="tx1"/>
                </a:solidFill>
              </a:rPr>
              <a:t>that scoring can never be discussed because study coordinator is not blinded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39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626" y="1677960"/>
            <a:ext cx="6173894" cy="1051604"/>
          </a:xfrm>
        </p:spPr>
        <p:txBody>
          <a:bodyPr/>
          <a:lstStyle/>
          <a:p>
            <a:pPr algn="l"/>
            <a:r>
              <a:rPr lang="en-US" sz="3600" dirty="0"/>
              <a:t>New Logistics/MOP Updates:</a:t>
            </a:r>
            <a:br>
              <a:rPr lang="en-US" sz="3600" dirty="0"/>
            </a:br>
            <a:r>
              <a:rPr lang="en-US" sz="3600" dirty="0"/>
              <a:t>Lost </a:t>
            </a:r>
            <a:r>
              <a:rPr lang="en-US" sz="3600" dirty="0" smtClean="0"/>
              <a:t>to Follow Up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8626" y="2912876"/>
            <a:ext cx="8386742" cy="2386543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</a:rPr>
              <a:t>If subject becomes lost to follow up, a site representative must present to the SIREN Operations or Steering Committee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613" y="1777674"/>
            <a:ext cx="8098256" cy="1051604"/>
          </a:xfrm>
        </p:spPr>
        <p:txBody>
          <a:bodyPr/>
          <a:lstStyle/>
          <a:p>
            <a:pPr algn="l"/>
            <a:r>
              <a:rPr lang="en-US" sz="3600" dirty="0"/>
              <a:t>New Logistics/MOP Updates:</a:t>
            </a:r>
            <a:br>
              <a:rPr lang="en-US" sz="3600" dirty="0"/>
            </a:br>
            <a:r>
              <a:rPr lang="en-US" sz="3600" dirty="0"/>
              <a:t>If </a:t>
            </a:r>
            <a:r>
              <a:rPr lang="en-US" sz="3600" dirty="0" smtClean="0"/>
              <a:t>GOSE </a:t>
            </a:r>
            <a:r>
              <a:rPr lang="en-US" sz="3600" dirty="0"/>
              <a:t>Assessor </a:t>
            </a:r>
            <a:r>
              <a:rPr lang="en-US" sz="3600" dirty="0" smtClean="0"/>
              <a:t>Becomes Un-blinded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613" y="3158951"/>
            <a:ext cx="8386742" cy="2386543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Immediately </a:t>
            </a:r>
            <a:r>
              <a:rPr lang="en-US" dirty="0">
                <a:solidFill>
                  <a:schemeClr val="tx1"/>
                </a:solidFill>
              </a:rPr>
              <a:t>report to your study coordinator or </a:t>
            </a:r>
            <a:r>
              <a:rPr lang="en-US" dirty="0" smtClean="0">
                <a:solidFill>
                  <a:schemeClr val="tx1"/>
                </a:solidFill>
              </a:rPr>
              <a:t>Angi/Sarah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Other </a:t>
            </a:r>
            <a:r>
              <a:rPr lang="en-US" dirty="0">
                <a:solidFill>
                  <a:schemeClr val="tx1"/>
                </a:solidFill>
              </a:rPr>
              <a:t>site GOSE assessor must do all remaining assessments on that </a:t>
            </a:r>
            <a:r>
              <a:rPr lang="en-US" dirty="0" smtClean="0">
                <a:solidFill>
                  <a:schemeClr val="tx1"/>
                </a:solidFill>
              </a:rPr>
              <a:t>subject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Extremely </a:t>
            </a:r>
            <a:r>
              <a:rPr lang="en-US" dirty="0">
                <a:solidFill>
                  <a:schemeClr val="tx1"/>
                </a:solidFill>
              </a:rPr>
              <a:t>important as this is a single blinded study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5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183" y="1626790"/>
            <a:ext cx="8414571" cy="1051604"/>
          </a:xfrm>
        </p:spPr>
        <p:txBody>
          <a:bodyPr/>
          <a:lstStyle/>
          <a:p>
            <a:pPr algn="l"/>
            <a:r>
              <a:rPr lang="en-US" sz="3600" dirty="0"/>
              <a:t>New Logistics/MOP Updates:</a:t>
            </a:r>
            <a:br>
              <a:rPr lang="en-US" sz="3600" dirty="0"/>
            </a:br>
            <a:r>
              <a:rPr lang="en-US" sz="3600" dirty="0"/>
              <a:t>Graduation </a:t>
            </a:r>
            <a:r>
              <a:rPr lang="en-US" sz="3600" dirty="0"/>
              <a:t>from </a:t>
            </a:r>
            <a:r>
              <a:rPr lang="en-US" sz="3600" dirty="0" smtClean="0"/>
              <a:t>Recording </a:t>
            </a:r>
            <a:r>
              <a:rPr lang="en-US" sz="3600" dirty="0"/>
              <a:t>Q&amp;A Videos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6183" y="3166508"/>
            <a:ext cx="9134432" cy="2386543"/>
          </a:xfrm>
        </p:spPr>
        <p:txBody>
          <a:bodyPr>
            <a:normAutofit fontScale="700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Minimum </a:t>
            </a:r>
            <a:r>
              <a:rPr lang="en-US" sz="2600" dirty="0">
                <a:solidFill>
                  <a:schemeClr val="tx1"/>
                </a:solidFill>
              </a:rPr>
              <a:t>of 5 recordings for each GOSE </a:t>
            </a:r>
            <a:r>
              <a:rPr lang="en-US" sz="2600" dirty="0" smtClean="0">
                <a:solidFill>
                  <a:schemeClr val="tx1"/>
                </a:solidFill>
              </a:rPr>
              <a:t>assessor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Last </a:t>
            </a:r>
            <a:r>
              <a:rPr lang="en-US" sz="2600" dirty="0">
                <a:solidFill>
                  <a:schemeClr val="tx1"/>
                </a:solidFill>
              </a:rPr>
              <a:t>2 recordings did not result in a major error (did not change overall GOSE score</a:t>
            </a:r>
            <a:r>
              <a:rPr lang="en-US" sz="260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PSC and GOSE assessor will receive email notification from Sarah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3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5333" y="1729528"/>
            <a:ext cx="7262030" cy="1051604"/>
          </a:xfrm>
        </p:spPr>
        <p:txBody>
          <a:bodyPr/>
          <a:lstStyle/>
          <a:p>
            <a:pPr algn="l"/>
            <a:r>
              <a:rPr lang="en-US" sz="3600" dirty="0"/>
              <a:t>New Logistics/MOP Updates: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Video Permission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5333" y="3126854"/>
            <a:ext cx="8386742" cy="2386543"/>
          </a:xfrm>
        </p:spPr>
        <p:txBody>
          <a:bodyPr>
            <a:normAutofit fontScale="925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Please </a:t>
            </a:r>
            <a:r>
              <a:rPr lang="en-US" sz="1900" dirty="0">
                <a:solidFill>
                  <a:schemeClr val="tx1"/>
                </a:solidFill>
              </a:rPr>
              <a:t>remember</a:t>
            </a:r>
            <a:r>
              <a:rPr lang="en-US" dirty="0">
                <a:solidFill>
                  <a:schemeClr val="tx1"/>
                </a:solidFill>
              </a:rPr>
              <a:t> to always have permission to record from subject/LAR on the video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91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5B0AB-66B3-4CFF-B594-DB64C1139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GOSE Administration and Scoring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EC33-B4A9-4BED-8ED8-F7D3697D8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527549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Overarching Concepts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CAN not HAS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TBI vs physical, weather, availability</a:t>
            </a:r>
          </a:p>
          <a:p>
            <a:r>
              <a:rPr lang="en-US" dirty="0">
                <a:solidFill>
                  <a:schemeClr val="tx1"/>
                </a:solidFill>
              </a:rPr>
              <a:t>Q02 – Assistance with ADLs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Beware of the overcautious caregiver – use your judgement (always)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Medications alone isn’t always a reason to not leave someone alone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Explicitly ask about 8 hours and then 24 hours</a:t>
            </a:r>
          </a:p>
          <a:p>
            <a:r>
              <a:rPr lang="en-US" dirty="0">
                <a:solidFill>
                  <a:schemeClr val="tx1"/>
                </a:solidFill>
              </a:rPr>
              <a:t>Q03 – Shopping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Does not include driving</a:t>
            </a:r>
          </a:p>
          <a:p>
            <a:r>
              <a:rPr lang="en-US" dirty="0">
                <a:solidFill>
                  <a:schemeClr val="tx1"/>
                </a:solidFill>
              </a:rPr>
              <a:t>Q04 – Travel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Does not have to include driving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TBI vs physical vs medical clearance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686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5B0AB-66B3-4CFF-B594-DB64C1139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GOSE Administration and Scoring Tips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EC33-B4A9-4BED-8ED8-F7D3697D8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Q05 – Work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Magic wand question very helpful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Reduced = can do some kind of competitive paid work, but not up to previous capacity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Sheltered/unable = non-competitive, special workshops and positions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Q06 – Social and Leisure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Loss of interest CAN be a TBI related symptom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Frequency – evaluate TBI related reductions only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208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1870</TotalTime>
  <Words>456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Facet</vt:lpstr>
      <vt:lpstr>HOBIT  GOSE Quarterly Meeting </vt:lpstr>
      <vt:lpstr>Agenda</vt:lpstr>
      <vt:lpstr>New Logistics/MOP Updates: Study Coordinator Role</vt:lpstr>
      <vt:lpstr>New Logistics/MOP Updates: Lost to Follow Up</vt:lpstr>
      <vt:lpstr>New Logistics/MOP Updates: If GOSE Assessor Becomes Un-blinded</vt:lpstr>
      <vt:lpstr>New Logistics/MOP Updates: Graduation from Recording Q&amp;A Videos</vt:lpstr>
      <vt:lpstr>New Logistics/MOP Updates: Video Permission </vt:lpstr>
      <vt:lpstr>GOSE Administration and Scoring Tips</vt:lpstr>
      <vt:lpstr>GOSE Administration and Scoring Tips (2)</vt:lpstr>
      <vt:lpstr>GOSE Administration and Scoring Tips (3)</vt:lpstr>
      <vt:lpstr>Questions?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HOBIT  GOSE Quarterly Meeting</dc:title>
  <dc:creator>Fisher, Natalie</dc:creator>
  <cp:lastModifiedBy>Fisher, Natalie</cp:lastModifiedBy>
  <cp:revision>11</cp:revision>
  <dcterms:created xsi:type="dcterms:W3CDTF">2019-09-09T14:01:19Z</dcterms:created>
  <dcterms:modified xsi:type="dcterms:W3CDTF">2019-09-11T15:54:35Z</dcterms:modified>
</cp:coreProperties>
</file>